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ppt/notesSlides/notesSlide8.xml" ContentType="application/vnd.openxmlformats-officedocument.presentationml.notesSlide+xml"/>
  <Override PartName="/ppt/tags/tag12.xml" ContentType="application/vnd.openxmlformats-officedocument.presentationml.tags+xml"/>
  <Override PartName="/ppt/notesSlides/notesSlide9.xml" ContentType="application/vnd.openxmlformats-officedocument.presentationml.notesSlide+xml"/>
  <Override PartName="/ppt/tags/tag13.xml" ContentType="application/vnd.openxmlformats-officedocument.presentationml.tags+xml"/>
  <Override PartName="/ppt/notesSlides/notesSlide10.xml" ContentType="application/vnd.openxmlformats-officedocument.presentationml.notesSlide+xml"/>
  <Override PartName="/ppt/tags/tag14.xml" ContentType="application/vnd.openxmlformats-officedocument.presentationml.tags+xml"/>
  <Override PartName="/ppt/notesSlides/notesSlide11.xml" ContentType="application/vnd.openxmlformats-officedocument.presentationml.notesSlide+xml"/>
  <Override PartName="/ppt/tags/tag15.xml" ContentType="application/vnd.openxmlformats-officedocument.presentationml.tags+xml"/>
  <Override PartName="/ppt/notesSlides/notesSlide12.xml" ContentType="application/vnd.openxmlformats-officedocument.presentationml.notesSlide+xml"/>
  <Override PartName="/ppt/tags/tag16.xml" ContentType="application/vnd.openxmlformats-officedocument.presentationml.tags+xml"/>
  <Override PartName="/ppt/notesSlides/notesSlide13.xml" ContentType="application/vnd.openxmlformats-officedocument.presentationml.notesSlide+xml"/>
  <Override PartName="/ppt/tags/tag17.xml" ContentType="application/vnd.openxmlformats-officedocument.presentationml.tags+xml"/>
  <Override PartName="/ppt/notesSlides/notesSlide14.xml" ContentType="application/vnd.openxmlformats-officedocument.presentationml.notesSlide+xml"/>
  <Override PartName="/ppt/tags/tag18.xml" ContentType="application/vnd.openxmlformats-officedocument.presentationml.tags+xml"/>
  <Override PartName="/ppt/notesSlides/notesSlide15.xml" ContentType="application/vnd.openxmlformats-officedocument.presentationml.notesSlide+xml"/>
  <Override PartName="/ppt/tags/tag19.xml" ContentType="application/vnd.openxmlformats-officedocument.presentationml.tags+xml"/>
  <Override PartName="/ppt/notesSlides/notesSlide16.xml" ContentType="application/vnd.openxmlformats-officedocument.presentationml.notesSlide+xml"/>
  <Override PartName="/ppt/tags/tag20.xml" ContentType="application/vnd.openxmlformats-officedocument.presentationml.tags+xml"/>
  <Override PartName="/ppt/notesSlides/notesSlide17.xml" ContentType="application/vnd.openxmlformats-officedocument.presentationml.notesSlide+xml"/>
  <Override PartName="/ppt/tags/tag21.xml" ContentType="application/vnd.openxmlformats-officedocument.presentationml.tags+xml"/>
  <Override PartName="/ppt/notesSlides/notesSlide18.xml" ContentType="application/vnd.openxmlformats-officedocument.presentationml.notesSlide+xml"/>
  <Override PartName="/ppt/tags/tag22.xml" ContentType="application/vnd.openxmlformats-officedocument.presentationml.tags+xml"/>
  <Override PartName="/ppt/notesSlides/notesSlide19.xml" ContentType="application/vnd.openxmlformats-officedocument.presentationml.notesSlide+xml"/>
  <Override PartName="/ppt/tags/tag23.xml" ContentType="application/vnd.openxmlformats-officedocument.presentationml.tags+xml"/>
  <Override PartName="/ppt/notesSlides/notesSlide20.xml" ContentType="application/vnd.openxmlformats-officedocument.presentationml.notesSlide+xml"/>
  <Override PartName="/ppt/tags/tag24.xml" ContentType="application/vnd.openxmlformats-officedocument.presentationml.tags+xml"/>
  <Override PartName="/ppt/notesSlides/notesSlide21.xml" ContentType="application/vnd.openxmlformats-officedocument.presentationml.notesSlide+xml"/>
  <Override PartName="/ppt/tags/tag25.xml" ContentType="application/vnd.openxmlformats-officedocument.presentationml.tags+xml"/>
  <Override PartName="/ppt/notesSlides/notesSlide22.xml" ContentType="application/vnd.openxmlformats-officedocument.presentationml.notesSlide+xml"/>
  <Override PartName="/ppt/tags/tag26.xml" ContentType="application/vnd.openxmlformats-officedocument.presentationml.tags+xml"/>
  <Override PartName="/ppt/notesSlides/notesSlide23.xml" ContentType="application/vnd.openxmlformats-officedocument.presentationml.notesSlide+xml"/>
  <Override PartName="/ppt/tags/tag27.xml" ContentType="application/vnd.openxmlformats-officedocument.presentationml.tags+xml"/>
  <Override PartName="/ppt/notesSlides/notesSlide24.xml" ContentType="application/vnd.openxmlformats-officedocument.presentationml.notesSlide+xml"/>
  <Override PartName="/ppt/tags/tag28.xml" ContentType="application/vnd.openxmlformats-officedocument.presentationml.tags+xml"/>
  <Override PartName="/ppt/notesSlides/notesSlide25.xml" ContentType="application/vnd.openxmlformats-officedocument.presentationml.notesSlide+xml"/>
  <Override PartName="/ppt/tags/tag29.xml" ContentType="application/vnd.openxmlformats-officedocument.presentationml.tags+xml"/>
  <Override PartName="/ppt/notesSlides/notesSlide26.xml" ContentType="application/vnd.openxmlformats-officedocument.presentationml.notesSlide+xml"/>
  <Override PartName="/ppt/tags/tag30.xml" ContentType="application/vnd.openxmlformats-officedocument.presentationml.tags+xml"/>
  <Override PartName="/ppt/notesSlides/notesSlide27.xml" ContentType="application/vnd.openxmlformats-officedocument.presentationml.notesSlide+xml"/>
  <Override PartName="/ppt/tags/tag31.xml" ContentType="application/vnd.openxmlformats-officedocument.presentationml.tags+xml"/>
  <Override PartName="/ppt/notesSlides/notesSlide28.xml" ContentType="application/vnd.openxmlformats-officedocument.presentationml.notesSlide+xml"/>
  <Override PartName="/ppt/tags/tag32.xml" ContentType="application/vnd.openxmlformats-officedocument.presentationml.tags+xml"/>
  <Override PartName="/ppt/notesSlides/notesSlide29.xml" ContentType="application/vnd.openxmlformats-officedocument.presentationml.notesSlide+xml"/>
  <Override PartName="/ppt/tags/tag33.xml" ContentType="application/vnd.openxmlformats-officedocument.presentationml.tags+xml"/>
  <Override PartName="/ppt/notesSlides/notesSlide30.xml" ContentType="application/vnd.openxmlformats-officedocument.presentationml.notesSlide+xml"/>
  <Override PartName="/ppt/tags/tag34.xml" ContentType="application/vnd.openxmlformats-officedocument.presentationml.tags+xml"/>
  <Override PartName="/ppt/notesSlides/notesSlide31.xml" ContentType="application/vnd.openxmlformats-officedocument.presentationml.notesSlide+xml"/>
  <Override PartName="/ppt/tags/tag35.xml" ContentType="application/vnd.openxmlformats-officedocument.presentationml.tags+xml"/>
  <Override PartName="/ppt/notesSlides/notesSlide32.xml" ContentType="application/vnd.openxmlformats-officedocument.presentationml.notesSlide+xml"/>
  <Override PartName="/ppt/tags/tag36.xml" ContentType="application/vnd.openxmlformats-officedocument.presentationml.tags+xml"/>
  <Override PartName="/ppt/notesSlides/notesSlide33.xml" ContentType="application/vnd.openxmlformats-officedocument.presentationml.notesSlide+xml"/>
  <Override PartName="/ppt/tags/tag37.xml" ContentType="application/vnd.openxmlformats-officedocument.presentationml.tags+xml"/>
  <Override PartName="/ppt/notesSlides/notesSlide34.xml" ContentType="application/vnd.openxmlformats-officedocument.presentationml.notesSlide+xml"/>
  <Override PartName="/ppt/tags/tag38.xml" ContentType="application/vnd.openxmlformats-officedocument.presentationml.tags+xml"/>
  <Override PartName="/ppt/notesSlides/notesSlide35.xml" ContentType="application/vnd.openxmlformats-officedocument.presentationml.notesSlide+xml"/>
  <Override PartName="/ppt/tags/tag39.xml" ContentType="application/vnd.openxmlformats-officedocument.presentationml.tags+xml"/>
  <Override PartName="/ppt/notesSlides/notesSlide36.xml" ContentType="application/vnd.openxmlformats-officedocument.presentationml.notesSlide+xml"/>
  <Override PartName="/ppt/tags/tag40.xml" ContentType="application/vnd.openxmlformats-officedocument.presentationml.tags+xml"/>
  <Override PartName="/ppt/notesSlides/notesSlide37.xml" ContentType="application/vnd.openxmlformats-officedocument.presentationml.notesSlide+xml"/>
  <Override PartName="/ppt/tags/tag41.xml" ContentType="application/vnd.openxmlformats-officedocument.presentationml.tags+xml"/>
  <Override PartName="/ppt/notesSlides/notesSlide38.xml" ContentType="application/vnd.openxmlformats-officedocument.presentationml.notesSlide+xml"/>
  <Override PartName="/ppt/tags/tag42.xml" ContentType="application/vnd.openxmlformats-officedocument.presentationml.tags+xml"/>
  <Override PartName="/ppt/notesSlides/notesSlide39.xml" ContentType="application/vnd.openxmlformats-officedocument.presentationml.notesSlide+xml"/>
  <Override PartName="/ppt/tags/tag43.xml" ContentType="application/vnd.openxmlformats-officedocument.presentationml.tags+xml"/>
  <Override PartName="/ppt/notesSlides/notesSlide40.xml" ContentType="application/vnd.openxmlformats-officedocument.presentationml.notesSlide+xml"/>
  <Override PartName="/ppt/tags/tag44.xml" ContentType="application/vnd.openxmlformats-officedocument.presentationml.tags+xml"/>
  <Override PartName="/ppt/notesSlides/notesSlide41.xml" ContentType="application/vnd.openxmlformats-officedocument.presentationml.notesSlide+xml"/>
  <Override PartName="/ppt/tags/tag45.xml" ContentType="application/vnd.openxmlformats-officedocument.presentationml.tags+xml"/>
  <Override PartName="/ppt/notesSlides/notesSlide42.xml" ContentType="application/vnd.openxmlformats-officedocument.presentationml.notesSlide+xml"/>
  <Override PartName="/ppt/tags/tag46.xml" ContentType="application/vnd.openxmlformats-officedocument.presentationml.tags+xml"/>
  <Override PartName="/ppt/notesSlides/notesSlide43.xml" ContentType="application/vnd.openxmlformats-officedocument.presentationml.notesSlide+xml"/>
  <Override PartName="/ppt/tags/tag47.xml" ContentType="application/vnd.openxmlformats-officedocument.presentationml.tags+xml"/>
  <Override PartName="/ppt/notesSlides/notesSlide44.xml" ContentType="application/vnd.openxmlformats-officedocument.presentationml.notesSlide+xml"/>
  <Override PartName="/ppt/tags/tag48.xml" ContentType="application/vnd.openxmlformats-officedocument.presentationml.tags+xml"/>
  <Override PartName="/ppt/notesSlides/notesSlide45.xml" ContentType="application/vnd.openxmlformats-officedocument.presentationml.notesSlide+xml"/>
  <Override PartName="/ppt/tags/tag49.xml" ContentType="application/vnd.openxmlformats-officedocument.presentationml.tags+xml"/>
  <Override PartName="/ppt/notesSlides/notesSlide46.xml" ContentType="application/vnd.openxmlformats-officedocument.presentationml.notesSlide+xml"/>
  <Override PartName="/ppt/tags/tag50.xml" ContentType="application/vnd.openxmlformats-officedocument.presentationml.tags+xml"/>
  <Override PartName="/ppt/notesSlides/notesSlide47.xml" ContentType="application/vnd.openxmlformats-officedocument.presentationml.notesSlide+xml"/>
  <Override PartName="/ppt/tags/tag51.xml" ContentType="application/vnd.openxmlformats-officedocument.presentationml.tags+xml"/>
  <Override PartName="/ppt/notesSlides/notesSlide48.xml" ContentType="application/vnd.openxmlformats-officedocument.presentationml.notesSlide+xml"/>
  <Override PartName="/ppt/tags/tag52.xml" ContentType="application/vnd.openxmlformats-officedocument.presentationml.tags+xml"/>
  <Override PartName="/ppt/notesSlides/notesSlide49.xml" ContentType="application/vnd.openxmlformats-officedocument.presentationml.notesSlide+xml"/>
  <Override PartName="/ppt/tags/tag53.xml" ContentType="application/vnd.openxmlformats-officedocument.presentationml.tags+xml"/>
  <Override PartName="/ppt/notesSlides/notesSlide50.xml" ContentType="application/vnd.openxmlformats-officedocument.presentationml.notesSlide+xml"/>
  <Override PartName="/ppt/tags/tag54.xml" ContentType="application/vnd.openxmlformats-officedocument.presentationml.tags+xml"/>
  <Override PartName="/ppt/notesSlides/notesSlide51.xml" ContentType="application/vnd.openxmlformats-officedocument.presentationml.notesSlide+xml"/>
  <Override PartName="/ppt/tags/tag55.xml" ContentType="application/vnd.openxmlformats-officedocument.presentationml.tags+xml"/>
  <Override PartName="/ppt/notesSlides/notesSlide52.xml" ContentType="application/vnd.openxmlformats-officedocument.presentationml.notesSlide+xml"/>
  <Override PartName="/ppt/tags/tag56.xml" ContentType="application/vnd.openxmlformats-officedocument.presentationml.tags+xml"/>
  <Override PartName="/ppt/notesSlides/notesSlide53.xml" ContentType="application/vnd.openxmlformats-officedocument.presentationml.notesSlide+xml"/>
  <Override PartName="/ppt/tags/tag57.xml" ContentType="application/vnd.openxmlformats-officedocument.presentationml.tags+xml"/>
  <Override PartName="/ppt/notesSlides/notesSlide54.xml" ContentType="application/vnd.openxmlformats-officedocument.presentationml.notesSlide+xml"/>
  <Override PartName="/ppt/tags/tag58.xml" ContentType="application/vnd.openxmlformats-officedocument.presentationml.tags+xml"/>
  <Override PartName="/ppt/notesSlides/notesSlide55.xml" ContentType="application/vnd.openxmlformats-officedocument.presentationml.notesSlide+xml"/>
  <Override PartName="/ppt/tags/tag59.xml" ContentType="application/vnd.openxmlformats-officedocument.presentationml.tags+xml"/>
  <Override PartName="/ppt/notesSlides/notesSlide56.xml" ContentType="application/vnd.openxmlformats-officedocument.presentationml.notesSlide+xml"/>
  <Override PartName="/ppt/tags/tag60.xml" ContentType="application/vnd.openxmlformats-officedocument.presentationml.tags+xml"/>
  <Override PartName="/ppt/notesSlides/notesSlide57.xml" ContentType="application/vnd.openxmlformats-officedocument.presentationml.notesSlide+xml"/>
  <Override PartName="/ppt/tags/tag61.xml" ContentType="application/vnd.openxmlformats-officedocument.presentationml.tags+xml"/>
  <Override PartName="/ppt/notesSlides/notesSlide58.xml" ContentType="application/vnd.openxmlformats-officedocument.presentationml.notesSlide+xml"/>
  <Override PartName="/ppt/tags/tag62.xml" ContentType="application/vnd.openxmlformats-officedocument.presentationml.tags+xml"/>
  <Override PartName="/ppt/notesSlides/notesSlide59.xml" ContentType="application/vnd.openxmlformats-officedocument.presentationml.notesSlide+xml"/>
  <Override PartName="/ppt/tags/tag63.xml" ContentType="application/vnd.openxmlformats-officedocument.presentationml.tags+xml"/>
  <Override PartName="/ppt/notesSlides/notesSlide60.xml" ContentType="application/vnd.openxmlformats-officedocument.presentationml.notesSlide+xml"/>
  <Override PartName="/ppt/tags/tag64.xml" ContentType="application/vnd.openxmlformats-officedocument.presentationml.tags+xml"/>
  <Override PartName="/ppt/notesSlides/notesSlide61.xml" ContentType="application/vnd.openxmlformats-officedocument.presentationml.notesSlide+xml"/>
  <Override PartName="/ppt/tags/tag65.xml" ContentType="application/vnd.openxmlformats-officedocument.presentationml.tags+xml"/>
  <Override PartName="/ppt/notesSlides/notesSlide62.xml" ContentType="application/vnd.openxmlformats-officedocument.presentationml.notesSlide+xml"/>
  <Override PartName="/ppt/tags/tag66.xml" ContentType="application/vnd.openxmlformats-officedocument.presentationml.tags+xml"/>
  <Override PartName="/ppt/notesSlides/notesSlide63.xml" ContentType="application/vnd.openxmlformats-officedocument.presentationml.notesSlide+xml"/>
  <Override PartName="/ppt/tags/tag67.xml" ContentType="application/vnd.openxmlformats-officedocument.presentationml.tags+xml"/>
  <Override PartName="/ppt/notesSlides/notesSlide64.xml" ContentType="application/vnd.openxmlformats-officedocument.presentationml.notesSlide+xml"/>
  <Override PartName="/ppt/tags/tag68.xml" ContentType="application/vnd.openxmlformats-officedocument.presentationml.tags+xml"/>
  <Override PartName="/ppt/notesSlides/notesSlide65.xml" ContentType="application/vnd.openxmlformats-officedocument.presentationml.notesSlide+xml"/>
  <Override PartName="/ppt/tags/tag69.xml" ContentType="application/vnd.openxmlformats-officedocument.presentationml.tags+xml"/>
  <Override PartName="/ppt/notesSlides/notesSlide66.xml" ContentType="application/vnd.openxmlformats-officedocument.presentationml.notesSlide+xml"/>
  <Override PartName="/ppt/tags/tag70.xml" ContentType="application/vnd.openxmlformats-officedocument.presentationml.tags+xml"/>
  <Override PartName="/ppt/notesSlides/notesSlide67.xml" ContentType="application/vnd.openxmlformats-officedocument.presentationml.notesSlide+xml"/>
  <Override PartName="/ppt/tags/tag71.xml" ContentType="application/vnd.openxmlformats-officedocument.presentationml.tags+xml"/>
  <Override PartName="/ppt/notesSlides/notesSlide68.xml" ContentType="application/vnd.openxmlformats-officedocument.presentationml.notesSlide+xml"/>
  <Override PartName="/ppt/tags/tag72.xml" ContentType="application/vnd.openxmlformats-officedocument.presentationml.tags+xml"/>
  <Override PartName="/ppt/notesSlides/notesSlide69.xml" ContentType="application/vnd.openxmlformats-officedocument.presentationml.notesSlide+xml"/>
  <Override PartName="/ppt/tags/tag73.xml" ContentType="application/vnd.openxmlformats-officedocument.presentationml.tags+xml"/>
  <Override PartName="/ppt/notesSlides/notesSlide70.xml" ContentType="application/vnd.openxmlformats-officedocument.presentationml.notesSlide+xml"/>
  <Override PartName="/ppt/tags/tag74.xml" ContentType="application/vnd.openxmlformats-officedocument.presentationml.tags+xml"/>
  <Override PartName="/ppt/notesSlides/notesSlide71.xml" ContentType="application/vnd.openxmlformats-officedocument.presentationml.notesSlide+xml"/>
  <Override PartName="/ppt/tags/tag75.xml" ContentType="application/vnd.openxmlformats-officedocument.presentationml.tags+xml"/>
  <Override PartName="/ppt/notesSlides/notesSlide72.xml" ContentType="application/vnd.openxmlformats-officedocument.presentationml.notesSlide+xml"/>
  <Override PartName="/ppt/tags/tag76.xml" ContentType="application/vnd.openxmlformats-officedocument.presentationml.tags+xml"/>
  <Override PartName="/ppt/notesSlides/notesSlide73.xml" ContentType="application/vnd.openxmlformats-officedocument.presentationml.notesSlide+xml"/>
  <Override PartName="/ppt/tags/tag77.xml" ContentType="application/vnd.openxmlformats-officedocument.presentationml.tags+xml"/>
  <Override PartName="/ppt/notesSlides/notesSlide74.xml" ContentType="application/vnd.openxmlformats-officedocument.presentationml.notesSlide+xml"/>
  <Override PartName="/ppt/tags/tag78.xml" ContentType="application/vnd.openxmlformats-officedocument.presentationml.tags+xml"/>
  <Override PartName="/ppt/notesSlides/notesSlide75.xml" ContentType="application/vnd.openxmlformats-officedocument.presentationml.notesSlide+xml"/>
  <Override PartName="/ppt/tags/tag79.xml" ContentType="application/vnd.openxmlformats-officedocument.presentationml.tags+xml"/>
  <Override PartName="/ppt/notesSlides/notesSlide76.xml" ContentType="application/vnd.openxmlformats-officedocument.presentationml.notesSlide+xml"/>
  <Override PartName="/ppt/tags/tag80.xml" ContentType="application/vnd.openxmlformats-officedocument.presentationml.tags+xml"/>
  <Override PartName="/ppt/notesSlides/notesSlide77.xml" ContentType="application/vnd.openxmlformats-officedocument.presentationml.notesSlide+xml"/>
  <Override PartName="/ppt/tags/tag81.xml" ContentType="application/vnd.openxmlformats-officedocument.presentationml.tags+xml"/>
  <Override PartName="/ppt/notesSlides/notesSlide78.xml" ContentType="application/vnd.openxmlformats-officedocument.presentationml.notesSlide+xml"/>
  <Override PartName="/ppt/tags/tag82.xml" ContentType="application/vnd.openxmlformats-officedocument.presentationml.tags+xml"/>
  <Override PartName="/ppt/notesSlides/notesSlide79.xml" ContentType="application/vnd.openxmlformats-officedocument.presentationml.notesSlide+xml"/>
  <Override PartName="/ppt/tags/tag83.xml" ContentType="application/vnd.openxmlformats-officedocument.presentationml.tags+xml"/>
  <Override PartName="/ppt/notesSlides/notesSlide80.xml" ContentType="application/vnd.openxmlformats-officedocument.presentationml.notesSlide+xml"/>
  <Override PartName="/ppt/tags/tag84.xml" ContentType="application/vnd.openxmlformats-officedocument.presentationml.tags+xml"/>
  <Override PartName="/ppt/notesSlides/notesSlide81.xml" ContentType="application/vnd.openxmlformats-officedocument.presentationml.notesSlide+xml"/>
  <Override PartName="/ppt/tags/tag85.xml" ContentType="application/vnd.openxmlformats-officedocument.presentationml.tags+xml"/>
  <Override PartName="/ppt/notesSlides/notesSlide82.xml" ContentType="application/vnd.openxmlformats-officedocument.presentationml.notesSlide+xml"/>
  <Override PartName="/ppt/tags/tag86.xml" ContentType="application/vnd.openxmlformats-officedocument.presentationml.tags+xml"/>
  <Override PartName="/ppt/notesSlides/notesSlide83.xml" ContentType="application/vnd.openxmlformats-officedocument.presentationml.notesSlide+xml"/>
  <Override PartName="/ppt/tags/tag87.xml" ContentType="application/vnd.openxmlformats-officedocument.presentationml.tags+xml"/>
  <Override PartName="/ppt/notesSlides/notesSlide84.xml" ContentType="application/vnd.openxmlformats-officedocument.presentationml.notesSlide+xml"/>
  <Override PartName="/ppt/tags/tag88.xml" ContentType="application/vnd.openxmlformats-officedocument.presentationml.tags+xml"/>
  <Override PartName="/ppt/notesSlides/notesSlide85.xml" ContentType="application/vnd.openxmlformats-officedocument.presentationml.notesSlide+xml"/>
  <Override PartName="/ppt/tags/tag89.xml" ContentType="application/vnd.openxmlformats-officedocument.presentationml.tags+xml"/>
  <Override PartName="/ppt/notesSlides/notesSlide86.xml" ContentType="application/vnd.openxmlformats-officedocument.presentationml.notesSlide+xml"/>
  <Override PartName="/ppt/tags/tag90.xml" ContentType="application/vnd.openxmlformats-officedocument.presentationml.tags+xml"/>
  <Override PartName="/ppt/notesSlides/notesSlide8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91"/>
  </p:notesMasterIdLst>
  <p:sldIdLst>
    <p:sldId id="513" r:id="rId2"/>
    <p:sldId id="1209" r:id="rId3"/>
    <p:sldId id="1420" r:id="rId4"/>
    <p:sldId id="1071" r:id="rId5"/>
    <p:sldId id="1418" r:id="rId6"/>
    <p:sldId id="1072" r:id="rId7"/>
    <p:sldId id="763" r:id="rId8"/>
    <p:sldId id="1313" r:id="rId9"/>
    <p:sldId id="1426" r:id="rId10"/>
    <p:sldId id="1422" r:id="rId11"/>
    <p:sldId id="1423" r:id="rId12"/>
    <p:sldId id="1424" r:id="rId13"/>
    <p:sldId id="876" r:id="rId14"/>
    <p:sldId id="860" r:id="rId15"/>
    <p:sldId id="759" r:id="rId16"/>
    <p:sldId id="1108" r:id="rId17"/>
    <p:sldId id="1361" r:id="rId18"/>
    <p:sldId id="1362" r:id="rId19"/>
    <p:sldId id="1363" r:id="rId20"/>
    <p:sldId id="1419" r:id="rId21"/>
    <p:sldId id="1364" r:id="rId22"/>
    <p:sldId id="1366" r:id="rId23"/>
    <p:sldId id="1056" r:id="rId24"/>
    <p:sldId id="1187" r:id="rId25"/>
    <p:sldId id="1367" r:id="rId26"/>
    <p:sldId id="1368" r:id="rId27"/>
    <p:sldId id="1369" r:id="rId28"/>
    <p:sldId id="1370" r:id="rId29"/>
    <p:sldId id="1371" r:id="rId30"/>
    <p:sldId id="1372" r:id="rId31"/>
    <p:sldId id="1373" r:id="rId32"/>
    <p:sldId id="1374" r:id="rId33"/>
    <p:sldId id="1375" r:id="rId34"/>
    <p:sldId id="1376" r:id="rId35"/>
    <p:sldId id="1103" r:id="rId36"/>
    <p:sldId id="1189" r:id="rId37"/>
    <p:sldId id="1377" r:id="rId38"/>
    <p:sldId id="1378" r:id="rId39"/>
    <p:sldId id="1379" r:id="rId40"/>
    <p:sldId id="1380" r:id="rId41"/>
    <p:sldId id="1381" r:id="rId42"/>
    <p:sldId id="1382" r:id="rId43"/>
    <p:sldId id="1383" r:id="rId44"/>
    <p:sldId id="1384" r:id="rId45"/>
    <p:sldId id="1386" r:id="rId46"/>
    <p:sldId id="1387" r:id="rId47"/>
    <p:sldId id="1388" r:id="rId48"/>
    <p:sldId id="1389" r:id="rId49"/>
    <p:sldId id="1104" r:id="rId50"/>
    <p:sldId id="1194" r:id="rId51"/>
    <p:sldId id="1390" r:id="rId52"/>
    <p:sldId id="1391" r:id="rId53"/>
    <p:sldId id="1392" r:id="rId54"/>
    <p:sldId id="1393" r:id="rId55"/>
    <p:sldId id="1394" r:id="rId56"/>
    <p:sldId id="1395" r:id="rId57"/>
    <p:sldId id="1396" r:id="rId58"/>
    <p:sldId id="1397" r:id="rId59"/>
    <p:sldId id="1398" r:id="rId60"/>
    <p:sldId id="1399" r:id="rId61"/>
    <p:sldId id="1400" r:id="rId62"/>
    <p:sldId id="1401" r:id="rId63"/>
    <p:sldId id="1402" r:id="rId64"/>
    <p:sldId id="1403" r:id="rId65"/>
    <p:sldId id="1404" r:id="rId66"/>
    <p:sldId id="1271" r:id="rId67"/>
    <p:sldId id="1277" r:id="rId68"/>
    <p:sldId id="1405" r:id="rId69"/>
    <p:sldId id="1406" r:id="rId70"/>
    <p:sldId id="1311" r:id="rId71"/>
    <p:sldId id="1312" r:id="rId72"/>
    <p:sldId id="1407" r:id="rId73"/>
    <p:sldId id="1408" r:id="rId74"/>
    <p:sldId id="1409" r:id="rId75"/>
    <p:sldId id="1410" r:id="rId76"/>
    <p:sldId id="1411" r:id="rId77"/>
    <p:sldId id="1412" r:id="rId78"/>
    <p:sldId id="1413" r:id="rId79"/>
    <p:sldId id="957" r:id="rId80"/>
    <p:sldId id="1138" r:id="rId81"/>
    <p:sldId id="1360" r:id="rId82"/>
    <p:sldId id="1427" r:id="rId83"/>
    <p:sldId id="1357" r:id="rId84"/>
    <p:sldId id="1414" r:id="rId85"/>
    <p:sldId id="1415" r:id="rId86"/>
    <p:sldId id="1416" r:id="rId87"/>
    <p:sldId id="1417" r:id="rId88"/>
    <p:sldId id="874" r:id="rId89"/>
    <p:sldId id="291" r:id="rId90"/>
  </p:sldIdLst>
  <p:sldSz cx="9144000" cy="5143500" type="screen16x9"/>
  <p:notesSz cx="6858000" cy="9144000"/>
  <p:custDataLst>
    <p:tags r:id="rId92"/>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ext uri="{19B8F6BF-5375-455C-9EA6-DF929625EA0E}">
        <p15:presenceInfo xmlns:p15="http://schemas.microsoft.com/office/powerpoint/2012/main" userId="S-1-5-21-1708537768-1303643608-725345543-200204" providerId="AD"/>
      </p:ext>
    </p:extLst>
  </p:cmAuthor>
  <p:cmAuthor id="2" name="Bob Vachon" initials="BV" lastIdx="24" clrIdx="2">
    <p:extLst>
      <p:ext uri="{19B8F6BF-5375-455C-9EA6-DF929625EA0E}">
        <p15:presenceInfo xmlns:p15="http://schemas.microsoft.com/office/powerpoint/2012/main" userId="c7abe87968a0b633" providerId="Windows Live"/>
      </p:ext>
    </p:extLst>
  </p:cmAuthor>
  <p:cmAuthor id="3" name="Sue Livingston -X (suliving - UNICON INC at Cisco)" initials="SL-(-UIaC" lastIdx="15" clrIdx="3">
    <p:extLst>
      <p:ext uri="{19B8F6BF-5375-455C-9EA6-DF929625EA0E}">
        <p15:presenceInfo xmlns:p15="http://schemas.microsoft.com/office/powerpoint/2012/main" userId="S::suliving@cisco.com::dc701d48-dd51-411a-9041-b7f1328f1486" providerId="AD"/>
      </p:ext>
    </p:extLst>
  </p:cmAuthor>
  <p:cmAuthor id="4" name="jagibbon" initials="jmg" lastIdx="8" clrIdx="4">
    <p:extLst>
      <p:ext uri="{19B8F6BF-5375-455C-9EA6-DF929625EA0E}">
        <p15:presenceInfo xmlns:p15="http://schemas.microsoft.com/office/powerpoint/2012/main" userId="jagibb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881" autoAdjust="0"/>
    <p:restoredTop sz="82437" autoAdjust="0"/>
  </p:normalViewPr>
  <p:slideViewPr>
    <p:cSldViewPr snapToGrid="0" showGuides="1">
      <p:cViewPr varScale="1">
        <p:scale>
          <a:sx n="74" d="100"/>
          <a:sy n="74" d="100"/>
        </p:scale>
        <p:origin x="1356" y="52"/>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viewProps" Target="viewProp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notesMaster" Target="notesMasters/notesMaster1.xml"/><Relationship Id="rId9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ags" Target="tags/tag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4/13/2021</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b="0"/>
              <a:t>Programme de L’Académie Réseau de Cisco</a:t>
            </a:r>
          </a:p>
          <a:p>
            <a:pPr rtl="0">
              <a:spcBef>
                <a:spcPts val="0"/>
              </a:spcBef>
            </a:pPr>
            <a:r>
              <a:rPr lang="fr-FR">
                <a:solidFill>
                  <a:schemeClr val="accent5">
                    <a:lumMod val="40000"/>
                    <a:lumOff val="60000"/>
                  </a:schemeClr>
                </a:solidFill>
              </a:rPr>
              <a:t>Réseau, Sécurité et Automatisation D'entreprise v7.0 (ENSA)</a:t>
            </a:r>
          </a:p>
          <a:p>
            <a:pPr rtl="0">
              <a:spcBef>
                <a:spcPts val="0"/>
              </a:spcBef>
            </a:pPr>
            <a:r>
              <a:rPr lang="fr-FR">
                <a:solidFill>
                  <a:schemeClr val="accent5">
                    <a:lumMod val="40000"/>
                    <a:lumOff val="60000"/>
                  </a:schemeClr>
                </a:solidFill>
              </a:rPr>
              <a:t>Module 2: Configuration OSPFv2 à zone unique</a:t>
            </a:r>
          </a:p>
        </p:txBody>
      </p:sp>
      <p:sp>
        <p:nvSpPr>
          <p:cNvPr id="4" name="Slide Number Placeholder 3"/>
          <p:cNvSpPr>
            <a:spLocks noGrp="1"/>
          </p:cNvSpPr>
          <p:nvPr>
            <p:ph type="sldNum" sz="quarter" idx="10"/>
          </p:nvPr>
        </p:nvSpPr>
        <p:spPr/>
        <p:txBody>
          <a:bodyPr/>
          <a:lstStyle/>
          <a:p>
            <a:pPr rtl="0"/>
            <a:fld id="{5641018C-6CAF-B84E-B92C-ECB119457FBA}" type="slidenum">
              <a:rPr/>
              <a:t>1</a:t>
            </a:fld>
            <a:endParaRPr/>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rtl="0"/>
              <a:t>12</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3237249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b="0"/>
              <a:t>Programme de L’Académie Réseau de Cisco</a:t>
            </a:r>
          </a:p>
          <a:p>
            <a:pPr rtl="0">
              <a:spcBef>
                <a:spcPts val="0"/>
              </a:spcBef>
            </a:pPr>
            <a:r>
              <a:rPr lang="fr-FR">
                <a:solidFill>
                  <a:schemeClr val="accent5">
                    <a:lumMod val="40000"/>
                    <a:lumOff val="60000"/>
                  </a:schemeClr>
                </a:solidFill>
              </a:rPr>
              <a:t>Réseau, Sécurité et Automatisation D'entreprise v7.0 (ENSA)</a:t>
            </a:r>
          </a:p>
          <a:p>
            <a:pPr rtl="0">
              <a:spcBef>
                <a:spcPts val="0"/>
              </a:spcBef>
            </a:pPr>
            <a:r>
              <a:rPr lang="fr-FR">
                <a:solidFill>
                  <a:schemeClr val="accent5">
                    <a:lumMod val="40000"/>
                    <a:lumOff val="60000"/>
                  </a:schemeClr>
                </a:solidFill>
              </a:rPr>
              <a:t>Module 2: Configuration OSPFv2 à zone unique</a:t>
            </a:r>
          </a:p>
        </p:txBody>
      </p:sp>
      <p:sp>
        <p:nvSpPr>
          <p:cNvPr id="4" name="Slide Number Placeholder 3"/>
          <p:cNvSpPr>
            <a:spLocks noGrp="1"/>
          </p:cNvSpPr>
          <p:nvPr>
            <p:ph type="sldNum" sz="quarter" idx="10"/>
          </p:nvPr>
        </p:nvSpPr>
        <p:spPr/>
        <p:txBody>
          <a:bodyPr/>
          <a:lstStyle/>
          <a:p>
            <a:pPr rtl="0"/>
            <a:fld id="{5641018C-6CAF-B84E-B92C-ECB119457FBA}" type="slidenum">
              <a:rPr/>
              <a:t>13</a:t>
            </a:fld>
            <a:endParaRPr/>
          </a:p>
        </p:txBody>
      </p:sp>
    </p:spTree>
    <p:extLst>
      <p:ext uri="{BB962C8B-B14F-4D97-AF65-F5344CB8AC3E}">
        <p14:creationId xmlns:p14="http://schemas.microsoft.com/office/powerpoint/2010/main" val="5081187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solidFill>
                  <a:prstClr val="black"/>
                </a:solidFill>
              </a:rPr>
              <a:pPr algn="r" rtl="0"/>
              <a:t>14</a:t>
            </a:fld>
            <a:endParaRPr sz="800" b="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a:t>2.0 Introduction</a:t>
            </a:r>
          </a:p>
          <a:p>
            <a:pPr rtl="0">
              <a:buFontTx/>
              <a:buNone/>
            </a:pPr>
            <a:r>
              <a:rPr lang="fr-FR"/>
              <a:t>2.0.2 - Que dois-je apprendre à faire dans le module?</a:t>
            </a:r>
          </a:p>
        </p:txBody>
      </p:sp>
    </p:spTree>
    <p:extLst>
      <p:ext uri="{BB962C8B-B14F-4D97-AF65-F5344CB8AC3E}">
        <p14:creationId xmlns:p14="http://schemas.microsoft.com/office/powerpoint/2010/main" val="17344456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2.1 - ID de routeur OSPF</a:t>
            </a:r>
          </a:p>
        </p:txBody>
      </p:sp>
      <p:sp>
        <p:nvSpPr>
          <p:cNvPr id="4" name="Slide Number Placeholder 3"/>
          <p:cNvSpPr>
            <a:spLocks noGrp="1"/>
          </p:cNvSpPr>
          <p:nvPr>
            <p:ph type="sldNum" sz="quarter" idx="10"/>
          </p:nvPr>
        </p:nvSpPr>
        <p:spPr/>
        <p:txBody>
          <a:bodyPr/>
          <a:lstStyle/>
          <a:p>
            <a:pPr rtl="0"/>
            <a:fld id="{5641018C-6CAF-B84E-B92C-ECB119457FBA}" type="slidenum">
              <a:rPr/>
              <a:t>15</a:t>
            </a:fld>
            <a:endParaRPr/>
          </a:p>
        </p:txBody>
      </p:sp>
    </p:spTree>
    <p:extLst>
      <p:ext uri="{BB962C8B-B14F-4D97-AF65-F5344CB8AC3E}">
        <p14:creationId xmlns:p14="http://schemas.microsoft.com/office/powerpoint/2010/main" val="6255296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2.1 - ID de routeur OSPF</a:t>
            </a:r>
          </a:p>
          <a:p>
            <a:pPr rtl="0"/>
            <a:r>
              <a:rPr lang="fr-FR"/>
              <a:t>2.1.1 - Topologie de référence OSPF</a:t>
            </a:r>
          </a:p>
        </p:txBody>
      </p:sp>
      <p:sp>
        <p:nvSpPr>
          <p:cNvPr id="4" name="Slide Number Placeholder 3"/>
          <p:cNvSpPr>
            <a:spLocks noGrp="1"/>
          </p:cNvSpPr>
          <p:nvPr>
            <p:ph type="sldNum" sz="quarter" idx="5"/>
          </p:nvPr>
        </p:nvSpPr>
        <p:spPr/>
        <p:txBody>
          <a:bodyPr/>
          <a:lstStyle/>
          <a:p>
            <a:pPr rtl="0"/>
            <a:fld id="{5641018C-6CAF-B84E-B92C-ECB119457FBA}" type="slidenum">
              <a:rPr/>
              <a:t>16</a:t>
            </a:fld>
            <a:endParaRPr/>
          </a:p>
        </p:txBody>
      </p:sp>
    </p:spTree>
    <p:extLst>
      <p:ext uri="{BB962C8B-B14F-4D97-AF65-F5344CB8AC3E}">
        <p14:creationId xmlns:p14="http://schemas.microsoft.com/office/powerpoint/2010/main" val="7515506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2.1 - ID de routeur OSPF</a:t>
            </a:r>
          </a:p>
          <a:p>
            <a:pPr rtl="0"/>
            <a:r>
              <a:rPr lang="fr-FR"/>
              <a:t>2.1.2 - </a:t>
            </a:r>
            <a:r>
              <a:rPr lang="fr-FR" sz="1200"/>
              <a:t>Mode de configuration du routeur pour OSPF</a:t>
            </a:r>
          </a:p>
        </p:txBody>
      </p:sp>
      <p:sp>
        <p:nvSpPr>
          <p:cNvPr id="4" name="Slide Number Placeholder 3"/>
          <p:cNvSpPr>
            <a:spLocks noGrp="1"/>
          </p:cNvSpPr>
          <p:nvPr>
            <p:ph type="sldNum" sz="quarter" idx="5"/>
          </p:nvPr>
        </p:nvSpPr>
        <p:spPr/>
        <p:txBody>
          <a:bodyPr/>
          <a:lstStyle/>
          <a:p>
            <a:pPr rtl="0"/>
            <a:fld id="{5641018C-6CAF-B84E-B92C-ECB119457FBA}" type="slidenum">
              <a:rPr/>
              <a:t>17</a:t>
            </a:fld>
            <a:endParaRPr/>
          </a:p>
        </p:txBody>
      </p:sp>
    </p:spTree>
    <p:extLst>
      <p:ext uri="{BB962C8B-B14F-4D97-AF65-F5344CB8AC3E}">
        <p14:creationId xmlns:p14="http://schemas.microsoft.com/office/powerpoint/2010/main" val="36673732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2.1 - ID de routeur OSPF</a:t>
            </a:r>
          </a:p>
          <a:p>
            <a:pPr rtl="0"/>
            <a:r>
              <a:rPr lang="fr-FR"/>
              <a:t>2.1.3 - ID du routeur</a:t>
            </a:r>
          </a:p>
        </p:txBody>
      </p:sp>
      <p:sp>
        <p:nvSpPr>
          <p:cNvPr id="4" name="Slide Number Placeholder 3"/>
          <p:cNvSpPr>
            <a:spLocks noGrp="1"/>
          </p:cNvSpPr>
          <p:nvPr>
            <p:ph type="sldNum" sz="quarter" idx="5"/>
          </p:nvPr>
        </p:nvSpPr>
        <p:spPr/>
        <p:txBody>
          <a:bodyPr/>
          <a:lstStyle/>
          <a:p>
            <a:pPr rtl="0"/>
            <a:fld id="{5641018C-6CAF-B84E-B92C-ECB119457FBA}" type="slidenum">
              <a:rPr/>
              <a:t>18</a:t>
            </a:fld>
            <a:endParaRPr/>
          </a:p>
        </p:txBody>
      </p:sp>
    </p:spTree>
    <p:extLst>
      <p:ext uri="{BB962C8B-B14F-4D97-AF65-F5344CB8AC3E}">
        <p14:creationId xmlns:p14="http://schemas.microsoft.com/office/powerpoint/2010/main" val="35476573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2.1 - ID de routeur OSPF</a:t>
            </a:r>
          </a:p>
          <a:p>
            <a:pPr rtl="0"/>
            <a:r>
              <a:rPr lang="fr-FR"/>
              <a:t>2.1.4 - </a:t>
            </a:r>
            <a:r>
              <a:rPr lang="fr-FR" sz="1200"/>
              <a:t>Ordre de priorité de l'ID de routeur</a:t>
            </a:r>
          </a:p>
        </p:txBody>
      </p:sp>
      <p:sp>
        <p:nvSpPr>
          <p:cNvPr id="4" name="Slide Number Placeholder 3"/>
          <p:cNvSpPr>
            <a:spLocks noGrp="1"/>
          </p:cNvSpPr>
          <p:nvPr>
            <p:ph type="sldNum" sz="quarter" idx="5"/>
          </p:nvPr>
        </p:nvSpPr>
        <p:spPr/>
        <p:txBody>
          <a:bodyPr/>
          <a:lstStyle/>
          <a:p>
            <a:pPr rtl="0"/>
            <a:fld id="{5641018C-6CAF-B84E-B92C-ECB119457FBA}" type="slidenum">
              <a:rPr/>
              <a:t>19</a:t>
            </a:fld>
            <a:endParaRPr/>
          </a:p>
        </p:txBody>
      </p:sp>
    </p:spTree>
    <p:extLst>
      <p:ext uri="{BB962C8B-B14F-4D97-AF65-F5344CB8AC3E}">
        <p14:creationId xmlns:p14="http://schemas.microsoft.com/office/powerpoint/2010/main" val="41588564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2.1 - ID de routeur OSPF</a:t>
            </a:r>
          </a:p>
          <a:p>
            <a:pPr rtl="0"/>
            <a:r>
              <a:rPr lang="fr-FR"/>
              <a:t>2.1.5 - Configurer une interface de bouclage comme </a:t>
            </a:r>
            <a:r>
              <a:rPr lang="fr-FR" sz="1200"/>
              <a:t>ID de routeur</a:t>
            </a:r>
          </a:p>
        </p:txBody>
      </p:sp>
      <p:sp>
        <p:nvSpPr>
          <p:cNvPr id="4" name="Slide Number Placeholder 3"/>
          <p:cNvSpPr>
            <a:spLocks noGrp="1"/>
          </p:cNvSpPr>
          <p:nvPr>
            <p:ph type="sldNum" sz="quarter" idx="5"/>
          </p:nvPr>
        </p:nvSpPr>
        <p:spPr/>
        <p:txBody>
          <a:bodyPr/>
          <a:lstStyle/>
          <a:p>
            <a:pPr rtl="0"/>
            <a:fld id="{5641018C-6CAF-B84E-B92C-ECB119457FBA}" type="slidenum">
              <a:rPr/>
              <a:t>20</a:t>
            </a:fld>
            <a:endParaRPr/>
          </a:p>
        </p:txBody>
      </p:sp>
    </p:spTree>
    <p:extLst>
      <p:ext uri="{BB962C8B-B14F-4D97-AF65-F5344CB8AC3E}">
        <p14:creationId xmlns:p14="http://schemas.microsoft.com/office/powerpoint/2010/main" val="10841986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2.1 - ID de routeur OSPF</a:t>
            </a:r>
          </a:p>
          <a:p>
            <a:pPr rtl="0"/>
            <a:r>
              <a:rPr lang="fr-FR"/>
              <a:t>2.1.5 - </a:t>
            </a:r>
            <a:r>
              <a:rPr lang="fr-FR" sz="1200"/>
              <a:t>Configurer une interface de bouclage comme ID de routeur</a:t>
            </a:r>
          </a:p>
        </p:txBody>
      </p:sp>
      <p:sp>
        <p:nvSpPr>
          <p:cNvPr id="4" name="Slide Number Placeholder 3"/>
          <p:cNvSpPr>
            <a:spLocks noGrp="1"/>
          </p:cNvSpPr>
          <p:nvPr>
            <p:ph type="sldNum" sz="quarter" idx="5"/>
          </p:nvPr>
        </p:nvSpPr>
        <p:spPr/>
        <p:txBody>
          <a:bodyPr/>
          <a:lstStyle/>
          <a:p>
            <a:pPr rtl="0"/>
            <a:fld id="{5641018C-6CAF-B84E-B92C-ECB119457FBA}" type="slidenum">
              <a:rPr/>
              <a:t>21</a:t>
            </a:fld>
            <a:endParaRPr/>
          </a:p>
        </p:txBody>
      </p:sp>
    </p:spTree>
    <p:extLst>
      <p:ext uri="{BB962C8B-B14F-4D97-AF65-F5344CB8AC3E}">
        <p14:creationId xmlns:p14="http://schemas.microsoft.com/office/powerpoint/2010/main" val="5561415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marL="0" marR="0" lvl="0" indent="0" algn="r" defTabSz="903288" rtl="0" eaLnBrk="0" fontAlgn="base" latinLnBrk="0" hangingPunct="0">
              <a:lnSpc>
                <a:spcPct val="100000"/>
              </a:lnSpc>
              <a:spcBef>
                <a:spcPct val="0"/>
              </a:spcBef>
              <a:spcAft>
                <a:spcPct val="0"/>
              </a:spcAft>
              <a:buClrTx/>
              <a:buSzTx/>
              <a:buFontTx/>
              <a:buNone/>
              <a:tabLst/>
              <a:defRPr/>
            </a:pPr>
            <a:fld id="{7C839C26-801B-42B6-A101-60F37FE2B0A8}" type="slidenum">
              <a:rPr kumimoji="0" sz="800" b="0" i="0" u="none" strike="noStrike" kern="1200" cap="none" spc="0" normalizeH="0" baseline="0">
                <a:ln>
                  <a:noFill/>
                </a:ln>
                <a:solidFill>
                  <a:prstClr val="black"/>
                </a:solidFill>
                <a:effectLst/>
                <a:uLnTx/>
                <a:uFillTx/>
                <a:latin typeface="Arial" charset="0"/>
                <a:ea typeface="ＭＳ Ｐゴシック" pitchFamily="34" charset="-128"/>
                <a:cs typeface="Arial" charset="0"/>
              </a:rPr>
              <a:pPr marL="0" marR="0" lvl="0" indent="0" algn="r" defTabSz="903288" rtl="0" eaLnBrk="0" fontAlgn="base" latinLnBrk="0" hangingPunct="0">
                <a:lnSpc>
                  <a:spcPct val="100000"/>
                </a:lnSpc>
                <a:spcBef>
                  <a:spcPct val="0"/>
                </a:spcBef>
                <a:spcAft>
                  <a:spcPct val="0"/>
                </a:spcAft>
                <a:buClrTx/>
                <a:buSzTx/>
                <a:buFontTx/>
                <a:buNone/>
                <a:tabLst/>
                <a:defRPr/>
              </a:pPr>
              <a:t>2</a:t>
            </a:fld>
            <a:endParaRPr kumimoji="0" sz="800" b="0" i="0" u="none" strike="noStrike" kern="1200" cap="none" spc="0" normalizeH="0" baseline="0">
              <a:ln>
                <a:noFill/>
              </a:ln>
              <a:solidFill>
                <a:prstClr val="black"/>
              </a:solidFill>
              <a:effectLst/>
              <a:uLnTx/>
              <a:uFillTx/>
              <a:latin typeface="Arial" charset="0"/>
              <a:ea typeface="ＭＳ Ｐゴシック" pitchFamily="34" charset="-128"/>
              <a:cs typeface="Arial"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2.1 - ID de routeur OSPF</a:t>
            </a:r>
          </a:p>
          <a:p>
            <a:pPr rtl="0"/>
            <a:r>
              <a:rPr lang="fr-FR"/>
              <a:t>2.1.7 - </a:t>
            </a:r>
            <a:r>
              <a:rPr lang="fr-FR" sz="1200"/>
              <a:t>Modifier un ID de routeur</a:t>
            </a:r>
          </a:p>
          <a:p>
            <a:pPr rtl="0"/>
            <a:r>
              <a:rPr lang="fr-FR" sz="1200"/>
              <a:t>2.1.8 - Contrôleur de syntaxe - Configurer les ID de routeur R2 et R3</a:t>
            </a:r>
          </a:p>
          <a:p>
            <a:pPr rtl="0"/>
            <a:r>
              <a:rPr lang="fr-FR" sz="1200"/>
              <a:t>2.1.9 - Vérifiez votre compréhension - ID du routeur OSPF</a:t>
            </a:r>
          </a:p>
        </p:txBody>
      </p:sp>
      <p:sp>
        <p:nvSpPr>
          <p:cNvPr id="4" name="Slide Number Placeholder 3"/>
          <p:cNvSpPr>
            <a:spLocks noGrp="1"/>
          </p:cNvSpPr>
          <p:nvPr>
            <p:ph type="sldNum" sz="quarter" idx="5"/>
          </p:nvPr>
        </p:nvSpPr>
        <p:spPr/>
        <p:txBody>
          <a:bodyPr/>
          <a:lstStyle/>
          <a:p>
            <a:pPr rtl="0"/>
            <a:fld id="{5641018C-6CAF-B84E-B92C-ECB119457FBA}" type="slidenum">
              <a:rPr/>
              <a:t>22</a:t>
            </a:fld>
            <a:endParaRPr/>
          </a:p>
        </p:txBody>
      </p:sp>
    </p:spTree>
    <p:extLst>
      <p:ext uri="{BB962C8B-B14F-4D97-AF65-F5344CB8AC3E}">
        <p14:creationId xmlns:p14="http://schemas.microsoft.com/office/powerpoint/2010/main" val="22665456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2.2 - Réseaux point à point OSPF</a:t>
            </a:r>
          </a:p>
        </p:txBody>
      </p:sp>
      <p:sp>
        <p:nvSpPr>
          <p:cNvPr id="4" name="Slide Number Placeholder 3"/>
          <p:cNvSpPr>
            <a:spLocks noGrp="1"/>
          </p:cNvSpPr>
          <p:nvPr>
            <p:ph type="sldNum" sz="quarter" idx="10"/>
          </p:nvPr>
        </p:nvSpPr>
        <p:spPr/>
        <p:txBody>
          <a:bodyPr/>
          <a:lstStyle/>
          <a:p>
            <a:pPr rtl="0"/>
            <a:fld id="{5641018C-6CAF-B84E-B92C-ECB119457FBA}" type="slidenum">
              <a:rPr/>
              <a:t>23</a:t>
            </a:fld>
            <a:endParaRPr/>
          </a:p>
        </p:txBody>
      </p:sp>
    </p:spTree>
    <p:extLst>
      <p:ext uri="{BB962C8B-B14F-4D97-AF65-F5344CB8AC3E}">
        <p14:creationId xmlns:p14="http://schemas.microsoft.com/office/powerpoint/2010/main" val="39632910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2.2 - Réseaux point à point OSPF</a:t>
            </a:r>
          </a:p>
          <a:p>
            <a:pPr rtl="0"/>
            <a:r>
              <a:rPr lang="fr-FR"/>
              <a:t>2.2.1 - La syntaxe de commande network</a:t>
            </a:r>
          </a:p>
        </p:txBody>
      </p:sp>
      <p:sp>
        <p:nvSpPr>
          <p:cNvPr id="4" name="Slide Number Placeholder 3"/>
          <p:cNvSpPr>
            <a:spLocks noGrp="1"/>
          </p:cNvSpPr>
          <p:nvPr>
            <p:ph type="sldNum" sz="quarter" idx="5"/>
          </p:nvPr>
        </p:nvSpPr>
        <p:spPr/>
        <p:txBody>
          <a:bodyPr/>
          <a:lstStyle/>
          <a:p>
            <a:pPr rtl="0"/>
            <a:fld id="{5641018C-6CAF-B84E-B92C-ECB119457FBA}" type="slidenum">
              <a:rPr/>
              <a:t>24</a:t>
            </a:fld>
            <a:endParaRPr/>
          </a:p>
        </p:txBody>
      </p:sp>
    </p:spTree>
    <p:extLst>
      <p:ext uri="{BB962C8B-B14F-4D97-AF65-F5344CB8AC3E}">
        <p14:creationId xmlns:p14="http://schemas.microsoft.com/office/powerpoint/2010/main" val="294902224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2.2 - Réseaux point à point OSPF</a:t>
            </a:r>
          </a:p>
          <a:p>
            <a:pPr rtl="0"/>
            <a:r>
              <a:rPr lang="fr-FR"/>
              <a:t>2.2.2 - Le masque générique</a:t>
            </a:r>
          </a:p>
          <a:p>
            <a:pPr rtl="0"/>
            <a:r>
              <a:rPr lang="fr-FR"/>
              <a:t>2.2.3 - Vérifiez votre compréhension - Le masque générique</a:t>
            </a:r>
          </a:p>
        </p:txBody>
      </p:sp>
      <p:sp>
        <p:nvSpPr>
          <p:cNvPr id="4" name="Slide Number Placeholder 3"/>
          <p:cNvSpPr>
            <a:spLocks noGrp="1"/>
          </p:cNvSpPr>
          <p:nvPr>
            <p:ph type="sldNum" sz="quarter" idx="5"/>
          </p:nvPr>
        </p:nvSpPr>
        <p:spPr/>
        <p:txBody>
          <a:bodyPr/>
          <a:lstStyle/>
          <a:p>
            <a:pPr rtl="0"/>
            <a:fld id="{5641018C-6CAF-B84E-B92C-ECB119457FBA}" type="slidenum">
              <a:rPr/>
              <a:t>25</a:t>
            </a:fld>
            <a:endParaRPr/>
          </a:p>
        </p:txBody>
      </p:sp>
    </p:spTree>
    <p:extLst>
      <p:ext uri="{BB962C8B-B14F-4D97-AF65-F5344CB8AC3E}">
        <p14:creationId xmlns:p14="http://schemas.microsoft.com/office/powerpoint/2010/main" val="100946879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2.2 - Réseaux point à point OSPF</a:t>
            </a:r>
          </a:p>
          <a:p>
            <a:pPr rtl="0"/>
            <a:r>
              <a:rPr lang="fr-FR"/>
              <a:t>2.2.4 - </a:t>
            </a:r>
            <a:r>
              <a:rPr lang="fr-FR" sz="1200"/>
              <a:t>Configurer OSPF à l'aide de la commande network</a:t>
            </a:r>
          </a:p>
        </p:txBody>
      </p:sp>
      <p:sp>
        <p:nvSpPr>
          <p:cNvPr id="4" name="Slide Number Placeholder 3"/>
          <p:cNvSpPr>
            <a:spLocks noGrp="1"/>
          </p:cNvSpPr>
          <p:nvPr>
            <p:ph type="sldNum" sz="quarter" idx="5"/>
          </p:nvPr>
        </p:nvSpPr>
        <p:spPr/>
        <p:txBody>
          <a:bodyPr/>
          <a:lstStyle/>
          <a:p>
            <a:pPr rtl="0"/>
            <a:fld id="{5641018C-6CAF-B84E-B92C-ECB119457FBA}" type="slidenum">
              <a:rPr/>
              <a:t>26</a:t>
            </a:fld>
            <a:endParaRPr/>
          </a:p>
        </p:txBody>
      </p:sp>
    </p:spTree>
    <p:extLst>
      <p:ext uri="{BB962C8B-B14F-4D97-AF65-F5344CB8AC3E}">
        <p14:creationId xmlns:p14="http://schemas.microsoft.com/office/powerpoint/2010/main" val="5926979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2.2 - Réseaux point à point OSPF</a:t>
            </a:r>
          </a:p>
          <a:p>
            <a:pPr rtl="0"/>
            <a:r>
              <a:rPr lang="fr-FR"/>
              <a:t>2.2.4 - </a:t>
            </a:r>
            <a:r>
              <a:rPr lang="fr-FR" sz="1200"/>
              <a:t>Configurer OSPF à l'aide de la commande réseau (Suite) </a:t>
            </a:r>
          </a:p>
          <a:p>
            <a:pPr rtl="0"/>
            <a:r>
              <a:rPr lang="fr-FR"/>
              <a:t>2.2.5 - Contrôleur de syntaxe - Configurer R2 et R3 à l'aide de la commande network</a:t>
            </a:r>
          </a:p>
        </p:txBody>
      </p:sp>
      <p:sp>
        <p:nvSpPr>
          <p:cNvPr id="4" name="Slide Number Placeholder 3"/>
          <p:cNvSpPr>
            <a:spLocks noGrp="1"/>
          </p:cNvSpPr>
          <p:nvPr>
            <p:ph type="sldNum" sz="quarter" idx="5"/>
          </p:nvPr>
        </p:nvSpPr>
        <p:spPr/>
        <p:txBody>
          <a:bodyPr/>
          <a:lstStyle/>
          <a:p>
            <a:pPr rtl="0"/>
            <a:fld id="{5641018C-6CAF-B84E-B92C-ECB119457FBA}" type="slidenum">
              <a:rPr/>
              <a:t>27</a:t>
            </a:fld>
            <a:endParaRPr/>
          </a:p>
        </p:txBody>
      </p:sp>
    </p:spTree>
    <p:extLst>
      <p:ext uri="{BB962C8B-B14F-4D97-AF65-F5344CB8AC3E}">
        <p14:creationId xmlns:p14="http://schemas.microsoft.com/office/powerpoint/2010/main" val="52109670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2.2 - Réseaux point à point OSPF</a:t>
            </a:r>
          </a:p>
          <a:p>
            <a:pPr rtl="0"/>
            <a:r>
              <a:rPr lang="fr-FR"/>
              <a:t>2.2.6 - </a:t>
            </a:r>
            <a:r>
              <a:rPr lang="fr-FR" sz="1200"/>
              <a:t>Configurer OSPF à l'aide de la commande ip ospf</a:t>
            </a:r>
          </a:p>
          <a:p>
            <a:pPr rtl="0"/>
            <a:r>
              <a:rPr lang="fr-FR"/>
              <a:t>2.2.7 - Contrôleur de syntaxe - Configurer R2 et R3 à l'aide de la commande ip ospf</a:t>
            </a:r>
          </a:p>
        </p:txBody>
      </p:sp>
      <p:sp>
        <p:nvSpPr>
          <p:cNvPr id="4" name="Slide Number Placeholder 3"/>
          <p:cNvSpPr>
            <a:spLocks noGrp="1"/>
          </p:cNvSpPr>
          <p:nvPr>
            <p:ph type="sldNum" sz="quarter" idx="5"/>
          </p:nvPr>
        </p:nvSpPr>
        <p:spPr/>
        <p:txBody>
          <a:bodyPr/>
          <a:lstStyle/>
          <a:p>
            <a:pPr rtl="0"/>
            <a:fld id="{5641018C-6CAF-B84E-B92C-ECB119457FBA}" type="slidenum">
              <a:rPr/>
              <a:t>28</a:t>
            </a:fld>
            <a:endParaRPr/>
          </a:p>
        </p:txBody>
      </p:sp>
    </p:spTree>
    <p:extLst>
      <p:ext uri="{BB962C8B-B14F-4D97-AF65-F5344CB8AC3E}">
        <p14:creationId xmlns:p14="http://schemas.microsoft.com/office/powerpoint/2010/main" val="252077491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2.2 - Réseaux point à point OSPF</a:t>
            </a:r>
          </a:p>
          <a:p>
            <a:pPr rtl="0"/>
            <a:r>
              <a:rPr lang="fr-FR"/>
              <a:t>2.2.8 - Interface passive</a:t>
            </a:r>
          </a:p>
        </p:txBody>
      </p:sp>
      <p:sp>
        <p:nvSpPr>
          <p:cNvPr id="4" name="Slide Number Placeholder 3"/>
          <p:cNvSpPr>
            <a:spLocks noGrp="1"/>
          </p:cNvSpPr>
          <p:nvPr>
            <p:ph type="sldNum" sz="quarter" idx="5"/>
          </p:nvPr>
        </p:nvSpPr>
        <p:spPr/>
        <p:txBody>
          <a:bodyPr/>
          <a:lstStyle/>
          <a:p>
            <a:pPr rtl="0"/>
            <a:fld id="{5641018C-6CAF-B84E-B92C-ECB119457FBA}" type="slidenum">
              <a:rPr/>
              <a:t>29</a:t>
            </a:fld>
            <a:endParaRPr/>
          </a:p>
        </p:txBody>
      </p:sp>
    </p:spTree>
    <p:extLst>
      <p:ext uri="{BB962C8B-B14F-4D97-AF65-F5344CB8AC3E}">
        <p14:creationId xmlns:p14="http://schemas.microsoft.com/office/powerpoint/2010/main" val="4739730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2.2 - Réseaux point à point OSPF</a:t>
            </a:r>
          </a:p>
          <a:p>
            <a:pPr rtl="0"/>
            <a:r>
              <a:rPr lang="fr-FR"/>
              <a:t>2.2.9 - Configurer les interfaces passives</a:t>
            </a:r>
          </a:p>
          <a:p>
            <a:pPr rtl="0"/>
            <a:r>
              <a:rPr lang="fr-FR"/>
              <a:t>2.2.10 - Contrôleur de syntaxe - Configurer les interfaces passives R2 et R3</a:t>
            </a:r>
          </a:p>
        </p:txBody>
      </p:sp>
      <p:sp>
        <p:nvSpPr>
          <p:cNvPr id="4" name="Slide Number Placeholder 3"/>
          <p:cNvSpPr>
            <a:spLocks noGrp="1"/>
          </p:cNvSpPr>
          <p:nvPr>
            <p:ph type="sldNum" sz="quarter" idx="5"/>
          </p:nvPr>
        </p:nvSpPr>
        <p:spPr/>
        <p:txBody>
          <a:bodyPr/>
          <a:lstStyle/>
          <a:p>
            <a:pPr rtl="0"/>
            <a:fld id="{5641018C-6CAF-B84E-B92C-ECB119457FBA}" type="slidenum">
              <a:rPr/>
              <a:t>30</a:t>
            </a:fld>
            <a:endParaRPr/>
          </a:p>
        </p:txBody>
      </p:sp>
    </p:spTree>
    <p:extLst>
      <p:ext uri="{BB962C8B-B14F-4D97-AF65-F5344CB8AC3E}">
        <p14:creationId xmlns:p14="http://schemas.microsoft.com/office/powerpoint/2010/main" val="303845613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2.2 - Réseaux point à point OSPF</a:t>
            </a:r>
          </a:p>
          <a:p>
            <a:pPr rtl="0"/>
            <a:r>
              <a:rPr lang="fr-FR"/>
              <a:t>2.2.11 - </a:t>
            </a:r>
            <a:r>
              <a:rPr lang="fr-FR" sz="1200"/>
              <a:t>Réseaux point à point de l'OSPF</a:t>
            </a:r>
          </a:p>
        </p:txBody>
      </p:sp>
      <p:sp>
        <p:nvSpPr>
          <p:cNvPr id="4" name="Slide Number Placeholder 3"/>
          <p:cNvSpPr>
            <a:spLocks noGrp="1"/>
          </p:cNvSpPr>
          <p:nvPr>
            <p:ph type="sldNum" sz="quarter" idx="5"/>
          </p:nvPr>
        </p:nvSpPr>
        <p:spPr/>
        <p:txBody>
          <a:bodyPr/>
          <a:lstStyle/>
          <a:p>
            <a:pPr rtl="0"/>
            <a:fld id="{5641018C-6CAF-B84E-B92C-ECB119457FBA}" type="slidenum">
              <a:rPr/>
              <a:t>31</a:t>
            </a:fld>
            <a:endParaRPr/>
          </a:p>
        </p:txBody>
      </p:sp>
    </p:spTree>
    <p:extLst>
      <p:ext uri="{BB962C8B-B14F-4D97-AF65-F5344CB8AC3E}">
        <p14:creationId xmlns:p14="http://schemas.microsoft.com/office/powerpoint/2010/main" val="42845104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rtl="0"/>
            <a:fld id="{ACE20BE7-F2F3-4E26-9454-50B18F790A4E}" type="slidenum">
              <a:rPr sz="800" b="0">
                <a:ea typeface="ＭＳ Ｐゴシック" pitchFamily="34" charset="-128"/>
              </a:rPr>
              <a:pPr algn="r" rtl="0"/>
              <a:t>5</a:t>
            </a:fld>
            <a:endParaRPr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39004048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2.2 - Réseaux point à point OSPF</a:t>
            </a:r>
          </a:p>
          <a:p>
            <a:pPr rtl="0"/>
            <a:r>
              <a:rPr lang="fr-FR"/>
              <a:t>2.2.11 - </a:t>
            </a:r>
            <a:r>
              <a:rPr lang="fr-FR" sz="1200"/>
              <a:t>Réseaux point à point de l'OSPF (Suite)</a:t>
            </a:r>
          </a:p>
        </p:txBody>
      </p:sp>
      <p:sp>
        <p:nvSpPr>
          <p:cNvPr id="4" name="Slide Number Placeholder 3"/>
          <p:cNvSpPr>
            <a:spLocks noGrp="1"/>
          </p:cNvSpPr>
          <p:nvPr>
            <p:ph type="sldNum" sz="quarter" idx="5"/>
          </p:nvPr>
        </p:nvSpPr>
        <p:spPr/>
        <p:txBody>
          <a:bodyPr/>
          <a:lstStyle/>
          <a:p>
            <a:pPr rtl="0"/>
            <a:fld id="{5641018C-6CAF-B84E-B92C-ECB119457FBA}" type="slidenum">
              <a:rPr/>
              <a:t>32</a:t>
            </a:fld>
            <a:endParaRPr/>
          </a:p>
        </p:txBody>
      </p:sp>
    </p:spTree>
    <p:extLst>
      <p:ext uri="{BB962C8B-B14F-4D97-AF65-F5344CB8AC3E}">
        <p14:creationId xmlns:p14="http://schemas.microsoft.com/office/powerpoint/2010/main" val="158687845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2.2 - Réseaux point à point OSPF</a:t>
            </a:r>
          </a:p>
          <a:p>
            <a:pPr rtl="0"/>
            <a:r>
              <a:rPr lang="fr-FR"/>
              <a:t>2.2.12 - </a:t>
            </a:r>
            <a:r>
              <a:rPr lang="fr-FR" sz="1200"/>
              <a:t>Bouclages et réseaux point à point</a:t>
            </a:r>
          </a:p>
        </p:txBody>
      </p:sp>
      <p:sp>
        <p:nvSpPr>
          <p:cNvPr id="4" name="Slide Number Placeholder 3"/>
          <p:cNvSpPr>
            <a:spLocks noGrp="1"/>
          </p:cNvSpPr>
          <p:nvPr>
            <p:ph type="sldNum" sz="quarter" idx="5"/>
          </p:nvPr>
        </p:nvSpPr>
        <p:spPr/>
        <p:txBody>
          <a:bodyPr/>
          <a:lstStyle/>
          <a:p>
            <a:pPr rtl="0"/>
            <a:fld id="{5641018C-6CAF-B84E-B92C-ECB119457FBA}" type="slidenum">
              <a:rPr/>
              <a:t>33</a:t>
            </a:fld>
            <a:endParaRPr/>
          </a:p>
        </p:txBody>
      </p:sp>
    </p:spTree>
    <p:extLst>
      <p:ext uri="{BB962C8B-B14F-4D97-AF65-F5344CB8AC3E}">
        <p14:creationId xmlns:p14="http://schemas.microsoft.com/office/powerpoint/2010/main" val="255226788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2.2 - Réseaux point à point OSPF</a:t>
            </a:r>
          </a:p>
          <a:p>
            <a:pPr rtl="0"/>
            <a:r>
              <a:rPr lang="fr-FR"/>
              <a:t>2.2.13 - Packet Tracer - Configuration OSPFv2 point à point à zone unique</a:t>
            </a:r>
          </a:p>
        </p:txBody>
      </p:sp>
      <p:sp>
        <p:nvSpPr>
          <p:cNvPr id="4" name="Slide Number Placeholder 3"/>
          <p:cNvSpPr>
            <a:spLocks noGrp="1"/>
          </p:cNvSpPr>
          <p:nvPr>
            <p:ph type="sldNum" sz="quarter" idx="5"/>
          </p:nvPr>
        </p:nvSpPr>
        <p:spPr/>
        <p:txBody>
          <a:bodyPr/>
          <a:lstStyle/>
          <a:p>
            <a:pPr rtl="0"/>
            <a:fld id="{5641018C-6CAF-B84E-B92C-ECB119457FBA}" type="slidenum">
              <a:rPr/>
              <a:t>34</a:t>
            </a:fld>
            <a:endParaRPr/>
          </a:p>
        </p:txBody>
      </p:sp>
    </p:spTree>
    <p:extLst>
      <p:ext uri="{BB962C8B-B14F-4D97-AF65-F5344CB8AC3E}">
        <p14:creationId xmlns:p14="http://schemas.microsoft.com/office/powerpoint/2010/main" val="64469978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2.3 - Réseaux OSPF à accès multiple</a:t>
            </a:r>
          </a:p>
        </p:txBody>
      </p:sp>
      <p:sp>
        <p:nvSpPr>
          <p:cNvPr id="4" name="Slide Number Placeholder 3"/>
          <p:cNvSpPr>
            <a:spLocks noGrp="1"/>
          </p:cNvSpPr>
          <p:nvPr>
            <p:ph type="sldNum" sz="quarter" idx="10"/>
          </p:nvPr>
        </p:nvSpPr>
        <p:spPr/>
        <p:txBody>
          <a:bodyPr/>
          <a:lstStyle/>
          <a:p>
            <a:pPr rtl="0"/>
            <a:fld id="{5641018C-6CAF-B84E-B92C-ECB119457FBA}" type="slidenum">
              <a:rPr/>
              <a:t>35</a:t>
            </a:fld>
            <a:endParaRPr/>
          </a:p>
        </p:txBody>
      </p:sp>
    </p:spTree>
    <p:extLst>
      <p:ext uri="{BB962C8B-B14F-4D97-AF65-F5344CB8AC3E}">
        <p14:creationId xmlns:p14="http://schemas.microsoft.com/office/powerpoint/2010/main" val="120043530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sz="1200"/>
              <a:t>2 - Configuration OSPFv2 à zone unique</a:t>
            </a:r>
          </a:p>
          <a:p>
            <a:pPr rtl="0"/>
            <a:r>
              <a:rPr lang="fr-FR" sz="1200"/>
              <a:t>2.3 - Réseaux OSPF à accès multiple</a:t>
            </a:r>
            <a:br>
              <a:rPr lang="en-US" dirty="0"/>
            </a:br>
            <a:r>
              <a:rPr lang="fr-FR"/>
              <a:t>2.3.1 - </a:t>
            </a:r>
            <a:r>
              <a:rPr lang="fr-FR" sz="1800"/>
              <a:t>Types de réseaux OSPF</a:t>
            </a:r>
          </a:p>
        </p:txBody>
      </p:sp>
      <p:sp>
        <p:nvSpPr>
          <p:cNvPr id="4" name="Slide Number Placeholder 3"/>
          <p:cNvSpPr>
            <a:spLocks noGrp="1"/>
          </p:cNvSpPr>
          <p:nvPr>
            <p:ph type="sldNum" sz="quarter" idx="5"/>
          </p:nvPr>
        </p:nvSpPr>
        <p:spPr/>
        <p:txBody>
          <a:bodyPr/>
          <a:lstStyle/>
          <a:p>
            <a:pPr rtl="0"/>
            <a:fld id="{5641018C-6CAF-B84E-B92C-ECB119457FBA}" type="slidenum">
              <a:rPr/>
              <a:t>36</a:t>
            </a:fld>
            <a:endParaRPr/>
          </a:p>
        </p:txBody>
      </p:sp>
    </p:spTree>
    <p:extLst>
      <p:ext uri="{BB962C8B-B14F-4D97-AF65-F5344CB8AC3E}">
        <p14:creationId xmlns:p14="http://schemas.microsoft.com/office/powerpoint/2010/main" val="36563235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sz="1200"/>
              <a:t>2 - Configuration OSPFv2 à zone unique</a:t>
            </a:r>
          </a:p>
          <a:p>
            <a:pPr rtl="0"/>
            <a:r>
              <a:rPr lang="fr-FR" sz="1200"/>
              <a:t>2.3 - Réseaux OSPF à accès multiple</a:t>
            </a:r>
            <a:br>
              <a:rPr lang="en-US" dirty="0"/>
            </a:br>
            <a:r>
              <a:rPr lang="fr-FR"/>
              <a:t>2.3.2 - </a:t>
            </a:r>
            <a:r>
              <a:rPr lang="fr-FR" sz="1800"/>
              <a:t>Routeur désigné OSPF</a:t>
            </a:r>
          </a:p>
        </p:txBody>
      </p:sp>
      <p:sp>
        <p:nvSpPr>
          <p:cNvPr id="4" name="Slide Number Placeholder 3"/>
          <p:cNvSpPr>
            <a:spLocks noGrp="1"/>
          </p:cNvSpPr>
          <p:nvPr>
            <p:ph type="sldNum" sz="quarter" idx="5"/>
          </p:nvPr>
        </p:nvSpPr>
        <p:spPr/>
        <p:txBody>
          <a:bodyPr/>
          <a:lstStyle/>
          <a:p>
            <a:pPr rtl="0"/>
            <a:fld id="{5641018C-6CAF-B84E-B92C-ECB119457FBA}" type="slidenum">
              <a:rPr/>
              <a:t>37</a:t>
            </a:fld>
            <a:endParaRPr/>
          </a:p>
        </p:txBody>
      </p:sp>
    </p:spTree>
    <p:extLst>
      <p:ext uri="{BB962C8B-B14F-4D97-AF65-F5344CB8AC3E}">
        <p14:creationId xmlns:p14="http://schemas.microsoft.com/office/powerpoint/2010/main" val="407973160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sz="1200"/>
              <a:t>2 - Configuration OSPFv2 à zone unique</a:t>
            </a:r>
          </a:p>
          <a:p>
            <a:pPr rtl="0"/>
            <a:r>
              <a:rPr lang="fr-FR" sz="1200"/>
              <a:t>2.3 - Réseaux OSPF à accès multiple</a:t>
            </a:r>
            <a:br>
              <a:rPr lang="en-US" dirty="0"/>
            </a:br>
            <a:r>
              <a:rPr lang="fr-FR"/>
              <a:t>2.3.3 - Topologie de référence OSPF à accès multiple</a:t>
            </a:r>
          </a:p>
        </p:txBody>
      </p:sp>
      <p:sp>
        <p:nvSpPr>
          <p:cNvPr id="4" name="Slide Number Placeholder 3"/>
          <p:cNvSpPr>
            <a:spLocks noGrp="1"/>
          </p:cNvSpPr>
          <p:nvPr>
            <p:ph type="sldNum" sz="quarter" idx="5"/>
          </p:nvPr>
        </p:nvSpPr>
        <p:spPr/>
        <p:txBody>
          <a:bodyPr/>
          <a:lstStyle/>
          <a:p>
            <a:pPr rtl="0"/>
            <a:fld id="{5641018C-6CAF-B84E-B92C-ECB119457FBA}" type="slidenum">
              <a:rPr/>
              <a:t>38</a:t>
            </a:fld>
            <a:endParaRPr/>
          </a:p>
        </p:txBody>
      </p:sp>
    </p:spTree>
    <p:extLst>
      <p:ext uri="{BB962C8B-B14F-4D97-AF65-F5344CB8AC3E}">
        <p14:creationId xmlns:p14="http://schemas.microsoft.com/office/powerpoint/2010/main" val="397583814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sz="1200"/>
              <a:t>2 - Configuration OSPFv2 à zone unique</a:t>
            </a:r>
          </a:p>
          <a:p>
            <a:pPr rtl="0"/>
            <a:r>
              <a:rPr lang="fr-FR" sz="1200"/>
              <a:t>2.3 - Réseaux OSPF à accès multiple</a:t>
            </a:r>
            <a:br>
              <a:rPr lang="en-US" dirty="0"/>
            </a:br>
            <a:r>
              <a:rPr lang="fr-FR"/>
              <a:t>2.3.4 - </a:t>
            </a:r>
            <a:r>
              <a:rPr lang="fr-FR" sz="1800"/>
              <a:t>Vérifier les rôles du routeur OSPF (Suite) </a:t>
            </a:r>
          </a:p>
        </p:txBody>
      </p:sp>
      <p:sp>
        <p:nvSpPr>
          <p:cNvPr id="4" name="Slide Number Placeholder 3"/>
          <p:cNvSpPr>
            <a:spLocks noGrp="1"/>
          </p:cNvSpPr>
          <p:nvPr>
            <p:ph type="sldNum" sz="quarter" idx="5"/>
          </p:nvPr>
        </p:nvSpPr>
        <p:spPr/>
        <p:txBody>
          <a:bodyPr/>
          <a:lstStyle/>
          <a:p>
            <a:pPr rtl="0"/>
            <a:fld id="{5641018C-6CAF-B84E-B92C-ECB119457FBA}" type="slidenum">
              <a:rPr/>
              <a:t>39</a:t>
            </a:fld>
            <a:endParaRPr/>
          </a:p>
        </p:txBody>
      </p:sp>
    </p:spTree>
    <p:extLst>
      <p:ext uri="{BB962C8B-B14F-4D97-AF65-F5344CB8AC3E}">
        <p14:creationId xmlns:p14="http://schemas.microsoft.com/office/powerpoint/2010/main" val="98211036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sz="1200"/>
              <a:t>2 - Configuration OSPFv2 à zone unique</a:t>
            </a:r>
          </a:p>
          <a:p>
            <a:pPr rtl="0"/>
            <a:r>
              <a:rPr lang="fr-FR" sz="1200"/>
              <a:t>2.3 - Réseaux OSPF à accès multiple</a:t>
            </a:r>
            <a:br>
              <a:rPr lang="en-US" dirty="0"/>
            </a:br>
            <a:r>
              <a:rPr lang="fr-FR"/>
              <a:t>2.3.4 - </a:t>
            </a:r>
            <a:r>
              <a:rPr lang="fr-FR" sz="1800"/>
              <a:t>Vérifier les rôles du routeur OSPF (Suite) </a:t>
            </a:r>
          </a:p>
        </p:txBody>
      </p:sp>
      <p:sp>
        <p:nvSpPr>
          <p:cNvPr id="4" name="Slide Number Placeholder 3"/>
          <p:cNvSpPr>
            <a:spLocks noGrp="1"/>
          </p:cNvSpPr>
          <p:nvPr>
            <p:ph type="sldNum" sz="quarter" idx="5"/>
          </p:nvPr>
        </p:nvSpPr>
        <p:spPr/>
        <p:txBody>
          <a:bodyPr/>
          <a:lstStyle/>
          <a:p>
            <a:pPr rtl="0"/>
            <a:fld id="{5641018C-6CAF-B84E-B92C-ECB119457FBA}" type="slidenum">
              <a:rPr/>
              <a:t>40</a:t>
            </a:fld>
            <a:endParaRPr/>
          </a:p>
        </p:txBody>
      </p:sp>
    </p:spTree>
    <p:extLst>
      <p:ext uri="{BB962C8B-B14F-4D97-AF65-F5344CB8AC3E}">
        <p14:creationId xmlns:p14="http://schemas.microsoft.com/office/powerpoint/2010/main" val="400276853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sz="1200"/>
              <a:t>2 - Configuration OSPFv2 à zone unique</a:t>
            </a:r>
          </a:p>
          <a:p>
            <a:pPr rtl="0"/>
            <a:r>
              <a:rPr lang="fr-FR" sz="1200"/>
              <a:t>2.3 - Réseaux OSPF à accès multiple</a:t>
            </a:r>
            <a:br>
              <a:rPr lang="en-US" dirty="0"/>
            </a:br>
            <a:r>
              <a:rPr lang="fr-FR"/>
              <a:t>2.3.4 - </a:t>
            </a:r>
            <a:r>
              <a:rPr lang="fr-FR" sz="1800"/>
              <a:t>Vérifier les rôles du routeur OSPF (Suite) </a:t>
            </a:r>
          </a:p>
        </p:txBody>
      </p:sp>
      <p:sp>
        <p:nvSpPr>
          <p:cNvPr id="4" name="Slide Number Placeholder 3"/>
          <p:cNvSpPr>
            <a:spLocks noGrp="1"/>
          </p:cNvSpPr>
          <p:nvPr>
            <p:ph type="sldNum" sz="quarter" idx="5"/>
          </p:nvPr>
        </p:nvSpPr>
        <p:spPr/>
        <p:txBody>
          <a:bodyPr/>
          <a:lstStyle/>
          <a:p>
            <a:pPr rtl="0"/>
            <a:fld id="{5641018C-6CAF-B84E-B92C-ECB119457FBA}" type="slidenum">
              <a:rPr/>
              <a:t>41</a:t>
            </a:fld>
            <a:endParaRPr/>
          </a:p>
        </p:txBody>
      </p:sp>
    </p:spTree>
    <p:extLst>
      <p:ext uri="{BB962C8B-B14F-4D97-AF65-F5344CB8AC3E}">
        <p14:creationId xmlns:p14="http://schemas.microsoft.com/office/powerpoint/2010/main" val="29943106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marL="0" marR="0" lvl="0" indent="0" algn="r" defTabSz="901700" rtl="0" eaLnBrk="0" fontAlgn="base" latinLnBrk="0" hangingPunct="0">
              <a:lnSpc>
                <a:spcPct val="100000"/>
              </a:lnSpc>
              <a:spcBef>
                <a:spcPct val="0"/>
              </a:spcBef>
              <a:spcAft>
                <a:spcPct val="0"/>
              </a:spcAft>
              <a:buClrTx/>
              <a:buSzTx/>
              <a:buFontTx/>
              <a:buNone/>
              <a:tabLst/>
              <a:defRPr/>
            </a:pPr>
            <a:fld id="{ACE20BE7-F2F3-4E26-9454-50B18F790A4E}" type="slidenum">
              <a:rPr kumimoji="0" sz="800" b="0" i="0" u="none" strike="noStrike" kern="1200" cap="none" spc="0" normalizeH="0" baseline="0">
                <a:ln>
                  <a:noFill/>
                </a:ln>
                <a:solidFill>
                  <a:prstClr val="black"/>
                </a:solidFill>
                <a:effectLst/>
                <a:uLnTx/>
                <a:uFillTx/>
                <a:latin typeface="Arial" charset="0"/>
                <a:ea typeface="ＭＳ Ｐゴシック" pitchFamily="34" charset="-128"/>
                <a:cs typeface="Arial" charset="0"/>
              </a:rPr>
              <a:pPr marL="0" marR="0" lvl="0" indent="0" algn="r" defTabSz="901700" rtl="0" eaLnBrk="0" fontAlgn="base" latinLnBrk="0" hangingPunct="0">
                <a:lnSpc>
                  <a:spcPct val="100000"/>
                </a:lnSpc>
                <a:spcBef>
                  <a:spcPct val="0"/>
                </a:spcBef>
                <a:spcAft>
                  <a:spcPct val="0"/>
                </a:spcAft>
                <a:buClrTx/>
                <a:buSzTx/>
                <a:buFontTx/>
                <a:buNone/>
                <a:tabLst/>
                <a:defRPr/>
              </a:pPr>
              <a:t>6</a:t>
            </a:fld>
            <a:endParaRPr kumimoji="0" sz="800" b="0" i="0" u="none" strike="noStrike" kern="1200" cap="none" spc="0" normalizeH="0" baseline="0">
              <a:ln>
                <a:noFill/>
              </a:ln>
              <a:solidFill>
                <a:prstClr val="black"/>
              </a:solidFill>
              <a:effectLst/>
              <a:uLnTx/>
              <a:uFillTx/>
              <a:latin typeface="Arial" charset="0"/>
              <a:ea typeface="ＭＳ Ｐゴシック" pitchFamily="34" charset="-128"/>
              <a:cs typeface="Arial" charset="0"/>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69771743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sz="1200"/>
              <a:t>2 - Configuration OSPFv2 à zone unique</a:t>
            </a:r>
          </a:p>
          <a:p>
            <a:pPr rtl="0"/>
            <a:r>
              <a:rPr lang="fr-FR" sz="1200"/>
              <a:t>2.3 - Réseaux OSPF à accès multiple</a:t>
            </a:r>
            <a:br>
              <a:rPr lang="en-US" dirty="0"/>
            </a:br>
            <a:r>
              <a:rPr lang="fr-FR"/>
              <a:t>2.3.5 - </a:t>
            </a:r>
            <a:r>
              <a:rPr lang="fr-FR" sz="1800"/>
              <a:t>Vérifier les adjacences DR/BDR </a:t>
            </a:r>
          </a:p>
        </p:txBody>
      </p:sp>
      <p:sp>
        <p:nvSpPr>
          <p:cNvPr id="4" name="Slide Number Placeholder 3"/>
          <p:cNvSpPr>
            <a:spLocks noGrp="1"/>
          </p:cNvSpPr>
          <p:nvPr>
            <p:ph type="sldNum" sz="quarter" idx="5"/>
          </p:nvPr>
        </p:nvSpPr>
        <p:spPr/>
        <p:txBody>
          <a:bodyPr/>
          <a:lstStyle/>
          <a:p>
            <a:pPr rtl="0"/>
            <a:fld id="{5641018C-6CAF-B84E-B92C-ECB119457FBA}" type="slidenum">
              <a:rPr/>
              <a:t>42</a:t>
            </a:fld>
            <a:endParaRPr/>
          </a:p>
        </p:txBody>
      </p:sp>
    </p:spTree>
    <p:extLst>
      <p:ext uri="{BB962C8B-B14F-4D97-AF65-F5344CB8AC3E}">
        <p14:creationId xmlns:p14="http://schemas.microsoft.com/office/powerpoint/2010/main" val="413154026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sz="1200"/>
              <a:t>2 - Configuration OSPFv2 à zone unique</a:t>
            </a:r>
          </a:p>
          <a:p>
            <a:pPr rtl="0"/>
            <a:r>
              <a:rPr lang="fr-FR" sz="1200"/>
              <a:t>2.3 - Réseaux OSPF à accès multiple</a:t>
            </a:r>
            <a:br>
              <a:rPr lang="en-US" dirty="0"/>
            </a:br>
            <a:r>
              <a:rPr lang="fr-FR"/>
              <a:t>2.3.5 - </a:t>
            </a:r>
            <a:r>
              <a:rPr lang="fr-FR" sz="1800"/>
              <a:t>Vérifier les contiguïtés DR/BDR (suite) </a:t>
            </a:r>
          </a:p>
        </p:txBody>
      </p:sp>
      <p:sp>
        <p:nvSpPr>
          <p:cNvPr id="4" name="Slide Number Placeholder 3"/>
          <p:cNvSpPr>
            <a:spLocks noGrp="1"/>
          </p:cNvSpPr>
          <p:nvPr>
            <p:ph type="sldNum" sz="quarter" idx="5"/>
          </p:nvPr>
        </p:nvSpPr>
        <p:spPr/>
        <p:txBody>
          <a:bodyPr/>
          <a:lstStyle/>
          <a:p>
            <a:pPr rtl="0"/>
            <a:fld id="{5641018C-6CAF-B84E-B92C-ECB119457FBA}" type="slidenum">
              <a:rPr/>
              <a:t>43</a:t>
            </a:fld>
            <a:endParaRPr/>
          </a:p>
        </p:txBody>
      </p:sp>
    </p:spTree>
    <p:extLst>
      <p:ext uri="{BB962C8B-B14F-4D97-AF65-F5344CB8AC3E}">
        <p14:creationId xmlns:p14="http://schemas.microsoft.com/office/powerpoint/2010/main" val="394374025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sz="1200"/>
              <a:t>2 - Configuration OSPFv2 à zone unique</a:t>
            </a:r>
          </a:p>
          <a:p>
            <a:pPr rtl="0"/>
            <a:r>
              <a:rPr lang="fr-FR" sz="1200"/>
              <a:t>2.3 - Réseaux OSPF à accès multiple</a:t>
            </a:r>
            <a:br>
              <a:rPr lang="en-US" dirty="0"/>
            </a:br>
            <a:r>
              <a:rPr lang="fr-FR"/>
              <a:t>2.3.6 - Processus d'élection DR/BDR par défaut</a:t>
            </a:r>
          </a:p>
        </p:txBody>
      </p:sp>
      <p:sp>
        <p:nvSpPr>
          <p:cNvPr id="4" name="Slide Number Placeholder 3"/>
          <p:cNvSpPr>
            <a:spLocks noGrp="1"/>
          </p:cNvSpPr>
          <p:nvPr>
            <p:ph type="sldNum" sz="quarter" idx="5"/>
          </p:nvPr>
        </p:nvSpPr>
        <p:spPr/>
        <p:txBody>
          <a:bodyPr/>
          <a:lstStyle/>
          <a:p>
            <a:pPr rtl="0"/>
            <a:fld id="{5641018C-6CAF-B84E-B92C-ECB119457FBA}" type="slidenum">
              <a:rPr/>
              <a:t>44</a:t>
            </a:fld>
            <a:endParaRPr/>
          </a:p>
        </p:txBody>
      </p:sp>
    </p:spTree>
    <p:extLst>
      <p:ext uri="{BB962C8B-B14F-4D97-AF65-F5344CB8AC3E}">
        <p14:creationId xmlns:p14="http://schemas.microsoft.com/office/powerpoint/2010/main" val="5817819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sz="1200"/>
              <a:t>2 - Configuration OSPFv2 à zone unique</a:t>
            </a:r>
          </a:p>
          <a:p>
            <a:pPr rtl="0"/>
            <a:r>
              <a:rPr lang="fr-FR" sz="1200"/>
              <a:t>2.3 - Réseaux OSPF à accès multiple</a:t>
            </a:r>
            <a:br>
              <a:rPr lang="en-US" dirty="0"/>
            </a:br>
            <a:r>
              <a:rPr lang="fr-FR"/>
              <a:t>2.3.7 - </a:t>
            </a:r>
            <a:r>
              <a:rPr lang="fr-FR" sz="1200"/>
              <a:t>Défaillance et récupération du DR</a:t>
            </a:r>
          </a:p>
        </p:txBody>
      </p:sp>
      <p:sp>
        <p:nvSpPr>
          <p:cNvPr id="4" name="Slide Number Placeholder 3"/>
          <p:cNvSpPr>
            <a:spLocks noGrp="1"/>
          </p:cNvSpPr>
          <p:nvPr>
            <p:ph type="sldNum" sz="quarter" idx="5"/>
          </p:nvPr>
        </p:nvSpPr>
        <p:spPr/>
        <p:txBody>
          <a:bodyPr/>
          <a:lstStyle/>
          <a:p>
            <a:pPr rtl="0"/>
            <a:fld id="{5641018C-6CAF-B84E-B92C-ECB119457FBA}" type="slidenum">
              <a:rPr/>
              <a:t>45</a:t>
            </a:fld>
            <a:endParaRPr/>
          </a:p>
        </p:txBody>
      </p:sp>
    </p:spTree>
    <p:extLst>
      <p:ext uri="{BB962C8B-B14F-4D97-AF65-F5344CB8AC3E}">
        <p14:creationId xmlns:p14="http://schemas.microsoft.com/office/powerpoint/2010/main" val="154411511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sz="1200"/>
              <a:t>2 - Configuration OSPFv2 à zone unique</a:t>
            </a:r>
          </a:p>
          <a:p>
            <a:pPr rtl="0"/>
            <a:r>
              <a:rPr lang="fr-FR" sz="1200"/>
              <a:t>2.3 - Réseaux OSPF à accès multiple</a:t>
            </a:r>
            <a:br>
              <a:rPr lang="en-US" dirty="0"/>
            </a:br>
            <a:r>
              <a:rPr lang="fr-FR"/>
              <a:t>2.3.8 - </a:t>
            </a:r>
            <a:r>
              <a:rPr lang="fr-FR" sz="1200"/>
              <a:t>La commande ip ospf priority</a:t>
            </a:r>
          </a:p>
        </p:txBody>
      </p:sp>
      <p:sp>
        <p:nvSpPr>
          <p:cNvPr id="4" name="Slide Number Placeholder 3"/>
          <p:cNvSpPr>
            <a:spLocks noGrp="1"/>
          </p:cNvSpPr>
          <p:nvPr>
            <p:ph type="sldNum" sz="quarter" idx="5"/>
          </p:nvPr>
        </p:nvSpPr>
        <p:spPr/>
        <p:txBody>
          <a:bodyPr/>
          <a:lstStyle/>
          <a:p>
            <a:pPr rtl="0"/>
            <a:fld id="{5641018C-6CAF-B84E-B92C-ECB119457FBA}" type="slidenum">
              <a:rPr/>
              <a:t>46</a:t>
            </a:fld>
            <a:endParaRPr/>
          </a:p>
        </p:txBody>
      </p:sp>
    </p:spTree>
    <p:extLst>
      <p:ext uri="{BB962C8B-B14F-4D97-AF65-F5344CB8AC3E}">
        <p14:creationId xmlns:p14="http://schemas.microsoft.com/office/powerpoint/2010/main" val="394933383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sz="1200"/>
              <a:t>2 - Configuration OSPFv2 à zone unique</a:t>
            </a:r>
          </a:p>
          <a:p>
            <a:pPr rtl="0"/>
            <a:r>
              <a:rPr lang="fr-FR" sz="1200"/>
              <a:t>2.3 - Réseaux OSPF à accès multiple</a:t>
            </a:r>
            <a:br>
              <a:rPr lang="en-US" dirty="0"/>
            </a:br>
            <a:r>
              <a:rPr lang="fr-FR"/>
              <a:t>2.3.9 - </a:t>
            </a:r>
            <a:r>
              <a:rPr lang="fr-FR" sz="1200"/>
              <a:t>Configurer la priorité OSPF</a:t>
            </a:r>
          </a:p>
          <a:p>
            <a:pPr rtl="0"/>
            <a:r>
              <a:rPr lang="fr-FR" sz="1200"/>
              <a:t>2.3.10 - Contrôleur de syntaxe - Configurer la priorité OSPF</a:t>
            </a:r>
          </a:p>
        </p:txBody>
      </p:sp>
      <p:sp>
        <p:nvSpPr>
          <p:cNvPr id="4" name="Slide Number Placeholder 3"/>
          <p:cNvSpPr>
            <a:spLocks noGrp="1"/>
          </p:cNvSpPr>
          <p:nvPr>
            <p:ph type="sldNum" sz="quarter" idx="5"/>
          </p:nvPr>
        </p:nvSpPr>
        <p:spPr/>
        <p:txBody>
          <a:bodyPr/>
          <a:lstStyle/>
          <a:p>
            <a:pPr rtl="0"/>
            <a:fld id="{5641018C-6CAF-B84E-B92C-ECB119457FBA}" type="slidenum">
              <a:rPr/>
              <a:t>47</a:t>
            </a:fld>
            <a:endParaRPr/>
          </a:p>
        </p:txBody>
      </p:sp>
    </p:spTree>
    <p:extLst>
      <p:ext uri="{BB962C8B-B14F-4D97-AF65-F5344CB8AC3E}">
        <p14:creationId xmlns:p14="http://schemas.microsoft.com/office/powerpoint/2010/main" val="348794426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sz="1200"/>
              <a:t>2 - Configuration OSPFv2 à zone unique</a:t>
            </a:r>
          </a:p>
          <a:p>
            <a:pPr rtl="0"/>
            <a:r>
              <a:rPr lang="fr-FR" sz="1200"/>
              <a:t>2.3 - Réseaux OSPF à accès multiple</a:t>
            </a:r>
            <a:br>
              <a:rPr lang="en-US" dirty="0"/>
            </a:br>
            <a:r>
              <a:rPr lang="fr-FR" sz="1200"/>
              <a:t>2.3.11 - Packet Tracer - Déterminer le DR et le BDR</a:t>
            </a:r>
          </a:p>
        </p:txBody>
      </p:sp>
      <p:sp>
        <p:nvSpPr>
          <p:cNvPr id="4" name="Slide Number Placeholder 3"/>
          <p:cNvSpPr>
            <a:spLocks noGrp="1"/>
          </p:cNvSpPr>
          <p:nvPr>
            <p:ph type="sldNum" sz="quarter" idx="5"/>
          </p:nvPr>
        </p:nvSpPr>
        <p:spPr/>
        <p:txBody>
          <a:bodyPr/>
          <a:lstStyle/>
          <a:p>
            <a:pPr rtl="0"/>
            <a:fld id="{5641018C-6CAF-B84E-B92C-ECB119457FBA}" type="slidenum">
              <a:rPr/>
              <a:t>48</a:t>
            </a:fld>
            <a:endParaRPr/>
          </a:p>
        </p:txBody>
      </p:sp>
    </p:spTree>
    <p:extLst>
      <p:ext uri="{BB962C8B-B14F-4D97-AF65-F5344CB8AC3E}">
        <p14:creationId xmlns:p14="http://schemas.microsoft.com/office/powerpoint/2010/main" val="36692984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2.4 - Modifier le protocole OSPFv2 à zone unique</a:t>
            </a:r>
          </a:p>
        </p:txBody>
      </p:sp>
      <p:sp>
        <p:nvSpPr>
          <p:cNvPr id="4" name="Slide Number Placeholder 3"/>
          <p:cNvSpPr>
            <a:spLocks noGrp="1"/>
          </p:cNvSpPr>
          <p:nvPr>
            <p:ph type="sldNum" sz="quarter" idx="10"/>
          </p:nvPr>
        </p:nvSpPr>
        <p:spPr/>
        <p:txBody>
          <a:bodyPr/>
          <a:lstStyle/>
          <a:p>
            <a:pPr rtl="0"/>
            <a:fld id="{5641018C-6CAF-B84E-B92C-ECB119457FBA}" type="slidenum">
              <a:rPr/>
              <a:t>49</a:t>
            </a:fld>
            <a:endParaRPr/>
          </a:p>
        </p:txBody>
      </p:sp>
    </p:spTree>
    <p:extLst>
      <p:ext uri="{BB962C8B-B14F-4D97-AF65-F5344CB8AC3E}">
        <p14:creationId xmlns:p14="http://schemas.microsoft.com/office/powerpoint/2010/main" val="266838479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2.4 - Modifier le protocole OSPFv2 à zone unique</a:t>
            </a:r>
          </a:p>
          <a:p>
            <a:pPr rtl="0"/>
            <a:r>
              <a:rPr lang="fr-FR"/>
              <a:t>2.4.1 - Mesure de coût Cisco OSPF</a:t>
            </a:r>
          </a:p>
        </p:txBody>
      </p:sp>
      <p:sp>
        <p:nvSpPr>
          <p:cNvPr id="4" name="Slide Number Placeholder 3"/>
          <p:cNvSpPr>
            <a:spLocks noGrp="1"/>
          </p:cNvSpPr>
          <p:nvPr>
            <p:ph type="sldNum" sz="quarter" idx="5"/>
          </p:nvPr>
        </p:nvSpPr>
        <p:spPr/>
        <p:txBody>
          <a:bodyPr/>
          <a:lstStyle/>
          <a:p>
            <a:pPr rtl="0"/>
            <a:fld id="{5641018C-6CAF-B84E-B92C-ECB119457FBA}" type="slidenum">
              <a:rPr/>
              <a:t>50</a:t>
            </a:fld>
            <a:endParaRPr/>
          </a:p>
        </p:txBody>
      </p:sp>
    </p:spTree>
    <p:extLst>
      <p:ext uri="{BB962C8B-B14F-4D97-AF65-F5344CB8AC3E}">
        <p14:creationId xmlns:p14="http://schemas.microsoft.com/office/powerpoint/2010/main" val="346335089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2.4 - Modifier le protocole OSPFv2 à zone unique</a:t>
            </a:r>
          </a:p>
          <a:p>
            <a:pPr rtl="0"/>
            <a:r>
              <a:rPr lang="fr-FR"/>
              <a:t>2.4.1 - Mesure de coût Cisco OSPF (suite)</a:t>
            </a:r>
          </a:p>
        </p:txBody>
      </p:sp>
      <p:sp>
        <p:nvSpPr>
          <p:cNvPr id="4" name="Slide Number Placeholder 3"/>
          <p:cNvSpPr>
            <a:spLocks noGrp="1"/>
          </p:cNvSpPr>
          <p:nvPr>
            <p:ph type="sldNum" sz="quarter" idx="5"/>
          </p:nvPr>
        </p:nvSpPr>
        <p:spPr/>
        <p:txBody>
          <a:bodyPr/>
          <a:lstStyle/>
          <a:p>
            <a:pPr rtl="0"/>
            <a:fld id="{5641018C-6CAF-B84E-B92C-ECB119457FBA}" type="slidenum">
              <a:rPr/>
              <a:t>51</a:t>
            </a:fld>
            <a:endParaRPr/>
          </a:p>
        </p:txBody>
      </p:sp>
    </p:spTree>
    <p:extLst>
      <p:ext uri="{BB962C8B-B14F-4D97-AF65-F5344CB8AC3E}">
        <p14:creationId xmlns:p14="http://schemas.microsoft.com/office/powerpoint/2010/main" val="6802465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rtl="0"/>
              <a:t>7</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68745380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2.4 - Modifier le protocole OSPFv2 à zone unique</a:t>
            </a:r>
          </a:p>
          <a:p>
            <a:pPr rtl="0"/>
            <a:r>
              <a:rPr lang="fr-FR"/>
              <a:t>2.4.2 - </a:t>
            </a:r>
            <a:r>
              <a:rPr lang="fr-FR" sz="1200"/>
              <a:t>Réglage de la bande passante de référence</a:t>
            </a:r>
          </a:p>
        </p:txBody>
      </p:sp>
      <p:sp>
        <p:nvSpPr>
          <p:cNvPr id="4" name="Slide Number Placeholder 3"/>
          <p:cNvSpPr>
            <a:spLocks noGrp="1"/>
          </p:cNvSpPr>
          <p:nvPr>
            <p:ph type="sldNum" sz="quarter" idx="5"/>
          </p:nvPr>
        </p:nvSpPr>
        <p:spPr/>
        <p:txBody>
          <a:bodyPr/>
          <a:lstStyle/>
          <a:p>
            <a:pPr rtl="0"/>
            <a:fld id="{5641018C-6CAF-B84E-B92C-ECB119457FBA}" type="slidenum">
              <a:rPr/>
              <a:t>52</a:t>
            </a:fld>
            <a:endParaRPr/>
          </a:p>
        </p:txBody>
      </p:sp>
    </p:spTree>
    <p:extLst>
      <p:ext uri="{BB962C8B-B14F-4D97-AF65-F5344CB8AC3E}">
        <p14:creationId xmlns:p14="http://schemas.microsoft.com/office/powerpoint/2010/main" val="343873776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2.4 - Modifier le protocole OSPFv2 à zone unique</a:t>
            </a:r>
          </a:p>
          <a:p>
            <a:pPr rtl="0"/>
            <a:r>
              <a:rPr lang="fr-FR"/>
              <a:t>2.4.2 - </a:t>
            </a:r>
            <a:r>
              <a:rPr lang="fr-FR" sz="1200"/>
              <a:t>Réglage de la bande passante de référence (Suite)</a:t>
            </a:r>
          </a:p>
        </p:txBody>
      </p:sp>
      <p:sp>
        <p:nvSpPr>
          <p:cNvPr id="4" name="Slide Number Placeholder 3"/>
          <p:cNvSpPr>
            <a:spLocks noGrp="1"/>
          </p:cNvSpPr>
          <p:nvPr>
            <p:ph type="sldNum" sz="quarter" idx="5"/>
          </p:nvPr>
        </p:nvSpPr>
        <p:spPr/>
        <p:txBody>
          <a:bodyPr/>
          <a:lstStyle/>
          <a:p>
            <a:pPr rtl="0"/>
            <a:fld id="{5641018C-6CAF-B84E-B92C-ECB119457FBA}" type="slidenum">
              <a:rPr/>
              <a:t>53</a:t>
            </a:fld>
            <a:endParaRPr/>
          </a:p>
        </p:txBody>
      </p:sp>
    </p:spTree>
    <p:extLst>
      <p:ext uri="{BB962C8B-B14F-4D97-AF65-F5344CB8AC3E}">
        <p14:creationId xmlns:p14="http://schemas.microsoft.com/office/powerpoint/2010/main" val="117063530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2.4 - Modifier le protocole OSPFv2 à zone unique</a:t>
            </a:r>
          </a:p>
          <a:p>
            <a:pPr rtl="0"/>
            <a:r>
              <a:rPr lang="fr-FR"/>
              <a:t>2.4.2 - </a:t>
            </a:r>
            <a:r>
              <a:rPr lang="fr-FR" sz="1200"/>
              <a:t>Réglage de la bande passante de référence (Suite)</a:t>
            </a:r>
          </a:p>
        </p:txBody>
      </p:sp>
      <p:sp>
        <p:nvSpPr>
          <p:cNvPr id="4" name="Slide Number Placeholder 3"/>
          <p:cNvSpPr>
            <a:spLocks noGrp="1"/>
          </p:cNvSpPr>
          <p:nvPr>
            <p:ph type="sldNum" sz="quarter" idx="5"/>
          </p:nvPr>
        </p:nvSpPr>
        <p:spPr/>
        <p:txBody>
          <a:bodyPr/>
          <a:lstStyle/>
          <a:p>
            <a:pPr rtl="0"/>
            <a:fld id="{5641018C-6CAF-B84E-B92C-ECB119457FBA}" type="slidenum">
              <a:rPr/>
              <a:t>54</a:t>
            </a:fld>
            <a:endParaRPr/>
          </a:p>
        </p:txBody>
      </p:sp>
    </p:spTree>
    <p:extLst>
      <p:ext uri="{BB962C8B-B14F-4D97-AF65-F5344CB8AC3E}">
        <p14:creationId xmlns:p14="http://schemas.microsoft.com/office/powerpoint/2010/main" val="75878252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2.4 - Modifier le protocole OSPFv2 à zone unique</a:t>
            </a:r>
          </a:p>
          <a:p>
            <a:pPr rtl="0"/>
            <a:r>
              <a:rPr lang="fr-FR"/>
              <a:t>2.4.3 - </a:t>
            </a:r>
            <a:r>
              <a:rPr lang="fr-FR" sz="1200"/>
              <a:t>OSPF accumule le coût</a:t>
            </a:r>
          </a:p>
        </p:txBody>
      </p:sp>
      <p:sp>
        <p:nvSpPr>
          <p:cNvPr id="4" name="Slide Number Placeholder 3"/>
          <p:cNvSpPr>
            <a:spLocks noGrp="1"/>
          </p:cNvSpPr>
          <p:nvPr>
            <p:ph type="sldNum" sz="quarter" idx="5"/>
          </p:nvPr>
        </p:nvSpPr>
        <p:spPr/>
        <p:txBody>
          <a:bodyPr/>
          <a:lstStyle/>
          <a:p>
            <a:pPr rtl="0"/>
            <a:fld id="{5641018C-6CAF-B84E-B92C-ECB119457FBA}" type="slidenum">
              <a:rPr/>
              <a:t>55</a:t>
            </a:fld>
            <a:endParaRPr/>
          </a:p>
        </p:txBody>
      </p:sp>
    </p:spTree>
    <p:extLst>
      <p:ext uri="{BB962C8B-B14F-4D97-AF65-F5344CB8AC3E}">
        <p14:creationId xmlns:p14="http://schemas.microsoft.com/office/powerpoint/2010/main" val="42062593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2.4 - Modifier le protocole OSPFv2 à zone unique</a:t>
            </a:r>
          </a:p>
          <a:p>
            <a:pPr rtl="0"/>
            <a:r>
              <a:rPr lang="fr-FR"/>
              <a:t>2.4.3 - </a:t>
            </a:r>
            <a:r>
              <a:rPr lang="fr-FR" sz="1200"/>
              <a:t>L'OSPF accumule le coût (Suite) </a:t>
            </a:r>
          </a:p>
        </p:txBody>
      </p:sp>
      <p:sp>
        <p:nvSpPr>
          <p:cNvPr id="4" name="Slide Number Placeholder 3"/>
          <p:cNvSpPr>
            <a:spLocks noGrp="1"/>
          </p:cNvSpPr>
          <p:nvPr>
            <p:ph type="sldNum" sz="quarter" idx="5"/>
          </p:nvPr>
        </p:nvSpPr>
        <p:spPr/>
        <p:txBody>
          <a:bodyPr/>
          <a:lstStyle/>
          <a:p>
            <a:pPr rtl="0"/>
            <a:fld id="{5641018C-6CAF-B84E-B92C-ECB119457FBA}" type="slidenum">
              <a:rPr/>
              <a:t>56</a:t>
            </a:fld>
            <a:endParaRPr/>
          </a:p>
        </p:txBody>
      </p:sp>
    </p:spTree>
    <p:extLst>
      <p:ext uri="{BB962C8B-B14F-4D97-AF65-F5344CB8AC3E}">
        <p14:creationId xmlns:p14="http://schemas.microsoft.com/office/powerpoint/2010/main" val="401122051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2.4 - Modifier le protocole OSPFv2 à zone unique</a:t>
            </a:r>
          </a:p>
          <a:p>
            <a:pPr rtl="0"/>
            <a:r>
              <a:rPr lang="fr-FR"/>
              <a:t>2.4.3 - </a:t>
            </a:r>
            <a:r>
              <a:rPr lang="fr-FR" sz="1200"/>
              <a:t>L'OSPF accumule le coût (Suite) </a:t>
            </a:r>
          </a:p>
        </p:txBody>
      </p:sp>
      <p:sp>
        <p:nvSpPr>
          <p:cNvPr id="4" name="Slide Number Placeholder 3"/>
          <p:cNvSpPr>
            <a:spLocks noGrp="1"/>
          </p:cNvSpPr>
          <p:nvPr>
            <p:ph type="sldNum" sz="quarter" idx="5"/>
          </p:nvPr>
        </p:nvSpPr>
        <p:spPr/>
        <p:txBody>
          <a:bodyPr/>
          <a:lstStyle/>
          <a:p>
            <a:pPr rtl="0"/>
            <a:fld id="{5641018C-6CAF-B84E-B92C-ECB119457FBA}" type="slidenum">
              <a:rPr/>
              <a:t>57</a:t>
            </a:fld>
            <a:endParaRPr/>
          </a:p>
        </p:txBody>
      </p:sp>
    </p:spTree>
    <p:extLst>
      <p:ext uri="{BB962C8B-B14F-4D97-AF65-F5344CB8AC3E}">
        <p14:creationId xmlns:p14="http://schemas.microsoft.com/office/powerpoint/2010/main" val="48678529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2.4 - Modifier le protocole OSPFv2 à zone unique</a:t>
            </a:r>
          </a:p>
          <a:p>
            <a:pPr rtl="0"/>
            <a:r>
              <a:rPr lang="fr-FR"/>
              <a:t>2.4.4 - </a:t>
            </a:r>
            <a:r>
              <a:rPr lang="fr-FR" sz="1200"/>
              <a:t>Définir manuellement la valeur de coût OSPF</a:t>
            </a:r>
          </a:p>
        </p:txBody>
      </p:sp>
      <p:sp>
        <p:nvSpPr>
          <p:cNvPr id="4" name="Slide Number Placeholder 3"/>
          <p:cNvSpPr>
            <a:spLocks noGrp="1"/>
          </p:cNvSpPr>
          <p:nvPr>
            <p:ph type="sldNum" sz="quarter" idx="5"/>
          </p:nvPr>
        </p:nvSpPr>
        <p:spPr/>
        <p:txBody>
          <a:bodyPr/>
          <a:lstStyle/>
          <a:p>
            <a:pPr rtl="0"/>
            <a:fld id="{5641018C-6CAF-B84E-B92C-ECB119457FBA}" type="slidenum">
              <a:rPr/>
              <a:t>58</a:t>
            </a:fld>
            <a:endParaRPr/>
          </a:p>
        </p:txBody>
      </p:sp>
    </p:spTree>
    <p:extLst>
      <p:ext uri="{BB962C8B-B14F-4D97-AF65-F5344CB8AC3E}">
        <p14:creationId xmlns:p14="http://schemas.microsoft.com/office/powerpoint/2010/main" val="307726528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2.4 - Modifier le protocole OSPFv2 à zone unique</a:t>
            </a:r>
          </a:p>
          <a:p>
            <a:pPr rtl="0"/>
            <a:r>
              <a:rPr lang="fr-FR"/>
              <a:t>2.4.5 - </a:t>
            </a:r>
            <a:r>
              <a:rPr lang="fr-FR" sz="1200"/>
              <a:t>Tester le basculement sur incident vers la route de sauvegarde</a:t>
            </a:r>
          </a:p>
          <a:p>
            <a:pPr rtl="0"/>
            <a:r>
              <a:rPr lang="fr-FR" sz="1200"/>
              <a:t>2.4.6 - Contrôleur de syntaxe - Modifier les valeurs de coût pour R2 et R3</a:t>
            </a:r>
          </a:p>
        </p:txBody>
      </p:sp>
      <p:sp>
        <p:nvSpPr>
          <p:cNvPr id="4" name="Slide Number Placeholder 3"/>
          <p:cNvSpPr>
            <a:spLocks noGrp="1"/>
          </p:cNvSpPr>
          <p:nvPr>
            <p:ph type="sldNum" sz="quarter" idx="5"/>
          </p:nvPr>
        </p:nvSpPr>
        <p:spPr/>
        <p:txBody>
          <a:bodyPr/>
          <a:lstStyle/>
          <a:p>
            <a:pPr rtl="0"/>
            <a:fld id="{5641018C-6CAF-B84E-B92C-ECB119457FBA}" type="slidenum">
              <a:rPr/>
              <a:t>59</a:t>
            </a:fld>
            <a:endParaRPr/>
          </a:p>
        </p:txBody>
      </p:sp>
    </p:spTree>
    <p:extLst>
      <p:ext uri="{BB962C8B-B14F-4D97-AF65-F5344CB8AC3E}">
        <p14:creationId xmlns:p14="http://schemas.microsoft.com/office/powerpoint/2010/main" val="326590424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2.4 - Modifier le protocole OSPFv2 à zone unique</a:t>
            </a:r>
          </a:p>
          <a:p>
            <a:pPr rtl="0"/>
            <a:r>
              <a:rPr lang="fr-FR"/>
              <a:t>2.4.7 - </a:t>
            </a:r>
            <a:r>
              <a:rPr lang="fr-FR" sz="1200"/>
              <a:t>Intervalles des paquets Hello</a:t>
            </a:r>
          </a:p>
        </p:txBody>
      </p:sp>
      <p:sp>
        <p:nvSpPr>
          <p:cNvPr id="4" name="Slide Number Placeholder 3"/>
          <p:cNvSpPr>
            <a:spLocks noGrp="1"/>
          </p:cNvSpPr>
          <p:nvPr>
            <p:ph type="sldNum" sz="quarter" idx="5"/>
          </p:nvPr>
        </p:nvSpPr>
        <p:spPr/>
        <p:txBody>
          <a:bodyPr/>
          <a:lstStyle/>
          <a:p>
            <a:pPr rtl="0"/>
            <a:fld id="{5641018C-6CAF-B84E-B92C-ECB119457FBA}" type="slidenum">
              <a:rPr/>
              <a:t>60</a:t>
            </a:fld>
            <a:endParaRPr/>
          </a:p>
        </p:txBody>
      </p:sp>
    </p:spTree>
    <p:extLst>
      <p:ext uri="{BB962C8B-B14F-4D97-AF65-F5344CB8AC3E}">
        <p14:creationId xmlns:p14="http://schemas.microsoft.com/office/powerpoint/2010/main" val="141004917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2.4 - Modifier le protocole OSPFv2 à zone unique</a:t>
            </a:r>
          </a:p>
          <a:p>
            <a:pPr rtl="0"/>
            <a:r>
              <a:rPr lang="fr-FR"/>
              <a:t>2.4.8 - </a:t>
            </a:r>
            <a:r>
              <a:rPr lang="fr-FR" sz="1200"/>
              <a:t>Vérifier les intervalles Hello et Dead</a:t>
            </a:r>
          </a:p>
        </p:txBody>
      </p:sp>
      <p:sp>
        <p:nvSpPr>
          <p:cNvPr id="4" name="Slide Number Placeholder 3"/>
          <p:cNvSpPr>
            <a:spLocks noGrp="1"/>
          </p:cNvSpPr>
          <p:nvPr>
            <p:ph type="sldNum" sz="quarter" idx="5"/>
          </p:nvPr>
        </p:nvSpPr>
        <p:spPr/>
        <p:txBody>
          <a:bodyPr/>
          <a:lstStyle/>
          <a:p>
            <a:pPr rtl="0"/>
            <a:fld id="{5641018C-6CAF-B84E-B92C-ECB119457FBA}" type="slidenum">
              <a:rPr/>
              <a:t>61</a:t>
            </a:fld>
            <a:endParaRPr/>
          </a:p>
        </p:txBody>
      </p:sp>
    </p:spTree>
    <p:extLst>
      <p:ext uri="{BB962C8B-B14F-4D97-AF65-F5344CB8AC3E}">
        <p14:creationId xmlns:p14="http://schemas.microsoft.com/office/powerpoint/2010/main" val="1775700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rtl="0"/>
              <a:t>8</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70860668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2.4 - Modifier le protocole OSPFv2 à zone unique</a:t>
            </a:r>
          </a:p>
          <a:p>
            <a:pPr rtl="0"/>
            <a:r>
              <a:rPr lang="fr-FR"/>
              <a:t>2.4.8 - </a:t>
            </a:r>
            <a:r>
              <a:rPr lang="fr-FR" sz="1200"/>
              <a:t>Vérifier les intervalles Hello et Dead (Suite)</a:t>
            </a:r>
          </a:p>
        </p:txBody>
      </p:sp>
      <p:sp>
        <p:nvSpPr>
          <p:cNvPr id="4" name="Slide Number Placeholder 3"/>
          <p:cNvSpPr>
            <a:spLocks noGrp="1"/>
          </p:cNvSpPr>
          <p:nvPr>
            <p:ph type="sldNum" sz="quarter" idx="5"/>
          </p:nvPr>
        </p:nvSpPr>
        <p:spPr/>
        <p:txBody>
          <a:bodyPr/>
          <a:lstStyle/>
          <a:p>
            <a:pPr rtl="0"/>
            <a:fld id="{5641018C-6CAF-B84E-B92C-ECB119457FBA}" type="slidenum">
              <a:rPr/>
              <a:t>62</a:t>
            </a:fld>
            <a:endParaRPr/>
          </a:p>
        </p:txBody>
      </p:sp>
    </p:spTree>
    <p:extLst>
      <p:ext uri="{BB962C8B-B14F-4D97-AF65-F5344CB8AC3E}">
        <p14:creationId xmlns:p14="http://schemas.microsoft.com/office/powerpoint/2010/main" val="147588476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2.4 - Modifier le protocole OSPFv2 à zone unique</a:t>
            </a:r>
          </a:p>
          <a:p>
            <a:pPr rtl="0"/>
            <a:r>
              <a:rPr lang="fr-FR"/>
              <a:t>2.4.9 - </a:t>
            </a:r>
            <a:r>
              <a:rPr lang="fr-FR" sz="1200"/>
              <a:t>Modifier les intervalles OSPFv2</a:t>
            </a:r>
          </a:p>
        </p:txBody>
      </p:sp>
      <p:sp>
        <p:nvSpPr>
          <p:cNvPr id="4" name="Slide Number Placeholder 3"/>
          <p:cNvSpPr>
            <a:spLocks noGrp="1"/>
          </p:cNvSpPr>
          <p:nvPr>
            <p:ph type="sldNum" sz="quarter" idx="5"/>
          </p:nvPr>
        </p:nvSpPr>
        <p:spPr/>
        <p:txBody>
          <a:bodyPr/>
          <a:lstStyle/>
          <a:p>
            <a:pPr rtl="0"/>
            <a:fld id="{5641018C-6CAF-B84E-B92C-ECB119457FBA}" type="slidenum">
              <a:rPr/>
              <a:t>63</a:t>
            </a:fld>
            <a:endParaRPr/>
          </a:p>
        </p:txBody>
      </p:sp>
    </p:spTree>
    <p:extLst>
      <p:ext uri="{BB962C8B-B14F-4D97-AF65-F5344CB8AC3E}">
        <p14:creationId xmlns:p14="http://schemas.microsoft.com/office/powerpoint/2010/main" val="186690432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2.4 - Modifier le protocole OSPFv2 à zone unique</a:t>
            </a:r>
          </a:p>
          <a:p>
            <a:pPr rtl="0"/>
            <a:r>
              <a:rPr lang="fr-FR"/>
              <a:t>2.4.9 - </a:t>
            </a:r>
            <a:r>
              <a:rPr lang="fr-FR" sz="1200"/>
              <a:t>Modifier les intervalles OSPFv2 (Suite)</a:t>
            </a:r>
          </a:p>
          <a:p>
            <a:pPr rtl="0"/>
            <a:r>
              <a:rPr lang="fr-FR" sz="1200"/>
              <a:t>2.4.10 - Contrôleur de syntaxe - Modifier les intervalles Hello et Dead sur R3</a:t>
            </a:r>
          </a:p>
        </p:txBody>
      </p:sp>
      <p:sp>
        <p:nvSpPr>
          <p:cNvPr id="4" name="Slide Number Placeholder 3"/>
          <p:cNvSpPr>
            <a:spLocks noGrp="1"/>
          </p:cNvSpPr>
          <p:nvPr>
            <p:ph type="sldNum" sz="quarter" idx="5"/>
          </p:nvPr>
        </p:nvSpPr>
        <p:spPr/>
        <p:txBody>
          <a:bodyPr/>
          <a:lstStyle/>
          <a:p>
            <a:pPr rtl="0"/>
            <a:fld id="{5641018C-6CAF-B84E-B92C-ECB119457FBA}" type="slidenum">
              <a:rPr/>
              <a:t>64</a:t>
            </a:fld>
            <a:endParaRPr/>
          </a:p>
        </p:txBody>
      </p:sp>
    </p:spTree>
    <p:extLst>
      <p:ext uri="{BB962C8B-B14F-4D97-AF65-F5344CB8AC3E}">
        <p14:creationId xmlns:p14="http://schemas.microsoft.com/office/powerpoint/2010/main" val="154559440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2.4 - Modifier le protocole OSPFv2 à zone unique</a:t>
            </a:r>
          </a:p>
          <a:p>
            <a:pPr rtl="0"/>
            <a:r>
              <a:rPr lang="fr-FR"/>
              <a:t>2.4.11 - Traceur de paquets - Modifier le protocole OSPFv2 à zone unique</a:t>
            </a:r>
          </a:p>
        </p:txBody>
      </p:sp>
      <p:sp>
        <p:nvSpPr>
          <p:cNvPr id="4" name="Slide Number Placeholder 3"/>
          <p:cNvSpPr>
            <a:spLocks noGrp="1"/>
          </p:cNvSpPr>
          <p:nvPr>
            <p:ph type="sldNum" sz="quarter" idx="5"/>
          </p:nvPr>
        </p:nvSpPr>
        <p:spPr/>
        <p:txBody>
          <a:bodyPr/>
          <a:lstStyle/>
          <a:p>
            <a:pPr rtl="0"/>
            <a:fld id="{5641018C-6CAF-B84E-B92C-ECB119457FBA}" type="slidenum">
              <a:rPr/>
              <a:t>65</a:t>
            </a:fld>
            <a:endParaRPr/>
          </a:p>
        </p:txBody>
      </p:sp>
    </p:spTree>
    <p:extLst>
      <p:ext uri="{BB962C8B-B14F-4D97-AF65-F5344CB8AC3E}">
        <p14:creationId xmlns:p14="http://schemas.microsoft.com/office/powerpoint/2010/main" val="4144950785"/>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2.5 - Propagation d'une route par défaut</a:t>
            </a:r>
          </a:p>
          <a:p>
            <a:endParaRPr lang="en-US" dirty="0"/>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66</a:t>
            </a:fld>
            <a:endParaRPr/>
          </a:p>
        </p:txBody>
      </p:sp>
    </p:spTree>
    <p:extLst>
      <p:ext uri="{BB962C8B-B14F-4D97-AF65-F5344CB8AC3E}">
        <p14:creationId xmlns:p14="http://schemas.microsoft.com/office/powerpoint/2010/main" val="2100883033"/>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2.5 - Propagation d'une route par défaut</a:t>
            </a:r>
          </a:p>
          <a:p>
            <a:pPr rtl="0"/>
            <a:r>
              <a:rPr lang="fr-FR"/>
              <a:t>2.5.1 - Propager une route statique par défaut dans OSPFv2</a:t>
            </a:r>
          </a:p>
        </p:txBody>
      </p:sp>
      <p:sp>
        <p:nvSpPr>
          <p:cNvPr id="4" name="Slide Number Placeholder 3"/>
          <p:cNvSpPr>
            <a:spLocks noGrp="1"/>
          </p:cNvSpPr>
          <p:nvPr>
            <p:ph type="sldNum" sz="quarter" idx="5"/>
          </p:nvPr>
        </p:nvSpPr>
        <p:spPr/>
        <p:txBody>
          <a:bodyPr/>
          <a:lstStyle/>
          <a:p>
            <a:pPr rtl="0"/>
            <a:fld id="{5641018C-6CAF-B84E-B92C-ECB119457FBA}" type="slidenum">
              <a:rPr/>
              <a:t>67</a:t>
            </a:fld>
            <a:endParaRPr/>
          </a:p>
        </p:txBody>
      </p:sp>
    </p:spTree>
    <p:extLst>
      <p:ext uri="{BB962C8B-B14F-4D97-AF65-F5344CB8AC3E}">
        <p14:creationId xmlns:p14="http://schemas.microsoft.com/office/powerpoint/2010/main" val="369308087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2.5 - Propagation d'une route par défaut</a:t>
            </a:r>
          </a:p>
          <a:p>
            <a:pPr rtl="0"/>
            <a:r>
              <a:rPr lang="fr-FR"/>
              <a:t>2.5.2 - </a:t>
            </a:r>
            <a:r>
              <a:rPr lang="fr-FR" sz="1200"/>
              <a:t>Vérifier la route par défaut propagée</a:t>
            </a:r>
          </a:p>
        </p:txBody>
      </p:sp>
      <p:sp>
        <p:nvSpPr>
          <p:cNvPr id="4" name="Slide Number Placeholder 3"/>
          <p:cNvSpPr>
            <a:spLocks noGrp="1"/>
          </p:cNvSpPr>
          <p:nvPr>
            <p:ph type="sldNum" sz="quarter" idx="5"/>
          </p:nvPr>
        </p:nvSpPr>
        <p:spPr/>
        <p:txBody>
          <a:bodyPr/>
          <a:lstStyle/>
          <a:p>
            <a:pPr rtl="0"/>
            <a:fld id="{5641018C-6CAF-B84E-B92C-ECB119457FBA}" type="slidenum">
              <a:rPr/>
              <a:t>68</a:t>
            </a:fld>
            <a:endParaRPr/>
          </a:p>
        </p:txBody>
      </p:sp>
    </p:spTree>
    <p:extLst>
      <p:ext uri="{BB962C8B-B14F-4D97-AF65-F5344CB8AC3E}">
        <p14:creationId xmlns:p14="http://schemas.microsoft.com/office/powerpoint/2010/main" val="2455669796"/>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2.5 - Propagation d'une route par défaut</a:t>
            </a:r>
          </a:p>
          <a:p>
            <a:pPr rtl="0"/>
            <a:r>
              <a:rPr lang="fr-FR"/>
              <a:t>2.5.3 - </a:t>
            </a:r>
            <a:r>
              <a:rPr lang="fr-FR" sz="1200"/>
              <a:t>Packet Tracer - Propager une route par défaut dans OSPFv2</a:t>
            </a:r>
          </a:p>
        </p:txBody>
      </p:sp>
      <p:sp>
        <p:nvSpPr>
          <p:cNvPr id="4" name="Slide Number Placeholder 3"/>
          <p:cNvSpPr>
            <a:spLocks noGrp="1"/>
          </p:cNvSpPr>
          <p:nvPr>
            <p:ph type="sldNum" sz="quarter" idx="5"/>
          </p:nvPr>
        </p:nvSpPr>
        <p:spPr/>
        <p:txBody>
          <a:bodyPr/>
          <a:lstStyle/>
          <a:p>
            <a:pPr rtl="0"/>
            <a:fld id="{5641018C-6CAF-B84E-B92C-ECB119457FBA}" type="slidenum">
              <a:rPr/>
              <a:t>69</a:t>
            </a:fld>
            <a:endParaRPr/>
          </a:p>
        </p:txBody>
      </p:sp>
    </p:spTree>
    <p:extLst>
      <p:ext uri="{BB962C8B-B14F-4D97-AF65-F5344CB8AC3E}">
        <p14:creationId xmlns:p14="http://schemas.microsoft.com/office/powerpoint/2010/main" val="1907123274"/>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2.6 - Vérifier le protocole OSPFv2 à zone unique.</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70</a:t>
            </a:fld>
            <a:endParaRPr/>
          </a:p>
        </p:txBody>
      </p:sp>
    </p:spTree>
    <p:extLst>
      <p:ext uri="{BB962C8B-B14F-4D97-AF65-F5344CB8AC3E}">
        <p14:creationId xmlns:p14="http://schemas.microsoft.com/office/powerpoint/2010/main" val="4275580175"/>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2.6 - Vérifier le protocole OSPFv2 à zone unique.</a:t>
            </a:r>
          </a:p>
          <a:p>
            <a:pPr rtl="0"/>
            <a:r>
              <a:rPr lang="fr-FR"/>
              <a:t>2.6.1 - Vérifier les voisins OSPF</a:t>
            </a:r>
          </a:p>
        </p:txBody>
      </p:sp>
      <p:sp>
        <p:nvSpPr>
          <p:cNvPr id="4" name="Slide Number Placeholder 3"/>
          <p:cNvSpPr>
            <a:spLocks noGrp="1"/>
          </p:cNvSpPr>
          <p:nvPr>
            <p:ph type="sldNum" sz="quarter" idx="5"/>
          </p:nvPr>
        </p:nvSpPr>
        <p:spPr/>
        <p:txBody>
          <a:bodyPr/>
          <a:lstStyle/>
          <a:p>
            <a:pPr rtl="0"/>
            <a:fld id="{5641018C-6CAF-B84E-B92C-ECB119457FBA}" type="slidenum">
              <a:rPr/>
              <a:t>71</a:t>
            </a:fld>
            <a:endParaRPr/>
          </a:p>
        </p:txBody>
      </p:sp>
    </p:spTree>
    <p:extLst>
      <p:ext uri="{BB962C8B-B14F-4D97-AF65-F5344CB8AC3E}">
        <p14:creationId xmlns:p14="http://schemas.microsoft.com/office/powerpoint/2010/main" val="39617456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rtl="0"/>
              <a:t>9</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024753864"/>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2.6 - Vérifier le protocole OSPFv2 à zone unique.</a:t>
            </a:r>
          </a:p>
          <a:p>
            <a:pPr rtl="0"/>
            <a:r>
              <a:rPr lang="fr-FR"/>
              <a:t>2.6.1 - Vérifier les voisins OSPF (Suite)</a:t>
            </a:r>
          </a:p>
        </p:txBody>
      </p:sp>
      <p:sp>
        <p:nvSpPr>
          <p:cNvPr id="4" name="Slide Number Placeholder 3"/>
          <p:cNvSpPr>
            <a:spLocks noGrp="1"/>
          </p:cNvSpPr>
          <p:nvPr>
            <p:ph type="sldNum" sz="quarter" idx="5"/>
          </p:nvPr>
        </p:nvSpPr>
        <p:spPr/>
        <p:txBody>
          <a:bodyPr/>
          <a:lstStyle/>
          <a:p>
            <a:pPr rtl="0"/>
            <a:fld id="{5641018C-6CAF-B84E-B92C-ECB119457FBA}" type="slidenum">
              <a:rPr/>
              <a:t>72</a:t>
            </a:fld>
            <a:endParaRPr/>
          </a:p>
        </p:txBody>
      </p:sp>
    </p:spTree>
    <p:extLst>
      <p:ext uri="{BB962C8B-B14F-4D97-AF65-F5344CB8AC3E}">
        <p14:creationId xmlns:p14="http://schemas.microsoft.com/office/powerpoint/2010/main" val="1041838729"/>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2.6 - Vérifier le protocole OSPFv2 à zone unique.</a:t>
            </a:r>
          </a:p>
          <a:p>
            <a:pPr rtl="0"/>
            <a:r>
              <a:rPr lang="fr-FR"/>
              <a:t>2.6.1 - Vérifier les voisins OSPF (Suite)</a:t>
            </a:r>
          </a:p>
        </p:txBody>
      </p:sp>
      <p:sp>
        <p:nvSpPr>
          <p:cNvPr id="4" name="Slide Number Placeholder 3"/>
          <p:cNvSpPr>
            <a:spLocks noGrp="1"/>
          </p:cNvSpPr>
          <p:nvPr>
            <p:ph type="sldNum" sz="quarter" idx="5"/>
          </p:nvPr>
        </p:nvSpPr>
        <p:spPr/>
        <p:txBody>
          <a:bodyPr/>
          <a:lstStyle/>
          <a:p>
            <a:pPr rtl="0"/>
            <a:fld id="{5641018C-6CAF-B84E-B92C-ECB119457FBA}" type="slidenum">
              <a:rPr/>
              <a:t>73</a:t>
            </a:fld>
            <a:endParaRPr/>
          </a:p>
        </p:txBody>
      </p:sp>
    </p:spTree>
    <p:extLst>
      <p:ext uri="{BB962C8B-B14F-4D97-AF65-F5344CB8AC3E}">
        <p14:creationId xmlns:p14="http://schemas.microsoft.com/office/powerpoint/2010/main" val="1104582679"/>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2.6 - Vérifier le protocole OSPFv2 à zone unique.</a:t>
            </a:r>
          </a:p>
          <a:p>
            <a:pPr rtl="0"/>
            <a:r>
              <a:rPr lang="fr-FR"/>
              <a:t>2.6.2 - Vérifier les paramètres OSPF</a:t>
            </a:r>
          </a:p>
        </p:txBody>
      </p:sp>
      <p:sp>
        <p:nvSpPr>
          <p:cNvPr id="4" name="Slide Number Placeholder 3"/>
          <p:cNvSpPr>
            <a:spLocks noGrp="1"/>
          </p:cNvSpPr>
          <p:nvPr>
            <p:ph type="sldNum" sz="quarter" idx="5"/>
          </p:nvPr>
        </p:nvSpPr>
        <p:spPr/>
        <p:txBody>
          <a:bodyPr/>
          <a:lstStyle/>
          <a:p>
            <a:pPr rtl="0"/>
            <a:fld id="{5641018C-6CAF-B84E-B92C-ECB119457FBA}" type="slidenum">
              <a:rPr/>
              <a:t>74</a:t>
            </a:fld>
            <a:endParaRPr/>
          </a:p>
        </p:txBody>
      </p:sp>
    </p:spTree>
    <p:extLst>
      <p:ext uri="{BB962C8B-B14F-4D97-AF65-F5344CB8AC3E}">
        <p14:creationId xmlns:p14="http://schemas.microsoft.com/office/powerpoint/2010/main" val="2706997619"/>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2.6 - Vérifier le protocole OSPFv2 à zone unique.</a:t>
            </a:r>
          </a:p>
          <a:p>
            <a:pPr rtl="0"/>
            <a:r>
              <a:rPr lang="fr-FR"/>
              <a:t>2.6.3 - </a:t>
            </a:r>
            <a:r>
              <a:rPr lang="fr-FR" sz="1200"/>
              <a:t>Vérifier les informations de processus OSPF</a:t>
            </a:r>
          </a:p>
        </p:txBody>
      </p:sp>
      <p:sp>
        <p:nvSpPr>
          <p:cNvPr id="4" name="Slide Number Placeholder 3"/>
          <p:cNvSpPr>
            <a:spLocks noGrp="1"/>
          </p:cNvSpPr>
          <p:nvPr>
            <p:ph type="sldNum" sz="quarter" idx="5"/>
          </p:nvPr>
        </p:nvSpPr>
        <p:spPr/>
        <p:txBody>
          <a:bodyPr/>
          <a:lstStyle/>
          <a:p>
            <a:pPr rtl="0"/>
            <a:fld id="{5641018C-6CAF-B84E-B92C-ECB119457FBA}" type="slidenum">
              <a:rPr/>
              <a:t>75</a:t>
            </a:fld>
            <a:endParaRPr/>
          </a:p>
        </p:txBody>
      </p:sp>
    </p:spTree>
    <p:extLst>
      <p:ext uri="{BB962C8B-B14F-4D97-AF65-F5344CB8AC3E}">
        <p14:creationId xmlns:p14="http://schemas.microsoft.com/office/powerpoint/2010/main" val="3040619243"/>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2.6 - Vérifier le protocole OSPFv2 à zone unique.</a:t>
            </a:r>
          </a:p>
          <a:p>
            <a:pPr rtl="0"/>
            <a:r>
              <a:rPr lang="fr-FR"/>
              <a:t>2.6.4 - </a:t>
            </a:r>
            <a:r>
              <a:rPr lang="fr-FR" sz="1200"/>
              <a:t>Vérifier les paramètres d'interface OSPF</a:t>
            </a:r>
          </a:p>
        </p:txBody>
      </p:sp>
      <p:sp>
        <p:nvSpPr>
          <p:cNvPr id="4" name="Slide Number Placeholder 3"/>
          <p:cNvSpPr>
            <a:spLocks noGrp="1"/>
          </p:cNvSpPr>
          <p:nvPr>
            <p:ph type="sldNum" sz="quarter" idx="5"/>
          </p:nvPr>
        </p:nvSpPr>
        <p:spPr/>
        <p:txBody>
          <a:bodyPr/>
          <a:lstStyle/>
          <a:p>
            <a:pPr rtl="0"/>
            <a:fld id="{5641018C-6CAF-B84E-B92C-ECB119457FBA}" type="slidenum">
              <a:rPr/>
              <a:t>76</a:t>
            </a:fld>
            <a:endParaRPr/>
          </a:p>
        </p:txBody>
      </p:sp>
    </p:spTree>
    <p:extLst>
      <p:ext uri="{BB962C8B-B14F-4D97-AF65-F5344CB8AC3E}">
        <p14:creationId xmlns:p14="http://schemas.microsoft.com/office/powerpoint/2010/main" val="1413524326"/>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2.6 - Vérifier le protocole OSPFv2 à zone unique.</a:t>
            </a:r>
          </a:p>
          <a:p>
            <a:pPr rtl="0"/>
            <a:r>
              <a:rPr lang="fr-FR"/>
              <a:t>2.6.4 - </a:t>
            </a:r>
            <a:r>
              <a:rPr lang="fr-FR" sz="1200"/>
              <a:t>Vérifier les paramètres d'interface OSPF (Suite)</a:t>
            </a:r>
          </a:p>
          <a:p>
            <a:pPr rtl="0"/>
            <a:r>
              <a:rPr lang="fr-FR" sz="1200"/>
              <a:t>2.6.5 - Contrôleur de syntaxe - Vérifier le protocole OSPFv2 à zone unique</a:t>
            </a:r>
          </a:p>
        </p:txBody>
      </p:sp>
      <p:sp>
        <p:nvSpPr>
          <p:cNvPr id="4" name="Slide Number Placeholder 3"/>
          <p:cNvSpPr>
            <a:spLocks noGrp="1"/>
          </p:cNvSpPr>
          <p:nvPr>
            <p:ph type="sldNum" sz="quarter" idx="5"/>
          </p:nvPr>
        </p:nvSpPr>
        <p:spPr/>
        <p:txBody>
          <a:bodyPr/>
          <a:lstStyle/>
          <a:p>
            <a:pPr rtl="0"/>
            <a:fld id="{5641018C-6CAF-B84E-B92C-ECB119457FBA}" type="slidenum">
              <a:rPr/>
              <a:t>77</a:t>
            </a:fld>
            <a:endParaRPr/>
          </a:p>
        </p:txBody>
      </p:sp>
    </p:spTree>
    <p:extLst>
      <p:ext uri="{BB962C8B-B14F-4D97-AF65-F5344CB8AC3E}">
        <p14:creationId xmlns:p14="http://schemas.microsoft.com/office/powerpoint/2010/main" val="3491968010"/>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2.6 - Vérifier le protocole OSPFv2 à zone unique.</a:t>
            </a:r>
          </a:p>
          <a:p>
            <a:pPr rtl="0"/>
            <a:r>
              <a:rPr lang="fr-FR"/>
              <a:t>2.6.6 - </a:t>
            </a:r>
            <a:r>
              <a:rPr lang="fr-FR" sz="1200"/>
              <a:t>Packet Tracer - Vérifier le protocole OSPFv2 à zone unique</a:t>
            </a:r>
          </a:p>
        </p:txBody>
      </p:sp>
      <p:sp>
        <p:nvSpPr>
          <p:cNvPr id="4" name="Slide Number Placeholder 3"/>
          <p:cNvSpPr>
            <a:spLocks noGrp="1"/>
          </p:cNvSpPr>
          <p:nvPr>
            <p:ph type="sldNum" sz="quarter" idx="5"/>
          </p:nvPr>
        </p:nvSpPr>
        <p:spPr/>
        <p:txBody>
          <a:bodyPr/>
          <a:lstStyle/>
          <a:p>
            <a:pPr rtl="0"/>
            <a:fld id="{5641018C-6CAF-B84E-B92C-ECB119457FBA}" type="slidenum">
              <a:rPr/>
              <a:t>78</a:t>
            </a:fld>
            <a:endParaRPr/>
          </a:p>
        </p:txBody>
      </p:sp>
    </p:spTree>
    <p:extLst>
      <p:ext uri="{BB962C8B-B14F-4D97-AF65-F5344CB8AC3E}">
        <p14:creationId xmlns:p14="http://schemas.microsoft.com/office/powerpoint/2010/main" val="3361349377"/>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2 - Configuration OSPFv2 à zone unique</a:t>
            </a:r>
          </a:p>
          <a:p>
            <a:pPr rtl="0"/>
            <a:r>
              <a:rPr lang="fr-FR"/>
              <a:t>2.7 - Module pratique et questionnaire</a:t>
            </a:r>
          </a:p>
          <a:p>
            <a:pPr>
              <a:buFontTx/>
              <a:buNone/>
            </a:pPr>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79</a:t>
            </a:fld>
            <a:endParaRPr/>
          </a:p>
        </p:txBody>
      </p:sp>
    </p:spTree>
    <p:extLst>
      <p:ext uri="{BB962C8B-B14F-4D97-AF65-F5344CB8AC3E}">
        <p14:creationId xmlns:p14="http://schemas.microsoft.com/office/powerpoint/2010/main" val="2217143680"/>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80</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2 - Configuration OSPFv2 à zone unique</a:t>
            </a:r>
          </a:p>
          <a:p>
            <a:pPr rtl="0"/>
            <a:r>
              <a:rPr lang="fr-FR"/>
              <a:t>2.7 - Module pratique et questionnaire</a:t>
            </a:r>
          </a:p>
          <a:p>
            <a:pPr rtl="0"/>
            <a:r>
              <a:rPr lang="fr-FR"/>
              <a:t>2.7.1 - Traceur de paquets - Configuration OSPFv2 à zone unique</a:t>
            </a:r>
          </a:p>
        </p:txBody>
      </p:sp>
    </p:spTree>
    <p:extLst>
      <p:ext uri="{BB962C8B-B14F-4D97-AF65-F5344CB8AC3E}">
        <p14:creationId xmlns:p14="http://schemas.microsoft.com/office/powerpoint/2010/main" val="2527915751"/>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81</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2 - Configuration OSPFv2 à zone unique</a:t>
            </a:r>
          </a:p>
          <a:p>
            <a:pPr rtl="0"/>
            <a:r>
              <a:rPr lang="fr-FR"/>
              <a:t>2.7 - Module pratique et questionnaire</a:t>
            </a:r>
          </a:p>
          <a:p>
            <a:pPr rtl="0"/>
            <a:r>
              <a:rPr lang="fr-FR"/>
              <a:t>2.7.2 - Travaux Pratiques - Configuration OSPFv2 à zone unique</a:t>
            </a:r>
          </a:p>
        </p:txBody>
      </p:sp>
    </p:spTree>
    <p:extLst>
      <p:ext uri="{BB962C8B-B14F-4D97-AF65-F5344CB8AC3E}">
        <p14:creationId xmlns:p14="http://schemas.microsoft.com/office/powerpoint/2010/main" val="19762163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rtl="0"/>
              <a:t>10</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832191747"/>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82</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2 - Configuration OSPFv2 à zone unique</a:t>
            </a:r>
          </a:p>
          <a:p>
            <a:pPr rtl="0"/>
            <a:r>
              <a:rPr lang="fr-FR"/>
              <a:t>2.7 - Module pratique et questionnaire</a:t>
            </a:r>
          </a:p>
          <a:p>
            <a:pPr rtl="0"/>
            <a:r>
              <a:rPr lang="fr-FR"/>
              <a:t>2.7.3 — PTPM - Configuration OSPF multizone</a:t>
            </a:r>
          </a:p>
        </p:txBody>
      </p:sp>
    </p:spTree>
    <p:extLst>
      <p:ext uri="{BB962C8B-B14F-4D97-AF65-F5344CB8AC3E}">
        <p14:creationId xmlns:p14="http://schemas.microsoft.com/office/powerpoint/2010/main" val="3536547136"/>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83</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2 - Configuration OSPFv2 à zone unique</a:t>
            </a:r>
          </a:p>
          <a:p>
            <a:pPr rtl="0"/>
            <a:r>
              <a:rPr lang="fr-FR"/>
              <a:t>2.7 - Module pratique et questionnaire</a:t>
            </a:r>
          </a:p>
          <a:p>
            <a:pPr rtl="0"/>
            <a:r>
              <a:rPr lang="fr-FR"/>
              <a:t>2.7.4 - Qu'est-ce que j'ai appris dans ce module?</a:t>
            </a:r>
          </a:p>
        </p:txBody>
      </p:sp>
    </p:spTree>
    <p:extLst>
      <p:ext uri="{BB962C8B-B14F-4D97-AF65-F5344CB8AC3E}">
        <p14:creationId xmlns:p14="http://schemas.microsoft.com/office/powerpoint/2010/main" val="1337596621"/>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84</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2 - Configuration OSPFv2 à zone unique</a:t>
            </a:r>
          </a:p>
          <a:p>
            <a:pPr rtl="0"/>
            <a:r>
              <a:rPr lang="fr-FR"/>
              <a:t>2.7 - Module pratique et questionnaire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2.7.4 - Qu'est-ce que j'ai appris dans ce module?</a:t>
            </a:r>
          </a:p>
          <a:p>
            <a:pPr rtl="0"/>
            <a:r>
              <a:rPr lang="fr-FR"/>
              <a:t>(Cont.)</a:t>
            </a:r>
          </a:p>
        </p:txBody>
      </p:sp>
    </p:spTree>
    <p:extLst>
      <p:ext uri="{BB962C8B-B14F-4D97-AF65-F5344CB8AC3E}">
        <p14:creationId xmlns:p14="http://schemas.microsoft.com/office/powerpoint/2010/main" val="2210098295"/>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85</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2 - Configuration OSPFv2 à zone unique</a:t>
            </a:r>
          </a:p>
          <a:p>
            <a:pPr rtl="0"/>
            <a:r>
              <a:rPr lang="fr-FR"/>
              <a:t>2.7 - Module pratique et questionnaire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2.7.4 - Qu'est-ce que j'ai appris dans ce module?</a:t>
            </a:r>
          </a:p>
          <a:p>
            <a:pPr rtl="0"/>
            <a:r>
              <a:rPr lang="fr-FR"/>
              <a:t>(Cont.)</a:t>
            </a:r>
          </a:p>
        </p:txBody>
      </p:sp>
    </p:spTree>
    <p:extLst>
      <p:ext uri="{BB962C8B-B14F-4D97-AF65-F5344CB8AC3E}">
        <p14:creationId xmlns:p14="http://schemas.microsoft.com/office/powerpoint/2010/main" val="1256094124"/>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86</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2 - Configuration OSPFv2 à zone unique</a:t>
            </a:r>
          </a:p>
          <a:p>
            <a:pPr rtl="0"/>
            <a:r>
              <a:rPr lang="fr-FR"/>
              <a:t>2.7 - Module pratique et questionnaire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2.7.4 - Qu'est-ce que j'ai appris dans ce module?</a:t>
            </a:r>
          </a:p>
          <a:p>
            <a:pPr rtl="0"/>
            <a:r>
              <a:rPr lang="fr-FR"/>
              <a:t>(Cont.)</a:t>
            </a:r>
          </a:p>
        </p:txBody>
      </p:sp>
    </p:spTree>
    <p:extLst>
      <p:ext uri="{BB962C8B-B14F-4D97-AF65-F5344CB8AC3E}">
        <p14:creationId xmlns:p14="http://schemas.microsoft.com/office/powerpoint/2010/main" val="1538827903"/>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87</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2 - Configuration OSPFv2 à zone unique</a:t>
            </a:r>
          </a:p>
          <a:p>
            <a:pPr rtl="0"/>
            <a:r>
              <a:rPr lang="fr-FR"/>
              <a:t>2.7 - Module pratique et questionnaire</a:t>
            </a:r>
          </a:p>
          <a:p>
            <a:pPr rtl="0"/>
            <a:r>
              <a:rPr lang="fr-FR"/>
              <a:t>2.7.3 - Qu'est-ce que j'ai appris dans ce module? (Cont.)</a:t>
            </a:r>
          </a:p>
          <a:p>
            <a:pPr rtl="0"/>
            <a:r>
              <a:rPr lang="fr-FR"/>
              <a:t>2.7.5 - Module Questionnaire - Configuration OSPFv2 à zone unique</a:t>
            </a:r>
          </a:p>
        </p:txBody>
      </p:sp>
    </p:spTree>
    <p:extLst>
      <p:ext uri="{BB962C8B-B14F-4D97-AF65-F5344CB8AC3E}">
        <p14:creationId xmlns:p14="http://schemas.microsoft.com/office/powerpoint/2010/main" val="2794944479"/>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6C92755B-29FD-8743-9094-C0E3A734D22E}" type="slidenum">
              <a:rPr sz="800">
                <a:solidFill>
                  <a:prstClr val="black"/>
                </a:solidFill>
              </a:rPr>
              <a:pPr rtl="0"/>
              <a:t>88</a:t>
            </a:fld>
            <a:endParaRPr sz="80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2246742912"/>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rtl="0"/>
            <a:fld id="{5641018C-6CAF-B84E-B92C-ECB119457FBA}" type="slidenum">
              <a:rPr/>
              <a:t>89</a:t>
            </a:fld>
            <a:endParaRPr/>
          </a:p>
        </p:txBody>
      </p:sp>
    </p:spTree>
    <p:extLst>
      <p:ext uri="{BB962C8B-B14F-4D97-AF65-F5344CB8AC3E}">
        <p14:creationId xmlns:p14="http://schemas.microsoft.com/office/powerpoint/2010/main" val="15913942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rtl="0"/>
              <a:t>11</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0153306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sz="60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5">
                    <a:lumMod val="50000"/>
                  </a:schemeClr>
                </a:solidFill>
                <a:latin typeface="+mn-lt"/>
                <a:ea typeface="+mn-ea"/>
                <a:cs typeface="CiscoSans Thin"/>
              </a:rPr>
              <a:t>© 2016 Cisco et/ou ses filiales. Tous droits réservés.   Informations confidentielles</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sz="60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642658" y="4741653"/>
            <a:ext cx="2882868" cy="154518"/>
          </a:xfrm>
          <a:prstGeom prst="rect">
            <a:avLst/>
          </a:prstGeom>
          <a:noFill/>
          <a:ln w="9525">
            <a:noFill/>
            <a:miter lim="800000"/>
            <a:headEnd/>
            <a:tailEnd/>
          </a:ln>
          <a:effectLst/>
        </p:spPr>
        <p:txBody>
          <a:bodyPr wrap="square" lIns="61586" tIns="30792" rIns="61586" bIns="30792" anchor="b">
            <a:spAutoFit/>
          </a:bodyPr>
          <a:lstStyle/>
          <a:p>
            <a:pPr defTabSz="610744" rtl="0" fontAlgn="auto">
              <a:spcBef>
                <a:spcPts val="0"/>
              </a:spcBef>
              <a:spcAft>
                <a:spcPts val="0"/>
              </a:spcAft>
              <a:defRPr/>
            </a:pPr>
            <a:r>
              <a:rPr lang="fr-FR" sz="600">
                <a:solidFill>
                  <a:schemeClr val="accent3">
                    <a:lumMod val="85000"/>
                  </a:schemeClr>
                </a:solidFill>
                <a:latin typeface="+mn-lt"/>
                <a:ea typeface="+mn-ea"/>
                <a:cs typeface="CiscoSans Thin"/>
              </a:rPr>
              <a:t>©2021 Cisco et/ou ses filiales. Tous droits réservés.   Informations confidentielles</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4.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5.xml"/><Relationship Id="rId1" Type="http://schemas.openxmlformats.org/officeDocument/2006/relationships/tags" Target="../tags/tag17.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5.xml"/><Relationship Id="rId1" Type="http://schemas.openxmlformats.org/officeDocument/2006/relationships/tags" Target="../tags/tag18.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5.xml"/><Relationship Id="rId1" Type="http://schemas.openxmlformats.org/officeDocument/2006/relationships/tags" Target="../tags/tag19.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5.xml"/><Relationship Id="rId1" Type="http://schemas.openxmlformats.org/officeDocument/2006/relationships/tags" Target="../tags/tag20.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5.xml"/><Relationship Id="rId1" Type="http://schemas.openxmlformats.org/officeDocument/2006/relationships/tags" Target="../tags/tag21.xm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5.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5.xml"/><Relationship Id="rId1" Type="http://schemas.openxmlformats.org/officeDocument/2006/relationships/tags" Target="../tags/tag2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4.xml"/><Relationship Id="rId1" Type="http://schemas.openxmlformats.org/officeDocument/2006/relationships/tags" Target="../tags/tag24.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5.xml"/><Relationship Id="rId1" Type="http://schemas.openxmlformats.org/officeDocument/2006/relationships/tags" Target="../tags/tag25.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5.xml"/><Relationship Id="rId1" Type="http://schemas.openxmlformats.org/officeDocument/2006/relationships/tags" Target="../tags/tag26.xml"/><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5.xml"/><Relationship Id="rId1" Type="http://schemas.openxmlformats.org/officeDocument/2006/relationships/tags" Target="../tags/tag27.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5.xml"/><Relationship Id="rId1" Type="http://schemas.openxmlformats.org/officeDocument/2006/relationships/tags" Target="../tags/tag28.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5.xml"/><Relationship Id="rId1" Type="http://schemas.openxmlformats.org/officeDocument/2006/relationships/tags" Target="../tags/tag29.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5.xml"/><Relationship Id="rId1" Type="http://schemas.openxmlformats.org/officeDocument/2006/relationships/tags" Target="../tags/tag30.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5.xml"/><Relationship Id="rId1" Type="http://schemas.openxmlformats.org/officeDocument/2006/relationships/tags" Target="../tags/tag31.xml"/><Relationship Id="rId4" Type="http://schemas.openxmlformats.org/officeDocument/2006/relationships/image" Target="../media/image7.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5.xml"/><Relationship Id="rId1" Type="http://schemas.openxmlformats.org/officeDocument/2006/relationships/tags" Target="../tags/tag3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5.xml"/><Relationship Id="rId1" Type="http://schemas.openxmlformats.org/officeDocument/2006/relationships/tags" Target="../tags/tag33.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5.xml"/><Relationship Id="rId1" Type="http://schemas.openxmlformats.org/officeDocument/2006/relationships/tags" Target="../tags/tag34.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5.xml"/><Relationship Id="rId1" Type="http://schemas.openxmlformats.org/officeDocument/2006/relationships/tags" Target="../tags/tag35.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4.xml"/><Relationship Id="rId1" Type="http://schemas.openxmlformats.org/officeDocument/2006/relationships/tags" Target="../tags/tag36.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5.xml"/><Relationship Id="rId1" Type="http://schemas.openxmlformats.org/officeDocument/2006/relationships/tags" Target="../tags/tag37.xml"/><Relationship Id="rId4" Type="http://schemas.openxmlformats.org/officeDocument/2006/relationships/image" Target="../media/image8.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5.xml"/><Relationship Id="rId1" Type="http://schemas.openxmlformats.org/officeDocument/2006/relationships/tags" Target="../tags/tag38.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5.xml"/><Relationship Id="rId1" Type="http://schemas.openxmlformats.org/officeDocument/2006/relationships/tags" Target="../tags/tag39.xml"/><Relationship Id="rId4" Type="http://schemas.openxmlformats.org/officeDocument/2006/relationships/image" Target="../media/image9.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5.xml"/><Relationship Id="rId1" Type="http://schemas.openxmlformats.org/officeDocument/2006/relationships/tags" Target="../tags/tag40.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5.xml"/><Relationship Id="rId1" Type="http://schemas.openxmlformats.org/officeDocument/2006/relationships/tags" Target="../tags/tag41.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5.xml"/><Relationship Id="rId1" Type="http://schemas.openxmlformats.org/officeDocument/2006/relationships/tags" Target="../tags/tag42.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5.xml"/><Relationship Id="rId1" Type="http://schemas.openxmlformats.org/officeDocument/2006/relationships/tags" Target="../tags/tag43.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5.xml"/><Relationship Id="rId1" Type="http://schemas.openxmlformats.org/officeDocument/2006/relationships/tags" Target="../tags/tag44.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5.xml"/><Relationship Id="rId1" Type="http://schemas.openxmlformats.org/officeDocument/2006/relationships/tags" Target="../tags/tag45.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5.xml"/><Relationship Id="rId1" Type="http://schemas.openxmlformats.org/officeDocument/2006/relationships/tags" Target="../tags/tag46.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5.xml"/><Relationship Id="rId1" Type="http://schemas.openxmlformats.org/officeDocument/2006/relationships/tags" Target="../tags/tag47.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5.xml"/><Relationship Id="rId1" Type="http://schemas.openxmlformats.org/officeDocument/2006/relationships/tags" Target="../tags/tag48.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5.xml"/><Relationship Id="rId1" Type="http://schemas.openxmlformats.org/officeDocument/2006/relationships/tags" Target="../tags/tag49.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4.xml"/><Relationship Id="rId1" Type="http://schemas.openxmlformats.org/officeDocument/2006/relationships/tags" Target="../tags/tag50.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5.xml"/><Relationship Id="rId1" Type="http://schemas.openxmlformats.org/officeDocument/2006/relationships/tags" Target="../tags/tag51.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5.xml"/><Relationship Id="rId1" Type="http://schemas.openxmlformats.org/officeDocument/2006/relationships/tags" Target="../tags/tag52.xml"/><Relationship Id="rId4" Type="http://schemas.openxmlformats.org/officeDocument/2006/relationships/image" Target="../media/image10.png"/></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5.xml"/><Relationship Id="rId1" Type="http://schemas.openxmlformats.org/officeDocument/2006/relationships/tags" Target="../tags/tag53.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5.xml"/><Relationship Id="rId1" Type="http://schemas.openxmlformats.org/officeDocument/2006/relationships/tags" Target="../tags/tag54.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5.xml"/><Relationship Id="rId1" Type="http://schemas.openxmlformats.org/officeDocument/2006/relationships/tags" Target="../tags/tag55.xml"/><Relationship Id="rId4" Type="http://schemas.openxmlformats.org/officeDocument/2006/relationships/image" Target="../media/image11.png"/></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5.xml"/><Relationship Id="rId1" Type="http://schemas.openxmlformats.org/officeDocument/2006/relationships/tags" Target="../tags/tag56.xml"/><Relationship Id="rId4" Type="http://schemas.openxmlformats.org/officeDocument/2006/relationships/image" Target="../media/image12.png"/></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5.xml"/><Relationship Id="rId1" Type="http://schemas.openxmlformats.org/officeDocument/2006/relationships/tags" Target="../tags/tag57.xml"/><Relationship Id="rId4" Type="http://schemas.openxmlformats.org/officeDocument/2006/relationships/image" Target="../media/image12.png"/></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5.xml"/><Relationship Id="rId1" Type="http://schemas.openxmlformats.org/officeDocument/2006/relationships/tags" Target="../tags/tag58.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5.xml"/><Relationship Id="rId1" Type="http://schemas.openxmlformats.org/officeDocument/2006/relationships/tags" Target="../tags/tag59.xml"/></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5.xml"/><Relationship Id="rId1" Type="http://schemas.openxmlformats.org/officeDocument/2006/relationships/tags" Target="../tags/tag60.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5.xml"/><Relationship Id="rId1" Type="http://schemas.openxmlformats.org/officeDocument/2006/relationships/tags" Target="../tags/tag61.xml"/></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5.xml"/><Relationship Id="rId1" Type="http://schemas.openxmlformats.org/officeDocument/2006/relationships/tags" Target="../tags/tag62.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5.xml"/><Relationship Id="rId1" Type="http://schemas.openxmlformats.org/officeDocument/2006/relationships/tags" Target="../tags/tag63.xml"/></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5.xml"/><Relationship Id="rId1" Type="http://schemas.openxmlformats.org/officeDocument/2006/relationships/tags" Target="../tags/tag64.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5.xml"/><Relationship Id="rId1" Type="http://schemas.openxmlformats.org/officeDocument/2006/relationships/tags" Target="../tags/tag65.xml"/></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63.xml"/><Relationship Id="rId2" Type="http://schemas.openxmlformats.org/officeDocument/2006/relationships/slideLayout" Target="../slideLayouts/slideLayout5.xml"/><Relationship Id="rId1" Type="http://schemas.openxmlformats.org/officeDocument/2006/relationships/tags" Target="../tags/tag66.xml"/></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64.xml"/><Relationship Id="rId2" Type="http://schemas.openxmlformats.org/officeDocument/2006/relationships/slideLayout" Target="../slideLayouts/slideLayout4.xml"/><Relationship Id="rId1" Type="http://schemas.openxmlformats.org/officeDocument/2006/relationships/tags" Target="../tags/tag67.xml"/></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65.xml"/><Relationship Id="rId2" Type="http://schemas.openxmlformats.org/officeDocument/2006/relationships/slideLayout" Target="../slideLayouts/slideLayout5.xml"/><Relationship Id="rId1" Type="http://schemas.openxmlformats.org/officeDocument/2006/relationships/tags" Target="../tags/tag68.xml"/></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66.xml"/><Relationship Id="rId2" Type="http://schemas.openxmlformats.org/officeDocument/2006/relationships/slideLayout" Target="../slideLayouts/slideLayout5.xml"/><Relationship Id="rId1" Type="http://schemas.openxmlformats.org/officeDocument/2006/relationships/tags" Target="../tags/tag69.xml"/></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67.xml"/><Relationship Id="rId2" Type="http://schemas.openxmlformats.org/officeDocument/2006/relationships/slideLayout" Target="../slideLayouts/slideLayout5.xml"/><Relationship Id="rId1" Type="http://schemas.openxmlformats.org/officeDocument/2006/relationships/tags" Target="../tags/tag70.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68.xml"/><Relationship Id="rId2" Type="http://schemas.openxmlformats.org/officeDocument/2006/relationships/slideLayout" Target="../slideLayouts/slideLayout4.xml"/><Relationship Id="rId1" Type="http://schemas.openxmlformats.org/officeDocument/2006/relationships/tags" Target="../tags/tag71.xml"/></Relationships>
</file>

<file path=ppt/slides/_rels/slide71.xml.rels><?xml version="1.0" encoding="UTF-8" standalone="yes"?>
<Relationships xmlns="http://schemas.openxmlformats.org/package/2006/relationships"><Relationship Id="rId3" Type="http://schemas.openxmlformats.org/officeDocument/2006/relationships/notesSlide" Target="../notesSlides/notesSlide69.xml"/><Relationship Id="rId2" Type="http://schemas.openxmlformats.org/officeDocument/2006/relationships/slideLayout" Target="../slideLayouts/slideLayout5.xml"/><Relationship Id="rId1" Type="http://schemas.openxmlformats.org/officeDocument/2006/relationships/tags" Target="../tags/tag72.xml"/></Relationships>
</file>

<file path=ppt/slides/_rels/slide72.xml.rels><?xml version="1.0" encoding="UTF-8" standalone="yes"?>
<Relationships xmlns="http://schemas.openxmlformats.org/package/2006/relationships"><Relationship Id="rId3" Type="http://schemas.openxmlformats.org/officeDocument/2006/relationships/notesSlide" Target="../notesSlides/notesSlide70.xml"/><Relationship Id="rId2" Type="http://schemas.openxmlformats.org/officeDocument/2006/relationships/slideLayout" Target="../slideLayouts/slideLayout5.xml"/><Relationship Id="rId1" Type="http://schemas.openxmlformats.org/officeDocument/2006/relationships/tags" Target="../tags/tag73.xml"/></Relationships>
</file>

<file path=ppt/slides/_rels/slide73.xml.rels><?xml version="1.0" encoding="UTF-8" standalone="yes"?>
<Relationships xmlns="http://schemas.openxmlformats.org/package/2006/relationships"><Relationship Id="rId3" Type="http://schemas.openxmlformats.org/officeDocument/2006/relationships/notesSlide" Target="../notesSlides/notesSlide71.xml"/><Relationship Id="rId2" Type="http://schemas.openxmlformats.org/officeDocument/2006/relationships/slideLayout" Target="../slideLayouts/slideLayout5.xml"/><Relationship Id="rId1" Type="http://schemas.openxmlformats.org/officeDocument/2006/relationships/tags" Target="../tags/tag74.xml"/></Relationships>
</file>

<file path=ppt/slides/_rels/slide74.xml.rels><?xml version="1.0" encoding="UTF-8" standalone="yes"?>
<Relationships xmlns="http://schemas.openxmlformats.org/package/2006/relationships"><Relationship Id="rId3" Type="http://schemas.openxmlformats.org/officeDocument/2006/relationships/notesSlide" Target="../notesSlides/notesSlide72.xml"/><Relationship Id="rId2" Type="http://schemas.openxmlformats.org/officeDocument/2006/relationships/slideLayout" Target="../slideLayouts/slideLayout5.xml"/><Relationship Id="rId1" Type="http://schemas.openxmlformats.org/officeDocument/2006/relationships/tags" Target="../tags/tag75.xml"/></Relationships>
</file>

<file path=ppt/slides/_rels/slide75.xml.rels><?xml version="1.0" encoding="UTF-8" standalone="yes"?>
<Relationships xmlns="http://schemas.openxmlformats.org/package/2006/relationships"><Relationship Id="rId3" Type="http://schemas.openxmlformats.org/officeDocument/2006/relationships/notesSlide" Target="../notesSlides/notesSlide73.xml"/><Relationship Id="rId2" Type="http://schemas.openxmlformats.org/officeDocument/2006/relationships/slideLayout" Target="../slideLayouts/slideLayout5.xml"/><Relationship Id="rId1" Type="http://schemas.openxmlformats.org/officeDocument/2006/relationships/tags" Target="../tags/tag76.xml"/></Relationships>
</file>

<file path=ppt/slides/_rels/slide76.xml.rels><?xml version="1.0" encoding="UTF-8" standalone="yes"?>
<Relationships xmlns="http://schemas.openxmlformats.org/package/2006/relationships"><Relationship Id="rId3" Type="http://schemas.openxmlformats.org/officeDocument/2006/relationships/notesSlide" Target="../notesSlides/notesSlide74.xml"/><Relationship Id="rId2" Type="http://schemas.openxmlformats.org/officeDocument/2006/relationships/slideLayout" Target="../slideLayouts/slideLayout5.xml"/><Relationship Id="rId1" Type="http://schemas.openxmlformats.org/officeDocument/2006/relationships/tags" Target="../tags/tag77.xml"/></Relationships>
</file>

<file path=ppt/slides/_rels/slide77.xml.rels><?xml version="1.0" encoding="UTF-8" standalone="yes"?>
<Relationships xmlns="http://schemas.openxmlformats.org/package/2006/relationships"><Relationship Id="rId3" Type="http://schemas.openxmlformats.org/officeDocument/2006/relationships/notesSlide" Target="../notesSlides/notesSlide75.xml"/><Relationship Id="rId2" Type="http://schemas.openxmlformats.org/officeDocument/2006/relationships/slideLayout" Target="../slideLayouts/slideLayout5.xml"/><Relationship Id="rId1" Type="http://schemas.openxmlformats.org/officeDocument/2006/relationships/tags" Target="../tags/tag78.xml"/></Relationships>
</file>

<file path=ppt/slides/_rels/slide78.xml.rels><?xml version="1.0" encoding="UTF-8" standalone="yes"?>
<Relationships xmlns="http://schemas.openxmlformats.org/package/2006/relationships"><Relationship Id="rId3" Type="http://schemas.openxmlformats.org/officeDocument/2006/relationships/notesSlide" Target="../notesSlides/notesSlide76.xml"/><Relationship Id="rId2" Type="http://schemas.openxmlformats.org/officeDocument/2006/relationships/slideLayout" Target="../slideLayouts/slideLayout5.xml"/><Relationship Id="rId1" Type="http://schemas.openxmlformats.org/officeDocument/2006/relationships/tags" Target="../tags/tag79.xml"/></Relationships>
</file>

<file path=ppt/slides/_rels/slide79.xml.rels><?xml version="1.0" encoding="UTF-8" standalone="yes"?>
<Relationships xmlns="http://schemas.openxmlformats.org/package/2006/relationships"><Relationship Id="rId3" Type="http://schemas.openxmlformats.org/officeDocument/2006/relationships/notesSlide" Target="../notesSlides/notesSlide77.xml"/><Relationship Id="rId2" Type="http://schemas.openxmlformats.org/officeDocument/2006/relationships/slideLayout" Target="../slideLayouts/slideLayout4.xml"/><Relationship Id="rId1" Type="http://schemas.openxmlformats.org/officeDocument/2006/relationships/tags" Target="../tags/tag80.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80.xml.rels><?xml version="1.0" encoding="UTF-8" standalone="yes"?>
<Relationships xmlns="http://schemas.openxmlformats.org/package/2006/relationships"><Relationship Id="rId3" Type="http://schemas.openxmlformats.org/officeDocument/2006/relationships/notesSlide" Target="../notesSlides/notesSlide78.xml"/><Relationship Id="rId2" Type="http://schemas.openxmlformats.org/officeDocument/2006/relationships/slideLayout" Target="../slideLayouts/slideLayout13.xml"/><Relationship Id="rId1" Type="http://schemas.openxmlformats.org/officeDocument/2006/relationships/tags" Target="../tags/tag81.xml"/></Relationships>
</file>

<file path=ppt/slides/_rels/slide81.xml.rels><?xml version="1.0" encoding="UTF-8" standalone="yes"?>
<Relationships xmlns="http://schemas.openxmlformats.org/package/2006/relationships"><Relationship Id="rId3" Type="http://schemas.openxmlformats.org/officeDocument/2006/relationships/notesSlide" Target="../notesSlides/notesSlide79.xml"/><Relationship Id="rId2" Type="http://schemas.openxmlformats.org/officeDocument/2006/relationships/slideLayout" Target="../slideLayouts/slideLayout13.xml"/><Relationship Id="rId1" Type="http://schemas.openxmlformats.org/officeDocument/2006/relationships/tags" Target="../tags/tag82.xml"/></Relationships>
</file>

<file path=ppt/slides/_rels/slide82.xml.rels><?xml version="1.0" encoding="UTF-8" standalone="yes"?>
<Relationships xmlns="http://schemas.openxmlformats.org/package/2006/relationships"><Relationship Id="rId3" Type="http://schemas.openxmlformats.org/officeDocument/2006/relationships/notesSlide" Target="../notesSlides/notesSlide80.xml"/><Relationship Id="rId2" Type="http://schemas.openxmlformats.org/officeDocument/2006/relationships/slideLayout" Target="../slideLayouts/slideLayout13.xml"/><Relationship Id="rId1" Type="http://schemas.openxmlformats.org/officeDocument/2006/relationships/tags" Target="../tags/tag83.xml"/></Relationships>
</file>

<file path=ppt/slides/_rels/slide83.xml.rels><?xml version="1.0" encoding="UTF-8" standalone="yes"?>
<Relationships xmlns="http://schemas.openxmlformats.org/package/2006/relationships"><Relationship Id="rId3" Type="http://schemas.openxmlformats.org/officeDocument/2006/relationships/notesSlide" Target="../notesSlides/notesSlide81.xml"/><Relationship Id="rId2" Type="http://schemas.openxmlformats.org/officeDocument/2006/relationships/slideLayout" Target="../slideLayouts/slideLayout13.xml"/><Relationship Id="rId1" Type="http://schemas.openxmlformats.org/officeDocument/2006/relationships/tags" Target="../tags/tag84.xml"/></Relationships>
</file>

<file path=ppt/slides/_rels/slide84.xml.rels><?xml version="1.0" encoding="UTF-8" standalone="yes"?>
<Relationships xmlns="http://schemas.openxmlformats.org/package/2006/relationships"><Relationship Id="rId3" Type="http://schemas.openxmlformats.org/officeDocument/2006/relationships/notesSlide" Target="../notesSlides/notesSlide82.xml"/><Relationship Id="rId2" Type="http://schemas.openxmlformats.org/officeDocument/2006/relationships/slideLayout" Target="../slideLayouts/slideLayout13.xml"/><Relationship Id="rId1" Type="http://schemas.openxmlformats.org/officeDocument/2006/relationships/tags" Target="../tags/tag85.xml"/></Relationships>
</file>

<file path=ppt/slides/_rels/slide85.xml.rels><?xml version="1.0" encoding="UTF-8" standalone="yes"?>
<Relationships xmlns="http://schemas.openxmlformats.org/package/2006/relationships"><Relationship Id="rId3" Type="http://schemas.openxmlformats.org/officeDocument/2006/relationships/notesSlide" Target="../notesSlides/notesSlide83.xml"/><Relationship Id="rId2" Type="http://schemas.openxmlformats.org/officeDocument/2006/relationships/slideLayout" Target="../slideLayouts/slideLayout13.xml"/><Relationship Id="rId1" Type="http://schemas.openxmlformats.org/officeDocument/2006/relationships/tags" Target="../tags/tag86.xml"/></Relationships>
</file>

<file path=ppt/slides/_rels/slide86.xml.rels><?xml version="1.0" encoding="UTF-8" standalone="yes"?>
<Relationships xmlns="http://schemas.openxmlformats.org/package/2006/relationships"><Relationship Id="rId3" Type="http://schemas.openxmlformats.org/officeDocument/2006/relationships/notesSlide" Target="../notesSlides/notesSlide84.xml"/><Relationship Id="rId2" Type="http://schemas.openxmlformats.org/officeDocument/2006/relationships/slideLayout" Target="../slideLayouts/slideLayout13.xml"/><Relationship Id="rId1" Type="http://schemas.openxmlformats.org/officeDocument/2006/relationships/tags" Target="../tags/tag87.xml"/></Relationships>
</file>

<file path=ppt/slides/_rels/slide87.xml.rels><?xml version="1.0" encoding="UTF-8" standalone="yes"?>
<Relationships xmlns="http://schemas.openxmlformats.org/package/2006/relationships"><Relationship Id="rId3" Type="http://schemas.openxmlformats.org/officeDocument/2006/relationships/notesSlide" Target="../notesSlides/notesSlide85.xml"/><Relationship Id="rId2" Type="http://schemas.openxmlformats.org/officeDocument/2006/relationships/slideLayout" Target="../slideLayouts/slideLayout13.xml"/><Relationship Id="rId1" Type="http://schemas.openxmlformats.org/officeDocument/2006/relationships/tags" Target="../tags/tag88.xml"/></Relationships>
</file>

<file path=ppt/slides/_rels/slide88.xml.rels><?xml version="1.0" encoding="UTF-8" standalone="yes"?>
<Relationships xmlns="http://schemas.openxmlformats.org/package/2006/relationships"><Relationship Id="rId3" Type="http://schemas.openxmlformats.org/officeDocument/2006/relationships/notesSlide" Target="../notesSlides/notesSlide86.xml"/><Relationship Id="rId2" Type="http://schemas.openxmlformats.org/officeDocument/2006/relationships/slideLayout" Target="../slideLayouts/slideLayout13.xml"/><Relationship Id="rId1" Type="http://schemas.openxmlformats.org/officeDocument/2006/relationships/tags" Target="../tags/tag89.xml"/></Relationships>
</file>

<file path=ppt/slides/_rels/slide89.xml.rels><?xml version="1.0" encoding="UTF-8" standalone="yes"?>
<Relationships xmlns="http://schemas.openxmlformats.org/package/2006/relationships"><Relationship Id="rId3" Type="http://schemas.openxmlformats.org/officeDocument/2006/relationships/notesSlide" Target="../notesSlides/notesSlide87.xml"/><Relationship Id="rId2" Type="http://schemas.openxmlformats.org/officeDocument/2006/relationships/slideLayout" Target="../slideLayouts/slideLayout10.xml"/><Relationship Id="rId1" Type="http://schemas.openxmlformats.org/officeDocument/2006/relationships/tags" Target="../tags/tag90.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pPr rtl="0"/>
            <a:r>
              <a:rPr lang="fr-FR">
                <a:solidFill>
                  <a:schemeClr val="accent5">
                    <a:lumMod val="40000"/>
                    <a:lumOff val="60000"/>
                  </a:schemeClr>
                </a:solidFill>
              </a:rPr>
              <a:t>Module 2: Configuration OSPFv2 à zone unique</a:t>
            </a:r>
          </a:p>
        </p:txBody>
      </p:sp>
      <p:sp>
        <p:nvSpPr>
          <p:cNvPr id="5" name="Text Placeholder 4"/>
          <p:cNvSpPr>
            <a:spLocks noGrp="1"/>
          </p:cNvSpPr>
          <p:nvPr>
            <p:ph type="body" sz="quarter" idx="13"/>
          </p:nvPr>
        </p:nvSpPr>
        <p:spPr>
          <a:xfrm>
            <a:off x="469497" y="3127609"/>
            <a:ext cx="5925246" cy="299001"/>
          </a:xfrm>
        </p:spPr>
        <p:txBody>
          <a:bodyPr/>
          <a:lstStyle/>
          <a:p>
            <a:pPr rtl="0"/>
            <a:r>
              <a:rPr lang="fr-FR">
                <a:solidFill>
                  <a:schemeClr val="bg2">
                    <a:lumMod val="40000"/>
                    <a:lumOff val="60000"/>
                  </a:schemeClr>
                </a:solidFill>
              </a:rPr>
              <a:t>Contenu Pédagogique d l'instructeur</a:t>
            </a:r>
          </a:p>
        </p:txBody>
      </p:sp>
      <p:sp>
        <p:nvSpPr>
          <p:cNvPr id="7" name="Subtitle 6"/>
          <p:cNvSpPr>
            <a:spLocks noGrp="1"/>
          </p:cNvSpPr>
          <p:nvPr>
            <p:ph type="subTitle" idx="1"/>
          </p:nvPr>
        </p:nvSpPr>
        <p:spPr>
          <a:xfrm>
            <a:off x="469496" y="3809526"/>
            <a:ext cx="3836690" cy="902174"/>
          </a:xfrm>
        </p:spPr>
        <p:txBody>
          <a:bodyPr/>
          <a:lstStyle/>
          <a:p>
            <a:pPr rtl="0">
              <a:spcBef>
                <a:spcPts val="0"/>
              </a:spcBef>
            </a:pPr>
            <a:r>
              <a:rPr lang="fr-FR">
                <a:solidFill>
                  <a:schemeClr val="accent5">
                    <a:lumMod val="40000"/>
                    <a:lumOff val="60000"/>
                  </a:schemeClr>
                </a:solidFill>
              </a:rPr>
              <a:t>Réseau, Sécurité et Automatisation D'entreprise v7.0</a:t>
            </a:r>
          </a:p>
          <a:p>
            <a:pPr rtl="0">
              <a:spcBef>
                <a:spcPts val="0"/>
              </a:spcBef>
            </a:pPr>
            <a:r>
              <a:rPr lang="fr-FR">
                <a:solidFill>
                  <a:schemeClr val="accent5">
                    <a:lumMod val="40000"/>
                    <a:lumOff val="60000"/>
                  </a:schemeClr>
                </a:solidFill>
              </a:rPr>
              <a:t>(ENSA)</a:t>
            </a:r>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2 : Meilleures pratiques</a:t>
            </a:r>
          </a:p>
        </p:txBody>
      </p:sp>
      <p:sp>
        <p:nvSpPr>
          <p:cNvPr id="11266" name="Rectangle 34"/>
          <p:cNvSpPr>
            <a:spLocks noGrp="1" noChangeArrowheads="1"/>
          </p:cNvSpPr>
          <p:nvPr>
            <p:ph idx="1"/>
          </p:nvPr>
        </p:nvSpPr>
        <p:spPr>
          <a:xfrm>
            <a:off x="145357" y="684644"/>
            <a:ext cx="8853286" cy="4155319"/>
          </a:xfrm>
        </p:spPr>
        <p:txBody>
          <a:bodyPr/>
          <a:lstStyle/>
          <a:p>
            <a:pPr marL="0" indent="0" rtl="0">
              <a:lnSpc>
                <a:spcPct val="85000"/>
              </a:lnSpc>
              <a:spcBef>
                <a:spcPct val="30000"/>
              </a:spcBef>
              <a:buNone/>
            </a:pPr>
            <a:r>
              <a:rPr lang="fr-FR" sz="1600"/>
              <a:t>Avant d'enseigner le contenu du module 2, l'enseignant doit:</a:t>
            </a:r>
          </a:p>
          <a:p>
            <a:pPr rtl="0">
              <a:lnSpc>
                <a:spcPct val="85000"/>
              </a:lnSpc>
              <a:spcBef>
                <a:spcPct val="30000"/>
              </a:spcBef>
              <a:buFont typeface="Arial" panose="020B0604020202020204" pitchFamily="34" charset="0"/>
              <a:buChar char="•"/>
            </a:pPr>
            <a:r>
              <a:rPr lang="fr-FR" sz="1600"/>
              <a:t>Examiner les activités et les évaluations de ce module.</a:t>
            </a:r>
          </a:p>
          <a:p>
            <a:pPr rtl="0">
              <a:lnSpc>
                <a:spcPct val="85000"/>
              </a:lnSpc>
              <a:spcBef>
                <a:spcPct val="30000"/>
              </a:spcBef>
              <a:buFont typeface="Arial" panose="020B0604020202020204" pitchFamily="34" charset="0"/>
              <a:buChar char="•"/>
            </a:pPr>
            <a:r>
              <a:rPr lang="fr-FR" sz="1600"/>
              <a:t>Essayez d'inclure autant de questions que possible pour maintenir l'intérêt des élèves pendant la présentation en classe.</a:t>
            </a:r>
          </a:p>
          <a:p>
            <a:pPr rtl="0">
              <a:lnSpc>
                <a:spcPct val="85000"/>
              </a:lnSpc>
              <a:spcBef>
                <a:spcPct val="30000"/>
              </a:spcBef>
              <a:buFont typeface="Arial" panose="020B0604020202020204" pitchFamily="34" charset="0"/>
              <a:buChar char="•"/>
            </a:pPr>
            <a:r>
              <a:rPr lang="fr-FR" sz="1600"/>
              <a:t>Après ce module, l'examen OSPF Concepts and Configuration est disponible, couvrant les modules 1-2.</a:t>
            </a:r>
          </a:p>
          <a:p>
            <a:pPr marL="0" indent="0">
              <a:lnSpc>
                <a:spcPct val="85000"/>
              </a:lnSpc>
              <a:spcBef>
                <a:spcPct val="30000"/>
              </a:spcBef>
              <a:buNone/>
            </a:pPr>
            <a:endParaRPr lang="en-US" sz="1600" dirty="0"/>
          </a:p>
          <a:p>
            <a:pPr marL="0" indent="0" rtl="0">
              <a:lnSpc>
                <a:spcPct val="85000"/>
              </a:lnSpc>
              <a:spcBef>
                <a:spcPct val="30000"/>
              </a:spcBef>
              <a:buNone/>
            </a:pPr>
            <a:r>
              <a:rPr lang="fr-FR" sz="1600"/>
              <a:t>Rubrique 2.1</a:t>
            </a:r>
          </a:p>
          <a:p>
            <a:pPr lvl="1" rtl="0">
              <a:lnSpc>
                <a:spcPct val="85000"/>
              </a:lnSpc>
              <a:spcBef>
                <a:spcPct val="30000"/>
              </a:spcBef>
            </a:pPr>
            <a:r>
              <a:rPr lang="fr-FR" sz="1600"/>
              <a:t>Posez les questions suivantes aux étudiants afin de les faire débattre :</a:t>
            </a:r>
          </a:p>
          <a:p>
            <a:pPr lvl="2" rtl="0">
              <a:lnSpc>
                <a:spcPct val="85000"/>
              </a:lnSpc>
              <a:spcBef>
                <a:spcPct val="30000"/>
              </a:spcBef>
            </a:pPr>
            <a:r>
              <a:rPr lang="fr-FR" sz="1600"/>
              <a:t>Quelle est l'importance de l'ID de routeur pour OSPF?</a:t>
            </a:r>
          </a:p>
          <a:p>
            <a:pPr lvl="2" rtl="0">
              <a:lnSpc>
                <a:spcPct val="85000"/>
              </a:lnSpc>
              <a:spcBef>
                <a:spcPct val="30000"/>
              </a:spcBef>
            </a:pPr>
            <a:r>
              <a:rPr lang="fr-FR" sz="1600"/>
              <a:t>Discutez d'exemples supplémentaires du processus de sélection et des priorités de Router-ID</a:t>
            </a:r>
          </a:p>
          <a:p>
            <a:pPr marL="0" indent="0">
              <a:lnSpc>
                <a:spcPct val="85000"/>
              </a:lnSpc>
              <a:spcBef>
                <a:spcPct val="30000"/>
              </a:spcBef>
              <a:buNone/>
            </a:pPr>
            <a:endParaRPr lang="en-US" sz="1400" dirty="0"/>
          </a:p>
          <a:p>
            <a:pPr lvl="1">
              <a:lnSpc>
                <a:spcPct val="85000"/>
              </a:lnSpc>
              <a:spcBef>
                <a:spcPct val="30000"/>
              </a:spcBef>
            </a:pPr>
            <a:endParaRPr lang="en-US" dirty="0"/>
          </a:p>
          <a:p>
            <a:pPr lvl="1">
              <a:lnSpc>
                <a:spcPct val="85000"/>
              </a:lnSpc>
              <a:spcBef>
                <a:spcPct val="30000"/>
              </a:spcBef>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extLst>
      <p:ext uri="{BB962C8B-B14F-4D97-AF65-F5344CB8AC3E}">
        <p14:creationId xmlns:p14="http://schemas.microsoft.com/office/powerpoint/2010/main" val="2211503826"/>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2: Meilleures Pratiques (Suite)</a:t>
            </a:r>
          </a:p>
        </p:txBody>
      </p:sp>
      <p:sp>
        <p:nvSpPr>
          <p:cNvPr id="11266" name="Rectangle 34"/>
          <p:cNvSpPr>
            <a:spLocks noGrp="1" noChangeArrowheads="1"/>
          </p:cNvSpPr>
          <p:nvPr>
            <p:ph idx="1"/>
          </p:nvPr>
        </p:nvSpPr>
        <p:spPr>
          <a:xfrm>
            <a:off x="145357" y="684644"/>
            <a:ext cx="8853286" cy="4155319"/>
          </a:xfrm>
        </p:spPr>
        <p:txBody>
          <a:bodyPr/>
          <a:lstStyle/>
          <a:p>
            <a:pPr marL="0" indent="0" rtl="0">
              <a:lnSpc>
                <a:spcPct val="85000"/>
              </a:lnSpc>
              <a:spcBef>
                <a:spcPct val="30000"/>
              </a:spcBef>
              <a:buNone/>
            </a:pPr>
            <a:r>
              <a:rPr lang="fr-FR" sz="1400"/>
              <a:t>Rubrique 2.2</a:t>
            </a:r>
          </a:p>
          <a:p>
            <a:pPr lvl="1" rtl="0">
              <a:lnSpc>
                <a:spcPct val="85000"/>
              </a:lnSpc>
              <a:spcBef>
                <a:spcPct val="30000"/>
              </a:spcBef>
            </a:pPr>
            <a:r>
              <a:rPr lang="fr-FR"/>
              <a:t>Posez les questions suivantes aux étudiants afin de les faire débattre :</a:t>
            </a:r>
          </a:p>
          <a:p>
            <a:pPr lvl="2" rtl="0">
              <a:lnSpc>
                <a:spcPct val="85000"/>
              </a:lnSpc>
              <a:spcBef>
                <a:spcPct val="30000"/>
              </a:spcBef>
            </a:pPr>
            <a:r>
              <a:rPr lang="fr-FR" sz="1400"/>
              <a:t>Discutez des avantages et des inconvénients des deux méthodes différentes d'inclusion d'une interface dans OSPF.</a:t>
            </a:r>
          </a:p>
          <a:p>
            <a:pPr lvl="2" rtl="0">
              <a:lnSpc>
                <a:spcPct val="85000"/>
              </a:lnSpc>
              <a:spcBef>
                <a:spcPct val="30000"/>
              </a:spcBef>
            </a:pPr>
            <a:r>
              <a:rPr lang="fr-FR" sz="1400"/>
              <a:t>Utilisez des exemples où la commande passive-interface est mal utilisée pour souligner son but.</a:t>
            </a:r>
          </a:p>
          <a:p>
            <a:pPr marL="0" indent="0" rtl="0">
              <a:lnSpc>
                <a:spcPct val="85000"/>
              </a:lnSpc>
              <a:spcBef>
                <a:spcPct val="30000"/>
              </a:spcBef>
              <a:buNone/>
            </a:pPr>
            <a:r>
              <a:rPr lang="fr-FR" sz="1400"/>
              <a:t>Rubrique 2.3</a:t>
            </a:r>
          </a:p>
          <a:p>
            <a:pPr lvl="1" rtl="0">
              <a:lnSpc>
                <a:spcPct val="85000"/>
              </a:lnSpc>
              <a:spcBef>
                <a:spcPct val="30000"/>
              </a:spcBef>
            </a:pPr>
            <a:r>
              <a:rPr lang="fr-FR"/>
              <a:t>Posez les questions suivantes aux étudiants afin de les faire débattre :</a:t>
            </a:r>
          </a:p>
          <a:p>
            <a:pPr lvl="2" rtl="0">
              <a:lnSpc>
                <a:spcPct val="85000"/>
              </a:lnSpc>
              <a:spcBef>
                <a:spcPct val="30000"/>
              </a:spcBef>
            </a:pPr>
            <a:r>
              <a:rPr lang="fr-FR" sz="1400"/>
              <a:t>Fournissez d'autres exemples de scénarios d'élections de DR pour vous assurer que les élèves comprennent bien le processus.</a:t>
            </a:r>
          </a:p>
          <a:p>
            <a:pPr lvl="2" rtl="0">
              <a:lnSpc>
                <a:spcPct val="85000"/>
              </a:lnSpc>
              <a:spcBef>
                <a:spcPct val="30000"/>
              </a:spcBef>
            </a:pPr>
            <a:r>
              <a:rPr lang="fr-FR" sz="1400"/>
              <a:t>Quelle méthode utiliseriez-vous pour vous assurer que le «bon» appareil est élu DR? Qu'est-ce qui qualifie le périphérique de "bon" ?</a:t>
            </a:r>
          </a:p>
          <a:p>
            <a:pPr marL="0" indent="0" rtl="0">
              <a:lnSpc>
                <a:spcPct val="85000"/>
              </a:lnSpc>
              <a:spcBef>
                <a:spcPct val="30000"/>
              </a:spcBef>
              <a:buNone/>
            </a:pPr>
            <a:r>
              <a:rPr lang="fr-FR" sz="1400"/>
              <a:t>Rubrique 2.4</a:t>
            </a:r>
          </a:p>
          <a:p>
            <a:pPr lvl="1" rtl="0">
              <a:lnSpc>
                <a:spcPct val="85000"/>
              </a:lnSpc>
              <a:spcBef>
                <a:spcPct val="30000"/>
              </a:spcBef>
            </a:pPr>
            <a:r>
              <a:rPr lang="fr-FR"/>
              <a:t>Posez les questions suivantes aux étudiants afin de les faire débattre :</a:t>
            </a:r>
          </a:p>
          <a:p>
            <a:pPr lvl="2" rtl="0">
              <a:lnSpc>
                <a:spcPct val="85000"/>
              </a:lnSpc>
              <a:spcBef>
                <a:spcPct val="30000"/>
              </a:spcBef>
            </a:pPr>
            <a:r>
              <a:rPr lang="fr-FR" sz="1400"/>
              <a:t>Illustrez les situations où les minuteurs de bonjour peuvent être modifiés pour influencer la vitesse ou la stabilité de convergence du réseau.</a:t>
            </a:r>
          </a:p>
          <a:p>
            <a:pPr lvl="2" rtl="0">
              <a:lnSpc>
                <a:spcPct val="85000"/>
              </a:lnSpc>
              <a:spcBef>
                <a:spcPct val="30000"/>
              </a:spcBef>
            </a:pPr>
            <a:r>
              <a:rPr lang="fr-FR" sz="1400"/>
              <a:t>Utilisez la topologie de référence (ou une autre topologie) et illustrez l'accumulation des coûts dans un réseau OSPF.</a:t>
            </a:r>
          </a:p>
          <a:p>
            <a:pPr>
              <a:lnSpc>
                <a:spcPct val="85000"/>
              </a:lnSpc>
              <a:spcBef>
                <a:spcPct val="30000"/>
              </a:spcBef>
            </a:pPr>
            <a:endParaRPr lang="en-US" dirty="0"/>
          </a:p>
          <a:p>
            <a:pPr eaLnBrk="1" hangingPunct="1">
              <a:lnSpc>
                <a:spcPct val="85000"/>
              </a:lnSpc>
              <a:spcBef>
                <a:spcPct val="30000"/>
              </a:spcBef>
            </a:pPr>
            <a:endParaRPr lang="en-US" sz="1200" b="1" dirty="0">
              <a:solidFill>
                <a:srgbClr val="FF0000"/>
              </a:solidFill>
            </a:endParaRPr>
          </a:p>
          <a:p>
            <a:pPr eaLnBrk="1" hangingPunct="1">
              <a:lnSpc>
                <a:spcPct val="85000"/>
              </a:lnSpc>
              <a:spcBef>
                <a:spcPct val="30000"/>
              </a:spcBef>
            </a:pPr>
            <a:endParaRPr lang="en-US" sz="1200" dirty="0"/>
          </a:p>
        </p:txBody>
      </p:sp>
    </p:spTree>
    <p:custDataLst>
      <p:tags r:id="rId1"/>
    </p:custDataLst>
    <p:extLst>
      <p:ext uri="{BB962C8B-B14F-4D97-AF65-F5344CB8AC3E}">
        <p14:creationId xmlns:p14="http://schemas.microsoft.com/office/powerpoint/2010/main" val="1499810819"/>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2: Meilleures Pratiques (Suite)</a:t>
            </a:r>
          </a:p>
        </p:txBody>
      </p:sp>
      <p:sp>
        <p:nvSpPr>
          <p:cNvPr id="11266" name="Rectangle 34"/>
          <p:cNvSpPr>
            <a:spLocks noGrp="1" noChangeArrowheads="1"/>
          </p:cNvSpPr>
          <p:nvPr>
            <p:ph idx="1"/>
          </p:nvPr>
        </p:nvSpPr>
        <p:spPr>
          <a:xfrm>
            <a:off x="145357" y="684644"/>
            <a:ext cx="8853286" cy="4155319"/>
          </a:xfrm>
        </p:spPr>
        <p:txBody>
          <a:bodyPr/>
          <a:lstStyle/>
          <a:p>
            <a:pPr marL="0" indent="0" rtl="0">
              <a:lnSpc>
                <a:spcPct val="85000"/>
              </a:lnSpc>
              <a:spcBef>
                <a:spcPct val="30000"/>
              </a:spcBef>
              <a:buNone/>
            </a:pPr>
            <a:r>
              <a:rPr lang="fr-FR" sz="1600"/>
              <a:t>Rubrique 2.5</a:t>
            </a:r>
          </a:p>
          <a:p>
            <a:pPr lvl="1" rtl="0">
              <a:lnSpc>
                <a:spcPct val="85000"/>
              </a:lnSpc>
              <a:spcBef>
                <a:spcPct val="30000"/>
              </a:spcBef>
            </a:pPr>
            <a:r>
              <a:rPr lang="fr-FR" sz="1600"/>
              <a:t>Posez les questions suivantes aux étudiants afin de les faire débattre :</a:t>
            </a:r>
          </a:p>
          <a:p>
            <a:pPr lvl="2" rtl="0">
              <a:lnSpc>
                <a:spcPct val="85000"/>
              </a:lnSpc>
              <a:spcBef>
                <a:spcPct val="30000"/>
              </a:spcBef>
            </a:pPr>
            <a:r>
              <a:rPr lang="fr-FR" sz="1600"/>
              <a:t>Au lieu d'utiliser une route par défaut propagée, pourquoi n'utiliseriez-vous pas simplement des routes statiques par défaut sur tous les routeurs internes?</a:t>
            </a:r>
          </a:p>
          <a:p>
            <a:pPr lvl="2" rtl="0">
              <a:lnSpc>
                <a:spcPct val="85000"/>
              </a:lnSpc>
              <a:spcBef>
                <a:spcPct val="30000"/>
              </a:spcBef>
            </a:pPr>
            <a:r>
              <a:rPr lang="fr-FR" sz="1600"/>
              <a:t>Que remarquez vous sur le coût d'une route par défaut qui a été propagée via OSPF?</a:t>
            </a:r>
          </a:p>
          <a:p>
            <a:pPr marL="0" indent="0" rtl="0">
              <a:lnSpc>
                <a:spcPct val="85000"/>
              </a:lnSpc>
              <a:spcBef>
                <a:spcPct val="30000"/>
              </a:spcBef>
              <a:buNone/>
            </a:pPr>
            <a:r>
              <a:rPr lang="fr-FR" sz="1600"/>
              <a:t>Rubrique 2.6</a:t>
            </a:r>
          </a:p>
          <a:p>
            <a:pPr lvl="1" rtl="0">
              <a:lnSpc>
                <a:spcPct val="85000"/>
              </a:lnSpc>
              <a:spcBef>
                <a:spcPct val="30000"/>
              </a:spcBef>
            </a:pPr>
            <a:r>
              <a:rPr lang="fr-FR" sz="1600"/>
              <a:t>Posez les questions suivantes aux étudiants afin de les faire débattre :</a:t>
            </a:r>
          </a:p>
          <a:p>
            <a:pPr lvl="2" rtl="0">
              <a:lnSpc>
                <a:spcPct val="85000"/>
              </a:lnSpc>
              <a:spcBef>
                <a:spcPct val="30000"/>
              </a:spcBef>
            </a:pPr>
            <a:r>
              <a:rPr lang="fr-FR" sz="1600"/>
              <a:t>Quelle commande utiliseriez-vous pour afficher un instantané de votre statut de voisin OSPF?</a:t>
            </a:r>
          </a:p>
          <a:p>
            <a:pPr lvl="2" rtl="0">
              <a:lnSpc>
                <a:spcPct val="85000"/>
              </a:lnSpc>
              <a:spcBef>
                <a:spcPct val="30000"/>
              </a:spcBef>
            </a:pPr>
            <a:r>
              <a:rPr lang="fr-FR" sz="1600"/>
              <a:t>Quelle commande utiliseriez-vous pour afficher des détails sur les opérations de l'algorithme SPF?</a:t>
            </a:r>
          </a:p>
          <a:p>
            <a:pPr eaLnBrk="1" hangingPunct="1">
              <a:lnSpc>
                <a:spcPct val="85000"/>
              </a:lnSpc>
              <a:spcBef>
                <a:spcPct val="30000"/>
              </a:spcBef>
            </a:pPr>
            <a:endParaRPr lang="en-US" sz="1200" b="1" dirty="0">
              <a:solidFill>
                <a:srgbClr val="FF0000"/>
              </a:solidFill>
            </a:endParaRPr>
          </a:p>
          <a:p>
            <a:pPr eaLnBrk="1" hangingPunct="1">
              <a:lnSpc>
                <a:spcPct val="85000"/>
              </a:lnSpc>
              <a:spcBef>
                <a:spcPct val="30000"/>
              </a:spcBef>
            </a:pPr>
            <a:endParaRPr lang="en-US" sz="1200" dirty="0"/>
          </a:p>
        </p:txBody>
      </p:sp>
    </p:spTree>
    <p:custDataLst>
      <p:tags r:id="rId1"/>
    </p:custDataLst>
    <p:extLst>
      <p:ext uri="{BB962C8B-B14F-4D97-AF65-F5344CB8AC3E}">
        <p14:creationId xmlns:p14="http://schemas.microsoft.com/office/powerpoint/2010/main" val="3446214217"/>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2316480"/>
            <a:ext cx="6672708" cy="1080143"/>
          </a:xfrm>
        </p:spPr>
        <p:txBody>
          <a:bodyPr/>
          <a:lstStyle/>
          <a:p>
            <a:pPr rtl="0"/>
            <a:r>
              <a:rPr lang="fr-FR">
                <a:solidFill>
                  <a:schemeClr val="accent5">
                    <a:lumMod val="40000"/>
                    <a:lumOff val="60000"/>
                  </a:schemeClr>
                </a:solidFill>
              </a:rPr>
              <a:t>Module 2: Configuration OSPFv2 à zone unique</a:t>
            </a:r>
          </a:p>
        </p:txBody>
      </p:sp>
      <p:sp>
        <p:nvSpPr>
          <p:cNvPr id="7" name="Subtitle 6"/>
          <p:cNvSpPr>
            <a:spLocks noGrp="1"/>
          </p:cNvSpPr>
          <p:nvPr>
            <p:ph type="subTitle" idx="1"/>
          </p:nvPr>
        </p:nvSpPr>
        <p:spPr>
          <a:xfrm>
            <a:off x="469496" y="3809526"/>
            <a:ext cx="3804791" cy="902174"/>
          </a:xfrm>
        </p:spPr>
        <p:txBody>
          <a:bodyPr/>
          <a:lstStyle/>
          <a:p>
            <a:pPr rtl="0">
              <a:spcBef>
                <a:spcPts val="0"/>
              </a:spcBef>
            </a:pPr>
            <a:r>
              <a:rPr lang="fr-FR">
                <a:solidFill>
                  <a:schemeClr val="accent5">
                    <a:lumMod val="40000"/>
                    <a:lumOff val="60000"/>
                  </a:schemeClr>
                </a:solidFill>
              </a:rPr>
              <a:t>Réseau, Sécurité et Automatisation D'entreprise v7.0</a:t>
            </a:r>
          </a:p>
          <a:p>
            <a:pPr rtl="0">
              <a:spcBef>
                <a:spcPts val="0"/>
              </a:spcBef>
            </a:pPr>
            <a:r>
              <a:rPr lang="fr-FR">
                <a:solidFill>
                  <a:schemeClr val="accent5">
                    <a:lumMod val="40000"/>
                    <a:lumOff val="60000"/>
                  </a:schemeClr>
                </a:solidFill>
              </a:rPr>
              <a:t>(ENSA)</a:t>
            </a:r>
          </a:p>
          <a:p>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pPr rtl="0" eaLnBrk="1" hangingPunct="1"/>
            <a:r>
              <a:rPr lang="fr-FR"/>
              <a:t>Objectifs du module</a:t>
            </a:r>
          </a:p>
        </p:txBody>
      </p:sp>
      <p:sp>
        <p:nvSpPr>
          <p:cNvPr id="2" name="Content Placeholder 1">
            <a:extLst>
              <a:ext uri="{FF2B5EF4-FFF2-40B4-BE49-F238E27FC236}">
                <a16:creationId xmlns:a16="http://schemas.microsoft.com/office/drawing/2014/main" id="{578E99C3-C6EF-8348-99C6-8024418DDEF2}"/>
              </a:ext>
            </a:extLst>
          </p:cNvPr>
          <p:cNvSpPr>
            <a:spLocks noGrp="1"/>
          </p:cNvSpPr>
          <p:nvPr>
            <p:ph idx="1"/>
          </p:nvPr>
        </p:nvSpPr>
        <p:spPr>
          <a:xfrm>
            <a:off x="144065" y="798944"/>
            <a:ext cx="8853286" cy="757551"/>
          </a:xfrm>
        </p:spPr>
        <p:txBody>
          <a:bodyPr/>
          <a:lstStyle/>
          <a:p>
            <a:pPr marL="0" lvl="0" indent="0" defTabSz="914400" rtl="0" eaLnBrk="0" hangingPunct="0">
              <a:spcBef>
                <a:spcPct val="0"/>
              </a:spcBef>
              <a:spcAft>
                <a:spcPct val="0"/>
              </a:spcAft>
              <a:buClrTx/>
              <a:buSzTx/>
              <a:buNone/>
            </a:pPr>
            <a:r>
              <a:rPr lang="fr-FR" sz="1400" b="1">
                <a:ea typeface="Calibri" panose="020F0502020204030204" pitchFamily="34" charset="0"/>
                <a:cs typeface="Calibri" panose="020F0502020204030204" pitchFamily="34" charset="0"/>
              </a:rPr>
              <a:t>Titre du module: </a:t>
            </a:r>
            <a:r>
              <a:rPr lang="fr-FR"/>
              <a:t>Configuration OSPFv2 à zone unique</a:t>
            </a:r>
          </a:p>
          <a:p>
            <a:pPr marL="0" lvl="0" indent="0" defTabSz="914400" eaLnBrk="0" hangingPunct="0">
              <a:spcBef>
                <a:spcPct val="0"/>
              </a:spcBef>
              <a:spcAft>
                <a:spcPct val="0"/>
              </a:spcAft>
              <a:buClrTx/>
              <a:buSzTx/>
              <a:buNone/>
            </a:pPr>
            <a:endParaRPr lang="en-US" altLang="en-US" sz="1400" dirty="0"/>
          </a:p>
          <a:p>
            <a:pPr marL="0" lvl="0" indent="0" defTabSz="914400" rtl="0" eaLnBrk="0" hangingPunct="0">
              <a:spcBef>
                <a:spcPct val="0"/>
              </a:spcBef>
              <a:spcAft>
                <a:spcPct val="0"/>
              </a:spcAft>
              <a:buClrTx/>
              <a:buSzTx/>
              <a:buNone/>
            </a:pPr>
            <a:r>
              <a:rPr lang="fr-FR" sz="1400" b="1">
                <a:ea typeface="Calibri" panose="020F0502020204030204" pitchFamily="34" charset="0"/>
                <a:cs typeface="Calibri" panose="020F0502020204030204" pitchFamily="34" charset="0"/>
              </a:rPr>
              <a:t>Objectifs du module</a:t>
            </a:r>
            <a:r>
              <a:rPr lang="fr-FR" sz="1400">
                <a:ea typeface="Calibri" panose="020F0502020204030204" pitchFamily="34" charset="0"/>
                <a:cs typeface="Calibri" panose="020F0502020204030204" pitchFamily="34" charset="0"/>
              </a:rPr>
              <a:t>: </a:t>
            </a:r>
            <a:r>
              <a:rPr lang="fr-FR"/>
              <a:t>Mettre en œuvre le protocole OSPFv2 à zone unique sur des réseaux multiaccès point à point et de diffusion.</a:t>
            </a:r>
          </a:p>
        </p:txBody>
      </p:sp>
      <p:graphicFrame>
        <p:nvGraphicFramePr>
          <p:cNvPr id="3" name="Table 2">
            <a:extLst>
              <a:ext uri="{FF2B5EF4-FFF2-40B4-BE49-F238E27FC236}">
                <a16:creationId xmlns:a16="http://schemas.microsoft.com/office/drawing/2014/main" id="{2203BE17-8BB3-DF41-A2CF-06DE014D1956}"/>
              </a:ext>
            </a:extLst>
          </p:cNvPr>
          <p:cNvGraphicFramePr>
            <a:graphicFrameLocks noGrp="1"/>
          </p:cNvGraphicFramePr>
          <p:nvPr>
            <p:extLst>
              <p:ext uri="{D42A27DB-BD31-4B8C-83A1-F6EECF244321}">
                <p14:modId xmlns:p14="http://schemas.microsoft.com/office/powerpoint/2010/main" val="3613349718"/>
              </p:ext>
            </p:extLst>
          </p:nvPr>
        </p:nvGraphicFramePr>
        <p:xfrm>
          <a:off x="450866" y="1832941"/>
          <a:ext cx="7896830" cy="2586990"/>
        </p:xfrm>
        <a:graphic>
          <a:graphicData uri="http://schemas.openxmlformats.org/drawingml/2006/table">
            <a:tbl>
              <a:tblPr firstRow="1" bandRow="1">
                <a:tableStyleId>{5C22544A-7EE6-4342-B048-85BDC9FD1C3A}</a:tableStyleId>
              </a:tblPr>
              <a:tblGrid>
                <a:gridCol w="3014823">
                  <a:extLst>
                    <a:ext uri="{9D8B030D-6E8A-4147-A177-3AD203B41FA5}">
                      <a16:colId xmlns:a16="http://schemas.microsoft.com/office/drawing/2014/main" val="2579019526"/>
                    </a:ext>
                  </a:extLst>
                </a:gridCol>
                <a:gridCol w="4882007">
                  <a:extLst>
                    <a:ext uri="{9D8B030D-6E8A-4147-A177-3AD203B41FA5}">
                      <a16:colId xmlns:a16="http://schemas.microsoft.com/office/drawing/2014/main" val="1764220437"/>
                    </a:ext>
                  </a:extLst>
                </a:gridCol>
              </a:tblGrid>
              <a:tr h="272843">
                <a:tc>
                  <a:txBody>
                    <a:bodyPr/>
                    <a:lstStyle/>
                    <a:p>
                      <a:pPr algn="l" rtl="0" fontAlgn="ctr"/>
                      <a:r>
                        <a:rPr lang="fr-FR" b="1">
                          <a:effectLst/>
                        </a:rPr>
                        <a:t>Titre du Rubrique</a:t>
                      </a:r>
                    </a:p>
                  </a:txBody>
                  <a:tcPr marL="47625" marR="47625" marT="47625" marB="47625" anchor="ctr"/>
                </a:tc>
                <a:tc>
                  <a:txBody>
                    <a:bodyPr/>
                    <a:lstStyle/>
                    <a:p>
                      <a:pPr algn="l" rtl="0" fontAlgn="ctr"/>
                      <a:r>
                        <a:rPr lang="fr-FR" b="1">
                          <a:effectLst/>
                        </a:rPr>
                        <a:t>Objectif du Rubrique</a:t>
                      </a:r>
                    </a:p>
                  </a:txBody>
                  <a:tcPr marL="47625" marR="47625" marT="47625" marB="47625" anchor="ctr"/>
                </a:tc>
                <a:extLst>
                  <a:ext uri="{0D108BD9-81ED-4DB2-BD59-A6C34878D82A}">
                    <a16:rowId xmlns:a16="http://schemas.microsoft.com/office/drawing/2014/main" val="742401779"/>
                  </a:ext>
                </a:extLst>
              </a:tr>
              <a:tr h="272843">
                <a:tc>
                  <a:txBody>
                    <a:bodyPr/>
                    <a:lstStyle/>
                    <a:p>
                      <a:pPr rtl="0" fontAlgn="ctr"/>
                      <a:r>
                        <a:rPr lang="fr-FR" b="1">
                          <a:solidFill>
                            <a:schemeClr val="bg1"/>
                          </a:solidFill>
                          <a:effectLst/>
                        </a:rPr>
                        <a:t>ID de routeur OSPF</a:t>
                      </a:r>
                    </a:p>
                  </a:txBody>
                  <a:tcPr marL="47625" marR="47625" marT="47625" marB="47625" anchor="ctr">
                    <a:solidFill>
                      <a:schemeClr val="accent1"/>
                    </a:solidFill>
                  </a:tcPr>
                </a:tc>
                <a:tc>
                  <a:txBody>
                    <a:bodyPr/>
                    <a:lstStyle/>
                    <a:p>
                      <a:pPr rtl="0" fontAlgn="ctr"/>
                      <a:r>
                        <a:rPr lang="fr-FR" b="0">
                          <a:effectLst/>
                        </a:rPr>
                        <a:t>Configurer un ID de routeur OSPFv2.</a:t>
                      </a:r>
                    </a:p>
                  </a:txBody>
                  <a:tcPr marL="47625" marR="47625" marT="47625" marB="47625" anchor="ctr"/>
                </a:tc>
                <a:extLst>
                  <a:ext uri="{0D108BD9-81ED-4DB2-BD59-A6C34878D82A}">
                    <a16:rowId xmlns:a16="http://schemas.microsoft.com/office/drawing/2014/main" val="3150950737"/>
                  </a:ext>
                </a:extLst>
              </a:tr>
              <a:tr h="272843">
                <a:tc>
                  <a:txBody>
                    <a:bodyPr/>
                    <a:lstStyle/>
                    <a:p>
                      <a:pPr rtl="0" fontAlgn="ctr"/>
                      <a:r>
                        <a:rPr lang="fr-FR" b="1">
                          <a:solidFill>
                            <a:schemeClr val="bg1"/>
                          </a:solidFill>
                          <a:effectLst/>
                        </a:rPr>
                        <a:t>Réseaux point à point OSPF</a:t>
                      </a:r>
                    </a:p>
                  </a:txBody>
                  <a:tcPr marL="47625" marR="47625" marT="47625" marB="47625" anchor="ctr">
                    <a:solidFill>
                      <a:schemeClr val="accent1"/>
                    </a:solidFill>
                  </a:tcPr>
                </a:tc>
                <a:tc>
                  <a:txBody>
                    <a:bodyPr/>
                    <a:lstStyle/>
                    <a:p>
                      <a:pPr rtl="0" fontAlgn="ctr"/>
                      <a:r>
                        <a:rPr lang="fr-FR" b="0">
                          <a:effectLst/>
                        </a:rPr>
                        <a:t>Configurer le protocole OSPFv2 à zone unique dans un réseau point à point.</a:t>
                      </a:r>
                    </a:p>
                  </a:txBody>
                  <a:tcPr marL="47625" marR="47625" marT="47625" marB="47625" anchor="ctr"/>
                </a:tc>
                <a:extLst>
                  <a:ext uri="{0D108BD9-81ED-4DB2-BD59-A6C34878D82A}">
                    <a16:rowId xmlns:a16="http://schemas.microsoft.com/office/drawing/2014/main" val="2772085455"/>
                  </a:ext>
                </a:extLst>
              </a:tr>
              <a:tr h="272843">
                <a:tc>
                  <a:txBody>
                    <a:bodyPr/>
                    <a:lstStyle/>
                    <a:p>
                      <a:pPr rtl="0" fontAlgn="ctr"/>
                      <a:r>
                        <a:rPr lang="fr-FR" b="1">
                          <a:solidFill>
                            <a:schemeClr val="bg1"/>
                          </a:solidFill>
                          <a:effectLst/>
                        </a:rPr>
                        <a:t>Réseaux OSPF multiaccès</a:t>
                      </a:r>
                    </a:p>
                  </a:txBody>
                  <a:tcPr marL="47625" marR="47625" marT="47625" marB="47625" anchor="ctr">
                    <a:solidFill>
                      <a:schemeClr val="accent1"/>
                    </a:solidFill>
                  </a:tcPr>
                </a:tc>
                <a:tc>
                  <a:txBody>
                    <a:bodyPr/>
                    <a:lstStyle/>
                    <a:p>
                      <a:pPr rtl="0" fontAlgn="ctr"/>
                      <a:r>
                        <a:rPr lang="fr-FR" b="0">
                          <a:effectLst/>
                        </a:rPr>
                        <a:t>Configurer la priorité d'interface OSPF pour influencer la sélection DR/BDR dans un réseau multiaccès.</a:t>
                      </a:r>
                    </a:p>
                  </a:txBody>
                  <a:tcPr marL="47625" marR="47625" marT="47625" marB="47625" anchor="ctr"/>
                </a:tc>
                <a:extLst>
                  <a:ext uri="{0D108BD9-81ED-4DB2-BD59-A6C34878D82A}">
                    <a16:rowId xmlns:a16="http://schemas.microsoft.com/office/drawing/2014/main" val="3228802595"/>
                  </a:ext>
                </a:extLst>
              </a:tr>
              <a:tr h="272843">
                <a:tc>
                  <a:txBody>
                    <a:bodyPr/>
                    <a:lstStyle/>
                    <a:p>
                      <a:pPr rtl="0" fontAlgn="ctr"/>
                      <a:r>
                        <a:rPr lang="fr-FR" b="1">
                          <a:solidFill>
                            <a:schemeClr val="bg1"/>
                          </a:solidFill>
                          <a:effectLst/>
                        </a:rPr>
                        <a:t>Modification du protocole OSPFv2 à zone unique</a:t>
                      </a:r>
                    </a:p>
                  </a:txBody>
                  <a:tcPr marL="47625" marR="47625" marT="47625" marB="47625" anchor="ctr">
                    <a:solidFill>
                      <a:schemeClr val="accent1"/>
                    </a:solidFill>
                  </a:tcPr>
                </a:tc>
                <a:tc>
                  <a:txBody>
                    <a:bodyPr/>
                    <a:lstStyle/>
                    <a:p>
                      <a:pPr rtl="0" fontAlgn="ctr"/>
                      <a:r>
                        <a:rPr lang="fr-FR" b="0">
                          <a:effectLst/>
                        </a:rPr>
                        <a:t>Mettre en œuvre des modifications pour changer le fonctionnement du protocole OSPFv2 à zone unique.</a:t>
                      </a:r>
                    </a:p>
                  </a:txBody>
                  <a:tcPr marL="47625" marR="47625" marT="47625" marB="47625" anchor="ctr"/>
                </a:tc>
                <a:extLst>
                  <a:ext uri="{0D108BD9-81ED-4DB2-BD59-A6C34878D82A}">
                    <a16:rowId xmlns:a16="http://schemas.microsoft.com/office/drawing/2014/main" val="3134809945"/>
                  </a:ext>
                </a:extLst>
              </a:tr>
              <a:tr h="272843">
                <a:tc>
                  <a:txBody>
                    <a:bodyPr/>
                    <a:lstStyle/>
                    <a:p>
                      <a:pPr rtl="0" fontAlgn="ctr"/>
                      <a:r>
                        <a:rPr lang="fr-FR" b="1">
                          <a:solidFill>
                            <a:schemeClr val="bg1"/>
                          </a:solidFill>
                          <a:effectLst/>
                        </a:rPr>
                        <a:t>Propagation d'une route par défaut</a:t>
                      </a:r>
                    </a:p>
                  </a:txBody>
                  <a:tcPr marL="47625" marR="47625" marT="47625" marB="47625" anchor="ctr">
                    <a:solidFill>
                      <a:schemeClr val="accent1"/>
                    </a:solidFill>
                  </a:tcPr>
                </a:tc>
                <a:tc>
                  <a:txBody>
                    <a:bodyPr/>
                    <a:lstStyle/>
                    <a:p>
                      <a:pPr rtl="0" fontAlgn="ctr"/>
                      <a:r>
                        <a:rPr lang="fr-FR" b="0">
                          <a:effectLst/>
                        </a:rPr>
                        <a:t>Configurer le protocole OSPF pour propager une route par défaut.</a:t>
                      </a:r>
                    </a:p>
                  </a:txBody>
                  <a:tcPr marL="47625" marR="47625" marT="47625" marB="47625" anchor="ctr"/>
                </a:tc>
                <a:extLst>
                  <a:ext uri="{0D108BD9-81ED-4DB2-BD59-A6C34878D82A}">
                    <a16:rowId xmlns:a16="http://schemas.microsoft.com/office/drawing/2014/main" val="2841641446"/>
                  </a:ext>
                </a:extLst>
              </a:tr>
              <a:tr h="272843">
                <a:tc>
                  <a:txBody>
                    <a:bodyPr/>
                    <a:lstStyle/>
                    <a:p>
                      <a:pPr rtl="0" fontAlgn="ctr"/>
                      <a:r>
                        <a:rPr lang="fr-FR" b="1">
                          <a:solidFill>
                            <a:schemeClr val="bg1"/>
                          </a:solidFill>
                          <a:effectLst/>
                        </a:rPr>
                        <a:t>Vérification du protocole OSPFv2 à zone unique</a:t>
                      </a:r>
                    </a:p>
                  </a:txBody>
                  <a:tcPr marL="47625" marR="47625" marT="47625" marB="47625" anchor="ctr">
                    <a:solidFill>
                      <a:schemeClr val="accent1"/>
                    </a:solidFill>
                  </a:tcPr>
                </a:tc>
                <a:tc>
                  <a:txBody>
                    <a:bodyPr/>
                    <a:lstStyle/>
                    <a:p>
                      <a:pPr rtl="0" fontAlgn="ctr"/>
                      <a:r>
                        <a:rPr lang="fr-FR" b="0">
                          <a:effectLst/>
                        </a:rPr>
                        <a:t>Vérifier une mise en œuvre de protocole OSPFv2 à zone unique.</a:t>
                      </a:r>
                    </a:p>
                  </a:txBody>
                  <a:tcPr marL="47625" marR="47625" marT="47625" marB="47625" anchor="ctr"/>
                </a:tc>
                <a:extLst>
                  <a:ext uri="{0D108BD9-81ED-4DB2-BD59-A6C34878D82A}">
                    <a16:rowId xmlns:a16="http://schemas.microsoft.com/office/drawing/2014/main" val="2954646025"/>
                  </a:ext>
                </a:extLst>
              </a:tr>
            </a:tbl>
          </a:graphicData>
        </a:graphic>
      </p:graphicFrame>
    </p:spTree>
    <p:custDataLst>
      <p:tags r:id="rId1"/>
    </p:custDataLst>
    <p:extLst>
      <p:ext uri="{BB962C8B-B14F-4D97-AF65-F5344CB8AC3E}">
        <p14:creationId xmlns:p14="http://schemas.microsoft.com/office/powerpoint/2010/main" val="111192384"/>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pPr rtl="0"/>
            <a:r>
              <a:rPr lang="fr-FR">
                <a:solidFill>
                  <a:schemeClr val="accent5">
                    <a:lumMod val="40000"/>
                    <a:lumOff val="60000"/>
                  </a:schemeClr>
                </a:solidFill>
              </a:rPr>
              <a:t>2.1 ID de routeur OSPF</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ID de routeur OSPF</a:t>
            </a:r>
            <a:br>
              <a:rPr lang="en-US" dirty="0"/>
            </a:br>
            <a:r>
              <a:rPr lang="fr-FR" sz="2400"/>
              <a:t>Topologie de référence OSPF</a:t>
            </a:r>
          </a:p>
        </p:txBody>
      </p:sp>
      <p:sp>
        <p:nvSpPr>
          <p:cNvPr id="5" name="Content Placeholder 4">
            <a:extLst>
              <a:ext uri="{FF2B5EF4-FFF2-40B4-BE49-F238E27FC236}">
                <a16:creationId xmlns:a16="http://schemas.microsoft.com/office/drawing/2014/main" id="{F5EFBA16-EDF5-AB45-B09F-7CA84D062B22}"/>
              </a:ext>
            </a:extLst>
          </p:cNvPr>
          <p:cNvSpPr>
            <a:spLocks noGrp="1"/>
          </p:cNvSpPr>
          <p:nvPr>
            <p:ph idx="1"/>
          </p:nvPr>
        </p:nvSpPr>
        <p:spPr>
          <a:xfrm>
            <a:off x="474662" y="731836"/>
            <a:ext cx="3070049" cy="3689897"/>
          </a:xfrm>
        </p:spPr>
        <p:txBody>
          <a:bodyPr/>
          <a:lstStyle/>
          <a:p>
            <a:pPr marL="0" indent="0" algn="l" rtl="0"/>
            <a:r>
              <a:rPr lang="fr-FR" sz="1600">
                <a:solidFill>
                  <a:srgbClr val="000000"/>
                </a:solidFill>
              </a:rPr>
              <a:t>La figure montre la topologie utilisée pour configurer le protocole OSPFv2 dans ce module. Les routeurs de la topologie disposent d'une configuration initiale, qui inclut les adresses d'interface. Aucun routage statique ou dynamique n'est actuellement configuré sur l'un des routeurs. Toutes les interfaces sur R1, R2 et R3 (sauf le bouclage 1 sur R2) se trouvent dans la zone fédératrice OSPF. Le routeur du fournisseur d'accès à Internet est utilisé comme passerelle du domaine de routage pour accéder à Internet.</a:t>
            </a:r>
          </a:p>
        </p:txBody>
      </p:sp>
      <p:pic>
        <p:nvPicPr>
          <p:cNvPr id="4" name="Picture 3">
            <a:extLst>
              <a:ext uri="{FF2B5EF4-FFF2-40B4-BE49-F238E27FC236}">
                <a16:creationId xmlns:a16="http://schemas.microsoft.com/office/drawing/2014/main" id="{6A38926C-7B47-42BE-BD06-A358B76204F0}"/>
              </a:ext>
            </a:extLst>
          </p:cNvPr>
          <p:cNvPicPr>
            <a:picLocks noChangeAspect="1"/>
          </p:cNvPicPr>
          <p:nvPr/>
        </p:nvPicPr>
        <p:blipFill>
          <a:blip r:embed="rId4"/>
          <a:stretch>
            <a:fillRect/>
          </a:stretch>
        </p:blipFill>
        <p:spPr>
          <a:xfrm>
            <a:off x="4198421" y="1314671"/>
            <a:ext cx="4388553" cy="2514158"/>
          </a:xfrm>
          <a:prstGeom prst="rect">
            <a:avLst/>
          </a:prstGeom>
        </p:spPr>
      </p:pic>
    </p:spTree>
    <p:custDataLst>
      <p:tags r:id="rId1"/>
    </p:custDataLst>
    <p:extLst>
      <p:ext uri="{BB962C8B-B14F-4D97-AF65-F5344CB8AC3E}">
        <p14:creationId xmlns:p14="http://schemas.microsoft.com/office/powerpoint/2010/main" val="3943937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ID de routeur OSPF</a:t>
            </a:r>
            <a:br>
              <a:rPr lang="en-US" dirty="0"/>
            </a:br>
            <a:r>
              <a:rPr lang="fr-FR" sz="2400"/>
              <a:t>Mode de configuration du routeur pour OSPF</a:t>
            </a:r>
          </a:p>
        </p:txBody>
      </p:sp>
      <p:sp>
        <p:nvSpPr>
          <p:cNvPr id="4" name="Content Placeholder 3">
            <a:extLst>
              <a:ext uri="{FF2B5EF4-FFF2-40B4-BE49-F238E27FC236}">
                <a16:creationId xmlns:a16="http://schemas.microsoft.com/office/drawing/2014/main" id="{A43F360D-78C7-7948-8708-A4656A617EE2}"/>
              </a:ext>
            </a:extLst>
          </p:cNvPr>
          <p:cNvSpPr>
            <a:spLocks noGrp="1"/>
          </p:cNvSpPr>
          <p:nvPr>
            <p:ph idx="1"/>
          </p:nvPr>
        </p:nvSpPr>
        <p:spPr>
          <a:xfrm>
            <a:off x="474662" y="731837"/>
            <a:ext cx="8280057" cy="1046721"/>
          </a:xfrm>
        </p:spPr>
        <p:txBody>
          <a:bodyPr/>
          <a:lstStyle/>
          <a:p>
            <a:pPr marL="0" indent="0" algn="l" rtl="0"/>
            <a:r>
              <a:rPr lang="fr-FR" sz="1600">
                <a:solidFill>
                  <a:srgbClr val="000000"/>
                </a:solidFill>
              </a:rPr>
              <a:t>Vous pouvez activer OSPFv2 à l'aide de la commande </a:t>
            </a:r>
            <a:r>
              <a:rPr lang="fr-FR" sz="1600" b="1">
                <a:solidFill>
                  <a:srgbClr val="000000"/>
                </a:solidFill>
              </a:rPr>
              <a:t>router ospf</a:t>
            </a:r>
            <a:r>
              <a:rPr lang="fr-FR" sz="1600">
                <a:solidFill>
                  <a:srgbClr val="000000"/>
                </a:solidFill>
              </a:rPr>
              <a:t> </a:t>
            </a:r>
            <a:r>
              <a:rPr lang="fr-FR" sz="1600" i="1">
                <a:solidFill>
                  <a:srgbClr val="000000"/>
                </a:solidFill>
              </a:rPr>
              <a:t>process-id</a:t>
            </a:r>
            <a:r>
              <a:rPr lang="fr-FR" sz="1600">
                <a:solidFill>
                  <a:srgbClr val="000000"/>
                </a:solidFill>
              </a:rPr>
              <a:t> en mode de configuration globale. La valeur </a:t>
            </a:r>
            <a:r>
              <a:rPr lang="fr-FR" sz="1600" i="1">
                <a:solidFill>
                  <a:srgbClr val="000000"/>
                </a:solidFill>
              </a:rPr>
              <a:t>process-id</a:t>
            </a:r>
            <a:r>
              <a:rPr lang="fr-FR" sz="1600">
                <a:solidFill>
                  <a:srgbClr val="000000"/>
                </a:solidFill>
              </a:rPr>
              <a:t> représente un nombre compris entre 1 et 65535 et est sélectionnée par l'administrateur du réseau. La valeur </a:t>
            </a:r>
            <a:r>
              <a:rPr lang="fr-FR" sz="1600" i="1">
                <a:solidFill>
                  <a:srgbClr val="000000"/>
                </a:solidFill>
              </a:rPr>
              <a:t>process-id</a:t>
            </a:r>
            <a:r>
              <a:rPr lang="fr-FR" sz="1600">
                <a:solidFill>
                  <a:srgbClr val="000000"/>
                </a:solidFill>
              </a:rPr>
              <a:t> est localement significative. Il est recommandé d'utiliser le même </a:t>
            </a:r>
            <a:r>
              <a:rPr lang="fr-FR" sz="1600" i="1">
                <a:solidFill>
                  <a:srgbClr val="000000"/>
                </a:solidFill>
              </a:rPr>
              <a:t>process-id</a:t>
            </a:r>
            <a:r>
              <a:rPr lang="fr-FR" sz="1600">
                <a:solidFill>
                  <a:srgbClr val="000000"/>
                </a:solidFill>
              </a:rPr>
              <a:t> sur tous les routeurs OSPF.</a:t>
            </a:r>
          </a:p>
        </p:txBody>
      </p:sp>
      <p:sp>
        <p:nvSpPr>
          <p:cNvPr id="6" name="Rectangle 5">
            <a:extLst>
              <a:ext uri="{FF2B5EF4-FFF2-40B4-BE49-F238E27FC236}">
                <a16:creationId xmlns:a16="http://schemas.microsoft.com/office/drawing/2014/main" id="{C2BFB46E-91D6-1F43-AEAB-6A9B8E454B67}"/>
              </a:ext>
            </a:extLst>
          </p:cNvPr>
          <p:cNvSpPr/>
          <p:nvPr/>
        </p:nvSpPr>
        <p:spPr>
          <a:xfrm>
            <a:off x="474662" y="1860726"/>
            <a:ext cx="8195733" cy="2631490"/>
          </a:xfrm>
          <a:prstGeom prst="rect">
            <a:avLst/>
          </a:prstGeom>
          <a:solidFill>
            <a:srgbClr val="000000"/>
          </a:solidFill>
        </p:spPr>
        <p:txBody>
          <a:bodyPr wrap="square">
            <a:spAutoFit/>
          </a:bodyPr>
          <a:lstStyle/>
          <a:p>
            <a:pPr rtl="0"/>
            <a:r>
              <a:rPr lang="fr-FR" sz="1100">
                <a:solidFill>
                  <a:srgbClr val="DFDFDF"/>
                </a:solidFill>
                <a:latin typeface="Courier New" panose="02070309020205020404" pitchFamily="49" charset="0"/>
              </a:rPr>
              <a:t>R1(config)# </a:t>
            </a:r>
            <a:r>
              <a:rPr lang="fr-FR" sz="1100" b="1">
                <a:solidFill>
                  <a:srgbClr val="FFFFFF"/>
                </a:solidFill>
                <a:latin typeface="Courier New" panose="02070309020205020404" pitchFamily="49" charset="0"/>
              </a:rPr>
              <a:t>router ospf 10</a:t>
            </a:r>
            <a:r>
              <a:rPr lang="fr-FR" sz="1100">
                <a:solidFill>
                  <a:srgbClr val="DFDFDF"/>
                </a:solidFill>
                <a:latin typeface="Courier New" panose="02070309020205020404" pitchFamily="49" charset="0"/>
              </a:rPr>
              <a:t> </a:t>
            </a:r>
          </a:p>
          <a:p>
            <a:pPr rtl="0"/>
            <a:r>
              <a:rPr lang="fr-FR" sz="1100">
                <a:solidFill>
                  <a:srgbClr val="DFDFDF"/>
                </a:solidFill>
                <a:latin typeface="Courier New" panose="02070309020205020404" pitchFamily="49" charset="0"/>
              </a:rPr>
              <a:t>R1 (config-router) # </a:t>
            </a:r>
            <a:r>
              <a:rPr lang="fr-FR" sz="1100" b="1">
                <a:solidFill>
                  <a:srgbClr val="FFFFFF"/>
                </a:solidFill>
                <a:latin typeface="Courier New" panose="02070309020205020404" pitchFamily="49" charset="0"/>
              </a:rPr>
              <a:t> ? </a:t>
            </a:r>
            <a:r>
              <a:rPr lang="fr-FR" sz="1100">
                <a:solidFill>
                  <a:srgbClr val="DFDFDF"/>
                </a:solidFill>
                <a:latin typeface="Courier New" panose="02070309020205020404" pitchFamily="49" charset="0"/>
              </a:rPr>
              <a:t> </a:t>
            </a:r>
          </a:p>
          <a:p>
            <a:pPr rtl="0"/>
            <a:r>
              <a:rPr lang="fr-FR" sz="1100">
                <a:solidFill>
                  <a:srgbClr val="DFDFDF"/>
                </a:solidFill>
                <a:latin typeface="Courier New" panose="02070309020205020404" pitchFamily="49" charset="0"/>
              </a:rPr>
              <a:t>  area OSPF area parameters </a:t>
            </a:r>
          </a:p>
          <a:p>
            <a:pPr rtl="0"/>
            <a:r>
              <a:rPr lang="fr-FR" sz="1100">
                <a:solidFill>
                  <a:srgbClr val="DFDFDF"/>
                </a:solidFill>
                <a:latin typeface="Courier New" panose="02070309020205020404" pitchFamily="49" charset="0"/>
              </a:rPr>
              <a:t>  auto-cost Calculate OSPF interface cost according to bandwidth </a:t>
            </a:r>
          </a:p>
          <a:p>
            <a:pPr rtl="0"/>
            <a:r>
              <a:rPr lang="fr-FR" sz="1100">
                <a:solidFill>
                  <a:srgbClr val="DFDFDF"/>
                </a:solidFill>
                <a:latin typeface="Courier New" panose="02070309020205020404" pitchFamily="49" charset="0"/>
              </a:rPr>
              <a:t>  default-information Control distribution of default information </a:t>
            </a:r>
          </a:p>
          <a:p>
            <a:pPr rtl="0"/>
            <a:r>
              <a:rPr lang="fr-FR" sz="1100">
                <a:solidFill>
                  <a:srgbClr val="DFDFDF"/>
                </a:solidFill>
                <a:latin typeface="Courier New" panose="02070309020205020404" pitchFamily="49" charset="0"/>
              </a:rPr>
              <a:t>  distance Define an administrative distance </a:t>
            </a:r>
          </a:p>
          <a:p>
            <a:pPr rtl="0"/>
            <a:r>
              <a:rPr lang="fr-FR" sz="1100">
                <a:solidFill>
                  <a:srgbClr val="DFDFDF"/>
                </a:solidFill>
                <a:latin typeface="Courier New" panose="02070309020205020404" pitchFamily="49" charset="0"/>
              </a:rPr>
              <a:t>  exit Exit from routing protocol configuration mode </a:t>
            </a:r>
          </a:p>
          <a:p>
            <a:pPr rtl="0"/>
            <a:r>
              <a:rPr lang="fr-FR" sz="1100">
                <a:solidFill>
                  <a:srgbClr val="DFDFDF"/>
                </a:solidFill>
                <a:latin typeface="Courier New" panose="02070309020205020404" pitchFamily="49" charset="0"/>
              </a:rPr>
              <a:t>  log-adjacency-changes Log changes in adjacency state </a:t>
            </a:r>
          </a:p>
          <a:p>
            <a:pPr rtl="0"/>
            <a:r>
              <a:rPr lang="fr-FR" sz="1100">
                <a:solidFill>
                  <a:srgbClr val="DFDFDF"/>
                </a:solidFill>
                <a:latin typeface="Courier New" panose="02070309020205020404" pitchFamily="49" charset="0"/>
              </a:rPr>
              <a:t>  neighbor Specify a neighbor router </a:t>
            </a:r>
          </a:p>
          <a:p>
            <a:pPr rtl="0"/>
            <a:r>
              <a:rPr lang="fr-FR" sz="1100">
                <a:solidFill>
                  <a:srgbClr val="DFDFDF"/>
                </a:solidFill>
                <a:latin typeface="Courier New" panose="02070309020205020404" pitchFamily="49" charset="0"/>
              </a:rPr>
              <a:t>  network Enable routing on an IP network </a:t>
            </a:r>
          </a:p>
          <a:p>
            <a:pPr rtl="0"/>
            <a:r>
              <a:rPr lang="fr-FR" sz="1100">
                <a:solidFill>
                  <a:srgbClr val="DFDFDF"/>
                </a:solidFill>
                <a:latin typeface="Courier New" panose="02070309020205020404" pitchFamily="49" charset="0"/>
              </a:rPr>
              <a:t>  no Negate a command or set its defaults </a:t>
            </a:r>
          </a:p>
          <a:p>
            <a:pPr rtl="0"/>
            <a:r>
              <a:rPr lang="fr-FR" sz="1100">
                <a:solidFill>
                  <a:srgbClr val="DFDFDF"/>
                </a:solidFill>
                <a:latin typeface="Courier New" panose="02070309020205020404" pitchFamily="49" charset="0"/>
              </a:rPr>
              <a:t>  passive-interface Suppress routing updates on an interface </a:t>
            </a:r>
          </a:p>
          <a:p>
            <a:pPr rtl="0"/>
            <a:r>
              <a:rPr lang="fr-FR" sz="1100">
                <a:solidFill>
                  <a:srgbClr val="DFDFDF"/>
                </a:solidFill>
                <a:latin typeface="Courier New" panose="02070309020205020404" pitchFamily="49" charset="0"/>
              </a:rPr>
              <a:t>  redistribute Redistribute information from another routing protocol </a:t>
            </a:r>
          </a:p>
          <a:p>
            <a:pPr rtl="0"/>
            <a:r>
              <a:rPr lang="fr-FR" sz="1100">
                <a:solidFill>
                  <a:srgbClr val="DFDFDF"/>
                </a:solidFill>
                <a:latin typeface="Courier New" panose="02070309020205020404" pitchFamily="49" charset="0"/>
              </a:rPr>
              <a:t>  router-id router-id for this OSPF process </a:t>
            </a:r>
          </a:p>
          <a:p>
            <a:pPr rtl="0"/>
            <a:r>
              <a:rPr lang="fr-FR" sz="1100">
                <a:solidFill>
                  <a:srgbClr val="DFDFDF"/>
                </a:solidFill>
                <a:latin typeface="Courier New" panose="02070309020205020404" pitchFamily="49" charset="0"/>
              </a:rPr>
              <a:t>R1(config-router)#</a:t>
            </a:r>
          </a:p>
        </p:txBody>
      </p:sp>
    </p:spTree>
    <p:custDataLst>
      <p:tags r:id="rId1"/>
    </p:custDataLst>
    <p:extLst>
      <p:ext uri="{BB962C8B-B14F-4D97-AF65-F5344CB8AC3E}">
        <p14:creationId xmlns:p14="http://schemas.microsoft.com/office/powerpoint/2010/main" val="2134450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ID de routeur OSPF</a:t>
            </a:r>
            <a:br>
              <a:rPr lang="en-US" dirty="0"/>
            </a:br>
            <a:r>
              <a:rPr lang="fr-FR" sz="2400"/>
              <a:t>ID de routeur</a:t>
            </a:r>
          </a:p>
        </p:txBody>
      </p:sp>
      <p:sp>
        <p:nvSpPr>
          <p:cNvPr id="5" name="Content Placeholder 4">
            <a:extLst>
              <a:ext uri="{FF2B5EF4-FFF2-40B4-BE49-F238E27FC236}">
                <a16:creationId xmlns:a16="http://schemas.microsoft.com/office/drawing/2014/main" id="{566C0EF6-26A2-F343-865F-3BA68DDFD114}"/>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600">
                <a:solidFill>
                  <a:srgbClr val="000000"/>
                </a:solidFill>
              </a:rPr>
              <a:t>Un ID de routeur OSPF est une valeur 32 bits, représentée par une adresse IPv4. Il est utilisé pour identifier de manière unique un routeur OSPF, et tous les paquets OSPF incluent l'ID du routeur d'origine. </a:t>
            </a:r>
          </a:p>
          <a:p>
            <a:pPr marL="342900" indent="-342900" algn="l" rtl="0">
              <a:buFont typeface="Arial" panose="020B0604020202020204" pitchFamily="34" charset="0"/>
              <a:buChar char="•"/>
            </a:pPr>
            <a:r>
              <a:rPr lang="fr-FR" sz="1600">
                <a:solidFill>
                  <a:srgbClr val="000000"/>
                </a:solidFill>
              </a:rPr>
              <a:t>Chaque routeur doit disposer d'un ID de routeur pour pouvoir participer à un domaine OSPF. Il peut être défini par un administrateur ou attribué automatiquement par le routeur. L'ID du routeur est utilisé par un routeur compatible OSPF pour faire ce qui suit :</a:t>
            </a:r>
          </a:p>
          <a:p>
            <a:pPr marL="415985" lvl="1" indent="-342900" rtl="0">
              <a:buFont typeface="Arial" panose="020B0604020202020204" pitchFamily="34" charset="0"/>
              <a:buChar char="•"/>
            </a:pPr>
            <a:r>
              <a:rPr lang="fr-FR" b="1">
                <a:solidFill>
                  <a:srgbClr val="000000"/>
                </a:solidFill>
              </a:rPr>
              <a:t>Participer à la synchronisation des bases de données OSPF</a:t>
            </a:r>
            <a:r>
              <a:rPr lang="fr-FR">
                <a:solidFill>
                  <a:srgbClr val="000000"/>
                </a:solidFill>
              </a:rPr>
              <a:t> - Pendant l'état Exchange, le routeur ayant l'ID de routeur le plus élevé enverra d'abord leurs paquets de descripteur de base de données (DBD). </a:t>
            </a:r>
          </a:p>
          <a:p>
            <a:pPr marL="415985" lvl="1" indent="-342900" rtl="0">
              <a:buFont typeface="Arial" panose="020B0604020202020204" pitchFamily="34" charset="0"/>
              <a:buChar char="•"/>
            </a:pPr>
            <a:r>
              <a:rPr lang="fr-FR" b="1">
                <a:solidFill>
                  <a:srgbClr val="000000"/>
                </a:solidFill>
              </a:rPr>
              <a:t>Participer à l'élection du routeur désigné (DR)</a:t>
            </a:r>
            <a:r>
              <a:rPr lang="fr-FR">
                <a:solidFill>
                  <a:srgbClr val="000000"/>
                </a:solidFill>
              </a:rPr>
              <a:t> - Dans un environnement LAN multiaccès, le routeur avec l'ID de routeur le plus élevé est élu le DR. Le périphérique de routage dont l'ID est le deuxième plus élevé devient le routeur désigné de secours (BDR).</a:t>
            </a:r>
          </a:p>
          <a:p>
            <a:pPr marL="0" indent="0" algn="l"/>
            <a:endParaRPr lang="en-US" sz="1600" dirty="0">
              <a:solidFill>
                <a:srgbClr val="000000"/>
              </a:solidFill>
            </a:endParaRPr>
          </a:p>
        </p:txBody>
      </p:sp>
    </p:spTree>
    <p:custDataLst>
      <p:tags r:id="rId1"/>
    </p:custDataLst>
    <p:extLst>
      <p:ext uri="{BB962C8B-B14F-4D97-AF65-F5344CB8AC3E}">
        <p14:creationId xmlns:p14="http://schemas.microsoft.com/office/powerpoint/2010/main" val="36924361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ID de routeur OSPF</a:t>
            </a:r>
            <a:br>
              <a:rPr lang="en-US" dirty="0"/>
            </a:br>
            <a:r>
              <a:rPr lang="fr-FR" sz="2400"/>
              <a:t>Ordre de priorité de l'ID de routeur</a:t>
            </a:r>
          </a:p>
        </p:txBody>
      </p:sp>
      <p:sp>
        <p:nvSpPr>
          <p:cNvPr id="4" name="Content Placeholder 3">
            <a:extLst>
              <a:ext uri="{FF2B5EF4-FFF2-40B4-BE49-F238E27FC236}">
                <a16:creationId xmlns:a16="http://schemas.microsoft.com/office/drawing/2014/main" id="{CBF6D189-7553-2846-8264-F7622FAE6BB4}"/>
              </a:ext>
            </a:extLst>
          </p:cNvPr>
          <p:cNvSpPr>
            <a:spLocks noGrp="1"/>
          </p:cNvSpPr>
          <p:nvPr>
            <p:ph idx="1"/>
          </p:nvPr>
        </p:nvSpPr>
        <p:spPr>
          <a:xfrm>
            <a:off x="474662" y="731837"/>
            <a:ext cx="3826405" cy="3689897"/>
          </a:xfrm>
        </p:spPr>
        <p:txBody>
          <a:bodyPr/>
          <a:lstStyle/>
          <a:p>
            <a:pPr marL="0" indent="0" algn="l" rtl="0"/>
            <a:r>
              <a:rPr lang="fr-FR" sz="1600">
                <a:solidFill>
                  <a:srgbClr val="000000"/>
                </a:solidFill>
              </a:rPr>
              <a:t>Les routeurs Cisco dérivent l'ID du routeur sur la base de l'un des trois critères, dans l'ordre préférentiel suivant :</a:t>
            </a:r>
          </a:p>
          <a:p>
            <a:pPr marL="342900" indent="-342900" algn="l" rtl="0">
              <a:buFont typeface="+mj-lt"/>
              <a:buAutoNum type="arabicPeriod"/>
            </a:pPr>
            <a:r>
              <a:rPr lang="fr-FR" sz="1600">
                <a:solidFill>
                  <a:srgbClr val="000000"/>
                </a:solidFill>
              </a:rPr>
              <a:t>L'ID du routeur est explicitement configuré à l'aide de la commande de mode de configuration </a:t>
            </a:r>
            <a:r>
              <a:rPr lang="fr-FR" sz="1600" b="1">
                <a:solidFill>
                  <a:srgbClr val="000000"/>
                </a:solidFill>
              </a:rPr>
              <a:t>router-id</a:t>
            </a:r>
            <a:r>
              <a:rPr lang="fr-FR" sz="1600">
                <a:solidFill>
                  <a:srgbClr val="000000"/>
                </a:solidFill>
              </a:rPr>
              <a:t> </a:t>
            </a:r>
            <a:r>
              <a:rPr lang="fr-FR" sz="1600" i="1">
                <a:solidFill>
                  <a:srgbClr val="000000"/>
                </a:solidFill>
              </a:rPr>
              <a:t>rid</a:t>
            </a:r>
            <a:r>
              <a:rPr lang="fr-FR" sz="1600">
                <a:solidFill>
                  <a:srgbClr val="000000"/>
                </a:solidFill>
              </a:rPr>
              <a:t> du routeur OSPF. C'est la méthode recommandée pour attribuer un ID de routeur</a:t>
            </a:r>
          </a:p>
          <a:p>
            <a:pPr marL="342900" indent="-342900" algn="l" rtl="0">
              <a:buFont typeface="+mj-lt"/>
              <a:buAutoNum type="arabicPeriod"/>
            </a:pPr>
            <a:r>
              <a:rPr lang="fr-FR" sz="1600">
                <a:solidFill>
                  <a:srgbClr val="000000"/>
                </a:solidFill>
              </a:rPr>
              <a:t>Le routeur sélectionne l'adresse IPv4 la plus élevée parmi les interfaces de bouclage configurées.</a:t>
            </a:r>
          </a:p>
          <a:p>
            <a:pPr marL="342900" indent="-342900" algn="l" rtl="0">
              <a:buFont typeface="+mj-lt"/>
              <a:buAutoNum type="arabicPeriod"/>
            </a:pPr>
            <a:r>
              <a:rPr lang="fr-FR" sz="1600">
                <a:solidFill>
                  <a:srgbClr val="000000"/>
                </a:solidFill>
              </a:rPr>
              <a:t>Le routeur choisit l'adresse IPv4 active la plus élevée parmi ses interfaces physiques</a:t>
            </a:r>
          </a:p>
          <a:p>
            <a:pPr marL="342900" indent="-342900" algn="l">
              <a:buFont typeface="Arial" panose="020B0604020202020204" pitchFamily="34" charset="0"/>
              <a:buChar char="•"/>
            </a:pPr>
            <a:endParaRPr lang="en-US" sz="1600" dirty="0">
              <a:solidFill>
                <a:srgbClr val="000000"/>
              </a:solidFill>
            </a:endParaRPr>
          </a:p>
        </p:txBody>
      </p:sp>
      <p:pic>
        <p:nvPicPr>
          <p:cNvPr id="2" name="Picture 1">
            <a:extLst>
              <a:ext uri="{FF2B5EF4-FFF2-40B4-BE49-F238E27FC236}">
                <a16:creationId xmlns:a16="http://schemas.microsoft.com/office/drawing/2014/main" id="{9F4EA764-AF1D-49C8-BDDA-B582BE8844CB}"/>
              </a:ext>
            </a:extLst>
          </p:cNvPr>
          <p:cNvPicPr>
            <a:picLocks noChangeAspect="1"/>
          </p:cNvPicPr>
          <p:nvPr/>
        </p:nvPicPr>
        <p:blipFill>
          <a:blip r:embed="rId4"/>
          <a:stretch>
            <a:fillRect/>
          </a:stretch>
        </p:blipFill>
        <p:spPr>
          <a:xfrm>
            <a:off x="4705350" y="1086123"/>
            <a:ext cx="3924300" cy="2981325"/>
          </a:xfrm>
          <a:prstGeom prst="rect">
            <a:avLst/>
          </a:prstGeom>
          <a:ln w="19050">
            <a:solidFill>
              <a:srgbClr val="000000"/>
            </a:solidFill>
          </a:ln>
        </p:spPr>
      </p:pic>
    </p:spTree>
    <p:custDataLst>
      <p:tags r:id="rId1"/>
    </p:custDataLst>
    <p:extLst>
      <p:ext uri="{BB962C8B-B14F-4D97-AF65-F5344CB8AC3E}">
        <p14:creationId xmlns:p14="http://schemas.microsoft.com/office/powerpoint/2010/main" val="1953227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58003"/>
            <a:ext cx="9144000" cy="757551"/>
          </a:xfrm>
        </p:spPr>
        <p:txBody>
          <a:bodyPr/>
          <a:lstStyle/>
          <a:p>
            <a:pPr rtl="0"/>
            <a:r>
              <a:rPr lang="fr-FR"/>
              <a:t>Contenu pédagogique de l'instructeur - Guide de planification du module 2</a:t>
            </a:r>
          </a:p>
        </p:txBody>
      </p:sp>
      <p:sp>
        <p:nvSpPr>
          <p:cNvPr id="4099" name="Rectangle 34"/>
          <p:cNvSpPr>
            <a:spLocks noGrp="1" noChangeArrowheads="1"/>
          </p:cNvSpPr>
          <p:nvPr>
            <p:ph idx="1"/>
          </p:nvPr>
        </p:nvSpPr>
        <p:spPr>
          <a:xfrm>
            <a:off x="145357" y="808179"/>
            <a:ext cx="8433035" cy="3773247"/>
          </a:xfrm>
        </p:spPr>
        <p:txBody>
          <a:bodyPr/>
          <a:lstStyle/>
          <a:p>
            <a:pPr marL="0" indent="0" rtl="0">
              <a:buNone/>
            </a:pPr>
            <a:r>
              <a:rPr lang="fr-FR"/>
              <a:t>Cette présentation PowerPoint est divisée en deux parties :</a:t>
            </a:r>
          </a:p>
          <a:p>
            <a:pPr rtl="0">
              <a:buFont typeface="Arial" panose="020B0604020202020204" pitchFamily="34" charset="0"/>
              <a:buChar char="•"/>
            </a:pPr>
            <a:r>
              <a:rPr lang="fr-FR"/>
              <a:t>Guide de planification de l'enseignant</a:t>
            </a:r>
          </a:p>
          <a:p>
            <a:pPr lvl="1" rtl="0">
              <a:buFont typeface="Arial" panose="020B0604020202020204" pitchFamily="34" charset="0"/>
              <a:buChar char="•"/>
            </a:pPr>
            <a:r>
              <a:rPr lang="fr-FR"/>
              <a:t>Informations pour vous aider à vous familiariser avec le module</a:t>
            </a:r>
          </a:p>
          <a:p>
            <a:pPr lvl="1" rtl="0">
              <a:buFont typeface="Arial" panose="020B0604020202020204" pitchFamily="34" charset="0"/>
              <a:buChar char="•"/>
            </a:pPr>
            <a:r>
              <a:rPr lang="fr-FR"/>
              <a:t>Outils pédagogiques</a:t>
            </a:r>
          </a:p>
          <a:p>
            <a:pPr rtl="0">
              <a:buFont typeface="Arial" panose="020B0604020202020204" pitchFamily="34" charset="0"/>
              <a:buChar char="•"/>
            </a:pPr>
            <a:r>
              <a:rPr lang="fr-FR"/>
              <a:t>Présentation en classe pour le formateur</a:t>
            </a:r>
          </a:p>
          <a:p>
            <a:pPr lvl="1" rtl="0">
              <a:buFont typeface="Arial" panose="020B0604020202020204" pitchFamily="34" charset="0"/>
              <a:buChar char="•"/>
            </a:pPr>
            <a:r>
              <a:rPr lang="fr-FR"/>
              <a:t>Diapositives facultatives que vous pouvez utiliser en classe</a:t>
            </a:r>
          </a:p>
          <a:p>
            <a:pPr lvl="1" rtl="0">
              <a:buFont typeface="Arial" panose="020B0604020202020204" pitchFamily="34" charset="0"/>
              <a:buChar char="•"/>
            </a:pPr>
            <a:r>
              <a:rPr lang="fr-FR"/>
              <a:t>Commence à la diapositive 13</a:t>
            </a:r>
          </a:p>
          <a:p>
            <a:pPr marL="142875" lvl="1" indent="0" algn="ctr" rtl="0">
              <a:buNone/>
            </a:pPr>
            <a:r>
              <a:rPr lang="fr-FR" sz="1600" b="1"/>
              <a:t>Remarque </a:t>
            </a:r>
            <a:r>
              <a:rPr lang="fr-FR" sz="1600"/>
              <a:t>: supprimez le guide de planification de cette présentation avant de la partager.</a:t>
            </a:r>
          </a:p>
          <a:p>
            <a:pPr marL="0" indent="0" rtl="0">
              <a:buNone/>
            </a:pPr>
            <a:r>
              <a:rPr lang="fr-FR" sz="1600" b="1">
                <a:solidFill>
                  <a:schemeClr val="accent4"/>
                </a:solidFill>
              </a:rPr>
              <a:t>Pour obtenir de l'aide et des ressources supplémentaires, consultez la page d'accueil de l'instructeur et les ressources du cours pour ce cours. Vous pouvez également visiter le site de développement professionnel sur netacad.com, la page Facebook officielle de Cisco Networking Academy ou le groupe FB Instructor Only.</a:t>
            </a:r>
          </a:p>
        </p:txBody>
      </p:sp>
    </p:spTree>
    <p:custDataLst>
      <p:tags r:id="rId1"/>
    </p:custDataLst>
    <p:extLst>
      <p:ext uri="{BB962C8B-B14F-4D97-AF65-F5344CB8AC3E}">
        <p14:creationId xmlns:p14="http://schemas.microsoft.com/office/powerpoint/2010/main" val="2625469064"/>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ID de routeur OSPF</a:t>
            </a:r>
            <a:br>
              <a:rPr lang="en-US" dirty="0"/>
            </a:br>
            <a:r>
              <a:rPr lang="fr-FR" sz="2400"/>
              <a:t>Configurer une interface de bouclage comme ID de routeur</a:t>
            </a:r>
          </a:p>
        </p:txBody>
      </p:sp>
      <p:sp>
        <p:nvSpPr>
          <p:cNvPr id="4" name="Content Placeholder 3">
            <a:extLst>
              <a:ext uri="{FF2B5EF4-FFF2-40B4-BE49-F238E27FC236}">
                <a16:creationId xmlns:a16="http://schemas.microsoft.com/office/drawing/2014/main" id="{CBF6D189-7553-2846-8264-F7622FAE6BB4}"/>
              </a:ext>
            </a:extLst>
          </p:cNvPr>
          <p:cNvSpPr>
            <a:spLocks noGrp="1"/>
          </p:cNvSpPr>
          <p:nvPr>
            <p:ph idx="1"/>
          </p:nvPr>
        </p:nvSpPr>
        <p:spPr>
          <a:xfrm>
            <a:off x="474662" y="731838"/>
            <a:ext cx="8288338" cy="1582738"/>
          </a:xfrm>
        </p:spPr>
        <p:txBody>
          <a:bodyPr/>
          <a:lstStyle/>
          <a:p>
            <a:pPr marL="0" indent="0" algn="l" rtl="0"/>
            <a:r>
              <a:rPr lang="fr-FR" sz="1600">
                <a:solidFill>
                  <a:srgbClr val="000000"/>
                </a:solidFill>
              </a:rPr>
              <a:t>Au lieu de s'appuyer sur l'interface physique, l'ID du routeur peut être affecté à une interface de bouclage. En règle générale, l'adresse IPv4 pour ce type d'interface de bouclage doit être configurée en utilisant un masque de sous-réseau de 32 bits (255.255.255.255.255). Cette méthode permet de créer une route d'hôte de façon efficace. Une route hôte 32 bits ne serait pas annoncée comme une route vers d'autres routeurs OSPF.</a:t>
            </a:r>
          </a:p>
          <a:p>
            <a:pPr marL="0" indent="0" algn="l" rtl="0"/>
            <a:r>
              <a:rPr lang="fr-FR" sz="1600">
                <a:solidFill>
                  <a:srgbClr val="000000"/>
                </a:solidFill>
              </a:rPr>
              <a:t>OSPF n'a pas besoin d'être activé sur une interface pour que cette interface soit choisie comme ID de routeur.</a:t>
            </a:r>
          </a:p>
        </p:txBody>
      </p:sp>
      <p:pic>
        <p:nvPicPr>
          <p:cNvPr id="5" name="Picture 4">
            <a:extLst>
              <a:ext uri="{FF2B5EF4-FFF2-40B4-BE49-F238E27FC236}">
                <a16:creationId xmlns:a16="http://schemas.microsoft.com/office/drawing/2014/main" id="{A5BD7DE9-806F-4AE5-B5C0-6C9477277912}"/>
              </a:ext>
            </a:extLst>
          </p:cNvPr>
          <p:cNvPicPr>
            <a:picLocks noChangeAspect="1"/>
          </p:cNvPicPr>
          <p:nvPr/>
        </p:nvPicPr>
        <p:blipFill>
          <a:blip r:embed="rId4"/>
          <a:stretch>
            <a:fillRect/>
          </a:stretch>
        </p:blipFill>
        <p:spPr>
          <a:xfrm>
            <a:off x="665956" y="2947987"/>
            <a:ext cx="7905750" cy="1381125"/>
          </a:xfrm>
          <a:prstGeom prst="rect">
            <a:avLst/>
          </a:prstGeom>
        </p:spPr>
      </p:pic>
    </p:spTree>
    <p:custDataLst>
      <p:tags r:id="rId1"/>
    </p:custDataLst>
    <p:extLst>
      <p:ext uri="{BB962C8B-B14F-4D97-AF65-F5344CB8AC3E}">
        <p14:creationId xmlns:p14="http://schemas.microsoft.com/office/powerpoint/2010/main" val="2907767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ID de routeur OSPF</a:t>
            </a:r>
            <a:br>
              <a:rPr lang="en-US" dirty="0"/>
            </a:br>
            <a:r>
              <a:rPr lang="fr-FR" sz="2400"/>
              <a:t>Configurer explicitement un ID de routeur</a:t>
            </a:r>
          </a:p>
        </p:txBody>
      </p:sp>
      <p:sp>
        <p:nvSpPr>
          <p:cNvPr id="5" name="Content Placeholder 4">
            <a:extLst>
              <a:ext uri="{FF2B5EF4-FFF2-40B4-BE49-F238E27FC236}">
                <a16:creationId xmlns:a16="http://schemas.microsoft.com/office/drawing/2014/main" id="{D26776F1-7982-B14D-AA5C-B400E9A23A6D}"/>
              </a:ext>
            </a:extLst>
          </p:cNvPr>
          <p:cNvSpPr>
            <a:spLocks noGrp="1"/>
          </p:cNvSpPr>
          <p:nvPr>
            <p:ph idx="1"/>
          </p:nvPr>
        </p:nvSpPr>
        <p:spPr>
          <a:xfrm>
            <a:off x="474662" y="731838"/>
            <a:ext cx="8280057" cy="1981218"/>
          </a:xfrm>
        </p:spPr>
        <p:txBody>
          <a:bodyPr/>
          <a:lstStyle/>
          <a:p>
            <a:pPr marL="0" indent="0" algn="l" rtl="0"/>
            <a:r>
              <a:rPr lang="fr-FR" sz="1600">
                <a:solidFill>
                  <a:srgbClr val="000000"/>
                </a:solidFill>
              </a:rPr>
              <a:t>Dans notre topologie de référence, l'ID de routeur pour chaque routeur est attribué comme suit:</a:t>
            </a:r>
          </a:p>
          <a:p>
            <a:pPr marL="285750" indent="-285750" algn="l" rtl="0">
              <a:buFont typeface="Arial" panose="020B0604020202020204" pitchFamily="34" charset="0"/>
              <a:buChar char="•"/>
            </a:pPr>
            <a:r>
              <a:rPr lang="fr-FR" sz="1600">
                <a:solidFill>
                  <a:srgbClr val="000000"/>
                </a:solidFill>
              </a:rPr>
              <a:t>R1 utilise l'ID de routeur 1.1.1.1.</a:t>
            </a:r>
          </a:p>
          <a:p>
            <a:pPr marL="285750" indent="-285750" algn="l" rtl="0">
              <a:buFont typeface="Arial" panose="020B0604020202020204" pitchFamily="34" charset="0"/>
              <a:buChar char="•"/>
            </a:pPr>
            <a:r>
              <a:rPr lang="fr-FR" sz="1600">
                <a:solidFill>
                  <a:srgbClr val="000000"/>
                </a:solidFill>
              </a:rPr>
              <a:t>R2 utilise l'ID de routeur 2.2.2.2.</a:t>
            </a:r>
          </a:p>
          <a:p>
            <a:pPr marL="285750" indent="-285750" algn="l" rtl="0">
              <a:buFont typeface="Arial" panose="020B0604020202020204" pitchFamily="34" charset="0"/>
              <a:buChar char="•"/>
            </a:pPr>
            <a:r>
              <a:rPr lang="fr-FR" sz="1600">
                <a:solidFill>
                  <a:srgbClr val="000000"/>
                </a:solidFill>
              </a:rPr>
              <a:t>R3 utilise l'ID de routeur 3.3.3.3</a:t>
            </a:r>
          </a:p>
          <a:p>
            <a:pPr marL="0" indent="0" algn="l" rtl="0"/>
            <a:r>
              <a:rPr lang="fr-FR" sz="1600">
                <a:solidFill>
                  <a:srgbClr val="000000"/>
                </a:solidFill>
              </a:rPr>
              <a:t>Utilisez la commande de mode de configuration du routeur </a:t>
            </a:r>
            <a:r>
              <a:rPr lang="fr-FR" sz="1600" b="1">
                <a:solidFill>
                  <a:srgbClr val="000000"/>
                </a:solidFill>
              </a:rPr>
              <a:t>router-id</a:t>
            </a:r>
            <a:r>
              <a:rPr lang="fr-FR" sz="1600">
                <a:solidFill>
                  <a:srgbClr val="000000"/>
                </a:solidFill>
              </a:rPr>
              <a:t> </a:t>
            </a:r>
            <a:r>
              <a:rPr lang="fr-FR" sz="1600" i="1">
                <a:solidFill>
                  <a:srgbClr val="000000"/>
                </a:solidFill>
              </a:rPr>
              <a:t>rid</a:t>
            </a:r>
            <a:r>
              <a:rPr lang="fr-FR" sz="1600">
                <a:solidFill>
                  <a:srgbClr val="000000"/>
                </a:solidFill>
              </a:rPr>
              <a:t> pour attribuer manuellement un ID de routeur. Dans l'exemple, l'ID de routeur 1.1.1.1 est attribué à R1. Exécutez la commande </a:t>
            </a:r>
            <a:r>
              <a:rPr lang="fr-FR" sz="1600" b="1">
                <a:solidFill>
                  <a:srgbClr val="000000"/>
                </a:solidFill>
              </a:rPr>
              <a:t>show ip protocols</a:t>
            </a:r>
            <a:r>
              <a:rPr lang="fr-FR" sz="1600">
                <a:solidFill>
                  <a:srgbClr val="000000"/>
                </a:solidFill>
              </a:rPr>
              <a:t> pour vérifier l'ID de routeur.</a:t>
            </a:r>
            <a:br>
              <a:rPr lang="en-US" sz="1600" dirty="0">
                <a:solidFill>
                  <a:srgbClr val="000000"/>
                </a:solidFill>
              </a:rPr>
            </a:br>
            <a:endParaRPr lang="en-US" sz="1600" dirty="0">
              <a:solidFill>
                <a:srgbClr val="000000"/>
              </a:solidFill>
            </a:endParaRPr>
          </a:p>
        </p:txBody>
      </p:sp>
      <p:sp>
        <p:nvSpPr>
          <p:cNvPr id="12" name="Rectangle 11">
            <a:extLst>
              <a:ext uri="{FF2B5EF4-FFF2-40B4-BE49-F238E27FC236}">
                <a16:creationId xmlns:a16="http://schemas.microsoft.com/office/drawing/2014/main" id="{D3C84838-09BE-C648-9E05-5415237984E5}"/>
              </a:ext>
            </a:extLst>
          </p:cNvPr>
          <p:cNvSpPr/>
          <p:nvPr/>
        </p:nvSpPr>
        <p:spPr>
          <a:xfrm>
            <a:off x="570431" y="2871536"/>
            <a:ext cx="8280057" cy="1384995"/>
          </a:xfrm>
          <a:prstGeom prst="rect">
            <a:avLst/>
          </a:prstGeom>
          <a:solidFill>
            <a:srgbClr val="000000"/>
          </a:solidFill>
        </p:spPr>
        <p:txBody>
          <a:bodyPr wrap="square">
            <a:spAutoFit/>
          </a:bodyPr>
          <a:lstStyle/>
          <a:p>
            <a:pPr rtl="0"/>
            <a:r>
              <a:rPr lang="fr-FR" sz="1200">
                <a:solidFill>
                  <a:srgbClr val="DFDFDF"/>
                </a:solidFill>
                <a:latin typeface="Courier New" panose="02070309020205020404" pitchFamily="49" charset="0"/>
              </a:rPr>
              <a:t>R1(config)# </a:t>
            </a:r>
            <a:r>
              <a:rPr lang="fr-FR" sz="1200" b="1">
                <a:solidFill>
                  <a:srgbClr val="FFFFFF"/>
                </a:solidFill>
                <a:latin typeface="Courier New" panose="02070309020205020404" pitchFamily="49" charset="0"/>
              </a:rPr>
              <a:t>router ospf 10</a:t>
            </a:r>
            <a:r>
              <a:rPr lang="fr-FR" sz="1200">
                <a:solidFill>
                  <a:srgbClr val="DFDFDF"/>
                </a:solidFill>
                <a:latin typeface="Courier New" panose="02070309020205020404" pitchFamily="49" charset="0"/>
              </a:rPr>
              <a:t> </a:t>
            </a:r>
          </a:p>
          <a:p>
            <a:pPr rtl="0"/>
            <a:r>
              <a:rPr lang="fr-FR" sz="1200">
                <a:solidFill>
                  <a:srgbClr val="DFDFDF"/>
                </a:solidFill>
                <a:latin typeface="Courier New" panose="02070309020205020404" pitchFamily="49" charset="0"/>
              </a:rPr>
              <a:t>R1(config-router)# </a:t>
            </a:r>
            <a:r>
              <a:rPr lang="fr-FR" sz="1200" b="1">
                <a:solidFill>
                  <a:srgbClr val="FFFFFF"/>
                </a:solidFill>
                <a:latin typeface="Courier New" panose="02070309020205020404" pitchFamily="49" charset="0"/>
              </a:rPr>
              <a:t>router-id 1.1.1.1</a:t>
            </a:r>
            <a:r>
              <a:rPr lang="fr-FR" sz="1200">
                <a:solidFill>
                  <a:srgbClr val="DFDFDF"/>
                </a:solidFill>
                <a:latin typeface="Courier New" panose="02070309020205020404" pitchFamily="49" charset="0"/>
              </a:rPr>
              <a:t> </a:t>
            </a:r>
          </a:p>
          <a:p>
            <a:pPr rtl="0"/>
            <a:r>
              <a:rPr lang="fr-FR" sz="1200">
                <a:solidFill>
                  <a:srgbClr val="DFDFDF"/>
                </a:solidFill>
                <a:latin typeface="Courier New" panose="02070309020205020404" pitchFamily="49" charset="0"/>
              </a:rPr>
              <a:t>R1(config-router)# </a:t>
            </a:r>
            <a:r>
              <a:rPr lang="fr-FR" sz="1200" b="1">
                <a:solidFill>
                  <a:srgbClr val="FFFFFF"/>
                </a:solidFill>
                <a:latin typeface="Courier New" panose="02070309020205020404" pitchFamily="49" charset="0"/>
              </a:rPr>
              <a:t>end</a:t>
            </a:r>
            <a:r>
              <a:rPr lang="fr-FR" sz="1200">
                <a:solidFill>
                  <a:srgbClr val="DFDFDF"/>
                </a:solidFill>
                <a:latin typeface="Courier New" panose="02070309020205020404" pitchFamily="49" charset="0"/>
              </a:rPr>
              <a:t> </a:t>
            </a:r>
          </a:p>
          <a:p>
            <a:pPr rtl="0"/>
            <a:r>
              <a:rPr lang="fr-FR" sz="1200">
                <a:solidFill>
                  <a:srgbClr val="DFDFDF"/>
                </a:solidFill>
                <a:latin typeface="Courier New" panose="02070309020205020404" pitchFamily="49" charset="0"/>
              </a:rPr>
              <a:t>*May 23 19:33:42.689: %SYS-5-CONFIG_I: Configured from console by console </a:t>
            </a:r>
          </a:p>
          <a:p>
            <a:pPr rtl="0"/>
            <a:r>
              <a:rPr lang="fr-FR" sz="1200">
                <a:solidFill>
                  <a:srgbClr val="DFDFDF"/>
                </a:solidFill>
                <a:latin typeface="Courier New" panose="02070309020205020404" pitchFamily="49" charset="0"/>
              </a:rPr>
              <a:t>R1# </a:t>
            </a:r>
            <a:r>
              <a:rPr lang="fr-FR" sz="1200" b="1">
                <a:solidFill>
                  <a:srgbClr val="FFFFFF"/>
                </a:solidFill>
                <a:latin typeface="Courier New" panose="02070309020205020404" pitchFamily="49" charset="0"/>
              </a:rPr>
              <a:t>show ip protocols | include Router ID</a:t>
            </a:r>
            <a:r>
              <a:rPr lang="fr-FR" sz="1200">
                <a:solidFill>
                  <a:srgbClr val="DFDFDF"/>
                </a:solidFill>
                <a:latin typeface="Courier New" panose="02070309020205020404" pitchFamily="49" charset="0"/>
              </a:rPr>
              <a:t> </a:t>
            </a:r>
          </a:p>
          <a:p>
            <a:pPr rtl="0"/>
            <a:r>
              <a:rPr lang="fr-FR" sz="1200">
                <a:solidFill>
                  <a:srgbClr val="FBAB18"/>
                </a:solidFill>
                <a:latin typeface="Courier New" panose="02070309020205020404" pitchFamily="49" charset="0"/>
              </a:rPr>
              <a:t>  </a:t>
            </a:r>
            <a:r>
              <a:rPr lang="fr-FR" sz="1200">
                <a:solidFill>
                  <a:srgbClr val="DFDFDF"/>
                </a:solidFill>
                <a:latin typeface="Courier New" panose="02070309020205020404" pitchFamily="49" charset="0"/>
              </a:rPr>
              <a:t>Router ID 1.1.1.1</a:t>
            </a:r>
          </a:p>
          <a:p>
            <a:pPr rtl="0"/>
            <a:r>
              <a:rPr lang="fr-FR" sz="1200">
                <a:solidFill>
                  <a:srgbClr val="DFDFDF"/>
                </a:solidFill>
                <a:latin typeface="Courier New" panose="02070309020205020404" pitchFamily="49" charset="0"/>
              </a:rPr>
              <a:t>R1#</a:t>
            </a:r>
          </a:p>
        </p:txBody>
      </p:sp>
    </p:spTree>
    <p:custDataLst>
      <p:tags r:id="rId1"/>
    </p:custDataLst>
    <p:extLst>
      <p:ext uri="{BB962C8B-B14F-4D97-AF65-F5344CB8AC3E}">
        <p14:creationId xmlns:p14="http://schemas.microsoft.com/office/powerpoint/2010/main" val="3441070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ID de routeur OSPF</a:t>
            </a:r>
            <a:br>
              <a:rPr lang="en-US" dirty="0"/>
            </a:br>
            <a:r>
              <a:rPr lang="fr-FR" sz="2400"/>
              <a:t>Modifier un ID de Routeur</a:t>
            </a:r>
          </a:p>
        </p:txBody>
      </p:sp>
      <p:sp>
        <p:nvSpPr>
          <p:cNvPr id="5" name="Content Placeholder 4">
            <a:extLst>
              <a:ext uri="{FF2B5EF4-FFF2-40B4-BE49-F238E27FC236}">
                <a16:creationId xmlns:a16="http://schemas.microsoft.com/office/drawing/2014/main" id="{D26776F1-7982-B14D-AA5C-B400E9A23A6D}"/>
              </a:ext>
            </a:extLst>
          </p:cNvPr>
          <p:cNvSpPr>
            <a:spLocks noGrp="1"/>
          </p:cNvSpPr>
          <p:nvPr>
            <p:ph idx="1"/>
          </p:nvPr>
        </p:nvSpPr>
        <p:spPr>
          <a:xfrm>
            <a:off x="474662" y="731838"/>
            <a:ext cx="8280057" cy="927084"/>
          </a:xfrm>
        </p:spPr>
        <p:txBody>
          <a:bodyPr/>
          <a:lstStyle/>
          <a:p>
            <a:pPr marL="285750" indent="-285750" algn="l" rtl="0">
              <a:buFont typeface="Arial" panose="020B0604020202020204" pitchFamily="34" charset="0"/>
              <a:buChar char="•"/>
            </a:pPr>
            <a:r>
              <a:rPr lang="fr-FR" sz="1600">
                <a:solidFill>
                  <a:srgbClr val="000000"/>
                </a:solidFill>
              </a:rPr>
              <a:t>Toutefois, après la sélection d'un ID par le routeur, un routeur OSPFv2 actif ne permet pas de modifier cet lD tant que le routeur n'a pas été rechargé ou que le processus OSPFv2 n'a pas été désactivé.</a:t>
            </a:r>
          </a:p>
          <a:p>
            <a:pPr marL="285750" indent="-285750" algn="l" rtl="0">
              <a:buFont typeface="Arial" panose="020B0604020202020204" pitchFamily="34" charset="0"/>
              <a:buChar char="•"/>
            </a:pPr>
            <a:r>
              <a:rPr lang="fr-FR" sz="1600">
                <a:solidFill>
                  <a:srgbClr val="000000"/>
                </a:solidFill>
              </a:rPr>
              <a:t>Pour réinitialiser l'ID de routeur, il est préférable de supprimer le processus OSPF.</a:t>
            </a:r>
          </a:p>
        </p:txBody>
      </p:sp>
      <p:sp>
        <p:nvSpPr>
          <p:cNvPr id="2" name="Rectangle 1">
            <a:extLst>
              <a:ext uri="{FF2B5EF4-FFF2-40B4-BE49-F238E27FC236}">
                <a16:creationId xmlns:a16="http://schemas.microsoft.com/office/drawing/2014/main" id="{DE4EBB97-7741-4245-B53B-EB9B59E2FE79}"/>
              </a:ext>
            </a:extLst>
          </p:cNvPr>
          <p:cNvSpPr/>
          <p:nvPr/>
        </p:nvSpPr>
        <p:spPr>
          <a:xfrm>
            <a:off x="364687" y="1739307"/>
            <a:ext cx="8500005" cy="2970044"/>
          </a:xfrm>
          <a:prstGeom prst="rect">
            <a:avLst/>
          </a:prstGeom>
          <a:solidFill>
            <a:srgbClr val="000000"/>
          </a:solidFill>
        </p:spPr>
        <p:txBody>
          <a:bodyPr wrap="square">
            <a:spAutoFit/>
          </a:bodyPr>
          <a:lstStyle/>
          <a:p>
            <a:pPr rtl="0"/>
            <a:r>
              <a:rPr lang="fr-FR" sz="1100">
                <a:solidFill>
                  <a:srgbClr val="DFDFDF"/>
                </a:solidFill>
                <a:latin typeface="Courier New" panose="02070309020205020404" pitchFamily="49" charset="0"/>
              </a:rPr>
              <a:t>R1# </a:t>
            </a:r>
            <a:r>
              <a:rPr lang="fr-FR" sz="1100" b="1">
                <a:solidFill>
                  <a:srgbClr val="FFFFFF"/>
                </a:solidFill>
                <a:latin typeface="Courier New" panose="02070309020205020404" pitchFamily="49" charset="0"/>
              </a:rPr>
              <a:t>show ip protocols | include Router ID</a:t>
            </a:r>
            <a:r>
              <a:rPr lang="fr-FR" sz="1100">
                <a:solidFill>
                  <a:srgbClr val="DFDFDF"/>
                </a:solidFill>
                <a:latin typeface="Courier New" panose="02070309020205020404" pitchFamily="49" charset="0"/>
              </a:rPr>
              <a:t> </a:t>
            </a:r>
          </a:p>
          <a:p>
            <a:pPr rtl="0"/>
            <a:r>
              <a:rPr lang="fr-FR" sz="1100">
                <a:solidFill>
                  <a:srgbClr val="FBAB18"/>
                </a:solidFill>
                <a:latin typeface="Courier New" panose="02070309020205020404" pitchFamily="49" charset="0"/>
              </a:rPr>
              <a:t>Router ID 10.10.1.1</a:t>
            </a:r>
            <a:r>
              <a:rPr lang="fr-FR" sz="1100">
                <a:solidFill>
                  <a:srgbClr val="DFDFDF"/>
                </a:solidFill>
                <a:latin typeface="Courier New" panose="02070309020205020404" pitchFamily="49" charset="0"/>
              </a:rPr>
              <a:t> </a:t>
            </a:r>
          </a:p>
          <a:p>
            <a:pPr rtl="0"/>
            <a:r>
              <a:rPr lang="fr-FR" sz="1100">
                <a:solidFill>
                  <a:srgbClr val="DFDFDF"/>
                </a:solidFill>
                <a:latin typeface="Courier New" panose="02070309020205020404" pitchFamily="49" charset="0"/>
              </a:rPr>
              <a:t>R1# </a:t>
            </a:r>
            <a:r>
              <a:rPr lang="fr-FR" sz="1100" b="1">
                <a:solidFill>
                  <a:srgbClr val="FFFFFF"/>
                </a:solidFill>
                <a:latin typeface="Courier New" panose="02070309020205020404" pitchFamily="49" charset="0"/>
              </a:rPr>
              <a:t>conf t</a:t>
            </a:r>
            <a:r>
              <a:rPr lang="fr-FR" sz="1100">
                <a:solidFill>
                  <a:srgbClr val="DFDFDF"/>
                </a:solidFill>
                <a:latin typeface="Courier New" panose="02070309020205020404" pitchFamily="49" charset="0"/>
              </a:rPr>
              <a:t> </a:t>
            </a:r>
          </a:p>
          <a:p>
            <a:pPr rtl="0"/>
            <a:r>
              <a:rPr lang="fr-FR" sz="1100">
                <a:solidFill>
                  <a:srgbClr val="DFDFDF"/>
                </a:solidFill>
                <a:latin typeface="Courier New" panose="02070309020205020404" pitchFamily="49" charset="0"/>
              </a:rPr>
              <a:t>Enter configuration commands, one per line. End with CNTL/Z. </a:t>
            </a:r>
          </a:p>
          <a:p>
            <a:pPr rtl="0"/>
            <a:r>
              <a:rPr lang="fr-FR" sz="1100">
                <a:solidFill>
                  <a:srgbClr val="DFDFDF"/>
                </a:solidFill>
                <a:latin typeface="Courier New" panose="02070309020205020404" pitchFamily="49" charset="0"/>
              </a:rPr>
              <a:t>R1(config)# </a:t>
            </a:r>
            <a:r>
              <a:rPr lang="fr-FR" sz="1100" b="1">
                <a:solidFill>
                  <a:srgbClr val="FFFFFF"/>
                </a:solidFill>
                <a:latin typeface="Courier New" panose="02070309020205020404" pitchFamily="49" charset="0"/>
              </a:rPr>
              <a:t>router ospf 10</a:t>
            </a:r>
            <a:r>
              <a:rPr lang="fr-FR" sz="1100">
                <a:solidFill>
                  <a:srgbClr val="DFDFDF"/>
                </a:solidFill>
                <a:latin typeface="Courier New" panose="02070309020205020404" pitchFamily="49" charset="0"/>
              </a:rPr>
              <a:t> </a:t>
            </a:r>
          </a:p>
          <a:p>
            <a:pPr rtl="0"/>
            <a:r>
              <a:rPr lang="fr-FR" sz="1100">
                <a:solidFill>
                  <a:srgbClr val="DFDFDF"/>
                </a:solidFill>
                <a:latin typeface="Courier New" panose="02070309020205020404" pitchFamily="49" charset="0"/>
              </a:rPr>
              <a:t>R1(config-router)# </a:t>
            </a:r>
            <a:r>
              <a:rPr lang="fr-FR" sz="1100" b="1">
                <a:solidFill>
                  <a:srgbClr val="FFFFFF"/>
                </a:solidFill>
                <a:latin typeface="Courier New" panose="02070309020205020404" pitchFamily="49" charset="0"/>
              </a:rPr>
              <a:t>router-id 1.1.1.1</a:t>
            </a:r>
            <a:r>
              <a:rPr lang="fr-FR" sz="1100">
                <a:solidFill>
                  <a:srgbClr val="DFDFDF"/>
                </a:solidFill>
                <a:latin typeface="Courier New" panose="02070309020205020404" pitchFamily="49" charset="0"/>
              </a:rPr>
              <a:t> </a:t>
            </a:r>
          </a:p>
          <a:p>
            <a:pPr rtl="0"/>
            <a:r>
              <a:rPr lang="fr-FR" sz="1100">
                <a:solidFill>
                  <a:srgbClr val="DFDFDF"/>
                </a:solidFill>
                <a:latin typeface="Courier New" panose="02070309020205020404" pitchFamily="49" charset="0"/>
              </a:rPr>
              <a:t>% OSPF: Reload or use "clear ip ospf process" command, for this to take effect </a:t>
            </a:r>
          </a:p>
          <a:p>
            <a:pPr rtl="0"/>
            <a:r>
              <a:rPr lang="fr-FR" sz="1100">
                <a:solidFill>
                  <a:srgbClr val="DFDFDF"/>
                </a:solidFill>
                <a:latin typeface="Courier New" panose="02070309020205020404" pitchFamily="49" charset="0"/>
              </a:rPr>
              <a:t>R1(config-router)# </a:t>
            </a:r>
            <a:r>
              <a:rPr lang="fr-FR" sz="1100" b="1">
                <a:solidFill>
                  <a:srgbClr val="FFFFFF"/>
                </a:solidFill>
                <a:latin typeface="Courier New" panose="02070309020205020404" pitchFamily="49" charset="0"/>
              </a:rPr>
              <a:t>end</a:t>
            </a:r>
            <a:r>
              <a:rPr lang="fr-FR" sz="1100">
                <a:solidFill>
                  <a:srgbClr val="DFDFDF"/>
                </a:solidFill>
                <a:latin typeface="Courier New" panose="02070309020205020404" pitchFamily="49" charset="0"/>
              </a:rPr>
              <a:t> </a:t>
            </a:r>
          </a:p>
          <a:p>
            <a:pPr rtl="0"/>
            <a:r>
              <a:rPr lang="fr-FR" sz="1100">
                <a:solidFill>
                  <a:srgbClr val="DFDFDF"/>
                </a:solidFill>
                <a:latin typeface="Courier New" panose="02070309020205020404" pitchFamily="49" charset="0"/>
              </a:rPr>
              <a:t>R1# </a:t>
            </a:r>
            <a:r>
              <a:rPr lang="fr-FR" sz="1100" b="1">
                <a:solidFill>
                  <a:srgbClr val="FFFFFF"/>
                </a:solidFill>
                <a:latin typeface="Courier New" panose="02070309020205020404" pitchFamily="49" charset="0"/>
              </a:rPr>
              <a:t>clear ip ospf process</a:t>
            </a:r>
            <a:r>
              <a:rPr lang="fr-FR" sz="1100">
                <a:solidFill>
                  <a:srgbClr val="DFDFDF"/>
                </a:solidFill>
                <a:latin typeface="Courier New" panose="02070309020205020404" pitchFamily="49" charset="0"/>
              </a:rPr>
              <a:t> </a:t>
            </a:r>
          </a:p>
          <a:p>
            <a:pPr rtl="0"/>
            <a:r>
              <a:rPr lang="fr-FR" sz="1100">
                <a:solidFill>
                  <a:srgbClr val="DFDFDF"/>
                </a:solidFill>
                <a:latin typeface="Courier New" panose="02070309020205020404" pitchFamily="49" charset="0"/>
              </a:rPr>
              <a:t>Reset ALL OSPF processes? [no]: </a:t>
            </a:r>
            <a:r>
              <a:rPr lang="fr-FR" sz="1100" b="1">
                <a:solidFill>
                  <a:srgbClr val="FFFFFF"/>
                </a:solidFill>
                <a:latin typeface="Courier New" panose="02070309020205020404" pitchFamily="49" charset="0"/>
              </a:rPr>
              <a:t>y</a:t>
            </a:r>
            <a:r>
              <a:rPr lang="fr-FR" sz="1100">
                <a:solidFill>
                  <a:srgbClr val="DFDFDF"/>
                </a:solidFill>
                <a:latin typeface="Courier New" panose="02070309020205020404" pitchFamily="49" charset="0"/>
              </a:rPr>
              <a:t> </a:t>
            </a:r>
          </a:p>
          <a:p>
            <a:pPr rtl="0"/>
            <a:r>
              <a:rPr lang="fr-FR" sz="1100">
                <a:solidFill>
                  <a:srgbClr val="DFDFDF"/>
                </a:solidFill>
                <a:latin typeface="Courier New" panose="02070309020205020404" pitchFamily="49" charset="0"/>
              </a:rPr>
              <a:t>*Jun 6 01:09:46.975: %OSPF-5-ADJCHG: Process 10, Nbr 3.3.3.3 on GigabitEthernet0/0/1 from FULL to DOWN, Neighbor Down: Interface down or detached </a:t>
            </a:r>
          </a:p>
          <a:p>
            <a:pPr rtl="0"/>
            <a:r>
              <a:rPr lang="fr-FR" sz="1100">
                <a:solidFill>
                  <a:srgbClr val="DFDFDF"/>
                </a:solidFill>
                <a:latin typeface="Courier New" panose="02070309020205020404" pitchFamily="49" charset="0"/>
              </a:rPr>
              <a:t>*Jun 6 01:09:46.975: %OSPF-5-ADJCHG: Process 10, Nbr 3.3.3.3 on GigabitEthernet0/0/1 from FULL to DOWN, Neighbor Down: Interface down or detached</a:t>
            </a:r>
          </a:p>
          <a:p>
            <a:pPr rtl="0"/>
            <a:r>
              <a:rPr lang="fr-FR" sz="1100">
                <a:solidFill>
                  <a:srgbClr val="DFDFDF"/>
                </a:solidFill>
                <a:latin typeface="Courier New" panose="02070309020205020404" pitchFamily="49" charset="0"/>
              </a:rPr>
              <a:t>R1# </a:t>
            </a:r>
            <a:r>
              <a:rPr lang="fr-FR" sz="1100" b="1">
                <a:solidFill>
                  <a:srgbClr val="FFFFFF"/>
                </a:solidFill>
                <a:latin typeface="Courier New" panose="02070309020205020404" pitchFamily="49" charset="0"/>
              </a:rPr>
              <a:t>show ip protocols | include Router ID</a:t>
            </a:r>
            <a:r>
              <a:rPr lang="fr-FR" sz="1100">
                <a:solidFill>
                  <a:srgbClr val="DFDFDF"/>
                </a:solidFill>
                <a:latin typeface="Courier New" panose="02070309020205020404" pitchFamily="49" charset="0"/>
              </a:rPr>
              <a:t> </a:t>
            </a:r>
          </a:p>
          <a:p>
            <a:pPr rtl="0"/>
            <a:r>
              <a:rPr lang="fr-FR" sz="1100">
                <a:solidFill>
                  <a:srgbClr val="DFDFDF"/>
                </a:solidFill>
                <a:latin typeface="Courier New" panose="02070309020205020404" pitchFamily="49" charset="0"/>
              </a:rPr>
              <a:t>  </a:t>
            </a:r>
            <a:r>
              <a:rPr lang="fr-FR" sz="1100">
                <a:solidFill>
                  <a:srgbClr val="FBAB18"/>
                </a:solidFill>
                <a:latin typeface="Courier New" panose="02070309020205020404" pitchFamily="49" charset="0"/>
              </a:rPr>
              <a:t>Router ID 1.1.1.1</a:t>
            </a:r>
            <a:r>
              <a:rPr lang="fr-FR" sz="1100">
                <a:solidFill>
                  <a:srgbClr val="DFDFDF"/>
                </a:solidFill>
                <a:latin typeface="Courier New" panose="02070309020205020404" pitchFamily="49" charset="0"/>
              </a:rPr>
              <a:t> </a:t>
            </a:r>
          </a:p>
          <a:p>
            <a:pPr rtl="0"/>
            <a:r>
              <a:rPr lang="fr-FR" sz="1100">
                <a:solidFill>
                  <a:srgbClr val="DFDFDF"/>
                </a:solidFill>
                <a:latin typeface="Courier New" panose="02070309020205020404" pitchFamily="49" charset="0"/>
              </a:rPr>
              <a:t>R1#</a:t>
            </a:r>
          </a:p>
        </p:txBody>
      </p:sp>
    </p:spTree>
    <p:custDataLst>
      <p:tags r:id="rId1"/>
    </p:custDataLst>
    <p:extLst>
      <p:ext uri="{BB962C8B-B14F-4D97-AF65-F5344CB8AC3E}">
        <p14:creationId xmlns:p14="http://schemas.microsoft.com/office/powerpoint/2010/main" val="1013347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2.2 Réseaux point à point OSPF</a:t>
            </a:r>
          </a:p>
        </p:txBody>
      </p:sp>
    </p:spTree>
    <p:custDataLst>
      <p:tags r:id="rId1"/>
    </p:custDataLst>
    <p:extLst>
      <p:ext uri="{BB962C8B-B14F-4D97-AF65-F5344CB8AC3E}">
        <p14:creationId xmlns:p14="http://schemas.microsoft.com/office/powerpoint/2010/main" val="1619359580"/>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Réseaux OSPF point à point</a:t>
            </a:r>
            <a:br>
              <a:rPr lang="en-US" dirty="0"/>
            </a:br>
            <a:r>
              <a:rPr lang="fr-FR" sz="2400"/>
              <a:t>La syntaxe de commande network</a:t>
            </a:r>
          </a:p>
        </p:txBody>
      </p:sp>
      <p:sp>
        <p:nvSpPr>
          <p:cNvPr id="5" name="Content Placeholder 4">
            <a:extLst>
              <a:ext uri="{FF2B5EF4-FFF2-40B4-BE49-F238E27FC236}">
                <a16:creationId xmlns:a16="http://schemas.microsoft.com/office/drawing/2014/main" id="{40058272-C290-7A4A-9628-DFDC74E34B81}"/>
              </a:ext>
            </a:extLst>
          </p:cNvPr>
          <p:cNvSpPr>
            <a:spLocks noGrp="1"/>
          </p:cNvSpPr>
          <p:nvPr>
            <p:ph idx="1"/>
          </p:nvPr>
        </p:nvSpPr>
        <p:spPr>
          <a:xfrm>
            <a:off x="474662" y="731837"/>
            <a:ext cx="8280057" cy="1142119"/>
          </a:xfrm>
        </p:spPr>
        <p:txBody>
          <a:bodyPr/>
          <a:lstStyle/>
          <a:p>
            <a:pPr marL="342900" indent="-342900" algn="l" rtl="0">
              <a:buFont typeface="Arial" panose="020B0604020202020204" pitchFamily="34" charset="0"/>
              <a:buChar char="•"/>
            </a:pPr>
            <a:r>
              <a:rPr lang="fr-FR" sz="1600">
                <a:solidFill>
                  <a:srgbClr val="000000"/>
                </a:solidFill>
              </a:rPr>
              <a:t>Vous pouvez spécifier les interfaces appartenant à un réseau point à point en configurant la commande </a:t>
            </a:r>
            <a:r>
              <a:rPr lang="fr-FR" sz="1600" b="1">
                <a:solidFill>
                  <a:srgbClr val="000000"/>
                </a:solidFill>
              </a:rPr>
              <a:t>network</a:t>
            </a:r>
            <a:r>
              <a:rPr lang="fr-FR" sz="1600">
                <a:solidFill>
                  <a:srgbClr val="000000"/>
                </a:solidFill>
              </a:rPr>
              <a:t> . Vous pouvez également configurer OSPF directement sur l'interface avec la commande </a:t>
            </a:r>
            <a:r>
              <a:rPr lang="fr-FR" sz="1600" b="1">
                <a:solidFill>
                  <a:srgbClr val="000000"/>
                </a:solidFill>
              </a:rPr>
              <a:t>ip ospf</a:t>
            </a:r>
            <a:r>
              <a:rPr lang="fr-FR" sz="1600">
                <a:solidFill>
                  <a:srgbClr val="000000"/>
                </a:solidFill>
              </a:rPr>
              <a:t> .</a:t>
            </a:r>
          </a:p>
          <a:p>
            <a:pPr marL="342900" indent="-342900" algn="l" rtl="0">
              <a:buFont typeface="Arial" panose="020B0604020202020204" pitchFamily="34" charset="0"/>
              <a:buChar char="•"/>
            </a:pPr>
            <a:r>
              <a:rPr lang="fr-FR" sz="1600">
                <a:solidFill>
                  <a:srgbClr val="000000"/>
                </a:solidFill>
              </a:rPr>
              <a:t>La syntaxe de base de la commande </a:t>
            </a:r>
            <a:r>
              <a:rPr lang="fr-FR" sz="1600" b="1">
                <a:solidFill>
                  <a:srgbClr val="000000"/>
                </a:solidFill>
              </a:rPr>
              <a:t>network</a:t>
            </a:r>
            <a:r>
              <a:rPr lang="fr-FR" sz="1600">
                <a:solidFill>
                  <a:srgbClr val="000000"/>
                </a:solidFill>
              </a:rPr>
              <a:t> est la suivante:</a:t>
            </a:r>
          </a:p>
          <a:p>
            <a:pPr marL="342900" indent="-342900" algn="l">
              <a:buFont typeface="Arial" panose="020B0604020202020204" pitchFamily="34" charset="0"/>
              <a:buChar char="•"/>
            </a:pPr>
            <a:endParaRPr lang="en-US" sz="1600" dirty="0">
              <a:solidFill>
                <a:srgbClr val="000000"/>
              </a:solidFill>
            </a:endParaRPr>
          </a:p>
        </p:txBody>
      </p:sp>
      <p:sp>
        <p:nvSpPr>
          <p:cNvPr id="6" name="Rectangle 5">
            <a:extLst>
              <a:ext uri="{FF2B5EF4-FFF2-40B4-BE49-F238E27FC236}">
                <a16:creationId xmlns:a16="http://schemas.microsoft.com/office/drawing/2014/main" id="{7AC25281-3A40-FB44-923C-DCF9C2A5A02C}"/>
              </a:ext>
            </a:extLst>
          </p:cNvPr>
          <p:cNvSpPr/>
          <p:nvPr/>
        </p:nvSpPr>
        <p:spPr>
          <a:xfrm>
            <a:off x="479777" y="1962778"/>
            <a:ext cx="8184445" cy="307777"/>
          </a:xfrm>
          <a:prstGeom prst="rect">
            <a:avLst/>
          </a:prstGeom>
        </p:spPr>
        <p:txBody>
          <a:bodyPr wrap="square">
            <a:spAutoFit/>
          </a:bodyPr>
          <a:lstStyle/>
          <a:p>
            <a:pPr rtl="0"/>
            <a:r>
              <a:rPr lang="fr-FR" sz="1400">
                <a:solidFill>
                  <a:srgbClr val="000000"/>
                </a:solidFill>
                <a:latin typeface="Courier New" panose="02070309020205020404" pitchFamily="49" charset="0"/>
                <a:cs typeface="Courier New" panose="02070309020205020404" pitchFamily="49" charset="0"/>
              </a:rPr>
              <a:t>Router(config-router)# </a:t>
            </a:r>
            <a:r>
              <a:rPr lang="fr-FR" sz="1400" b="1">
                <a:solidFill>
                  <a:srgbClr val="000000"/>
                </a:solidFill>
                <a:latin typeface="Courier New" panose="02070309020205020404" pitchFamily="49" charset="0"/>
                <a:cs typeface="Courier New" panose="02070309020205020404" pitchFamily="49" charset="0"/>
              </a:rPr>
              <a:t>network</a:t>
            </a:r>
            <a:r>
              <a:rPr lang="fr-FR" sz="1400">
                <a:solidFill>
                  <a:srgbClr val="000000"/>
                </a:solidFill>
                <a:latin typeface="Courier New" panose="02070309020205020404" pitchFamily="49" charset="0"/>
                <a:cs typeface="Courier New" panose="02070309020205020404" pitchFamily="49" charset="0"/>
              </a:rPr>
              <a:t> </a:t>
            </a:r>
            <a:r>
              <a:rPr lang="fr-FR" sz="1400" i="1">
                <a:solidFill>
                  <a:srgbClr val="000000"/>
                </a:solidFill>
                <a:latin typeface="Courier New" panose="02070309020205020404" pitchFamily="49" charset="0"/>
                <a:cs typeface="Courier New" panose="02070309020205020404" pitchFamily="49" charset="0"/>
              </a:rPr>
              <a:t>network-address</a:t>
            </a:r>
            <a:r>
              <a:rPr lang="fr-FR" sz="1400">
                <a:solidFill>
                  <a:srgbClr val="000000"/>
                </a:solidFill>
                <a:latin typeface="Courier New" panose="02070309020205020404" pitchFamily="49" charset="0"/>
                <a:cs typeface="Courier New" panose="02070309020205020404" pitchFamily="49" charset="0"/>
              </a:rPr>
              <a:t> </a:t>
            </a:r>
            <a:r>
              <a:rPr lang="fr-FR" sz="1400" i="1">
                <a:solidFill>
                  <a:srgbClr val="000000"/>
                </a:solidFill>
                <a:latin typeface="Courier New" panose="02070309020205020404" pitchFamily="49" charset="0"/>
                <a:cs typeface="Courier New" panose="02070309020205020404" pitchFamily="49" charset="0"/>
              </a:rPr>
              <a:t>wildcard-mask</a:t>
            </a:r>
            <a:r>
              <a:rPr lang="fr-FR" sz="1400">
                <a:solidFill>
                  <a:srgbClr val="000000"/>
                </a:solidFill>
                <a:latin typeface="Courier New" panose="02070309020205020404" pitchFamily="49" charset="0"/>
                <a:cs typeface="Courier New" panose="02070309020205020404" pitchFamily="49" charset="0"/>
              </a:rPr>
              <a:t> </a:t>
            </a:r>
            <a:r>
              <a:rPr lang="fr-FR" sz="1400" b="1">
                <a:solidFill>
                  <a:srgbClr val="000000"/>
                </a:solidFill>
                <a:latin typeface="Courier New" panose="02070309020205020404" pitchFamily="49" charset="0"/>
                <a:cs typeface="Courier New" panose="02070309020205020404" pitchFamily="49" charset="0"/>
              </a:rPr>
              <a:t>area</a:t>
            </a:r>
            <a:r>
              <a:rPr lang="fr-FR" sz="1400">
                <a:solidFill>
                  <a:srgbClr val="000000"/>
                </a:solidFill>
                <a:latin typeface="Courier New" panose="02070309020205020404" pitchFamily="49" charset="0"/>
                <a:cs typeface="Courier New" panose="02070309020205020404" pitchFamily="49" charset="0"/>
              </a:rPr>
              <a:t> </a:t>
            </a:r>
            <a:r>
              <a:rPr lang="fr-FR" sz="1400" i="1">
                <a:solidFill>
                  <a:srgbClr val="000000"/>
                </a:solidFill>
                <a:latin typeface="Courier New" panose="02070309020205020404" pitchFamily="49" charset="0"/>
                <a:cs typeface="Courier New" panose="02070309020205020404" pitchFamily="49" charset="0"/>
              </a:rPr>
              <a:t>area-id</a:t>
            </a:r>
          </a:p>
        </p:txBody>
      </p:sp>
      <p:sp>
        <p:nvSpPr>
          <p:cNvPr id="7" name="Rectangle 6">
            <a:extLst>
              <a:ext uri="{FF2B5EF4-FFF2-40B4-BE49-F238E27FC236}">
                <a16:creationId xmlns:a16="http://schemas.microsoft.com/office/drawing/2014/main" id="{5522E85B-137D-9940-A3EC-0E49BDD183B4}"/>
              </a:ext>
            </a:extLst>
          </p:cNvPr>
          <p:cNvSpPr/>
          <p:nvPr/>
        </p:nvSpPr>
        <p:spPr>
          <a:xfrm>
            <a:off x="474662" y="2359377"/>
            <a:ext cx="8103303" cy="2111347"/>
          </a:xfrm>
          <a:prstGeom prst="rect">
            <a:avLst/>
          </a:prstGeom>
        </p:spPr>
        <p:txBody>
          <a:bodyPr wrap="square">
            <a:spAutoFit/>
          </a:bodyPr>
          <a:lstStyle/>
          <a:p>
            <a:pPr marL="342900" indent="-342900" defTabSz="457105" rtl="0" fontAlgn="auto">
              <a:spcBef>
                <a:spcPct val="20000"/>
              </a:spcBef>
              <a:spcAft>
                <a:spcPts val="0"/>
              </a:spcAft>
              <a:buFont typeface="Arial" panose="020B0604020202020204" pitchFamily="34" charset="0"/>
              <a:buChar char="•"/>
            </a:pPr>
            <a:r>
              <a:rPr lang="fr-FR" sz="1600">
                <a:solidFill>
                  <a:srgbClr val="000000"/>
                </a:solidFill>
                <a:latin typeface="+mn-lt"/>
                <a:ea typeface="ＭＳ Ｐゴシック" charset="0"/>
              </a:rPr>
              <a:t>La syntaxe </a:t>
            </a:r>
            <a:r>
              <a:rPr lang="fr-FR" sz="1600" i="1">
                <a:solidFill>
                  <a:srgbClr val="000000"/>
                </a:solidFill>
                <a:latin typeface="+mn-lt"/>
                <a:ea typeface="ＭＳ Ｐゴシック" charset="0"/>
              </a:rPr>
              <a:t>network-address wildcard-mask</a:t>
            </a:r>
            <a:r>
              <a:rPr lang="fr-FR" sz="1600">
                <a:solidFill>
                  <a:srgbClr val="000000"/>
                </a:solidFill>
                <a:latin typeface="+mn-lt"/>
                <a:ea typeface="ＭＳ Ｐゴシック" charset="0"/>
              </a:rPr>
              <a:t> est utilisée pour activer OSPF sur les interfaces. Toute interface d'un routeur qui correspond cette partie de la commande sont autorisées à envoyer et recevoir des paquets OSPF.</a:t>
            </a:r>
          </a:p>
          <a:p>
            <a:pPr marL="342900" indent="-342900" defTabSz="457105" rtl="0" fontAlgn="auto">
              <a:spcBef>
                <a:spcPct val="20000"/>
              </a:spcBef>
              <a:spcAft>
                <a:spcPts val="0"/>
              </a:spcAft>
              <a:buFont typeface="Arial" panose="020B0604020202020204" pitchFamily="34" charset="0"/>
              <a:buChar char="•"/>
            </a:pPr>
            <a:r>
              <a:rPr lang="fr-FR" sz="1600">
                <a:solidFill>
                  <a:srgbClr val="000000"/>
                </a:solidFill>
                <a:latin typeface="+mn-lt"/>
                <a:ea typeface="ＭＳ Ｐゴシック" charset="0"/>
              </a:rPr>
              <a:t>La syntaxe </a:t>
            </a:r>
            <a:r>
              <a:rPr lang="fr-FR" sz="1600" b="1">
                <a:solidFill>
                  <a:srgbClr val="000000"/>
                </a:solidFill>
                <a:latin typeface="+mn-lt"/>
                <a:ea typeface="ＭＳ Ｐゴシック" charset="0"/>
              </a:rPr>
              <a:t>area</a:t>
            </a:r>
            <a:r>
              <a:rPr lang="fr-FR" sz="1600">
                <a:solidFill>
                  <a:srgbClr val="000000"/>
                </a:solidFill>
                <a:latin typeface="+mn-lt"/>
                <a:ea typeface="ＭＳ Ｐゴシック" charset="0"/>
              </a:rPr>
              <a:t> </a:t>
            </a:r>
            <a:r>
              <a:rPr lang="fr-FR" sz="1600" i="1">
                <a:solidFill>
                  <a:srgbClr val="000000"/>
                </a:solidFill>
                <a:latin typeface="+mn-lt"/>
                <a:ea typeface="ＭＳ Ｐゴシック" charset="0"/>
              </a:rPr>
              <a:t>area-id</a:t>
            </a:r>
            <a:r>
              <a:rPr lang="fr-FR" sz="1600">
                <a:solidFill>
                  <a:srgbClr val="000000"/>
                </a:solidFill>
                <a:latin typeface="+mn-lt"/>
                <a:ea typeface="ＭＳ Ｐゴシック" charset="0"/>
              </a:rPr>
              <a:t> fait référence à la zone OSPF. Lors de la configuration de l'OSPFv2 à zone unique, la commande </a:t>
            </a:r>
            <a:r>
              <a:rPr lang="fr-FR" sz="1600" b="1">
                <a:solidFill>
                  <a:srgbClr val="000000"/>
                </a:solidFill>
                <a:latin typeface="+mn-lt"/>
                <a:ea typeface="ＭＳ Ｐゴシック" charset="0"/>
              </a:rPr>
              <a:t>network</a:t>
            </a:r>
            <a:r>
              <a:rPr lang="fr-FR" sz="1600">
                <a:solidFill>
                  <a:srgbClr val="000000"/>
                </a:solidFill>
                <a:latin typeface="+mn-lt"/>
                <a:ea typeface="ＭＳ Ｐゴシック" charset="0"/>
              </a:rPr>
              <a:t> doit être configurée avec la même valeur </a:t>
            </a:r>
            <a:r>
              <a:rPr lang="fr-FR" sz="1600" i="1">
                <a:solidFill>
                  <a:srgbClr val="000000"/>
                </a:solidFill>
                <a:latin typeface="+mn-lt"/>
                <a:ea typeface="ＭＳ Ｐゴシック" charset="0"/>
              </a:rPr>
              <a:t>area-id </a:t>
            </a:r>
            <a:r>
              <a:rPr lang="fr-FR" sz="1600">
                <a:solidFill>
                  <a:srgbClr val="000000"/>
                </a:solidFill>
                <a:latin typeface="+mn-lt"/>
                <a:ea typeface="ＭＳ Ｐゴシック" charset="0"/>
              </a:rPr>
              <a:t>sur tous les routeurs. Bien que vous puissiez utiliser n'importe quel ID de zone, il est de bonne pratique d'utiliser un ID de zone de 0 avec un OSPFv2 de zone unique. Cette convention facilite la modification ultérieure du réseau pour prendre en charge le routage OSPFv2 à zones multiples.</a:t>
            </a:r>
          </a:p>
        </p:txBody>
      </p:sp>
    </p:spTree>
    <p:custDataLst>
      <p:tags r:id="rId1"/>
    </p:custDataLst>
    <p:extLst>
      <p:ext uri="{BB962C8B-B14F-4D97-AF65-F5344CB8AC3E}">
        <p14:creationId xmlns:p14="http://schemas.microsoft.com/office/powerpoint/2010/main" val="175850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1289" y="11289"/>
            <a:ext cx="8345488" cy="731837"/>
          </a:xfrm>
        </p:spPr>
        <p:txBody>
          <a:bodyPr/>
          <a:lstStyle/>
          <a:p>
            <a:pPr rtl="0"/>
            <a:r>
              <a:rPr lang="fr-FR" sz="1600"/>
              <a:t>Réseaux point à point OSPF</a:t>
            </a:r>
            <a:br>
              <a:rPr lang="en-US" dirty="0"/>
            </a:br>
            <a:r>
              <a:rPr lang="fr-FR" sz="2400"/>
              <a:t>Le masque générique</a:t>
            </a:r>
          </a:p>
        </p:txBody>
      </p:sp>
      <p:sp>
        <p:nvSpPr>
          <p:cNvPr id="4" name="Content Placeholder 3">
            <a:extLst>
              <a:ext uri="{FF2B5EF4-FFF2-40B4-BE49-F238E27FC236}">
                <a16:creationId xmlns:a16="http://schemas.microsoft.com/office/drawing/2014/main" id="{AEC12A31-C2DD-0F47-9E8E-88A672C81279}"/>
              </a:ext>
            </a:extLst>
          </p:cNvPr>
          <p:cNvSpPr>
            <a:spLocks noGrp="1"/>
          </p:cNvSpPr>
          <p:nvPr>
            <p:ph idx="1"/>
          </p:nvPr>
        </p:nvSpPr>
        <p:spPr>
          <a:xfrm>
            <a:off x="474662" y="731838"/>
            <a:ext cx="8280057" cy="1219730"/>
          </a:xfrm>
        </p:spPr>
        <p:txBody>
          <a:bodyPr/>
          <a:lstStyle/>
          <a:p>
            <a:pPr marL="342900" indent="-342900" algn="l" rtl="0">
              <a:buFont typeface="Arial" panose="020B0604020202020204" pitchFamily="34" charset="0"/>
              <a:buChar char="•"/>
            </a:pPr>
            <a:r>
              <a:rPr lang="fr-FR" sz="1600">
                <a:solidFill>
                  <a:srgbClr val="000000"/>
                </a:solidFill>
              </a:rPr>
              <a:t>Le masque générique est généralement l'inverse du masque de sous-réseau configuré sur cette interface. </a:t>
            </a:r>
          </a:p>
          <a:p>
            <a:pPr marL="342900" indent="-342900" algn="l" rtl="0">
              <a:buFont typeface="Arial" panose="020B0604020202020204" pitchFamily="34" charset="0"/>
              <a:buChar char="•"/>
            </a:pPr>
            <a:r>
              <a:rPr lang="fr-FR" sz="1600">
                <a:solidFill>
                  <a:srgbClr val="000000"/>
                </a:solidFill>
              </a:rPr>
              <a:t>La méthode la plus simple pour calculer un masque de joker consiste à soustraire le masque de sous-réseau du 255.255.255.255, comme indiqué pour les masques de sous-réseau /24 et /26 dans la figure.</a:t>
            </a:r>
          </a:p>
          <a:p>
            <a:pPr marL="342900" indent="-342900" algn="l">
              <a:buFont typeface="Arial" panose="020B0604020202020204" pitchFamily="34" charset="0"/>
              <a:buChar char="•"/>
            </a:pPr>
            <a:endParaRPr lang="en-US" sz="1600" dirty="0">
              <a:solidFill>
                <a:srgbClr val="000000"/>
              </a:solidFill>
            </a:endParaRPr>
          </a:p>
        </p:txBody>
      </p:sp>
      <p:pic>
        <p:nvPicPr>
          <p:cNvPr id="9" name="Picture 8">
            <a:extLst>
              <a:ext uri="{FF2B5EF4-FFF2-40B4-BE49-F238E27FC236}">
                <a16:creationId xmlns:a16="http://schemas.microsoft.com/office/drawing/2014/main" id="{DA03CD66-5785-C24B-9968-C250ECB37B04}"/>
              </a:ext>
            </a:extLst>
          </p:cNvPr>
          <p:cNvPicPr>
            <a:picLocks noChangeAspect="1"/>
          </p:cNvPicPr>
          <p:nvPr/>
        </p:nvPicPr>
        <p:blipFill>
          <a:blip r:embed="rId4"/>
          <a:stretch>
            <a:fillRect/>
          </a:stretch>
        </p:blipFill>
        <p:spPr>
          <a:xfrm>
            <a:off x="2280355" y="1961615"/>
            <a:ext cx="3793066" cy="2667000"/>
          </a:xfrm>
          <a:prstGeom prst="rect">
            <a:avLst/>
          </a:prstGeom>
        </p:spPr>
      </p:pic>
    </p:spTree>
    <p:custDataLst>
      <p:tags r:id="rId1"/>
    </p:custDataLst>
    <p:extLst>
      <p:ext uri="{BB962C8B-B14F-4D97-AF65-F5344CB8AC3E}">
        <p14:creationId xmlns:p14="http://schemas.microsoft.com/office/powerpoint/2010/main" val="3288221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1289" y="11289"/>
            <a:ext cx="8345488" cy="731837"/>
          </a:xfrm>
        </p:spPr>
        <p:txBody>
          <a:bodyPr/>
          <a:lstStyle/>
          <a:p>
            <a:pPr rtl="0"/>
            <a:r>
              <a:rPr lang="fr-FR" sz="1600"/>
              <a:t>Réseaux OSPF point à point</a:t>
            </a:r>
            <a:br>
              <a:rPr lang="en-US" dirty="0"/>
            </a:br>
            <a:r>
              <a:rPr lang="fr-FR" sz="2400"/>
              <a:t>Configurer OSPF à l'aide de la commande network</a:t>
            </a:r>
          </a:p>
        </p:txBody>
      </p:sp>
      <p:sp>
        <p:nvSpPr>
          <p:cNvPr id="5" name="Content Placeholder 4">
            <a:extLst>
              <a:ext uri="{FF2B5EF4-FFF2-40B4-BE49-F238E27FC236}">
                <a16:creationId xmlns:a16="http://schemas.microsoft.com/office/drawing/2014/main" id="{F19D7C58-9528-FF4A-9BA3-1BCFEE754015}"/>
              </a:ext>
            </a:extLst>
          </p:cNvPr>
          <p:cNvSpPr>
            <a:spLocks noGrp="1"/>
          </p:cNvSpPr>
          <p:nvPr>
            <p:ph idx="1"/>
          </p:nvPr>
        </p:nvSpPr>
        <p:spPr>
          <a:xfrm>
            <a:off x="431971" y="878592"/>
            <a:ext cx="8280057" cy="1943630"/>
          </a:xfrm>
        </p:spPr>
        <p:txBody>
          <a:bodyPr/>
          <a:lstStyle/>
          <a:p>
            <a:pPr marL="0" indent="0" algn="l" rtl="0"/>
            <a:r>
              <a:rPr lang="fr-FR" sz="1600">
                <a:solidFill>
                  <a:srgbClr val="000000"/>
                </a:solidFill>
              </a:rPr>
              <a:t>Il existe plusieurs façons d'identifier les interfaces qui participeront au processus de routage OSPFv2.</a:t>
            </a:r>
          </a:p>
          <a:p>
            <a:pPr marL="342900" indent="-342900" algn="l" rtl="0">
              <a:buFont typeface="Arial" panose="020B0604020202020204" pitchFamily="34" charset="0"/>
              <a:buChar char="•"/>
            </a:pPr>
            <a:r>
              <a:rPr lang="fr-FR" sz="1600">
                <a:solidFill>
                  <a:srgbClr val="000000"/>
                </a:solidFill>
              </a:rPr>
              <a:t>Dans le premier exemple, le masque générique identifie l'interface en fonction des adresses réseau. Toute interface active configurée avec une adresse IPv4 appartenant à ce réseau participera au processus de routage OSPFv2.</a:t>
            </a:r>
          </a:p>
          <a:p>
            <a:pPr marL="342900" indent="-342900" algn="l" rtl="0">
              <a:buFont typeface="Arial" panose="020B0604020202020204" pitchFamily="34" charset="0"/>
              <a:buChar char="•"/>
            </a:pPr>
            <a:r>
              <a:rPr lang="fr-FR" sz="1600" b="1">
                <a:solidFill>
                  <a:srgbClr val="000000"/>
                </a:solidFill>
              </a:rPr>
              <a:t>Remarque</a:t>
            </a:r>
            <a:r>
              <a:rPr lang="fr-FR" sz="1600">
                <a:solidFill>
                  <a:srgbClr val="000000"/>
                </a:solidFill>
              </a:rPr>
              <a:t>: Certaines versions d'IOS autorisent la saisie du masque de sous-réseau au lieu du masque générique. L'IOS convertit ensuite le masque de sous-réseau au format de masque générique.</a:t>
            </a:r>
          </a:p>
        </p:txBody>
      </p:sp>
      <p:sp>
        <p:nvSpPr>
          <p:cNvPr id="6" name="Rectangle 5">
            <a:extLst>
              <a:ext uri="{FF2B5EF4-FFF2-40B4-BE49-F238E27FC236}">
                <a16:creationId xmlns:a16="http://schemas.microsoft.com/office/drawing/2014/main" id="{6A71963E-3016-304B-9292-B0205FFFC035}"/>
              </a:ext>
            </a:extLst>
          </p:cNvPr>
          <p:cNvSpPr/>
          <p:nvPr/>
        </p:nvSpPr>
        <p:spPr>
          <a:xfrm>
            <a:off x="1137712" y="3055057"/>
            <a:ext cx="6953956" cy="1015663"/>
          </a:xfrm>
          <a:prstGeom prst="rect">
            <a:avLst/>
          </a:prstGeom>
          <a:solidFill>
            <a:srgbClr val="000000"/>
          </a:solidFill>
        </p:spPr>
        <p:txBody>
          <a:bodyPr wrap="square">
            <a:spAutoFit/>
          </a:bodyPr>
          <a:lstStyle/>
          <a:p>
            <a:pPr rtl="0"/>
            <a:r>
              <a:rPr lang="fr-FR" sz="1200">
                <a:solidFill>
                  <a:srgbClr val="DFDFDF"/>
                </a:solidFill>
                <a:latin typeface="Courier New" panose="02070309020205020404" pitchFamily="49" charset="0"/>
              </a:rPr>
              <a:t>R1(config)# </a:t>
            </a:r>
            <a:r>
              <a:rPr lang="fr-FR" sz="1200" b="1">
                <a:solidFill>
                  <a:srgbClr val="DFDFDF"/>
                </a:solidFill>
                <a:latin typeface="Courier New" panose="02070309020205020404" pitchFamily="49" charset="0"/>
              </a:rPr>
              <a:t>router ospf 10</a:t>
            </a:r>
            <a:r>
              <a:rPr lang="fr-FR" sz="1200">
                <a:solidFill>
                  <a:srgbClr val="DFDFDF"/>
                </a:solidFill>
                <a:latin typeface="Courier New" panose="02070309020205020404" pitchFamily="49" charset="0"/>
              </a:rPr>
              <a:t> </a:t>
            </a:r>
          </a:p>
          <a:p>
            <a:pPr rtl="0"/>
            <a:r>
              <a:rPr lang="fr-FR" sz="1200">
                <a:solidFill>
                  <a:srgbClr val="DFDFDF"/>
                </a:solidFill>
                <a:latin typeface="Courier New" panose="02070309020205020404" pitchFamily="49" charset="0"/>
              </a:rPr>
              <a:t>R1 (config-router) # </a:t>
            </a:r>
            <a:r>
              <a:rPr lang="fr-FR" sz="1200" b="1">
                <a:solidFill>
                  <a:srgbClr val="DFDFDF"/>
                </a:solidFill>
                <a:latin typeface="Courier New" panose="02070309020205020404" pitchFamily="49" charset="0"/>
              </a:rPr>
              <a:t>network 10.10.1.0 0.0.0.255 area 0</a:t>
            </a:r>
            <a:r>
              <a:rPr lang="fr-FR" sz="1200">
                <a:solidFill>
                  <a:srgbClr val="DFDFDF"/>
                </a:solidFill>
                <a:latin typeface="Courier New" panose="02070309020205020404" pitchFamily="49" charset="0"/>
              </a:rPr>
              <a:t> </a:t>
            </a:r>
          </a:p>
          <a:p>
            <a:pPr rtl="0"/>
            <a:r>
              <a:rPr lang="fr-FR" sz="1200">
                <a:solidFill>
                  <a:srgbClr val="DFDFDF"/>
                </a:solidFill>
                <a:latin typeface="Courier New" panose="02070309020205020404" pitchFamily="49" charset="0"/>
              </a:rPr>
              <a:t>R1(config-router)# </a:t>
            </a:r>
            <a:r>
              <a:rPr lang="fr-FR" sz="1200" b="1">
                <a:solidFill>
                  <a:srgbClr val="DFDFDF"/>
                </a:solidFill>
                <a:latin typeface="Courier New" panose="02070309020205020404" pitchFamily="49" charset="0"/>
              </a:rPr>
              <a:t>network 10.1.1.4 0.0.0.3 area 0</a:t>
            </a:r>
          </a:p>
          <a:p>
            <a:pPr rtl="0"/>
            <a:r>
              <a:rPr lang="fr-FR" sz="1200">
                <a:solidFill>
                  <a:srgbClr val="DFDFDF"/>
                </a:solidFill>
                <a:latin typeface="Courier New" panose="02070309020205020404" pitchFamily="49" charset="0"/>
              </a:rPr>
              <a:t>R1 (config-router) # </a:t>
            </a:r>
            <a:r>
              <a:rPr lang="fr-FR" sz="1200" b="1">
                <a:solidFill>
                  <a:srgbClr val="DFDFDF"/>
                </a:solidFill>
                <a:latin typeface="Courier New" panose="02070309020205020404" pitchFamily="49" charset="0"/>
              </a:rPr>
              <a:t>network 10.1.1.12 0.0.0.3 area 0</a:t>
            </a:r>
          </a:p>
          <a:p>
            <a:pPr rtl="0"/>
            <a:r>
              <a:rPr lang="fr-FR" sz="1200">
                <a:solidFill>
                  <a:srgbClr val="DFDFDF"/>
                </a:solidFill>
                <a:latin typeface="Courier New" panose="02070309020205020404" pitchFamily="49" charset="0"/>
              </a:rPr>
              <a:t>R1(config-router)#</a:t>
            </a:r>
          </a:p>
        </p:txBody>
      </p:sp>
    </p:spTree>
    <p:custDataLst>
      <p:tags r:id="rId1"/>
    </p:custDataLst>
    <p:extLst>
      <p:ext uri="{BB962C8B-B14F-4D97-AF65-F5344CB8AC3E}">
        <p14:creationId xmlns:p14="http://schemas.microsoft.com/office/powerpoint/2010/main" val="5113012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1289" y="11289"/>
            <a:ext cx="8345488" cy="731837"/>
          </a:xfrm>
        </p:spPr>
        <p:txBody>
          <a:bodyPr/>
          <a:lstStyle/>
          <a:p>
            <a:pPr rtl="0"/>
            <a:r>
              <a:rPr lang="fr-FR" sz="1600"/>
              <a:t>Réseaux OSPF point à point</a:t>
            </a:r>
            <a:br>
              <a:rPr lang="en-US" dirty="0"/>
            </a:br>
            <a:r>
              <a:rPr lang="fr-FR" sz="2400"/>
              <a:t>Configurer OSPF à l'aide de la commande network (Suite) </a:t>
            </a:r>
          </a:p>
        </p:txBody>
      </p:sp>
      <p:sp>
        <p:nvSpPr>
          <p:cNvPr id="5" name="Content Placeholder 4">
            <a:extLst>
              <a:ext uri="{FF2B5EF4-FFF2-40B4-BE49-F238E27FC236}">
                <a16:creationId xmlns:a16="http://schemas.microsoft.com/office/drawing/2014/main" id="{F19D7C58-9528-FF4A-9BA3-1BCFEE754015}"/>
              </a:ext>
            </a:extLst>
          </p:cNvPr>
          <p:cNvSpPr>
            <a:spLocks noGrp="1"/>
          </p:cNvSpPr>
          <p:nvPr>
            <p:ph idx="1"/>
          </p:nvPr>
        </p:nvSpPr>
        <p:spPr>
          <a:xfrm>
            <a:off x="431971" y="878592"/>
            <a:ext cx="8280057" cy="1943630"/>
          </a:xfrm>
        </p:spPr>
        <p:txBody>
          <a:bodyPr/>
          <a:lstStyle/>
          <a:p>
            <a:pPr marL="285750" indent="-285750" algn="l" rtl="0">
              <a:buFont typeface="Arial" panose="020B0604020202020204" pitchFamily="34" charset="0"/>
              <a:buChar char="•"/>
            </a:pPr>
            <a:r>
              <a:rPr lang="fr-FR" sz="1600">
                <a:solidFill>
                  <a:srgbClr val="000000"/>
                </a:solidFill>
              </a:rPr>
              <a:t>Comme alternative, OSPFv2 peut être activé en spécifiant l'adresse IPv4 de l'interface exacte à l'aide d'un masque générique quadrilatère zéro. La saisie de </a:t>
            </a:r>
            <a:r>
              <a:rPr lang="fr-FR" sz="1600" b="1">
                <a:solidFill>
                  <a:srgbClr val="000000"/>
                </a:solidFill>
              </a:rPr>
              <a:t>network 10.1.1.5 0.0.0.0 area 0</a:t>
            </a:r>
            <a:r>
              <a:rPr lang="fr-FR" sz="1600">
                <a:solidFill>
                  <a:srgbClr val="000000"/>
                </a:solidFill>
              </a:rPr>
              <a:t> sur R1 indique au routeur d'activer l'interface Serial0/0/0 pour le processus de routage. </a:t>
            </a:r>
          </a:p>
          <a:p>
            <a:pPr marL="342900" indent="-342900" algn="l" rtl="0">
              <a:buFont typeface="Arial" panose="020B0604020202020204" pitchFamily="34" charset="0"/>
              <a:buChar char="•"/>
            </a:pPr>
            <a:r>
              <a:rPr lang="fr-FR" sz="1600">
                <a:solidFill>
                  <a:srgbClr val="000000"/>
                </a:solidFill>
              </a:rPr>
              <a:t>L'avantage de la spécification de l'interface est que le calcul du masque générique n'est pas nécessaire. Notez que dans tous les cas, l'argument </a:t>
            </a:r>
            <a:r>
              <a:rPr lang="fr-FR" sz="1600" b="1">
                <a:solidFill>
                  <a:srgbClr val="000000"/>
                </a:solidFill>
              </a:rPr>
              <a:t>area</a:t>
            </a:r>
            <a:r>
              <a:rPr lang="fr-FR" sz="1600">
                <a:solidFill>
                  <a:srgbClr val="000000"/>
                </a:solidFill>
              </a:rPr>
              <a:t> spécifie la zone 0.</a:t>
            </a:r>
          </a:p>
        </p:txBody>
      </p:sp>
      <p:sp>
        <p:nvSpPr>
          <p:cNvPr id="2" name="Rectangle 1">
            <a:extLst>
              <a:ext uri="{FF2B5EF4-FFF2-40B4-BE49-F238E27FC236}">
                <a16:creationId xmlns:a16="http://schemas.microsoft.com/office/drawing/2014/main" id="{6098E0DC-DB1E-7D4E-98AE-0DF055B29409}"/>
              </a:ext>
            </a:extLst>
          </p:cNvPr>
          <p:cNvSpPr/>
          <p:nvPr/>
        </p:nvSpPr>
        <p:spPr>
          <a:xfrm>
            <a:off x="867922" y="2962282"/>
            <a:ext cx="6587065" cy="1015663"/>
          </a:xfrm>
          <a:prstGeom prst="rect">
            <a:avLst/>
          </a:prstGeom>
          <a:solidFill>
            <a:srgbClr val="000000"/>
          </a:solidFill>
        </p:spPr>
        <p:txBody>
          <a:bodyPr wrap="square">
            <a:spAutoFit/>
          </a:bodyPr>
          <a:lstStyle/>
          <a:p>
            <a:pPr rtl="0"/>
            <a:r>
              <a:rPr lang="fr-FR" sz="1200">
                <a:solidFill>
                  <a:srgbClr val="DFDFDF"/>
                </a:solidFill>
                <a:latin typeface="Courier New" panose="02070309020205020404" pitchFamily="49" charset="0"/>
              </a:rPr>
              <a:t>R1(config)# </a:t>
            </a:r>
            <a:r>
              <a:rPr lang="fr-FR" sz="1200" b="1">
                <a:solidFill>
                  <a:srgbClr val="DFDFDF"/>
                </a:solidFill>
                <a:latin typeface="Courier New" panose="02070309020205020404" pitchFamily="49" charset="0"/>
              </a:rPr>
              <a:t>router ospf 10</a:t>
            </a:r>
            <a:r>
              <a:rPr lang="fr-FR" sz="1200">
                <a:solidFill>
                  <a:srgbClr val="DFDFDF"/>
                </a:solidFill>
                <a:latin typeface="Courier New" panose="02070309020205020404" pitchFamily="49" charset="0"/>
              </a:rPr>
              <a:t> </a:t>
            </a:r>
          </a:p>
          <a:p>
            <a:pPr rtl="0"/>
            <a:r>
              <a:rPr lang="fr-FR" sz="1200">
                <a:solidFill>
                  <a:srgbClr val="DFDFDF"/>
                </a:solidFill>
                <a:latin typeface="Courier New" panose="02070309020205020404" pitchFamily="49" charset="0"/>
              </a:rPr>
              <a:t>R1(config-router)# </a:t>
            </a:r>
            <a:r>
              <a:rPr lang="fr-FR" sz="1200" b="1">
                <a:solidFill>
                  <a:srgbClr val="DFDFDF"/>
                </a:solidFill>
                <a:latin typeface="Courier New" panose="02070309020205020404" pitchFamily="49" charset="0"/>
              </a:rPr>
              <a:t>network 10.10.1.1 0.0.0.0 area 0</a:t>
            </a:r>
            <a:r>
              <a:rPr lang="fr-FR" sz="1200">
                <a:solidFill>
                  <a:srgbClr val="DFDFDF"/>
                </a:solidFill>
                <a:latin typeface="Courier New" panose="02070309020205020404" pitchFamily="49" charset="0"/>
              </a:rPr>
              <a:t> </a:t>
            </a:r>
          </a:p>
          <a:p>
            <a:pPr rtl="0"/>
            <a:r>
              <a:rPr lang="fr-FR" sz="1200">
                <a:solidFill>
                  <a:srgbClr val="DFDFDF"/>
                </a:solidFill>
                <a:latin typeface="Courier New" panose="02070309020205020404" pitchFamily="49" charset="0"/>
              </a:rPr>
              <a:t>R1(config-router)# </a:t>
            </a:r>
            <a:r>
              <a:rPr lang="fr-FR" sz="1200" b="1">
                <a:solidFill>
                  <a:srgbClr val="DFDFDF"/>
                </a:solidFill>
                <a:latin typeface="Courier New" panose="02070309020205020404" pitchFamily="49" charset="0"/>
              </a:rPr>
              <a:t>network 10.1.1.5 0.0.0.0 area 0</a:t>
            </a:r>
            <a:r>
              <a:rPr lang="fr-FR" sz="1200">
                <a:solidFill>
                  <a:srgbClr val="DFDFDF"/>
                </a:solidFill>
                <a:latin typeface="Courier New" panose="02070309020205020404" pitchFamily="49" charset="0"/>
              </a:rPr>
              <a:t> </a:t>
            </a:r>
          </a:p>
          <a:p>
            <a:pPr rtl="0"/>
            <a:r>
              <a:rPr lang="fr-FR" sz="1200">
                <a:solidFill>
                  <a:srgbClr val="DFDFDF"/>
                </a:solidFill>
                <a:latin typeface="Courier New" panose="02070309020205020404" pitchFamily="49" charset="0"/>
              </a:rPr>
              <a:t>R1(config-router)# </a:t>
            </a:r>
            <a:r>
              <a:rPr lang="fr-FR" sz="1200" b="1">
                <a:solidFill>
                  <a:srgbClr val="DFDFDF"/>
                </a:solidFill>
                <a:latin typeface="Courier New" panose="02070309020205020404" pitchFamily="49" charset="0"/>
              </a:rPr>
              <a:t>network 10.1.1.14 0.0.0.0 area 0</a:t>
            </a:r>
            <a:r>
              <a:rPr lang="fr-FR" sz="1200">
                <a:solidFill>
                  <a:srgbClr val="DFDFDF"/>
                </a:solidFill>
                <a:latin typeface="Courier New" panose="02070309020205020404" pitchFamily="49" charset="0"/>
              </a:rPr>
              <a:t> </a:t>
            </a:r>
          </a:p>
          <a:p>
            <a:pPr rtl="0"/>
            <a:r>
              <a:rPr lang="fr-FR" sz="1200">
                <a:solidFill>
                  <a:srgbClr val="DFDFDF"/>
                </a:solidFill>
                <a:latin typeface="Courier New" panose="02070309020205020404" pitchFamily="49" charset="0"/>
              </a:rPr>
              <a:t>R1(config-router)#</a:t>
            </a:r>
          </a:p>
        </p:txBody>
      </p:sp>
    </p:spTree>
    <p:custDataLst>
      <p:tags r:id="rId1"/>
    </p:custDataLst>
    <p:extLst>
      <p:ext uri="{BB962C8B-B14F-4D97-AF65-F5344CB8AC3E}">
        <p14:creationId xmlns:p14="http://schemas.microsoft.com/office/powerpoint/2010/main" val="3593123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1289" y="11289"/>
            <a:ext cx="8345488" cy="731837"/>
          </a:xfrm>
        </p:spPr>
        <p:txBody>
          <a:bodyPr/>
          <a:lstStyle/>
          <a:p>
            <a:pPr rtl="0"/>
            <a:r>
              <a:rPr lang="fr-FR" sz="1600"/>
              <a:t>Réseaux OSPF point à point</a:t>
            </a:r>
            <a:br>
              <a:rPr lang="en-US" dirty="0"/>
            </a:br>
            <a:r>
              <a:rPr lang="fr-FR" sz="2400"/>
              <a:t>Configurer OSPF à l'aide de la commande ip ospf</a:t>
            </a:r>
          </a:p>
        </p:txBody>
      </p:sp>
      <p:sp>
        <p:nvSpPr>
          <p:cNvPr id="6" name="Content Placeholder 5">
            <a:extLst>
              <a:ext uri="{FF2B5EF4-FFF2-40B4-BE49-F238E27FC236}">
                <a16:creationId xmlns:a16="http://schemas.microsoft.com/office/drawing/2014/main" id="{A710073F-F923-FA4A-BD61-DF89775D1969}"/>
              </a:ext>
            </a:extLst>
          </p:cNvPr>
          <p:cNvSpPr>
            <a:spLocks noGrp="1"/>
          </p:cNvSpPr>
          <p:nvPr>
            <p:ph idx="1"/>
          </p:nvPr>
        </p:nvSpPr>
        <p:spPr>
          <a:xfrm>
            <a:off x="474662" y="743126"/>
            <a:ext cx="8280057" cy="584775"/>
          </a:xfrm>
        </p:spPr>
        <p:txBody>
          <a:bodyPr/>
          <a:lstStyle/>
          <a:p>
            <a:pPr marL="0" indent="0" algn="l" rtl="0"/>
            <a:r>
              <a:rPr lang="fr-FR" sz="1600">
                <a:solidFill>
                  <a:srgbClr val="000000"/>
                </a:solidFill>
              </a:rPr>
              <a:t>Pour configurer OSPF directement sur l'interface, utilisez la commande de mode de configuration </a:t>
            </a:r>
            <a:r>
              <a:rPr lang="fr-FR" sz="1600" b="1">
                <a:solidFill>
                  <a:srgbClr val="000000"/>
                </a:solidFill>
              </a:rPr>
              <a:t>ip ospf</a:t>
            </a:r>
            <a:r>
              <a:rPr lang="fr-FR" sz="1600">
                <a:solidFill>
                  <a:srgbClr val="000000"/>
                </a:solidFill>
              </a:rPr>
              <a:t> de l'interface. La syntaxe est la suivante:</a:t>
            </a:r>
          </a:p>
        </p:txBody>
      </p:sp>
      <p:sp>
        <p:nvSpPr>
          <p:cNvPr id="7" name="Rectangle 6">
            <a:extLst>
              <a:ext uri="{FF2B5EF4-FFF2-40B4-BE49-F238E27FC236}">
                <a16:creationId xmlns:a16="http://schemas.microsoft.com/office/drawing/2014/main" id="{29FA2C85-7005-4343-8C9A-A4BCC0135D8F}"/>
              </a:ext>
            </a:extLst>
          </p:cNvPr>
          <p:cNvSpPr/>
          <p:nvPr/>
        </p:nvSpPr>
        <p:spPr>
          <a:xfrm>
            <a:off x="474660" y="1393899"/>
            <a:ext cx="7642049" cy="338554"/>
          </a:xfrm>
          <a:prstGeom prst="rect">
            <a:avLst/>
          </a:prstGeom>
        </p:spPr>
        <p:txBody>
          <a:bodyPr wrap="square">
            <a:spAutoFit/>
          </a:bodyPr>
          <a:lstStyle/>
          <a:p>
            <a:pPr rtl="0"/>
            <a:r>
              <a:rPr lang="fr-FR" sz="1600">
                <a:solidFill>
                  <a:srgbClr val="000000"/>
                </a:solidFill>
                <a:latin typeface="Courier New" panose="02070309020205020404" pitchFamily="49" charset="0"/>
                <a:cs typeface="Courier New" panose="02070309020205020404" pitchFamily="49" charset="0"/>
              </a:rPr>
              <a:t>Router(config-if)# </a:t>
            </a:r>
            <a:r>
              <a:rPr lang="fr-FR" sz="1600" b="1">
                <a:solidFill>
                  <a:srgbClr val="000000"/>
                </a:solidFill>
                <a:latin typeface="Courier New" panose="02070309020205020404" pitchFamily="49" charset="0"/>
                <a:cs typeface="Courier New" panose="02070309020205020404" pitchFamily="49" charset="0"/>
              </a:rPr>
              <a:t>ip ospf</a:t>
            </a:r>
            <a:r>
              <a:rPr lang="fr-FR" sz="1600">
                <a:solidFill>
                  <a:srgbClr val="000000"/>
                </a:solidFill>
                <a:latin typeface="Courier New" panose="02070309020205020404" pitchFamily="49" charset="0"/>
                <a:cs typeface="Courier New" panose="02070309020205020404" pitchFamily="49" charset="0"/>
              </a:rPr>
              <a:t> </a:t>
            </a:r>
            <a:r>
              <a:rPr lang="fr-FR" sz="1600" i="1">
                <a:solidFill>
                  <a:srgbClr val="000000"/>
                </a:solidFill>
                <a:latin typeface="Courier New" panose="02070309020205020404" pitchFamily="49" charset="0"/>
                <a:cs typeface="Courier New" panose="02070309020205020404" pitchFamily="49" charset="0"/>
              </a:rPr>
              <a:t>process-id</a:t>
            </a:r>
            <a:r>
              <a:rPr lang="fr-FR" sz="1600">
                <a:solidFill>
                  <a:srgbClr val="000000"/>
                </a:solidFill>
                <a:latin typeface="Courier New" panose="02070309020205020404" pitchFamily="49" charset="0"/>
                <a:cs typeface="Courier New" panose="02070309020205020404" pitchFamily="49" charset="0"/>
              </a:rPr>
              <a:t> </a:t>
            </a:r>
            <a:r>
              <a:rPr lang="fr-FR" sz="1600" b="1">
                <a:solidFill>
                  <a:srgbClr val="000000"/>
                </a:solidFill>
                <a:latin typeface="Courier New" panose="02070309020205020404" pitchFamily="49" charset="0"/>
                <a:cs typeface="Courier New" panose="02070309020205020404" pitchFamily="49" charset="0"/>
              </a:rPr>
              <a:t>area</a:t>
            </a:r>
            <a:r>
              <a:rPr lang="fr-FR" sz="1600">
                <a:solidFill>
                  <a:srgbClr val="000000"/>
                </a:solidFill>
                <a:latin typeface="Courier New" panose="02070309020205020404" pitchFamily="49" charset="0"/>
                <a:cs typeface="Courier New" panose="02070309020205020404" pitchFamily="49" charset="0"/>
              </a:rPr>
              <a:t> </a:t>
            </a:r>
            <a:r>
              <a:rPr lang="fr-FR" sz="1600" i="1">
                <a:solidFill>
                  <a:srgbClr val="000000"/>
                </a:solidFill>
                <a:latin typeface="Courier New" panose="02070309020205020404" pitchFamily="49" charset="0"/>
                <a:cs typeface="Courier New" panose="02070309020205020404" pitchFamily="49" charset="0"/>
              </a:rPr>
              <a:t>area-id</a:t>
            </a:r>
          </a:p>
        </p:txBody>
      </p:sp>
      <p:sp>
        <p:nvSpPr>
          <p:cNvPr id="2" name="Rectangle 1">
            <a:extLst>
              <a:ext uri="{FF2B5EF4-FFF2-40B4-BE49-F238E27FC236}">
                <a16:creationId xmlns:a16="http://schemas.microsoft.com/office/drawing/2014/main" id="{F17F8B18-28FC-4333-8E65-06B5E24515F0}"/>
              </a:ext>
            </a:extLst>
          </p:cNvPr>
          <p:cNvSpPr/>
          <p:nvPr/>
        </p:nvSpPr>
        <p:spPr>
          <a:xfrm>
            <a:off x="474660" y="1804973"/>
            <a:ext cx="7642048" cy="584775"/>
          </a:xfrm>
          <a:prstGeom prst="rect">
            <a:avLst/>
          </a:prstGeom>
        </p:spPr>
        <p:txBody>
          <a:bodyPr wrap="square">
            <a:spAutoFit/>
          </a:bodyPr>
          <a:lstStyle/>
          <a:p>
            <a:pPr rtl="0"/>
            <a:r>
              <a:rPr lang="fr-FR" sz="1600">
                <a:solidFill>
                  <a:srgbClr val="000000"/>
                </a:solidFill>
              </a:rPr>
              <a:t>Supprimez les commandes réseau en utilisant la forme </a:t>
            </a:r>
            <a:r>
              <a:rPr lang="fr-FR" sz="1600" b="1">
                <a:solidFill>
                  <a:srgbClr val="000000"/>
                </a:solidFill>
              </a:rPr>
              <a:t>no </a:t>
            </a:r>
            <a:r>
              <a:rPr lang="fr-FR" sz="1600">
                <a:solidFill>
                  <a:srgbClr val="000000"/>
                </a:solidFill>
              </a:rPr>
              <a:t>de la commande. Ensuite, allez à chaque interface et configurez la commande </a:t>
            </a:r>
            <a:r>
              <a:rPr lang="fr-FR" sz="1600" b="1">
                <a:solidFill>
                  <a:srgbClr val="000000"/>
                </a:solidFill>
              </a:rPr>
              <a:t>ip ospf</a:t>
            </a:r>
          </a:p>
        </p:txBody>
      </p:sp>
      <p:sp>
        <p:nvSpPr>
          <p:cNvPr id="9" name="Rectangle 8">
            <a:extLst>
              <a:ext uri="{FF2B5EF4-FFF2-40B4-BE49-F238E27FC236}">
                <a16:creationId xmlns:a16="http://schemas.microsoft.com/office/drawing/2014/main" id="{4C821749-4067-2041-A80D-7A6788351F03}"/>
              </a:ext>
            </a:extLst>
          </p:cNvPr>
          <p:cNvSpPr/>
          <p:nvPr/>
        </p:nvSpPr>
        <p:spPr>
          <a:xfrm>
            <a:off x="1110633" y="2652990"/>
            <a:ext cx="6101644" cy="2123658"/>
          </a:xfrm>
          <a:prstGeom prst="rect">
            <a:avLst/>
          </a:prstGeom>
          <a:solidFill>
            <a:srgbClr val="000000"/>
          </a:solidFill>
        </p:spPr>
        <p:txBody>
          <a:bodyPr wrap="square">
            <a:spAutoFit/>
          </a:bodyPr>
          <a:lstStyle/>
          <a:p>
            <a:pPr rtl="0"/>
            <a:r>
              <a:rPr lang="fr-FR" sz="1200">
                <a:solidFill>
                  <a:srgbClr val="DFDFDF"/>
                </a:solidFill>
                <a:latin typeface="Courier New" panose="02070309020205020404" pitchFamily="49" charset="0"/>
              </a:rPr>
              <a:t>R1(config)# </a:t>
            </a:r>
            <a:r>
              <a:rPr lang="fr-FR" sz="1200" b="1">
                <a:solidFill>
                  <a:srgbClr val="DFDFDF"/>
                </a:solidFill>
                <a:latin typeface="Courier New" panose="02070309020205020404" pitchFamily="49" charset="0"/>
              </a:rPr>
              <a:t>router ospf 10</a:t>
            </a:r>
            <a:r>
              <a:rPr lang="fr-FR" sz="1200">
                <a:solidFill>
                  <a:srgbClr val="DFDFDF"/>
                </a:solidFill>
                <a:latin typeface="Courier New" panose="02070309020205020404" pitchFamily="49" charset="0"/>
              </a:rPr>
              <a:t> </a:t>
            </a:r>
          </a:p>
          <a:p>
            <a:pPr rtl="0"/>
            <a:r>
              <a:rPr lang="fr-FR" sz="1200">
                <a:solidFill>
                  <a:srgbClr val="DFDFDF"/>
                </a:solidFill>
                <a:latin typeface="Courier New" panose="02070309020205020404" pitchFamily="49" charset="0"/>
              </a:rPr>
              <a:t>R1(config-router)# </a:t>
            </a:r>
            <a:r>
              <a:rPr lang="fr-FR" sz="1200" b="1">
                <a:solidFill>
                  <a:srgbClr val="DFDFDF"/>
                </a:solidFill>
                <a:latin typeface="Courier New" panose="02070309020205020404" pitchFamily="49" charset="0"/>
              </a:rPr>
              <a:t>no network 10.10.1.1 0.0.0.0 area 0</a:t>
            </a:r>
            <a:r>
              <a:rPr lang="fr-FR" sz="1200">
                <a:solidFill>
                  <a:srgbClr val="DFDFDF"/>
                </a:solidFill>
                <a:latin typeface="Courier New" panose="02070309020205020404" pitchFamily="49" charset="0"/>
              </a:rPr>
              <a:t> </a:t>
            </a:r>
          </a:p>
          <a:p>
            <a:pPr rtl="0"/>
            <a:r>
              <a:rPr lang="fr-FR" sz="1200">
                <a:solidFill>
                  <a:srgbClr val="DFDFDF"/>
                </a:solidFill>
                <a:latin typeface="Courier New" panose="02070309020205020404" pitchFamily="49" charset="0"/>
              </a:rPr>
              <a:t>R1(config-router)# </a:t>
            </a:r>
            <a:r>
              <a:rPr lang="fr-FR" sz="1200" b="1">
                <a:solidFill>
                  <a:srgbClr val="DFDFDF"/>
                </a:solidFill>
                <a:latin typeface="Courier New" panose="02070309020205020404" pitchFamily="49" charset="0"/>
              </a:rPr>
              <a:t>no network 10.1.1.5 0.0.0.0 area 0</a:t>
            </a:r>
            <a:r>
              <a:rPr lang="fr-FR" sz="1200">
                <a:solidFill>
                  <a:srgbClr val="DFDFDF"/>
                </a:solidFill>
                <a:latin typeface="Courier New" panose="02070309020205020404" pitchFamily="49" charset="0"/>
              </a:rPr>
              <a:t> </a:t>
            </a:r>
          </a:p>
          <a:p>
            <a:pPr rtl="0"/>
            <a:r>
              <a:rPr lang="fr-FR" sz="1200">
                <a:solidFill>
                  <a:srgbClr val="DFDFDF"/>
                </a:solidFill>
                <a:latin typeface="Courier New" panose="02070309020205020404" pitchFamily="49" charset="0"/>
              </a:rPr>
              <a:t>R1(config-router)# </a:t>
            </a:r>
            <a:r>
              <a:rPr lang="fr-FR" sz="1200" b="1">
                <a:solidFill>
                  <a:srgbClr val="DFDFDF"/>
                </a:solidFill>
                <a:latin typeface="Courier New" panose="02070309020205020404" pitchFamily="49" charset="0"/>
              </a:rPr>
              <a:t>no network 10.1.1.14 0.0.0.0 area 0</a:t>
            </a:r>
            <a:r>
              <a:rPr lang="fr-FR" sz="1200">
                <a:solidFill>
                  <a:srgbClr val="DFDFDF"/>
                </a:solidFill>
                <a:latin typeface="Courier New" panose="02070309020205020404" pitchFamily="49" charset="0"/>
              </a:rPr>
              <a:t> </a:t>
            </a:r>
          </a:p>
          <a:p>
            <a:pPr rtl="0"/>
            <a:r>
              <a:rPr lang="fr-FR" sz="1200">
                <a:solidFill>
                  <a:srgbClr val="DFDFDF"/>
                </a:solidFill>
                <a:latin typeface="Courier New" panose="02070309020205020404" pitchFamily="49" charset="0"/>
              </a:rPr>
              <a:t>R1(config-router)# </a:t>
            </a:r>
            <a:r>
              <a:rPr lang="fr-FR" sz="1200" b="1">
                <a:solidFill>
                  <a:srgbClr val="DFDFDF"/>
                </a:solidFill>
                <a:latin typeface="Courier New" panose="02070309020205020404" pitchFamily="49" charset="0"/>
              </a:rPr>
              <a:t>interface GigabitEthernet 0/0/0</a:t>
            </a:r>
            <a:r>
              <a:rPr lang="fr-FR" sz="1200">
                <a:solidFill>
                  <a:srgbClr val="DFDFDF"/>
                </a:solidFill>
                <a:latin typeface="Courier New" panose="02070309020205020404" pitchFamily="49" charset="0"/>
              </a:rPr>
              <a:t> </a:t>
            </a:r>
          </a:p>
          <a:p>
            <a:pPr rtl="0"/>
            <a:r>
              <a:rPr lang="fr-FR" sz="1200">
                <a:solidFill>
                  <a:srgbClr val="DFDFDF"/>
                </a:solidFill>
                <a:latin typeface="Courier New" panose="02070309020205020404" pitchFamily="49" charset="0"/>
              </a:rPr>
              <a:t>R1 (config-if) # </a:t>
            </a:r>
            <a:r>
              <a:rPr lang="fr-FR" sz="1200" b="1">
                <a:solidFill>
                  <a:srgbClr val="DFDFDF"/>
                </a:solidFill>
                <a:latin typeface="Courier New" panose="02070309020205020404" pitchFamily="49" charset="0"/>
              </a:rPr>
              <a:t>ip ospf 10 area 0</a:t>
            </a:r>
            <a:r>
              <a:rPr lang="fr-FR" sz="1200">
                <a:solidFill>
                  <a:srgbClr val="DFDFDF"/>
                </a:solidFill>
                <a:latin typeface="Courier New" panose="02070309020205020404" pitchFamily="49" charset="0"/>
              </a:rPr>
              <a:t> </a:t>
            </a:r>
          </a:p>
          <a:p>
            <a:pPr rtl="0"/>
            <a:r>
              <a:rPr lang="fr-FR" sz="1200">
                <a:solidFill>
                  <a:srgbClr val="DFDFDF"/>
                </a:solidFill>
                <a:latin typeface="Courier New" panose="02070309020205020404" pitchFamily="49" charset="0"/>
              </a:rPr>
              <a:t>R1(config-if)# </a:t>
            </a:r>
            <a:r>
              <a:rPr lang="fr-FR" sz="1200" b="1">
                <a:solidFill>
                  <a:srgbClr val="DFDFDF"/>
                </a:solidFill>
                <a:latin typeface="Courier New" panose="02070309020205020404" pitchFamily="49" charset="0"/>
              </a:rPr>
              <a:t>interface GigabitEthernet 0/0/1</a:t>
            </a:r>
            <a:r>
              <a:rPr lang="fr-FR" sz="1200">
                <a:solidFill>
                  <a:srgbClr val="DFDFDF"/>
                </a:solidFill>
                <a:latin typeface="Courier New" panose="02070309020205020404" pitchFamily="49" charset="0"/>
              </a:rPr>
              <a:t> </a:t>
            </a:r>
          </a:p>
          <a:p>
            <a:pPr rtl="0"/>
            <a:r>
              <a:rPr lang="fr-FR" sz="1200">
                <a:solidFill>
                  <a:srgbClr val="DFDFDF"/>
                </a:solidFill>
                <a:latin typeface="Courier New" panose="02070309020205020404" pitchFamily="49" charset="0"/>
              </a:rPr>
              <a:t>R1 (config-if) # </a:t>
            </a:r>
            <a:r>
              <a:rPr lang="fr-FR" sz="1200" b="1">
                <a:solidFill>
                  <a:srgbClr val="DFDFDF"/>
                </a:solidFill>
                <a:latin typeface="Courier New" panose="02070309020205020404" pitchFamily="49" charset="0"/>
              </a:rPr>
              <a:t>ip ospf 10 area 0</a:t>
            </a:r>
            <a:r>
              <a:rPr lang="fr-FR" sz="1200">
                <a:solidFill>
                  <a:srgbClr val="DFDFDF"/>
                </a:solidFill>
                <a:latin typeface="Courier New" panose="02070309020205020404" pitchFamily="49" charset="0"/>
              </a:rPr>
              <a:t> </a:t>
            </a:r>
          </a:p>
          <a:p>
            <a:pPr rtl="0"/>
            <a:r>
              <a:rPr lang="fr-FR" sz="1200">
                <a:solidFill>
                  <a:srgbClr val="DFDFDF"/>
                </a:solidFill>
                <a:latin typeface="Courier New" panose="02070309020205020404" pitchFamily="49" charset="0"/>
              </a:rPr>
              <a:t>R1(config-if)# </a:t>
            </a:r>
            <a:r>
              <a:rPr lang="fr-FR" sz="1200" b="1">
                <a:solidFill>
                  <a:srgbClr val="DFDFDF"/>
                </a:solidFill>
                <a:latin typeface="Courier New" panose="02070309020205020404" pitchFamily="49" charset="0"/>
              </a:rPr>
              <a:t>interface Loopback 0</a:t>
            </a:r>
            <a:r>
              <a:rPr lang="fr-FR" sz="1200">
                <a:solidFill>
                  <a:srgbClr val="DFDFDF"/>
                </a:solidFill>
                <a:latin typeface="Courier New" panose="02070309020205020404" pitchFamily="49" charset="0"/>
              </a:rPr>
              <a:t> </a:t>
            </a:r>
          </a:p>
          <a:p>
            <a:pPr rtl="0"/>
            <a:r>
              <a:rPr lang="fr-FR" sz="1200">
                <a:solidFill>
                  <a:srgbClr val="DFDFDF"/>
                </a:solidFill>
                <a:latin typeface="Courier New" panose="02070309020205020404" pitchFamily="49" charset="0"/>
              </a:rPr>
              <a:t>R1 (config-if) # </a:t>
            </a:r>
            <a:r>
              <a:rPr lang="fr-FR" sz="1200" b="1">
                <a:solidFill>
                  <a:srgbClr val="DFDFDF"/>
                </a:solidFill>
                <a:latin typeface="Courier New" panose="02070309020205020404" pitchFamily="49" charset="0"/>
              </a:rPr>
              <a:t>ip ospf 10 area 0</a:t>
            </a:r>
            <a:r>
              <a:rPr lang="fr-FR" sz="1200">
                <a:solidFill>
                  <a:srgbClr val="DFDFDF"/>
                </a:solidFill>
                <a:latin typeface="Courier New" panose="02070309020205020404" pitchFamily="49" charset="0"/>
              </a:rPr>
              <a:t> </a:t>
            </a:r>
          </a:p>
          <a:p>
            <a:pPr rtl="0"/>
            <a:r>
              <a:rPr lang="fr-FR" sz="1200">
                <a:solidFill>
                  <a:srgbClr val="DFDFDF"/>
                </a:solidFill>
                <a:latin typeface="Courier New" panose="02070309020205020404" pitchFamily="49" charset="0"/>
              </a:rPr>
              <a:t>R1(config-if)#</a:t>
            </a:r>
          </a:p>
        </p:txBody>
      </p:sp>
    </p:spTree>
    <p:custDataLst>
      <p:tags r:id="rId1"/>
    </p:custDataLst>
    <p:extLst>
      <p:ext uri="{BB962C8B-B14F-4D97-AF65-F5344CB8AC3E}">
        <p14:creationId xmlns:p14="http://schemas.microsoft.com/office/powerpoint/2010/main" val="2600665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1289" y="11289"/>
            <a:ext cx="8345488" cy="731837"/>
          </a:xfrm>
        </p:spPr>
        <p:txBody>
          <a:bodyPr/>
          <a:lstStyle/>
          <a:p>
            <a:pPr rtl="0"/>
            <a:r>
              <a:rPr lang="fr-FR" sz="1600"/>
              <a:t>Réseaux point à point OSPF</a:t>
            </a:r>
            <a:br>
              <a:rPr lang="en-US" dirty="0"/>
            </a:br>
            <a:r>
              <a:rPr lang="fr-FR" sz="2400"/>
              <a:t>Interface passive</a:t>
            </a:r>
          </a:p>
        </p:txBody>
      </p:sp>
      <p:sp>
        <p:nvSpPr>
          <p:cNvPr id="4" name="Content Placeholder 3">
            <a:extLst>
              <a:ext uri="{FF2B5EF4-FFF2-40B4-BE49-F238E27FC236}">
                <a16:creationId xmlns:a16="http://schemas.microsoft.com/office/drawing/2014/main" id="{AB72E156-A14E-F742-99BD-7F6D1141E944}"/>
              </a:ext>
            </a:extLst>
          </p:cNvPr>
          <p:cNvSpPr>
            <a:spLocks noGrp="1"/>
          </p:cNvSpPr>
          <p:nvPr>
            <p:ph idx="1"/>
          </p:nvPr>
        </p:nvSpPr>
        <p:spPr>
          <a:xfrm>
            <a:off x="474662" y="743126"/>
            <a:ext cx="8280057" cy="3678608"/>
          </a:xfrm>
        </p:spPr>
        <p:txBody>
          <a:bodyPr/>
          <a:lstStyle/>
          <a:p>
            <a:pPr marL="0" indent="0" algn="l" rtl="0"/>
            <a:r>
              <a:rPr lang="fr-FR" sz="1600">
                <a:solidFill>
                  <a:srgbClr val="000000"/>
                </a:solidFill>
              </a:rPr>
              <a:t>Par défaut, les messages OSPF sont acheminés à partir de toutes les interfaces compatibles OSPF. Cependant, ces messages ne doivent être envoyés que par des interfaces qui se connectent à d'autres routeurs compatibles OSPF.</a:t>
            </a:r>
          </a:p>
          <a:p>
            <a:pPr marL="0" indent="0" algn="l" rtl="0"/>
            <a:r>
              <a:rPr lang="fr-FR" sz="1600">
                <a:solidFill>
                  <a:srgbClr val="000000"/>
                </a:solidFill>
              </a:rPr>
              <a:t>L'envoi de messages inutiles sur un réseau local affecte le réseau de trois façons :</a:t>
            </a:r>
          </a:p>
          <a:p>
            <a:pPr marL="285750" indent="-285750" algn="l" rtl="0">
              <a:buFont typeface="Arial" panose="020B0604020202020204" pitchFamily="34" charset="0"/>
              <a:buChar char="•"/>
            </a:pPr>
            <a:r>
              <a:rPr lang="fr-FR" sz="1600" b="1">
                <a:solidFill>
                  <a:srgbClr val="000000"/>
                </a:solidFill>
              </a:rPr>
              <a:t>Utilisation inefficace de la bande passante</a:t>
            </a:r>
            <a:r>
              <a:rPr lang="fr-FR" sz="1600">
                <a:solidFill>
                  <a:srgbClr val="000000"/>
                </a:solidFill>
              </a:rPr>
              <a:t> - La bande passante disponible est monopolisée par le transport de messages inutiles.</a:t>
            </a:r>
          </a:p>
          <a:p>
            <a:pPr marL="285750" indent="-285750" algn="l" rtl="0">
              <a:buFont typeface="Arial" panose="020B0604020202020204" pitchFamily="34" charset="0"/>
              <a:buChar char="•"/>
            </a:pPr>
            <a:r>
              <a:rPr lang="fr-FR" sz="1600" b="1">
                <a:solidFill>
                  <a:srgbClr val="000000"/>
                </a:solidFill>
              </a:rPr>
              <a:t>Utilisation inefficace des ressources</a:t>
            </a:r>
            <a:r>
              <a:rPr lang="fr-FR" sz="1600">
                <a:solidFill>
                  <a:srgbClr val="000000"/>
                </a:solidFill>
              </a:rPr>
              <a:t> - Tous les périphériques du réseau local doivent traiter et éventuellement supprimer le message.</a:t>
            </a:r>
          </a:p>
          <a:p>
            <a:pPr marL="285750" indent="-285750" algn="l" rtl="0">
              <a:buFont typeface="Arial" panose="020B0604020202020204" pitchFamily="34" charset="0"/>
              <a:buChar char="•"/>
            </a:pPr>
            <a:r>
              <a:rPr lang="fr-FR" sz="1600" b="1">
                <a:solidFill>
                  <a:srgbClr val="000000"/>
                </a:solidFill>
              </a:rPr>
              <a:t>Risque de sécurité accru</a:t>
            </a:r>
            <a:r>
              <a:rPr lang="fr-FR" sz="1600">
                <a:solidFill>
                  <a:srgbClr val="000000"/>
                </a:solidFill>
              </a:rPr>
              <a:t> - Sans configurations de sécurité OSPF supplémentaires, les messages OSPF peuvent être interceptés à l'aide d'un logiciel de reniflage de paquets. Les mises à jour de routage peuvent être modifiées et retournées au routeur avec des métriques fausses qui altèrent la table de routage et provoquent l'acheminement incorrect du trafic.</a:t>
            </a:r>
          </a:p>
          <a:p>
            <a:pPr marL="0" indent="0" algn="l"/>
            <a:endParaRPr lang="en-US" sz="1600" dirty="0">
              <a:solidFill>
                <a:srgbClr val="000000"/>
              </a:solidFill>
            </a:endParaRPr>
          </a:p>
        </p:txBody>
      </p:sp>
    </p:spTree>
    <p:custDataLst>
      <p:tags r:id="rId1"/>
    </p:custDataLst>
    <p:extLst>
      <p:ext uri="{BB962C8B-B14F-4D97-AF65-F5344CB8AC3E}">
        <p14:creationId xmlns:p14="http://schemas.microsoft.com/office/powerpoint/2010/main" val="2392772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0DBD329-AB20-664C-9697-486FE5CED9B9}"/>
              </a:ext>
            </a:extLst>
          </p:cNvPr>
          <p:cNvSpPr>
            <a:spLocks noGrp="1"/>
          </p:cNvSpPr>
          <p:nvPr>
            <p:ph type="title"/>
          </p:nvPr>
        </p:nvSpPr>
        <p:spPr>
          <a:xfrm>
            <a:off x="0" y="189238"/>
            <a:ext cx="9144000" cy="609708"/>
          </a:xfrm>
        </p:spPr>
        <p:txBody>
          <a:bodyPr/>
          <a:lstStyle/>
          <a:p>
            <a:pPr rtl="0"/>
            <a:r>
              <a:rPr lang="fr-FR"/>
              <a:t>À quoi s'attendre dans ce module</a:t>
            </a:r>
          </a:p>
        </p:txBody>
      </p:sp>
      <p:sp>
        <p:nvSpPr>
          <p:cNvPr id="2" name="Content Placeholder 1">
            <a:extLst>
              <a:ext uri="{FF2B5EF4-FFF2-40B4-BE49-F238E27FC236}">
                <a16:creationId xmlns:a16="http://schemas.microsoft.com/office/drawing/2014/main" id="{C2EDE137-350D-6D47-BD51-750CD198389A}"/>
              </a:ext>
            </a:extLst>
          </p:cNvPr>
          <p:cNvSpPr>
            <a:spLocks noGrp="1"/>
          </p:cNvSpPr>
          <p:nvPr>
            <p:ph idx="1"/>
          </p:nvPr>
        </p:nvSpPr>
        <p:spPr>
          <a:xfrm>
            <a:off x="144065" y="798945"/>
            <a:ext cx="8853286" cy="346366"/>
          </a:xfrm>
        </p:spPr>
        <p:txBody>
          <a:bodyPr/>
          <a:lstStyle/>
          <a:p>
            <a:pPr marL="0" indent="0" rtl="0">
              <a:buNone/>
            </a:pPr>
            <a:r>
              <a:rPr lang="fr-FR"/>
              <a:t>Pour faciliter l'apprentissage, les caractéristiques suivantes de l'interface graphique GUI peuvent être incluses dans ce module :</a:t>
            </a:r>
          </a:p>
          <a:p>
            <a:endParaRPr lang="en-US" dirty="0"/>
          </a:p>
          <a:p>
            <a:endParaRPr lang="en-US" dirty="0"/>
          </a:p>
          <a:p>
            <a:pPr marL="0" indent="0">
              <a:buNone/>
            </a:pPr>
            <a:endParaRPr lang="en-US" dirty="0"/>
          </a:p>
        </p:txBody>
      </p:sp>
      <p:graphicFrame>
        <p:nvGraphicFramePr>
          <p:cNvPr id="4" name="Table 3">
            <a:extLst>
              <a:ext uri="{FF2B5EF4-FFF2-40B4-BE49-F238E27FC236}">
                <a16:creationId xmlns:a16="http://schemas.microsoft.com/office/drawing/2014/main" id="{24EE699F-A87C-2246-9235-C1DFDF6B2651}"/>
              </a:ext>
            </a:extLst>
          </p:cNvPr>
          <p:cNvGraphicFramePr>
            <a:graphicFrameLocks noGrp="1"/>
          </p:cNvGraphicFramePr>
          <p:nvPr/>
        </p:nvGraphicFramePr>
        <p:xfrm>
          <a:off x="301658" y="1145310"/>
          <a:ext cx="8557528" cy="3545205"/>
        </p:xfrm>
        <a:graphic>
          <a:graphicData uri="http://schemas.openxmlformats.org/drawingml/2006/table">
            <a:tbl>
              <a:tblPr firstRow="1" bandRow="1">
                <a:tableStyleId>{5C22544A-7EE6-4342-B048-85BDC9FD1C3A}</a:tableStyleId>
              </a:tblPr>
              <a:tblGrid>
                <a:gridCol w="2140558">
                  <a:extLst>
                    <a:ext uri="{9D8B030D-6E8A-4147-A177-3AD203B41FA5}">
                      <a16:colId xmlns:a16="http://schemas.microsoft.com/office/drawing/2014/main" val="200107645"/>
                    </a:ext>
                  </a:extLst>
                </a:gridCol>
                <a:gridCol w="6416970">
                  <a:extLst>
                    <a:ext uri="{9D8B030D-6E8A-4147-A177-3AD203B41FA5}">
                      <a16:colId xmlns:a16="http://schemas.microsoft.com/office/drawing/2014/main" val="2648404099"/>
                    </a:ext>
                  </a:extLst>
                </a:gridCol>
              </a:tblGrid>
              <a:tr h="265091">
                <a:tc>
                  <a:txBody>
                    <a:bodyPr/>
                    <a:lstStyle/>
                    <a:p>
                      <a:pPr rtl="0"/>
                      <a:r>
                        <a:rPr lang="fr-FR"/>
                        <a:t>Fonctionnalité</a:t>
                      </a:r>
                    </a:p>
                  </a:txBody>
                  <a:tcPr/>
                </a:tc>
                <a:tc>
                  <a:txBody>
                    <a:bodyPr/>
                    <a:lstStyle/>
                    <a:p>
                      <a:pPr rtl="0"/>
                      <a:r>
                        <a:rPr lang="fr-FR"/>
                        <a:t>Description</a:t>
                      </a:r>
                    </a:p>
                  </a:txBody>
                  <a:tcPr/>
                </a:tc>
                <a:extLst>
                  <a:ext uri="{0D108BD9-81ED-4DB2-BD59-A6C34878D82A}">
                    <a16:rowId xmlns:a16="http://schemas.microsoft.com/office/drawing/2014/main" val="367710602"/>
                  </a:ext>
                </a:extLst>
              </a:tr>
              <a:tr h="331556">
                <a:tc>
                  <a:txBody>
                    <a:bodyPr/>
                    <a:lstStyle/>
                    <a:p>
                      <a:pPr algn="l" rtl="0" fontAlgn="b"/>
                      <a:r>
                        <a:rPr lang="fr-FR" sz="1400" b="0" i="0" u="none" strike="noStrike">
                          <a:solidFill>
                            <a:srgbClr val="000000"/>
                          </a:solidFill>
                          <a:effectLst/>
                          <a:latin typeface="+mn-lt"/>
                        </a:rPr>
                        <a:t>Animations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Exposer les participants à des nouvelles compétences et des nouveaux concepts.</a:t>
                      </a:r>
                    </a:p>
                  </a:txBody>
                  <a:tcPr/>
                </a:tc>
                <a:extLst>
                  <a:ext uri="{0D108BD9-81ED-4DB2-BD59-A6C34878D82A}">
                    <a16:rowId xmlns:a16="http://schemas.microsoft.com/office/drawing/2014/main" val="698835149"/>
                  </a:ext>
                </a:extLst>
              </a:tr>
              <a:tr h="37941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Vidéos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Exposer les participants à des nouvelles compétences et des nouveaux concepts.</a:t>
                      </a:r>
                    </a:p>
                  </a:txBody>
                  <a:tcPr/>
                </a:tc>
                <a:extLst>
                  <a:ext uri="{0D108BD9-81ED-4DB2-BD59-A6C34878D82A}">
                    <a16:rowId xmlns:a16="http://schemas.microsoft.com/office/drawing/2014/main" val="904576505"/>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Vérifiez votre compréhension (CYU)</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Questionnaire en ligne par rubrique pour aider les apprenants à évaluer la compréhension du contenu. </a:t>
                      </a:r>
                    </a:p>
                  </a:txBody>
                  <a:tcPr/>
                </a:tc>
                <a:extLst>
                  <a:ext uri="{0D108BD9-81ED-4DB2-BD59-A6C34878D82A}">
                    <a16:rowId xmlns:a16="http://schemas.microsoft.com/office/drawing/2014/main" val="2876586054"/>
                  </a:ext>
                </a:extLst>
              </a:tr>
              <a:tr h="178145">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Activités interactifs</a:t>
                      </a:r>
                    </a:p>
                  </a:txBody>
                  <a:tcPr marL="9525" marR="9525" marT="9525" marB="0" anchor="b"/>
                </a:tc>
                <a:tc>
                  <a:txBody>
                    <a:bodyPr/>
                    <a:lstStyle/>
                    <a:p>
                      <a:pPr rtl="0"/>
                      <a:r>
                        <a:rPr lang="fr-FR"/>
                        <a:t>Une variété de formats pour aider les apprenants à évaluer la compréhension du contenu.</a:t>
                      </a:r>
                    </a:p>
                  </a:txBody>
                  <a:tcPr/>
                </a:tc>
                <a:extLst>
                  <a:ext uri="{0D108BD9-81ED-4DB2-BD59-A6C34878D82A}">
                    <a16:rowId xmlns:a16="http://schemas.microsoft.com/office/drawing/2014/main" val="3454703549"/>
                  </a:ext>
                </a:extLst>
              </a:tr>
              <a:tr h="215293">
                <a:tc>
                  <a:txBody>
                    <a:bodyPr/>
                    <a:lstStyle/>
                    <a:p>
                      <a:pPr algn="l" rtl="0" fontAlgn="b"/>
                      <a:r>
                        <a:rPr lang="fr-FR" sz="1400" b="0" i="0" u="none" strike="noStrike">
                          <a:solidFill>
                            <a:srgbClr val="000000"/>
                          </a:solidFill>
                          <a:effectLst/>
                          <a:latin typeface="+mn-lt"/>
                        </a:rPr>
                        <a:t>Vérificateur de syntaxe</a:t>
                      </a:r>
                    </a:p>
                  </a:txBody>
                  <a:tcPr marL="9525" marR="9525" marT="9525" marB="0" anchor="b"/>
                </a:tc>
                <a:tc>
                  <a:txBody>
                    <a:bodyPr/>
                    <a:lstStyle/>
                    <a:p>
                      <a:pPr rtl="0"/>
                      <a:r>
                        <a:rPr lang="fr-FR"/>
                        <a:t>Petites simulations qui exposent les apprenants à la ligne de commande Cisco pour pratiquer les compétences de configuration.</a:t>
                      </a:r>
                    </a:p>
                  </a:txBody>
                  <a:tcPr/>
                </a:tc>
                <a:extLst>
                  <a:ext uri="{0D108BD9-81ED-4DB2-BD59-A6C34878D82A}">
                    <a16:rowId xmlns:a16="http://schemas.microsoft.com/office/drawing/2014/main" val="2195331658"/>
                  </a:ext>
                </a:extLst>
              </a:tr>
              <a:tr h="265091">
                <a:tc>
                  <a:txBody>
                    <a:bodyPr/>
                    <a:lstStyle/>
                    <a:p>
                      <a:pPr algn="l" rtl="0" fontAlgn="b"/>
                      <a:r>
                        <a:rPr lang="fr-FR" sz="1400" b="0" i="0" u="none" strike="noStrike">
                          <a:solidFill>
                            <a:srgbClr val="000000"/>
                          </a:solidFill>
                          <a:effectLst/>
                          <a:latin typeface="+mn-lt"/>
                        </a:rPr>
                        <a:t>Activités PT</a:t>
                      </a:r>
                    </a:p>
                  </a:txBody>
                  <a:tcPr marL="9525" marR="9525" marT="9525" marB="0" anchor="b"/>
                </a:tc>
                <a:tc>
                  <a:txBody>
                    <a:bodyPr/>
                    <a:lstStyle/>
                    <a:p>
                      <a:pPr rtl="0"/>
                      <a:r>
                        <a:rPr lang="fr-FR"/>
                        <a:t>Activités de simulation et de modélisation conçues pour explorer, acquérir, renforcer et développer les compétences.</a:t>
                      </a:r>
                    </a:p>
                  </a:txBody>
                  <a:tcPr/>
                </a:tc>
                <a:extLst>
                  <a:ext uri="{0D108BD9-81ED-4DB2-BD59-A6C34878D82A}">
                    <a16:rowId xmlns:a16="http://schemas.microsoft.com/office/drawing/2014/main" val="3727131555"/>
                  </a:ext>
                </a:extLst>
              </a:tr>
            </a:tbl>
          </a:graphicData>
        </a:graphic>
      </p:graphicFrame>
    </p:spTree>
    <p:custDataLst>
      <p:tags r:id="rId1"/>
    </p:custDataLst>
    <p:extLst>
      <p:ext uri="{BB962C8B-B14F-4D97-AF65-F5344CB8AC3E}">
        <p14:creationId xmlns:p14="http://schemas.microsoft.com/office/powerpoint/2010/main" val="281503129"/>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1289" y="11289"/>
            <a:ext cx="8345488" cy="731837"/>
          </a:xfrm>
        </p:spPr>
        <p:txBody>
          <a:bodyPr/>
          <a:lstStyle/>
          <a:p>
            <a:pPr rtl="0"/>
            <a:r>
              <a:rPr lang="fr-FR" sz="1600"/>
              <a:t>Réseaux OSPF point à point</a:t>
            </a:r>
            <a:br>
              <a:rPr lang="en-US" dirty="0"/>
            </a:br>
            <a:r>
              <a:rPr lang="fr-FR" sz="2400"/>
              <a:t>Configurer les interfaces passives</a:t>
            </a:r>
          </a:p>
        </p:txBody>
      </p:sp>
      <p:sp>
        <p:nvSpPr>
          <p:cNvPr id="5" name="Content Placeholder 4">
            <a:extLst>
              <a:ext uri="{FF2B5EF4-FFF2-40B4-BE49-F238E27FC236}">
                <a16:creationId xmlns:a16="http://schemas.microsoft.com/office/drawing/2014/main" id="{EB0BDB27-D916-344D-802C-6AE1E967CC9E}"/>
              </a:ext>
            </a:extLst>
          </p:cNvPr>
          <p:cNvSpPr>
            <a:spLocks noGrp="1"/>
          </p:cNvSpPr>
          <p:nvPr>
            <p:ph idx="1"/>
          </p:nvPr>
        </p:nvSpPr>
        <p:spPr>
          <a:xfrm>
            <a:off x="474662" y="743126"/>
            <a:ext cx="3284537" cy="3678608"/>
          </a:xfrm>
        </p:spPr>
        <p:txBody>
          <a:bodyPr/>
          <a:lstStyle/>
          <a:p>
            <a:pPr marL="342900" indent="-342900" algn="l" rtl="0">
              <a:buFont typeface="Arial" panose="020B0604020202020204" pitchFamily="34" charset="0"/>
              <a:buChar char="•"/>
            </a:pPr>
            <a:r>
              <a:rPr lang="fr-FR" sz="1600">
                <a:solidFill>
                  <a:srgbClr val="000000"/>
                </a:solidFill>
              </a:rPr>
              <a:t>Utilisez la commande du mode de configuration du routeur </a:t>
            </a:r>
            <a:r>
              <a:rPr lang="fr-FR" sz="1600" b="1">
                <a:solidFill>
                  <a:srgbClr val="000000"/>
                </a:solidFill>
              </a:rPr>
              <a:t>passive-interface</a:t>
            </a:r>
            <a:r>
              <a:rPr lang="fr-FR" sz="1600">
                <a:solidFill>
                  <a:srgbClr val="000000"/>
                </a:solidFill>
              </a:rPr>
              <a:t> pour empêcher la transmission de messages de routage via une interface de routeur, mais permettre que le réseau soit annoncé aux autres routeurs. </a:t>
            </a:r>
          </a:p>
          <a:p>
            <a:pPr marL="342900" indent="-342900" algn="l" rtl="0">
              <a:buFont typeface="Arial" panose="020B0604020202020204" pitchFamily="34" charset="0"/>
              <a:buChar char="•"/>
            </a:pPr>
            <a:r>
              <a:rPr lang="fr-FR" sz="1600">
                <a:solidFill>
                  <a:srgbClr val="000000"/>
                </a:solidFill>
              </a:rPr>
              <a:t>La commande </a:t>
            </a:r>
            <a:r>
              <a:rPr lang="fr-FR" sz="1600" b="1">
                <a:solidFill>
                  <a:srgbClr val="000000"/>
                </a:solidFill>
              </a:rPr>
              <a:t>show ip protocols</a:t>
            </a:r>
            <a:r>
              <a:rPr lang="fr-FR" sz="1600">
                <a:solidFill>
                  <a:srgbClr val="000000"/>
                </a:solidFill>
              </a:rPr>
              <a:t> permet ensuite de vérifier que l'interface est répertoriée comme passive.</a:t>
            </a:r>
          </a:p>
          <a:p>
            <a:pPr marL="342900" indent="-342900" algn="l">
              <a:buFont typeface="Arial" panose="020B0604020202020204" pitchFamily="34" charset="0"/>
              <a:buChar char="•"/>
            </a:pPr>
            <a:endParaRPr lang="en-US" sz="1600" dirty="0">
              <a:solidFill>
                <a:srgbClr val="000000"/>
              </a:solidFill>
            </a:endParaRPr>
          </a:p>
        </p:txBody>
      </p:sp>
      <p:pic>
        <p:nvPicPr>
          <p:cNvPr id="8" name="Picture 7">
            <a:extLst>
              <a:ext uri="{FF2B5EF4-FFF2-40B4-BE49-F238E27FC236}">
                <a16:creationId xmlns:a16="http://schemas.microsoft.com/office/drawing/2014/main" id="{D2833F6F-6EDB-644E-85EB-2727E0D430C9}"/>
              </a:ext>
            </a:extLst>
          </p:cNvPr>
          <p:cNvPicPr>
            <a:picLocks noChangeAspect="1"/>
          </p:cNvPicPr>
          <p:nvPr/>
        </p:nvPicPr>
        <p:blipFill>
          <a:blip r:embed="rId4"/>
          <a:stretch>
            <a:fillRect/>
          </a:stretch>
        </p:blipFill>
        <p:spPr>
          <a:xfrm>
            <a:off x="4097867" y="665877"/>
            <a:ext cx="4798483" cy="4185258"/>
          </a:xfrm>
          <a:prstGeom prst="rect">
            <a:avLst/>
          </a:prstGeom>
        </p:spPr>
      </p:pic>
    </p:spTree>
    <p:custDataLst>
      <p:tags r:id="rId1"/>
    </p:custDataLst>
    <p:extLst>
      <p:ext uri="{BB962C8B-B14F-4D97-AF65-F5344CB8AC3E}">
        <p14:creationId xmlns:p14="http://schemas.microsoft.com/office/powerpoint/2010/main" val="26027946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1289" y="11289"/>
            <a:ext cx="8345488" cy="731837"/>
          </a:xfrm>
        </p:spPr>
        <p:txBody>
          <a:bodyPr/>
          <a:lstStyle/>
          <a:p>
            <a:pPr rtl="0"/>
            <a:r>
              <a:rPr lang="fr-FR" sz="1600"/>
              <a:t>Réseaux point à point OSPF</a:t>
            </a:r>
            <a:br>
              <a:rPr lang="en-US" dirty="0"/>
            </a:br>
            <a:r>
              <a:rPr lang="fr-FR" sz="2400"/>
              <a:t>Réseaux point à point OSPF</a:t>
            </a:r>
          </a:p>
        </p:txBody>
      </p:sp>
      <p:sp>
        <p:nvSpPr>
          <p:cNvPr id="4" name="Content Placeholder 3">
            <a:extLst>
              <a:ext uri="{FF2B5EF4-FFF2-40B4-BE49-F238E27FC236}">
                <a16:creationId xmlns:a16="http://schemas.microsoft.com/office/drawing/2014/main" id="{42E474EE-E44C-2C49-9DD4-6D60C5BA1BCC}"/>
              </a:ext>
            </a:extLst>
          </p:cNvPr>
          <p:cNvSpPr>
            <a:spLocks noGrp="1"/>
          </p:cNvSpPr>
          <p:nvPr>
            <p:ph idx="1"/>
          </p:nvPr>
        </p:nvSpPr>
        <p:spPr>
          <a:xfrm>
            <a:off x="474662" y="743126"/>
            <a:ext cx="8280057" cy="1387125"/>
          </a:xfrm>
        </p:spPr>
        <p:txBody>
          <a:bodyPr/>
          <a:lstStyle/>
          <a:p>
            <a:pPr marL="0" indent="0" algn="l" rtl="0"/>
            <a:r>
              <a:rPr lang="fr-FR" sz="1600">
                <a:solidFill>
                  <a:srgbClr val="000000"/>
                </a:solidFill>
              </a:rPr>
              <a:t>Par défaut, les routeurs Cisco choisissent une DR et une BDR sur les interfaces Ethernet, même s'il n'y a qu'un autre périphérique sur la liaison. Vous pouvez vérifier cela avec la commande </a:t>
            </a:r>
            <a:r>
              <a:rPr lang="fr-FR" sz="1600" b="1">
                <a:solidFill>
                  <a:srgbClr val="000000"/>
                </a:solidFill>
              </a:rPr>
              <a:t>show ip ospf interface</a:t>
            </a:r>
            <a:r>
              <a:rPr lang="fr-FR" sz="1600">
                <a:solidFill>
                  <a:srgbClr val="000000"/>
                </a:solidFill>
              </a:rPr>
              <a:t> . Le processus d'élection DR/BDR n'est pas nécessaire car il ne peut y avoir que deux routeurs sur le réseau point à point entre R1 et R2. Notez dans la sortie que le routeur a désigné le type de réseau comme étant Broadcast. </a:t>
            </a:r>
          </a:p>
        </p:txBody>
      </p:sp>
      <p:sp>
        <p:nvSpPr>
          <p:cNvPr id="6" name="Rectangle 5">
            <a:extLst>
              <a:ext uri="{FF2B5EF4-FFF2-40B4-BE49-F238E27FC236}">
                <a16:creationId xmlns:a16="http://schemas.microsoft.com/office/drawing/2014/main" id="{DD83802F-65B3-0A43-977D-F6A2EB5CB8AE}"/>
              </a:ext>
            </a:extLst>
          </p:cNvPr>
          <p:cNvSpPr/>
          <p:nvPr/>
        </p:nvSpPr>
        <p:spPr>
          <a:xfrm>
            <a:off x="677597" y="2203294"/>
            <a:ext cx="7874186" cy="2308324"/>
          </a:xfrm>
          <a:prstGeom prst="rect">
            <a:avLst/>
          </a:prstGeom>
          <a:solidFill>
            <a:srgbClr val="000000"/>
          </a:solidFill>
        </p:spPr>
        <p:txBody>
          <a:bodyPr wrap="square">
            <a:spAutoFit/>
          </a:bodyPr>
          <a:lstStyle/>
          <a:p>
            <a:pPr rtl="0"/>
            <a:r>
              <a:rPr lang="fr-FR" sz="1200">
                <a:solidFill>
                  <a:srgbClr val="DFDFDF"/>
                </a:solidFill>
                <a:latin typeface="Courier New" panose="02070309020205020404" pitchFamily="49" charset="0"/>
              </a:rPr>
              <a:t>R1# </a:t>
            </a:r>
            <a:r>
              <a:rPr lang="fr-FR" sz="1200" b="1">
                <a:solidFill>
                  <a:srgbClr val="FFFFFF"/>
                </a:solidFill>
                <a:latin typeface="Courier New" panose="02070309020205020404" pitchFamily="49" charset="0"/>
              </a:rPr>
              <a:t>show ip ospf interface GigabitEthernet 0/0/0</a:t>
            </a:r>
          </a:p>
          <a:p>
            <a:pPr rtl="0"/>
            <a:r>
              <a:rPr lang="fr-FR" sz="1200">
                <a:solidFill>
                  <a:srgbClr val="DFDFDF"/>
                </a:solidFill>
                <a:latin typeface="Courier New" panose="02070309020205020404" pitchFamily="49" charset="0"/>
              </a:rPr>
              <a:t>GigabitEthernet0/0/0 is up, line protocol is up </a:t>
            </a:r>
          </a:p>
          <a:p>
            <a:pPr rtl="0"/>
            <a:r>
              <a:rPr lang="fr-FR" sz="1200">
                <a:solidFill>
                  <a:srgbClr val="DFDFDF"/>
                </a:solidFill>
                <a:latin typeface="Courier New" panose="02070309020205020404" pitchFamily="49" charset="0"/>
              </a:rPr>
              <a:t>  Internet Address 10.1.1.5/30, Area 0, Attached via Interface Enable</a:t>
            </a:r>
          </a:p>
          <a:p>
            <a:pPr rtl="0"/>
            <a:r>
              <a:rPr lang="fr-FR" sz="1200">
                <a:solidFill>
                  <a:srgbClr val="DFDFDF"/>
                </a:solidFill>
                <a:latin typeface="Courier New" panose="02070309020205020404" pitchFamily="49" charset="0"/>
              </a:rPr>
              <a:t>  Process ID 10, Router ID 1.1.1.1, </a:t>
            </a:r>
            <a:r>
              <a:rPr lang="fr-FR" sz="1200">
                <a:solidFill>
                  <a:srgbClr val="FBAB18"/>
                </a:solidFill>
                <a:latin typeface="Courier New" panose="02070309020205020404" pitchFamily="49" charset="0"/>
              </a:rPr>
              <a:t>Network Type BROADCAST</a:t>
            </a:r>
            <a:r>
              <a:rPr lang="fr-FR" sz="1200">
                <a:solidFill>
                  <a:srgbClr val="DFDFDF"/>
                </a:solidFill>
                <a:latin typeface="Courier New" panose="02070309020205020404" pitchFamily="49" charset="0"/>
              </a:rPr>
              <a:t>, Cost: 1 </a:t>
            </a:r>
          </a:p>
          <a:p>
            <a:pPr rtl="0"/>
            <a:r>
              <a:rPr lang="fr-FR" sz="1200">
                <a:solidFill>
                  <a:srgbClr val="DFDFDF"/>
                </a:solidFill>
                <a:latin typeface="Courier New" panose="02070309020205020404" pitchFamily="49" charset="0"/>
              </a:rPr>
              <a:t>  Topology-MTID Cost Disabled Shutdown Topology Name </a:t>
            </a:r>
          </a:p>
          <a:p>
            <a:pPr rtl="0"/>
            <a:r>
              <a:rPr lang="fr-FR" sz="1200">
                <a:solidFill>
                  <a:srgbClr val="DFDFDF"/>
                </a:solidFill>
                <a:latin typeface="Courier New" panose="02070309020205020404" pitchFamily="49" charset="0"/>
              </a:rPr>
              <a:t>        0 1 no no Base </a:t>
            </a:r>
          </a:p>
          <a:p>
            <a:pPr rtl="0"/>
            <a:r>
              <a:rPr lang="fr-FR" sz="1200">
                <a:solidFill>
                  <a:srgbClr val="DFDFDF"/>
                </a:solidFill>
                <a:latin typeface="Courier New" panose="02070309020205020404" pitchFamily="49" charset="0"/>
              </a:rPr>
              <a:t>  Enabled by interface config, including secondary ip addresses </a:t>
            </a:r>
          </a:p>
          <a:p>
            <a:pPr rtl="0"/>
            <a:r>
              <a:rPr lang="fr-FR" sz="1200">
                <a:solidFill>
                  <a:srgbClr val="DFDFDF"/>
                </a:solidFill>
                <a:latin typeface="Courier New" panose="02070309020205020404" pitchFamily="49" charset="0"/>
              </a:rPr>
              <a:t>  Transmit Delay is 1 sec, State BDR, Priority 1 </a:t>
            </a:r>
          </a:p>
          <a:p>
            <a:pPr rtl="0"/>
            <a:r>
              <a:rPr lang="fr-FR" sz="1200">
                <a:solidFill>
                  <a:srgbClr val="FBAB18"/>
                </a:solidFill>
                <a:latin typeface="Courier New" panose="02070309020205020404" pitchFamily="49" charset="0"/>
              </a:rPr>
              <a:t>  Designated Router (ID) 2.2.2.2, Interface address 10.1.1.6</a:t>
            </a:r>
            <a:r>
              <a:rPr lang="fr-FR" sz="1200">
                <a:solidFill>
                  <a:srgbClr val="DFDFDF"/>
                </a:solidFill>
                <a:latin typeface="Courier New" panose="02070309020205020404" pitchFamily="49" charset="0"/>
              </a:rPr>
              <a:t> </a:t>
            </a:r>
          </a:p>
          <a:p>
            <a:pPr rtl="0"/>
            <a:r>
              <a:rPr lang="fr-FR" sz="1200">
                <a:solidFill>
                  <a:srgbClr val="FBAB18"/>
                </a:solidFill>
                <a:latin typeface="Courier New" panose="02070309020205020404" pitchFamily="49" charset="0"/>
              </a:rPr>
              <a:t>  Backup Designated router (ID) 1.1.1.1, Interface address 10.1.1.5</a:t>
            </a:r>
            <a:r>
              <a:rPr lang="fr-FR" sz="1200">
                <a:solidFill>
                  <a:srgbClr val="DFDFDF"/>
                </a:solidFill>
                <a:latin typeface="Courier New" panose="02070309020205020404" pitchFamily="49" charset="0"/>
              </a:rPr>
              <a:t> </a:t>
            </a:r>
          </a:p>
          <a:p>
            <a:pPr rtl="0"/>
            <a:r>
              <a:rPr lang="fr-FR" sz="1200">
                <a:solidFill>
                  <a:srgbClr val="DFDFDF"/>
                </a:solidFill>
                <a:latin typeface="Courier New" panose="02070309020205020404" pitchFamily="49" charset="0"/>
              </a:rPr>
              <a:t>  Timer intervals configured, Hello 10, Dead 40, Wait 40, Retransmit 5 </a:t>
            </a:r>
          </a:p>
          <a:p>
            <a:pPr rtl="0"/>
            <a:r>
              <a:rPr lang="fr-FR" sz="1200">
                <a:solidFill>
                  <a:srgbClr val="DFDFDF"/>
                </a:solidFill>
                <a:latin typeface="Courier New" panose="02070309020205020404" pitchFamily="49" charset="0"/>
              </a:rPr>
              <a:t>    oob-resync timeout 40</a:t>
            </a:r>
          </a:p>
        </p:txBody>
      </p:sp>
    </p:spTree>
    <p:custDataLst>
      <p:tags r:id="rId1"/>
    </p:custDataLst>
    <p:extLst>
      <p:ext uri="{BB962C8B-B14F-4D97-AF65-F5344CB8AC3E}">
        <p14:creationId xmlns:p14="http://schemas.microsoft.com/office/powerpoint/2010/main" val="2726944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1289" y="11289"/>
            <a:ext cx="8345488" cy="731837"/>
          </a:xfrm>
        </p:spPr>
        <p:txBody>
          <a:bodyPr/>
          <a:lstStyle/>
          <a:p>
            <a:pPr rtl="0"/>
            <a:r>
              <a:rPr lang="fr-FR" sz="1600"/>
              <a:t>Réseaux point à point OSPF</a:t>
            </a:r>
            <a:br>
              <a:rPr lang="en-US" dirty="0"/>
            </a:br>
            <a:r>
              <a:rPr lang="fr-FR" sz="2400"/>
              <a:t>Réseaux point à point OSPF (Suite) </a:t>
            </a:r>
          </a:p>
        </p:txBody>
      </p:sp>
      <p:sp>
        <p:nvSpPr>
          <p:cNvPr id="4" name="Content Placeholder 3">
            <a:extLst>
              <a:ext uri="{FF2B5EF4-FFF2-40B4-BE49-F238E27FC236}">
                <a16:creationId xmlns:a16="http://schemas.microsoft.com/office/drawing/2014/main" id="{42E474EE-E44C-2C49-9DD4-6D60C5BA1BCC}"/>
              </a:ext>
            </a:extLst>
          </p:cNvPr>
          <p:cNvSpPr>
            <a:spLocks noGrp="1"/>
          </p:cNvSpPr>
          <p:nvPr>
            <p:ph idx="1"/>
          </p:nvPr>
        </p:nvSpPr>
        <p:spPr>
          <a:xfrm>
            <a:off x="474662" y="743126"/>
            <a:ext cx="8280057" cy="955045"/>
          </a:xfrm>
        </p:spPr>
        <p:txBody>
          <a:bodyPr/>
          <a:lstStyle/>
          <a:p>
            <a:pPr marL="0" indent="0" algn="l" rtl="0"/>
            <a:r>
              <a:rPr lang="fr-FR" sz="1600">
                <a:solidFill>
                  <a:srgbClr val="000000"/>
                </a:solidFill>
              </a:rPr>
              <a:t>Pour passer à un réseau point à point, utilisez la commande de configuration de l'interface </a:t>
            </a:r>
            <a:r>
              <a:rPr lang="fr-FR" sz="1600" b="1">
                <a:solidFill>
                  <a:srgbClr val="000000"/>
                </a:solidFill>
              </a:rPr>
              <a:t>ip ospf network point-to-point</a:t>
            </a:r>
            <a:r>
              <a:rPr lang="fr-FR" sz="1600">
                <a:solidFill>
                  <a:srgbClr val="000000"/>
                </a:solidFill>
              </a:rPr>
              <a:t> sur toutes les interfaces sur lesquelles vous souhaitez désactiver le processus d'élection DR/BDR.</a:t>
            </a:r>
          </a:p>
        </p:txBody>
      </p:sp>
      <p:sp>
        <p:nvSpPr>
          <p:cNvPr id="2" name="Rectangle 1">
            <a:extLst>
              <a:ext uri="{FF2B5EF4-FFF2-40B4-BE49-F238E27FC236}">
                <a16:creationId xmlns:a16="http://schemas.microsoft.com/office/drawing/2014/main" id="{E379BD30-E987-794E-B130-51F180599D7E}"/>
              </a:ext>
            </a:extLst>
          </p:cNvPr>
          <p:cNvSpPr/>
          <p:nvPr/>
        </p:nvSpPr>
        <p:spPr>
          <a:xfrm>
            <a:off x="304801" y="1797321"/>
            <a:ext cx="8636000" cy="2308324"/>
          </a:xfrm>
          <a:prstGeom prst="rect">
            <a:avLst/>
          </a:prstGeom>
          <a:solidFill>
            <a:srgbClr val="000000"/>
          </a:solidFill>
        </p:spPr>
        <p:txBody>
          <a:bodyPr wrap="square">
            <a:spAutoFit/>
          </a:bodyPr>
          <a:lstStyle/>
          <a:p>
            <a:pPr rtl="0"/>
            <a:r>
              <a:rPr lang="fr-FR" sz="1200">
                <a:solidFill>
                  <a:srgbClr val="DFDFDF"/>
                </a:solidFill>
                <a:latin typeface="Courier New" panose="02070309020205020404" pitchFamily="49" charset="0"/>
              </a:rPr>
              <a:t>R1(config)# </a:t>
            </a:r>
            <a:r>
              <a:rPr lang="fr-FR" sz="1200" b="1">
                <a:solidFill>
                  <a:srgbClr val="DFDFDF"/>
                </a:solidFill>
                <a:latin typeface="Courier New" panose="02070309020205020404" pitchFamily="49" charset="0"/>
              </a:rPr>
              <a:t>interface GigabitEthernet 0/0/0</a:t>
            </a:r>
            <a:r>
              <a:rPr lang="fr-FR" sz="1200">
                <a:solidFill>
                  <a:srgbClr val="DFDFDF"/>
                </a:solidFill>
                <a:latin typeface="Courier New" panose="02070309020205020404" pitchFamily="49" charset="0"/>
              </a:rPr>
              <a:t> </a:t>
            </a:r>
          </a:p>
          <a:p>
            <a:pPr rtl="0"/>
            <a:r>
              <a:rPr lang="fr-FR" sz="1200">
                <a:solidFill>
                  <a:srgbClr val="DFDFDF"/>
                </a:solidFill>
                <a:latin typeface="Courier New" panose="02070309020205020404" pitchFamily="49" charset="0"/>
              </a:rPr>
              <a:t>R1(config-if)# </a:t>
            </a:r>
            <a:r>
              <a:rPr lang="fr-FR" sz="1200" b="1">
                <a:solidFill>
                  <a:srgbClr val="DFDFDF"/>
                </a:solidFill>
                <a:latin typeface="Courier New" panose="02070309020205020404" pitchFamily="49" charset="0"/>
              </a:rPr>
              <a:t>ip ospf network point-to-point</a:t>
            </a:r>
            <a:r>
              <a:rPr lang="fr-FR" sz="1200">
                <a:solidFill>
                  <a:srgbClr val="DFDFDF"/>
                </a:solidFill>
                <a:latin typeface="Courier New" panose="02070309020205020404" pitchFamily="49" charset="0"/>
              </a:rPr>
              <a:t> </a:t>
            </a:r>
          </a:p>
          <a:p>
            <a:pPr rtl="0"/>
            <a:r>
              <a:rPr lang="fr-FR" sz="1200">
                <a:solidFill>
                  <a:srgbClr val="DFDFDF"/>
                </a:solidFill>
                <a:latin typeface="Courier New" panose="02070309020205020404" pitchFamily="49" charset="0"/>
              </a:rPr>
              <a:t>*Jun 6 00:44:05.208: %OSPF-5-ADJCHG: Process 10, Nbr 2.2.2.2 on GigabitEthernet0/0/0 from FULL to DOWN, Neighbor Down: Interface down or detached </a:t>
            </a:r>
          </a:p>
          <a:p>
            <a:pPr rtl="0"/>
            <a:r>
              <a:rPr lang="fr-FR" sz="1200">
                <a:solidFill>
                  <a:srgbClr val="DFDFDF"/>
                </a:solidFill>
                <a:latin typeface="Courier New" panose="02070309020205020404" pitchFamily="49" charset="0"/>
              </a:rPr>
              <a:t>*Jun 6 00:44:05.211: %OSPF-5-ADJCHG: Process 10, Nbr 2.2.2.2 on GigabitEthernet0/0/0 from LOADING to FULL, Loading Done </a:t>
            </a:r>
          </a:p>
          <a:p>
            <a:pPr rtl="0"/>
            <a:r>
              <a:rPr lang="fr-FR" sz="1200">
                <a:solidFill>
                  <a:srgbClr val="DFDFDF"/>
                </a:solidFill>
                <a:latin typeface="Courier New" panose="02070309020205020404" pitchFamily="49" charset="0"/>
              </a:rPr>
              <a:t>R1(config-if)# </a:t>
            </a:r>
            <a:r>
              <a:rPr lang="fr-FR" sz="1200" b="1">
                <a:solidFill>
                  <a:srgbClr val="DFDFDF"/>
                </a:solidFill>
                <a:latin typeface="Courier New" panose="02070309020205020404" pitchFamily="49" charset="0"/>
              </a:rPr>
              <a:t>end</a:t>
            </a:r>
            <a:r>
              <a:rPr lang="fr-FR" sz="1200">
                <a:solidFill>
                  <a:srgbClr val="DFDFDF"/>
                </a:solidFill>
                <a:latin typeface="Courier New" panose="02070309020205020404" pitchFamily="49" charset="0"/>
              </a:rPr>
              <a:t> </a:t>
            </a:r>
          </a:p>
          <a:p>
            <a:pPr rtl="0"/>
            <a:r>
              <a:rPr lang="fr-FR" sz="1200">
                <a:solidFill>
                  <a:srgbClr val="DFDFDF"/>
                </a:solidFill>
                <a:latin typeface="Courier New" panose="02070309020205020404" pitchFamily="49" charset="0"/>
              </a:rPr>
              <a:t>R1# </a:t>
            </a:r>
            <a:r>
              <a:rPr lang="fr-FR" sz="1200" b="1">
                <a:solidFill>
                  <a:srgbClr val="DFDFDF"/>
                </a:solidFill>
                <a:latin typeface="Courier New" panose="02070309020205020404" pitchFamily="49" charset="0"/>
              </a:rPr>
              <a:t>show ip ospf interface GigabitEthernet 0/0/0</a:t>
            </a:r>
          </a:p>
          <a:p>
            <a:pPr rtl="0"/>
            <a:r>
              <a:rPr lang="fr-FR" sz="1200">
                <a:solidFill>
                  <a:srgbClr val="DFDFDF"/>
                </a:solidFill>
                <a:latin typeface="Courier New" panose="02070309020205020404" pitchFamily="49" charset="0"/>
              </a:rPr>
              <a:t>GigabitEthernet0/0/0 is up, line protocol is up </a:t>
            </a:r>
          </a:p>
          <a:p>
            <a:pPr rtl="0"/>
            <a:r>
              <a:rPr lang="fr-FR" sz="1200">
                <a:solidFill>
                  <a:srgbClr val="DFDFDF"/>
                </a:solidFill>
                <a:latin typeface="Courier New" panose="02070309020205020404" pitchFamily="49" charset="0"/>
              </a:rPr>
              <a:t>  Internet Address 10.1.1.5/30, Area 0, Attached via Interface Enable</a:t>
            </a:r>
          </a:p>
          <a:p>
            <a:pPr rtl="0"/>
            <a:r>
              <a:rPr lang="fr-FR" sz="1200">
                <a:solidFill>
                  <a:srgbClr val="DFDFDF"/>
                </a:solidFill>
                <a:latin typeface="Courier New" panose="02070309020205020404" pitchFamily="49" charset="0"/>
              </a:rPr>
              <a:t>  Process ID 10, Router ID 1.1.1.1, </a:t>
            </a:r>
            <a:r>
              <a:rPr lang="fr-FR" sz="1200">
                <a:solidFill>
                  <a:srgbClr val="FBAB18"/>
                </a:solidFill>
                <a:latin typeface="Courier New" panose="02070309020205020404" pitchFamily="49" charset="0"/>
              </a:rPr>
              <a:t>Network Type POINT_TO_POINT</a:t>
            </a:r>
            <a:r>
              <a:rPr lang="fr-FR" sz="1200">
                <a:solidFill>
                  <a:srgbClr val="DFDFDF"/>
                </a:solidFill>
                <a:latin typeface="Courier New" panose="02070309020205020404" pitchFamily="49" charset="0"/>
              </a:rPr>
              <a:t>, Cost: 1                      </a:t>
            </a:r>
          </a:p>
          <a:p>
            <a:pPr rtl="0"/>
            <a:r>
              <a:rPr lang="fr-FR" sz="1200">
                <a:solidFill>
                  <a:srgbClr val="DFDFDF"/>
                </a:solidFill>
                <a:latin typeface="Courier New" panose="02070309020205020404" pitchFamily="49" charset="0"/>
              </a:rPr>
              <a:t>  Topology-MTID Cost Disabled Shutdown Topology Name</a:t>
            </a:r>
          </a:p>
        </p:txBody>
      </p:sp>
    </p:spTree>
    <p:custDataLst>
      <p:tags r:id="rId1"/>
    </p:custDataLst>
    <p:extLst>
      <p:ext uri="{BB962C8B-B14F-4D97-AF65-F5344CB8AC3E}">
        <p14:creationId xmlns:p14="http://schemas.microsoft.com/office/powerpoint/2010/main" val="472563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1289" y="11289"/>
            <a:ext cx="8345488" cy="731837"/>
          </a:xfrm>
        </p:spPr>
        <p:txBody>
          <a:bodyPr/>
          <a:lstStyle/>
          <a:p>
            <a:pPr rtl="0"/>
            <a:r>
              <a:rPr lang="fr-FR" sz="1600"/>
              <a:t>Réseaux point à point OSPF</a:t>
            </a:r>
            <a:br>
              <a:rPr lang="en-US" dirty="0"/>
            </a:br>
            <a:r>
              <a:rPr lang="fr-FR" sz="2400"/>
              <a:t>Bouclage et réseaux point à point</a:t>
            </a:r>
          </a:p>
        </p:txBody>
      </p:sp>
      <p:sp>
        <p:nvSpPr>
          <p:cNvPr id="6" name="Content Placeholder 5">
            <a:extLst>
              <a:ext uri="{FF2B5EF4-FFF2-40B4-BE49-F238E27FC236}">
                <a16:creationId xmlns:a16="http://schemas.microsoft.com/office/drawing/2014/main" id="{A35935EC-CBDC-CA44-911E-FF320B5E2330}"/>
              </a:ext>
            </a:extLst>
          </p:cNvPr>
          <p:cNvSpPr>
            <a:spLocks noGrp="1"/>
          </p:cNvSpPr>
          <p:nvPr>
            <p:ph idx="1"/>
          </p:nvPr>
        </p:nvSpPr>
        <p:spPr>
          <a:xfrm>
            <a:off x="474662" y="743125"/>
            <a:ext cx="8280057" cy="1352375"/>
          </a:xfrm>
        </p:spPr>
        <p:txBody>
          <a:bodyPr/>
          <a:lstStyle/>
          <a:p>
            <a:pPr marL="342900" indent="-342900" algn="l" rtl="0">
              <a:buFont typeface="Arial" panose="020B0604020202020204" pitchFamily="34" charset="0"/>
              <a:buChar char="•"/>
            </a:pPr>
            <a:r>
              <a:rPr lang="fr-FR" sz="1600">
                <a:solidFill>
                  <a:srgbClr val="000000"/>
                </a:solidFill>
              </a:rPr>
              <a:t>Utilisez des bouclages pour fournir des interfaces supplémentaires à diverses fins. Par défaut, les interfaces de bouclage sont annoncées en tant que routes hôtes /32.</a:t>
            </a:r>
          </a:p>
          <a:p>
            <a:pPr marL="342900" indent="-342900" algn="l" rtl="0">
              <a:buFont typeface="Arial" panose="020B0604020202020204" pitchFamily="34" charset="0"/>
              <a:buChar char="•"/>
            </a:pPr>
            <a:r>
              <a:rPr lang="fr-FR" sz="1600">
                <a:solidFill>
                  <a:srgbClr val="000000"/>
                </a:solidFill>
              </a:rPr>
              <a:t>Pour simuler un vrai réseau local, l'interface de bouclage peut être configurée comme un réseau point à point pour annoncer le réseau complet.</a:t>
            </a:r>
          </a:p>
          <a:p>
            <a:pPr marL="342900" indent="-342900" algn="l" rtl="0">
              <a:buFont typeface="Arial" panose="020B0604020202020204" pitchFamily="34" charset="0"/>
              <a:buChar char="•"/>
            </a:pPr>
            <a:r>
              <a:rPr lang="fr-FR" sz="1600">
                <a:solidFill>
                  <a:srgbClr val="000000"/>
                </a:solidFill>
              </a:rPr>
              <a:t>Ce que R2 voit lorsque R1 annonce l'interface de bouclage tel quel:</a:t>
            </a:r>
          </a:p>
        </p:txBody>
      </p:sp>
      <p:sp>
        <p:nvSpPr>
          <p:cNvPr id="7" name="Rectangle 6">
            <a:extLst>
              <a:ext uri="{FF2B5EF4-FFF2-40B4-BE49-F238E27FC236}">
                <a16:creationId xmlns:a16="http://schemas.microsoft.com/office/drawing/2014/main" id="{BC6E8652-745D-624D-A856-771EE65438E9}"/>
              </a:ext>
            </a:extLst>
          </p:cNvPr>
          <p:cNvSpPr/>
          <p:nvPr/>
        </p:nvSpPr>
        <p:spPr>
          <a:xfrm>
            <a:off x="714643" y="2197251"/>
            <a:ext cx="7800093" cy="461665"/>
          </a:xfrm>
          <a:prstGeom prst="rect">
            <a:avLst/>
          </a:prstGeom>
          <a:solidFill>
            <a:srgbClr val="000000"/>
          </a:solidFill>
        </p:spPr>
        <p:txBody>
          <a:bodyPr wrap="square">
            <a:spAutoFit/>
          </a:bodyPr>
          <a:lstStyle/>
          <a:p>
            <a:pPr rtl="0"/>
            <a:r>
              <a:rPr lang="fr-FR" sz="1200">
                <a:solidFill>
                  <a:srgbClr val="DFDFDF"/>
                </a:solidFill>
                <a:latin typeface="Courier New" panose="02070309020205020404" pitchFamily="49" charset="0"/>
              </a:rPr>
              <a:t>R2# </a:t>
            </a:r>
            <a:r>
              <a:rPr lang="fr-FR" sz="1200" b="1">
                <a:solidFill>
                  <a:srgbClr val="FFFFFF"/>
                </a:solidFill>
                <a:latin typeface="Courier New" panose="02070309020205020404" pitchFamily="49" charset="0"/>
              </a:rPr>
              <a:t>show ip route | include 10.10.1</a:t>
            </a:r>
            <a:r>
              <a:rPr lang="fr-FR" sz="1200">
                <a:solidFill>
                  <a:srgbClr val="DFDFDF"/>
                </a:solidFill>
                <a:latin typeface="Courier New" panose="02070309020205020404" pitchFamily="49" charset="0"/>
              </a:rPr>
              <a:t> </a:t>
            </a:r>
          </a:p>
          <a:p>
            <a:pPr rtl="0"/>
            <a:r>
              <a:rPr lang="fr-FR" sz="1200">
                <a:solidFill>
                  <a:srgbClr val="DFDFDF"/>
                </a:solidFill>
                <a:latin typeface="Courier New" panose="02070309020205020404" pitchFamily="49" charset="0"/>
              </a:rPr>
              <a:t>O 10.10.1.1/</a:t>
            </a:r>
            <a:r>
              <a:rPr lang="fr-FR" sz="1200">
                <a:solidFill>
                  <a:srgbClr val="FBAB18"/>
                </a:solidFill>
                <a:latin typeface="Courier New" panose="02070309020205020404" pitchFamily="49" charset="0"/>
              </a:rPr>
              <a:t>32</a:t>
            </a:r>
            <a:r>
              <a:rPr lang="fr-FR" sz="1200">
                <a:solidFill>
                  <a:srgbClr val="DFDFDF"/>
                </a:solidFill>
                <a:latin typeface="Courier New" panose="02070309020205020404" pitchFamily="49" charset="0"/>
              </a:rPr>
              <a:t> [110/2] via 10.1.1.5, 00:03:05, GigabiteThernet0/0/0</a:t>
            </a:r>
          </a:p>
        </p:txBody>
      </p:sp>
      <p:sp>
        <p:nvSpPr>
          <p:cNvPr id="8" name="TextBox 7">
            <a:extLst>
              <a:ext uri="{FF2B5EF4-FFF2-40B4-BE49-F238E27FC236}">
                <a16:creationId xmlns:a16="http://schemas.microsoft.com/office/drawing/2014/main" id="{52A1F3B3-8B68-D947-96BF-7959DB6A7EC1}"/>
              </a:ext>
            </a:extLst>
          </p:cNvPr>
          <p:cNvSpPr txBox="1"/>
          <p:nvPr/>
        </p:nvSpPr>
        <p:spPr>
          <a:xfrm>
            <a:off x="474662" y="2822222"/>
            <a:ext cx="3026791" cy="338554"/>
          </a:xfrm>
          <a:prstGeom prst="rect">
            <a:avLst/>
          </a:prstGeom>
          <a:noFill/>
        </p:spPr>
        <p:txBody>
          <a:bodyPr wrap="none" rtlCol="0">
            <a:spAutoFit/>
          </a:bodyPr>
          <a:lstStyle/>
          <a:p>
            <a:pPr marL="285750" indent="-285750" rtl="0">
              <a:buFont typeface="Arial" panose="020B0604020202020204" pitchFamily="34" charset="0"/>
              <a:buChar char="•"/>
            </a:pPr>
            <a:r>
              <a:rPr lang="fr-FR" sz="1600">
                <a:solidFill>
                  <a:srgbClr val="000000"/>
                </a:solidFill>
              </a:rPr>
              <a:t>La configuration est modifiée à R1 :</a:t>
            </a:r>
          </a:p>
        </p:txBody>
      </p:sp>
      <p:sp>
        <p:nvSpPr>
          <p:cNvPr id="9" name="Rectangle 8">
            <a:extLst>
              <a:ext uri="{FF2B5EF4-FFF2-40B4-BE49-F238E27FC236}">
                <a16:creationId xmlns:a16="http://schemas.microsoft.com/office/drawing/2014/main" id="{FB55CE70-0397-4943-84BE-EA9C138A4F90}"/>
              </a:ext>
            </a:extLst>
          </p:cNvPr>
          <p:cNvSpPr/>
          <p:nvPr/>
        </p:nvSpPr>
        <p:spPr>
          <a:xfrm>
            <a:off x="714643" y="3210164"/>
            <a:ext cx="5875867" cy="461665"/>
          </a:xfrm>
          <a:prstGeom prst="rect">
            <a:avLst/>
          </a:prstGeom>
          <a:solidFill>
            <a:srgbClr val="000000"/>
          </a:solidFill>
        </p:spPr>
        <p:txBody>
          <a:bodyPr wrap="square">
            <a:spAutoFit/>
          </a:bodyPr>
          <a:lstStyle/>
          <a:p>
            <a:pPr rtl="0"/>
            <a:r>
              <a:rPr lang="fr-FR" sz="1200">
                <a:solidFill>
                  <a:srgbClr val="DFDFDF"/>
                </a:solidFill>
                <a:latin typeface="Courier New" panose="02070309020205020404" pitchFamily="49" charset="0"/>
              </a:rPr>
              <a:t>R1(config-if)# </a:t>
            </a:r>
            <a:r>
              <a:rPr lang="fr-FR" sz="1200" b="1">
                <a:solidFill>
                  <a:srgbClr val="FFFFFF"/>
                </a:solidFill>
                <a:latin typeface="Courier New" panose="02070309020205020404" pitchFamily="49" charset="0"/>
              </a:rPr>
              <a:t>interface Loopback 0</a:t>
            </a:r>
            <a:r>
              <a:rPr lang="fr-FR" sz="1200">
                <a:solidFill>
                  <a:srgbClr val="DFDFDF"/>
                </a:solidFill>
                <a:latin typeface="Courier New" panose="02070309020205020404" pitchFamily="49" charset="0"/>
              </a:rPr>
              <a:t> </a:t>
            </a:r>
          </a:p>
          <a:p>
            <a:pPr rtl="0"/>
            <a:r>
              <a:rPr lang="fr-FR" sz="1200">
                <a:solidFill>
                  <a:srgbClr val="DFDFDF"/>
                </a:solidFill>
                <a:latin typeface="Courier New" panose="02070309020205020404" pitchFamily="49" charset="0"/>
              </a:rPr>
              <a:t>R1(config-if)# </a:t>
            </a:r>
            <a:r>
              <a:rPr lang="fr-FR" sz="1200" b="1">
                <a:solidFill>
                  <a:srgbClr val="FFFFFF"/>
                </a:solidFill>
                <a:latin typeface="Courier New" panose="02070309020205020404" pitchFamily="49" charset="0"/>
              </a:rPr>
              <a:t>ip ospf network point-to-point</a:t>
            </a:r>
          </a:p>
        </p:txBody>
      </p:sp>
      <p:sp>
        <p:nvSpPr>
          <p:cNvPr id="10" name="TextBox 9">
            <a:extLst>
              <a:ext uri="{FF2B5EF4-FFF2-40B4-BE49-F238E27FC236}">
                <a16:creationId xmlns:a16="http://schemas.microsoft.com/office/drawing/2014/main" id="{D0D64700-6F57-324E-98F7-BB905EDAC6D7}"/>
              </a:ext>
            </a:extLst>
          </p:cNvPr>
          <p:cNvSpPr txBox="1"/>
          <p:nvPr/>
        </p:nvSpPr>
        <p:spPr>
          <a:xfrm>
            <a:off x="474661" y="3767194"/>
            <a:ext cx="1659429" cy="338554"/>
          </a:xfrm>
          <a:prstGeom prst="rect">
            <a:avLst/>
          </a:prstGeom>
          <a:noFill/>
        </p:spPr>
        <p:txBody>
          <a:bodyPr wrap="none" rtlCol="0">
            <a:spAutoFit/>
          </a:bodyPr>
          <a:lstStyle/>
          <a:p>
            <a:pPr marL="285750" indent="-285750" rtl="0">
              <a:buFont typeface="Arial" panose="020B0604020202020204" pitchFamily="34" charset="0"/>
              <a:buChar char="•"/>
            </a:pPr>
            <a:r>
              <a:rPr lang="fr-FR" sz="1600">
                <a:solidFill>
                  <a:srgbClr val="000000"/>
                </a:solidFill>
              </a:rPr>
              <a:t>Résultat à R2:</a:t>
            </a:r>
          </a:p>
        </p:txBody>
      </p:sp>
      <p:sp>
        <p:nvSpPr>
          <p:cNvPr id="11" name="Rectangle 10">
            <a:extLst>
              <a:ext uri="{FF2B5EF4-FFF2-40B4-BE49-F238E27FC236}">
                <a16:creationId xmlns:a16="http://schemas.microsoft.com/office/drawing/2014/main" id="{2680B196-E483-E642-AFC9-43C75D70C226}"/>
              </a:ext>
            </a:extLst>
          </p:cNvPr>
          <p:cNvSpPr/>
          <p:nvPr/>
        </p:nvSpPr>
        <p:spPr>
          <a:xfrm>
            <a:off x="714643" y="4094402"/>
            <a:ext cx="7800093" cy="461665"/>
          </a:xfrm>
          <a:prstGeom prst="rect">
            <a:avLst/>
          </a:prstGeom>
          <a:solidFill>
            <a:srgbClr val="000000"/>
          </a:solidFill>
        </p:spPr>
        <p:txBody>
          <a:bodyPr wrap="square">
            <a:spAutoFit/>
          </a:bodyPr>
          <a:lstStyle/>
          <a:p>
            <a:pPr rtl="0"/>
            <a:r>
              <a:rPr lang="fr-FR" sz="1200">
                <a:solidFill>
                  <a:srgbClr val="DFDFDF"/>
                </a:solidFill>
                <a:latin typeface="Courier New" panose="02070309020205020404" pitchFamily="49" charset="0"/>
              </a:rPr>
              <a:t>R2# </a:t>
            </a:r>
            <a:r>
              <a:rPr lang="fr-FR" sz="1200" b="1">
                <a:solidFill>
                  <a:srgbClr val="FFFFFF"/>
                </a:solidFill>
                <a:latin typeface="Courier New" panose="02070309020205020404" pitchFamily="49" charset="0"/>
              </a:rPr>
              <a:t>show ip route | include 10.10.1</a:t>
            </a:r>
            <a:r>
              <a:rPr lang="fr-FR" sz="1200">
                <a:solidFill>
                  <a:srgbClr val="DFDFDF"/>
                </a:solidFill>
                <a:latin typeface="Courier New" panose="02070309020205020404" pitchFamily="49" charset="0"/>
              </a:rPr>
              <a:t> </a:t>
            </a:r>
          </a:p>
          <a:p>
            <a:pPr rtl="0"/>
            <a:r>
              <a:rPr lang="fr-FR" sz="1200">
                <a:solidFill>
                  <a:srgbClr val="DFDFDF"/>
                </a:solidFill>
                <a:latin typeface="Courier New" panose="02070309020205020404" pitchFamily="49" charset="0"/>
              </a:rPr>
              <a:t>O 10.10.1.0/</a:t>
            </a:r>
            <a:r>
              <a:rPr lang="fr-FR" sz="1200">
                <a:solidFill>
                  <a:srgbClr val="FBAB18"/>
                </a:solidFill>
                <a:latin typeface="Courier New" panose="02070309020205020404" pitchFamily="49" charset="0"/>
              </a:rPr>
              <a:t>24</a:t>
            </a:r>
            <a:r>
              <a:rPr lang="fr-FR" sz="1200">
                <a:solidFill>
                  <a:srgbClr val="DFDFDF"/>
                </a:solidFill>
                <a:latin typeface="Courier New" panose="02070309020205020404" pitchFamily="49" charset="0"/>
              </a:rPr>
              <a:t> [110/2] via 10.1.1.5, 00:03:05, GigabiteThernet0/0/0</a:t>
            </a:r>
          </a:p>
        </p:txBody>
      </p:sp>
    </p:spTree>
    <p:custDataLst>
      <p:tags r:id="rId1"/>
    </p:custDataLst>
    <p:extLst>
      <p:ext uri="{BB962C8B-B14F-4D97-AF65-F5344CB8AC3E}">
        <p14:creationId xmlns:p14="http://schemas.microsoft.com/office/powerpoint/2010/main" val="3605094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1290" y="11289"/>
            <a:ext cx="9031111" cy="731837"/>
          </a:xfrm>
        </p:spPr>
        <p:txBody>
          <a:bodyPr/>
          <a:lstStyle/>
          <a:p>
            <a:pPr rtl="0"/>
            <a:r>
              <a:rPr lang="fr-FR" sz="1600"/>
              <a:t>Réseaux point à point OSPF</a:t>
            </a:r>
            <a:br>
              <a:rPr lang="en-US" dirty="0"/>
            </a:br>
            <a:r>
              <a:rPr lang="fr-FR" sz="2400"/>
              <a:t>Packet Tracer - Configuration OSPFv2 point à point à zone unique</a:t>
            </a:r>
          </a:p>
        </p:txBody>
      </p:sp>
      <p:sp>
        <p:nvSpPr>
          <p:cNvPr id="4" name="Content Placeholder 3">
            <a:extLst>
              <a:ext uri="{FF2B5EF4-FFF2-40B4-BE49-F238E27FC236}">
                <a16:creationId xmlns:a16="http://schemas.microsoft.com/office/drawing/2014/main" id="{7E614C1A-E2F7-B54C-AD6A-941D59485D26}"/>
              </a:ext>
            </a:extLst>
          </p:cNvPr>
          <p:cNvSpPr>
            <a:spLocks noGrp="1"/>
          </p:cNvSpPr>
          <p:nvPr>
            <p:ph idx="1"/>
          </p:nvPr>
        </p:nvSpPr>
        <p:spPr>
          <a:xfrm>
            <a:off x="474662" y="743126"/>
            <a:ext cx="8280057" cy="3678608"/>
          </a:xfrm>
        </p:spPr>
        <p:txBody>
          <a:bodyPr/>
          <a:lstStyle/>
          <a:p>
            <a:pPr marL="0" indent="0" algn="l" rtl="0"/>
            <a:r>
              <a:rPr lang="fr-FR" sz="1600">
                <a:solidFill>
                  <a:srgbClr val="000000"/>
                </a:solidFill>
              </a:rPr>
              <a:t>Dans cette activité Packet Tracer, vous allez effectuer les opérations suivantes:</a:t>
            </a:r>
          </a:p>
          <a:p>
            <a:pPr marL="0" indent="0" algn="l"/>
            <a:endParaRPr lang="en-US" sz="1600" dirty="0">
              <a:solidFill>
                <a:srgbClr val="000000"/>
              </a:solidFill>
            </a:endParaRPr>
          </a:p>
          <a:p>
            <a:pPr marL="285750" indent="-285750" algn="l" rtl="0">
              <a:buFont typeface="Arial" panose="020B0604020202020204" pitchFamily="34" charset="0"/>
              <a:buChar char="•"/>
            </a:pPr>
            <a:r>
              <a:rPr lang="fr-FR" sz="1400">
                <a:solidFill>
                  <a:srgbClr val="000000"/>
                </a:solidFill>
              </a:rPr>
              <a:t>Configurer explicitement les ID des routeurs.</a:t>
            </a:r>
          </a:p>
          <a:p>
            <a:pPr marL="285750" indent="-285750" algn="l" rtl="0">
              <a:buFont typeface="Arial" panose="020B0604020202020204" pitchFamily="34" charset="0"/>
              <a:buChar char="•"/>
            </a:pPr>
            <a:r>
              <a:rPr lang="fr-FR" sz="1400">
                <a:solidFill>
                  <a:srgbClr val="000000"/>
                </a:solidFill>
              </a:rPr>
              <a:t>Configurer la commande </a:t>
            </a:r>
            <a:r>
              <a:rPr lang="fr-FR" sz="1400" b="1">
                <a:solidFill>
                  <a:srgbClr val="000000"/>
                </a:solidFill>
              </a:rPr>
              <a:t>réseau</a:t>
            </a:r>
            <a:r>
              <a:rPr lang="fr-FR" sz="1400">
                <a:solidFill>
                  <a:srgbClr val="000000"/>
                </a:solidFill>
              </a:rPr>
              <a:t> sur R1 à l'aide d'un masque générique basé sur le masque de sous-réseau.</a:t>
            </a:r>
          </a:p>
          <a:p>
            <a:pPr marL="285750" indent="-285750" algn="l" rtl="0">
              <a:buFont typeface="Arial" panose="020B0604020202020204" pitchFamily="34" charset="0"/>
              <a:buChar char="•"/>
            </a:pPr>
            <a:r>
              <a:rPr lang="fr-FR" sz="1400">
                <a:solidFill>
                  <a:srgbClr val="000000"/>
                </a:solidFill>
              </a:rPr>
              <a:t>Configurer la commande </a:t>
            </a:r>
            <a:r>
              <a:rPr lang="fr-FR" sz="1400" b="1">
                <a:solidFill>
                  <a:srgbClr val="000000"/>
                </a:solidFill>
              </a:rPr>
              <a:t>réseau</a:t>
            </a:r>
            <a:r>
              <a:rPr lang="fr-FR" sz="1400">
                <a:solidFill>
                  <a:srgbClr val="000000"/>
                </a:solidFill>
              </a:rPr>
              <a:t> sur R2 à l'aide d'un masque générique quad-zéro.</a:t>
            </a:r>
          </a:p>
          <a:p>
            <a:pPr marL="285750" indent="-285750" algn="l" rtl="0">
              <a:buFont typeface="Arial" panose="020B0604020202020204" pitchFamily="34" charset="0"/>
              <a:buChar char="•"/>
            </a:pPr>
            <a:r>
              <a:rPr lang="fr-FR" sz="1400">
                <a:solidFill>
                  <a:srgbClr val="000000"/>
                </a:solidFill>
              </a:rPr>
              <a:t>Configurer la commande d'interface</a:t>
            </a:r>
            <a:r>
              <a:rPr lang="fr-FR" sz="1400" b="1">
                <a:solidFill>
                  <a:srgbClr val="000000"/>
                </a:solidFill>
              </a:rPr>
              <a:t>ip ospf</a:t>
            </a:r>
            <a:r>
              <a:rPr lang="fr-FR" sz="1400">
                <a:solidFill>
                  <a:srgbClr val="000000"/>
                </a:solidFill>
              </a:rPr>
              <a:t> sur R3.</a:t>
            </a:r>
          </a:p>
          <a:p>
            <a:pPr marL="285750" indent="-285750" algn="l" rtl="0">
              <a:buFont typeface="Arial" panose="020B0604020202020204" pitchFamily="34" charset="0"/>
              <a:buChar char="•"/>
            </a:pPr>
            <a:r>
              <a:rPr lang="fr-FR" sz="1400">
                <a:solidFill>
                  <a:srgbClr val="000000"/>
                </a:solidFill>
              </a:rPr>
              <a:t>Configurer les interfaces passives.</a:t>
            </a:r>
          </a:p>
          <a:p>
            <a:pPr marL="285750" indent="-285750" algn="l" rtl="0">
              <a:buFont typeface="Arial" panose="020B0604020202020204" pitchFamily="34" charset="0"/>
              <a:buChar char="•"/>
            </a:pPr>
            <a:r>
              <a:rPr lang="fr-FR" sz="1400">
                <a:solidFill>
                  <a:srgbClr val="000000"/>
                </a:solidFill>
              </a:rPr>
              <a:t>Vérifier le fonctionnement OSPF à l'aide des commandes </a:t>
            </a:r>
            <a:r>
              <a:rPr lang="fr-FR" sz="1400" b="1">
                <a:solidFill>
                  <a:srgbClr val="000000"/>
                </a:solidFill>
              </a:rPr>
              <a:t>show ip protocols</a:t>
            </a:r>
            <a:r>
              <a:rPr lang="fr-FR" sz="1400">
                <a:solidFill>
                  <a:srgbClr val="000000"/>
                </a:solidFill>
              </a:rPr>
              <a:t> et </a:t>
            </a:r>
            <a:r>
              <a:rPr lang="fr-FR" sz="1400" b="1">
                <a:solidFill>
                  <a:srgbClr val="000000"/>
                </a:solidFill>
              </a:rPr>
              <a:t>show ip route</a:t>
            </a:r>
            <a:r>
              <a:rPr lang="fr-FR" sz="1400">
                <a:solidFill>
                  <a:srgbClr val="000000"/>
                </a:solidFill>
              </a:rPr>
              <a:t> .</a:t>
            </a:r>
          </a:p>
        </p:txBody>
      </p:sp>
    </p:spTree>
    <p:custDataLst>
      <p:tags r:id="rId1"/>
    </p:custDataLst>
    <p:extLst>
      <p:ext uri="{BB962C8B-B14F-4D97-AF65-F5344CB8AC3E}">
        <p14:creationId xmlns:p14="http://schemas.microsoft.com/office/powerpoint/2010/main" val="957911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2.3 Réseaux OSPF à accès multiple</a:t>
            </a:r>
          </a:p>
        </p:txBody>
      </p:sp>
    </p:spTree>
    <p:custDataLst>
      <p:tags r:id="rId1"/>
    </p:custDataLst>
    <p:extLst>
      <p:ext uri="{BB962C8B-B14F-4D97-AF65-F5344CB8AC3E}">
        <p14:creationId xmlns:p14="http://schemas.microsoft.com/office/powerpoint/2010/main" val="1016896985"/>
      </p:ext>
    </p:extLst>
  </p:cSld>
  <p:clrMapOvr>
    <a:masterClrMapping/>
  </p:clrMapOvr>
  <p:transition spd="slow">
    <p:wip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Réseaux OSPF à accès multiple</a:t>
            </a:r>
            <a:br>
              <a:rPr lang="en-US" dirty="0"/>
            </a:br>
            <a:r>
              <a:rPr lang="fr-FR" sz="2400"/>
              <a:t>Types de réseau OSPF</a:t>
            </a:r>
          </a:p>
        </p:txBody>
      </p:sp>
      <p:sp>
        <p:nvSpPr>
          <p:cNvPr id="5" name="Content Placeholder 4">
            <a:extLst>
              <a:ext uri="{FF2B5EF4-FFF2-40B4-BE49-F238E27FC236}">
                <a16:creationId xmlns:a16="http://schemas.microsoft.com/office/drawing/2014/main" id="{E83D4AF4-B335-144C-B647-344196CCC9B5}"/>
              </a:ext>
            </a:extLst>
          </p:cNvPr>
          <p:cNvSpPr>
            <a:spLocks noGrp="1"/>
          </p:cNvSpPr>
          <p:nvPr>
            <p:ph idx="1"/>
          </p:nvPr>
        </p:nvSpPr>
        <p:spPr>
          <a:xfrm>
            <a:off x="474663" y="731837"/>
            <a:ext cx="4097338" cy="3689897"/>
          </a:xfrm>
        </p:spPr>
        <p:txBody>
          <a:bodyPr/>
          <a:lstStyle/>
          <a:p>
            <a:pPr marL="0" indent="0" algn="l" rtl="0"/>
            <a:r>
              <a:rPr lang="fr-FR" sz="1600">
                <a:solidFill>
                  <a:srgbClr val="000000"/>
                </a:solidFill>
              </a:rPr>
              <a:t>Un autre type de réseau qui utilise OSPF est le réseau OSPF multiaccès. Les réseaux OSPF à accès multiple sont uniques en ce sens qu'un seul routeur contrôle la distribution des LSAs. </a:t>
            </a:r>
          </a:p>
          <a:p>
            <a:pPr marL="0" indent="0" algn="l" rtl="0"/>
            <a:r>
              <a:rPr lang="fr-FR" sz="1600">
                <a:solidFill>
                  <a:srgbClr val="000000"/>
                </a:solidFill>
              </a:rPr>
              <a:t>Le routeur qui est élu pour ce rôle doit être déterminé par l'administrateur réseau grâce à une configuration adéquate.</a:t>
            </a:r>
          </a:p>
        </p:txBody>
      </p:sp>
      <p:pic>
        <p:nvPicPr>
          <p:cNvPr id="7" name="Picture 6">
            <a:extLst>
              <a:ext uri="{FF2B5EF4-FFF2-40B4-BE49-F238E27FC236}">
                <a16:creationId xmlns:a16="http://schemas.microsoft.com/office/drawing/2014/main" id="{E288D504-3E42-D140-9799-2B5D6F454A1E}"/>
              </a:ext>
            </a:extLst>
          </p:cNvPr>
          <p:cNvPicPr>
            <a:picLocks noChangeAspect="1"/>
          </p:cNvPicPr>
          <p:nvPr/>
        </p:nvPicPr>
        <p:blipFill>
          <a:blip r:embed="rId4"/>
          <a:stretch>
            <a:fillRect/>
          </a:stretch>
        </p:blipFill>
        <p:spPr>
          <a:xfrm>
            <a:off x="5102941" y="1005576"/>
            <a:ext cx="3317659" cy="2359984"/>
          </a:xfrm>
          <a:prstGeom prst="rect">
            <a:avLst/>
          </a:prstGeom>
        </p:spPr>
      </p:pic>
    </p:spTree>
    <p:custDataLst>
      <p:tags r:id="rId1"/>
    </p:custDataLst>
    <p:extLst>
      <p:ext uri="{BB962C8B-B14F-4D97-AF65-F5344CB8AC3E}">
        <p14:creationId xmlns:p14="http://schemas.microsoft.com/office/powerpoint/2010/main" val="4215459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Réseaux OSPF à accès multiple</a:t>
            </a:r>
            <a:br>
              <a:rPr lang="en-US" dirty="0"/>
            </a:br>
            <a:r>
              <a:rPr lang="fr-FR" sz="2400"/>
              <a:t>Routeur désigné OSPF</a:t>
            </a:r>
          </a:p>
        </p:txBody>
      </p:sp>
      <p:sp>
        <p:nvSpPr>
          <p:cNvPr id="4" name="Content Placeholder 3">
            <a:extLst>
              <a:ext uri="{FF2B5EF4-FFF2-40B4-BE49-F238E27FC236}">
                <a16:creationId xmlns:a16="http://schemas.microsoft.com/office/drawing/2014/main" id="{D72C4DB9-9EEE-7545-8D36-CDCDBB534BCB}"/>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600">
                <a:solidFill>
                  <a:srgbClr val="000000"/>
                </a:solidFill>
              </a:rPr>
              <a:t>Dans les réseaux à accès multiple, OSPF choisit un DR et un BDR. Le DR est responsable de la collecte et de la distribution des LSVs envoyées et reçues. Le DR utilise l'adresse IPv4 multicast 224.0.0.5 qui est destinée à tous les routeurs OSPF.</a:t>
            </a:r>
          </a:p>
          <a:p>
            <a:pPr marL="342900" indent="-342900" algn="l" rtl="0">
              <a:buFont typeface="Arial" panose="020B0604020202020204" pitchFamily="34" charset="0"/>
              <a:buChar char="•"/>
            </a:pPr>
            <a:r>
              <a:rPr lang="fr-FR" sz="1600">
                <a:solidFill>
                  <a:srgbClr val="000000"/>
                </a:solidFill>
              </a:rPr>
              <a:t>Un BDR est également sélectionné en cas de panne du routeur DR. Le BDR écoute passivement et maintient une relation avec tous les routeurs. Lorsque le DR arrête de produire des paquets Hello, le BDR s'autodésigne comme DR et en assume le rôle.</a:t>
            </a:r>
          </a:p>
          <a:p>
            <a:pPr marL="342900" indent="-342900" algn="l" rtl="0">
              <a:buFont typeface="Arial" panose="020B0604020202020204" pitchFamily="34" charset="0"/>
              <a:buChar char="•"/>
            </a:pPr>
            <a:r>
              <a:rPr lang="fr-FR" sz="1600">
                <a:solidFill>
                  <a:srgbClr val="000000"/>
                </a:solidFill>
              </a:rPr>
              <a:t>Tous les autres routeurs deviennent un DROTHER (un routeur qui n'est ni le DR ni le BDR). Les DROTHER utilisent l'adresse à accès multiple 224.0.0.6 (tous les routeurs désignés) pour envoyer les paquets OSPF au DR et au BDR. Seuls le DR et le BDR écoutent le 224.0.0.6.</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3450896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Réseaux OSPF à accès multiple</a:t>
            </a:r>
            <a:br>
              <a:rPr lang="en-US" dirty="0"/>
            </a:br>
            <a:r>
              <a:rPr lang="fr-FR" sz="2400"/>
              <a:t>Topologie de référence OSPF à accès multiple</a:t>
            </a:r>
          </a:p>
        </p:txBody>
      </p:sp>
      <p:sp>
        <p:nvSpPr>
          <p:cNvPr id="5" name="Content Placeholder 4">
            <a:extLst>
              <a:ext uri="{FF2B5EF4-FFF2-40B4-BE49-F238E27FC236}">
                <a16:creationId xmlns:a16="http://schemas.microsoft.com/office/drawing/2014/main" id="{912FF280-7814-7045-80D1-6CF62D9FA235}"/>
              </a:ext>
            </a:extLst>
          </p:cNvPr>
          <p:cNvSpPr>
            <a:spLocks noGrp="1"/>
          </p:cNvSpPr>
          <p:nvPr>
            <p:ph idx="1"/>
          </p:nvPr>
        </p:nvSpPr>
        <p:spPr>
          <a:xfrm>
            <a:off x="474662" y="731837"/>
            <a:ext cx="3781249" cy="3689897"/>
          </a:xfrm>
        </p:spPr>
        <p:txBody>
          <a:bodyPr/>
          <a:lstStyle/>
          <a:p>
            <a:pPr marL="342900" indent="-342900" algn="l" rtl="0">
              <a:buFont typeface="Arial" panose="020B0604020202020204" pitchFamily="34" charset="0"/>
              <a:buChar char="•"/>
            </a:pPr>
            <a:r>
              <a:rPr lang="fr-FR" sz="1600">
                <a:solidFill>
                  <a:srgbClr val="000000"/>
                </a:solidFill>
              </a:rPr>
              <a:t>Dans la topologie multi-accès illustrée dans la figure, il y a trois routeurs interconnectés sur un réseau Ethernet commun multi-accès, 192.168.1.0/24.</a:t>
            </a:r>
          </a:p>
          <a:p>
            <a:pPr marL="342900" indent="-342900" algn="l" rtl="0">
              <a:buFont typeface="Arial" panose="020B0604020202020204" pitchFamily="34" charset="0"/>
              <a:buChar char="•"/>
            </a:pPr>
            <a:r>
              <a:rPr lang="fr-FR" sz="1600">
                <a:solidFill>
                  <a:srgbClr val="000000"/>
                </a:solidFill>
              </a:rPr>
              <a:t>Comme les routeurs sont connectés sur un réseau commun à accès multiple avec diffusion, OSPF a sélectionné automatiquement un DR et un BDR. R3 a été sélectionné comme DR car son ID de routeur est 3.3.3.3, soit le plus élevé de ce réseau. R2 est le BDR car son ID de routeur vient en deuxième position dans ce réseau.</a:t>
            </a:r>
          </a:p>
          <a:p>
            <a:pPr marL="342900" indent="-342900" algn="l">
              <a:buFont typeface="Arial" panose="020B0604020202020204" pitchFamily="34" charset="0"/>
              <a:buChar char="•"/>
            </a:pPr>
            <a:endParaRPr lang="en-US" sz="1600" dirty="0">
              <a:solidFill>
                <a:srgbClr val="000000"/>
              </a:solidFill>
            </a:endParaRPr>
          </a:p>
        </p:txBody>
      </p:sp>
      <p:pic>
        <p:nvPicPr>
          <p:cNvPr id="7" name="Picture 6">
            <a:extLst>
              <a:ext uri="{FF2B5EF4-FFF2-40B4-BE49-F238E27FC236}">
                <a16:creationId xmlns:a16="http://schemas.microsoft.com/office/drawing/2014/main" id="{2B864140-2B27-7246-84A6-C261695CA472}"/>
              </a:ext>
            </a:extLst>
          </p:cNvPr>
          <p:cNvPicPr>
            <a:picLocks noChangeAspect="1"/>
          </p:cNvPicPr>
          <p:nvPr/>
        </p:nvPicPr>
        <p:blipFill>
          <a:blip r:embed="rId4"/>
          <a:stretch>
            <a:fillRect/>
          </a:stretch>
        </p:blipFill>
        <p:spPr>
          <a:xfrm>
            <a:off x="4572000" y="1277457"/>
            <a:ext cx="4187310" cy="2598657"/>
          </a:xfrm>
          <a:prstGeom prst="rect">
            <a:avLst/>
          </a:prstGeom>
        </p:spPr>
      </p:pic>
    </p:spTree>
    <p:custDataLst>
      <p:tags r:id="rId1"/>
    </p:custDataLst>
    <p:extLst>
      <p:ext uri="{BB962C8B-B14F-4D97-AF65-F5344CB8AC3E}">
        <p14:creationId xmlns:p14="http://schemas.microsoft.com/office/powerpoint/2010/main" val="18853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Réseaux OSPF à accès multiple</a:t>
            </a:r>
            <a:br>
              <a:rPr lang="en-US" dirty="0"/>
            </a:br>
            <a:r>
              <a:rPr lang="fr-FR" sz="2400"/>
              <a:t>Vérifier les rôles de routeur OSPF</a:t>
            </a:r>
          </a:p>
        </p:txBody>
      </p:sp>
      <p:sp>
        <p:nvSpPr>
          <p:cNvPr id="4" name="Content Placeholder 3">
            <a:extLst>
              <a:ext uri="{FF2B5EF4-FFF2-40B4-BE49-F238E27FC236}">
                <a16:creationId xmlns:a16="http://schemas.microsoft.com/office/drawing/2014/main" id="{27301F4B-7117-2541-B262-8EBECB5A0F0B}"/>
              </a:ext>
            </a:extLst>
          </p:cNvPr>
          <p:cNvSpPr>
            <a:spLocks noGrp="1"/>
          </p:cNvSpPr>
          <p:nvPr>
            <p:ph idx="1"/>
          </p:nvPr>
        </p:nvSpPr>
        <p:spPr>
          <a:xfrm>
            <a:off x="399256" y="630237"/>
            <a:ext cx="8345488" cy="1590449"/>
          </a:xfrm>
        </p:spPr>
        <p:txBody>
          <a:bodyPr/>
          <a:lstStyle/>
          <a:p>
            <a:pPr marL="0" indent="0" algn="l" rtl="0"/>
            <a:r>
              <a:rPr lang="fr-FR" sz="1600">
                <a:solidFill>
                  <a:srgbClr val="000000"/>
                </a:solidFill>
              </a:rPr>
              <a:t>Pour vérifier les rôles du routeur OSPFv2, utilisez la commande </a:t>
            </a:r>
            <a:r>
              <a:rPr lang="fr-FR" sz="1600" b="1">
                <a:solidFill>
                  <a:srgbClr val="000000"/>
                </a:solidFill>
              </a:rPr>
              <a:t>show ip ospf</a:t>
            </a:r>
            <a:r>
              <a:rPr lang="fr-FR" sz="1600">
                <a:solidFill>
                  <a:srgbClr val="000000"/>
                </a:solidFill>
              </a:rPr>
              <a:t> </a:t>
            </a:r>
            <a:r>
              <a:rPr lang="fr-FR" sz="1600" b="1">
                <a:solidFill>
                  <a:srgbClr val="000000"/>
                </a:solidFill>
              </a:rPr>
              <a:t>interface</a:t>
            </a:r>
            <a:r>
              <a:rPr lang="fr-FR" sz="1600">
                <a:solidFill>
                  <a:srgbClr val="000000"/>
                </a:solidFill>
              </a:rPr>
              <a:t> .</a:t>
            </a:r>
          </a:p>
          <a:p>
            <a:pPr marL="0" indent="0" algn="l" rtl="0"/>
            <a:r>
              <a:rPr lang="fr-FR" sz="1600">
                <a:solidFill>
                  <a:srgbClr val="000000"/>
                </a:solidFill>
              </a:rPr>
              <a:t>Le résultat produit par R1 confirme les aspects suivants:</a:t>
            </a:r>
          </a:p>
          <a:p>
            <a:pPr marL="285750" indent="-285750" algn="l" rtl="0">
              <a:buFont typeface="Arial" panose="020B0604020202020204" pitchFamily="34" charset="0"/>
              <a:buChar char="•"/>
            </a:pPr>
            <a:r>
              <a:rPr lang="fr-FR" sz="1400">
                <a:solidFill>
                  <a:srgbClr val="000000"/>
                </a:solidFill>
              </a:rPr>
              <a:t>R1 n'est ni le DR, ni le BDR; c'est un DROTHER, avec une priorité par défaut égale à 1. (Ligne 7)</a:t>
            </a:r>
          </a:p>
          <a:p>
            <a:pPr marL="285750" indent="-285750" algn="l" rtl="0">
              <a:buFont typeface="Arial" panose="020B0604020202020204" pitchFamily="34" charset="0"/>
              <a:buChar char="•"/>
            </a:pPr>
            <a:r>
              <a:rPr lang="fr-FR" sz="1400">
                <a:solidFill>
                  <a:srgbClr val="000000"/>
                </a:solidFill>
              </a:rPr>
              <a:t>Le DR est R3, avec l'ID 3.3.3.3, à l'adresse IPv4 192.168.1.3, tandis que le BDR est R2, avec l'ID 2.2.2.2, à l'adresse IPv4 192.168.1.2. (lignes 8 et 9)</a:t>
            </a:r>
          </a:p>
          <a:p>
            <a:pPr marL="285750" indent="-285750" algn="l" rtl="0">
              <a:buFont typeface="Arial" panose="020B0604020202020204" pitchFamily="34" charset="0"/>
              <a:buChar char="•"/>
            </a:pPr>
            <a:r>
              <a:rPr lang="fr-FR" sz="1400">
                <a:solidFill>
                  <a:srgbClr val="000000"/>
                </a:solidFill>
              </a:rPr>
              <a:t>R1 comporte deux contiguïtés, l'une avec le BDR et l'autre avec le DR. (Lignes 20 à 22)</a:t>
            </a:r>
          </a:p>
        </p:txBody>
      </p:sp>
      <p:sp>
        <p:nvSpPr>
          <p:cNvPr id="2" name="Rectangle 1">
            <a:extLst>
              <a:ext uri="{FF2B5EF4-FFF2-40B4-BE49-F238E27FC236}">
                <a16:creationId xmlns:a16="http://schemas.microsoft.com/office/drawing/2014/main" id="{8BFEFFEB-6D99-5C46-BD42-E636BEF3E34E}"/>
              </a:ext>
            </a:extLst>
          </p:cNvPr>
          <p:cNvSpPr/>
          <p:nvPr/>
        </p:nvSpPr>
        <p:spPr>
          <a:xfrm>
            <a:off x="1004905" y="2345078"/>
            <a:ext cx="7030950" cy="2462213"/>
          </a:xfrm>
          <a:prstGeom prst="rect">
            <a:avLst/>
          </a:prstGeom>
          <a:solidFill>
            <a:srgbClr val="000000"/>
          </a:solidFill>
        </p:spPr>
        <p:txBody>
          <a:bodyPr wrap="square">
            <a:spAutoFit/>
          </a:bodyPr>
          <a:lstStyle/>
          <a:p>
            <a:pPr rtl="0"/>
            <a:r>
              <a:rPr lang="fr-FR" sz="1100">
                <a:solidFill>
                  <a:schemeClr val="bg1"/>
                </a:solidFill>
                <a:latin typeface="Courier New" panose="02070309020205020404" pitchFamily="49" charset="0"/>
                <a:cs typeface="Courier New" panose="02070309020205020404" pitchFamily="49" charset="0"/>
              </a:rPr>
              <a:t>R1# </a:t>
            </a:r>
            <a:r>
              <a:rPr lang="fr-FR" sz="1100" b="1">
                <a:solidFill>
                  <a:schemeClr val="bg1"/>
                </a:solidFill>
                <a:latin typeface="Courier New" panose="02070309020205020404" pitchFamily="49" charset="0"/>
                <a:cs typeface="Courier New" panose="02070309020205020404" pitchFamily="49" charset="0"/>
              </a:rPr>
              <a:t>show ip ospf interface GigabitEthernet 0/0/0</a:t>
            </a:r>
          </a:p>
          <a:p>
            <a:pPr rtl="0"/>
            <a:r>
              <a:rPr lang="fr-FR" sz="1100">
                <a:solidFill>
                  <a:schemeClr val="bg1"/>
                </a:solidFill>
                <a:latin typeface="Courier New" panose="02070309020205020404" pitchFamily="49" charset="0"/>
                <a:cs typeface="Courier New" panose="02070309020205020404" pitchFamily="49" charset="0"/>
              </a:rPr>
              <a:t>GigabitEthernet0/0/0 is up, line protocol is up</a:t>
            </a:r>
          </a:p>
          <a:p>
            <a:pPr rtl="0"/>
            <a:r>
              <a:rPr lang="fr-FR" sz="1100">
                <a:solidFill>
                  <a:schemeClr val="bg1"/>
                </a:solidFill>
                <a:latin typeface="Courier New" panose="02070309020205020404" pitchFamily="49" charset="0"/>
                <a:cs typeface="Courier New" panose="02070309020205020404" pitchFamily="49" charset="0"/>
              </a:rPr>
              <a:t>  Internet Address 192.168.1.1/24, Area 0, Attached via Interface Enable </a:t>
            </a:r>
          </a:p>
          <a:p>
            <a:pPr rtl="0"/>
            <a:r>
              <a:rPr lang="fr-FR" sz="1100">
                <a:solidFill>
                  <a:schemeClr val="bg1"/>
                </a:solidFill>
                <a:latin typeface="Courier New" panose="02070309020205020404" pitchFamily="49" charset="0"/>
                <a:cs typeface="Courier New" panose="02070309020205020404" pitchFamily="49" charset="0"/>
              </a:rPr>
              <a:t>  Process ID 10, Router ID 1.1.1.1, Network Type BROADCAST, Cost: 1     </a:t>
            </a:r>
          </a:p>
          <a:p>
            <a:pPr rtl="0"/>
            <a:r>
              <a:rPr lang="fr-FR" sz="1100">
                <a:solidFill>
                  <a:schemeClr val="bg1"/>
                </a:solidFill>
                <a:latin typeface="Courier New" panose="02070309020205020404" pitchFamily="49" charset="0"/>
                <a:cs typeface="Courier New" panose="02070309020205020404" pitchFamily="49" charset="0"/>
              </a:rPr>
              <a:t>  (output omitted) </a:t>
            </a:r>
          </a:p>
          <a:p>
            <a:pPr rtl="0"/>
            <a:r>
              <a:rPr lang="fr-FR" sz="1100">
                <a:solidFill>
                  <a:schemeClr val="bg1"/>
                </a:solidFill>
                <a:latin typeface="Courier New" panose="02070309020205020404" pitchFamily="49" charset="0"/>
                <a:cs typeface="Courier New" panose="02070309020205020404" pitchFamily="49" charset="0"/>
              </a:rPr>
              <a:t>  Transmit Delay is 1 sec, </a:t>
            </a:r>
            <a:r>
              <a:rPr lang="fr-FR" sz="1100">
                <a:solidFill>
                  <a:schemeClr val="accent6">
                    <a:lumMod val="60000"/>
                    <a:lumOff val="40000"/>
                  </a:schemeClr>
                </a:solidFill>
                <a:latin typeface="Courier New" panose="02070309020205020404" pitchFamily="49" charset="0"/>
                <a:cs typeface="Courier New" panose="02070309020205020404" pitchFamily="49" charset="0"/>
              </a:rPr>
              <a:t>State DROTHER, Priority 1 </a:t>
            </a:r>
          </a:p>
          <a:p>
            <a:pPr rtl="0"/>
            <a:r>
              <a:rPr lang="fr-FR" sz="1100">
                <a:solidFill>
                  <a:schemeClr val="accent6">
                    <a:lumMod val="60000"/>
                    <a:lumOff val="40000"/>
                  </a:schemeClr>
                </a:solidFill>
                <a:latin typeface="Courier New" panose="02070309020205020404" pitchFamily="49" charset="0"/>
                <a:cs typeface="Courier New" panose="02070309020205020404" pitchFamily="49" charset="0"/>
              </a:rPr>
              <a:t>  Designated Router (ID) 3.3.3.3, Interface address 192.168.1.3 </a:t>
            </a:r>
          </a:p>
          <a:p>
            <a:pPr rtl="0"/>
            <a:r>
              <a:rPr lang="fr-FR" sz="1100">
                <a:solidFill>
                  <a:schemeClr val="accent6">
                    <a:lumMod val="60000"/>
                    <a:lumOff val="40000"/>
                  </a:schemeClr>
                </a:solidFill>
                <a:latin typeface="Courier New" panose="02070309020205020404" pitchFamily="49" charset="0"/>
                <a:cs typeface="Courier New" panose="02070309020205020404" pitchFamily="49" charset="0"/>
              </a:rPr>
              <a:t>  Backup Designated router (ID) 2.2.2.2, Interface address 192.168.1.2</a:t>
            </a:r>
            <a:r>
              <a:rPr lang="fr-FR" sz="1100">
                <a:solidFill>
                  <a:schemeClr val="bg1"/>
                </a:solidFill>
                <a:latin typeface="Courier New" panose="02070309020205020404" pitchFamily="49" charset="0"/>
                <a:cs typeface="Courier New" panose="02070309020205020404" pitchFamily="49" charset="0"/>
              </a:rPr>
              <a:t> </a:t>
            </a:r>
          </a:p>
          <a:p>
            <a:pPr rtl="0"/>
            <a:r>
              <a:rPr lang="fr-FR" sz="1100">
                <a:solidFill>
                  <a:schemeClr val="bg1"/>
                </a:solidFill>
                <a:latin typeface="Courier New" panose="02070309020205020404" pitchFamily="49" charset="0"/>
                <a:cs typeface="Courier New" panose="02070309020205020404" pitchFamily="49" charset="0"/>
              </a:rPr>
              <a:t>  (output omitted)</a:t>
            </a:r>
          </a:p>
          <a:p>
            <a:pPr rtl="0"/>
            <a:r>
              <a:rPr lang="fr-FR" sz="1100">
                <a:solidFill>
                  <a:schemeClr val="accent6">
                    <a:lumMod val="60000"/>
                    <a:lumOff val="40000"/>
                  </a:schemeClr>
                </a:solidFill>
                <a:latin typeface="Courier New" panose="02070309020205020404" pitchFamily="49" charset="0"/>
                <a:cs typeface="Courier New" panose="02070309020205020404" pitchFamily="49" charset="0"/>
              </a:rPr>
              <a:t>  Neighbor Count is 2, Adjacent neighbor count is 2 </a:t>
            </a:r>
          </a:p>
          <a:p>
            <a:pPr rtl="0"/>
            <a:r>
              <a:rPr lang="fr-FR" sz="1100">
                <a:solidFill>
                  <a:schemeClr val="accent6">
                    <a:lumMod val="60000"/>
                    <a:lumOff val="40000"/>
                  </a:schemeClr>
                </a:solidFill>
                <a:latin typeface="Courier New" panose="02070309020205020404" pitchFamily="49" charset="0"/>
                <a:cs typeface="Courier New" panose="02070309020205020404" pitchFamily="49" charset="0"/>
              </a:rPr>
              <a:t>  Adjacent with neighbor 2.2.2.2 (Backup Designated Router) </a:t>
            </a:r>
          </a:p>
          <a:p>
            <a:pPr rtl="0"/>
            <a:r>
              <a:rPr lang="fr-FR" sz="1100">
                <a:solidFill>
                  <a:schemeClr val="accent6">
                    <a:lumMod val="60000"/>
                    <a:lumOff val="40000"/>
                  </a:schemeClr>
                </a:solidFill>
                <a:latin typeface="Courier New" panose="02070309020205020404" pitchFamily="49" charset="0"/>
                <a:cs typeface="Courier New" panose="02070309020205020404" pitchFamily="49" charset="0"/>
              </a:rPr>
              <a:t>  Adjacent with neighbor 3.3.3.3 (Designated Router) </a:t>
            </a:r>
          </a:p>
          <a:p>
            <a:pPr rtl="0"/>
            <a:r>
              <a:rPr lang="fr-FR" sz="1100">
                <a:solidFill>
                  <a:schemeClr val="bg1"/>
                </a:solidFill>
                <a:latin typeface="Courier New" panose="02070309020205020404" pitchFamily="49" charset="0"/>
                <a:cs typeface="Courier New" panose="02070309020205020404" pitchFamily="49" charset="0"/>
              </a:rPr>
              <a:t>  Suppress hello for 0 neighbor(s) </a:t>
            </a:r>
          </a:p>
          <a:p>
            <a:pPr rtl="0"/>
            <a:r>
              <a:rPr lang="fr-FR" sz="1100">
                <a:solidFill>
                  <a:schemeClr val="bg1"/>
                </a:solidFill>
                <a:latin typeface="Courier New" panose="02070309020205020404" pitchFamily="49" charset="0"/>
                <a:cs typeface="Courier New" panose="02070309020205020404" pitchFamily="49" charset="0"/>
              </a:rPr>
              <a:t>R1#</a:t>
            </a:r>
          </a:p>
        </p:txBody>
      </p:sp>
    </p:spTree>
    <p:custDataLst>
      <p:tags r:id="rId1"/>
    </p:custDataLst>
    <p:extLst>
      <p:ext uri="{BB962C8B-B14F-4D97-AF65-F5344CB8AC3E}">
        <p14:creationId xmlns:p14="http://schemas.microsoft.com/office/powerpoint/2010/main" val="1758683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2D10C50B-ED86-4E5D-BD0F-658911DFEF9B}"/>
              </a:ext>
            </a:extLst>
          </p:cNvPr>
          <p:cNvSpPr>
            <a:spLocks noGrp="1"/>
          </p:cNvSpPr>
          <p:nvPr>
            <p:ph type="title"/>
          </p:nvPr>
        </p:nvSpPr>
        <p:spPr>
          <a:xfrm>
            <a:off x="0" y="-15285"/>
            <a:ext cx="9144000" cy="757238"/>
          </a:xfrm>
        </p:spPr>
        <p:txBody>
          <a:bodyPr/>
          <a:lstStyle/>
          <a:p>
            <a:pPr rtl="0"/>
            <a:r>
              <a:rPr lang="fr-FR"/>
              <a:t>À quoi s'attendre dans ce module (suite)</a:t>
            </a:r>
          </a:p>
        </p:txBody>
      </p:sp>
      <p:sp>
        <p:nvSpPr>
          <p:cNvPr id="6" name="Content Placeholder 1">
            <a:extLst>
              <a:ext uri="{FF2B5EF4-FFF2-40B4-BE49-F238E27FC236}">
                <a16:creationId xmlns:a16="http://schemas.microsoft.com/office/drawing/2014/main" id="{031D3D35-BC84-421A-A5F0-48081A310F8E}"/>
              </a:ext>
            </a:extLst>
          </p:cNvPr>
          <p:cNvSpPr txBox="1">
            <a:spLocks/>
          </p:cNvSpPr>
          <p:nvPr/>
        </p:nvSpPr>
        <p:spPr bwMode="auto">
          <a:xfrm>
            <a:off x="106756" y="668963"/>
            <a:ext cx="8853286" cy="346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rtl="0">
              <a:buNone/>
            </a:pPr>
            <a:r>
              <a:rPr lang="fr-FR"/>
              <a:t>Pour faciliter l'apprentissage, les caractéristiques suivantes peuvent être incluses dans ce module :</a:t>
            </a:r>
          </a:p>
          <a:p>
            <a:pPr marL="0" indent="0">
              <a:buNone/>
            </a:pPr>
            <a:endParaRPr lang="en-US" dirty="0"/>
          </a:p>
          <a:p>
            <a:pPr marL="0" indent="0">
              <a:buFont typeface="Wingdings" panose="05000000000000000000" pitchFamily="2" charset="2"/>
              <a:buNone/>
            </a:pPr>
            <a:endParaRPr lang="en-US" dirty="0"/>
          </a:p>
        </p:txBody>
      </p:sp>
      <p:graphicFrame>
        <p:nvGraphicFramePr>
          <p:cNvPr id="4" name="Content Placeholder 3">
            <a:extLst>
              <a:ext uri="{FF2B5EF4-FFF2-40B4-BE49-F238E27FC236}">
                <a16:creationId xmlns:a16="http://schemas.microsoft.com/office/drawing/2014/main" id="{DDD52CCD-9D1E-4CC4-815A-A5967A0831D9}"/>
              </a:ext>
            </a:extLst>
          </p:cNvPr>
          <p:cNvGraphicFramePr>
            <a:graphicFrameLocks noGrp="1"/>
          </p:cNvGraphicFramePr>
          <p:nvPr>
            <p:ph idx="1"/>
          </p:nvPr>
        </p:nvGraphicFramePr>
        <p:xfrm>
          <a:off x="106756" y="1279280"/>
          <a:ext cx="8595235" cy="2600325"/>
        </p:xfrm>
        <a:graphic>
          <a:graphicData uri="http://schemas.openxmlformats.org/drawingml/2006/table">
            <a:tbl>
              <a:tblPr firstRow="1" bandRow="1">
                <a:tableStyleId>{5C22544A-7EE6-4342-B048-85BDC9FD1C3A}</a:tableStyleId>
              </a:tblPr>
              <a:tblGrid>
                <a:gridCol w="2245746">
                  <a:extLst>
                    <a:ext uri="{9D8B030D-6E8A-4147-A177-3AD203B41FA5}">
                      <a16:colId xmlns:a16="http://schemas.microsoft.com/office/drawing/2014/main" val="3215831619"/>
                    </a:ext>
                  </a:extLst>
                </a:gridCol>
                <a:gridCol w="6349489">
                  <a:extLst>
                    <a:ext uri="{9D8B030D-6E8A-4147-A177-3AD203B41FA5}">
                      <a16:colId xmlns:a16="http://schemas.microsoft.com/office/drawing/2014/main" val="276475465"/>
                    </a:ext>
                  </a:extLst>
                </a:gridCol>
              </a:tblGrid>
              <a:tr h="265091">
                <a:tc>
                  <a:txBody>
                    <a:bodyPr/>
                    <a:lstStyle/>
                    <a:p>
                      <a:pPr algn="l" rtl="0" fontAlgn="b"/>
                      <a:r>
                        <a:rPr lang="fr-FR" sz="1400" b="1" i="0" u="none" strike="noStrike">
                          <a:solidFill>
                            <a:schemeClr val="bg1"/>
                          </a:solidFill>
                          <a:effectLst/>
                          <a:latin typeface="+mn-lt"/>
                        </a:rPr>
                        <a:t>Fonctionnalité</a:t>
                      </a:r>
                    </a:p>
                  </a:txBody>
                  <a:tcPr marL="9525" marR="9525" marT="9525" marB="0" anchor="b"/>
                </a:tc>
                <a:tc>
                  <a:txBody>
                    <a:bodyPr/>
                    <a:lstStyle/>
                    <a:p>
                      <a:pPr rtl="0"/>
                      <a:r>
                        <a:rPr lang="fr-FR"/>
                        <a:t>Description</a:t>
                      </a:r>
                    </a:p>
                  </a:txBody>
                  <a:tcPr/>
                </a:tc>
                <a:extLst>
                  <a:ext uri="{0D108BD9-81ED-4DB2-BD59-A6C34878D82A}">
                    <a16:rowId xmlns:a16="http://schemas.microsoft.com/office/drawing/2014/main" val="3768427975"/>
                  </a:ext>
                </a:extLst>
              </a:tr>
              <a:tr h="265091">
                <a:tc>
                  <a:txBody>
                    <a:bodyPr/>
                    <a:lstStyle/>
                    <a:p>
                      <a:pPr algn="l" rtl="0" fontAlgn="b"/>
                      <a:r>
                        <a:rPr lang="fr-FR" sz="1400" b="0" i="0" u="none" strike="noStrike">
                          <a:solidFill>
                            <a:srgbClr val="000000"/>
                          </a:solidFill>
                          <a:effectLst/>
                          <a:latin typeface="+mn-lt"/>
                        </a:rPr>
                        <a:t>Activité</a:t>
                      </a:r>
                      <a:r>
                        <a:rPr lang="fr-FR" sz="1400" b="0" i="0" u="none" strike="noStrike" baseline="0">
                          <a:solidFill>
                            <a:srgbClr val="000000"/>
                          </a:solidFill>
                          <a:effectLst/>
                          <a:latin typeface="+mn-lt"/>
                        </a:rPr>
                        <a:t> du mode physique de Packet Tracer</a:t>
                      </a:r>
                    </a:p>
                  </a:txBody>
                  <a:tcPr marL="9525" marR="9525" marT="9525" marB="0" anchor="b"/>
                </a:tc>
                <a:tc>
                  <a:txBody>
                    <a:bodyPr/>
                    <a:lstStyle/>
                    <a:p>
                      <a:pPr rtl="0"/>
                      <a:r>
                        <a:rPr lang="fr-FR"/>
                        <a:t>Ces activités sont effectuées à l'aide de Packet Tracer en mode </a:t>
                      </a:r>
                      <a:r>
                        <a:rPr lang="fr-FR" baseline="0"/>
                        <a:t>physique.</a:t>
                      </a:r>
                    </a:p>
                  </a:txBody>
                  <a:tcPr/>
                </a:tc>
                <a:extLst>
                  <a:ext uri="{0D108BD9-81ED-4DB2-BD59-A6C34878D82A}">
                    <a16:rowId xmlns:a16="http://schemas.microsoft.com/office/drawing/2014/main" val="2989889794"/>
                  </a:ext>
                </a:extLst>
              </a:tr>
              <a:tr h="265091">
                <a:tc>
                  <a:txBody>
                    <a:bodyPr/>
                    <a:lstStyle/>
                    <a:p>
                      <a:pPr algn="l" rtl="0" fontAlgn="b"/>
                      <a:r>
                        <a:rPr lang="fr-FR" sz="1400" b="0" i="0" u="none" strike="noStrike">
                          <a:solidFill>
                            <a:srgbClr val="000000"/>
                          </a:solidFill>
                          <a:effectLst/>
                          <a:latin typeface="+mn-lt"/>
                        </a:rPr>
                        <a:t>Travaux Pratiques</a:t>
                      </a:r>
                    </a:p>
                  </a:txBody>
                  <a:tcPr marL="9525" marR="9525" marT="9525" marB="0" anchor="b"/>
                </a:tc>
                <a:tc>
                  <a:txBody>
                    <a:bodyPr/>
                    <a:lstStyle/>
                    <a:p>
                      <a:pPr rtl="0"/>
                      <a:r>
                        <a:rPr lang="fr-FR"/>
                        <a:t>Travaux Pratiques conçus pour travailler avec des équipements physiques.</a:t>
                      </a:r>
                    </a:p>
                  </a:txBody>
                  <a:tcPr/>
                </a:tc>
                <a:extLst>
                  <a:ext uri="{0D108BD9-81ED-4DB2-BD59-A6C34878D82A}">
                    <a16:rowId xmlns:a16="http://schemas.microsoft.com/office/drawing/2014/main" val="2258594367"/>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Activités en classe</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Ces informations se trouvent sur la page Ressources de l'instructeur. Les activités de classe sont conçues pour faciliter l'apprentissage, la discussion en classe et la collaboration.</a:t>
                      </a:r>
                    </a:p>
                  </a:txBody>
                  <a:tcPr/>
                </a:tc>
                <a:extLst>
                  <a:ext uri="{0D108BD9-81ED-4DB2-BD59-A6C34878D82A}">
                    <a16:rowId xmlns:a16="http://schemas.microsoft.com/office/drawing/2014/main" val="1125566603"/>
                  </a:ext>
                </a:extLst>
              </a:tr>
              <a:tr h="265091">
                <a:tc>
                  <a:txBody>
                    <a:bodyPr/>
                    <a:lstStyle/>
                    <a:p>
                      <a:pPr algn="l" rtl="0" fontAlgn="b"/>
                      <a:r>
                        <a:rPr lang="fr-FR" sz="1400" b="0" i="0" u="none" strike="noStrike">
                          <a:solidFill>
                            <a:srgbClr val="000000"/>
                          </a:solidFill>
                          <a:effectLst/>
                          <a:latin typeface="+mn-lt"/>
                        </a:rPr>
                        <a:t>Questionnaires sur le module</a:t>
                      </a:r>
                    </a:p>
                  </a:txBody>
                  <a:tcPr marL="9525" marR="9525" marT="9525" marB="0" anchor="b"/>
                </a:tc>
                <a:tc>
                  <a:txBody>
                    <a:bodyPr/>
                    <a:lstStyle/>
                    <a:p>
                      <a:pPr rtl="0"/>
                      <a:r>
                        <a:rPr lang="fr-FR"/>
                        <a:t>Des évaluations automatiques qui intègrent les concepts et les compétences acquises tout au long de la série de rubriques présentées dans le module.</a:t>
                      </a:r>
                    </a:p>
                  </a:txBody>
                  <a:tcPr/>
                </a:tc>
                <a:extLst>
                  <a:ext uri="{0D108BD9-81ED-4DB2-BD59-A6C34878D82A}">
                    <a16:rowId xmlns:a16="http://schemas.microsoft.com/office/drawing/2014/main" val="831502776"/>
                  </a:ext>
                </a:extLst>
              </a:tr>
              <a:tr h="265091">
                <a:tc>
                  <a:txBody>
                    <a:bodyPr/>
                    <a:lstStyle/>
                    <a:p>
                      <a:pPr algn="l" rtl="0" fontAlgn="b"/>
                      <a:r>
                        <a:rPr lang="fr-FR" sz="1400" b="0" i="0" u="none" strike="noStrike">
                          <a:solidFill>
                            <a:srgbClr val="000000"/>
                          </a:solidFill>
                          <a:effectLst/>
                          <a:latin typeface="+mn-lt"/>
                        </a:rPr>
                        <a:t>Résumé du module</a:t>
                      </a:r>
                    </a:p>
                  </a:txBody>
                  <a:tcPr marL="9525" marR="9525" marT="9525" marB="0" anchor="b"/>
                </a:tc>
                <a:tc>
                  <a:txBody>
                    <a:bodyPr/>
                    <a:lstStyle/>
                    <a:p>
                      <a:pPr rtl="0"/>
                      <a:r>
                        <a:rPr lang="fr-FR"/>
                        <a:t>Récapte brièvement le contenu du module.</a:t>
                      </a:r>
                    </a:p>
                  </a:txBody>
                  <a:tcPr/>
                </a:tc>
                <a:extLst>
                  <a:ext uri="{0D108BD9-81ED-4DB2-BD59-A6C34878D82A}">
                    <a16:rowId xmlns:a16="http://schemas.microsoft.com/office/drawing/2014/main" val="2267046280"/>
                  </a:ext>
                </a:extLst>
              </a:tr>
            </a:tbl>
          </a:graphicData>
        </a:graphic>
      </p:graphicFrame>
    </p:spTree>
    <p:custDataLst>
      <p:tags r:id="rId1"/>
    </p:custDataLst>
    <p:extLst>
      <p:ext uri="{BB962C8B-B14F-4D97-AF65-F5344CB8AC3E}">
        <p14:creationId xmlns:p14="http://schemas.microsoft.com/office/powerpoint/2010/main" val="1736058053"/>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Réseaux OSPF à accès multiple</a:t>
            </a:r>
            <a:br>
              <a:rPr lang="en-US" dirty="0"/>
            </a:br>
            <a:r>
              <a:rPr lang="fr-FR" sz="2400"/>
              <a:t>Vérifier les rôles de routeur OSPF (Suite) </a:t>
            </a:r>
          </a:p>
        </p:txBody>
      </p:sp>
      <p:sp>
        <p:nvSpPr>
          <p:cNvPr id="4" name="Content Placeholder 3">
            <a:extLst>
              <a:ext uri="{FF2B5EF4-FFF2-40B4-BE49-F238E27FC236}">
                <a16:creationId xmlns:a16="http://schemas.microsoft.com/office/drawing/2014/main" id="{27301F4B-7117-2541-B262-8EBECB5A0F0B}"/>
              </a:ext>
            </a:extLst>
          </p:cNvPr>
          <p:cNvSpPr>
            <a:spLocks noGrp="1"/>
          </p:cNvSpPr>
          <p:nvPr>
            <p:ph idx="1"/>
          </p:nvPr>
        </p:nvSpPr>
        <p:spPr>
          <a:xfrm>
            <a:off x="124177" y="630237"/>
            <a:ext cx="8884355" cy="1551437"/>
          </a:xfrm>
        </p:spPr>
        <p:txBody>
          <a:bodyPr/>
          <a:lstStyle/>
          <a:p>
            <a:pPr marL="0" indent="0" algn="l" rtl="0"/>
            <a:r>
              <a:rPr lang="fr-FR" sz="1600">
                <a:solidFill>
                  <a:srgbClr val="000000"/>
                </a:solidFill>
              </a:rPr>
              <a:t>Le résultat produit par R2 confirme les aspects suivants :</a:t>
            </a:r>
          </a:p>
          <a:p>
            <a:pPr marL="342900" indent="-342900" algn="l" rtl="0">
              <a:buFont typeface="Arial" panose="020B0604020202020204" pitchFamily="34" charset="0"/>
              <a:buChar char="•"/>
            </a:pPr>
            <a:r>
              <a:rPr lang="fr-FR" sz="1400">
                <a:solidFill>
                  <a:srgbClr val="000000"/>
                </a:solidFill>
              </a:rPr>
              <a:t>R2 est le BDR avec une priorité par défaut de 1. (Ligne 7)</a:t>
            </a:r>
          </a:p>
          <a:p>
            <a:pPr marL="342900" indent="-342900" algn="l" rtl="0">
              <a:buFont typeface="Arial" panose="020B0604020202020204" pitchFamily="34" charset="0"/>
              <a:buChar char="•"/>
            </a:pPr>
            <a:r>
              <a:rPr lang="fr-FR" sz="1400">
                <a:solidFill>
                  <a:srgbClr val="000000"/>
                </a:solidFill>
              </a:rPr>
              <a:t>Le DR est R3, avec l'ID 3.3.3.3, à l'adresse IPv4 192.168.1.3, tandis que le BDR est R2, avec l'ID 2.2.2.2, à l'adresse IPv4 192.168.1.2. (lignes 8 et 9)</a:t>
            </a:r>
          </a:p>
          <a:p>
            <a:pPr marL="342900" indent="-342900" algn="l" rtl="0">
              <a:buFont typeface="Arial" panose="020B0604020202020204" pitchFamily="34" charset="0"/>
              <a:buChar char="•"/>
            </a:pPr>
            <a:r>
              <a:rPr lang="fr-FR" sz="1400">
                <a:solidFill>
                  <a:srgbClr val="000000"/>
                </a:solidFill>
              </a:rPr>
              <a:t>R2 comporte deux contiguïtés, l'une avec un voisin dont l'ID de routeur est 1.1.1.1 (R1) et l'autre avec le DR. (Lignes 20 à 22)</a:t>
            </a:r>
          </a:p>
          <a:p>
            <a:pPr marL="285750" indent="-285750" algn="l">
              <a:buFont typeface="Arial" panose="020B0604020202020204" pitchFamily="34" charset="0"/>
              <a:buChar char="•"/>
            </a:pPr>
            <a:endParaRPr lang="en-US" sz="1600" dirty="0">
              <a:solidFill>
                <a:srgbClr val="000000"/>
              </a:solidFill>
            </a:endParaRPr>
          </a:p>
        </p:txBody>
      </p:sp>
      <p:sp>
        <p:nvSpPr>
          <p:cNvPr id="5" name="Rectangle 4">
            <a:extLst>
              <a:ext uri="{FF2B5EF4-FFF2-40B4-BE49-F238E27FC236}">
                <a16:creationId xmlns:a16="http://schemas.microsoft.com/office/drawing/2014/main" id="{5860D293-AB15-7A4D-A8E1-D27EC3D7C4BE}"/>
              </a:ext>
            </a:extLst>
          </p:cNvPr>
          <p:cNvSpPr/>
          <p:nvPr/>
        </p:nvSpPr>
        <p:spPr>
          <a:xfrm>
            <a:off x="478278" y="2241962"/>
            <a:ext cx="8345488" cy="2462213"/>
          </a:xfrm>
          <a:prstGeom prst="rect">
            <a:avLst/>
          </a:prstGeom>
          <a:solidFill>
            <a:srgbClr val="000000"/>
          </a:solidFill>
        </p:spPr>
        <p:txBody>
          <a:bodyPr wrap="square">
            <a:spAutoFit/>
          </a:bodyPr>
          <a:lstStyle/>
          <a:p>
            <a:pPr rtl="0"/>
            <a:r>
              <a:rPr lang="fr-FR" sz="1100">
                <a:solidFill>
                  <a:schemeClr val="bg1"/>
                </a:solidFill>
                <a:latin typeface="Courier New" panose="02070309020205020404" pitchFamily="49" charset="0"/>
                <a:cs typeface="Courier New" panose="02070309020205020404" pitchFamily="49" charset="0"/>
              </a:rPr>
              <a:t>R2# </a:t>
            </a:r>
            <a:r>
              <a:rPr lang="fr-FR" sz="1100" b="1">
                <a:solidFill>
                  <a:schemeClr val="bg1"/>
                </a:solidFill>
                <a:latin typeface="Courier New" panose="02070309020205020404" pitchFamily="49" charset="0"/>
                <a:cs typeface="Courier New" panose="02070309020205020404" pitchFamily="49" charset="0"/>
              </a:rPr>
              <a:t>show ip ospf interface GigabitEthernet 0/0/0 </a:t>
            </a:r>
          </a:p>
          <a:p>
            <a:pPr rtl="0"/>
            <a:r>
              <a:rPr lang="fr-FR" sz="1100">
                <a:solidFill>
                  <a:schemeClr val="bg1"/>
                </a:solidFill>
                <a:latin typeface="Courier New" panose="02070309020205020404" pitchFamily="49" charset="0"/>
                <a:cs typeface="Courier New" panose="02070309020205020404" pitchFamily="49" charset="0"/>
              </a:rPr>
              <a:t>GigabitEthernet0/0/0 is up, line protocol is up </a:t>
            </a:r>
          </a:p>
          <a:p>
            <a:pPr rtl="0"/>
            <a:r>
              <a:rPr lang="fr-FR" sz="1100">
                <a:solidFill>
                  <a:schemeClr val="bg1"/>
                </a:solidFill>
                <a:latin typeface="Courier New" panose="02070309020205020404" pitchFamily="49" charset="0"/>
                <a:cs typeface="Courier New" panose="02070309020205020404" pitchFamily="49" charset="0"/>
              </a:rPr>
              <a:t>  Internet Address 192.168.1.2/24, Area 0, Attached via Interface Enable</a:t>
            </a:r>
          </a:p>
          <a:p>
            <a:pPr rtl="0"/>
            <a:r>
              <a:rPr lang="fr-FR" sz="1100">
                <a:solidFill>
                  <a:schemeClr val="bg1"/>
                </a:solidFill>
                <a:latin typeface="Courier New" panose="02070309020205020404" pitchFamily="49" charset="0"/>
                <a:cs typeface="Courier New" panose="02070309020205020404" pitchFamily="49" charset="0"/>
              </a:rPr>
              <a:t>  Process ID 10, Router ID 2.2.2.2, Network Type BROADCAST, Cost: 1 </a:t>
            </a:r>
          </a:p>
          <a:p>
            <a:pPr rtl="0"/>
            <a:r>
              <a:rPr lang="fr-FR" sz="1100">
                <a:solidFill>
                  <a:schemeClr val="bg1"/>
                </a:solidFill>
                <a:latin typeface="Courier New" panose="02070309020205020404" pitchFamily="49" charset="0"/>
                <a:cs typeface="Courier New" panose="02070309020205020404" pitchFamily="49" charset="0"/>
              </a:rPr>
              <a:t>  (output omitted)</a:t>
            </a:r>
          </a:p>
          <a:p>
            <a:pPr rtl="0"/>
            <a:r>
              <a:rPr lang="fr-FR" sz="1100">
                <a:solidFill>
                  <a:schemeClr val="bg1"/>
                </a:solidFill>
                <a:latin typeface="Courier New" panose="02070309020205020404" pitchFamily="49" charset="0"/>
                <a:cs typeface="Courier New" panose="02070309020205020404" pitchFamily="49" charset="0"/>
              </a:rPr>
              <a:t>  Transmit Delay is 1 sec, </a:t>
            </a:r>
            <a:r>
              <a:rPr lang="fr-FR" sz="1100">
                <a:solidFill>
                  <a:schemeClr val="accent6">
                    <a:lumMod val="60000"/>
                    <a:lumOff val="40000"/>
                  </a:schemeClr>
                </a:solidFill>
                <a:latin typeface="Courier New" panose="02070309020205020404" pitchFamily="49" charset="0"/>
                <a:cs typeface="Courier New" panose="02070309020205020404" pitchFamily="49" charset="0"/>
              </a:rPr>
              <a:t>State BDR, Priority 1 </a:t>
            </a:r>
          </a:p>
          <a:p>
            <a:pPr rtl="0"/>
            <a:r>
              <a:rPr lang="fr-FR" sz="1100">
                <a:solidFill>
                  <a:schemeClr val="bg1"/>
                </a:solidFill>
                <a:latin typeface="Courier New" panose="02070309020205020404" pitchFamily="49" charset="0"/>
                <a:cs typeface="Courier New" panose="02070309020205020404" pitchFamily="49" charset="0"/>
              </a:rPr>
              <a:t>  </a:t>
            </a:r>
            <a:r>
              <a:rPr lang="fr-FR" sz="1100">
                <a:solidFill>
                  <a:schemeClr val="accent6">
                    <a:lumMod val="60000"/>
                    <a:lumOff val="40000"/>
                  </a:schemeClr>
                </a:solidFill>
                <a:latin typeface="Courier New" panose="02070309020205020404" pitchFamily="49" charset="0"/>
                <a:cs typeface="Courier New" panose="02070309020205020404" pitchFamily="49" charset="0"/>
              </a:rPr>
              <a:t>Designated Router (ID) 3.3.3.3, Interface address 192.168.1.3 </a:t>
            </a:r>
          </a:p>
          <a:p>
            <a:pPr rtl="0"/>
            <a:r>
              <a:rPr lang="fr-FR" sz="1100">
                <a:solidFill>
                  <a:schemeClr val="accent6">
                    <a:lumMod val="60000"/>
                    <a:lumOff val="40000"/>
                  </a:schemeClr>
                </a:solidFill>
                <a:latin typeface="Courier New" panose="02070309020205020404" pitchFamily="49" charset="0"/>
                <a:cs typeface="Courier New" panose="02070309020205020404" pitchFamily="49" charset="0"/>
              </a:rPr>
              <a:t>  Backup Designated Router (ID) 2.2.2.2, Interface address 192.168.1.2</a:t>
            </a:r>
          </a:p>
          <a:p>
            <a:pPr rtl="0"/>
            <a:r>
              <a:rPr lang="fr-FR" sz="1100">
                <a:solidFill>
                  <a:schemeClr val="bg1"/>
                </a:solidFill>
                <a:latin typeface="Courier New" panose="02070309020205020404" pitchFamily="49" charset="0"/>
                <a:cs typeface="Courier New" panose="02070309020205020404" pitchFamily="49" charset="0"/>
              </a:rPr>
              <a:t>  (output omitted)</a:t>
            </a:r>
          </a:p>
          <a:p>
            <a:pPr rtl="0"/>
            <a:r>
              <a:rPr lang="fr-FR" sz="1100">
                <a:solidFill>
                  <a:schemeClr val="bg1"/>
                </a:solidFill>
                <a:latin typeface="Courier New" panose="02070309020205020404" pitchFamily="49" charset="0"/>
                <a:cs typeface="Courier New" panose="02070309020205020404" pitchFamily="49" charset="0"/>
              </a:rPr>
              <a:t>  </a:t>
            </a:r>
            <a:r>
              <a:rPr lang="fr-FR" sz="1100">
                <a:solidFill>
                  <a:schemeClr val="accent6">
                    <a:lumMod val="60000"/>
                    <a:lumOff val="40000"/>
                  </a:schemeClr>
                </a:solidFill>
                <a:latin typeface="Courier New" panose="02070309020205020404" pitchFamily="49" charset="0"/>
                <a:cs typeface="Courier New" panose="02070309020205020404" pitchFamily="49" charset="0"/>
              </a:rPr>
              <a:t>Neighbor Count is 2, Adjacent neighbor count is 2 </a:t>
            </a:r>
          </a:p>
          <a:p>
            <a:pPr rtl="0"/>
            <a:r>
              <a:rPr lang="fr-FR" sz="1100">
                <a:solidFill>
                  <a:schemeClr val="accent6">
                    <a:lumMod val="60000"/>
                    <a:lumOff val="40000"/>
                  </a:schemeClr>
                </a:solidFill>
                <a:latin typeface="Courier New" panose="02070309020205020404" pitchFamily="49" charset="0"/>
                <a:cs typeface="Courier New" panose="02070309020205020404" pitchFamily="49" charset="0"/>
              </a:rPr>
              <a:t>  Adjacent with neighbor 1.1.1.1 </a:t>
            </a:r>
          </a:p>
          <a:p>
            <a:pPr rtl="0"/>
            <a:r>
              <a:rPr lang="fr-FR" sz="1100">
                <a:solidFill>
                  <a:schemeClr val="accent6">
                    <a:lumMod val="60000"/>
                    <a:lumOff val="40000"/>
                  </a:schemeClr>
                </a:solidFill>
                <a:latin typeface="Courier New" panose="02070309020205020404" pitchFamily="49" charset="0"/>
                <a:cs typeface="Courier New" panose="02070309020205020404" pitchFamily="49" charset="0"/>
              </a:rPr>
              <a:t>  Adjacent with neighbor 3.3.3.3 (Designated Router) </a:t>
            </a:r>
          </a:p>
          <a:p>
            <a:pPr rtl="0"/>
            <a:r>
              <a:rPr lang="fr-FR" sz="1100">
                <a:solidFill>
                  <a:schemeClr val="bg1"/>
                </a:solidFill>
                <a:latin typeface="Courier New" panose="02070309020205020404" pitchFamily="49" charset="0"/>
                <a:cs typeface="Courier New" panose="02070309020205020404" pitchFamily="49" charset="0"/>
              </a:rPr>
              <a:t>  Suppress hello for 0 neighbor(s) </a:t>
            </a:r>
          </a:p>
          <a:p>
            <a:pPr rtl="0"/>
            <a:r>
              <a:rPr lang="fr-FR" sz="1100">
                <a:solidFill>
                  <a:schemeClr val="bg1"/>
                </a:solidFill>
                <a:latin typeface="Courier New" panose="02070309020205020404" pitchFamily="49" charset="0"/>
                <a:cs typeface="Courier New" panose="02070309020205020404" pitchFamily="49" charset="0"/>
              </a:rPr>
              <a:t>R2#</a:t>
            </a:r>
          </a:p>
        </p:txBody>
      </p:sp>
    </p:spTree>
    <p:custDataLst>
      <p:tags r:id="rId1"/>
    </p:custDataLst>
    <p:extLst>
      <p:ext uri="{BB962C8B-B14F-4D97-AF65-F5344CB8AC3E}">
        <p14:creationId xmlns:p14="http://schemas.microsoft.com/office/powerpoint/2010/main" val="3215468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Réseaux OSPF à accès multiple</a:t>
            </a:r>
            <a:br>
              <a:rPr lang="en-US" dirty="0"/>
            </a:br>
            <a:r>
              <a:rPr lang="fr-FR" sz="2400"/>
              <a:t>Vérifier les rôles de routeur OSPF (Suite) </a:t>
            </a:r>
          </a:p>
        </p:txBody>
      </p:sp>
      <p:sp>
        <p:nvSpPr>
          <p:cNvPr id="4" name="Content Placeholder 3">
            <a:extLst>
              <a:ext uri="{FF2B5EF4-FFF2-40B4-BE49-F238E27FC236}">
                <a16:creationId xmlns:a16="http://schemas.microsoft.com/office/drawing/2014/main" id="{27301F4B-7117-2541-B262-8EBECB5A0F0B}"/>
              </a:ext>
            </a:extLst>
          </p:cNvPr>
          <p:cNvSpPr>
            <a:spLocks noGrp="1"/>
          </p:cNvSpPr>
          <p:nvPr>
            <p:ph idx="1"/>
          </p:nvPr>
        </p:nvSpPr>
        <p:spPr>
          <a:xfrm>
            <a:off x="124177" y="630237"/>
            <a:ext cx="8884355" cy="1479917"/>
          </a:xfrm>
        </p:spPr>
        <p:txBody>
          <a:bodyPr/>
          <a:lstStyle/>
          <a:p>
            <a:pPr marL="0" indent="0" algn="l" rtl="0"/>
            <a:r>
              <a:rPr lang="fr-FR" sz="1600">
                <a:solidFill>
                  <a:srgbClr val="000000"/>
                </a:solidFill>
              </a:rPr>
              <a:t>Le résultat produit par R3 confirme les aspects suivants:</a:t>
            </a:r>
          </a:p>
          <a:p>
            <a:pPr marL="285750" indent="-285750" algn="l" rtl="0">
              <a:buFont typeface="Arial" panose="020B0604020202020204" pitchFamily="34" charset="0"/>
              <a:buChar char="•"/>
            </a:pPr>
            <a:r>
              <a:rPr lang="fr-FR" sz="1400">
                <a:solidFill>
                  <a:srgbClr val="000000"/>
                </a:solidFill>
              </a:rPr>
              <a:t>R3 est le DR, avec une priorité par défaut égale à 1. (Ligne 7)</a:t>
            </a:r>
          </a:p>
          <a:p>
            <a:pPr marL="285750" indent="-285750" algn="l" rtl="0">
              <a:buFont typeface="Arial" panose="020B0604020202020204" pitchFamily="34" charset="0"/>
              <a:buChar char="•"/>
            </a:pPr>
            <a:r>
              <a:rPr lang="fr-FR" sz="1400">
                <a:solidFill>
                  <a:srgbClr val="000000"/>
                </a:solidFill>
              </a:rPr>
              <a:t>Le DR est R3, avec l'ID 3.3.3.3, à l'adresse IPv4 192.168.1.3, tandis que le BDR est R2, avec l'ID 2.2.2.2, à l'adresse IPv4 192.168.1.2. (lignes 8 et 9)</a:t>
            </a:r>
          </a:p>
          <a:p>
            <a:pPr marL="285750" indent="-285750" algn="l" rtl="0">
              <a:buFont typeface="Arial" panose="020B0604020202020204" pitchFamily="34" charset="0"/>
              <a:buChar char="•"/>
            </a:pPr>
            <a:r>
              <a:rPr lang="fr-FR" sz="1400">
                <a:solidFill>
                  <a:srgbClr val="000000"/>
                </a:solidFill>
              </a:rPr>
              <a:t>R3 comporte deux contiguïtés, l'une avec un voisin dont l'ID de routeur est 1.1.1.1 (R1) et l'autre avec le BDR. (Lignes 20 à 22)</a:t>
            </a:r>
          </a:p>
          <a:p>
            <a:pPr marL="285750" indent="-285750" algn="l">
              <a:buFont typeface="Arial" panose="020B0604020202020204" pitchFamily="34" charset="0"/>
              <a:buChar char="•"/>
            </a:pPr>
            <a:endParaRPr lang="en-US" sz="1600" dirty="0">
              <a:solidFill>
                <a:srgbClr val="000000"/>
              </a:solidFill>
            </a:endParaRPr>
          </a:p>
        </p:txBody>
      </p:sp>
      <p:sp>
        <p:nvSpPr>
          <p:cNvPr id="5" name="Rectangle 4">
            <a:extLst>
              <a:ext uri="{FF2B5EF4-FFF2-40B4-BE49-F238E27FC236}">
                <a16:creationId xmlns:a16="http://schemas.microsoft.com/office/drawing/2014/main" id="{5860D293-AB15-7A4D-A8E1-D27EC3D7C4BE}"/>
              </a:ext>
            </a:extLst>
          </p:cNvPr>
          <p:cNvSpPr/>
          <p:nvPr/>
        </p:nvSpPr>
        <p:spPr>
          <a:xfrm>
            <a:off x="478278" y="2181674"/>
            <a:ext cx="8345488" cy="2677656"/>
          </a:xfrm>
          <a:prstGeom prst="rect">
            <a:avLst/>
          </a:prstGeom>
          <a:solidFill>
            <a:srgbClr val="000000"/>
          </a:solidFill>
        </p:spPr>
        <p:txBody>
          <a:bodyPr wrap="square">
            <a:spAutoFit/>
          </a:bodyPr>
          <a:lstStyle/>
          <a:p>
            <a:pPr rtl="0"/>
            <a:r>
              <a:rPr lang="fr-FR" sz="1200">
                <a:solidFill>
                  <a:schemeClr val="bg1"/>
                </a:solidFill>
                <a:latin typeface="Courier New" panose="02070309020205020404" pitchFamily="49" charset="0"/>
                <a:cs typeface="Courier New" panose="02070309020205020404" pitchFamily="49" charset="0"/>
              </a:rPr>
              <a:t>R3# </a:t>
            </a:r>
            <a:r>
              <a:rPr lang="fr-FR" sz="1200" b="1">
                <a:solidFill>
                  <a:schemeClr val="bg1"/>
                </a:solidFill>
                <a:latin typeface="Courier New" panose="02070309020205020404" pitchFamily="49" charset="0"/>
                <a:cs typeface="Courier New" panose="02070309020205020404" pitchFamily="49" charset="0"/>
              </a:rPr>
              <a:t>show ip ospf interface GigabitEthernet 0/0/0 </a:t>
            </a:r>
          </a:p>
          <a:p>
            <a:pPr rtl="0"/>
            <a:r>
              <a:rPr lang="fr-FR" sz="1200">
                <a:solidFill>
                  <a:schemeClr val="bg1"/>
                </a:solidFill>
                <a:latin typeface="Courier New" panose="02070309020205020404" pitchFamily="49" charset="0"/>
                <a:cs typeface="Courier New" panose="02070309020205020404" pitchFamily="49" charset="0"/>
              </a:rPr>
              <a:t>GigabitEthernet0/0/0 is up, line protocol is up </a:t>
            </a:r>
          </a:p>
          <a:p>
            <a:pPr rtl="0"/>
            <a:r>
              <a:rPr lang="fr-FR" sz="1200">
                <a:solidFill>
                  <a:schemeClr val="bg1"/>
                </a:solidFill>
                <a:latin typeface="Courier New" panose="02070309020205020404" pitchFamily="49" charset="0"/>
                <a:cs typeface="Courier New" panose="02070309020205020404" pitchFamily="49" charset="0"/>
              </a:rPr>
              <a:t>  Internet Address 192.168.1.3/24, Area 0, Attached via Interface Enable</a:t>
            </a:r>
          </a:p>
          <a:p>
            <a:pPr rtl="0"/>
            <a:r>
              <a:rPr lang="fr-FR" sz="1200">
                <a:solidFill>
                  <a:schemeClr val="bg1"/>
                </a:solidFill>
                <a:latin typeface="Courier New" panose="02070309020205020404" pitchFamily="49" charset="0"/>
                <a:cs typeface="Courier New" panose="02070309020205020404" pitchFamily="49" charset="0"/>
              </a:rPr>
              <a:t>  Process ID 10, Router ID 2.2.2.2, Network Type BROADCAST, Cost: 1 </a:t>
            </a:r>
          </a:p>
          <a:p>
            <a:pPr rtl="0"/>
            <a:r>
              <a:rPr lang="fr-FR" sz="1200">
                <a:solidFill>
                  <a:schemeClr val="bg1"/>
                </a:solidFill>
                <a:latin typeface="Courier New" panose="02070309020205020404" pitchFamily="49" charset="0"/>
                <a:cs typeface="Courier New" panose="02070309020205020404" pitchFamily="49" charset="0"/>
              </a:rPr>
              <a:t>  (output omitted)</a:t>
            </a:r>
          </a:p>
          <a:p>
            <a:pPr rtl="0"/>
            <a:r>
              <a:rPr lang="fr-FR" sz="1200">
                <a:solidFill>
                  <a:schemeClr val="bg1"/>
                </a:solidFill>
                <a:latin typeface="Courier New" panose="02070309020205020404" pitchFamily="49" charset="0"/>
                <a:cs typeface="Courier New" panose="02070309020205020404" pitchFamily="49" charset="0"/>
              </a:rPr>
              <a:t>  Transmit Delay is 1 sec, </a:t>
            </a:r>
            <a:r>
              <a:rPr lang="fr-FR" sz="1200">
                <a:solidFill>
                  <a:schemeClr val="accent6">
                    <a:lumMod val="60000"/>
                    <a:lumOff val="40000"/>
                  </a:schemeClr>
                </a:solidFill>
                <a:latin typeface="Courier New" panose="02070309020205020404" pitchFamily="49" charset="0"/>
                <a:cs typeface="Courier New" panose="02070309020205020404" pitchFamily="49" charset="0"/>
              </a:rPr>
              <a:t>State DR, Priority 1 </a:t>
            </a:r>
          </a:p>
          <a:p>
            <a:pPr rtl="0"/>
            <a:r>
              <a:rPr lang="fr-FR" sz="1200">
                <a:solidFill>
                  <a:schemeClr val="bg1"/>
                </a:solidFill>
                <a:latin typeface="Courier New" panose="02070309020205020404" pitchFamily="49" charset="0"/>
                <a:cs typeface="Courier New" panose="02070309020205020404" pitchFamily="49" charset="0"/>
              </a:rPr>
              <a:t>  </a:t>
            </a:r>
            <a:r>
              <a:rPr lang="fr-FR" sz="1200">
                <a:solidFill>
                  <a:schemeClr val="accent6">
                    <a:lumMod val="60000"/>
                    <a:lumOff val="40000"/>
                  </a:schemeClr>
                </a:solidFill>
                <a:latin typeface="Courier New" panose="02070309020205020404" pitchFamily="49" charset="0"/>
                <a:cs typeface="Courier New" panose="02070309020205020404" pitchFamily="49" charset="0"/>
              </a:rPr>
              <a:t>Designated Router (ID) 3.3.3.3, Interface address 192.168.1.3 </a:t>
            </a:r>
          </a:p>
          <a:p>
            <a:pPr rtl="0"/>
            <a:r>
              <a:rPr lang="fr-FR" sz="1200">
                <a:solidFill>
                  <a:schemeClr val="accent6">
                    <a:lumMod val="60000"/>
                    <a:lumOff val="40000"/>
                  </a:schemeClr>
                </a:solidFill>
                <a:latin typeface="Courier New" panose="02070309020205020404" pitchFamily="49" charset="0"/>
                <a:cs typeface="Courier New" panose="02070309020205020404" pitchFamily="49" charset="0"/>
              </a:rPr>
              <a:t>  Backup Designated Router (ID) 2.2.2.2, Interface address 192.168.1.2</a:t>
            </a:r>
          </a:p>
          <a:p>
            <a:pPr rtl="0"/>
            <a:r>
              <a:rPr lang="fr-FR" sz="1200">
                <a:solidFill>
                  <a:schemeClr val="bg1"/>
                </a:solidFill>
                <a:latin typeface="Courier New" panose="02070309020205020404" pitchFamily="49" charset="0"/>
                <a:cs typeface="Courier New" panose="02070309020205020404" pitchFamily="49" charset="0"/>
              </a:rPr>
              <a:t>  (output omitted)</a:t>
            </a:r>
          </a:p>
          <a:p>
            <a:pPr rtl="0"/>
            <a:r>
              <a:rPr lang="fr-FR" sz="1200">
                <a:solidFill>
                  <a:schemeClr val="bg1"/>
                </a:solidFill>
                <a:latin typeface="Courier New" panose="02070309020205020404" pitchFamily="49" charset="0"/>
                <a:cs typeface="Courier New" panose="02070309020205020404" pitchFamily="49" charset="0"/>
              </a:rPr>
              <a:t>  </a:t>
            </a:r>
            <a:r>
              <a:rPr lang="fr-FR" sz="1200">
                <a:solidFill>
                  <a:schemeClr val="accent6">
                    <a:lumMod val="60000"/>
                    <a:lumOff val="40000"/>
                  </a:schemeClr>
                </a:solidFill>
                <a:latin typeface="Courier New" panose="02070309020205020404" pitchFamily="49" charset="0"/>
                <a:cs typeface="Courier New" panose="02070309020205020404" pitchFamily="49" charset="0"/>
              </a:rPr>
              <a:t>Neighbor Count is 2, Adjacent neighbor count is 2 </a:t>
            </a:r>
          </a:p>
          <a:p>
            <a:pPr rtl="0"/>
            <a:r>
              <a:rPr lang="fr-FR" sz="1200">
                <a:solidFill>
                  <a:schemeClr val="accent6">
                    <a:lumMod val="60000"/>
                    <a:lumOff val="40000"/>
                  </a:schemeClr>
                </a:solidFill>
                <a:latin typeface="Courier New" panose="02070309020205020404" pitchFamily="49" charset="0"/>
                <a:cs typeface="Courier New" panose="02070309020205020404" pitchFamily="49" charset="0"/>
              </a:rPr>
              <a:t>  Adjacent with neighbor 1.1.1.1 </a:t>
            </a:r>
          </a:p>
          <a:p>
            <a:pPr rtl="0"/>
            <a:r>
              <a:rPr lang="fr-FR" sz="1200">
                <a:solidFill>
                  <a:schemeClr val="accent6">
                    <a:lumMod val="60000"/>
                    <a:lumOff val="40000"/>
                  </a:schemeClr>
                </a:solidFill>
                <a:latin typeface="Courier New" panose="02070309020205020404" pitchFamily="49" charset="0"/>
                <a:cs typeface="Courier New" panose="02070309020205020404" pitchFamily="49" charset="0"/>
              </a:rPr>
              <a:t>  Adjacent with neighbor 2.2.2.2 (Backup Designated Router) </a:t>
            </a:r>
          </a:p>
          <a:p>
            <a:pPr rtl="0"/>
            <a:r>
              <a:rPr lang="fr-FR" sz="1200">
                <a:solidFill>
                  <a:schemeClr val="bg1"/>
                </a:solidFill>
                <a:latin typeface="Courier New" panose="02070309020205020404" pitchFamily="49" charset="0"/>
                <a:cs typeface="Courier New" panose="02070309020205020404" pitchFamily="49" charset="0"/>
              </a:rPr>
              <a:t>  Suppress hello for 0 neighbor(s) </a:t>
            </a:r>
          </a:p>
          <a:p>
            <a:pPr rtl="0"/>
            <a:r>
              <a:rPr lang="fr-FR" sz="1200">
                <a:solidFill>
                  <a:schemeClr val="bg1"/>
                </a:solidFill>
                <a:latin typeface="Courier New" panose="02070309020205020404" pitchFamily="49" charset="0"/>
                <a:cs typeface="Courier New" panose="02070309020205020404" pitchFamily="49" charset="0"/>
              </a:rPr>
              <a:t>R3#</a:t>
            </a:r>
          </a:p>
        </p:txBody>
      </p:sp>
    </p:spTree>
    <p:custDataLst>
      <p:tags r:id="rId1"/>
    </p:custDataLst>
    <p:extLst>
      <p:ext uri="{BB962C8B-B14F-4D97-AF65-F5344CB8AC3E}">
        <p14:creationId xmlns:p14="http://schemas.microsoft.com/office/powerpoint/2010/main" val="4125061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Réseaux OSPF à accès multiple</a:t>
            </a:r>
            <a:br>
              <a:rPr lang="en-US" dirty="0"/>
            </a:br>
            <a:r>
              <a:rPr lang="fr-FR" sz="2400"/>
              <a:t>Vérifier les contiguïtés DR/BDR</a:t>
            </a:r>
          </a:p>
        </p:txBody>
      </p:sp>
      <p:sp>
        <p:nvSpPr>
          <p:cNvPr id="6" name="Content Placeholder 5">
            <a:extLst>
              <a:ext uri="{FF2B5EF4-FFF2-40B4-BE49-F238E27FC236}">
                <a16:creationId xmlns:a16="http://schemas.microsoft.com/office/drawing/2014/main" id="{A8B69BA0-1131-0144-9DE6-AC3DB7B3114F}"/>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Pour vérifier les contiguïtés OSPFv2, utilisez la commande </a:t>
            </a:r>
            <a:r>
              <a:rPr lang="fr-FR" sz="1600" b="1">
                <a:solidFill>
                  <a:srgbClr val="000000"/>
                </a:solidFill>
              </a:rPr>
              <a:t>show ip ospf neighbor</a:t>
            </a:r>
            <a:r>
              <a:rPr lang="fr-FR" sz="1600">
                <a:solidFill>
                  <a:srgbClr val="000000"/>
                </a:solidFill>
              </a:rPr>
              <a:t> . L'état des voisins dans les réseaux multi-accès peut être le suivant :</a:t>
            </a:r>
          </a:p>
          <a:p>
            <a:pPr marL="342900" indent="-342900" algn="l" rtl="0">
              <a:buFont typeface="Arial" panose="020B0604020202020204" pitchFamily="34" charset="0"/>
              <a:buChar char="•"/>
            </a:pPr>
            <a:r>
              <a:rPr lang="fr-FR" sz="1400" b="1">
                <a:solidFill>
                  <a:srgbClr val="000000"/>
                </a:solidFill>
              </a:rPr>
              <a:t>FULL/DROTHER</a:t>
            </a:r>
            <a:r>
              <a:rPr lang="fr-FR" sz="1400">
                <a:solidFill>
                  <a:srgbClr val="000000"/>
                </a:solidFill>
              </a:rPr>
              <a:t>- Il s'agit d'un routeur DR ou BDR qui est entièrement contigu avec un routeur non DR ou BDR. Ces deux voisins peuvent échanger des paquets Hello, des mises à jour, des demandes, des réponses et des accusés de réception.</a:t>
            </a:r>
          </a:p>
          <a:p>
            <a:pPr marL="342900" indent="-342900" algn="l" rtl="0">
              <a:buFont typeface="Arial" panose="020B0604020202020204" pitchFamily="34" charset="0"/>
              <a:buChar char="•"/>
            </a:pPr>
            <a:r>
              <a:rPr lang="fr-FR" sz="1400" b="1">
                <a:solidFill>
                  <a:srgbClr val="000000"/>
                </a:solidFill>
              </a:rPr>
              <a:t>FULL/DR</a:t>
            </a:r>
            <a:r>
              <a:rPr lang="fr-FR" sz="1400">
                <a:solidFill>
                  <a:srgbClr val="000000"/>
                </a:solidFill>
              </a:rPr>
              <a:t> - le routeur est entièrement contigu avec le DR voisin indiqué. Ces deux voisins peuvent échanger des paquets Hello, des mises à jour, des demandes, des réponses et des accusés de réception.</a:t>
            </a:r>
          </a:p>
          <a:p>
            <a:pPr marL="342900" indent="-342900" algn="l" rtl="0">
              <a:buFont typeface="Arial" panose="020B0604020202020204" pitchFamily="34" charset="0"/>
              <a:buChar char="•"/>
            </a:pPr>
            <a:r>
              <a:rPr lang="fr-FR" sz="1400" b="1">
                <a:solidFill>
                  <a:srgbClr val="000000"/>
                </a:solidFill>
              </a:rPr>
              <a:t>FULL/BDR</a:t>
            </a:r>
            <a:r>
              <a:rPr lang="fr-FR" sz="1400">
                <a:solidFill>
                  <a:srgbClr val="000000"/>
                </a:solidFill>
              </a:rPr>
              <a:t> - Le routeur est entièrement contigu avec le BDR voisin indiqué. Ces deux voisins peuvent échanger des paquets Hello, des mises à jour, des demandes, des réponses et des accusés de réception.</a:t>
            </a:r>
          </a:p>
          <a:p>
            <a:pPr marL="342900" indent="-342900" algn="l" rtl="0">
              <a:buFont typeface="Arial" panose="020B0604020202020204" pitchFamily="34" charset="0"/>
              <a:buChar char="•"/>
            </a:pPr>
            <a:r>
              <a:rPr lang="fr-FR" sz="1400" b="1">
                <a:solidFill>
                  <a:srgbClr val="000000"/>
                </a:solidFill>
              </a:rPr>
              <a:t>2-WAY/DROTHER</a:t>
            </a:r>
            <a:r>
              <a:rPr lang="fr-FR" sz="1400">
                <a:solidFill>
                  <a:srgbClr val="000000"/>
                </a:solidFill>
              </a:rPr>
              <a:t> - Le routeur non-DR ou BDR a une relation de voisin avec un autre routeur non-DR ou BDR. Ces deux voisins échangent des paquets Hello.</a:t>
            </a:r>
          </a:p>
          <a:p>
            <a:pPr marL="0" indent="0" algn="l" rtl="0"/>
            <a:r>
              <a:rPr lang="fr-FR" sz="1600">
                <a:solidFill>
                  <a:srgbClr val="000000"/>
                </a:solidFill>
              </a:rPr>
              <a:t>L'état normal d'un routeur OSPF est généralement FULL. Si un routeur reste bloqué dans un autre état, cela indique des problèmes dans l'établissement des contiguïtés. La seule exception est l'état 2-WAY, qui est normal sur un réseau de diffusion à accès multiple. </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786038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Réseaux OSPF à accès multiple</a:t>
            </a:r>
            <a:br>
              <a:rPr lang="en-US" dirty="0"/>
            </a:br>
            <a:r>
              <a:rPr lang="fr-FR" sz="2400"/>
              <a:t>Vérifier les contiguïtés DR/BDR (Suite) </a:t>
            </a:r>
          </a:p>
        </p:txBody>
      </p:sp>
      <p:sp>
        <p:nvSpPr>
          <p:cNvPr id="4" name="Content Placeholder 3">
            <a:extLst>
              <a:ext uri="{FF2B5EF4-FFF2-40B4-BE49-F238E27FC236}">
                <a16:creationId xmlns:a16="http://schemas.microsoft.com/office/drawing/2014/main" id="{F4565442-0DB6-B446-A7E7-7B59271AC5CF}"/>
              </a:ext>
            </a:extLst>
          </p:cNvPr>
          <p:cNvSpPr>
            <a:spLocks noGrp="1"/>
          </p:cNvSpPr>
          <p:nvPr>
            <p:ph idx="1"/>
          </p:nvPr>
        </p:nvSpPr>
        <p:spPr>
          <a:xfrm>
            <a:off x="474662" y="731838"/>
            <a:ext cx="8280057" cy="1177350"/>
          </a:xfrm>
        </p:spPr>
        <p:txBody>
          <a:bodyPr/>
          <a:lstStyle/>
          <a:p>
            <a:pPr marL="0" indent="0" algn="l" rtl="0"/>
            <a:r>
              <a:rPr lang="fr-FR" sz="1600">
                <a:solidFill>
                  <a:srgbClr val="000000"/>
                </a:solidFill>
              </a:rPr>
              <a:t>Le résultat produit par R1 confirme que R1 a des contiguïtés avec les routeurs suivants:</a:t>
            </a:r>
          </a:p>
          <a:p>
            <a:pPr marL="342900" indent="-342900" algn="l" rtl="0">
              <a:buFont typeface="Arial" panose="020B0604020202020204" pitchFamily="34" charset="0"/>
              <a:buChar char="•"/>
            </a:pPr>
            <a:r>
              <a:rPr lang="fr-FR" sz="1600">
                <a:solidFill>
                  <a:srgbClr val="000000"/>
                </a:solidFill>
              </a:rPr>
              <a:t>R1 avec l'ID 1.1.1.1 est à l'état « Full ». Son rôle n'est pas celui d'un DR, ni d'un BDR.</a:t>
            </a:r>
          </a:p>
          <a:p>
            <a:pPr marL="342900" indent="-342900" algn="l" rtl="0">
              <a:buFont typeface="Arial" panose="020B0604020202020204" pitchFamily="34" charset="0"/>
              <a:buChar char="•"/>
            </a:pPr>
            <a:r>
              <a:rPr lang="fr-FR" sz="1600">
                <a:solidFill>
                  <a:srgbClr val="000000"/>
                </a:solidFill>
              </a:rPr>
              <a:t>Le routeur R3 avec l'ID de routeur 3.3.3.3 est dans un état Full et le rôle de R3 est routeur désigné (DR).</a:t>
            </a:r>
          </a:p>
          <a:p>
            <a:pPr marL="342900" indent="-342900" algn="l">
              <a:buFont typeface="Arial" panose="020B0604020202020204" pitchFamily="34" charset="0"/>
              <a:buChar char="•"/>
            </a:pPr>
            <a:endParaRPr lang="en-US" sz="1600" dirty="0">
              <a:solidFill>
                <a:srgbClr val="000000"/>
              </a:solidFill>
            </a:endParaRPr>
          </a:p>
        </p:txBody>
      </p:sp>
      <p:sp>
        <p:nvSpPr>
          <p:cNvPr id="5" name="Rectangle 4">
            <a:extLst>
              <a:ext uri="{FF2B5EF4-FFF2-40B4-BE49-F238E27FC236}">
                <a16:creationId xmlns:a16="http://schemas.microsoft.com/office/drawing/2014/main" id="{FD04D1EA-ED17-AA4A-A10A-DEA75BD5578E}"/>
              </a:ext>
            </a:extLst>
          </p:cNvPr>
          <p:cNvSpPr/>
          <p:nvPr/>
        </p:nvSpPr>
        <p:spPr>
          <a:xfrm>
            <a:off x="338931" y="2112276"/>
            <a:ext cx="8466137" cy="830997"/>
          </a:xfrm>
          <a:prstGeom prst="rect">
            <a:avLst/>
          </a:prstGeom>
          <a:solidFill>
            <a:srgbClr val="000000"/>
          </a:solidFill>
        </p:spPr>
        <p:txBody>
          <a:bodyPr wrap="square">
            <a:spAutoFit/>
          </a:bodyPr>
          <a:lstStyle/>
          <a:p>
            <a:pPr rtl="0"/>
            <a:r>
              <a:rPr lang="fr-FR" sz="1200">
                <a:solidFill>
                  <a:schemeClr val="bg1"/>
                </a:solidFill>
                <a:latin typeface="Courier New" panose="02070309020205020404" pitchFamily="49" charset="0"/>
                <a:cs typeface="Courier New" panose="02070309020205020404" pitchFamily="49" charset="0"/>
              </a:rPr>
              <a:t>R2# </a:t>
            </a:r>
            <a:r>
              <a:rPr lang="fr-FR" sz="1200" b="1">
                <a:solidFill>
                  <a:schemeClr val="bg1"/>
                </a:solidFill>
                <a:latin typeface="Courier New" panose="02070309020205020404" pitchFamily="49" charset="0"/>
                <a:cs typeface="Courier New" panose="02070309020205020404" pitchFamily="49" charset="0"/>
              </a:rPr>
              <a:t>show ip ospf neighbor </a:t>
            </a:r>
          </a:p>
          <a:p>
            <a:pPr rtl="0"/>
            <a:r>
              <a:rPr lang="fr-FR" sz="1200">
                <a:solidFill>
                  <a:schemeClr val="bg1"/>
                </a:solidFill>
                <a:latin typeface="Courier New" panose="02070309020205020404" pitchFamily="49" charset="0"/>
                <a:cs typeface="Courier New" panose="02070309020205020404" pitchFamily="49" charset="0"/>
              </a:rPr>
              <a:t>Neighbor ID Pri State Dead Time Address Interface </a:t>
            </a:r>
          </a:p>
          <a:p>
            <a:pPr rtl="0"/>
            <a:r>
              <a:rPr lang="fr-FR" sz="1200">
                <a:solidFill>
                  <a:schemeClr val="accent6">
                    <a:lumMod val="60000"/>
                    <a:lumOff val="40000"/>
                  </a:schemeClr>
                </a:solidFill>
                <a:latin typeface="Courier New" panose="02070309020205020404" pitchFamily="49" charset="0"/>
                <a:cs typeface="Courier New" panose="02070309020205020404" pitchFamily="49" charset="0"/>
              </a:rPr>
              <a:t>1.1.1.1</a:t>
            </a:r>
            <a:r>
              <a:rPr lang="fr-FR" sz="1200">
                <a:solidFill>
                  <a:schemeClr val="bg1"/>
                </a:solidFill>
                <a:latin typeface="Courier New" panose="02070309020205020404" pitchFamily="49" charset="0"/>
                <a:cs typeface="Courier New" panose="02070309020205020404" pitchFamily="49" charset="0"/>
              </a:rPr>
              <a:t> 1 </a:t>
            </a:r>
            <a:r>
              <a:rPr lang="fr-FR" sz="1200">
                <a:solidFill>
                  <a:schemeClr val="accent6">
                    <a:lumMod val="60000"/>
                    <a:lumOff val="40000"/>
                  </a:schemeClr>
                </a:solidFill>
                <a:latin typeface="Courier New" panose="02070309020205020404" pitchFamily="49" charset="0"/>
                <a:cs typeface="Courier New" panose="02070309020205020404" pitchFamily="49" charset="0"/>
              </a:rPr>
              <a:t>PULS/DROTHER </a:t>
            </a:r>
            <a:r>
              <a:rPr lang="fr-FR" sz="1200">
                <a:solidFill>
                  <a:schemeClr val="bg1"/>
                </a:solidFill>
                <a:latin typeface="Courier New" panose="02070309020205020404" pitchFamily="49" charset="0"/>
                <a:cs typeface="Courier New" panose="02070309020205020404" pitchFamily="49" charset="0"/>
              </a:rPr>
              <a:t>00:00:31 192.168.1.1 GigabiteThernet0/0/0 </a:t>
            </a:r>
          </a:p>
          <a:p>
            <a:pPr rtl="0"/>
            <a:r>
              <a:rPr lang="fr-FR" sz="1200">
                <a:solidFill>
                  <a:schemeClr val="accent6">
                    <a:lumMod val="60000"/>
                    <a:lumOff val="40000"/>
                  </a:schemeClr>
                </a:solidFill>
                <a:latin typeface="Courier New" panose="02070309020205020404" pitchFamily="49" charset="0"/>
                <a:cs typeface="Courier New" panose="02070309020205020404" pitchFamily="49" charset="0"/>
              </a:rPr>
              <a:t>3.3.3.3</a:t>
            </a:r>
            <a:r>
              <a:rPr lang="fr-FR" sz="1200">
                <a:solidFill>
                  <a:schemeClr val="bg1"/>
                </a:solidFill>
                <a:latin typeface="Courier New" panose="02070309020205020404" pitchFamily="49" charset="0"/>
                <a:cs typeface="Courier New" panose="02070309020205020404" pitchFamily="49" charset="0"/>
              </a:rPr>
              <a:t> 1 </a:t>
            </a:r>
            <a:r>
              <a:rPr lang="fr-FR" sz="1200">
                <a:solidFill>
                  <a:schemeClr val="accent6">
                    <a:lumMod val="60000"/>
                    <a:lumOff val="40000"/>
                  </a:schemeClr>
                </a:solidFill>
                <a:latin typeface="Courier New" panose="02070309020205020404" pitchFamily="49" charset="0"/>
                <a:cs typeface="Courier New" panose="02070309020205020404" pitchFamily="49" charset="0"/>
              </a:rPr>
              <a:t>FULL/DR </a:t>
            </a:r>
            <a:r>
              <a:rPr lang="fr-FR" sz="1200">
                <a:solidFill>
                  <a:schemeClr val="bg1"/>
                </a:solidFill>
                <a:latin typeface="Courier New" panose="02070309020205020404" pitchFamily="49" charset="0"/>
                <a:cs typeface="Courier New" panose="02070309020205020404" pitchFamily="49" charset="0"/>
              </a:rPr>
              <a:t> 00:00:34 192.168.1.3 GigabitEthernet0/0/0 R2#</a:t>
            </a:r>
          </a:p>
        </p:txBody>
      </p:sp>
    </p:spTree>
    <p:custDataLst>
      <p:tags r:id="rId1"/>
    </p:custDataLst>
    <p:extLst>
      <p:ext uri="{BB962C8B-B14F-4D97-AF65-F5344CB8AC3E}">
        <p14:creationId xmlns:p14="http://schemas.microsoft.com/office/powerpoint/2010/main" val="2165531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Réseaux OSPF à accès multiple</a:t>
            </a:r>
            <a:br>
              <a:rPr lang="en-US" dirty="0"/>
            </a:br>
            <a:r>
              <a:rPr lang="fr-FR" sz="2400"/>
              <a:t>Processus d'élection DR/BDR par défaut</a:t>
            </a:r>
          </a:p>
        </p:txBody>
      </p:sp>
      <p:sp>
        <p:nvSpPr>
          <p:cNvPr id="6" name="Content Placeholder 5">
            <a:extLst>
              <a:ext uri="{FF2B5EF4-FFF2-40B4-BE49-F238E27FC236}">
                <a16:creationId xmlns:a16="http://schemas.microsoft.com/office/drawing/2014/main" id="{D420674E-26B6-9548-B9CF-2D4A0599ED24}"/>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La sélection du DR et du BDR OSPF est basée sur les critères suivants, dans l'ordre indiqué:</a:t>
            </a:r>
          </a:p>
          <a:p>
            <a:pPr marL="342900" indent="-342900" algn="l" rtl="0">
              <a:buFont typeface="+mj-lt"/>
              <a:buAutoNum type="arabicPeriod"/>
            </a:pPr>
            <a:r>
              <a:rPr lang="fr-FR" sz="1600">
                <a:solidFill>
                  <a:srgbClr val="000000"/>
                </a:solidFill>
              </a:rPr>
              <a:t>Les routeurs du réseau choisissent le routeur ayant la priorité d'interface la plus élevée comme étant le DR. Le routeur ayant la deuxième priorité d'interface la plus élevée est choisi comme BDR. </a:t>
            </a:r>
          </a:p>
          <a:p>
            <a:pPr marL="415985" lvl="1" indent="-342900" rtl="0"/>
            <a:r>
              <a:rPr lang="fr-FR">
                <a:solidFill>
                  <a:srgbClr val="000000"/>
                </a:solidFill>
              </a:rPr>
              <a:t>La priorité peut être tout nombre compris entre 0 et 255. </a:t>
            </a:r>
          </a:p>
          <a:p>
            <a:pPr marL="415985" lvl="1" indent="-342900" rtl="0"/>
            <a:r>
              <a:rPr lang="fr-FR">
                <a:solidFill>
                  <a:srgbClr val="000000"/>
                </a:solidFill>
              </a:rPr>
              <a:t>Si la valeur de priorité de l'interface est définie sur 0, cette interface ne peut pas être sélectionnée comme DR ou BDR. </a:t>
            </a:r>
          </a:p>
          <a:p>
            <a:pPr marL="415985" lvl="1" indent="-342900" rtl="0"/>
            <a:r>
              <a:rPr lang="fr-FR">
                <a:solidFill>
                  <a:srgbClr val="000000"/>
                </a:solidFill>
              </a:rPr>
              <a:t>La priorité par défaut des interfaces de diffusion à accès multiple est de1.</a:t>
            </a:r>
          </a:p>
          <a:p>
            <a:pPr marL="342900" indent="-342900" algn="l" rtl="0">
              <a:buFont typeface="+mj-lt"/>
              <a:buAutoNum type="arabicPeriod"/>
            </a:pPr>
            <a:r>
              <a:rPr lang="fr-FR" sz="1600">
                <a:solidFill>
                  <a:srgbClr val="000000"/>
                </a:solidFill>
              </a:rPr>
              <a:t>Si les priorités d'interface sont égales, c'est le routeur dont l'ID est le plus élevé qui est choisi comme DR. Le routeur ayant le deuxième ID le plus élevé est choisi comme BDR.</a:t>
            </a:r>
          </a:p>
          <a:p>
            <a:pPr marL="342900" indent="-342900" algn="l" rtl="0">
              <a:buFont typeface="Arial" panose="020B0604020202020204" pitchFamily="34" charset="0"/>
              <a:buChar char="•"/>
            </a:pPr>
            <a:r>
              <a:rPr lang="fr-FR" sz="1600">
                <a:solidFill>
                  <a:srgbClr val="000000"/>
                </a:solidFill>
              </a:rPr>
              <a:t>Le processus de sélection a lieu dès que le premier routeur avec une interface OSPF devient actif sur le réseau actif. Si certains routeurs du réseau n'ont pas fini de démarrer, il est possible qu'un routeur avec un ID de routeur plus bas devienne le DR.</a:t>
            </a:r>
          </a:p>
          <a:p>
            <a:pPr marL="342900" indent="-342900" algn="l" rtl="0">
              <a:buFont typeface="Arial" panose="020B0604020202020204" pitchFamily="34" charset="0"/>
              <a:buChar char="•"/>
            </a:pPr>
            <a:r>
              <a:rPr lang="fr-FR" sz="1600">
                <a:solidFill>
                  <a:srgbClr val="000000"/>
                </a:solidFill>
              </a:rPr>
              <a:t>L'ajout d'un nouveau routeur ne déclenche pas un nouveau choix.</a:t>
            </a:r>
          </a:p>
          <a:p>
            <a:pPr marL="342900" indent="-342900" algn="l">
              <a:buFont typeface="+mj-lt"/>
              <a:buAutoNum type="arabicPeriod"/>
            </a:pPr>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18917042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Réseaux OSPF à accès multiple</a:t>
            </a:r>
            <a:br>
              <a:rPr lang="en-US" dirty="0"/>
            </a:br>
            <a:r>
              <a:rPr lang="fr-FR" sz="2400"/>
              <a:t>Défaillance et récupération du DR</a:t>
            </a:r>
          </a:p>
        </p:txBody>
      </p:sp>
      <p:sp>
        <p:nvSpPr>
          <p:cNvPr id="5" name="Content Placeholder 4">
            <a:extLst>
              <a:ext uri="{FF2B5EF4-FFF2-40B4-BE49-F238E27FC236}">
                <a16:creationId xmlns:a16="http://schemas.microsoft.com/office/drawing/2014/main" id="{4F6E8B0E-B95E-984D-8D7A-09EA95D7749A}"/>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Une fois le DR choisi, ce routeur reste le DR jusqu'à ce l'un des événements ci-dessous survienne.</a:t>
            </a:r>
          </a:p>
          <a:p>
            <a:pPr marL="342900" indent="-342900" algn="l" rtl="0">
              <a:buFont typeface="Arial" panose="020B0604020202020204" pitchFamily="34" charset="0"/>
              <a:buChar char="•"/>
            </a:pPr>
            <a:r>
              <a:rPr lang="fr-FR" sz="1600">
                <a:solidFill>
                  <a:srgbClr val="000000"/>
                </a:solidFill>
              </a:rPr>
              <a:t>le DR défaille</a:t>
            </a:r>
          </a:p>
          <a:p>
            <a:pPr marL="342900" indent="-342900" algn="l" rtl="0">
              <a:buFont typeface="Arial" panose="020B0604020202020204" pitchFamily="34" charset="0"/>
              <a:buChar char="•"/>
            </a:pPr>
            <a:r>
              <a:rPr lang="fr-FR" sz="1600">
                <a:solidFill>
                  <a:srgbClr val="000000"/>
                </a:solidFill>
              </a:rPr>
              <a:t>Le processus OSPF exécuté sur le DR échoue ou s'arrête.</a:t>
            </a:r>
          </a:p>
          <a:p>
            <a:pPr marL="342900" indent="-342900" algn="l" rtl="0">
              <a:buFont typeface="Arial" panose="020B0604020202020204" pitchFamily="34" charset="0"/>
              <a:buChar char="•"/>
            </a:pPr>
            <a:r>
              <a:rPr lang="fr-FR" sz="1600">
                <a:solidFill>
                  <a:srgbClr val="000000"/>
                </a:solidFill>
              </a:rPr>
              <a:t>L'interface à accès multiple sur le DR échoue ou est désactivée.</a:t>
            </a:r>
          </a:p>
          <a:p>
            <a:pPr marL="342900" indent="-342900" algn="l">
              <a:buFont typeface="Arial" panose="020B0604020202020204" pitchFamily="34" charset="0"/>
              <a:buChar char="•"/>
            </a:pPr>
            <a:endParaRPr lang="en-US" sz="1600" dirty="0">
              <a:solidFill>
                <a:srgbClr val="000000"/>
              </a:solidFill>
            </a:endParaRPr>
          </a:p>
          <a:p>
            <a:pPr marL="0" indent="0" algn="l" rtl="0"/>
            <a:r>
              <a:rPr lang="fr-FR" sz="1600">
                <a:solidFill>
                  <a:srgbClr val="000000"/>
                </a:solidFill>
              </a:rPr>
              <a:t>En cas de panne du DR, le BDR devient automatiquement le DR, même si un DROTHER de priorité ou d'ID de routeur plus élevés a été ajouté au réseau après la sélection initiale du DR et du BDR. Cependant, une fois qu'un BDR est promu en DR, une nouvelle élection de BDR a lieu et le DROTHER ayant la plus haute priorité ou l'ID de routeur est élu comme nouveau BDR.</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110927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Réseaux OSPF à accès multiple</a:t>
            </a:r>
            <a:br>
              <a:rPr lang="en-US" dirty="0"/>
            </a:br>
            <a:r>
              <a:rPr lang="fr-FR" sz="2400"/>
              <a:t>La commande ip ospf priority</a:t>
            </a:r>
          </a:p>
        </p:txBody>
      </p:sp>
      <p:sp>
        <p:nvSpPr>
          <p:cNvPr id="4" name="Content Placeholder 3">
            <a:extLst>
              <a:ext uri="{FF2B5EF4-FFF2-40B4-BE49-F238E27FC236}">
                <a16:creationId xmlns:a16="http://schemas.microsoft.com/office/drawing/2014/main" id="{B1E8D59C-E011-C441-B5BA-97A47461AA78}"/>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600">
                <a:solidFill>
                  <a:srgbClr val="000000"/>
                </a:solidFill>
              </a:rPr>
              <a:t>Si les priorités des interfaces sont identiques sur tous les routeurs, le routeur dont l'ID est le plus élevé est sélectionné comme DR. </a:t>
            </a:r>
          </a:p>
          <a:p>
            <a:pPr marL="342900" indent="-342900" algn="l" rtl="0">
              <a:buFont typeface="Arial" panose="020B0604020202020204" pitchFamily="34" charset="0"/>
              <a:buChar char="•"/>
            </a:pPr>
            <a:r>
              <a:rPr lang="fr-FR" sz="1600">
                <a:solidFill>
                  <a:srgbClr val="000000"/>
                </a:solidFill>
              </a:rPr>
              <a:t>Au lieu de se baser sur l'ID de routeur, il vaut mieux contrôler la sélection au moyen des priorités d'interfaces. Cela permet également à un routeur d'être DR dans un réseau et DROther dans un autre. </a:t>
            </a:r>
          </a:p>
          <a:p>
            <a:pPr marL="342900" indent="-342900" algn="l" rtl="0">
              <a:buFont typeface="Arial" panose="020B0604020202020204" pitchFamily="34" charset="0"/>
              <a:buChar char="•"/>
            </a:pPr>
            <a:r>
              <a:rPr lang="fr-FR" sz="1600">
                <a:solidFill>
                  <a:srgbClr val="000000"/>
                </a:solidFill>
              </a:rPr>
              <a:t>Pour définir la priorité d'une interface, utilisez la commande </a:t>
            </a:r>
            <a:r>
              <a:rPr lang="fr-FR" sz="1600" b="1">
                <a:solidFill>
                  <a:srgbClr val="000000"/>
                </a:solidFill>
              </a:rPr>
              <a:t>ip ospf priority</a:t>
            </a:r>
            <a:r>
              <a:rPr lang="fr-FR" sz="1600">
                <a:solidFill>
                  <a:srgbClr val="000000"/>
                </a:solidFill>
              </a:rPr>
              <a:t> </a:t>
            </a:r>
            <a:r>
              <a:rPr lang="fr-FR" sz="1600" i="1">
                <a:solidFill>
                  <a:srgbClr val="000000"/>
                </a:solidFill>
              </a:rPr>
              <a:t>value</a:t>
            </a:r>
            <a:r>
              <a:rPr lang="fr-FR" sz="1600">
                <a:solidFill>
                  <a:srgbClr val="000000"/>
                </a:solidFill>
              </a:rPr>
              <a:t> , où la valeur est 0 à 255. </a:t>
            </a:r>
          </a:p>
          <a:p>
            <a:pPr marL="415985" lvl="1" indent="-342900" rtl="0">
              <a:buFont typeface="Arial" panose="020B0604020202020204" pitchFamily="34" charset="0"/>
              <a:buChar char="•"/>
            </a:pPr>
            <a:r>
              <a:rPr lang="fr-FR">
                <a:solidFill>
                  <a:srgbClr val="000000"/>
                </a:solidFill>
              </a:rPr>
              <a:t>Une valeur de 0 ne devient pas une DR ou une BDR. </a:t>
            </a:r>
          </a:p>
          <a:p>
            <a:pPr marL="415985" lvl="1" indent="-342900" rtl="0">
              <a:buFont typeface="Arial" panose="020B0604020202020204" pitchFamily="34" charset="0"/>
              <a:buChar char="•"/>
            </a:pPr>
            <a:r>
              <a:rPr lang="fr-FR">
                <a:solidFill>
                  <a:srgbClr val="000000"/>
                </a:solidFill>
              </a:rPr>
              <a:t>Une valeur de 1 à 255 sur l'interface rend plus probable que le routeur devienne le DR ou le BDR.</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2862948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Réseaux OSPF à accès multiple</a:t>
            </a:r>
            <a:br>
              <a:rPr lang="en-US" dirty="0"/>
            </a:br>
            <a:r>
              <a:rPr lang="fr-FR" sz="2400"/>
              <a:t>Configurer la priorité OSPF</a:t>
            </a:r>
          </a:p>
        </p:txBody>
      </p:sp>
      <p:sp>
        <p:nvSpPr>
          <p:cNvPr id="5" name="Content Placeholder 4">
            <a:extLst>
              <a:ext uri="{FF2B5EF4-FFF2-40B4-BE49-F238E27FC236}">
                <a16:creationId xmlns:a16="http://schemas.microsoft.com/office/drawing/2014/main" id="{4C33FB4B-F9E3-6C4F-9F1E-4989A8E07099}"/>
              </a:ext>
            </a:extLst>
          </p:cNvPr>
          <p:cNvSpPr>
            <a:spLocks noGrp="1"/>
          </p:cNvSpPr>
          <p:nvPr>
            <p:ph idx="1"/>
          </p:nvPr>
        </p:nvSpPr>
        <p:spPr>
          <a:xfrm>
            <a:off x="474662" y="731838"/>
            <a:ext cx="8280057" cy="956286"/>
          </a:xfrm>
        </p:spPr>
        <p:txBody>
          <a:bodyPr/>
          <a:lstStyle/>
          <a:p>
            <a:pPr marL="0" indent="0" algn="l" rtl="0"/>
            <a:r>
              <a:rPr lang="fr-FR" sz="1600">
                <a:solidFill>
                  <a:srgbClr val="000000"/>
                </a:solidFill>
              </a:rPr>
              <a:t>L'exemple montre les commandes utilisées pour modifier la priorité de l'interface R1 G0/0/0 de 1 à 255, puis réinitialiser le processus OSPF.</a:t>
            </a:r>
          </a:p>
        </p:txBody>
      </p:sp>
      <p:sp>
        <p:nvSpPr>
          <p:cNvPr id="6" name="Rectangle 5">
            <a:extLst>
              <a:ext uri="{FF2B5EF4-FFF2-40B4-BE49-F238E27FC236}">
                <a16:creationId xmlns:a16="http://schemas.microsoft.com/office/drawing/2014/main" id="{B6D911A7-6759-9B46-9A2D-FB71B14EDEDA}"/>
              </a:ext>
            </a:extLst>
          </p:cNvPr>
          <p:cNvSpPr/>
          <p:nvPr/>
        </p:nvSpPr>
        <p:spPr>
          <a:xfrm>
            <a:off x="355864" y="1874198"/>
            <a:ext cx="8517652" cy="1384995"/>
          </a:xfrm>
          <a:prstGeom prst="rect">
            <a:avLst/>
          </a:prstGeom>
          <a:solidFill>
            <a:srgbClr val="000000"/>
          </a:solidFill>
        </p:spPr>
        <p:txBody>
          <a:bodyPr wrap="square">
            <a:spAutoFit/>
          </a:bodyPr>
          <a:lstStyle/>
          <a:p>
            <a:pPr rtl="0"/>
            <a:r>
              <a:rPr lang="fr-FR" sz="1200">
                <a:solidFill>
                  <a:schemeClr val="bg1"/>
                </a:solidFill>
                <a:latin typeface="Courier New" panose="02070309020205020404" pitchFamily="49" charset="0"/>
                <a:cs typeface="Courier New" panose="02070309020205020404" pitchFamily="49" charset="0"/>
              </a:rPr>
              <a:t>R1(config)# </a:t>
            </a:r>
            <a:r>
              <a:rPr lang="fr-FR" sz="1200" b="1">
                <a:solidFill>
                  <a:schemeClr val="bg1"/>
                </a:solidFill>
                <a:latin typeface="Courier New" panose="02070309020205020404" pitchFamily="49" charset="0"/>
                <a:cs typeface="Courier New" panose="02070309020205020404" pitchFamily="49" charset="0"/>
              </a:rPr>
              <a:t>interface GigabitEthernet 0/0/0</a:t>
            </a:r>
            <a:r>
              <a:rPr lang="fr-FR" sz="1200">
                <a:solidFill>
                  <a:schemeClr val="bg1"/>
                </a:solidFill>
                <a:latin typeface="Courier New" panose="02070309020205020404" pitchFamily="49" charset="0"/>
                <a:cs typeface="Courier New" panose="02070309020205020404" pitchFamily="49" charset="0"/>
              </a:rPr>
              <a:t> </a:t>
            </a:r>
          </a:p>
          <a:p>
            <a:pPr rtl="0"/>
            <a:r>
              <a:rPr lang="fr-FR" sz="1200">
                <a:solidFill>
                  <a:schemeClr val="bg1"/>
                </a:solidFill>
                <a:latin typeface="Courier New" panose="02070309020205020404" pitchFamily="49" charset="0"/>
                <a:cs typeface="Courier New" panose="02070309020205020404" pitchFamily="49" charset="0"/>
              </a:rPr>
              <a:t>R1(config-if)# ip ospf priority 255 </a:t>
            </a:r>
          </a:p>
          <a:p>
            <a:pPr rtl="0"/>
            <a:r>
              <a:rPr lang="fr-FR" sz="1200">
                <a:solidFill>
                  <a:schemeClr val="bg1"/>
                </a:solidFill>
                <a:latin typeface="Courier New" panose="02070309020205020404" pitchFamily="49" charset="0"/>
                <a:cs typeface="Courier New" panose="02070309020205020404" pitchFamily="49" charset="0"/>
              </a:rPr>
              <a:t>R1(config-if)# end </a:t>
            </a:r>
          </a:p>
          <a:p>
            <a:pPr rtl="0"/>
            <a:r>
              <a:rPr lang="fr-FR" sz="1200">
                <a:solidFill>
                  <a:schemeClr val="bg1"/>
                </a:solidFill>
                <a:latin typeface="Courier New" panose="02070309020205020404" pitchFamily="49" charset="0"/>
                <a:cs typeface="Courier New" panose="02070309020205020404" pitchFamily="49" charset="0"/>
              </a:rPr>
              <a:t>R1# </a:t>
            </a:r>
            <a:r>
              <a:rPr lang="fr-FR" sz="1200">
                <a:solidFill>
                  <a:schemeClr val="bg1"/>
                </a:solidFill>
              </a:rPr>
              <a:t> </a:t>
            </a:r>
            <a:r>
              <a:rPr lang="fr-FR" sz="1200" b="1">
                <a:solidFill>
                  <a:schemeClr val="bg1"/>
                </a:solidFill>
                <a:latin typeface="Courier New" panose="02070309020205020404" pitchFamily="49" charset="0"/>
                <a:cs typeface="Courier New" panose="02070309020205020404" pitchFamily="49" charset="0"/>
              </a:rPr>
              <a:t>clear ip ospf process</a:t>
            </a:r>
          </a:p>
          <a:p>
            <a:pPr rtl="0"/>
            <a:r>
              <a:rPr lang="fr-FR" sz="1200">
                <a:solidFill>
                  <a:schemeClr val="bg1"/>
                </a:solidFill>
                <a:latin typeface="Courier New" panose="02070309020205020404" pitchFamily="49" charset="0"/>
                <a:cs typeface="Courier New" panose="02070309020205020404" pitchFamily="49" charset="0"/>
              </a:rPr>
              <a:t>Reset ALL OSPF processes? [no]:</a:t>
            </a:r>
            <a:r>
              <a:rPr lang="fr-FR" sz="1200" b="1">
                <a:solidFill>
                  <a:schemeClr val="bg1"/>
                </a:solidFill>
                <a:latin typeface="Courier New" panose="02070309020205020404" pitchFamily="49" charset="0"/>
                <a:cs typeface="Courier New" panose="02070309020205020404" pitchFamily="49" charset="0"/>
              </a:rPr>
              <a:t> y </a:t>
            </a:r>
          </a:p>
          <a:p>
            <a:pPr rtl="0"/>
            <a:r>
              <a:rPr lang="fr-FR" sz="1200">
                <a:solidFill>
                  <a:schemeClr val="bg1"/>
                </a:solidFill>
                <a:latin typeface="Courier New" panose="02070309020205020404" pitchFamily="49" charset="0"/>
                <a:cs typeface="Courier New" panose="02070309020205020404" pitchFamily="49" charset="0"/>
              </a:rPr>
              <a:t>R1# *Jun 5 03:47:41.563: %OSPF-5-ADJCHG: Process 10, Nbr 2.2.2.2 on GigabitEthernet0/0/0 from FULL to DOWN, Neighbor Down: Interface down or detached</a:t>
            </a:r>
          </a:p>
        </p:txBody>
      </p:sp>
    </p:spTree>
    <p:custDataLst>
      <p:tags r:id="rId1"/>
    </p:custDataLst>
    <p:extLst>
      <p:ext uri="{BB962C8B-B14F-4D97-AF65-F5344CB8AC3E}">
        <p14:creationId xmlns:p14="http://schemas.microsoft.com/office/powerpoint/2010/main" val="3557397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Réseaux OSPF à accès multiple</a:t>
            </a:r>
            <a:br>
              <a:rPr lang="en-US" dirty="0"/>
            </a:br>
            <a:r>
              <a:rPr lang="fr-FR" sz="2400"/>
              <a:t>Packet Tracer - Déterminer le DR et le BDR</a:t>
            </a:r>
          </a:p>
        </p:txBody>
      </p:sp>
      <p:sp>
        <p:nvSpPr>
          <p:cNvPr id="4" name="Content Placeholder 3">
            <a:extLst>
              <a:ext uri="{FF2B5EF4-FFF2-40B4-BE49-F238E27FC236}">
                <a16:creationId xmlns:a16="http://schemas.microsoft.com/office/drawing/2014/main" id="{46D79E58-1E19-9D43-BA95-C8F9FE57068E}"/>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Dans cette activité, vous allez effectuer les opérations suivantes:</a:t>
            </a:r>
          </a:p>
          <a:p>
            <a:pPr marL="342900" indent="-342900" algn="l" rtl="0">
              <a:buFont typeface="Arial" panose="020B0604020202020204" pitchFamily="34" charset="0"/>
              <a:buChar char="•"/>
            </a:pPr>
            <a:r>
              <a:rPr lang="fr-FR" sz="1600">
                <a:solidFill>
                  <a:srgbClr val="000000"/>
                </a:solidFill>
              </a:rPr>
              <a:t>Examiner les rôles de DR et de BDR et observez les changements de rôles lorsqu'il y a un changement dans le réseau.</a:t>
            </a:r>
          </a:p>
          <a:p>
            <a:pPr marL="342900" indent="-342900" algn="l" rtl="0">
              <a:buFont typeface="Arial" panose="020B0604020202020204" pitchFamily="34" charset="0"/>
              <a:buChar char="•"/>
            </a:pPr>
            <a:r>
              <a:rPr lang="fr-FR" sz="1600">
                <a:solidFill>
                  <a:srgbClr val="000000"/>
                </a:solidFill>
              </a:rPr>
              <a:t>Modifier la priorité pour contrôler les rôles et forcer une nouvelle élection.</a:t>
            </a:r>
          </a:p>
          <a:p>
            <a:pPr marL="342900" indent="-342900" algn="l" rtl="0">
              <a:buFont typeface="Arial" panose="020B0604020202020204" pitchFamily="34" charset="0"/>
              <a:buChar char="•"/>
            </a:pPr>
            <a:r>
              <a:rPr lang="fr-FR" sz="1600">
                <a:solidFill>
                  <a:srgbClr val="000000"/>
                </a:solidFill>
              </a:rPr>
              <a:t>Vérifier que les routeurs remplissent les rôles souhaités.</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3500497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2.4 Modifier le protocole OSPFv2 à zone unique</a:t>
            </a:r>
          </a:p>
        </p:txBody>
      </p:sp>
    </p:spTree>
    <p:custDataLst>
      <p:tags r:id="rId1"/>
    </p:custDataLst>
    <p:extLst>
      <p:ext uri="{BB962C8B-B14F-4D97-AF65-F5344CB8AC3E}">
        <p14:creationId xmlns:p14="http://schemas.microsoft.com/office/powerpoint/2010/main" val="2518598079"/>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rtl="0" eaLnBrk="1" hangingPunct="1"/>
            <a:r>
              <a:rPr lang="fr-FR"/>
              <a:t>Vérifiez votre compréhension</a:t>
            </a:r>
          </a:p>
        </p:txBody>
      </p:sp>
      <p:sp>
        <p:nvSpPr>
          <p:cNvPr id="7171" name="Rectangle 34"/>
          <p:cNvSpPr>
            <a:spLocks noGrp="1" noChangeArrowheads="1"/>
          </p:cNvSpPr>
          <p:nvPr>
            <p:ph idx="1"/>
          </p:nvPr>
        </p:nvSpPr>
        <p:spPr>
          <a:xfrm>
            <a:off x="145357" y="965201"/>
            <a:ext cx="8878570" cy="3643747"/>
          </a:xfrm>
        </p:spPr>
        <p:txBody>
          <a:bodyPr/>
          <a:lstStyle/>
          <a:p>
            <a:pPr rtl="0">
              <a:spcBef>
                <a:spcPct val="30000"/>
              </a:spcBef>
              <a:buFont typeface="Arial" panose="020B0604020202020204" pitchFamily="34" charset="0"/>
              <a:buChar char="•"/>
            </a:pPr>
            <a:r>
              <a:rPr lang="fr-FR" sz="1400"/>
              <a:t>Les activités Vérifiez votre compréhension sont conçues pour permettre aux élèves de déterminer rapidement s'ils comprennent le contenu et s'ils peuvent poursuivre ou s'ils ont besoin de revoir. </a:t>
            </a:r>
          </a:p>
          <a:p>
            <a:pPr rtl="0">
              <a:spcBef>
                <a:spcPct val="30000"/>
              </a:spcBef>
              <a:buFont typeface="Arial" panose="020B0604020202020204" pitchFamily="34" charset="0"/>
              <a:buChar char="•"/>
            </a:pPr>
            <a:r>
              <a:rPr lang="fr-FR" sz="1400"/>
              <a:t>Les exercices du module Vérifiez votre compréhension </a:t>
            </a:r>
            <a:r>
              <a:rPr lang="fr-FR" sz="1400" b="1" i="1"/>
              <a:t>ne sont pas</a:t>
            </a:r>
            <a:r>
              <a:rPr lang="fr-FR" sz="1400"/>
              <a:t> comptés dans la note finale des candidats.</a:t>
            </a:r>
          </a:p>
          <a:p>
            <a:pPr rtl="0">
              <a:spcBef>
                <a:spcPct val="30000"/>
              </a:spcBef>
              <a:buFont typeface="Arial" panose="020B0604020202020204" pitchFamily="34" charset="0"/>
              <a:buChar char="•"/>
            </a:pPr>
            <a:r>
              <a:rPr lang="fr-FR" sz="1400"/>
              <a:t>Il n'existe aucune diapositive distincte pour ces exercices dans le fichier PPT. Ils sont répertoriés dans les notes de la diapositive qui apparaissent avant ces exercices.</a:t>
            </a:r>
          </a:p>
          <a:p>
            <a:pPr marL="0" indent="0" eaLnBrk="1" hangingPunct="1">
              <a:spcBef>
                <a:spcPct val="30000"/>
              </a:spcBef>
              <a:buNone/>
            </a:pPr>
            <a:endParaRPr lang="en-US" dirty="0"/>
          </a:p>
          <a:p>
            <a:pPr eaLnBrk="1" hangingPunct="1">
              <a:spcBef>
                <a:spcPct val="30000"/>
              </a:spcBef>
            </a:pPr>
            <a:endParaRPr lang="en-US" dirty="0"/>
          </a:p>
        </p:txBody>
      </p:sp>
    </p:spTree>
    <p:custDataLst>
      <p:tags r:id="rId1"/>
    </p:custDataLst>
    <p:extLst>
      <p:ext uri="{BB962C8B-B14F-4D97-AF65-F5344CB8AC3E}">
        <p14:creationId xmlns:p14="http://schemas.microsoft.com/office/powerpoint/2010/main" val="861392344"/>
      </p:ext>
    </p:extLst>
  </p:cSld>
  <p:clrMapOvr>
    <a:masterClrMapping/>
  </p:clrMapOvr>
  <p:transition spd="slow">
    <p:wip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Modifier l'OSPFv2 à zone unique</a:t>
            </a:r>
            <a:br>
              <a:rPr lang="en-US" dirty="0"/>
            </a:br>
            <a:r>
              <a:rPr lang="fr-FR" sz="2400"/>
              <a:t>Mesure de coût Cisco OSPF</a:t>
            </a:r>
          </a:p>
        </p:txBody>
      </p:sp>
      <p:sp>
        <p:nvSpPr>
          <p:cNvPr id="5" name="Content Placeholder 4">
            <a:extLst>
              <a:ext uri="{FF2B5EF4-FFF2-40B4-BE49-F238E27FC236}">
                <a16:creationId xmlns:a16="http://schemas.microsoft.com/office/drawing/2014/main" id="{022BF72F-42D9-854E-9755-0FD47C53F56B}"/>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600">
                <a:solidFill>
                  <a:srgbClr val="000000"/>
                </a:solidFill>
              </a:rPr>
              <a:t>Les protocoles de routage utilise une métrique pour déterminer le meilleur chemin d'un paquet sur un réseau. Le protocole OSPF utilise le coût comme métrique. Un coût plus faible indique un meilleur chemin.</a:t>
            </a:r>
          </a:p>
          <a:p>
            <a:pPr marL="342900" indent="-342900" algn="l" rtl="0">
              <a:buFont typeface="Arial" panose="020B0604020202020204" pitchFamily="34" charset="0"/>
              <a:buChar char="•"/>
            </a:pPr>
            <a:r>
              <a:rPr lang="fr-FR" sz="1600">
                <a:solidFill>
                  <a:srgbClr val="000000"/>
                </a:solidFill>
              </a:rPr>
              <a:t>Le coût d'une interface Cisco est inversement proportionnel à la largeur de bande de l'interface. Par conséquent, une bande passante plus élevée indique un coût plus faible. La formule utilisée pour calculer le coût OSPF est la suivante:</a:t>
            </a:r>
          </a:p>
          <a:p>
            <a:pPr marL="0" indent="0" algn="l" rtl="0"/>
            <a:r>
              <a:rPr lang="fr-FR" sz="1600" b="1">
                <a:solidFill>
                  <a:srgbClr val="000000"/>
                </a:solidFill>
              </a:rPr>
              <a:t>			Coût=bande passante de référence/ bande passante de l'interface</a:t>
            </a:r>
          </a:p>
          <a:p>
            <a:pPr marL="342900" indent="-342900" algn="l" rtl="0">
              <a:buFont typeface="Arial" panose="020B0604020202020204" pitchFamily="34" charset="0"/>
              <a:buChar char="•"/>
            </a:pPr>
            <a:r>
              <a:rPr lang="fr-FR" sz="1600">
                <a:solidFill>
                  <a:srgbClr val="000000"/>
                </a:solidFill>
              </a:rPr>
              <a:t>La bande passante de référence par défaut correspond à 10</a:t>
            </a:r>
            <a:r>
              <a:rPr lang="fr-FR" sz="1600" baseline="30000">
                <a:solidFill>
                  <a:srgbClr val="000000"/>
                </a:solidFill>
              </a:rPr>
              <a:t>8</a:t>
            </a:r>
            <a:r>
              <a:rPr lang="fr-FR" sz="1600">
                <a:solidFill>
                  <a:srgbClr val="000000"/>
                </a:solidFill>
              </a:rPr>
              <a:t> (100,000,000); par conséquent, la formule est la suivante:</a:t>
            </a:r>
          </a:p>
          <a:p>
            <a:pPr marL="0" indent="0" algn="l" rtl="0"/>
            <a:r>
              <a:rPr lang="fr-FR" sz="1600" b="1">
                <a:solidFill>
                  <a:srgbClr val="000000"/>
                </a:solidFill>
              </a:rPr>
              <a:t>			Coût = 100,000,000 bps/bande passante de l'interface en bps</a:t>
            </a:r>
          </a:p>
          <a:p>
            <a:pPr marL="342900" indent="-342900" algn="l" rtl="0">
              <a:buFont typeface="Arial" panose="020B0604020202020204" pitchFamily="34" charset="0"/>
              <a:buChar char="•"/>
            </a:pPr>
            <a:r>
              <a:rPr lang="fr-FR" sz="1600">
                <a:solidFill>
                  <a:srgbClr val="000000"/>
                </a:solidFill>
              </a:rPr>
              <a:t>Comme la valeur du coût OSPF doit être un nombre entier, les interfaces FastEthernet, Gigabit Ethernet et 10 GigE partagent le même coût. Pour corriger cette situation, vous pouvez:</a:t>
            </a:r>
          </a:p>
          <a:p>
            <a:pPr marL="415985" lvl="1" indent="-342900" rtl="0">
              <a:buFont typeface="Arial" panose="020B0604020202020204" pitchFamily="34" charset="0"/>
              <a:buChar char="•"/>
            </a:pPr>
            <a:r>
              <a:rPr lang="fr-FR">
                <a:solidFill>
                  <a:srgbClr val="000000"/>
                </a:solidFill>
              </a:rPr>
              <a:t>Réglez la bande passante de référence avec la commande </a:t>
            </a:r>
            <a:r>
              <a:rPr lang="fr-FR" b="1">
                <a:solidFill>
                  <a:srgbClr val="000000"/>
                </a:solidFill>
              </a:rPr>
              <a:t>auto-cost reference-bandwidth</a:t>
            </a:r>
            <a:r>
              <a:rPr lang="fr-FR">
                <a:solidFill>
                  <a:srgbClr val="000000"/>
                </a:solidFill>
              </a:rPr>
              <a:t> sur chaque routeur OSPF.</a:t>
            </a:r>
          </a:p>
          <a:p>
            <a:pPr marL="415985" lvl="1" indent="-342900" rtl="0">
              <a:buFont typeface="Arial" panose="020B0604020202020204" pitchFamily="34" charset="0"/>
              <a:buChar char="•"/>
            </a:pPr>
            <a:r>
              <a:rPr lang="fr-FR">
                <a:solidFill>
                  <a:srgbClr val="000000"/>
                </a:solidFill>
              </a:rPr>
              <a:t>Définissez manuellement la valeur de coût OSPF avec la commande </a:t>
            </a:r>
            <a:r>
              <a:rPr lang="fr-FR" b="1">
                <a:solidFill>
                  <a:srgbClr val="000000"/>
                </a:solidFill>
              </a:rPr>
              <a:t>ip ospf cost</a:t>
            </a:r>
            <a:r>
              <a:rPr lang="fr-FR">
                <a:solidFill>
                  <a:srgbClr val="000000"/>
                </a:solidFill>
              </a:rPr>
              <a:t> sur les interfaces nécessaires.</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1069385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Modifier l'OSPFv2 à zone unique</a:t>
            </a:r>
            <a:br>
              <a:rPr lang="en-US" dirty="0"/>
            </a:br>
            <a:r>
              <a:rPr lang="fr-FR" sz="2400"/>
              <a:t>Mesure de coût Cisco OSPF (Suite)</a:t>
            </a:r>
          </a:p>
        </p:txBody>
      </p:sp>
      <p:sp>
        <p:nvSpPr>
          <p:cNvPr id="4" name="Content Placeholder 3">
            <a:extLst>
              <a:ext uri="{FF2B5EF4-FFF2-40B4-BE49-F238E27FC236}">
                <a16:creationId xmlns:a16="http://schemas.microsoft.com/office/drawing/2014/main" id="{06D7E699-B623-A046-AEEE-6523BA6AF2BD}"/>
              </a:ext>
            </a:extLst>
          </p:cNvPr>
          <p:cNvSpPr>
            <a:spLocks noGrp="1"/>
          </p:cNvSpPr>
          <p:nvPr>
            <p:ph idx="1"/>
          </p:nvPr>
        </p:nvSpPr>
        <p:spPr>
          <a:xfrm>
            <a:off x="474662" y="731837"/>
            <a:ext cx="8280057" cy="3689897"/>
          </a:xfrm>
        </p:spPr>
        <p:txBody>
          <a:bodyPr/>
          <a:lstStyle/>
          <a:p>
            <a:pPr algn="l" rtl="0"/>
            <a:r>
              <a:rPr lang="fr-FR" sz="1600">
                <a:solidFill>
                  <a:srgbClr val="000000"/>
                </a:solidFill>
              </a:rPr>
              <a:t>Reportez-vous à la table de la figure pour une décomposition du calcul de coût.</a:t>
            </a:r>
          </a:p>
        </p:txBody>
      </p:sp>
      <p:pic>
        <p:nvPicPr>
          <p:cNvPr id="7" name="Picture 6">
            <a:extLst>
              <a:ext uri="{FF2B5EF4-FFF2-40B4-BE49-F238E27FC236}">
                <a16:creationId xmlns:a16="http://schemas.microsoft.com/office/drawing/2014/main" id="{CE6C8D2F-A400-D746-B4CD-275786861297}"/>
              </a:ext>
            </a:extLst>
          </p:cNvPr>
          <p:cNvPicPr>
            <a:picLocks noChangeAspect="1"/>
          </p:cNvPicPr>
          <p:nvPr/>
        </p:nvPicPr>
        <p:blipFill>
          <a:blip r:embed="rId4"/>
          <a:stretch>
            <a:fillRect/>
          </a:stretch>
        </p:blipFill>
        <p:spPr>
          <a:xfrm>
            <a:off x="882231" y="1238250"/>
            <a:ext cx="7379537" cy="2362906"/>
          </a:xfrm>
          <a:prstGeom prst="rect">
            <a:avLst/>
          </a:prstGeom>
        </p:spPr>
      </p:pic>
    </p:spTree>
    <p:custDataLst>
      <p:tags r:id="rId1"/>
    </p:custDataLst>
    <p:extLst>
      <p:ext uri="{BB962C8B-B14F-4D97-AF65-F5344CB8AC3E}">
        <p14:creationId xmlns:p14="http://schemas.microsoft.com/office/powerpoint/2010/main" val="25658703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Modifier le protocole OSPFv2 à zone unique</a:t>
            </a:r>
            <a:br>
              <a:rPr lang="en-US" dirty="0"/>
            </a:br>
            <a:r>
              <a:rPr lang="fr-FR" sz="2400"/>
              <a:t>Réglage de la bande passante de référence</a:t>
            </a:r>
          </a:p>
        </p:txBody>
      </p:sp>
      <p:sp>
        <p:nvSpPr>
          <p:cNvPr id="5" name="Content Placeholder 4">
            <a:extLst>
              <a:ext uri="{FF2B5EF4-FFF2-40B4-BE49-F238E27FC236}">
                <a16:creationId xmlns:a16="http://schemas.microsoft.com/office/drawing/2014/main" id="{CFDB6E04-DEBF-C843-9BDE-F82F4090E1B3}"/>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600">
                <a:solidFill>
                  <a:srgbClr val="000000"/>
                </a:solidFill>
              </a:rPr>
              <a:t>La valeur de coût doit être un entier. Si un élément inférieur à un entier est calculé, OSPF arrondit à l'entier le plus proche. Par conséquent, le coût OSPF affecté à une interface Gigabit Ethernet avec la bande passante de référence par défaut de 100,000,000 bit/s serait égal à 1, car l'entier le plus proche pour 0,1 est 0 au lieu de 1.</a:t>
            </a:r>
          </a:p>
          <a:p>
            <a:pPr marL="0" indent="0" algn="l" rtl="0"/>
            <a:r>
              <a:rPr lang="fr-FR" sz="1600" b="1">
                <a:solidFill>
                  <a:srgbClr val="000000"/>
                </a:solidFill>
              </a:rPr>
              <a:t>			Coût = 100000000 bps /1000000000 = 1</a:t>
            </a:r>
          </a:p>
          <a:p>
            <a:pPr marL="342900" indent="-342900" algn="l" rtl="0">
              <a:buFont typeface="Arial" panose="020B0604020202020204" pitchFamily="34" charset="0"/>
              <a:buChar char="•"/>
            </a:pPr>
            <a:r>
              <a:rPr lang="fr-FR" sz="1600">
                <a:solidFill>
                  <a:srgbClr val="000000"/>
                </a:solidFill>
              </a:rPr>
              <a:t>Pour cette raison, toutes les interfaces plus rapides que Fast Ethernet auront la même valeur de coût de 1 qu'une interface Fast Ethernet. </a:t>
            </a:r>
          </a:p>
          <a:p>
            <a:pPr marL="342900" indent="-342900" algn="l" rtl="0">
              <a:buFont typeface="Arial" panose="020B0604020202020204" pitchFamily="34" charset="0"/>
              <a:buChar char="•"/>
            </a:pPr>
            <a:r>
              <a:rPr lang="fr-FR" sz="1600">
                <a:solidFill>
                  <a:srgbClr val="000000"/>
                </a:solidFill>
              </a:rPr>
              <a:t>Pour aider le protocole OSPF à déterminer le chemin exact, la bande passante de référence doit être remplacée par une valeur supérieure pour prendre en compte les réseaux disposant de liens plus rapides que 100 Mbit/s.</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560131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Modifier le protocole OSPFv2 à zone unique</a:t>
            </a:r>
            <a:br>
              <a:rPr lang="en-US" dirty="0"/>
            </a:br>
            <a:r>
              <a:rPr lang="fr-FR" sz="2400"/>
              <a:t>Réglage de la bande passante de référence (Suite)</a:t>
            </a:r>
          </a:p>
        </p:txBody>
      </p:sp>
      <p:sp>
        <p:nvSpPr>
          <p:cNvPr id="4" name="Content Placeholder 3">
            <a:extLst>
              <a:ext uri="{FF2B5EF4-FFF2-40B4-BE49-F238E27FC236}">
                <a16:creationId xmlns:a16="http://schemas.microsoft.com/office/drawing/2014/main" id="{383A279B-574C-B04D-9A5E-6F3D7F2B922A}"/>
              </a:ext>
            </a:extLst>
          </p:cNvPr>
          <p:cNvSpPr>
            <a:spLocks noGrp="1"/>
          </p:cNvSpPr>
          <p:nvPr>
            <p:ph idx="1"/>
          </p:nvPr>
        </p:nvSpPr>
        <p:spPr>
          <a:xfrm>
            <a:off x="474662" y="731837"/>
            <a:ext cx="8280057" cy="3689897"/>
          </a:xfrm>
        </p:spPr>
        <p:txBody>
          <a:bodyPr/>
          <a:lstStyle/>
          <a:p>
            <a:pPr marL="285750" indent="-285750" algn="l" rtl="0">
              <a:buFont typeface="Arial" panose="020B0604020202020204" pitchFamily="34" charset="0"/>
              <a:buChar char="•"/>
            </a:pPr>
            <a:r>
              <a:rPr lang="fr-FR" sz="1600">
                <a:solidFill>
                  <a:srgbClr val="000000"/>
                </a:solidFill>
              </a:rPr>
              <a:t>La modification de la bande passante de référence n'affecte pas réellement la capacité de la bande passante sur le lien; en revanche, cela affecte simplement le calcul utilisé pour déterminer la métrique. </a:t>
            </a:r>
          </a:p>
          <a:p>
            <a:pPr marL="285750" indent="-285750" algn="l" rtl="0">
              <a:buFont typeface="Arial" panose="020B0604020202020204" pitchFamily="34" charset="0"/>
              <a:buChar char="•"/>
            </a:pPr>
            <a:r>
              <a:rPr lang="fr-FR" sz="1600">
                <a:solidFill>
                  <a:srgbClr val="000000"/>
                </a:solidFill>
              </a:rPr>
              <a:t>Pour ajuster la bande passante de référence, utilisez la command </a:t>
            </a:r>
            <a:r>
              <a:rPr lang="fr-FR" sz="1600" b="1">
                <a:solidFill>
                  <a:srgbClr val="000000"/>
                </a:solidFill>
              </a:rPr>
              <a:t>auto-cost reference-bandwidth</a:t>
            </a:r>
            <a:r>
              <a:rPr lang="fr-FR" sz="1600">
                <a:solidFill>
                  <a:srgbClr val="000000"/>
                </a:solidFill>
              </a:rPr>
              <a:t> </a:t>
            </a:r>
            <a:r>
              <a:rPr lang="fr-FR" sz="1600" i="1">
                <a:solidFill>
                  <a:srgbClr val="000000"/>
                </a:solidFill>
              </a:rPr>
              <a:t>Mbps</a:t>
            </a:r>
            <a:r>
              <a:rPr lang="fr-FR" sz="1600">
                <a:solidFill>
                  <a:srgbClr val="000000"/>
                </a:solidFill>
              </a:rPr>
              <a:t> en mode de configuration de routeur.</a:t>
            </a:r>
          </a:p>
          <a:p>
            <a:pPr marL="358835" lvl="1" indent="-285750" rtl="0">
              <a:buFont typeface="Arial" panose="020B0604020202020204" pitchFamily="34" charset="0"/>
              <a:buChar char="•"/>
            </a:pPr>
            <a:r>
              <a:rPr lang="fr-FR">
                <a:solidFill>
                  <a:srgbClr val="000000"/>
                </a:solidFill>
              </a:rPr>
              <a:t>Cette commande doit être configurée sur chaque routeur du domaine OSPF. </a:t>
            </a:r>
          </a:p>
          <a:p>
            <a:pPr marL="358835" lvl="1" indent="-285750" rtl="0">
              <a:buFont typeface="Arial" panose="020B0604020202020204" pitchFamily="34" charset="0"/>
              <a:buChar char="•"/>
            </a:pPr>
            <a:r>
              <a:rPr lang="fr-FR">
                <a:solidFill>
                  <a:srgbClr val="000000"/>
                </a:solidFill>
              </a:rPr>
              <a:t>Notez dans la commande que la valeur est exprimée en Mbps; par conséquent, pour ajuster les coûts pour Gigabit Ethernet, utilisez la commande </a:t>
            </a:r>
            <a:r>
              <a:rPr lang="fr-FR" b="1">
                <a:solidFill>
                  <a:srgbClr val="000000"/>
                </a:solidFill>
              </a:rPr>
              <a:t>auto-cost reference-bandwidth 1000.</a:t>
            </a:r>
            <a:r>
              <a:rPr lang="fr-FR">
                <a:solidFill>
                  <a:srgbClr val="000000"/>
                </a:solidFill>
              </a:rPr>
              <a:t> Pour 10 Gigabit Ethernet, utilisez la commande </a:t>
            </a:r>
            <a:r>
              <a:rPr lang="fr-FR" b="1">
                <a:solidFill>
                  <a:srgbClr val="000000"/>
                </a:solidFill>
              </a:rPr>
              <a:t>auto-cost reference-bandwidth 10000.</a:t>
            </a:r>
          </a:p>
          <a:p>
            <a:pPr marL="358835" lvl="1" indent="-285750" rtl="0">
              <a:buFont typeface="Arial" panose="020B0604020202020204" pitchFamily="34" charset="0"/>
              <a:buChar char="•"/>
            </a:pPr>
            <a:r>
              <a:rPr lang="fr-FR">
                <a:solidFill>
                  <a:srgbClr val="000000"/>
                </a:solidFill>
              </a:rPr>
              <a:t>Pour revenir à la bande passante de référence par défaut, utilisez la commande </a:t>
            </a:r>
            <a:r>
              <a:rPr lang="fr-FR" b="1">
                <a:solidFill>
                  <a:srgbClr val="000000"/>
                </a:solidFill>
              </a:rPr>
              <a:t>auto-cost reference-bandwidth 100</a:t>
            </a:r>
            <a:r>
              <a:rPr lang="fr-FR">
                <a:solidFill>
                  <a:srgbClr val="000000"/>
                </a:solidFill>
              </a:rPr>
              <a:t> .</a:t>
            </a:r>
          </a:p>
          <a:p>
            <a:pPr marL="285750" indent="-285750" algn="l" rtl="0">
              <a:buFont typeface="Arial" panose="020B0604020202020204" pitchFamily="34" charset="0"/>
              <a:buChar char="•"/>
            </a:pPr>
            <a:r>
              <a:rPr lang="fr-FR" sz="1600">
                <a:solidFill>
                  <a:srgbClr val="000000"/>
                </a:solidFill>
              </a:rPr>
              <a:t>Une autre option consiste à modifier le coût sur une interface spécifique à l'aide de la commande </a:t>
            </a:r>
            <a:r>
              <a:rPr lang="fr-FR" sz="1600" b="1">
                <a:solidFill>
                  <a:srgbClr val="000000"/>
                </a:solidFill>
              </a:rPr>
              <a:t>ip ospf cost </a:t>
            </a:r>
            <a:r>
              <a:rPr lang="fr-FR" sz="1600" i="1">
                <a:solidFill>
                  <a:srgbClr val="000000"/>
                </a:solidFill>
              </a:rPr>
              <a:t>cost</a:t>
            </a:r>
            <a:r>
              <a:rPr lang="fr-FR" sz="1600">
                <a:solidFill>
                  <a:srgbClr val="000000"/>
                </a:solidFill>
              </a:rPr>
              <a:t> .</a:t>
            </a:r>
          </a:p>
        </p:txBody>
      </p:sp>
    </p:spTree>
    <p:custDataLst>
      <p:tags r:id="rId1"/>
    </p:custDataLst>
    <p:extLst>
      <p:ext uri="{BB962C8B-B14F-4D97-AF65-F5344CB8AC3E}">
        <p14:creationId xmlns:p14="http://schemas.microsoft.com/office/powerpoint/2010/main" val="1076403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Modifier le protocole OSPFv2 à zone unique</a:t>
            </a:r>
            <a:br>
              <a:rPr lang="en-US" dirty="0"/>
            </a:br>
            <a:r>
              <a:rPr lang="fr-FR" sz="2400"/>
              <a:t>Réglage de la bande passante de référence (Suite)</a:t>
            </a:r>
          </a:p>
        </p:txBody>
      </p:sp>
      <p:sp>
        <p:nvSpPr>
          <p:cNvPr id="5" name="Content Placeholder 4">
            <a:extLst>
              <a:ext uri="{FF2B5EF4-FFF2-40B4-BE49-F238E27FC236}">
                <a16:creationId xmlns:a16="http://schemas.microsoft.com/office/drawing/2014/main" id="{97D3524B-BA51-A74D-B052-27635665449A}"/>
              </a:ext>
            </a:extLst>
          </p:cNvPr>
          <p:cNvSpPr>
            <a:spLocks noGrp="1"/>
          </p:cNvSpPr>
          <p:nvPr>
            <p:ph idx="1"/>
          </p:nvPr>
        </p:nvSpPr>
        <p:spPr>
          <a:xfrm>
            <a:off x="474662" y="731837"/>
            <a:ext cx="8280057" cy="1839913"/>
          </a:xfrm>
        </p:spPr>
        <p:txBody>
          <a:bodyPr/>
          <a:lstStyle/>
          <a:p>
            <a:pPr marL="285750" indent="-285750" algn="l" rtl="0">
              <a:buFont typeface="Arial" panose="020B0604020202020204" pitchFamily="34" charset="0"/>
              <a:buChar char="•"/>
            </a:pPr>
            <a:r>
              <a:rPr lang="fr-FR" sz="1600">
                <a:solidFill>
                  <a:srgbClr val="000000"/>
                </a:solidFill>
              </a:rPr>
              <a:t>Quelle que soit la méthode utilisée, il est important d'appliquer la configuration à tous les routeurs du domaine de routage OSPF. </a:t>
            </a:r>
          </a:p>
          <a:p>
            <a:pPr marL="285750" indent="-285750" algn="l" rtl="0">
              <a:buFont typeface="Arial" panose="020B0604020202020204" pitchFamily="34" charset="0"/>
              <a:buChar char="•"/>
            </a:pPr>
            <a:r>
              <a:rPr lang="fr-FR" sz="1600">
                <a:solidFill>
                  <a:srgbClr val="000000"/>
                </a:solidFill>
              </a:rPr>
              <a:t>Le tableau indique le coût OSPF si la bande passante de référence est modifiée pour prendre en compte les liens 10 GigabitEthernet. La largeur de bande de référence doit être ajustée chaque fois qu'il existe des liens plus rapides que FastEthernet (100 Mbps).</a:t>
            </a:r>
          </a:p>
          <a:p>
            <a:pPr marL="285750" indent="-285750" algn="l" rtl="0">
              <a:buFont typeface="Arial" panose="020B0604020202020204" pitchFamily="34" charset="0"/>
              <a:buChar char="•"/>
            </a:pPr>
            <a:r>
              <a:rPr lang="fr-FR" sz="1600">
                <a:solidFill>
                  <a:srgbClr val="000000"/>
                </a:solidFill>
              </a:rPr>
              <a:t>Utilisez la commande </a:t>
            </a:r>
            <a:r>
              <a:rPr lang="fr-FR" sz="1600" b="1">
                <a:solidFill>
                  <a:srgbClr val="000000"/>
                </a:solidFill>
              </a:rPr>
              <a:t>show ip ospf interface </a:t>
            </a:r>
            <a:r>
              <a:rPr lang="fr-FR" sz="1600">
                <a:solidFill>
                  <a:srgbClr val="000000"/>
                </a:solidFill>
              </a:rPr>
              <a:t>pour vérifier le coût OSPFv2 assigné à l'interface 0/0/0 de R1.</a:t>
            </a:r>
          </a:p>
        </p:txBody>
      </p:sp>
      <p:pic>
        <p:nvPicPr>
          <p:cNvPr id="7" name="Picture 6">
            <a:extLst>
              <a:ext uri="{FF2B5EF4-FFF2-40B4-BE49-F238E27FC236}">
                <a16:creationId xmlns:a16="http://schemas.microsoft.com/office/drawing/2014/main" id="{CCD1363B-141C-8F44-9B3B-1051CF10A50F}"/>
              </a:ext>
            </a:extLst>
          </p:cNvPr>
          <p:cNvPicPr>
            <a:picLocks noChangeAspect="1"/>
          </p:cNvPicPr>
          <p:nvPr/>
        </p:nvPicPr>
        <p:blipFill>
          <a:blip r:embed="rId4"/>
          <a:stretch>
            <a:fillRect/>
          </a:stretch>
        </p:blipFill>
        <p:spPr>
          <a:xfrm>
            <a:off x="1710269" y="2722475"/>
            <a:ext cx="4181371" cy="2180872"/>
          </a:xfrm>
          <a:prstGeom prst="rect">
            <a:avLst/>
          </a:prstGeom>
        </p:spPr>
      </p:pic>
    </p:spTree>
    <p:custDataLst>
      <p:tags r:id="rId1"/>
    </p:custDataLst>
    <p:extLst>
      <p:ext uri="{BB962C8B-B14F-4D97-AF65-F5344CB8AC3E}">
        <p14:creationId xmlns:p14="http://schemas.microsoft.com/office/powerpoint/2010/main" val="2945987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Modifier le protocole OSPFv2 à zone unique</a:t>
            </a:r>
            <a:br>
              <a:rPr lang="en-US" dirty="0"/>
            </a:br>
            <a:r>
              <a:rPr lang="fr-FR" sz="2400"/>
              <a:t>OSPF accumule le coût</a:t>
            </a:r>
          </a:p>
        </p:txBody>
      </p:sp>
      <p:sp>
        <p:nvSpPr>
          <p:cNvPr id="4" name="Content Placeholder 3">
            <a:extLst>
              <a:ext uri="{FF2B5EF4-FFF2-40B4-BE49-F238E27FC236}">
                <a16:creationId xmlns:a16="http://schemas.microsoft.com/office/drawing/2014/main" id="{FC3B99E2-7DFC-454B-8B64-8E523733C16C}"/>
              </a:ext>
            </a:extLst>
          </p:cNvPr>
          <p:cNvSpPr>
            <a:spLocks noGrp="1"/>
          </p:cNvSpPr>
          <p:nvPr>
            <p:ph idx="1"/>
          </p:nvPr>
        </p:nvSpPr>
        <p:spPr>
          <a:xfrm>
            <a:off x="474662" y="731837"/>
            <a:ext cx="3182937" cy="3689897"/>
          </a:xfrm>
        </p:spPr>
        <p:txBody>
          <a:bodyPr/>
          <a:lstStyle/>
          <a:p>
            <a:pPr marL="285750" indent="-285750" algn="l" rtl="0">
              <a:buFont typeface="Arial" panose="020B0604020202020204" pitchFamily="34" charset="0"/>
              <a:buChar char="•"/>
            </a:pPr>
            <a:r>
              <a:rPr lang="fr-FR" sz="1600">
                <a:solidFill>
                  <a:srgbClr val="000000"/>
                </a:solidFill>
              </a:rPr>
              <a:t>Le coût d'une route OSPF est la valeur cumulée depuis un routeur jusqu'au réseau de destination. </a:t>
            </a:r>
          </a:p>
          <a:p>
            <a:pPr marL="285750" indent="-285750" algn="l" rtl="0">
              <a:buFont typeface="Arial" panose="020B0604020202020204" pitchFamily="34" charset="0"/>
              <a:buChar char="•"/>
            </a:pPr>
            <a:r>
              <a:rPr lang="fr-FR" sz="1600">
                <a:solidFill>
                  <a:srgbClr val="000000"/>
                </a:solidFill>
              </a:rPr>
              <a:t>En supposant que la commande </a:t>
            </a:r>
            <a:r>
              <a:rPr lang="fr-FR" sz="1600" b="1">
                <a:solidFill>
                  <a:srgbClr val="000000"/>
                </a:solidFill>
              </a:rPr>
              <a:t>auto-cost reference-bandwidth 10000</a:t>
            </a:r>
            <a:r>
              <a:rPr lang="fr-FR" sz="1600">
                <a:solidFill>
                  <a:srgbClr val="000000"/>
                </a:solidFill>
              </a:rPr>
              <a:t> ait été configurée sur les trois routeurs, le coût des liaisons entre chaque routeur est maintenant de 10. Les interfaces de bouclage ont un coût par défaut de 1.</a:t>
            </a:r>
          </a:p>
        </p:txBody>
      </p:sp>
      <p:pic>
        <p:nvPicPr>
          <p:cNvPr id="8" name="Picture 7">
            <a:extLst>
              <a:ext uri="{FF2B5EF4-FFF2-40B4-BE49-F238E27FC236}">
                <a16:creationId xmlns:a16="http://schemas.microsoft.com/office/drawing/2014/main" id="{EA90EB87-890B-E44F-AB53-B27B06F6D3FE}"/>
              </a:ext>
            </a:extLst>
          </p:cNvPr>
          <p:cNvPicPr>
            <a:picLocks noChangeAspect="1"/>
          </p:cNvPicPr>
          <p:nvPr/>
        </p:nvPicPr>
        <p:blipFill>
          <a:blip r:embed="rId4"/>
          <a:stretch>
            <a:fillRect/>
          </a:stretch>
        </p:blipFill>
        <p:spPr>
          <a:xfrm>
            <a:off x="3738739" y="956734"/>
            <a:ext cx="5143500" cy="2959100"/>
          </a:xfrm>
          <a:prstGeom prst="rect">
            <a:avLst/>
          </a:prstGeom>
        </p:spPr>
      </p:pic>
    </p:spTree>
    <p:custDataLst>
      <p:tags r:id="rId1"/>
    </p:custDataLst>
    <p:extLst>
      <p:ext uri="{BB962C8B-B14F-4D97-AF65-F5344CB8AC3E}">
        <p14:creationId xmlns:p14="http://schemas.microsoft.com/office/powerpoint/2010/main" val="12992804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Modifier le protocole OSPFv2 à zone unique</a:t>
            </a:r>
            <a:br>
              <a:rPr lang="en-US" dirty="0"/>
            </a:br>
            <a:r>
              <a:rPr lang="fr-FR" sz="2400"/>
              <a:t>OSPF accumule le coût (Suite)</a:t>
            </a:r>
          </a:p>
        </p:txBody>
      </p:sp>
      <p:sp>
        <p:nvSpPr>
          <p:cNvPr id="4" name="Content Placeholder 3">
            <a:extLst>
              <a:ext uri="{FF2B5EF4-FFF2-40B4-BE49-F238E27FC236}">
                <a16:creationId xmlns:a16="http://schemas.microsoft.com/office/drawing/2014/main" id="{FC3B99E2-7DFC-454B-8B64-8E523733C16C}"/>
              </a:ext>
            </a:extLst>
          </p:cNvPr>
          <p:cNvSpPr>
            <a:spLocks noGrp="1"/>
          </p:cNvSpPr>
          <p:nvPr>
            <p:ph idx="1"/>
          </p:nvPr>
        </p:nvSpPr>
        <p:spPr>
          <a:xfrm>
            <a:off x="474662" y="731837"/>
            <a:ext cx="3182937" cy="3689897"/>
          </a:xfrm>
        </p:spPr>
        <p:txBody>
          <a:bodyPr/>
          <a:lstStyle/>
          <a:p>
            <a:pPr marL="285750" indent="-285750" algn="l" rtl="0">
              <a:buFont typeface="Arial" panose="020B0604020202020204" pitchFamily="34" charset="0"/>
              <a:buChar char="•"/>
            </a:pPr>
            <a:r>
              <a:rPr lang="fr-FR" sz="1600">
                <a:solidFill>
                  <a:srgbClr val="000000"/>
                </a:solidFill>
              </a:rPr>
              <a:t>Vous pouvez calculer le coût pour chaque routeur pour atteindre chaque réseau. </a:t>
            </a:r>
          </a:p>
          <a:p>
            <a:pPr marL="285750" indent="-285750" algn="l" rtl="0">
              <a:buFont typeface="Arial" panose="020B0604020202020204" pitchFamily="34" charset="0"/>
              <a:buChar char="•"/>
            </a:pPr>
            <a:r>
              <a:rPr lang="fr-FR" sz="1600">
                <a:solidFill>
                  <a:srgbClr val="000000"/>
                </a:solidFill>
              </a:rPr>
              <a:t>Par exemple, le coût total pour R1 pour atteindre le réseau 10.10.2.0/24 est de 11. En effet, le lien vers le coût R2 = 10 et le coût par défaut de bouclage = 1. 10 + 1 = 11.</a:t>
            </a:r>
          </a:p>
          <a:p>
            <a:pPr marL="285750" indent="-285750" algn="l" rtl="0">
              <a:buFont typeface="Arial" panose="020B0604020202020204" pitchFamily="34" charset="0"/>
              <a:buChar char="•"/>
            </a:pPr>
            <a:r>
              <a:rPr lang="fr-FR" sz="1600">
                <a:solidFill>
                  <a:srgbClr val="000000"/>
                </a:solidFill>
              </a:rPr>
              <a:t>Vous pouvez vérifier cela à l'aide de la commande </a:t>
            </a:r>
            <a:r>
              <a:rPr lang="fr-FR" sz="1600" b="1">
                <a:solidFill>
                  <a:srgbClr val="000000"/>
                </a:solidFill>
              </a:rPr>
              <a:t>show ip route </a:t>
            </a:r>
            <a:r>
              <a:rPr lang="fr-FR" sz="1600">
                <a:solidFill>
                  <a:srgbClr val="000000"/>
                </a:solidFill>
              </a:rPr>
              <a:t>.</a:t>
            </a:r>
          </a:p>
        </p:txBody>
      </p:sp>
      <p:pic>
        <p:nvPicPr>
          <p:cNvPr id="8" name="Picture 7">
            <a:extLst>
              <a:ext uri="{FF2B5EF4-FFF2-40B4-BE49-F238E27FC236}">
                <a16:creationId xmlns:a16="http://schemas.microsoft.com/office/drawing/2014/main" id="{EA90EB87-890B-E44F-AB53-B27B06F6D3FE}"/>
              </a:ext>
            </a:extLst>
          </p:cNvPr>
          <p:cNvPicPr>
            <a:picLocks noChangeAspect="1"/>
          </p:cNvPicPr>
          <p:nvPr/>
        </p:nvPicPr>
        <p:blipFill>
          <a:blip r:embed="rId4"/>
          <a:stretch>
            <a:fillRect/>
          </a:stretch>
        </p:blipFill>
        <p:spPr>
          <a:xfrm>
            <a:off x="3738739" y="956734"/>
            <a:ext cx="5143500" cy="2959100"/>
          </a:xfrm>
          <a:prstGeom prst="rect">
            <a:avLst/>
          </a:prstGeom>
        </p:spPr>
      </p:pic>
    </p:spTree>
    <p:custDataLst>
      <p:tags r:id="rId1"/>
    </p:custDataLst>
    <p:extLst>
      <p:ext uri="{BB962C8B-B14F-4D97-AF65-F5344CB8AC3E}">
        <p14:creationId xmlns:p14="http://schemas.microsoft.com/office/powerpoint/2010/main" val="3250325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Modifier le protocole OSPFv2 à zone unique</a:t>
            </a:r>
            <a:br>
              <a:rPr lang="en-US" dirty="0"/>
            </a:br>
            <a:r>
              <a:rPr lang="fr-FR" sz="2400"/>
              <a:t>OSPF accumule le coût (Suite)</a:t>
            </a:r>
          </a:p>
        </p:txBody>
      </p:sp>
      <p:sp>
        <p:nvSpPr>
          <p:cNvPr id="5" name="Content Placeholder 4">
            <a:extLst>
              <a:ext uri="{FF2B5EF4-FFF2-40B4-BE49-F238E27FC236}">
                <a16:creationId xmlns:a16="http://schemas.microsoft.com/office/drawing/2014/main" id="{153E1937-79A2-1941-881F-2E9AD18EE04F}"/>
              </a:ext>
            </a:extLst>
          </p:cNvPr>
          <p:cNvSpPr>
            <a:spLocks noGrp="1"/>
          </p:cNvSpPr>
          <p:nvPr>
            <p:ph idx="1"/>
          </p:nvPr>
        </p:nvSpPr>
        <p:spPr>
          <a:xfrm>
            <a:off x="431971" y="896233"/>
            <a:ext cx="8280057" cy="400004"/>
          </a:xfrm>
        </p:spPr>
        <p:txBody>
          <a:bodyPr/>
          <a:lstStyle/>
          <a:p>
            <a:pPr marL="0" indent="0" algn="l" rtl="0"/>
            <a:r>
              <a:rPr lang="fr-FR" sz="1600">
                <a:solidFill>
                  <a:srgbClr val="000000"/>
                </a:solidFill>
              </a:rPr>
              <a:t>Vérification du coût cumulé pour le chemin d'accès au réseau 10.10.2.0/24:</a:t>
            </a:r>
          </a:p>
        </p:txBody>
      </p:sp>
      <p:sp>
        <p:nvSpPr>
          <p:cNvPr id="6" name="Rectangle 5">
            <a:extLst>
              <a:ext uri="{FF2B5EF4-FFF2-40B4-BE49-F238E27FC236}">
                <a16:creationId xmlns:a16="http://schemas.microsoft.com/office/drawing/2014/main" id="{CD47A738-02F7-9047-9296-7991B6D7307B}"/>
              </a:ext>
            </a:extLst>
          </p:cNvPr>
          <p:cNvSpPr/>
          <p:nvPr/>
        </p:nvSpPr>
        <p:spPr>
          <a:xfrm>
            <a:off x="431971" y="1448365"/>
            <a:ext cx="8345488" cy="1938992"/>
          </a:xfrm>
          <a:prstGeom prst="rect">
            <a:avLst/>
          </a:prstGeom>
          <a:solidFill>
            <a:srgbClr val="000000"/>
          </a:solidFill>
        </p:spPr>
        <p:txBody>
          <a:bodyPr wrap="square">
            <a:spAutoFit/>
          </a:bodyPr>
          <a:lstStyle/>
          <a:p>
            <a:pPr rtl="0"/>
            <a:r>
              <a:rPr lang="fr-FR" sz="1200">
                <a:solidFill>
                  <a:schemeClr val="bg1"/>
                </a:solidFill>
                <a:latin typeface="Courier New" panose="02070309020205020404" pitchFamily="49" charset="0"/>
                <a:cs typeface="Courier New" panose="02070309020205020404" pitchFamily="49" charset="0"/>
              </a:rPr>
              <a:t>R1# </a:t>
            </a:r>
            <a:r>
              <a:rPr lang="fr-FR" sz="1200" b="1">
                <a:solidFill>
                  <a:schemeClr val="bg1"/>
                </a:solidFill>
                <a:latin typeface="Courier New" panose="02070309020205020404" pitchFamily="49" charset="0"/>
                <a:cs typeface="Courier New" panose="02070309020205020404" pitchFamily="49" charset="0"/>
              </a:rPr>
              <a:t>show ip route | include 10.10.2.0</a:t>
            </a:r>
            <a:r>
              <a:rPr lang="fr-FR" sz="1200">
                <a:solidFill>
                  <a:schemeClr val="bg1"/>
                </a:solidFill>
                <a:latin typeface="Courier New" panose="02070309020205020404" pitchFamily="49" charset="0"/>
                <a:cs typeface="Courier New" panose="02070309020205020404" pitchFamily="49" charset="0"/>
              </a:rPr>
              <a:t> </a:t>
            </a:r>
          </a:p>
          <a:p>
            <a:pPr rtl="0"/>
            <a:r>
              <a:rPr lang="fr-FR" sz="1200">
                <a:solidFill>
                  <a:schemeClr val="bg1"/>
                </a:solidFill>
                <a:latin typeface="Courier New" panose="02070309020205020404" pitchFamily="49" charset="0"/>
                <a:cs typeface="Courier New" panose="02070309020205020404" pitchFamily="49" charset="0"/>
              </a:rPr>
              <a:t>O 10.10.2.0/24 [110/</a:t>
            </a:r>
            <a:r>
              <a:rPr lang="fr-FR" sz="1200">
                <a:solidFill>
                  <a:schemeClr val="accent6">
                    <a:lumMod val="60000"/>
                    <a:lumOff val="40000"/>
                  </a:schemeClr>
                </a:solidFill>
                <a:latin typeface="Courier New" panose="02070309020205020404" pitchFamily="49" charset="0"/>
                <a:cs typeface="Courier New" panose="02070309020205020404" pitchFamily="49" charset="0"/>
              </a:rPr>
              <a:t>11</a:t>
            </a:r>
            <a:r>
              <a:rPr lang="fr-FR" sz="1200">
                <a:solidFill>
                  <a:schemeClr val="bg1"/>
                </a:solidFill>
                <a:latin typeface="Courier New" panose="02070309020205020404" pitchFamily="49" charset="0"/>
                <a:cs typeface="Courier New" panose="02070309020205020404" pitchFamily="49" charset="0"/>
              </a:rPr>
              <a:t>] via 10.1.1.6, 01:05:02, GigabiteThernet0/0/0 </a:t>
            </a:r>
          </a:p>
          <a:p>
            <a:pPr rtl="0"/>
            <a:r>
              <a:rPr lang="fr-FR" sz="1200">
                <a:solidFill>
                  <a:schemeClr val="bg1"/>
                </a:solidFill>
                <a:latin typeface="Courier New" panose="02070309020205020404" pitchFamily="49" charset="0"/>
                <a:cs typeface="Courier New" panose="02070309020205020404" pitchFamily="49" charset="0"/>
              </a:rPr>
              <a:t>R1# </a:t>
            </a:r>
            <a:r>
              <a:rPr lang="fr-FR" sz="1200" b="1">
                <a:solidFill>
                  <a:schemeClr val="bg1"/>
                </a:solidFill>
                <a:latin typeface="Courier New" panose="02070309020205020404" pitchFamily="49" charset="0"/>
                <a:cs typeface="Courier New" panose="02070309020205020404" pitchFamily="49" charset="0"/>
              </a:rPr>
              <a:t>show ip route 10.10.2.0</a:t>
            </a:r>
            <a:r>
              <a:rPr lang="fr-FR" sz="1200">
                <a:solidFill>
                  <a:schemeClr val="bg1"/>
                </a:solidFill>
                <a:latin typeface="Courier New" panose="02070309020205020404" pitchFamily="49" charset="0"/>
                <a:cs typeface="Courier New" panose="02070309020205020404" pitchFamily="49" charset="0"/>
              </a:rPr>
              <a:t> </a:t>
            </a:r>
          </a:p>
          <a:p>
            <a:pPr rtl="0"/>
            <a:r>
              <a:rPr lang="fr-FR" sz="1200">
                <a:solidFill>
                  <a:schemeClr val="bg1"/>
                </a:solidFill>
                <a:latin typeface="Courier New" panose="02070309020205020404" pitchFamily="49" charset="0"/>
                <a:cs typeface="Courier New" panose="02070309020205020404" pitchFamily="49" charset="0"/>
              </a:rPr>
              <a:t>Routing entry for 10.10.2.0/24 </a:t>
            </a:r>
          </a:p>
          <a:p>
            <a:pPr rtl="0"/>
            <a:r>
              <a:rPr lang="fr-FR" sz="1200">
                <a:solidFill>
                  <a:schemeClr val="bg1"/>
                </a:solidFill>
                <a:latin typeface="Courier New" panose="02070309020205020404" pitchFamily="49" charset="0"/>
                <a:cs typeface="Courier New" panose="02070309020205020404" pitchFamily="49" charset="0"/>
              </a:rPr>
              <a:t>  Known via "ospf 10", distance 110, </a:t>
            </a:r>
            <a:r>
              <a:rPr lang="fr-FR" sz="1200">
                <a:solidFill>
                  <a:schemeClr val="accent6">
                    <a:lumMod val="60000"/>
                    <a:lumOff val="40000"/>
                  </a:schemeClr>
                </a:solidFill>
                <a:latin typeface="Courier New" panose="02070309020205020404" pitchFamily="49" charset="0"/>
                <a:cs typeface="Courier New" panose="02070309020205020404" pitchFamily="49" charset="0"/>
              </a:rPr>
              <a:t>metric 11</a:t>
            </a:r>
            <a:r>
              <a:rPr lang="fr-FR" sz="1200">
                <a:solidFill>
                  <a:schemeClr val="bg1"/>
                </a:solidFill>
                <a:latin typeface="Courier New" panose="02070309020205020404" pitchFamily="49" charset="0"/>
                <a:cs typeface="Courier New" panose="02070309020205020404" pitchFamily="49" charset="0"/>
              </a:rPr>
              <a:t>, type intra area </a:t>
            </a:r>
          </a:p>
          <a:p>
            <a:pPr rtl="0"/>
            <a:r>
              <a:rPr lang="fr-FR" sz="1200">
                <a:solidFill>
                  <a:schemeClr val="bg1"/>
                </a:solidFill>
                <a:latin typeface="Courier New" panose="02070309020205020404" pitchFamily="49" charset="0"/>
                <a:cs typeface="Courier New" panose="02070309020205020404" pitchFamily="49" charset="0"/>
              </a:rPr>
              <a:t>  Last update from 10.1.1.6 on GigabitEthernet0/0/0, 01:05:13 ago </a:t>
            </a:r>
          </a:p>
          <a:p>
            <a:pPr rtl="0"/>
            <a:r>
              <a:rPr lang="fr-FR" sz="1200">
                <a:solidFill>
                  <a:schemeClr val="bg1"/>
                </a:solidFill>
                <a:latin typeface="Courier New" panose="02070309020205020404" pitchFamily="49" charset="0"/>
                <a:cs typeface="Courier New" panose="02070309020205020404" pitchFamily="49" charset="0"/>
              </a:rPr>
              <a:t>  Routing Descriptor Blocks: </a:t>
            </a:r>
          </a:p>
          <a:p>
            <a:pPr rtl="0"/>
            <a:r>
              <a:rPr lang="fr-FR" sz="1200">
                <a:solidFill>
                  <a:schemeClr val="bg1"/>
                </a:solidFill>
                <a:latin typeface="Courier New" panose="02070309020205020404" pitchFamily="49" charset="0"/>
                <a:cs typeface="Courier New" panose="02070309020205020404" pitchFamily="49" charset="0"/>
              </a:rPr>
              <a:t>  * 10.1.1.6, de 2.2.2.2, 01:05:13 il y a, via GigabiteThernet0/0/0 </a:t>
            </a:r>
          </a:p>
          <a:p>
            <a:pPr rtl="0"/>
            <a:r>
              <a:rPr lang="fr-FR" sz="1200">
                <a:solidFill>
                  <a:schemeClr val="bg1"/>
                </a:solidFill>
                <a:latin typeface="Courier New" panose="02070309020205020404" pitchFamily="49" charset="0"/>
                <a:cs typeface="Courier New" panose="02070309020205020404" pitchFamily="49" charset="0"/>
              </a:rPr>
              <a:t> 	  </a:t>
            </a:r>
            <a:r>
              <a:rPr lang="fr-FR" sz="1200">
                <a:solidFill>
                  <a:schemeClr val="accent6">
                    <a:lumMod val="60000"/>
                    <a:lumOff val="40000"/>
                  </a:schemeClr>
                </a:solidFill>
                <a:latin typeface="Courier New" panose="02070309020205020404" pitchFamily="49" charset="0"/>
                <a:cs typeface="Courier New" panose="02070309020205020404" pitchFamily="49" charset="0"/>
              </a:rPr>
              <a:t>Route metric is 11</a:t>
            </a:r>
            <a:r>
              <a:rPr lang="fr-FR" sz="1200">
                <a:solidFill>
                  <a:schemeClr val="bg1"/>
                </a:solidFill>
                <a:latin typeface="Courier New" panose="02070309020205020404" pitchFamily="49" charset="0"/>
                <a:cs typeface="Courier New" panose="02070309020205020404" pitchFamily="49" charset="0"/>
              </a:rPr>
              <a:t>, traffic share count is 1 </a:t>
            </a:r>
          </a:p>
          <a:p>
            <a:pPr rtl="0"/>
            <a:r>
              <a:rPr lang="fr-FR" sz="1200">
                <a:solidFill>
                  <a:schemeClr val="bg1"/>
                </a:solidFill>
                <a:latin typeface="Courier New" panose="02070309020205020404" pitchFamily="49" charset="0"/>
                <a:cs typeface="Courier New" panose="02070309020205020404" pitchFamily="49" charset="0"/>
              </a:rPr>
              <a:t>R1#</a:t>
            </a:r>
          </a:p>
        </p:txBody>
      </p:sp>
    </p:spTree>
    <p:custDataLst>
      <p:tags r:id="rId1"/>
    </p:custDataLst>
    <p:extLst>
      <p:ext uri="{BB962C8B-B14F-4D97-AF65-F5344CB8AC3E}">
        <p14:creationId xmlns:p14="http://schemas.microsoft.com/office/powerpoint/2010/main" val="3704409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Modifier OSPFv2 à zone unique</a:t>
            </a:r>
            <a:br>
              <a:rPr lang="en-US" dirty="0"/>
            </a:br>
            <a:r>
              <a:rPr lang="fr-FR" sz="2400"/>
              <a:t>Définir manuellement la valeur de coût OSPF</a:t>
            </a:r>
          </a:p>
        </p:txBody>
      </p:sp>
      <p:sp>
        <p:nvSpPr>
          <p:cNvPr id="4" name="Content Placeholder 3">
            <a:extLst>
              <a:ext uri="{FF2B5EF4-FFF2-40B4-BE49-F238E27FC236}">
                <a16:creationId xmlns:a16="http://schemas.microsoft.com/office/drawing/2014/main" id="{B8F5B567-5A1D-3A44-9B90-7FCCCC3576EE}"/>
              </a:ext>
            </a:extLst>
          </p:cNvPr>
          <p:cNvSpPr>
            <a:spLocks noGrp="1"/>
          </p:cNvSpPr>
          <p:nvPr>
            <p:ph idx="1"/>
          </p:nvPr>
        </p:nvSpPr>
        <p:spPr>
          <a:xfrm>
            <a:off x="474662" y="731838"/>
            <a:ext cx="8280057" cy="2031460"/>
          </a:xfrm>
        </p:spPr>
        <p:txBody>
          <a:bodyPr/>
          <a:lstStyle/>
          <a:p>
            <a:pPr marL="0" indent="0" algn="l" rtl="0"/>
            <a:r>
              <a:rPr lang="fr-FR" sz="1600">
                <a:solidFill>
                  <a:srgbClr val="000000"/>
                </a:solidFill>
              </a:rPr>
              <a:t>Les raisons de définir manuellement la valeur de coût sont les suivantes:</a:t>
            </a:r>
          </a:p>
          <a:p>
            <a:pPr marL="415985" lvl="1" indent="-342900" rtl="0">
              <a:buFont typeface="Arial" panose="020B0604020202020204" pitchFamily="34" charset="0"/>
              <a:buChar char="•"/>
            </a:pPr>
            <a:r>
              <a:rPr lang="fr-FR">
                <a:solidFill>
                  <a:srgbClr val="000000"/>
                </a:solidFill>
              </a:rPr>
              <a:t>L'administrateur peut vouloir influencer la sélection des chemins au sein d'OSPF, ce qui entraîne la sélection de chemins différents de ceux normalement attribués aux coûts par défaut et à l'accumulation des coûts.</a:t>
            </a:r>
          </a:p>
          <a:p>
            <a:pPr marL="415985" lvl="1" indent="-342900" rtl="0">
              <a:buFont typeface="Arial" panose="020B0604020202020204" pitchFamily="34" charset="0"/>
              <a:buChar char="•"/>
            </a:pPr>
            <a:r>
              <a:rPr lang="fr-FR">
                <a:solidFill>
                  <a:srgbClr val="000000"/>
                </a:solidFill>
              </a:rPr>
              <a:t>Connexions à l'équipement d'autres fournisseurs qui utilisent une formule différente pour calculer le coût OSPF.</a:t>
            </a:r>
          </a:p>
          <a:p>
            <a:pPr marL="342900" indent="-342900" algn="l">
              <a:buFont typeface="Arial" panose="020B0604020202020204" pitchFamily="34" charset="0"/>
              <a:buChar char="•"/>
            </a:pPr>
            <a:endParaRPr lang="en-US" sz="1600" dirty="0">
              <a:solidFill>
                <a:srgbClr val="000000"/>
              </a:solidFill>
            </a:endParaRPr>
          </a:p>
          <a:p>
            <a:pPr marL="0" indent="0" algn="l" rtl="0"/>
            <a:r>
              <a:rPr lang="fr-FR" sz="1600">
                <a:solidFill>
                  <a:srgbClr val="000000"/>
                </a:solidFill>
              </a:rPr>
              <a:t>Pour modifier la valeur de coût déclarée par le routeur OSPF local à d'autres routeurs OSPF, utilisez la commande de configuration de l'interface </a:t>
            </a:r>
            <a:r>
              <a:rPr lang="fr-FR" sz="1600" b="1">
                <a:solidFill>
                  <a:srgbClr val="000000"/>
                </a:solidFill>
              </a:rPr>
              <a:t>ip ospf cost</a:t>
            </a:r>
            <a:r>
              <a:rPr lang="fr-FR" sz="1600">
                <a:solidFill>
                  <a:srgbClr val="000000"/>
                </a:solidFill>
              </a:rPr>
              <a:t> </a:t>
            </a:r>
            <a:r>
              <a:rPr lang="fr-FR" sz="1600" i="1">
                <a:solidFill>
                  <a:srgbClr val="000000"/>
                </a:solidFill>
              </a:rPr>
              <a:t>value</a:t>
            </a:r>
            <a:r>
              <a:rPr lang="fr-FR" sz="1600">
                <a:solidFill>
                  <a:srgbClr val="000000"/>
                </a:solidFill>
              </a:rPr>
              <a:t> .</a:t>
            </a:r>
          </a:p>
        </p:txBody>
      </p:sp>
      <p:sp>
        <p:nvSpPr>
          <p:cNvPr id="7" name="Rectangle 6">
            <a:extLst>
              <a:ext uri="{FF2B5EF4-FFF2-40B4-BE49-F238E27FC236}">
                <a16:creationId xmlns:a16="http://schemas.microsoft.com/office/drawing/2014/main" id="{833368B8-E60A-3641-B455-DBAC0440D770}"/>
              </a:ext>
            </a:extLst>
          </p:cNvPr>
          <p:cNvSpPr/>
          <p:nvPr/>
        </p:nvSpPr>
        <p:spPr>
          <a:xfrm>
            <a:off x="2128089" y="2955208"/>
            <a:ext cx="4679244" cy="1015663"/>
          </a:xfrm>
          <a:prstGeom prst="rect">
            <a:avLst/>
          </a:prstGeom>
          <a:solidFill>
            <a:srgbClr val="000000"/>
          </a:solidFill>
        </p:spPr>
        <p:txBody>
          <a:bodyPr wrap="square">
            <a:spAutoFit/>
          </a:bodyPr>
          <a:lstStyle/>
          <a:p>
            <a:pPr rtl="0"/>
            <a:r>
              <a:rPr lang="fr-FR" sz="1200">
                <a:solidFill>
                  <a:schemeClr val="bg1"/>
                </a:solidFill>
                <a:latin typeface="Courier New" panose="02070309020205020404" pitchFamily="49" charset="0"/>
                <a:cs typeface="Courier New" panose="02070309020205020404" pitchFamily="49" charset="0"/>
              </a:rPr>
              <a:t>R1(config)# </a:t>
            </a:r>
            <a:r>
              <a:rPr lang="fr-FR" sz="1200" b="1">
                <a:solidFill>
                  <a:schemeClr val="bg1"/>
                </a:solidFill>
                <a:latin typeface="Courier New" panose="02070309020205020404" pitchFamily="49" charset="0"/>
                <a:cs typeface="Courier New" panose="02070309020205020404" pitchFamily="49" charset="0"/>
              </a:rPr>
              <a:t>interface g0/0/1</a:t>
            </a:r>
            <a:r>
              <a:rPr lang="fr-FR" sz="1200">
                <a:solidFill>
                  <a:schemeClr val="bg1"/>
                </a:solidFill>
                <a:latin typeface="Courier New" panose="02070309020205020404" pitchFamily="49" charset="0"/>
                <a:cs typeface="Courier New" panose="02070309020205020404" pitchFamily="49" charset="0"/>
              </a:rPr>
              <a:t> R1(config-if)# </a:t>
            </a:r>
            <a:r>
              <a:rPr lang="fr-FR" sz="1200" b="1">
                <a:solidFill>
                  <a:schemeClr val="bg1"/>
                </a:solidFill>
                <a:latin typeface="Courier New" panose="02070309020205020404" pitchFamily="49" charset="0"/>
                <a:cs typeface="Courier New" panose="02070309020205020404" pitchFamily="49" charset="0"/>
              </a:rPr>
              <a:t>ip ospf cost 30</a:t>
            </a:r>
            <a:r>
              <a:rPr lang="fr-FR" sz="1200">
                <a:solidFill>
                  <a:schemeClr val="bg1"/>
                </a:solidFill>
                <a:latin typeface="Courier New" panose="02070309020205020404" pitchFamily="49" charset="0"/>
                <a:cs typeface="Courier New" panose="02070309020205020404" pitchFamily="49" charset="0"/>
              </a:rPr>
              <a:t> R1(config-if)# </a:t>
            </a:r>
            <a:r>
              <a:rPr lang="fr-FR" sz="1200" b="1">
                <a:solidFill>
                  <a:schemeClr val="bg1"/>
                </a:solidFill>
                <a:latin typeface="Courier New" panose="02070309020205020404" pitchFamily="49" charset="0"/>
                <a:cs typeface="Courier New" panose="02070309020205020404" pitchFamily="49" charset="0"/>
              </a:rPr>
              <a:t>interface lo0</a:t>
            </a:r>
            <a:r>
              <a:rPr lang="fr-FR" sz="1200">
                <a:solidFill>
                  <a:schemeClr val="bg1"/>
                </a:solidFill>
                <a:latin typeface="Courier New" panose="02070309020205020404" pitchFamily="49" charset="0"/>
                <a:cs typeface="Courier New" panose="02070309020205020404" pitchFamily="49" charset="0"/>
              </a:rPr>
              <a:t> R1(config-if)# </a:t>
            </a:r>
            <a:r>
              <a:rPr lang="fr-FR" sz="1200" b="1">
                <a:solidFill>
                  <a:schemeClr val="bg1"/>
                </a:solidFill>
                <a:latin typeface="Courier New" panose="02070309020205020404" pitchFamily="49" charset="0"/>
                <a:cs typeface="Courier New" panose="02070309020205020404" pitchFamily="49" charset="0"/>
              </a:rPr>
              <a:t>ip ospf cost 10</a:t>
            </a:r>
            <a:r>
              <a:rPr lang="fr-FR" sz="1200">
                <a:solidFill>
                  <a:schemeClr val="bg1"/>
                </a:solidFill>
                <a:latin typeface="Courier New" panose="02070309020205020404" pitchFamily="49" charset="0"/>
                <a:cs typeface="Courier New" panose="02070309020205020404" pitchFamily="49" charset="0"/>
              </a:rPr>
              <a:t> R1(config-if)# </a:t>
            </a:r>
            <a:r>
              <a:rPr lang="fr-FR" sz="1200" b="1">
                <a:solidFill>
                  <a:schemeClr val="bg1"/>
                </a:solidFill>
                <a:latin typeface="Courier New" panose="02070309020205020404" pitchFamily="49" charset="0"/>
                <a:cs typeface="Courier New" panose="02070309020205020404" pitchFamily="49" charset="0"/>
              </a:rPr>
              <a:t>end</a:t>
            </a:r>
            <a:r>
              <a:rPr lang="fr-FR" sz="1200">
                <a:solidFill>
                  <a:schemeClr val="bg1"/>
                </a:solidFill>
                <a:latin typeface="Courier New" panose="02070309020205020404" pitchFamily="49" charset="0"/>
                <a:cs typeface="Courier New" panose="02070309020205020404" pitchFamily="49" charset="0"/>
              </a:rPr>
              <a:t> </a:t>
            </a:r>
          </a:p>
          <a:p>
            <a:pPr rtl="0"/>
            <a:r>
              <a:rPr lang="fr-FR" sz="1200">
                <a:solidFill>
                  <a:schemeClr val="bg1"/>
                </a:solidFill>
                <a:latin typeface="Courier New" panose="02070309020205020404" pitchFamily="49" charset="0"/>
                <a:cs typeface="Courier New" panose="02070309020205020404" pitchFamily="49" charset="0"/>
              </a:rPr>
              <a:t>R1#</a:t>
            </a:r>
          </a:p>
        </p:txBody>
      </p:sp>
    </p:spTree>
    <p:custDataLst>
      <p:tags r:id="rId1"/>
    </p:custDataLst>
    <p:extLst>
      <p:ext uri="{BB962C8B-B14F-4D97-AF65-F5344CB8AC3E}">
        <p14:creationId xmlns:p14="http://schemas.microsoft.com/office/powerpoint/2010/main" val="12476539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Modifier le protocole OSPFv2 à zone unique</a:t>
            </a:r>
            <a:br>
              <a:rPr lang="en-US" dirty="0"/>
            </a:br>
            <a:r>
              <a:rPr lang="fr-FR" sz="2400"/>
              <a:t>Tester le basculement sur incident vers la route de sauvegarde</a:t>
            </a:r>
          </a:p>
        </p:txBody>
      </p:sp>
      <p:sp>
        <p:nvSpPr>
          <p:cNvPr id="5" name="Content Placeholder 4">
            <a:extLst>
              <a:ext uri="{FF2B5EF4-FFF2-40B4-BE49-F238E27FC236}">
                <a16:creationId xmlns:a16="http://schemas.microsoft.com/office/drawing/2014/main" id="{68F7AE4F-7B32-D146-AE04-1807232E6BF0}"/>
              </a:ext>
            </a:extLst>
          </p:cNvPr>
          <p:cNvSpPr>
            <a:spLocks noGrp="1"/>
          </p:cNvSpPr>
          <p:nvPr>
            <p:ph idx="1"/>
          </p:nvPr>
        </p:nvSpPr>
        <p:spPr>
          <a:xfrm>
            <a:off x="474662" y="731838"/>
            <a:ext cx="8280057" cy="1137156"/>
          </a:xfrm>
        </p:spPr>
        <p:txBody>
          <a:bodyPr/>
          <a:lstStyle/>
          <a:p>
            <a:pPr marL="0" indent="0" algn="l" rtl="0"/>
            <a:r>
              <a:rPr lang="fr-FR" sz="1600">
                <a:solidFill>
                  <a:srgbClr val="000000"/>
                </a:solidFill>
              </a:rPr>
              <a:t>Que se passe-t-il si le lien entre R1 et R2 tombe en panne? Vous pouvez simuler cela en arrêtant l'interface Gigabit Ethernet 0/0/0 et en vérifiant que la table de routage est mise à jour pour utiliser R3 comme routeur de saut suivant. Notez que R1 peut maintenant atteindre le réseau 10.1.1.4/30 via R3 avec une valeur de coût de 50.</a:t>
            </a:r>
          </a:p>
        </p:txBody>
      </p:sp>
      <p:sp>
        <p:nvSpPr>
          <p:cNvPr id="6" name="Rectangle 5">
            <a:extLst>
              <a:ext uri="{FF2B5EF4-FFF2-40B4-BE49-F238E27FC236}">
                <a16:creationId xmlns:a16="http://schemas.microsoft.com/office/drawing/2014/main" id="{C5027490-5B61-8849-9415-5137CF58D789}"/>
              </a:ext>
            </a:extLst>
          </p:cNvPr>
          <p:cNvSpPr/>
          <p:nvPr/>
        </p:nvSpPr>
        <p:spPr>
          <a:xfrm>
            <a:off x="389281" y="2004789"/>
            <a:ext cx="8280057" cy="1384995"/>
          </a:xfrm>
          <a:prstGeom prst="rect">
            <a:avLst/>
          </a:prstGeom>
          <a:solidFill>
            <a:srgbClr val="000000"/>
          </a:solidFill>
        </p:spPr>
        <p:txBody>
          <a:bodyPr wrap="square">
            <a:spAutoFit/>
          </a:bodyPr>
          <a:lstStyle/>
          <a:p>
            <a:pPr rtl="0"/>
            <a:r>
              <a:rPr lang="fr-FR" sz="1200">
                <a:solidFill>
                  <a:schemeClr val="bg1"/>
                </a:solidFill>
                <a:latin typeface="Courier New" panose="02070309020205020404" pitchFamily="49" charset="0"/>
                <a:cs typeface="Courier New" panose="02070309020205020404" pitchFamily="49" charset="0"/>
              </a:rPr>
              <a:t>R1# </a:t>
            </a:r>
            <a:r>
              <a:rPr lang="fr-FR" sz="1200" b="1">
                <a:solidFill>
                  <a:schemeClr val="bg1"/>
                </a:solidFill>
                <a:latin typeface="Courier New" panose="02070309020205020404" pitchFamily="49" charset="0"/>
                <a:cs typeface="Courier New" panose="02070309020205020404" pitchFamily="49" charset="0"/>
              </a:rPr>
              <a:t>show ip route ospf | begin 10</a:t>
            </a:r>
            <a:r>
              <a:rPr lang="fr-FR" sz="1200">
                <a:solidFill>
                  <a:schemeClr val="bg1"/>
                </a:solidFill>
                <a:latin typeface="Courier New" panose="02070309020205020404" pitchFamily="49" charset="0"/>
                <a:cs typeface="Courier New" panose="02070309020205020404" pitchFamily="49" charset="0"/>
              </a:rPr>
              <a:t> </a:t>
            </a:r>
          </a:p>
          <a:p>
            <a:pPr rtl="0"/>
            <a:r>
              <a:rPr lang="fr-FR" sz="1200">
                <a:solidFill>
                  <a:schemeClr val="bg1"/>
                </a:solidFill>
                <a:latin typeface="Courier New" panose="02070309020205020404" pitchFamily="49" charset="0"/>
                <a:cs typeface="Courier New" panose="02070309020205020404" pitchFamily="49" charset="0"/>
              </a:rPr>
              <a:t>	10.0.0.0/8 is variably subnetted, 8 subnets, 3 masks </a:t>
            </a:r>
          </a:p>
          <a:p>
            <a:pPr rtl="0"/>
            <a:r>
              <a:rPr lang="fr-FR" sz="1200">
                <a:solidFill>
                  <a:schemeClr val="bg1"/>
                </a:solidFill>
                <a:latin typeface="Courier New" panose="02070309020205020404" pitchFamily="49" charset="0"/>
                <a:cs typeface="Courier New" panose="02070309020205020404" pitchFamily="49" charset="0"/>
              </a:rPr>
              <a:t>O 10.1.1.4/30 [110/</a:t>
            </a:r>
            <a:r>
              <a:rPr lang="fr-FR" sz="1200">
                <a:solidFill>
                  <a:schemeClr val="accent6">
                    <a:lumMod val="60000"/>
                    <a:lumOff val="40000"/>
                  </a:schemeClr>
                </a:solidFill>
                <a:latin typeface="Courier New" panose="02070309020205020404" pitchFamily="49" charset="0"/>
                <a:cs typeface="Courier New" panose="02070309020205020404" pitchFamily="49" charset="0"/>
              </a:rPr>
              <a:t>50</a:t>
            </a:r>
            <a:r>
              <a:rPr lang="fr-FR" sz="1200">
                <a:solidFill>
                  <a:schemeClr val="bg1"/>
                </a:solidFill>
                <a:latin typeface="Courier New" panose="02070309020205020404" pitchFamily="49" charset="0"/>
                <a:cs typeface="Courier New" panose="02070309020205020404" pitchFamily="49" charset="0"/>
              </a:rPr>
              <a:t>] via 10.1.1.13, 00:00:14, GigabiteThernet0/0/1 </a:t>
            </a:r>
          </a:p>
          <a:p>
            <a:pPr rtl="0"/>
            <a:r>
              <a:rPr lang="fr-FR" sz="1200">
                <a:solidFill>
                  <a:schemeClr val="bg1"/>
                </a:solidFill>
                <a:latin typeface="Courier New" panose="02070309020205020404" pitchFamily="49" charset="0"/>
                <a:cs typeface="Courier New" panose="02070309020205020404" pitchFamily="49" charset="0"/>
              </a:rPr>
              <a:t>O 10.1.1.8/30 [110/</a:t>
            </a:r>
            <a:r>
              <a:rPr lang="fr-FR" sz="1200">
                <a:solidFill>
                  <a:schemeClr val="accent6">
                    <a:lumMod val="60000"/>
                    <a:lumOff val="40000"/>
                  </a:schemeClr>
                </a:solidFill>
                <a:latin typeface="Courier New" panose="02070309020205020404" pitchFamily="49" charset="0"/>
                <a:cs typeface="Courier New" panose="02070309020205020404" pitchFamily="49" charset="0"/>
              </a:rPr>
              <a:t>40</a:t>
            </a:r>
            <a:r>
              <a:rPr lang="fr-FR" sz="1200">
                <a:solidFill>
                  <a:schemeClr val="bg1"/>
                </a:solidFill>
                <a:latin typeface="Courier New" panose="02070309020205020404" pitchFamily="49" charset="0"/>
                <a:cs typeface="Courier New" panose="02070309020205020404" pitchFamily="49" charset="0"/>
              </a:rPr>
              <a:t>] via 10.1.1.13, 00:00:14, GigabiteThernet0/0/1 </a:t>
            </a:r>
          </a:p>
          <a:p>
            <a:pPr rtl="0"/>
            <a:r>
              <a:rPr lang="fr-FR" sz="1200">
                <a:solidFill>
                  <a:schemeClr val="bg1"/>
                </a:solidFill>
                <a:latin typeface="Courier New" panose="02070309020205020404" pitchFamily="49" charset="0"/>
                <a:cs typeface="Courier New" panose="02070309020205020404" pitchFamily="49" charset="0"/>
              </a:rPr>
              <a:t>O 10.10.2.0/24 [110/</a:t>
            </a:r>
            <a:r>
              <a:rPr lang="fr-FR" sz="1200">
                <a:solidFill>
                  <a:schemeClr val="accent6">
                    <a:lumMod val="60000"/>
                    <a:lumOff val="40000"/>
                  </a:schemeClr>
                </a:solidFill>
                <a:latin typeface="Courier New" panose="02070309020205020404" pitchFamily="49" charset="0"/>
                <a:cs typeface="Courier New" panose="02070309020205020404" pitchFamily="49" charset="0"/>
              </a:rPr>
              <a:t>50</a:t>
            </a:r>
            <a:r>
              <a:rPr lang="fr-FR" sz="1200">
                <a:solidFill>
                  <a:schemeClr val="bg1"/>
                </a:solidFill>
                <a:latin typeface="Courier New" panose="02070309020205020404" pitchFamily="49" charset="0"/>
                <a:cs typeface="Courier New" panose="02070309020205020404" pitchFamily="49" charset="0"/>
              </a:rPr>
              <a:t>] via 10.1.1.13, 00:00:14, GigabiteThernet0/0/1 </a:t>
            </a:r>
          </a:p>
          <a:p>
            <a:pPr rtl="0"/>
            <a:r>
              <a:rPr lang="fr-FR" sz="1200">
                <a:solidFill>
                  <a:schemeClr val="bg1"/>
                </a:solidFill>
                <a:latin typeface="Courier New" panose="02070309020205020404" pitchFamily="49" charset="0"/>
                <a:cs typeface="Courier New" panose="02070309020205020404" pitchFamily="49" charset="0"/>
              </a:rPr>
              <a:t>O 10.10.3.0/24 [110/</a:t>
            </a:r>
            <a:r>
              <a:rPr lang="fr-FR" sz="1200">
                <a:solidFill>
                  <a:schemeClr val="accent6">
                    <a:lumMod val="60000"/>
                    <a:lumOff val="40000"/>
                  </a:schemeClr>
                </a:solidFill>
                <a:latin typeface="Courier New" panose="02070309020205020404" pitchFamily="49" charset="0"/>
                <a:cs typeface="Courier New" panose="02070309020205020404" pitchFamily="49" charset="0"/>
              </a:rPr>
              <a:t>40</a:t>
            </a:r>
            <a:r>
              <a:rPr lang="fr-FR" sz="1200">
                <a:solidFill>
                  <a:schemeClr val="bg1"/>
                </a:solidFill>
                <a:latin typeface="Courier New" panose="02070309020205020404" pitchFamily="49" charset="0"/>
                <a:cs typeface="Courier New" panose="02070309020205020404" pitchFamily="49" charset="0"/>
              </a:rPr>
              <a:t>] via 10.1.1.13, 00:00:14, GigabiteThernet0/0/1 </a:t>
            </a:r>
          </a:p>
          <a:p>
            <a:pPr rtl="0"/>
            <a:r>
              <a:rPr lang="fr-FR" sz="1200">
                <a:solidFill>
                  <a:schemeClr val="bg1"/>
                </a:solidFill>
                <a:latin typeface="Courier New" panose="02070309020205020404" pitchFamily="49" charset="0"/>
                <a:cs typeface="Courier New" panose="02070309020205020404" pitchFamily="49" charset="0"/>
              </a:rPr>
              <a:t>R1#</a:t>
            </a:r>
          </a:p>
        </p:txBody>
      </p:sp>
    </p:spTree>
    <p:custDataLst>
      <p:tags r:id="rId1"/>
    </p:custDataLst>
    <p:extLst>
      <p:ext uri="{BB962C8B-B14F-4D97-AF65-F5344CB8AC3E}">
        <p14:creationId xmlns:p14="http://schemas.microsoft.com/office/powerpoint/2010/main" val="4431642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rtl="0" eaLnBrk="1" hangingPunct="1"/>
            <a:r>
              <a:rPr lang="fr-FR"/>
              <a:t>Activités du mode physique du Packet Tracer :</a:t>
            </a:r>
          </a:p>
        </p:txBody>
      </p:sp>
      <p:sp>
        <p:nvSpPr>
          <p:cNvPr id="4" name="Rectangle 34">
            <a:extLst>
              <a:ext uri="{FF2B5EF4-FFF2-40B4-BE49-F238E27FC236}">
                <a16:creationId xmlns:a16="http://schemas.microsoft.com/office/drawing/2014/main" id="{08FDDB5E-A0F2-A445-A3E2-506D151576AB}"/>
              </a:ext>
            </a:extLst>
          </p:cNvPr>
          <p:cNvSpPr txBox="1">
            <a:spLocks noChangeArrowheads="1"/>
          </p:cNvSpPr>
          <p:nvPr/>
        </p:nvSpPr>
        <p:spPr bwMode="auto">
          <a:xfrm>
            <a:off x="132715" y="982690"/>
            <a:ext cx="8878570" cy="3643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169863" marR="0" lvl="0" indent="-169863" algn="l" defTabSz="684213" rtl="0" eaLnBrk="1" fontAlgn="base" latinLnBrk="0" hangingPunct="1">
              <a:lnSpc>
                <a:spcPct val="100000"/>
              </a:lnSpc>
              <a:spcBef>
                <a:spcPct val="30000"/>
              </a:spcBef>
              <a:spcAft>
                <a:spcPts val="600"/>
              </a:spcAft>
              <a:buClr>
                <a:srgbClr val="58585B"/>
              </a:buClr>
              <a:buSzPct val="90000"/>
              <a:buFont typeface="Arial" panose="020B0604020202020204" pitchFamily="34" charset="0"/>
              <a:buChar char="•"/>
              <a:tabLst/>
              <a:defRPr/>
            </a:pPr>
            <a:r>
              <a:rPr kumimoji="0" lang="fr-FR" sz="1500" b="0" i="0" u="none" strike="noStrike" kern="1200" cap="none" spc="0" normalizeH="0" baseline="0">
                <a:ln>
                  <a:noFill/>
                </a:ln>
                <a:solidFill>
                  <a:srgbClr val="000000"/>
                </a:solidFill>
                <a:effectLst/>
                <a:uLnTx/>
                <a:uFillTx/>
                <a:latin typeface="Arial"/>
                <a:ea typeface="ＭＳ Ｐゴシック" charset="0"/>
              </a:rPr>
              <a:t>Ces activités sont effectuées à l'aide du traceur de paquets en mode physique. </a:t>
            </a:r>
          </a:p>
          <a:p>
            <a:pPr marL="169863" marR="0" lvl="0" indent="-169863" algn="l" defTabSz="684213" rtl="0" eaLnBrk="1" fontAlgn="base" latinLnBrk="0" hangingPunct="1">
              <a:lnSpc>
                <a:spcPct val="100000"/>
              </a:lnSpc>
              <a:spcBef>
                <a:spcPct val="30000"/>
              </a:spcBef>
              <a:spcAft>
                <a:spcPts val="600"/>
              </a:spcAft>
              <a:buClr>
                <a:srgbClr val="58585B"/>
              </a:buClr>
              <a:buSzPct val="90000"/>
              <a:buFont typeface="Arial" panose="020B0604020202020204" pitchFamily="34" charset="0"/>
              <a:buChar char="•"/>
              <a:tabLst/>
              <a:defRPr/>
            </a:pPr>
            <a:r>
              <a:rPr kumimoji="0" lang="fr-FR" sz="1500" b="0" i="0" u="none" strike="noStrike" kern="1200" cap="none" spc="0" normalizeH="0" baseline="0">
                <a:ln>
                  <a:noFill/>
                </a:ln>
                <a:solidFill>
                  <a:srgbClr val="000000"/>
                </a:solidFill>
                <a:effectLst/>
                <a:uLnTx/>
                <a:uFillTx/>
                <a:latin typeface="Arial"/>
                <a:ea typeface="ＭＳ Ｐゴシック" charset="0"/>
              </a:rPr>
              <a:t>Ils sont conçus pour émuler les travaux pratiques correspondants. </a:t>
            </a:r>
          </a:p>
          <a:p>
            <a:pPr marL="169863" marR="0" lvl="0" indent="-169863" algn="l" defTabSz="684213" rtl="0" eaLnBrk="1" fontAlgn="base" latinLnBrk="0" hangingPunct="1">
              <a:lnSpc>
                <a:spcPct val="100000"/>
              </a:lnSpc>
              <a:spcBef>
                <a:spcPct val="30000"/>
              </a:spcBef>
              <a:spcAft>
                <a:spcPts val="600"/>
              </a:spcAft>
              <a:buClr>
                <a:srgbClr val="58585B"/>
              </a:buClr>
              <a:buSzPct val="90000"/>
              <a:buFont typeface="Arial" panose="020B0604020202020204" pitchFamily="34" charset="0"/>
              <a:buChar char="•"/>
              <a:tabLst/>
              <a:defRPr/>
            </a:pPr>
            <a:r>
              <a:rPr kumimoji="0" lang="fr-FR" sz="1500" b="0" i="0" u="none" strike="noStrike" kern="1200" cap="none" spc="0" normalizeH="0" baseline="0">
                <a:ln>
                  <a:noFill/>
                </a:ln>
                <a:solidFill>
                  <a:srgbClr val="000000"/>
                </a:solidFill>
                <a:effectLst/>
                <a:uLnTx/>
                <a:uFillTx/>
                <a:latin typeface="Arial"/>
                <a:ea typeface="ＭＳ Ｐゴシック" charset="0"/>
              </a:rPr>
              <a:t>Ils peuvent être utilisés à la place du laboratoire lorsque l'accès à l'équipement physique n'est pas possible. </a:t>
            </a:r>
          </a:p>
          <a:p>
            <a:pPr marL="169863" marR="0" lvl="0" indent="-169863" algn="l" defTabSz="684213" rtl="0" eaLnBrk="1" fontAlgn="base" latinLnBrk="0" hangingPunct="1">
              <a:lnSpc>
                <a:spcPct val="100000"/>
              </a:lnSpc>
              <a:spcBef>
                <a:spcPct val="30000"/>
              </a:spcBef>
              <a:spcAft>
                <a:spcPts val="600"/>
              </a:spcAft>
              <a:buClr>
                <a:srgbClr val="58585B"/>
              </a:buClr>
              <a:buSzPct val="90000"/>
              <a:buFont typeface="Arial" panose="020B0604020202020204" pitchFamily="34" charset="0"/>
              <a:buChar char="•"/>
              <a:tabLst/>
              <a:defRPr/>
            </a:pPr>
            <a:r>
              <a:rPr kumimoji="0" lang="fr-FR" sz="1500" b="0" i="0" u="none" strike="noStrike" kern="1200" cap="none" spc="0" normalizeH="0" baseline="0">
                <a:ln>
                  <a:noFill/>
                </a:ln>
                <a:solidFill>
                  <a:srgbClr val="000000"/>
                </a:solidFill>
                <a:effectLst/>
                <a:uLnTx/>
                <a:uFillTx/>
                <a:latin typeface="Arial"/>
                <a:ea typeface="ＭＳ Ｐゴシック" charset="0"/>
              </a:rPr>
              <a:t>Les activités du mode physique de Packet Tracer peuvent ne pas avoir autant d'échafaudage que les activités de PT qui les précèdent immédiatement.</a:t>
            </a:r>
          </a:p>
          <a:p>
            <a:pPr marL="0" marR="0" lvl="0" indent="0" algn="l" defTabSz="684213" rtl="0" eaLnBrk="1" fontAlgn="base" latinLnBrk="0" hangingPunct="1">
              <a:lnSpc>
                <a:spcPct val="100000"/>
              </a:lnSpc>
              <a:spcBef>
                <a:spcPct val="30000"/>
              </a:spcBef>
              <a:spcAft>
                <a:spcPts val="600"/>
              </a:spcAft>
              <a:buClr>
                <a:srgbClr val="58585B"/>
              </a:buClr>
              <a:buSzPct val="90000"/>
              <a:buFont typeface="Wingdings" panose="05000000000000000000" pitchFamily="2" charset="2"/>
              <a:buNone/>
              <a:tabLst/>
              <a:defRPr/>
            </a:pPr>
            <a:endParaRPr kumimoji="0" lang="en-US" sz="1500" b="0" i="0" u="none" strike="noStrike" kern="1200" cap="none" spc="0" normalizeH="0" baseline="0" noProof="0" dirty="0">
              <a:ln>
                <a:noFill/>
              </a:ln>
              <a:solidFill>
                <a:srgbClr val="000000"/>
              </a:solidFill>
              <a:effectLst/>
              <a:uLnTx/>
              <a:uFillTx/>
              <a:latin typeface="Arial"/>
              <a:ea typeface="ＭＳ Ｐゴシック" charset="0"/>
            </a:endParaRPr>
          </a:p>
          <a:p>
            <a:pPr marL="169863" marR="0" lvl="0" indent="-169863" algn="l" defTabSz="684213" rtl="0" eaLnBrk="1" fontAlgn="base" latinLnBrk="0" hangingPunct="1">
              <a:lnSpc>
                <a:spcPct val="100000"/>
              </a:lnSpc>
              <a:spcBef>
                <a:spcPct val="30000"/>
              </a:spcBef>
              <a:spcAft>
                <a:spcPts val="600"/>
              </a:spcAft>
              <a:buClr>
                <a:srgbClr val="58585B"/>
              </a:buClr>
              <a:buSzPct val="90000"/>
              <a:buFont typeface="Wingdings" panose="05000000000000000000" pitchFamily="2" charset="2"/>
              <a:buChar char="§"/>
              <a:tabLst/>
              <a:defRPr/>
            </a:pPr>
            <a:endParaRPr kumimoji="0" lang="en-US" sz="1500" b="0" i="0" u="none" strike="noStrike" kern="1200" cap="none" spc="0" normalizeH="0" baseline="0" noProof="0" dirty="0">
              <a:ln>
                <a:noFill/>
              </a:ln>
              <a:solidFill>
                <a:srgbClr val="000000"/>
              </a:solidFill>
              <a:effectLst/>
              <a:uLnTx/>
              <a:uFillTx/>
              <a:latin typeface="Arial"/>
              <a:ea typeface="ＭＳ Ｐゴシック" charset="0"/>
            </a:endParaRPr>
          </a:p>
        </p:txBody>
      </p:sp>
    </p:spTree>
    <p:custDataLst>
      <p:tags r:id="rId1"/>
    </p:custDataLst>
    <p:extLst>
      <p:ext uri="{BB962C8B-B14F-4D97-AF65-F5344CB8AC3E}">
        <p14:creationId xmlns:p14="http://schemas.microsoft.com/office/powerpoint/2010/main" val="2278866781"/>
      </p:ext>
    </p:extLst>
  </p:cSld>
  <p:clrMapOvr>
    <a:masterClrMapping/>
  </p:clrMapOvr>
  <p:transition spd="slow">
    <p:wip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Modifier le protocole OSPFv2 à zone unique</a:t>
            </a:r>
            <a:br>
              <a:rPr lang="en-US" dirty="0"/>
            </a:br>
            <a:r>
              <a:rPr lang="fr-FR" sz="2400"/>
              <a:t>Intervalles des paquets Hello</a:t>
            </a:r>
          </a:p>
        </p:txBody>
      </p:sp>
      <p:sp>
        <p:nvSpPr>
          <p:cNvPr id="4" name="Content Placeholder 3">
            <a:extLst>
              <a:ext uri="{FF2B5EF4-FFF2-40B4-BE49-F238E27FC236}">
                <a16:creationId xmlns:a16="http://schemas.microsoft.com/office/drawing/2014/main" id="{23E2B369-4575-4342-884E-D72FFA17E1D3}"/>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600">
                <a:solidFill>
                  <a:srgbClr val="000000"/>
                </a:solidFill>
              </a:rPr>
              <a:t>Les paquets OSPFv2 Hello sont transmis à l'adresse de multidiffusion 224.0.0.5 (tous les routeurs OSPF) toutes les 10 secondes. Il s'agit de la valeur du minuteur par défaut sur les réseaux à accès multiple et point à point.</a:t>
            </a:r>
          </a:p>
          <a:p>
            <a:pPr marL="73085" lvl="1" indent="0" rtl="0">
              <a:buNone/>
            </a:pPr>
            <a:r>
              <a:rPr lang="fr-FR" b="1">
                <a:solidFill>
                  <a:srgbClr val="000000"/>
                </a:solidFill>
              </a:rPr>
              <a:t>Remarque</a:t>
            </a:r>
            <a:r>
              <a:rPr lang="fr-FR">
                <a:solidFill>
                  <a:srgbClr val="000000"/>
                </a:solidFill>
              </a:rPr>
              <a:t>: Les paquets Hello ne sont pas envoyés sur les interfaces définies sur passive par la commande </a:t>
            </a:r>
            <a:r>
              <a:rPr lang="fr-FR" b="1">
                <a:solidFill>
                  <a:srgbClr val="000000"/>
                </a:solidFill>
              </a:rPr>
              <a:t>passive-interface</a:t>
            </a:r>
            <a:r>
              <a:rPr lang="fr-FR">
                <a:solidFill>
                  <a:srgbClr val="000000"/>
                </a:solidFill>
              </a:rPr>
              <a:t> .</a:t>
            </a:r>
          </a:p>
          <a:p>
            <a:pPr marL="342900" indent="-342900" algn="l" rtl="0">
              <a:buFont typeface="Arial" panose="020B0604020202020204" pitchFamily="34" charset="0"/>
              <a:buChar char="•"/>
            </a:pPr>
            <a:r>
              <a:rPr lang="fr-FR" sz="1600">
                <a:solidFill>
                  <a:srgbClr val="000000"/>
                </a:solidFill>
              </a:rPr>
              <a:t>L'intervalle Dead est la période pendant laquelle le routeur attend de recevoir un paquet Hello avant de déclarer le voisin en panne. Si l'intervalle Dead expire avant que les routeurs ne reçoivent un paquet Hello, le protocole OSPF supprime le voisin de sa LSDB. Le routeur diffuse vers la LSDB les informations concernant le voisin hors service vers toutes les interfaces compatibles OSPF. Cisco utilise par défaut le quadruple de l'intervalle Hello. Ce délai est de 40 secondes sur les réseaux multi-accès et point à point.</a:t>
            </a:r>
          </a:p>
          <a:p>
            <a:pPr marL="0" indent="0" algn="l"/>
            <a:endParaRPr lang="en-US" sz="1600" dirty="0">
              <a:solidFill>
                <a:srgbClr val="000000"/>
              </a:solidFill>
            </a:endParaRPr>
          </a:p>
        </p:txBody>
      </p:sp>
    </p:spTree>
    <p:custDataLst>
      <p:tags r:id="rId1"/>
    </p:custDataLst>
    <p:extLst>
      <p:ext uri="{BB962C8B-B14F-4D97-AF65-F5344CB8AC3E}">
        <p14:creationId xmlns:p14="http://schemas.microsoft.com/office/powerpoint/2010/main" val="1872438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Modifier le protocole OSPFv2 à zone unique</a:t>
            </a:r>
            <a:br>
              <a:rPr lang="en-US" dirty="0"/>
            </a:br>
            <a:r>
              <a:rPr lang="fr-FR" sz="2400"/>
              <a:t>Verifier les intervalles Hello et Dead</a:t>
            </a:r>
          </a:p>
        </p:txBody>
      </p:sp>
      <p:sp>
        <p:nvSpPr>
          <p:cNvPr id="5" name="Content Placeholder 4">
            <a:extLst>
              <a:ext uri="{FF2B5EF4-FFF2-40B4-BE49-F238E27FC236}">
                <a16:creationId xmlns:a16="http://schemas.microsoft.com/office/drawing/2014/main" id="{3176DB47-8EEC-BB48-9CEA-4C2E79A28AEA}"/>
              </a:ext>
            </a:extLst>
          </p:cNvPr>
          <p:cNvSpPr>
            <a:spLocks noGrp="1"/>
          </p:cNvSpPr>
          <p:nvPr>
            <p:ph idx="1"/>
          </p:nvPr>
        </p:nvSpPr>
        <p:spPr>
          <a:xfrm>
            <a:off x="474662" y="731837"/>
            <a:ext cx="8280057" cy="1388365"/>
          </a:xfrm>
        </p:spPr>
        <p:txBody>
          <a:bodyPr/>
          <a:lstStyle/>
          <a:p>
            <a:pPr marL="285750" indent="-285750" algn="l" rtl="0">
              <a:buFont typeface="Arial" panose="020B0604020202020204" pitchFamily="34" charset="0"/>
              <a:buChar char="•"/>
            </a:pPr>
            <a:r>
              <a:rPr lang="fr-FR" sz="1600">
                <a:solidFill>
                  <a:srgbClr val="000000"/>
                </a:solidFill>
              </a:rPr>
              <a:t>Les intervalles Hello et Dead OSPF sont configurables par interface. </a:t>
            </a:r>
          </a:p>
          <a:p>
            <a:pPr marL="285750" indent="-285750" algn="l" rtl="0">
              <a:buFont typeface="Arial" panose="020B0604020202020204" pitchFamily="34" charset="0"/>
              <a:buChar char="•"/>
            </a:pPr>
            <a:r>
              <a:rPr lang="fr-FR" sz="1600">
                <a:solidFill>
                  <a:srgbClr val="000000"/>
                </a:solidFill>
              </a:rPr>
              <a:t>Si les intervalles OSPF ne correspondent pas, la contiguïté de voisinage ne peut pas s'établir. </a:t>
            </a:r>
          </a:p>
          <a:p>
            <a:pPr marL="285750" indent="-285750" algn="l" rtl="0">
              <a:buFont typeface="Arial" panose="020B0604020202020204" pitchFamily="34" charset="0"/>
              <a:buChar char="•"/>
            </a:pPr>
            <a:r>
              <a:rPr lang="fr-FR" sz="1600">
                <a:solidFill>
                  <a:srgbClr val="000000"/>
                </a:solidFill>
              </a:rPr>
              <a:t>Pour vérifier les intervalles de l'interface OSPFv2 qui ont été configurés, utilisez la commande </a:t>
            </a:r>
            <a:r>
              <a:rPr lang="fr-FR" sz="1600" b="1">
                <a:solidFill>
                  <a:srgbClr val="000000"/>
                </a:solidFill>
              </a:rPr>
              <a:t>show ip ospf interface</a:t>
            </a:r>
            <a:r>
              <a:rPr lang="fr-FR" sz="1600">
                <a:solidFill>
                  <a:srgbClr val="000000"/>
                </a:solidFill>
              </a:rPr>
              <a:t> . Les intervalles Hello et Dead 0/0/0 Gigabit Ethernet sont réglés par défaut à 10 secondes et 40 secondes respectivement.</a:t>
            </a:r>
          </a:p>
        </p:txBody>
      </p:sp>
      <p:sp>
        <p:nvSpPr>
          <p:cNvPr id="6" name="Rectangle 5">
            <a:extLst>
              <a:ext uri="{FF2B5EF4-FFF2-40B4-BE49-F238E27FC236}">
                <a16:creationId xmlns:a16="http://schemas.microsoft.com/office/drawing/2014/main" id="{BD3B10D4-8AAB-964C-A70B-4B5D7D4A63F2}"/>
              </a:ext>
            </a:extLst>
          </p:cNvPr>
          <p:cNvSpPr/>
          <p:nvPr/>
        </p:nvSpPr>
        <p:spPr>
          <a:xfrm>
            <a:off x="474662" y="2305659"/>
            <a:ext cx="8093606" cy="2123658"/>
          </a:xfrm>
          <a:prstGeom prst="rect">
            <a:avLst/>
          </a:prstGeom>
          <a:solidFill>
            <a:srgbClr val="000000"/>
          </a:solidFill>
        </p:spPr>
        <p:txBody>
          <a:bodyPr wrap="square">
            <a:spAutoFit/>
          </a:bodyPr>
          <a:lstStyle/>
          <a:p>
            <a:pPr rtl="0"/>
            <a:r>
              <a:rPr lang="fr-FR" sz="1200">
                <a:solidFill>
                  <a:schemeClr val="bg1"/>
                </a:solidFill>
                <a:latin typeface="Courier New" panose="02070309020205020404" pitchFamily="49" charset="0"/>
                <a:cs typeface="Courier New" panose="02070309020205020404" pitchFamily="49" charset="0"/>
              </a:rPr>
              <a:t>R1# </a:t>
            </a:r>
            <a:r>
              <a:rPr lang="fr-FR" sz="1200" b="1">
                <a:solidFill>
                  <a:schemeClr val="bg1"/>
                </a:solidFill>
                <a:latin typeface="Courier New" panose="02070309020205020404" pitchFamily="49" charset="0"/>
                <a:cs typeface="Courier New" panose="02070309020205020404" pitchFamily="49" charset="0"/>
              </a:rPr>
              <a:t>show ip ospf interface g0/0/0</a:t>
            </a:r>
          </a:p>
          <a:p>
            <a:pPr rtl="0"/>
            <a:r>
              <a:rPr lang="fr-FR" sz="1200">
                <a:solidFill>
                  <a:schemeClr val="bg1"/>
                </a:solidFill>
                <a:latin typeface="Courier New" panose="02070309020205020404" pitchFamily="49" charset="0"/>
                <a:cs typeface="Courier New" panose="02070309020205020404" pitchFamily="49" charset="0"/>
              </a:rPr>
              <a:t>GigabitEthernet0/0/0 is up, line protocol is up </a:t>
            </a:r>
          </a:p>
          <a:p>
            <a:pPr rtl="0"/>
            <a:r>
              <a:rPr lang="fr-FR" sz="1200">
                <a:solidFill>
                  <a:schemeClr val="bg1"/>
                </a:solidFill>
                <a:latin typeface="Courier New" panose="02070309020205020404" pitchFamily="49" charset="0"/>
                <a:cs typeface="Courier New" panose="02070309020205020404" pitchFamily="49" charset="0"/>
              </a:rPr>
              <a:t>  Internet Address 10.1.1.5/30, Area 0, Attached via Interface Enable</a:t>
            </a:r>
          </a:p>
          <a:p>
            <a:pPr rtl="0"/>
            <a:r>
              <a:rPr lang="fr-FR" sz="1200">
                <a:solidFill>
                  <a:schemeClr val="bg1"/>
                </a:solidFill>
                <a:latin typeface="Courier New" panose="02070309020205020404" pitchFamily="49" charset="0"/>
                <a:cs typeface="Courier New" panose="02070309020205020404" pitchFamily="49" charset="0"/>
              </a:rPr>
              <a:t>  Process ID 10, Router ID 1.1.1.1, Network Type POINT_TO_POINT, Cost: 10</a:t>
            </a:r>
          </a:p>
          <a:p>
            <a:pPr rtl="0"/>
            <a:r>
              <a:rPr lang="fr-FR" sz="1200">
                <a:solidFill>
                  <a:schemeClr val="bg1"/>
                </a:solidFill>
                <a:latin typeface="Courier New" panose="02070309020205020404" pitchFamily="49" charset="0"/>
                <a:cs typeface="Courier New" panose="02070309020205020404" pitchFamily="49" charset="0"/>
              </a:rPr>
              <a:t>  Topology-MTID Cost Disabled Shutdown Topology Name </a:t>
            </a:r>
          </a:p>
          <a:p>
            <a:pPr rtl="0"/>
            <a:r>
              <a:rPr lang="fr-FR" sz="1200">
                <a:solidFill>
                  <a:schemeClr val="bg1"/>
                </a:solidFill>
                <a:latin typeface="Courier New" panose="02070309020205020404" pitchFamily="49" charset="0"/>
                <a:cs typeface="Courier New" panose="02070309020205020404" pitchFamily="49" charset="0"/>
              </a:rPr>
              <a:t>  	    0 10 no no Base </a:t>
            </a:r>
          </a:p>
          <a:p>
            <a:pPr rtl="0"/>
            <a:r>
              <a:rPr lang="fr-FR" sz="1200">
                <a:solidFill>
                  <a:schemeClr val="bg1"/>
                </a:solidFill>
                <a:latin typeface="Courier New" panose="02070309020205020404" pitchFamily="49" charset="0"/>
                <a:cs typeface="Courier New" panose="02070309020205020404" pitchFamily="49" charset="0"/>
              </a:rPr>
              <a:t>  Enabled by interface config, including secondary ip addresses </a:t>
            </a:r>
          </a:p>
          <a:p>
            <a:pPr rtl="0"/>
            <a:r>
              <a:rPr lang="fr-FR" sz="1200">
                <a:solidFill>
                  <a:schemeClr val="bg1"/>
                </a:solidFill>
                <a:latin typeface="Courier New" panose="02070309020205020404" pitchFamily="49" charset="0"/>
                <a:cs typeface="Courier New" panose="02070309020205020404" pitchFamily="49" charset="0"/>
              </a:rPr>
              <a:t>  Transmit Delay is 1 sec, State POINT_TO_POINT </a:t>
            </a:r>
          </a:p>
          <a:p>
            <a:pPr rtl="0"/>
            <a:r>
              <a:rPr lang="fr-FR" sz="1200">
                <a:solidFill>
                  <a:schemeClr val="bg1"/>
                </a:solidFill>
                <a:latin typeface="Courier New" panose="02070309020205020404" pitchFamily="49" charset="0"/>
                <a:cs typeface="Courier New" panose="02070309020205020404" pitchFamily="49" charset="0"/>
              </a:rPr>
              <a:t>  </a:t>
            </a:r>
            <a:r>
              <a:rPr lang="fr-FR" sz="1200">
                <a:solidFill>
                  <a:schemeClr val="accent6">
                    <a:lumMod val="60000"/>
                    <a:lumOff val="40000"/>
                  </a:schemeClr>
                </a:solidFill>
                <a:latin typeface="Courier New" panose="02070309020205020404" pitchFamily="49" charset="0"/>
                <a:cs typeface="Courier New" panose="02070309020205020404" pitchFamily="49" charset="0"/>
              </a:rPr>
              <a:t>Timer intervals configured, Hello 10, Dead 40</a:t>
            </a:r>
            <a:r>
              <a:rPr lang="fr-FR" sz="1200">
                <a:solidFill>
                  <a:schemeClr val="bg1"/>
                </a:solidFill>
                <a:latin typeface="Courier New" panose="02070309020205020404" pitchFamily="49" charset="0"/>
                <a:cs typeface="Courier New" panose="02070309020205020404" pitchFamily="49" charset="0"/>
              </a:rPr>
              <a:t>, Wait 40, Retransmit 5</a:t>
            </a:r>
          </a:p>
          <a:p>
            <a:pPr rtl="0"/>
            <a:r>
              <a:rPr lang="fr-FR" sz="1200">
                <a:solidFill>
                  <a:schemeClr val="bg1"/>
                </a:solidFill>
                <a:latin typeface="Courier New" panose="02070309020205020404" pitchFamily="49" charset="0"/>
                <a:cs typeface="Courier New" panose="02070309020205020404" pitchFamily="49" charset="0"/>
              </a:rPr>
              <a:t>    oob-resync timeout 40</a:t>
            </a:r>
          </a:p>
          <a:p>
            <a:pPr rtl="0"/>
            <a:r>
              <a:rPr lang="fr-FR" sz="1200">
                <a:solidFill>
                  <a:schemeClr val="bg1"/>
                </a:solidFill>
                <a:latin typeface="Courier New" panose="02070309020205020404" pitchFamily="49" charset="0"/>
                <a:cs typeface="Courier New" panose="02070309020205020404" pitchFamily="49" charset="0"/>
              </a:rPr>
              <a:t>(output omitted)</a:t>
            </a:r>
          </a:p>
        </p:txBody>
      </p:sp>
    </p:spTree>
    <p:custDataLst>
      <p:tags r:id="rId1"/>
    </p:custDataLst>
    <p:extLst>
      <p:ext uri="{BB962C8B-B14F-4D97-AF65-F5344CB8AC3E}">
        <p14:creationId xmlns:p14="http://schemas.microsoft.com/office/powerpoint/2010/main" val="2852079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Modifier le protocole OSPFv2 à zone unique</a:t>
            </a:r>
            <a:br>
              <a:rPr lang="en-US" dirty="0"/>
            </a:br>
            <a:r>
              <a:rPr lang="fr-FR" sz="2400"/>
              <a:t>Vérifier les intervalles Hello et Dead (Suite)</a:t>
            </a:r>
          </a:p>
        </p:txBody>
      </p:sp>
      <p:sp>
        <p:nvSpPr>
          <p:cNvPr id="5" name="Content Placeholder 4">
            <a:extLst>
              <a:ext uri="{FF2B5EF4-FFF2-40B4-BE49-F238E27FC236}">
                <a16:creationId xmlns:a16="http://schemas.microsoft.com/office/drawing/2014/main" id="{3176DB47-8EEC-BB48-9CEA-4C2E79A28AEA}"/>
              </a:ext>
            </a:extLst>
          </p:cNvPr>
          <p:cNvSpPr>
            <a:spLocks noGrp="1"/>
          </p:cNvSpPr>
          <p:nvPr>
            <p:ph idx="1"/>
          </p:nvPr>
        </p:nvSpPr>
        <p:spPr>
          <a:xfrm>
            <a:off x="474662" y="731838"/>
            <a:ext cx="8280057" cy="946238"/>
          </a:xfrm>
        </p:spPr>
        <p:txBody>
          <a:bodyPr/>
          <a:lstStyle/>
          <a:p>
            <a:pPr marL="0" indent="0" algn="l" rtl="0"/>
            <a:r>
              <a:rPr lang="fr-FR" sz="1600">
                <a:solidFill>
                  <a:srgbClr val="000000"/>
                </a:solidFill>
              </a:rPr>
              <a:t>Utilisez la commande </a:t>
            </a:r>
            <a:r>
              <a:rPr lang="fr-FR" sz="1600" b="1">
                <a:solidFill>
                  <a:srgbClr val="000000"/>
                </a:solidFill>
              </a:rPr>
              <a:t>show ip ospf neighbor</a:t>
            </a:r>
            <a:r>
              <a:rPr lang="fr-FR" sz="1600">
                <a:solidFill>
                  <a:srgbClr val="000000"/>
                </a:solidFill>
              </a:rPr>
              <a:t> pour voir le délai Dead amorce un compte à rebours de 40 secondes. Par défaut, cette valeur est réactualisée toutes les 10 secondes lorsque R1 reçoit un Hello de son voisin.</a:t>
            </a:r>
          </a:p>
        </p:txBody>
      </p:sp>
      <p:sp>
        <p:nvSpPr>
          <p:cNvPr id="2" name="Rectangle 1">
            <a:extLst>
              <a:ext uri="{FF2B5EF4-FFF2-40B4-BE49-F238E27FC236}">
                <a16:creationId xmlns:a16="http://schemas.microsoft.com/office/drawing/2014/main" id="{1A44F4DF-A5BD-F24A-8AC4-EFBAF32BB7BE}"/>
              </a:ext>
            </a:extLst>
          </p:cNvPr>
          <p:cNvSpPr/>
          <p:nvPr/>
        </p:nvSpPr>
        <p:spPr>
          <a:xfrm>
            <a:off x="389281" y="1915066"/>
            <a:ext cx="8280056" cy="1015663"/>
          </a:xfrm>
          <a:prstGeom prst="rect">
            <a:avLst/>
          </a:prstGeom>
          <a:solidFill>
            <a:srgbClr val="000000"/>
          </a:solidFill>
        </p:spPr>
        <p:txBody>
          <a:bodyPr wrap="square">
            <a:spAutoFit/>
          </a:bodyPr>
          <a:lstStyle/>
          <a:p>
            <a:pPr rtl="0"/>
            <a:r>
              <a:rPr lang="fr-FR" sz="1200">
                <a:solidFill>
                  <a:schemeClr val="bg1"/>
                </a:solidFill>
                <a:latin typeface="Courier New" panose="02070309020205020404" pitchFamily="49" charset="0"/>
                <a:cs typeface="Courier New" panose="02070309020205020404" pitchFamily="49" charset="0"/>
              </a:rPr>
              <a:t>R1# </a:t>
            </a:r>
            <a:r>
              <a:rPr lang="fr-FR" sz="1200" b="1">
                <a:solidFill>
                  <a:schemeClr val="bg1"/>
                </a:solidFill>
                <a:latin typeface="Courier New" panose="02070309020205020404" pitchFamily="49" charset="0"/>
                <a:cs typeface="Courier New" panose="02070309020205020404" pitchFamily="49" charset="0"/>
              </a:rPr>
              <a:t>show ip ospf neighbor </a:t>
            </a:r>
          </a:p>
          <a:p>
            <a:pPr rtl="0"/>
            <a:r>
              <a:rPr lang="fr-FR" sz="1200">
                <a:solidFill>
                  <a:schemeClr val="bg1"/>
                </a:solidFill>
                <a:latin typeface="Courier New" panose="02070309020205020404" pitchFamily="49" charset="0"/>
                <a:cs typeface="Courier New" panose="02070309020205020404" pitchFamily="49" charset="0"/>
              </a:rPr>
              <a:t>Neighbor ID Pri State </a:t>
            </a:r>
            <a:r>
              <a:rPr lang="fr-FR" sz="1200">
                <a:solidFill>
                  <a:schemeClr val="accent6">
                    <a:lumMod val="60000"/>
                    <a:lumOff val="40000"/>
                  </a:schemeClr>
                </a:solidFill>
                <a:latin typeface="Courier New" panose="02070309020205020404" pitchFamily="49" charset="0"/>
                <a:cs typeface="Courier New" panose="02070309020205020404" pitchFamily="49" charset="0"/>
              </a:rPr>
              <a:t>Dead Time </a:t>
            </a:r>
            <a:r>
              <a:rPr lang="fr-FR" sz="1200">
                <a:solidFill>
                  <a:schemeClr val="bg1"/>
                </a:solidFill>
                <a:latin typeface="Courier New" panose="02070309020205020404" pitchFamily="49" charset="0"/>
                <a:cs typeface="Courier New" panose="02070309020205020404" pitchFamily="49" charset="0"/>
              </a:rPr>
              <a:t> Address Interface </a:t>
            </a:r>
          </a:p>
          <a:p>
            <a:pPr rtl="0"/>
            <a:r>
              <a:rPr lang="fr-FR" sz="1200">
                <a:solidFill>
                  <a:schemeClr val="bg1"/>
                </a:solidFill>
                <a:latin typeface="Courier New" panose="02070309020205020404" pitchFamily="49" charset="0"/>
                <a:cs typeface="Courier New" panose="02070309020205020404" pitchFamily="49" charset="0"/>
              </a:rPr>
              <a:t>3.3.3.3 0 FULL/ - </a:t>
            </a:r>
            <a:r>
              <a:rPr lang="fr-FR" sz="1200">
                <a:solidFill>
                  <a:schemeClr val="accent6">
                    <a:lumMod val="60000"/>
                    <a:lumOff val="40000"/>
                  </a:schemeClr>
                </a:solidFill>
                <a:latin typeface="Courier New" panose="02070309020205020404" pitchFamily="49" charset="0"/>
                <a:cs typeface="Courier New" panose="02070309020205020404" pitchFamily="49" charset="0"/>
              </a:rPr>
              <a:t>00:00:35</a:t>
            </a:r>
            <a:r>
              <a:rPr lang="fr-FR" sz="1200">
                <a:solidFill>
                  <a:schemeClr val="bg1"/>
                </a:solidFill>
                <a:latin typeface="Courier New" panose="02070309020205020404" pitchFamily="49" charset="0"/>
                <a:cs typeface="Courier New" panose="02070309020205020404" pitchFamily="49" charset="0"/>
              </a:rPr>
              <a:t> 10.1.1.13 GigabiteThernet0/0/1</a:t>
            </a:r>
          </a:p>
          <a:p>
            <a:pPr rtl="0"/>
            <a:r>
              <a:rPr lang="fr-FR" sz="1200">
                <a:solidFill>
                  <a:schemeClr val="bg1"/>
                </a:solidFill>
                <a:latin typeface="Courier New" panose="02070309020205020404" pitchFamily="49" charset="0"/>
                <a:cs typeface="Courier New" panose="02070309020205020404" pitchFamily="49" charset="0"/>
              </a:rPr>
              <a:t>2.2.2.2 0 FULL/ - </a:t>
            </a:r>
            <a:r>
              <a:rPr lang="fr-FR" sz="1200">
                <a:solidFill>
                  <a:schemeClr val="accent6">
                    <a:lumMod val="60000"/>
                    <a:lumOff val="40000"/>
                  </a:schemeClr>
                </a:solidFill>
                <a:latin typeface="Courier New" panose="02070309020205020404" pitchFamily="49" charset="0"/>
                <a:cs typeface="Courier New" panose="02070309020205020404" pitchFamily="49" charset="0"/>
              </a:rPr>
              <a:t>00:00:31</a:t>
            </a:r>
            <a:r>
              <a:rPr lang="fr-FR" sz="1200">
                <a:solidFill>
                  <a:schemeClr val="bg1"/>
                </a:solidFill>
                <a:latin typeface="Courier New" panose="02070309020205020404" pitchFamily="49" charset="0"/>
                <a:cs typeface="Courier New" panose="02070309020205020404" pitchFamily="49" charset="0"/>
              </a:rPr>
              <a:t> 10.1.1.6 GigabitEthernet0/0/0</a:t>
            </a:r>
          </a:p>
          <a:p>
            <a:pPr rtl="0"/>
            <a:r>
              <a:rPr lang="fr-FR" sz="1200">
                <a:solidFill>
                  <a:schemeClr val="bg1"/>
                </a:solidFill>
                <a:latin typeface="Courier New" panose="02070309020205020404" pitchFamily="49" charset="0"/>
                <a:cs typeface="Courier New" panose="02070309020205020404" pitchFamily="49" charset="0"/>
              </a:rPr>
              <a:t>R1#</a:t>
            </a:r>
          </a:p>
        </p:txBody>
      </p:sp>
    </p:spTree>
    <p:custDataLst>
      <p:tags r:id="rId1"/>
    </p:custDataLst>
    <p:extLst>
      <p:ext uri="{BB962C8B-B14F-4D97-AF65-F5344CB8AC3E}">
        <p14:creationId xmlns:p14="http://schemas.microsoft.com/office/powerpoint/2010/main" val="21424377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Modifier le protocole OSPFv2 à zone unique</a:t>
            </a:r>
            <a:br>
              <a:rPr lang="en-US" dirty="0"/>
            </a:br>
            <a:r>
              <a:rPr lang="fr-FR" sz="2400"/>
              <a:t>Modifier les intervalles OSPFv2</a:t>
            </a:r>
          </a:p>
        </p:txBody>
      </p:sp>
      <p:sp>
        <p:nvSpPr>
          <p:cNvPr id="6" name="Content Placeholder 5">
            <a:extLst>
              <a:ext uri="{FF2B5EF4-FFF2-40B4-BE49-F238E27FC236}">
                <a16:creationId xmlns:a16="http://schemas.microsoft.com/office/drawing/2014/main" id="{CB080720-9B2A-A147-B5A4-A5D6F97EB18A}"/>
              </a:ext>
            </a:extLst>
          </p:cNvPr>
          <p:cNvSpPr>
            <a:spLocks noGrp="1"/>
          </p:cNvSpPr>
          <p:nvPr>
            <p:ph idx="1"/>
          </p:nvPr>
        </p:nvSpPr>
        <p:spPr>
          <a:xfrm>
            <a:off x="474662" y="731837"/>
            <a:ext cx="8280057" cy="1839913"/>
          </a:xfrm>
        </p:spPr>
        <p:txBody>
          <a:bodyPr/>
          <a:lstStyle/>
          <a:p>
            <a:pPr marL="342900" indent="-342900" algn="l" rtl="0">
              <a:buFont typeface="Arial" panose="020B0604020202020204" pitchFamily="34" charset="0"/>
              <a:buChar char="•"/>
            </a:pPr>
            <a:r>
              <a:rPr lang="fr-FR" sz="1600">
                <a:solidFill>
                  <a:srgbClr val="000000"/>
                </a:solidFill>
              </a:rPr>
              <a:t>Il peut être souhaitable de modifier les minuteurs OSPF afin que les routeurs détectent plus rapidement les défaillances du réseau. Cela augmente le trafic, mais le besoin d'une convergence rapide est parfois plus important que les inconvénients du trafic supplémentaire produit.</a:t>
            </a:r>
          </a:p>
          <a:p>
            <a:pPr marL="73085" lvl="1" indent="0" rtl="0">
              <a:buNone/>
            </a:pPr>
            <a:r>
              <a:rPr lang="fr-FR" b="1">
                <a:solidFill>
                  <a:srgbClr val="000000"/>
                </a:solidFill>
              </a:rPr>
              <a:t>Remarque</a:t>
            </a:r>
            <a:r>
              <a:rPr lang="fr-FR">
                <a:solidFill>
                  <a:srgbClr val="000000"/>
                </a:solidFill>
              </a:rPr>
              <a:t>: Les valeurs par défaut des intervalles des paquets Hello et Dead sont basées sur les meilleures pratiques et doivent être modifiées uniquement dans de rares circonstances.</a:t>
            </a:r>
          </a:p>
          <a:p>
            <a:pPr marL="342900" indent="-342900" algn="l" rtl="0">
              <a:buFont typeface="Arial" panose="020B0604020202020204" pitchFamily="34" charset="0"/>
              <a:buChar char="•"/>
            </a:pPr>
            <a:r>
              <a:rPr lang="fr-FR" sz="1600">
                <a:solidFill>
                  <a:srgbClr val="000000"/>
                </a:solidFill>
              </a:rPr>
              <a:t>Les intervalles Hello et Dead OSPFv2 peuvent être modifiés manuellement au moyen des commandes suivantes de mode de configuration d'interface :</a:t>
            </a:r>
          </a:p>
          <a:p>
            <a:pPr marL="342900" indent="-342900" algn="l">
              <a:buFont typeface="Arial" panose="020B0604020202020204" pitchFamily="34" charset="0"/>
              <a:buChar char="•"/>
            </a:pPr>
            <a:endParaRPr lang="en-US" sz="1600" dirty="0">
              <a:solidFill>
                <a:srgbClr val="000000"/>
              </a:solidFill>
            </a:endParaRPr>
          </a:p>
        </p:txBody>
      </p:sp>
      <p:sp>
        <p:nvSpPr>
          <p:cNvPr id="7" name="Rectangle 6">
            <a:extLst>
              <a:ext uri="{FF2B5EF4-FFF2-40B4-BE49-F238E27FC236}">
                <a16:creationId xmlns:a16="http://schemas.microsoft.com/office/drawing/2014/main" id="{79F3A6EF-FCC6-6244-8551-F96011E54C0F}"/>
              </a:ext>
            </a:extLst>
          </p:cNvPr>
          <p:cNvSpPr/>
          <p:nvPr/>
        </p:nvSpPr>
        <p:spPr>
          <a:xfrm>
            <a:off x="936978" y="2673350"/>
            <a:ext cx="6942666" cy="584775"/>
          </a:xfrm>
          <a:prstGeom prst="rect">
            <a:avLst/>
          </a:prstGeom>
          <a:solidFill>
            <a:srgbClr val="000000"/>
          </a:solidFill>
        </p:spPr>
        <p:txBody>
          <a:bodyPr wrap="square">
            <a:spAutoFit/>
          </a:bodyPr>
          <a:lstStyle/>
          <a:p>
            <a:pPr rtl="0"/>
            <a:r>
              <a:rPr lang="fr-FR" sz="1600">
                <a:solidFill>
                  <a:schemeClr val="bg1"/>
                </a:solidFill>
                <a:latin typeface="Courier New" panose="02070309020205020404" pitchFamily="49" charset="0"/>
                <a:cs typeface="Courier New" panose="02070309020205020404" pitchFamily="49" charset="0"/>
              </a:rPr>
              <a:t>Router(config-if)# </a:t>
            </a:r>
            <a:r>
              <a:rPr lang="fr-FR" sz="1600" b="1">
                <a:solidFill>
                  <a:schemeClr val="bg1"/>
                </a:solidFill>
                <a:latin typeface="Courier New" panose="02070309020205020404" pitchFamily="49" charset="0"/>
                <a:cs typeface="Courier New" panose="02070309020205020404" pitchFamily="49" charset="0"/>
              </a:rPr>
              <a:t>ip ospf hello-interval</a:t>
            </a:r>
            <a:r>
              <a:rPr lang="fr-FR" sz="1600">
                <a:solidFill>
                  <a:schemeClr val="bg1"/>
                </a:solidFill>
                <a:latin typeface="Courier New" panose="02070309020205020404" pitchFamily="49" charset="0"/>
                <a:cs typeface="Courier New" panose="02070309020205020404" pitchFamily="49" charset="0"/>
              </a:rPr>
              <a:t> </a:t>
            </a:r>
            <a:r>
              <a:rPr lang="fr-FR" sz="1600" i="1">
                <a:solidFill>
                  <a:schemeClr val="bg1"/>
                </a:solidFill>
                <a:latin typeface="Courier New" panose="02070309020205020404" pitchFamily="49" charset="0"/>
                <a:cs typeface="Courier New" panose="02070309020205020404" pitchFamily="49" charset="0"/>
              </a:rPr>
              <a:t>seconds</a:t>
            </a:r>
          </a:p>
          <a:p>
            <a:pPr rtl="0"/>
            <a:r>
              <a:rPr lang="fr-FR" sz="1600">
                <a:solidFill>
                  <a:schemeClr val="bg1"/>
                </a:solidFill>
                <a:latin typeface="Courier New" panose="02070309020205020404" pitchFamily="49" charset="0"/>
                <a:cs typeface="Courier New" panose="02070309020205020404" pitchFamily="49" charset="0"/>
              </a:rPr>
              <a:t>Router(config-if)# </a:t>
            </a:r>
            <a:r>
              <a:rPr lang="fr-FR" sz="1600" b="1">
                <a:solidFill>
                  <a:schemeClr val="bg1"/>
                </a:solidFill>
                <a:latin typeface="Courier New" panose="02070309020205020404" pitchFamily="49" charset="0"/>
                <a:cs typeface="Courier New" panose="02070309020205020404" pitchFamily="49" charset="0"/>
              </a:rPr>
              <a:t>ip ospf dead-interval</a:t>
            </a:r>
            <a:r>
              <a:rPr lang="fr-FR" sz="1600">
                <a:solidFill>
                  <a:schemeClr val="bg1"/>
                </a:solidFill>
                <a:latin typeface="Courier New" panose="02070309020205020404" pitchFamily="49" charset="0"/>
                <a:cs typeface="Courier New" panose="02070309020205020404" pitchFamily="49" charset="0"/>
              </a:rPr>
              <a:t> </a:t>
            </a:r>
            <a:r>
              <a:rPr lang="fr-FR" sz="1600" i="1">
                <a:solidFill>
                  <a:schemeClr val="bg1"/>
                </a:solidFill>
                <a:latin typeface="Courier New" panose="02070309020205020404" pitchFamily="49" charset="0"/>
                <a:cs typeface="Courier New" panose="02070309020205020404" pitchFamily="49" charset="0"/>
              </a:rPr>
              <a:t>seconds</a:t>
            </a:r>
          </a:p>
        </p:txBody>
      </p:sp>
      <p:sp>
        <p:nvSpPr>
          <p:cNvPr id="8" name="Rectangle 7">
            <a:extLst>
              <a:ext uri="{FF2B5EF4-FFF2-40B4-BE49-F238E27FC236}">
                <a16:creationId xmlns:a16="http://schemas.microsoft.com/office/drawing/2014/main" id="{E8787F22-DD41-B34D-AC5B-2B4EFFA6874B}"/>
              </a:ext>
            </a:extLst>
          </p:cNvPr>
          <p:cNvSpPr/>
          <p:nvPr/>
        </p:nvSpPr>
        <p:spPr>
          <a:xfrm>
            <a:off x="474662" y="3421281"/>
            <a:ext cx="7467600" cy="584775"/>
          </a:xfrm>
          <a:prstGeom prst="rect">
            <a:avLst/>
          </a:prstGeom>
        </p:spPr>
        <p:txBody>
          <a:bodyPr wrap="square">
            <a:spAutoFit/>
          </a:bodyPr>
          <a:lstStyle/>
          <a:p>
            <a:pPr marL="285750" indent="-285750" rtl="0">
              <a:buFont typeface="Arial" panose="020B0604020202020204" pitchFamily="34" charset="0"/>
              <a:buChar char="•"/>
            </a:pPr>
            <a:r>
              <a:rPr lang="fr-FR" sz="1600">
                <a:solidFill>
                  <a:srgbClr val="000000"/>
                </a:solidFill>
                <a:latin typeface="+mn-lt"/>
              </a:rPr>
              <a:t>utilisez les commandes </a:t>
            </a:r>
            <a:r>
              <a:rPr lang="fr-FR" sz="1600" b="1">
                <a:solidFill>
                  <a:srgbClr val="000000"/>
                </a:solidFill>
                <a:latin typeface="+mn-lt"/>
              </a:rPr>
              <a:t>no ip ospf hello-interval</a:t>
            </a:r>
            <a:r>
              <a:rPr lang="fr-FR" sz="1600">
                <a:solidFill>
                  <a:srgbClr val="000000"/>
                </a:solidFill>
                <a:latin typeface="+mn-lt"/>
              </a:rPr>
              <a:t> et </a:t>
            </a:r>
            <a:r>
              <a:rPr lang="fr-FR" sz="1600" b="1">
                <a:solidFill>
                  <a:srgbClr val="000000"/>
                </a:solidFill>
                <a:latin typeface="+mn-lt"/>
              </a:rPr>
              <a:t>no ip ospf dead-interval</a:t>
            </a:r>
            <a:r>
              <a:rPr lang="fr-FR" sz="1600">
                <a:solidFill>
                  <a:srgbClr val="000000"/>
                </a:solidFill>
                <a:latin typeface="+mn-lt"/>
              </a:rPr>
              <a:t> pour rétablir les valeurs par défaut des intervalles</a:t>
            </a:r>
          </a:p>
        </p:txBody>
      </p:sp>
    </p:spTree>
    <p:custDataLst>
      <p:tags r:id="rId1"/>
    </p:custDataLst>
    <p:extLst>
      <p:ext uri="{BB962C8B-B14F-4D97-AF65-F5344CB8AC3E}">
        <p14:creationId xmlns:p14="http://schemas.microsoft.com/office/powerpoint/2010/main" val="1004801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Modifier le protocole OSPFv2 à zone unique</a:t>
            </a:r>
            <a:br>
              <a:rPr lang="en-US" dirty="0"/>
            </a:br>
            <a:r>
              <a:rPr lang="fr-FR" sz="2400"/>
              <a:t>Modifier les intervalles OSPFv2 (Suite)</a:t>
            </a:r>
          </a:p>
        </p:txBody>
      </p:sp>
      <p:sp>
        <p:nvSpPr>
          <p:cNvPr id="4" name="Content Placeholder 3">
            <a:extLst>
              <a:ext uri="{FF2B5EF4-FFF2-40B4-BE49-F238E27FC236}">
                <a16:creationId xmlns:a16="http://schemas.microsoft.com/office/drawing/2014/main" id="{BA248F11-46E1-E040-A3C0-84336EECDDAE}"/>
              </a:ext>
            </a:extLst>
          </p:cNvPr>
          <p:cNvSpPr>
            <a:spLocks noGrp="1"/>
          </p:cNvSpPr>
          <p:nvPr>
            <p:ph idx="1"/>
          </p:nvPr>
        </p:nvSpPr>
        <p:spPr>
          <a:xfrm>
            <a:off x="474662" y="731837"/>
            <a:ext cx="8280057" cy="1849085"/>
          </a:xfrm>
        </p:spPr>
        <p:txBody>
          <a:bodyPr/>
          <a:lstStyle/>
          <a:p>
            <a:pPr marL="342900" indent="-342900" algn="l" rtl="0">
              <a:buFont typeface="Arial" panose="020B0604020202020204" pitchFamily="34" charset="0"/>
              <a:buChar char="•"/>
            </a:pPr>
            <a:r>
              <a:rPr lang="fr-FR" sz="1600">
                <a:solidFill>
                  <a:srgbClr val="000000"/>
                </a:solidFill>
              </a:rPr>
              <a:t>Dans l'exemple, l'intervalle Hello pour la liaison entre R1 et R2 est modifié à 5 secondes. Le Cisco IOS modifie automatiquement l'intervalle Dead pour le porter à 4 fois la valeur de l'intervalle Hello. Cependant, vous pouvez documenter le nouvel intervalle Dead dans la configuration en le réglant manuellement à 20 secondes, comme indiqué.</a:t>
            </a:r>
          </a:p>
          <a:p>
            <a:pPr marL="342900" indent="-342900" algn="l" rtl="0">
              <a:buFont typeface="Arial" panose="020B0604020202020204" pitchFamily="34" charset="0"/>
              <a:buChar char="•"/>
            </a:pPr>
            <a:r>
              <a:rPr lang="fr-FR" sz="1600">
                <a:solidFill>
                  <a:srgbClr val="000000"/>
                </a:solidFill>
              </a:rPr>
              <a:t>Lorsque le Minuteur Dead sur R1 expire, R1 et R2 perdent la contiguïté. R1 et R2 doivent être configurés avec le même intervalle Hello. Utilisez la commande </a:t>
            </a:r>
            <a:r>
              <a:rPr lang="fr-FR" sz="1600" b="1">
                <a:solidFill>
                  <a:srgbClr val="000000"/>
                </a:solidFill>
              </a:rPr>
              <a:t>show ip ospf neighbor</a:t>
            </a:r>
            <a:r>
              <a:rPr lang="fr-FR" sz="1600">
                <a:solidFill>
                  <a:srgbClr val="000000"/>
                </a:solidFill>
              </a:rPr>
              <a:t> sur R1 pour vérifier les contiguïtés de voisin.</a:t>
            </a:r>
          </a:p>
          <a:p>
            <a:pPr marL="342900" indent="-342900" algn="l">
              <a:buFont typeface="Arial" panose="020B0604020202020204" pitchFamily="34" charset="0"/>
              <a:buChar char="•"/>
            </a:pPr>
            <a:endParaRPr lang="en-US" sz="1600" dirty="0">
              <a:solidFill>
                <a:srgbClr val="000000"/>
              </a:solidFill>
            </a:endParaRPr>
          </a:p>
        </p:txBody>
      </p:sp>
      <p:sp>
        <p:nvSpPr>
          <p:cNvPr id="5" name="Rectangle 4">
            <a:extLst>
              <a:ext uri="{FF2B5EF4-FFF2-40B4-BE49-F238E27FC236}">
                <a16:creationId xmlns:a16="http://schemas.microsoft.com/office/drawing/2014/main" id="{44495386-84D6-C140-8B83-AD26ECFEC27E}"/>
              </a:ext>
            </a:extLst>
          </p:cNvPr>
          <p:cNvSpPr/>
          <p:nvPr/>
        </p:nvSpPr>
        <p:spPr>
          <a:xfrm>
            <a:off x="517352" y="2651261"/>
            <a:ext cx="8194676" cy="2123658"/>
          </a:xfrm>
          <a:prstGeom prst="rect">
            <a:avLst/>
          </a:prstGeom>
          <a:solidFill>
            <a:srgbClr val="000000"/>
          </a:solidFill>
        </p:spPr>
        <p:txBody>
          <a:bodyPr wrap="square">
            <a:spAutoFit/>
          </a:bodyPr>
          <a:lstStyle/>
          <a:p>
            <a:pPr rtl="0"/>
            <a:r>
              <a:rPr lang="fr-FR" sz="1200">
                <a:solidFill>
                  <a:schemeClr val="bg1"/>
                </a:solidFill>
                <a:latin typeface="Courier New" panose="02070309020205020404" pitchFamily="49" charset="0"/>
                <a:cs typeface="Courier New" panose="02070309020205020404" pitchFamily="49" charset="0"/>
              </a:rPr>
              <a:t>R1 (config) # </a:t>
            </a:r>
            <a:r>
              <a:rPr lang="fr-FR" sz="1200" b="1">
                <a:solidFill>
                  <a:schemeClr val="bg1"/>
                </a:solidFill>
                <a:latin typeface="Courier New" panose="02070309020205020404" pitchFamily="49" charset="0"/>
                <a:cs typeface="Courier New" panose="02070309020205020404" pitchFamily="49" charset="0"/>
              </a:rPr>
              <a:t>interface g0/0/1</a:t>
            </a:r>
            <a:r>
              <a:rPr lang="fr-FR" sz="1200">
                <a:solidFill>
                  <a:schemeClr val="bg1"/>
                </a:solidFill>
                <a:latin typeface="Courier New" panose="02070309020205020404" pitchFamily="49" charset="0"/>
                <a:cs typeface="Courier New" panose="02070309020205020404" pitchFamily="49" charset="0"/>
              </a:rPr>
              <a:t> </a:t>
            </a:r>
          </a:p>
          <a:p>
            <a:pPr rtl="0"/>
            <a:r>
              <a:rPr lang="fr-FR" sz="1200">
                <a:solidFill>
                  <a:schemeClr val="bg1"/>
                </a:solidFill>
                <a:latin typeface="Courier New" panose="02070309020205020404" pitchFamily="49" charset="0"/>
                <a:cs typeface="Courier New" panose="02070309020205020404" pitchFamily="49" charset="0"/>
              </a:rPr>
              <a:t>R1(config-if)# </a:t>
            </a:r>
            <a:r>
              <a:rPr lang="fr-FR" sz="1200" b="1">
                <a:solidFill>
                  <a:schemeClr val="bg1"/>
                </a:solidFill>
                <a:latin typeface="Courier New" panose="02070309020205020404" pitchFamily="49" charset="0"/>
                <a:cs typeface="Courier New" panose="02070309020205020404" pitchFamily="49" charset="0"/>
              </a:rPr>
              <a:t>ip ospf hello-interval 5</a:t>
            </a:r>
            <a:r>
              <a:rPr lang="fr-FR" sz="1200">
                <a:solidFill>
                  <a:schemeClr val="bg1"/>
                </a:solidFill>
                <a:latin typeface="Courier New" panose="02070309020205020404" pitchFamily="49" charset="0"/>
                <a:cs typeface="Courier New" panose="02070309020205020404" pitchFamily="49" charset="0"/>
              </a:rPr>
              <a:t> </a:t>
            </a:r>
          </a:p>
          <a:p>
            <a:pPr rtl="0"/>
            <a:r>
              <a:rPr lang="fr-FR" sz="1200">
                <a:solidFill>
                  <a:schemeClr val="bg1"/>
                </a:solidFill>
                <a:latin typeface="Courier New" panose="02070309020205020404" pitchFamily="49" charset="0"/>
                <a:cs typeface="Courier New" panose="02070309020205020404" pitchFamily="49" charset="0"/>
              </a:rPr>
              <a:t>R1(config-if)# </a:t>
            </a:r>
            <a:r>
              <a:rPr lang="fr-FR" sz="1200" b="1">
                <a:solidFill>
                  <a:schemeClr val="bg1"/>
                </a:solidFill>
                <a:latin typeface="Courier New" panose="02070309020205020404" pitchFamily="49" charset="0"/>
                <a:cs typeface="Courier New" panose="02070309020205020404" pitchFamily="49" charset="0"/>
              </a:rPr>
              <a:t>ip ospf dead-interval 20</a:t>
            </a:r>
            <a:r>
              <a:rPr lang="fr-FR" sz="1200">
                <a:solidFill>
                  <a:schemeClr val="bg1"/>
                </a:solidFill>
                <a:latin typeface="Courier New" panose="02070309020205020404" pitchFamily="49" charset="0"/>
                <a:cs typeface="Courier New" panose="02070309020205020404" pitchFamily="49" charset="0"/>
              </a:rPr>
              <a:t> </a:t>
            </a:r>
          </a:p>
          <a:p>
            <a:pPr rtl="0"/>
            <a:r>
              <a:rPr lang="fr-FR" sz="1200">
                <a:solidFill>
                  <a:schemeClr val="bg1"/>
                </a:solidFill>
                <a:latin typeface="Courier New" panose="02070309020205020404" pitchFamily="49" charset="0"/>
                <a:cs typeface="Courier New" panose="02070309020205020404" pitchFamily="49" charset="0"/>
              </a:rPr>
              <a:t>R1(config-if)# </a:t>
            </a:r>
          </a:p>
          <a:p>
            <a:pPr rtl="0"/>
            <a:r>
              <a:rPr lang="fr-FR" sz="1200">
                <a:solidFill>
                  <a:schemeClr val="accent6">
                    <a:lumMod val="60000"/>
                    <a:lumOff val="40000"/>
                  </a:schemeClr>
                </a:solidFill>
                <a:latin typeface="Courier New" panose="02070309020205020404" pitchFamily="49" charset="0"/>
                <a:cs typeface="Courier New" panose="02070309020205020404" pitchFamily="49" charset="0"/>
              </a:rPr>
              <a:t>*Jun 7 04:56:07.571: %OSPF-5-ADJCHG: Process 10, Nbr 2.2.2.2 on GigabitEthernet0/0/0 from FULL to DOWN, Neighbor Down: Dead timer expired</a:t>
            </a:r>
          </a:p>
          <a:p>
            <a:pPr rtl="0"/>
            <a:r>
              <a:rPr lang="fr-FR" sz="1200">
                <a:solidFill>
                  <a:schemeClr val="bg1"/>
                </a:solidFill>
                <a:latin typeface="Courier New" panose="02070309020205020404" pitchFamily="49" charset="0"/>
                <a:cs typeface="Courier New" panose="02070309020205020404" pitchFamily="49" charset="0"/>
              </a:rPr>
              <a:t>R1(config-if)# </a:t>
            </a:r>
            <a:r>
              <a:rPr lang="fr-FR" sz="1200" b="1">
                <a:solidFill>
                  <a:schemeClr val="bg1"/>
                </a:solidFill>
                <a:latin typeface="Courier New" panose="02070309020205020404" pitchFamily="49" charset="0"/>
                <a:cs typeface="Courier New" panose="02070309020205020404" pitchFamily="49" charset="0"/>
              </a:rPr>
              <a:t>end</a:t>
            </a:r>
            <a:r>
              <a:rPr lang="fr-FR" sz="1200">
                <a:solidFill>
                  <a:schemeClr val="bg1"/>
                </a:solidFill>
                <a:latin typeface="Courier New" panose="02070309020205020404" pitchFamily="49" charset="0"/>
                <a:cs typeface="Courier New" panose="02070309020205020404" pitchFamily="49" charset="0"/>
              </a:rPr>
              <a:t> </a:t>
            </a:r>
          </a:p>
          <a:p>
            <a:pPr rtl="0"/>
            <a:r>
              <a:rPr lang="fr-FR" sz="1200">
                <a:solidFill>
                  <a:schemeClr val="bg1"/>
                </a:solidFill>
                <a:latin typeface="Courier New" panose="02070309020205020404" pitchFamily="49" charset="0"/>
                <a:cs typeface="Courier New" panose="02070309020205020404" pitchFamily="49" charset="0"/>
              </a:rPr>
              <a:t>R1# </a:t>
            </a:r>
            <a:r>
              <a:rPr lang="fr-FR" sz="1200" b="1">
                <a:solidFill>
                  <a:schemeClr val="bg1"/>
                </a:solidFill>
                <a:latin typeface="Courier New" panose="02070309020205020404" pitchFamily="49" charset="0"/>
                <a:cs typeface="Courier New" panose="02070309020205020404" pitchFamily="49" charset="0"/>
              </a:rPr>
              <a:t>show ip ospf neighbor</a:t>
            </a:r>
            <a:r>
              <a:rPr lang="fr-FR" sz="1200">
                <a:solidFill>
                  <a:schemeClr val="bg1"/>
                </a:solidFill>
                <a:latin typeface="Courier New" panose="02070309020205020404" pitchFamily="49" charset="0"/>
                <a:cs typeface="Courier New" panose="02070309020205020404" pitchFamily="49" charset="0"/>
              </a:rPr>
              <a:t> </a:t>
            </a:r>
          </a:p>
          <a:p>
            <a:pPr rtl="0"/>
            <a:r>
              <a:rPr lang="fr-FR" sz="1200">
                <a:solidFill>
                  <a:schemeClr val="bg1"/>
                </a:solidFill>
                <a:latin typeface="Courier New" panose="02070309020205020404" pitchFamily="49" charset="0"/>
                <a:cs typeface="Courier New" panose="02070309020205020404" pitchFamily="49" charset="0"/>
              </a:rPr>
              <a:t>Neighbor ID Pri State Dead Time Address Interface </a:t>
            </a:r>
          </a:p>
          <a:p>
            <a:pPr rtl="0"/>
            <a:r>
              <a:rPr lang="fr-FR" sz="1200">
                <a:solidFill>
                  <a:schemeClr val="bg1"/>
                </a:solidFill>
                <a:latin typeface="Courier New" panose="02070309020205020404" pitchFamily="49" charset="0"/>
                <a:cs typeface="Courier New" panose="02070309020205020404" pitchFamily="49" charset="0"/>
              </a:rPr>
              <a:t>3.3.3.3 0 COMPLE/ - 00:00:37 10.1.1.13 GigabiteThernet0/0/1 </a:t>
            </a:r>
          </a:p>
          <a:p>
            <a:pPr rtl="0"/>
            <a:r>
              <a:rPr lang="fr-FR" sz="1200">
                <a:solidFill>
                  <a:schemeClr val="bg1"/>
                </a:solidFill>
                <a:latin typeface="Courier New" panose="02070309020205020404" pitchFamily="49" charset="0"/>
                <a:cs typeface="Courier New" panose="02070309020205020404" pitchFamily="49" charset="0"/>
              </a:rPr>
              <a:t>R1#</a:t>
            </a:r>
          </a:p>
        </p:txBody>
      </p:sp>
    </p:spTree>
    <p:custDataLst>
      <p:tags r:id="rId1"/>
    </p:custDataLst>
    <p:extLst>
      <p:ext uri="{BB962C8B-B14F-4D97-AF65-F5344CB8AC3E}">
        <p14:creationId xmlns:p14="http://schemas.microsoft.com/office/powerpoint/2010/main" val="2864003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Modifier le protocole OSPFv2 à zone unique</a:t>
            </a:r>
            <a:br>
              <a:rPr lang="en-US" dirty="0"/>
            </a:br>
            <a:r>
              <a:rPr lang="fr-FR" sz="2400"/>
              <a:t>Modifier OSPFv2 à zone unique</a:t>
            </a:r>
          </a:p>
        </p:txBody>
      </p:sp>
      <p:sp>
        <p:nvSpPr>
          <p:cNvPr id="6" name="Content Placeholder 5">
            <a:extLst>
              <a:ext uri="{FF2B5EF4-FFF2-40B4-BE49-F238E27FC236}">
                <a16:creationId xmlns:a16="http://schemas.microsoft.com/office/drawing/2014/main" id="{BC7F41A4-0A7A-0441-8845-F8689E935C43}"/>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Dans cette activité Packet Tracer, vous remplirez les objectifs suivants:</a:t>
            </a:r>
          </a:p>
          <a:p>
            <a:pPr marL="0" indent="0" algn="l"/>
            <a:endParaRPr lang="en-US" sz="1600" dirty="0">
              <a:solidFill>
                <a:srgbClr val="000000"/>
              </a:solidFill>
            </a:endParaRPr>
          </a:p>
          <a:p>
            <a:pPr marL="342900" indent="-342900" algn="l" rtl="0">
              <a:buFont typeface="Arial" panose="020B0604020202020204" pitchFamily="34" charset="0"/>
              <a:buChar char="•"/>
            </a:pPr>
            <a:r>
              <a:rPr lang="fr-FR" sz="1600">
                <a:solidFill>
                  <a:srgbClr val="000000"/>
                </a:solidFill>
              </a:rPr>
              <a:t>Régler la bande passante de référence pour tenir compte des vitesses gigabit et plus rapides</a:t>
            </a:r>
          </a:p>
          <a:p>
            <a:pPr marL="342900" indent="-342900" algn="l" rtl="0">
              <a:buFont typeface="Arial" panose="020B0604020202020204" pitchFamily="34" charset="0"/>
              <a:buChar char="•"/>
            </a:pPr>
            <a:r>
              <a:rPr lang="fr-FR" sz="1600">
                <a:solidFill>
                  <a:srgbClr val="000000"/>
                </a:solidFill>
              </a:rPr>
              <a:t>Modifier la valeur de coût OSPF</a:t>
            </a:r>
          </a:p>
          <a:p>
            <a:pPr marL="342900" indent="-342900" algn="l" rtl="0">
              <a:buFont typeface="Arial" panose="020B0604020202020204" pitchFamily="34" charset="0"/>
              <a:buChar char="•"/>
            </a:pPr>
            <a:r>
              <a:rPr lang="fr-FR" sz="1600">
                <a:solidFill>
                  <a:srgbClr val="000000"/>
                </a:solidFill>
              </a:rPr>
              <a:t>Modifier les minuteries OSPF Hello</a:t>
            </a:r>
          </a:p>
          <a:p>
            <a:pPr marL="342900" indent="-342900" algn="l" rtl="0">
              <a:buFont typeface="Arial" panose="020B0604020202020204" pitchFamily="34" charset="0"/>
              <a:buChar char="•"/>
            </a:pPr>
            <a:r>
              <a:rPr lang="fr-FR" sz="1600">
                <a:solidFill>
                  <a:srgbClr val="000000"/>
                </a:solidFill>
              </a:rPr>
              <a:t>Vérifier que les modifications sont correctement reflétées dans les routeurs.</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3831741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2.5 Propagation d'une route par défaut</a:t>
            </a:r>
          </a:p>
        </p:txBody>
      </p:sp>
    </p:spTree>
    <p:custDataLst>
      <p:tags r:id="rId1"/>
    </p:custDataLst>
    <p:extLst>
      <p:ext uri="{BB962C8B-B14F-4D97-AF65-F5344CB8AC3E}">
        <p14:creationId xmlns:p14="http://schemas.microsoft.com/office/powerpoint/2010/main" val="2317129594"/>
      </p:ext>
    </p:extLst>
  </p:cSld>
  <p:clrMapOvr>
    <a:masterClrMapping/>
  </p:clrMapOvr>
  <p:transition spd="slow">
    <p:wip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Propagation d'une route par défaut</a:t>
            </a:r>
            <a:br>
              <a:rPr lang="en-US" sz="1600" dirty="0"/>
            </a:br>
            <a:r>
              <a:rPr lang="fr-FR" sz="2400"/>
              <a:t>Propager une route statique par défaut dans OSPFv2</a:t>
            </a:r>
          </a:p>
        </p:txBody>
      </p:sp>
      <p:sp>
        <p:nvSpPr>
          <p:cNvPr id="4" name="Content Placeholder 3">
            <a:extLst>
              <a:ext uri="{FF2B5EF4-FFF2-40B4-BE49-F238E27FC236}">
                <a16:creationId xmlns:a16="http://schemas.microsoft.com/office/drawing/2014/main" id="{33A88DA3-CDD0-ED4B-A613-6C372369F8C5}"/>
              </a:ext>
            </a:extLst>
          </p:cNvPr>
          <p:cNvSpPr>
            <a:spLocks noGrp="1"/>
          </p:cNvSpPr>
          <p:nvPr>
            <p:ph idx="1"/>
          </p:nvPr>
        </p:nvSpPr>
        <p:spPr>
          <a:xfrm>
            <a:off x="474662" y="711742"/>
            <a:ext cx="8280057" cy="2265166"/>
          </a:xfrm>
        </p:spPr>
        <p:txBody>
          <a:bodyPr/>
          <a:lstStyle/>
          <a:p>
            <a:pPr marL="0" indent="0" algn="l" rtl="0"/>
            <a:r>
              <a:rPr lang="fr-FR" sz="1600">
                <a:solidFill>
                  <a:srgbClr val="000000"/>
                </a:solidFill>
              </a:rPr>
              <a:t>Pour propager une route par défaut, le routeur périphérie doit être configuré avec:</a:t>
            </a:r>
          </a:p>
          <a:p>
            <a:pPr marL="285750" indent="-285750" algn="l" rtl="0">
              <a:buFont typeface="Arial" panose="020B0604020202020204" pitchFamily="34" charset="0"/>
              <a:buChar char="•"/>
            </a:pPr>
            <a:r>
              <a:rPr lang="fr-FR" sz="1400">
                <a:solidFill>
                  <a:srgbClr val="000000"/>
                </a:solidFill>
              </a:rPr>
              <a:t>Une route statique par défaut en utilisant la commande </a:t>
            </a:r>
            <a:r>
              <a:rPr lang="fr-FR" sz="1400" b="1">
                <a:solidFill>
                  <a:srgbClr val="000000"/>
                </a:solidFill>
              </a:rPr>
              <a:t>ip route 0.0.0.0 0.0.0.0</a:t>
            </a:r>
            <a:r>
              <a:rPr lang="fr-FR" sz="1400">
                <a:solidFill>
                  <a:srgbClr val="000000"/>
                </a:solidFill>
              </a:rPr>
              <a:t> [</a:t>
            </a:r>
            <a:r>
              <a:rPr lang="fr-FR" sz="1400" i="1">
                <a:solidFill>
                  <a:srgbClr val="000000"/>
                </a:solidFill>
              </a:rPr>
              <a:t>next-hop-address</a:t>
            </a:r>
            <a:r>
              <a:rPr lang="fr-FR" sz="1400">
                <a:solidFill>
                  <a:srgbClr val="000000"/>
                </a:solidFill>
              </a:rPr>
              <a:t> | </a:t>
            </a:r>
            <a:r>
              <a:rPr lang="fr-FR" sz="1400" i="1">
                <a:solidFill>
                  <a:srgbClr val="000000"/>
                </a:solidFill>
              </a:rPr>
              <a:t>exit-intf</a:t>
            </a:r>
            <a:r>
              <a:rPr lang="fr-FR" sz="1400">
                <a:solidFill>
                  <a:srgbClr val="000000"/>
                </a:solidFill>
              </a:rPr>
              <a:t>] .</a:t>
            </a:r>
          </a:p>
          <a:p>
            <a:pPr marL="285750" indent="-285750" algn="l" rtl="0">
              <a:buFont typeface="Arial" panose="020B0604020202020204" pitchFamily="34" charset="0"/>
              <a:buChar char="•"/>
            </a:pPr>
            <a:r>
              <a:rPr lang="fr-FR" sz="1400">
                <a:solidFill>
                  <a:srgbClr val="000000"/>
                </a:solidFill>
              </a:rPr>
              <a:t>La commande de configuration de routeur </a:t>
            </a:r>
            <a:r>
              <a:rPr lang="fr-FR" sz="1400" b="1">
                <a:solidFill>
                  <a:srgbClr val="000000"/>
                </a:solidFill>
              </a:rPr>
              <a:t>default-information originate</a:t>
            </a:r>
            <a:r>
              <a:rPr lang="fr-FR" sz="1400">
                <a:solidFill>
                  <a:srgbClr val="000000"/>
                </a:solidFill>
              </a:rPr>
              <a:t> . R2 devient donc la source des informations de la route par défaut et la route statique par défaut est propagée dans les mises à jour OSPF.</a:t>
            </a:r>
          </a:p>
          <a:p>
            <a:pPr marL="0" indent="0" algn="l" rtl="0"/>
            <a:r>
              <a:rPr lang="fr-FR" sz="1600">
                <a:solidFill>
                  <a:srgbClr val="000000"/>
                </a:solidFill>
              </a:rPr>
              <a:t>Dans l'exemple, R2 est configuré avec un bouclage pour simuler une connexion à l'internet. Une route par défaut est configurée et propagée à tous les autres routeurs OSPF du domaine de routage.</a:t>
            </a:r>
          </a:p>
          <a:p>
            <a:pPr marL="73085" lvl="1" indent="0" rtl="0">
              <a:buNone/>
            </a:pPr>
            <a:r>
              <a:rPr lang="fr-FR" sz="1200" b="1">
                <a:solidFill>
                  <a:srgbClr val="000000"/>
                </a:solidFill>
              </a:rPr>
              <a:t>Remarque</a:t>
            </a:r>
            <a:r>
              <a:rPr lang="fr-FR" sz="1200">
                <a:solidFill>
                  <a:srgbClr val="000000"/>
                </a:solidFill>
              </a:rPr>
              <a:t>: Lors de la configuration des routes statiques, la meilleure pratique consiste à utiliser l'adresse IP du saut suivant. Cependant, lors de la simulation d'une connexion à Internet, il n'y a pas d'adresse IP de saut suivant. Par conséquent, nous utilisons l'argument </a:t>
            </a:r>
            <a:r>
              <a:rPr lang="fr-FR" sz="1200" i="1">
                <a:solidFill>
                  <a:srgbClr val="000000"/>
                </a:solidFill>
              </a:rPr>
              <a:t>exit-intf</a:t>
            </a:r>
            <a:r>
              <a:rPr lang="fr-FR" sz="1200">
                <a:solidFill>
                  <a:srgbClr val="000000"/>
                </a:solidFill>
              </a:rPr>
              <a:t> .</a:t>
            </a:r>
          </a:p>
          <a:p>
            <a:pPr marL="342900" indent="-342900" algn="l">
              <a:buFont typeface="Arial" panose="020B0604020202020204" pitchFamily="34" charset="0"/>
              <a:buChar char="•"/>
            </a:pPr>
            <a:endParaRPr lang="en-US" sz="1600" dirty="0">
              <a:solidFill>
                <a:srgbClr val="000000"/>
              </a:solidFill>
            </a:endParaRPr>
          </a:p>
        </p:txBody>
      </p:sp>
      <p:sp>
        <p:nvSpPr>
          <p:cNvPr id="2" name="Rectangle 1">
            <a:extLst>
              <a:ext uri="{FF2B5EF4-FFF2-40B4-BE49-F238E27FC236}">
                <a16:creationId xmlns:a16="http://schemas.microsoft.com/office/drawing/2014/main" id="{8A1D4731-8374-B041-9E4E-0D44336ED905}"/>
              </a:ext>
            </a:extLst>
          </p:cNvPr>
          <p:cNvSpPr/>
          <p:nvPr/>
        </p:nvSpPr>
        <p:spPr>
          <a:xfrm>
            <a:off x="474662" y="3027147"/>
            <a:ext cx="8432270" cy="1615827"/>
          </a:xfrm>
          <a:prstGeom prst="rect">
            <a:avLst/>
          </a:prstGeom>
          <a:solidFill>
            <a:srgbClr val="000000"/>
          </a:solidFill>
        </p:spPr>
        <p:txBody>
          <a:bodyPr wrap="square">
            <a:spAutoFit/>
          </a:bodyPr>
          <a:lstStyle/>
          <a:p>
            <a:pPr rtl="0"/>
            <a:r>
              <a:rPr lang="fr-FR" sz="1100">
                <a:solidFill>
                  <a:schemeClr val="bg1"/>
                </a:solidFill>
                <a:latin typeface="Courier New" panose="02070309020205020404" pitchFamily="49" charset="0"/>
                <a:cs typeface="Courier New" panose="02070309020205020404" pitchFamily="49" charset="0"/>
              </a:rPr>
              <a:t>R2 (config) # </a:t>
            </a:r>
            <a:r>
              <a:rPr lang="fr-FR" sz="1100" b="1">
                <a:solidFill>
                  <a:schemeClr val="bg1"/>
                </a:solidFill>
                <a:latin typeface="Courier New" panose="02070309020205020404" pitchFamily="49" charset="0"/>
                <a:cs typeface="Courier New" panose="02070309020205020404" pitchFamily="49" charset="0"/>
              </a:rPr>
              <a:t>interface lo1</a:t>
            </a:r>
            <a:r>
              <a:rPr lang="fr-FR" sz="1100">
                <a:solidFill>
                  <a:schemeClr val="bg1"/>
                </a:solidFill>
                <a:latin typeface="Courier New" panose="02070309020205020404" pitchFamily="49" charset="0"/>
                <a:cs typeface="Courier New" panose="02070309020205020404" pitchFamily="49" charset="0"/>
              </a:rPr>
              <a:t> </a:t>
            </a:r>
          </a:p>
          <a:p>
            <a:pPr rtl="0"/>
            <a:r>
              <a:rPr lang="fr-FR" sz="1100">
                <a:solidFill>
                  <a:schemeClr val="bg1"/>
                </a:solidFill>
                <a:latin typeface="Courier New" panose="02070309020205020404" pitchFamily="49" charset="0"/>
                <a:cs typeface="Courier New" panose="02070309020205020404" pitchFamily="49" charset="0"/>
              </a:rPr>
              <a:t>R2 (config-if) # </a:t>
            </a:r>
            <a:r>
              <a:rPr lang="fr-FR" sz="1100" b="1">
                <a:solidFill>
                  <a:schemeClr val="bg1"/>
                </a:solidFill>
                <a:latin typeface="Courier New" panose="02070309020205020404" pitchFamily="49" charset="0"/>
                <a:cs typeface="Courier New" panose="02070309020205020404" pitchFamily="49" charset="0"/>
              </a:rPr>
              <a:t>ip address 64.100.0.1 255.255.255.252</a:t>
            </a:r>
            <a:r>
              <a:rPr lang="fr-FR" sz="1100">
                <a:solidFill>
                  <a:schemeClr val="bg1"/>
                </a:solidFill>
                <a:latin typeface="Courier New" panose="02070309020205020404" pitchFamily="49" charset="0"/>
                <a:cs typeface="Courier New" panose="02070309020205020404" pitchFamily="49" charset="0"/>
              </a:rPr>
              <a:t> </a:t>
            </a:r>
          </a:p>
          <a:p>
            <a:pPr rtl="0"/>
            <a:r>
              <a:rPr lang="fr-FR" sz="1100">
                <a:solidFill>
                  <a:schemeClr val="bg1"/>
                </a:solidFill>
                <a:latin typeface="Courier New" panose="02070309020205020404" pitchFamily="49" charset="0"/>
                <a:cs typeface="Courier New" panose="02070309020205020404" pitchFamily="49" charset="0"/>
              </a:rPr>
              <a:t>R2(config-if)# </a:t>
            </a:r>
            <a:r>
              <a:rPr lang="fr-FR" sz="1100" b="1">
                <a:solidFill>
                  <a:schemeClr val="bg1"/>
                </a:solidFill>
                <a:latin typeface="Courier New" panose="02070309020205020404" pitchFamily="49" charset="0"/>
                <a:cs typeface="Courier New" panose="02070309020205020404" pitchFamily="49" charset="0"/>
              </a:rPr>
              <a:t>exit</a:t>
            </a:r>
            <a:r>
              <a:rPr lang="fr-FR" sz="1100">
                <a:solidFill>
                  <a:schemeClr val="bg1"/>
                </a:solidFill>
                <a:latin typeface="Courier New" panose="02070309020205020404" pitchFamily="49" charset="0"/>
                <a:cs typeface="Courier New" panose="02070309020205020404" pitchFamily="49" charset="0"/>
              </a:rPr>
              <a:t> </a:t>
            </a:r>
          </a:p>
          <a:p>
            <a:pPr rtl="0"/>
            <a:r>
              <a:rPr lang="fr-FR" sz="1100">
                <a:solidFill>
                  <a:schemeClr val="bg1"/>
                </a:solidFill>
                <a:latin typeface="Courier New" panose="02070309020205020404" pitchFamily="49" charset="0"/>
                <a:cs typeface="Courier New" panose="02070309020205020404" pitchFamily="49" charset="0"/>
              </a:rPr>
              <a:t>R2(config)# </a:t>
            </a:r>
            <a:r>
              <a:rPr lang="fr-FR" sz="1100" b="1">
                <a:solidFill>
                  <a:schemeClr val="bg1"/>
                </a:solidFill>
                <a:latin typeface="Courier New" panose="02070309020205020404" pitchFamily="49" charset="0"/>
                <a:cs typeface="Courier New" panose="02070309020205020404" pitchFamily="49" charset="0"/>
              </a:rPr>
              <a:t>ip route 0.0.0.0 0.0.0.0 loopback 1</a:t>
            </a:r>
            <a:r>
              <a:rPr lang="fr-FR" sz="1100">
                <a:solidFill>
                  <a:schemeClr val="bg1"/>
                </a:solidFill>
                <a:latin typeface="Courier New" panose="02070309020205020404" pitchFamily="49" charset="0"/>
                <a:cs typeface="Courier New" panose="02070309020205020404" pitchFamily="49" charset="0"/>
              </a:rPr>
              <a:t> </a:t>
            </a:r>
          </a:p>
          <a:p>
            <a:pPr rtl="0"/>
            <a:r>
              <a:rPr lang="fr-FR" sz="1100">
                <a:solidFill>
                  <a:schemeClr val="bg1"/>
                </a:solidFill>
                <a:latin typeface="Courier New" panose="02070309020205020404" pitchFamily="49" charset="0"/>
                <a:cs typeface="Courier New" panose="02070309020205020404" pitchFamily="49" charset="0"/>
              </a:rPr>
              <a:t>%Default route without gateway, if not a point-to-point interface, may impact performance </a:t>
            </a:r>
          </a:p>
          <a:p>
            <a:pPr rtl="0"/>
            <a:r>
              <a:rPr lang="fr-FR" sz="1100">
                <a:solidFill>
                  <a:schemeClr val="bg1"/>
                </a:solidFill>
                <a:latin typeface="Courier New" panose="02070309020205020404" pitchFamily="49" charset="0"/>
                <a:cs typeface="Courier New" panose="02070309020205020404" pitchFamily="49" charset="0"/>
              </a:rPr>
              <a:t>R2(config)# </a:t>
            </a:r>
            <a:r>
              <a:rPr lang="fr-FR" sz="1100" b="1">
                <a:solidFill>
                  <a:schemeClr val="bg1"/>
                </a:solidFill>
                <a:latin typeface="Courier New" panose="02070309020205020404" pitchFamily="49" charset="0"/>
                <a:cs typeface="Courier New" panose="02070309020205020404" pitchFamily="49" charset="0"/>
              </a:rPr>
              <a:t>router ospf 10</a:t>
            </a:r>
            <a:r>
              <a:rPr lang="fr-FR" sz="1100">
                <a:solidFill>
                  <a:schemeClr val="bg1"/>
                </a:solidFill>
                <a:latin typeface="Courier New" panose="02070309020205020404" pitchFamily="49" charset="0"/>
                <a:cs typeface="Courier New" panose="02070309020205020404" pitchFamily="49" charset="0"/>
              </a:rPr>
              <a:t> </a:t>
            </a:r>
          </a:p>
          <a:p>
            <a:pPr rtl="0"/>
            <a:r>
              <a:rPr lang="fr-FR" sz="1100">
                <a:solidFill>
                  <a:schemeClr val="bg1"/>
                </a:solidFill>
                <a:latin typeface="Courier New" panose="02070309020205020404" pitchFamily="49" charset="0"/>
                <a:cs typeface="Courier New" panose="02070309020205020404" pitchFamily="49" charset="0"/>
              </a:rPr>
              <a:t>R2(config-router)# </a:t>
            </a:r>
            <a:r>
              <a:rPr lang="fr-FR" sz="1100" b="1">
                <a:solidFill>
                  <a:schemeClr val="bg1"/>
                </a:solidFill>
                <a:latin typeface="Courier New" panose="02070309020205020404" pitchFamily="49" charset="0"/>
                <a:cs typeface="Courier New" panose="02070309020205020404" pitchFamily="49" charset="0"/>
              </a:rPr>
              <a:t>default-information originate</a:t>
            </a:r>
            <a:r>
              <a:rPr lang="fr-FR" sz="1100">
                <a:solidFill>
                  <a:schemeClr val="bg1"/>
                </a:solidFill>
                <a:latin typeface="Courier New" panose="02070309020205020404" pitchFamily="49" charset="0"/>
                <a:cs typeface="Courier New" panose="02070309020205020404" pitchFamily="49" charset="0"/>
              </a:rPr>
              <a:t> </a:t>
            </a:r>
          </a:p>
          <a:p>
            <a:pPr rtl="0"/>
            <a:r>
              <a:rPr lang="fr-FR" sz="1100">
                <a:solidFill>
                  <a:schemeClr val="bg1"/>
                </a:solidFill>
                <a:latin typeface="Courier New" panose="02070309020205020404" pitchFamily="49" charset="0"/>
                <a:cs typeface="Courier New" panose="02070309020205020404" pitchFamily="49" charset="0"/>
              </a:rPr>
              <a:t>R2(config-router)# </a:t>
            </a:r>
            <a:r>
              <a:rPr lang="fr-FR" sz="1100" b="1">
                <a:solidFill>
                  <a:schemeClr val="bg1"/>
                </a:solidFill>
                <a:latin typeface="Courier New" panose="02070309020205020404" pitchFamily="49" charset="0"/>
                <a:cs typeface="Courier New" panose="02070309020205020404" pitchFamily="49" charset="0"/>
              </a:rPr>
              <a:t>end</a:t>
            </a:r>
            <a:r>
              <a:rPr lang="fr-FR" sz="1100">
                <a:solidFill>
                  <a:schemeClr val="bg1"/>
                </a:solidFill>
                <a:latin typeface="Courier New" panose="02070309020205020404" pitchFamily="49" charset="0"/>
                <a:cs typeface="Courier New" panose="02070309020205020404" pitchFamily="49" charset="0"/>
              </a:rPr>
              <a:t> </a:t>
            </a:r>
          </a:p>
          <a:p>
            <a:pPr rtl="0"/>
            <a:r>
              <a:rPr lang="fr-FR" sz="1100">
                <a:solidFill>
                  <a:schemeClr val="bg1"/>
                </a:solidFill>
                <a:latin typeface="Courier New" panose="02070309020205020404" pitchFamily="49" charset="0"/>
                <a:cs typeface="Courier New" panose="02070309020205020404" pitchFamily="49" charset="0"/>
              </a:rPr>
              <a:t>R2#</a:t>
            </a:r>
          </a:p>
        </p:txBody>
      </p:sp>
    </p:spTree>
    <p:custDataLst>
      <p:tags r:id="rId1"/>
    </p:custDataLst>
    <p:extLst>
      <p:ext uri="{BB962C8B-B14F-4D97-AF65-F5344CB8AC3E}">
        <p14:creationId xmlns:p14="http://schemas.microsoft.com/office/powerpoint/2010/main" val="262308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Propagation d'une route par défaut</a:t>
            </a:r>
            <a:br>
              <a:rPr lang="en-US" sz="1600" dirty="0"/>
            </a:br>
            <a:r>
              <a:rPr lang="fr-FR" sz="2400"/>
              <a:t>Vérifier la route par défaut propagée</a:t>
            </a:r>
          </a:p>
        </p:txBody>
      </p:sp>
      <p:sp>
        <p:nvSpPr>
          <p:cNvPr id="6" name="Content Placeholder 5">
            <a:extLst>
              <a:ext uri="{FF2B5EF4-FFF2-40B4-BE49-F238E27FC236}">
                <a16:creationId xmlns:a16="http://schemas.microsoft.com/office/drawing/2014/main" id="{75C69166-8BD7-CC4A-85F9-6263965C1ED9}"/>
              </a:ext>
            </a:extLst>
          </p:cNvPr>
          <p:cNvSpPr>
            <a:spLocks noGrp="1"/>
          </p:cNvSpPr>
          <p:nvPr>
            <p:ph idx="1"/>
          </p:nvPr>
        </p:nvSpPr>
        <p:spPr>
          <a:xfrm>
            <a:off x="474662" y="731838"/>
            <a:ext cx="8280057" cy="1529042"/>
          </a:xfrm>
        </p:spPr>
        <p:txBody>
          <a:bodyPr/>
          <a:lstStyle/>
          <a:p>
            <a:pPr marL="342900" indent="-342900" algn="l" rtl="0">
              <a:buFont typeface="Arial" panose="020B0604020202020204" pitchFamily="34" charset="0"/>
              <a:buChar char="•"/>
            </a:pPr>
            <a:r>
              <a:rPr lang="fr-FR" sz="1600">
                <a:solidFill>
                  <a:srgbClr val="000000"/>
                </a:solidFill>
              </a:rPr>
              <a:t>Vous pouvez vérifier les paramètres de route par défaut sur R2 en utilisant la commande </a:t>
            </a:r>
            <a:r>
              <a:rPr lang="fr-FR" sz="1600" b="1">
                <a:solidFill>
                  <a:srgbClr val="000000"/>
                </a:solidFill>
              </a:rPr>
              <a:t>show ip route</a:t>
            </a:r>
            <a:r>
              <a:rPr lang="fr-FR" sz="1600">
                <a:solidFill>
                  <a:srgbClr val="000000"/>
                </a:solidFill>
              </a:rPr>
              <a:t> . Vous pouvez également vérifier que R1 et R3 ont reçu une route par défaut.</a:t>
            </a:r>
          </a:p>
          <a:p>
            <a:pPr marL="342900" indent="-342900" algn="l" rtl="0">
              <a:buFont typeface="Arial" panose="020B0604020202020204" pitchFamily="34" charset="0"/>
              <a:buChar char="•"/>
            </a:pPr>
            <a:r>
              <a:rPr lang="fr-FR" sz="1600">
                <a:solidFill>
                  <a:srgbClr val="000000"/>
                </a:solidFill>
              </a:rPr>
              <a:t>Notez que l'origine de la route sur R1 est </a:t>
            </a:r>
            <a:r>
              <a:rPr lang="fr-FR" sz="1600" b="1">
                <a:solidFill>
                  <a:srgbClr val="000000"/>
                </a:solidFill>
              </a:rPr>
              <a:t>O*E2</a:t>
            </a:r>
            <a:r>
              <a:rPr lang="fr-FR" sz="1600">
                <a:solidFill>
                  <a:srgbClr val="000000"/>
                </a:solidFill>
              </a:rPr>
              <a:t>, ce qui signifie qu'elle a été apprise en utilisant OSPFv2. L'astérisque identifie cette route comme une bonne candidate pour la route par défaut. La désignation E2 indique qu'il s'agit d'une route externe. La signification de E1 et E2 dépasse le champ d'application de ce module.</a:t>
            </a:r>
          </a:p>
          <a:p>
            <a:pPr marL="342900" indent="-342900" algn="l">
              <a:buFont typeface="Arial" panose="020B0604020202020204" pitchFamily="34" charset="0"/>
              <a:buChar char="•"/>
            </a:pPr>
            <a:endParaRPr lang="en-US" sz="1600" dirty="0">
              <a:solidFill>
                <a:srgbClr val="000000"/>
              </a:solidFill>
            </a:endParaRPr>
          </a:p>
        </p:txBody>
      </p:sp>
      <p:sp>
        <p:nvSpPr>
          <p:cNvPr id="7" name="Rectangle 6">
            <a:extLst>
              <a:ext uri="{FF2B5EF4-FFF2-40B4-BE49-F238E27FC236}">
                <a16:creationId xmlns:a16="http://schemas.microsoft.com/office/drawing/2014/main" id="{F14C179B-814B-9C40-8169-476A4D02B5EF}"/>
              </a:ext>
            </a:extLst>
          </p:cNvPr>
          <p:cNvSpPr/>
          <p:nvPr/>
        </p:nvSpPr>
        <p:spPr>
          <a:xfrm>
            <a:off x="1405466" y="2442807"/>
            <a:ext cx="6417733" cy="1015663"/>
          </a:xfrm>
          <a:prstGeom prst="rect">
            <a:avLst/>
          </a:prstGeom>
          <a:solidFill>
            <a:srgbClr val="000000"/>
          </a:solidFill>
        </p:spPr>
        <p:txBody>
          <a:bodyPr wrap="square">
            <a:spAutoFit/>
          </a:bodyPr>
          <a:lstStyle/>
          <a:p>
            <a:pPr rtl="0"/>
            <a:r>
              <a:rPr lang="fr-FR" sz="1200">
                <a:solidFill>
                  <a:schemeClr val="bg1"/>
                </a:solidFill>
                <a:latin typeface="Courier New" panose="02070309020205020404" pitchFamily="49" charset="0"/>
                <a:cs typeface="Courier New" panose="02070309020205020404" pitchFamily="49" charset="0"/>
              </a:rPr>
              <a:t>R2# </a:t>
            </a:r>
            <a:r>
              <a:rPr lang="fr-FR" sz="1200" b="1">
                <a:solidFill>
                  <a:schemeClr val="bg1"/>
                </a:solidFill>
                <a:latin typeface="Courier New" panose="02070309020205020404" pitchFamily="49" charset="0"/>
                <a:cs typeface="Courier New" panose="02070309020205020404" pitchFamily="49" charset="0"/>
              </a:rPr>
              <a:t>show ip route | begin Gateway </a:t>
            </a:r>
          </a:p>
          <a:p>
            <a:pPr rtl="0"/>
            <a:r>
              <a:rPr lang="fr-FR" sz="1200">
                <a:solidFill>
                  <a:schemeClr val="accent6">
                    <a:lumMod val="60000"/>
                    <a:lumOff val="40000"/>
                  </a:schemeClr>
                </a:solidFill>
                <a:latin typeface="Courier New" panose="02070309020205020404" pitchFamily="49" charset="0"/>
                <a:cs typeface="Courier New" panose="02070309020205020404" pitchFamily="49" charset="0"/>
              </a:rPr>
              <a:t>Gateway of last resort is 0.0.0.0 to network 0.0.0.0 </a:t>
            </a:r>
          </a:p>
          <a:p>
            <a:pPr rtl="0"/>
            <a:r>
              <a:rPr lang="fr-FR" sz="1200">
                <a:solidFill>
                  <a:schemeClr val="accent6">
                    <a:lumMod val="60000"/>
                    <a:lumOff val="40000"/>
                  </a:schemeClr>
                </a:solidFill>
                <a:latin typeface="Courier New" panose="02070309020205020404" pitchFamily="49" charset="0"/>
                <a:cs typeface="Courier New" panose="02070309020205020404" pitchFamily="49" charset="0"/>
              </a:rPr>
              <a:t>S* 0.0.0.0/0 is directly connected, Loopback1 </a:t>
            </a:r>
          </a:p>
          <a:p>
            <a:pPr rtl="0"/>
            <a:r>
              <a:rPr lang="fr-FR" sz="1200">
                <a:solidFill>
                  <a:schemeClr val="bg1"/>
                </a:solidFill>
                <a:latin typeface="Courier New" panose="02070309020205020404" pitchFamily="49" charset="0"/>
                <a:cs typeface="Courier New" panose="02070309020205020404" pitchFamily="49" charset="0"/>
              </a:rPr>
              <a:t>      10.0.0.0/8 is variably subnetted, 9 subnets, 3 masks</a:t>
            </a:r>
          </a:p>
          <a:p>
            <a:pPr rtl="0"/>
            <a:r>
              <a:rPr lang="fr-FR" sz="1200">
                <a:solidFill>
                  <a:schemeClr val="bg1"/>
                </a:solidFill>
                <a:latin typeface="Courier New" panose="02070309020205020404" pitchFamily="49" charset="0"/>
                <a:cs typeface="Courier New" panose="02070309020205020404" pitchFamily="49" charset="0"/>
              </a:rPr>
              <a:t>(output omitted)</a:t>
            </a:r>
          </a:p>
        </p:txBody>
      </p:sp>
      <p:sp>
        <p:nvSpPr>
          <p:cNvPr id="8" name="Rectangle 7">
            <a:extLst>
              <a:ext uri="{FF2B5EF4-FFF2-40B4-BE49-F238E27FC236}">
                <a16:creationId xmlns:a16="http://schemas.microsoft.com/office/drawing/2014/main" id="{92734ABC-E11F-7146-BB3C-7E0C1892F9E6}"/>
              </a:ext>
            </a:extLst>
          </p:cNvPr>
          <p:cNvSpPr/>
          <p:nvPr/>
        </p:nvSpPr>
        <p:spPr>
          <a:xfrm>
            <a:off x="970844" y="3636960"/>
            <a:ext cx="7563556" cy="1015663"/>
          </a:xfrm>
          <a:prstGeom prst="rect">
            <a:avLst/>
          </a:prstGeom>
          <a:solidFill>
            <a:srgbClr val="000000"/>
          </a:solidFill>
        </p:spPr>
        <p:txBody>
          <a:bodyPr wrap="square">
            <a:spAutoFit/>
          </a:bodyPr>
          <a:lstStyle/>
          <a:p>
            <a:pPr rtl="0"/>
            <a:r>
              <a:rPr lang="fr-FR" sz="1200">
                <a:solidFill>
                  <a:schemeClr val="bg1"/>
                </a:solidFill>
                <a:latin typeface="Courier New" panose="02070309020205020404" pitchFamily="49" charset="0"/>
                <a:cs typeface="Courier New" panose="02070309020205020404" pitchFamily="49" charset="0"/>
              </a:rPr>
              <a:t>R1# </a:t>
            </a:r>
            <a:r>
              <a:rPr lang="fr-FR" sz="1200" b="1">
                <a:solidFill>
                  <a:schemeClr val="bg1"/>
                </a:solidFill>
                <a:latin typeface="Courier New" panose="02070309020205020404" pitchFamily="49" charset="0"/>
                <a:cs typeface="Courier New" panose="02070309020205020404" pitchFamily="49" charset="0"/>
              </a:rPr>
              <a:t>show ip route | begin Gateway </a:t>
            </a:r>
          </a:p>
          <a:p>
            <a:pPr rtl="0"/>
            <a:r>
              <a:rPr lang="fr-FR" sz="1200">
                <a:solidFill>
                  <a:schemeClr val="accent6">
                    <a:lumMod val="60000"/>
                    <a:lumOff val="40000"/>
                  </a:schemeClr>
                </a:solidFill>
                <a:latin typeface="Courier New" panose="02070309020205020404" pitchFamily="49" charset="0"/>
                <a:cs typeface="Courier New" panose="02070309020205020404" pitchFamily="49" charset="0"/>
              </a:rPr>
              <a:t>Gateway of last resort is 10.1.1.6 to network 0.0.0.0 </a:t>
            </a:r>
          </a:p>
          <a:p>
            <a:pPr rtl="0"/>
            <a:r>
              <a:rPr lang="fr-FR" sz="1200">
                <a:solidFill>
                  <a:schemeClr val="accent6">
                    <a:lumMod val="60000"/>
                    <a:lumOff val="40000"/>
                  </a:schemeClr>
                </a:solidFill>
                <a:latin typeface="Courier New" panose="02070309020205020404" pitchFamily="49" charset="0"/>
                <a:cs typeface="Courier New" panose="02070309020205020404" pitchFamily="49" charset="0"/>
              </a:rPr>
              <a:t>O*E2 0.0.0.0/0 [110/1] via 10.1.1.6, 00:11:08, GigabiteThernet0/0/0      </a:t>
            </a:r>
          </a:p>
          <a:p>
            <a:pPr rtl="0"/>
            <a:r>
              <a:rPr lang="fr-FR" sz="1200">
                <a:solidFill>
                  <a:schemeClr val="bg1"/>
                </a:solidFill>
                <a:latin typeface="Courier New" panose="02070309020205020404" pitchFamily="49" charset="0"/>
                <a:cs typeface="Courier New" panose="02070309020205020404" pitchFamily="49" charset="0"/>
              </a:rPr>
              <a:t>      10.0.0.0/8 is variably subnetted, 9 subnets, 3 masks</a:t>
            </a:r>
          </a:p>
          <a:p>
            <a:pPr rtl="0"/>
            <a:r>
              <a:rPr lang="fr-FR" sz="1200">
                <a:solidFill>
                  <a:schemeClr val="bg1"/>
                </a:solidFill>
                <a:latin typeface="Courier New" panose="02070309020205020404" pitchFamily="49" charset="0"/>
                <a:cs typeface="Courier New" panose="02070309020205020404" pitchFamily="49" charset="0"/>
              </a:rPr>
              <a:t>(output omitted)</a:t>
            </a:r>
          </a:p>
        </p:txBody>
      </p:sp>
    </p:spTree>
    <p:custDataLst>
      <p:tags r:id="rId1"/>
    </p:custDataLst>
    <p:extLst>
      <p:ext uri="{BB962C8B-B14F-4D97-AF65-F5344CB8AC3E}">
        <p14:creationId xmlns:p14="http://schemas.microsoft.com/office/powerpoint/2010/main" val="34645008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Propagation d'une route par défaut</a:t>
            </a:r>
            <a:br>
              <a:rPr lang="en-US" sz="1600" dirty="0"/>
            </a:br>
            <a:r>
              <a:rPr lang="fr-FR" sz="2400"/>
              <a:t>Packet Tracer - Propager une route par défaut dans OSPFv2</a:t>
            </a:r>
          </a:p>
        </p:txBody>
      </p:sp>
      <p:sp>
        <p:nvSpPr>
          <p:cNvPr id="4" name="Content Placeholder 3">
            <a:extLst>
              <a:ext uri="{FF2B5EF4-FFF2-40B4-BE49-F238E27FC236}">
                <a16:creationId xmlns:a16="http://schemas.microsoft.com/office/drawing/2014/main" id="{33A0356E-9A1B-0A44-9F4B-67CBF04C6021}"/>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Dans cette activité Packet Tracer, vous remplirez les objectifs suivants:</a:t>
            </a:r>
          </a:p>
          <a:p>
            <a:pPr marL="285750" indent="-285750" algn="l">
              <a:buFont typeface="Arial" panose="020B0604020202020204" pitchFamily="34" charset="0"/>
              <a:buChar char="•"/>
            </a:pPr>
            <a:endParaRPr lang="en-US" sz="1600" dirty="0">
              <a:solidFill>
                <a:srgbClr val="000000"/>
              </a:solidFill>
            </a:endParaRPr>
          </a:p>
          <a:p>
            <a:pPr marL="285750" indent="-285750" algn="l" rtl="0">
              <a:buFont typeface="Arial" panose="020B0604020202020204" pitchFamily="34" charset="0"/>
              <a:buChar char="•"/>
            </a:pPr>
            <a:r>
              <a:rPr lang="fr-FR" sz="1600">
                <a:solidFill>
                  <a:srgbClr val="000000"/>
                </a:solidFill>
              </a:rPr>
              <a:t>Propager une route par défaut</a:t>
            </a:r>
          </a:p>
          <a:p>
            <a:pPr marL="285750" indent="-285750" algn="l" rtl="0">
              <a:buFont typeface="Arial" panose="020B0604020202020204" pitchFamily="34" charset="0"/>
              <a:buChar char="•"/>
            </a:pPr>
            <a:r>
              <a:rPr lang="fr-FR" sz="1600">
                <a:solidFill>
                  <a:srgbClr val="000000"/>
                </a:solidFill>
              </a:rPr>
              <a:t>Partie 2: Vérifier la connectivité</a:t>
            </a:r>
          </a:p>
        </p:txBody>
      </p:sp>
    </p:spTree>
    <p:custDataLst>
      <p:tags r:id="rId1"/>
    </p:custDataLst>
    <p:extLst>
      <p:ext uri="{BB962C8B-B14F-4D97-AF65-F5344CB8AC3E}">
        <p14:creationId xmlns:p14="http://schemas.microsoft.com/office/powerpoint/2010/main" val="21108737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rtl="0" eaLnBrk="1" hangingPunct="1"/>
            <a:r>
              <a:rPr lang="fr-FR"/>
              <a:t>Module 2: Activités</a:t>
            </a:r>
          </a:p>
        </p:txBody>
      </p:sp>
      <p:sp>
        <p:nvSpPr>
          <p:cNvPr id="6147" name="Rectangle 34"/>
          <p:cNvSpPr>
            <a:spLocks noGrp="1" noChangeArrowheads="1"/>
          </p:cNvSpPr>
          <p:nvPr>
            <p:ph idx="1"/>
          </p:nvPr>
        </p:nvSpPr>
        <p:spPr>
          <a:xfrm>
            <a:off x="144065" y="733629"/>
            <a:ext cx="8695135" cy="348414"/>
          </a:xfrm>
        </p:spPr>
        <p:txBody>
          <a:bodyPr/>
          <a:lstStyle/>
          <a:p>
            <a:pPr marL="0" indent="0" rtl="0">
              <a:spcBef>
                <a:spcPct val="30000"/>
              </a:spcBef>
              <a:buNone/>
            </a:pPr>
            <a:r>
              <a:rPr lang="fr-FR"/>
              <a:t>Quelles sont les activités associées à ce module?</a:t>
            </a: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3246059413"/>
              </p:ext>
            </p:extLst>
          </p:nvPr>
        </p:nvGraphicFramePr>
        <p:xfrm>
          <a:off x="455999" y="1132282"/>
          <a:ext cx="8229418" cy="3107706"/>
        </p:xfrm>
        <a:graphic>
          <a:graphicData uri="http://schemas.openxmlformats.org/drawingml/2006/table">
            <a:tbl>
              <a:tblPr firstRow="1" bandRow="1">
                <a:tableStyleId>{5C22544A-7EE6-4342-B048-85BDC9FD1C3A}</a:tableStyleId>
              </a:tblPr>
              <a:tblGrid>
                <a:gridCol w="1129733">
                  <a:extLst>
                    <a:ext uri="{9D8B030D-6E8A-4147-A177-3AD203B41FA5}">
                      <a16:colId xmlns:a16="http://schemas.microsoft.com/office/drawing/2014/main" val="20001"/>
                    </a:ext>
                  </a:extLst>
                </a:gridCol>
                <a:gridCol w="1857736">
                  <a:extLst>
                    <a:ext uri="{9D8B030D-6E8A-4147-A177-3AD203B41FA5}">
                      <a16:colId xmlns:a16="http://schemas.microsoft.com/office/drawing/2014/main" val="3156509146"/>
                    </a:ext>
                  </a:extLst>
                </a:gridCol>
                <a:gridCol w="4080076">
                  <a:extLst>
                    <a:ext uri="{9D8B030D-6E8A-4147-A177-3AD203B41FA5}">
                      <a16:colId xmlns:a16="http://schemas.microsoft.com/office/drawing/2014/main" val="20002"/>
                    </a:ext>
                  </a:extLst>
                </a:gridCol>
                <a:gridCol w="1161873">
                  <a:extLst>
                    <a:ext uri="{9D8B030D-6E8A-4147-A177-3AD203B41FA5}">
                      <a16:colId xmlns:a16="http://schemas.microsoft.com/office/drawing/2014/main" val="20003"/>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fr-FR" sz="1200"/>
                        <a:t>N° de page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t>Type d'exercice</a:t>
                      </a:r>
                    </a:p>
                  </a:txBody>
                  <a:tcPr marL="68580" marR="68580" marT="34290" marB="34290" anchor="ctr"/>
                </a:tc>
                <a:tc>
                  <a:txBody>
                    <a:bodyPr/>
                    <a:lstStyle/>
                    <a:p>
                      <a:pPr rtl="0"/>
                      <a:r>
                        <a:rPr lang="fr-FR" sz="1200"/>
                        <a:t>Nom de l'exercice</a:t>
                      </a:r>
                    </a:p>
                  </a:txBody>
                  <a:tcPr marL="68580" marR="68580" marT="34290" marB="34290" anchor="ctr"/>
                </a:tc>
                <a:tc>
                  <a:txBody>
                    <a:bodyPr/>
                    <a:lstStyle/>
                    <a:p>
                      <a:pPr rtl="0"/>
                      <a:r>
                        <a:rPr lang="fr-FR" sz="1200"/>
                        <a:t>Facultatif ?</a:t>
                      </a:r>
                    </a:p>
                  </a:txBody>
                  <a:tcPr marL="68580" marR="68580" marT="34290" marB="34290" anchor="ctr"/>
                </a:tc>
                <a:extLst>
                  <a:ext uri="{0D108BD9-81ED-4DB2-BD59-A6C34878D82A}">
                    <a16:rowId xmlns:a16="http://schemas.microsoft.com/office/drawing/2014/main" val="10000"/>
                  </a:ext>
                </a:extLst>
              </a:tr>
              <a:tr h="350784">
                <a:tc>
                  <a:txBody>
                    <a:bodyPr/>
                    <a:lstStyle/>
                    <a:p>
                      <a:pPr algn="ctr" rtl="0"/>
                      <a:r>
                        <a:rPr lang="fr-FR" sz="1100">
                          <a:solidFill>
                            <a:srgbClr val="000000"/>
                          </a:solidFill>
                        </a:rPr>
                        <a:t>2.1.8</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Contrôleur de syntaxe</a:t>
                      </a:r>
                    </a:p>
                  </a:txBody>
                  <a:tcPr marL="68580" marR="68580" marT="34290" marB="34290" anchor="ctr"/>
                </a:tc>
                <a:tc>
                  <a:txBody>
                    <a:bodyPr/>
                    <a:lstStyle/>
                    <a:p>
                      <a:pPr rtl="0"/>
                      <a:r>
                        <a:rPr lang="fr-FR" sz="1100">
                          <a:solidFill>
                            <a:srgbClr val="000000"/>
                          </a:solidFill>
                        </a:rPr>
                        <a:t>Configurer l'ID de routeur R2 et D3</a:t>
                      </a:r>
                    </a:p>
                  </a:txBody>
                  <a:tcPr marL="68580" marR="68580" marT="34290" marB="34290" anchor="ctr"/>
                </a:tc>
                <a:tc>
                  <a:txBody>
                    <a:bodyPr/>
                    <a:lstStyle/>
                    <a:p>
                      <a:pPr rtl="0"/>
                      <a:r>
                        <a:rPr lang="fr-FR" sz="1100">
                          <a:solidFill>
                            <a:srgbClr val="000000"/>
                          </a:solidFill>
                        </a:rPr>
                        <a:t>Recommandation</a:t>
                      </a:r>
                    </a:p>
                  </a:txBody>
                  <a:tcPr marL="68580" marR="68580" marT="34290" marB="34290" anchor="ctr"/>
                </a:tc>
                <a:extLst>
                  <a:ext uri="{0D108BD9-81ED-4DB2-BD59-A6C34878D82A}">
                    <a16:rowId xmlns:a16="http://schemas.microsoft.com/office/drawing/2014/main" val="10001"/>
                  </a:ext>
                </a:extLst>
              </a:tr>
              <a:tr h="350784">
                <a:tc>
                  <a:txBody>
                    <a:bodyPr/>
                    <a:lstStyle/>
                    <a:p>
                      <a:pPr algn="ctr" rtl="0"/>
                      <a:r>
                        <a:rPr lang="fr-FR" sz="1100">
                          <a:solidFill>
                            <a:srgbClr val="000000"/>
                          </a:solidFill>
                        </a:rPr>
                        <a:t>2.1.9</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Vérifiez votre compréhension</a:t>
                      </a:r>
                    </a:p>
                  </a:txBody>
                  <a:tcPr marL="68580" marR="68580" marT="34290" marB="34290" anchor="ctr"/>
                </a:tc>
                <a:tc>
                  <a:txBody>
                    <a:bodyPr/>
                    <a:lstStyle/>
                    <a:p>
                      <a:pPr rtl="0"/>
                      <a:r>
                        <a:rPr lang="fr-FR" sz="1100">
                          <a:solidFill>
                            <a:srgbClr val="000000"/>
                          </a:solidFill>
                        </a:rPr>
                        <a:t>ID de routeur OSPF</a:t>
                      </a:r>
                    </a:p>
                  </a:txBody>
                  <a:tcPr marL="68580" marR="68580" marT="34290" marB="34290" anchor="ctr"/>
                </a:tc>
                <a:tc>
                  <a:txBody>
                    <a:bodyPr/>
                    <a:lstStyle/>
                    <a:p>
                      <a:pPr rtl="0"/>
                      <a:r>
                        <a:rPr lang="fr-FR" sz="1100">
                          <a:solidFill>
                            <a:srgbClr val="000000"/>
                          </a:solidFill>
                        </a:rPr>
                        <a:t>Recommandation</a:t>
                      </a:r>
                    </a:p>
                  </a:txBody>
                  <a:tcPr marL="68580" marR="68580" marT="34290" marB="34290" anchor="ctr"/>
                </a:tc>
                <a:extLst>
                  <a:ext uri="{0D108BD9-81ED-4DB2-BD59-A6C34878D82A}">
                    <a16:rowId xmlns:a16="http://schemas.microsoft.com/office/drawing/2014/main" val="10006"/>
                  </a:ext>
                </a:extLst>
              </a:tr>
              <a:tr h="350784">
                <a:tc>
                  <a:txBody>
                    <a:bodyPr/>
                    <a:lstStyle/>
                    <a:p>
                      <a:pPr algn="ctr" rtl="0"/>
                      <a:r>
                        <a:rPr lang="fr-FR" sz="1100">
                          <a:solidFill>
                            <a:srgbClr val="000000"/>
                          </a:solidFill>
                        </a:rPr>
                        <a:t>2.2.3</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Vérifiez vos connaissances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Le masque générique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Recommandation</a:t>
                      </a:r>
                    </a:p>
                  </a:txBody>
                  <a:tcPr marL="68580" marR="68580" marT="34290" marB="34290" anchor="ctr"/>
                </a:tc>
                <a:extLst>
                  <a:ext uri="{0D108BD9-81ED-4DB2-BD59-A6C34878D82A}">
                    <a16:rowId xmlns:a16="http://schemas.microsoft.com/office/drawing/2014/main" val="10008"/>
                  </a:ext>
                </a:extLst>
              </a:tr>
              <a:tr h="350784">
                <a:tc>
                  <a:txBody>
                    <a:bodyPr/>
                    <a:lstStyle/>
                    <a:p>
                      <a:pPr algn="ctr" rtl="0"/>
                      <a:r>
                        <a:rPr lang="fr-FR" sz="1100">
                          <a:solidFill>
                            <a:srgbClr val="000000"/>
                          </a:solidFill>
                        </a:rPr>
                        <a:t>2.2.5</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Contrôleur de syntaxe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Configurer R2 et R3 à l'aide de la commande network</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Recommandation</a:t>
                      </a:r>
                    </a:p>
                  </a:txBody>
                  <a:tcPr marL="68580" marR="68580" marT="34290" marB="34290" anchor="ctr"/>
                </a:tc>
                <a:extLst>
                  <a:ext uri="{0D108BD9-81ED-4DB2-BD59-A6C34878D82A}">
                    <a16:rowId xmlns:a16="http://schemas.microsoft.com/office/drawing/2014/main" val="2582900979"/>
                  </a:ext>
                </a:extLst>
              </a:tr>
              <a:tr h="350784">
                <a:tc>
                  <a:txBody>
                    <a:bodyPr/>
                    <a:lstStyle/>
                    <a:p>
                      <a:pPr algn="ctr" rtl="0"/>
                      <a:r>
                        <a:rPr lang="fr-FR" sz="1100">
                          <a:solidFill>
                            <a:srgbClr val="000000"/>
                          </a:solidFill>
                        </a:rPr>
                        <a:t>2.2.7</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Contrôleur de syntaxe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Configurer R2 et R3 à l'aide de la commande ip ospf</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Recommandation</a:t>
                      </a:r>
                    </a:p>
                  </a:txBody>
                  <a:tcPr marL="68580" marR="68580" marT="34290" marB="34290" anchor="ctr"/>
                </a:tc>
                <a:extLst>
                  <a:ext uri="{0D108BD9-81ED-4DB2-BD59-A6C34878D82A}">
                    <a16:rowId xmlns:a16="http://schemas.microsoft.com/office/drawing/2014/main" val="3522544737"/>
                  </a:ext>
                </a:extLst>
              </a:tr>
              <a:tr h="350784">
                <a:tc>
                  <a:txBody>
                    <a:bodyPr/>
                    <a:lstStyle/>
                    <a:p>
                      <a:pPr algn="ctr" rtl="0"/>
                      <a:r>
                        <a:rPr lang="fr-FR" sz="1100">
                          <a:solidFill>
                            <a:srgbClr val="000000"/>
                          </a:solidFill>
                        </a:rPr>
                        <a:t>2.2.10</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Contrôleur de syntaxe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Configurer les interfaces passives R2 et R3.</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Recommandation</a:t>
                      </a:r>
                    </a:p>
                  </a:txBody>
                  <a:tcPr marL="68580" marR="68580" marT="34290" marB="34290" anchor="ctr"/>
                </a:tc>
                <a:extLst>
                  <a:ext uri="{0D108BD9-81ED-4DB2-BD59-A6C34878D82A}">
                    <a16:rowId xmlns:a16="http://schemas.microsoft.com/office/drawing/2014/main" val="3001172460"/>
                  </a:ext>
                </a:extLst>
              </a:tr>
              <a:tr h="350784">
                <a:tc>
                  <a:txBody>
                    <a:bodyPr/>
                    <a:lstStyle/>
                    <a:p>
                      <a:pPr algn="ctr" rtl="0"/>
                      <a:r>
                        <a:rPr lang="fr-FR" sz="1100">
                          <a:solidFill>
                            <a:srgbClr val="000000"/>
                          </a:solidFill>
                        </a:rPr>
                        <a:t>2.2.13</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Configurer l'OSPFv2 point à point à zone unique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Recommandation</a:t>
                      </a:r>
                    </a:p>
                  </a:txBody>
                  <a:tcPr marL="68580" marR="68580" marT="34290" marB="34290" anchor="ctr"/>
                </a:tc>
                <a:extLst>
                  <a:ext uri="{0D108BD9-81ED-4DB2-BD59-A6C34878D82A}">
                    <a16:rowId xmlns:a16="http://schemas.microsoft.com/office/drawing/2014/main" val="322206681"/>
                  </a:ext>
                </a:extLst>
              </a:tr>
              <a:tr h="350784">
                <a:tc>
                  <a:txBody>
                    <a:bodyPr/>
                    <a:lstStyle/>
                    <a:p>
                      <a:pPr algn="ctr" rtl="0"/>
                      <a:r>
                        <a:rPr lang="fr-FR" sz="1100">
                          <a:solidFill>
                            <a:srgbClr val="000000"/>
                          </a:solidFill>
                        </a:rPr>
                        <a:t>2.3.10</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Contrôleur de syntaxe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Configurer la priorité OSPF</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Recommandation</a:t>
                      </a:r>
                    </a:p>
                  </a:txBody>
                  <a:tcPr marL="68580" marR="68580" marT="34290" marB="34290" anchor="ctr"/>
                </a:tc>
                <a:extLst>
                  <a:ext uri="{0D108BD9-81ED-4DB2-BD59-A6C34878D82A}">
                    <a16:rowId xmlns:a16="http://schemas.microsoft.com/office/drawing/2014/main" val="3406068602"/>
                  </a:ext>
                </a:extLst>
              </a:tr>
            </a:tbl>
          </a:graphicData>
        </a:graphic>
      </p:graphicFrame>
    </p:spTree>
    <p:custDataLst>
      <p:tags r:id="rId1"/>
    </p:custDataLst>
    <p:extLst>
      <p:ext uri="{BB962C8B-B14F-4D97-AF65-F5344CB8AC3E}">
        <p14:creationId xmlns:p14="http://schemas.microsoft.com/office/powerpoint/2010/main" val="2145273728"/>
      </p:ext>
    </p:extLst>
  </p:cSld>
  <p:clrMapOvr>
    <a:masterClrMapping/>
  </p:clrMapOvr>
  <p:transition spd="slow">
    <p:wipe/>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2.6 Vérifier le protocole OSPFv2 à zone unique.</a:t>
            </a:r>
          </a:p>
        </p:txBody>
      </p:sp>
    </p:spTree>
    <p:custDataLst>
      <p:tags r:id="rId1"/>
    </p:custDataLst>
    <p:extLst>
      <p:ext uri="{BB962C8B-B14F-4D97-AF65-F5344CB8AC3E}">
        <p14:creationId xmlns:p14="http://schemas.microsoft.com/office/powerpoint/2010/main" val="2997313081"/>
      </p:ext>
    </p:extLst>
  </p:cSld>
  <p:clrMapOvr>
    <a:masterClrMapping/>
  </p:clrMapOvr>
  <p:transition spd="slow">
    <p:wipe/>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Vérifier le protocole OSPFv2 à zone unique</a:t>
            </a:r>
            <a:br>
              <a:rPr lang="en-US" dirty="0"/>
            </a:br>
            <a:r>
              <a:rPr lang="fr-FR" sz="2400"/>
              <a:t>Vérifier les voisins OSPF</a:t>
            </a:r>
          </a:p>
        </p:txBody>
      </p:sp>
      <p:sp>
        <p:nvSpPr>
          <p:cNvPr id="4" name="Content Placeholder 3">
            <a:extLst>
              <a:ext uri="{FF2B5EF4-FFF2-40B4-BE49-F238E27FC236}">
                <a16:creationId xmlns:a16="http://schemas.microsoft.com/office/drawing/2014/main" id="{8DD34D6B-8F1C-2142-8930-A125BF018145}"/>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Après avoir configuré OSPFv2 à zone unique, vous devrez vérifier vos configurations. Les deux commandes suivantes sont particulièrement utiles pour vérifier le routage:</a:t>
            </a:r>
          </a:p>
          <a:p>
            <a:pPr marL="342900" indent="-342900" algn="l" rtl="0">
              <a:buFont typeface="Arial" panose="020B0604020202020204" pitchFamily="34" charset="0"/>
              <a:buChar char="•"/>
            </a:pPr>
            <a:r>
              <a:rPr lang="fr-FR" sz="1400" b="1">
                <a:solidFill>
                  <a:srgbClr val="000000"/>
                </a:solidFill>
              </a:rPr>
              <a:t>show ip interface brief</a:t>
            </a:r>
            <a:r>
              <a:rPr lang="fr-FR" sz="1400">
                <a:solidFill>
                  <a:srgbClr val="000000"/>
                </a:solidFill>
              </a:rPr>
              <a:t> - Ceci vérifie que les interfaces souhaitées sont actives avec un adressage IP correct.</a:t>
            </a:r>
          </a:p>
          <a:p>
            <a:pPr marL="342900" indent="-342900" algn="l" rtl="0">
              <a:buFont typeface="Arial" panose="020B0604020202020204" pitchFamily="34" charset="0"/>
              <a:buChar char="•"/>
            </a:pPr>
            <a:r>
              <a:rPr lang="fr-FR" sz="1400" b="1">
                <a:solidFill>
                  <a:srgbClr val="000000"/>
                </a:solidFill>
              </a:rPr>
              <a:t>show ip route</a:t>
            </a:r>
            <a:r>
              <a:rPr lang="fr-FR" sz="1400">
                <a:solidFill>
                  <a:srgbClr val="000000"/>
                </a:solidFill>
              </a:rPr>
              <a:t>- Ceci vérifie que la table de routage contient tous les routes attendus.</a:t>
            </a:r>
          </a:p>
          <a:p>
            <a:pPr marL="0" indent="0" algn="l" rtl="0"/>
            <a:r>
              <a:rPr lang="fr-FR" sz="1600">
                <a:solidFill>
                  <a:srgbClr val="000000"/>
                </a:solidFill>
              </a:rPr>
              <a:t>Les commandes supplémentaires permettant de déterminer si OSPF fonctionne comme prévu sont les suivantes:</a:t>
            </a:r>
          </a:p>
          <a:p>
            <a:pPr marL="342900" lvl="1" indent="-342900" defTabSz="457105" rtl="0" fontAlgn="auto">
              <a:lnSpc>
                <a:spcPct val="100000"/>
              </a:lnSpc>
              <a:spcBef>
                <a:spcPct val="20000"/>
              </a:spcBef>
              <a:spcAft>
                <a:spcPts val="0"/>
              </a:spcAft>
              <a:buClrTx/>
              <a:buFont typeface="Arial" panose="020B0604020202020204" pitchFamily="34" charset="0"/>
              <a:buChar char="•"/>
            </a:pPr>
            <a:r>
              <a:rPr lang="fr-FR" b="1">
                <a:solidFill>
                  <a:srgbClr val="000000"/>
                </a:solidFill>
              </a:rPr>
              <a:t>show ip ospf neighbor</a:t>
            </a:r>
          </a:p>
          <a:p>
            <a:pPr marL="342900" lvl="1" indent="-342900" defTabSz="457105" rtl="0" fontAlgn="auto">
              <a:lnSpc>
                <a:spcPct val="100000"/>
              </a:lnSpc>
              <a:spcBef>
                <a:spcPct val="20000"/>
              </a:spcBef>
              <a:spcAft>
                <a:spcPts val="0"/>
              </a:spcAft>
              <a:buClrTx/>
              <a:buFont typeface="Arial" panose="020B0604020202020204" pitchFamily="34" charset="0"/>
              <a:buChar char="•"/>
            </a:pPr>
            <a:r>
              <a:rPr lang="fr-FR" b="1">
                <a:solidFill>
                  <a:srgbClr val="000000"/>
                </a:solidFill>
              </a:rPr>
              <a:t>show ip protocols</a:t>
            </a:r>
          </a:p>
          <a:p>
            <a:pPr marL="342900" lvl="1" indent="-342900" defTabSz="457105" rtl="0" fontAlgn="auto">
              <a:lnSpc>
                <a:spcPct val="100000"/>
              </a:lnSpc>
              <a:spcBef>
                <a:spcPct val="20000"/>
              </a:spcBef>
              <a:spcAft>
                <a:spcPts val="0"/>
              </a:spcAft>
              <a:buClrTx/>
              <a:buFont typeface="Arial" panose="020B0604020202020204" pitchFamily="34" charset="0"/>
              <a:buChar char="•"/>
            </a:pPr>
            <a:r>
              <a:rPr lang="fr-FR" b="1">
                <a:solidFill>
                  <a:srgbClr val="000000"/>
                </a:solidFill>
              </a:rPr>
              <a:t>show ip ospf</a:t>
            </a:r>
          </a:p>
          <a:p>
            <a:pPr marL="342900" lvl="1" indent="-342900" defTabSz="457105" rtl="0" fontAlgn="auto">
              <a:lnSpc>
                <a:spcPct val="100000"/>
              </a:lnSpc>
              <a:spcBef>
                <a:spcPct val="20000"/>
              </a:spcBef>
              <a:spcAft>
                <a:spcPts val="0"/>
              </a:spcAft>
              <a:buClrTx/>
              <a:buFont typeface="Arial" panose="020B0604020202020204" pitchFamily="34" charset="0"/>
              <a:buChar char="•"/>
            </a:pPr>
            <a:r>
              <a:rPr lang="fr-FR" b="1">
                <a:solidFill>
                  <a:srgbClr val="000000"/>
                </a:solidFill>
              </a:rPr>
              <a:t>show ip ospf interface</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1331031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Vérifier les voisins OSPFv2 à zone unique</a:t>
            </a:r>
            <a:br>
              <a:rPr lang="en-US" dirty="0"/>
            </a:br>
            <a:r>
              <a:rPr lang="fr-FR" sz="2400"/>
              <a:t>Vérifier les voisins OSPF (Suite)</a:t>
            </a:r>
          </a:p>
        </p:txBody>
      </p:sp>
      <p:sp>
        <p:nvSpPr>
          <p:cNvPr id="5" name="Content Placeholder 4">
            <a:extLst>
              <a:ext uri="{FF2B5EF4-FFF2-40B4-BE49-F238E27FC236}">
                <a16:creationId xmlns:a16="http://schemas.microsoft.com/office/drawing/2014/main" id="{228BC15C-0694-E24E-9F01-BF964FCB2A05}"/>
              </a:ext>
            </a:extLst>
          </p:cNvPr>
          <p:cNvSpPr>
            <a:spLocks noGrp="1"/>
          </p:cNvSpPr>
          <p:nvPr>
            <p:ph idx="1"/>
          </p:nvPr>
        </p:nvSpPr>
        <p:spPr>
          <a:xfrm>
            <a:off x="474662" y="731838"/>
            <a:ext cx="8280057" cy="1865240"/>
          </a:xfrm>
        </p:spPr>
        <p:txBody>
          <a:bodyPr/>
          <a:lstStyle/>
          <a:p>
            <a:pPr marL="342900" indent="-342900" algn="l" rtl="0">
              <a:buFont typeface="Arial" panose="020B0604020202020204" pitchFamily="34" charset="0"/>
              <a:buChar char="•"/>
            </a:pPr>
            <a:r>
              <a:rPr lang="fr-FR" sz="1600">
                <a:solidFill>
                  <a:srgbClr val="000000"/>
                </a:solidFill>
              </a:rPr>
              <a:t>Utilisez la commande </a:t>
            </a:r>
            <a:r>
              <a:rPr lang="fr-FR" sz="1600" b="1">
                <a:solidFill>
                  <a:srgbClr val="000000"/>
                </a:solidFill>
              </a:rPr>
              <a:t>show ip ospf neighbor</a:t>
            </a:r>
            <a:r>
              <a:rPr lang="fr-FR" sz="1600">
                <a:solidFill>
                  <a:srgbClr val="000000"/>
                </a:solidFill>
              </a:rPr>
              <a:t> pour vérifier qu'une contiguïté est bien établie entre le routeur et ses routeurs voisins. Si l'ID du routeur voisin ne s'affiche pas ou si l'état du routeur voisin n'est pas FULL, les deux routeurs n'ont pas établi de contiguïté OSPFv2.</a:t>
            </a:r>
          </a:p>
          <a:p>
            <a:pPr marL="73085" lvl="1" indent="0" rtl="0">
              <a:buNone/>
            </a:pPr>
            <a:r>
              <a:rPr lang="fr-FR" b="1">
                <a:solidFill>
                  <a:srgbClr val="000000"/>
                </a:solidFill>
              </a:rPr>
              <a:t>Remarque</a:t>
            </a:r>
            <a:r>
              <a:rPr lang="fr-FR">
                <a:solidFill>
                  <a:srgbClr val="000000"/>
                </a:solidFill>
              </a:rPr>
              <a:t>: Un routeur non-DR ou BDR qui a une relation de voisin avec un autre routeur non-DR ou BDR affiche une contiguïté bidirectionnelle au lieu de pleine.</a:t>
            </a:r>
          </a:p>
          <a:p>
            <a:pPr marL="342900" indent="-342900" algn="l" rtl="0">
              <a:buFont typeface="Arial" panose="020B0604020202020204" pitchFamily="34" charset="0"/>
              <a:buChar char="•"/>
            </a:pPr>
            <a:r>
              <a:rPr lang="fr-FR" sz="1600">
                <a:solidFill>
                  <a:srgbClr val="000000"/>
                </a:solidFill>
              </a:rPr>
              <a:t>La sortie de commande suivante affiche la table voisine de R1.</a:t>
            </a:r>
          </a:p>
          <a:p>
            <a:pPr marL="342900" indent="-342900" algn="l">
              <a:buFont typeface="Arial" panose="020B0604020202020204" pitchFamily="34" charset="0"/>
              <a:buChar char="•"/>
            </a:pPr>
            <a:endParaRPr lang="en-US" sz="1600" dirty="0">
              <a:solidFill>
                <a:srgbClr val="000000"/>
              </a:solidFill>
            </a:endParaRPr>
          </a:p>
        </p:txBody>
      </p:sp>
      <p:sp>
        <p:nvSpPr>
          <p:cNvPr id="6" name="Rectangle 5">
            <a:extLst>
              <a:ext uri="{FF2B5EF4-FFF2-40B4-BE49-F238E27FC236}">
                <a16:creationId xmlns:a16="http://schemas.microsoft.com/office/drawing/2014/main" id="{20AC6078-7002-A441-8661-D2139B2256E0}"/>
              </a:ext>
            </a:extLst>
          </p:cNvPr>
          <p:cNvSpPr/>
          <p:nvPr/>
        </p:nvSpPr>
        <p:spPr>
          <a:xfrm>
            <a:off x="389282" y="2828188"/>
            <a:ext cx="8280056" cy="1015663"/>
          </a:xfrm>
          <a:prstGeom prst="rect">
            <a:avLst/>
          </a:prstGeom>
          <a:solidFill>
            <a:srgbClr val="000000"/>
          </a:solidFill>
        </p:spPr>
        <p:txBody>
          <a:bodyPr wrap="square">
            <a:spAutoFit/>
          </a:bodyPr>
          <a:lstStyle/>
          <a:p>
            <a:pPr rtl="0"/>
            <a:r>
              <a:rPr lang="fr-FR" sz="1200">
                <a:solidFill>
                  <a:schemeClr val="bg1"/>
                </a:solidFill>
                <a:latin typeface="Courier New" panose="02070309020205020404" pitchFamily="49" charset="0"/>
                <a:cs typeface="Courier New" panose="02070309020205020404" pitchFamily="49" charset="0"/>
              </a:rPr>
              <a:t>R1# </a:t>
            </a:r>
            <a:r>
              <a:rPr lang="fr-FR" sz="1200" b="1">
                <a:solidFill>
                  <a:schemeClr val="bg1"/>
                </a:solidFill>
                <a:latin typeface="Courier New" panose="02070309020205020404" pitchFamily="49" charset="0"/>
                <a:cs typeface="Courier New" panose="02070309020205020404" pitchFamily="49" charset="0"/>
              </a:rPr>
              <a:t>show ip ospf neighbor </a:t>
            </a:r>
          </a:p>
          <a:p>
            <a:pPr rtl="0"/>
            <a:r>
              <a:rPr lang="fr-FR" sz="1200">
                <a:solidFill>
                  <a:schemeClr val="bg1"/>
                </a:solidFill>
                <a:latin typeface="Courier New" panose="02070309020205020404" pitchFamily="49" charset="0"/>
                <a:cs typeface="Courier New" panose="02070309020205020404" pitchFamily="49" charset="0"/>
              </a:rPr>
              <a:t>Neighbor ID Pri State </a:t>
            </a:r>
            <a:r>
              <a:rPr lang="fr-FR" sz="1200">
                <a:solidFill>
                  <a:schemeClr val="accent6">
                    <a:lumMod val="60000"/>
                    <a:lumOff val="40000"/>
                  </a:schemeClr>
                </a:solidFill>
                <a:latin typeface="Courier New" panose="02070309020205020404" pitchFamily="49" charset="0"/>
                <a:cs typeface="Courier New" panose="02070309020205020404" pitchFamily="49" charset="0"/>
              </a:rPr>
              <a:t>Dead Time </a:t>
            </a:r>
            <a:r>
              <a:rPr lang="fr-FR" sz="1200">
                <a:solidFill>
                  <a:schemeClr val="bg1"/>
                </a:solidFill>
                <a:latin typeface="Courier New" panose="02070309020205020404" pitchFamily="49" charset="0"/>
                <a:cs typeface="Courier New" panose="02070309020205020404" pitchFamily="49" charset="0"/>
              </a:rPr>
              <a:t> Address Interface </a:t>
            </a:r>
          </a:p>
          <a:p>
            <a:pPr rtl="0"/>
            <a:r>
              <a:rPr lang="fr-FR" sz="1200">
                <a:solidFill>
                  <a:schemeClr val="bg1"/>
                </a:solidFill>
                <a:latin typeface="Courier New" panose="02070309020205020404" pitchFamily="49" charset="0"/>
                <a:cs typeface="Courier New" panose="02070309020205020404" pitchFamily="49" charset="0"/>
              </a:rPr>
              <a:t>3.3.3.3 0 FULL/ - </a:t>
            </a:r>
            <a:r>
              <a:rPr lang="fr-FR" sz="1200">
                <a:solidFill>
                  <a:schemeClr val="accent6">
                    <a:lumMod val="60000"/>
                    <a:lumOff val="40000"/>
                  </a:schemeClr>
                </a:solidFill>
                <a:latin typeface="Courier New" panose="02070309020205020404" pitchFamily="49" charset="0"/>
                <a:cs typeface="Courier New" panose="02070309020205020404" pitchFamily="49" charset="0"/>
              </a:rPr>
              <a:t>00:00:35</a:t>
            </a:r>
            <a:r>
              <a:rPr lang="fr-FR" sz="1200">
                <a:solidFill>
                  <a:schemeClr val="bg1"/>
                </a:solidFill>
                <a:latin typeface="Courier New" panose="02070309020205020404" pitchFamily="49" charset="0"/>
                <a:cs typeface="Courier New" panose="02070309020205020404" pitchFamily="49" charset="0"/>
              </a:rPr>
              <a:t> 10.1.1.13 GigabiteThernet0/0/1</a:t>
            </a:r>
          </a:p>
          <a:p>
            <a:pPr rtl="0"/>
            <a:r>
              <a:rPr lang="fr-FR" sz="1200">
                <a:solidFill>
                  <a:schemeClr val="bg1"/>
                </a:solidFill>
                <a:latin typeface="Courier New" panose="02070309020205020404" pitchFamily="49" charset="0"/>
                <a:cs typeface="Courier New" panose="02070309020205020404" pitchFamily="49" charset="0"/>
              </a:rPr>
              <a:t>2.2.2.2 0 FULL/ - </a:t>
            </a:r>
            <a:r>
              <a:rPr lang="fr-FR" sz="1200">
                <a:solidFill>
                  <a:schemeClr val="accent6">
                    <a:lumMod val="60000"/>
                    <a:lumOff val="40000"/>
                  </a:schemeClr>
                </a:solidFill>
                <a:latin typeface="Courier New" panose="02070309020205020404" pitchFamily="49" charset="0"/>
                <a:cs typeface="Courier New" panose="02070309020205020404" pitchFamily="49" charset="0"/>
              </a:rPr>
              <a:t>00:00:31</a:t>
            </a:r>
            <a:r>
              <a:rPr lang="fr-FR" sz="1200">
                <a:solidFill>
                  <a:schemeClr val="bg1"/>
                </a:solidFill>
                <a:latin typeface="Courier New" panose="02070309020205020404" pitchFamily="49" charset="0"/>
                <a:cs typeface="Courier New" panose="02070309020205020404" pitchFamily="49" charset="0"/>
              </a:rPr>
              <a:t> 10.1.1.6 GigabitEthernet0/0/0</a:t>
            </a:r>
          </a:p>
          <a:p>
            <a:pPr rtl="0"/>
            <a:r>
              <a:rPr lang="fr-FR" sz="1200">
                <a:solidFill>
                  <a:schemeClr val="bg1"/>
                </a:solidFill>
                <a:latin typeface="Courier New" panose="02070309020205020404" pitchFamily="49" charset="0"/>
                <a:cs typeface="Courier New" panose="02070309020205020404" pitchFamily="49" charset="0"/>
              </a:rPr>
              <a:t>R1#</a:t>
            </a:r>
          </a:p>
        </p:txBody>
      </p:sp>
    </p:spTree>
    <p:custDataLst>
      <p:tags r:id="rId1"/>
    </p:custDataLst>
    <p:extLst>
      <p:ext uri="{BB962C8B-B14F-4D97-AF65-F5344CB8AC3E}">
        <p14:creationId xmlns:p14="http://schemas.microsoft.com/office/powerpoint/2010/main" val="601101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Vérifier les voisins OSPFv2 à zone unique</a:t>
            </a:r>
            <a:br>
              <a:rPr lang="en-US" dirty="0"/>
            </a:br>
            <a:r>
              <a:rPr lang="fr-FR" sz="2400"/>
              <a:t>Vérifier les voisins OSPF (Suite)</a:t>
            </a:r>
          </a:p>
        </p:txBody>
      </p:sp>
      <p:sp>
        <p:nvSpPr>
          <p:cNvPr id="4" name="Content Placeholder 3">
            <a:extLst>
              <a:ext uri="{FF2B5EF4-FFF2-40B4-BE49-F238E27FC236}">
                <a16:creationId xmlns:a16="http://schemas.microsoft.com/office/drawing/2014/main" id="{DCA1F19B-27A5-B14C-957D-9017C9FAC094}"/>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Deux routeurs ne peuvent pas établir de contiguïté OSPFv2 si:</a:t>
            </a:r>
          </a:p>
          <a:p>
            <a:pPr marL="342900" indent="-342900" algn="l" rtl="0">
              <a:buFont typeface="Arial" panose="020B0604020202020204" pitchFamily="34" charset="0"/>
              <a:buChar char="•"/>
            </a:pPr>
            <a:r>
              <a:rPr lang="fr-FR" sz="1600">
                <a:solidFill>
                  <a:srgbClr val="000000"/>
                </a:solidFill>
              </a:rPr>
              <a:t>Les masques de sous-réseau ne se correspondent pas, plaçant ainsi les routeurs sur des réseaux séparés.</a:t>
            </a:r>
          </a:p>
          <a:p>
            <a:pPr marL="342900" indent="-342900" algn="l" rtl="0">
              <a:buFont typeface="Arial" panose="020B0604020202020204" pitchFamily="34" charset="0"/>
              <a:buChar char="•"/>
            </a:pPr>
            <a:r>
              <a:rPr lang="fr-FR" sz="1600">
                <a:solidFill>
                  <a:srgbClr val="000000"/>
                </a:solidFill>
              </a:rPr>
              <a:t>Les minuteurs OSPFv2 Hello ou les minuteurs Dead ne correspondent pas.</a:t>
            </a:r>
          </a:p>
          <a:p>
            <a:pPr marL="342900" indent="-342900" algn="l" rtl="0">
              <a:buFont typeface="Arial" panose="020B0604020202020204" pitchFamily="34" charset="0"/>
              <a:buChar char="•"/>
            </a:pPr>
            <a:r>
              <a:rPr lang="fr-FR" sz="1600">
                <a:solidFill>
                  <a:srgbClr val="000000"/>
                </a:solidFill>
              </a:rPr>
              <a:t>Les types de réseau OSPFv2 ne correspondent pas.</a:t>
            </a:r>
          </a:p>
          <a:p>
            <a:pPr marL="342900" indent="-342900" algn="l" rtl="0">
              <a:buFont typeface="Arial" panose="020B0604020202020204" pitchFamily="34" charset="0"/>
              <a:buChar char="•"/>
            </a:pPr>
            <a:r>
              <a:rPr lang="fr-FR" sz="1600">
                <a:solidFill>
                  <a:srgbClr val="000000"/>
                </a:solidFill>
              </a:rPr>
              <a:t>Il y a une commande network OSPFv2 manquante ou incorrecte.</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5915657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Vérifier le protocole OSPFv2 à zone unique</a:t>
            </a:r>
            <a:br>
              <a:rPr lang="en-US" dirty="0"/>
            </a:br>
            <a:r>
              <a:rPr lang="fr-FR" sz="2400"/>
              <a:t>Vérifiez les paramètres de protocole OSPF</a:t>
            </a:r>
          </a:p>
        </p:txBody>
      </p:sp>
      <p:sp>
        <p:nvSpPr>
          <p:cNvPr id="5" name="Content Placeholder 4">
            <a:extLst>
              <a:ext uri="{FF2B5EF4-FFF2-40B4-BE49-F238E27FC236}">
                <a16:creationId xmlns:a16="http://schemas.microsoft.com/office/drawing/2014/main" id="{5C18805C-1AAE-E44C-B912-18D3608533D6}"/>
              </a:ext>
            </a:extLst>
          </p:cNvPr>
          <p:cNvSpPr>
            <a:spLocks noGrp="1"/>
          </p:cNvSpPr>
          <p:nvPr>
            <p:ph idx="1"/>
          </p:nvPr>
        </p:nvSpPr>
        <p:spPr>
          <a:xfrm>
            <a:off x="282752" y="726801"/>
            <a:ext cx="2753960" cy="3689897"/>
          </a:xfrm>
        </p:spPr>
        <p:txBody>
          <a:bodyPr/>
          <a:lstStyle/>
          <a:p>
            <a:pPr marL="0" indent="0" algn="l" rtl="0"/>
            <a:r>
              <a:rPr lang="fr-FR" sz="1600">
                <a:solidFill>
                  <a:srgbClr val="000000"/>
                </a:solidFill>
              </a:rPr>
              <a:t>La commande </a:t>
            </a:r>
            <a:r>
              <a:rPr lang="fr-FR" sz="1600" b="1">
                <a:solidFill>
                  <a:srgbClr val="000000"/>
                </a:solidFill>
              </a:rPr>
              <a:t>show ip protocols</a:t>
            </a:r>
            <a:r>
              <a:rPr lang="fr-FR" sz="1600">
                <a:solidFill>
                  <a:srgbClr val="000000"/>
                </a:solidFill>
              </a:rPr>
              <a:t> est un moyen rapide de vérifier les informations vitales de la configuration OSPF, comme le montre la sortie de la commande. Cela comprend l'ID du processus OSPFv2, l'ID du routeur, les interfaces explicitement configurées pour annoncer les routes OSPF, les voisins dont le routeur reçoit les mises à jour et la distance administrative par défaut, qui est de 110 pour OSPF.</a:t>
            </a:r>
          </a:p>
        </p:txBody>
      </p:sp>
      <p:sp>
        <p:nvSpPr>
          <p:cNvPr id="6" name="Rectangle 5">
            <a:extLst>
              <a:ext uri="{FF2B5EF4-FFF2-40B4-BE49-F238E27FC236}">
                <a16:creationId xmlns:a16="http://schemas.microsoft.com/office/drawing/2014/main" id="{AFA52DEA-5D8A-1645-9EFC-CEC22F139508}"/>
              </a:ext>
            </a:extLst>
          </p:cNvPr>
          <p:cNvSpPr/>
          <p:nvPr/>
        </p:nvSpPr>
        <p:spPr>
          <a:xfrm>
            <a:off x="3170414" y="823657"/>
            <a:ext cx="5873751" cy="3785652"/>
          </a:xfrm>
          <a:prstGeom prst="rect">
            <a:avLst/>
          </a:prstGeom>
          <a:solidFill>
            <a:srgbClr val="000000"/>
          </a:solidFill>
        </p:spPr>
        <p:txBody>
          <a:bodyPr wrap="square">
            <a:spAutoFit/>
          </a:bodyPr>
          <a:lstStyle/>
          <a:p>
            <a:pPr rtl="0"/>
            <a:r>
              <a:rPr lang="fr-FR" sz="1200">
                <a:solidFill>
                  <a:schemeClr val="bg1"/>
                </a:solidFill>
                <a:latin typeface="Courier New" panose="02070309020205020404" pitchFamily="49" charset="0"/>
                <a:cs typeface="Courier New" panose="02070309020205020404" pitchFamily="49" charset="0"/>
              </a:rPr>
              <a:t>R1# </a:t>
            </a:r>
            <a:r>
              <a:rPr lang="fr-FR" sz="1200" b="1">
                <a:solidFill>
                  <a:schemeClr val="bg1"/>
                </a:solidFill>
                <a:latin typeface="Courier New" panose="02070309020205020404" pitchFamily="49" charset="0"/>
                <a:cs typeface="Courier New" panose="02070309020205020404" pitchFamily="49" charset="0"/>
              </a:rPr>
              <a:t>show ip protocols</a:t>
            </a:r>
            <a:r>
              <a:rPr lang="fr-FR" sz="1200">
                <a:solidFill>
                  <a:schemeClr val="bg1"/>
                </a:solidFill>
                <a:latin typeface="Courier New" panose="02070309020205020404" pitchFamily="49" charset="0"/>
                <a:cs typeface="Courier New" panose="02070309020205020404" pitchFamily="49" charset="0"/>
              </a:rPr>
              <a:t> </a:t>
            </a:r>
          </a:p>
          <a:p>
            <a:pPr rtl="0"/>
            <a:r>
              <a:rPr lang="fr-FR" sz="1200">
                <a:solidFill>
                  <a:schemeClr val="bg1"/>
                </a:solidFill>
                <a:latin typeface="Courier New" panose="02070309020205020404" pitchFamily="49" charset="0"/>
                <a:cs typeface="Courier New" panose="02070309020205020404" pitchFamily="49" charset="0"/>
              </a:rPr>
              <a:t>*** IP Routing is NSF aware *** </a:t>
            </a:r>
          </a:p>
          <a:p>
            <a:pPr rtl="0"/>
            <a:r>
              <a:rPr lang="fr-FR" sz="1200">
                <a:solidFill>
                  <a:schemeClr val="bg1"/>
                </a:solidFill>
                <a:latin typeface="Courier New" panose="02070309020205020404" pitchFamily="49" charset="0"/>
                <a:cs typeface="Courier New" panose="02070309020205020404" pitchFamily="49" charset="0"/>
              </a:rPr>
              <a:t>(output omitted) </a:t>
            </a:r>
          </a:p>
          <a:p>
            <a:pPr rtl="0"/>
            <a:r>
              <a:rPr lang="fr-FR" sz="1200">
                <a:solidFill>
                  <a:schemeClr val="bg1"/>
                </a:solidFill>
                <a:latin typeface="Courier New" panose="02070309020205020404" pitchFamily="49" charset="0"/>
                <a:cs typeface="Courier New" panose="02070309020205020404" pitchFamily="49" charset="0"/>
              </a:rPr>
              <a:t>Routing Protocol is "</a:t>
            </a:r>
            <a:r>
              <a:rPr lang="fr-FR" sz="1200">
                <a:solidFill>
                  <a:schemeClr val="accent6">
                    <a:lumMod val="60000"/>
                    <a:lumOff val="40000"/>
                  </a:schemeClr>
                </a:solidFill>
                <a:latin typeface="Courier New" panose="02070309020205020404" pitchFamily="49" charset="0"/>
                <a:cs typeface="Courier New" panose="02070309020205020404" pitchFamily="49" charset="0"/>
              </a:rPr>
              <a:t>ospf 10</a:t>
            </a:r>
            <a:r>
              <a:rPr lang="fr-FR" sz="1200">
                <a:solidFill>
                  <a:schemeClr val="bg1"/>
                </a:solidFill>
                <a:latin typeface="Courier New" panose="02070309020205020404" pitchFamily="49" charset="0"/>
                <a:cs typeface="Courier New" panose="02070309020205020404" pitchFamily="49" charset="0"/>
              </a:rPr>
              <a:t>" </a:t>
            </a:r>
          </a:p>
          <a:p>
            <a:pPr rtl="0"/>
            <a:r>
              <a:rPr lang="fr-FR" sz="1200">
                <a:solidFill>
                  <a:schemeClr val="bg1"/>
                </a:solidFill>
                <a:latin typeface="Courier New" panose="02070309020205020404" pitchFamily="49" charset="0"/>
                <a:cs typeface="Courier New" panose="02070309020205020404" pitchFamily="49" charset="0"/>
              </a:rPr>
              <a:t>  Outgoing update filter list for all interfaces is not set </a:t>
            </a:r>
          </a:p>
          <a:p>
            <a:pPr rtl="0"/>
            <a:r>
              <a:rPr lang="fr-FR" sz="1200">
                <a:solidFill>
                  <a:schemeClr val="bg1"/>
                </a:solidFill>
                <a:latin typeface="Courier New" panose="02070309020205020404" pitchFamily="49" charset="0"/>
                <a:cs typeface="Courier New" panose="02070309020205020404" pitchFamily="49" charset="0"/>
              </a:rPr>
              <a:t>  Incoming update filter list for all interfaces is not set    </a:t>
            </a:r>
          </a:p>
          <a:p>
            <a:pPr rtl="0"/>
            <a:r>
              <a:rPr lang="fr-FR" sz="1200">
                <a:solidFill>
                  <a:schemeClr val="bg1"/>
                </a:solidFill>
                <a:latin typeface="Courier New" panose="02070309020205020404" pitchFamily="49" charset="0"/>
                <a:cs typeface="Courier New" panose="02070309020205020404" pitchFamily="49" charset="0"/>
              </a:rPr>
              <a:t>  </a:t>
            </a:r>
            <a:r>
              <a:rPr lang="fr-FR" sz="1200">
                <a:solidFill>
                  <a:schemeClr val="accent6">
                    <a:lumMod val="60000"/>
                    <a:lumOff val="40000"/>
                  </a:schemeClr>
                </a:solidFill>
                <a:latin typeface="Courier New" panose="02070309020205020404" pitchFamily="49" charset="0"/>
                <a:cs typeface="Courier New" panose="02070309020205020404" pitchFamily="49" charset="0"/>
              </a:rPr>
              <a:t>Router ID 1.1.1.1 </a:t>
            </a:r>
          </a:p>
          <a:p>
            <a:pPr rtl="0"/>
            <a:r>
              <a:rPr lang="fr-FR" sz="1200">
                <a:solidFill>
                  <a:schemeClr val="bg1"/>
                </a:solidFill>
                <a:latin typeface="Courier New" panose="02070309020205020404" pitchFamily="49" charset="0"/>
                <a:cs typeface="Courier New" panose="02070309020205020404" pitchFamily="49" charset="0"/>
              </a:rPr>
              <a:t>  Number of areas in this router is 1. 1 normal 0 stub 0 nssa </a:t>
            </a:r>
          </a:p>
          <a:p>
            <a:pPr rtl="0"/>
            <a:r>
              <a:rPr lang="fr-FR" sz="1200">
                <a:solidFill>
                  <a:schemeClr val="bg1"/>
                </a:solidFill>
                <a:latin typeface="Courier New" panose="02070309020205020404" pitchFamily="49" charset="0"/>
                <a:cs typeface="Courier New" panose="02070309020205020404" pitchFamily="49" charset="0"/>
              </a:rPr>
              <a:t>  Maximum path: 4 </a:t>
            </a:r>
          </a:p>
          <a:p>
            <a:pPr rtl="0"/>
            <a:r>
              <a:rPr lang="fr-FR" sz="1200">
                <a:solidFill>
                  <a:schemeClr val="bg1"/>
                </a:solidFill>
                <a:latin typeface="Courier New" panose="02070309020205020404" pitchFamily="49" charset="0"/>
                <a:cs typeface="Courier New" panose="02070309020205020404" pitchFamily="49" charset="0"/>
              </a:rPr>
              <a:t>  Routing for Networks: </a:t>
            </a:r>
          </a:p>
          <a:p>
            <a:pPr rtl="0"/>
            <a:r>
              <a:rPr lang="fr-FR" sz="1200">
                <a:solidFill>
                  <a:schemeClr val="bg1"/>
                </a:solidFill>
                <a:latin typeface="Courier New" panose="02070309020205020404" pitchFamily="49" charset="0"/>
                <a:cs typeface="Courier New" panose="02070309020205020404" pitchFamily="49" charset="0"/>
              </a:rPr>
              <a:t>  </a:t>
            </a:r>
            <a:r>
              <a:rPr lang="fr-FR" sz="1200">
                <a:solidFill>
                  <a:schemeClr val="accent6">
                    <a:lumMod val="60000"/>
                    <a:lumOff val="40000"/>
                  </a:schemeClr>
                </a:solidFill>
                <a:latin typeface="Courier New" panose="02070309020205020404" pitchFamily="49" charset="0"/>
                <a:cs typeface="Courier New" panose="02070309020205020404" pitchFamily="49" charset="0"/>
              </a:rPr>
              <a:t>Routage sur les interfaces configurées explicitement (zone 0): </a:t>
            </a:r>
          </a:p>
          <a:p>
            <a:pPr rtl="0"/>
            <a:r>
              <a:rPr lang="fr-FR" sz="1200">
                <a:solidFill>
                  <a:schemeClr val="accent6">
                    <a:lumMod val="60000"/>
                    <a:lumOff val="40000"/>
                  </a:schemeClr>
                </a:solidFill>
                <a:latin typeface="Courier New" panose="02070309020205020404" pitchFamily="49" charset="0"/>
                <a:cs typeface="Courier New" panose="02070309020205020404" pitchFamily="49" charset="0"/>
              </a:rPr>
              <a:t>	Loopback0 </a:t>
            </a:r>
          </a:p>
          <a:p>
            <a:pPr rtl="0"/>
            <a:r>
              <a:rPr lang="fr-FR" sz="1200">
                <a:solidFill>
                  <a:schemeClr val="accent6">
                    <a:lumMod val="60000"/>
                    <a:lumOff val="40000"/>
                  </a:schemeClr>
                </a:solidFill>
                <a:latin typeface="Courier New" panose="02070309020205020404" pitchFamily="49" charset="0"/>
                <a:cs typeface="Courier New" panose="02070309020205020404" pitchFamily="49" charset="0"/>
              </a:rPr>
              <a:t>	GigabitEthernet0/0/1 </a:t>
            </a:r>
          </a:p>
          <a:p>
            <a:pPr rtl="0"/>
            <a:r>
              <a:rPr lang="fr-FR" sz="1200">
                <a:solidFill>
                  <a:schemeClr val="accent6">
                    <a:lumMod val="60000"/>
                    <a:lumOff val="40000"/>
                  </a:schemeClr>
                </a:solidFill>
                <a:latin typeface="Courier New" panose="02070309020205020404" pitchFamily="49" charset="0"/>
                <a:cs typeface="Courier New" panose="02070309020205020404" pitchFamily="49" charset="0"/>
              </a:rPr>
              <a:t>	GigabitEthernet0/0/0 </a:t>
            </a:r>
          </a:p>
          <a:p>
            <a:pPr rtl="0"/>
            <a:r>
              <a:rPr lang="fr-FR" sz="1200">
                <a:solidFill>
                  <a:schemeClr val="accent6">
                    <a:lumMod val="60000"/>
                    <a:lumOff val="40000"/>
                  </a:schemeClr>
                </a:solidFill>
                <a:latin typeface="Courier New" panose="02070309020205020404" pitchFamily="49" charset="0"/>
                <a:cs typeface="Courier New" panose="02070309020205020404" pitchFamily="49" charset="0"/>
              </a:rPr>
              <a:t>  Routing Information Sources: </a:t>
            </a:r>
          </a:p>
          <a:p>
            <a:pPr rtl="0"/>
            <a:r>
              <a:rPr lang="fr-FR" sz="1200">
                <a:solidFill>
                  <a:schemeClr val="accent6">
                    <a:lumMod val="60000"/>
                    <a:lumOff val="40000"/>
                  </a:schemeClr>
                </a:solidFill>
                <a:latin typeface="Courier New" panose="02070309020205020404" pitchFamily="49" charset="0"/>
                <a:cs typeface="Courier New" panose="02070309020205020404" pitchFamily="49" charset="0"/>
              </a:rPr>
              <a:t>	Gateway Distance Last Update </a:t>
            </a:r>
          </a:p>
          <a:p>
            <a:pPr rtl="0"/>
            <a:r>
              <a:rPr lang="fr-FR" sz="1200">
                <a:solidFill>
                  <a:schemeClr val="accent6">
                    <a:lumMod val="60000"/>
                    <a:lumOff val="40000"/>
                  </a:schemeClr>
                </a:solidFill>
                <a:latin typeface="Courier New" panose="02070309020205020404" pitchFamily="49" charset="0"/>
                <a:cs typeface="Courier New" panose="02070309020205020404" pitchFamily="49" charset="0"/>
              </a:rPr>
              <a:t>	3.3.3.3 110 00:09:30 </a:t>
            </a:r>
          </a:p>
          <a:p>
            <a:pPr rtl="0"/>
            <a:r>
              <a:rPr lang="fr-FR" sz="1200">
                <a:solidFill>
                  <a:schemeClr val="accent6">
                    <a:lumMod val="60000"/>
                    <a:lumOff val="40000"/>
                  </a:schemeClr>
                </a:solidFill>
                <a:latin typeface="Courier New" panose="02070309020205020404" pitchFamily="49" charset="0"/>
                <a:cs typeface="Courier New" panose="02070309020205020404" pitchFamily="49" charset="0"/>
              </a:rPr>
              <a:t>	2.2.2.2 110 00:09:58 </a:t>
            </a:r>
          </a:p>
          <a:p>
            <a:pPr rtl="0"/>
            <a:r>
              <a:rPr lang="fr-FR" sz="1200">
                <a:solidFill>
                  <a:schemeClr val="bg1"/>
                </a:solidFill>
                <a:latin typeface="Courier New" panose="02070309020205020404" pitchFamily="49" charset="0"/>
                <a:cs typeface="Courier New" panose="02070309020205020404" pitchFamily="49" charset="0"/>
              </a:rPr>
              <a:t>  Distance: (default is </a:t>
            </a:r>
            <a:r>
              <a:rPr lang="fr-FR" sz="1200">
                <a:solidFill>
                  <a:schemeClr val="accent6">
                    <a:lumMod val="60000"/>
                    <a:lumOff val="40000"/>
                  </a:schemeClr>
                </a:solidFill>
                <a:latin typeface="Courier New" panose="02070309020205020404" pitchFamily="49" charset="0"/>
                <a:cs typeface="Courier New" panose="02070309020205020404" pitchFamily="49" charset="0"/>
              </a:rPr>
              <a:t>110</a:t>
            </a:r>
            <a:r>
              <a:rPr lang="fr-FR" sz="1200">
                <a:solidFill>
                  <a:schemeClr val="bg1"/>
                </a:solidFill>
                <a:latin typeface="Courier New" panose="02070309020205020404" pitchFamily="49" charset="0"/>
                <a:cs typeface="Courier New" panose="02070309020205020404" pitchFamily="49" charset="0"/>
              </a:rPr>
              <a:t>) </a:t>
            </a:r>
          </a:p>
          <a:p>
            <a:pPr rtl="0"/>
            <a:r>
              <a:rPr lang="fr-FR" sz="1200">
                <a:solidFill>
                  <a:schemeClr val="bg1"/>
                </a:solidFill>
                <a:latin typeface="Courier New" panose="02070309020205020404" pitchFamily="49" charset="0"/>
                <a:cs typeface="Courier New" panose="02070309020205020404" pitchFamily="49" charset="0"/>
              </a:rPr>
              <a:t>R1#</a:t>
            </a:r>
          </a:p>
        </p:txBody>
      </p:sp>
    </p:spTree>
    <p:custDataLst>
      <p:tags r:id="rId1"/>
    </p:custDataLst>
    <p:extLst>
      <p:ext uri="{BB962C8B-B14F-4D97-AF65-F5344CB8AC3E}">
        <p14:creationId xmlns:p14="http://schemas.microsoft.com/office/powerpoint/2010/main" val="2434508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Vérifier le protocole OSPFv2 à zone unique</a:t>
            </a:r>
            <a:br>
              <a:rPr lang="en-US" dirty="0"/>
            </a:br>
            <a:r>
              <a:rPr lang="fr-FR" sz="2400"/>
              <a:t>Vérifier les informations du processus OSPF</a:t>
            </a:r>
          </a:p>
        </p:txBody>
      </p:sp>
      <p:sp>
        <p:nvSpPr>
          <p:cNvPr id="4" name="Content Placeholder 3">
            <a:extLst>
              <a:ext uri="{FF2B5EF4-FFF2-40B4-BE49-F238E27FC236}">
                <a16:creationId xmlns:a16="http://schemas.microsoft.com/office/drawing/2014/main" id="{521D8F0A-3ED5-4846-A8C5-6E08DE2304DD}"/>
              </a:ext>
            </a:extLst>
          </p:cNvPr>
          <p:cNvSpPr>
            <a:spLocks noGrp="1"/>
          </p:cNvSpPr>
          <p:nvPr>
            <p:ph idx="1"/>
          </p:nvPr>
        </p:nvSpPr>
        <p:spPr>
          <a:xfrm>
            <a:off x="474662" y="731837"/>
            <a:ext cx="2178227" cy="3689897"/>
          </a:xfrm>
        </p:spPr>
        <p:txBody>
          <a:bodyPr/>
          <a:lstStyle/>
          <a:p>
            <a:pPr marL="0" indent="0" algn="l" rtl="0"/>
            <a:r>
              <a:rPr lang="fr-FR" sz="1600">
                <a:solidFill>
                  <a:srgbClr val="000000"/>
                </a:solidFill>
              </a:rPr>
              <a:t>La commande </a:t>
            </a:r>
            <a:r>
              <a:rPr lang="fr-FR" sz="1600" b="1">
                <a:solidFill>
                  <a:srgbClr val="000000"/>
                </a:solidFill>
              </a:rPr>
              <a:t>show ip ospf</a:t>
            </a:r>
            <a:r>
              <a:rPr lang="fr-FR" sz="1600">
                <a:solidFill>
                  <a:srgbClr val="000000"/>
                </a:solidFill>
              </a:rPr>
              <a:t> peut également être utilisée pour examiner l'ID du processus OSPFv2 et l'ID du routeur, comme indiqué dans la sortie de la commande. Cette commande affiche les informations de zone OSPFv2, ainsi que la dernière fois où l'algorithme SPF a été calculé.</a:t>
            </a:r>
          </a:p>
        </p:txBody>
      </p:sp>
      <p:sp>
        <p:nvSpPr>
          <p:cNvPr id="7" name="Rectangle 6">
            <a:extLst>
              <a:ext uri="{FF2B5EF4-FFF2-40B4-BE49-F238E27FC236}">
                <a16:creationId xmlns:a16="http://schemas.microsoft.com/office/drawing/2014/main" id="{B7899903-EB12-4448-83C2-29D6798379C3}"/>
              </a:ext>
            </a:extLst>
          </p:cNvPr>
          <p:cNvSpPr/>
          <p:nvPr/>
        </p:nvSpPr>
        <p:spPr>
          <a:xfrm>
            <a:off x="2765778" y="981030"/>
            <a:ext cx="5903559" cy="3231654"/>
          </a:xfrm>
          <a:prstGeom prst="rect">
            <a:avLst/>
          </a:prstGeom>
          <a:solidFill>
            <a:srgbClr val="000000"/>
          </a:solidFill>
        </p:spPr>
        <p:txBody>
          <a:bodyPr wrap="square">
            <a:spAutoFit/>
          </a:bodyPr>
          <a:lstStyle/>
          <a:p>
            <a:pPr rtl="0"/>
            <a:r>
              <a:rPr lang="fr-FR" sz="1200">
                <a:solidFill>
                  <a:schemeClr val="bg1"/>
                </a:solidFill>
                <a:latin typeface="Courier New" panose="02070309020205020404" pitchFamily="49" charset="0"/>
                <a:cs typeface="Courier New" panose="02070309020205020404" pitchFamily="49" charset="0"/>
              </a:rPr>
              <a:t>R1# </a:t>
            </a:r>
            <a:r>
              <a:rPr lang="fr-FR" sz="1200" b="1">
                <a:solidFill>
                  <a:schemeClr val="bg1"/>
                </a:solidFill>
                <a:latin typeface="Courier New" panose="02070309020205020404" pitchFamily="49" charset="0"/>
                <a:cs typeface="Courier New" panose="02070309020205020404" pitchFamily="49" charset="0"/>
              </a:rPr>
              <a:t>show ip ospf </a:t>
            </a:r>
          </a:p>
          <a:p>
            <a:pPr rtl="0"/>
            <a:r>
              <a:rPr lang="fr-FR" sz="1200">
                <a:solidFill>
                  <a:schemeClr val="accent6">
                    <a:lumMod val="60000"/>
                    <a:lumOff val="40000"/>
                  </a:schemeClr>
                </a:solidFill>
                <a:latin typeface="Courier New" panose="02070309020205020404" pitchFamily="49" charset="0"/>
                <a:cs typeface="Courier New" panose="02070309020205020404" pitchFamily="49" charset="0"/>
              </a:rPr>
              <a:t>Routing Process "ospf 10" with ID 1.1.1.1 </a:t>
            </a:r>
          </a:p>
          <a:p>
            <a:pPr rtl="0"/>
            <a:r>
              <a:rPr lang="fr-FR" sz="1200">
                <a:solidFill>
                  <a:schemeClr val="bg1"/>
                </a:solidFill>
                <a:latin typeface="Courier New" panose="02070309020205020404" pitchFamily="49" charset="0"/>
                <a:cs typeface="Courier New" panose="02070309020205020404" pitchFamily="49" charset="0"/>
              </a:rPr>
              <a:t>Start time: 00:01:47.390, Time elapsed: 00:12:32.320</a:t>
            </a:r>
          </a:p>
          <a:p>
            <a:pPr rtl="0"/>
            <a:r>
              <a:rPr lang="fr-FR" sz="1200">
                <a:solidFill>
                  <a:schemeClr val="bg1"/>
                </a:solidFill>
                <a:latin typeface="Courier New" panose="02070309020205020404" pitchFamily="49" charset="0"/>
                <a:cs typeface="Courier New" panose="02070309020205020404" pitchFamily="49" charset="0"/>
              </a:rPr>
              <a:t> (output omitted)</a:t>
            </a:r>
          </a:p>
          <a:p>
            <a:pPr rtl="0"/>
            <a:r>
              <a:rPr lang="fr-FR" sz="1200">
                <a:solidFill>
                  <a:schemeClr val="bg1"/>
                </a:solidFill>
                <a:latin typeface="Courier New" panose="02070309020205020404" pitchFamily="49" charset="0"/>
                <a:cs typeface="Courier New" panose="02070309020205020404" pitchFamily="49" charset="0"/>
              </a:rPr>
              <a:t>Cisco NSF helper support enabled </a:t>
            </a:r>
          </a:p>
          <a:p>
            <a:pPr rtl="0"/>
            <a:r>
              <a:rPr lang="fr-FR" sz="1200">
                <a:solidFill>
                  <a:schemeClr val="bg1"/>
                </a:solidFill>
                <a:latin typeface="Courier New" panose="02070309020205020404" pitchFamily="49" charset="0"/>
                <a:cs typeface="Courier New" panose="02070309020205020404" pitchFamily="49" charset="0"/>
              </a:rPr>
              <a:t>Reference bandwidth unit is 10000 mbps </a:t>
            </a:r>
          </a:p>
          <a:p>
            <a:pPr rtl="0"/>
            <a:r>
              <a:rPr lang="fr-FR" sz="1200">
                <a:solidFill>
                  <a:schemeClr val="bg1"/>
                </a:solidFill>
                <a:latin typeface="Courier New" panose="02070309020205020404" pitchFamily="49" charset="0"/>
                <a:cs typeface="Courier New" panose="02070309020205020404" pitchFamily="49" charset="0"/>
              </a:rPr>
              <a:t>	</a:t>
            </a:r>
            <a:r>
              <a:rPr lang="fr-FR" sz="1200">
                <a:solidFill>
                  <a:schemeClr val="accent6">
                    <a:lumMod val="60000"/>
                    <a:lumOff val="40000"/>
                  </a:schemeClr>
                </a:solidFill>
                <a:latin typeface="Courier New" panose="02070309020205020404" pitchFamily="49" charset="0"/>
                <a:cs typeface="Courier New" panose="02070309020205020404" pitchFamily="49" charset="0"/>
              </a:rPr>
              <a:t>Area BACKBONE(0) </a:t>
            </a:r>
          </a:p>
          <a:p>
            <a:pPr rtl="0"/>
            <a:r>
              <a:rPr lang="fr-FR" sz="1200">
                <a:solidFill>
                  <a:schemeClr val="bg1"/>
                </a:solidFill>
                <a:latin typeface="Courier New" panose="02070309020205020404" pitchFamily="49" charset="0"/>
                <a:cs typeface="Courier New" panose="02070309020205020404" pitchFamily="49" charset="0"/>
              </a:rPr>
              <a:t>		Number of interfaces in this area is 3 </a:t>
            </a:r>
          </a:p>
          <a:p>
            <a:pPr rtl="0"/>
            <a:r>
              <a:rPr lang="fr-FR" sz="1200">
                <a:solidFill>
                  <a:schemeClr val="bg1"/>
                </a:solidFill>
                <a:latin typeface="Courier New" panose="02070309020205020404" pitchFamily="49" charset="0"/>
                <a:cs typeface="Courier New" panose="02070309020205020404" pitchFamily="49" charset="0"/>
              </a:rPr>
              <a:t>		Area has no authentication </a:t>
            </a:r>
          </a:p>
          <a:p>
            <a:pPr rtl="0"/>
            <a:r>
              <a:rPr lang="fr-FR" sz="1200">
                <a:solidFill>
                  <a:schemeClr val="bg1"/>
                </a:solidFill>
                <a:latin typeface="Courier New" panose="02070309020205020404" pitchFamily="49" charset="0"/>
                <a:cs typeface="Courier New" panose="02070309020205020404" pitchFamily="49" charset="0"/>
              </a:rPr>
              <a:t>		SPF algorithm last executed 00:11:31.231 ago </a:t>
            </a:r>
          </a:p>
          <a:p>
            <a:pPr rtl="0"/>
            <a:r>
              <a:rPr lang="fr-FR" sz="1200">
                <a:solidFill>
                  <a:schemeClr val="bg1"/>
                </a:solidFill>
                <a:latin typeface="Courier New" panose="02070309020205020404" pitchFamily="49" charset="0"/>
                <a:cs typeface="Courier New" panose="02070309020205020404" pitchFamily="49" charset="0"/>
              </a:rPr>
              <a:t>		</a:t>
            </a:r>
            <a:r>
              <a:rPr lang="fr-FR" sz="1200">
                <a:solidFill>
                  <a:schemeClr val="accent6">
                    <a:lumMod val="60000"/>
                    <a:lumOff val="40000"/>
                  </a:schemeClr>
                </a:solidFill>
                <a:latin typeface="Courier New" panose="02070309020205020404" pitchFamily="49" charset="0"/>
                <a:cs typeface="Courier New" panose="02070309020205020404" pitchFamily="49" charset="0"/>
              </a:rPr>
              <a:t>Algorithme SPF exécuté 4 fois </a:t>
            </a:r>
          </a:p>
          <a:p>
            <a:pPr rtl="0"/>
            <a:r>
              <a:rPr lang="fr-FR" sz="1200">
                <a:solidFill>
                  <a:schemeClr val="bg1"/>
                </a:solidFill>
                <a:latin typeface="Courier New" panose="02070309020205020404" pitchFamily="49" charset="0"/>
                <a:cs typeface="Courier New" panose="02070309020205020404" pitchFamily="49" charset="0"/>
              </a:rPr>
              <a:t>		Area ranges are </a:t>
            </a:r>
          </a:p>
          <a:p>
            <a:pPr rtl="0"/>
            <a:r>
              <a:rPr lang="fr-FR" sz="1200">
                <a:solidFill>
                  <a:schemeClr val="bg1"/>
                </a:solidFill>
                <a:latin typeface="Courier New" panose="02070309020205020404" pitchFamily="49" charset="0"/>
                <a:cs typeface="Courier New" panose="02070309020205020404" pitchFamily="49" charset="0"/>
              </a:rPr>
              <a:t>		Number of LSA 3. Checksum Sum 0x00E77E </a:t>
            </a:r>
          </a:p>
          <a:p>
            <a:pPr rtl="0"/>
            <a:r>
              <a:rPr lang="fr-FR" sz="1200">
                <a:solidFill>
                  <a:schemeClr val="bg1"/>
                </a:solidFill>
                <a:latin typeface="Courier New" panose="02070309020205020404" pitchFamily="49" charset="0"/>
                <a:cs typeface="Courier New" panose="02070309020205020404" pitchFamily="49" charset="0"/>
              </a:rPr>
              <a:t>		Number of opaque link LSA 0. Checksum Sum 0x000000 </a:t>
            </a:r>
          </a:p>
          <a:p>
            <a:pPr rtl="0"/>
            <a:r>
              <a:rPr lang="fr-FR" sz="1200">
                <a:solidFill>
                  <a:schemeClr val="bg1"/>
                </a:solidFill>
                <a:latin typeface="Courier New" panose="02070309020205020404" pitchFamily="49" charset="0"/>
                <a:cs typeface="Courier New" panose="02070309020205020404" pitchFamily="49" charset="0"/>
              </a:rPr>
              <a:t>		Nombre de DCbitless LSA 0 Nombre d'indication LSA 0 </a:t>
            </a:r>
          </a:p>
          <a:p>
            <a:pPr rtl="0"/>
            <a:r>
              <a:rPr lang="fr-FR" sz="1200">
                <a:solidFill>
                  <a:schemeClr val="bg1"/>
                </a:solidFill>
                <a:latin typeface="Courier New" panose="02070309020205020404" pitchFamily="49" charset="0"/>
                <a:cs typeface="Courier New" panose="02070309020205020404" pitchFamily="49" charset="0"/>
              </a:rPr>
              <a:t>		Number of DoNotAge LSA 0 Flood list length 0 </a:t>
            </a:r>
          </a:p>
          <a:p>
            <a:pPr rtl="0"/>
            <a:r>
              <a:rPr lang="fr-FR" sz="1200">
                <a:solidFill>
                  <a:schemeClr val="bg1"/>
                </a:solidFill>
                <a:latin typeface="Courier New" panose="02070309020205020404" pitchFamily="49" charset="0"/>
                <a:cs typeface="Courier New" panose="02070309020205020404" pitchFamily="49" charset="0"/>
              </a:rPr>
              <a:t>R1#</a:t>
            </a:r>
          </a:p>
        </p:txBody>
      </p:sp>
    </p:spTree>
    <p:custDataLst>
      <p:tags r:id="rId1"/>
    </p:custDataLst>
    <p:extLst>
      <p:ext uri="{BB962C8B-B14F-4D97-AF65-F5344CB8AC3E}">
        <p14:creationId xmlns:p14="http://schemas.microsoft.com/office/powerpoint/2010/main" val="3598886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Vérifier le protocole OSPFv2 à zone unique</a:t>
            </a:r>
            <a:br>
              <a:rPr lang="en-US" dirty="0"/>
            </a:br>
            <a:r>
              <a:rPr lang="fr-FR" sz="2400"/>
              <a:t>Vérifier les paramètres d'interface OSPF</a:t>
            </a:r>
          </a:p>
        </p:txBody>
      </p:sp>
      <p:sp>
        <p:nvSpPr>
          <p:cNvPr id="5" name="Content Placeholder 4">
            <a:extLst>
              <a:ext uri="{FF2B5EF4-FFF2-40B4-BE49-F238E27FC236}">
                <a16:creationId xmlns:a16="http://schemas.microsoft.com/office/drawing/2014/main" id="{85E86E48-AC93-394B-BF6B-81C18DEAD41B}"/>
              </a:ext>
            </a:extLst>
          </p:cNvPr>
          <p:cNvSpPr>
            <a:spLocks noGrp="1"/>
          </p:cNvSpPr>
          <p:nvPr>
            <p:ph idx="1"/>
          </p:nvPr>
        </p:nvSpPr>
        <p:spPr>
          <a:xfrm>
            <a:off x="474662" y="731837"/>
            <a:ext cx="8345488" cy="1207495"/>
          </a:xfrm>
        </p:spPr>
        <p:txBody>
          <a:bodyPr/>
          <a:lstStyle/>
          <a:p>
            <a:pPr marL="0" indent="0" algn="l" rtl="0"/>
            <a:r>
              <a:rPr lang="fr-FR" sz="1600">
                <a:solidFill>
                  <a:srgbClr val="000000"/>
                </a:solidFill>
              </a:rPr>
              <a:t>La commande </a:t>
            </a:r>
            <a:r>
              <a:rPr lang="fr-FR" sz="1600" b="1">
                <a:solidFill>
                  <a:srgbClr val="000000"/>
                </a:solidFill>
              </a:rPr>
              <a:t>show ip ospf interface</a:t>
            </a:r>
            <a:r>
              <a:rPr lang="fr-FR" sz="1600">
                <a:solidFill>
                  <a:srgbClr val="000000"/>
                </a:solidFill>
              </a:rPr>
              <a:t> fournisse une liste détaillée de chaque interface compatible OSPFv3. Spécifiez une interface pour afficher les paramètres de cette interface. Cette commande affiche l'ID de processus, l'ID du routeur local, le type de réseau, le coût OSPF, les informations DR et BDR sur les liens à accès multiple (non affichés) et les voisins contiguës.</a:t>
            </a:r>
          </a:p>
        </p:txBody>
      </p:sp>
      <p:sp>
        <p:nvSpPr>
          <p:cNvPr id="6" name="Rectangle 5">
            <a:extLst>
              <a:ext uri="{FF2B5EF4-FFF2-40B4-BE49-F238E27FC236}">
                <a16:creationId xmlns:a16="http://schemas.microsoft.com/office/drawing/2014/main" id="{9BB1BF9E-814A-364C-AEF0-67F59DA4DD01}"/>
              </a:ext>
            </a:extLst>
          </p:cNvPr>
          <p:cNvSpPr/>
          <p:nvPr/>
        </p:nvSpPr>
        <p:spPr>
          <a:xfrm>
            <a:off x="1102959" y="2065428"/>
            <a:ext cx="7088893" cy="2123658"/>
          </a:xfrm>
          <a:prstGeom prst="rect">
            <a:avLst/>
          </a:prstGeom>
          <a:solidFill>
            <a:srgbClr val="000000"/>
          </a:solidFill>
        </p:spPr>
        <p:txBody>
          <a:bodyPr wrap="square">
            <a:spAutoFit/>
          </a:bodyPr>
          <a:lstStyle/>
          <a:p>
            <a:pPr rtl="0"/>
            <a:r>
              <a:rPr lang="fr-FR" sz="1200">
                <a:solidFill>
                  <a:schemeClr val="bg1"/>
                </a:solidFill>
                <a:latin typeface="Courier New" panose="02070309020205020404" pitchFamily="49" charset="0"/>
                <a:cs typeface="Courier New" panose="02070309020205020404" pitchFamily="49" charset="0"/>
              </a:rPr>
              <a:t>R1# </a:t>
            </a:r>
            <a:r>
              <a:rPr lang="fr-FR" sz="1200" b="1">
                <a:solidFill>
                  <a:schemeClr val="bg1"/>
                </a:solidFill>
                <a:latin typeface="Courier New" panose="02070309020205020404" pitchFamily="49" charset="0"/>
                <a:cs typeface="Courier New" panose="02070309020205020404" pitchFamily="49" charset="0"/>
              </a:rPr>
              <a:t>show ip ospf interface GigabitEthernet 0/0/0</a:t>
            </a:r>
          </a:p>
          <a:p>
            <a:pPr rtl="0"/>
            <a:r>
              <a:rPr lang="fr-FR" sz="1200">
                <a:solidFill>
                  <a:schemeClr val="bg1"/>
                </a:solidFill>
                <a:latin typeface="Courier New" panose="02070309020205020404" pitchFamily="49" charset="0"/>
                <a:cs typeface="Courier New" panose="02070309020205020404" pitchFamily="49" charset="0"/>
              </a:rPr>
              <a:t>GigabitEthernet0/0/0 is up, line protocol is up</a:t>
            </a:r>
          </a:p>
          <a:p>
            <a:pPr rtl="0"/>
            <a:r>
              <a:rPr lang="fr-FR" sz="1200">
                <a:solidFill>
                  <a:schemeClr val="bg1"/>
                </a:solidFill>
                <a:latin typeface="Courier New" panose="02070309020205020404" pitchFamily="49" charset="0"/>
                <a:cs typeface="Courier New" panose="02070309020205020404" pitchFamily="49" charset="0"/>
              </a:rPr>
              <a:t>  Internet Address 10.1.1.5/30, Area 0, Attached via Interface Enable</a:t>
            </a:r>
          </a:p>
          <a:p>
            <a:pPr rtl="0"/>
            <a:r>
              <a:rPr lang="fr-FR" sz="1200">
                <a:solidFill>
                  <a:schemeClr val="bg1"/>
                </a:solidFill>
                <a:latin typeface="Courier New" panose="02070309020205020404" pitchFamily="49" charset="0"/>
                <a:cs typeface="Courier New" panose="02070309020205020404" pitchFamily="49" charset="0"/>
              </a:rPr>
              <a:t>  </a:t>
            </a:r>
            <a:r>
              <a:rPr lang="fr-FR" sz="1200">
                <a:solidFill>
                  <a:schemeClr val="accent6">
                    <a:lumMod val="60000"/>
                    <a:lumOff val="40000"/>
                  </a:schemeClr>
                </a:solidFill>
                <a:latin typeface="Courier New" panose="02070309020205020404" pitchFamily="49" charset="0"/>
                <a:cs typeface="Courier New" panose="02070309020205020404" pitchFamily="49" charset="0"/>
              </a:rPr>
              <a:t>Process ID 10, Router ID 1.1.1.1, Network Type POINT_TO_POINT, Cost: 10 </a:t>
            </a:r>
          </a:p>
          <a:p>
            <a:pPr rtl="0"/>
            <a:r>
              <a:rPr lang="fr-FR" sz="1200">
                <a:solidFill>
                  <a:schemeClr val="bg1"/>
                </a:solidFill>
                <a:latin typeface="Courier New" panose="02070309020205020404" pitchFamily="49" charset="0"/>
                <a:cs typeface="Courier New" panose="02070309020205020404" pitchFamily="49" charset="0"/>
              </a:rPr>
              <a:t>  </a:t>
            </a:r>
          </a:p>
          <a:p>
            <a:pPr rtl="0"/>
            <a:r>
              <a:rPr lang="fr-FR" sz="1200">
                <a:solidFill>
                  <a:schemeClr val="bg1"/>
                </a:solidFill>
                <a:latin typeface="Courier New" panose="02070309020205020404" pitchFamily="49" charset="0"/>
                <a:cs typeface="Courier New" panose="02070309020205020404" pitchFamily="49" charset="0"/>
              </a:rPr>
              <a:t>&lt;output omitted&gt;</a:t>
            </a:r>
          </a:p>
          <a:p>
            <a:endParaRPr lang="en-US" sz="1200" dirty="0">
              <a:solidFill>
                <a:schemeClr val="bg1"/>
              </a:solidFill>
              <a:latin typeface="Courier New" panose="02070309020205020404" pitchFamily="49" charset="0"/>
              <a:cs typeface="Courier New" panose="02070309020205020404" pitchFamily="49" charset="0"/>
            </a:endParaRPr>
          </a:p>
          <a:p>
            <a:pPr rtl="0"/>
            <a:r>
              <a:rPr lang="fr-FR" sz="1200">
                <a:solidFill>
                  <a:schemeClr val="bg1"/>
                </a:solidFill>
                <a:latin typeface="Courier New" panose="02070309020205020404" pitchFamily="49" charset="0"/>
                <a:cs typeface="Courier New" panose="02070309020205020404" pitchFamily="49" charset="0"/>
              </a:rPr>
              <a:t>  </a:t>
            </a:r>
            <a:r>
              <a:rPr lang="fr-FR" sz="1200">
                <a:solidFill>
                  <a:schemeClr val="accent6">
                    <a:lumMod val="60000"/>
                    <a:lumOff val="40000"/>
                  </a:schemeClr>
                </a:solidFill>
                <a:latin typeface="Courier New" panose="02070309020205020404" pitchFamily="49" charset="0"/>
                <a:cs typeface="Courier New" panose="02070309020205020404" pitchFamily="49" charset="0"/>
              </a:rPr>
              <a:t>Neighbor Count is 1, Adjacent neighbor count is 1 </a:t>
            </a:r>
          </a:p>
          <a:p>
            <a:pPr rtl="0"/>
            <a:r>
              <a:rPr lang="fr-FR" sz="1200">
                <a:solidFill>
                  <a:schemeClr val="accent6">
                    <a:lumMod val="60000"/>
                    <a:lumOff val="40000"/>
                  </a:schemeClr>
                </a:solidFill>
                <a:latin typeface="Courier New" panose="02070309020205020404" pitchFamily="49" charset="0"/>
                <a:cs typeface="Courier New" panose="02070309020205020404" pitchFamily="49" charset="0"/>
              </a:rPr>
              <a:t>  	Adjacent with neighbor 2.2.2.2 </a:t>
            </a:r>
          </a:p>
          <a:p>
            <a:pPr rtl="0"/>
            <a:r>
              <a:rPr lang="fr-FR" sz="1200">
                <a:solidFill>
                  <a:schemeClr val="bg1"/>
                </a:solidFill>
                <a:latin typeface="Courier New" panose="02070309020205020404" pitchFamily="49" charset="0"/>
                <a:cs typeface="Courier New" panose="02070309020205020404" pitchFamily="49" charset="0"/>
              </a:rPr>
              <a:t>  Suppress hello for 0 neighbor(s) </a:t>
            </a:r>
          </a:p>
          <a:p>
            <a:pPr rtl="0"/>
            <a:r>
              <a:rPr lang="fr-FR" sz="1200">
                <a:solidFill>
                  <a:schemeClr val="bg1"/>
                </a:solidFill>
                <a:latin typeface="Courier New" panose="02070309020205020404" pitchFamily="49" charset="0"/>
                <a:cs typeface="Courier New" panose="02070309020205020404" pitchFamily="49" charset="0"/>
              </a:rPr>
              <a:t>R1#</a:t>
            </a:r>
          </a:p>
        </p:txBody>
      </p:sp>
    </p:spTree>
    <p:custDataLst>
      <p:tags r:id="rId1"/>
    </p:custDataLst>
    <p:extLst>
      <p:ext uri="{BB962C8B-B14F-4D97-AF65-F5344CB8AC3E}">
        <p14:creationId xmlns:p14="http://schemas.microsoft.com/office/powerpoint/2010/main" val="5383705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Vérifier le protocole OSPFv2 à zone unique</a:t>
            </a:r>
            <a:br>
              <a:rPr lang="en-US" dirty="0"/>
            </a:br>
            <a:r>
              <a:rPr lang="fr-FR" sz="2400"/>
              <a:t>Vérifier les paramètres d'interface OSPF (Suite)</a:t>
            </a:r>
          </a:p>
        </p:txBody>
      </p:sp>
      <p:sp>
        <p:nvSpPr>
          <p:cNvPr id="4" name="Content Placeholder 3">
            <a:extLst>
              <a:ext uri="{FF2B5EF4-FFF2-40B4-BE49-F238E27FC236}">
                <a16:creationId xmlns:a16="http://schemas.microsoft.com/office/drawing/2014/main" id="{72C87298-E767-CD42-BB09-DD5F577508F2}"/>
              </a:ext>
            </a:extLst>
          </p:cNvPr>
          <p:cNvSpPr>
            <a:spLocks noGrp="1"/>
          </p:cNvSpPr>
          <p:nvPr>
            <p:ph idx="1"/>
          </p:nvPr>
        </p:nvSpPr>
        <p:spPr>
          <a:xfrm>
            <a:off x="474662" y="731837"/>
            <a:ext cx="8280057" cy="2363055"/>
          </a:xfrm>
        </p:spPr>
        <p:txBody>
          <a:bodyPr/>
          <a:lstStyle/>
          <a:p>
            <a:pPr marL="0" indent="0" algn="l" rtl="0"/>
            <a:r>
              <a:rPr lang="fr-FR" sz="1600">
                <a:solidFill>
                  <a:srgbClr val="000000"/>
                </a:solidFill>
              </a:rPr>
              <a:t>Pour obtenir un résumé rapide des interfaces compatibles, utilisez la commande </a:t>
            </a:r>
            <a:r>
              <a:rPr lang="fr-FR" sz="1600" b="1">
                <a:solidFill>
                  <a:srgbClr val="000000"/>
                </a:solidFill>
              </a:rPr>
              <a:t>show ip ospf interface brief</a:t>
            </a:r>
            <a:r>
              <a:rPr lang="fr-FR" sz="1600">
                <a:solidFill>
                  <a:srgbClr val="000000"/>
                </a:solidFill>
              </a:rPr>
              <a:t> comme indiqué dans la sortie de commande suivante. Cette commande est utile pour voir des informations importantes, notamment:</a:t>
            </a:r>
          </a:p>
          <a:p>
            <a:pPr marL="415985" lvl="1" indent="-342900" rtl="0">
              <a:buFont typeface="Arial" panose="020B0604020202020204" pitchFamily="34" charset="0"/>
              <a:buChar char="•"/>
            </a:pPr>
            <a:r>
              <a:rPr lang="fr-FR">
                <a:solidFill>
                  <a:srgbClr val="000000"/>
                </a:solidFill>
              </a:rPr>
              <a:t>Les interfaces participent à OSPF</a:t>
            </a:r>
          </a:p>
          <a:p>
            <a:pPr marL="415985" lvl="1" indent="-342900" rtl="0">
              <a:buFont typeface="Arial" panose="020B0604020202020204" pitchFamily="34" charset="0"/>
              <a:buChar char="•"/>
            </a:pPr>
            <a:r>
              <a:rPr lang="fr-FR">
                <a:solidFill>
                  <a:srgbClr val="000000"/>
                </a:solidFill>
              </a:rPr>
              <a:t>Réseaux qui font l'objet d'une publicité (adresse IP/masque)</a:t>
            </a:r>
          </a:p>
          <a:p>
            <a:pPr marL="415985" lvl="1" indent="-342900" rtl="0">
              <a:buFont typeface="Arial" panose="020B0604020202020204" pitchFamily="34" charset="0"/>
              <a:buChar char="•"/>
            </a:pPr>
            <a:r>
              <a:rPr lang="fr-FR">
                <a:solidFill>
                  <a:srgbClr val="000000"/>
                </a:solidFill>
              </a:rPr>
              <a:t>Coût de chaque lien</a:t>
            </a:r>
          </a:p>
          <a:p>
            <a:pPr marL="415985" lvl="1" indent="-342900" rtl="0">
              <a:buFont typeface="Arial" panose="020B0604020202020204" pitchFamily="34" charset="0"/>
              <a:buChar char="•"/>
            </a:pPr>
            <a:r>
              <a:rPr lang="fr-FR">
                <a:solidFill>
                  <a:srgbClr val="000000"/>
                </a:solidFill>
              </a:rPr>
              <a:t>État du réseau</a:t>
            </a:r>
          </a:p>
          <a:p>
            <a:pPr marL="415985" lvl="1" indent="-342900" rtl="0">
              <a:buFont typeface="Arial" panose="020B0604020202020204" pitchFamily="34" charset="0"/>
              <a:buChar char="•"/>
            </a:pPr>
            <a:r>
              <a:rPr lang="fr-FR">
                <a:solidFill>
                  <a:srgbClr val="000000"/>
                </a:solidFill>
              </a:rPr>
              <a:t>Nombre de voisins sur chaque lien</a:t>
            </a:r>
          </a:p>
          <a:p>
            <a:pPr marL="342900" indent="-342900" algn="l">
              <a:buFont typeface="Arial" panose="020B0604020202020204" pitchFamily="34" charset="0"/>
              <a:buChar char="•"/>
            </a:pPr>
            <a:endParaRPr lang="en-US" sz="1600" dirty="0">
              <a:solidFill>
                <a:srgbClr val="000000"/>
              </a:solidFill>
            </a:endParaRPr>
          </a:p>
        </p:txBody>
      </p:sp>
      <p:sp>
        <p:nvSpPr>
          <p:cNvPr id="7" name="Rectangle 6">
            <a:extLst>
              <a:ext uri="{FF2B5EF4-FFF2-40B4-BE49-F238E27FC236}">
                <a16:creationId xmlns:a16="http://schemas.microsoft.com/office/drawing/2014/main" id="{BAE46B35-5AB5-3743-B9B0-C8C062F3C0BC}"/>
              </a:ext>
            </a:extLst>
          </p:cNvPr>
          <p:cNvSpPr/>
          <p:nvPr/>
        </p:nvSpPr>
        <p:spPr>
          <a:xfrm>
            <a:off x="725489" y="3221405"/>
            <a:ext cx="7619999" cy="1200329"/>
          </a:xfrm>
          <a:prstGeom prst="rect">
            <a:avLst/>
          </a:prstGeom>
          <a:solidFill>
            <a:srgbClr val="000000"/>
          </a:solidFill>
        </p:spPr>
        <p:txBody>
          <a:bodyPr wrap="square">
            <a:spAutoFit/>
          </a:bodyPr>
          <a:lstStyle/>
          <a:p>
            <a:pPr rtl="0"/>
            <a:r>
              <a:rPr lang="fr-FR" sz="1200">
                <a:solidFill>
                  <a:schemeClr val="bg1"/>
                </a:solidFill>
                <a:latin typeface="Courier New" panose="02070309020205020404" pitchFamily="49" charset="0"/>
                <a:cs typeface="Courier New" panose="02070309020205020404" pitchFamily="49" charset="0"/>
              </a:rPr>
              <a:t>R1# </a:t>
            </a:r>
            <a:r>
              <a:rPr lang="fr-FR" sz="1200" b="1">
                <a:solidFill>
                  <a:schemeClr val="bg1"/>
                </a:solidFill>
                <a:latin typeface="Courier New" panose="02070309020205020404" pitchFamily="49" charset="0"/>
                <a:cs typeface="Courier New" panose="02070309020205020404" pitchFamily="49" charset="0"/>
              </a:rPr>
              <a:t>show ip ospf interface brief</a:t>
            </a:r>
            <a:r>
              <a:rPr lang="fr-FR" sz="1200">
                <a:solidFill>
                  <a:schemeClr val="bg1"/>
                </a:solidFill>
                <a:latin typeface="Courier New" panose="02070309020205020404" pitchFamily="49" charset="0"/>
                <a:cs typeface="Courier New" panose="02070309020205020404" pitchFamily="49" charset="0"/>
              </a:rPr>
              <a:t> </a:t>
            </a:r>
          </a:p>
          <a:p>
            <a:pPr rtl="0"/>
            <a:r>
              <a:rPr lang="fr-FR" sz="1200">
                <a:solidFill>
                  <a:schemeClr val="bg1"/>
                </a:solidFill>
                <a:latin typeface="Courier New" panose="02070309020205020404" pitchFamily="49" charset="0"/>
                <a:cs typeface="Courier New" panose="02070309020205020404" pitchFamily="49" charset="0"/>
              </a:rPr>
              <a:t>Interface PID Area IP Address/Mask Cost State Nbrs F/C </a:t>
            </a:r>
          </a:p>
          <a:p>
            <a:pPr rtl="0"/>
            <a:r>
              <a:rPr lang="fr-FR" sz="1200">
                <a:solidFill>
                  <a:schemeClr val="bg1"/>
                </a:solidFill>
                <a:latin typeface="Courier New" panose="02070309020205020404" pitchFamily="49" charset="0"/>
                <a:cs typeface="Courier New" panose="02070309020205020404" pitchFamily="49" charset="0"/>
              </a:rPr>
              <a:t>Lo0 10 0 10.10.1.1/24 10 P2P 0/0 </a:t>
            </a:r>
          </a:p>
          <a:p>
            <a:pPr rtl="0"/>
            <a:r>
              <a:rPr lang="fr-FR" sz="1200">
                <a:solidFill>
                  <a:schemeClr val="bg1"/>
                </a:solidFill>
                <a:latin typeface="Courier New" panose="02070309020205020404" pitchFamily="49" charset="0"/>
                <a:cs typeface="Courier New" panose="02070309020205020404" pitchFamily="49" charset="0"/>
              </a:rPr>
              <a:t>Gi0/0/1 10 0 10.1.1.14/30 30 P2P 1/1 </a:t>
            </a:r>
          </a:p>
          <a:p>
            <a:pPr rtl="0"/>
            <a:r>
              <a:rPr lang="fr-FR" sz="1200">
                <a:solidFill>
                  <a:schemeClr val="bg1"/>
                </a:solidFill>
                <a:latin typeface="Courier New" panose="02070309020205020404" pitchFamily="49" charset="0"/>
                <a:cs typeface="Courier New" panose="02070309020205020404" pitchFamily="49" charset="0"/>
              </a:rPr>
              <a:t>Gi0/0/0 10 0 10.1.1.5/30 10 P2P 1/1 </a:t>
            </a:r>
          </a:p>
          <a:p>
            <a:pPr rtl="0"/>
            <a:r>
              <a:rPr lang="fr-FR" sz="1200">
                <a:solidFill>
                  <a:schemeClr val="bg1"/>
                </a:solidFill>
                <a:latin typeface="Courier New" panose="02070309020205020404" pitchFamily="49" charset="0"/>
                <a:cs typeface="Courier New" panose="02070309020205020404" pitchFamily="49" charset="0"/>
              </a:rPr>
              <a:t>R1#</a:t>
            </a:r>
          </a:p>
        </p:txBody>
      </p:sp>
    </p:spTree>
    <p:custDataLst>
      <p:tags r:id="rId1"/>
    </p:custDataLst>
    <p:extLst>
      <p:ext uri="{BB962C8B-B14F-4D97-AF65-F5344CB8AC3E}">
        <p14:creationId xmlns:p14="http://schemas.microsoft.com/office/powerpoint/2010/main" val="38651468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Vérifier le protocole OSPFv2 à zone unique</a:t>
            </a:r>
            <a:br>
              <a:rPr lang="en-US" dirty="0"/>
            </a:br>
            <a:r>
              <a:rPr lang="fr-FR" sz="2400"/>
              <a:t>Packet Tracer - Vérifier OSPFv2 à zone unique</a:t>
            </a:r>
          </a:p>
        </p:txBody>
      </p:sp>
      <p:sp>
        <p:nvSpPr>
          <p:cNvPr id="5" name="Content Placeholder 4">
            <a:extLst>
              <a:ext uri="{FF2B5EF4-FFF2-40B4-BE49-F238E27FC236}">
                <a16:creationId xmlns:a16="http://schemas.microsoft.com/office/drawing/2014/main" id="{E00330F6-6370-E44A-BD08-908871C8BBBE}"/>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Dans cette activité Packet Tracer, vous remplirez les objectifs suivants:</a:t>
            </a:r>
          </a:p>
          <a:p>
            <a:pPr marL="0" indent="0" algn="l"/>
            <a:endParaRPr lang="en-US" sz="1600" dirty="0">
              <a:solidFill>
                <a:srgbClr val="000000"/>
              </a:solidFill>
            </a:endParaRPr>
          </a:p>
          <a:p>
            <a:pPr marL="342900" indent="-342900" algn="l" rtl="0">
              <a:buFont typeface="Arial" panose="020B0604020202020204" pitchFamily="34" charset="0"/>
              <a:buChar char="•"/>
            </a:pPr>
            <a:r>
              <a:rPr lang="fr-FR" sz="1600">
                <a:solidFill>
                  <a:srgbClr val="000000"/>
                </a:solidFill>
              </a:rPr>
              <a:t>Identifier et vérifier l'état des voisins OSPF.</a:t>
            </a:r>
          </a:p>
          <a:p>
            <a:pPr marL="342900" indent="-342900" algn="l" rtl="0">
              <a:buFont typeface="Arial" panose="020B0604020202020204" pitchFamily="34" charset="0"/>
              <a:buChar char="•"/>
            </a:pPr>
            <a:r>
              <a:rPr lang="fr-FR" sz="1600">
                <a:solidFill>
                  <a:srgbClr val="000000"/>
                </a:solidFill>
              </a:rPr>
              <a:t>Déterminer comment les routes sont appris dans le réseau.</a:t>
            </a:r>
          </a:p>
          <a:p>
            <a:pPr marL="342900" indent="-342900" algn="l" rtl="0">
              <a:buFont typeface="Arial" panose="020B0604020202020204" pitchFamily="34" charset="0"/>
              <a:buChar char="•"/>
            </a:pPr>
            <a:r>
              <a:rPr lang="fr-FR" sz="1600">
                <a:solidFill>
                  <a:srgbClr val="000000"/>
                </a:solidFill>
              </a:rPr>
              <a:t>Expliquer comment l'état voisin est déterminé.</a:t>
            </a:r>
          </a:p>
          <a:p>
            <a:pPr marL="342900" indent="-342900" algn="l" rtl="0">
              <a:buFont typeface="Arial" panose="020B0604020202020204" pitchFamily="34" charset="0"/>
              <a:buChar char="•"/>
            </a:pPr>
            <a:r>
              <a:rPr lang="fr-FR" sz="1600">
                <a:solidFill>
                  <a:srgbClr val="000000"/>
                </a:solidFill>
              </a:rPr>
              <a:t>Examiner les paramètres de l'ID de processus OSPF.</a:t>
            </a:r>
          </a:p>
          <a:p>
            <a:pPr marL="342900" indent="-342900" algn="l" rtl="0">
              <a:buFont typeface="Arial" panose="020B0604020202020204" pitchFamily="34" charset="0"/>
              <a:buChar char="•"/>
            </a:pPr>
            <a:r>
              <a:rPr lang="fr-FR" sz="1600">
                <a:solidFill>
                  <a:srgbClr val="000000"/>
                </a:solidFill>
              </a:rPr>
              <a:t>Ajouter un nouveau réseau local dans un réseau OSPF existant et vérifiez la connectivité.</a:t>
            </a:r>
          </a:p>
        </p:txBody>
      </p:sp>
    </p:spTree>
    <p:custDataLst>
      <p:tags r:id="rId1"/>
    </p:custDataLst>
    <p:extLst>
      <p:ext uri="{BB962C8B-B14F-4D97-AF65-F5344CB8AC3E}">
        <p14:creationId xmlns:p14="http://schemas.microsoft.com/office/powerpoint/2010/main" val="1997845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47520"/>
            <a:ext cx="8280314" cy="970280"/>
          </a:xfrm>
        </p:spPr>
        <p:txBody>
          <a:bodyPr/>
          <a:lstStyle/>
          <a:p>
            <a:pPr rtl="0"/>
            <a:r>
              <a:rPr lang="fr-FR">
                <a:solidFill>
                  <a:schemeClr val="accent5">
                    <a:lumMod val="40000"/>
                    <a:lumOff val="60000"/>
                  </a:schemeClr>
                </a:solidFill>
              </a:rPr>
              <a:t>2.7 Module pratique et questionnaire</a:t>
            </a:r>
          </a:p>
        </p:txBody>
      </p:sp>
    </p:spTree>
    <p:custDataLst>
      <p:tags r:id="rId1"/>
    </p:custDataLst>
    <p:extLst>
      <p:ext uri="{BB962C8B-B14F-4D97-AF65-F5344CB8AC3E}">
        <p14:creationId xmlns:p14="http://schemas.microsoft.com/office/powerpoint/2010/main" val="410599242"/>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rtl="0" eaLnBrk="1" hangingPunct="1"/>
            <a:r>
              <a:rPr lang="fr-FR"/>
              <a:t>Module 2 : Activités (Suite)</a:t>
            </a:r>
          </a:p>
        </p:txBody>
      </p:sp>
      <p:sp>
        <p:nvSpPr>
          <p:cNvPr id="6147" name="Rectangle 34"/>
          <p:cNvSpPr>
            <a:spLocks noGrp="1" noChangeArrowheads="1"/>
          </p:cNvSpPr>
          <p:nvPr>
            <p:ph idx="1"/>
          </p:nvPr>
        </p:nvSpPr>
        <p:spPr>
          <a:xfrm>
            <a:off x="132776" y="624737"/>
            <a:ext cx="8695135" cy="348414"/>
          </a:xfrm>
        </p:spPr>
        <p:txBody>
          <a:bodyPr/>
          <a:lstStyle/>
          <a:p>
            <a:pPr marL="0" indent="0" rtl="0">
              <a:spcBef>
                <a:spcPct val="30000"/>
              </a:spcBef>
              <a:buNone/>
            </a:pPr>
            <a:r>
              <a:rPr lang="fr-FR"/>
              <a:t>Quelles sont les activités associées à ce module?</a:t>
            </a: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3691119436"/>
              </p:ext>
            </p:extLst>
          </p:nvPr>
        </p:nvGraphicFramePr>
        <p:xfrm>
          <a:off x="365634" y="1295019"/>
          <a:ext cx="8229418" cy="2756922"/>
        </p:xfrm>
        <a:graphic>
          <a:graphicData uri="http://schemas.openxmlformats.org/drawingml/2006/table">
            <a:tbl>
              <a:tblPr firstRow="1" bandRow="1">
                <a:tableStyleId>{5C22544A-7EE6-4342-B048-85BDC9FD1C3A}</a:tableStyleId>
              </a:tblPr>
              <a:tblGrid>
                <a:gridCol w="1129733">
                  <a:extLst>
                    <a:ext uri="{9D8B030D-6E8A-4147-A177-3AD203B41FA5}">
                      <a16:colId xmlns:a16="http://schemas.microsoft.com/office/drawing/2014/main" val="20001"/>
                    </a:ext>
                  </a:extLst>
                </a:gridCol>
                <a:gridCol w="1857736">
                  <a:extLst>
                    <a:ext uri="{9D8B030D-6E8A-4147-A177-3AD203B41FA5}">
                      <a16:colId xmlns:a16="http://schemas.microsoft.com/office/drawing/2014/main" val="3156509146"/>
                    </a:ext>
                  </a:extLst>
                </a:gridCol>
                <a:gridCol w="4080076">
                  <a:extLst>
                    <a:ext uri="{9D8B030D-6E8A-4147-A177-3AD203B41FA5}">
                      <a16:colId xmlns:a16="http://schemas.microsoft.com/office/drawing/2014/main" val="20002"/>
                    </a:ext>
                  </a:extLst>
                </a:gridCol>
                <a:gridCol w="1161873">
                  <a:extLst>
                    <a:ext uri="{9D8B030D-6E8A-4147-A177-3AD203B41FA5}">
                      <a16:colId xmlns:a16="http://schemas.microsoft.com/office/drawing/2014/main" val="20003"/>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fr-FR" sz="1200"/>
                        <a:t>N° de page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t>Type d'exercice</a:t>
                      </a:r>
                    </a:p>
                  </a:txBody>
                  <a:tcPr marL="68580" marR="68580" marT="34290" marB="34290" anchor="ctr"/>
                </a:tc>
                <a:tc>
                  <a:txBody>
                    <a:bodyPr/>
                    <a:lstStyle/>
                    <a:p>
                      <a:pPr rtl="0"/>
                      <a:r>
                        <a:rPr lang="fr-FR" sz="1200"/>
                        <a:t>Nom de l'exercice</a:t>
                      </a:r>
                    </a:p>
                  </a:txBody>
                  <a:tcPr marL="68580" marR="68580" marT="34290" marB="34290" anchor="ctr"/>
                </a:tc>
                <a:tc>
                  <a:txBody>
                    <a:bodyPr/>
                    <a:lstStyle/>
                    <a:p>
                      <a:pPr rtl="0"/>
                      <a:r>
                        <a:rPr lang="fr-FR" sz="1200"/>
                        <a:t>Facultatif ?</a:t>
                      </a:r>
                    </a:p>
                  </a:txBody>
                  <a:tcPr marL="68580" marR="68580" marT="34290" marB="34290" anchor="ctr"/>
                </a:tc>
                <a:extLst>
                  <a:ext uri="{0D108BD9-81ED-4DB2-BD59-A6C34878D82A}">
                    <a16:rowId xmlns:a16="http://schemas.microsoft.com/office/drawing/2014/main" val="10000"/>
                  </a:ext>
                </a:extLst>
              </a:tr>
              <a:tr h="350784">
                <a:tc>
                  <a:txBody>
                    <a:bodyPr/>
                    <a:lstStyle/>
                    <a:p>
                      <a:pPr algn="ctr" rtl="0"/>
                      <a:r>
                        <a:rPr lang="fr-FR" sz="1100">
                          <a:solidFill>
                            <a:srgbClr val="000000"/>
                          </a:solidFill>
                        </a:rPr>
                        <a:t>2.3.11</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Packet Tracer</a:t>
                      </a:r>
                    </a:p>
                  </a:txBody>
                  <a:tcPr marL="68580" marR="68580" marT="34290" marB="34290" anchor="ctr"/>
                </a:tc>
                <a:tc>
                  <a:txBody>
                    <a:bodyPr/>
                    <a:lstStyle/>
                    <a:p>
                      <a:pPr rtl="0"/>
                      <a:r>
                        <a:rPr lang="fr-FR" sz="1100">
                          <a:solidFill>
                            <a:srgbClr val="000000"/>
                          </a:solidFill>
                        </a:rPr>
                        <a:t>Déterminer le DR et le BDR</a:t>
                      </a:r>
                    </a:p>
                  </a:txBody>
                  <a:tcPr marL="68580" marR="68580" marT="34290" marB="34290" anchor="ctr"/>
                </a:tc>
                <a:tc>
                  <a:txBody>
                    <a:bodyPr/>
                    <a:lstStyle/>
                    <a:p>
                      <a:pPr rtl="0"/>
                      <a:r>
                        <a:rPr lang="fr-FR" sz="1100">
                          <a:solidFill>
                            <a:srgbClr val="000000"/>
                          </a:solidFill>
                        </a:rPr>
                        <a:t>Recommandation</a:t>
                      </a:r>
                    </a:p>
                  </a:txBody>
                  <a:tcPr marL="68580" marR="68580" marT="34290" marB="34290" anchor="ctr"/>
                </a:tc>
                <a:extLst>
                  <a:ext uri="{0D108BD9-81ED-4DB2-BD59-A6C34878D82A}">
                    <a16:rowId xmlns:a16="http://schemas.microsoft.com/office/drawing/2014/main" val="10001"/>
                  </a:ext>
                </a:extLst>
              </a:tr>
              <a:tr h="350784">
                <a:tc>
                  <a:txBody>
                    <a:bodyPr/>
                    <a:lstStyle/>
                    <a:p>
                      <a:pPr algn="ctr" rtl="0"/>
                      <a:r>
                        <a:rPr lang="fr-FR" sz="1100">
                          <a:solidFill>
                            <a:srgbClr val="000000"/>
                          </a:solidFill>
                        </a:rPr>
                        <a:t>2.4.6</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Contrôleur de syntaxe</a:t>
                      </a:r>
                    </a:p>
                  </a:txBody>
                  <a:tcPr marL="68580" marR="68580" marT="34290" marB="34290" anchor="ctr"/>
                </a:tc>
                <a:tc>
                  <a:txBody>
                    <a:bodyPr/>
                    <a:lstStyle/>
                    <a:p>
                      <a:pPr rtl="0"/>
                      <a:r>
                        <a:rPr lang="fr-FR" sz="1100">
                          <a:solidFill>
                            <a:srgbClr val="000000"/>
                          </a:solidFill>
                        </a:rPr>
                        <a:t>Modifier les valeurs de coût pour R2 et R3</a:t>
                      </a:r>
                    </a:p>
                  </a:txBody>
                  <a:tcPr marL="68580" marR="68580" marT="34290" marB="34290" anchor="ctr"/>
                </a:tc>
                <a:tc>
                  <a:txBody>
                    <a:bodyPr/>
                    <a:lstStyle/>
                    <a:p>
                      <a:pPr rtl="0"/>
                      <a:r>
                        <a:rPr lang="fr-FR" sz="1100">
                          <a:solidFill>
                            <a:srgbClr val="000000"/>
                          </a:solidFill>
                        </a:rPr>
                        <a:t>Recommandation</a:t>
                      </a:r>
                    </a:p>
                  </a:txBody>
                  <a:tcPr marL="68580" marR="68580" marT="34290" marB="34290" anchor="ctr"/>
                </a:tc>
                <a:extLst>
                  <a:ext uri="{0D108BD9-81ED-4DB2-BD59-A6C34878D82A}">
                    <a16:rowId xmlns:a16="http://schemas.microsoft.com/office/drawing/2014/main" val="10006"/>
                  </a:ext>
                </a:extLst>
              </a:tr>
              <a:tr h="350784">
                <a:tc>
                  <a:txBody>
                    <a:bodyPr/>
                    <a:lstStyle/>
                    <a:p>
                      <a:pPr algn="ctr" rtl="0"/>
                      <a:r>
                        <a:rPr lang="fr-FR" sz="1100">
                          <a:solidFill>
                            <a:srgbClr val="000000"/>
                          </a:solidFill>
                        </a:rPr>
                        <a:t>2.4.10</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Contrôleur de syntaxe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Modifier les intervalles Hello et Dead sur R3</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Recommandation</a:t>
                      </a:r>
                    </a:p>
                  </a:txBody>
                  <a:tcPr marL="68580" marR="68580" marT="34290" marB="34290" anchor="ctr"/>
                </a:tc>
                <a:extLst>
                  <a:ext uri="{0D108BD9-81ED-4DB2-BD59-A6C34878D82A}">
                    <a16:rowId xmlns:a16="http://schemas.microsoft.com/office/drawing/2014/main" val="10008"/>
                  </a:ext>
                </a:extLst>
              </a:tr>
              <a:tr h="350784">
                <a:tc>
                  <a:txBody>
                    <a:bodyPr/>
                    <a:lstStyle/>
                    <a:p>
                      <a:pPr algn="ctr" rtl="0"/>
                      <a:r>
                        <a:rPr lang="fr-FR" sz="1100">
                          <a:solidFill>
                            <a:srgbClr val="000000"/>
                          </a:solidFill>
                        </a:rPr>
                        <a:t>2.4.11</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Modification du protocole OSPFv2 à zone unique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Recommandation</a:t>
                      </a:r>
                    </a:p>
                  </a:txBody>
                  <a:tcPr marL="68580" marR="68580" marT="34290" marB="34290" anchor="ctr"/>
                </a:tc>
                <a:extLst>
                  <a:ext uri="{0D108BD9-81ED-4DB2-BD59-A6C34878D82A}">
                    <a16:rowId xmlns:a16="http://schemas.microsoft.com/office/drawing/2014/main" val="2582900979"/>
                  </a:ext>
                </a:extLst>
              </a:tr>
              <a:tr h="350784">
                <a:tc>
                  <a:txBody>
                    <a:bodyPr/>
                    <a:lstStyle/>
                    <a:p>
                      <a:pPr algn="ctr" rtl="0"/>
                      <a:r>
                        <a:rPr lang="fr-FR" sz="1100">
                          <a:solidFill>
                            <a:srgbClr val="000000"/>
                          </a:solidFill>
                        </a:rPr>
                        <a:t>2.5.3</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Propager une route par défaut dans ODPFv2</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Recommandation</a:t>
                      </a:r>
                    </a:p>
                  </a:txBody>
                  <a:tcPr marL="68580" marR="68580" marT="34290" marB="34290" anchor="ctr"/>
                </a:tc>
                <a:extLst>
                  <a:ext uri="{0D108BD9-81ED-4DB2-BD59-A6C34878D82A}">
                    <a16:rowId xmlns:a16="http://schemas.microsoft.com/office/drawing/2014/main" val="3522544737"/>
                  </a:ext>
                </a:extLst>
              </a:tr>
              <a:tr h="350784">
                <a:tc>
                  <a:txBody>
                    <a:bodyPr/>
                    <a:lstStyle/>
                    <a:p>
                      <a:pPr algn="ctr" rtl="0"/>
                      <a:r>
                        <a:rPr lang="fr-FR" sz="1100">
                          <a:solidFill>
                            <a:srgbClr val="000000"/>
                          </a:solidFill>
                        </a:rPr>
                        <a:t>2.6.5</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Contrôleur de syntaxe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Vérifier la configuration de l'OSPFv2 à zone unique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Recommandation</a:t>
                      </a:r>
                    </a:p>
                  </a:txBody>
                  <a:tcPr marL="68580" marR="68580" marT="34290" marB="34290" anchor="ctr"/>
                </a:tc>
                <a:extLst>
                  <a:ext uri="{0D108BD9-81ED-4DB2-BD59-A6C34878D82A}">
                    <a16:rowId xmlns:a16="http://schemas.microsoft.com/office/drawing/2014/main" val="3001172460"/>
                  </a:ext>
                </a:extLst>
              </a:tr>
              <a:tr h="350784">
                <a:tc>
                  <a:txBody>
                    <a:bodyPr/>
                    <a:lstStyle/>
                    <a:p>
                      <a:pPr algn="ctr" rtl="0"/>
                      <a:r>
                        <a:rPr lang="fr-FR" sz="1100">
                          <a:solidFill>
                            <a:srgbClr val="000000"/>
                          </a:solidFill>
                        </a:rPr>
                        <a:t>2.6.6</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Vérifier la configuration de l'OSPFv2 à zone unique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Recommandation</a:t>
                      </a:r>
                    </a:p>
                  </a:txBody>
                  <a:tcPr marL="68580" marR="68580" marT="34290" marB="34290" anchor="ctr"/>
                </a:tc>
                <a:extLst>
                  <a:ext uri="{0D108BD9-81ED-4DB2-BD59-A6C34878D82A}">
                    <a16:rowId xmlns:a16="http://schemas.microsoft.com/office/drawing/2014/main" val="322206681"/>
                  </a:ext>
                </a:extLst>
              </a:tr>
            </a:tbl>
          </a:graphicData>
        </a:graphic>
      </p:graphicFrame>
    </p:spTree>
    <p:custDataLst>
      <p:tags r:id="rId1"/>
    </p:custDataLst>
    <p:extLst>
      <p:ext uri="{BB962C8B-B14F-4D97-AF65-F5344CB8AC3E}">
        <p14:creationId xmlns:p14="http://schemas.microsoft.com/office/powerpoint/2010/main" val="2539734740"/>
      </p:ext>
    </p:extLst>
  </p:cSld>
  <p:clrMapOvr>
    <a:masterClrMapping/>
  </p:clrMapOvr>
  <p:transition spd="slow">
    <p:wipe/>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br>
              <a:rPr lang="en-US" dirty="0">
                <a:latin typeface="Arial" charset="0"/>
              </a:rPr>
            </a:br>
            <a:r>
              <a:rPr lang="fr-FR"/>
              <a:t>Packet Tracer - Configuration OSPFv2 à zone unique</a:t>
            </a:r>
          </a:p>
        </p:txBody>
      </p:sp>
      <p:sp>
        <p:nvSpPr>
          <p:cNvPr id="2" name="Content Placeholder 1">
            <a:extLst>
              <a:ext uri="{FF2B5EF4-FFF2-40B4-BE49-F238E27FC236}">
                <a16:creationId xmlns:a16="http://schemas.microsoft.com/office/drawing/2014/main" id="{AC0D9146-AFD4-244A-9206-D52E812D11D8}"/>
              </a:ext>
            </a:extLst>
          </p:cNvPr>
          <p:cNvSpPr>
            <a:spLocks noGrp="1"/>
          </p:cNvSpPr>
          <p:nvPr>
            <p:ph idx="1"/>
          </p:nvPr>
        </p:nvSpPr>
        <p:spPr/>
        <p:txBody>
          <a:bodyPr/>
          <a:lstStyle/>
          <a:p>
            <a:pPr marL="0" indent="0" defTabSz="457105" rtl="0" fontAlgn="auto">
              <a:spcBef>
                <a:spcPct val="20000"/>
              </a:spcBef>
              <a:spcAft>
                <a:spcPts val="0"/>
              </a:spcAft>
              <a:buClrTx/>
              <a:buSzTx/>
              <a:buNone/>
            </a:pPr>
            <a:r>
              <a:rPr lang="fr-FR" sz="1800"/>
              <a:t>Dans cette activité Packet Tracer, vous remplirez les objectifs suivants:</a:t>
            </a:r>
          </a:p>
          <a:p>
            <a:pPr marL="0" indent="0" defTabSz="457105" fontAlgn="auto">
              <a:spcBef>
                <a:spcPct val="20000"/>
              </a:spcBef>
              <a:spcAft>
                <a:spcPts val="0"/>
              </a:spcAft>
              <a:buClrTx/>
              <a:buSzTx/>
              <a:buNone/>
            </a:pPr>
            <a:endParaRPr lang="en-US" sz="1800" dirty="0"/>
          </a:p>
          <a:p>
            <a:pPr marL="342900" indent="-342900" defTabSz="457105" rtl="0" fontAlgn="auto">
              <a:spcBef>
                <a:spcPct val="20000"/>
              </a:spcBef>
              <a:spcAft>
                <a:spcPts val="0"/>
              </a:spcAft>
              <a:buClrTx/>
              <a:buSzTx/>
              <a:buFont typeface="Arial" panose="020B0604020202020204" pitchFamily="34" charset="0"/>
              <a:buChar char="•"/>
            </a:pPr>
            <a:r>
              <a:rPr lang="fr-FR" sz="1600"/>
              <a:t>Mettre en œuvre le protocole OSPFv2 à zone unique sur des réseaux multiaccès point à point et de diffusion.</a:t>
            </a:r>
          </a:p>
          <a:p>
            <a:endParaRPr lang="en-US" sz="1600" dirty="0"/>
          </a:p>
        </p:txBody>
      </p:sp>
    </p:spTree>
    <p:custDataLst>
      <p:tags r:id="rId1"/>
    </p:custDataLst>
    <p:extLst>
      <p:ext uri="{BB962C8B-B14F-4D97-AF65-F5344CB8AC3E}">
        <p14:creationId xmlns:p14="http://schemas.microsoft.com/office/powerpoint/2010/main" val="2929623157"/>
      </p:ext>
    </p:extLst>
  </p:cSld>
  <p:clrMapOvr>
    <a:masterClrMapping/>
  </p:clrMapOvr>
  <p:transition spd="slow">
    <p:wipe/>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0" y="355946"/>
            <a:ext cx="9144000" cy="757551"/>
          </a:xfrm>
        </p:spPr>
        <p:txBody>
          <a:bodyPr/>
          <a:lstStyle/>
          <a:p>
            <a:pPr rtl="0"/>
            <a:r>
              <a:rPr lang="fr-FR" sz="1400">
                <a:latin typeface="Arial" charset="0"/>
              </a:rPr>
              <a:t>Module pratique et questionnaire</a:t>
            </a:r>
            <a:br>
              <a:rPr lang="en-US" dirty="0">
                <a:latin typeface="Arial" charset="0"/>
              </a:rPr>
            </a:br>
            <a:r>
              <a:rPr lang="fr-FR" sz="2400"/>
              <a:t>Packet Tracer – </a:t>
            </a:r>
            <a:r>
              <a:rPr lang="fr-FR"/>
              <a:t>Configuration OSPFv2 à zone unique </a:t>
            </a:r>
            <a:r>
              <a:rPr lang="fr-FR" sz="2400"/>
              <a:t>– Mode Physique </a:t>
            </a:r>
            <a:br>
              <a:rPr lang="en-US" sz="2400" dirty="0"/>
            </a:br>
            <a:r>
              <a:rPr lang="fr-FR"/>
              <a:t>Travaux Pratiques - Configuration OSPFv2 à zone unique</a:t>
            </a:r>
          </a:p>
        </p:txBody>
      </p:sp>
      <p:sp>
        <p:nvSpPr>
          <p:cNvPr id="2" name="Content Placeholder 1">
            <a:extLst>
              <a:ext uri="{FF2B5EF4-FFF2-40B4-BE49-F238E27FC236}">
                <a16:creationId xmlns:a16="http://schemas.microsoft.com/office/drawing/2014/main" id="{AC0D9146-AFD4-244A-9206-D52E812D11D8}"/>
              </a:ext>
            </a:extLst>
          </p:cNvPr>
          <p:cNvSpPr>
            <a:spLocks noGrp="1"/>
          </p:cNvSpPr>
          <p:nvPr>
            <p:ph idx="1"/>
          </p:nvPr>
        </p:nvSpPr>
        <p:spPr>
          <a:xfrm>
            <a:off x="145357" y="1691399"/>
            <a:ext cx="8853286" cy="4155319"/>
          </a:xfrm>
        </p:spPr>
        <p:txBody>
          <a:bodyPr/>
          <a:lstStyle/>
          <a:p>
            <a:pPr marL="0" indent="0" defTabSz="457105" rtl="0" fontAlgn="auto">
              <a:spcBef>
                <a:spcPct val="20000"/>
              </a:spcBef>
              <a:spcAft>
                <a:spcPts val="0"/>
              </a:spcAft>
              <a:buClrTx/>
              <a:buSzTx/>
              <a:buNone/>
            </a:pPr>
            <a:r>
              <a:rPr lang="fr-FR" sz="1800"/>
              <a:t>Dans ce TP et cette activité Packet Tracer en mode physique, vous allez atteindre les objectifs suivants :</a:t>
            </a:r>
          </a:p>
          <a:p>
            <a:pPr marL="0" indent="0" defTabSz="457105" fontAlgn="auto">
              <a:spcBef>
                <a:spcPct val="20000"/>
              </a:spcBef>
              <a:spcAft>
                <a:spcPts val="0"/>
              </a:spcAft>
              <a:buClrTx/>
              <a:buSzTx/>
              <a:buNone/>
            </a:pPr>
            <a:endParaRPr lang="en-US" sz="1800" dirty="0"/>
          </a:p>
          <a:p>
            <a:pPr marL="342900" indent="-342900" defTabSz="457105" rtl="0" fontAlgn="auto">
              <a:spcBef>
                <a:spcPct val="20000"/>
              </a:spcBef>
              <a:spcAft>
                <a:spcPts val="0"/>
              </a:spcAft>
              <a:buClrTx/>
              <a:buSzTx/>
              <a:buFont typeface="Arial" panose="020B0604020202020204" pitchFamily="34" charset="0"/>
              <a:buChar char="•"/>
            </a:pPr>
            <a:r>
              <a:rPr lang="fr-FR" sz="1800"/>
              <a:t>Créer le réseau et configurer les paramètres de base des périphériques</a:t>
            </a:r>
          </a:p>
          <a:p>
            <a:pPr marL="342900" indent="-342900" defTabSz="457105" rtl="0" fontAlgn="auto">
              <a:spcBef>
                <a:spcPct val="20000"/>
              </a:spcBef>
              <a:spcAft>
                <a:spcPts val="0"/>
              </a:spcAft>
              <a:buClrTx/>
              <a:buSzTx/>
              <a:buFont typeface="Arial" panose="020B0604020202020204" pitchFamily="34" charset="0"/>
              <a:buChar char="•"/>
            </a:pPr>
            <a:r>
              <a:rPr lang="fr-FR" sz="1800"/>
              <a:t>Configurer et vérifier OSPFv2 à zone unique pour un fonctionnement de base</a:t>
            </a:r>
          </a:p>
          <a:p>
            <a:pPr marL="342900" indent="-342900" defTabSz="457105" rtl="0" fontAlgn="auto">
              <a:spcBef>
                <a:spcPct val="20000"/>
              </a:spcBef>
              <a:spcAft>
                <a:spcPts val="0"/>
              </a:spcAft>
              <a:buClrTx/>
              <a:buSzTx/>
              <a:buFont typeface="Arial" panose="020B0604020202020204" pitchFamily="34" charset="0"/>
              <a:buChar char="•"/>
            </a:pPr>
            <a:r>
              <a:rPr lang="fr-FR" sz="1800"/>
              <a:t>Optimiser et vérifier la configuration OSPFv2 à zone unique</a:t>
            </a:r>
          </a:p>
          <a:p>
            <a:endParaRPr lang="en-US" sz="1600" dirty="0"/>
          </a:p>
        </p:txBody>
      </p:sp>
    </p:spTree>
    <p:custDataLst>
      <p:tags r:id="rId1"/>
    </p:custDataLst>
    <p:extLst>
      <p:ext uri="{BB962C8B-B14F-4D97-AF65-F5344CB8AC3E}">
        <p14:creationId xmlns:p14="http://schemas.microsoft.com/office/powerpoint/2010/main" val="387358634"/>
      </p:ext>
    </p:extLst>
  </p:cSld>
  <p:clrMapOvr>
    <a:masterClrMapping/>
  </p:clrMapOvr>
  <p:transition spd="slow">
    <p:wipe/>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0" y="355946"/>
            <a:ext cx="9144000" cy="757551"/>
          </a:xfrm>
        </p:spPr>
        <p:txBody>
          <a:bodyPr/>
          <a:lstStyle/>
          <a:p>
            <a:pPr rtl="0"/>
            <a:r>
              <a:rPr lang="fr-FR" sz="1400">
                <a:latin typeface="Arial" charset="0"/>
              </a:rPr>
              <a:t>Module pratique et questionnaire</a:t>
            </a:r>
            <a:br>
              <a:rPr lang="en-US" dirty="0">
                <a:latin typeface="Arial" charset="0"/>
              </a:rPr>
            </a:br>
            <a:r>
              <a:rPr lang="fr-FR" sz="2400"/>
              <a:t>Packet Tracer – </a:t>
            </a:r>
            <a:r>
              <a:rPr lang="fr-FR"/>
              <a:t>Configuration OSPF multi-zone</a:t>
            </a:r>
            <a:r>
              <a:rPr lang="fr-FR" sz="2400"/>
              <a:t>– Physical Mode </a:t>
            </a:r>
            <a:br>
              <a:rPr lang="en-US" sz="2400" dirty="0"/>
            </a:br>
            <a:endParaRPr lang="en-US" sz="2400" dirty="0"/>
          </a:p>
        </p:txBody>
      </p:sp>
      <p:sp>
        <p:nvSpPr>
          <p:cNvPr id="2" name="Content Placeholder 1">
            <a:extLst>
              <a:ext uri="{FF2B5EF4-FFF2-40B4-BE49-F238E27FC236}">
                <a16:creationId xmlns:a16="http://schemas.microsoft.com/office/drawing/2014/main" id="{AC0D9146-AFD4-244A-9206-D52E812D11D8}"/>
              </a:ext>
            </a:extLst>
          </p:cNvPr>
          <p:cNvSpPr>
            <a:spLocks noGrp="1"/>
          </p:cNvSpPr>
          <p:nvPr>
            <p:ph idx="1"/>
          </p:nvPr>
        </p:nvSpPr>
        <p:spPr>
          <a:xfrm>
            <a:off x="145357" y="1113497"/>
            <a:ext cx="8853286" cy="3217101"/>
          </a:xfrm>
        </p:spPr>
        <p:txBody>
          <a:bodyPr/>
          <a:lstStyle/>
          <a:p>
            <a:pPr marL="0" indent="0" defTabSz="457105" rtl="0" fontAlgn="auto">
              <a:spcBef>
                <a:spcPct val="20000"/>
              </a:spcBef>
              <a:spcAft>
                <a:spcPts val="0"/>
              </a:spcAft>
              <a:buClrTx/>
              <a:buSzTx/>
              <a:buNone/>
            </a:pPr>
            <a:r>
              <a:rPr lang="fr-FR" sz="1800"/>
              <a:t>Dans cette activité mode physique du Packet Tracer, vous remplirez les objectifs suivants:</a:t>
            </a:r>
          </a:p>
          <a:p>
            <a:pPr marL="0" indent="0" defTabSz="457105" fontAlgn="auto">
              <a:spcBef>
                <a:spcPct val="20000"/>
              </a:spcBef>
              <a:spcAft>
                <a:spcPts val="0"/>
              </a:spcAft>
              <a:buClrTx/>
              <a:buSzTx/>
              <a:buNone/>
            </a:pPr>
            <a:endParaRPr lang="en-US" sz="1800" dirty="0"/>
          </a:p>
          <a:p>
            <a:pPr marL="342900" indent="-342900" defTabSz="457105" rtl="0" fontAlgn="auto">
              <a:spcBef>
                <a:spcPct val="20000"/>
              </a:spcBef>
              <a:spcAft>
                <a:spcPts val="0"/>
              </a:spcAft>
              <a:buClrTx/>
              <a:buSzTx/>
              <a:buFont typeface="Arial" panose="020B0604020202020204" pitchFamily="34" charset="0"/>
              <a:buChar char="•"/>
            </a:pPr>
            <a:r>
              <a:rPr lang="fr-FR" sz="1800"/>
              <a:t>Partie 1 : Évaluer le fonctionnement du réseau OSPF à zone unique.</a:t>
            </a:r>
          </a:p>
          <a:p>
            <a:pPr marL="342900" indent="-342900" defTabSz="457105" rtl="0" fontAlgn="auto">
              <a:spcBef>
                <a:spcPct val="20000"/>
              </a:spcBef>
              <a:spcAft>
                <a:spcPts val="0"/>
              </a:spcAft>
              <a:buClrTx/>
              <a:buSzTx/>
              <a:buFont typeface="Arial" panose="020B0604020202020204" pitchFamily="34" charset="0"/>
              <a:buChar char="•"/>
            </a:pPr>
            <a:r>
              <a:rPr lang="fr-FR" sz="1800"/>
              <a:t>Partie 2: Évaluer le fonctionnement du réseau de l'OSPF multizone.</a:t>
            </a:r>
          </a:p>
          <a:p>
            <a:pPr marL="342900" indent="-342900" defTabSz="457105" rtl="0" fontAlgn="auto">
              <a:spcBef>
                <a:spcPct val="20000"/>
              </a:spcBef>
              <a:spcAft>
                <a:spcPts val="0"/>
              </a:spcAft>
              <a:buClrTx/>
              <a:buSzTx/>
              <a:buFont typeface="Arial" panose="020B0604020202020204" pitchFamily="34" charset="0"/>
              <a:buChar char="•"/>
            </a:pPr>
            <a:r>
              <a:rPr lang="fr-FR" sz="1800"/>
              <a:t>Partie 3: Configurer une nouvelle zone et attacher à la zone 0 via Internet.</a:t>
            </a:r>
          </a:p>
        </p:txBody>
      </p:sp>
    </p:spTree>
    <p:custDataLst>
      <p:tags r:id="rId1"/>
    </p:custDataLst>
    <p:extLst>
      <p:ext uri="{BB962C8B-B14F-4D97-AF65-F5344CB8AC3E}">
        <p14:creationId xmlns:p14="http://schemas.microsoft.com/office/powerpoint/2010/main" val="2068412141"/>
      </p:ext>
    </p:extLst>
  </p:cSld>
  <p:clrMapOvr>
    <a:masterClrMapping/>
  </p:clrMapOvr>
  <p:transition spd="slow">
    <p:wipe/>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br>
              <a:rPr lang="en-US" dirty="0">
                <a:latin typeface="Arial" charset="0"/>
              </a:rPr>
            </a:br>
            <a:r>
              <a:rPr lang="fr-FR">
                <a:latin typeface="Arial" charset="0"/>
              </a:rPr>
              <a:t>Qu'est-ce que j'ai appris dans ce module?</a:t>
            </a:r>
          </a:p>
        </p:txBody>
      </p:sp>
      <p:sp>
        <p:nvSpPr>
          <p:cNvPr id="2" name="Content Placeholder 1">
            <a:extLst>
              <a:ext uri="{FF2B5EF4-FFF2-40B4-BE49-F238E27FC236}">
                <a16:creationId xmlns:a16="http://schemas.microsoft.com/office/drawing/2014/main" id="{FAB93D79-D4AF-3B4C-AF28-DEAC6F376902}"/>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a:t>Vous pouvez activer OSPFv2 à l'aide de la commande </a:t>
            </a:r>
            <a:r>
              <a:rPr lang="fr-FR" b="1"/>
              <a:t>router ospf process-id </a:t>
            </a:r>
            <a:r>
              <a:rPr lang="fr-FR"/>
              <a:t>en mode de configuration globale. La valeur process-id représente un nombre compris entre 1 et 65 535 et est sélectionnée par l'administrateur du réseau. </a:t>
            </a:r>
          </a:p>
          <a:p>
            <a:pPr rtl="0">
              <a:spcBef>
                <a:spcPts val="0"/>
              </a:spcBef>
              <a:spcAft>
                <a:spcPts val="0"/>
              </a:spcAft>
              <a:buFont typeface="Arial" panose="020B0604020202020204" pitchFamily="34" charset="0"/>
              <a:buChar char="•"/>
            </a:pPr>
            <a:r>
              <a:rPr lang="fr-FR"/>
              <a:t>Un ID de routeur OSPF est une valeur 32 bits, représentée par une adresse IPv4. L'ID du routeur est utilisé par un routeur compatible OSPF pour synchroniser les bases de données de l'OSPF et participer à l'élection du DR et du BDR. </a:t>
            </a:r>
          </a:p>
          <a:p>
            <a:pPr rtl="0">
              <a:spcBef>
                <a:spcPts val="0"/>
              </a:spcBef>
              <a:spcAft>
                <a:spcPts val="0"/>
              </a:spcAft>
              <a:buFont typeface="Arial" panose="020B0604020202020204" pitchFamily="34" charset="0"/>
              <a:buChar char="•"/>
            </a:pPr>
            <a:r>
              <a:rPr lang="fr-FR"/>
              <a:t>Les routeurs Cisco dérivent l'ID du routeur en fonction de l'un des trois critères, dans cet ordre: 1) L'ID du routeur est explicitement configuré à l'aide de la commande </a:t>
            </a:r>
            <a:r>
              <a:rPr lang="fr-FR" b="1"/>
              <a:t>router-id</a:t>
            </a:r>
            <a:r>
              <a:rPr lang="fr-FR"/>
              <a:t> </a:t>
            </a:r>
            <a:r>
              <a:rPr lang="fr-FR" i="1"/>
              <a:t>rid</a:t>
            </a:r>
            <a:r>
              <a:rPr lang="fr-FR"/>
              <a:t> en mode de configuration de routeur OSPF, 2) le routeur choisit l'adresse IPv4 la plus élevée de l'une des interfaces de bouclage configurées ou 3) le routeur choisit l'adresse IPv4 active la plus élevée de l'une de ses interfaces physiques.</a:t>
            </a:r>
          </a:p>
          <a:p>
            <a:pPr rtl="0">
              <a:spcBef>
                <a:spcPts val="0"/>
              </a:spcBef>
              <a:spcAft>
                <a:spcPts val="0"/>
              </a:spcAft>
              <a:buFont typeface="Arial" panose="020B0604020202020204" pitchFamily="34" charset="0"/>
              <a:buChar char="•"/>
            </a:pPr>
            <a:r>
              <a:rPr lang="fr-FR"/>
              <a:t>La syntaxe de base de la commande </a:t>
            </a:r>
            <a:r>
              <a:rPr lang="fr-FR" b="1"/>
              <a:t>network</a:t>
            </a:r>
            <a:r>
              <a:rPr lang="fr-FR"/>
              <a:t> est </a:t>
            </a:r>
            <a:r>
              <a:rPr lang="fr-FR" b="1"/>
              <a:t>network</a:t>
            </a:r>
            <a:r>
              <a:rPr lang="fr-FR"/>
              <a:t> </a:t>
            </a:r>
            <a:r>
              <a:rPr lang="fr-FR" i="1"/>
              <a:t>network- address wildcard-mask</a:t>
            </a:r>
            <a:r>
              <a:rPr lang="fr-FR"/>
              <a:t> </a:t>
            </a:r>
            <a:r>
              <a:rPr lang="fr-FR" b="1"/>
              <a:t>area</a:t>
            </a:r>
            <a:r>
              <a:rPr lang="fr-FR"/>
              <a:t> </a:t>
            </a:r>
            <a:r>
              <a:rPr lang="fr-FR" i="1"/>
              <a:t>id</a:t>
            </a:r>
            <a:r>
              <a:rPr lang="fr-FR"/>
              <a:t> . Toute interface d'un routeur qui correspond à l'adresse réseau dans la commande </a:t>
            </a:r>
            <a:r>
              <a:rPr lang="fr-FR" b="1"/>
              <a:t>network</a:t>
            </a:r>
            <a:r>
              <a:rPr lang="fr-FR"/>
              <a:t> puissent envoyer et recevoir des paquets OSPF. </a:t>
            </a:r>
          </a:p>
          <a:p>
            <a:pPr rtl="0">
              <a:spcBef>
                <a:spcPts val="0"/>
              </a:spcBef>
              <a:spcAft>
                <a:spcPts val="0"/>
              </a:spcAft>
              <a:buFont typeface="Arial" panose="020B0604020202020204" pitchFamily="34" charset="0"/>
              <a:buChar char="•"/>
            </a:pPr>
            <a:r>
              <a:rPr lang="fr-FR"/>
              <a:t>Lors de la configuration de l'OSPFv2 à zone unique, la commande </a:t>
            </a:r>
            <a:r>
              <a:rPr lang="fr-FR" b="1"/>
              <a:t>network</a:t>
            </a:r>
            <a:r>
              <a:rPr lang="fr-FR"/>
              <a:t> doit être configurée avec la même valeur area-id sur tous les routeurs. Le masque générique est généralement l'inverse du masque de sous-réseau configuré sur cette interface, mais peut également être un masque générique quadrilatère zéro, qui spécifierait l'interface exacte.</a:t>
            </a:r>
          </a:p>
        </p:txBody>
      </p:sp>
    </p:spTree>
    <p:custDataLst>
      <p:tags r:id="rId1"/>
    </p:custDataLst>
    <p:extLst>
      <p:ext uri="{BB962C8B-B14F-4D97-AF65-F5344CB8AC3E}">
        <p14:creationId xmlns:p14="http://schemas.microsoft.com/office/powerpoint/2010/main" val="2818667760"/>
      </p:ext>
    </p:extLst>
  </p:cSld>
  <p:clrMapOvr>
    <a:masterClrMapping/>
  </p:clrMapOvr>
  <p:transition spd="slow">
    <p:wipe/>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br>
              <a:rPr lang="en-US" dirty="0">
                <a:latin typeface="Arial" charset="0"/>
              </a:rPr>
            </a:br>
            <a:r>
              <a:rPr lang="fr-FR">
                <a:latin typeface="Arial" charset="0"/>
              </a:rPr>
              <a:t>Qu'est-ce que j'ai appris dans ce module? (Cont.)</a:t>
            </a:r>
          </a:p>
        </p:txBody>
      </p:sp>
      <p:sp>
        <p:nvSpPr>
          <p:cNvPr id="2" name="Content Placeholder 1">
            <a:extLst>
              <a:ext uri="{FF2B5EF4-FFF2-40B4-BE49-F238E27FC236}">
                <a16:creationId xmlns:a16="http://schemas.microsoft.com/office/drawing/2014/main" id="{FAB93D79-D4AF-3B4C-AF28-DEAC6F376902}"/>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a:t>Pour configurer OSPF directement sur l'interface, utilisez la commande de mode de configuration </a:t>
            </a:r>
            <a:r>
              <a:rPr lang="fr-FR" b="1"/>
              <a:t>ip ospf</a:t>
            </a:r>
            <a:r>
              <a:rPr lang="fr-FR"/>
              <a:t> de l'interface. La syntaxe est </a:t>
            </a:r>
            <a:r>
              <a:rPr lang="fr-FR" b="1"/>
              <a:t>ip ospf </a:t>
            </a:r>
            <a:r>
              <a:rPr lang="fr-FR" i="1"/>
              <a:t>process-id</a:t>
            </a:r>
            <a:r>
              <a:rPr lang="fr-FR"/>
              <a:t> </a:t>
            </a:r>
            <a:r>
              <a:rPr lang="fr-FR" b="1"/>
              <a:t>area</a:t>
            </a:r>
            <a:r>
              <a:rPr lang="fr-FR"/>
              <a:t> </a:t>
            </a:r>
            <a:r>
              <a:rPr lang="fr-FR" i="1"/>
              <a:t>area-id</a:t>
            </a:r>
            <a:r>
              <a:rPr lang="fr-FR"/>
              <a:t>. </a:t>
            </a:r>
          </a:p>
          <a:p>
            <a:pPr rtl="0">
              <a:spcBef>
                <a:spcPts val="0"/>
              </a:spcBef>
              <a:spcAft>
                <a:spcPts val="0"/>
              </a:spcAft>
              <a:buFont typeface="Arial" panose="020B0604020202020204" pitchFamily="34" charset="0"/>
              <a:buChar char="•"/>
            </a:pPr>
            <a:r>
              <a:rPr lang="fr-FR"/>
              <a:t>Utilisez la commande de mode de configuration du routeur </a:t>
            </a:r>
            <a:r>
              <a:rPr lang="fr-FR" b="1"/>
              <a:t>passive-interface router </a:t>
            </a:r>
            <a:r>
              <a:rPr lang="fr-FR"/>
              <a:t>pour empêcher la transmission de messages de routage par une interface de routeur, tout en permettant à ce réseau d'être annoncé à d'autres routeurs. </a:t>
            </a:r>
          </a:p>
          <a:p>
            <a:pPr rtl="0">
              <a:spcBef>
                <a:spcPts val="0"/>
              </a:spcBef>
              <a:spcAft>
                <a:spcPts val="0"/>
              </a:spcAft>
              <a:buFont typeface="Arial" panose="020B0604020202020204" pitchFamily="34" charset="0"/>
              <a:buChar char="•"/>
            </a:pPr>
            <a:r>
              <a:rPr lang="fr-FR"/>
              <a:t>Le processus d'élection DR/BDR n'est pas nécessaire car il ne peut y avoir que deux routeurs sur le réseau point à point entre R1 et R2. Utilisez la commande de configuration de l'interface </a:t>
            </a:r>
            <a:r>
              <a:rPr lang="fr-FR" b="1"/>
              <a:t>ip ospf network point à point </a:t>
            </a:r>
            <a:r>
              <a:rPr lang="fr-FR"/>
              <a:t>sur toutes les interfaces où vous souhaitez désactiver le processus d'élection DR/BDR. </a:t>
            </a:r>
          </a:p>
          <a:p>
            <a:pPr rtl="0">
              <a:spcBef>
                <a:spcPts val="0"/>
              </a:spcBef>
              <a:spcAft>
                <a:spcPts val="0"/>
              </a:spcAft>
              <a:buFont typeface="Arial" panose="020B0604020202020204" pitchFamily="34" charset="0"/>
              <a:buChar char="•"/>
            </a:pPr>
            <a:r>
              <a:rPr lang="fr-FR"/>
              <a:t>Par défaut, les interfaces de bouclage sont annoncées en tant que routes hôtes /32. Pour simuler un réseau local réel, l'interface Loopback 0 est configurée comme un réseau point à point.</a:t>
            </a:r>
          </a:p>
          <a:p>
            <a:pPr rtl="0">
              <a:spcBef>
                <a:spcPts val="0"/>
              </a:spcBef>
              <a:spcAft>
                <a:spcPts val="0"/>
              </a:spcAft>
              <a:buFont typeface="Arial" panose="020B0604020202020204" pitchFamily="34" charset="0"/>
              <a:buChar char="•"/>
            </a:pPr>
            <a:r>
              <a:rPr lang="fr-FR"/>
              <a:t>Les types de réseau OSPF</a:t>
            </a:r>
          </a:p>
          <a:p>
            <a:pPr rtl="0">
              <a:spcBef>
                <a:spcPts val="0"/>
              </a:spcBef>
              <a:spcAft>
                <a:spcPts val="0"/>
              </a:spcAft>
              <a:buFont typeface="Arial" panose="020B0604020202020204" pitchFamily="34" charset="0"/>
              <a:buChar char="•"/>
            </a:pPr>
            <a:r>
              <a:rPr lang="fr-FR"/>
              <a:t>Le DR est responsable de la collecte et de la distribution des LSAs. Le DR utilise l'adresse IPv4 multicast 224.0.0.5 qui est destinée à tous les routeurs OSPF. Lorsque le DR arrête de produire des paquets Hello, le BDR s'autodésigne comme DR et en assume le rôle. Tous les autres routeurs deviennent un DROTHER. </a:t>
            </a:r>
          </a:p>
          <a:p>
            <a:pPr rtl="0">
              <a:spcBef>
                <a:spcPts val="0"/>
              </a:spcBef>
              <a:spcAft>
                <a:spcPts val="0"/>
              </a:spcAft>
              <a:buFont typeface="Arial" panose="020B0604020202020204" pitchFamily="34" charset="0"/>
              <a:buChar char="•"/>
            </a:pPr>
            <a:r>
              <a:rPr lang="fr-FR"/>
              <a:t>Les DROTHER utilisent l'adresse à accès multiple 224.0.0.6 (tous les routeurs désignés) pour envoyer les paquets OSPF au DR et au BDR. Seuls le DR et le BDR écoutent le 224.0.0.6. </a:t>
            </a:r>
          </a:p>
          <a:p>
            <a:pPr rtl="0">
              <a:spcBef>
                <a:spcPts val="0"/>
              </a:spcBef>
              <a:spcAft>
                <a:spcPts val="0"/>
              </a:spcAft>
              <a:buFont typeface="Arial" panose="020B0604020202020204" pitchFamily="34" charset="0"/>
              <a:buChar char="•"/>
            </a:pPr>
            <a:r>
              <a:rPr lang="fr-FR"/>
              <a:t>Pour vérifier les rôles du routeurOSPFv2, utilisez la commande </a:t>
            </a:r>
            <a:r>
              <a:rPr lang="fr-FR" b="1"/>
              <a:t>show ip ospf interface </a:t>
            </a:r>
            <a:r>
              <a:rPr lang="fr-FR"/>
              <a:t>. </a:t>
            </a:r>
          </a:p>
        </p:txBody>
      </p:sp>
    </p:spTree>
    <p:custDataLst>
      <p:tags r:id="rId1"/>
    </p:custDataLst>
    <p:extLst>
      <p:ext uri="{BB962C8B-B14F-4D97-AF65-F5344CB8AC3E}">
        <p14:creationId xmlns:p14="http://schemas.microsoft.com/office/powerpoint/2010/main" val="980930948"/>
      </p:ext>
    </p:extLst>
  </p:cSld>
  <p:clrMapOvr>
    <a:masterClrMapping/>
  </p:clrMapOvr>
  <p:transition spd="slow">
    <p:wipe/>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br>
              <a:rPr lang="en-US" dirty="0">
                <a:latin typeface="Arial" charset="0"/>
              </a:rPr>
            </a:br>
            <a:r>
              <a:rPr lang="fr-FR">
                <a:latin typeface="Arial" charset="0"/>
              </a:rPr>
              <a:t>Qu'est-ce que j'ai appris dans ce module? (Cont.)</a:t>
            </a:r>
          </a:p>
        </p:txBody>
      </p:sp>
      <p:sp>
        <p:nvSpPr>
          <p:cNvPr id="2" name="Content Placeholder 1">
            <a:extLst>
              <a:ext uri="{FF2B5EF4-FFF2-40B4-BE49-F238E27FC236}">
                <a16:creationId xmlns:a16="http://schemas.microsoft.com/office/drawing/2014/main" id="{FAB93D79-D4AF-3B4C-AF28-DEAC6F376902}"/>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a:t>Pour vérifier les contiguïtés OSPFv2, utilisez la commande </a:t>
            </a:r>
            <a:r>
              <a:rPr lang="fr-FR" b="1"/>
              <a:t>show ip ospf neighbor </a:t>
            </a:r>
            <a:r>
              <a:rPr lang="fr-FR"/>
              <a:t>. L'état des voisins dans les réseaux à accès multiple peut être: FULL/DROTHER, FULL/DR. FULL/BDR, ou 2-WAY/DROTHER.</a:t>
            </a:r>
          </a:p>
          <a:p>
            <a:pPr rtl="0">
              <a:spcBef>
                <a:spcPts val="0"/>
              </a:spcBef>
              <a:spcAft>
                <a:spcPts val="0"/>
              </a:spcAft>
              <a:buFont typeface="Arial" panose="020B0604020202020204" pitchFamily="34" charset="0"/>
              <a:buChar char="•"/>
            </a:pPr>
            <a:r>
              <a:rPr lang="fr-FR"/>
              <a:t>La décision d'élection OSPF DR et BDR est basée sur le routeur avec la priorité d'interface la plus élevée que le DR. Le routeur ayant la deuxième priorité d'interface la plus élevée est choisi comme BDR. Si les priorités d'interface sont égales, c'est le routeur dont l'ID est le plus élevé qui est choisi comme DR. Le routeur ayant le deuxième ID le plus élevé est choisi comme BDR.</a:t>
            </a:r>
          </a:p>
          <a:p>
            <a:pPr rtl="0">
              <a:spcBef>
                <a:spcPts val="0"/>
              </a:spcBef>
              <a:spcAft>
                <a:spcPts val="0"/>
              </a:spcAft>
              <a:buFont typeface="Arial" panose="020B0604020202020204" pitchFamily="34" charset="0"/>
              <a:buChar char="•"/>
            </a:pPr>
            <a:r>
              <a:rPr lang="fr-FR"/>
              <a:t>La priorité de l'interface peut être configurée pour être un nombre quelconque entre 0 et 255. Si la valeur de priorité de l'interface est définie sur 0, cette interface ne peut pas être sélectionnée comme DR ou BDR. La priorité par défaut des interfaces de diffusion à accès multiple est de1. </a:t>
            </a:r>
          </a:p>
          <a:p>
            <a:pPr rtl="0">
              <a:spcBef>
                <a:spcPts val="0"/>
              </a:spcBef>
              <a:spcAft>
                <a:spcPts val="0"/>
              </a:spcAft>
              <a:buFont typeface="Arial" panose="020B0604020202020204" pitchFamily="34" charset="0"/>
              <a:buChar char="•"/>
            </a:pPr>
            <a:r>
              <a:rPr lang="fr-FR"/>
              <a:t>Les sélections d'un DR et d'un BDR OSPF n'ont pas d'effet rétroactif. En cas de panne du DR, le BDR devient automatiquement le DR, </a:t>
            </a:r>
          </a:p>
          <a:p>
            <a:pPr rtl="0">
              <a:spcBef>
                <a:spcPts val="0"/>
              </a:spcBef>
              <a:spcAft>
                <a:spcPts val="0"/>
              </a:spcAft>
              <a:buFont typeface="Arial" panose="020B0604020202020204" pitchFamily="34" charset="0"/>
              <a:buChar char="•"/>
            </a:pPr>
            <a:r>
              <a:rPr lang="fr-FR"/>
              <a:t>Pour définir la priorité d'une interface, utilisez la commande </a:t>
            </a:r>
            <a:r>
              <a:rPr lang="fr-FR" b="1"/>
              <a:t>ip ospf priority</a:t>
            </a:r>
            <a:r>
              <a:rPr lang="fr-FR"/>
              <a:t> </a:t>
            </a:r>
            <a:r>
              <a:rPr lang="fr-FR" i="1"/>
              <a:t>value</a:t>
            </a:r>
            <a:r>
              <a:rPr lang="fr-FR"/>
              <a:t> , où la valeur est 0 à 255. Si la valeur est 0, le routeur ne deviendra pas DR ou BDR. Si la valeur est comprise entre 1 et 255, le routeur ayant la valeur de priorité la plus élevée deviendra plus probablement le DR ou le BDR de l'interface.</a:t>
            </a:r>
          </a:p>
          <a:p>
            <a:pPr rtl="0">
              <a:spcBef>
                <a:spcPts val="0"/>
              </a:spcBef>
              <a:spcAft>
                <a:spcPts val="0"/>
              </a:spcAft>
              <a:buFont typeface="Arial" panose="020B0604020202020204" pitchFamily="34" charset="0"/>
              <a:buChar char="•"/>
            </a:pPr>
            <a:r>
              <a:rPr lang="fr-FR"/>
              <a:t>Le protocole OSPF utilise le coût comme métrique. Un coût plus faible indique un meilleur chemin qu'un coût plus élevé. </a:t>
            </a:r>
          </a:p>
          <a:p>
            <a:pPr rtl="0">
              <a:spcBef>
                <a:spcPts val="0"/>
              </a:spcBef>
              <a:spcAft>
                <a:spcPts val="0"/>
              </a:spcAft>
              <a:buFont typeface="Arial" panose="020B0604020202020204" pitchFamily="34" charset="0"/>
              <a:buChar char="•"/>
            </a:pPr>
            <a:r>
              <a:rPr lang="fr-FR"/>
              <a:t>La formule utilisée pour calculer le coût OSPF est la suivante: Coût = bande passante de référence/bande passante de l'interface. </a:t>
            </a:r>
          </a:p>
        </p:txBody>
      </p:sp>
    </p:spTree>
    <p:custDataLst>
      <p:tags r:id="rId1"/>
    </p:custDataLst>
    <p:extLst>
      <p:ext uri="{BB962C8B-B14F-4D97-AF65-F5344CB8AC3E}">
        <p14:creationId xmlns:p14="http://schemas.microsoft.com/office/powerpoint/2010/main" val="4072463416"/>
      </p:ext>
    </p:extLst>
  </p:cSld>
  <p:clrMapOvr>
    <a:masterClrMapping/>
  </p:clrMapOvr>
  <p:transition spd="slow">
    <p:wipe/>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br>
              <a:rPr lang="en-US" dirty="0">
                <a:latin typeface="Arial" charset="0"/>
              </a:rPr>
            </a:br>
            <a:r>
              <a:rPr lang="fr-FR">
                <a:latin typeface="Arial" charset="0"/>
              </a:rPr>
              <a:t>Qu'est-ce que j'ai appris dans ce module? (Cont.)</a:t>
            </a:r>
          </a:p>
        </p:txBody>
      </p:sp>
      <p:sp>
        <p:nvSpPr>
          <p:cNvPr id="2" name="Content Placeholder 1">
            <a:extLst>
              <a:ext uri="{FF2B5EF4-FFF2-40B4-BE49-F238E27FC236}">
                <a16:creationId xmlns:a16="http://schemas.microsoft.com/office/drawing/2014/main" id="{FAB93D79-D4AF-3B4C-AF28-DEAC6F376902}"/>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a:t>Comme la valeur du coût OSPF doit être un nombre entier, les interfaces FastEthernet, Gigabit Ethernet et 10 GigE partagent le même coût. Pour corriger cette situation, vous pouvez ajuster la bande passante de référence à l'aide de la commande </a:t>
            </a:r>
            <a:r>
              <a:rPr lang="fr-FR" b="1"/>
              <a:t>auto-cost reference-bandwidth </a:t>
            </a:r>
            <a:r>
              <a:rPr lang="fr-FR"/>
              <a:t>sur chaque routeur OSPF, ou définir manuellement la valeur de coût OSPF à l'aide de la commande </a:t>
            </a:r>
            <a:r>
              <a:rPr lang="fr-FR" b="1"/>
              <a:t>ip ospf cost </a:t>
            </a:r>
            <a:r>
              <a:rPr lang="fr-FR"/>
              <a:t>. </a:t>
            </a:r>
          </a:p>
          <a:p>
            <a:pPr rtl="0">
              <a:spcBef>
                <a:spcPts val="0"/>
              </a:spcBef>
              <a:spcAft>
                <a:spcPts val="0"/>
              </a:spcAft>
              <a:buFont typeface="Arial" panose="020B0604020202020204" pitchFamily="34" charset="0"/>
              <a:buChar char="•"/>
            </a:pPr>
            <a:r>
              <a:rPr lang="fr-FR"/>
              <a:t>Le coût d'une route OSPF est la valeur cumulée depuis un routeur jusqu'au réseau de destination. Les valeurs de coût OSPF peuvent être manipulées pour influencer l'itinéraire choisi par OSPF. Pour modifier le rapport de valeur de coût déclarée par le routeur OSPF local à d'autres routeurs OSPF, utilisez la commande de configuration de l'interface </a:t>
            </a:r>
            <a:r>
              <a:rPr lang="fr-FR" b="1"/>
              <a:t>ip ospf cost </a:t>
            </a:r>
            <a:r>
              <a:rPr lang="fr-FR" i="1"/>
              <a:t>value</a:t>
            </a:r>
            <a:r>
              <a:rPr lang="fr-FR"/>
              <a:t>. </a:t>
            </a:r>
          </a:p>
          <a:p>
            <a:pPr rtl="0">
              <a:spcBef>
                <a:spcPts val="0"/>
              </a:spcBef>
              <a:spcAft>
                <a:spcPts val="0"/>
              </a:spcAft>
              <a:buFont typeface="Arial" panose="020B0604020202020204" pitchFamily="34" charset="0"/>
              <a:buChar char="•"/>
            </a:pPr>
            <a:r>
              <a:rPr lang="fr-FR"/>
              <a:t>Si l'intervalle Dead expire avant que les routeurs ne reçoivent un paquet Hello, le protocole OSPF supprime le voisin de sa LSDB. Le routeur diffuse vers la LSDB les informations concernant le voisin hors service vers toutes les interfaces compatibles OSPF. </a:t>
            </a:r>
          </a:p>
          <a:p>
            <a:pPr rtl="0">
              <a:spcBef>
                <a:spcPts val="0"/>
              </a:spcBef>
              <a:spcAft>
                <a:spcPts val="0"/>
              </a:spcAft>
              <a:buFont typeface="Arial" panose="020B0604020202020204" pitchFamily="34" charset="0"/>
              <a:buChar char="•"/>
            </a:pPr>
            <a:r>
              <a:rPr lang="fr-FR"/>
              <a:t>Cisco utilise une valeur par défaut de 4 fois l'intervalle Hello ou 40 secondes sur les réseaux multiaccès et point à point. Pour vérifier les intervalles de l'interface OSPFv2, utilisez la commande </a:t>
            </a:r>
            <a:r>
              <a:rPr lang="fr-FR" b="1"/>
              <a:t>show ip ospf interface </a:t>
            </a:r>
            <a:r>
              <a:rPr lang="fr-FR"/>
              <a:t>. </a:t>
            </a:r>
          </a:p>
          <a:p>
            <a:pPr rtl="0">
              <a:spcBef>
                <a:spcPts val="0"/>
              </a:spcBef>
              <a:spcAft>
                <a:spcPts val="0"/>
              </a:spcAft>
              <a:buFont typeface="Arial" panose="020B0604020202020204" pitchFamily="34" charset="0"/>
              <a:buChar char="•"/>
            </a:pPr>
            <a:r>
              <a:rPr lang="fr-FR"/>
              <a:t>Les intervalles Hello et Dead OSPFv2 peuvent être modifiés manuellement en utilisant les commandes suivantes de mode de configuration d'interface </a:t>
            </a:r>
            <a:r>
              <a:rPr lang="fr-FR" b="1"/>
              <a:t>ip ospf hello-interval </a:t>
            </a:r>
            <a:r>
              <a:rPr lang="fr-FR"/>
              <a:t>et </a:t>
            </a:r>
            <a:r>
              <a:rPr lang="fr-FR" b="1"/>
              <a:t>ip ospf dead-interval</a:t>
            </a:r>
            <a:r>
              <a:rPr lang="fr-FR"/>
              <a:t>.</a:t>
            </a:r>
          </a:p>
        </p:txBody>
      </p:sp>
    </p:spTree>
    <p:custDataLst>
      <p:tags r:id="rId1"/>
    </p:custDataLst>
    <p:extLst>
      <p:ext uri="{BB962C8B-B14F-4D97-AF65-F5344CB8AC3E}">
        <p14:creationId xmlns:p14="http://schemas.microsoft.com/office/powerpoint/2010/main" val="336774242"/>
      </p:ext>
    </p:extLst>
  </p:cSld>
  <p:clrMapOvr>
    <a:masterClrMapping/>
  </p:clrMapOvr>
  <p:transition spd="slow">
    <p:wipe/>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br>
              <a:rPr lang="en-US" dirty="0">
                <a:latin typeface="Arial" charset="0"/>
              </a:rPr>
            </a:br>
            <a:r>
              <a:rPr lang="fr-FR">
                <a:latin typeface="Arial" charset="0"/>
              </a:rPr>
              <a:t>Qu'est-ce que j'ai appris dans ce module? (Cont.)</a:t>
            </a:r>
          </a:p>
        </p:txBody>
      </p:sp>
      <p:sp>
        <p:nvSpPr>
          <p:cNvPr id="2" name="Content Placeholder 1">
            <a:extLst>
              <a:ext uri="{FF2B5EF4-FFF2-40B4-BE49-F238E27FC236}">
                <a16:creationId xmlns:a16="http://schemas.microsoft.com/office/drawing/2014/main" id="{FAB93D79-D4AF-3B4C-AF28-DEAC6F376902}"/>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a:t>Dans la terminologie OSPF, le routeur situé entre un domaine de routage OSPF et un réseau non-OSPF est appelé l'ASBR. Pour propager une route par défaut, l'ASBR doit être configuré avec une route statique par défaut en utilisant la commande </a:t>
            </a:r>
            <a:r>
              <a:rPr lang="fr-FR" b="1"/>
              <a:t>ip route 0.0.0.0 0.0.0.0 </a:t>
            </a:r>
            <a:r>
              <a:rPr lang="fr-FR"/>
              <a:t>[</a:t>
            </a:r>
            <a:r>
              <a:rPr lang="fr-FR" i="1"/>
              <a:t>next-hop-address</a:t>
            </a:r>
            <a:r>
              <a:rPr lang="fr-FR"/>
              <a:t> | </a:t>
            </a:r>
            <a:r>
              <a:rPr lang="fr-FR" i="1"/>
              <a:t>exit-intf</a:t>
            </a:r>
            <a:r>
              <a:rPr lang="fr-FR"/>
              <a:t>] , et la commande de configuration </a:t>
            </a:r>
            <a:r>
              <a:rPr lang="fr-FR" b="1"/>
              <a:t>default-information originate router </a:t>
            </a:r>
            <a:r>
              <a:rPr lang="fr-FR"/>
              <a:t>. </a:t>
            </a:r>
          </a:p>
          <a:p>
            <a:pPr rtl="0">
              <a:spcBef>
                <a:spcPts val="0"/>
              </a:spcBef>
              <a:spcAft>
                <a:spcPts val="0"/>
              </a:spcAft>
              <a:buFont typeface="Arial" panose="020B0604020202020204" pitchFamily="34" charset="0"/>
              <a:buChar char="•"/>
            </a:pPr>
            <a:r>
              <a:rPr lang="fr-FR"/>
              <a:t>Vérifiez les paramètres de la route par défaut sur l'ASBR avec la commande </a:t>
            </a:r>
            <a:r>
              <a:rPr lang="fr-FR" b="1"/>
              <a:t>show ip route </a:t>
            </a:r>
            <a:r>
              <a:rPr lang="fr-FR"/>
              <a:t>.</a:t>
            </a:r>
          </a:p>
          <a:p>
            <a:pPr rtl="0">
              <a:spcBef>
                <a:spcPts val="0"/>
              </a:spcBef>
              <a:spcAft>
                <a:spcPts val="0"/>
              </a:spcAft>
              <a:buFont typeface="Arial" panose="020B0604020202020204" pitchFamily="34" charset="0"/>
              <a:buChar char="•"/>
            </a:pPr>
            <a:r>
              <a:rPr lang="fr-FR"/>
              <a:t>Les commandes supplémentaires pour déterminer que OSPF fonctionne comme prévu comprennent: </a:t>
            </a:r>
            <a:r>
              <a:rPr lang="fr-FR" b="1"/>
              <a:t>show ip ospf neighbor</a:t>
            </a:r>
            <a:r>
              <a:rPr lang="fr-FR"/>
              <a:t>, </a:t>
            </a:r>
            <a:r>
              <a:rPr lang="fr-FR" b="1"/>
              <a:t>show ip protocols</a:t>
            </a:r>
            <a:r>
              <a:rPr lang="fr-FR"/>
              <a:t>, </a:t>
            </a:r>
            <a:r>
              <a:rPr lang="fr-FR" b="1"/>
              <a:t>show ip ospf</a:t>
            </a:r>
            <a:r>
              <a:rPr lang="fr-FR"/>
              <a:t>et </a:t>
            </a:r>
            <a:r>
              <a:rPr lang="fr-FR" b="1"/>
              <a:t>show ip ospf interface</a:t>
            </a:r>
            <a:r>
              <a:rPr lang="fr-FR"/>
              <a:t>.</a:t>
            </a:r>
          </a:p>
          <a:p>
            <a:pPr rtl="0">
              <a:spcBef>
                <a:spcPts val="0"/>
              </a:spcBef>
              <a:spcAft>
                <a:spcPts val="0"/>
              </a:spcAft>
              <a:buFont typeface="Arial" panose="020B0604020202020204" pitchFamily="34" charset="0"/>
              <a:buChar char="•"/>
            </a:pPr>
            <a:r>
              <a:rPr lang="fr-FR"/>
              <a:t>Utilisez la commande </a:t>
            </a:r>
            <a:r>
              <a:rPr lang="fr-FR" b="1"/>
              <a:t>show ip ospf neighbor</a:t>
            </a:r>
            <a:r>
              <a:rPr lang="fr-FR"/>
              <a:t> pour vérifier qu'une contiguïté est bien établie entre le routeur et ses routeurs voisins.</a:t>
            </a:r>
          </a:p>
        </p:txBody>
      </p:sp>
    </p:spTree>
    <p:custDataLst>
      <p:tags r:id="rId1"/>
    </p:custDataLst>
    <p:extLst>
      <p:ext uri="{BB962C8B-B14F-4D97-AF65-F5344CB8AC3E}">
        <p14:creationId xmlns:p14="http://schemas.microsoft.com/office/powerpoint/2010/main" val="2266148280"/>
      </p:ext>
    </p:extLst>
  </p:cSld>
  <p:clrMapOvr>
    <a:masterClrMapping/>
  </p:clrMapOvr>
  <p:transition spd="slow">
    <p:wipe/>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0" y="67733"/>
            <a:ext cx="9144000" cy="609056"/>
          </a:xfrm>
        </p:spPr>
        <p:txBody>
          <a:bodyPr/>
          <a:lstStyle/>
          <a:p>
            <a:pPr rtl="0" eaLnBrk="1" hangingPunct="1"/>
            <a:r>
              <a:rPr lang="fr-FR" sz="1400">
                <a:latin typeface="Arial" charset="0"/>
              </a:rPr>
              <a:t>Module 2: Configuration OSPFv2 à zone unique</a:t>
            </a:r>
            <a:br>
              <a:rPr lang="en-US" dirty="0">
                <a:latin typeface="Arial" charset="0"/>
              </a:rPr>
            </a:br>
            <a:r>
              <a:rPr lang="fr-FR">
                <a:latin typeface="Arial" charset="0"/>
              </a:rPr>
              <a:t>Nouveaux termes et commandes</a:t>
            </a:r>
          </a:p>
        </p:txBody>
      </p:sp>
      <p:sp>
        <p:nvSpPr>
          <p:cNvPr id="3" name="Content Placeholder 2">
            <a:extLst>
              <a:ext uri="{FF2B5EF4-FFF2-40B4-BE49-F238E27FC236}">
                <a16:creationId xmlns:a16="http://schemas.microsoft.com/office/drawing/2014/main" id="{35C7D27D-6F98-4045-8088-22FDC3DE0CD0}"/>
              </a:ext>
            </a:extLst>
          </p:cNvPr>
          <p:cNvSpPr>
            <a:spLocks noGrp="1"/>
          </p:cNvSpPr>
          <p:nvPr>
            <p:ph idx="1"/>
          </p:nvPr>
        </p:nvSpPr>
        <p:spPr>
          <a:xfrm>
            <a:off x="144064" y="798944"/>
            <a:ext cx="5387491" cy="4155319"/>
          </a:xfrm>
        </p:spPr>
        <p:txBody>
          <a:bodyPr/>
          <a:lstStyle/>
          <a:p>
            <a:pPr marL="285750" indent="-285750" defTabSz="685777" rtl="0">
              <a:spcBef>
                <a:spcPts val="0"/>
              </a:spcBef>
              <a:spcAft>
                <a:spcPts val="0"/>
              </a:spcAft>
              <a:buFont typeface="Arial" panose="020B0604020202020204" pitchFamily="34" charset="0"/>
              <a:buChar char="•"/>
            </a:pPr>
            <a:r>
              <a:rPr lang="fr-FR" sz="1400" b="1">
                <a:ea typeface="+mn-ea"/>
                <a:cs typeface="+mn-cs"/>
              </a:rPr>
              <a:t>router ospf process-id</a:t>
            </a:r>
          </a:p>
          <a:p>
            <a:pPr marL="285750" indent="-285750" defTabSz="685777" rtl="0">
              <a:spcBef>
                <a:spcPts val="0"/>
              </a:spcBef>
              <a:spcAft>
                <a:spcPts val="0"/>
              </a:spcAft>
              <a:buFont typeface="Arial" panose="020B0604020202020204" pitchFamily="34" charset="0"/>
              <a:buChar char="•"/>
            </a:pPr>
            <a:r>
              <a:rPr lang="fr-FR" sz="1400">
                <a:ea typeface="+mn-ea"/>
                <a:cs typeface="+mn-cs"/>
              </a:rPr>
              <a:t>ID de routeur</a:t>
            </a:r>
          </a:p>
          <a:p>
            <a:pPr marL="285750" indent="-285750" defTabSz="685777" rtl="0">
              <a:spcBef>
                <a:spcPts val="0"/>
              </a:spcBef>
              <a:spcAft>
                <a:spcPts val="0"/>
              </a:spcAft>
              <a:buFont typeface="Arial" panose="020B0604020202020204" pitchFamily="34" charset="0"/>
              <a:buChar char="•"/>
            </a:pPr>
            <a:r>
              <a:rPr lang="fr-FR" sz="1400">
                <a:ea typeface="+mn-ea"/>
                <a:cs typeface="+mn-cs"/>
              </a:rPr>
              <a:t>router-id rid</a:t>
            </a:r>
          </a:p>
          <a:p>
            <a:pPr marL="285750" indent="-285750" defTabSz="685777" rtl="0">
              <a:spcBef>
                <a:spcPts val="0"/>
              </a:spcBef>
              <a:spcAft>
                <a:spcPts val="0"/>
              </a:spcAft>
              <a:buFont typeface="Arial" panose="020B0604020202020204" pitchFamily="34" charset="0"/>
              <a:buChar char="•"/>
            </a:pPr>
            <a:r>
              <a:rPr lang="fr-FR" sz="1400" b="1">
                <a:ea typeface="+mn-ea"/>
                <a:cs typeface="+mn-cs"/>
              </a:rPr>
              <a:t>show ip protocols</a:t>
            </a:r>
          </a:p>
          <a:p>
            <a:pPr marL="285750" indent="-285750" defTabSz="685777" rtl="0">
              <a:spcBef>
                <a:spcPts val="0"/>
              </a:spcBef>
              <a:spcAft>
                <a:spcPts val="0"/>
              </a:spcAft>
              <a:buFont typeface="Arial" panose="020B0604020202020204" pitchFamily="34" charset="0"/>
              <a:buChar char="•"/>
            </a:pPr>
            <a:r>
              <a:rPr lang="fr-FR" sz="1400" b="1">
                <a:ea typeface="+mn-ea"/>
                <a:cs typeface="+mn-cs"/>
              </a:rPr>
              <a:t>show ip ospf</a:t>
            </a:r>
          </a:p>
          <a:p>
            <a:pPr marL="285750" indent="-285750" defTabSz="685777" rtl="0">
              <a:spcBef>
                <a:spcPts val="0"/>
              </a:spcBef>
              <a:spcAft>
                <a:spcPts val="0"/>
              </a:spcAft>
              <a:buFont typeface="Arial" panose="020B0604020202020204" pitchFamily="34" charset="0"/>
              <a:buChar char="•"/>
            </a:pPr>
            <a:r>
              <a:rPr lang="fr-FR" sz="1400" b="1">
                <a:ea typeface="+mn-ea"/>
                <a:cs typeface="+mn-cs"/>
              </a:rPr>
              <a:t>network </a:t>
            </a:r>
            <a:r>
              <a:rPr lang="fr-FR" sz="1400" i="1">
                <a:ea typeface="+mn-ea"/>
                <a:cs typeface="+mn-cs"/>
              </a:rPr>
              <a:t>network-address wildcard-mask </a:t>
            </a:r>
            <a:r>
              <a:rPr lang="fr-FR" sz="1400" b="1">
                <a:ea typeface="+mn-ea"/>
                <a:cs typeface="+mn-cs"/>
              </a:rPr>
              <a:t>area</a:t>
            </a:r>
            <a:r>
              <a:rPr lang="fr-FR" sz="1400" i="1">
                <a:ea typeface="+mn-ea"/>
                <a:cs typeface="+mn-cs"/>
              </a:rPr>
              <a:t> area-id</a:t>
            </a:r>
          </a:p>
          <a:p>
            <a:pPr marL="285750" indent="-285750" defTabSz="685777" rtl="0">
              <a:spcBef>
                <a:spcPts val="0"/>
              </a:spcBef>
              <a:spcAft>
                <a:spcPts val="0"/>
              </a:spcAft>
              <a:buFont typeface="Arial" panose="020B0604020202020204" pitchFamily="34" charset="0"/>
              <a:buChar char="•"/>
            </a:pPr>
            <a:r>
              <a:rPr lang="fr-FR" sz="1400" b="1">
                <a:ea typeface="+mn-ea"/>
                <a:cs typeface="+mn-cs"/>
              </a:rPr>
              <a:t>ip ospf </a:t>
            </a:r>
            <a:r>
              <a:rPr lang="fr-FR" sz="1400" i="1">
                <a:ea typeface="+mn-ea"/>
                <a:cs typeface="+mn-cs"/>
              </a:rPr>
              <a:t>process-id</a:t>
            </a:r>
            <a:r>
              <a:rPr lang="fr-FR" sz="1400" b="1">
                <a:ea typeface="+mn-ea"/>
                <a:cs typeface="+mn-cs"/>
              </a:rPr>
              <a:t> area </a:t>
            </a:r>
            <a:r>
              <a:rPr lang="fr-FR" sz="1400" i="1">
                <a:ea typeface="+mn-ea"/>
                <a:cs typeface="+mn-cs"/>
              </a:rPr>
              <a:t>area-id</a:t>
            </a:r>
          </a:p>
          <a:p>
            <a:pPr marL="285750" indent="-285750" defTabSz="685777" rtl="0">
              <a:spcBef>
                <a:spcPts val="0"/>
              </a:spcBef>
              <a:spcAft>
                <a:spcPts val="0"/>
              </a:spcAft>
              <a:buFont typeface="Arial" panose="020B0604020202020204" pitchFamily="34" charset="0"/>
              <a:buChar char="•"/>
            </a:pPr>
            <a:r>
              <a:rPr lang="fr-FR" sz="1400" b="1">
                <a:ea typeface="+mn-ea"/>
                <a:cs typeface="+mn-cs"/>
              </a:rPr>
              <a:t>passive interface</a:t>
            </a:r>
          </a:p>
          <a:p>
            <a:pPr marL="285750" indent="-285750" defTabSz="685777" rtl="0">
              <a:spcBef>
                <a:spcPts val="0"/>
              </a:spcBef>
              <a:spcAft>
                <a:spcPts val="0"/>
              </a:spcAft>
              <a:buFont typeface="Arial" panose="020B0604020202020204" pitchFamily="34" charset="0"/>
              <a:buChar char="•"/>
            </a:pPr>
            <a:r>
              <a:rPr lang="fr-FR" sz="1400">
                <a:ea typeface="+mn-ea"/>
                <a:cs typeface="+mn-cs"/>
              </a:rPr>
              <a:t>passive-interface intf-id</a:t>
            </a:r>
          </a:p>
          <a:p>
            <a:pPr marL="285750" indent="-285750" defTabSz="685777" rtl="0">
              <a:spcBef>
                <a:spcPts val="0"/>
              </a:spcBef>
              <a:spcAft>
                <a:spcPts val="0"/>
              </a:spcAft>
              <a:buFont typeface="Arial" panose="020B0604020202020204" pitchFamily="34" charset="0"/>
              <a:buChar char="•"/>
            </a:pPr>
            <a:r>
              <a:rPr lang="fr-FR" sz="1400" b="1">
                <a:ea typeface="+mn-ea"/>
                <a:cs typeface="+mn-cs"/>
              </a:rPr>
              <a:t>show ip ospf interface </a:t>
            </a:r>
            <a:r>
              <a:rPr lang="fr-FR" sz="1400" i="1">
                <a:ea typeface="+mn-ea"/>
                <a:cs typeface="+mn-cs"/>
              </a:rPr>
              <a:t>intf-id</a:t>
            </a:r>
          </a:p>
          <a:p>
            <a:pPr marL="285750" indent="-285750" defTabSz="685777" rtl="0">
              <a:spcBef>
                <a:spcPts val="0"/>
              </a:spcBef>
              <a:spcAft>
                <a:spcPts val="0"/>
              </a:spcAft>
              <a:buFont typeface="Arial" panose="020B0604020202020204" pitchFamily="34" charset="0"/>
              <a:buChar char="•"/>
            </a:pPr>
            <a:r>
              <a:rPr lang="fr-FR" sz="1400" b="1">
                <a:ea typeface="+mn-ea"/>
                <a:cs typeface="+mn-cs"/>
              </a:rPr>
              <a:t>ip ospf network point-to-point</a:t>
            </a:r>
          </a:p>
          <a:p>
            <a:pPr marL="285750" indent="-285750" defTabSz="685777" rtl="0">
              <a:spcBef>
                <a:spcPts val="0"/>
              </a:spcBef>
              <a:spcAft>
                <a:spcPts val="0"/>
              </a:spcAft>
              <a:buFont typeface="Arial" panose="020B0604020202020204" pitchFamily="34" charset="0"/>
              <a:buChar char="•"/>
            </a:pPr>
            <a:r>
              <a:rPr lang="fr-FR" sz="1400">
                <a:ea typeface="+mn-ea"/>
                <a:cs typeface="+mn-cs"/>
              </a:rPr>
              <a:t>route d'hôte</a:t>
            </a:r>
          </a:p>
          <a:p>
            <a:pPr marL="285750" indent="-285750" defTabSz="685777" rtl="0">
              <a:spcBef>
                <a:spcPts val="0"/>
              </a:spcBef>
              <a:spcAft>
                <a:spcPts val="0"/>
              </a:spcAft>
              <a:buFont typeface="Arial" panose="020B0604020202020204" pitchFamily="34" charset="0"/>
              <a:buChar char="•"/>
            </a:pPr>
            <a:r>
              <a:rPr lang="fr-FR" sz="1400">
                <a:ea typeface="+mn-ea"/>
                <a:cs typeface="+mn-cs"/>
              </a:rPr>
              <a:t>Routeur désigné (DR)</a:t>
            </a:r>
          </a:p>
          <a:p>
            <a:pPr marL="285750" indent="-285750" defTabSz="685777" rtl="0">
              <a:spcBef>
                <a:spcPts val="0"/>
              </a:spcBef>
              <a:spcAft>
                <a:spcPts val="0"/>
              </a:spcAft>
              <a:buFont typeface="Arial" panose="020B0604020202020204" pitchFamily="34" charset="0"/>
              <a:buChar char="•"/>
            </a:pPr>
            <a:r>
              <a:rPr lang="fr-FR" sz="1400">
                <a:ea typeface="+mn-ea"/>
                <a:cs typeface="+mn-cs"/>
              </a:rPr>
              <a:t>Routeur désigné de secours (BDR)</a:t>
            </a:r>
          </a:p>
          <a:p>
            <a:pPr marL="285750" indent="-285750" defTabSz="685777" rtl="0">
              <a:spcBef>
                <a:spcPts val="0"/>
              </a:spcBef>
              <a:spcAft>
                <a:spcPts val="0"/>
              </a:spcAft>
              <a:buFont typeface="Arial" panose="020B0604020202020204" pitchFamily="34" charset="0"/>
              <a:buChar char="•"/>
            </a:pPr>
            <a:r>
              <a:rPr lang="fr-FR" sz="1400">
                <a:ea typeface="+mn-ea"/>
                <a:cs typeface="+mn-cs"/>
              </a:rPr>
              <a:t>DROTHER</a:t>
            </a:r>
          </a:p>
          <a:p>
            <a:pPr marL="285750" indent="-285750" defTabSz="685777" rtl="0">
              <a:spcBef>
                <a:spcPts val="0"/>
              </a:spcBef>
              <a:spcAft>
                <a:spcPts val="0"/>
              </a:spcAft>
              <a:buFont typeface="Arial" panose="020B0604020202020204" pitchFamily="34" charset="0"/>
              <a:buChar char="•"/>
            </a:pPr>
            <a:r>
              <a:rPr lang="fr-FR" sz="1400" b="1">
                <a:ea typeface="+mn-ea"/>
                <a:cs typeface="+mn-cs"/>
              </a:rPr>
              <a:t>show ip ospf neighbor</a:t>
            </a:r>
          </a:p>
          <a:p>
            <a:pPr marL="285750" indent="-285750" defTabSz="685777" rtl="0">
              <a:spcBef>
                <a:spcPts val="0"/>
              </a:spcBef>
              <a:spcAft>
                <a:spcPts val="0"/>
              </a:spcAft>
              <a:buFont typeface="Arial" panose="020B0604020202020204" pitchFamily="34" charset="0"/>
              <a:buChar char="•"/>
            </a:pPr>
            <a:r>
              <a:rPr lang="fr-FR" sz="1400" b="1">
                <a:ea typeface="+mn-ea"/>
                <a:cs typeface="+mn-cs"/>
              </a:rPr>
              <a:t>ip ospf priority</a:t>
            </a:r>
          </a:p>
          <a:p>
            <a:endParaRPr lang="en-US" sz="1400" dirty="0"/>
          </a:p>
        </p:txBody>
      </p:sp>
      <p:sp>
        <p:nvSpPr>
          <p:cNvPr id="4" name="Content Placeholder 2">
            <a:extLst>
              <a:ext uri="{FF2B5EF4-FFF2-40B4-BE49-F238E27FC236}">
                <a16:creationId xmlns:a16="http://schemas.microsoft.com/office/drawing/2014/main" id="{04039C20-795A-7D40-9200-23D971A64980}"/>
              </a:ext>
            </a:extLst>
          </p:cNvPr>
          <p:cNvSpPr txBox="1">
            <a:spLocks/>
          </p:cNvSpPr>
          <p:nvPr/>
        </p:nvSpPr>
        <p:spPr bwMode="auto">
          <a:xfrm>
            <a:off x="5317066" y="798943"/>
            <a:ext cx="3826933"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285750" indent="-285750" defTabSz="685777" rtl="0">
              <a:spcBef>
                <a:spcPts val="0"/>
              </a:spcBef>
              <a:spcAft>
                <a:spcPts val="0"/>
              </a:spcAft>
              <a:buFont typeface="Arial" panose="020B0604020202020204" pitchFamily="34" charset="0"/>
              <a:buChar char="•"/>
            </a:pPr>
            <a:r>
              <a:rPr lang="fr-FR" sz="1400" b="1">
                <a:ea typeface="+mn-ea"/>
                <a:cs typeface="+mn-cs"/>
              </a:rPr>
              <a:t>clear ip ospf process</a:t>
            </a:r>
          </a:p>
          <a:p>
            <a:pPr marL="285750" indent="-285750" defTabSz="685777" rtl="0">
              <a:spcBef>
                <a:spcPts val="0"/>
              </a:spcBef>
              <a:spcAft>
                <a:spcPts val="0"/>
              </a:spcAft>
              <a:buFont typeface="Arial" panose="020B0604020202020204" pitchFamily="34" charset="0"/>
              <a:buChar char="•"/>
            </a:pPr>
            <a:r>
              <a:rPr lang="fr-FR" sz="1400">
                <a:ea typeface="+mn-ea"/>
                <a:cs typeface="+mn-cs"/>
              </a:rPr>
              <a:t>mesure</a:t>
            </a:r>
          </a:p>
          <a:p>
            <a:pPr marL="285750" indent="-285750" defTabSz="685777" rtl="0">
              <a:spcBef>
                <a:spcPts val="0"/>
              </a:spcBef>
              <a:spcAft>
                <a:spcPts val="0"/>
              </a:spcAft>
              <a:buFont typeface="Arial" panose="020B0604020202020204" pitchFamily="34" charset="0"/>
              <a:buChar char="•"/>
            </a:pPr>
            <a:r>
              <a:rPr lang="fr-FR" sz="1400">
                <a:ea typeface="+mn-ea"/>
                <a:cs typeface="+mn-cs"/>
              </a:rPr>
              <a:t>Coût</a:t>
            </a:r>
          </a:p>
          <a:p>
            <a:pPr marL="285750" indent="-285750" defTabSz="685777" rtl="0">
              <a:spcBef>
                <a:spcPts val="0"/>
              </a:spcBef>
              <a:spcAft>
                <a:spcPts val="0"/>
              </a:spcAft>
              <a:buFont typeface="Arial" panose="020B0604020202020204" pitchFamily="34" charset="0"/>
              <a:buChar char="•"/>
            </a:pPr>
            <a:r>
              <a:rPr lang="fr-FR" sz="1400">
                <a:ea typeface="+mn-ea"/>
                <a:cs typeface="+mn-cs"/>
              </a:rPr>
              <a:t>auto-cost reference-bandwidth Mbps</a:t>
            </a:r>
          </a:p>
          <a:p>
            <a:pPr marL="285750" indent="-285750" defTabSz="685777" rtl="0">
              <a:spcBef>
                <a:spcPts val="0"/>
              </a:spcBef>
              <a:spcAft>
                <a:spcPts val="0"/>
              </a:spcAft>
              <a:buFont typeface="Arial" panose="020B0604020202020204" pitchFamily="34" charset="0"/>
              <a:buChar char="•"/>
            </a:pPr>
            <a:r>
              <a:rPr lang="fr-FR" sz="1400" b="1">
                <a:ea typeface="+mn-ea"/>
                <a:cs typeface="+mn-cs"/>
              </a:rPr>
              <a:t>ip ospf cost </a:t>
            </a:r>
            <a:r>
              <a:rPr lang="fr-FR" sz="1400" i="1">
                <a:ea typeface="+mn-ea"/>
                <a:cs typeface="+mn-cs"/>
              </a:rPr>
              <a:t>value</a:t>
            </a:r>
          </a:p>
          <a:p>
            <a:pPr marL="285750" indent="-285750" defTabSz="685777" rtl="0">
              <a:spcBef>
                <a:spcPts val="0"/>
              </a:spcBef>
              <a:spcAft>
                <a:spcPts val="0"/>
              </a:spcAft>
              <a:buFont typeface="Arial" panose="020B0604020202020204" pitchFamily="34" charset="0"/>
              <a:buChar char="•"/>
            </a:pPr>
            <a:r>
              <a:rPr lang="fr-FR" sz="1400" b="1">
                <a:ea typeface="+mn-ea"/>
                <a:cs typeface="+mn-cs"/>
              </a:rPr>
              <a:t>ip ospf hello-interval </a:t>
            </a:r>
            <a:r>
              <a:rPr lang="fr-FR" sz="1400" i="1">
                <a:ea typeface="+mn-ea"/>
                <a:cs typeface="+mn-cs"/>
              </a:rPr>
              <a:t>value</a:t>
            </a:r>
          </a:p>
          <a:p>
            <a:pPr marL="285750" indent="-285750" defTabSz="685777" rtl="0">
              <a:spcBef>
                <a:spcPts val="0"/>
              </a:spcBef>
              <a:spcAft>
                <a:spcPts val="0"/>
              </a:spcAft>
              <a:buFont typeface="Arial" panose="020B0604020202020204" pitchFamily="34" charset="0"/>
              <a:buChar char="•"/>
            </a:pPr>
            <a:r>
              <a:rPr lang="fr-FR" sz="1400" b="1">
                <a:ea typeface="+mn-ea"/>
                <a:cs typeface="+mn-cs"/>
              </a:rPr>
              <a:t>ip ospf dead-interval </a:t>
            </a:r>
            <a:r>
              <a:rPr lang="fr-FR" sz="1400" i="1">
                <a:ea typeface="+mn-ea"/>
                <a:cs typeface="+mn-cs"/>
              </a:rPr>
              <a:t>value</a:t>
            </a:r>
          </a:p>
          <a:p>
            <a:pPr marL="285750" indent="-285750" defTabSz="685777" rtl="0">
              <a:spcBef>
                <a:spcPts val="0"/>
              </a:spcBef>
              <a:spcAft>
                <a:spcPts val="0"/>
              </a:spcAft>
              <a:buFont typeface="Arial" panose="020B0604020202020204" pitchFamily="34" charset="0"/>
              <a:buChar char="•"/>
            </a:pPr>
            <a:r>
              <a:rPr lang="fr-FR" sz="1400" b="1">
                <a:ea typeface="+mn-ea"/>
                <a:cs typeface="+mn-cs"/>
              </a:rPr>
              <a:t>default-information originate</a:t>
            </a:r>
          </a:p>
          <a:p>
            <a:pPr>
              <a:spcBef>
                <a:spcPts val="0"/>
              </a:spcBef>
              <a:spcAft>
                <a:spcPts val="0"/>
              </a:spcAft>
            </a:pPr>
            <a:endParaRPr lang="en-US" sz="1400" dirty="0"/>
          </a:p>
        </p:txBody>
      </p:sp>
    </p:spTree>
    <p:custDataLst>
      <p:tags r:id="rId1"/>
    </p:custDataLst>
    <p:extLst>
      <p:ext uri="{BB962C8B-B14F-4D97-AF65-F5344CB8AC3E}">
        <p14:creationId xmlns:p14="http://schemas.microsoft.com/office/powerpoint/2010/main" val="3271745509"/>
      </p:ext>
    </p:extLst>
  </p:cSld>
  <p:clrMapOvr>
    <a:masterClrMapping/>
  </p:clrMapOvr>
  <p:transition spd="slow">
    <p:wipe/>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rtl="0" eaLnBrk="1" hangingPunct="1"/>
            <a:r>
              <a:rPr lang="fr-FR"/>
              <a:t>Module 2 : Activités (Suite)</a:t>
            </a:r>
          </a:p>
        </p:txBody>
      </p:sp>
      <p:sp>
        <p:nvSpPr>
          <p:cNvPr id="6147" name="Rectangle 34"/>
          <p:cNvSpPr>
            <a:spLocks noGrp="1" noChangeArrowheads="1"/>
          </p:cNvSpPr>
          <p:nvPr>
            <p:ph idx="1"/>
          </p:nvPr>
        </p:nvSpPr>
        <p:spPr>
          <a:xfrm>
            <a:off x="132776" y="624737"/>
            <a:ext cx="8695135" cy="348414"/>
          </a:xfrm>
        </p:spPr>
        <p:txBody>
          <a:bodyPr/>
          <a:lstStyle/>
          <a:p>
            <a:pPr marL="0" indent="0" rtl="0">
              <a:spcBef>
                <a:spcPct val="30000"/>
              </a:spcBef>
              <a:buNone/>
            </a:pPr>
            <a:r>
              <a:rPr lang="fr-FR"/>
              <a:t>Quelles sont les activités associées à ce module?</a:t>
            </a: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2501227059"/>
              </p:ext>
            </p:extLst>
          </p:nvPr>
        </p:nvGraphicFramePr>
        <p:xfrm>
          <a:off x="365634" y="1316965"/>
          <a:ext cx="8229418" cy="2161506"/>
        </p:xfrm>
        <a:graphic>
          <a:graphicData uri="http://schemas.openxmlformats.org/drawingml/2006/table">
            <a:tbl>
              <a:tblPr firstRow="1" bandRow="1">
                <a:tableStyleId>{5C22544A-7EE6-4342-B048-85BDC9FD1C3A}</a:tableStyleId>
              </a:tblPr>
              <a:tblGrid>
                <a:gridCol w="1129733">
                  <a:extLst>
                    <a:ext uri="{9D8B030D-6E8A-4147-A177-3AD203B41FA5}">
                      <a16:colId xmlns:a16="http://schemas.microsoft.com/office/drawing/2014/main" val="20001"/>
                    </a:ext>
                  </a:extLst>
                </a:gridCol>
                <a:gridCol w="1857736">
                  <a:extLst>
                    <a:ext uri="{9D8B030D-6E8A-4147-A177-3AD203B41FA5}">
                      <a16:colId xmlns:a16="http://schemas.microsoft.com/office/drawing/2014/main" val="3156509146"/>
                    </a:ext>
                  </a:extLst>
                </a:gridCol>
                <a:gridCol w="4080076">
                  <a:extLst>
                    <a:ext uri="{9D8B030D-6E8A-4147-A177-3AD203B41FA5}">
                      <a16:colId xmlns:a16="http://schemas.microsoft.com/office/drawing/2014/main" val="20002"/>
                    </a:ext>
                  </a:extLst>
                </a:gridCol>
                <a:gridCol w="1161873">
                  <a:extLst>
                    <a:ext uri="{9D8B030D-6E8A-4147-A177-3AD203B41FA5}">
                      <a16:colId xmlns:a16="http://schemas.microsoft.com/office/drawing/2014/main" val="20003"/>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fr-FR" sz="1200"/>
                        <a:t>N° de page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t>Type d'exercice</a:t>
                      </a:r>
                    </a:p>
                  </a:txBody>
                  <a:tcPr marL="68580" marR="68580" marT="34290" marB="34290" anchor="ctr"/>
                </a:tc>
                <a:tc>
                  <a:txBody>
                    <a:bodyPr/>
                    <a:lstStyle/>
                    <a:p>
                      <a:pPr rtl="0"/>
                      <a:r>
                        <a:rPr lang="fr-FR" sz="1200"/>
                        <a:t>Nom de l'exercice</a:t>
                      </a:r>
                    </a:p>
                  </a:txBody>
                  <a:tcPr marL="68580" marR="68580" marT="34290" marB="34290" anchor="ctr"/>
                </a:tc>
                <a:tc>
                  <a:txBody>
                    <a:bodyPr/>
                    <a:lstStyle/>
                    <a:p>
                      <a:pPr rtl="0"/>
                      <a:r>
                        <a:rPr lang="fr-FR" sz="1200"/>
                        <a:t>Facultatif ?</a:t>
                      </a:r>
                    </a:p>
                  </a:txBody>
                  <a:tcPr marL="68580" marR="68580" marT="34290" marB="34290" anchor="ctr"/>
                </a:tc>
                <a:extLst>
                  <a:ext uri="{0D108BD9-81ED-4DB2-BD59-A6C34878D82A}">
                    <a16:rowId xmlns:a16="http://schemas.microsoft.com/office/drawing/2014/main" val="10000"/>
                  </a:ext>
                </a:extLst>
              </a:tr>
              <a:tr h="350784">
                <a:tc>
                  <a:txBody>
                    <a:bodyPr/>
                    <a:lstStyle/>
                    <a:p>
                      <a:pPr algn="ctr" rtl="0"/>
                      <a:r>
                        <a:rPr lang="fr-FR" sz="1100">
                          <a:solidFill>
                            <a:srgbClr val="000000"/>
                          </a:solidFill>
                        </a:rPr>
                        <a:t>2.7.1</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Configuration OSPFv2 à zone unique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Recommandation</a:t>
                      </a:r>
                    </a:p>
                  </a:txBody>
                  <a:tcPr marL="68580" marR="68580" marT="34290" marB="34290" anchor="ctr"/>
                </a:tc>
                <a:extLst>
                  <a:ext uri="{0D108BD9-81ED-4DB2-BD59-A6C34878D82A}">
                    <a16:rowId xmlns:a16="http://schemas.microsoft.com/office/drawing/2014/main" val="3406068602"/>
                  </a:ext>
                </a:extLst>
              </a:tr>
              <a:tr h="350784">
                <a:tc>
                  <a:txBody>
                    <a:bodyPr/>
                    <a:lstStyle/>
                    <a:p>
                      <a:pPr algn="ctr" rtl="0"/>
                      <a:r>
                        <a:rPr lang="fr-FR" sz="1100">
                          <a:solidFill>
                            <a:srgbClr val="000000"/>
                          </a:solidFill>
                        </a:rPr>
                        <a:t>2.7.2</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Mode physique du 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Configuration OSPFv2 à zone unique</a:t>
                      </a:r>
                    </a:p>
                    <a:p>
                      <a:pPr marL="0" marR="0" lvl="0" indent="0" algn="l" defTabSz="685777" rtl="0" eaLnBrk="1" fontAlgn="auto" latinLnBrk="0" hangingPunct="1">
                        <a:lnSpc>
                          <a:spcPct val="100000"/>
                        </a:lnSpc>
                        <a:spcBef>
                          <a:spcPts val="0"/>
                        </a:spcBef>
                        <a:spcAft>
                          <a:spcPts val="0"/>
                        </a:spcAft>
                        <a:buClrTx/>
                        <a:buSzTx/>
                        <a:buFontTx/>
                        <a:buNone/>
                        <a:tabLst/>
                        <a:defRPr/>
                      </a:pPr>
                      <a:endParaRPr lang="en-US" sz="1100" dirty="0">
                        <a:solidFill>
                          <a:srgbClr val="000000"/>
                        </a:solidFill>
                      </a:endParaRP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Recommandation</a:t>
                      </a:r>
                    </a:p>
                    <a:p>
                      <a:pPr marL="0" marR="0" lvl="0" indent="0" algn="l" defTabSz="685777"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srgbClr val="000000"/>
                        </a:solidFill>
                        <a:effectLst/>
                        <a:uLnTx/>
                        <a:uFillTx/>
                        <a:latin typeface="Arial"/>
                        <a:ea typeface="+mn-ea"/>
                        <a:cs typeface="+mn-cs"/>
                      </a:endParaRPr>
                    </a:p>
                  </a:txBody>
                  <a:tcPr marL="68580" marR="68580" marT="34290" marB="34290" anchor="ctr"/>
                </a:tc>
                <a:extLst>
                  <a:ext uri="{0D108BD9-81ED-4DB2-BD59-A6C34878D82A}">
                    <a16:rowId xmlns:a16="http://schemas.microsoft.com/office/drawing/2014/main" val="512558738"/>
                  </a:ext>
                </a:extLst>
              </a:tr>
              <a:tr h="350784">
                <a:tc>
                  <a:txBody>
                    <a:bodyPr/>
                    <a:lstStyle/>
                    <a:p>
                      <a:pPr algn="ctr" rtl="0"/>
                      <a:r>
                        <a:rPr lang="fr-FR" sz="1100">
                          <a:solidFill>
                            <a:srgbClr val="000000"/>
                          </a:solidFill>
                        </a:rPr>
                        <a:t>2.7.2</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de prototypage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Configuration OSPFv2 à zone unique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a:ln>
                            <a:noFill/>
                          </a:ln>
                          <a:solidFill>
                            <a:srgbClr val="000000"/>
                          </a:solidFill>
                          <a:effectLst/>
                          <a:uLnTx/>
                          <a:uFillTx/>
                          <a:latin typeface="Arial"/>
                          <a:ea typeface="+mn-ea"/>
                          <a:cs typeface="+mn-cs"/>
                        </a:rPr>
                        <a:t>Recommandation</a:t>
                      </a:r>
                    </a:p>
                  </a:txBody>
                  <a:tcPr marL="68580" marR="68580" marT="34290" marB="34290" anchor="ctr"/>
                </a:tc>
                <a:extLst>
                  <a:ext uri="{0D108BD9-81ED-4DB2-BD59-A6C34878D82A}">
                    <a16:rowId xmlns:a16="http://schemas.microsoft.com/office/drawing/2014/main" val="855604034"/>
                  </a:ext>
                </a:extLst>
              </a:tr>
              <a:tr h="350784">
                <a:tc>
                  <a:txBody>
                    <a:bodyPr/>
                    <a:lstStyle/>
                    <a:p>
                      <a:pPr algn="ctr" rtl="0"/>
                      <a:r>
                        <a:rPr lang="fr-FR" sz="1100">
                          <a:solidFill>
                            <a:srgbClr val="000000"/>
                          </a:solidFill>
                        </a:rPr>
                        <a:t>2.7.3</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Mode physique du 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Scénario OSPF multizone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a:ln>
                            <a:noFill/>
                          </a:ln>
                          <a:solidFill>
                            <a:srgbClr val="000000"/>
                          </a:solidFill>
                          <a:effectLst/>
                          <a:uLnTx/>
                          <a:uFillTx/>
                          <a:latin typeface="+mn-lt"/>
                          <a:ea typeface="+mn-ea"/>
                          <a:cs typeface="+mn-cs"/>
                        </a:rPr>
                        <a:t>Recommandation</a:t>
                      </a:r>
                    </a:p>
                    <a:p>
                      <a:pPr marL="0" marR="0" lvl="0" indent="0" algn="l" defTabSz="685777"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srgbClr val="000000"/>
                        </a:solidFill>
                        <a:effectLst/>
                        <a:uLnTx/>
                        <a:uFillTx/>
                        <a:latin typeface="Arial"/>
                        <a:ea typeface="+mn-ea"/>
                        <a:cs typeface="+mn-cs"/>
                      </a:endParaRPr>
                    </a:p>
                  </a:txBody>
                  <a:tcPr marL="68580" marR="68580" marT="34290" marB="34290" anchor="ctr"/>
                </a:tc>
                <a:extLst>
                  <a:ext uri="{0D108BD9-81ED-4DB2-BD59-A6C34878D82A}">
                    <a16:rowId xmlns:a16="http://schemas.microsoft.com/office/drawing/2014/main" val="32327921"/>
                  </a:ext>
                </a:extLst>
              </a:tr>
              <a:tr h="350784">
                <a:tc>
                  <a:txBody>
                    <a:bodyPr/>
                    <a:lstStyle/>
                    <a:p>
                      <a:pPr algn="ctr" rtl="0"/>
                      <a:r>
                        <a:rPr lang="fr-FR" sz="1100">
                          <a:solidFill>
                            <a:srgbClr val="000000"/>
                          </a:solidFill>
                        </a:rPr>
                        <a:t>2.7.5</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Questionnaire du module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Configuration OSPFv2 à zone unique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a:ln>
                            <a:noFill/>
                          </a:ln>
                          <a:solidFill>
                            <a:srgbClr val="000000"/>
                          </a:solidFill>
                          <a:effectLst/>
                          <a:uLnTx/>
                          <a:uFillTx/>
                          <a:latin typeface="Arial"/>
                          <a:ea typeface="+mn-ea"/>
                          <a:cs typeface="+mn-cs"/>
                        </a:rPr>
                        <a:t>Recommandation</a:t>
                      </a:r>
                    </a:p>
                  </a:txBody>
                  <a:tcPr marL="68580" marR="68580" marT="34290" marB="34290" anchor="ctr"/>
                </a:tc>
                <a:extLst>
                  <a:ext uri="{0D108BD9-81ED-4DB2-BD59-A6C34878D82A}">
                    <a16:rowId xmlns:a16="http://schemas.microsoft.com/office/drawing/2014/main" val="3960223217"/>
                  </a:ext>
                </a:extLst>
              </a:tr>
            </a:tbl>
          </a:graphicData>
        </a:graphic>
      </p:graphicFrame>
    </p:spTree>
    <p:custDataLst>
      <p:tags r:id="rId1"/>
    </p:custDataLst>
    <p:extLst>
      <p:ext uri="{BB962C8B-B14F-4D97-AF65-F5344CB8AC3E}">
        <p14:creationId xmlns:p14="http://schemas.microsoft.com/office/powerpoint/2010/main" val="3865253182"/>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83"/>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7438</TotalTime>
  <Words>13199</Words>
  <Application>Microsoft Office PowerPoint</Application>
  <PresentationFormat>On-screen Show (16:9)</PresentationFormat>
  <Paragraphs>1133</Paragraphs>
  <Slides>89</Slides>
  <Notes>87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89</vt:i4>
      </vt:variant>
    </vt:vector>
  </HeadingPairs>
  <TitlesOfParts>
    <vt:vector size="95" baseType="lpstr">
      <vt:lpstr>CiscoSans ExtraLight</vt:lpstr>
      <vt:lpstr>Arial</vt:lpstr>
      <vt:lpstr>Calibri</vt:lpstr>
      <vt:lpstr>Courier New</vt:lpstr>
      <vt:lpstr>Wingdings</vt:lpstr>
      <vt:lpstr>Default Theme</vt:lpstr>
      <vt:lpstr>Module 2: Configuration OSPFv2 à zone unique</vt:lpstr>
      <vt:lpstr>Contenu pédagogique de l'instructeur - Guide de planification du module 2</vt:lpstr>
      <vt:lpstr>À quoi s'attendre dans ce module</vt:lpstr>
      <vt:lpstr>À quoi s'attendre dans ce module (suite)</vt:lpstr>
      <vt:lpstr>Vérifiez votre compréhension</vt:lpstr>
      <vt:lpstr>Activités du mode physique du Packet Tracer :</vt:lpstr>
      <vt:lpstr>Module 2: Activités</vt:lpstr>
      <vt:lpstr>Module 2 : Activités (Suite)</vt:lpstr>
      <vt:lpstr>Module 2 : Activités (Suite)</vt:lpstr>
      <vt:lpstr>Module 2 : Meilleures pratiques</vt:lpstr>
      <vt:lpstr>Module 2: Meilleures Pratiques (Suite)</vt:lpstr>
      <vt:lpstr>Module 2: Meilleures Pratiques (Suite)</vt:lpstr>
      <vt:lpstr>Module 2: Configuration OSPFv2 à zone unique</vt:lpstr>
      <vt:lpstr>Objectifs du module</vt:lpstr>
      <vt:lpstr>2.1 ID de routeur OSPF</vt:lpstr>
      <vt:lpstr>ID de routeur OSPF Topologie de référence OSPF</vt:lpstr>
      <vt:lpstr>ID de routeur OSPF Mode de configuration du routeur pour OSPF</vt:lpstr>
      <vt:lpstr>ID de routeur OSPF ID de routeur</vt:lpstr>
      <vt:lpstr>ID de routeur OSPF Ordre de priorité de l'ID de routeur</vt:lpstr>
      <vt:lpstr>ID de routeur OSPF Configurer une interface de bouclage comme ID de routeur</vt:lpstr>
      <vt:lpstr>ID de routeur OSPF Configurer explicitement un ID de routeur</vt:lpstr>
      <vt:lpstr>ID de routeur OSPF Modifier un ID de Routeur</vt:lpstr>
      <vt:lpstr>2.2 Réseaux point à point OSPF</vt:lpstr>
      <vt:lpstr>Réseaux OSPF point à point La syntaxe de commande network</vt:lpstr>
      <vt:lpstr>Réseaux point à point OSPF Le masque générique</vt:lpstr>
      <vt:lpstr>Réseaux OSPF point à point Configurer OSPF à l'aide de la commande network</vt:lpstr>
      <vt:lpstr>Réseaux OSPF point à point Configurer OSPF à l'aide de la commande network (Suite) </vt:lpstr>
      <vt:lpstr>Réseaux OSPF point à point Configurer OSPF à l'aide de la commande ip ospf</vt:lpstr>
      <vt:lpstr>Réseaux point à point OSPF Interface passive</vt:lpstr>
      <vt:lpstr>Réseaux OSPF point à point Configurer les interfaces passives</vt:lpstr>
      <vt:lpstr>Réseaux point à point OSPF Réseaux point à point OSPF</vt:lpstr>
      <vt:lpstr>Réseaux point à point OSPF Réseaux point à point OSPF (Suite) </vt:lpstr>
      <vt:lpstr>Réseaux point à point OSPF Bouclage et réseaux point à point</vt:lpstr>
      <vt:lpstr>Réseaux point à point OSPF Packet Tracer - Configuration OSPFv2 point à point à zone unique</vt:lpstr>
      <vt:lpstr>2.3 Réseaux OSPF à accès multiple</vt:lpstr>
      <vt:lpstr>Réseaux OSPF à accès multiple Types de réseau OSPF</vt:lpstr>
      <vt:lpstr>Réseaux OSPF à accès multiple Routeur désigné OSPF</vt:lpstr>
      <vt:lpstr>Réseaux OSPF à accès multiple Topologie de référence OSPF à accès multiple</vt:lpstr>
      <vt:lpstr>Réseaux OSPF à accès multiple Vérifier les rôles de routeur OSPF</vt:lpstr>
      <vt:lpstr>Réseaux OSPF à accès multiple Vérifier les rôles de routeur OSPF (Suite) </vt:lpstr>
      <vt:lpstr>Réseaux OSPF à accès multiple Vérifier les rôles de routeur OSPF (Suite) </vt:lpstr>
      <vt:lpstr>Réseaux OSPF à accès multiple Vérifier les contiguïtés DR/BDR</vt:lpstr>
      <vt:lpstr>Réseaux OSPF à accès multiple Vérifier les contiguïtés DR/BDR (Suite) </vt:lpstr>
      <vt:lpstr>Réseaux OSPF à accès multiple Processus d'élection DR/BDR par défaut</vt:lpstr>
      <vt:lpstr>Réseaux OSPF à accès multiple Défaillance et récupération du DR</vt:lpstr>
      <vt:lpstr>Réseaux OSPF à accès multiple La commande ip ospf priority</vt:lpstr>
      <vt:lpstr>Réseaux OSPF à accès multiple Configurer la priorité OSPF</vt:lpstr>
      <vt:lpstr>Réseaux OSPF à accès multiple Packet Tracer - Déterminer le DR et le BDR</vt:lpstr>
      <vt:lpstr>2.4 Modifier le protocole OSPFv2 à zone unique</vt:lpstr>
      <vt:lpstr>Modifier l'OSPFv2 à zone unique Mesure de coût Cisco OSPF</vt:lpstr>
      <vt:lpstr>Modifier l'OSPFv2 à zone unique Mesure de coût Cisco OSPF (Suite)</vt:lpstr>
      <vt:lpstr>Modifier le protocole OSPFv2 à zone unique Réglage de la bande passante de référence</vt:lpstr>
      <vt:lpstr>Modifier le protocole OSPFv2 à zone unique Réglage de la bande passante de référence (Suite)</vt:lpstr>
      <vt:lpstr>Modifier le protocole OSPFv2 à zone unique Réglage de la bande passante de référence (Suite)</vt:lpstr>
      <vt:lpstr>Modifier le protocole OSPFv2 à zone unique OSPF accumule le coût</vt:lpstr>
      <vt:lpstr>Modifier le protocole OSPFv2 à zone unique OSPF accumule le coût (Suite)</vt:lpstr>
      <vt:lpstr>Modifier le protocole OSPFv2 à zone unique OSPF accumule le coût (Suite)</vt:lpstr>
      <vt:lpstr>Modifier OSPFv2 à zone unique Définir manuellement la valeur de coût OSPF</vt:lpstr>
      <vt:lpstr>Modifier le protocole OSPFv2 à zone unique Tester le basculement sur incident vers la route de sauvegarde</vt:lpstr>
      <vt:lpstr>Modifier le protocole OSPFv2 à zone unique Intervalles des paquets Hello</vt:lpstr>
      <vt:lpstr>Modifier le protocole OSPFv2 à zone unique Verifier les intervalles Hello et Dead</vt:lpstr>
      <vt:lpstr>Modifier le protocole OSPFv2 à zone unique Vérifier les intervalles Hello et Dead (Suite)</vt:lpstr>
      <vt:lpstr>Modifier le protocole OSPFv2 à zone unique Modifier les intervalles OSPFv2</vt:lpstr>
      <vt:lpstr>Modifier le protocole OSPFv2 à zone unique Modifier les intervalles OSPFv2 (Suite)</vt:lpstr>
      <vt:lpstr>Modifier le protocole OSPFv2 à zone unique Modifier OSPFv2 à zone unique</vt:lpstr>
      <vt:lpstr>2.5 Propagation d'une route par défaut</vt:lpstr>
      <vt:lpstr>Propagation d'une route par défaut Propager une route statique par défaut dans OSPFv2</vt:lpstr>
      <vt:lpstr>Propagation d'une route par défaut Vérifier la route par défaut propagée</vt:lpstr>
      <vt:lpstr>Propagation d'une route par défaut Packet Tracer - Propager une route par défaut dans OSPFv2</vt:lpstr>
      <vt:lpstr>2.6 Vérifier le protocole OSPFv2 à zone unique.</vt:lpstr>
      <vt:lpstr>Vérifier le protocole OSPFv2 à zone unique Vérifier les voisins OSPF</vt:lpstr>
      <vt:lpstr>Vérifier les voisins OSPFv2 à zone unique Vérifier les voisins OSPF (Suite)</vt:lpstr>
      <vt:lpstr>Vérifier les voisins OSPFv2 à zone unique Vérifier les voisins OSPF (Suite)</vt:lpstr>
      <vt:lpstr>Vérifier le protocole OSPFv2 à zone unique Vérifiez les paramètres de protocole OSPF</vt:lpstr>
      <vt:lpstr>Vérifier le protocole OSPFv2 à zone unique Vérifier les informations du processus OSPF</vt:lpstr>
      <vt:lpstr>Vérifier le protocole OSPFv2 à zone unique Vérifier les paramètres d'interface OSPF</vt:lpstr>
      <vt:lpstr>Vérifier le protocole OSPFv2 à zone unique Vérifier les paramètres d'interface OSPF (Suite)</vt:lpstr>
      <vt:lpstr>Vérifier le protocole OSPFv2 à zone unique Packet Tracer - Vérifier OSPFv2 à zone unique</vt:lpstr>
      <vt:lpstr>2.7 Module pratique et questionnaire</vt:lpstr>
      <vt:lpstr>Module pratique et questionnaire Packet Tracer - Configuration OSPFv2 à zone unique</vt:lpstr>
      <vt:lpstr>Module pratique et questionnaire Packet Tracer – Configuration OSPFv2 à zone unique – Mode Physique  Travaux Pratiques - Configuration OSPFv2 à zone unique</vt:lpstr>
      <vt:lpstr>Module pratique et questionnaire Packet Tracer – Configuration OSPF multi-zone– Physical Mode  </vt:lpstr>
      <vt:lpstr>Module pratique et questionnaire Qu'est-ce que j'ai appris dans ce module?</vt:lpstr>
      <vt:lpstr>Module pratique et questionnaire Qu'est-ce que j'ai appris dans ce module? (Cont.)</vt:lpstr>
      <vt:lpstr>Module pratique et questionnaire Qu'est-ce que j'ai appris dans ce module? (Cont.)</vt:lpstr>
      <vt:lpstr>Module pratique et questionnaire Qu'est-ce que j'ai appris dans ce module? (Cont.)</vt:lpstr>
      <vt:lpstr>Module pratique et questionnaire Qu'est-ce que j'ai appris dans ce module? (Cont.)</vt:lpstr>
      <vt:lpstr>Module 2: Configuration OSPFv2 à zone unique Nouveaux termes et commandes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Jeff Luman -X (jluman - UNICON INC at Cisco)</cp:lastModifiedBy>
  <cp:revision>496</cp:revision>
  <dcterms:created xsi:type="dcterms:W3CDTF">2019-10-18T06:21:22Z</dcterms:created>
  <dcterms:modified xsi:type="dcterms:W3CDTF">2021-04-13T19:29:07Z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