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3.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4.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15.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16.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tags/tag17.xml" ContentType="application/vnd.openxmlformats-officedocument.presentationml.tags+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18.xml" ContentType="application/vnd.openxmlformats-officedocument.presentationml.tags+xml"/>
  <Override PartName="/ppt/notesSlides/notesSlide59.xml" ContentType="application/vnd.openxmlformats-officedocument.presentationml.notesSlide+xml"/>
  <Override PartName="/ppt/tags/tag19.xml" ContentType="application/vnd.openxmlformats-officedocument.presentationml.tags+xml"/>
  <Override PartName="/ppt/notesSlides/notesSlide60.xml" ContentType="application/vnd.openxmlformats-officedocument.presentationml.notesSlide+xml"/>
  <Override PartName="/ppt/tags/tag20.xml" ContentType="application/vnd.openxmlformats-officedocument.presentationml.tags+xml"/>
  <Override PartName="/ppt/notesSlides/notesSlide61.xml" ContentType="application/vnd.openxmlformats-officedocument.presentationml.notesSlide+xml"/>
  <Override PartName="/ppt/tags/tag21.xml" ContentType="application/vnd.openxmlformats-officedocument.presentationml.tags+xml"/>
  <Override PartName="/ppt/notesSlides/notesSlide62.xml" ContentType="application/vnd.openxmlformats-officedocument.presentationml.notesSlide+xml"/>
  <Override PartName="/ppt/tags/tag22.xml" ContentType="application/vnd.openxmlformats-officedocument.presentationml.tags+xml"/>
  <Override PartName="/ppt/notesSlides/notesSlide63.xml" ContentType="application/vnd.openxmlformats-officedocument.presentationml.notesSlide+xml"/>
  <Override PartName="/ppt/tags/tag23.xml" ContentType="application/vnd.openxmlformats-officedocument.presentationml.tags+xml"/>
  <Override PartName="/ppt/notesSlides/notesSlide64.xml" ContentType="application/vnd.openxmlformats-officedocument.presentationml.notesSlide+xml"/>
  <Override PartName="/ppt/tags/tag24.xml" ContentType="application/vnd.openxmlformats-officedocument.presentationml.tags+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9"/>
  </p:notesMasterIdLst>
  <p:sldIdLst>
    <p:sldId id="513" r:id="rId2"/>
    <p:sldId id="730" r:id="rId3"/>
    <p:sldId id="1272" r:id="rId4"/>
    <p:sldId id="1071" r:id="rId5"/>
    <p:sldId id="1273" r:id="rId6"/>
    <p:sldId id="763" r:id="rId7"/>
    <p:sldId id="1052" r:id="rId8"/>
    <p:sldId id="1069" r:id="rId9"/>
    <p:sldId id="876" r:id="rId10"/>
    <p:sldId id="860" r:id="rId11"/>
    <p:sldId id="759" r:id="rId12"/>
    <p:sldId id="1094" r:id="rId13"/>
    <p:sldId id="1137" r:id="rId14"/>
    <p:sldId id="1138" r:id="rId15"/>
    <p:sldId id="1139" r:id="rId16"/>
    <p:sldId id="1140" r:id="rId17"/>
    <p:sldId id="1141" r:id="rId18"/>
    <p:sldId id="1142" r:id="rId19"/>
    <p:sldId id="1143" r:id="rId20"/>
    <p:sldId id="1144" r:id="rId21"/>
    <p:sldId id="1145" r:id="rId22"/>
    <p:sldId id="1146" r:id="rId23"/>
    <p:sldId id="1147" r:id="rId24"/>
    <p:sldId id="1148" r:id="rId25"/>
    <p:sldId id="1149" r:id="rId26"/>
    <p:sldId id="1056" r:id="rId27"/>
    <p:sldId id="1151" r:id="rId28"/>
    <p:sldId id="1150" r:id="rId29"/>
    <p:sldId id="1152" r:id="rId30"/>
    <p:sldId id="1153" r:id="rId31"/>
    <p:sldId id="1154" r:id="rId32"/>
    <p:sldId id="1155" r:id="rId33"/>
    <p:sldId id="1156" r:id="rId34"/>
    <p:sldId id="1157" r:id="rId35"/>
    <p:sldId id="1158" r:id="rId36"/>
    <p:sldId id="1159" r:id="rId37"/>
    <p:sldId id="1160" r:id="rId38"/>
    <p:sldId id="1161" r:id="rId39"/>
    <p:sldId id="1162" r:id="rId40"/>
    <p:sldId id="1163" r:id="rId41"/>
    <p:sldId id="1164" r:id="rId42"/>
    <p:sldId id="1165" r:id="rId43"/>
    <p:sldId id="1166" r:id="rId44"/>
    <p:sldId id="1167" r:id="rId45"/>
    <p:sldId id="1168" r:id="rId46"/>
    <p:sldId id="1169" r:id="rId47"/>
    <p:sldId id="1170" r:id="rId48"/>
    <p:sldId id="1171" r:id="rId49"/>
    <p:sldId id="1172" r:id="rId50"/>
    <p:sldId id="1173" r:id="rId51"/>
    <p:sldId id="1174" r:id="rId52"/>
    <p:sldId id="1175" r:id="rId53"/>
    <p:sldId id="1176" r:id="rId54"/>
    <p:sldId id="1177" r:id="rId55"/>
    <p:sldId id="1178" r:id="rId56"/>
    <p:sldId id="1179" r:id="rId57"/>
    <p:sldId id="1180" r:id="rId58"/>
    <p:sldId id="1091" r:id="rId59"/>
    <p:sldId id="1181" r:id="rId60"/>
    <p:sldId id="1182" r:id="rId61"/>
    <p:sldId id="958" r:id="rId62"/>
    <p:sldId id="1135" r:id="rId63"/>
    <p:sldId id="1136" r:id="rId64"/>
    <p:sldId id="1183" r:id="rId65"/>
    <p:sldId id="874" r:id="rId66"/>
    <p:sldId id="1184" r:id="rId67"/>
    <p:sldId id="291" r:id="rId68"/>
  </p:sldIdLst>
  <p:sldSz cx="9144000" cy="5143500" type="screen16x9"/>
  <p:notesSz cx="6858000" cy="9144000"/>
  <p:custDataLst>
    <p:tags r:id="rId7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29"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8" autoAdjust="0"/>
    <p:restoredTop sz="77285" autoAdjust="0"/>
  </p:normalViewPr>
  <p:slideViewPr>
    <p:cSldViewPr snapToGrid="0" showGuides="1">
      <p:cViewPr varScale="1">
        <p:scale>
          <a:sx n="90" d="100"/>
          <a:sy n="90" d="100"/>
        </p:scale>
        <p:origin x="-1368"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gs" Target="tags/tag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9/1/2020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r>
              <a:rPr lang="fr-FR">
                <a:solidFill>
                  <a:schemeClr val="accent5">
                    <a:lumMod val="40000"/>
                    <a:lumOff val="60000"/>
                  </a:schemeClr>
                </a:solidFill>
              </a:rPr>
              <a:t>Réseau, Sécurité et Automatisation D'entreprisev7.0 (ENSA) </a:t>
            </a:r>
          </a:p>
          <a:p>
            <a:pPr rtl="0">
              <a:buFontTx/>
              <a:buNone/>
            </a:pPr>
            <a:r>
              <a:rPr lang="fr-FR" b="0"/>
              <a:t>Module 7: Concepts WAN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7.1.1 - LAN et WAN</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2074472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7.1.2 les WAN privés et publics</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6117321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7.1.3 – Topologies WAN</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1151621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7.1.3 - Topologies WAN (Suite)</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77828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7.1.3 - Topologies WAN (Suite)</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3780352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7.1.3 - Topologies WAN (Suite)</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1825021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7.1.3 - Topologies WAN (Suite)</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2059506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7.1.4 - Connexions de transporteur</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906248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7.1.4 - Connexions de transporteur (Suite)</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2072594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7.1.5 - Évolution des réseaux</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598635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7.1.5 - Évolution des réseaux (Suite)</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643237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7.1.5 - Évolution des réseaux (Suite)</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8926320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7.1.5 - Évolution des réseaux (Suite)</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1882659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a:p>
            <a:pPr rtl="0"/>
            <a:r>
              <a:rPr lang="fr-FR"/>
              <a:t>7.1.5 - Évolution des réseaux (Suite)</a:t>
            </a:r>
          </a:p>
          <a:p>
            <a:pPr rtl="0"/>
            <a:r>
              <a:rPr lang="fr-FR"/>
              <a:t>7.1.6 - Vérifiez votre compréhension - Objectif des WAN</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5010515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7.2.1 - Normes du WAN</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13729701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7.2.2 – WAN dans le modèle OSI</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5219271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7.2.3 - Terminologie WAN courante</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4244721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7.2.4 - Terminologie WAN courante (Suite)</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16392375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7.2.4 - Périphériques WAN</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2527081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7.2.5 - Communication série </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34214658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7.2.6 - Communication commutée par circuits</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867490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7.2.7 - Communication commutée par paquets</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27631822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7.2 - Fonctionnement du WAN</a:t>
            </a:r>
          </a:p>
          <a:p>
            <a:pPr rtl="0"/>
            <a:r>
              <a:rPr lang="fr-FR"/>
              <a:t>7.2.8 - SDH, SONET et DWDM</a:t>
            </a:r>
          </a:p>
          <a:p>
            <a:pPr rtl="0"/>
            <a:r>
              <a:rPr lang="fr-FR"/>
              <a:t>7.2.9 - Vérifiez votre compréhension - Opérations WAN</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34742762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7.3 - Connectivité WAN traditionnelle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29503049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7.3 - Connectivité WAN traditionnelle</a:t>
            </a:r>
          </a:p>
          <a:p>
            <a:pPr rtl="0"/>
            <a:r>
              <a:rPr lang="fr-FR"/>
              <a:t>7.3.1 - Options de connectivité WAN traditionnelles</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2998572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7.3 - Connectivité WAN traditionnelle</a:t>
            </a:r>
          </a:p>
          <a:p>
            <a:pPr rtl="0"/>
            <a:r>
              <a:rPr lang="fr-FR"/>
              <a:t>7.3.2 - Terminologie WAN courante</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37158096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7.3 - Connectivité WAN traditionnelle</a:t>
            </a:r>
          </a:p>
          <a:p>
            <a:pPr rtl="0"/>
            <a:r>
              <a:rPr lang="fr-FR"/>
              <a:t>7.3.2 - Terminologie WAN courante (Suite)</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17123983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7.3 - Connectivité WAN traditionnelle</a:t>
            </a:r>
          </a:p>
          <a:p>
            <a:pPr rtl="0"/>
            <a:r>
              <a:rPr lang="fr-FR"/>
              <a:t>7.3.3 - Options de commutation de circuits</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27370576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7.3 - Connectivité WAN traditionnelle</a:t>
            </a:r>
          </a:p>
          <a:p>
            <a:pPr rtl="0"/>
            <a:r>
              <a:rPr lang="fr-FR"/>
              <a:t>7.3.4 - Options de commutées par paquets</a:t>
            </a:r>
          </a:p>
          <a:p>
            <a:pPr rtl="0"/>
            <a:r>
              <a:rPr lang="fr-FR"/>
              <a:t>7.3.5 - Vérifiez votre compréhension - Connectivité WAN traditionnelle</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3005523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7.4 - Connectivité WAN moderne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29701052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7.4 - Connectivité WAN moderne</a:t>
            </a:r>
          </a:p>
          <a:p>
            <a:pPr rtl="0"/>
            <a:r>
              <a:rPr lang="fr-FR"/>
              <a:t>7.4.1 - WAN modernes</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27001802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7.4 - Connectivité WAN moderne</a:t>
            </a:r>
          </a:p>
          <a:p>
            <a:pPr rtl="0"/>
            <a:r>
              <a:rPr lang="fr-FR"/>
              <a:t>7.4.2 - Options de connectivité WAN modernes</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38609728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7.4 - Connectivité WAN moderne</a:t>
            </a:r>
          </a:p>
          <a:p>
            <a:pPr rtl="0"/>
            <a:r>
              <a:rPr lang="fr-FR"/>
              <a:t>7.4.3 - WAN Ethernet</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36961492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7.4 - Connectivité WAN moderne</a:t>
            </a:r>
          </a:p>
          <a:p>
            <a:pPr rtl="0"/>
            <a:r>
              <a:rPr lang="fr-FR"/>
              <a:t>7.4.4 - MPLS</a:t>
            </a:r>
          </a:p>
          <a:p>
            <a:pPr rtl="0"/>
            <a:r>
              <a:rPr lang="fr-FR"/>
              <a:t>7.4.5 - Vérifiez votre compréhension - Connectivité WAN moderne</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7702912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7.5 - Connectivité basée sur l'internet</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18201855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7.5.1 - Options de connectivité basée sur l'internet</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11462862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7.5.2 - Technologie DSL</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4364772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7.5 - Connectivité basée sur l'internet</a:t>
            </a:r>
          </a:p>
          <a:p>
            <a:pPr rtl="0"/>
            <a:r>
              <a:rPr lang="fr-FR"/>
              <a:t>7.5.3 - Connexions DSL</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5955964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7.5.4 - DSL et PPP</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1462322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7.5.5 - Technologie de câble</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21662863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7.5.6 - Fibre optique</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15564731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7.5.7 — Large bande Internet sans fil</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82349415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7.5.8 - Technologie de VPN</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399437611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7.0 - Concepts WAN		</a:t>
            </a:r>
          </a:p>
          <a:p>
            <a:pPr rtl="0"/>
            <a:r>
              <a:rPr lang="fr-FR"/>
              <a:t>7.5 - Connectivité basée sur l'internet</a:t>
            </a:r>
          </a:p>
          <a:p>
            <a:pPr rtl="0"/>
            <a:r>
              <a:rPr lang="fr-FR"/>
              <a:t>7.5.9 - Options de connectivité de FAI</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121484490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7.5 - Connectivité basée sur l'internet</a:t>
            </a:r>
          </a:p>
          <a:p>
            <a:pPr rtl="0"/>
            <a:r>
              <a:rPr lang="fr-FR"/>
              <a:t>7.5.10 - Comparaison des solutions haut débit</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13826983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a:t>
            </a:r>
          </a:p>
          <a:p>
            <a:pPr rtl="0"/>
            <a:r>
              <a:rPr lang="fr-FR"/>
              <a:t>7.5 - Connectivité basée sur l'internet</a:t>
            </a:r>
          </a:p>
          <a:p>
            <a:pPr rtl="0"/>
            <a:r>
              <a:rPr lang="fr-FR"/>
              <a:t>7.5.11 - Travaux pratiques - Recherche de technologies d'accès Internet haut débit</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214145705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Configuration de liste de contrôle d'accès pour IPv4	</a:t>
            </a:r>
          </a:p>
          <a:p>
            <a:pPr rtl="0"/>
            <a:r>
              <a:rPr lang="fr-FR"/>
              <a:t>7.6 - Module pratique et questionnaire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306621190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7.6 - Module pratique et questionnaire</a:t>
            </a:r>
          </a:p>
          <a:p>
            <a:pPr rtl="0"/>
            <a:r>
              <a:rPr lang="fr-FR"/>
              <a:t>7.6.1 - Packet Tracer - Concepts WAN</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319936050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7.0 - Concepts WAN	</a:t>
            </a:r>
          </a:p>
          <a:p>
            <a:pPr rtl="0"/>
            <a:r>
              <a:rPr lang="fr-FR"/>
              <a:t>7.6 - Module pratique et questionnaire</a:t>
            </a:r>
          </a:p>
          <a:p>
            <a:pPr rtl="0"/>
            <a:r>
              <a:rPr lang="fr-FR"/>
              <a:t>7.6.2 - Qu'est-ce que j'ai appris dans ce module?</a:t>
            </a:r>
          </a:p>
        </p:txBody>
      </p:sp>
    </p:spTree>
    <p:extLst>
      <p:ext uri="{BB962C8B-B14F-4D97-AF65-F5344CB8AC3E}">
        <p14:creationId xmlns:p14="http://schemas.microsoft.com/office/powerpoint/2010/main" val="1476824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7.0 - Concepts WAN	</a:t>
            </a:r>
          </a:p>
          <a:p>
            <a:pPr rtl="0"/>
            <a:r>
              <a:rPr lang="fr-FR"/>
              <a:t>7.6 - Module pratique et questionnaire</a:t>
            </a:r>
          </a:p>
          <a:p>
            <a:pPr rtl="0"/>
            <a:r>
              <a:rPr lang="fr-FR"/>
              <a:t>7.6.2 - Qu'est-ce que j'ai appris dans ce module?</a:t>
            </a:r>
          </a:p>
        </p:txBody>
      </p:sp>
    </p:spTree>
    <p:extLst>
      <p:ext uri="{BB962C8B-B14F-4D97-AF65-F5344CB8AC3E}">
        <p14:creationId xmlns:p14="http://schemas.microsoft.com/office/powerpoint/2010/main" val="119602111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7.0 - Concepts WAN	</a:t>
            </a:r>
          </a:p>
          <a:p>
            <a:pPr rtl="0"/>
            <a:r>
              <a:rPr lang="fr-FR"/>
              <a:t>7.6 - Module pratique et questionnaire</a:t>
            </a:r>
          </a:p>
          <a:p>
            <a:pPr rtl="0"/>
            <a:r>
              <a:rPr lang="fr-FR"/>
              <a:t>7.6.2 - Qu'est-ce que j'ai appris dans ce module?</a:t>
            </a:r>
          </a:p>
          <a:p>
            <a:endParaRPr lang="en-US" dirty="0"/>
          </a:p>
        </p:txBody>
      </p:sp>
    </p:spTree>
    <p:extLst>
      <p:ext uri="{BB962C8B-B14F-4D97-AF65-F5344CB8AC3E}">
        <p14:creationId xmlns:p14="http://schemas.microsoft.com/office/powerpoint/2010/main" val="2879270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7.0 - Concepts WAN	</a:t>
            </a:r>
          </a:p>
          <a:p>
            <a:pPr rtl="0"/>
            <a:r>
              <a:rPr lang="fr-FR"/>
              <a:t>7.6 - Module pratique et questionnaire</a:t>
            </a:r>
          </a:p>
          <a:p>
            <a:pPr rtl="0"/>
            <a:r>
              <a:rPr lang="fr-FR"/>
              <a:t>7.6.2 - Qu'est-ce que j'ai appris dans ce module?</a:t>
            </a:r>
          </a:p>
          <a:p>
            <a:endParaRPr lang="en-US" dirty="0"/>
          </a:p>
        </p:txBody>
      </p:sp>
    </p:spTree>
    <p:extLst>
      <p:ext uri="{BB962C8B-B14F-4D97-AF65-F5344CB8AC3E}">
        <p14:creationId xmlns:p14="http://schemas.microsoft.com/office/powerpoint/2010/main" val="307207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65</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66</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12467464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r>
              <a:rPr lang="fr-FR">
                <a:solidFill>
                  <a:schemeClr val="accent5">
                    <a:lumMod val="40000"/>
                    <a:lumOff val="60000"/>
                  </a:schemeClr>
                </a:solidFill>
              </a:rPr>
              <a:t>Réseau, Sécurité et Automatisation D'entreprisev7.0 (ENSA) </a:t>
            </a:r>
          </a:p>
          <a:p>
            <a:pPr rtl="0">
              <a:buFontTx/>
              <a:buNone/>
            </a:pPr>
            <a:r>
              <a:rPr lang="fr-FR" b="0"/>
              <a:t>Module 7: Concepts WAN</a:t>
            </a:r>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7 - Concepts WAN	</a:t>
            </a:r>
          </a:p>
          <a:p>
            <a:pPr rtl="0">
              <a:buFontTx/>
              <a:buNone/>
            </a:pPr>
            <a:r>
              <a:rPr lang="fr-FR"/>
              <a:t>7.0.2 -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7.0 - Concepts WAN	</a:t>
            </a:r>
          </a:p>
          <a:p>
            <a:pPr rtl="0"/>
            <a:r>
              <a:rPr lang="fr-FR"/>
              <a:t>7.1 – Objectif des WAN</a:t>
            </a:r>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4.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7: Concepts WAN</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 l'instructeur</a:t>
            </a:r>
          </a:p>
        </p:txBody>
      </p:sp>
      <p:sp>
        <p:nvSpPr>
          <p:cNvPr id="7" name="Subtitle 6"/>
          <p:cNvSpPr>
            <a:spLocks noGrp="1"/>
          </p:cNvSpPr>
          <p:nvPr>
            <p:ph type="subTitle" idx="1"/>
          </p:nvPr>
        </p:nvSpPr>
        <p:spPr>
          <a:xfrm>
            <a:off x="511830" y="3343859"/>
            <a:ext cx="4712103" cy="902174"/>
          </a:xfrm>
        </p:spPr>
        <p:txBody>
          <a:bodyPr/>
          <a:lstStyle/>
          <a:p>
            <a:pPr rtl="0"/>
            <a:r>
              <a:rPr lang="fr-FR" dirty="0">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7869"/>
            <a:ext cx="9144000" cy="757551"/>
          </a:xfrm>
        </p:spPr>
        <p:txBody>
          <a:bodyPr/>
          <a:lstStyle/>
          <a:p>
            <a:pPr rtl="0" eaLnBrk="1" hangingPunct="1"/>
            <a:r>
              <a:rPr lang="fr-FR"/>
              <a:t>Objectifs de ce module</a:t>
            </a:r>
          </a:p>
        </p:txBody>
      </p:sp>
      <p:sp>
        <p:nvSpPr>
          <p:cNvPr id="3" name="Rectangle 1">
            <a:extLst>
              <a:ext uri="{FF2B5EF4-FFF2-40B4-BE49-F238E27FC236}">
                <a16:creationId xmlns:a16="http://schemas.microsoft.com/office/drawing/2014/main" xmlns:c15="http://schemas.microsoft.com/office/drawing/2012/chart" xmlns:c="http://schemas.openxmlformats.org/drawingml/2006/chart" xmlns=""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Concepts WAN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t>Expliquer comment les technologies d'accès WAN peuvent être utilisées pour répondre aux besoins de l'entreprise.</a:t>
            </a:r>
          </a:p>
        </p:txBody>
      </p:sp>
      <p:graphicFrame>
        <p:nvGraphicFramePr>
          <p:cNvPr id="2" name="Table 1">
            <a:extLst>
              <a:ext uri="{FF2B5EF4-FFF2-40B4-BE49-F238E27FC236}">
                <a16:creationId xmlns:a16="http://schemas.microsoft.com/office/drawing/2014/main" xmlns:c15="http://schemas.microsoft.com/office/drawing/2012/chart" xmlns:c="http://schemas.openxmlformats.org/drawingml/2006/chart" xmlns="" id="{E974E1EB-2DBE-496F-B0B0-6C44227DA401}"/>
              </a:ext>
            </a:extLst>
          </p:cNvPr>
          <p:cNvGraphicFramePr>
            <a:graphicFrameLocks noGrp="1"/>
          </p:cNvGraphicFramePr>
          <p:nvPr>
            <p:extLst>
              <p:ext uri="{D42A27DB-BD31-4B8C-83A1-F6EECF244321}">
                <p14:modId xmlns:p14="http://schemas.microsoft.com/office/powerpoint/2010/main" val="1062844948"/>
              </p:ext>
            </p:extLst>
          </p:nvPr>
        </p:nvGraphicFramePr>
        <p:xfrm>
          <a:off x="766914" y="1892353"/>
          <a:ext cx="7604088" cy="2345645"/>
        </p:xfrm>
        <a:graphic>
          <a:graphicData uri="http://schemas.openxmlformats.org/drawingml/2006/table">
            <a:tbl>
              <a:tblPr firstRow="1" firstCol="1" bandRow="1">
                <a:tableStyleId>{5C22544A-7EE6-4342-B048-85BDC9FD1C3A}</a:tableStyleId>
              </a:tblPr>
              <a:tblGrid>
                <a:gridCol w="2783110">
                  <a:extLst>
                    <a:ext uri="{9D8B030D-6E8A-4147-A177-3AD203B41FA5}">
                      <a16:colId xmlns:a16="http://schemas.microsoft.com/office/drawing/2014/main" xmlns:c15="http://schemas.microsoft.com/office/drawing/2012/chart" xmlns:c="http://schemas.openxmlformats.org/drawingml/2006/chart" xmlns="" val="1523797708"/>
                    </a:ext>
                  </a:extLst>
                </a:gridCol>
                <a:gridCol w="4820978">
                  <a:extLst>
                    <a:ext uri="{9D8B030D-6E8A-4147-A177-3AD203B41FA5}">
                      <a16:colId xmlns:a16="http://schemas.microsoft.com/office/drawing/2014/main" xmlns:c15="http://schemas.microsoft.com/office/drawing/2012/chart" xmlns:c="http://schemas.openxmlformats.org/drawingml/2006/chart" xmlns="" val="2750207184"/>
                    </a:ext>
                  </a:extLst>
                </a:gridCol>
              </a:tblGrid>
              <a:tr h="216347">
                <a:tc>
                  <a:txBody>
                    <a:bodyPr/>
                    <a:lstStyle/>
                    <a:p>
                      <a:pPr marL="0" marR="0" rtl="0">
                        <a:lnSpc>
                          <a:spcPct val="107000"/>
                        </a:lnSpc>
                        <a:spcBef>
                          <a:spcPts val="0"/>
                        </a:spcBef>
                        <a:spcAft>
                          <a:spcPts val="0"/>
                        </a:spcAft>
                      </a:pPr>
                      <a:r>
                        <a:rPr lang="fr-FR" sz="1400">
                          <a:effectLst/>
                        </a:rPr>
                        <a:t>Titre du rubrique</a:t>
                      </a:r>
                    </a:p>
                  </a:txBody>
                  <a:tcPr marL="68580" marR="68580" marT="0" marB="0"/>
                </a:tc>
                <a:tc>
                  <a:txBody>
                    <a:bodyPr/>
                    <a:lstStyle/>
                    <a:p>
                      <a:pPr marL="0" marR="0" rtl="0">
                        <a:lnSpc>
                          <a:spcPct val="107000"/>
                        </a:lnSpc>
                        <a:spcBef>
                          <a:spcPts val="0"/>
                        </a:spcBef>
                        <a:spcAft>
                          <a:spcPts val="0"/>
                        </a:spcAft>
                      </a:pPr>
                      <a:r>
                        <a:rPr lang="fr-FR" sz="1400">
                          <a:effectLst/>
                        </a:rPr>
                        <a:t>Objectif du rubrique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874061904"/>
                  </a:ext>
                </a:extLst>
              </a:tr>
              <a:tr h="444151">
                <a:tc>
                  <a:txBody>
                    <a:bodyPr/>
                    <a:lstStyle/>
                    <a:p>
                      <a:pPr marL="0" marR="0" rtl="0">
                        <a:lnSpc>
                          <a:spcPct val="107000"/>
                        </a:lnSpc>
                        <a:spcBef>
                          <a:spcPts val="0"/>
                        </a:spcBef>
                        <a:spcAft>
                          <a:spcPts val="0"/>
                        </a:spcAft>
                      </a:pPr>
                      <a:r>
                        <a:rPr lang="fr-FR" sz="1400">
                          <a:effectLst/>
                        </a:rPr>
                        <a:t>Objectif des WAN</a:t>
                      </a:r>
                    </a:p>
                  </a:txBody>
                  <a:tcPr marL="68580" marR="68580" marT="0" marB="0"/>
                </a:tc>
                <a:tc>
                  <a:txBody>
                    <a:bodyPr/>
                    <a:lstStyle/>
                    <a:p>
                      <a:pPr marL="0" marR="0" rtl="0">
                        <a:lnSpc>
                          <a:spcPct val="107000"/>
                        </a:lnSpc>
                        <a:spcBef>
                          <a:spcPts val="0"/>
                        </a:spcBef>
                        <a:spcAft>
                          <a:spcPts val="0"/>
                        </a:spcAft>
                      </a:pPr>
                      <a:r>
                        <a:rPr lang="fr-FR" sz="1400">
                          <a:solidFill>
                            <a:sysClr val="windowText" lastClr="000000"/>
                          </a:solidFill>
                        </a:rPr>
                        <a:t>Expliquer le but d'un WAN.</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646858405"/>
                  </a:ext>
                </a:extLst>
              </a:tr>
              <a:tr h="315930">
                <a:tc>
                  <a:txBody>
                    <a:bodyPr/>
                    <a:lstStyle/>
                    <a:p>
                      <a:pPr marL="0" marR="0" rtl="0">
                        <a:lnSpc>
                          <a:spcPct val="107000"/>
                        </a:lnSpc>
                        <a:spcBef>
                          <a:spcPts val="0"/>
                        </a:spcBef>
                        <a:spcAft>
                          <a:spcPts val="0"/>
                        </a:spcAft>
                      </a:pPr>
                      <a:r>
                        <a:rPr lang="fr-FR" sz="1400">
                          <a:effectLst/>
                        </a:rPr>
                        <a:t>Fonctionnement du WAN</a:t>
                      </a:r>
                    </a:p>
                  </a:txBody>
                  <a:tcPr marL="68580" marR="68580" marT="0" marB="0"/>
                </a:tc>
                <a:tc>
                  <a:txBody>
                    <a:bodyPr/>
                    <a:lstStyle/>
                    <a:p>
                      <a:pPr marL="0" marR="0" rtl="0">
                        <a:lnSpc>
                          <a:spcPct val="107000"/>
                        </a:lnSpc>
                        <a:spcBef>
                          <a:spcPts val="0"/>
                        </a:spcBef>
                        <a:spcAft>
                          <a:spcPts val="0"/>
                        </a:spcAft>
                      </a:pPr>
                      <a:r>
                        <a:rPr lang="fr-FR" sz="1400">
                          <a:solidFill>
                            <a:sysClr val="windowText" lastClr="000000"/>
                          </a:solidFill>
                        </a:rPr>
                        <a:t>Expliquer le fonctionnement des WAN.</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435904258"/>
                  </a:ext>
                </a:extLst>
              </a:tr>
              <a:tr h="444151">
                <a:tc>
                  <a:txBody>
                    <a:bodyPr/>
                    <a:lstStyle/>
                    <a:p>
                      <a:pPr marL="0" marR="0" rtl="0">
                        <a:lnSpc>
                          <a:spcPct val="107000"/>
                        </a:lnSpc>
                        <a:spcBef>
                          <a:spcPts val="0"/>
                        </a:spcBef>
                        <a:spcAft>
                          <a:spcPts val="0"/>
                        </a:spcAft>
                      </a:pPr>
                      <a:r>
                        <a:rPr lang="fr-FR" sz="1400">
                          <a:effectLst/>
                        </a:rPr>
                        <a:t>Connectivité WAN traditionnelle</a:t>
                      </a:r>
                    </a:p>
                  </a:txBody>
                  <a:tcPr marL="68580" marR="68580" marT="0" marB="0"/>
                </a:tc>
                <a:tc>
                  <a:txBody>
                    <a:bodyPr/>
                    <a:lstStyle/>
                    <a:p>
                      <a:pPr marL="0" marR="0" rtl="0">
                        <a:lnSpc>
                          <a:spcPct val="107000"/>
                        </a:lnSpc>
                        <a:spcBef>
                          <a:spcPts val="0"/>
                        </a:spcBef>
                        <a:spcAft>
                          <a:spcPts val="0"/>
                        </a:spcAft>
                      </a:pPr>
                      <a:r>
                        <a:rPr lang="fr-FR" sz="1400">
                          <a:solidFill>
                            <a:sysClr val="windowText" lastClr="000000"/>
                          </a:solidFill>
                        </a:rPr>
                        <a:t>Comparez les options de connectivité WAN traditionnelles.</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31737215"/>
                  </a:ext>
                </a:extLst>
              </a:tr>
              <a:tr h="444151">
                <a:tc>
                  <a:txBody>
                    <a:bodyPr/>
                    <a:lstStyle/>
                    <a:p>
                      <a:pPr marL="0" marR="0" rtl="0">
                        <a:lnSpc>
                          <a:spcPct val="107000"/>
                        </a:lnSpc>
                        <a:spcBef>
                          <a:spcPts val="0"/>
                        </a:spcBef>
                        <a:spcAft>
                          <a:spcPts val="0"/>
                        </a:spcAft>
                      </a:pPr>
                      <a:r>
                        <a:rPr lang="fr-FR" sz="1400">
                          <a:effectLst/>
                        </a:rPr>
                        <a:t>Connectivité de WAN moderne</a:t>
                      </a:r>
                    </a:p>
                  </a:txBody>
                  <a:tcPr marL="68580" marR="68580" marT="0" marB="0"/>
                </a:tc>
                <a:tc>
                  <a:txBody>
                    <a:bodyPr/>
                    <a:lstStyle/>
                    <a:p>
                      <a:pPr marL="0" marR="0" rtl="0">
                        <a:lnSpc>
                          <a:spcPct val="107000"/>
                        </a:lnSpc>
                        <a:spcBef>
                          <a:spcPts val="0"/>
                        </a:spcBef>
                        <a:spcAft>
                          <a:spcPts val="0"/>
                        </a:spcAft>
                      </a:pPr>
                      <a:r>
                        <a:rPr lang="fr-FR" sz="1400">
                          <a:solidFill>
                            <a:sysClr val="windowText" lastClr="000000"/>
                          </a:solidFill>
                        </a:rPr>
                        <a:t>Comparez les options de connectivité WAN modernes.</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3818444524"/>
                  </a:ext>
                </a:extLst>
              </a:tr>
              <a:tr h="444151">
                <a:tc>
                  <a:txBody>
                    <a:bodyPr/>
                    <a:lstStyle/>
                    <a:p>
                      <a:pPr marL="0" marR="0" algn="l" defTabSz="685777" rtl="0" eaLnBrk="1" latinLnBrk="0" hangingPunct="1">
                        <a:lnSpc>
                          <a:spcPct val="107000"/>
                        </a:lnSpc>
                        <a:spcBef>
                          <a:spcPts val="0"/>
                        </a:spcBef>
                        <a:spcAft>
                          <a:spcPts val="0"/>
                        </a:spcAft>
                      </a:pPr>
                      <a:r>
                        <a:rPr lang="fr-FR" sz="1400" b="1" kern="1200">
                          <a:solidFill>
                            <a:schemeClr val="lt1"/>
                          </a:solidFill>
                          <a:effectLst/>
                          <a:latin typeface="+mn-lt"/>
                          <a:ea typeface="+mn-ea"/>
                          <a:cs typeface="+mn-cs"/>
                        </a:rPr>
                        <a:t>Connectivité basée sur l'internet</a:t>
                      </a:r>
                    </a:p>
                  </a:txBody>
                  <a:tcPr marL="68580" marR="68580" marT="0" marB="0"/>
                </a:tc>
                <a:tc>
                  <a:txBody>
                    <a:bodyPr/>
                    <a:lstStyle/>
                    <a:p>
                      <a:pPr marL="0" marR="0" rtl="0">
                        <a:lnSpc>
                          <a:spcPct val="107000"/>
                        </a:lnSpc>
                        <a:spcBef>
                          <a:spcPts val="0"/>
                        </a:spcBef>
                        <a:spcAft>
                          <a:spcPts val="0"/>
                        </a:spcAft>
                      </a:pPr>
                      <a:r>
                        <a:rPr lang="fr-FR" sz="1400">
                          <a:solidFill>
                            <a:sysClr val="windowText" lastClr="000000"/>
                          </a:solidFill>
                        </a:rPr>
                        <a:t>Comparez les options de connectivité basées sur l'internet.</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819412727"/>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7.1 - Objectif des WAN</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LAN et WAN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77800" y="694554"/>
            <a:ext cx="8856133" cy="615162"/>
          </a:xfrm>
        </p:spPr>
        <p:txBody>
          <a:bodyPr/>
          <a:lstStyle/>
          <a:p>
            <a:pPr marL="0" indent="0" algn="l" rtl="0"/>
            <a:r>
              <a:rPr lang="fr-FR" sz="1600" dirty="0">
                <a:solidFill>
                  <a:srgbClr val="000000"/>
                </a:solidFill>
              </a:rPr>
              <a:t>Un réseau étendu est un réseau de télécommunications qui s'étend sur une zone géographique relativement vaste et qui doit se connecter au-delà des limites du réseau local. </a:t>
            </a:r>
          </a:p>
        </p:txBody>
      </p:sp>
      <p:graphicFrame>
        <p:nvGraphicFramePr>
          <p:cNvPr id="8" name="Content Placeholder 6">
            <a:extLst>
              <a:ext uri="{FF2B5EF4-FFF2-40B4-BE49-F238E27FC236}">
                <a16:creationId xmlns:a16="http://schemas.microsoft.com/office/drawing/2014/main" xmlns:c15="http://schemas.microsoft.com/office/drawing/2012/chart" xmlns:c="http://schemas.openxmlformats.org/drawingml/2006/chart" xmlns="" id="{EFB365CF-3051-43B0-8F94-84DFE45478AE}"/>
              </a:ext>
            </a:extLst>
          </p:cNvPr>
          <p:cNvGraphicFramePr>
            <a:graphicFrameLocks/>
          </p:cNvGraphicFramePr>
          <p:nvPr>
            <p:extLst>
              <p:ext uri="{D42A27DB-BD31-4B8C-83A1-F6EECF244321}">
                <p14:modId xmlns:p14="http://schemas.microsoft.com/office/powerpoint/2010/main" val="742838554"/>
              </p:ext>
            </p:extLst>
          </p:nvPr>
        </p:nvGraphicFramePr>
        <p:xfrm>
          <a:off x="324602" y="1265191"/>
          <a:ext cx="4833365" cy="3733800"/>
        </p:xfrm>
        <a:graphic>
          <a:graphicData uri="http://schemas.openxmlformats.org/drawingml/2006/table">
            <a:tbl>
              <a:tblPr firstRow="1" bandRow="1">
                <a:tableStyleId>{5C22544A-7EE6-4342-B048-85BDC9FD1C3A}</a:tableStyleId>
              </a:tblPr>
              <a:tblGrid>
                <a:gridCol w="2421761">
                  <a:extLst>
                    <a:ext uri="{9D8B030D-6E8A-4147-A177-3AD203B41FA5}">
                      <a16:colId xmlns:a16="http://schemas.microsoft.com/office/drawing/2014/main" xmlns:c15="http://schemas.microsoft.com/office/drawing/2012/chart" xmlns:c="http://schemas.openxmlformats.org/drawingml/2006/chart" xmlns="" val="3729139006"/>
                    </a:ext>
                  </a:extLst>
                </a:gridCol>
                <a:gridCol w="2411604">
                  <a:extLst>
                    <a:ext uri="{9D8B030D-6E8A-4147-A177-3AD203B41FA5}">
                      <a16:colId xmlns:a16="http://schemas.microsoft.com/office/drawing/2014/main" xmlns:c15="http://schemas.microsoft.com/office/drawing/2012/chart" xmlns:c="http://schemas.openxmlformats.org/drawingml/2006/chart" xmlns="" val="1988913492"/>
                    </a:ext>
                  </a:extLst>
                </a:gridCol>
              </a:tblGrid>
              <a:tr h="154859">
                <a:tc>
                  <a:txBody>
                    <a:bodyPr/>
                    <a:lstStyle/>
                    <a:p>
                      <a:pPr rtl="0"/>
                      <a:r>
                        <a:rPr lang="fr-FR" sz="1100" dirty="0"/>
                        <a:t>Réseaux locaux (LAN)</a:t>
                      </a:r>
                    </a:p>
                  </a:txBody>
                  <a:tcPr/>
                </a:tc>
                <a:tc>
                  <a:txBody>
                    <a:bodyPr/>
                    <a:lstStyle/>
                    <a:p>
                      <a:pPr rtl="0"/>
                      <a:r>
                        <a:rPr lang="fr-FR" sz="1100"/>
                        <a:t>Réseaux étendus (WAN)</a:t>
                      </a:r>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154859">
                <a:tc>
                  <a:txBody>
                    <a:bodyPr/>
                    <a:lstStyle/>
                    <a:p>
                      <a:pPr rtl="0"/>
                      <a:r>
                        <a:rPr lang="fr-FR" sz="1100"/>
                        <a:t>Les réseaux locaux fournissent des services de réseautage dans une petite zone géographique.</a:t>
                      </a:r>
                    </a:p>
                  </a:txBody>
                  <a:tcPr/>
                </a:tc>
                <a:tc>
                  <a:txBody>
                    <a:bodyPr/>
                    <a:lstStyle/>
                    <a:p>
                      <a:pPr marL="0" indent="0" rtl="0">
                        <a:buFont typeface="Arial" panose="020B0604020202020204" pitchFamily="34" charset="0"/>
                        <a:buNone/>
                      </a:pPr>
                      <a:r>
                        <a:rPr lang="fr-FR" sz="1100"/>
                        <a:t>Les réseaux WAN fournissent des services de réseautage sur de vastes zones géographiques.</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154859">
                <a:tc>
                  <a:txBody>
                    <a:bodyPr/>
                    <a:lstStyle/>
                    <a:p>
                      <a:pPr rtl="0"/>
                      <a:r>
                        <a:rPr lang="fr-FR" sz="1100"/>
                        <a:t>Les réseaux locaux permettent d'interconnecter des ordinateurs locaux, des périphériques et d'autres appareils.</a:t>
                      </a:r>
                    </a:p>
                  </a:txBody>
                  <a:tcPr/>
                </a:tc>
                <a:tc>
                  <a:txBody>
                    <a:bodyPr/>
                    <a:lstStyle/>
                    <a:p>
                      <a:pPr marL="0" indent="0" rtl="0">
                        <a:buFont typeface="Arial" panose="020B0604020202020204" pitchFamily="34" charset="0"/>
                        <a:buNone/>
                      </a:pPr>
                      <a:r>
                        <a:rPr lang="fr-FR" sz="1100"/>
                        <a:t>Les réseaux WAN sont utilisés pour interconnecter des utilisateurs distants, des réseaux et des sites.</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154859">
                <a:tc>
                  <a:txBody>
                    <a:bodyPr/>
                    <a:lstStyle/>
                    <a:p>
                      <a:pPr rtl="0"/>
                      <a:r>
                        <a:rPr lang="fr-FR" sz="1100"/>
                        <a:t>Un réseau local est détenu et géré par une organisation ou un utilisateur domestique.</a:t>
                      </a:r>
                    </a:p>
                  </a:txBody>
                  <a:tcPr/>
                </a:tc>
                <a:tc>
                  <a:txBody>
                    <a:bodyPr/>
                    <a:lstStyle/>
                    <a:p>
                      <a:pPr marL="0" indent="0" rtl="0">
                        <a:buFont typeface="Arial" panose="020B0604020202020204" pitchFamily="34" charset="0"/>
                        <a:buNone/>
                      </a:pPr>
                      <a:r>
                        <a:rPr lang="fr-FR" sz="1100"/>
                        <a:t>Les WAN sont détenus et gérés par des fournisseurs de services Internet, de téléphone, de câble et de satellite.</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r h="154859">
                <a:tc>
                  <a:txBody>
                    <a:bodyPr/>
                    <a:lstStyle/>
                    <a:p>
                      <a:pPr rtl="0"/>
                      <a:r>
                        <a:rPr lang="fr-FR" sz="1100"/>
                        <a:t>Outre les coûts d'infrastructure réseau, il n'y a pas de frais pour utiliser un réseau local.</a:t>
                      </a:r>
                    </a:p>
                  </a:txBody>
                  <a:tcPr/>
                </a:tc>
                <a:tc>
                  <a:txBody>
                    <a:bodyPr/>
                    <a:lstStyle/>
                    <a:p>
                      <a:pPr marL="0" indent="0" rtl="0">
                        <a:buFont typeface="Arial" panose="020B0604020202020204" pitchFamily="34" charset="0"/>
                        <a:buNone/>
                      </a:pPr>
                      <a:r>
                        <a:rPr lang="fr-FR" sz="1100"/>
                        <a:t>Les services WAN sont fournis moyennant des frais.</a:t>
                      </a:r>
                    </a:p>
                  </a:txBody>
                  <a:tcPr/>
                </a:tc>
                <a:extLst>
                  <a:ext uri="{0D108BD9-81ED-4DB2-BD59-A6C34878D82A}">
                    <a16:rowId xmlns:a16="http://schemas.microsoft.com/office/drawing/2014/main" xmlns:c15="http://schemas.microsoft.com/office/drawing/2012/chart" xmlns:c="http://schemas.openxmlformats.org/drawingml/2006/chart" xmlns="" val="1458107787"/>
                  </a:ext>
                </a:extLst>
              </a:tr>
              <a:tr h="154859">
                <a:tc>
                  <a:txBody>
                    <a:bodyPr/>
                    <a:lstStyle/>
                    <a:p>
                      <a:pPr rtl="0"/>
                      <a:r>
                        <a:rPr lang="fr-FR" sz="1100" dirty="0"/>
                        <a:t>Les réseaux locaux fournissent des vitesses de bande passante élevées grâce aux services Ethernet et Wi-Fi filaires.</a:t>
                      </a:r>
                    </a:p>
                  </a:txBody>
                  <a:tcPr/>
                </a:tc>
                <a:tc>
                  <a:txBody>
                    <a:bodyPr/>
                    <a:lstStyle/>
                    <a:p>
                      <a:pPr marL="0" indent="0" rtl="0">
                        <a:buFont typeface="Arial" panose="020B0604020202020204" pitchFamily="34" charset="0"/>
                        <a:buNone/>
                      </a:pPr>
                      <a:r>
                        <a:rPr lang="fr-FR" sz="1100" dirty="0"/>
                        <a:t>Les fournisseurs WAN offrent des vitesses de bande passante faibles à élevées, sur de longues distances</a:t>
                      </a:r>
                    </a:p>
                  </a:txBody>
                  <a:tcPr/>
                </a:tc>
                <a:extLst>
                  <a:ext uri="{0D108BD9-81ED-4DB2-BD59-A6C34878D82A}">
                    <a16:rowId xmlns:a16="http://schemas.microsoft.com/office/drawing/2014/main" xmlns:c15="http://schemas.microsoft.com/office/drawing/2012/chart" xmlns:c="http://schemas.openxmlformats.org/drawingml/2006/chart" xmlns="" val="2495454272"/>
                  </a:ext>
                </a:extLst>
              </a:tr>
            </a:tbl>
          </a:graphicData>
        </a:graphic>
      </p:graphicFrame>
      <p:pic>
        <p:nvPicPr>
          <p:cNvPr id="9" name="Picture 8">
            <a:extLst>
              <a:ext uri="{FF2B5EF4-FFF2-40B4-BE49-F238E27FC236}">
                <a16:creationId xmlns:a16="http://schemas.microsoft.com/office/drawing/2014/main" xmlns:c15="http://schemas.microsoft.com/office/drawing/2012/chart" xmlns:c="http://schemas.openxmlformats.org/drawingml/2006/chart" xmlns="" id="{8E816855-14A9-4150-9668-FDE95DF65297}"/>
              </a:ext>
            </a:extLst>
          </p:cNvPr>
          <p:cNvPicPr>
            <a:picLocks noChangeAspect="1"/>
          </p:cNvPicPr>
          <p:nvPr/>
        </p:nvPicPr>
        <p:blipFill>
          <a:blip r:embed="rId3"/>
          <a:stretch>
            <a:fillRect/>
          </a:stretch>
        </p:blipFill>
        <p:spPr>
          <a:xfrm>
            <a:off x="5449222" y="1960128"/>
            <a:ext cx="3398272" cy="2343926"/>
          </a:xfrm>
          <a:prstGeom prst="rect">
            <a:avLst/>
          </a:prstGeom>
        </p:spPr>
      </p:pic>
    </p:spTree>
    <p:extLst>
      <p:ext uri="{BB962C8B-B14F-4D97-AF65-F5344CB8AC3E}">
        <p14:creationId xmlns:p14="http://schemas.microsoft.com/office/powerpoint/2010/main" val="417039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Les WAN privés et publics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3405082"/>
          </a:xfrm>
        </p:spPr>
        <p:txBody>
          <a:bodyPr/>
          <a:lstStyle/>
          <a:p>
            <a:pPr marL="0" indent="0" algn="l" rtl="0"/>
            <a:r>
              <a:rPr lang="fr-FR" sz="1600" dirty="0">
                <a:solidFill>
                  <a:srgbClr val="000000"/>
                </a:solidFill>
              </a:rPr>
              <a:t>Un WAN privé est une connexion dédiée à un seul client.</a:t>
            </a:r>
          </a:p>
          <a:p>
            <a:pPr marL="0" indent="0" algn="l" rtl="0"/>
            <a:r>
              <a:rPr lang="fr-FR" sz="1600" dirty="0">
                <a:solidFill>
                  <a:srgbClr val="000000"/>
                </a:solidFill>
              </a:rPr>
              <a:t> </a:t>
            </a:r>
          </a:p>
          <a:p>
            <a:pPr marL="0" indent="0" algn="l" rtl="0"/>
            <a:r>
              <a:rPr lang="fr-FR" sz="1600" dirty="0">
                <a:solidFill>
                  <a:srgbClr val="000000"/>
                </a:solidFill>
              </a:rPr>
              <a:t>Les réseaux WAN privés fournissent les éléments suivants :</a:t>
            </a:r>
          </a:p>
          <a:p>
            <a:pPr marL="285750" indent="-285750" algn="l" rtl="0">
              <a:buFont typeface="Arial" panose="020B0604020202020204" pitchFamily="34" charset="0"/>
              <a:buChar char="•"/>
            </a:pPr>
            <a:r>
              <a:rPr lang="fr-FR" sz="1600" dirty="0">
                <a:solidFill>
                  <a:srgbClr val="000000"/>
                </a:solidFill>
              </a:rPr>
              <a:t>Niveau de service garanti</a:t>
            </a:r>
          </a:p>
          <a:p>
            <a:pPr marL="285750" indent="-285750" algn="l" rtl="0">
              <a:buFont typeface="Arial" panose="020B0604020202020204" pitchFamily="34" charset="0"/>
              <a:buChar char="•"/>
            </a:pPr>
            <a:r>
              <a:rPr lang="fr-FR" sz="1600" dirty="0">
                <a:solidFill>
                  <a:srgbClr val="000000"/>
                </a:solidFill>
              </a:rPr>
              <a:t>Bande passante cohérente</a:t>
            </a:r>
          </a:p>
          <a:p>
            <a:pPr marL="285750" indent="-285750" algn="l" rtl="0">
              <a:buFont typeface="Arial" panose="020B0604020202020204" pitchFamily="34" charset="0"/>
              <a:buChar char="•"/>
            </a:pPr>
            <a:r>
              <a:rPr lang="fr-FR" sz="1600" dirty="0">
                <a:solidFill>
                  <a:srgbClr val="000000"/>
                </a:solidFill>
              </a:rPr>
              <a:t>Sécurité</a:t>
            </a:r>
          </a:p>
          <a:p>
            <a:pPr marL="0" indent="0" algn="l"/>
            <a:endParaRPr lang="en-US" sz="1600" dirty="0">
              <a:solidFill>
                <a:srgbClr val="000000"/>
              </a:solidFill>
            </a:endParaRPr>
          </a:p>
          <a:p>
            <a:pPr marL="0" indent="0" algn="l" rtl="0"/>
            <a:r>
              <a:rPr lang="fr-FR" sz="1600" dirty="0">
                <a:solidFill>
                  <a:srgbClr val="000000"/>
                </a:solidFill>
              </a:rPr>
              <a:t>Une connexion WAN publique est généralement fournie par un FAI ou un fournisseur de services de télécommunication utilisant l'internet. Dans ce cas, les niveaux de service et la bande passante peuvent varier et les connexions partagées ne garantissent pas la sécurité.</a:t>
            </a:r>
          </a:p>
          <a:p>
            <a:pPr marL="0" indent="0" algn="l"/>
            <a:endParaRPr lang="en-US" sz="1600" dirty="0">
              <a:solidFill>
                <a:srgbClr val="000000"/>
              </a:solidFill>
            </a:endParaRPr>
          </a:p>
        </p:txBody>
      </p:sp>
    </p:spTree>
    <p:extLst>
      <p:ext uri="{BB962C8B-B14F-4D97-AF65-F5344CB8AC3E}">
        <p14:creationId xmlns:p14="http://schemas.microsoft.com/office/powerpoint/2010/main" val="546783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Topologies WAN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algn="l" rtl="0"/>
            <a:r>
              <a:rPr lang="fr-FR" sz="1600">
                <a:solidFill>
                  <a:srgbClr val="000000"/>
                </a:solidFill>
              </a:rPr>
              <a:t>Les WAN sont implémentés à l'aide des conceptions de topologie logiques suivantes:</a:t>
            </a:r>
          </a:p>
          <a:p>
            <a:pPr marL="285750" indent="-285750" algn="l" rtl="0">
              <a:buFont typeface="Arial" panose="020B0604020202020204" pitchFamily="34" charset="0"/>
              <a:buChar char="•"/>
            </a:pPr>
            <a:r>
              <a:rPr lang="fr-FR" sz="1600">
                <a:solidFill>
                  <a:srgbClr val="000000"/>
                </a:solidFill>
              </a:rPr>
              <a:t>Topologie point à point</a:t>
            </a:r>
          </a:p>
          <a:p>
            <a:pPr marL="285750" indent="-285750" algn="l" rtl="0">
              <a:buFont typeface="Arial" panose="020B0604020202020204" pitchFamily="34" charset="0"/>
              <a:buChar char="•"/>
            </a:pPr>
            <a:r>
              <a:rPr lang="fr-FR" sz="1600">
                <a:solidFill>
                  <a:srgbClr val="000000"/>
                </a:solidFill>
              </a:rPr>
              <a:t>Topologie en étoile</a:t>
            </a:r>
          </a:p>
          <a:p>
            <a:pPr marL="285750" indent="-285750" algn="l" rtl="0">
              <a:buFont typeface="Arial" panose="020B0604020202020204" pitchFamily="34" charset="0"/>
              <a:buChar char="•"/>
            </a:pPr>
            <a:r>
              <a:rPr lang="fr-FR" sz="1600">
                <a:solidFill>
                  <a:srgbClr val="000000"/>
                </a:solidFill>
              </a:rPr>
              <a:t>Topologie à double résidence</a:t>
            </a:r>
          </a:p>
          <a:p>
            <a:pPr marL="285750" indent="-285750" algn="l" rtl="0">
              <a:buFont typeface="Arial" panose="020B0604020202020204" pitchFamily="34" charset="0"/>
              <a:buChar char="•"/>
            </a:pPr>
            <a:r>
              <a:rPr lang="fr-FR" sz="1600">
                <a:solidFill>
                  <a:srgbClr val="000000"/>
                </a:solidFill>
              </a:rPr>
              <a:t>Topologie à maillage global</a:t>
            </a:r>
          </a:p>
          <a:p>
            <a:pPr marL="285750" indent="-285750" algn="l" rtl="0">
              <a:buFont typeface="Arial" panose="020B0604020202020204" pitchFamily="34" charset="0"/>
              <a:buChar char="•"/>
            </a:pPr>
            <a:r>
              <a:rPr lang="fr-FR" sz="1600">
                <a:solidFill>
                  <a:srgbClr val="000000"/>
                </a:solidFill>
              </a:rPr>
              <a:t>Topologie partiellement maillée</a:t>
            </a:r>
          </a:p>
          <a:p>
            <a:pPr marL="0" indent="0" algn="l"/>
            <a:endParaRPr lang="en-US" sz="1600" dirty="0">
              <a:solidFill>
                <a:srgbClr val="000000"/>
              </a:solidFill>
            </a:endParaRPr>
          </a:p>
        </p:txBody>
      </p:sp>
      <p:sp>
        <p:nvSpPr>
          <p:cNvPr id="2" name="Rectangle 1">
            <a:extLst>
              <a:ext uri="{FF2B5EF4-FFF2-40B4-BE49-F238E27FC236}">
                <a16:creationId xmlns:a16="http://schemas.microsoft.com/office/drawing/2014/main" xmlns:c15="http://schemas.microsoft.com/office/drawing/2012/chart" xmlns:c="http://schemas.openxmlformats.org/drawingml/2006/chart" xmlns="" id="{097ABF93-E213-4AC6-BCF7-2CEE7B0D2380}"/>
              </a:ext>
            </a:extLst>
          </p:cNvPr>
          <p:cNvSpPr/>
          <p:nvPr/>
        </p:nvSpPr>
        <p:spPr>
          <a:xfrm>
            <a:off x="431970" y="2962018"/>
            <a:ext cx="7913517" cy="338554"/>
          </a:xfrm>
          <a:prstGeom prst="rect">
            <a:avLst/>
          </a:prstGeom>
        </p:spPr>
        <p:txBody>
          <a:bodyPr wrap="square">
            <a:spAutoFit/>
          </a:bodyPr>
          <a:lstStyle/>
          <a:p>
            <a:pPr rtl="0"/>
            <a:r>
              <a:rPr lang="fr-FR" sz="1600" b="1">
                <a:solidFill>
                  <a:srgbClr val="000000"/>
                </a:solidFill>
              </a:rPr>
              <a:t>Remarque</a:t>
            </a:r>
            <a:r>
              <a:rPr lang="fr-FR" sz="1600">
                <a:solidFill>
                  <a:srgbClr val="000000"/>
                </a:solidFill>
              </a:rPr>
              <a:t> : Les grands réseaux déploient généralement une combinaison de ces topologies</a:t>
            </a:r>
            <a:r>
              <a:rPr lang="fr-FR" sz="1400">
                <a:solidFill>
                  <a:srgbClr val="000000"/>
                </a:solidFill>
              </a:rPr>
              <a:t>.</a:t>
            </a:r>
          </a:p>
        </p:txBody>
      </p:sp>
    </p:spTree>
    <p:extLst>
      <p:ext uri="{BB962C8B-B14F-4D97-AF65-F5344CB8AC3E}">
        <p14:creationId xmlns:p14="http://schemas.microsoft.com/office/powerpoint/2010/main" val="333385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Topologies WAN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244373"/>
          </a:xfrm>
        </p:spPr>
        <p:txBody>
          <a:bodyPr/>
          <a:lstStyle/>
          <a:p>
            <a:pPr algn="l" rtl="0"/>
            <a:r>
              <a:rPr lang="fr-FR" sz="1600" b="1">
                <a:solidFill>
                  <a:srgbClr val="000000"/>
                </a:solidFill>
              </a:rPr>
              <a:t>Topologie point à point </a:t>
            </a:r>
          </a:p>
          <a:p>
            <a:pPr marL="285750" indent="-285750" algn="l" rtl="0">
              <a:buFont typeface="Arial" panose="020B0604020202020204" pitchFamily="34" charset="0"/>
              <a:buChar char="•"/>
            </a:pPr>
            <a:r>
              <a:rPr lang="fr-FR" sz="1600">
                <a:solidFill>
                  <a:srgbClr val="000000"/>
                </a:solidFill>
              </a:rPr>
              <a:t>Utilise un circuit point à point pour relier deux terminaux.</a:t>
            </a:r>
          </a:p>
          <a:p>
            <a:pPr marL="285750" indent="-285750" algn="l" rtl="0">
              <a:buFont typeface="Arial" panose="020B0604020202020204" pitchFamily="34" charset="0"/>
              <a:buChar char="•"/>
            </a:pPr>
            <a:r>
              <a:rPr lang="fr-FR" sz="1600">
                <a:solidFill>
                  <a:srgbClr val="000000"/>
                </a:solidFill>
              </a:rPr>
              <a:t>Impose un service de transport de couche 2 via le réseau du fournisseur de services.</a:t>
            </a:r>
          </a:p>
          <a:p>
            <a:pPr marL="285750" indent="-285750" algn="l" rtl="0">
              <a:buFont typeface="Arial" panose="020B0604020202020204" pitchFamily="34" charset="0"/>
              <a:buChar char="•"/>
            </a:pPr>
            <a:r>
              <a:rPr lang="fr-FR" sz="1600">
                <a:solidFill>
                  <a:srgbClr val="000000"/>
                </a:solidFill>
              </a:rPr>
              <a:t>La connexion point à point est transparente pour le réseau client.</a:t>
            </a:r>
          </a:p>
        </p:txBody>
      </p:sp>
      <p:sp>
        <p:nvSpPr>
          <p:cNvPr id="6" name="Rectangle 5">
            <a:extLst>
              <a:ext uri="{FF2B5EF4-FFF2-40B4-BE49-F238E27FC236}">
                <a16:creationId xmlns:a16="http://schemas.microsoft.com/office/drawing/2014/main" xmlns:c15="http://schemas.microsoft.com/office/drawing/2012/chart" xmlns:c="http://schemas.openxmlformats.org/drawingml/2006/chart" xmlns="" id="{7F7A7859-F7BC-4009-A99E-0256B9751251}"/>
              </a:ext>
            </a:extLst>
          </p:cNvPr>
          <p:cNvSpPr/>
          <p:nvPr/>
        </p:nvSpPr>
        <p:spPr>
          <a:xfrm>
            <a:off x="711200" y="4260501"/>
            <a:ext cx="8094133" cy="307777"/>
          </a:xfrm>
          <a:prstGeom prst="rect">
            <a:avLst/>
          </a:prstGeom>
        </p:spPr>
        <p:txBody>
          <a:bodyPr wrap="square">
            <a:spAutoFit/>
          </a:bodyPr>
          <a:lstStyle/>
          <a:p>
            <a:pPr rtl="0"/>
            <a:r>
              <a:rPr lang="fr-FR" sz="1400" b="1" dirty="0">
                <a:solidFill>
                  <a:srgbClr val="000000"/>
                </a:solidFill>
              </a:rPr>
              <a:t>Remarque</a:t>
            </a:r>
            <a:r>
              <a:rPr lang="fr-FR" sz="1400" dirty="0">
                <a:solidFill>
                  <a:srgbClr val="000000"/>
                </a:solidFill>
              </a:rPr>
              <a:t> : cela peut devenir coûteux si de nombreuses connexions point à point sont nécessaires. </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7270E9B0-DC5C-4FA7-88B3-D90AD5DD503D}"/>
              </a:ext>
            </a:extLst>
          </p:cNvPr>
          <p:cNvPicPr>
            <a:picLocks noChangeAspect="1"/>
          </p:cNvPicPr>
          <p:nvPr/>
        </p:nvPicPr>
        <p:blipFill>
          <a:blip r:embed="rId3"/>
          <a:stretch>
            <a:fillRect/>
          </a:stretch>
        </p:blipFill>
        <p:spPr>
          <a:xfrm>
            <a:off x="2261571" y="2099792"/>
            <a:ext cx="4330346" cy="2160709"/>
          </a:xfrm>
          <a:prstGeom prst="rect">
            <a:avLst/>
          </a:prstGeom>
        </p:spPr>
      </p:pic>
    </p:spTree>
    <p:extLst>
      <p:ext uri="{BB962C8B-B14F-4D97-AF65-F5344CB8AC3E}">
        <p14:creationId xmlns:p14="http://schemas.microsoft.com/office/powerpoint/2010/main" val="4133261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Topologies WAN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algn="l" rtl="0"/>
            <a:r>
              <a:rPr lang="fr-FR" sz="1600" b="1">
                <a:solidFill>
                  <a:srgbClr val="000000"/>
                </a:solidFill>
              </a:rPr>
              <a:t>Topologie en étoile </a:t>
            </a:r>
          </a:p>
          <a:p>
            <a:pPr marL="285750" indent="-285750" algn="l" rtl="0">
              <a:buFont typeface="Arial" panose="020B0604020202020204" pitchFamily="34" charset="0"/>
              <a:buChar char="•"/>
            </a:pPr>
            <a:r>
              <a:rPr lang="fr-FR" sz="1600">
                <a:solidFill>
                  <a:srgbClr val="000000"/>
                </a:solidFill>
              </a:rPr>
              <a:t>Permet de partager une interface unique sur le routeur du concentrateur avec tous les circuits en étoile.</a:t>
            </a:r>
          </a:p>
          <a:p>
            <a:pPr marL="285750" indent="-285750" algn="l" rtl="0">
              <a:buFont typeface="Arial" panose="020B0604020202020204" pitchFamily="34" charset="0"/>
              <a:buChar char="•"/>
            </a:pPr>
            <a:r>
              <a:rPr lang="fr-FR" sz="1600">
                <a:solidFill>
                  <a:srgbClr val="000000"/>
                </a:solidFill>
              </a:rPr>
              <a:t>Les sites satellites peuvent être interconnectés via le concentrateur (aussi appelé hub) à l'aide de circuits virtuels et de sous-interfaces routées au niveau du routeur central.</a:t>
            </a:r>
          </a:p>
          <a:p>
            <a:pPr marL="285750" indent="-285750" algn="l" rtl="0">
              <a:buFont typeface="Arial" panose="020B0604020202020204" pitchFamily="34" charset="0"/>
              <a:buChar char="•"/>
            </a:pPr>
            <a:r>
              <a:rPr lang="fr-FR" sz="1600">
                <a:solidFill>
                  <a:srgbClr val="000000"/>
                </a:solidFill>
              </a:rPr>
              <a:t>Les routeurs en rayon ne peuvent communiquer entre eux que par le biais du routeur concentrateur.</a:t>
            </a:r>
          </a:p>
        </p:txBody>
      </p:sp>
      <p:sp>
        <p:nvSpPr>
          <p:cNvPr id="7" name="Rectangle 6">
            <a:extLst>
              <a:ext uri="{FF2B5EF4-FFF2-40B4-BE49-F238E27FC236}">
                <a16:creationId xmlns:a16="http://schemas.microsoft.com/office/drawing/2014/main" xmlns:c15="http://schemas.microsoft.com/office/drawing/2012/chart" xmlns:c="http://schemas.openxmlformats.org/drawingml/2006/chart" xmlns="" id="{9810DB47-C70D-4A6F-B770-00DA8EC43508}"/>
              </a:ext>
            </a:extLst>
          </p:cNvPr>
          <p:cNvSpPr/>
          <p:nvPr/>
        </p:nvSpPr>
        <p:spPr>
          <a:xfrm>
            <a:off x="5431134" y="2995253"/>
            <a:ext cx="3160207" cy="738664"/>
          </a:xfrm>
          <a:prstGeom prst="rect">
            <a:avLst/>
          </a:prstGeom>
        </p:spPr>
        <p:txBody>
          <a:bodyPr wrap="square">
            <a:spAutoFit/>
          </a:bodyPr>
          <a:lstStyle/>
          <a:p>
            <a:pPr rtl="0"/>
            <a:r>
              <a:rPr lang="fr-FR" sz="1400" b="1">
                <a:solidFill>
                  <a:srgbClr val="000000"/>
                </a:solidFill>
              </a:rPr>
              <a:t>Remarque:</a:t>
            </a:r>
            <a:r>
              <a:rPr lang="fr-FR" sz="1400">
                <a:solidFill>
                  <a:srgbClr val="000000"/>
                </a:solidFill>
              </a:rPr>
              <a:t>Le routeur concentrateur représente un point de défaillance unique. Si elle échoue, la communication entre les rayons échoue également.</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627917B2-B878-42F4-B66F-EAE892D0E87B}"/>
              </a:ext>
            </a:extLst>
          </p:cNvPr>
          <p:cNvPicPr>
            <a:picLocks noChangeAspect="1"/>
          </p:cNvPicPr>
          <p:nvPr/>
        </p:nvPicPr>
        <p:blipFill>
          <a:blip r:embed="rId3"/>
          <a:stretch>
            <a:fillRect/>
          </a:stretch>
        </p:blipFill>
        <p:spPr>
          <a:xfrm>
            <a:off x="1477108" y="2571750"/>
            <a:ext cx="3346101" cy="1926365"/>
          </a:xfrm>
          <a:prstGeom prst="rect">
            <a:avLst/>
          </a:prstGeom>
        </p:spPr>
      </p:pic>
    </p:spTree>
    <p:extLst>
      <p:ext uri="{BB962C8B-B14F-4D97-AF65-F5344CB8AC3E}">
        <p14:creationId xmlns:p14="http://schemas.microsoft.com/office/powerpoint/2010/main" val="1438106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Topologies WAN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576562" cy="1716331"/>
          </a:xfrm>
        </p:spPr>
        <p:txBody>
          <a:bodyPr/>
          <a:lstStyle/>
          <a:p>
            <a:pPr algn="l" rtl="0"/>
            <a:r>
              <a:rPr lang="fr-FR" sz="1600" b="1" dirty="0">
                <a:solidFill>
                  <a:srgbClr val="000000"/>
                </a:solidFill>
              </a:rPr>
              <a:t>Topologie à double résidence</a:t>
            </a:r>
          </a:p>
          <a:p>
            <a:pPr marL="285750" indent="-285750" algn="l" rtl="0">
              <a:buFont typeface="Arial" panose="020B0604020202020204" pitchFamily="34" charset="0"/>
              <a:buChar char="•"/>
            </a:pPr>
            <a:r>
              <a:rPr lang="fr-FR" sz="1600" dirty="0">
                <a:solidFill>
                  <a:srgbClr val="000000"/>
                </a:solidFill>
              </a:rPr>
              <a:t>Elle offre une meilleure redondance du réseau, un équilibrage des charges, un calcul et un traitement distribués, et la possibilité de mettre en place des connexions de fournisseurs de services de secours.</a:t>
            </a:r>
          </a:p>
          <a:p>
            <a:pPr marL="285750" indent="-285750" algn="l" rtl="0">
              <a:buFont typeface="Arial" panose="020B0604020202020204" pitchFamily="34" charset="0"/>
              <a:buChar char="•"/>
            </a:pPr>
            <a:r>
              <a:rPr lang="fr-FR" sz="1600" dirty="0">
                <a:solidFill>
                  <a:srgbClr val="000000"/>
                </a:solidFill>
              </a:rPr>
              <a:t>Le coût plus élevé de son implémentation par rapport aux topologies en étoile. Elle nécessite en effet du matériel réseau supplémentaire, par exemple des routeurs et des commutateurs.</a:t>
            </a:r>
          </a:p>
          <a:p>
            <a:pPr marL="285750" indent="-285750" algn="l" rtl="0">
              <a:buFont typeface="Arial" panose="020B0604020202020204" pitchFamily="34" charset="0"/>
              <a:buChar char="•"/>
            </a:pPr>
            <a:r>
              <a:rPr lang="fr-FR" sz="1600" dirty="0">
                <a:solidFill>
                  <a:srgbClr val="000000"/>
                </a:solidFill>
              </a:rPr>
              <a:t>Plus difficiles à implémenter, car leur configuration est plus élaborée et plus complexe.</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69BC861A-BB3C-4835-90E4-8CF9F0710756}"/>
              </a:ext>
            </a:extLst>
          </p:cNvPr>
          <p:cNvPicPr>
            <a:picLocks noChangeAspect="1"/>
          </p:cNvPicPr>
          <p:nvPr/>
        </p:nvPicPr>
        <p:blipFill>
          <a:blip r:embed="rId3"/>
          <a:stretch>
            <a:fillRect/>
          </a:stretch>
        </p:blipFill>
        <p:spPr>
          <a:xfrm>
            <a:off x="2394756" y="3101773"/>
            <a:ext cx="3555975" cy="1899767"/>
          </a:xfrm>
          <a:prstGeom prst="rect">
            <a:avLst/>
          </a:prstGeom>
        </p:spPr>
      </p:pic>
    </p:spTree>
    <p:extLst>
      <p:ext uri="{BB962C8B-B14F-4D97-AF65-F5344CB8AC3E}">
        <p14:creationId xmlns:p14="http://schemas.microsoft.com/office/powerpoint/2010/main" val="1061633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Topologies WAN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9"/>
            <a:ext cx="4639650" cy="1716331"/>
          </a:xfrm>
        </p:spPr>
        <p:txBody>
          <a:bodyPr/>
          <a:lstStyle/>
          <a:p>
            <a:pPr algn="l" rtl="0"/>
            <a:r>
              <a:rPr lang="fr-FR" sz="1600" b="1">
                <a:solidFill>
                  <a:srgbClr val="000000"/>
                </a:solidFill>
              </a:rPr>
              <a:t>Topologie à maillage global</a:t>
            </a:r>
          </a:p>
          <a:p>
            <a:pPr marL="285750" indent="-285750" algn="l" rtl="0">
              <a:buFont typeface="Arial" panose="020B0604020202020204" pitchFamily="34" charset="0"/>
              <a:buChar char="•"/>
            </a:pPr>
            <a:r>
              <a:rPr lang="fr-FR" sz="1600">
                <a:solidFill>
                  <a:srgbClr val="000000"/>
                </a:solidFill>
              </a:rPr>
              <a:t>Utilise plusieurs circuits virtuels pour connecter tous les sites</a:t>
            </a:r>
          </a:p>
          <a:p>
            <a:pPr marL="285750" indent="-285750" algn="l" rtl="0">
              <a:buFont typeface="Arial" panose="020B0604020202020204" pitchFamily="34" charset="0"/>
              <a:buChar char="•"/>
            </a:pPr>
            <a:r>
              <a:rPr lang="fr-FR" sz="1600">
                <a:solidFill>
                  <a:srgbClr val="000000"/>
                </a:solidFill>
              </a:rPr>
              <a:t>La topologie la plus tolérante aux pannes</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87DDCF0D-97F5-4E07-B791-D8BC44CCC900}"/>
              </a:ext>
            </a:extLst>
          </p:cNvPr>
          <p:cNvPicPr>
            <a:picLocks noChangeAspect="1"/>
          </p:cNvPicPr>
          <p:nvPr/>
        </p:nvPicPr>
        <p:blipFill>
          <a:blip r:embed="rId3"/>
          <a:stretch>
            <a:fillRect/>
          </a:stretch>
        </p:blipFill>
        <p:spPr>
          <a:xfrm>
            <a:off x="5476459" y="236249"/>
            <a:ext cx="3235569" cy="2047828"/>
          </a:xfrm>
          <a:prstGeom prst="rect">
            <a:avLst/>
          </a:prstGeom>
        </p:spPr>
      </p:pic>
      <p:sp>
        <p:nvSpPr>
          <p:cNvPr id="8" name="Rectangle 7">
            <a:extLst>
              <a:ext uri="{FF2B5EF4-FFF2-40B4-BE49-F238E27FC236}">
                <a16:creationId xmlns:a16="http://schemas.microsoft.com/office/drawing/2014/main" xmlns:c15="http://schemas.microsoft.com/office/drawing/2012/chart" xmlns:c="http://schemas.openxmlformats.org/drawingml/2006/chart" xmlns="" id="{C5DA5B7F-6078-4784-A219-D730770C7AF2}"/>
              </a:ext>
            </a:extLst>
          </p:cNvPr>
          <p:cNvSpPr/>
          <p:nvPr/>
        </p:nvSpPr>
        <p:spPr>
          <a:xfrm>
            <a:off x="431971" y="3204051"/>
            <a:ext cx="4572000" cy="584775"/>
          </a:xfrm>
          <a:prstGeom prst="rect">
            <a:avLst/>
          </a:prstGeom>
        </p:spPr>
        <p:txBody>
          <a:bodyPr>
            <a:spAutoFit/>
          </a:bodyPr>
          <a:lstStyle/>
          <a:p>
            <a:pPr rtl="0"/>
            <a:r>
              <a:rPr lang="fr-FR" sz="1600" b="1">
                <a:solidFill>
                  <a:srgbClr val="000000"/>
                </a:solidFill>
              </a:rPr>
              <a:t>Topologie partiellement maillée</a:t>
            </a:r>
          </a:p>
          <a:p>
            <a:pPr marL="285750" indent="-285750" rtl="0">
              <a:buFont typeface="Arial" panose="020B0604020202020204" pitchFamily="34" charset="0"/>
              <a:buChar char="•"/>
            </a:pPr>
            <a:r>
              <a:rPr lang="fr-FR" sz="1600">
                <a:solidFill>
                  <a:srgbClr val="000000"/>
                </a:solidFill>
              </a:rPr>
              <a:t>Connecte de nombreux sites mais pas tous</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6C1B6066-DBD6-4B00-9C9C-C37890CDB075}"/>
              </a:ext>
            </a:extLst>
          </p:cNvPr>
          <p:cNvPicPr>
            <a:picLocks noChangeAspect="1"/>
          </p:cNvPicPr>
          <p:nvPr/>
        </p:nvPicPr>
        <p:blipFill>
          <a:blip r:embed="rId4"/>
          <a:stretch>
            <a:fillRect/>
          </a:stretch>
        </p:blipFill>
        <p:spPr>
          <a:xfrm>
            <a:off x="5387216" y="2483178"/>
            <a:ext cx="3414053" cy="2252767"/>
          </a:xfrm>
          <a:prstGeom prst="rect">
            <a:avLst/>
          </a:prstGeom>
        </p:spPr>
      </p:pic>
    </p:spTree>
    <p:extLst>
      <p:ext uri="{BB962C8B-B14F-4D97-AF65-F5344CB8AC3E}">
        <p14:creationId xmlns:p14="http://schemas.microsoft.com/office/powerpoint/2010/main" val="3331062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76200" y="0"/>
            <a:ext cx="8345488" cy="731837"/>
          </a:xfrm>
        </p:spPr>
        <p:txBody>
          <a:bodyPr/>
          <a:lstStyle/>
          <a:p>
            <a:pPr rtl="0">
              <a:lnSpc>
                <a:spcPct val="100000"/>
              </a:lnSpc>
            </a:pPr>
            <a:r>
              <a:rPr lang="fr-FR" sz="1600" dirty="0"/>
              <a:t>Objectif des WAN</a:t>
            </a:r>
            <a:r>
              <a:rPr lang="en-US" dirty="0"/>
              <a:t/>
            </a:r>
            <a:br>
              <a:rPr lang="en-US" dirty="0"/>
            </a:br>
            <a:r>
              <a:rPr lang="fr-FR" sz="2400" dirty="0"/>
              <a:t>Connexions de transporteur</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355771" y="855419"/>
            <a:ext cx="8280057" cy="3807016"/>
          </a:xfrm>
        </p:spPr>
        <p:txBody>
          <a:bodyPr/>
          <a:lstStyle/>
          <a:p>
            <a:pPr marL="0" indent="0" algn="l" rtl="0"/>
            <a:r>
              <a:rPr lang="fr-FR" sz="1600" dirty="0">
                <a:solidFill>
                  <a:srgbClr val="000000"/>
                </a:solidFill>
              </a:rPr>
              <a:t>Un autre aspect de la conception du réseau étendu est la façon dont une organisation se connecte à l'internet. Une organisation signe habituellement un accord de niveau de service (SLA) avec un fournisseur de services. Le SLA décrit les services attendus en ce qui concerne la fiabilité et la disponibilité de la connexion. </a:t>
            </a:r>
          </a:p>
          <a:p>
            <a:pPr marL="0" indent="0" algn="l"/>
            <a:endParaRPr lang="en-US" sz="1600" dirty="0">
              <a:solidFill>
                <a:srgbClr val="000000"/>
              </a:solidFill>
            </a:endParaRPr>
          </a:p>
          <a:p>
            <a:pPr marL="0" indent="0" algn="l" rtl="0"/>
            <a:r>
              <a:rPr lang="fr-FR" sz="1600" dirty="0">
                <a:solidFill>
                  <a:srgbClr val="000000"/>
                </a:solidFill>
              </a:rPr>
              <a:t>Le fournisseur de services peut ou non être le transporteur réel. Un transporteur possède et entretient la connexion physique et l'équipement entre le fournisseur et le client. En règle générale, une organisation choisit une connexion WAN à une seule ou à deux entreprises.</a:t>
            </a:r>
          </a:p>
          <a:p>
            <a:pPr marL="0" indent="0" algn="l"/>
            <a:endParaRPr lang="en-US" sz="1600" dirty="0">
              <a:solidFill>
                <a:srgbClr val="000000"/>
              </a:solidFill>
            </a:endParaRPr>
          </a:p>
        </p:txBody>
      </p:sp>
    </p:spTree>
    <p:extLst>
      <p:ext uri="{BB962C8B-B14F-4D97-AF65-F5344CB8AC3E}">
        <p14:creationId xmlns:p14="http://schemas.microsoft.com/office/powerpoint/2010/main" val="2039092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7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Connexions de transporteur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3818481" cy="3807016"/>
          </a:xfrm>
        </p:spPr>
        <p:txBody>
          <a:bodyPr/>
          <a:lstStyle/>
          <a:p>
            <a:pPr marL="0" indent="0" algn="l" rtl="0"/>
            <a:r>
              <a:rPr lang="fr-FR" sz="1600" dirty="0">
                <a:solidFill>
                  <a:srgbClr val="000000"/>
                </a:solidFill>
              </a:rPr>
              <a:t>Une connexion à une seule entreprise est lorsqu'une organisation se connecte à un seul fournisseur de services. Un contrat de service est négocié entre l'organisation et le fournisseur de services. </a:t>
            </a:r>
          </a:p>
          <a:p>
            <a:pPr marL="0" indent="0" algn="l"/>
            <a:endParaRPr lang="en-US" sz="1600" dirty="0">
              <a:solidFill>
                <a:srgbClr val="000000"/>
              </a:solidFill>
            </a:endParaRPr>
          </a:p>
          <a:p>
            <a:pPr marL="0" indent="0" algn="l" rtl="0"/>
            <a:r>
              <a:rPr lang="fr-FR" sz="1600" dirty="0">
                <a:solidFill>
                  <a:srgbClr val="000000"/>
                </a:solidFill>
              </a:rPr>
              <a:t>Une connexion à deux transporteurs assure la redondance et augmente la disponibilité du réseau. L'organisation négocie des contrats de niveau de service distincts avec deux fournisseurs de services différents. </a:t>
            </a:r>
          </a:p>
          <a:p>
            <a:pPr marL="0" indent="0" algn="l"/>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9419C266-DCA7-4091-AA89-40696FE0058E}"/>
              </a:ext>
            </a:extLst>
          </p:cNvPr>
          <p:cNvPicPr>
            <a:picLocks noChangeAspect="1"/>
          </p:cNvPicPr>
          <p:nvPr/>
        </p:nvPicPr>
        <p:blipFill>
          <a:blip r:embed="rId3"/>
          <a:stretch>
            <a:fillRect/>
          </a:stretch>
        </p:blipFill>
        <p:spPr>
          <a:xfrm>
            <a:off x="4572000" y="855419"/>
            <a:ext cx="3494305" cy="1344410"/>
          </a:xfrm>
          <a:prstGeom prst="rect">
            <a:avLst/>
          </a:prstGeom>
        </p:spPr>
      </p:pic>
      <p:pic>
        <p:nvPicPr>
          <p:cNvPr id="2" name="Picture 1">
            <a:extLst>
              <a:ext uri="{FF2B5EF4-FFF2-40B4-BE49-F238E27FC236}">
                <a16:creationId xmlns:a16="http://schemas.microsoft.com/office/drawing/2014/main" xmlns:c15="http://schemas.microsoft.com/office/drawing/2012/chart" xmlns:c="http://schemas.openxmlformats.org/drawingml/2006/chart" xmlns="" id="{75F16A2B-D90E-4ED5-9E00-A0C1DBCBEE92}"/>
              </a:ext>
            </a:extLst>
          </p:cNvPr>
          <p:cNvPicPr>
            <a:picLocks noChangeAspect="1"/>
          </p:cNvPicPr>
          <p:nvPr/>
        </p:nvPicPr>
        <p:blipFill>
          <a:blip r:embed="rId4"/>
          <a:stretch>
            <a:fillRect/>
          </a:stretch>
        </p:blipFill>
        <p:spPr>
          <a:xfrm>
            <a:off x="4572000" y="2341912"/>
            <a:ext cx="3215475" cy="2242230"/>
          </a:xfrm>
          <a:prstGeom prst="rect">
            <a:avLst/>
          </a:prstGeom>
        </p:spPr>
      </p:pic>
    </p:spTree>
    <p:extLst>
      <p:ext uri="{BB962C8B-B14F-4D97-AF65-F5344CB8AC3E}">
        <p14:creationId xmlns:p14="http://schemas.microsoft.com/office/powerpoint/2010/main" val="1611357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27000" y="110067"/>
            <a:ext cx="8345488" cy="731837"/>
          </a:xfrm>
        </p:spPr>
        <p:txBody>
          <a:bodyPr/>
          <a:lstStyle/>
          <a:p>
            <a:pPr rtl="0">
              <a:lnSpc>
                <a:spcPct val="100000"/>
              </a:lnSpc>
            </a:pPr>
            <a:r>
              <a:rPr lang="fr-FR" sz="1600" dirty="0"/>
              <a:t>Objectif des WAN </a:t>
            </a:r>
            <a:r>
              <a:rPr lang="en-US" dirty="0"/>
              <a:t/>
            </a:r>
            <a:br>
              <a:rPr lang="en-US" dirty="0"/>
            </a:br>
            <a:r>
              <a:rPr lang="fr-FR" sz="2400" dirty="0"/>
              <a:t>Évolution des réseaux</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7913517" cy="3807016"/>
          </a:xfrm>
        </p:spPr>
        <p:txBody>
          <a:bodyPr/>
          <a:lstStyle/>
          <a:p>
            <a:pPr marL="0" indent="0" algn="l" rtl="0"/>
            <a:r>
              <a:rPr lang="fr-FR" sz="1600">
                <a:solidFill>
                  <a:srgbClr val="000000"/>
                </a:solidFill>
              </a:rPr>
              <a:t>Les exigences d'une entreprise en matière de réseau peuvent changer radicalement au fur et à mesure que l'entreprise se développe.</a:t>
            </a:r>
          </a:p>
          <a:p>
            <a:pPr marL="285750" indent="-285750" algn="l" rtl="0">
              <a:buFont typeface="Arial" panose="020B0604020202020204" pitchFamily="34" charset="0"/>
              <a:buChar char="•"/>
            </a:pPr>
            <a:r>
              <a:rPr lang="fr-FR" sz="1600">
                <a:solidFill>
                  <a:srgbClr val="000000"/>
                </a:solidFill>
              </a:rPr>
              <a:t>Le réseau doit répondre aux besoins de fonctionnement quotidien de l'entreprise,et il doit aussi être en mesure de s'adapter et de suivre l'évolution de l'entreprise. </a:t>
            </a:r>
          </a:p>
          <a:p>
            <a:pPr marL="285750" indent="-285750" algn="l" rtl="0">
              <a:buFont typeface="Arial" panose="020B0604020202020204" pitchFamily="34" charset="0"/>
              <a:buChar char="•"/>
            </a:pPr>
            <a:r>
              <a:rPr lang="fr-FR" sz="1600">
                <a:solidFill>
                  <a:srgbClr val="000000"/>
                </a:solidFill>
              </a:rPr>
              <a:t>Pour relever ce défi, les concepteurs et les administrateurs réseau doivent apporter un soin particulier au choix des technologies, des protocoles et des fournisseurs d'accès réseau. </a:t>
            </a:r>
          </a:p>
          <a:p>
            <a:pPr marL="285750" indent="-285750" algn="l" rtl="0">
              <a:buFont typeface="Arial" panose="020B0604020202020204" pitchFamily="34" charset="0"/>
              <a:buChar char="•"/>
            </a:pPr>
            <a:r>
              <a:rPr lang="fr-FR" sz="1600">
                <a:solidFill>
                  <a:srgbClr val="000000"/>
                </a:solidFill>
              </a:rPr>
              <a:t>Les réseaux être optimiser en utilisant une variété de techniques de conception et d'architectures de réseau.</a:t>
            </a:r>
          </a:p>
          <a:p>
            <a:pPr marL="0" indent="0" algn="l" rtl="0"/>
            <a:r>
              <a:rPr lang="fr-FR" sz="1600">
                <a:solidFill>
                  <a:srgbClr val="000000"/>
                </a:solidFill>
              </a:rPr>
              <a:t>Pour illustrer les différences entre la taille du réseau, nous utiliserons une entreprise fictive appelée SPAN Engineering à mesure qu'elle passe d'une petite entreprise locale à une entreprise mondiale.</a:t>
            </a:r>
          </a:p>
        </p:txBody>
      </p:sp>
    </p:spTree>
    <p:extLst>
      <p:ext uri="{BB962C8B-B14F-4D97-AF65-F5344CB8AC3E}">
        <p14:creationId xmlns:p14="http://schemas.microsoft.com/office/powerpoint/2010/main" val="343911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18533"/>
            <a:ext cx="8345488" cy="731837"/>
          </a:xfrm>
        </p:spPr>
        <p:txBody>
          <a:bodyPr/>
          <a:lstStyle/>
          <a:p>
            <a:pPr rtl="0">
              <a:lnSpc>
                <a:spcPct val="100000"/>
              </a:lnSpc>
            </a:pPr>
            <a:r>
              <a:rPr lang="fr-FR" sz="1600" dirty="0"/>
              <a:t>Objectif des WAN</a:t>
            </a:r>
            <a:r>
              <a:rPr lang="en-US" dirty="0"/>
              <a:t/>
            </a:r>
            <a:br>
              <a:rPr lang="en-US" dirty="0"/>
            </a:br>
            <a:r>
              <a:rPr lang="fr-FR" sz="2400" dirty="0"/>
              <a:t>Évolution des réseaux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355772" y="889285"/>
            <a:ext cx="3809828" cy="3807016"/>
          </a:xfrm>
        </p:spPr>
        <p:txBody>
          <a:bodyPr/>
          <a:lstStyle/>
          <a:p>
            <a:pPr marL="0" indent="0" algn="l" rtl="0"/>
            <a:r>
              <a:rPr lang="fr-FR" sz="1600" b="1" dirty="0">
                <a:solidFill>
                  <a:srgbClr val="000000"/>
                </a:solidFill>
              </a:rPr>
              <a:t>Petit réseau domestique</a:t>
            </a:r>
          </a:p>
          <a:p>
            <a:pPr marL="0" indent="0" algn="l" rtl="0"/>
            <a:r>
              <a:rPr lang="fr-FR" sz="1600" dirty="0">
                <a:solidFill>
                  <a:srgbClr val="000000"/>
                </a:solidFill>
              </a:rPr>
              <a:t>SPAN, une petite entreprise fictive, a commencé avec quelques employés dans un petit bureau.</a:t>
            </a:r>
          </a:p>
          <a:p>
            <a:pPr marL="285750" indent="-285750" algn="l" rtl="0">
              <a:buFont typeface="Arial" panose="020B0604020202020204" pitchFamily="34" charset="0"/>
              <a:buChar char="•"/>
            </a:pPr>
            <a:r>
              <a:rPr lang="fr-FR" sz="1600" dirty="0">
                <a:solidFill>
                  <a:srgbClr val="000000"/>
                </a:solidFill>
              </a:rPr>
              <a:t>Utilise un seul réseau local connecté à un routeur sans fil pour le partage de données et de périphériques.</a:t>
            </a:r>
          </a:p>
          <a:p>
            <a:pPr marL="285750" indent="-285750" algn="l" rtl="0">
              <a:buFont typeface="Arial" panose="020B0604020202020204" pitchFamily="34" charset="0"/>
              <a:buChar char="•"/>
            </a:pPr>
            <a:r>
              <a:rPr lang="fr-FR" sz="1600" dirty="0">
                <a:solidFill>
                  <a:srgbClr val="000000"/>
                </a:solidFill>
              </a:rPr>
              <a:t>La connexion à l'internet se fait par un service commun à large bande appelé Digital </a:t>
            </a:r>
            <a:r>
              <a:rPr lang="fr-FR" sz="1600" dirty="0" err="1">
                <a:solidFill>
                  <a:srgbClr val="000000"/>
                </a:solidFill>
              </a:rPr>
              <a:t>Subscriber</a:t>
            </a:r>
            <a:r>
              <a:rPr lang="fr-FR" sz="1600" dirty="0">
                <a:solidFill>
                  <a:srgbClr val="000000"/>
                </a:solidFill>
              </a:rPr>
              <a:t> Line (DSL).</a:t>
            </a:r>
          </a:p>
          <a:p>
            <a:pPr marL="285750" indent="-285750" algn="l" rtl="0">
              <a:buFont typeface="Arial" panose="020B0604020202020204" pitchFamily="34" charset="0"/>
              <a:buChar char="•"/>
            </a:pPr>
            <a:r>
              <a:rPr lang="fr-FR" sz="1600" dirty="0">
                <a:solidFill>
                  <a:srgbClr val="000000"/>
                </a:solidFill>
              </a:rPr>
              <a:t>Le soutien informatique est contracté par le fournisseur de LAN.</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B771D278-3A73-408C-815A-32BB0A7AE6B9}"/>
              </a:ext>
            </a:extLst>
          </p:cNvPr>
          <p:cNvPicPr>
            <a:picLocks noChangeAspect="1"/>
          </p:cNvPicPr>
          <p:nvPr/>
        </p:nvPicPr>
        <p:blipFill>
          <a:blip r:embed="rId3"/>
          <a:stretch>
            <a:fillRect/>
          </a:stretch>
        </p:blipFill>
        <p:spPr>
          <a:xfrm>
            <a:off x="4572000" y="954593"/>
            <a:ext cx="3941623" cy="2816407"/>
          </a:xfrm>
          <a:prstGeom prst="rect">
            <a:avLst/>
          </a:prstGeom>
        </p:spPr>
      </p:pic>
    </p:spTree>
    <p:extLst>
      <p:ext uri="{BB962C8B-B14F-4D97-AF65-F5344CB8AC3E}">
        <p14:creationId xmlns:p14="http://schemas.microsoft.com/office/powerpoint/2010/main" val="723091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27000"/>
            <a:ext cx="8345488" cy="731837"/>
          </a:xfrm>
        </p:spPr>
        <p:txBody>
          <a:bodyPr/>
          <a:lstStyle/>
          <a:p>
            <a:pPr rtl="0">
              <a:lnSpc>
                <a:spcPct val="100000"/>
              </a:lnSpc>
            </a:pPr>
            <a:r>
              <a:rPr lang="fr-FR" sz="1600" dirty="0"/>
              <a:t>Objectif des WAN</a:t>
            </a:r>
            <a:r>
              <a:rPr lang="en-US" dirty="0"/>
              <a:t/>
            </a:r>
            <a:br>
              <a:rPr lang="en-US" dirty="0"/>
            </a:br>
            <a:r>
              <a:rPr lang="fr-FR" sz="2400" dirty="0"/>
              <a:t>Évolution des réseaux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62118" y="845371"/>
            <a:ext cx="3703482" cy="3807016"/>
          </a:xfrm>
        </p:spPr>
        <p:txBody>
          <a:bodyPr/>
          <a:lstStyle/>
          <a:p>
            <a:pPr marL="0" indent="0" algn="l" rtl="0"/>
            <a:r>
              <a:rPr lang="fr-FR" sz="1600" b="1" dirty="0">
                <a:solidFill>
                  <a:srgbClr val="000000"/>
                </a:solidFill>
              </a:rPr>
              <a:t>Réseau local</a:t>
            </a:r>
          </a:p>
          <a:p>
            <a:pPr marL="0" indent="0" algn="l" rtl="0"/>
            <a:r>
              <a:rPr lang="fr-FR" sz="1600" dirty="0">
                <a:solidFill>
                  <a:srgbClr val="000000"/>
                </a:solidFill>
              </a:rPr>
              <a:t>En quelques années, SPAN a grandi et a besoin de plusieurs étages d'un bâtiment.</a:t>
            </a:r>
          </a:p>
          <a:p>
            <a:pPr marL="0" indent="0" algn="l" rtl="0"/>
            <a:r>
              <a:rPr lang="fr-FR" sz="1600" dirty="0">
                <a:solidFill>
                  <a:srgbClr val="000000"/>
                </a:solidFill>
              </a:rPr>
              <a:t>L'entreprise a maintenant besoin d'un réseau de campus (CAN).</a:t>
            </a:r>
          </a:p>
          <a:p>
            <a:pPr marL="285750" indent="-285750" algn="l" rtl="0">
              <a:buFont typeface="Arial" panose="020B0604020202020204" pitchFamily="34" charset="0"/>
              <a:buChar char="•"/>
            </a:pPr>
            <a:r>
              <a:rPr lang="fr-FR" sz="1600" dirty="0">
                <a:solidFill>
                  <a:srgbClr val="000000"/>
                </a:solidFill>
              </a:rPr>
              <a:t>Un pare-feu sécurise l'accès à l'internet aux utilisateurs d'entreprise.</a:t>
            </a:r>
          </a:p>
          <a:p>
            <a:pPr marL="285750" indent="-285750" algn="l" rtl="0">
              <a:buFont typeface="Arial" panose="020B0604020202020204" pitchFamily="34" charset="0"/>
              <a:buChar char="•"/>
            </a:pPr>
            <a:r>
              <a:rPr lang="fr-FR" sz="1600" dirty="0">
                <a:solidFill>
                  <a:srgbClr val="000000"/>
                </a:solidFill>
              </a:rPr>
              <a:t>Personnel de support technique interne pour assurer le dépannage et la maintenance du réseau.</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9D3A9007-1153-4566-89BC-58E4EDF8B2DD}"/>
              </a:ext>
            </a:extLst>
          </p:cNvPr>
          <p:cNvPicPr>
            <a:picLocks noChangeAspect="1"/>
          </p:cNvPicPr>
          <p:nvPr/>
        </p:nvPicPr>
        <p:blipFill>
          <a:blip r:embed="rId3"/>
          <a:stretch>
            <a:fillRect/>
          </a:stretch>
        </p:blipFill>
        <p:spPr>
          <a:xfrm>
            <a:off x="4405826" y="999788"/>
            <a:ext cx="4176256" cy="3143923"/>
          </a:xfrm>
          <a:prstGeom prst="rect">
            <a:avLst/>
          </a:prstGeom>
        </p:spPr>
      </p:pic>
    </p:spTree>
    <p:extLst>
      <p:ext uri="{BB962C8B-B14F-4D97-AF65-F5344CB8AC3E}">
        <p14:creationId xmlns:p14="http://schemas.microsoft.com/office/powerpoint/2010/main" val="1137369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01600" y="0"/>
            <a:ext cx="8345488" cy="731837"/>
          </a:xfrm>
        </p:spPr>
        <p:txBody>
          <a:bodyPr/>
          <a:lstStyle/>
          <a:p>
            <a:pPr rtl="0">
              <a:lnSpc>
                <a:spcPct val="100000"/>
              </a:lnSpc>
            </a:pPr>
            <a:r>
              <a:rPr lang="fr-FR" sz="1600" dirty="0"/>
              <a:t>Objectif des WAN</a:t>
            </a:r>
            <a:r>
              <a:rPr lang="en-US" dirty="0"/>
              <a:t/>
            </a:r>
            <a:br>
              <a:rPr lang="en-US" dirty="0"/>
            </a:br>
            <a:r>
              <a:rPr lang="fr-FR" sz="2400" dirty="0"/>
              <a:t>Évolution des réseaux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62117" y="845371"/>
            <a:ext cx="3788150" cy="3807016"/>
          </a:xfrm>
        </p:spPr>
        <p:txBody>
          <a:bodyPr/>
          <a:lstStyle/>
          <a:p>
            <a:pPr marL="0" indent="0" algn="l" rtl="0"/>
            <a:r>
              <a:rPr lang="fr-FR" sz="1600" b="1" dirty="0">
                <a:solidFill>
                  <a:srgbClr val="000000"/>
                </a:solidFill>
              </a:rPr>
              <a:t>Réseau de filiale</a:t>
            </a:r>
          </a:p>
          <a:p>
            <a:pPr marL="285750" indent="-285750" algn="l" rtl="0">
              <a:buFont typeface="Arial" panose="020B0604020202020204" pitchFamily="34" charset="0"/>
              <a:buChar char="•"/>
            </a:pPr>
            <a:r>
              <a:rPr lang="fr-FR" sz="1600" dirty="0">
                <a:solidFill>
                  <a:srgbClr val="000000"/>
                </a:solidFill>
              </a:rPr>
              <a:t>Quelques années plus tard, la société s'est agrandie et a ajouté une succursale dans la ville, ainsi que des sites régionaux et éloignés dans d'autres villes.</a:t>
            </a:r>
          </a:p>
          <a:p>
            <a:pPr marL="285750" indent="-285750" algn="l" rtl="0">
              <a:buFont typeface="Arial" panose="020B0604020202020204" pitchFamily="34" charset="0"/>
              <a:buChar char="•"/>
            </a:pPr>
            <a:r>
              <a:rPr lang="fr-FR" sz="1600" dirty="0">
                <a:solidFill>
                  <a:srgbClr val="000000"/>
                </a:solidFill>
              </a:rPr>
              <a:t>L'entreprise a maintenant besoin d'un réseau métropolitain (MAN) pour interconnecter des sites à l'intérieur de la ville. </a:t>
            </a:r>
          </a:p>
          <a:p>
            <a:pPr marL="285750" indent="-285750" algn="l" rtl="0">
              <a:buFont typeface="Arial" panose="020B0604020202020204" pitchFamily="34" charset="0"/>
              <a:buChar char="•"/>
            </a:pPr>
            <a:r>
              <a:rPr lang="fr-FR" sz="1600" dirty="0">
                <a:solidFill>
                  <a:srgbClr val="000000"/>
                </a:solidFill>
              </a:rPr>
              <a:t>Les succursales qui se trouvent dans des villes proches utilisent des lignes dédiées privées fournies par leur opérateur télécoms local.</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E9D66F69-177C-43AA-B2D7-2080991F8CA7}"/>
              </a:ext>
            </a:extLst>
          </p:cNvPr>
          <p:cNvPicPr>
            <a:picLocks noChangeAspect="1"/>
          </p:cNvPicPr>
          <p:nvPr/>
        </p:nvPicPr>
        <p:blipFill>
          <a:blip r:embed="rId3"/>
          <a:stretch>
            <a:fillRect/>
          </a:stretch>
        </p:blipFill>
        <p:spPr>
          <a:xfrm>
            <a:off x="4372749" y="954593"/>
            <a:ext cx="3972739" cy="2908736"/>
          </a:xfrm>
          <a:prstGeom prst="rect">
            <a:avLst/>
          </a:prstGeom>
        </p:spPr>
      </p:pic>
    </p:spTree>
    <p:extLst>
      <p:ext uri="{BB962C8B-B14F-4D97-AF65-F5344CB8AC3E}">
        <p14:creationId xmlns:p14="http://schemas.microsoft.com/office/powerpoint/2010/main" val="569847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Objectif des WAN</a:t>
            </a:r>
            <a:r>
              <a:rPr lang="en-US" dirty="0"/>
              <a:t/>
            </a:r>
            <a:br>
              <a:rPr lang="en-US" dirty="0"/>
            </a:br>
            <a:r>
              <a:rPr lang="fr-FR" sz="2400" dirty="0"/>
              <a:t>Évolution des réseaux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318185" y="845371"/>
            <a:ext cx="3710626" cy="3807016"/>
          </a:xfrm>
        </p:spPr>
        <p:txBody>
          <a:bodyPr/>
          <a:lstStyle/>
          <a:p>
            <a:pPr marL="0" indent="0" algn="l" rtl="0"/>
            <a:r>
              <a:rPr lang="fr-FR" sz="1600" b="1" dirty="0">
                <a:solidFill>
                  <a:srgbClr val="000000"/>
                </a:solidFill>
              </a:rPr>
              <a:t>Réseau distribué</a:t>
            </a:r>
          </a:p>
          <a:p>
            <a:pPr marL="285750" indent="-285750" algn="l" rtl="0">
              <a:buFont typeface="Arial" panose="020B0604020202020204" pitchFamily="34" charset="0"/>
              <a:buChar char="•"/>
            </a:pPr>
            <a:r>
              <a:rPr lang="fr-FR" sz="1600" dirty="0">
                <a:solidFill>
                  <a:srgbClr val="000000"/>
                </a:solidFill>
              </a:rPr>
              <a:t>SPAN Engineering existe maintenant depuis 20 ans et compte des milliers de collaborateurs partout dans le monde.</a:t>
            </a:r>
          </a:p>
          <a:p>
            <a:pPr marL="285750" indent="-285750" algn="l" rtl="0">
              <a:buFont typeface="Arial" panose="020B0604020202020204" pitchFamily="34" charset="0"/>
              <a:buChar char="•"/>
            </a:pPr>
            <a:r>
              <a:rPr lang="fr-FR" sz="1600" dirty="0">
                <a:solidFill>
                  <a:srgbClr val="000000"/>
                </a:solidFill>
              </a:rPr>
              <a:t>Les réseaux privés virtuels de site à site et d’accès à distance permettent à l’entreprise d’utiliser l'internet pour se connecter facilement et en toute sécurité avec des employés et des installations partout dans le monde.</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8A5E5D75-1069-448D-AB30-4EA340860C15}"/>
              </a:ext>
            </a:extLst>
          </p:cNvPr>
          <p:cNvPicPr>
            <a:picLocks noChangeAspect="1"/>
          </p:cNvPicPr>
          <p:nvPr/>
        </p:nvPicPr>
        <p:blipFill>
          <a:blip r:embed="rId3"/>
          <a:stretch>
            <a:fillRect/>
          </a:stretch>
        </p:blipFill>
        <p:spPr>
          <a:xfrm>
            <a:off x="4172744" y="1050498"/>
            <a:ext cx="4626987" cy="3042504"/>
          </a:xfrm>
          <a:prstGeom prst="rect">
            <a:avLst/>
          </a:prstGeom>
        </p:spPr>
      </p:pic>
    </p:spTree>
    <p:extLst>
      <p:ext uri="{BB962C8B-B14F-4D97-AF65-F5344CB8AC3E}">
        <p14:creationId xmlns:p14="http://schemas.microsoft.com/office/powerpoint/2010/main" val="3381700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8338108" cy="929640"/>
          </a:xfrm>
        </p:spPr>
        <p:txBody>
          <a:bodyPr/>
          <a:lstStyle/>
          <a:p>
            <a:pPr rtl="0"/>
            <a:r>
              <a:rPr lang="fr-FR" dirty="0">
                <a:solidFill>
                  <a:schemeClr val="accent5">
                    <a:lumMod val="40000"/>
                    <a:lumOff val="60000"/>
                  </a:schemeClr>
                </a:solidFill>
              </a:rPr>
              <a:t>7.2 - Fonctionnement du WAN</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59267"/>
            <a:ext cx="8345488" cy="731837"/>
          </a:xfrm>
        </p:spPr>
        <p:txBody>
          <a:bodyPr/>
          <a:lstStyle/>
          <a:p>
            <a:pPr rtl="0">
              <a:lnSpc>
                <a:spcPct val="100000"/>
              </a:lnSpc>
            </a:pPr>
            <a:r>
              <a:rPr lang="fr-FR" sz="1600" dirty="0"/>
              <a:t>Fonctionnement du WAN</a:t>
            </a:r>
            <a:r>
              <a:rPr lang="en-US" dirty="0"/>
              <a:t/>
            </a:r>
            <a:br>
              <a:rPr lang="en-US" dirty="0"/>
            </a:br>
            <a:r>
              <a:rPr lang="fr-FR" sz="2400" dirty="0"/>
              <a:t>Normes du WAN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7913517" cy="3646243"/>
          </a:xfrm>
        </p:spPr>
        <p:txBody>
          <a:bodyPr/>
          <a:lstStyle/>
          <a:p>
            <a:pPr marL="0" indent="0" algn="l" rtl="0"/>
            <a:r>
              <a:rPr lang="fr-FR" sz="1800" dirty="0">
                <a:solidFill>
                  <a:srgbClr val="000000"/>
                </a:solidFill>
              </a:rPr>
              <a:t>Les normes d'accès WAN sont définies et gérées par plusieurs autorités reconnues:</a:t>
            </a:r>
          </a:p>
          <a:p>
            <a:pPr marL="285750" indent="-285750" algn="l" rtl="0">
              <a:buFont typeface="Arial" panose="020B0604020202020204" pitchFamily="34" charset="0"/>
              <a:buChar char="•"/>
            </a:pPr>
            <a:r>
              <a:rPr lang="fr-FR" sz="1600" b="1" dirty="0">
                <a:solidFill>
                  <a:srgbClr val="000000"/>
                </a:solidFill>
              </a:rPr>
              <a:t>TIA/EIA</a:t>
            </a:r>
            <a:r>
              <a:rPr lang="fr-FR" sz="1600" dirty="0">
                <a:solidFill>
                  <a:srgbClr val="000000"/>
                </a:solidFill>
              </a:rPr>
              <a:t> - Association de l'industrie des télécommunications et Alliance des industries électroniques</a:t>
            </a:r>
          </a:p>
          <a:p>
            <a:pPr marL="285750" indent="-285750" algn="l" rtl="0">
              <a:buFont typeface="Arial" panose="020B0604020202020204" pitchFamily="34" charset="0"/>
              <a:buChar char="•"/>
            </a:pPr>
            <a:r>
              <a:rPr lang="fr-FR" sz="1600" b="1" dirty="0">
                <a:solidFill>
                  <a:srgbClr val="000000"/>
                </a:solidFill>
              </a:rPr>
              <a:t>ISO</a:t>
            </a:r>
            <a:r>
              <a:rPr lang="fr-FR" sz="1600" dirty="0">
                <a:solidFill>
                  <a:srgbClr val="000000"/>
                </a:solidFill>
              </a:rPr>
              <a:t> - Organisation internationale de normalisation</a:t>
            </a:r>
          </a:p>
          <a:p>
            <a:pPr marL="285750" indent="-285750" algn="l" rtl="0">
              <a:buFont typeface="Arial" panose="020B0604020202020204" pitchFamily="34" charset="0"/>
              <a:buChar char="•"/>
            </a:pPr>
            <a:r>
              <a:rPr lang="fr-FR" sz="1600" b="1" dirty="0">
                <a:solidFill>
                  <a:srgbClr val="000000"/>
                </a:solidFill>
              </a:rPr>
              <a:t>IEEE</a:t>
            </a:r>
            <a:r>
              <a:rPr lang="fr-FR" sz="1600" dirty="0">
                <a:solidFill>
                  <a:srgbClr val="000000"/>
                </a:solidFill>
              </a:rPr>
              <a:t> - Institut des ingénieurs en électricité et en électronique</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36704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Fonctionnement du WAN</a:t>
            </a:r>
            <a:r>
              <a:rPr lang="en-US" dirty="0"/>
              <a:t/>
            </a:r>
            <a:br>
              <a:rPr lang="en-US" dirty="0"/>
            </a:br>
            <a:r>
              <a:rPr lang="fr-FR" sz="2400" dirty="0"/>
              <a:t>WAN dans le modèle OSI</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94733" y="697828"/>
            <a:ext cx="4658049" cy="3646243"/>
          </a:xfrm>
        </p:spPr>
        <p:txBody>
          <a:bodyPr/>
          <a:lstStyle/>
          <a:p>
            <a:pPr marL="0" indent="0" algn="l" rtl="0"/>
            <a:r>
              <a:rPr lang="fr-FR" sz="1600" dirty="0">
                <a:solidFill>
                  <a:srgbClr val="000000"/>
                </a:solidFill>
              </a:rPr>
              <a:t>La plupart des normes WAN se concentrent sur la couche physique et la couche de liaison de données.</a:t>
            </a:r>
          </a:p>
          <a:p>
            <a:pPr marL="0" indent="0" algn="l" rtl="0"/>
            <a:r>
              <a:rPr lang="fr-FR" sz="1600" b="1" dirty="0">
                <a:solidFill>
                  <a:srgbClr val="000000"/>
                </a:solidFill>
              </a:rPr>
              <a:t>Protocoles de couche 1</a:t>
            </a:r>
          </a:p>
          <a:p>
            <a:pPr marL="285750" indent="-285750" algn="l" rtl="0">
              <a:buFont typeface="Arial" panose="020B0604020202020204" pitchFamily="34" charset="0"/>
              <a:buChar char="•"/>
            </a:pPr>
            <a:r>
              <a:rPr lang="fr-FR" sz="1400" dirty="0" err="1">
                <a:solidFill>
                  <a:srgbClr val="000000"/>
                </a:solidFill>
              </a:rPr>
              <a:t>Synchronous</a:t>
            </a:r>
            <a:r>
              <a:rPr lang="fr-FR" sz="1400" dirty="0">
                <a:solidFill>
                  <a:srgbClr val="000000"/>
                </a:solidFill>
              </a:rPr>
              <a:t> Digital </a:t>
            </a:r>
            <a:r>
              <a:rPr lang="fr-FR" sz="1400" dirty="0" err="1">
                <a:solidFill>
                  <a:srgbClr val="000000"/>
                </a:solidFill>
              </a:rPr>
              <a:t>Hierarchy</a:t>
            </a:r>
            <a:r>
              <a:rPr lang="fr-FR" sz="1400" dirty="0">
                <a:solidFill>
                  <a:srgbClr val="000000"/>
                </a:solidFill>
              </a:rPr>
              <a:t> (SDH)</a:t>
            </a:r>
          </a:p>
          <a:p>
            <a:pPr marL="285750" indent="-285750" algn="l" rtl="0">
              <a:buFont typeface="Arial" panose="020B0604020202020204" pitchFamily="34" charset="0"/>
              <a:buChar char="•"/>
            </a:pPr>
            <a:r>
              <a:rPr lang="fr-FR" sz="1400" dirty="0" err="1">
                <a:solidFill>
                  <a:srgbClr val="000000"/>
                </a:solidFill>
              </a:rPr>
              <a:t>Synchronous</a:t>
            </a:r>
            <a:r>
              <a:rPr lang="fr-FR" sz="1400" dirty="0">
                <a:solidFill>
                  <a:srgbClr val="000000"/>
                </a:solidFill>
              </a:rPr>
              <a:t> Optical Networking (SONET)</a:t>
            </a:r>
          </a:p>
          <a:p>
            <a:pPr marL="285750" indent="-285750" algn="l" rtl="0">
              <a:buFont typeface="Arial" panose="020B0604020202020204" pitchFamily="34" charset="0"/>
              <a:buChar char="•"/>
            </a:pPr>
            <a:r>
              <a:rPr lang="fr-FR" sz="1400" dirty="0">
                <a:solidFill>
                  <a:srgbClr val="000000"/>
                </a:solidFill>
              </a:rPr>
              <a:t>Multiplexage en longueur d'onde dense (DWDM)</a:t>
            </a:r>
          </a:p>
          <a:p>
            <a:pPr marL="0" indent="0" algn="l" rtl="0"/>
            <a:r>
              <a:rPr lang="fr-FR" sz="1600" b="1" dirty="0">
                <a:solidFill>
                  <a:srgbClr val="000000"/>
                </a:solidFill>
              </a:rPr>
              <a:t>Protocoles de couche 2</a:t>
            </a:r>
          </a:p>
          <a:p>
            <a:pPr algn="l" rtl="0">
              <a:buFont typeface="Arial" panose="020B0604020202020204" pitchFamily="34" charset="0"/>
              <a:buChar char="•"/>
            </a:pPr>
            <a:r>
              <a:rPr lang="fr-FR" sz="1400" dirty="0">
                <a:solidFill>
                  <a:srgbClr val="000000"/>
                </a:solidFill>
              </a:rPr>
              <a:t>Large bande (c.-à-d. DSL et câble)</a:t>
            </a:r>
          </a:p>
          <a:p>
            <a:pPr algn="l" rtl="0">
              <a:buFont typeface="Arial" panose="020B0604020202020204" pitchFamily="34" charset="0"/>
              <a:buChar char="•"/>
            </a:pPr>
            <a:r>
              <a:rPr lang="fr-FR" sz="1400" dirty="0">
                <a:solidFill>
                  <a:srgbClr val="000000"/>
                </a:solidFill>
              </a:rPr>
              <a:t>Sans-fil</a:t>
            </a:r>
          </a:p>
          <a:p>
            <a:pPr algn="l" rtl="0">
              <a:buFont typeface="Arial" panose="020B0604020202020204" pitchFamily="34" charset="0"/>
              <a:buChar char="•"/>
            </a:pPr>
            <a:r>
              <a:rPr lang="fr-FR" sz="1400" dirty="0">
                <a:solidFill>
                  <a:srgbClr val="000000"/>
                </a:solidFill>
              </a:rPr>
              <a:t>WAN Ethernet (Metro Ethernet)</a:t>
            </a:r>
          </a:p>
          <a:p>
            <a:pPr algn="l" rtl="0">
              <a:buFont typeface="Arial" panose="020B0604020202020204" pitchFamily="34" charset="0"/>
              <a:buChar char="•"/>
            </a:pPr>
            <a:r>
              <a:rPr lang="fr-FR" sz="1400" dirty="0">
                <a:solidFill>
                  <a:srgbClr val="000000"/>
                </a:solidFill>
              </a:rPr>
              <a:t>Commutation </a:t>
            </a:r>
            <a:r>
              <a:rPr lang="fr-FR" sz="1400" dirty="0" err="1">
                <a:solidFill>
                  <a:srgbClr val="000000"/>
                </a:solidFill>
              </a:rPr>
              <a:t>multiprotocole</a:t>
            </a:r>
            <a:r>
              <a:rPr lang="fr-FR" sz="1400" dirty="0">
                <a:solidFill>
                  <a:srgbClr val="000000"/>
                </a:solidFill>
              </a:rPr>
              <a:t> par étiquette (MPLS)</a:t>
            </a:r>
          </a:p>
          <a:p>
            <a:pPr algn="l" rtl="0">
              <a:buFont typeface="Arial" panose="020B0604020202020204" pitchFamily="34" charset="0"/>
              <a:buChar char="•"/>
            </a:pPr>
            <a:r>
              <a:rPr lang="fr-FR" sz="1400" dirty="0">
                <a:solidFill>
                  <a:srgbClr val="000000"/>
                </a:solidFill>
              </a:rPr>
              <a:t>PPP (Point-to-Point Protocol)</a:t>
            </a:r>
          </a:p>
          <a:p>
            <a:pPr algn="l" rtl="0">
              <a:buFont typeface="Arial" panose="020B0604020202020204" pitchFamily="34" charset="0"/>
              <a:buChar char="•"/>
            </a:pPr>
            <a:r>
              <a:rPr lang="fr-FR" sz="1400" dirty="0">
                <a:solidFill>
                  <a:srgbClr val="000000"/>
                </a:solidFill>
              </a:rPr>
              <a:t>HDLC (High </a:t>
            </a:r>
            <a:r>
              <a:rPr lang="fr-FR" sz="1400" dirty="0" err="1">
                <a:solidFill>
                  <a:srgbClr val="000000"/>
                </a:solidFill>
              </a:rPr>
              <a:t>Level</a:t>
            </a:r>
            <a:r>
              <a:rPr lang="fr-FR" sz="1400" dirty="0">
                <a:solidFill>
                  <a:srgbClr val="000000"/>
                </a:solidFill>
              </a:rPr>
              <a:t> Data Link Control)</a:t>
            </a:r>
          </a:p>
          <a:p>
            <a:pPr algn="l" rtl="0">
              <a:buFont typeface="Arial" panose="020B0604020202020204" pitchFamily="34" charset="0"/>
              <a:buChar char="•"/>
            </a:pPr>
            <a:r>
              <a:rPr lang="fr-FR" sz="1400" dirty="0">
                <a:solidFill>
                  <a:srgbClr val="000000"/>
                </a:solidFill>
              </a:rPr>
              <a:t>Relais de trame (Frame </a:t>
            </a:r>
            <a:r>
              <a:rPr lang="fr-FR" sz="1400" dirty="0" err="1">
                <a:solidFill>
                  <a:srgbClr val="000000"/>
                </a:solidFill>
              </a:rPr>
              <a:t>relay</a:t>
            </a:r>
            <a:r>
              <a:rPr lang="fr-FR" sz="1400" dirty="0">
                <a:solidFill>
                  <a:srgbClr val="000000"/>
                </a:solidFill>
              </a:rPr>
              <a:t>)</a:t>
            </a:r>
          </a:p>
          <a:p>
            <a:pPr algn="l" rtl="0">
              <a:buFont typeface="Arial" panose="020B0604020202020204" pitchFamily="34" charset="0"/>
              <a:buChar char="•"/>
            </a:pPr>
            <a:r>
              <a:rPr lang="fr-FR" sz="1400" dirty="0">
                <a:solidFill>
                  <a:srgbClr val="000000"/>
                </a:solidFill>
              </a:rPr>
              <a:t>Mode de transfert asynchrone (ATM)</a:t>
            </a:r>
          </a:p>
          <a:p>
            <a:pPr marL="0" indent="0" algn="l"/>
            <a:endParaRPr lang="en-US" sz="12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40B1A7D6-6A41-43AF-A95D-3F7DE21F49FC}"/>
              </a:ext>
            </a:extLst>
          </p:cNvPr>
          <p:cNvPicPr>
            <a:picLocks noChangeAspect="1"/>
          </p:cNvPicPr>
          <p:nvPr/>
        </p:nvPicPr>
        <p:blipFill>
          <a:blip r:embed="rId3"/>
          <a:stretch>
            <a:fillRect/>
          </a:stretch>
        </p:blipFill>
        <p:spPr>
          <a:xfrm>
            <a:off x="4852782" y="1470211"/>
            <a:ext cx="4010092" cy="2471205"/>
          </a:xfrm>
          <a:prstGeom prst="rect">
            <a:avLst/>
          </a:prstGeom>
        </p:spPr>
      </p:pic>
    </p:spTree>
    <p:extLst>
      <p:ext uri="{BB962C8B-B14F-4D97-AF65-F5344CB8AC3E}">
        <p14:creationId xmlns:p14="http://schemas.microsoft.com/office/powerpoint/2010/main" val="309505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Fonctionnement du WAN</a:t>
            </a:r>
            <a:r>
              <a:rPr lang="en-US" dirty="0"/>
              <a:t/>
            </a:r>
            <a:br>
              <a:rPr lang="en-US" dirty="0"/>
            </a:br>
            <a:r>
              <a:rPr lang="fr-FR" sz="2400"/>
              <a:t>Terminologie WAN courante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304801" y="855420"/>
            <a:ext cx="5000730" cy="916820"/>
          </a:xfrm>
        </p:spPr>
        <p:txBody>
          <a:bodyPr/>
          <a:lstStyle/>
          <a:p>
            <a:pPr marL="0" indent="0" algn="l" rtl="0"/>
            <a:r>
              <a:rPr lang="fr-FR" sz="1600" dirty="0">
                <a:solidFill>
                  <a:srgbClr val="000000"/>
                </a:solidFill>
              </a:rPr>
              <a:t>Il y a des termes spécifiques utilisés pour décrire les connexions RE entre l'abonné (c.-à-d. l'entreprise/le client) et le fournisseur de services RE.</a:t>
            </a:r>
          </a:p>
        </p:txBody>
      </p:sp>
      <p:graphicFrame>
        <p:nvGraphicFramePr>
          <p:cNvPr id="6" name="Content Placeholder 6">
            <a:extLst>
              <a:ext uri="{FF2B5EF4-FFF2-40B4-BE49-F238E27FC236}">
                <a16:creationId xmlns:a16="http://schemas.microsoft.com/office/drawing/2014/main" xmlns:c15="http://schemas.microsoft.com/office/drawing/2012/chart" xmlns:c="http://schemas.openxmlformats.org/drawingml/2006/chart" xmlns="" id="{C8362C3D-6144-4AE0-96AC-192CFDFA8626}"/>
              </a:ext>
            </a:extLst>
          </p:cNvPr>
          <p:cNvGraphicFramePr>
            <a:graphicFrameLocks/>
          </p:cNvGraphicFramePr>
          <p:nvPr>
            <p:extLst>
              <p:ext uri="{D42A27DB-BD31-4B8C-83A1-F6EECF244321}">
                <p14:modId xmlns:p14="http://schemas.microsoft.com/office/powerpoint/2010/main" val="235646056"/>
              </p:ext>
            </p:extLst>
          </p:nvPr>
        </p:nvGraphicFramePr>
        <p:xfrm>
          <a:off x="389637" y="1784231"/>
          <a:ext cx="4662543" cy="3068230"/>
        </p:xfrm>
        <a:graphic>
          <a:graphicData uri="http://schemas.openxmlformats.org/drawingml/2006/table">
            <a:tbl>
              <a:tblPr firstRow="1" bandRow="1">
                <a:tableStyleId>{5C22544A-7EE6-4342-B048-85BDC9FD1C3A}</a:tableStyleId>
              </a:tblPr>
              <a:tblGrid>
                <a:gridCol w="1708328">
                  <a:extLst>
                    <a:ext uri="{9D8B030D-6E8A-4147-A177-3AD203B41FA5}">
                      <a16:colId xmlns:a16="http://schemas.microsoft.com/office/drawing/2014/main" xmlns:c15="http://schemas.microsoft.com/office/drawing/2012/chart" xmlns:c="http://schemas.openxmlformats.org/drawingml/2006/chart" xmlns="" val="3729139006"/>
                    </a:ext>
                  </a:extLst>
                </a:gridCol>
                <a:gridCol w="2954215">
                  <a:extLst>
                    <a:ext uri="{9D8B030D-6E8A-4147-A177-3AD203B41FA5}">
                      <a16:colId xmlns:a16="http://schemas.microsoft.com/office/drawing/2014/main" xmlns:c15="http://schemas.microsoft.com/office/drawing/2012/chart" xmlns:c="http://schemas.openxmlformats.org/drawingml/2006/chart" xmlns="" val="1988913492"/>
                    </a:ext>
                  </a:extLst>
                </a:gridCol>
              </a:tblGrid>
              <a:tr h="219970">
                <a:tc>
                  <a:txBody>
                    <a:bodyPr/>
                    <a:lstStyle/>
                    <a:p>
                      <a:pPr rtl="0"/>
                      <a:r>
                        <a:rPr lang="fr-FR" sz="1100" dirty="0"/>
                        <a:t>Terme WAN</a:t>
                      </a:r>
                    </a:p>
                  </a:txBody>
                  <a:tcPr/>
                </a:tc>
                <a:tc>
                  <a:txBody>
                    <a:bodyPr/>
                    <a:lstStyle/>
                    <a:p>
                      <a:pPr rtl="0"/>
                      <a:r>
                        <a:rPr lang="fr-FR" sz="1100"/>
                        <a:t>Description</a:t>
                      </a:r>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362304">
                <a:tc>
                  <a:txBody>
                    <a:bodyPr/>
                    <a:lstStyle/>
                    <a:p>
                      <a:pPr rtl="0"/>
                      <a:r>
                        <a:rPr lang="fr-FR" sz="1100" b="1"/>
                        <a:t>DTE (Data Terminal Equipment)</a:t>
                      </a:r>
                    </a:p>
                  </a:txBody>
                  <a:tcPr/>
                </a:tc>
                <a:tc>
                  <a:txBody>
                    <a:bodyPr/>
                    <a:lstStyle/>
                    <a:p>
                      <a:pPr marL="0" indent="0" rtl="0">
                        <a:buFont typeface="Arial" panose="020B0604020202020204" pitchFamily="34" charset="0"/>
                        <a:buNone/>
                      </a:pPr>
                      <a:r>
                        <a:rPr lang="fr-FR" sz="1100"/>
                        <a:t>Connecte les LAN des abonnés au périphérique de communication WAN.</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431710">
                <a:tc>
                  <a:txBody>
                    <a:bodyPr/>
                    <a:lstStyle/>
                    <a:p>
                      <a:pPr rtl="0"/>
                      <a:r>
                        <a:rPr lang="fr-FR" sz="1100" b="1"/>
                        <a:t>DCE (Data Communications Equipment)</a:t>
                      </a:r>
                    </a:p>
                  </a:txBody>
                  <a:tcPr/>
                </a:tc>
                <a:tc>
                  <a:txBody>
                    <a:bodyPr/>
                    <a:lstStyle/>
                    <a:p>
                      <a:pPr marL="0" indent="0" rtl="0">
                        <a:buFont typeface="Arial" panose="020B0604020202020204" pitchFamily="34" charset="0"/>
                        <a:buNone/>
                      </a:pPr>
                      <a:r>
                        <a:rPr lang="fr-FR" sz="1100"/>
                        <a:t>Appareil utilisé pour communiquer avec le fournisseur.</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431710">
                <a:tc>
                  <a:txBody>
                    <a:bodyPr/>
                    <a:lstStyle/>
                    <a:p>
                      <a:pPr rtl="0"/>
                      <a:r>
                        <a:rPr lang="fr-FR" sz="1100" b="1"/>
                        <a:t>Équipements installés dans les locaux du client.</a:t>
                      </a:r>
                    </a:p>
                  </a:txBody>
                  <a:tcPr/>
                </a:tc>
                <a:tc>
                  <a:txBody>
                    <a:bodyPr/>
                    <a:lstStyle/>
                    <a:p>
                      <a:pPr marL="0" indent="0" rtl="0">
                        <a:buFont typeface="Arial" panose="020B0604020202020204" pitchFamily="34" charset="0"/>
                        <a:buNone/>
                      </a:pPr>
                      <a:r>
                        <a:rPr lang="fr-FR" sz="1100"/>
                        <a:t>Il s'agit des périphériques DTE et DCE situés sur la périphérie de l'entreprise.</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r h="431710">
                <a:tc>
                  <a:txBody>
                    <a:bodyPr/>
                    <a:lstStyle/>
                    <a:p>
                      <a:pPr rtl="0"/>
                      <a:r>
                        <a:rPr lang="fr-FR" sz="1100" b="1"/>
                        <a:t>Point de présence (POP)</a:t>
                      </a:r>
                    </a:p>
                  </a:txBody>
                  <a:tcPr/>
                </a:tc>
                <a:tc>
                  <a:txBody>
                    <a:bodyPr/>
                    <a:lstStyle/>
                    <a:p>
                      <a:pPr marL="0" indent="0" rtl="0">
                        <a:buFont typeface="Arial" panose="020B0604020202020204" pitchFamily="34" charset="0"/>
                        <a:buNone/>
                      </a:pPr>
                      <a:r>
                        <a:rPr lang="fr-FR" sz="1100"/>
                        <a:t>Point où l'abonné se connecte au réseau du fournisseur de services</a:t>
                      </a:r>
                    </a:p>
                  </a:txBody>
                  <a:tcPr/>
                </a:tc>
                <a:extLst>
                  <a:ext uri="{0D108BD9-81ED-4DB2-BD59-A6C34878D82A}">
                    <a16:rowId xmlns:a16="http://schemas.microsoft.com/office/drawing/2014/main" xmlns:c15="http://schemas.microsoft.com/office/drawing/2012/chart" xmlns:c="http://schemas.openxmlformats.org/drawingml/2006/chart" xmlns="" val="1458107787"/>
                  </a:ext>
                </a:extLst>
              </a:tr>
              <a:tr h="431710">
                <a:tc>
                  <a:txBody>
                    <a:bodyPr/>
                    <a:lstStyle/>
                    <a:p>
                      <a:pPr rtl="0"/>
                      <a:r>
                        <a:rPr lang="fr-FR" sz="1100" b="1"/>
                        <a:t>Point de démarcation</a:t>
                      </a:r>
                    </a:p>
                  </a:txBody>
                  <a:tcPr/>
                </a:tc>
                <a:tc>
                  <a:txBody>
                    <a:bodyPr/>
                    <a:lstStyle/>
                    <a:p>
                      <a:pPr marL="0" indent="0" rtl="0">
                        <a:buFont typeface="Arial" panose="020B0604020202020204" pitchFamily="34" charset="0"/>
                        <a:buNone/>
                      </a:pPr>
                      <a:r>
                        <a:rPr lang="fr-FR" sz="1100" dirty="0"/>
                        <a:t>L'emplacement physique d'un immeuble ou d'un complexe qui sépare officiellement le DEC de l'équipement du fournisseur de services.</a:t>
                      </a:r>
                    </a:p>
                  </a:txBody>
                  <a:tcPr/>
                </a:tc>
                <a:extLst>
                  <a:ext uri="{0D108BD9-81ED-4DB2-BD59-A6C34878D82A}">
                    <a16:rowId xmlns:a16="http://schemas.microsoft.com/office/drawing/2014/main" xmlns:c15="http://schemas.microsoft.com/office/drawing/2012/chart" xmlns:c="http://schemas.openxmlformats.org/drawingml/2006/chart" xmlns="" val="2495454272"/>
                  </a:ext>
                </a:extLst>
              </a:tr>
            </a:tbl>
          </a:graphicData>
        </a:graphic>
      </p:graphicFrame>
      <p:pic>
        <p:nvPicPr>
          <p:cNvPr id="5" name="Picture 4">
            <a:extLst>
              <a:ext uri="{FF2B5EF4-FFF2-40B4-BE49-F238E27FC236}">
                <a16:creationId xmlns:a16="http://schemas.microsoft.com/office/drawing/2014/main" xmlns:c15="http://schemas.microsoft.com/office/drawing/2012/chart" xmlns:c="http://schemas.openxmlformats.org/drawingml/2006/chart" xmlns="" id="{2640E0F8-D842-4A3A-8B08-27FCB5FC0252}"/>
              </a:ext>
            </a:extLst>
          </p:cNvPr>
          <p:cNvPicPr>
            <a:picLocks noChangeAspect="1"/>
          </p:cNvPicPr>
          <p:nvPr/>
        </p:nvPicPr>
        <p:blipFill>
          <a:blip r:embed="rId3"/>
          <a:stretch>
            <a:fillRect/>
          </a:stretch>
        </p:blipFill>
        <p:spPr>
          <a:xfrm>
            <a:off x="5193125" y="1238033"/>
            <a:ext cx="3828571" cy="2881013"/>
          </a:xfrm>
          <a:prstGeom prst="rect">
            <a:avLst/>
          </a:prstGeom>
        </p:spPr>
      </p:pic>
    </p:spTree>
    <p:extLst>
      <p:ext uri="{BB962C8B-B14F-4D97-AF65-F5344CB8AC3E}">
        <p14:creationId xmlns:p14="http://schemas.microsoft.com/office/powerpoint/2010/main" val="670535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c15="http://schemas.microsoft.com/office/drawing/2012/chart" xmlns:c="http://schemas.openxmlformats.org/drawingml/2006/chart" xmlns="" val="200107645"/>
                    </a:ext>
                  </a:extLst>
                </a:gridCol>
                <a:gridCol w="6416970">
                  <a:extLst>
                    <a:ext uri="{9D8B030D-6E8A-4147-A177-3AD203B41FA5}">
                      <a16:colId xmlns:a16="http://schemas.microsoft.com/office/drawing/2014/main" xmlns:c15="http://schemas.microsoft.com/office/drawing/2012/chart" xmlns:c="http://schemas.openxmlformats.org/drawingml/2006/chart" xmlns=""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67734" y="67733"/>
            <a:ext cx="8345488" cy="731837"/>
          </a:xfrm>
        </p:spPr>
        <p:txBody>
          <a:bodyPr/>
          <a:lstStyle/>
          <a:p>
            <a:pPr rtl="0">
              <a:lnSpc>
                <a:spcPct val="100000"/>
              </a:lnSpc>
            </a:pPr>
            <a:r>
              <a:rPr lang="fr-FR" sz="1600" dirty="0"/>
              <a:t>Fonctionnement du WAN</a:t>
            </a:r>
            <a:r>
              <a:rPr lang="en-US" dirty="0"/>
              <a:t/>
            </a:r>
            <a:br>
              <a:rPr lang="en-US" dirty="0"/>
            </a:br>
            <a:r>
              <a:rPr lang="fr-FR" sz="2400" dirty="0"/>
              <a:t>Terminologie WAN courante (Suite)</a:t>
            </a:r>
          </a:p>
        </p:txBody>
      </p:sp>
      <p:graphicFrame>
        <p:nvGraphicFramePr>
          <p:cNvPr id="6" name="Content Placeholder 6">
            <a:extLst>
              <a:ext uri="{FF2B5EF4-FFF2-40B4-BE49-F238E27FC236}">
                <a16:creationId xmlns:a16="http://schemas.microsoft.com/office/drawing/2014/main" xmlns:c15="http://schemas.microsoft.com/office/drawing/2012/chart" xmlns:c="http://schemas.openxmlformats.org/drawingml/2006/chart" xmlns="" id="{C8362C3D-6144-4AE0-96AC-192CFDFA8626}"/>
              </a:ext>
            </a:extLst>
          </p:cNvPr>
          <p:cNvGraphicFramePr>
            <a:graphicFrameLocks/>
          </p:cNvGraphicFramePr>
          <p:nvPr>
            <p:extLst>
              <p:ext uri="{D42A27DB-BD31-4B8C-83A1-F6EECF244321}">
                <p14:modId xmlns:p14="http://schemas.microsoft.com/office/powerpoint/2010/main" val="1989976569"/>
              </p:ext>
            </p:extLst>
          </p:nvPr>
        </p:nvGraphicFramePr>
        <p:xfrm>
          <a:off x="238533" y="971818"/>
          <a:ext cx="4607120" cy="3738790"/>
        </p:xfrm>
        <a:graphic>
          <a:graphicData uri="http://schemas.openxmlformats.org/drawingml/2006/table">
            <a:tbl>
              <a:tblPr firstRow="1" bandRow="1">
                <a:tableStyleId>{5C22544A-7EE6-4342-B048-85BDC9FD1C3A}</a:tableStyleId>
              </a:tblPr>
              <a:tblGrid>
                <a:gridCol w="1652905">
                  <a:extLst>
                    <a:ext uri="{9D8B030D-6E8A-4147-A177-3AD203B41FA5}">
                      <a16:colId xmlns:a16="http://schemas.microsoft.com/office/drawing/2014/main" xmlns:c15="http://schemas.microsoft.com/office/drawing/2012/chart" xmlns:c="http://schemas.openxmlformats.org/drawingml/2006/chart" xmlns="" val="3729139006"/>
                    </a:ext>
                  </a:extLst>
                </a:gridCol>
                <a:gridCol w="2954215">
                  <a:extLst>
                    <a:ext uri="{9D8B030D-6E8A-4147-A177-3AD203B41FA5}">
                      <a16:colId xmlns:a16="http://schemas.microsoft.com/office/drawing/2014/main" xmlns:c15="http://schemas.microsoft.com/office/drawing/2012/chart" xmlns:c="http://schemas.openxmlformats.org/drawingml/2006/chart" xmlns="" val="1988913492"/>
                    </a:ext>
                  </a:extLst>
                </a:gridCol>
              </a:tblGrid>
              <a:tr h="219970">
                <a:tc>
                  <a:txBody>
                    <a:bodyPr/>
                    <a:lstStyle/>
                    <a:p>
                      <a:pPr rtl="0"/>
                      <a:r>
                        <a:rPr lang="fr-FR" sz="1100"/>
                        <a:t>Terme WAN</a:t>
                      </a:r>
                    </a:p>
                  </a:txBody>
                  <a:tcPr/>
                </a:tc>
                <a:tc>
                  <a:txBody>
                    <a:bodyPr/>
                    <a:lstStyle/>
                    <a:p>
                      <a:pPr rtl="0"/>
                      <a:r>
                        <a:rPr lang="fr-FR" sz="1100"/>
                        <a:t>Description</a:t>
                      </a:r>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362304">
                <a:tc>
                  <a:txBody>
                    <a:bodyPr/>
                    <a:lstStyle/>
                    <a:p>
                      <a:pPr rtl="0"/>
                      <a:r>
                        <a:rPr lang="fr-FR" sz="1100" b="1"/>
                        <a:t>Boucle locale (dernier mile)</a:t>
                      </a:r>
                    </a:p>
                  </a:txBody>
                  <a:tcPr/>
                </a:tc>
                <a:tc>
                  <a:txBody>
                    <a:bodyPr/>
                    <a:lstStyle/>
                    <a:p>
                      <a:pPr marL="0" indent="0" rtl="0">
                        <a:buFont typeface="Arial" panose="020B0604020202020204" pitchFamily="34" charset="0"/>
                        <a:buNone/>
                      </a:pPr>
                      <a:r>
                        <a:rPr lang="fr-FR" sz="1100"/>
                        <a:t>Le câble cuivre ou fibre qui connecte l'équipement de l'abonné (CPE) au central téléphonique (CO) du fournisseur de services.</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431710">
                <a:tc>
                  <a:txBody>
                    <a:bodyPr/>
                    <a:lstStyle/>
                    <a:p>
                      <a:pPr rtl="0"/>
                      <a:r>
                        <a:rPr lang="fr-FR" sz="1100" b="1"/>
                        <a:t>Central téléphonique (CO)</a:t>
                      </a:r>
                    </a:p>
                  </a:txBody>
                  <a:tcPr/>
                </a:tc>
                <a:tc>
                  <a:txBody>
                    <a:bodyPr/>
                    <a:lstStyle/>
                    <a:p>
                      <a:pPr marL="0" indent="0" rtl="0">
                        <a:buFont typeface="Arial" panose="020B0604020202020204" pitchFamily="34" charset="0"/>
                        <a:buNone/>
                      </a:pPr>
                      <a:r>
                        <a:rPr lang="fr-FR" sz="1100"/>
                        <a:t>L'installation ou le bâtiment du fournisseur d'accès local qui connecte l'équipement d'abonné au réseau du fournisseur.</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431710">
                <a:tc>
                  <a:txBody>
                    <a:bodyPr/>
                    <a:lstStyle/>
                    <a:p>
                      <a:pPr rtl="0"/>
                      <a:r>
                        <a:rPr lang="fr-FR" sz="1100" b="1"/>
                        <a:t>Réseau à péage</a:t>
                      </a:r>
                    </a:p>
                  </a:txBody>
                  <a:tcPr/>
                </a:tc>
                <a:tc>
                  <a:txBody>
                    <a:bodyPr/>
                    <a:lstStyle/>
                    <a:p>
                      <a:pPr marL="0" indent="0" rtl="0">
                        <a:buFont typeface="Arial" panose="020B0604020202020204" pitchFamily="34" charset="0"/>
                        <a:buNone/>
                      </a:pPr>
                      <a:r>
                        <a:rPr lang="fr-FR" sz="1100"/>
                        <a:t>Comprend backhaul, lignes en fibre optique de communication longue distance tout numérique, les commutateurs, les routeurs et tous les autres équipements dans le réseau du fournisseur WAN.</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r h="431710">
                <a:tc>
                  <a:txBody>
                    <a:bodyPr/>
                    <a:lstStyle/>
                    <a:p>
                      <a:pPr rtl="0"/>
                      <a:r>
                        <a:rPr lang="fr-FR" sz="1100" b="1"/>
                        <a:t>Réseau de liaison (backhaul)</a:t>
                      </a:r>
                    </a:p>
                  </a:txBody>
                  <a:tcPr/>
                </a:tc>
                <a:tc>
                  <a:txBody>
                    <a:bodyPr/>
                    <a:lstStyle/>
                    <a:p>
                      <a:pPr marL="0" indent="0" rtl="0">
                        <a:buFont typeface="Arial" panose="020B0604020202020204" pitchFamily="34" charset="0"/>
                        <a:buNone/>
                      </a:pPr>
                      <a:r>
                        <a:rPr lang="fr-FR" sz="1100"/>
                        <a:t>Connecte plusieurs nœuds d'accès du réseau du fournisseur de services</a:t>
                      </a:r>
                    </a:p>
                  </a:txBody>
                  <a:tcPr/>
                </a:tc>
                <a:extLst>
                  <a:ext uri="{0D108BD9-81ED-4DB2-BD59-A6C34878D82A}">
                    <a16:rowId xmlns:a16="http://schemas.microsoft.com/office/drawing/2014/main" xmlns:c15="http://schemas.microsoft.com/office/drawing/2012/chart" xmlns:c="http://schemas.openxmlformats.org/drawingml/2006/chart" xmlns="" val="1458107787"/>
                  </a:ext>
                </a:extLst>
              </a:tr>
              <a:tr h="431710">
                <a:tc>
                  <a:txBody>
                    <a:bodyPr/>
                    <a:lstStyle/>
                    <a:p>
                      <a:pPr rtl="0"/>
                      <a:r>
                        <a:rPr lang="fr-FR" sz="1100" b="1"/>
                        <a:t>Réseau fédérateur</a:t>
                      </a:r>
                    </a:p>
                  </a:txBody>
                  <a:tcPr/>
                </a:tc>
                <a:tc>
                  <a:txBody>
                    <a:bodyPr/>
                    <a:lstStyle/>
                    <a:p>
                      <a:pPr marL="0" indent="0" rtl="0">
                        <a:buFont typeface="Arial" panose="020B0604020202020204" pitchFamily="34" charset="0"/>
                        <a:buNone/>
                      </a:pPr>
                      <a:r>
                        <a:rPr lang="fr-FR" sz="1100" dirty="0"/>
                        <a:t>Réseaux de grande capacité utilisés pour interconnecter des réseaux de fournisseurs de services et pour créer un réseau redondant.</a:t>
                      </a:r>
                    </a:p>
                  </a:txBody>
                  <a:tcPr/>
                </a:tc>
                <a:extLst>
                  <a:ext uri="{0D108BD9-81ED-4DB2-BD59-A6C34878D82A}">
                    <a16:rowId xmlns:a16="http://schemas.microsoft.com/office/drawing/2014/main" xmlns:c15="http://schemas.microsoft.com/office/drawing/2012/chart" xmlns:c="http://schemas.openxmlformats.org/drawingml/2006/chart" xmlns="" val="2495454272"/>
                  </a:ext>
                </a:extLst>
              </a:tr>
            </a:tbl>
          </a:graphicData>
        </a:graphic>
      </p:graphicFrame>
      <p:pic>
        <p:nvPicPr>
          <p:cNvPr id="8" name="Content Placeholder 7">
            <a:extLst>
              <a:ext uri="{FF2B5EF4-FFF2-40B4-BE49-F238E27FC236}">
                <a16:creationId xmlns:a16="http://schemas.microsoft.com/office/drawing/2014/main" xmlns:c15="http://schemas.microsoft.com/office/drawing/2012/chart" xmlns:c="http://schemas.openxmlformats.org/drawingml/2006/chart" xmlns="" id="{D16C6102-1194-4156-A47B-EA8D2ED4DAC5}"/>
              </a:ext>
            </a:extLst>
          </p:cNvPr>
          <p:cNvPicPr>
            <a:picLocks noGrp="1" noChangeAspect="1"/>
          </p:cNvPicPr>
          <p:nvPr>
            <p:ph idx="1"/>
          </p:nvPr>
        </p:nvPicPr>
        <p:blipFill>
          <a:blip r:embed="rId3"/>
          <a:stretch>
            <a:fillRect/>
          </a:stretch>
        </p:blipFill>
        <p:spPr>
          <a:xfrm>
            <a:off x="5157788" y="1396783"/>
            <a:ext cx="3660775" cy="2754746"/>
          </a:xfrm>
          <a:prstGeom prst="rect">
            <a:avLst/>
          </a:prstGeom>
        </p:spPr>
      </p:pic>
    </p:spTree>
    <p:extLst>
      <p:ext uri="{BB962C8B-B14F-4D97-AF65-F5344CB8AC3E}">
        <p14:creationId xmlns:p14="http://schemas.microsoft.com/office/powerpoint/2010/main" val="64446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Fonctionnement du WAN</a:t>
            </a:r>
            <a:r>
              <a:rPr lang="en-US" dirty="0"/>
              <a:t/>
            </a:r>
            <a:br>
              <a:rPr lang="en-US" dirty="0"/>
            </a:br>
            <a:r>
              <a:rPr lang="fr-FR" sz="2400" dirty="0"/>
              <a:t>Périphériques WAN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76337" y="679488"/>
            <a:ext cx="7064099" cy="476728"/>
          </a:xfrm>
        </p:spPr>
        <p:txBody>
          <a:bodyPr/>
          <a:lstStyle/>
          <a:p>
            <a:pPr marL="0" indent="0" algn="l" rtl="0"/>
            <a:r>
              <a:rPr lang="fr-FR" sz="1400">
                <a:solidFill>
                  <a:srgbClr val="000000"/>
                </a:solidFill>
              </a:rPr>
              <a:t>Il existe de nombreux types d'appareils spécifiques aux environnements WAN: </a:t>
            </a:r>
          </a:p>
        </p:txBody>
      </p:sp>
      <p:graphicFrame>
        <p:nvGraphicFramePr>
          <p:cNvPr id="5" name="Content Placeholder 6">
            <a:extLst>
              <a:ext uri="{FF2B5EF4-FFF2-40B4-BE49-F238E27FC236}">
                <a16:creationId xmlns:a16="http://schemas.microsoft.com/office/drawing/2014/main" xmlns:c15="http://schemas.microsoft.com/office/drawing/2012/chart" xmlns:c="http://schemas.openxmlformats.org/drawingml/2006/chart" xmlns="" id="{A32759EF-631B-4B2E-AC74-03AE8C4A25FB}"/>
              </a:ext>
            </a:extLst>
          </p:cNvPr>
          <p:cNvGraphicFramePr>
            <a:graphicFrameLocks/>
          </p:cNvGraphicFramePr>
          <p:nvPr>
            <p:extLst>
              <p:ext uri="{D42A27DB-BD31-4B8C-83A1-F6EECF244321}">
                <p14:modId xmlns:p14="http://schemas.microsoft.com/office/powerpoint/2010/main" val="2135574375"/>
              </p:ext>
            </p:extLst>
          </p:nvPr>
        </p:nvGraphicFramePr>
        <p:xfrm>
          <a:off x="431971" y="1156216"/>
          <a:ext cx="4672483" cy="3830230"/>
        </p:xfrm>
        <a:graphic>
          <a:graphicData uri="http://schemas.openxmlformats.org/drawingml/2006/table">
            <a:tbl>
              <a:tblPr firstRow="1" bandRow="1">
                <a:tableStyleId>{5C22544A-7EE6-4342-B048-85BDC9FD1C3A}</a:tableStyleId>
              </a:tblPr>
              <a:tblGrid>
                <a:gridCol w="1361402">
                  <a:extLst>
                    <a:ext uri="{9D8B030D-6E8A-4147-A177-3AD203B41FA5}">
                      <a16:colId xmlns:a16="http://schemas.microsoft.com/office/drawing/2014/main" xmlns:c15="http://schemas.microsoft.com/office/drawing/2012/chart" xmlns:c="http://schemas.openxmlformats.org/drawingml/2006/chart" xmlns="" val="3729139006"/>
                    </a:ext>
                  </a:extLst>
                </a:gridCol>
                <a:gridCol w="3311081">
                  <a:extLst>
                    <a:ext uri="{9D8B030D-6E8A-4147-A177-3AD203B41FA5}">
                      <a16:colId xmlns:a16="http://schemas.microsoft.com/office/drawing/2014/main" xmlns:c15="http://schemas.microsoft.com/office/drawing/2012/chart" xmlns:c="http://schemas.openxmlformats.org/drawingml/2006/chart" xmlns="" val="1988913492"/>
                    </a:ext>
                  </a:extLst>
                </a:gridCol>
              </a:tblGrid>
              <a:tr h="219970">
                <a:tc>
                  <a:txBody>
                    <a:bodyPr/>
                    <a:lstStyle/>
                    <a:p>
                      <a:pPr rtl="0"/>
                      <a:r>
                        <a:rPr lang="fr-FR" sz="1100"/>
                        <a:t>Périphérique WAN</a:t>
                      </a:r>
                    </a:p>
                  </a:txBody>
                  <a:tcPr/>
                </a:tc>
                <a:tc>
                  <a:txBody>
                    <a:bodyPr/>
                    <a:lstStyle/>
                    <a:p>
                      <a:pPr rtl="0"/>
                      <a:r>
                        <a:rPr lang="fr-FR" sz="1100"/>
                        <a:t>Description</a:t>
                      </a:r>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362304">
                <a:tc>
                  <a:txBody>
                    <a:bodyPr/>
                    <a:lstStyle/>
                    <a:p>
                      <a:pPr marL="0" algn="l" defTabSz="685777" rtl="0" eaLnBrk="1" latinLnBrk="0" hangingPunct="1"/>
                      <a:r>
                        <a:rPr lang="fr-FR" sz="1100" b="1" kern="1200">
                          <a:solidFill>
                            <a:schemeClr val="dk1"/>
                          </a:solidFill>
                          <a:latin typeface="+mn-lt"/>
                          <a:ea typeface="+mn-ea"/>
                          <a:cs typeface="+mn-cs"/>
                        </a:rPr>
                        <a:t>Modem Voiceband</a:t>
                      </a:r>
                    </a:p>
                  </a:txBody>
                  <a:tcPr/>
                </a:tc>
                <a:tc>
                  <a:txBody>
                    <a:bodyPr/>
                    <a:lstStyle/>
                    <a:p>
                      <a:pPr marL="0" indent="0" algn="l" defTabSz="685777" rtl="0" eaLnBrk="1" latinLnBrk="0" hangingPunct="1">
                        <a:buFont typeface="Arial" panose="020B0604020202020204" pitchFamily="34" charset="0"/>
                        <a:buNone/>
                      </a:pPr>
                      <a:r>
                        <a:rPr lang="fr-FR" sz="1100" kern="1200">
                          <a:solidFill>
                            <a:schemeClr val="dk1"/>
                          </a:solidFill>
                          <a:latin typeface="+mn-lt"/>
                          <a:ea typeface="+mn-ea"/>
                          <a:cs typeface="+mn-cs"/>
                        </a:rPr>
                        <a:t>Modem d'accès à distance - utilise des lignes téléphoniques</a:t>
                      </a:r>
                    </a:p>
                    <a:p>
                      <a:pPr marL="0" indent="0" algn="l" defTabSz="685777" rtl="0" eaLnBrk="1" latinLnBrk="0" hangingPunct="1">
                        <a:buFont typeface="Arial" panose="020B0604020202020204" pitchFamily="34" charset="0"/>
                        <a:buNone/>
                      </a:pPr>
                      <a:r>
                        <a:rPr lang="fr-FR" sz="1100" kern="1200">
                          <a:solidFill>
                            <a:schemeClr val="dk1"/>
                          </a:solidFill>
                          <a:latin typeface="+mn-lt"/>
                          <a:ea typeface="+mn-ea"/>
                          <a:cs typeface="+mn-cs"/>
                        </a:rPr>
                        <a:t>Périphérique ancien</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431710">
                <a:tc>
                  <a:txBody>
                    <a:bodyPr/>
                    <a:lstStyle/>
                    <a:p>
                      <a:pPr marL="0" algn="l" defTabSz="685777" rtl="0" eaLnBrk="1" latinLnBrk="0" hangingPunct="1"/>
                      <a:r>
                        <a:rPr lang="fr-FR" sz="1100" b="1" kern="1200">
                          <a:solidFill>
                            <a:schemeClr val="dk1"/>
                          </a:solidFill>
                          <a:latin typeface="+mn-lt"/>
                          <a:ea typeface="+mn-ea"/>
                          <a:cs typeface="+mn-cs"/>
                        </a:rPr>
                        <a:t>Modem DSL/modem câble</a:t>
                      </a:r>
                    </a:p>
                  </a:txBody>
                  <a:tcPr/>
                </a:tc>
                <a:tc>
                  <a:txBody>
                    <a:bodyPr/>
                    <a:lstStyle/>
                    <a:p>
                      <a:pPr marL="0" indent="0" algn="l" defTabSz="685777" rtl="0" eaLnBrk="1" latinLnBrk="0" hangingPunct="1">
                        <a:buFont typeface="Arial" panose="020B0604020202020204" pitchFamily="34" charset="0"/>
                        <a:buNone/>
                      </a:pPr>
                      <a:r>
                        <a:rPr lang="fr-FR" sz="1100"/>
                        <a:t>Collectivement appelés modems haut débit, ces modems numériques haute vitesse se connectent au routeur DTE à l'aide d'Ethernet.</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431710">
                <a:tc>
                  <a:txBody>
                    <a:bodyPr/>
                    <a:lstStyle/>
                    <a:p>
                      <a:pPr marL="0" algn="l" defTabSz="685777" rtl="0" eaLnBrk="1" latinLnBrk="0" hangingPunct="1"/>
                      <a:r>
                        <a:rPr lang="fr-FR" sz="1100" b="1" kern="1200">
                          <a:solidFill>
                            <a:schemeClr val="dk1"/>
                          </a:solidFill>
                          <a:latin typeface="+mn-lt"/>
                          <a:ea typeface="+mn-ea"/>
                          <a:cs typeface="+mn-cs"/>
                        </a:rPr>
                        <a:t>CSU/DSU</a:t>
                      </a:r>
                    </a:p>
                  </a:txBody>
                  <a:tcPr/>
                </a:tc>
                <a:tc>
                  <a:txBody>
                    <a:bodyPr/>
                    <a:lstStyle/>
                    <a:p>
                      <a:pPr marL="0" indent="0" algn="l" defTabSz="685777" rtl="0" eaLnBrk="1" latinLnBrk="0" hangingPunct="1">
                        <a:buFont typeface="Arial" panose="020B0604020202020204" pitchFamily="34" charset="0"/>
                        <a:buNone/>
                      </a:pPr>
                      <a:r>
                        <a:rPr lang="fr-FR" sz="1100"/>
                        <a:t>Les lignes numériques louées nécessitent un CSU et un DSU. Il connecte un appareil numérique à une ligne numérique.</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r h="431710">
                <a:tc>
                  <a:txBody>
                    <a:bodyPr/>
                    <a:lstStyle/>
                    <a:p>
                      <a:pPr marL="0" algn="l" defTabSz="685777" rtl="0" eaLnBrk="1" latinLnBrk="0" hangingPunct="1"/>
                      <a:r>
                        <a:rPr lang="fr-FR" sz="1100" b="1" kern="1200">
                          <a:solidFill>
                            <a:schemeClr val="dk1"/>
                          </a:solidFill>
                          <a:latin typeface="+mn-lt"/>
                          <a:ea typeface="+mn-ea"/>
                          <a:cs typeface="+mn-cs"/>
                        </a:rPr>
                        <a:t>Convertisseur optique</a:t>
                      </a:r>
                    </a:p>
                  </a:txBody>
                  <a:tcPr/>
                </a:tc>
                <a:tc>
                  <a:txBody>
                    <a:bodyPr/>
                    <a:lstStyle/>
                    <a:p>
                      <a:pPr marL="0" indent="0" algn="l" defTabSz="685777" rtl="0" eaLnBrk="1" latinLnBrk="0" hangingPunct="1">
                        <a:buFont typeface="Arial" panose="020B0604020202020204" pitchFamily="34" charset="0"/>
                        <a:buNone/>
                      </a:pPr>
                      <a:r>
                        <a:rPr lang="fr-FR" sz="1100"/>
                        <a:t>Connectez les supports à fibres optiques à des supports cuivre et convertissez les signaux optiques en impulsions électroniques.</a:t>
                      </a:r>
                    </a:p>
                  </a:txBody>
                  <a:tcPr/>
                </a:tc>
                <a:extLst>
                  <a:ext uri="{0D108BD9-81ED-4DB2-BD59-A6C34878D82A}">
                    <a16:rowId xmlns:a16="http://schemas.microsoft.com/office/drawing/2014/main" xmlns:c15="http://schemas.microsoft.com/office/drawing/2012/chart" xmlns:c="http://schemas.openxmlformats.org/drawingml/2006/chart" xmlns="" val="1458107787"/>
                  </a:ext>
                </a:extLst>
              </a:tr>
              <a:tr h="431710">
                <a:tc>
                  <a:txBody>
                    <a:bodyPr/>
                    <a:lstStyle/>
                    <a:p>
                      <a:pPr marL="0" algn="l" defTabSz="685777" rtl="0" eaLnBrk="1" latinLnBrk="0" hangingPunct="1"/>
                      <a:r>
                        <a:rPr lang="fr-FR" sz="1100" b="1" kern="1200">
                          <a:solidFill>
                            <a:schemeClr val="dk1"/>
                          </a:solidFill>
                          <a:latin typeface="+mn-lt"/>
                          <a:ea typeface="+mn-ea"/>
                          <a:cs typeface="+mn-cs"/>
                        </a:rPr>
                        <a:t>Routeur san fil/ Point d'accès</a:t>
                      </a:r>
                    </a:p>
                  </a:txBody>
                  <a:tcPr/>
                </a:tc>
                <a:tc>
                  <a:txBody>
                    <a:bodyPr/>
                    <a:lstStyle/>
                    <a:p>
                      <a:pPr marL="0" indent="0" algn="l" defTabSz="685777" rtl="0" eaLnBrk="1" latinLnBrk="0" hangingPunct="1">
                        <a:buFont typeface="Arial" panose="020B0604020202020204" pitchFamily="34" charset="0"/>
                        <a:buNone/>
                      </a:pPr>
                      <a:r>
                        <a:rPr lang="fr-FR" sz="1100"/>
                        <a:t>Les périphériques sont utilisés pour se connecter sans fil à un fournisseur WAN.</a:t>
                      </a:r>
                    </a:p>
                  </a:txBody>
                  <a:tcPr/>
                </a:tc>
                <a:extLst>
                  <a:ext uri="{0D108BD9-81ED-4DB2-BD59-A6C34878D82A}">
                    <a16:rowId xmlns:a16="http://schemas.microsoft.com/office/drawing/2014/main" xmlns:c15="http://schemas.microsoft.com/office/drawing/2012/chart" xmlns:c="http://schemas.openxmlformats.org/drawingml/2006/chart" xmlns="" val="2495454272"/>
                  </a:ext>
                </a:extLst>
              </a:tr>
              <a:tr h="431710">
                <a:tc>
                  <a:txBody>
                    <a:bodyPr/>
                    <a:lstStyle/>
                    <a:p>
                      <a:pPr marL="0" algn="l" defTabSz="685777" rtl="0" eaLnBrk="1" latinLnBrk="0" hangingPunct="1"/>
                      <a:r>
                        <a:rPr lang="fr-FR" sz="1100" b="1" kern="1200">
                          <a:solidFill>
                            <a:schemeClr val="dk1"/>
                          </a:solidFill>
                          <a:latin typeface="+mn-lt"/>
                          <a:ea typeface="+mn-ea"/>
                          <a:cs typeface="+mn-cs"/>
                        </a:rPr>
                        <a:t>Appareils de base du WAN</a:t>
                      </a:r>
                    </a:p>
                  </a:txBody>
                  <a:tcPr/>
                </a:tc>
                <a:tc>
                  <a:txBody>
                    <a:bodyPr/>
                    <a:lstStyle/>
                    <a:p>
                      <a:pPr marL="0" indent="0" algn="l" defTabSz="685777" rtl="0" eaLnBrk="1" latinLnBrk="0" hangingPunct="1">
                        <a:buFont typeface="Arial" panose="020B0604020202020204" pitchFamily="34" charset="0"/>
                        <a:buNone/>
                      </a:pPr>
                      <a:r>
                        <a:rPr lang="fr-FR" sz="1100"/>
                        <a:t>Le réseau fédérateur du WAN est constituée de plusieurs routeurs à haut débit et de de commutateurs de couche 3.</a:t>
                      </a:r>
                    </a:p>
                  </a:txBody>
                  <a:tcPr/>
                </a:tc>
                <a:extLst>
                  <a:ext uri="{0D108BD9-81ED-4DB2-BD59-A6C34878D82A}">
                    <a16:rowId xmlns:a16="http://schemas.microsoft.com/office/drawing/2014/main" xmlns:c15="http://schemas.microsoft.com/office/drawing/2012/chart" xmlns:c="http://schemas.openxmlformats.org/drawingml/2006/chart" xmlns="" val="633032584"/>
                  </a:ext>
                </a:extLst>
              </a:tr>
            </a:tbl>
          </a:graphicData>
        </a:graphic>
      </p:graphicFrame>
      <p:pic>
        <p:nvPicPr>
          <p:cNvPr id="6" name="Picture 5">
            <a:extLst>
              <a:ext uri="{FF2B5EF4-FFF2-40B4-BE49-F238E27FC236}">
                <a16:creationId xmlns:a16="http://schemas.microsoft.com/office/drawing/2014/main" xmlns:c15="http://schemas.microsoft.com/office/drawing/2012/chart" xmlns:c="http://schemas.openxmlformats.org/drawingml/2006/chart" xmlns="" id="{9029F262-ED63-46F8-BF16-462ACC8E4302}"/>
              </a:ext>
            </a:extLst>
          </p:cNvPr>
          <p:cNvPicPr>
            <a:picLocks noChangeAspect="1"/>
          </p:cNvPicPr>
          <p:nvPr/>
        </p:nvPicPr>
        <p:blipFill>
          <a:blip r:embed="rId3"/>
          <a:stretch>
            <a:fillRect/>
          </a:stretch>
        </p:blipFill>
        <p:spPr>
          <a:xfrm>
            <a:off x="5219483" y="1755532"/>
            <a:ext cx="3691433" cy="1798041"/>
          </a:xfrm>
          <a:prstGeom prst="rect">
            <a:avLst/>
          </a:prstGeom>
        </p:spPr>
      </p:pic>
    </p:spTree>
    <p:extLst>
      <p:ext uri="{BB962C8B-B14F-4D97-AF65-F5344CB8AC3E}">
        <p14:creationId xmlns:p14="http://schemas.microsoft.com/office/powerpoint/2010/main" val="2446847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a:t>Fonctionnement du WAN</a:t>
            </a:r>
            <a:r>
              <a:rPr lang="en-US" dirty="0"/>
              <a:t/>
            </a:r>
            <a:br>
              <a:rPr lang="en-US" dirty="0"/>
            </a:br>
            <a:r>
              <a:rPr lang="fr-FR" sz="2400"/>
              <a:t>Communication série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4140029" cy="3324695"/>
          </a:xfrm>
        </p:spPr>
        <p:txBody>
          <a:bodyPr/>
          <a:lstStyle/>
          <a:p>
            <a:pPr marL="285750" indent="-285750" algn="l" rtl="0">
              <a:buFont typeface="Arial" panose="020B0604020202020204" pitchFamily="34" charset="0"/>
              <a:buChar char="•"/>
            </a:pPr>
            <a:r>
              <a:rPr lang="fr-FR" sz="1600">
                <a:solidFill>
                  <a:srgbClr val="000000"/>
                </a:solidFill>
              </a:rPr>
              <a:t>Presque toutes les communications réseau se font à l'aide d'une distribution de communication série. La communication en série transmet des bits de manière séquentielle sur un seul canal.</a:t>
            </a:r>
          </a:p>
          <a:p>
            <a:pPr marL="285750" indent="-285750" algn="l" rtl="0">
              <a:buFont typeface="Arial" panose="020B0604020202020204" pitchFamily="34" charset="0"/>
              <a:buChar char="•"/>
            </a:pPr>
            <a:r>
              <a:rPr lang="fr-FR" sz="1600">
                <a:solidFill>
                  <a:srgbClr val="000000"/>
                </a:solidFill>
              </a:rPr>
              <a:t>En revanche, les communications parallèles transmettent simultanément plusieurs bits à l'aide de plusieurs fils.</a:t>
            </a:r>
          </a:p>
          <a:p>
            <a:pPr marL="285750" indent="-285750" algn="l" rtl="0">
              <a:buFont typeface="Arial" panose="020B0604020202020204" pitchFamily="34" charset="0"/>
              <a:buChar char="•"/>
            </a:pPr>
            <a:r>
              <a:rPr lang="fr-FR" sz="1600">
                <a:solidFill>
                  <a:srgbClr val="000000"/>
                </a:solidFill>
              </a:rPr>
              <a:t>À mesure que la longueur du câble augmente, la synchronisation entre plusieurs canaux devient plus sensible à la distance. Pour cette raison, la communication parallèle est limitée à de très courtes distances</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9284601A-6D36-4B9A-A93C-41C530CB29E8}"/>
              </a:ext>
            </a:extLst>
          </p:cNvPr>
          <p:cNvPicPr>
            <a:picLocks noChangeAspect="1"/>
          </p:cNvPicPr>
          <p:nvPr/>
        </p:nvPicPr>
        <p:blipFill>
          <a:blip r:embed="rId3"/>
          <a:stretch>
            <a:fillRect/>
          </a:stretch>
        </p:blipFill>
        <p:spPr>
          <a:xfrm>
            <a:off x="4971815" y="1028170"/>
            <a:ext cx="4071196" cy="3073485"/>
          </a:xfrm>
          <a:prstGeom prst="rect">
            <a:avLst/>
          </a:prstGeom>
        </p:spPr>
      </p:pic>
    </p:spTree>
    <p:extLst>
      <p:ext uri="{BB962C8B-B14F-4D97-AF65-F5344CB8AC3E}">
        <p14:creationId xmlns:p14="http://schemas.microsoft.com/office/powerpoint/2010/main" val="2372323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Fonctionnement du WAN</a:t>
            </a:r>
            <a:r>
              <a:rPr lang="en-US" dirty="0"/>
              <a:t/>
            </a:r>
            <a:br>
              <a:rPr lang="en-US" dirty="0"/>
            </a:br>
            <a:r>
              <a:rPr lang="fr-FR" sz="2400" dirty="0"/>
              <a:t>Communication commutée par circuits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4333312" cy="3324695"/>
          </a:xfrm>
        </p:spPr>
        <p:txBody>
          <a:bodyPr/>
          <a:lstStyle/>
          <a:p>
            <a:pPr marL="0" indent="0" algn="l" rtl="0"/>
            <a:r>
              <a:rPr lang="fr-FR" sz="1600">
                <a:solidFill>
                  <a:srgbClr val="000000"/>
                </a:solidFill>
              </a:rPr>
              <a:t>Un réseau à commutation de circuits établit un circuit (ou canal) dédié entre les points d'extrémité avant que les utilisateurs puissent communiquer.</a:t>
            </a:r>
          </a:p>
          <a:p>
            <a:pPr marL="285750" indent="-285750" algn="l" rtl="0">
              <a:buFont typeface="Arial" panose="020B0604020202020204" pitchFamily="34" charset="0"/>
              <a:buChar char="•"/>
            </a:pPr>
            <a:r>
              <a:rPr lang="fr-FR" sz="1600">
                <a:solidFill>
                  <a:srgbClr val="000000"/>
                </a:solidFill>
              </a:rPr>
              <a:t>Établit une connexion virtuelle dédiée via le réseau du fournisseur de services avant le démarrage de la communication.</a:t>
            </a:r>
          </a:p>
          <a:p>
            <a:pPr marL="285750" indent="-285750" algn="l" rtl="0">
              <a:buFont typeface="Arial" panose="020B0604020202020204" pitchFamily="34" charset="0"/>
              <a:buChar char="•"/>
            </a:pPr>
            <a:r>
              <a:rPr lang="fr-FR" sz="1600">
                <a:solidFill>
                  <a:srgbClr val="000000"/>
                </a:solidFill>
              </a:rPr>
              <a:t>Toutes les communications utilisent le même chemin.</a:t>
            </a:r>
          </a:p>
          <a:p>
            <a:pPr marL="285750" indent="-285750" algn="l" rtl="0">
              <a:buFont typeface="Arial" panose="020B0604020202020204" pitchFamily="34" charset="0"/>
              <a:buChar char="•"/>
            </a:pPr>
            <a:r>
              <a:rPr lang="fr-FR" sz="1600">
                <a:solidFill>
                  <a:srgbClr val="000000"/>
                </a:solidFill>
              </a:rPr>
              <a:t>Les deux types les plus courants de technologies WAN à commutation de circuits sont le réseau téléphonique public commuté (PSTN) et le réseau numérique à intégration de services (ISDN). </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E4483C55-8615-42E3-A429-92A89CFAE05F}"/>
              </a:ext>
            </a:extLst>
          </p:cNvPr>
          <p:cNvPicPr>
            <a:picLocks noChangeAspect="1"/>
          </p:cNvPicPr>
          <p:nvPr/>
        </p:nvPicPr>
        <p:blipFill>
          <a:blip r:embed="rId3"/>
          <a:stretch>
            <a:fillRect/>
          </a:stretch>
        </p:blipFill>
        <p:spPr>
          <a:xfrm>
            <a:off x="4810688" y="1031866"/>
            <a:ext cx="4333312" cy="2816653"/>
          </a:xfrm>
          <a:prstGeom prst="rect">
            <a:avLst/>
          </a:prstGeom>
        </p:spPr>
      </p:pic>
    </p:spTree>
    <p:extLst>
      <p:ext uri="{BB962C8B-B14F-4D97-AF65-F5344CB8AC3E}">
        <p14:creationId xmlns:p14="http://schemas.microsoft.com/office/powerpoint/2010/main" val="1262190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67733" y="84667"/>
            <a:ext cx="8345488" cy="731837"/>
          </a:xfrm>
        </p:spPr>
        <p:txBody>
          <a:bodyPr/>
          <a:lstStyle/>
          <a:p>
            <a:pPr rtl="0">
              <a:lnSpc>
                <a:spcPct val="100000"/>
              </a:lnSpc>
            </a:pPr>
            <a:r>
              <a:rPr lang="fr-FR" sz="1600" dirty="0"/>
              <a:t>Fonctionnement du WAN</a:t>
            </a:r>
            <a:r>
              <a:rPr lang="en-US" dirty="0"/>
              <a:t/>
            </a:r>
            <a:br>
              <a:rPr lang="en-US" dirty="0"/>
            </a:br>
            <a:r>
              <a:rPr lang="fr-FR" sz="2400" dirty="0"/>
              <a:t>Communication commutée par paquets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4333312" cy="3324695"/>
          </a:xfrm>
        </p:spPr>
        <p:txBody>
          <a:bodyPr/>
          <a:lstStyle/>
          <a:p>
            <a:pPr marL="0" indent="0" algn="l" rtl="0"/>
            <a:r>
              <a:rPr lang="fr-FR" sz="1600">
                <a:solidFill>
                  <a:srgbClr val="000000"/>
                </a:solidFill>
              </a:rPr>
              <a:t>La communication réseau est le plus souvent implémentée à l'aide de la communication commutée par paquets.</a:t>
            </a:r>
          </a:p>
          <a:p>
            <a:pPr marL="285750" indent="-285750" algn="l" rtl="0">
              <a:buFont typeface="Arial" panose="020B0604020202020204" pitchFamily="34" charset="0"/>
              <a:buChar char="•"/>
            </a:pPr>
            <a:r>
              <a:rPr lang="fr-FR" sz="1600">
                <a:solidFill>
                  <a:srgbClr val="000000"/>
                </a:solidFill>
              </a:rPr>
              <a:t>Divise le trafic en paquets qui sont acheminés sur un réseau partagé.</a:t>
            </a:r>
          </a:p>
          <a:p>
            <a:pPr marL="285750" indent="-285750" algn="l" rtl="0">
              <a:buFont typeface="Arial" panose="020B0604020202020204" pitchFamily="34" charset="0"/>
              <a:buChar char="•"/>
            </a:pPr>
            <a:r>
              <a:rPr lang="fr-FR" sz="1600">
                <a:solidFill>
                  <a:srgbClr val="000000"/>
                </a:solidFill>
              </a:rPr>
              <a:t>Beaucoup moins coûteuse et plus flexible que la commutation par circuit.</a:t>
            </a:r>
          </a:p>
          <a:p>
            <a:pPr marL="285750" indent="-285750" algn="l" rtl="0">
              <a:buFont typeface="Arial" panose="020B0604020202020204" pitchFamily="34" charset="0"/>
              <a:buChar char="•"/>
            </a:pPr>
            <a:r>
              <a:rPr lang="fr-FR" sz="1600">
                <a:solidFill>
                  <a:srgbClr val="000000"/>
                </a:solidFill>
              </a:rPr>
              <a:t>Les types courants de technologies WAN commutées par paquets sont:</a:t>
            </a:r>
          </a:p>
          <a:p>
            <a:pPr marL="358835" lvl="1" indent="-285750" rtl="0">
              <a:buFont typeface="Arial" panose="020B0604020202020204" pitchFamily="34" charset="0"/>
              <a:buChar char="•"/>
            </a:pPr>
            <a:r>
              <a:rPr lang="fr-FR">
                <a:solidFill>
                  <a:srgbClr val="000000"/>
                </a:solidFill>
              </a:rPr>
              <a:t>WAN Ethernet (Metro Ethernet), </a:t>
            </a:r>
          </a:p>
          <a:p>
            <a:pPr marL="358835" lvl="1" indent="-285750" rtl="0">
              <a:buFont typeface="Arial" panose="020B0604020202020204" pitchFamily="34" charset="0"/>
              <a:buChar char="•"/>
            </a:pPr>
            <a:r>
              <a:rPr lang="fr-FR">
                <a:solidFill>
                  <a:srgbClr val="000000"/>
                </a:solidFill>
              </a:rPr>
              <a:t>Commutation multiprotocole par étiquette (MPLS)</a:t>
            </a:r>
          </a:p>
          <a:p>
            <a:pPr marL="358835" lvl="1" indent="-285750" rtl="0">
              <a:buFont typeface="Arial" panose="020B0604020202020204" pitchFamily="34" charset="0"/>
              <a:buChar char="•"/>
            </a:pPr>
            <a:r>
              <a:rPr lang="fr-FR">
                <a:solidFill>
                  <a:srgbClr val="000000"/>
                </a:solidFill>
              </a:rPr>
              <a:t>Relais de Trame (Frame Relay)</a:t>
            </a:r>
          </a:p>
          <a:p>
            <a:pPr marL="358835" lvl="1" indent="-285750" rtl="0">
              <a:buFont typeface="Arial" panose="020B0604020202020204" pitchFamily="34" charset="0"/>
              <a:buChar char="•"/>
            </a:pPr>
            <a:r>
              <a:rPr lang="fr-FR">
                <a:solidFill>
                  <a:srgbClr val="000000"/>
                </a:solidFill>
              </a:rPr>
              <a:t>Mode de transfert asynchrone (ATM)</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807845F6-FC66-4D8C-A9D5-4431BE8E16F4}"/>
              </a:ext>
            </a:extLst>
          </p:cNvPr>
          <p:cNvPicPr>
            <a:picLocks noChangeAspect="1"/>
          </p:cNvPicPr>
          <p:nvPr/>
        </p:nvPicPr>
        <p:blipFill>
          <a:blip r:embed="rId3"/>
          <a:stretch>
            <a:fillRect/>
          </a:stretch>
        </p:blipFill>
        <p:spPr>
          <a:xfrm>
            <a:off x="4765283" y="1302770"/>
            <a:ext cx="4020129" cy="2537960"/>
          </a:xfrm>
          <a:prstGeom prst="rect">
            <a:avLst/>
          </a:prstGeom>
        </p:spPr>
      </p:pic>
    </p:spTree>
    <p:extLst>
      <p:ext uri="{BB962C8B-B14F-4D97-AF65-F5344CB8AC3E}">
        <p14:creationId xmlns:p14="http://schemas.microsoft.com/office/powerpoint/2010/main" val="19893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
            <a:ext cx="8345488" cy="656692"/>
          </a:xfrm>
        </p:spPr>
        <p:txBody>
          <a:bodyPr/>
          <a:lstStyle/>
          <a:p>
            <a:pPr rtl="0"/>
            <a:r>
              <a:rPr lang="fr-FR" sz="1600"/>
              <a:t>Fonctionnement du WAN</a:t>
            </a:r>
            <a:r>
              <a:rPr lang="en-US" dirty="0"/>
              <a:t/>
            </a:r>
            <a:br>
              <a:rPr lang="en-US" dirty="0"/>
            </a:br>
            <a:r>
              <a:rPr lang="fr-FR" sz="2400"/>
              <a:t>SDH, SONET et DWDM</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0" y="656692"/>
            <a:ext cx="8964892" cy="3830115"/>
          </a:xfrm>
        </p:spPr>
        <p:txBody>
          <a:bodyPr/>
          <a:lstStyle/>
          <a:p>
            <a:pPr marL="0" indent="0" algn="l" rtl="0"/>
            <a:r>
              <a:rPr lang="fr-FR" sz="1600" dirty="0">
                <a:solidFill>
                  <a:srgbClr val="000000"/>
                </a:solidFill>
              </a:rPr>
              <a:t>Les réseaux de fournisseurs de services utilisent des infrastructures à fibre optique pour transporter les données des utilisateurs entre les destinations. Le câble à fibre optique est de loin supérieur au câble en cuivre pour les transmissions à longue distance en raison de son atténuation et des interférences beaucoup plus faibles.</a:t>
            </a:r>
          </a:p>
          <a:p>
            <a:pPr marL="0" indent="0" algn="l" rtl="0"/>
            <a:r>
              <a:rPr lang="fr-FR" sz="1600" dirty="0" smtClean="0">
                <a:solidFill>
                  <a:srgbClr val="000000"/>
                </a:solidFill>
              </a:rPr>
              <a:t>Deux </a:t>
            </a:r>
            <a:r>
              <a:rPr lang="fr-FR" sz="1600" dirty="0">
                <a:solidFill>
                  <a:srgbClr val="000000"/>
                </a:solidFill>
              </a:rPr>
              <a:t>normes OSI de fibre optique de couche 1 sont disponibles pour les fournisseurs de services:</a:t>
            </a:r>
          </a:p>
          <a:p>
            <a:pPr marL="285750" indent="-285750" algn="l" rtl="0">
              <a:buFont typeface="Arial" panose="020B0604020202020204" pitchFamily="34" charset="0"/>
              <a:buChar char="•"/>
            </a:pPr>
            <a:r>
              <a:rPr lang="fr-FR" sz="1600" b="1" dirty="0">
                <a:solidFill>
                  <a:srgbClr val="000000"/>
                </a:solidFill>
              </a:rPr>
              <a:t>SDH</a:t>
            </a:r>
            <a:r>
              <a:rPr lang="fr-FR" sz="1600" dirty="0">
                <a:solidFill>
                  <a:srgbClr val="000000"/>
                </a:solidFill>
              </a:rPr>
              <a:t> - </a:t>
            </a:r>
            <a:r>
              <a:rPr lang="fr-FR" sz="1600" dirty="0" err="1">
                <a:solidFill>
                  <a:srgbClr val="000000"/>
                </a:solidFill>
              </a:rPr>
              <a:t>Synchronous</a:t>
            </a:r>
            <a:r>
              <a:rPr lang="fr-FR" sz="1600" dirty="0">
                <a:solidFill>
                  <a:srgbClr val="000000"/>
                </a:solidFill>
              </a:rPr>
              <a:t> Digital </a:t>
            </a:r>
            <a:r>
              <a:rPr lang="fr-FR" sz="1600" dirty="0" err="1">
                <a:solidFill>
                  <a:srgbClr val="000000"/>
                </a:solidFill>
              </a:rPr>
              <a:t>Hierarchy</a:t>
            </a:r>
            <a:r>
              <a:rPr lang="fr-FR" sz="1600" dirty="0">
                <a:solidFill>
                  <a:srgbClr val="000000"/>
                </a:solidFill>
              </a:rPr>
              <a:t> (SDH) est une norme mondiale pour le transport de données sur un câble à fibre optique.</a:t>
            </a:r>
          </a:p>
          <a:p>
            <a:pPr marL="285750" indent="-285750" algn="l" rtl="0">
              <a:buFont typeface="Arial" panose="020B0604020202020204" pitchFamily="34" charset="0"/>
              <a:buChar char="•"/>
            </a:pPr>
            <a:r>
              <a:rPr lang="fr-FR" sz="1600" b="1" dirty="0">
                <a:solidFill>
                  <a:srgbClr val="000000"/>
                </a:solidFill>
              </a:rPr>
              <a:t>SONET</a:t>
            </a:r>
            <a:r>
              <a:rPr lang="fr-FR" sz="1600" dirty="0">
                <a:solidFill>
                  <a:srgbClr val="000000"/>
                </a:solidFill>
              </a:rPr>
              <a:t> - </a:t>
            </a:r>
            <a:r>
              <a:rPr lang="fr-FR" sz="1600" dirty="0" err="1">
                <a:solidFill>
                  <a:srgbClr val="000000"/>
                </a:solidFill>
              </a:rPr>
              <a:t>Synchronous</a:t>
            </a:r>
            <a:r>
              <a:rPr lang="fr-FR" sz="1600" dirty="0">
                <a:solidFill>
                  <a:srgbClr val="000000"/>
                </a:solidFill>
              </a:rPr>
              <a:t> Optical Networking (SONET) est la norme nord-américaine qui fournit les mêmes services que SDH.</a:t>
            </a:r>
          </a:p>
          <a:p>
            <a:pPr marL="0" indent="0" algn="l" rtl="0"/>
            <a:r>
              <a:rPr lang="fr-FR" sz="1600" b="1" dirty="0">
                <a:solidFill>
                  <a:srgbClr val="000000"/>
                </a:solidFill>
              </a:rPr>
              <a:t>SDH/SONET </a:t>
            </a:r>
            <a:r>
              <a:rPr lang="fr-FR" sz="1600" dirty="0">
                <a:solidFill>
                  <a:srgbClr val="000000"/>
                </a:solidFill>
              </a:rPr>
              <a:t>définissent comment transférer un trafic multiple de données, de voix et de vidéo sur fibre optique sans laser ou LED sur de grandes distances.</a:t>
            </a:r>
          </a:p>
          <a:p>
            <a:pPr marL="0" indent="0" algn="l" rtl="0"/>
            <a:r>
              <a:rPr lang="fr-FR" sz="1600" b="1" dirty="0">
                <a:solidFill>
                  <a:srgbClr val="000000"/>
                </a:solidFill>
              </a:rPr>
              <a:t>Dense </a:t>
            </a:r>
            <a:r>
              <a:rPr lang="fr-FR" sz="1600" b="1" dirty="0" err="1">
                <a:solidFill>
                  <a:srgbClr val="000000"/>
                </a:solidFill>
              </a:rPr>
              <a:t>Wavelength</a:t>
            </a:r>
            <a:r>
              <a:rPr lang="fr-FR" sz="1600" b="1" dirty="0">
                <a:solidFill>
                  <a:srgbClr val="000000"/>
                </a:solidFill>
              </a:rPr>
              <a:t> Division </a:t>
            </a:r>
            <a:r>
              <a:rPr lang="fr-FR" sz="1600" b="1" dirty="0" err="1">
                <a:solidFill>
                  <a:srgbClr val="000000"/>
                </a:solidFill>
              </a:rPr>
              <a:t>Multiplexing</a:t>
            </a:r>
            <a:r>
              <a:rPr lang="fr-FR" sz="1600" b="1" dirty="0">
                <a:solidFill>
                  <a:srgbClr val="000000"/>
                </a:solidFill>
              </a:rPr>
              <a:t> (DWDM) </a:t>
            </a:r>
            <a:r>
              <a:rPr lang="fr-FR" sz="1600" dirty="0">
                <a:solidFill>
                  <a:srgbClr val="000000"/>
                </a:solidFill>
              </a:rPr>
              <a:t>est une technologie plus récente qui augmente la capacité de charge des données de SDH et SONET en envoyant simultanément plusieurs flux de données (multiplexage) en utilisant différentes longueurs d'onde de lumière.</a:t>
            </a:r>
          </a:p>
          <a:p>
            <a:pPr marL="0" indent="0" algn="l"/>
            <a:endParaRPr lang="en-US" sz="1400" dirty="0">
              <a:solidFill>
                <a:srgbClr val="000000"/>
              </a:solidFill>
            </a:endParaRPr>
          </a:p>
          <a:p>
            <a:pPr marL="73085" lvl="1" indent="0">
              <a:buNone/>
            </a:pPr>
            <a:endParaRPr lang="en-US" sz="1200" dirty="0">
              <a:solidFill>
                <a:srgbClr val="000000"/>
              </a:solidFill>
            </a:endParaRPr>
          </a:p>
        </p:txBody>
      </p:sp>
    </p:spTree>
    <p:extLst>
      <p:ext uri="{BB962C8B-B14F-4D97-AF65-F5344CB8AC3E}">
        <p14:creationId xmlns:p14="http://schemas.microsoft.com/office/powerpoint/2010/main" val="14261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2033693"/>
            <a:ext cx="8727576" cy="929640"/>
          </a:xfrm>
        </p:spPr>
        <p:txBody>
          <a:bodyPr/>
          <a:lstStyle/>
          <a:p>
            <a:pPr rtl="0"/>
            <a:r>
              <a:rPr lang="fr-FR" dirty="0">
                <a:solidFill>
                  <a:schemeClr val="accent5">
                    <a:lumMod val="40000"/>
                    <a:lumOff val="60000"/>
                  </a:schemeClr>
                </a:solidFill>
              </a:rPr>
              <a:t>7.3 Connectivité WAN traditionnelle</a:t>
            </a:r>
          </a:p>
        </p:txBody>
      </p:sp>
    </p:spTree>
    <p:custDataLst>
      <p:tags r:id="rId1"/>
    </p:custDataLst>
    <p:extLst>
      <p:ext uri="{BB962C8B-B14F-4D97-AF65-F5344CB8AC3E}">
        <p14:creationId xmlns:p14="http://schemas.microsoft.com/office/powerpoint/2010/main" val="1422755308"/>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traditionnelle</a:t>
            </a:r>
            <a:r>
              <a:rPr lang="en-US" dirty="0"/>
              <a:t/>
            </a:r>
            <a:br>
              <a:rPr lang="en-US" dirty="0"/>
            </a:br>
            <a:r>
              <a:rPr lang="fr-FR" sz="2400" dirty="0"/>
              <a:t>Options de connectivité WAN traditionnelles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0" y="855419"/>
            <a:ext cx="4140030" cy="3686436"/>
          </a:xfrm>
        </p:spPr>
        <p:txBody>
          <a:bodyPr/>
          <a:lstStyle/>
          <a:p>
            <a:pPr marL="0" indent="0" algn="l" rtl="0"/>
            <a:r>
              <a:rPr lang="fr-FR" sz="1600">
                <a:solidFill>
                  <a:srgbClr val="000000"/>
                </a:solidFill>
              </a:rPr>
              <a:t>Pour comprendre les WAN d'aujourd'hui, il est utile de savoir où ils ont commencé. </a:t>
            </a:r>
          </a:p>
          <a:p>
            <a:pPr marL="285750" indent="-285750" algn="l" rtl="0">
              <a:buFont typeface="Arial" panose="020B0604020202020204" pitchFamily="34" charset="0"/>
              <a:buChar char="•"/>
            </a:pPr>
            <a:r>
              <a:rPr lang="fr-FR" sz="1600">
                <a:solidFill>
                  <a:srgbClr val="000000"/>
                </a:solidFill>
              </a:rPr>
              <a:t>Lorsque les réseaux locaux sont apparus dans les années 1980, les organisations ont commencé à constater la nécessité de s'interconnecter avec d'autres endroits. </a:t>
            </a:r>
          </a:p>
          <a:p>
            <a:pPr marL="285750" indent="-285750" algn="l" rtl="0">
              <a:buFont typeface="Arial" panose="020B0604020202020204" pitchFamily="34" charset="0"/>
              <a:buChar char="•"/>
            </a:pPr>
            <a:r>
              <a:rPr lang="fr-FR" sz="1600">
                <a:solidFill>
                  <a:srgbClr val="000000"/>
                </a:solidFill>
              </a:rPr>
              <a:t>Pour ce faire, ils avaient besoin de leurs réseaux pour se connecter à la boucle locale d'un fournisseur de services. </a:t>
            </a:r>
          </a:p>
          <a:p>
            <a:pPr marL="285750" indent="-285750" algn="l" rtl="0">
              <a:buFont typeface="Arial" panose="020B0604020202020204" pitchFamily="34" charset="0"/>
              <a:buChar char="•"/>
            </a:pPr>
            <a:r>
              <a:rPr lang="fr-FR" sz="1600">
                <a:solidFill>
                  <a:srgbClr val="000000"/>
                </a:solidFill>
              </a:rPr>
              <a:t>Cela a été réalisé en utilisant des lignes spécialisées ou en utilisant des services commutés d'un fournisseur de services.</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F732DB3A-1975-4D55-A8AC-A3356464CE9C}"/>
              </a:ext>
            </a:extLst>
          </p:cNvPr>
          <p:cNvPicPr>
            <a:picLocks noChangeAspect="1"/>
          </p:cNvPicPr>
          <p:nvPr/>
        </p:nvPicPr>
        <p:blipFill>
          <a:blip r:embed="rId3"/>
          <a:stretch>
            <a:fillRect/>
          </a:stretch>
        </p:blipFill>
        <p:spPr>
          <a:xfrm>
            <a:off x="4788287" y="1083936"/>
            <a:ext cx="3923743" cy="2975627"/>
          </a:xfrm>
          <a:prstGeom prst="rect">
            <a:avLst/>
          </a:prstGeom>
        </p:spPr>
      </p:pic>
    </p:spTree>
    <p:extLst>
      <p:ext uri="{BB962C8B-B14F-4D97-AF65-F5344CB8AC3E}">
        <p14:creationId xmlns:p14="http://schemas.microsoft.com/office/powerpoint/2010/main" val="208260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traditionnelle</a:t>
            </a:r>
            <a:r>
              <a:rPr lang="en-US" dirty="0"/>
              <a:t/>
            </a:r>
            <a:br>
              <a:rPr lang="en-US" dirty="0"/>
            </a:br>
            <a:r>
              <a:rPr lang="fr-FR" sz="2400" dirty="0"/>
              <a:t>Terminologie WAN courante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69" y="855419"/>
            <a:ext cx="8008645" cy="3686436"/>
          </a:xfrm>
        </p:spPr>
        <p:txBody>
          <a:bodyPr/>
          <a:lstStyle/>
          <a:p>
            <a:pPr marL="0" indent="0" algn="l" rtl="0"/>
            <a:r>
              <a:rPr lang="fr-FR" sz="1600">
                <a:solidFill>
                  <a:srgbClr val="000000"/>
                </a:solidFill>
              </a:rPr>
              <a:t>Les lignes point à point pouvaient être louées auprès d'un fournisseur de services et étaient appelées "lignes louées". Le terme ligne louée fait référence au fait que l'organisation paie tous les mois un certain montant à un fournisseur de services pour utiliser la ligne.</a:t>
            </a:r>
          </a:p>
          <a:p>
            <a:pPr marL="285750" indent="-285750" algn="l" rtl="0">
              <a:buFont typeface="Arial" panose="020B0604020202020204" pitchFamily="34" charset="0"/>
              <a:buChar char="•"/>
            </a:pPr>
            <a:r>
              <a:rPr lang="fr-FR" sz="1600">
                <a:solidFill>
                  <a:srgbClr val="000000"/>
                </a:solidFill>
              </a:rPr>
              <a:t>Les lignes louées sont disponibles dans différentes capacités fixes et leur prix est généralement basé sur la largeur de bande requise et la distance entre les deux points connectés.</a:t>
            </a:r>
          </a:p>
          <a:p>
            <a:pPr marL="285750" indent="-285750" algn="l" rtl="0">
              <a:buFont typeface="Arial" panose="020B0604020202020204" pitchFamily="34" charset="0"/>
              <a:buChar char="•"/>
            </a:pPr>
            <a:r>
              <a:rPr lang="fr-FR" sz="1600">
                <a:solidFill>
                  <a:srgbClr val="000000"/>
                </a:solidFill>
              </a:rPr>
              <a:t>Deux systèmes sont utilisés pour définir la capacité numérique d'une liaison série média cuivre:</a:t>
            </a:r>
          </a:p>
          <a:p>
            <a:pPr marL="358835" lvl="1" indent="-285750" rtl="0">
              <a:buFont typeface="Arial" panose="020B0604020202020204" pitchFamily="34" charset="0"/>
              <a:buChar char="•"/>
            </a:pPr>
            <a:r>
              <a:rPr lang="fr-FR" b="1">
                <a:solidFill>
                  <a:srgbClr val="000000"/>
                </a:solidFill>
              </a:rPr>
              <a:t>T-carrier</a:t>
            </a:r>
            <a:r>
              <a:rPr lang="fr-FR">
                <a:solidFill>
                  <a:srgbClr val="000000"/>
                </a:solidFill>
              </a:rPr>
              <a:t> - Utilisé en Amérique du Nord, T-carrier fournit des liaisons T1 prenant en charge la bande passante jusqu'à 1,544 Mbps et des liaisons T3 prenant en charge la bande passante jusqu'à 43,7 Mbps.</a:t>
            </a:r>
          </a:p>
          <a:p>
            <a:pPr marL="358835" lvl="1" indent="-285750" rtl="0">
              <a:buFont typeface="Arial" panose="020B0604020202020204" pitchFamily="34" charset="0"/>
              <a:buChar char="•"/>
            </a:pPr>
            <a:r>
              <a:rPr lang="fr-FR" b="1">
                <a:solidFill>
                  <a:srgbClr val="000000"/>
                </a:solidFill>
              </a:rPr>
              <a:t>E-carrier</a:t>
            </a:r>
            <a:r>
              <a:rPr lang="fr-FR">
                <a:solidFill>
                  <a:srgbClr val="000000"/>
                </a:solidFill>
              </a:rPr>
              <a:t> - Utilisé en Europe, e-carrier fournit des liaisons E1 prenant en charge la bande passante jusqu'à 2,048 Mbps et des liaisons E3 prenant en charge la bande passante jusqu'à 34,368 Mbps.</a:t>
            </a:r>
          </a:p>
          <a:p>
            <a:pPr marL="73085" lvl="1" indent="0">
              <a:buNone/>
            </a:pPr>
            <a:endParaRPr lang="en-US" sz="1200" dirty="0">
              <a:solidFill>
                <a:srgbClr val="000000"/>
              </a:solidFill>
            </a:endParaRPr>
          </a:p>
          <a:p>
            <a:pPr marL="0" indent="0" algn="l"/>
            <a:endParaRPr lang="en-US" sz="1200" dirty="0">
              <a:solidFill>
                <a:srgbClr val="000000"/>
              </a:solidFill>
            </a:endParaRPr>
          </a:p>
        </p:txBody>
      </p:sp>
    </p:spTree>
    <p:extLst>
      <p:ext uri="{BB962C8B-B14F-4D97-AF65-F5344CB8AC3E}">
        <p14:creationId xmlns:p14="http://schemas.microsoft.com/office/powerpoint/2010/main" val="1415922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traditionnelle</a:t>
            </a:r>
            <a:r>
              <a:rPr lang="en-US" dirty="0"/>
              <a:t/>
            </a:r>
            <a:br>
              <a:rPr lang="en-US" dirty="0"/>
            </a:br>
            <a:r>
              <a:rPr lang="fr-FR" sz="2400" dirty="0"/>
              <a:t>Terminologie WAN courante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69" y="756807"/>
            <a:ext cx="8008645" cy="521205"/>
          </a:xfrm>
        </p:spPr>
        <p:txBody>
          <a:bodyPr/>
          <a:lstStyle/>
          <a:p>
            <a:pPr marL="0" indent="0" algn="l" rtl="0"/>
            <a:r>
              <a:rPr lang="fr-FR" sz="1600">
                <a:solidFill>
                  <a:srgbClr val="000000"/>
                </a:solidFill>
              </a:rPr>
              <a:t>Le tableau récapitule les avantages et les inconvénients des lignes louées.</a:t>
            </a:r>
          </a:p>
          <a:p>
            <a:pPr marL="0" indent="0" algn="l"/>
            <a:endParaRPr lang="en-US" sz="1200" dirty="0">
              <a:solidFill>
                <a:srgbClr val="000000"/>
              </a:solidFill>
            </a:endParaRPr>
          </a:p>
        </p:txBody>
      </p:sp>
      <p:graphicFrame>
        <p:nvGraphicFramePr>
          <p:cNvPr id="5" name="Content Placeholder 6">
            <a:extLst>
              <a:ext uri="{FF2B5EF4-FFF2-40B4-BE49-F238E27FC236}">
                <a16:creationId xmlns:a16="http://schemas.microsoft.com/office/drawing/2014/main" xmlns:c15="http://schemas.microsoft.com/office/drawing/2012/chart" xmlns:c="http://schemas.openxmlformats.org/drawingml/2006/chart" xmlns="" id="{E7E2922A-DE67-45FD-87BC-A06E8A0C778B}"/>
              </a:ext>
            </a:extLst>
          </p:cNvPr>
          <p:cNvGraphicFramePr>
            <a:graphicFrameLocks/>
          </p:cNvGraphicFramePr>
          <p:nvPr>
            <p:extLst>
              <p:ext uri="{D42A27DB-BD31-4B8C-83A1-F6EECF244321}">
                <p14:modId xmlns:p14="http://schemas.microsoft.com/office/powerpoint/2010/main" val="3398697939"/>
              </p:ext>
            </p:extLst>
          </p:nvPr>
        </p:nvGraphicFramePr>
        <p:xfrm>
          <a:off x="632712" y="1302983"/>
          <a:ext cx="7295211" cy="1711870"/>
        </p:xfrm>
        <a:graphic>
          <a:graphicData uri="http://schemas.openxmlformats.org/drawingml/2006/table">
            <a:tbl>
              <a:tblPr firstRow="1" bandRow="1">
                <a:tableStyleId>{5C22544A-7EE6-4342-B048-85BDC9FD1C3A}</a:tableStyleId>
              </a:tblPr>
              <a:tblGrid>
                <a:gridCol w="1052454">
                  <a:extLst>
                    <a:ext uri="{9D8B030D-6E8A-4147-A177-3AD203B41FA5}">
                      <a16:colId xmlns:a16="http://schemas.microsoft.com/office/drawing/2014/main" xmlns:c15="http://schemas.microsoft.com/office/drawing/2012/chart" xmlns:c="http://schemas.openxmlformats.org/drawingml/2006/chart" xmlns="" val="3729139006"/>
                    </a:ext>
                  </a:extLst>
                </a:gridCol>
                <a:gridCol w="6242757">
                  <a:extLst>
                    <a:ext uri="{9D8B030D-6E8A-4147-A177-3AD203B41FA5}">
                      <a16:colId xmlns:a16="http://schemas.microsoft.com/office/drawing/2014/main" xmlns:c15="http://schemas.microsoft.com/office/drawing/2012/chart" xmlns:c="http://schemas.openxmlformats.org/drawingml/2006/chart" xmlns="" val="1988913492"/>
                    </a:ext>
                  </a:extLst>
                </a:gridCol>
              </a:tblGrid>
              <a:tr h="219970">
                <a:tc gridSpan="2">
                  <a:txBody>
                    <a:bodyPr/>
                    <a:lstStyle/>
                    <a:p>
                      <a:pPr rtl="0"/>
                      <a:r>
                        <a:rPr lang="fr-FR" sz="1100"/>
                        <a:t>Avantages</a:t>
                      </a:r>
                    </a:p>
                  </a:txBody>
                  <a:tcPr/>
                </a:tc>
                <a:tc hMerge="1">
                  <a:txBody>
                    <a:bodyPr/>
                    <a:lstStyle/>
                    <a:p>
                      <a:endParaRPr lang="en-US" sz="1100" dirty="0"/>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362304">
                <a:tc>
                  <a:txBody>
                    <a:bodyPr/>
                    <a:lstStyle/>
                    <a:p>
                      <a:pPr rtl="0"/>
                      <a:r>
                        <a:rPr lang="fr-FR" sz="1100" b="1"/>
                        <a:t>Simplicité</a:t>
                      </a:r>
                    </a:p>
                  </a:txBody>
                  <a:tcPr/>
                </a:tc>
                <a:tc>
                  <a:txBody>
                    <a:bodyPr/>
                    <a:lstStyle/>
                    <a:p>
                      <a:pPr marL="0" indent="0" rtl="0">
                        <a:buFont typeface="Arial" panose="020B0604020202020204" pitchFamily="34" charset="0"/>
                        <a:buNone/>
                      </a:pPr>
                      <a:r>
                        <a:rPr lang="fr-FR" sz="1100"/>
                        <a:t>Les liaisons de communication point à point ne nécessitent que peu d'expertise pour leur installation et leur maintenance.</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431710">
                <a:tc>
                  <a:txBody>
                    <a:bodyPr/>
                    <a:lstStyle/>
                    <a:p>
                      <a:pPr rtl="0"/>
                      <a:r>
                        <a:rPr lang="fr-FR" sz="1100" b="1"/>
                        <a:t>Qualité</a:t>
                      </a:r>
                    </a:p>
                  </a:txBody>
                  <a:tcPr/>
                </a:tc>
                <a:tc>
                  <a:txBody>
                    <a:bodyPr/>
                    <a:lstStyle/>
                    <a:p>
                      <a:pPr marL="0" indent="0" rtl="0">
                        <a:buFont typeface="Arial" panose="020B0604020202020204" pitchFamily="34" charset="0"/>
                        <a:buNone/>
                      </a:pPr>
                      <a:r>
                        <a:rPr lang="fr-FR" sz="1100"/>
                        <a:t>Les liaisons de communication point à point offrent habituellement une grande qualité de service, si la bande passante est adaptée. </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431710">
                <a:tc>
                  <a:txBody>
                    <a:bodyPr/>
                    <a:lstStyle/>
                    <a:p>
                      <a:pPr rtl="0"/>
                      <a:r>
                        <a:rPr lang="fr-FR" sz="1100" b="1"/>
                        <a:t>Disponibilité</a:t>
                      </a:r>
                    </a:p>
                  </a:txBody>
                  <a:tcPr/>
                </a:tc>
                <a:tc>
                  <a:txBody>
                    <a:bodyPr/>
                    <a:lstStyle/>
                    <a:p>
                      <a:pPr marL="0" indent="0" rtl="0">
                        <a:buFont typeface="Arial" panose="020B0604020202020204" pitchFamily="34" charset="0"/>
                        <a:buNone/>
                      </a:pPr>
                      <a:r>
                        <a:rPr lang="fr-FR" sz="1100"/>
                        <a:t>Une disponibilité constante est essentielle pour certaines applications, telles que commerce électronique. Les liaisons de communication point à point offrent une capacité permanente dédiée, nécessaire pour la voix ou la vidéo sur IP.</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bl>
          </a:graphicData>
        </a:graphic>
      </p:graphicFrame>
      <p:graphicFrame>
        <p:nvGraphicFramePr>
          <p:cNvPr id="6" name="Content Placeholder 6">
            <a:extLst>
              <a:ext uri="{FF2B5EF4-FFF2-40B4-BE49-F238E27FC236}">
                <a16:creationId xmlns:a16="http://schemas.microsoft.com/office/drawing/2014/main" xmlns:c15="http://schemas.microsoft.com/office/drawing/2012/chart" xmlns:c="http://schemas.openxmlformats.org/drawingml/2006/chart" xmlns="" id="{D9E5A00E-0940-41BD-B3EF-F8EEB40D1CAD}"/>
              </a:ext>
            </a:extLst>
          </p:cNvPr>
          <p:cNvGraphicFramePr>
            <a:graphicFrameLocks/>
          </p:cNvGraphicFramePr>
          <p:nvPr>
            <p:extLst>
              <p:ext uri="{D42A27DB-BD31-4B8C-83A1-F6EECF244321}">
                <p14:modId xmlns:p14="http://schemas.microsoft.com/office/powerpoint/2010/main" val="1900366952"/>
              </p:ext>
            </p:extLst>
          </p:nvPr>
        </p:nvGraphicFramePr>
        <p:xfrm>
          <a:off x="632712" y="3124302"/>
          <a:ext cx="7295211" cy="1447800"/>
        </p:xfrm>
        <a:graphic>
          <a:graphicData uri="http://schemas.openxmlformats.org/drawingml/2006/table">
            <a:tbl>
              <a:tblPr firstRow="1" bandRow="1">
                <a:tableStyleId>{5C22544A-7EE6-4342-B048-85BDC9FD1C3A}</a:tableStyleId>
              </a:tblPr>
              <a:tblGrid>
                <a:gridCol w="1052454">
                  <a:extLst>
                    <a:ext uri="{9D8B030D-6E8A-4147-A177-3AD203B41FA5}">
                      <a16:colId xmlns:a16="http://schemas.microsoft.com/office/drawing/2014/main" xmlns:c15="http://schemas.microsoft.com/office/drawing/2012/chart" xmlns:c="http://schemas.openxmlformats.org/drawingml/2006/chart" xmlns="" val="3729139006"/>
                    </a:ext>
                  </a:extLst>
                </a:gridCol>
                <a:gridCol w="6242757">
                  <a:extLst>
                    <a:ext uri="{9D8B030D-6E8A-4147-A177-3AD203B41FA5}">
                      <a16:colId xmlns:a16="http://schemas.microsoft.com/office/drawing/2014/main" xmlns:c15="http://schemas.microsoft.com/office/drawing/2012/chart" xmlns:c="http://schemas.openxmlformats.org/drawingml/2006/chart" xmlns="" val="1988913492"/>
                    </a:ext>
                  </a:extLst>
                </a:gridCol>
              </a:tblGrid>
              <a:tr h="219970">
                <a:tc gridSpan="2">
                  <a:txBody>
                    <a:bodyPr/>
                    <a:lstStyle/>
                    <a:p>
                      <a:pPr rtl="0"/>
                      <a:r>
                        <a:rPr lang="fr-FR" sz="1100"/>
                        <a:t>Inconvénients</a:t>
                      </a:r>
                    </a:p>
                  </a:txBody>
                  <a:tcPr/>
                </a:tc>
                <a:tc hMerge="1">
                  <a:txBody>
                    <a:bodyPr/>
                    <a:lstStyle/>
                    <a:p>
                      <a:endParaRPr lang="en-US" sz="1100" dirty="0"/>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362304">
                <a:tc>
                  <a:txBody>
                    <a:bodyPr/>
                    <a:lstStyle/>
                    <a:p>
                      <a:pPr rtl="0"/>
                      <a:r>
                        <a:rPr lang="fr-FR" sz="1100" b="1"/>
                        <a:t>Coût</a:t>
                      </a:r>
                    </a:p>
                  </a:txBody>
                  <a:tcPr/>
                </a:tc>
                <a:tc>
                  <a:txBody>
                    <a:bodyPr/>
                    <a:lstStyle/>
                    <a:p>
                      <a:pPr marL="0" indent="0" rtl="0">
                        <a:buFont typeface="Arial" panose="020B0604020202020204" pitchFamily="34" charset="0"/>
                        <a:buNone/>
                      </a:pPr>
                      <a:r>
                        <a:rPr lang="fr-FR" sz="1100"/>
                        <a:t>Les liaisons point à point sont généralement le type d'accès WAN le plus coûteux. Le coût des liaisons louées peut être important lorsqu’elles servent à connecter plusieurs sites répartis sur des grandes distances.</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431710">
                <a:tc>
                  <a:txBody>
                    <a:bodyPr/>
                    <a:lstStyle/>
                    <a:p>
                      <a:pPr rtl="0"/>
                      <a:r>
                        <a:rPr lang="fr-FR" sz="1100" b="1"/>
                        <a:t>Flexibilité limitée</a:t>
                      </a:r>
                    </a:p>
                  </a:txBody>
                  <a:tcPr/>
                </a:tc>
                <a:tc>
                  <a:txBody>
                    <a:bodyPr/>
                    <a:lstStyle/>
                    <a:p>
                      <a:pPr marL="0" indent="0" rtl="0">
                        <a:buFont typeface="Arial" panose="020B0604020202020204" pitchFamily="34" charset="0"/>
                        <a:buNone/>
                      </a:pPr>
                      <a:r>
                        <a:rPr lang="fr-FR" sz="1100"/>
                        <a:t>Le trafic WAN est souvent variable et les lignes louées possèdent une capacité fixe, de telle sorte que la bande passante de la ligne correspond rarement de manière exacte à ce qui est nécessaire.</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bl>
          </a:graphicData>
        </a:graphic>
      </p:graphicFrame>
    </p:spTree>
    <p:extLst>
      <p:ext uri="{BB962C8B-B14F-4D97-AF65-F5344CB8AC3E}">
        <p14:creationId xmlns:p14="http://schemas.microsoft.com/office/powerpoint/2010/main" val="2239631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traditionnelle</a:t>
            </a:r>
            <a:r>
              <a:rPr lang="en-US" dirty="0"/>
              <a:t/>
            </a:r>
            <a:br>
              <a:rPr lang="en-US" dirty="0"/>
            </a:br>
            <a:r>
              <a:rPr lang="fr-FR" sz="2400" dirty="0"/>
              <a:t>Options de commutation de circuits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69" y="855419"/>
            <a:ext cx="8008645" cy="3686436"/>
          </a:xfrm>
        </p:spPr>
        <p:txBody>
          <a:bodyPr/>
          <a:lstStyle/>
          <a:p>
            <a:pPr marL="0" indent="0" algn="l" rtl="0"/>
            <a:r>
              <a:rPr lang="fr-FR" sz="1600">
                <a:solidFill>
                  <a:srgbClr val="000000"/>
                </a:solidFill>
              </a:rPr>
              <a:t>Les connexions à commutation de circuits sont fournies par les entreprises de réseau téléphonique de service public (PSTN). La boucle locale reliant le CPE au CO est un support cuivre. </a:t>
            </a:r>
          </a:p>
          <a:p>
            <a:pPr marL="0" indent="0" algn="l" rtl="0"/>
            <a:r>
              <a:rPr lang="fr-FR" sz="1600">
                <a:solidFill>
                  <a:srgbClr val="000000"/>
                </a:solidFill>
              </a:rPr>
              <a:t>Il existe deux options traditionnelles de commutation de circuits:</a:t>
            </a:r>
          </a:p>
          <a:p>
            <a:pPr marL="0" indent="0" algn="l" rtl="0"/>
            <a:r>
              <a:rPr lang="fr-FR" sz="1600" b="1">
                <a:solidFill>
                  <a:srgbClr val="000000"/>
                </a:solidFill>
              </a:rPr>
              <a:t>Réseau téléphonique public commuté (RTPC)</a:t>
            </a:r>
          </a:p>
          <a:p>
            <a:pPr marL="285750" indent="-285750" algn="l" rtl="0">
              <a:buFont typeface="Arial" panose="020B0604020202020204" pitchFamily="34" charset="0"/>
              <a:buChar char="•"/>
            </a:pPr>
            <a:r>
              <a:rPr lang="fr-FR" sz="1400">
                <a:solidFill>
                  <a:srgbClr val="000000"/>
                </a:solidFill>
              </a:rPr>
              <a:t>L'accès WAN à distance utilise le RTPC comme connexion WAN. Les boucles locales classiques peuvent transporter des données informatiques binaires sur le réseau téléphonique à l'aide d'un modem.</a:t>
            </a:r>
          </a:p>
          <a:p>
            <a:pPr marL="285750" indent="-285750" algn="l" rtl="0">
              <a:buFont typeface="Arial" panose="020B0604020202020204" pitchFamily="34" charset="0"/>
              <a:buChar char="•"/>
            </a:pPr>
            <a:r>
              <a:rPr lang="fr-FR" sz="1400">
                <a:solidFill>
                  <a:srgbClr val="000000"/>
                </a:solidFill>
              </a:rPr>
              <a:t>Les caractéristiques physiques de la boucle locale et sa connexion au réseau téléphonique public commuté (RTPC) limitent le débit du signal à moins de 56 kbit/s.</a:t>
            </a:r>
          </a:p>
          <a:p>
            <a:pPr marL="0" indent="0" algn="l" rtl="0"/>
            <a:r>
              <a:rPr lang="fr-FR" sz="1600" b="1">
                <a:solidFill>
                  <a:srgbClr val="000000"/>
                </a:solidFill>
              </a:rPr>
              <a:t>RNIS (Réseau Numérique à Intégration de Services)</a:t>
            </a:r>
          </a:p>
          <a:p>
            <a:pPr marL="285750" indent="-285750" algn="l" rtl="0">
              <a:buFont typeface="Arial" panose="020B0604020202020204" pitchFamily="34" charset="0"/>
              <a:buChar char="•"/>
            </a:pPr>
            <a:r>
              <a:rPr lang="fr-FR" sz="1400">
                <a:solidFill>
                  <a:srgbClr val="000000"/>
                </a:solidFill>
              </a:rPr>
              <a:t>Le ISDN est une technologie de commutation de circuit qui permet à la boucle locale du RTPC de transporter des signaux numériques. Cela a permis d'obtenir des connexions commutées de plus grande capacité que l'accès par ligne commutée. ISDN fournit des débits de données de 45 Kbit/s à 2,048 Mbit/s.</a:t>
            </a:r>
          </a:p>
          <a:p>
            <a:pPr marL="73085" lvl="1" indent="0">
              <a:buNone/>
            </a:pPr>
            <a:endParaRPr lang="en-US" sz="1200" dirty="0">
              <a:solidFill>
                <a:srgbClr val="000000"/>
              </a:solidFill>
            </a:endParaRPr>
          </a:p>
          <a:p>
            <a:pPr marL="0" indent="0" algn="l"/>
            <a:endParaRPr lang="en-US" sz="1200" dirty="0">
              <a:solidFill>
                <a:srgbClr val="000000"/>
              </a:solidFill>
            </a:endParaRPr>
          </a:p>
        </p:txBody>
      </p:sp>
    </p:spTree>
    <p:extLst>
      <p:ext uri="{BB962C8B-B14F-4D97-AF65-F5344CB8AC3E}">
        <p14:creationId xmlns:p14="http://schemas.microsoft.com/office/powerpoint/2010/main" val="3574741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traditionnelle</a:t>
            </a:r>
            <a:r>
              <a:rPr lang="en-US" dirty="0"/>
              <a:t/>
            </a:r>
            <a:br>
              <a:rPr lang="en-US" dirty="0"/>
            </a:br>
            <a:r>
              <a:rPr lang="fr-FR" sz="2400" dirty="0"/>
              <a:t>Options de commutation de paquets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77633" y="731837"/>
            <a:ext cx="8721270" cy="3556244"/>
          </a:xfrm>
        </p:spPr>
        <p:txBody>
          <a:bodyPr/>
          <a:lstStyle/>
          <a:p>
            <a:pPr marL="0" indent="0" algn="l" rtl="0"/>
            <a:r>
              <a:rPr lang="fr-FR" sz="1600">
                <a:solidFill>
                  <a:srgbClr val="000000"/>
                </a:solidFill>
              </a:rPr>
              <a:t>La commutation de paquets fractionne le trafic en paquets qui sont acheminés sur un réseau partagé. Il permet à à plusieurs paires de nœuds de communiquer sur le même canal.</a:t>
            </a:r>
          </a:p>
          <a:p>
            <a:pPr marL="0" indent="0" algn="l" rtl="0"/>
            <a:r>
              <a:rPr lang="fr-FR" sz="1600">
                <a:solidFill>
                  <a:srgbClr val="000000"/>
                </a:solidFill>
              </a:rPr>
              <a:t>Il existe deux options traditionnelles (anciennes) de commutation de circuits:</a:t>
            </a:r>
          </a:p>
          <a:p>
            <a:pPr marL="0" indent="0" algn="l" rtl="0"/>
            <a:r>
              <a:rPr lang="fr-FR" sz="1600" b="1">
                <a:solidFill>
                  <a:srgbClr val="000000"/>
                </a:solidFill>
              </a:rPr>
              <a:t>Relais de Trame (Frame Relay)</a:t>
            </a:r>
          </a:p>
          <a:p>
            <a:pPr marL="285750" indent="-285750" algn="l" rtl="0">
              <a:buFont typeface="Arial" panose="020B0604020202020204" pitchFamily="34" charset="0"/>
              <a:buChar char="•"/>
            </a:pPr>
            <a:r>
              <a:rPr lang="fr-FR" sz="1600">
                <a:solidFill>
                  <a:srgbClr val="000000"/>
                </a:solidFill>
              </a:rPr>
              <a:t>Frame Relay est une technologie WAN simple de couche 2 NBMA (non-broadcast multi-access) utilisée pour connecter des LAN d'entreprises entre eux.</a:t>
            </a:r>
          </a:p>
          <a:p>
            <a:pPr marL="285750" indent="-285750" algn="l" rtl="0">
              <a:buFont typeface="Arial" panose="020B0604020202020204" pitchFamily="34" charset="0"/>
              <a:buChar char="•"/>
            </a:pPr>
            <a:r>
              <a:rPr lang="fr-FR" sz="1600">
                <a:solidFill>
                  <a:srgbClr val="000000"/>
                </a:solidFill>
              </a:rPr>
              <a:t>Frame Relay crée des circuits virtuels permanents identifiés grâce à un identifiant de connexion de liaison de données (DLCI).</a:t>
            </a:r>
          </a:p>
          <a:p>
            <a:pPr marL="0" indent="0" algn="l" rtl="0"/>
            <a:r>
              <a:rPr lang="fr-FR" sz="1600" b="1">
                <a:solidFill>
                  <a:srgbClr val="000000"/>
                </a:solidFill>
              </a:rPr>
              <a:t>mode de transfert asynchrone (ATM)</a:t>
            </a:r>
          </a:p>
          <a:p>
            <a:pPr marL="285750" indent="-285750" algn="l" rtl="0">
              <a:buFont typeface="Arial" panose="020B0604020202020204" pitchFamily="34" charset="0"/>
              <a:buChar char="•"/>
            </a:pPr>
            <a:r>
              <a:rPr lang="fr-FR" sz="1600">
                <a:solidFill>
                  <a:srgbClr val="000000"/>
                </a:solidFill>
              </a:rPr>
              <a:t>La technologie ATM (Asynchronous Transfer Mode) peut transférer de la voix, de la vidéo et des données sur des réseaux privés et publics. </a:t>
            </a:r>
          </a:p>
          <a:p>
            <a:pPr marL="285750" indent="-285750" algn="l" rtl="0">
              <a:buFont typeface="Arial" panose="020B0604020202020204" pitchFamily="34" charset="0"/>
              <a:buChar char="•"/>
            </a:pPr>
            <a:r>
              <a:rPr lang="fr-FR" sz="1600">
                <a:solidFill>
                  <a:srgbClr val="000000"/>
                </a:solidFill>
              </a:rPr>
              <a:t>La technologie ATM repose sur une architecture à cellules et non sur une architecture à trames. Les cellules ATM présentent toujours une longueur fixe de 53 octets.</a:t>
            </a:r>
          </a:p>
          <a:p>
            <a:pPr marL="0" indent="0" algn="l"/>
            <a:endParaRPr lang="en-US" sz="1200" dirty="0">
              <a:solidFill>
                <a:srgbClr val="000000"/>
              </a:solidFill>
            </a:endParaRPr>
          </a:p>
        </p:txBody>
      </p:sp>
      <p:sp>
        <p:nvSpPr>
          <p:cNvPr id="2" name="Rectangle 1">
            <a:extLst>
              <a:ext uri="{FF2B5EF4-FFF2-40B4-BE49-F238E27FC236}">
                <a16:creationId xmlns:a16="http://schemas.microsoft.com/office/drawing/2014/main" xmlns:c15="http://schemas.microsoft.com/office/drawing/2012/chart" xmlns:c="http://schemas.openxmlformats.org/drawingml/2006/chart" xmlns="" id="{054B6ABD-2EB1-4B38-A314-9870FADF8FD9}"/>
              </a:ext>
            </a:extLst>
          </p:cNvPr>
          <p:cNvSpPr/>
          <p:nvPr/>
        </p:nvSpPr>
        <p:spPr>
          <a:xfrm>
            <a:off x="431969" y="4288081"/>
            <a:ext cx="8534399" cy="276999"/>
          </a:xfrm>
          <a:prstGeom prst="rect">
            <a:avLst/>
          </a:prstGeom>
        </p:spPr>
        <p:txBody>
          <a:bodyPr wrap="square">
            <a:spAutoFit/>
          </a:bodyPr>
          <a:lstStyle/>
          <a:p>
            <a:pPr rtl="0"/>
            <a:r>
              <a:rPr lang="fr-FR" sz="1200" b="1" dirty="0">
                <a:solidFill>
                  <a:srgbClr val="000000"/>
                </a:solidFill>
              </a:rPr>
              <a:t>Remarque</a:t>
            </a:r>
            <a:r>
              <a:rPr lang="fr-FR" sz="1200" dirty="0">
                <a:solidFill>
                  <a:srgbClr val="000000"/>
                </a:solidFill>
              </a:rPr>
              <a:t> : Les relais de trame et les réseaux ATM ont été largement remplacés par des solutions Metro Ethernet et Internet plus rapides.</a:t>
            </a:r>
          </a:p>
        </p:txBody>
      </p:sp>
    </p:spTree>
    <p:extLst>
      <p:ext uri="{BB962C8B-B14F-4D97-AF65-F5344CB8AC3E}">
        <p14:creationId xmlns:p14="http://schemas.microsoft.com/office/powerpoint/2010/main" val="105313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8465108" cy="929640"/>
          </a:xfrm>
        </p:spPr>
        <p:txBody>
          <a:bodyPr/>
          <a:lstStyle/>
          <a:p>
            <a:pPr rtl="0"/>
            <a:r>
              <a:rPr lang="fr-FR" dirty="0">
                <a:solidFill>
                  <a:schemeClr val="accent5">
                    <a:lumMod val="40000"/>
                    <a:lumOff val="60000"/>
                  </a:schemeClr>
                </a:solidFill>
              </a:rPr>
              <a:t>7.4 Connectivité WAN moderne</a:t>
            </a:r>
          </a:p>
        </p:txBody>
      </p:sp>
    </p:spTree>
    <p:custDataLst>
      <p:tags r:id="rId1"/>
    </p:custDataLst>
    <p:extLst>
      <p:ext uri="{BB962C8B-B14F-4D97-AF65-F5344CB8AC3E}">
        <p14:creationId xmlns:p14="http://schemas.microsoft.com/office/powerpoint/2010/main" val="4180669153"/>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moderne</a:t>
            </a:r>
            <a:r>
              <a:rPr lang="en-US" dirty="0"/>
              <a:t/>
            </a:r>
            <a:br>
              <a:rPr lang="en-US" dirty="0"/>
            </a:br>
            <a:r>
              <a:rPr lang="fr-FR" sz="2400" dirty="0"/>
              <a:t>WAN modernes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0" y="855419"/>
            <a:ext cx="4140030" cy="3686436"/>
          </a:xfrm>
        </p:spPr>
        <p:txBody>
          <a:bodyPr/>
          <a:lstStyle/>
          <a:p>
            <a:pPr marL="0" indent="0" algn="l" rtl="0"/>
            <a:r>
              <a:rPr lang="fr-FR" sz="1600">
                <a:solidFill>
                  <a:srgbClr val="000000"/>
                </a:solidFill>
              </a:rPr>
              <a:t>Les WAN modernes ont plus d'options de connectivité que les WAN traditionnels. </a:t>
            </a:r>
          </a:p>
          <a:p>
            <a:pPr marL="285750" indent="-285750" algn="l" rtl="0">
              <a:buFont typeface="Arial" panose="020B0604020202020204" pitchFamily="34" charset="0"/>
              <a:buChar char="•"/>
            </a:pPr>
            <a:r>
              <a:rPr lang="fr-FR" sz="1600">
                <a:solidFill>
                  <a:srgbClr val="000000"/>
                </a:solidFill>
              </a:rPr>
              <a:t>Les entreprises ont désormais besoin d'options de connectivité WAN plus rapides et plus flexibles.</a:t>
            </a:r>
          </a:p>
          <a:p>
            <a:pPr marL="285750" indent="-285750" algn="l" rtl="0">
              <a:buFont typeface="Arial" panose="020B0604020202020204" pitchFamily="34" charset="0"/>
              <a:buChar char="•"/>
            </a:pPr>
            <a:r>
              <a:rPr lang="fr-FR" sz="1600">
                <a:solidFill>
                  <a:srgbClr val="000000"/>
                </a:solidFill>
              </a:rPr>
              <a:t>Les options de connectivité WAN traditionnelles ont rapidement diminué parce qu'elles ne sont plus disponibles, trop coûteuses ou ont une bande passante limitée.</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34A66A3D-C676-4213-A237-1D85A43788C1}"/>
              </a:ext>
            </a:extLst>
          </p:cNvPr>
          <p:cNvPicPr>
            <a:picLocks noChangeAspect="1"/>
          </p:cNvPicPr>
          <p:nvPr/>
        </p:nvPicPr>
        <p:blipFill>
          <a:blip r:embed="rId3"/>
          <a:stretch>
            <a:fillRect/>
          </a:stretch>
        </p:blipFill>
        <p:spPr>
          <a:xfrm>
            <a:off x="4572000" y="1044866"/>
            <a:ext cx="4302463" cy="1919236"/>
          </a:xfrm>
          <a:prstGeom prst="rect">
            <a:avLst/>
          </a:prstGeom>
        </p:spPr>
      </p:pic>
      <p:sp>
        <p:nvSpPr>
          <p:cNvPr id="6" name="Rectangle 5">
            <a:extLst>
              <a:ext uri="{FF2B5EF4-FFF2-40B4-BE49-F238E27FC236}">
                <a16:creationId xmlns:a16="http://schemas.microsoft.com/office/drawing/2014/main" xmlns:c15="http://schemas.microsoft.com/office/drawing/2012/chart" xmlns:c="http://schemas.openxmlformats.org/drawingml/2006/chart" xmlns="" id="{4E5305D3-8C2D-41A7-BD03-607E65787005}"/>
              </a:ext>
            </a:extLst>
          </p:cNvPr>
          <p:cNvSpPr/>
          <p:nvPr/>
        </p:nvSpPr>
        <p:spPr>
          <a:xfrm>
            <a:off x="4572000" y="3223150"/>
            <a:ext cx="4302463" cy="523220"/>
          </a:xfrm>
          <a:prstGeom prst="rect">
            <a:avLst/>
          </a:prstGeom>
        </p:spPr>
        <p:txBody>
          <a:bodyPr wrap="square">
            <a:spAutoFit/>
          </a:bodyPr>
          <a:lstStyle/>
          <a:p>
            <a:pPr rtl="0"/>
            <a:r>
              <a:rPr lang="fr-FR" sz="1400" dirty="0">
                <a:solidFill>
                  <a:srgbClr val="000000"/>
                </a:solidFill>
              </a:rPr>
              <a:t>La figure montre les connexions de boucle locale les plus susceptibles d'être rencontrées aujourd'hui.</a:t>
            </a:r>
          </a:p>
        </p:txBody>
      </p:sp>
    </p:spTree>
    <p:extLst>
      <p:ext uri="{BB962C8B-B14F-4D97-AF65-F5344CB8AC3E}">
        <p14:creationId xmlns:p14="http://schemas.microsoft.com/office/powerpoint/2010/main" val="177870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moderne</a:t>
            </a:r>
            <a:r>
              <a:rPr lang="en-US" dirty="0"/>
              <a:t/>
            </a:r>
            <a:br>
              <a:rPr lang="en-US" dirty="0"/>
            </a:br>
            <a:r>
              <a:rPr lang="fr-FR" sz="2400" dirty="0"/>
              <a:t>Options de connectivité WAN modernes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93308" y="800669"/>
            <a:ext cx="4969759" cy="3810018"/>
          </a:xfrm>
        </p:spPr>
        <p:txBody>
          <a:bodyPr/>
          <a:lstStyle/>
          <a:p>
            <a:pPr marL="0" indent="0" algn="l" rtl="0"/>
            <a:r>
              <a:rPr lang="fr-FR" sz="1450" dirty="0">
                <a:solidFill>
                  <a:srgbClr val="000000"/>
                </a:solidFill>
              </a:rPr>
              <a:t>De nouvelles technologies ne cessent d'émerger. La figure résume les options de connectivité WAN modernes.</a:t>
            </a:r>
          </a:p>
          <a:p>
            <a:pPr marL="0" indent="0" algn="l" rtl="0"/>
            <a:r>
              <a:rPr lang="fr-FR" sz="1400" b="1" dirty="0">
                <a:solidFill>
                  <a:srgbClr val="000000"/>
                </a:solidFill>
              </a:rPr>
              <a:t>Haut débit dédié</a:t>
            </a:r>
          </a:p>
          <a:p>
            <a:pPr marL="171450" indent="-171450" algn="l" rtl="0">
              <a:buFont typeface="Arial" panose="020B0604020202020204" pitchFamily="34" charset="0"/>
              <a:buChar char="•"/>
            </a:pPr>
            <a:r>
              <a:rPr lang="fr-FR" sz="1400" dirty="0">
                <a:solidFill>
                  <a:srgbClr val="000000"/>
                </a:solidFill>
              </a:rPr>
              <a:t>La fibre optique peut être installée indépendamment par une organisation pour connecter des emplacements distants directement entre eux. </a:t>
            </a:r>
          </a:p>
          <a:p>
            <a:pPr marL="171450" indent="-171450" algn="l" rtl="0">
              <a:buFont typeface="Arial" panose="020B0604020202020204" pitchFamily="34" charset="0"/>
              <a:buChar char="•"/>
            </a:pPr>
            <a:r>
              <a:rPr lang="fr-FR" sz="1400" dirty="0">
                <a:solidFill>
                  <a:srgbClr val="000000"/>
                </a:solidFill>
              </a:rPr>
              <a:t>La fibre noire peut être louée ou achetée auprès d'un fournisseur. </a:t>
            </a:r>
          </a:p>
          <a:p>
            <a:pPr marL="0" indent="0" algn="l" rtl="0"/>
            <a:r>
              <a:rPr lang="fr-FR" sz="1400" b="1" dirty="0">
                <a:solidFill>
                  <a:srgbClr val="000000"/>
                </a:solidFill>
              </a:rPr>
              <a:t>Commutation de paquets</a:t>
            </a:r>
          </a:p>
          <a:p>
            <a:pPr marL="171450" indent="-171450" algn="l" rtl="0">
              <a:buFont typeface="Arial" panose="020B0604020202020204" pitchFamily="34" charset="0"/>
              <a:buChar char="•"/>
            </a:pPr>
            <a:r>
              <a:rPr lang="fr-FR" sz="1400" dirty="0">
                <a:solidFill>
                  <a:srgbClr val="000000"/>
                </a:solidFill>
              </a:rPr>
              <a:t>Ethernet métropolitain (Metro E) - Remplacement de nombreuses options WAN traditionnelles. </a:t>
            </a:r>
          </a:p>
          <a:p>
            <a:pPr marL="171450" indent="-171450" algn="l" rtl="0">
              <a:buFont typeface="Arial" panose="020B0604020202020204" pitchFamily="34" charset="0"/>
              <a:buChar char="•"/>
            </a:pPr>
            <a:r>
              <a:rPr lang="fr-FR" sz="1400" dirty="0">
                <a:solidFill>
                  <a:srgbClr val="000000"/>
                </a:solidFill>
              </a:rPr>
              <a:t>MPLS - Permet aux sites de se connecter au fournisseur, quelles que soient ses technologies d'accès.</a:t>
            </a:r>
          </a:p>
          <a:p>
            <a:pPr marL="0" indent="0" algn="l" rtl="0"/>
            <a:r>
              <a:rPr lang="fr-FR" sz="1400" b="1" dirty="0">
                <a:solidFill>
                  <a:srgbClr val="000000"/>
                </a:solidFill>
              </a:rPr>
              <a:t>Haut débit sur l'internet</a:t>
            </a:r>
          </a:p>
          <a:p>
            <a:pPr marL="171450" indent="-171450" algn="l" rtl="0">
              <a:buFont typeface="Arial" panose="020B0604020202020204" pitchFamily="34" charset="0"/>
              <a:buChar char="•"/>
            </a:pPr>
            <a:r>
              <a:rPr lang="fr-FR" sz="1400" dirty="0">
                <a:solidFill>
                  <a:srgbClr val="000000"/>
                </a:solidFill>
              </a:rPr>
              <a:t>Les entreprises utilisent désormais couramment l'infrastructure Internet mondiale pour la connectivité WAN.</a:t>
            </a:r>
          </a:p>
          <a:p>
            <a:pPr marL="0" indent="0" algn="l"/>
            <a:endParaRPr lang="en-US" sz="12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F4849B3D-65E9-4436-A564-1F7338B2497D}"/>
              </a:ext>
            </a:extLst>
          </p:cNvPr>
          <p:cNvPicPr>
            <a:picLocks noChangeAspect="1"/>
          </p:cNvPicPr>
          <p:nvPr/>
        </p:nvPicPr>
        <p:blipFill>
          <a:blip r:embed="rId3"/>
          <a:stretch>
            <a:fillRect/>
          </a:stretch>
        </p:blipFill>
        <p:spPr>
          <a:xfrm>
            <a:off x="4982561" y="1223864"/>
            <a:ext cx="4161439" cy="2692696"/>
          </a:xfrm>
          <a:prstGeom prst="rect">
            <a:avLst/>
          </a:prstGeom>
        </p:spPr>
      </p:pic>
    </p:spTree>
    <p:extLst>
      <p:ext uri="{BB962C8B-B14F-4D97-AF65-F5344CB8AC3E}">
        <p14:creationId xmlns:p14="http://schemas.microsoft.com/office/powerpoint/2010/main" val="11456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WAN moderne</a:t>
            </a:r>
            <a:r>
              <a:rPr lang="en-US" dirty="0"/>
              <a:t/>
            </a:r>
            <a:br>
              <a:rPr lang="en-US" dirty="0"/>
            </a:br>
            <a:r>
              <a:rPr lang="fr-FR" sz="2400" dirty="0"/>
              <a:t>WAN Ethernet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61217" y="882754"/>
            <a:ext cx="5519917" cy="3377992"/>
          </a:xfrm>
        </p:spPr>
        <p:txBody>
          <a:bodyPr/>
          <a:lstStyle/>
          <a:p>
            <a:pPr marL="0" indent="0" algn="l" rtl="0"/>
            <a:r>
              <a:rPr lang="fr-FR" sz="1600" dirty="0">
                <a:solidFill>
                  <a:srgbClr val="000000"/>
                </a:solidFill>
              </a:rPr>
              <a:t>Les fournisseurs de services proposent maintenant un service WAN Ethernet basé sur un câblage à fibre optique. </a:t>
            </a:r>
          </a:p>
          <a:p>
            <a:pPr marL="0" indent="0" algn="l" rtl="0"/>
            <a:r>
              <a:rPr lang="fr-FR" sz="1600" dirty="0">
                <a:solidFill>
                  <a:srgbClr val="000000"/>
                </a:solidFill>
              </a:rPr>
              <a:t>Le service WAN Ethernet peut prendre de nombreux noms, notamment les suivants:</a:t>
            </a:r>
          </a:p>
          <a:p>
            <a:pPr marL="285750" indent="-285750" algn="l" rtl="0">
              <a:buFont typeface="Arial" panose="020B0604020202020204" pitchFamily="34" charset="0"/>
              <a:buChar char="•"/>
            </a:pPr>
            <a:r>
              <a:rPr lang="fr-FR" sz="1600" b="1" dirty="0">
                <a:solidFill>
                  <a:srgbClr val="000000"/>
                </a:solidFill>
              </a:rPr>
              <a:t>Ethernet métropolitain (Metro E)</a:t>
            </a:r>
          </a:p>
          <a:p>
            <a:pPr marL="285750" indent="-285750" algn="l" rtl="0">
              <a:buFont typeface="Arial" panose="020B0604020202020204" pitchFamily="34" charset="0"/>
              <a:buChar char="•"/>
            </a:pPr>
            <a:r>
              <a:rPr lang="fr-FR" sz="1600" b="1" dirty="0" err="1">
                <a:solidFill>
                  <a:srgbClr val="000000"/>
                </a:solidFill>
              </a:rPr>
              <a:t>EoMPLS</a:t>
            </a:r>
            <a:r>
              <a:rPr lang="fr-FR" sz="1600" b="1" dirty="0">
                <a:solidFill>
                  <a:srgbClr val="000000"/>
                </a:solidFill>
              </a:rPr>
              <a:t> (Ethernet over MPLS)</a:t>
            </a:r>
          </a:p>
          <a:p>
            <a:pPr marL="285750" indent="-285750" algn="l" rtl="0">
              <a:buFont typeface="Arial" panose="020B0604020202020204" pitchFamily="34" charset="0"/>
              <a:buChar char="•"/>
            </a:pPr>
            <a:r>
              <a:rPr lang="fr-FR" sz="1600" b="1" dirty="0">
                <a:solidFill>
                  <a:srgbClr val="000000"/>
                </a:solidFill>
              </a:rPr>
              <a:t>Service LAN privé virtuel (VPLS)</a:t>
            </a:r>
          </a:p>
          <a:p>
            <a:pPr marL="0" indent="0" algn="l" rtl="0"/>
            <a:r>
              <a:rPr lang="fr-FR" sz="1600" dirty="0">
                <a:solidFill>
                  <a:srgbClr val="000000"/>
                </a:solidFill>
              </a:rPr>
              <a:t>Un port Ethernet WAN présente de nombreux bénéfices:</a:t>
            </a:r>
          </a:p>
          <a:p>
            <a:pPr marL="285750" indent="-285750" algn="l" rtl="0">
              <a:buFont typeface="Arial" panose="020B0604020202020204" pitchFamily="34" charset="0"/>
              <a:buChar char="•"/>
            </a:pPr>
            <a:r>
              <a:rPr lang="fr-FR" sz="1600" b="1" dirty="0">
                <a:solidFill>
                  <a:srgbClr val="000000"/>
                </a:solidFill>
              </a:rPr>
              <a:t>Frais généraux et administratifs réduits</a:t>
            </a:r>
          </a:p>
          <a:p>
            <a:pPr marL="285750" indent="-285750" algn="l" rtl="0">
              <a:buFont typeface="Arial" panose="020B0604020202020204" pitchFamily="34" charset="0"/>
              <a:buChar char="•"/>
            </a:pPr>
            <a:r>
              <a:rPr lang="fr-FR" sz="1600" b="1" dirty="0">
                <a:solidFill>
                  <a:srgbClr val="000000"/>
                </a:solidFill>
              </a:rPr>
              <a:t>Intégration facile avec les réseaux existants</a:t>
            </a:r>
          </a:p>
          <a:p>
            <a:pPr marL="285750" indent="-285750" algn="l" rtl="0">
              <a:buFont typeface="Arial" panose="020B0604020202020204" pitchFamily="34" charset="0"/>
              <a:buChar char="•"/>
            </a:pPr>
            <a:r>
              <a:rPr lang="fr-FR" sz="1600" b="1" dirty="0">
                <a:solidFill>
                  <a:srgbClr val="000000"/>
                </a:solidFill>
              </a:rPr>
              <a:t>Productivité de l'entreprise accrue</a:t>
            </a:r>
          </a:p>
          <a:p>
            <a:pPr marL="0" indent="0" algn="l"/>
            <a:endParaRPr lang="en-US" sz="1600" dirty="0">
              <a:solidFill>
                <a:srgbClr val="000000"/>
              </a:solidFill>
            </a:endParaRPr>
          </a:p>
        </p:txBody>
      </p:sp>
      <p:sp>
        <p:nvSpPr>
          <p:cNvPr id="6" name="Rectangle 5">
            <a:extLst>
              <a:ext uri="{FF2B5EF4-FFF2-40B4-BE49-F238E27FC236}">
                <a16:creationId xmlns:a16="http://schemas.microsoft.com/office/drawing/2014/main" xmlns:c15="http://schemas.microsoft.com/office/drawing/2012/chart" xmlns:c="http://schemas.openxmlformats.org/drawingml/2006/chart" xmlns="" id="{E4D0CA5C-8266-4D50-A779-F25F27115F15}"/>
              </a:ext>
            </a:extLst>
          </p:cNvPr>
          <p:cNvSpPr/>
          <p:nvPr/>
        </p:nvSpPr>
        <p:spPr>
          <a:xfrm>
            <a:off x="552161" y="4055022"/>
            <a:ext cx="8039677" cy="523220"/>
          </a:xfrm>
          <a:prstGeom prst="rect">
            <a:avLst/>
          </a:prstGeom>
        </p:spPr>
        <p:txBody>
          <a:bodyPr wrap="square">
            <a:spAutoFit/>
          </a:bodyPr>
          <a:lstStyle/>
          <a:p>
            <a:pPr rtl="0"/>
            <a:r>
              <a:rPr lang="fr-FR" sz="1400" b="1" dirty="0">
                <a:solidFill>
                  <a:srgbClr val="000000"/>
                </a:solidFill>
              </a:rPr>
              <a:t>Remarque</a:t>
            </a:r>
            <a:r>
              <a:rPr lang="fr-FR" sz="1400" dirty="0">
                <a:solidFill>
                  <a:srgbClr val="000000"/>
                </a:solidFill>
              </a:rPr>
              <a:t>: les WAN Ethernet ont gagné du terrain et ils sont de plus en plus utilisés pour remplacer les liaisons point-à-point, WAN ATM et Frame Relay.</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3907E848-AC4D-4DC2-B756-AA695169E666}"/>
              </a:ext>
            </a:extLst>
          </p:cNvPr>
          <p:cNvPicPr>
            <a:picLocks noChangeAspect="1"/>
          </p:cNvPicPr>
          <p:nvPr/>
        </p:nvPicPr>
        <p:blipFill>
          <a:blip r:embed="rId3"/>
          <a:stretch>
            <a:fillRect/>
          </a:stretch>
        </p:blipFill>
        <p:spPr>
          <a:xfrm>
            <a:off x="5376334" y="191012"/>
            <a:ext cx="3344333" cy="2743631"/>
          </a:xfrm>
          <a:prstGeom prst="rect">
            <a:avLst/>
          </a:prstGeom>
        </p:spPr>
      </p:pic>
    </p:spTree>
    <p:extLst>
      <p:ext uri="{BB962C8B-B14F-4D97-AF65-F5344CB8AC3E}">
        <p14:creationId xmlns:p14="http://schemas.microsoft.com/office/powerpoint/2010/main" val="1098373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a:t>Connectivité WAN moderne</a:t>
            </a:r>
            <a:r>
              <a:rPr lang="en-US" dirty="0"/>
              <a:t/>
            </a:r>
            <a:br>
              <a:rPr lang="en-US" dirty="0"/>
            </a:br>
            <a:r>
              <a:rPr lang="fr-FR" sz="2400"/>
              <a:t>MPLS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0" y="694552"/>
            <a:ext cx="7913518" cy="2233760"/>
          </a:xfrm>
        </p:spPr>
        <p:txBody>
          <a:bodyPr/>
          <a:lstStyle/>
          <a:p>
            <a:pPr marL="0" indent="0" algn="l" rtl="0"/>
            <a:r>
              <a:rPr lang="fr-FR" sz="1400" b="1" dirty="0" err="1">
                <a:solidFill>
                  <a:srgbClr val="000000"/>
                </a:solidFill>
              </a:rPr>
              <a:t>Multiprotocol</a:t>
            </a:r>
            <a:r>
              <a:rPr lang="fr-FR" sz="1400" b="1" dirty="0">
                <a:solidFill>
                  <a:srgbClr val="000000"/>
                </a:solidFill>
              </a:rPr>
              <a:t> Label </a:t>
            </a:r>
            <a:r>
              <a:rPr lang="fr-FR" sz="1400" b="1" dirty="0" err="1">
                <a:solidFill>
                  <a:srgbClr val="000000"/>
                </a:solidFill>
              </a:rPr>
              <a:t>Switching</a:t>
            </a:r>
            <a:r>
              <a:rPr lang="fr-FR" sz="1400" b="1" dirty="0">
                <a:solidFill>
                  <a:srgbClr val="000000"/>
                </a:solidFill>
              </a:rPr>
              <a:t> (MPLS) </a:t>
            </a:r>
            <a:r>
              <a:rPr lang="fr-FR" sz="1400" dirty="0">
                <a:solidFill>
                  <a:srgbClr val="000000"/>
                </a:solidFill>
              </a:rPr>
              <a:t>est une technologie de routage WAN de fournisseur de services haute performance pour interconnecter les clients sans tenir compte de la méthode d'accès ou de la charge utile.</a:t>
            </a:r>
            <a:r>
              <a:rPr lang="fr-FR" sz="1400" b="1" dirty="0">
                <a:solidFill>
                  <a:srgbClr val="000000"/>
                </a:solidFill>
              </a:rPr>
              <a:t> </a:t>
            </a:r>
          </a:p>
          <a:p>
            <a:pPr marL="285750" indent="-285750" algn="l" rtl="0">
              <a:buFont typeface="Arial" panose="020B0604020202020204" pitchFamily="34" charset="0"/>
              <a:buChar char="•"/>
            </a:pPr>
            <a:r>
              <a:rPr lang="fr-FR" sz="1400" dirty="0">
                <a:solidFill>
                  <a:srgbClr val="000000"/>
                </a:solidFill>
              </a:rPr>
              <a:t>MPLS prend en charge diverses méthodes d'accès client (par exemple, Ethernet, DSL, câble, relais de trame).</a:t>
            </a:r>
          </a:p>
          <a:p>
            <a:pPr marL="285750" indent="-285750" algn="l" rtl="0">
              <a:buFont typeface="Arial" panose="020B0604020202020204" pitchFamily="34" charset="0"/>
              <a:buChar char="•"/>
            </a:pPr>
            <a:r>
              <a:rPr lang="fr-FR" sz="1400" dirty="0">
                <a:solidFill>
                  <a:srgbClr val="000000"/>
                </a:solidFill>
              </a:rPr>
              <a:t>MPLS peut encapsuler tous les types de protocoles, y compris le trafic IPv4 et IPv6.</a:t>
            </a:r>
          </a:p>
          <a:p>
            <a:pPr marL="285750" indent="-285750" algn="l" rtl="0">
              <a:buFont typeface="Arial" panose="020B0604020202020204" pitchFamily="34" charset="0"/>
              <a:buChar char="•"/>
            </a:pPr>
            <a:r>
              <a:rPr lang="fr-FR" sz="1400" dirty="0">
                <a:solidFill>
                  <a:srgbClr val="000000"/>
                </a:solidFill>
              </a:rPr>
              <a:t>Un routeur MPLS peut être un routeur </a:t>
            </a:r>
            <a:r>
              <a:rPr lang="fr-FR" sz="1400" dirty="0" err="1">
                <a:solidFill>
                  <a:srgbClr val="000000"/>
                </a:solidFill>
              </a:rPr>
              <a:t>Edge</a:t>
            </a:r>
            <a:r>
              <a:rPr lang="fr-FR" sz="1400" dirty="0">
                <a:solidFill>
                  <a:srgbClr val="000000"/>
                </a:solidFill>
              </a:rPr>
              <a:t> client (CE), un routeur </a:t>
            </a:r>
            <a:r>
              <a:rPr lang="fr-FR" sz="1400" dirty="0" err="1">
                <a:solidFill>
                  <a:srgbClr val="000000"/>
                </a:solidFill>
              </a:rPr>
              <a:t>Edge</a:t>
            </a:r>
            <a:r>
              <a:rPr lang="fr-FR" sz="1400" dirty="0">
                <a:solidFill>
                  <a:srgbClr val="000000"/>
                </a:solidFill>
              </a:rPr>
              <a:t> fournisseur (PE) ou un routeur Fournisseur interne (P).</a:t>
            </a:r>
          </a:p>
          <a:p>
            <a:pPr marL="285750" indent="-285750" algn="l" rtl="0">
              <a:buFont typeface="Arial" panose="020B0604020202020204" pitchFamily="34" charset="0"/>
              <a:buChar char="•"/>
            </a:pPr>
            <a:r>
              <a:rPr lang="fr-FR" sz="1400" dirty="0">
                <a:solidFill>
                  <a:srgbClr val="000000"/>
                </a:solidFill>
              </a:rPr>
              <a:t>Les routeurs MPLS sont des routeurs à changement d'étiquette (LSR). Ils attachent des étiquettes aux paquets qui sont ensuite utilisés par d'autres routeurs MPLS pour transférer le trafic.</a:t>
            </a:r>
          </a:p>
          <a:p>
            <a:pPr marL="285750" indent="-285750" algn="l" rtl="0">
              <a:buFont typeface="Arial" panose="020B0604020202020204" pitchFamily="34" charset="0"/>
              <a:buChar char="•"/>
            </a:pPr>
            <a:r>
              <a:rPr lang="fr-FR" sz="1400" dirty="0">
                <a:solidFill>
                  <a:srgbClr val="000000"/>
                </a:solidFill>
              </a:rPr>
              <a:t>MPLS fournit également des services pour la prise en charge de la </a:t>
            </a:r>
            <a:r>
              <a:rPr lang="fr-FR" sz="1400" dirty="0" err="1">
                <a:solidFill>
                  <a:srgbClr val="000000"/>
                </a:solidFill>
              </a:rPr>
              <a:t>QoS</a:t>
            </a:r>
            <a:r>
              <a:rPr lang="fr-FR" sz="1400" dirty="0">
                <a:solidFill>
                  <a:srgbClr val="000000"/>
                </a:solidFill>
              </a:rPr>
              <a:t>, l'ingénierie du trafic, la redondance et les VPN.</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C99D89A0-7B09-455C-81C1-A2C0B9E0D2DA}"/>
              </a:ext>
            </a:extLst>
          </p:cNvPr>
          <p:cNvPicPr>
            <a:picLocks noChangeAspect="1"/>
          </p:cNvPicPr>
          <p:nvPr/>
        </p:nvPicPr>
        <p:blipFill>
          <a:blip r:embed="rId3"/>
          <a:stretch>
            <a:fillRect/>
          </a:stretch>
        </p:blipFill>
        <p:spPr>
          <a:xfrm>
            <a:off x="2278844" y="3779212"/>
            <a:ext cx="3492235" cy="1364288"/>
          </a:xfrm>
          <a:prstGeom prst="rect">
            <a:avLst/>
          </a:prstGeom>
        </p:spPr>
      </p:pic>
    </p:spTree>
    <p:extLst>
      <p:ext uri="{BB962C8B-B14F-4D97-AF65-F5344CB8AC3E}">
        <p14:creationId xmlns:p14="http://schemas.microsoft.com/office/powerpoint/2010/main" val="1620310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7.5 Connectivité basée sur l'internet</a:t>
            </a:r>
          </a:p>
        </p:txBody>
      </p:sp>
    </p:spTree>
    <p:custDataLst>
      <p:tags r:id="rId1"/>
    </p:custDataLst>
    <p:extLst>
      <p:ext uri="{BB962C8B-B14F-4D97-AF65-F5344CB8AC3E}">
        <p14:creationId xmlns:p14="http://schemas.microsoft.com/office/powerpoint/2010/main" val="849442524"/>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Options de connectivité basée sur l'internet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0" y="637570"/>
            <a:ext cx="5477933" cy="4021032"/>
          </a:xfrm>
        </p:spPr>
        <p:txBody>
          <a:bodyPr/>
          <a:lstStyle/>
          <a:p>
            <a:pPr marL="0" indent="0" algn="l" rtl="0"/>
            <a:r>
              <a:rPr lang="fr-FR" sz="1400" dirty="0">
                <a:solidFill>
                  <a:srgbClr val="000000"/>
                </a:solidFill>
              </a:rPr>
              <a:t>La connectivité à large bande basée sur l'internet est une alternative à l'utilisation d'options WAN dédiées.</a:t>
            </a:r>
          </a:p>
          <a:p>
            <a:pPr marL="0" indent="0" algn="l" rtl="0"/>
            <a:r>
              <a:rPr lang="fr-FR" sz="1400" dirty="0">
                <a:solidFill>
                  <a:srgbClr val="000000"/>
                </a:solidFill>
              </a:rPr>
              <a:t>La connectivité Internet peut être divisée en options filaires et sans fil.</a:t>
            </a:r>
          </a:p>
          <a:p>
            <a:pPr marL="0" indent="0" algn="l" rtl="0"/>
            <a:r>
              <a:rPr lang="fr-FR" sz="1400" b="1" dirty="0">
                <a:solidFill>
                  <a:srgbClr val="000000"/>
                </a:solidFill>
              </a:rPr>
              <a:t>Options filaires</a:t>
            </a:r>
          </a:p>
          <a:p>
            <a:pPr marL="285750" indent="-285750" algn="l" rtl="0">
              <a:buFont typeface="Arial" panose="020B0604020202020204" pitchFamily="34" charset="0"/>
              <a:buChar char="•"/>
            </a:pPr>
            <a:r>
              <a:rPr lang="fr-FR" sz="1400" dirty="0">
                <a:solidFill>
                  <a:srgbClr val="000000"/>
                </a:solidFill>
              </a:rPr>
              <a:t>Les options câblées utilisent un câblage permanent (p. ex. cuivre ou fibre optique) pour fournir une bande passante cohérente et réduire les taux d'erreur et la latence. Exemples: DSL, connexions par câble et réseaux à fibre optique.</a:t>
            </a:r>
          </a:p>
          <a:p>
            <a:pPr marL="0" indent="0" algn="l" rtl="0"/>
            <a:r>
              <a:rPr lang="fr-FR" sz="1400" b="1" dirty="0">
                <a:solidFill>
                  <a:srgbClr val="000000"/>
                </a:solidFill>
              </a:rPr>
              <a:t>Option sans fil</a:t>
            </a:r>
          </a:p>
          <a:p>
            <a:pPr marL="285750" indent="-285750" algn="l" rtl="0">
              <a:buFont typeface="Arial" panose="020B0604020202020204" pitchFamily="34" charset="0"/>
              <a:buChar char="•"/>
            </a:pPr>
            <a:r>
              <a:rPr lang="fr-FR" sz="1400" dirty="0">
                <a:solidFill>
                  <a:srgbClr val="000000"/>
                </a:solidFill>
              </a:rPr>
              <a:t>Les options sans fil sont moins coûteuses à mettre en œuvre que les autres options de connectivité WAN, car elles utilisent des ondes radio plutôt que des supports filaires pour transmettre des données. Exemples: services cellulaires 3G/4G/5G ou services Internet par satellite.</a:t>
            </a:r>
          </a:p>
          <a:p>
            <a:pPr marL="285750" indent="-285750" algn="l" rtl="0">
              <a:buFont typeface="Arial" panose="020B0604020202020204" pitchFamily="34" charset="0"/>
              <a:buChar char="•"/>
            </a:pPr>
            <a:r>
              <a:rPr lang="fr-FR" sz="1400" dirty="0">
                <a:solidFill>
                  <a:srgbClr val="000000"/>
                </a:solidFill>
              </a:rPr>
              <a:t>Les signaux sans fil peuvent être affectés négativement par des facteurs tels que la distance par rapport aux tours radio, les interférences provenant d'autres sources et les conditions météorologiques.</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93B89D7F-7669-4348-9232-D6267E2163C5}"/>
              </a:ext>
            </a:extLst>
          </p:cNvPr>
          <p:cNvPicPr>
            <a:picLocks noChangeAspect="1"/>
          </p:cNvPicPr>
          <p:nvPr/>
        </p:nvPicPr>
        <p:blipFill>
          <a:blip r:embed="rId3"/>
          <a:stretch>
            <a:fillRect/>
          </a:stretch>
        </p:blipFill>
        <p:spPr>
          <a:xfrm>
            <a:off x="5220144" y="1066433"/>
            <a:ext cx="3923856" cy="2792133"/>
          </a:xfrm>
          <a:prstGeom prst="rect">
            <a:avLst/>
          </a:prstGeom>
        </p:spPr>
      </p:pic>
    </p:spTree>
    <p:extLst>
      <p:ext uri="{BB962C8B-B14F-4D97-AF65-F5344CB8AC3E}">
        <p14:creationId xmlns:p14="http://schemas.microsoft.com/office/powerpoint/2010/main" val="1795121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Technologie DSL</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79109" y="731838"/>
            <a:ext cx="4869032" cy="4021032"/>
          </a:xfrm>
        </p:spPr>
        <p:txBody>
          <a:bodyPr/>
          <a:lstStyle/>
          <a:p>
            <a:pPr marL="0" indent="0" algn="l" rtl="0"/>
            <a:r>
              <a:rPr lang="fr-FR" sz="1600" dirty="0">
                <a:solidFill>
                  <a:srgbClr val="000000"/>
                </a:solidFill>
              </a:rPr>
              <a:t>La technologie DSL est une technologie de connexion permanente qui utilise les lignes téléphoniques à paire torsadée existantes pour transmettre les données à large bande passante et offre des services IP à ses abonnés.</a:t>
            </a:r>
          </a:p>
          <a:p>
            <a:pPr marL="0" indent="0" algn="l" rtl="0"/>
            <a:r>
              <a:rPr lang="fr-FR" sz="1600" dirty="0" smtClean="0">
                <a:solidFill>
                  <a:srgbClr val="000000"/>
                </a:solidFill>
              </a:rPr>
              <a:t>Les </a:t>
            </a:r>
            <a:r>
              <a:rPr lang="fr-FR" sz="1600" dirty="0">
                <a:solidFill>
                  <a:srgbClr val="000000"/>
                </a:solidFill>
              </a:rPr>
              <a:t>DSL sont classés comme ADSL asymétrique (ADSL) ou DSL symétrique (SDSL). </a:t>
            </a:r>
          </a:p>
          <a:p>
            <a:pPr marL="285750" indent="-285750" algn="l" rtl="0">
              <a:buFont typeface="Arial" panose="020B0604020202020204" pitchFamily="34" charset="0"/>
              <a:buChar char="•"/>
            </a:pPr>
            <a:r>
              <a:rPr lang="fr-FR" sz="1400" dirty="0">
                <a:solidFill>
                  <a:srgbClr val="000000"/>
                </a:solidFill>
              </a:rPr>
              <a:t>Le service ADSL+2 offre à l’utilisateur une bande passante pour le téléchargement vers l’utilisateur supérieure à celle du transfert d’informations dans la direction opposée.</a:t>
            </a:r>
          </a:p>
          <a:p>
            <a:pPr marL="285750" indent="-285750" algn="l" rtl="0">
              <a:buFont typeface="Arial" panose="020B0604020202020204" pitchFamily="34" charset="0"/>
              <a:buChar char="•"/>
            </a:pPr>
            <a:r>
              <a:rPr lang="fr-FR" sz="1400" dirty="0">
                <a:solidFill>
                  <a:srgbClr val="000000"/>
                </a:solidFill>
              </a:rPr>
              <a:t>Le service SDSL fournit la même capacité dans les deux sens.</a:t>
            </a:r>
          </a:p>
          <a:p>
            <a:pPr marL="0" indent="0" algn="l" rtl="0"/>
            <a:r>
              <a:rPr lang="fr-FR" sz="1600" dirty="0" smtClean="0">
                <a:solidFill>
                  <a:srgbClr val="000000"/>
                </a:solidFill>
              </a:rPr>
              <a:t>Le </a:t>
            </a:r>
            <a:r>
              <a:rPr lang="fr-FR" sz="1600" dirty="0">
                <a:solidFill>
                  <a:srgbClr val="000000"/>
                </a:solidFill>
              </a:rPr>
              <a:t>service DSL taux de transfert varient en fonction de la longueur réelle de la boucle locale, ainsi que du type et de la condition du câblage.</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83C4A143-2948-4D50-A292-E7AF3FD8E5C3}"/>
              </a:ext>
            </a:extLst>
          </p:cNvPr>
          <p:cNvPicPr>
            <a:picLocks noChangeAspect="1"/>
          </p:cNvPicPr>
          <p:nvPr/>
        </p:nvPicPr>
        <p:blipFill>
          <a:blip r:embed="rId3"/>
          <a:stretch>
            <a:fillRect/>
          </a:stretch>
        </p:blipFill>
        <p:spPr>
          <a:xfrm>
            <a:off x="5048141" y="1547756"/>
            <a:ext cx="4095859" cy="1929454"/>
          </a:xfrm>
          <a:prstGeom prst="rect">
            <a:avLst/>
          </a:prstGeom>
        </p:spPr>
      </p:pic>
    </p:spTree>
    <p:extLst>
      <p:ext uri="{BB962C8B-B14F-4D97-AF65-F5344CB8AC3E}">
        <p14:creationId xmlns:p14="http://schemas.microsoft.com/office/powerpoint/2010/main" val="2186445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05438309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Connexions DSL</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0" y="855419"/>
            <a:ext cx="7913518" cy="2406256"/>
          </a:xfrm>
        </p:spPr>
        <p:txBody>
          <a:bodyPr/>
          <a:lstStyle/>
          <a:p>
            <a:pPr marL="0" indent="0" algn="l" rtl="0"/>
            <a:r>
              <a:rPr lang="fr-FR" sz="1600" dirty="0">
                <a:solidFill>
                  <a:srgbClr val="000000"/>
                </a:solidFill>
              </a:rPr>
              <a:t>Les opérateurs télécoms déploient des connexions DSL dans la boucle locale. La connexion est configurée entre le modem DSL et le multiplexeur d'accès DSL (DSLAM).</a:t>
            </a:r>
          </a:p>
          <a:p>
            <a:pPr marL="285750" indent="-285750" algn="l" rtl="0">
              <a:buFont typeface="Arial" panose="020B0604020202020204" pitchFamily="34" charset="0"/>
              <a:buChar char="•"/>
            </a:pPr>
            <a:r>
              <a:rPr lang="fr-FR" sz="1600" dirty="0">
                <a:solidFill>
                  <a:srgbClr val="000000"/>
                </a:solidFill>
              </a:rPr>
              <a:t>Le modem DSL convertit les signaux Ethernet du périphérique de télétravail en un signal DSL, qui est transmis à un multiplexeur d'accès DSL (DSLAM) à l'emplacement du fournisseur.</a:t>
            </a:r>
          </a:p>
          <a:p>
            <a:pPr marL="285750" indent="-285750" algn="l" rtl="0">
              <a:buFont typeface="Arial" panose="020B0604020202020204" pitchFamily="34" charset="0"/>
              <a:buChar char="•"/>
            </a:pPr>
            <a:r>
              <a:rPr lang="fr-FR" sz="1600" dirty="0">
                <a:solidFill>
                  <a:srgbClr val="000000"/>
                </a:solidFill>
              </a:rPr>
              <a:t>Le DSLAM est le périphérique situé au niveau du central téléphonique (CO) du fournisseur, qui concentre les connexions issues de plusieurs abonnés DSL.</a:t>
            </a:r>
          </a:p>
          <a:p>
            <a:pPr marL="285750" indent="-285750" algn="l" rtl="0">
              <a:buFont typeface="Arial" panose="020B0604020202020204" pitchFamily="34" charset="0"/>
              <a:buChar char="•"/>
            </a:pPr>
            <a:r>
              <a:rPr lang="fr-FR" sz="1600" dirty="0">
                <a:solidFill>
                  <a:srgbClr val="000000"/>
                </a:solidFill>
              </a:rPr>
              <a:t>Le DSL n'est pas un support partagé. Chaque utilisateur bénéficie d'une connexion directe et distincte au multiplexeur DSLAM. L'ajout d'utilisateurs n'empêche pas les performances.</a:t>
            </a:r>
          </a:p>
          <a:p>
            <a:pPr marL="0" indent="0" algn="l"/>
            <a:endParaRPr lang="en-US" sz="1600" dirty="0">
              <a:solidFill>
                <a:srgbClr val="000000"/>
              </a:solidFill>
            </a:endParaRP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6C4153FB-EA3C-4DDD-9A09-54291D2E696F}"/>
              </a:ext>
            </a:extLst>
          </p:cNvPr>
          <p:cNvPicPr>
            <a:picLocks noChangeAspect="1"/>
          </p:cNvPicPr>
          <p:nvPr/>
        </p:nvPicPr>
        <p:blipFill>
          <a:blip r:embed="rId3"/>
          <a:stretch>
            <a:fillRect/>
          </a:stretch>
        </p:blipFill>
        <p:spPr>
          <a:xfrm>
            <a:off x="2140742" y="3792080"/>
            <a:ext cx="4964111" cy="1207486"/>
          </a:xfrm>
          <a:prstGeom prst="rect">
            <a:avLst/>
          </a:prstGeom>
        </p:spPr>
      </p:pic>
    </p:spTree>
    <p:extLst>
      <p:ext uri="{BB962C8B-B14F-4D97-AF65-F5344CB8AC3E}">
        <p14:creationId xmlns:p14="http://schemas.microsoft.com/office/powerpoint/2010/main" val="313847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DSL et PPP</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301657" y="801279"/>
            <a:ext cx="8502977" cy="2595064"/>
          </a:xfrm>
        </p:spPr>
        <p:txBody>
          <a:bodyPr/>
          <a:lstStyle/>
          <a:p>
            <a:pPr marL="0" indent="0" algn="l" rtl="0"/>
            <a:r>
              <a:rPr lang="fr-FR" sz="1600">
                <a:solidFill>
                  <a:srgbClr val="000000"/>
                </a:solidFill>
              </a:rPr>
              <a:t>Les ISP utilisent toujours PPP comme protocole de couche 2 pour les connexions DSL à large bande.</a:t>
            </a:r>
          </a:p>
          <a:p>
            <a:pPr marL="285750" indent="-285750" algn="l" rtl="0">
              <a:buFont typeface="Arial" panose="020B0604020202020204" pitchFamily="34" charset="0"/>
              <a:buChar char="•"/>
            </a:pPr>
            <a:r>
              <a:rPr lang="fr-FR" sz="1600">
                <a:solidFill>
                  <a:srgbClr val="000000"/>
                </a:solidFill>
              </a:rPr>
              <a:t>PPP peut être utilisé pour authentifier l'abonné.</a:t>
            </a:r>
          </a:p>
          <a:p>
            <a:pPr marL="285750" indent="-285750" algn="l" rtl="0">
              <a:buFont typeface="Arial" panose="020B0604020202020204" pitchFamily="34" charset="0"/>
              <a:buChar char="•"/>
            </a:pPr>
            <a:r>
              <a:rPr lang="fr-FR" sz="1600">
                <a:solidFill>
                  <a:srgbClr val="000000"/>
                </a:solidFill>
              </a:rPr>
              <a:t>PPP peut attribuer une adresse IPv4 publique à l'abonné.</a:t>
            </a:r>
          </a:p>
          <a:p>
            <a:pPr marL="285750" indent="-285750" algn="l" rtl="0">
              <a:buFont typeface="Arial" panose="020B0604020202020204" pitchFamily="34" charset="0"/>
              <a:buChar char="•"/>
            </a:pPr>
            <a:r>
              <a:rPr lang="fr-FR" sz="1600">
                <a:solidFill>
                  <a:srgbClr val="000000"/>
                </a:solidFill>
              </a:rPr>
              <a:t>PPP fournit des fonctionnalités de gestion de la qualité des liens.</a:t>
            </a:r>
          </a:p>
          <a:p>
            <a:pPr marL="0" indent="0" algn="l" rtl="0"/>
            <a:r>
              <a:rPr lang="fr-FR" sz="1600">
                <a:solidFill>
                  <a:srgbClr val="000000"/>
                </a:solidFill>
              </a:rPr>
              <a:t>Il existe deux façons de déployer PPP over Ethernet (PPPoE):</a:t>
            </a:r>
          </a:p>
          <a:p>
            <a:pPr marL="285750" indent="-285750" algn="l" rtl="0">
              <a:buFont typeface="Arial" panose="020B0604020202020204" pitchFamily="34" charset="0"/>
              <a:buChar char="•"/>
            </a:pPr>
            <a:r>
              <a:rPr lang="fr-FR" sz="1600" b="1">
                <a:solidFill>
                  <a:srgbClr val="000000"/>
                </a:solidFill>
              </a:rPr>
              <a:t>Hôte avec client PPoE </a:t>
            </a:r>
            <a:r>
              <a:rPr lang="fr-FR" sz="1600">
                <a:solidFill>
                  <a:srgbClr val="000000"/>
                </a:solidFill>
              </a:rPr>
              <a:t>- Le logiciel client PPPoE communique avec le modem DSL à l'aide de PPPoE et le modem communique avec le FAI à l'aide de PPP. </a:t>
            </a:r>
          </a:p>
          <a:p>
            <a:pPr marL="285750" indent="-285750" algn="l" rtl="0">
              <a:buFont typeface="Arial" panose="020B0604020202020204" pitchFamily="34" charset="0"/>
              <a:buChar char="•"/>
            </a:pPr>
            <a:r>
              <a:rPr lang="fr-FR" sz="1600" b="1">
                <a:solidFill>
                  <a:srgbClr val="000000"/>
                </a:solidFill>
              </a:rPr>
              <a:t>Routeur PPPoE Client - </a:t>
            </a:r>
            <a:r>
              <a:rPr lang="fr-FR" sz="1600">
                <a:solidFill>
                  <a:srgbClr val="000000"/>
                </a:solidFill>
              </a:rPr>
              <a:t>Le routeur est le client PPPoE et obtient sa configuration auprès du fournisseur. </a:t>
            </a:r>
            <a:r>
              <a:rPr lang="fr-FR" sz="1600" b="1">
                <a:solidFill>
                  <a:srgbClr val="000000"/>
                </a:solidFill>
              </a:rPr>
              <a:t> </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18771F76-96A0-4018-AD36-657403BDDEE4}"/>
              </a:ext>
            </a:extLst>
          </p:cNvPr>
          <p:cNvPicPr>
            <a:picLocks noChangeAspect="1"/>
          </p:cNvPicPr>
          <p:nvPr/>
        </p:nvPicPr>
        <p:blipFill>
          <a:blip r:embed="rId3"/>
          <a:stretch>
            <a:fillRect/>
          </a:stretch>
        </p:blipFill>
        <p:spPr>
          <a:xfrm>
            <a:off x="562597" y="3396342"/>
            <a:ext cx="3417731" cy="1101117"/>
          </a:xfrm>
          <a:prstGeom prst="rect">
            <a:avLst/>
          </a:prstGeom>
        </p:spPr>
      </p:pic>
      <p:pic>
        <p:nvPicPr>
          <p:cNvPr id="6" name="Picture 5">
            <a:extLst>
              <a:ext uri="{FF2B5EF4-FFF2-40B4-BE49-F238E27FC236}">
                <a16:creationId xmlns:a16="http://schemas.microsoft.com/office/drawing/2014/main" xmlns:c15="http://schemas.microsoft.com/office/drawing/2012/chart" xmlns:c="http://schemas.openxmlformats.org/drawingml/2006/chart" xmlns="" id="{6A2C996F-A336-476C-A5F1-7CAAC3790117}"/>
              </a:ext>
            </a:extLst>
          </p:cNvPr>
          <p:cNvPicPr>
            <a:picLocks noChangeAspect="1"/>
          </p:cNvPicPr>
          <p:nvPr/>
        </p:nvPicPr>
        <p:blipFill>
          <a:blip r:embed="rId4"/>
          <a:stretch>
            <a:fillRect/>
          </a:stretch>
        </p:blipFill>
        <p:spPr>
          <a:xfrm>
            <a:off x="4043081" y="3396342"/>
            <a:ext cx="4433035" cy="1169845"/>
          </a:xfrm>
          <a:prstGeom prst="rect">
            <a:avLst/>
          </a:prstGeom>
        </p:spPr>
      </p:pic>
    </p:spTree>
    <p:extLst>
      <p:ext uri="{BB962C8B-B14F-4D97-AF65-F5344CB8AC3E}">
        <p14:creationId xmlns:p14="http://schemas.microsoft.com/office/powerpoint/2010/main" val="296147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Technologie de câble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45096" y="663090"/>
            <a:ext cx="8710367" cy="2309567"/>
          </a:xfrm>
        </p:spPr>
        <p:txBody>
          <a:bodyPr/>
          <a:lstStyle/>
          <a:p>
            <a:pPr marL="0" indent="0" algn="l" rtl="0"/>
            <a:r>
              <a:rPr lang="fr-FR" sz="1600">
                <a:solidFill>
                  <a:srgbClr val="000000"/>
                </a:solidFill>
              </a:rPr>
              <a:t>La technologie de câble est une technologie de connexion permanente à haute vitesse qui utilise un câble coaxial de l'entreprise de câblodistribution pour fournir des services IP aux utilisateurs.</a:t>
            </a:r>
          </a:p>
          <a:p>
            <a:pPr marL="0" indent="0" algn="l" rtl="0"/>
            <a:r>
              <a:rPr lang="fr-FR" sz="1600">
                <a:solidFill>
                  <a:srgbClr val="000000"/>
                </a:solidFill>
              </a:rPr>
              <a:t>La norme internationale DOCSIS (Data over Cable Service Interface Specification) permet d'ajouter les données haut-débit à un système de câblage existant.</a:t>
            </a:r>
          </a:p>
          <a:p>
            <a:pPr marL="285750" indent="-285750" algn="l" rtl="0">
              <a:buFont typeface="Arial" panose="020B0604020202020204" pitchFamily="34" charset="0"/>
              <a:buChar char="•"/>
            </a:pPr>
            <a:r>
              <a:rPr lang="fr-FR" sz="1400">
                <a:solidFill>
                  <a:srgbClr val="000000"/>
                </a:solidFill>
              </a:rPr>
              <a:t>Le nœud optique convertit les signaux RF en impulsions lumineuses sur un câble à fibre optique. </a:t>
            </a:r>
          </a:p>
          <a:p>
            <a:pPr marL="285750" indent="-285750" algn="l" rtl="0">
              <a:buFont typeface="Arial" panose="020B0604020202020204" pitchFamily="34" charset="0"/>
              <a:buChar char="•"/>
            </a:pPr>
            <a:r>
              <a:rPr lang="fr-FR" sz="1400">
                <a:solidFill>
                  <a:srgbClr val="000000"/>
                </a:solidFill>
              </a:rPr>
              <a:t>Le média fibre permet aux signaux de circuler sur de longues distances jusqu'à la tête de ligne du fournisseur où se trouve un système de terminaison par modem câble (CMTS).</a:t>
            </a:r>
          </a:p>
          <a:p>
            <a:pPr marL="285750" indent="-285750" algn="l" rtl="0">
              <a:buFont typeface="Arial" panose="020B0604020202020204" pitchFamily="34" charset="0"/>
              <a:buChar char="•"/>
            </a:pPr>
            <a:r>
              <a:rPr lang="fr-FR" sz="1400">
                <a:solidFill>
                  <a:srgbClr val="000000"/>
                </a:solidFill>
              </a:rPr>
              <a:t>L'en-tête contient les bases de données nécessaires pour fournir un accès à Internet tandis que le CMTS est responsable de la communication avec les modems câblés.</a:t>
            </a:r>
          </a:p>
          <a:p>
            <a:pPr marL="0" indent="0" algn="l"/>
            <a:endParaRPr lang="en-US" sz="1600" dirty="0">
              <a:solidFill>
                <a:srgbClr val="000000"/>
              </a:solidFill>
            </a:endParaRPr>
          </a:p>
        </p:txBody>
      </p:sp>
      <p:sp>
        <p:nvSpPr>
          <p:cNvPr id="7" name="Rectangle 6">
            <a:extLst>
              <a:ext uri="{FF2B5EF4-FFF2-40B4-BE49-F238E27FC236}">
                <a16:creationId xmlns:a16="http://schemas.microsoft.com/office/drawing/2014/main" xmlns:c15="http://schemas.microsoft.com/office/drawing/2012/chart" xmlns:c="http://schemas.openxmlformats.org/drawingml/2006/chart" xmlns="" id="{73802D1E-D89C-43F6-A81E-061DC8778E9D}"/>
              </a:ext>
            </a:extLst>
          </p:cNvPr>
          <p:cNvSpPr/>
          <p:nvPr/>
        </p:nvSpPr>
        <p:spPr>
          <a:xfrm>
            <a:off x="510987" y="4286110"/>
            <a:ext cx="7978587" cy="430887"/>
          </a:xfrm>
          <a:prstGeom prst="rect">
            <a:avLst/>
          </a:prstGeom>
        </p:spPr>
        <p:txBody>
          <a:bodyPr wrap="square">
            <a:spAutoFit/>
          </a:bodyPr>
          <a:lstStyle/>
          <a:p>
            <a:pPr rtl="0"/>
            <a:r>
              <a:rPr lang="fr-FR" sz="1100" b="1">
                <a:solidFill>
                  <a:srgbClr val="000000"/>
                </a:solidFill>
              </a:rPr>
              <a:t>Remarque</a:t>
            </a:r>
            <a:r>
              <a:rPr lang="fr-FR" sz="1100">
                <a:solidFill>
                  <a:srgbClr val="000000"/>
                </a:solidFill>
              </a:rPr>
              <a:t>: Tous les abonnés locaux partagent la même bande passante. Si un grand nombre d'utilisateurs rejoignent le service, il est possible que le niveau de bande passante disponible soit inférieur au niveau prévu.</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61A63708-44D1-4164-B85A-555643D303EA}"/>
              </a:ext>
            </a:extLst>
          </p:cNvPr>
          <p:cNvPicPr>
            <a:picLocks noChangeAspect="1"/>
          </p:cNvPicPr>
          <p:nvPr/>
        </p:nvPicPr>
        <p:blipFill>
          <a:blip r:embed="rId3"/>
          <a:stretch>
            <a:fillRect/>
          </a:stretch>
        </p:blipFill>
        <p:spPr>
          <a:xfrm>
            <a:off x="2582871" y="3244801"/>
            <a:ext cx="3834817" cy="1041309"/>
          </a:xfrm>
          <a:prstGeom prst="rect">
            <a:avLst/>
          </a:prstGeom>
        </p:spPr>
      </p:pic>
    </p:spTree>
    <p:extLst>
      <p:ext uri="{BB962C8B-B14F-4D97-AF65-F5344CB8AC3E}">
        <p14:creationId xmlns:p14="http://schemas.microsoft.com/office/powerpoint/2010/main" val="3770965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Fibre optique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0" y="855418"/>
            <a:ext cx="7913518" cy="2621311"/>
          </a:xfrm>
        </p:spPr>
        <p:txBody>
          <a:bodyPr/>
          <a:lstStyle/>
          <a:p>
            <a:pPr marL="0" indent="0" algn="l" rtl="0"/>
            <a:r>
              <a:rPr lang="fr-FR" sz="1800">
                <a:solidFill>
                  <a:srgbClr val="000000"/>
                </a:solidFill>
              </a:rPr>
              <a:t>De nombreuses municipalités, villes et fournisseurs installent un câble à fibre optique à l'emplacement de l'utilisateur. Ceci est communément appelé Fibre to the x (FTTx) et comprend ce qui suit:</a:t>
            </a:r>
          </a:p>
          <a:p>
            <a:pPr marL="285750" indent="-285750" algn="l" rtl="0">
              <a:buFont typeface="Arial" panose="020B0604020202020204" pitchFamily="34" charset="0"/>
              <a:buChar char="•"/>
            </a:pPr>
            <a:r>
              <a:rPr lang="fr-FR" sz="1600" b="1">
                <a:solidFill>
                  <a:srgbClr val="000000"/>
                </a:solidFill>
              </a:rPr>
              <a:t>FTTH (Fibre to the Home)</a:t>
            </a:r>
            <a:r>
              <a:rPr lang="fr-FR" sz="1600">
                <a:solidFill>
                  <a:srgbClr val="000000"/>
                </a:solidFill>
              </a:rPr>
              <a:t> - Fibre atteint la limite de la résidence.</a:t>
            </a:r>
            <a:r>
              <a:rPr lang="fr-FR" sz="1600" b="1">
                <a:solidFill>
                  <a:srgbClr val="000000"/>
                </a:solidFill>
              </a:rPr>
              <a:t> </a:t>
            </a:r>
          </a:p>
          <a:p>
            <a:pPr marL="285750" indent="-285750" algn="l" rtl="0">
              <a:buFont typeface="Arial" panose="020B0604020202020204" pitchFamily="34" charset="0"/>
              <a:buChar char="•"/>
            </a:pPr>
            <a:r>
              <a:rPr lang="fr-FR" sz="1600" b="1">
                <a:solidFill>
                  <a:srgbClr val="000000"/>
                </a:solidFill>
              </a:rPr>
              <a:t>FTTB (Fiber to the Building)</a:t>
            </a:r>
            <a:r>
              <a:rPr lang="fr-FR" sz="1600">
                <a:solidFill>
                  <a:srgbClr val="000000"/>
                </a:solidFill>
              </a:rPr>
              <a:t> - La fibre atteint la limite du bâtiment avec la connexion finale à l'espace de vie individuel étant faite par des moyens alternatifs.</a:t>
            </a:r>
          </a:p>
          <a:p>
            <a:pPr marL="285750" indent="-285750" algn="l" rtl="0">
              <a:buFont typeface="Arial" panose="020B0604020202020204" pitchFamily="34" charset="0"/>
              <a:buChar char="•"/>
            </a:pPr>
            <a:r>
              <a:rPr lang="fr-FR" sz="1600" b="1">
                <a:solidFill>
                  <a:srgbClr val="000000"/>
                </a:solidFill>
              </a:rPr>
              <a:t>FTTN (Fibre to the Node/Neighborhood)</a:t>
            </a:r>
            <a:r>
              <a:rPr lang="fr-FR" sz="1600">
                <a:solidFill>
                  <a:srgbClr val="000000"/>
                </a:solidFill>
              </a:rPr>
              <a:t> - Le câblage optique atteint un nœud optique qui convertit les signaux optiques dans un format acceptable pour la paire torsadée ou le câble coaxial vers le local.</a:t>
            </a:r>
          </a:p>
          <a:p>
            <a:pPr marL="0" indent="0" algn="l"/>
            <a:endParaRPr lang="en-US" sz="1600" dirty="0">
              <a:solidFill>
                <a:srgbClr val="000000"/>
              </a:solidFill>
            </a:endParaRPr>
          </a:p>
        </p:txBody>
      </p:sp>
      <p:sp>
        <p:nvSpPr>
          <p:cNvPr id="2" name="Rectangle 1">
            <a:extLst>
              <a:ext uri="{FF2B5EF4-FFF2-40B4-BE49-F238E27FC236}">
                <a16:creationId xmlns:a16="http://schemas.microsoft.com/office/drawing/2014/main" xmlns:c15="http://schemas.microsoft.com/office/drawing/2012/chart" xmlns:c="http://schemas.openxmlformats.org/drawingml/2006/chart" xmlns="" id="{E7D1481B-12CA-40C0-BE3C-C6A0EA5197C0}"/>
              </a:ext>
            </a:extLst>
          </p:cNvPr>
          <p:cNvSpPr/>
          <p:nvPr/>
        </p:nvSpPr>
        <p:spPr>
          <a:xfrm>
            <a:off x="618083" y="3548505"/>
            <a:ext cx="7950184" cy="307777"/>
          </a:xfrm>
          <a:prstGeom prst="rect">
            <a:avLst/>
          </a:prstGeom>
        </p:spPr>
        <p:txBody>
          <a:bodyPr wrap="square">
            <a:spAutoFit/>
          </a:bodyPr>
          <a:lstStyle/>
          <a:p>
            <a:pPr rtl="0"/>
            <a:r>
              <a:rPr lang="fr-FR" sz="1400" b="1" dirty="0">
                <a:solidFill>
                  <a:srgbClr val="000000"/>
                </a:solidFill>
              </a:rPr>
              <a:t>Remarque</a:t>
            </a:r>
            <a:r>
              <a:rPr lang="fr-FR" sz="1400" dirty="0">
                <a:solidFill>
                  <a:srgbClr val="000000"/>
                </a:solidFill>
              </a:rPr>
              <a:t> : </a:t>
            </a:r>
            <a:r>
              <a:rPr lang="fr-FR" sz="1400" dirty="0" err="1">
                <a:solidFill>
                  <a:srgbClr val="000000"/>
                </a:solidFill>
              </a:rPr>
              <a:t>FTTx</a:t>
            </a:r>
            <a:r>
              <a:rPr lang="fr-FR" sz="1400" dirty="0">
                <a:solidFill>
                  <a:srgbClr val="000000"/>
                </a:solidFill>
              </a:rPr>
              <a:t> peut fournir la bande passante la plus élevée de toutes les options haut débit</a:t>
            </a:r>
            <a:r>
              <a:rPr lang="fr-FR" sz="1100" dirty="0">
                <a:solidFill>
                  <a:srgbClr val="000000"/>
                </a:solidFill>
              </a:rPr>
              <a:t>.</a:t>
            </a:r>
          </a:p>
        </p:txBody>
      </p:sp>
    </p:spTree>
    <p:extLst>
      <p:ext uri="{BB962C8B-B14F-4D97-AF65-F5344CB8AC3E}">
        <p14:creationId xmlns:p14="http://schemas.microsoft.com/office/powerpoint/2010/main" val="328832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Haut débit basé sur Internet sans fil</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31975" y="622169"/>
            <a:ext cx="8345488" cy="3893270"/>
          </a:xfrm>
        </p:spPr>
        <p:txBody>
          <a:bodyPr/>
          <a:lstStyle/>
          <a:p>
            <a:pPr marL="0" indent="0" algn="l" rtl="0"/>
            <a:r>
              <a:rPr lang="fr-FR" sz="1600">
                <a:solidFill>
                  <a:srgbClr val="000000"/>
                </a:solidFill>
              </a:rPr>
              <a:t>La technologie sans fil utilise le spectre radio disponible pour envoyer et recevoir des données.</a:t>
            </a:r>
          </a:p>
          <a:p>
            <a:pPr marL="285750" indent="-285750" algn="l" rtl="0">
              <a:buFont typeface="Arial" panose="020B0604020202020204" pitchFamily="34" charset="0"/>
              <a:buChar char="•"/>
            </a:pPr>
            <a:r>
              <a:rPr lang="fr-FR" sz="1600" b="1">
                <a:solidFill>
                  <a:srgbClr val="000000"/>
                </a:solidFill>
              </a:rPr>
              <a:t>Wi-Fi Municipal </a:t>
            </a:r>
            <a:r>
              <a:rPr lang="fr-FR" sz="1600">
                <a:solidFill>
                  <a:srgbClr val="000000"/>
                </a:solidFill>
              </a:rPr>
              <a:t>- Des réseaux sans fil municipaux sont disponibles dans de nombreuses villes et fournissent un accès à l'internet à haut débit gratuitement ou à un prix nettement inférieur à celui des autres services à large bande.</a:t>
            </a:r>
          </a:p>
          <a:p>
            <a:pPr marL="285750" indent="-285750" algn="l" rtl="0">
              <a:buFont typeface="Arial" panose="020B0604020202020204" pitchFamily="34" charset="0"/>
              <a:buChar char="•"/>
            </a:pPr>
            <a:r>
              <a:rPr lang="fr-FR" sz="1600" b="1">
                <a:solidFill>
                  <a:srgbClr val="000000"/>
                </a:solidFill>
              </a:rPr>
              <a:t>Cellulaire</a:t>
            </a:r>
            <a:r>
              <a:rPr lang="fr-FR" sz="1600">
                <a:solidFill>
                  <a:srgbClr val="000000"/>
                </a:solidFill>
              </a:rPr>
              <a:t> - Utilisé de plus en plus pour connecter des appareils à l'internet à l'aide d'ondes radio pour communiquer via une tour de téléphonie mobile située à proximité. 3G/4G/5G et Long-Term Evolution (LTE) sont des technologies cellulaires.</a:t>
            </a:r>
          </a:p>
          <a:p>
            <a:pPr marL="285750" indent="-285750" algn="l" rtl="0">
              <a:buFont typeface="Arial" panose="020B0604020202020204" pitchFamily="34" charset="0"/>
              <a:buChar char="•"/>
            </a:pPr>
            <a:r>
              <a:rPr lang="fr-FR" sz="1600" b="1">
                <a:solidFill>
                  <a:srgbClr val="000000"/>
                </a:solidFill>
              </a:rPr>
              <a:t>Internet par satellite </a:t>
            </a:r>
            <a:r>
              <a:rPr lang="fr-FR" sz="1600">
                <a:solidFill>
                  <a:srgbClr val="000000"/>
                </a:solidFill>
              </a:rPr>
              <a:t>- Généralement utilisé par les utilisateurs ruraux ou dans les régions éloignées où le câble et l'ADSL ne sont pas disponibles. Un routeur se connecte à une antenne parabolique orientée vers le satellite d'un fournisseur d'accès dans une orbite géosynchrone. Les arbres et les fortes pluies peuvent avoir un impact sur le signal satellite. </a:t>
            </a:r>
          </a:p>
          <a:p>
            <a:pPr marL="285750" indent="-285750" algn="l" rtl="0">
              <a:buFont typeface="Arial" panose="020B0604020202020204" pitchFamily="34" charset="0"/>
              <a:buChar char="•"/>
            </a:pPr>
            <a:r>
              <a:rPr lang="fr-FR" sz="1600" b="1">
                <a:solidFill>
                  <a:srgbClr val="000000"/>
                </a:solidFill>
              </a:rPr>
              <a:t>WiMAX</a:t>
            </a:r>
            <a:r>
              <a:rPr lang="fr-FR" sz="1600">
                <a:solidFill>
                  <a:srgbClr val="000000"/>
                </a:solidFill>
              </a:rPr>
              <a:t> - La technologie WiMAX est décrite dans la norme IEEE 802.16 qui fournit un service à haut-débit avec accès sans fil et offre une couverture étendue, similaire à celle du réseau de téléphonie mobile, plutôt que via de petits points d'accès Wi-Fi.</a:t>
            </a:r>
          </a:p>
        </p:txBody>
      </p:sp>
    </p:spTree>
    <p:extLst>
      <p:ext uri="{BB962C8B-B14F-4D97-AF65-F5344CB8AC3E}">
        <p14:creationId xmlns:p14="http://schemas.microsoft.com/office/powerpoint/2010/main" val="3432532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Technologie VPN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98981" y="731837"/>
            <a:ext cx="8946037" cy="3940647"/>
          </a:xfrm>
        </p:spPr>
        <p:txBody>
          <a:bodyPr/>
          <a:lstStyle/>
          <a:p>
            <a:pPr marL="0" indent="0" algn="l" rtl="0"/>
            <a:r>
              <a:rPr lang="fr-FR" sz="1300" dirty="0">
                <a:solidFill>
                  <a:srgbClr val="000000"/>
                </a:solidFill>
              </a:rPr>
              <a:t>Les VPN peuvent être utilisés pour résoudre les problèmes de sécurité rencontrés lorsqu'un employé d'un bureau distant utilise des services à large bande pour accéder au réseau étendu de l'entreprise via l'internet.</a:t>
            </a:r>
          </a:p>
          <a:p>
            <a:pPr marL="0" indent="0" algn="l" rtl="0"/>
            <a:r>
              <a:rPr lang="fr-FR" sz="1300" dirty="0">
                <a:solidFill>
                  <a:srgbClr val="000000"/>
                </a:solidFill>
              </a:rPr>
              <a:t>Un VPN est une connexion chiffrée entre réseaux privés sur un réseau public. Les tunnels VPN sont acheminés via l'internet à partir du réseau privé de l'entreprise vers le site distant ou l'hôte de l'employé.</a:t>
            </a:r>
          </a:p>
          <a:p>
            <a:pPr marL="0" indent="0" algn="l" rtl="0"/>
            <a:r>
              <a:rPr lang="fr-FR" sz="1300" dirty="0">
                <a:solidFill>
                  <a:srgbClr val="000000"/>
                </a:solidFill>
              </a:rPr>
              <a:t>L'utilisation du VPN présente de nombreux bénéfices:</a:t>
            </a:r>
          </a:p>
          <a:p>
            <a:pPr marL="285750" indent="-285750" algn="l" rtl="0">
              <a:buFont typeface="Arial" panose="020B0604020202020204" pitchFamily="34" charset="0"/>
              <a:buChar char="•"/>
            </a:pPr>
            <a:r>
              <a:rPr lang="fr-FR" sz="1300" b="1" dirty="0">
                <a:solidFill>
                  <a:srgbClr val="000000"/>
                </a:solidFill>
              </a:rPr>
              <a:t>Réduction des coûts </a:t>
            </a:r>
            <a:r>
              <a:rPr lang="fr-FR" sz="1300" dirty="0">
                <a:solidFill>
                  <a:srgbClr val="000000"/>
                </a:solidFill>
              </a:rPr>
              <a:t>- Élimine les liaisons WAN et les banques de modems dédiées coûteuses et spécialisées.</a:t>
            </a:r>
          </a:p>
          <a:p>
            <a:pPr marL="285750" indent="-285750" algn="l" rtl="0">
              <a:buFont typeface="Arial" panose="020B0604020202020204" pitchFamily="34" charset="0"/>
              <a:buChar char="•"/>
            </a:pPr>
            <a:r>
              <a:rPr lang="fr-FR" sz="1300" b="1" dirty="0">
                <a:solidFill>
                  <a:srgbClr val="000000"/>
                </a:solidFill>
              </a:rPr>
              <a:t>Sécurité</a:t>
            </a:r>
            <a:r>
              <a:rPr lang="fr-FR" sz="1300" dirty="0">
                <a:solidFill>
                  <a:srgbClr val="000000"/>
                </a:solidFill>
              </a:rPr>
              <a:t> - Des protocoles avancés de cryptage et d'authentification protègent les données contre les accès non autorisés.</a:t>
            </a:r>
          </a:p>
          <a:p>
            <a:pPr marL="285750" indent="-285750" algn="l" rtl="0">
              <a:buFont typeface="Arial" panose="020B0604020202020204" pitchFamily="34" charset="0"/>
              <a:buChar char="•"/>
            </a:pPr>
            <a:r>
              <a:rPr lang="fr-FR" sz="1300" b="1" dirty="0">
                <a:solidFill>
                  <a:srgbClr val="000000"/>
                </a:solidFill>
              </a:rPr>
              <a:t>Évolutivité</a:t>
            </a:r>
            <a:r>
              <a:rPr lang="fr-FR" sz="1300" dirty="0">
                <a:solidFill>
                  <a:srgbClr val="000000"/>
                </a:solidFill>
              </a:rPr>
              <a:t> - Les grandes entreprises peuvent ajouter des volumes importants de capacité sans ajouter d’infrastructure importante.</a:t>
            </a:r>
          </a:p>
          <a:p>
            <a:pPr marL="285750" indent="-285750" algn="l" rtl="0">
              <a:buFont typeface="Arial" panose="020B0604020202020204" pitchFamily="34" charset="0"/>
              <a:buChar char="•"/>
            </a:pPr>
            <a:r>
              <a:rPr lang="fr-FR" sz="1300" b="1" dirty="0">
                <a:solidFill>
                  <a:srgbClr val="000000"/>
                </a:solidFill>
              </a:rPr>
              <a:t>Compatibilité avec la technologie haut-débit </a:t>
            </a:r>
            <a:r>
              <a:rPr lang="fr-FR" sz="1300" dirty="0">
                <a:solidFill>
                  <a:srgbClr val="000000"/>
                </a:solidFill>
              </a:rPr>
              <a:t>- Prise en charge par les fournisseurs d'accès haut-débit tels que la DSL et le câble DSL.</a:t>
            </a:r>
          </a:p>
          <a:p>
            <a:pPr marL="0" indent="0" algn="l" rtl="0"/>
            <a:r>
              <a:rPr lang="fr-FR" sz="1300" dirty="0">
                <a:solidFill>
                  <a:srgbClr val="000000"/>
                </a:solidFill>
              </a:rPr>
              <a:t>Les VPN sont généralement implémentés comme suit:</a:t>
            </a:r>
          </a:p>
          <a:p>
            <a:pPr marL="285750" indent="-285750" algn="l" rtl="0">
              <a:buFont typeface="Arial" panose="020B0604020202020204" pitchFamily="34" charset="0"/>
              <a:buChar char="•"/>
            </a:pPr>
            <a:r>
              <a:rPr lang="fr-FR" sz="1300" b="1" dirty="0">
                <a:solidFill>
                  <a:srgbClr val="000000"/>
                </a:solidFill>
              </a:rPr>
              <a:t>VPN site à site</a:t>
            </a:r>
            <a:r>
              <a:rPr lang="fr-FR" sz="1300" dirty="0">
                <a:solidFill>
                  <a:srgbClr val="000000"/>
                </a:solidFill>
              </a:rPr>
              <a:t>- Les paramètres VPN sont configurés sur les routeurs. Les clients ne savent pas que leurs données sont cryptées. </a:t>
            </a:r>
          </a:p>
          <a:p>
            <a:pPr marL="285750" indent="-285750" algn="l" rtl="0">
              <a:buFont typeface="Arial" panose="020B0604020202020204" pitchFamily="34" charset="0"/>
              <a:buChar char="•"/>
            </a:pPr>
            <a:r>
              <a:rPr lang="fr-FR" sz="1300" b="1" dirty="0">
                <a:solidFill>
                  <a:srgbClr val="000000"/>
                </a:solidFill>
              </a:rPr>
              <a:t>Accès à distance</a:t>
            </a:r>
            <a:r>
              <a:rPr lang="fr-FR" sz="1300" dirty="0">
                <a:solidFill>
                  <a:srgbClr val="000000"/>
                </a:solidFill>
              </a:rPr>
              <a:t>- L'utilisateur est conscient et initie une connexion d'accès à distance. Par exemple, en utilisant HTTPS dans un navigateur pour vous connecter à votre banque. Alternativement, l'utilisateur peut exécuter le logiciel client VPN sur son hôte pour se connecter au périphérique de destination et s'authentifier auprès de celui-ci.</a:t>
            </a:r>
          </a:p>
          <a:p>
            <a:pPr marL="0" indent="0" algn="l"/>
            <a:endParaRPr lang="en-US" sz="1300" dirty="0">
              <a:solidFill>
                <a:srgbClr val="000000"/>
              </a:solidFill>
            </a:endParaRPr>
          </a:p>
          <a:p>
            <a:pPr marL="0" indent="0" algn="l"/>
            <a:endParaRPr lang="en-US" sz="1300" dirty="0">
              <a:solidFill>
                <a:srgbClr val="000000"/>
              </a:solidFill>
            </a:endParaRPr>
          </a:p>
        </p:txBody>
      </p:sp>
    </p:spTree>
    <p:extLst>
      <p:ext uri="{BB962C8B-B14F-4D97-AF65-F5344CB8AC3E}">
        <p14:creationId xmlns:p14="http://schemas.microsoft.com/office/powerpoint/2010/main" val="203251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Options de connectivité de FAI</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35811" y="714904"/>
            <a:ext cx="5685769" cy="3940647"/>
          </a:xfrm>
        </p:spPr>
        <p:txBody>
          <a:bodyPr/>
          <a:lstStyle/>
          <a:p>
            <a:pPr marL="0" indent="0" algn="l" rtl="0"/>
            <a:r>
              <a:rPr lang="fr-FR" sz="1400" dirty="0">
                <a:solidFill>
                  <a:srgbClr val="000000"/>
                </a:solidFill>
              </a:rPr>
              <a:t>Une organisation peut se connecter à un fournisseur de services Internet de différentes manières. Le choix dépend des besoins et du budget de l'organisation.</a:t>
            </a:r>
          </a:p>
          <a:p>
            <a:pPr marL="285750" indent="-285750" algn="l" rtl="0">
              <a:buFont typeface="Arial" panose="020B0604020202020204" pitchFamily="34" charset="0"/>
              <a:buChar char="•"/>
            </a:pPr>
            <a:r>
              <a:rPr lang="fr-FR" sz="1400" b="1" dirty="0">
                <a:solidFill>
                  <a:srgbClr val="000000"/>
                </a:solidFill>
              </a:rPr>
              <a:t>Single-home</a:t>
            </a:r>
            <a:r>
              <a:rPr lang="fr-FR" sz="1400" dirty="0">
                <a:solidFill>
                  <a:srgbClr val="000000"/>
                </a:solidFill>
              </a:rPr>
              <a:t> - Connexion unique au FAI à l'aide d'un lien. Ne fournit aucune redondance et est la solution la moins coûteuse. </a:t>
            </a:r>
          </a:p>
          <a:p>
            <a:pPr marL="285750" indent="-285750" algn="l" rtl="0">
              <a:buFont typeface="Arial" panose="020B0604020202020204" pitchFamily="34" charset="0"/>
              <a:buChar char="•"/>
            </a:pPr>
            <a:r>
              <a:rPr lang="fr-FR" sz="1400" b="1" dirty="0">
                <a:solidFill>
                  <a:srgbClr val="000000"/>
                </a:solidFill>
              </a:rPr>
              <a:t>Double home</a:t>
            </a:r>
            <a:r>
              <a:rPr lang="fr-FR" sz="1400" dirty="0">
                <a:solidFill>
                  <a:srgbClr val="000000"/>
                </a:solidFill>
              </a:rPr>
              <a:t> - Se connecte au même FAI à l'aide de deux liens. Fournit à la fois la redondance et l'équilibrage de charge. Toutefois, l'organisation perd la connectivité Internet si le fournisseur de services Internet subit une panne.</a:t>
            </a:r>
          </a:p>
          <a:p>
            <a:pPr marL="285750" indent="-285750" algn="l" rtl="0">
              <a:buFont typeface="Arial" panose="020B0604020202020204" pitchFamily="34" charset="0"/>
              <a:buChar char="•"/>
            </a:pPr>
            <a:r>
              <a:rPr lang="fr-FR" sz="1400" b="1" dirty="0" err="1">
                <a:solidFill>
                  <a:srgbClr val="000000"/>
                </a:solidFill>
              </a:rPr>
              <a:t>Multihome</a:t>
            </a:r>
            <a:r>
              <a:rPr lang="fr-FR" sz="1400" dirty="0">
                <a:solidFill>
                  <a:srgbClr val="000000"/>
                </a:solidFill>
              </a:rPr>
              <a:t> -Le client se connecte à deux FAI différents. Cette conception offre une redondance accrue et permet l'équilibrage de la charge, mais elle peut être coûteuse.</a:t>
            </a:r>
          </a:p>
          <a:p>
            <a:pPr marL="285750" indent="-285750" algn="l" rtl="0">
              <a:buFont typeface="Arial" panose="020B0604020202020204" pitchFamily="34" charset="0"/>
              <a:buChar char="•"/>
            </a:pPr>
            <a:r>
              <a:rPr lang="fr-FR" sz="1400" b="1" dirty="0">
                <a:solidFill>
                  <a:srgbClr val="000000"/>
                </a:solidFill>
              </a:rPr>
              <a:t>Double-</a:t>
            </a:r>
            <a:r>
              <a:rPr lang="fr-FR" sz="1400" b="1" dirty="0" err="1">
                <a:solidFill>
                  <a:srgbClr val="000000"/>
                </a:solidFill>
              </a:rPr>
              <a:t>multihome</a:t>
            </a:r>
            <a:r>
              <a:rPr lang="fr-FR" sz="1400" dirty="0">
                <a:solidFill>
                  <a:srgbClr val="000000"/>
                </a:solidFill>
              </a:rPr>
              <a:t> - Double-</a:t>
            </a:r>
            <a:r>
              <a:rPr lang="fr-FR" sz="1400" dirty="0" err="1">
                <a:solidFill>
                  <a:srgbClr val="000000"/>
                </a:solidFill>
              </a:rPr>
              <a:t>multihome</a:t>
            </a:r>
            <a:r>
              <a:rPr lang="fr-FR" sz="1400" dirty="0">
                <a:solidFill>
                  <a:srgbClr val="000000"/>
                </a:solidFill>
              </a:rPr>
              <a:t> est la topologie la plus résiliente des quatre affichées. Le client se connecte à l'aide de liens redondants vers plusieurs FAI. Cette topologie fournit la plus grande redondance possible. C'est l'option la plus chère des quatre. </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34BF267B-7845-4111-91FD-FA6958B413EC}"/>
              </a:ext>
            </a:extLst>
          </p:cNvPr>
          <p:cNvPicPr>
            <a:picLocks noChangeAspect="1"/>
          </p:cNvPicPr>
          <p:nvPr/>
        </p:nvPicPr>
        <p:blipFill>
          <a:blip r:embed="rId3"/>
          <a:stretch>
            <a:fillRect/>
          </a:stretch>
        </p:blipFill>
        <p:spPr>
          <a:xfrm>
            <a:off x="6239436" y="3197001"/>
            <a:ext cx="2549826" cy="1532683"/>
          </a:xfrm>
          <a:prstGeom prst="rect">
            <a:avLst/>
          </a:prstGeom>
        </p:spPr>
      </p:pic>
      <p:pic>
        <p:nvPicPr>
          <p:cNvPr id="5" name="Picture 4">
            <a:extLst>
              <a:ext uri="{FF2B5EF4-FFF2-40B4-BE49-F238E27FC236}">
                <a16:creationId xmlns:a16="http://schemas.microsoft.com/office/drawing/2014/main" xmlns:c15="http://schemas.microsoft.com/office/drawing/2012/chart" xmlns:c="http://schemas.openxmlformats.org/drawingml/2006/chart" xmlns="" id="{9A4575AE-6A3C-408D-AFA5-1C7FC1F8C805}"/>
              </a:ext>
            </a:extLst>
          </p:cNvPr>
          <p:cNvPicPr>
            <a:picLocks noChangeAspect="1"/>
          </p:cNvPicPr>
          <p:nvPr/>
        </p:nvPicPr>
        <p:blipFill>
          <a:blip r:embed="rId4"/>
          <a:stretch>
            <a:fillRect/>
          </a:stretch>
        </p:blipFill>
        <p:spPr>
          <a:xfrm>
            <a:off x="6174936" y="1710844"/>
            <a:ext cx="2724043" cy="1525874"/>
          </a:xfrm>
          <a:prstGeom prst="rect">
            <a:avLst/>
          </a:prstGeom>
        </p:spPr>
      </p:pic>
      <p:pic>
        <p:nvPicPr>
          <p:cNvPr id="6" name="Picture 5">
            <a:extLst>
              <a:ext uri="{FF2B5EF4-FFF2-40B4-BE49-F238E27FC236}">
                <a16:creationId xmlns:a16="http://schemas.microsoft.com/office/drawing/2014/main" xmlns:c15="http://schemas.microsoft.com/office/drawing/2012/chart" xmlns:c="http://schemas.openxmlformats.org/drawingml/2006/chart" xmlns="" id="{7DF19F28-4200-4E3E-9667-41491491D38D}"/>
              </a:ext>
            </a:extLst>
          </p:cNvPr>
          <p:cNvPicPr>
            <a:picLocks noChangeAspect="1"/>
          </p:cNvPicPr>
          <p:nvPr/>
        </p:nvPicPr>
        <p:blipFill>
          <a:blip r:embed="rId5"/>
          <a:stretch>
            <a:fillRect/>
          </a:stretch>
        </p:blipFill>
        <p:spPr>
          <a:xfrm>
            <a:off x="6161213" y="1077794"/>
            <a:ext cx="2737766" cy="643580"/>
          </a:xfrm>
          <a:prstGeom prst="rect">
            <a:avLst/>
          </a:prstGeom>
        </p:spPr>
      </p:pic>
      <p:pic>
        <p:nvPicPr>
          <p:cNvPr id="7" name="Picture 6">
            <a:extLst>
              <a:ext uri="{FF2B5EF4-FFF2-40B4-BE49-F238E27FC236}">
                <a16:creationId xmlns:a16="http://schemas.microsoft.com/office/drawing/2014/main" xmlns:c15="http://schemas.microsoft.com/office/drawing/2012/chart" xmlns:c="http://schemas.openxmlformats.org/drawingml/2006/chart" xmlns="" id="{9CCC4CC1-64EE-48DF-A528-D2C57C207A3B}"/>
              </a:ext>
            </a:extLst>
          </p:cNvPr>
          <p:cNvPicPr>
            <a:picLocks noChangeAspect="1"/>
          </p:cNvPicPr>
          <p:nvPr/>
        </p:nvPicPr>
        <p:blipFill>
          <a:blip r:embed="rId6"/>
          <a:stretch>
            <a:fillRect/>
          </a:stretch>
        </p:blipFill>
        <p:spPr>
          <a:xfrm>
            <a:off x="6174936" y="268080"/>
            <a:ext cx="2773986" cy="650561"/>
          </a:xfrm>
          <a:prstGeom prst="rect">
            <a:avLst/>
          </a:prstGeom>
        </p:spPr>
      </p:pic>
    </p:spTree>
    <p:extLst>
      <p:ext uri="{BB962C8B-B14F-4D97-AF65-F5344CB8AC3E}">
        <p14:creationId xmlns:p14="http://schemas.microsoft.com/office/powerpoint/2010/main" val="927303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Connectivité basée sur l'internet</a:t>
            </a:r>
            <a:r>
              <a:rPr lang="en-US" dirty="0"/>
              <a:t/>
            </a:r>
            <a:br>
              <a:rPr lang="en-US" dirty="0"/>
            </a:br>
            <a:r>
              <a:rPr lang="fr-FR" sz="2400" dirty="0"/>
              <a:t>Comparaison des solutions haut débit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0" y="659876"/>
            <a:ext cx="9143999" cy="4012608"/>
          </a:xfrm>
        </p:spPr>
        <p:txBody>
          <a:bodyPr/>
          <a:lstStyle/>
          <a:p>
            <a:pPr marL="0" indent="0" algn="l" rtl="0"/>
            <a:r>
              <a:rPr lang="fr-FR" sz="1500" dirty="0">
                <a:solidFill>
                  <a:srgbClr val="000000"/>
                </a:solidFill>
              </a:rPr>
              <a:t>Chaque solution haut débit présente des avantages et des inconvénients. Si plusieurs solutions haut-débit sont disponibles, une analyse coûts/avantages doit être effectuée en vue de déterminer la meilleure solution.</a:t>
            </a:r>
          </a:p>
          <a:p>
            <a:pPr marL="0" indent="0" algn="l" rtl="0"/>
            <a:r>
              <a:rPr lang="fr-FR" sz="1500" dirty="0">
                <a:solidFill>
                  <a:srgbClr val="000000"/>
                </a:solidFill>
              </a:rPr>
              <a:t>Parmi les facteurs à prendre en compte, mentionnons les suivants:</a:t>
            </a:r>
          </a:p>
          <a:p>
            <a:pPr marL="285750" indent="-285750" algn="l" rtl="0">
              <a:buFont typeface="Arial" panose="020B0604020202020204" pitchFamily="34" charset="0"/>
              <a:buChar char="•"/>
            </a:pPr>
            <a:r>
              <a:rPr lang="fr-FR" sz="1500" b="1" dirty="0">
                <a:solidFill>
                  <a:srgbClr val="000000"/>
                </a:solidFill>
              </a:rPr>
              <a:t>Câble </a:t>
            </a:r>
            <a:r>
              <a:rPr lang="fr-FR" sz="1500" dirty="0">
                <a:solidFill>
                  <a:srgbClr val="000000"/>
                </a:solidFill>
              </a:rPr>
              <a:t>- La bande passante est partagée par de nombreux utilisateurs. Par conséquent, les débits de données en amont sont souvent lents pendant les heures de forte utilisation dans les zones où il y a sur abonnement.</a:t>
            </a:r>
          </a:p>
          <a:p>
            <a:pPr marL="285750" indent="-285750" algn="l" rtl="0">
              <a:buFont typeface="Arial" panose="020B0604020202020204" pitchFamily="34" charset="0"/>
              <a:buChar char="•"/>
            </a:pPr>
            <a:r>
              <a:rPr lang="fr-FR" sz="1500" b="1" dirty="0">
                <a:solidFill>
                  <a:srgbClr val="000000"/>
                </a:solidFill>
              </a:rPr>
              <a:t>DSL </a:t>
            </a:r>
            <a:r>
              <a:rPr lang="fr-FR" sz="1500" dirty="0">
                <a:solidFill>
                  <a:srgbClr val="000000"/>
                </a:solidFill>
              </a:rPr>
              <a:t>- Largeur de bande limitée et sensible à la distance (par rapport au bureau central du FAI). Le taux de téléchargement est proportionnellement inférieur par rapport au taux de téléchargement.</a:t>
            </a:r>
          </a:p>
          <a:p>
            <a:pPr marL="285750" indent="-285750" algn="l" rtl="0">
              <a:buFont typeface="Arial" panose="020B0604020202020204" pitchFamily="34" charset="0"/>
              <a:buChar char="•"/>
            </a:pPr>
            <a:r>
              <a:rPr lang="fr-FR" sz="1500" b="1" dirty="0" err="1">
                <a:solidFill>
                  <a:srgbClr val="000000"/>
                </a:solidFill>
              </a:rPr>
              <a:t>Fiber</a:t>
            </a:r>
            <a:r>
              <a:rPr lang="fr-FR" sz="1500" b="1" dirty="0">
                <a:solidFill>
                  <a:srgbClr val="000000"/>
                </a:solidFill>
              </a:rPr>
              <a:t>-to-the-Home </a:t>
            </a:r>
            <a:r>
              <a:rPr lang="fr-FR" sz="1500" dirty="0">
                <a:solidFill>
                  <a:srgbClr val="000000"/>
                </a:solidFill>
              </a:rPr>
              <a:t>- Cette option nécessite l'installation de la fibre directement à la maison.</a:t>
            </a:r>
          </a:p>
          <a:p>
            <a:pPr marL="285750" indent="-285750" algn="l" rtl="0">
              <a:buFont typeface="Arial" panose="020B0604020202020204" pitchFamily="34" charset="0"/>
              <a:buChar char="•"/>
            </a:pPr>
            <a:r>
              <a:rPr lang="fr-FR" sz="1500" b="1" dirty="0">
                <a:solidFill>
                  <a:srgbClr val="000000"/>
                </a:solidFill>
              </a:rPr>
              <a:t>Cellulaire/Mobile </a:t>
            </a:r>
            <a:r>
              <a:rPr lang="fr-FR" sz="1500" dirty="0">
                <a:solidFill>
                  <a:srgbClr val="000000"/>
                </a:solidFill>
              </a:rPr>
              <a:t>- Avec cette option, la couverture est souvent un problème, même dans un petit bureau ou un bureau à domicile où la largeur de bande est relativement limitée.</a:t>
            </a:r>
          </a:p>
          <a:p>
            <a:pPr marL="285750" indent="-285750" algn="l" rtl="0">
              <a:buFont typeface="Arial" panose="020B0604020202020204" pitchFamily="34" charset="0"/>
              <a:buChar char="•"/>
            </a:pPr>
            <a:r>
              <a:rPr lang="fr-FR" sz="1500" b="1" dirty="0">
                <a:solidFill>
                  <a:srgbClr val="000000"/>
                </a:solidFill>
              </a:rPr>
              <a:t>Wi-Fi municipal </a:t>
            </a:r>
            <a:r>
              <a:rPr lang="fr-FR" sz="1500" dirty="0">
                <a:solidFill>
                  <a:srgbClr val="000000"/>
                </a:solidFill>
              </a:rPr>
              <a:t>- La plupart des municipalités ne disposent pas d'un réseau Wi-Fi maillé déployé. Si elle est disponible et accessible, c'est une option viable.</a:t>
            </a:r>
          </a:p>
          <a:p>
            <a:pPr marL="285750" indent="-285750" algn="l" rtl="0">
              <a:buFont typeface="Arial" panose="020B0604020202020204" pitchFamily="34" charset="0"/>
              <a:buChar char="•"/>
            </a:pPr>
            <a:r>
              <a:rPr lang="fr-FR" sz="1500" b="1" dirty="0">
                <a:solidFill>
                  <a:srgbClr val="000000"/>
                </a:solidFill>
              </a:rPr>
              <a:t>Satellite</a:t>
            </a:r>
            <a:r>
              <a:rPr lang="fr-FR" sz="1500" dirty="0">
                <a:solidFill>
                  <a:srgbClr val="000000"/>
                </a:solidFill>
              </a:rPr>
              <a:t> - Cette option est coûteuse et offre une capacité limitée par abonné. Généralement utilisé lors qu’aucune autre option n'est disponible.</a:t>
            </a:r>
          </a:p>
          <a:p>
            <a:pPr marL="0" indent="0" algn="l"/>
            <a:endParaRPr lang="en-US" sz="1500" dirty="0">
              <a:solidFill>
                <a:srgbClr val="000000"/>
              </a:solidFill>
            </a:endParaRPr>
          </a:p>
        </p:txBody>
      </p:sp>
    </p:spTree>
    <p:extLst>
      <p:ext uri="{BB962C8B-B14F-4D97-AF65-F5344CB8AC3E}">
        <p14:creationId xmlns:p14="http://schemas.microsoft.com/office/powerpoint/2010/main" val="4222613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254000"/>
            <a:ext cx="9144000" cy="731837"/>
          </a:xfrm>
        </p:spPr>
        <p:txBody>
          <a:bodyPr/>
          <a:lstStyle/>
          <a:p>
            <a:pPr rtl="0">
              <a:lnSpc>
                <a:spcPct val="100000"/>
              </a:lnSpc>
            </a:pPr>
            <a:r>
              <a:rPr lang="fr-FR" sz="1600" dirty="0"/>
              <a:t>Connectivité basée sur l'internet</a:t>
            </a:r>
            <a:r>
              <a:rPr lang="en-US" dirty="0"/>
              <a:t/>
            </a:r>
            <a:br>
              <a:rPr lang="en-US" dirty="0"/>
            </a:br>
            <a:r>
              <a:rPr lang="fr-FR" sz="2400" dirty="0"/>
              <a:t>Travaux pratiques - Configurer et vérifier les listes de contrôle d'accès IPv4 étendues</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16874280-9EA6-0242-8034-EC3F27C940E8}"/>
              </a:ext>
            </a:extLst>
          </p:cNvPr>
          <p:cNvSpPr>
            <a:spLocks noGrp="1"/>
          </p:cNvSpPr>
          <p:nvPr>
            <p:ph idx="1"/>
          </p:nvPr>
        </p:nvSpPr>
        <p:spPr>
          <a:xfrm>
            <a:off x="466196" y="1351464"/>
            <a:ext cx="8280057" cy="3544404"/>
          </a:xfrm>
        </p:spPr>
        <p:txBody>
          <a:bodyPr/>
          <a:lstStyle/>
          <a:p>
            <a:pPr marL="0" indent="0" algn="l" rtl="0"/>
            <a:r>
              <a:rPr lang="fr-FR" sz="1800" dirty="0">
                <a:solidFill>
                  <a:srgbClr val="000000"/>
                </a:solidFill>
              </a:rPr>
              <a:t>Au cours de ces travaux pratiques, vous aborderez les points suivants:</a:t>
            </a:r>
          </a:p>
          <a:p>
            <a:pPr marL="342900" indent="-342900" algn="l" rtl="0">
              <a:buFont typeface="Arial" panose="020B0604020202020204" pitchFamily="34" charset="0"/>
              <a:buChar char="•"/>
            </a:pPr>
            <a:r>
              <a:rPr lang="fr-FR" sz="1800" dirty="0">
                <a:solidFill>
                  <a:srgbClr val="000000"/>
                </a:solidFill>
              </a:rPr>
              <a:t>Étude de la distribution haut débit</a:t>
            </a:r>
          </a:p>
          <a:p>
            <a:pPr marL="342900" indent="-342900" algn="l" rtl="0">
              <a:buFont typeface="Arial" panose="020B0604020202020204" pitchFamily="34" charset="0"/>
              <a:buChar char="•"/>
            </a:pPr>
            <a:r>
              <a:rPr lang="fr-FR" sz="1800" dirty="0">
                <a:solidFill>
                  <a:srgbClr val="000000"/>
                </a:solidFill>
              </a:rPr>
              <a:t>Recherche de scénarios spécifiques dans les options d'accès au haut débit</a:t>
            </a:r>
          </a:p>
        </p:txBody>
      </p:sp>
    </p:spTree>
    <p:extLst>
      <p:ext uri="{BB962C8B-B14F-4D97-AF65-F5344CB8AC3E}">
        <p14:creationId xmlns:p14="http://schemas.microsoft.com/office/powerpoint/2010/main" val="407762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7.6 Module pratique et questionnaire</a:t>
            </a:r>
          </a:p>
        </p:txBody>
      </p:sp>
    </p:spTree>
    <p:custDataLst>
      <p:tags r:id="rId1"/>
    </p:custDataLst>
    <p:extLst>
      <p:ext uri="{BB962C8B-B14F-4D97-AF65-F5344CB8AC3E}">
        <p14:creationId xmlns:p14="http://schemas.microsoft.com/office/powerpoint/2010/main" val="198523871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7: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132486962"/>
              </p:ext>
            </p:extLst>
          </p:nvPr>
        </p:nvGraphicFramePr>
        <p:xfrm>
          <a:off x="455999" y="1147358"/>
          <a:ext cx="8229418" cy="2546491"/>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algn="ctr" rtl="0"/>
                      <a:r>
                        <a:rPr lang="fr-FR" sz="1100"/>
                        <a:t>7.1.6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Purpose of WANs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491137">
                <a:tc>
                  <a:txBody>
                    <a:bodyPr/>
                    <a:lstStyle/>
                    <a:p>
                      <a:pPr algn="ctr" rtl="0"/>
                      <a:r>
                        <a:rPr lang="fr-FR" sz="1100"/>
                        <a:t>7.2.9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WAN Operations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t>7.3.5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Traditional WAN Connectivity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r h="350784">
                <a:tc>
                  <a:txBody>
                    <a:bodyPr/>
                    <a:lstStyle/>
                    <a:p>
                      <a:pPr algn="ctr" rtl="0"/>
                      <a:r>
                        <a:rPr lang="fr-FR" sz="1100"/>
                        <a:t>7.4.5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Modern WAN Connectivity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r h="350784">
                <a:tc>
                  <a:txBody>
                    <a:bodyPr/>
                    <a:lstStyle/>
                    <a:p>
                      <a:pPr algn="ctr" rtl="0"/>
                      <a:r>
                        <a:rPr lang="fr-FR" sz="1100"/>
                        <a:t>7.5.11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Lab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Research Broadband Internet Access Options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65634517"/>
                  </a:ext>
                </a:extLst>
              </a:tr>
              <a:tr h="350784">
                <a:tc>
                  <a:txBody>
                    <a:bodyPr/>
                    <a:lstStyle/>
                    <a:p>
                      <a:pPr algn="ctr" rtl="0"/>
                      <a:r>
                        <a:rPr lang="fr-FR" sz="1100"/>
                        <a:t>7.6.1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WAN Concepts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522544737"/>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60867"/>
            <a:ext cx="8345488" cy="731837"/>
          </a:xfrm>
        </p:spPr>
        <p:txBody>
          <a:bodyPr/>
          <a:lstStyle/>
          <a:p>
            <a:pPr rtl="0"/>
            <a:r>
              <a:rPr lang="fr-FR" sz="1600" dirty="0"/>
              <a:t>Module pratique et questionnaire</a:t>
            </a:r>
            <a:r>
              <a:rPr lang="en-US" dirty="0"/>
              <a:t/>
            </a:r>
            <a:br>
              <a:rPr lang="en-US" dirty="0"/>
            </a:br>
            <a:r>
              <a:rPr lang="fr-FR" sz="2400" dirty="0" err="1"/>
              <a:t>Packet</a:t>
            </a:r>
            <a:r>
              <a:rPr lang="fr-FR" sz="2400" dirty="0"/>
              <a:t> Tracer - Concepts WAN</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16874280-9EA6-0242-8034-EC3F27C940E8}"/>
              </a:ext>
            </a:extLst>
          </p:cNvPr>
          <p:cNvSpPr>
            <a:spLocks noGrp="1"/>
          </p:cNvSpPr>
          <p:nvPr>
            <p:ph idx="1"/>
          </p:nvPr>
        </p:nvSpPr>
        <p:spPr>
          <a:xfrm>
            <a:off x="474662" y="995864"/>
            <a:ext cx="8280057" cy="3544404"/>
          </a:xfrm>
        </p:spPr>
        <p:txBody>
          <a:bodyPr/>
          <a:lstStyle/>
          <a:p>
            <a:pPr marL="0" indent="0" algn="l" rtl="0"/>
            <a:r>
              <a:rPr lang="fr-FR" sz="1800" dirty="0">
                <a:solidFill>
                  <a:srgbClr val="000000"/>
                </a:solidFill>
              </a:rPr>
              <a:t>Dans ce Travaux Pratiques, vous ferez ce qui suit:</a:t>
            </a:r>
          </a:p>
          <a:p>
            <a:pPr marL="342900" indent="-342900" algn="l" rtl="0">
              <a:buFont typeface="Arial" panose="020B0604020202020204" pitchFamily="34" charset="0"/>
              <a:buChar char="•"/>
            </a:pPr>
            <a:r>
              <a:rPr lang="fr-FR" sz="1800" dirty="0">
                <a:solidFill>
                  <a:srgbClr val="000000"/>
                </a:solidFill>
              </a:rPr>
              <a:t>Décrire différentes options de connectivité WAN.</a:t>
            </a:r>
          </a:p>
        </p:txBody>
      </p:sp>
    </p:spTree>
    <p:extLst>
      <p:ext uri="{BB962C8B-B14F-4D97-AF65-F5344CB8AC3E}">
        <p14:creationId xmlns:p14="http://schemas.microsoft.com/office/powerpoint/2010/main" val="1363195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dirty="0"/>
              <a:t>Un réseau étendu (WAN) est nécessaire pour se connecter au-delà des limites du réseau local.</a:t>
            </a:r>
          </a:p>
          <a:p>
            <a:pPr rtl="0">
              <a:spcBef>
                <a:spcPts val="0"/>
              </a:spcBef>
              <a:spcAft>
                <a:spcPts val="0"/>
              </a:spcAft>
              <a:buFont typeface="Arial" panose="020B0604020202020204" pitchFamily="34" charset="0"/>
              <a:buChar char="•"/>
            </a:pPr>
            <a:r>
              <a:rPr lang="fr-FR" dirty="0"/>
              <a:t>Un WAN privé est une connexion dédiée à un seul client. </a:t>
            </a:r>
          </a:p>
          <a:p>
            <a:pPr rtl="0">
              <a:spcBef>
                <a:spcPts val="0"/>
              </a:spcBef>
              <a:spcAft>
                <a:spcPts val="0"/>
              </a:spcAft>
              <a:buFont typeface="Arial" panose="020B0604020202020204" pitchFamily="34" charset="0"/>
              <a:buChar char="•"/>
            </a:pPr>
            <a:r>
              <a:rPr lang="fr-FR" dirty="0"/>
              <a:t>Une connexion WAN publique est généralement fournie par un FAI ou un fournisseur de services de télécommunication utilisant l'internet. </a:t>
            </a:r>
          </a:p>
          <a:p>
            <a:pPr rtl="0">
              <a:spcBef>
                <a:spcPts val="0"/>
              </a:spcBef>
              <a:spcAft>
                <a:spcPts val="0"/>
              </a:spcAft>
              <a:buFont typeface="Arial" panose="020B0604020202020204" pitchFamily="34" charset="0"/>
              <a:buChar char="•"/>
            </a:pPr>
            <a:r>
              <a:rPr lang="fr-FR" dirty="0"/>
              <a:t>Les WAN sont implémentés à l'aide des topologies logiques suivantes: Point-à-point, Hub-and-</a:t>
            </a:r>
            <a:r>
              <a:rPr lang="fr-FR" dirty="0" err="1"/>
              <a:t>spoke</a:t>
            </a:r>
            <a:r>
              <a:rPr lang="fr-FR" dirty="0"/>
              <a:t>, Dual-home, </a:t>
            </a:r>
            <a:r>
              <a:rPr lang="fr-FR" dirty="0" err="1"/>
              <a:t>Fully</a:t>
            </a:r>
            <a:r>
              <a:rPr lang="fr-FR" dirty="0"/>
              <a:t> Meshed et </a:t>
            </a:r>
            <a:r>
              <a:rPr lang="fr-FR" dirty="0" err="1"/>
              <a:t>Partially</a:t>
            </a:r>
            <a:r>
              <a:rPr lang="fr-FR" dirty="0"/>
              <a:t> Meshed.</a:t>
            </a:r>
          </a:p>
          <a:p>
            <a:pPr rtl="0">
              <a:spcBef>
                <a:spcPts val="0"/>
              </a:spcBef>
              <a:spcAft>
                <a:spcPts val="0"/>
              </a:spcAft>
              <a:buFont typeface="Arial" panose="020B0604020202020204" pitchFamily="34" charset="0"/>
              <a:buChar char="•"/>
            </a:pPr>
            <a:r>
              <a:rPr lang="fr-FR" dirty="0"/>
              <a:t>Une connexion à deux transporteurs assure la redondance et augmente la disponibilité du réseau. L'organisation négocie des contrats de niveau de service distincts avec deux fournisseurs de services différents.</a:t>
            </a:r>
          </a:p>
          <a:p>
            <a:pPr rtl="0">
              <a:spcBef>
                <a:spcPts val="0"/>
              </a:spcBef>
              <a:spcAft>
                <a:spcPts val="0"/>
              </a:spcAft>
              <a:buFont typeface="Arial" panose="020B0604020202020204" pitchFamily="34" charset="0"/>
              <a:buChar char="•"/>
            </a:pPr>
            <a:r>
              <a:rPr lang="fr-FR" dirty="0"/>
              <a:t>Les réseaux privés virtuels de site à site et d’accès à distance permettent à l’entreprise d’utiliser Internet pour se connecter facilement et en toute sécurité avec des employés et des installations partout dans le monde.</a:t>
            </a:r>
          </a:p>
          <a:p>
            <a:pPr rtl="0">
              <a:spcBef>
                <a:spcPts val="0"/>
              </a:spcBef>
              <a:spcAft>
                <a:spcPts val="0"/>
              </a:spcAft>
              <a:buFont typeface="Arial" panose="020B0604020202020204" pitchFamily="34" charset="0"/>
              <a:buChar char="•"/>
            </a:pPr>
            <a:r>
              <a:rPr lang="fr-FR" dirty="0"/>
              <a:t>Les normes d'accès WAN sont définies et gérées par plusieurs autorités reconnues: </a:t>
            </a:r>
          </a:p>
          <a:p>
            <a:pPr rtl="0">
              <a:spcBef>
                <a:spcPts val="0"/>
              </a:spcBef>
              <a:spcAft>
                <a:spcPts val="0"/>
              </a:spcAft>
              <a:buFont typeface="Arial" panose="020B0604020202020204" pitchFamily="34" charset="0"/>
              <a:buChar char="•"/>
            </a:pPr>
            <a:r>
              <a:rPr lang="fr-FR" dirty="0"/>
              <a:t>Les normes de protocole de fibre optique de couche 1 incluent SDH, SONET et DWDM. Les protocoles de la couche 2 déterminent comment les données sont encapsulées </a:t>
            </a:r>
          </a:p>
          <a:p>
            <a:pPr rtl="0">
              <a:spcBef>
                <a:spcPts val="0"/>
              </a:spcBef>
              <a:spcAft>
                <a:spcPts val="0"/>
              </a:spcAft>
              <a:buFont typeface="Arial" panose="020B0604020202020204" pitchFamily="34" charset="0"/>
              <a:buChar char="•"/>
            </a:pPr>
            <a:r>
              <a:rPr lang="fr-FR" dirty="0"/>
              <a:t>Les protocoles de couche 2 incluent large bande, sans fil, Ethernet WAN, MPLS, PPP, HDLC.</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a:xfrm>
            <a:off x="144064" y="798944"/>
            <a:ext cx="8999935" cy="4155319"/>
          </a:xfrm>
        </p:spPr>
        <p:txBody>
          <a:bodyPr/>
          <a:lstStyle/>
          <a:p>
            <a:pPr rtl="0">
              <a:spcBef>
                <a:spcPts val="0"/>
              </a:spcBef>
              <a:spcAft>
                <a:spcPts val="0"/>
              </a:spcAft>
              <a:buFont typeface="Arial" panose="020B0604020202020204" pitchFamily="34" charset="0"/>
              <a:buChar char="•"/>
            </a:pPr>
            <a:r>
              <a:rPr lang="fr-FR" sz="1450" dirty="0"/>
              <a:t>La communication en série transmet des bits de manière séquentielle sur un seul canal. En revanche, les communications parallèles transmettent simultanément plusieurs bits à l'aide de plusieurs fils. </a:t>
            </a:r>
          </a:p>
          <a:p>
            <a:pPr rtl="0">
              <a:spcBef>
                <a:spcPts val="0"/>
              </a:spcBef>
              <a:spcAft>
                <a:spcPts val="0"/>
              </a:spcAft>
              <a:buFont typeface="Arial" panose="020B0604020202020204" pitchFamily="34" charset="0"/>
              <a:buChar char="•"/>
            </a:pPr>
            <a:r>
              <a:rPr lang="fr-FR" sz="1450" dirty="0"/>
              <a:t>Les deux types de technologies WAN à commutation de circuits les plus courantes sont le PSTN et l'ISDN.</a:t>
            </a:r>
          </a:p>
          <a:p>
            <a:pPr rtl="0">
              <a:spcBef>
                <a:spcPts val="0"/>
              </a:spcBef>
              <a:spcAft>
                <a:spcPts val="0"/>
              </a:spcAft>
              <a:buFont typeface="Arial" panose="020B0604020202020204" pitchFamily="34" charset="0"/>
              <a:buChar char="•"/>
            </a:pPr>
            <a:r>
              <a:rPr lang="fr-FR" sz="1450" dirty="0"/>
              <a:t>Les types courants de technologies WAN à commutation par paquets sont Ethernet WAN et MPLS. Il existe deux normes OSI fibre optique couche 1. </a:t>
            </a:r>
          </a:p>
          <a:p>
            <a:pPr rtl="0">
              <a:spcBef>
                <a:spcPts val="0"/>
              </a:spcBef>
              <a:spcAft>
                <a:spcPts val="0"/>
              </a:spcAft>
              <a:buFont typeface="Arial" panose="020B0604020202020204" pitchFamily="34" charset="0"/>
              <a:buChar char="•"/>
            </a:pPr>
            <a:r>
              <a:rPr lang="fr-FR" sz="1450" dirty="0"/>
              <a:t>Ces normes définissent comment transférer un trafic multiple de données, de voix et de vidéo sur fibre optique sans laser ou LED sur de grandes distances. </a:t>
            </a:r>
          </a:p>
          <a:p>
            <a:pPr rtl="0">
              <a:spcBef>
                <a:spcPts val="0"/>
              </a:spcBef>
              <a:spcAft>
                <a:spcPts val="0"/>
              </a:spcAft>
              <a:buFont typeface="Arial" panose="020B0604020202020204" pitchFamily="34" charset="0"/>
              <a:buChar char="•"/>
            </a:pPr>
            <a:r>
              <a:rPr lang="fr-FR" sz="1450" dirty="0"/>
              <a:t>Les connexions à commutation de circuits ont été fournies par des transporteurs PSTN. </a:t>
            </a:r>
          </a:p>
          <a:p>
            <a:pPr rtl="0">
              <a:spcBef>
                <a:spcPts val="0"/>
              </a:spcBef>
              <a:spcAft>
                <a:spcPts val="0"/>
              </a:spcAft>
              <a:buFont typeface="Arial" panose="020B0604020202020204" pitchFamily="34" charset="0"/>
              <a:buChar char="•"/>
            </a:pPr>
            <a:r>
              <a:rPr lang="fr-FR" sz="1450" dirty="0"/>
              <a:t>Le ISDN est une technologie de commutation de circuit qui permet à la boucle locale du RTPC de transporter des signaux numériques.</a:t>
            </a:r>
          </a:p>
          <a:p>
            <a:pPr rtl="0">
              <a:spcBef>
                <a:spcPts val="0"/>
              </a:spcBef>
              <a:spcAft>
                <a:spcPts val="0"/>
              </a:spcAft>
              <a:buFont typeface="Arial" panose="020B0604020202020204" pitchFamily="34" charset="0"/>
              <a:buChar char="•"/>
            </a:pPr>
            <a:r>
              <a:rPr lang="fr-FR" sz="1450" dirty="0"/>
              <a:t>La commutation de paquets fractionne le trafic en paquets qui sont acheminés sur un réseau partagé. </a:t>
            </a:r>
          </a:p>
          <a:p>
            <a:pPr rtl="0">
              <a:spcBef>
                <a:spcPts val="0"/>
              </a:spcBef>
              <a:spcAft>
                <a:spcPts val="0"/>
              </a:spcAft>
              <a:buFont typeface="Arial" panose="020B0604020202020204" pitchFamily="34" charset="0"/>
              <a:buChar char="•"/>
            </a:pPr>
            <a:r>
              <a:rPr lang="fr-FR" sz="1450" dirty="0"/>
              <a:t>Frame Relay est une technologie WAN simple de couche 2 NBMA (non-broadcast multi-</a:t>
            </a:r>
            <a:r>
              <a:rPr lang="fr-FR" sz="1450" dirty="0" err="1"/>
              <a:t>access</a:t>
            </a:r>
            <a:r>
              <a:rPr lang="fr-FR" sz="1450" dirty="0"/>
              <a:t>) utilisée pour connecter des LAN d'entreprises entre eux. </a:t>
            </a:r>
          </a:p>
          <a:p>
            <a:pPr rtl="0">
              <a:spcBef>
                <a:spcPts val="0"/>
              </a:spcBef>
              <a:spcAft>
                <a:spcPts val="0"/>
              </a:spcAft>
              <a:buFont typeface="Arial" panose="020B0604020202020204" pitchFamily="34" charset="0"/>
              <a:buChar char="•"/>
            </a:pPr>
            <a:r>
              <a:rPr lang="fr-FR" sz="1450" dirty="0"/>
              <a:t>La technologie ATM (</a:t>
            </a:r>
            <a:r>
              <a:rPr lang="fr-FR" sz="1450" dirty="0" err="1"/>
              <a:t>Asynchronous</a:t>
            </a:r>
            <a:r>
              <a:rPr lang="fr-FR" sz="1450" dirty="0"/>
              <a:t> Transfer Mode) peut transférer de la voix, de la vidéo et des données sur des réseaux privés et publics. Elle s'appuie sur une architecture basée sur des cellules, plutôt que sur une architecture basée sur des trames.</a:t>
            </a:r>
          </a:p>
        </p:txBody>
      </p:sp>
    </p:spTree>
    <p:custDataLst>
      <p:tags r:id="rId1"/>
    </p:custDataLst>
    <p:extLst>
      <p:ext uri="{BB962C8B-B14F-4D97-AF65-F5344CB8AC3E}">
        <p14:creationId xmlns:p14="http://schemas.microsoft.com/office/powerpoint/2010/main" val="769659545"/>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50" dirty="0"/>
              <a:t>Les options de connectivité WAN modernes incluent le haut débit dédié, le WAN Ethernet et le MPLS (commuté par paquets), ainsi que diverses versions filaires et sans fil du haut débit basé sur Internet.</a:t>
            </a:r>
          </a:p>
          <a:p>
            <a:pPr rtl="0">
              <a:spcBef>
                <a:spcPts val="0"/>
              </a:spcBef>
              <a:spcAft>
                <a:spcPts val="0"/>
              </a:spcAft>
              <a:buFont typeface="Arial" panose="020B0604020202020204" pitchFamily="34" charset="0"/>
              <a:buChar char="•"/>
            </a:pPr>
            <a:r>
              <a:rPr lang="fr-FR" sz="1450" dirty="0"/>
              <a:t>MPLS est une technologie de routage WAN de fournisseur de services haute performance pour interconnecter les clients. MPLS prend en charge diverses méthodes d'accès client (par exemple, Ethernet, DSL, câble, relais de trame). MPLS peut encapsuler tous les types de protocoles, y compris le trafic IPv4 ou IPv6.</a:t>
            </a:r>
          </a:p>
          <a:p>
            <a:pPr rtl="0">
              <a:spcBef>
                <a:spcPts val="0"/>
              </a:spcBef>
              <a:spcAft>
                <a:spcPts val="0"/>
              </a:spcAft>
              <a:buFont typeface="Arial" panose="020B0604020202020204" pitchFamily="34" charset="0"/>
              <a:buChar char="•"/>
            </a:pPr>
            <a:r>
              <a:rPr lang="fr-FR" sz="1450" dirty="0"/>
              <a:t>La connectivité à large bande basée sur l'internet est une alternative à l'utilisation d'options WAN dédiées. </a:t>
            </a:r>
          </a:p>
          <a:p>
            <a:pPr rtl="0">
              <a:spcBef>
                <a:spcPts val="0"/>
              </a:spcBef>
              <a:spcAft>
                <a:spcPts val="0"/>
              </a:spcAft>
              <a:buFont typeface="Arial" panose="020B0604020202020204" pitchFamily="34" charset="0"/>
              <a:buChar char="•"/>
            </a:pPr>
            <a:r>
              <a:rPr lang="fr-FR" sz="1450" dirty="0"/>
              <a:t>La ligne d'abonné numérique (DSL), les connexions par câble et les réseaux de fibres optiques sont des exemples de connectivité à large bande câblée. </a:t>
            </a:r>
          </a:p>
          <a:p>
            <a:pPr rtl="0">
              <a:spcBef>
                <a:spcPts val="0"/>
              </a:spcBef>
              <a:spcAft>
                <a:spcPts val="0"/>
              </a:spcAft>
              <a:buFont typeface="Arial" panose="020B0604020202020204" pitchFamily="34" charset="0"/>
              <a:buChar char="•"/>
            </a:pPr>
            <a:r>
              <a:rPr lang="fr-FR" sz="1450" dirty="0"/>
              <a:t>Parmi les exemples de services à large bande sans fil, mentionnons les services cellulaires 3G/4G/5G ou les services Internet par satellite. </a:t>
            </a:r>
          </a:p>
          <a:p>
            <a:pPr rtl="0">
              <a:spcBef>
                <a:spcPts val="0"/>
              </a:spcBef>
              <a:spcAft>
                <a:spcPts val="0"/>
              </a:spcAft>
              <a:buFont typeface="Arial" panose="020B0604020202020204" pitchFamily="34" charset="0"/>
              <a:buChar char="•"/>
            </a:pPr>
            <a:r>
              <a:rPr lang="fr-FR" sz="1450" dirty="0"/>
              <a:t>La technologie DSL est une technologie de connexion permanente qui utilise les lignes téléphoniques à paire torsadée existantes pour transmettre les données à large bande passante et offre des services IP à ses abonnés.</a:t>
            </a:r>
          </a:p>
          <a:p>
            <a:pPr rtl="0">
              <a:spcBef>
                <a:spcPts val="0"/>
              </a:spcBef>
              <a:spcAft>
                <a:spcPts val="0"/>
              </a:spcAft>
              <a:buFont typeface="Arial" panose="020B0604020202020204" pitchFamily="34" charset="0"/>
              <a:buChar char="•"/>
            </a:pPr>
            <a:r>
              <a:rPr lang="fr-FR" sz="1450" dirty="0"/>
              <a:t>La technologie de câble est une technologie de connexion permanente à haute vitesse qui utilise un câble coaxial d'entreprise de câblodistribution pour fournir des services IP aux utilisateurs.</a:t>
            </a:r>
          </a:p>
        </p:txBody>
      </p:sp>
    </p:spTree>
    <p:custDataLst>
      <p:tags r:id="rId1"/>
    </p:custDataLst>
    <p:extLst>
      <p:ext uri="{BB962C8B-B14F-4D97-AF65-F5344CB8AC3E}">
        <p14:creationId xmlns:p14="http://schemas.microsoft.com/office/powerpoint/2010/main" val="3316344990"/>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Les plus récents développements dans le domaine de la technologie sans fil incluent le Wi-Fi municipal, le cellulaire, l'Internet par satellite et le WiMAX. </a:t>
            </a:r>
          </a:p>
          <a:p>
            <a:pPr rtl="0">
              <a:spcBef>
                <a:spcPts val="0"/>
              </a:spcBef>
              <a:spcAft>
                <a:spcPts val="0"/>
              </a:spcAft>
              <a:buFont typeface="Arial" panose="020B0604020202020204" pitchFamily="34" charset="0"/>
              <a:buChar char="•"/>
            </a:pPr>
            <a:r>
              <a:rPr lang="fr-FR" sz="1600"/>
              <a:t>Les tunnels VPN sont acheminés via l'internet à partir du réseau privé de l'entreprise vers le site distant ou l'hôte de l'employé. </a:t>
            </a:r>
          </a:p>
          <a:p>
            <a:pPr rtl="0">
              <a:spcBef>
                <a:spcPts val="0"/>
              </a:spcBef>
              <a:spcAft>
                <a:spcPts val="0"/>
              </a:spcAft>
              <a:buFont typeface="Arial" panose="020B0604020202020204" pitchFamily="34" charset="0"/>
              <a:buChar char="•"/>
            </a:pPr>
            <a:r>
              <a:rPr lang="fr-FR" sz="1600"/>
              <a:t>Les options de connectivité des ISPs incluent un seul foyer, un double foyer, un multilogement et un double logement. </a:t>
            </a:r>
          </a:p>
        </p:txBody>
      </p:sp>
    </p:spTree>
    <p:custDataLst>
      <p:tags r:id="rId1"/>
    </p:custDataLst>
    <p:extLst>
      <p:ext uri="{BB962C8B-B14F-4D97-AF65-F5344CB8AC3E}">
        <p14:creationId xmlns:p14="http://schemas.microsoft.com/office/powerpoint/2010/main" val="4119467782"/>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7: WAN Concepts</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a16="http://schemas.microsoft.com/office/drawing/2014/main" xmlns:c15="http://schemas.microsoft.com/office/drawing/2012/chart" xmlns:c="http://schemas.openxmlformats.org/drawingml/2006/chart" xmlns="" id="{F2480B83-AF5E-4A70-B69B-F1E3A8FAC758}"/>
              </a:ext>
            </a:extLst>
          </p:cNvPr>
          <p:cNvGraphicFramePr>
            <a:graphicFrameLocks noGrp="1"/>
          </p:cNvGraphicFramePr>
          <p:nvPr>
            <p:ph idx="1"/>
            <p:extLst>
              <p:ext uri="{D42A27DB-BD31-4B8C-83A1-F6EECF244321}">
                <p14:modId xmlns:p14="http://schemas.microsoft.com/office/powerpoint/2010/main" val="2898547608"/>
              </p:ext>
            </p:extLst>
          </p:nvPr>
        </p:nvGraphicFramePr>
        <p:xfrm>
          <a:off x="144463" y="798513"/>
          <a:ext cx="8853486" cy="3718560"/>
        </p:xfrm>
        <a:graphic>
          <a:graphicData uri="http://schemas.openxmlformats.org/drawingml/2006/table">
            <a:tbl>
              <a:tblPr firstRow="1" bandRow="1">
                <a:tableStyleId>{F5AB1C69-6EDB-4FF4-983F-18BD219EF322}</a:tableStyleId>
              </a:tblPr>
              <a:tblGrid>
                <a:gridCol w="4426743">
                  <a:extLst>
                    <a:ext uri="{9D8B030D-6E8A-4147-A177-3AD203B41FA5}">
                      <a16:colId xmlns:a16="http://schemas.microsoft.com/office/drawing/2014/main" xmlns:c15="http://schemas.microsoft.com/office/drawing/2012/chart" xmlns:c="http://schemas.openxmlformats.org/drawingml/2006/chart" xmlns="" val="3270854437"/>
                    </a:ext>
                  </a:extLst>
                </a:gridCol>
                <a:gridCol w="4426743">
                  <a:extLst>
                    <a:ext uri="{9D8B030D-6E8A-4147-A177-3AD203B41FA5}">
                      <a16:colId xmlns:a16="http://schemas.microsoft.com/office/drawing/2014/main" xmlns:c15="http://schemas.microsoft.com/office/drawing/2012/chart" xmlns:c="http://schemas.openxmlformats.org/drawingml/2006/chart" xmlns="" val="1579597548"/>
                    </a:ext>
                  </a:extLst>
                </a:gridCol>
              </a:tblGrid>
              <a:tr h="370840">
                <a:tc>
                  <a:txBody>
                    <a:bodyPr/>
                    <a:lstStyle/>
                    <a:p>
                      <a:pPr marL="285750" indent="-285750" rtl="0">
                        <a:buFont typeface="Arial" panose="020B0604020202020204" pitchFamily="34" charset="0"/>
                        <a:buChar char="•"/>
                      </a:pPr>
                      <a:r>
                        <a:rPr lang="fr-FR" b="0">
                          <a:solidFill>
                            <a:srgbClr val="000000"/>
                          </a:solidFill>
                        </a:rPr>
                        <a:t>public WAN</a:t>
                      </a:r>
                    </a:p>
                    <a:p>
                      <a:pPr marL="285750" indent="-285750" rtl="0">
                        <a:buFont typeface="Arial" panose="020B0604020202020204" pitchFamily="34" charset="0"/>
                        <a:buChar char="•"/>
                      </a:pPr>
                      <a:r>
                        <a:rPr lang="fr-FR" b="0">
                          <a:solidFill>
                            <a:srgbClr val="000000"/>
                          </a:solidFill>
                        </a:rPr>
                        <a:t>private WAN</a:t>
                      </a:r>
                    </a:p>
                    <a:p>
                      <a:pPr marL="285750" indent="-285750" rtl="0">
                        <a:buFont typeface="Arial" panose="020B0604020202020204" pitchFamily="34" charset="0"/>
                        <a:buChar char="•"/>
                      </a:pPr>
                      <a:r>
                        <a:rPr lang="fr-FR" b="0">
                          <a:solidFill>
                            <a:srgbClr val="000000"/>
                          </a:solidFill>
                        </a:rPr>
                        <a:t>single-carrier WAN connection</a:t>
                      </a:r>
                    </a:p>
                    <a:p>
                      <a:pPr marL="285750" indent="-285750" rtl="0">
                        <a:buFont typeface="Arial" panose="020B0604020202020204" pitchFamily="34" charset="0"/>
                        <a:buChar char="•"/>
                      </a:pPr>
                      <a:r>
                        <a:rPr lang="fr-FR" b="0">
                          <a:solidFill>
                            <a:srgbClr val="000000"/>
                          </a:solidFill>
                        </a:rPr>
                        <a:t>dual-carrier WAN connection</a:t>
                      </a:r>
                    </a:p>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Synchronous Digital Hierarchy (SDH)</a:t>
                      </a:r>
                    </a:p>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Synchronous Optical Networking (SONET)</a:t>
                      </a:r>
                    </a:p>
                    <a:p>
                      <a:pPr marL="285750" indent="-285750" algn="l" defTabSz="685777" rtl="0" eaLnBrk="1" latinLnBrk="0" hangingPunct="1">
                        <a:buFont typeface="Arial" panose="020B0604020202020204" pitchFamily="34" charset="0"/>
                        <a:buChar char="•"/>
                      </a:pPr>
                      <a:r>
                        <a:rPr lang="fr-FR" sz="1400" b="0" kern="1200">
                          <a:solidFill>
                            <a:srgbClr val="000000"/>
                          </a:solidFill>
                          <a:latin typeface="+mn-lt"/>
                          <a:ea typeface="+mn-ea"/>
                          <a:cs typeface="+mn-cs"/>
                        </a:rPr>
                        <a:t>Dense Wavelength Division Multiplexing (DWDM)</a:t>
                      </a:r>
                    </a:p>
                    <a:p>
                      <a:pPr marL="285750" indent="-285750" rtl="0">
                        <a:buFont typeface="Arial" panose="020B0604020202020204" pitchFamily="34" charset="0"/>
                        <a:buChar char="•"/>
                      </a:pPr>
                      <a:r>
                        <a:rPr lang="fr-FR" b="0">
                          <a:solidFill>
                            <a:srgbClr val="000000"/>
                          </a:solidFill>
                        </a:rPr>
                        <a:t>data terminal equipment (DTE)</a:t>
                      </a:r>
                    </a:p>
                    <a:p>
                      <a:pPr marL="285750" indent="-285750" rtl="0">
                        <a:buFont typeface="Arial" panose="020B0604020202020204" pitchFamily="34" charset="0"/>
                        <a:buChar char="•"/>
                      </a:pPr>
                      <a:r>
                        <a:rPr lang="fr-FR" b="0">
                          <a:solidFill>
                            <a:srgbClr val="000000"/>
                          </a:solidFill>
                        </a:rPr>
                        <a:t>date communication equipment (DCE)</a:t>
                      </a:r>
                    </a:p>
                    <a:p>
                      <a:pPr marL="285750" indent="-285750" rtl="0">
                        <a:buFont typeface="Arial" panose="020B0604020202020204" pitchFamily="34" charset="0"/>
                        <a:buChar char="•"/>
                      </a:pPr>
                      <a:r>
                        <a:rPr lang="fr-FR" b="0">
                          <a:solidFill>
                            <a:srgbClr val="000000"/>
                          </a:solidFill>
                        </a:rPr>
                        <a:t>customer premises equipment (CPE)</a:t>
                      </a:r>
                    </a:p>
                    <a:p>
                      <a:pPr marL="285750" indent="-285750" rtl="0">
                        <a:buFont typeface="Arial" panose="020B0604020202020204" pitchFamily="34" charset="0"/>
                        <a:buChar char="•"/>
                      </a:pPr>
                      <a:r>
                        <a:rPr lang="fr-FR" b="0">
                          <a:solidFill>
                            <a:srgbClr val="000000"/>
                          </a:solidFill>
                        </a:rPr>
                        <a:t>point-of-presence</a:t>
                      </a:r>
                    </a:p>
                    <a:p>
                      <a:pPr marL="285750" indent="-285750" rtl="0">
                        <a:buFont typeface="Arial" panose="020B0604020202020204" pitchFamily="34" charset="0"/>
                        <a:buChar char="•"/>
                      </a:pPr>
                      <a:r>
                        <a:rPr lang="fr-FR" b="0">
                          <a:solidFill>
                            <a:srgbClr val="000000"/>
                          </a:solidFill>
                        </a:rPr>
                        <a:t>demarcation point</a:t>
                      </a:r>
                    </a:p>
                    <a:p>
                      <a:pPr marL="285750" indent="-285750" rtl="0">
                        <a:buFont typeface="Arial" panose="020B0604020202020204" pitchFamily="34" charset="0"/>
                        <a:buChar char="•"/>
                      </a:pPr>
                      <a:r>
                        <a:rPr lang="fr-FR" b="0">
                          <a:solidFill>
                            <a:srgbClr val="000000"/>
                          </a:solidFill>
                        </a:rPr>
                        <a:t>local loop</a:t>
                      </a:r>
                    </a:p>
                    <a:p>
                      <a:pPr marL="285750" indent="-285750" rtl="0">
                        <a:buFont typeface="Arial" panose="020B0604020202020204" pitchFamily="34" charset="0"/>
                        <a:buChar char="•"/>
                      </a:pPr>
                      <a:r>
                        <a:rPr lang="fr-FR" b="0">
                          <a:solidFill>
                            <a:srgbClr val="000000"/>
                          </a:solidFill>
                        </a:rPr>
                        <a:t>last mile</a:t>
                      </a:r>
                    </a:p>
                    <a:p>
                      <a:pPr marL="285750" indent="-285750" rtl="0">
                        <a:buFont typeface="Arial" panose="020B0604020202020204" pitchFamily="34" charset="0"/>
                        <a:buChar char="•"/>
                      </a:pPr>
                      <a:r>
                        <a:rPr lang="fr-FR" b="0">
                          <a:solidFill>
                            <a:srgbClr val="000000"/>
                          </a:solidFill>
                        </a:rPr>
                        <a:t>central office (CO)</a:t>
                      </a:r>
                    </a:p>
                    <a:p>
                      <a:pPr marL="285750" indent="-285750" rtl="0">
                        <a:buFont typeface="Arial" panose="020B0604020202020204" pitchFamily="34" charset="0"/>
                        <a:buChar char="•"/>
                      </a:pPr>
                      <a:r>
                        <a:rPr lang="fr-FR" b="0">
                          <a:solidFill>
                            <a:srgbClr val="000000"/>
                          </a:solidFill>
                        </a:rPr>
                        <a:t>toll network</a:t>
                      </a:r>
                    </a:p>
                    <a:p>
                      <a:pPr marL="285750" indent="-285750" rtl="0">
                        <a:buFont typeface="Arial" panose="020B0604020202020204" pitchFamily="34" charset="0"/>
                        <a:buChar char="•"/>
                      </a:pPr>
                      <a:r>
                        <a:rPr lang="fr-FR" b="0">
                          <a:solidFill>
                            <a:srgbClr val="000000"/>
                          </a:solidFill>
                        </a:rPr>
                        <a:t>backhaul network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rtl="0">
                        <a:buFont typeface="Arial" panose="020B0604020202020204" pitchFamily="34" charset="0"/>
                        <a:buChar char="•"/>
                      </a:pPr>
                      <a:r>
                        <a:rPr lang="fr-FR" b="0">
                          <a:solidFill>
                            <a:srgbClr val="000000"/>
                          </a:solidFill>
                        </a:rPr>
                        <a:t>Voiceband modem</a:t>
                      </a:r>
                    </a:p>
                    <a:p>
                      <a:pPr marL="285750" indent="-285750" rtl="0">
                        <a:buFont typeface="Arial" panose="020B0604020202020204" pitchFamily="34" charset="0"/>
                        <a:buChar char="•"/>
                      </a:pPr>
                      <a:r>
                        <a:rPr lang="fr-FR" b="0">
                          <a:solidFill>
                            <a:srgbClr val="000000"/>
                          </a:solidFill>
                        </a:rPr>
                        <a:t>DSL modem</a:t>
                      </a:r>
                    </a:p>
                    <a:p>
                      <a:pPr marL="285750" indent="-285750" rtl="0">
                        <a:buFont typeface="Arial" panose="020B0604020202020204" pitchFamily="34" charset="0"/>
                        <a:buChar char="•"/>
                      </a:pPr>
                      <a:r>
                        <a:rPr lang="fr-FR" b="0">
                          <a:solidFill>
                            <a:srgbClr val="000000"/>
                          </a:solidFill>
                        </a:rPr>
                        <a:t>cable modem</a:t>
                      </a:r>
                    </a:p>
                    <a:p>
                      <a:pPr marL="285750" indent="-285750" rtl="0">
                        <a:buFont typeface="Arial" panose="020B0604020202020204" pitchFamily="34" charset="0"/>
                        <a:buChar char="•"/>
                      </a:pPr>
                      <a:r>
                        <a:rPr lang="fr-FR" b="0">
                          <a:solidFill>
                            <a:srgbClr val="000000"/>
                          </a:solidFill>
                        </a:rPr>
                        <a:t>CSU/DSU</a:t>
                      </a:r>
                    </a:p>
                    <a:p>
                      <a:pPr marL="285750" indent="-285750" rtl="0">
                        <a:buFont typeface="Arial" panose="020B0604020202020204" pitchFamily="34" charset="0"/>
                        <a:buChar char="•"/>
                      </a:pPr>
                      <a:r>
                        <a:rPr lang="fr-FR" b="0">
                          <a:solidFill>
                            <a:srgbClr val="000000"/>
                          </a:solidFill>
                        </a:rPr>
                        <a:t>optical converter</a:t>
                      </a:r>
                    </a:p>
                    <a:p>
                      <a:pPr marL="285750" indent="-285750" rtl="0">
                        <a:buFont typeface="Arial" panose="020B0604020202020204" pitchFamily="34" charset="0"/>
                        <a:buChar char="•"/>
                      </a:pPr>
                      <a:r>
                        <a:rPr lang="fr-FR" b="0">
                          <a:solidFill>
                            <a:srgbClr val="000000"/>
                          </a:solidFill>
                        </a:rPr>
                        <a:t>serial communication</a:t>
                      </a:r>
                    </a:p>
                    <a:p>
                      <a:pPr marL="285750" indent="-285750" rtl="0">
                        <a:buFont typeface="Arial" panose="020B0604020202020204" pitchFamily="34" charset="0"/>
                        <a:buChar char="•"/>
                      </a:pPr>
                      <a:r>
                        <a:rPr lang="fr-FR" b="0">
                          <a:solidFill>
                            <a:srgbClr val="000000"/>
                          </a:solidFill>
                        </a:rPr>
                        <a:t>synchronous Digital Hierarchy (SDH)</a:t>
                      </a:r>
                    </a:p>
                    <a:p>
                      <a:pPr marL="285750" indent="-285750" rtl="0">
                        <a:buFont typeface="Arial" panose="020B0604020202020204" pitchFamily="34" charset="0"/>
                        <a:buChar char="•"/>
                      </a:pPr>
                      <a:r>
                        <a:rPr lang="fr-FR" b="0">
                          <a:solidFill>
                            <a:srgbClr val="000000"/>
                          </a:solidFill>
                        </a:rPr>
                        <a:t>synchronous Optical Networking (SONET)</a:t>
                      </a:r>
                    </a:p>
                    <a:p>
                      <a:pPr marL="285750" indent="-285750" rtl="0">
                        <a:buFont typeface="Arial" panose="020B0604020202020204" pitchFamily="34" charset="0"/>
                        <a:buChar char="•"/>
                      </a:pPr>
                      <a:r>
                        <a:rPr lang="fr-FR" b="0">
                          <a:solidFill>
                            <a:srgbClr val="000000"/>
                          </a:solidFill>
                        </a:rPr>
                        <a:t>Dense Wavelength Division Multiplexing (DWDM)</a:t>
                      </a:r>
                    </a:p>
                    <a:p>
                      <a:pPr marL="285750" indent="-285750" rtl="0">
                        <a:buFont typeface="Arial" panose="020B0604020202020204" pitchFamily="34" charset="0"/>
                        <a:buChar char="•"/>
                      </a:pPr>
                      <a:r>
                        <a:rPr lang="fr-FR" b="0">
                          <a:solidFill>
                            <a:srgbClr val="000000"/>
                          </a:solidFill>
                        </a:rPr>
                        <a:t>T-carrier</a:t>
                      </a:r>
                    </a:p>
                    <a:p>
                      <a:pPr marL="285750" indent="-285750" rtl="0">
                        <a:buFont typeface="Arial" panose="020B0604020202020204" pitchFamily="34" charset="0"/>
                        <a:buChar char="•"/>
                      </a:pPr>
                      <a:r>
                        <a:rPr lang="fr-FR" b="0">
                          <a:solidFill>
                            <a:srgbClr val="000000"/>
                          </a:solidFill>
                        </a:rPr>
                        <a:t>E-carrier</a:t>
                      </a:r>
                    </a:p>
                    <a:p>
                      <a:pPr marL="285750" indent="-285750" rtl="0">
                        <a:buFont typeface="Arial" panose="020B0604020202020204" pitchFamily="34" charset="0"/>
                        <a:buChar char="•"/>
                      </a:pPr>
                      <a:r>
                        <a:rPr lang="fr-FR" b="0">
                          <a:solidFill>
                            <a:srgbClr val="000000"/>
                          </a:solidFill>
                        </a:rPr>
                        <a:t>frame relay</a:t>
                      </a:r>
                    </a:p>
                    <a:p>
                      <a:pPr marL="285750" indent="-285750" rtl="0">
                        <a:buFont typeface="Arial" panose="020B0604020202020204" pitchFamily="34" charset="0"/>
                        <a:buChar char="•"/>
                      </a:pPr>
                      <a:r>
                        <a:rPr lang="fr-FR" b="0">
                          <a:solidFill>
                            <a:srgbClr val="000000"/>
                          </a:solidFill>
                        </a:rPr>
                        <a:t>asynchronous transfer mode (ATM)</a:t>
                      </a:r>
                    </a:p>
                    <a:p>
                      <a:pPr marL="285750" indent="-285750" rtl="0">
                        <a:buFont typeface="Arial" panose="020B0604020202020204" pitchFamily="34" charset="0"/>
                        <a:buChar char="•"/>
                      </a:pPr>
                      <a:r>
                        <a:rPr lang="fr-FR" b="0">
                          <a:solidFill>
                            <a:srgbClr val="000000"/>
                          </a:solidFill>
                        </a:rPr>
                        <a:t>dark fiber</a:t>
                      </a:r>
                    </a:p>
                    <a:p>
                      <a:pPr marL="285750" indent="-285750" rtl="0">
                        <a:buFont typeface="Arial" panose="020B0604020202020204" pitchFamily="34" charset="0"/>
                        <a:buChar char="•"/>
                      </a:pPr>
                      <a:r>
                        <a:rPr lang="fr-FR" b="0">
                          <a:solidFill>
                            <a:srgbClr val="000000"/>
                          </a:solidFill>
                        </a:rPr>
                        <a:t>metropolitan Ethernet (Metro E)</a:t>
                      </a:r>
                    </a:p>
                    <a:p>
                      <a:pPr marL="285750" indent="-285750" rtl="0">
                        <a:buFont typeface="Arial" panose="020B0604020202020204" pitchFamily="34" charset="0"/>
                        <a:buChar char="•"/>
                      </a:pPr>
                      <a:r>
                        <a:rPr lang="fr-FR" b="0">
                          <a:solidFill>
                            <a:srgbClr val="000000"/>
                          </a:solidFill>
                        </a:rPr>
                        <a:t>Ethernet over MPLS (EoMPLS)</a:t>
                      </a:r>
                    </a:p>
                    <a:p>
                      <a:pPr marL="285750" indent="-285750" rtl="0">
                        <a:buFont typeface="Arial" panose="020B0604020202020204" pitchFamily="34" charset="0"/>
                        <a:buChar char="•"/>
                      </a:pPr>
                      <a:r>
                        <a:rPr lang="fr-FR" b="0">
                          <a:solidFill>
                            <a:srgbClr val="000000"/>
                          </a:solidFill>
                        </a:rPr>
                        <a:t>Virtual Private LAN service (VPLS)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c15="http://schemas.microsoft.com/office/drawing/2012/chart" xmlns:c="http://schemas.openxmlformats.org/drawingml/2006/chart" xmlns=""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7: WAN Concepts</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a16="http://schemas.microsoft.com/office/drawing/2014/main" xmlns:c15="http://schemas.microsoft.com/office/drawing/2012/chart" xmlns:c="http://schemas.openxmlformats.org/drawingml/2006/chart" xmlns="" id="{F2480B83-AF5E-4A70-B69B-F1E3A8FAC758}"/>
              </a:ext>
            </a:extLst>
          </p:cNvPr>
          <p:cNvGraphicFramePr>
            <a:graphicFrameLocks noGrp="1"/>
          </p:cNvGraphicFramePr>
          <p:nvPr>
            <p:ph idx="1"/>
            <p:extLst>
              <p:ext uri="{D42A27DB-BD31-4B8C-83A1-F6EECF244321}">
                <p14:modId xmlns:p14="http://schemas.microsoft.com/office/powerpoint/2010/main" val="2417172630"/>
              </p:ext>
            </p:extLst>
          </p:nvPr>
        </p:nvGraphicFramePr>
        <p:xfrm>
          <a:off x="144463" y="798513"/>
          <a:ext cx="5068560" cy="3718560"/>
        </p:xfrm>
        <a:graphic>
          <a:graphicData uri="http://schemas.openxmlformats.org/drawingml/2006/table">
            <a:tbl>
              <a:tblPr firstRow="1" bandRow="1">
                <a:tableStyleId>{F5AB1C69-6EDB-4FF4-983F-18BD219EF322}</a:tableStyleId>
              </a:tblPr>
              <a:tblGrid>
                <a:gridCol w="5068560">
                  <a:extLst>
                    <a:ext uri="{9D8B030D-6E8A-4147-A177-3AD203B41FA5}">
                      <a16:colId xmlns:a16="http://schemas.microsoft.com/office/drawing/2014/main" xmlns:c15="http://schemas.microsoft.com/office/drawing/2012/chart" xmlns:c="http://schemas.openxmlformats.org/drawingml/2006/chart" xmlns="" val="3270854437"/>
                    </a:ext>
                  </a:extLst>
                </a:gridCol>
              </a:tblGrid>
              <a:tr h="370840">
                <a:tc>
                  <a:txBody>
                    <a:bodyPr/>
                    <a:lstStyle/>
                    <a:p>
                      <a:pPr marL="285750" indent="-285750" rtl="0">
                        <a:buFont typeface="Arial" panose="020B0604020202020204" pitchFamily="34" charset="0"/>
                        <a:buChar char="•"/>
                      </a:pPr>
                      <a:r>
                        <a:rPr lang="fr-FR" b="0">
                          <a:solidFill>
                            <a:srgbClr val="000000"/>
                          </a:solidFill>
                        </a:rPr>
                        <a:t>label switched routers (LSRs)</a:t>
                      </a:r>
                    </a:p>
                    <a:p>
                      <a:pPr marL="285750" indent="-285750" rtl="0">
                        <a:buFont typeface="Arial" panose="020B0604020202020204" pitchFamily="34" charset="0"/>
                        <a:buChar char="•"/>
                      </a:pPr>
                      <a:r>
                        <a:rPr lang="fr-FR" b="0">
                          <a:solidFill>
                            <a:srgbClr val="000000"/>
                          </a:solidFill>
                        </a:rPr>
                        <a:t>Customer edge (CE) router</a:t>
                      </a:r>
                    </a:p>
                    <a:p>
                      <a:pPr marL="285750" indent="-285750" rtl="0">
                        <a:buFont typeface="Arial" panose="020B0604020202020204" pitchFamily="34" charset="0"/>
                        <a:buChar char="•"/>
                      </a:pPr>
                      <a:r>
                        <a:rPr lang="fr-FR" b="0">
                          <a:solidFill>
                            <a:srgbClr val="000000"/>
                          </a:solidFill>
                        </a:rPr>
                        <a:t>Provider edge (PE) router</a:t>
                      </a:r>
                    </a:p>
                    <a:p>
                      <a:pPr marL="285750" indent="-285750" rtl="0">
                        <a:buFont typeface="Arial" panose="020B0604020202020204" pitchFamily="34" charset="0"/>
                        <a:buChar char="•"/>
                      </a:pPr>
                      <a:r>
                        <a:rPr lang="fr-FR" b="0">
                          <a:solidFill>
                            <a:srgbClr val="000000"/>
                          </a:solidFill>
                        </a:rPr>
                        <a:t>Internal provider (P) router</a:t>
                      </a:r>
                    </a:p>
                    <a:p>
                      <a:pPr marL="285750" indent="-285750" rtl="0">
                        <a:buFont typeface="Arial" panose="020B0604020202020204" pitchFamily="34" charset="0"/>
                        <a:buChar char="•"/>
                      </a:pPr>
                      <a:r>
                        <a:rPr lang="fr-FR" b="0">
                          <a:solidFill>
                            <a:srgbClr val="000000"/>
                          </a:solidFill>
                        </a:rPr>
                        <a:t>DSL access multiplexer (DSLAM)</a:t>
                      </a:r>
                    </a:p>
                    <a:p>
                      <a:pPr marL="285750" indent="-285750" rtl="0">
                        <a:buFont typeface="Arial" panose="020B0604020202020204" pitchFamily="34" charset="0"/>
                        <a:buChar char="•"/>
                      </a:pPr>
                      <a:r>
                        <a:rPr lang="fr-FR" b="0">
                          <a:solidFill>
                            <a:srgbClr val="000000"/>
                          </a:solidFill>
                        </a:rPr>
                        <a:t>PPP over Ethernet (PPPoE)</a:t>
                      </a:r>
                    </a:p>
                    <a:p>
                      <a:pPr marL="285750" indent="-285750" rtl="0">
                        <a:buFont typeface="Arial" panose="020B0604020202020204" pitchFamily="34" charset="0"/>
                        <a:buChar char="•"/>
                      </a:pPr>
                      <a:r>
                        <a:rPr lang="fr-FR" b="0">
                          <a:solidFill>
                            <a:srgbClr val="000000"/>
                          </a:solidFill>
                        </a:rPr>
                        <a:t>Data over Cable Service Interface Specification (DOCSIS)</a:t>
                      </a:r>
                    </a:p>
                    <a:p>
                      <a:pPr marL="285750" indent="-285750" rtl="0">
                        <a:buFont typeface="Arial" panose="020B0604020202020204" pitchFamily="34" charset="0"/>
                        <a:buChar char="•"/>
                      </a:pPr>
                      <a:r>
                        <a:rPr lang="fr-FR" b="0">
                          <a:solidFill>
                            <a:srgbClr val="000000"/>
                          </a:solidFill>
                        </a:rPr>
                        <a:t>hybrid fiber-coaxial (HFC) </a:t>
                      </a:r>
                    </a:p>
                    <a:p>
                      <a:pPr marL="285750" indent="-285750" rtl="0">
                        <a:buFont typeface="Arial" panose="020B0604020202020204" pitchFamily="34" charset="0"/>
                        <a:buChar char="•"/>
                      </a:pPr>
                      <a:r>
                        <a:rPr lang="fr-FR" b="0">
                          <a:solidFill>
                            <a:srgbClr val="000000"/>
                          </a:solidFill>
                        </a:rPr>
                        <a:t>Cable Modem Termination System (CMTS)</a:t>
                      </a:r>
                    </a:p>
                    <a:p>
                      <a:pPr marL="285750" indent="-285750" rtl="0">
                        <a:buFont typeface="Arial" panose="020B0604020202020204" pitchFamily="34" charset="0"/>
                        <a:buChar char="•"/>
                      </a:pPr>
                      <a:r>
                        <a:rPr lang="fr-FR" b="0">
                          <a:solidFill>
                            <a:srgbClr val="000000"/>
                          </a:solidFill>
                        </a:rPr>
                        <a:t>Fiber to the x (FTTx)</a:t>
                      </a:r>
                    </a:p>
                    <a:p>
                      <a:pPr marL="285750" indent="-285750" rtl="0">
                        <a:buFont typeface="Arial" panose="020B0604020202020204" pitchFamily="34" charset="0"/>
                        <a:buChar char="•"/>
                      </a:pPr>
                      <a:r>
                        <a:rPr lang="fr-FR" b="0">
                          <a:solidFill>
                            <a:srgbClr val="000000"/>
                          </a:solidFill>
                        </a:rPr>
                        <a:t>Fiber to the Home (FTTH)</a:t>
                      </a:r>
                    </a:p>
                    <a:p>
                      <a:pPr marL="285750" indent="-285750" rtl="0">
                        <a:buFont typeface="Arial" panose="020B0604020202020204" pitchFamily="34" charset="0"/>
                        <a:buChar char="•"/>
                      </a:pPr>
                      <a:r>
                        <a:rPr lang="fr-FR" b="0">
                          <a:solidFill>
                            <a:srgbClr val="000000"/>
                          </a:solidFill>
                        </a:rPr>
                        <a:t>Fiber to the Building (FTTB)</a:t>
                      </a:r>
                    </a:p>
                    <a:p>
                      <a:pPr marL="285750" indent="-285750" rtl="0">
                        <a:buFont typeface="Arial" panose="020B0604020202020204" pitchFamily="34" charset="0"/>
                        <a:buChar char="•"/>
                      </a:pPr>
                      <a:r>
                        <a:rPr lang="fr-FR" b="0">
                          <a:solidFill>
                            <a:srgbClr val="000000"/>
                          </a:solidFill>
                        </a:rPr>
                        <a:t>Fiber to the Node/Neighborhood (FTTN) </a:t>
                      </a:r>
                    </a:p>
                    <a:p>
                      <a:pPr marL="285750" indent="-285750" rtl="0">
                        <a:buFont typeface="Arial" panose="020B0604020202020204" pitchFamily="34" charset="0"/>
                        <a:buChar char="•"/>
                      </a:pPr>
                      <a:r>
                        <a:rPr lang="fr-FR" b="0">
                          <a:solidFill>
                            <a:srgbClr val="000000"/>
                          </a:solidFill>
                        </a:rPr>
                        <a:t>Municipal Wi-Fi</a:t>
                      </a:r>
                    </a:p>
                    <a:p>
                      <a:pPr marL="0" indent="0">
                        <a:buFont typeface="Arial" panose="020B0604020202020204" pitchFamily="34" charset="0"/>
                        <a:buNone/>
                      </a:pPr>
                      <a:endParaRPr lang="en-US" b="0" dirty="0">
                        <a:solidFill>
                          <a:srgbClr val="000000"/>
                        </a:solidFill>
                      </a:endParaRPr>
                    </a:p>
                    <a:p>
                      <a:pPr marL="285750" indent="-285750">
                        <a:buFont typeface="Arial" panose="020B0604020202020204" pitchFamily="34" charset="0"/>
                        <a:buChar char="•"/>
                      </a:pPr>
                      <a:endParaRPr lang="en-US" b="0" dirty="0">
                        <a:solidFill>
                          <a:srgbClr val="000000"/>
                        </a:solidFill>
                      </a:endParaRPr>
                    </a:p>
                    <a:p>
                      <a:pPr marL="285750" indent="-285750">
                        <a:buFont typeface="Arial" panose="020B0604020202020204" pitchFamily="34" charset="0"/>
                        <a:buChar char="•"/>
                      </a:pPr>
                      <a:endParaRPr lang="en-US"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c15="http://schemas.microsoft.com/office/drawing/2012/chart" xmlns:c="http://schemas.openxmlformats.org/drawingml/2006/chart" xmlns="" val="708796709"/>
                  </a:ext>
                </a:extLst>
              </a:tr>
            </a:tbl>
          </a:graphicData>
        </a:graphic>
      </p:graphicFrame>
    </p:spTree>
    <p:custDataLst>
      <p:tags r:id="rId1"/>
    </p:custDataLst>
    <p:extLst>
      <p:ext uri="{BB962C8B-B14F-4D97-AF65-F5344CB8AC3E}">
        <p14:creationId xmlns:p14="http://schemas.microsoft.com/office/powerpoint/2010/main" val="3186309893"/>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7: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400"/>
              <a:t>Prior to teaching Module 7, the instructor should:</a:t>
            </a:r>
          </a:p>
          <a:p>
            <a:pPr rtl="0" eaLnBrk="1" hangingPunct="1">
              <a:lnSpc>
                <a:spcPct val="85000"/>
              </a:lnSpc>
              <a:spcBef>
                <a:spcPct val="30000"/>
              </a:spcBef>
              <a:buFont typeface="Arial" panose="020B0604020202020204" pitchFamily="34" charset="0"/>
              <a:buChar char="•"/>
            </a:pPr>
            <a:r>
              <a:rPr lang="fr-FR" sz="1400"/>
              <a:t>Review the activities and assessments for this module.</a:t>
            </a:r>
          </a:p>
          <a:p>
            <a:pPr rtl="0" eaLnBrk="1" hangingPunct="1">
              <a:lnSpc>
                <a:spcPct val="85000"/>
              </a:lnSpc>
              <a:spcBef>
                <a:spcPct val="30000"/>
              </a:spcBef>
              <a:buFont typeface="Arial" panose="020B0604020202020204" pitchFamily="34" charset="0"/>
              <a:buChar char="•"/>
            </a:pPr>
            <a:r>
              <a:rPr lang="fr-FR" sz="1400"/>
              <a:t>Try to include as many questions as possible to keep students engaged during classroom presentation.</a:t>
            </a:r>
          </a:p>
          <a:p>
            <a:pPr marL="0" indent="0" rtl="0" eaLnBrk="1" hangingPunct="1">
              <a:lnSpc>
                <a:spcPct val="85000"/>
              </a:lnSpc>
              <a:spcBef>
                <a:spcPct val="30000"/>
              </a:spcBef>
              <a:buNone/>
            </a:pPr>
            <a:r>
              <a:rPr lang="fr-FR" sz="1400"/>
              <a:t>Topic 7.1</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Have a class discussion on the advantages and disadvantages of each WAN logical topology.</a:t>
            </a:r>
          </a:p>
          <a:p>
            <a:pPr lvl="2" rtl="0">
              <a:lnSpc>
                <a:spcPct val="85000"/>
              </a:lnSpc>
              <a:spcBef>
                <a:spcPct val="30000"/>
              </a:spcBef>
            </a:pPr>
            <a:r>
              <a:rPr lang="fr-FR" sz="1400"/>
              <a:t>Can you think of scenarios of when single-carrier and dual-carrier WAN connections are used?</a:t>
            </a:r>
          </a:p>
          <a:p>
            <a:pPr marL="0" indent="0" rtl="0">
              <a:lnSpc>
                <a:spcPct val="85000"/>
              </a:lnSpc>
              <a:spcBef>
                <a:spcPct val="30000"/>
              </a:spcBef>
              <a:buNone/>
            </a:pPr>
            <a:r>
              <a:rPr lang="fr-FR" sz="1400"/>
              <a:t>Topic 7.2</a:t>
            </a:r>
          </a:p>
          <a:p>
            <a:pPr lvl="1" rtl="0">
              <a:lnSpc>
                <a:spcPct val="85000"/>
              </a:lnSpc>
              <a:spcBef>
                <a:spcPct val="30000"/>
              </a:spcBef>
            </a:pPr>
            <a:r>
              <a:rPr lang="fr-FR"/>
              <a:t>Ask the students or have a class discussion</a:t>
            </a:r>
          </a:p>
          <a:p>
            <a:pPr lvl="2" rtl="0">
              <a:lnSpc>
                <a:spcPct val="85000"/>
              </a:lnSpc>
              <a:spcBef>
                <a:spcPct val="30000"/>
              </a:spcBef>
            </a:pPr>
            <a:r>
              <a:rPr lang="fr-FR" sz="1400"/>
              <a:t>Have students identify WAN terms from their descriptions.</a:t>
            </a:r>
          </a:p>
          <a:p>
            <a:pPr lvl="2" rtl="0">
              <a:lnSpc>
                <a:spcPct val="85000"/>
              </a:lnSpc>
              <a:spcBef>
                <a:spcPct val="30000"/>
              </a:spcBef>
            </a:pPr>
            <a:r>
              <a:rPr lang="fr-FR" sz="1400"/>
              <a:t>Have a class discussion on the technologies that are used in serial and packet switched communications.</a:t>
            </a:r>
          </a:p>
          <a:p>
            <a:pPr eaLnBrk="1" hangingPunct="1">
              <a:lnSpc>
                <a:spcPct val="85000"/>
              </a:lnSpc>
              <a:spcBef>
                <a:spcPct val="30000"/>
              </a:spcBef>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5: Best Practices (Cont.)</a:t>
            </a:r>
          </a:p>
        </p:txBody>
      </p:sp>
      <p:sp>
        <p:nvSpPr>
          <p:cNvPr id="11266" name="Rectangle 34"/>
          <p:cNvSpPr>
            <a:spLocks noGrp="1" noChangeArrowheads="1"/>
          </p:cNvSpPr>
          <p:nvPr>
            <p:ph idx="1"/>
          </p:nvPr>
        </p:nvSpPr>
        <p:spPr>
          <a:xfrm>
            <a:off x="145357" y="628083"/>
            <a:ext cx="8853286" cy="4155319"/>
          </a:xfrm>
        </p:spPr>
        <p:txBody>
          <a:bodyPr/>
          <a:lstStyle/>
          <a:p>
            <a:pPr marL="0" indent="0" rtl="0" eaLnBrk="1" hangingPunct="1">
              <a:lnSpc>
                <a:spcPct val="85000"/>
              </a:lnSpc>
              <a:spcBef>
                <a:spcPct val="30000"/>
              </a:spcBef>
              <a:buNone/>
            </a:pPr>
            <a:r>
              <a:rPr lang="fr-FR" sz="1300"/>
              <a:t>Topic 7.3</a:t>
            </a:r>
          </a:p>
          <a:p>
            <a:pPr lvl="1" rtl="0">
              <a:lnSpc>
                <a:spcPct val="85000"/>
              </a:lnSpc>
              <a:spcBef>
                <a:spcPct val="30000"/>
              </a:spcBef>
            </a:pPr>
            <a:r>
              <a:rPr lang="fr-FR" sz="1300"/>
              <a:t>Ask the students or have a class discussion</a:t>
            </a:r>
          </a:p>
          <a:p>
            <a:pPr lvl="2" rtl="0">
              <a:lnSpc>
                <a:spcPct val="85000"/>
              </a:lnSpc>
              <a:spcBef>
                <a:spcPct val="30000"/>
              </a:spcBef>
            </a:pPr>
            <a:r>
              <a:rPr lang="fr-FR" sz="1300"/>
              <a:t>Have you ever used traditional WAN technologies when connecting to the Internet?</a:t>
            </a:r>
          </a:p>
          <a:p>
            <a:pPr lvl="2" rtl="0">
              <a:lnSpc>
                <a:spcPct val="85000"/>
              </a:lnSpc>
              <a:spcBef>
                <a:spcPct val="30000"/>
              </a:spcBef>
            </a:pPr>
            <a:r>
              <a:rPr lang="fr-FR" sz="1300"/>
              <a:t>Have students categories connectivity technologies as either circuit-switched or packet-switched.</a:t>
            </a:r>
          </a:p>
          <a:p>
            <a:pPr marL="0" indent="0" rtl="0">
              <a:lnSpc>
                <a:spcPct val="85000"/>
              </a:lnSpc>
              <a:spcBef>
                <a:spcPct val="30000"/>
              </a:spcBef>
              <a:buNone/>
            </a:pPr>
            <a:r>
              <a:rPr lang="fr-FR" sz="1300"/>
              <a:t>Topic 7.4</a:t>
            </a:r>
          </a:p>
          <a:p>
            <a:pPr lvl="1" rtl="0">
              <a:lnSpc>
                <a:spcPct val="85000"/>
              </a:lnSpc>
              <a:spcBef>
                <a:spcPct val="30000"/>
              </a:spcBef>
            </a:pPr>
            <a:r>
              <a:rPr lang="fr-FR" sz="1300"/>
              <a:t>Ask the students or have a class discussion</a:t>
            </a:r>
          </a:p>
          <a:p>
            <a:pPr lvl="2" rtl="0">
              <a:lnSpc>
                <a:spcPct val="85000"/>
              </a:lnSpc>
              <a:spcBef>
                <a:spcPct val="30000"/>
              </a:spcBef>
            </a:pPr>
            <a:r>
              <a:rPr lang="fr-FR" sz="1300"/>
              <a:t>Have a discussion on the various modern WAN connectivity options.</a:t>
            </a:r>
          </a:p>
          <a:p>
            <a:pPr lvl="2" rtl="0">
              <a:lnSpc>
                <a:spcPct val="85000"/>
              </a:lnSpc>
              <a:spcBef>
                <a:spcPct val="30000"/>
              </a:spcBef>
            </a:pPr>
            <a:r>
              <a:rPr lang="fr-FR" sz="1300"/>
              <a:t>Why is MPLS such a versatile WLAN connectivity option?</a:t>
            </a:r>
          </a:p>
          <a:p>
            <a:pPr marL="0" indent="0" rtl="0">
              <a:lnSpc>
                <a:spcPct val="85000"/>
              </a:lnSpc>
              <a:spcBef>
                <a:spcPct val="30000"/>
              </a:spcBef>
              <a:buNone/>
            </a:pPr>
            <a:r>
              <a:rPr lang="fr-FR" sz="1300"/>
              <a:t>Topic 7.5</a:t>
            </a:r>
          </a:p>
          <a:p>
            <a:pPr lvl="1" rtl="0">
              <a:lnSpc>
                <a:spcPct val="85000"/>
              </a:lnSpc>
              <a:spcBef>
                <a:spcPct val="30000"/>
              </a:spcBef>
            </a:pPr>
            <a:r>
              <a:rPr lang="fr-FR" sz="1300"/>
              <a:t>Ask the students or have a class discussion</a:t>
            </a:r>
          </a:p>
          <a:p>
            <a:pPr lvl="2" rtl="0">
              <a:lnSpc>
                <a:spcPct val="85000"/>
              </a:lnSpc>
              <a:spcBef>
                <a:spcPct val="30000"/>
              </a:spcBef>
            </a:pPr>
            <a:r>
              <a:rPr lang="fr-FR" sz="1300"/>
              <a:t>Describe an occasion when you have connected to a remote network over a VPN?</a:t>
            </a:r>
          </a:p>
          <a:p>
            <a:pPr lvl="2" rtl="0">
              <a:lnSpc>
                <a:spcPct val="85000"/>
              </a:lnSpc>
              <a:spcBef>
                <a:spcPct val="30000"/>
              </a:spcBef>
            </a:pPr>
            <a:r>
              <a:rPr lang="fr-FR" sz="1300"/>
              <a:t>Compare and contrast DSL with Cable technology.</a:t>
            </a:r>
          </a:p>
          <a:p>
            <a:pPr marL="261937" lvl="2" indent="0">
              <a:lnSpc>
                <a:spcPct val="85000"/>
              </a:lnSpc>
              <a:spcBef>
                <a:spcPct val="30000"/>
              </a:spcBef>
              <a:buNone/>
            </a:pPr>
            <a:endParaRPr lang="en-US" sz="1300" dirty="0"/>
          </a:p>
          <a:p>
            <a:pPr marL="261937" lvl="2" indent="0">
              <a:lnSpc>
                <a:spcPct val="85000"/>
              </a:lnSpc>
              <a:spcBef>
                <a:spcPct val="30000"/>
              </a:spcBef>
              <a:buNone/>
            </a:pPr>
            <a:endParaRPr lang="en-US" sz="1300" dirty="0"/>
          </a:p>
          <a:p>
            <a:pPr marL="0" indent="0">
              <a:lnSpc>
                <a:spcPct val="85000"/>
              </a:lnSpc>
              <a:spcBef>
                <a:spcPct val="30000"/>
              </a:spcBef>
              <a:buNone/>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94897" y="1605280"/>
            <a:ext cx="6672708" cy="1080143"/>
          </a:xfrm>
        </p:spPr>
        <p:txBody>
          <a:bodyPr/>
          <a:lstStyle/>
          <a:p>
            <a:pPr rtl="0"/>
            <a:r>
              <a:rPr lang="fr-FR" dirty="0">
                <a:solidFill>
                  <a:schemeClr val="accent5">
                    <a:lumMod val="40000"/>
                    <a:lumOff val="60000"/>
                  </a:schemeClr>
                </a:solidFill>
              </a:rPr>
              <a:t>Module 7: Concepts WAN</a:t>
            </a:r>
          </a:p>
        </p:txBody>
      </p:sp>
      <p:sp>
        <p:nvSpPr>
          <p:cNvPr id="7" name="Subtitle 6"/>
          <p:cNvSpPr>
            <a:spLocks noGrp="1"/>
          </p:cNvSpPr>
          <p:nvPr>
            <p:ph type="subTitle" idx="1"/>
          </p:nvPr>
        </p:nvSpPr>
        <p:spPr>
          <a:xfrm>
            <a:off x="401762" y="3081392"/>
            <a:ext cx="4788303" cy="902174"/>
          </a:xfrm>
        </p:spPr>
        <p:txBody>
          <a:bodyPr/>
          <a:lstStyle/>
          <a:p>
            <a:pPr rtl="0"/>
            <a:r>
              <a:rPr lang="fr-FR">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10519</TotalTime>
  <Words>6766</Words>
  <Application>Microsoft Office PowerPoint</Application>
  <PresentationFormat>On-screen Show (16:9)</PresentationFormat>
  <Paragraphs>793</Paragraphs>
  <Slides>67</Slides>
  <Notes>65</Notes>
  <HiddenSlides>9</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Default Theme</vt:lpstr>
      <vt:lpstr>Module 7: Concepts WAN</vt:lpstr>
      <vt:lpstr>Instructor Materials – Module 7 Planning Guide</vt:lpstr>
      <vt:lpstr>What to Expect in this Module</vt:lpstr>
      <vt:lpstr>What to Expect in this Module (Cont.)</vt:lpstr>
      <vt:lpstr>Check Your Understanding</vt:lpstr>
      <vt:lpstr>Module 7: Activities</vt:lpstr>
      <vt:lpstr>Module 7: Best Practices</vt:lpstr>
      <vt:lpstr>Module 5: Best Practices (Cont.)</vt:lpstr>
      <vt:lpstr>Module 7: Concepts WAN</vt:lpstr>
      <vt:lpstr>Objectifs de ce module</vt:lpstr>
      <vt:lpstr>7.1 - Objectif des WAN</vt:lpstr>
      <vt:lpstr>Objectif des WAN LAN et WAN</vt:lpstr>
      <vt:lpstr>Objectif des WAN Les WAN privés et publics</vt:lpstr>
      <vt:lpstr>Objectif des WAN Topologies WAN</vt:lpstr>
      <vt:lpstr>Objectif des WAN Topologies WAN (Suite)</vt:lpstr>
      <vt:lpstr>Objectif des WAN Topologies WAN (Suite)</vt:lpstr>
      <vt:lpstr>Objectif des WAN Topologies WAN (Suite)</vt:lpstr>
      <vt:lpstr>Objectif des WAN Topologies WAN (Suite)</vt:lpstr>
      <vt:lpstr>Objectif des WAN Connexions de transporteur</vt:lpstr>
      <vt:lpstr>Objectif des WAN Connexions de transporteur (Suite)</vt:lpstr>
      <vt:lpstr>Objectif des WAN  Évolution des réseaux</vt:lpstr>
      <vt:lpstr>Objectif des WAN Évolution des réseaux (Suite)</vt:lpstr>
      <vt:lpstr>Objectif des WAN Évolution des réseaux (Suite)</vt:lpstr>
      <vt:lpstr>Objectif des WAN Évolution des réseaux (Suite)</vt:lpstr>
      <vt:lpstr>Objectif des WAN Évolution des réseaux (Suite)</vt:lpstr>
      <vt:lpstr>7.2 - Fonctionnement du WAN</vt:lpstr>
      <vt:lpstr>Fonctionnement du WAN Normes du WAN</vt:lpstr>
      <vt:lpstr>Fonctionnement du WAN WAN dans le modèle OSI</vt:lpstr>
      <vt:lpstr>Fonctionnement du WAN Terminologie WAN courante</vt:lpstr>
      <vt:lpstr>Fonctionnement du WAN Terminologie WAN courante (Suite)</vt:lpstr>
      <vt:lpstr>Fonctionnement du WAN Périphériques WAN</vt:lpstr>
      <vt:lpstr>Fonctionnement du WAN Communication série</vt:lpstr>
      <vt:lpstr>Fonctionnement du WAN Communication commutée par circuits</vt:lpstr>
      <vt:lpstr>Fonctionnement du WAN Communication commutée par paquets</vt:lpstr>
      <vt:lpstr>Fonctionnement du WAN SDH, SONET et DWDM</vt:lpstr>
      <vt:lpstr>7.3 Connectivité WAN traditionnelle</vt:lpstr>
      <vt:lpstr>Connectivité WAN traditionnelle Options de connectivité WAN traditionnelles</vt:lpstr>
      <vt:lpstr>Connectivité WAN traditionnelle Terminologie WAN courante</vt:lpstr>
      <vt:lpstr>Connectivité WAN traditionnelle Terminologie WAN courante (Suite)</vt:lpstr>
      <vt:lpstr>Connectivité WAN traditionnelle Options de commutation de circuits</vt:lpstr>
      <vt:lpstr>Connectivité WAN traditionnelle Options de commutation de paquets</vt:lpstr>
      <vt:lpstr>7.4 Connectivité WAN moderne</vt:lpstr>
      <vt:lpstr>Connectivité WAN moderne WAN modernes</vt:lpstr>
      <vt:lpstr>Connectivité WAN moderne Options de connectivité WAN modernes</vt:lpstr>
      <vt:lpstr>Connectivité WAN moderne WAN Ethernet</vt:lpstr>
      <vt:lpstr>Connectivité WAN moderne MPLS</vt:lpstr>
      <vt:lpstr>7.5 Connectivité basée sur l'internet</vt:lpstr>
      <vt:lpstr>Connectivité basée sur l'internet Options de connectivité basée sur l'internet</vt:lpstr>
      <vt:lpstr>Connectivité basée sur l'internet Technologie DSL</vt:lpstr>
      <vt:lpstr>Connectivité basée sur l'internet Connexions DSL</vt:lpstr>
      <vt:lpstr>Connectivité basée sur l'internet DSL et PPP</vt:lpstr>
      <vt:lpstr>Connectivité basée sur l'internet Technologie de câble</vt:lpstr>
      <vt:lpstr>Connectivité basée sur l'internet Fibre optique</vt:lpstr>
      <vt:lpstr>Connectivité basée sur l'internet Haut débit basé sur Internet sans fil</vt:lpstr>
      <vt:lpstr>Connectivité basée sur l'internet Technologie VPN</vt:lpstr>
      <vt:lpstr>Connectivité basée sur l'internet Options de connectivité de FAI</vt:lpstr>
      <vt:lpstr>Connectivité basée sur l'internet Comparaison des solutions haut débit</vt:lpstr>
      <vt:lpstr>Connectivité basée sur l'internet Travaux pratiques - Configurer et vérifier les listes de contrôle d'accès IPv4 étendues</vt:lpstr>
      <vt:lpstr>7.6 Module pratique et questionnaire</vt:lpstr>
      <vt:lpstr>Module pratique et questionnaire Packet Tracer - Concepts WAN</vt:lpstr>
      <vt:lpstr>Module Pratique et Questionnaire Qu'est-ce que j'ai appris dans ce module?</vt:lpstr>
      <vt:lpstr>Module Pratique et Questionnaire Qu'est-ce que j'ai appris dans ce module?</vt:lpstr>
      <vt:lpstr>Module Pratique et Questionnaire Qu'est-ce que j'ai appris dans ce module?</vt:lpstr>
      <vt:lpstr>Module Pratique et Questionnaire Qu'est-ce que j'ai appris dans ce module?</vt:lpstr>
      <vt:lpstr>Module 7: WAN Concepts New Terms and Commands</vt:lpstr>
      <vt:lpstr>Module 7: WAN Concepts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320</cp:revision>
  <dcterms:created xsi:type="dcterms:W3CDTF">2019-10-18T06:21:22Z</dcterms:created>
  <dcterms:modified xsi:type="dcterms:W3CDTF">2020-09-01T18:44:56Z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