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3.xml" ContentType="application/vnd.openxmlformats-officedocument.presentationml.notesSlide+xml"/>
  <Override PartName="/ppt/tags/tag7.xml" ContentType="application/vnd.openxmlformats-officedocument.presentationml.tags+xml"/>
  <Override PartName="/ppt/notesSlides/notesSlide4.xml" ContentType="application/vnd.openxmlformats-officedocument.presentationml.notesSlide+xml"/>
  <Override PartName="/ppt/tags/tag8.xml" ContentType="application/vnd.openxmlformats-officedocument.presentationml.tags+xml"/>
  <Override PartName="/ppt/notesSlides/notesSlide5.xml" ContentType="application/vnd.openxmlformats-officedocument.presentationml.notesSlide+xml"/>
  <Override PartName="/ppt/tags/tag9.xml" ContentType="application/vnd.openxmlformats-officedocument.presentationml.tags+xml"/>
  <Override PartName="/ppt/notesSlides/notesSlide6.xml" ContentType="application/vnd.openxmlformats-officedocument.presentationml.notesSlide+xml"/>
  <Override PartName="/ppt/tags/tag10.xml" ContentType="application/vnd.openxmlformats-officedocument.presentationml.tags+xml"/>
  <Override PartName="/ppt/notesSlides/notesSlide7.xml" ContentType="application/vnd.openxmlformats-officedocument.presentationml.notesSlide+xml"/>
  <Override PartName="/ppt/tags/tag11.xml" ContentType="application/vnd.openxmlformats-officedocument.presentationml.tags+xml"/>
  <Override PartName="/ppt/notesSlides/notesSlide8.xml" ContentType="application/vnd.openxmlformats-officedocument.presentationml.notesSlide+xml"/>
  <Override PartName="/ppt/tags/tag12.xml" ContentType="application/vnd.openxmlformats-officedocument.presentationml.tags+xml"/>
  <Override PartName="/ppt/notesSlides/notesSlide9.xml" ContentType="application/vnd.openxmlformats-officedocument.presentationml.notesSlide+xml"/>
  <Override PartName="/ppt/tags/tag13.xml" ContentType="application/vnd.openxmlformats-officedocument.presentationml.tags+xml"/>
  <Override PartName="/ppt/notesSlides/notesSlide10.xml" ContentType="application/vnd.openxmlformats-officedocument.presentationml.notesSlide+xml"/>
  <Override PartName="/ppt/tags/tag14.xml" ContentType="application/vnd.openxmlformats-officedocument.presentationml.tags+xml"/>
  <Override PartName="/ppt/notesSlides/notesSlide11.xml" ContentType="application/vnd.openxmlformats-officedocument.presentationml.notesSlide+xml"/>
  <Override PartName="/ppt/tags/tag15.xml" ContentType="application/vnd.openxmlformats-officedocument.presentationml.tags+xml"/>
  <Override PartName="/ppt/notesSlides/notesSlide12.xml" ContentType="application/vnd.openxmlformats-officedocument.presentationml.notesSlide+xml"/>
  <Override PartName="/ppt/tags/tag16.xml" ContentType="application/vnd.openxmlformats-officedocument.presentationml.tags+xml"/>
  <Override PartName="/ppt/notesSlides/notesSlide13.xml" ContentType="application/vnd.openxmlformats-officedocument.presentationml.notesSlide+xml"/>
  <Override PartName="/ppt/tags/tag17.xml" ContentType="application/vnd.openxmlformats-officedocument.presentationml.tags+xml"/>
  <Override PartName="/ppt/notesSlides/notesSlide14.xml" ContentType="application/vnd.openxmlformats-officedocument.presentationml.notesSlide+xml"/>
  <Override PartName="/ppt/tags/tag18.xml" ContentType="application/vnd.openxmlformats-officedocument.presentationml.tags+xml"/>
  <Override PartName="/ppt/notesSlides/notesSlide15.xml" ContentType="application/vnd.openxmlformats-officedocument.presentationml.notesSlide+xml"/>
  <Override PartName="/ppt/tags/tag19.xml" ContentType="application/vnd.openxmlformats-officedocument.presentationml.tags+xml"/>
  <Override PartName="/ppt/notesSlides/notesSlide16.xml" ContentType="application/vnd.openxmlformats-officedocument.presentationml.notesSlide+xml"/>
  <Override PartName="/ppt/tags/tag20.xml" ContentType="application/vnd.openxmlformats-officedocument.presentationml.tags+xml"/>
  <Override PartName="/ppt/notesSlides/notesSlide17.xml" ContentType="application/vnd.openxmlformats-officedocument.presentationml.notesSlide+xml"/>
  <Override PartName="/ppt/tags/tag21.xml" ContentType="application/vnd.openxmlformats-officedocument.presentationml.tags+xml"/>
  <Override PartName="/ppt/notesSlides/notesSlide18.xml" ContentType="application/vnd.openxmlformats-officedocument.presentationml.notesSlide+xml"/>
  <Override PartName="/ppt/tags/tag22.xml" ContentType="application/vnd.openxmlformats-officedocument.presentationml.tags+xml"/>
  <Override PartName="/ppt/notesSlides/notesSlide19.xml" ContentType="application/vnd.openxmlformats-officedocument.presentationml.notesSlide+xml"/>
  <Override PartName="/ppt/tags/tag23.xml" ContentType="application/vnd.openxmlformats-officedocument.presentationml.tags+xml"/>
  <Override PartName="/ppt/notesSlides/notesSlide20.xml" ContentType="application/vnd.openxmlformats-officedocument.presentationml.notesSlide+xml"/>
  <Override PartName="/ppt/tags/tag24.xml" ContentType="application/vnd.openxmlformats-officedocument.presentationml.tags+xml"/>
  <Override PartName="/ppt/notesSlides/notesSlide21.xml" ContentType="application/vnd.openxmlformats-officedocument.presentationml.notesSlide+xml"/>
  <Override PartName="/ppt/tags/tag25.xml" ContentType="application/vnd.openxmlformats-officedocument.presentationml.tags+xml"/>
  <Override PartName="/ppt/notesSlides/notesSlide22.xml" ContentType="application/vnd.openxmlformats-officedocument.presentationml.notesSlide+xml"/>
  <Override PartName="/ppt/tags/tag26.xml" ContentType="application/vnd.openxmlformats-officedocument.presentationml.tags+xml"/>
  <Override PartName="/ppt/notesSlides/notesSlide23.xml" ContentType="application/vnd.openxmlformats-officedocument.presentationml.notesSlide+xml"/>
  <Override PartName="/ppt/tags/tag27.xml" ContentType="application/vnd.openxmlformats-officedocument.presentationml.tags+xml"/>
  <Override PartName="/ppt/notesSlides/notesSlide24.xml" ContentType="application/vnd.openxmlformats-officedocument.presentationml.notesSlide+xml"/>
  <Override PartName="/ppt/tags/tag28.xml" ContentType="application/vnd.openxmlformats-officedocument.presentationml.tags+xml"/>
  <Override PartName="/ppt/notesSlides/notesSlide25.xml" ContentType="application/vnd.openxmlformats-officedocument.presentationml.notesSlide+xml"/>
  <Override PartName="/ppt/tags/tag29.xml" ContentType="application/vnd.openxmlformats-officedocument.presentationml.tags+xml"/>
  <Override PartName="/ppt/notesSlides/notesSlide26.xml" ContentType="application/vnd.openxmlformats-officedocument.presentationml.notesSlide+xml"/>
  <Override PartName="/ppt/tags/tag30.xml" ContentType="application/vnd.openxmlformats-officedocument.presentationml.tags+xml"/>
  <Override PartName="/ppt/notesSlides/notesSlide27.xml" ContentType="application/vnd.openxmlformats-officedocument.presentationml.notesSlide+xml"/>
  <Override PartName="/ppt/tags/tag31.xml" ContentType="application/vnd.openxmlformats-officedocument.presentationml.tags+xml"/>
  <Override PartName="/ppt/notesSlides/notesSlide28.xml" ContentType="application/vnd.openxmlformats-officedocument.presentationml.notesSlide+xml"/>
  <Override PartName="/ppt/tags/tag32.xml" ContentType="application/vnd.openxmlformats-officedocument.presentationml.tags+xml"/>
  <Override PartName="/ppt/notesSlides/notesSlide29.xml" ContentType="application/vnd.openxmlformats-officedocument.presentationml.notesSlide+xml"/>
  <Override PartName="/ppt/tags/tag33.xml" ContentType="application/vnd.openxmlformats-officedocument.presentationml.tags+xml"/>
  <Override PartName="/ppt/notesSlides/notesSlide30.xml" ContentType="application/vnd.openxmlformats-officedocument.presentationml.notesSlide+xml"/>
  <Override PartName="/ppt/tags/tag34.xml" ContentType="application/vnd.openxmlformats-officedocument.presentationml.tags+xml"/>
  <Override PartName="/ppt/notesSlides/notesSlide31.xml" ContentType="application/vnd.openxmlformats-officedocument.presentationml.notesSlide+xml"/>
  <Override PartName="/ppt/tags/tag35.xml" ContentType="application/vnd.openxmlformats-officedocument.presentationml.tags+xml"/>
  <Override PartName="/ppt/notesSlides/notesSlide32.xml" ContentType="application/vnd.openxmlformats-officedocument.presentationml.notesSlide+xml"/>
  <Override PartName="/ppt/tags/tag36.xml" ContentType="application/vnd.openxmlformats-officedocument.presentationml.tags+xml"/>
  <Override PartName="/ppt/notesSlides/notesSlide33.xml" ContentType="application/vnd.openxmlformats-officedocument.presentationml.notesSlide+xml"/>
  <Override PartName="/ppt/tags/tag37.xml" ContentType="application/vnd.openxmlformats-officedocument.presentationml.tags+xml"/>
  <Override PartName="/ppt/notesSlides/notesSlide34.xml" ContentType="application/vnd.openxmlformats-officedocument.presentationml.notesSlide+xml"/>
  <Override PartName="/ppt/tags/tag38.xml" ContentType="application/vnd.openxmlformats-officedocument.presentationml.tags+xml"/>
  <Override PartName="/ppt/notesSlides/notesSlide35.xml" ContentType="application/vnd.openxmlformats-officedocument.presentationml.notesSlide+xml"/>
  <Override PartName="/ppt/tags/tag39.xml" ContentType="application/vnd.openxmlformats-officedocument.presentationml.tags+xml"/>
  <Override PartName="/ppt/notesSlides/notesSlide36.xml" ContentType="application/vnd.openxmlformats-officedocument.presentationml.notesSlide+xml"/>
  <Override PartName="/ppt/tags/tag40.xml" ContentType="application/vnd.openxmlformats-officedocument.presentationml.tags+xml"/>
  <Override PartName="/ppt/notesSlides/notesSlide37.xml" ContentType="application/vnd.openxmlformats-officedocument.presentationml.notesSlide+xml"/>
  <Override PartName="/ppt/tags/tag41.xml" ContentType="application/vnd.openxmlformats-officedocument.presentationml.tags+xml"/>
  <Override PartName="/ppt/notesSlides/notesSlide38.xml" ContentType="application/vnd.openxmlformats-officedocument.presentationml.notesSlide+xml"/>
  <Override PartName="/ppt/tags/tag42.xml" ContentType="application/vnd.openxmlformats-officedocument.presentationml.tags+xml"/>
  <Override PartName="/ppt/notesSlides/notesSlide39.xml" ContentType="application/vnd.openxmlformats-officedocument.presentationml.notesSlide+xml"/>
  <Override PartName="/ppt/tags/tag43.xml" ContentType="application/vnd.openxmlformats-officedocument.presentationml.tags+xml"/>
  <Override PartName="/ppt/notesSlides/notesSlide40.xml" ContentType="application/vnd.openxmlformats-officedocument.presentationml.notesSlide+xml"/>
  <Override PartName="/ppt/tags/tag44.xml" ContentType="application/vnd.openxmlformats-officedocument.presentationml.tags+xml"/>
  <Override PartName="/ppt/notesSlides/notesSlide41.xml" ContentType="application/vnd.openxmlformats-officedocument.presentationml.notesSlide+xml"/>
  <Override PartName="/ppt/tags/tag45.xml" ContentType="application/vnd.openxmlformats-officedocument.presentationml.tags+xml"/>
  <Override PartName="/ppt/notesSlides/notesSlide4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46"/>
  </p:notesMasterIdLst>
  <p:sldIdLst>
    <p:sldId id="513" r:id="rId2"/>
    <p:sldId id="1209" r:id="rId3"/>
    <p:sldId id="1419" r:id="rId4"/>
    <p:sldId id="1420" r:id="rId5"/>
    <p:sldId id="1418" r:id="rId6"/>
    <p:sldId id="763" r:id="rId7"/>
    <p:sldId id="1052" r:id="rId8"/>
    <p:sldId id="1069" r:id="rId9"/>
    <p:sldId id="876" r:id="rId10"/>
    <p:sldId id="860" r:id="rId11"/>
    <p:sldId id="759" r:id="rId12"/>
    <p:sldId id="1108" r:id="rId13"/>
    <p:sldId id="1210" r:id="rId14"/>
    <p:sldId id="1211" r:id="rId15"/>
    <p:sldId id="1212" r:id="rId16"/>
    <p:sldId id="1213" r:id="rId17"/>
    <p:sldId id="1214" r:id="rId18"/>
    <p:sldId id="1056" r:id="rId19"/>
    <p:sldId id="1187" r:id="rId20"/>
    <p:sldId id="1215" r:id="rId21"/>
    <p:sldId id="1216" r:id="rId22"/>
    <p:sldId id="1217" r:id="rId23"/>
    <p:sldId id="1218" r:id="rId24"/>
    <p:sldId id="1219" r:id="rId25"/>
    <p:sldId id="1220" r:id="rId26"/>
    <p:sldId id="1103" r:id="rId27"/>
    <p:sldId id="1189" r:id="rId28"/>
    <p:sldId id="1221" r:id="rId29"/>
    <p:sldId id="1104" r:id="rId30"/>
    <p:sldId id="1194" r:id="rId31"/>
    <p:sldId id="1222" r:id="rId32"/>
    <p:sldId id="1223" r:id="rId33"/>
    <p:sldId id="1224" r:id="rId34"/>
    <p:sldId id="1225" r:id="rId35"/>
    <p:sldId id="1226" r:id="rId36"/>
    <p:sldId id="1227" r:id="rId37"/>
    <p:sldId id="1228" r:id="rId38"/>
    <p:sldId id="1229" r:id="rId39"/>
    <p:sldId id="957" r:id="rId40"/>
    <p:sldId id="1138" r:id="rId41"/>
    <p:sldId id="1230" r:id="rId42"/>
    <p:sldId id="1231" r:id="rId43"/>
    <p:sldId id="874" r:id="rId44"/>
    <p:sldId id="291" r:id="rId45"/>
  </p:sldIdLst>
  <p:sldSz cx="9144000" cy="5143500" type="screen16x9"/>
  <p:notesSz cx="6858000" cy="9144000"/>
  <p:custDataLst>
    <p:tags r:id="rId47"/>
  </p:custDataLst>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1620">
          <p15:clr>
            <a:srgbClr val="A4A3A4"/>
          </p15:clr>
        </p15:guide>
        <p15:guide id="2" pos="33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1" name="Jane Gibbons -X (jagibbon - DEL ORO CONSULTING INC at Cisco)" initials="JG-(-DOCIaC" lastIdx="28" clrIdx="1">
    <p:extLst>
      <p:ext uri="{19B8F6BF-5375-455C-9EA6-DF929625EA0E}">
        <p15:presenceInfo xmlns:p15="http://schemas.microsoft.com/office/powerpoint/2012/main" userId="S-1-5-21-1708537768-1303643608-725345543-200204" providerId="AD"/>
      </p:ext>
    </p:extLst>
  </p:cmAuthor>
  <p:cmAuthor id="2" name="Bob Vachon" initials="BV" lastIdx="24" clrIdx="2">
    <p:extLst>
      <p:ext uri="{19B8F6BF-5375-455C-9EA6-DF929625EA0E}">
        <p15:presenceInfo xmlns:p15="http://schemas.microsoft.com/office/powerpoint/2012/main" userId="c7abe87968a0b633" providerId="Windows Live"/>
      </p:ext>
    </p:extLst>
  </p:cmAuthor>
  <p:cmAuthor id="3" name="Sue Livingston -X (suliving - UNICON INC at Cisco)" initials="SL-(-UIaC" lastIdx="15" clrIdx="3">
    <p:extLst>
      <p:ext uri="{19B8F6BF-5375-455C-9EA6-DF929625EA0E}">
        <p15:presenceInfo xmlns:p15="http://schemas.microsoft.com/office/powerpoint/2012/main" userId="S::suliving@cisco.com::dc701d48-dd51-411a-9041-b7f1328f1486" providerId="AD"/>
      </p:ext>
    </p:extLst>
  </p:cmAuthor>
  <p:cmAuthor id="4" name="jagibbon" initials="jmg" lastIdx="8" clrIdx="4">
    <p:extLst>
      <p:ext uri="{19B8F6BF-5375-455C-9EA6-DF929625EA0E}">
        <p15:presenceInfo xmlns:p15="http://schemas.microsoft.com/office/powerpoint/2012/main" userId="jagibbo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632" autoAdjust="0"/>
    <p:restoredTop sz="86438" autoAdjust="0"/>
  </p:normalViewPr>
  <p:slideViewPr>
    <p:cSldViewPr snapToGrid="0" showGuides="1">
      <p:cViewPr varScale="1">
        <p:scale>
          <a:sx n="77" d="100"/>
          <a:sy n="77" d="100"/>
        </p:scale>
        <p:origin x="1248" y="48"/>
      </p:cViewPr>
      <p:guideLst>
        <p:guide orient="horz" pos="1620"/>
        <p:guide pos="336"/>
      </p:guideLst>
    </p:cSldViewPr>
  </p:slideViewPr>
  <p:outlineViewPr>
    <p:cViewPr>
      <p:scale>
        <a:sx n="33" d="100"/>
        <a:sy n="33" d="100"/>
      </p:scale>
      <p:origin x="0" y="-226704"/>
    </p:cViewPr>
  </p:outlineViewPr>
  <p:notesTextViewPr>
    <p:cViewPr>
      <p:scale>
        <a:sx n="1" d="1"/>
        <a:sy n="1" d="1"/>
      </p:scale>
      <p:origin x="0" y="0"/>
    </p:cViewPr>
  </p:notesTextViewPr>
  <p:sorterViewPr>
    <p:cViewPr>
      <p:scale>
        <a:sx n="111" d="100"/>
        <a:sy n="111" d="100"/>
      </p:scale>
      <p:origin x="0" y="0"/>
    </p:cViewPr>
  </p:sorterViewPr>
  <p:gridSpacing cx="76200" cy="76200"/>
</p:viewPr>
</file>

<file path=ppt/_rels/presentation.xml.rels><?xml version="1.0" encoding="utf-8"?>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gs" Target="tags/tag1.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t>12/6/2019</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t>‹#›</a:t>
            </a:fld>
            <a:endParaRPr lang="en-US" dirty="0"/>
          </a:p>
        </p:txBody>
      </p:sp>
    </p:spTree>
    <p:extLst>
      <p:ext uri="{BB962C8B-B14F-4D97-AF65-F5344CB8AC3E}">
        <p14:creationId xmlns:p14="http://schemas.microsoft.com/office/powerpoint/2010/main" val="19375648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5.xml.rels><?xml version="1.0" encoding="utf-8"?>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b="false" lang="fr-FR"/>
              <a:t>Programme de L’Académie Réseau de Cisco</a:t>
            </a:r>
          </a:p>
          <a:p>
            <a:pPr rtl="0">
              <a:spcBef>
                <a:spcPts val="0"/>
              </a:spcBef>
            </a:pPr>
            <a:r>
              <a:rPr lang="fr-FR">
                <a:solidFill>
                  <a:schemeClr val="accent5">
                    <a:lumMod val="40000"/>
                    <a:lumOff val="60000"/>
                  </a:schemeClr>
                </a:solidFill>
              </a:rPr>
              <a:t>Réseau, Sécurité et Automatisation D'entreprise v7.0 (ENSA)</a:t>
            </a:r>
          </a:p>
          <a:p>
            <a:pPr rtl="0">
              <a:spcBef>
                <a:spcPts val="0"/>
              </a:spcBef>
            </a:pPr>
            <a:r>
              <a:rPr lang="fr-FR">
                <a:solidFill>
                  <a:schemeClr val="accent5">
                    <a:lumMod val="40000"/>
                    <a:lumOff val="60000"/>
                  </a:schemeClr>
                </a:solidFill>
              </a:rPr>
              <a:t>Module 4: Concepts ACL</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1</a:t>
            </a:fld>
          </a:p>
        </p:txBody>
      </p:sp>
    </p:spTree>
    <p:extLst>
      <p:ext uri="{BB962C8B-B14F-4D97-AF65-F5344CB8AC3E}">
        <p14:creationId xmlns:p14="http://schemas.microsoft.com/office/powerpoint/2010/main" val="30255421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4 - Concepts de liste de contrôle d'accès (ACL)</a:t>
            </a:r>
          </a:p>
          <a:p>
            <a:pPr rtl="0"/>
            <a:r>
              <a:rPr lang="fr-FR"/>
              <a:t>4.1 - Objectif des listes de contrôle d'accès (ACL)</a:t>
            </a:r>
          </a:p>
          <a:p>
            <a:pPr rtl="0"/>
            <a:r>
              <a:rPr lang="fr-FR"/>
              <a:t>4.1.1 - Qu'est-ce qu'une ACL?</a:t>
            </a:r>
          </a:p>
        </p:txBody>
      </p:sp>
      <p:sp>
        <p:nvSpPr>
          <p:cNvPr id="4" name="Slide Number Placeholder 3"/>
          <p:cNvSpPr>
            <a:spLocks noGrp="1"/>
          </p:cNvSpPr>
          <p:nvPr>
            <p:ph type="sldNum" sz="quarter" idx="5"/>
          </p:nvPr>
        </p:nvSpPr>
        <p:spPr/>
        <p:txBody>
          <a:bodyPr/>
          <a:lstStyle/>
          <a:p>
            <a:pPr rtl="0"/>
            <a:fld id="{5641018C-6CAF-B84E-B92C-ECB119457FBA}" type="slidenum">
              <a:rPr/>
              <a:t>12</a:t>
            </a:fld>
          </a:p>
        </p:txBody>
      </p:sp>
    </p:spTree>
    <p:extLst>
      <p:ext uri="{BB962C8B-B14F-4D97-AF65-F5344CB8AC3E}">
        <p14:creationId xmlns:p14="http://schemas.microsoft.com/office/powerpoint/2010/main" val="7515506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4 - Concepts de liste de contrôle d'accès (ACL)</a:t>
            </a:r>
          </a:p>
          <a:p>
            <a:pPr rtl="0"/>
            <a:r>
              <a:rPr lang="fr-FR"/>
              <a:t>4.1 - Objectif des listes de contrôle d'accès (ACL)</a:t>
            </a:r>
          </a:p>
          <a:p>
            <a:pPr rtl="0"/>
            <a:r>
              <a:rPr lang="fr-FR"/>
              <a:t>4.1.1 - Qu'est-ce qu'une ACL? (Suite)</a:t>
            </a:r>
          </a:p>
        </p:txBody>
      </p:sp>
      <p:sp>
        <p:nvSpPr>
          <p:cNvPr id="4" name="Slide Number Placeholder 3"/>
          <p:cNvSpPr>
            <a:spLocks noGrp="1"/>
          </p:cNvSpPr>
          <p:nvPr>
            <p:ph type="sldNum" sz="quarter" idx="5"/>
          </p:nvPr>
        </p:nvSpPr>
        <p:spPr/>
        <p:txBody>
          <a:bodyPr/>
          <a:lstStyle/>
          <a:p>
            <a:pPr rtl="0"/>
            <a:fld id="{5641018C-6CAF-B84E-B92C-ECB119457FBA}" type="slidenum">
              <a:rPr/>
              <a:t>13</a:t>
            </a:fld>
          </a:p>
        </p:txBody>
      </p:sp>
    </p:spTree>
    <p:extLst>
      <p:ext uri="{BB962C8B-B14F-4D97-AF65-F5344CB8AC3E}">
        <p14:creationId xmlns:p14="http://schemas.microsoft.com/office/powerpoint/2010/main" val="17580918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4 - Concepts de liste de contrôle d'accès (ACL)</a:t>
            </a:r>
          </a:p>
          <a:p>
            <a:pPr rtl="0"/>
            <a:r>
              <a:rPr lang="fr-FR"/>
              <a:t>4.1 - Objectif des listes de contrôle d'accès (ACL)</a:t>
            </a:r>
          </a:p>
          <a:p>
            <a:pPr rtl="0"/>
            <a:r>
              <a:rPr lang="fr-FR"/>
              <a:t>4.1.2 - Filtrage des paquets</a:t>
            </a:r>
          </a:p>
        </p:txBody>
      </p:sp>
      <p:sp>
        <p:nvSpPr>
          <p:cNvPr id="4" name="Slide Number Placeholder 3"/>
          <p:cNvSpPr>
            <a:spLocks noGrp="1"/>
          </p:cNvSpPr>
          <p:nvPr>
            <p:ph type="sldNum" sz="quarter" idx="5"/>
          </p:nvPr>
        </p:nvSpPr>
        <p:spPr/>
        <p:txBody>
          <a:bodyPr/>
          <a:lstStyle/>
          <a:p>
            <a:pPr rtl="0"/>
            <a:fld id="{5641018C-6CAF-B84E-B92C-ECB119457FBA}" type="slidenum">
              <a:rPr/>
              <a:t>14</a:t>
            </a:fld>
          </a:p>
        </p:txBody>
      </p:sp>
    </p:spTree>
    <p:extLst>
      <p:ext uri="{BB962C8B-B14F-4D97-AF65-F5344CB8AC3E}">
        <p14:creationId xmlns:p14="http://schemas.microsoft.com/office/powerpoint/2010/main" val="14201800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4 - Concepts de liste de contrôle d'accès (ACL)</a:t>
            </a:r>
          </a:p>
          <a:p>
            <a:pPr rtl="0"/>
            <a:r>
              <a:rPr lang="fr-FR"/>
              <a:t>4.1 - Objectif des listes de contrôle d'accès (ACL)</a:t>
            </a:r>
          </a:p>
          <a:p>
            <a:pPr rtl="0"/>
            <a:r>
              <a:rPr lang="fr-FR"/>
              <a:t>4.1.3 - Fonctionnement des listes de contrôle d'accès</a:t>
            </a:r>
          </a:p>
        </p:txBody>
      </p:sp>
      <p:sp>
        <p:nvSpPr>
          <p:cNvPr id="4" name="Slide Number Placeholder 3"/>
          <p:cNvSpPr>
            <a:spLocks noGrp="1"/>
          </p:cNvSpPr>
          <p:nvPr>
            <p:ph type="sldNum" sz="quarter" idx="5"/>
          </p:nvPr>
        </p:nvSpPr>
        <p:spPr/>
        <p:txBody>
          <a:bodyPr/>
          <a:lstStyle/>
          <a:p>
            <a:pPr rtl="0"/>
            <a:fld id="{5641018C-6CAF-B84E-B92C-ECB119457FBA}" type="slidenum">
              <a:rPr/>
              <a:t>15</a:t>
            </a:fld>
          </a:p>
        </p:txBody>
      </p:sp>
    </p:spTree>
    <p:extLst>
      <p:ext uri="{BB962C8B-B14F-4D97-AF65-F5344CB8AC3E}">
        <p14:creationId xmlns:p14="http://schemas.microsoft.com/office/powerpoint/2010/main" val="17393906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4 - Concepts de liste de contrôle d'accès (ACL)</a:t>
            </a:r>
          </a:p>
          <a:p>
            <a:pPr rtl="0"/>
            <a:r>
              <a:rPr lang="fr-FR"/>
              <a:t>4.1 - Objectif des listes de contrôle d'accès (ACL)</a:t>
            </a:r>
          </a:p>
          <a:p>
            <a:pPr rtl="0"/>
            <a:r>
              <a:rPr lang="fr-FR"/>
              <a:t>4.1.3 - Fonctionnement des listes de contrôle d'accès (suite)</a:t>
            </a:r>
          </a:p>
        </p:txBody>
      </p:sp>
      <p:sp>
        <p:nvSpPr>
          <p:cNvPr id="4" name="Slide Number Placeholder 3"/>
          <p:cNvSpPr>
            <a:spLocks noGrp="1"/>
          </p:cNvSpPr>
          <p:nvPr>
            <p:ph type="sldNum" sz="quarter" idx="5"/>
          </p:nvPr>
        </p:nvSpPr>
        <p:spPr/>
        <p:txBody>
          <a:bodyPr/>
          <a:lstStyle/>
          <a:p>
            <a:pPr rtl="0"/>
            <a:fld id="{5641018C-6CAF-B84E-B92C-ECB119457FBA}" type="slidenum">
              <a:rPr/>
              <a:t>16</a:t>
            </a:fld>
          </a:p>
        </p:txBody>
      </p:sp>
    </p:spTree>
    <p:extLst>
      <p:ext uri="{BB962C8B-B14F-4D97-AF65-F5344CB8AC3E}">
        <p14:creationId xmlns:p14="http://schemas.microsoft.com/office/powerpoint/2010/main" val="15763224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4 - Concepts de liste de contrôle d'accès (ACL)</a:t>
            </a:r>
          </a:p>
          <a:p>
            <a:pPr rtl="0"/>
            <a:r>
              <a:rPr lang="fr-FR"/>
              <a:t>4.1 - Objectif des listes de contrôle d'accès (ACL)</a:t>
            </a:r>
          </a:p>
          <a:p>
            <a:pPr rtl="0"/>
            <a:r>
              <a:rPr lang="fr-FR"/>
              <a:t>4.1.4 - Packet Tracer - Démonstration des listes de contrôle d'accès</a:t>
            </a:r>
          </a:p>
          <a:p>
            <a:pPr rtl="0"/>
            <a:r>
              <a:rPr lang="fr-FR"/>
              <a:t>4.1.5 - Vérifiez votre compréhension - Objectif des ACL</a:t>
            </a:r>
          </a:p>
        </p:txBody>
      </p:sp>
      <p:sp>
        <p:nvSpPr>
          <p:cNvPr id="4" name="Slide Number Placeholder 3"/>
          <p:cNvSpPr>
            <a:spLocks noGrp="1"/>
          </p:cNvSpPr>
          <p:nvPr>
            <p:ph type="sldNum" sz="quarter" idx="5"/>
          </p:nvPr>
        </p:nvSpPr>
        <p:spPr/>
        <p:txBody>
          <a:bodyPr/>
          <a:lstStyle/>
          <a:p>
            <a:pPr rtl="0"/>
            <a:fld id="{5641018C-6CAF-B84E-B92C-ECB119457FBA}" type="slidenum">
              <a:rPr/>
              <a:t>17</a:t>
            </a:fld>
          </a:p>
        </p:txBody>
      </p:sp>
    </p:spTree>
    <p:extLst>
      <p:ext uri="{BB962C8B-B14F-4D97-AF65-F5344CB8AC3E}">
        <p14:creationId xmlns:p14="http://schemas.microsoft.com/office/powerpoint/2010/main" val="280496197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4 - Concepts de liste de contrôle d'accès (ACL)</a:t>
            </a:r>
          </a:p>
          <a:p>
            <a:pPr rtl="0"/>
            <a:r>
              <a:rPr lang="fr-FR"/>
              <a:t>4.2 - Masques génériques dans les listes de contrôle d'accès</a:t>
            </a:r>
          </a:p>
        </p:txBody>
      </p:sp>
      <p:sp>
        <p:nvSpPr>
          <p:cNvPr id="4" name="Slide Number Placeholder 3"/>
          <p:cNvSpPr>
            <a:spLocks noGrp="1"/>
          </p:cNvSpPr>
          <p:nvPr>
            <p:ph type="sldNum" sz="quarter" idx="10"/>
          </p:nvPr>
        </p:nvSpPr>
        <p:spPr/>
        <p:txBody>
          <a:bodyPr/>
          <a:lstStyle/>
          <a:p>
            <a:pPr rtl="0"/>
            <a:fld id="{5641018C-6CAF-B84E-B92C-ECB119457FBA}" type="slidenum">
              <a:rPr/>
              <a:t>18</a:t>
            </a:fld>
          </a:p>
        </p:txBody>
      </p:sp>
    </p:spTree>
    <p:extLst>
      <p:ext uri="{BB962C8B-B14F-4D97-AF65-F5344CB8AC3E}">
        <p14:creationId xmlns:p14="http://schemas.microsoft.com/office/powerpoint/2010/main" val="396329107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4 - Concepts de liste de contrôle d'accès (ACL)</a:t>
            </a:r>
          </a:p>
          <a:p>
            <a:pPr rtl="0"/>
            <a:r>
              <a:rPr lang="fr-FR"/>
              <a:t>4.2 - Masques génériques dans les listes de contrôle d'accès</a:t>
            </a:r>
          </a:p>
          <a:p>
            <a:pPr rtl="0"/>
            <a:r>
              <a:rPr lang="fr-FR"/>
              <a:t>4.2.1 - Présentation du masque générique</a:t>
            </a:r>
          </a:p>
        </p:txBody>
      </p:sp>
      <p:sp>
        <p:nvSpPr>
          <p:cNvPr id="4" name="Slide Number Placeholder 3"/>
          <p:cNvSpPr>
            <a:spLocks noGrp="1"/>
          </p:cNvSpPr>
          <p:nvPr>
            <p:ph type="sldNum" sz="quarter" idx="5"/>
          </p:nvPr>
        </p:nvSpPr>
        <p:spPr/>
        <p:txBody>
          <a:bodyPr/>
          <a:lstStyle/>
          <a:p>
            <a:pPr rtl="0"/>
            <a:fld id="{5641018C-6CAF-B84E-B92C-ECB119457FBA}" type="slidenum">
              <a:rPr/>
              <a:t>19</a:t>
            </a:fld>
          </a:p>
        </p:txBody>
      </p:sp>
    </p:spTree>
    <p:extLst>
      <p:ext uri="{BB962C8B-B14F-4D97-AF65-F5344CB8AC3E}">
        <p14:creationId xmlns:p14="http://schemas.microsoft.com/office/powerpoint/2010/main" val="29490222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4 - Concepts de liste de contrôle d'accès (ACL)</a:t>
            </a:r>
          </a:p>
          <a:p>
            <a:pPr rtl="0"/>
            <a:r>
              <a:rPr lang="fr-FR"/>
              <a:t>4.2 - Masques génériques dans les listes de contrôle d'accès</a:t>
            </a:r>
          </a:p>
          <a:p>
            <a:pPr rtl="0"/>
            <a:r>
              <a:rPr lang="fr-FR"/>
              <a:t>4.2.1 - Présentation du masque générique (Suite)</a:t>
            </a:r>
          </a:p>
        </p:txBody>
      </p:sp>
      <p:sp>
        <p:nvSpPr>
          <p:cNvPr id="4" name="Slide Number Placeholder 3"/>
          <p:cNvSpPr>
            <a:spLocks noGrp="1"/>
          </p:cNvSpPr>
          <p:nvPr>
            <p:ph type="sldNum" sz="quarter" idx="5"/>
          </p:nvPr>
        </p:nvSpPr>
        <p:spPr/>
        <p:txBody>
          <a:bodyPr/>
          <a:lstStyle/>
          <a:p>
            <a:pPr rtl="0"/>
            <a:fld id="{5641018C-6CAF-B84E-B92C-ECB119457FBA}" type="slidenum">
              <a:rPr/>
              <a:t>20</a:t>
            </a:fld>
          </a:p>
        </p:txBody>
      </p:sp>
    </p:spTree>
    <p:extLst>
      <p:ext uri="{BB962C8B-B14F-4D97-AF65-F5344CB8AC3E}">
        <p14:creationId xmlns:p14="http://schemas.microsoft.com/office/powerpoint/2010/main" val="371358454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4 - Concepts de liste de contrôle d'accès (ACL)</a:t>
            </a:r>
          </a:p>
          <a:p>
            <a:pPr rtl="0"/>
            <a:r>
              <a:rPr lang="fr-FR"/>
              <a:t>4.2 - Masques génériques dans les listes de contrôle d'accès</a:t>
            </a:r>
          </a:p>
          <a:p>
            <a:pPr rtl="0"/>
            <a:r>
              <a:rPr lang="fr-FR"/>
              <a:t>4.2.2 - Types de masques génériques</a:t>
            </a:r>
          </a:p>
        </p:txBody>
      </p:sp>
      <p:sp>
        <p:nvSpPr>
          <p:cNvPr id="4" name="Slide Number Placeholder 3"/>
          <p:cNvSpPr>
            <a:spLocks noGrp="1"/>
          </p:cNvSpPr>
          <p:nvPr>
            <p:ph type="sldNum" sz="quarter" idx="5"/>
          </p:nvPr>
        </p:nvSpPr>
        <p:spPr/>
        <p:txBody>
          <a:bodyPr/>
          <a:lstStyle/>
          <a:p>
            <a:pPr rtl="0"/>
            <a:fld id="{5641018C-6CAF-B84E-B92C-ECB119457FBA}" type="slidenum">
              <a:rPr/>
              <a:t>21</a:t>
            </a:fld>
          </a:p>
        </p:txBody>
      </p:sp>
    </p:spTree>
    <p:extLst>
      <p:ext uri="{BB962C8B-B14F-4D97-AF65-F5344CB8AC3E}">
        <p14:creationId xmlns:p14="http://schemas.microsoft.com/office/powerpoint/2010/main" val="6687021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marL="0" marR="0" lvl="0" indent="0" algn="r" defTabSz="903288" rtl="0" eaLnBrk="0" fontAlgn="base" latinLnBrk="0" hangingPunct="0">
              <a:lnSpc>
                <a:spcPct val="100000"/>
              </a:lnSpc>
              <a:spcBef>
                <a:spcPct val="0"/>
              </a:spcBef>
              <a:spcAft>
                <a:spcPct val="0"/>
              </a:spcAft>
              <a:buClrTx/>
              <a:buSzTx/>
              <a:buFontTx/>
              <a:buNone/>
              <a:tabLst/>
              <a:defRPr/>
            </a:pPr>
            <a:fld id="{7C839C26-801B-42B6-A101-60F37FE2B0A8}" type="slidenum">
              <a:rPr kumimoji="false" sz="800" b="false" i="false" u="none" strike="noStrike" kern="1200" cap="none" spc="0" normalizeH="false" baseline="0">
                <a:ln>
                  <a:noFill/>
                </a:ln>
                <a:solidFill>
                  <a:prstClr val="black"/>
                </a:solidFill>
                <a:effectLst/>
                <a:uLnTx/>
                <a:uFillTx/>
                <a:latin typeface="Arial" charset="0"/>
                <a:ea typeface="ＭＳ Ｐゴシック" pitchFamily="34" charset="-128"/>
                <a:cs typeface="Arial" charset="0"/>
              </a:rPr>
              <a:pPr marL="0" marR="0" lvl="0" indent="0" algn="r" defTabSz="903288" rtl="0" eaLnBrk="0" fontAlgn="base" latinLnBrk="0" hangingPunct="0">
                <a:lnSpc>
                  <a:spcPct val="100000"/>
                </a:lnSpc>
                <a:spcBef>
                  <a:spcPct val="0"/>
                </a:spcBef>
                <a:spcAft>
                  <a:spcPct val="0"/>
                </a:spcAft>
                <a:buClrTx/>
                <a:buSzTx/>
                <a:buFontTx/>
                <a:buNone/>
                <a:tabLst/>
                <a:defRPr/>
              </a:pPr>
              <a:t>2</a:t>
            </a:fld>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8667713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4 - Concepts de liste de contrôle d'accès (ACL)</a:t>
            </a:r>
          </a:p>
          <a:p>
            <a:pPr rtl="0"/>
            <a:r>
              <a:rPr lang="fr-FR"/>
              <a:t>4.2 - Masques génériques dans les listes de contrôle d'accès</a:t>
            </a:r>
          </a:p>
          <a:p>
            <a:pPr rtl="0"/>
            <a:r>
              <a:rPr lang="fr-FR"/>
              <a:t>4.2.2 - Types de masques génériques (suite)</a:t>
            </a:r>
          </a:p>
        </p:txBody>
      </p:sp>
      <p:sp>
        <p:nvSpPr>
          <p:cNvPr id="4" name="Slide Number Placeholder 3"/>
          <p:cNvSpPr>
            <a:spLocks noGrp="1"/>
          </p:cNvSpPr>
          <p:nvPr>
            <p:ph type="sldNum" sz="quarter" idx="5"/>
          </p:nvPr>
        </p:nvSpPr>
        <p:spPr/>
        <p:txBody>
          <a:bodyPr/>
          <a:lstStyle/>
          <a:p>
            <a:pPr rtl="0"/>
            <a:fld id="{5641018C-6CAF-B84E-B92C-ECB119457FBA}" type="slidenum">
              <a:rPr/>
              <a:t>22</a:t>
            </a:fld>
          </a:p>
        </p:txBody>
      </p:sp>
    </p:spTree>
    <p:extLst>
      <p:ext uri="{BB962C8B-B14F-4D97-AF65-F5344CB8AC3E}">
        <p14:creationId xmlns:p14="http://schemas.microsoft.com/office/powerpoint/2010/main" val="364295296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4 - Concepts de liste de contrôle d'accès (ACL)</a:t>
            </a:r>
          </a:p>
          <a:p>
            <a:pPr rtl="0"/>
            <a:r>
              <a:rPr lang="fr-FR"/>
              <a:t>4.2 - Masques génériques dans les listes de contrôle d'accès</a:t>
            </a:r>
          </a:p>
          <a:p>
            <a:pPr rtl="0"/>
            <a:r>
              <a:rPr lang="fr-FR"/>
              <a:t>4.2.2 - Types de masques génériques (suite)</a:t>
            </a:r>
          </a:p>
        </p:txBody>
      </p:sp>
      <p:sp>
        <p:nvSpPr>
          <p:cNvPr id="4" name="Slide Number Placeholder 3"/>
          <p:cNvSpPr>
            <a:spLocks noGrp="1"/>
          </p:cNvSpPr>
          <p:nvPr>
            <p:ph type="sldNum" sz="quarter" idx="5"/>
          </p:nvPr>
        </p:nvSpPr>
        <p:spPr/>
        <p:txBody>
          <a:bodyPr/>
          <a:lstStyle/>
          <a:p>
            <a:pPr rtl="0"/>
            <a:fld id="{5641018C-6CAF-B84E-B92C-ECB119457FBA}" type="slidenum">
              <a:rPr/>
              <a:t>23</a:t>
            </a:fld>
          </a:p>
        </p:txBody>
      </p:sp>
    </p:spTree>
    <p:extLst>
      <p:ext uri="{BB962C8B-B14F-4D97-AF65-F5344CB8AC3E}">
        <p14:creationId xmlns:p14="http://schemas.microsoft.com/office/powerpoint/2010/main" val="17367261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4 - Concepts de liste de contrôle d'accès (ACL)</a:t>
            </a:r>
          </a:p>
          <a:p>
            <a:pPr rtl="0"/>
            <a:r>
              <a:rPr lang="fr-FR"/>
              <a:t>4.2 - Masques génériques dans les listes de contrôle d'accès</a:t>
            </a:r>
          </a:p>
          <a:p>
            <a:pPr rtl="0"/>
            <a:r>
              <a:rPr lang="fr-FR"/>
              <a:t>4.2.3 - Calcul du masque générique</a:t>
            </a:r>
          </a:p>
        </p:txBody>
      </p:sp>
      <p:sp>
        <p:nvSpPr>
          <p:cNvPr id="4" name="Slide Number Placeholder 3"/>
          <p:cNvSpPr>
            <a:spLocks noGrp="1"/>
          </p:cNvSpPr>
          <p:nvPr>
            <p:ph type="sldNum" sz="quarter" idx="5"/>
          </p:nvPr>
        </p:nvSpPr>
        <p:spPr/>
        <p:txBody>
          <a:bodyPr/>
          <a:lstStyle/>
          <a:p>
            <a:pPr rtl="0"/>
            <a:fld id="{5641018C-6CAF-B84E-B92C-ECB119457FBA}" type="slidenum">
              <a:rPr/>
              <a:t>24</a:t>
            </a:fld>
          </a:p>
        </p:txBody>
      </p:sp>
    </p:spTree>
    <p:extLst>
      <p:ext uri="{BB962C8B-B14F-4D97-AF65-F5344CB8AC3E}">
        <p14:creationId xmlns:p14="http://schemas.microsoft.com/office/powerpoint/2010/main" val="344918353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4 - Concepts de liste de contrôle d'accès (ACL)</a:t>
            </a:r>
          </a:p>
          <a:p>
            <a:pPr rtl="0"/>
            <a:r>
              <a:rPr lang="fr-FR"/>
              <a:t>4.2 - Masques génériques dans les listes de contrôle d'accès</a:t>
            </a:r>
          </a:p>
          <a:p>
            <a:pPr rtl="0"/>
            <a:r>
              <a:rPr lang="fr-FR"/>
              <a:t>4.2.4 - Les mots-clés des masques génériques</a:t>
            </a:r>
          </a:p>
          <a:p>
            <a:pPr rtl="0"/>
            <a:r>
              <a:rPr lang="fr-FR"/>
              <a:t>4.2.5 - Vérifiez votre compréhension - Masques génériques dans les ACL</a:t>
            </a:r>
          </a:p>
        </p:txBody>
      </p:sp>
      <p:sp>
        <p:nvSpPr>
          <p:cNvPr id="4" name="Slide Number Placeholder 3"/>
          <p:cNvSpPr>
            <a:spLocks noGrp="1"/>
          </p:cNvSpPr>
          <p:nvPr>
            <p:ph type="sldNum" sz="quarter" idx="5"/>
          </p:nvPr>
        </p:nvSpPr>
        <p:spPr/>
        <p:txBody>
          <a:bodyPr/>
          <a:lstStyle/>
          <a:p>
            <a:pPr rtl="0"/>
            <a:fld id="{5641018C-6CAF-B84E-B92C-ECB119457FBA}" type="slidenum">
              <a:rPr/>
              <a:t>25</a:t>
            </a:fld>
          </a:p>
        </p:txBody>
      </p:sp>
    </p:spTree>
    <p:extLst>
      <p:ext uri="{BB962C8B-B14F-4D97-AF65-F5344CB8AC3E}">
        <p14:creationId xmlns:p14="http://schemas.microsoft.com/office/powerpoint/2010/main" val="125711064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4 - Concepts de liste de contrôle d'accès (ACL)</a:t>
            </a:r>
          </a:p>
          <a:p>
            <a:pPr rtl="0"/>
            <a:r>
              <a:rPr lang="fr-FR"/>
              <a:t>4.3 - Directives pour la création d'ACL</a:t>
            </a:r>
          </a:p>
        </p:txBody>
      </p:sp>
      <p:sp>
        <p:nvSpPr>
          <p:cNvPr id="4" name="Slide Number Placeholder 3"/>
          <p:cNvSpPr>
            <a:spLocks noGrp="1"/>
          </p:cNvSpPr>
          <p:nvPr>
            <p:ph type="sldNum" sz="quarter" idx="10"/>
          </p:nvPr>
        </p:nvSpPr>
        <p:spPr/>
        <p:txBody>
          <a:bodyPr/>
          <a:lstStyle/>
          <a:p>
            <a:pPr rtl="0"/>
            <a:fld id="{5641018C-6CAF-B84E-B92C-ECB119457FBA}" type="slidenum">
              <a:rPr/>
              <a:t>26</a:t>
            </a:fld>
          </a:p>
        </p:txBody>
      </p:sp>
    </p:spTree>
    <p:extLst>
      <p:ext uri="{BB962C8B-B14F-4D97-AF65-F5344CB8AC3E}">
        <p14:creationId xmlns:p14="http://schemas.microsoft.com/office/powerpoint/2010/main" val="120043530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4 - Concepts de liste de contrôle d'accès (ACL)</a:t>
            </a:r>
          </a:p>
          <a:p>
            <a:pPr rtl="0"/>
            <a:r>
              <a:rPr lang="fr-FR"/>
              <a:t>4.3 - Directives pour la création d'ACL</a:t>
            </a:r>
          </a:p>
          <a:p>
            <a:pPr rtl="0"/>
            <a:r>
              <a:rPr lang="fr-FR"/>
              <a:t>4.3.1 - Nombre limité d'ACL par interface</a:t>
            </a:r>
          </a:p>
        </p:txBody>
      </p:sp>
      <p:sp>
        <p:nvSpPr>
          <p:cNvPr id="4" name="Slide Number Placeholder 3"/>
          <p:cNvSpPr>
            <a:spLocks noGrp="1"/>
          </p:cNvSpPr>
          <p:nvPr>
            <p:ph type="sldNum" sz="quarter" idx="5"/>
          </p:nvPr>
        </p:nvSpPr>
        <p:spPr/>
        <p:txBody>
          <a:bodyPr/>
          <a:lstStyle/>
          <a:p>
            <a:pPr rtl="0"/>
            <a:fld id="{5641018C-6CAF-B84E-B92C-ECB119457FBA}" type="slidenum">
              <a:rPr/>
              <a:t>27</a:t>
            </a:fld>
          </a:p>
        </p:txBody>
      </p:sp>
    </p:spTree>
    <p:extLst>
      <p:ext uri="{BB962C8B-B14F-4D97-AF65-F5344CB8AC3E}">
        <p14:creationId xmlns:p14="http://schemas.microsoft.com/office/powerpoint/2010/main" val="36563235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4 - Concepts de liste de contrôle d'accès (ACL)</a:t>
            </a:r>
          </a:p>
          <a:p>
            <a:pPr rtl="0"/>
            <a:r>
              <a:rPr lang="fr-FR"/>
              <a:t>4.3 - Directives pour la création d'ACL</a:t>
            </a:r>
          </a:p>
          <a:p>
            <a:pPr rtl="0"/>
            <a:r>
              <a:rPr lang="fr-FR"/>
              <a:t>4.3.1 - Nombre limité d'ACL par interface</a:t>
            </a:r>
          </a:p>
          <a:p>
            <a:pPr rtl="0"/>
            <a:r>
              <a:rPr lang="fr-FR"/>
              <a:t>4.3.2 - Vérifiez votre compréhension - Directives pour la création d'ACL</a:t>
            </a:r>
          </a:p>
        </p:txBody>
      </p:sp>
      <p:sp>
        <p:nvSpPr>
          <p:cNvPr id="4" name="Slide Number Placeholder 3"/>
          <p:cNvSpPr>
            <a:spLocks noGrp="1"/>
          </p:cNvSpPr>
          <p:nvPr>
            <p:ph type="sldNum" sz="quarter" idx="5"/>
          </p:nvPr>
        </p:nvSpPr>
        <p:spPr/>
        <p:txBody>
          <a:bodyPr/>
          <a:lstStyle/>
          <a:p>
            <a:pPr rtl="0"/>
            <a:fld id="{5641018C-6CAF-B84E-B92C-ECB119457FBA}" type="slidenum">
              <a:rPr/>
              <a:t>28</a:t>
            </a:fld>
          </a:p>
        </p:txBody>
      </p:sp>
    </p:spTree>
    <p:extLst>
      <p:ext uri="{BB962C8B-B14F-4D97-AF65-F5344CB8AC3E}">
        <p14:creationId xmlns:p14="http://schemas.microsoft.com/office/powerpoint/2010/main" val="48083951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4 - Concepts de liste de contrôle d'accès (ACL)</a:t>
            </a:r>
          </a:p>
          <a:p>
            <a:pPr rtl="0"/>
            <a:r>
              <a:rPr lang="fr-FR"/>
              <a:t>4.4 - Types de listes de contrôle d'accès IPv4</a:t>
            </a:r>
          </a:p>
        </p:txBody>
      </p:sp>
      <p:sp>
        <p:nvSpPr>
          <p:cNvPr id="4" name="Slide Number Placeholder 3"/>
          <p:cNvSpPr>
            <a:spLocks noGrp="1"/>
          </p:cNvSpPr>
          <p:nvPr>
            <p:ph type="sldNum" sz="quarter" idx="10"/>
          </p:nvPr>
        </p:nvSpPr>
        <p:spPr/>
        <p:txBody>
          <a:bodyPr/>
          <a:lstStyle/>
          <a:p>
            <a:pPr rtl="0"/>
            <a:fld id="{5641018C-6CAF-B84E-B92C-ECB119457FBA}" type="slidenum">
              <a:rPr/>
              <a:t>29</a:t>
            </a:fld>
          </a:p>
        </p:txBody>
      </p:sp>
    </p:spTree>
    <p:extLst>
      <p:ext uri="{BB962C8B-B14F-4D97-AF65-F5344CB8AC3E}">
        <p14:creationId xmlns:p14="http://schemas.microsoft.com/office/powerpoint/2010/main" val="266838479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4 - Concepts de liste de contrôle d'accès (ACL)</a:t>
            </a:r>
          </a:p>
          <a:p>
            <a:pPr rtl="0"/>
            <a:r>
              <a:rPr lang="fr-FR"/>
              <a:t>4.4 - Types de listes de contrôle d'accès IPv4</a:t>
            </a:r>
          </a:p>
          <a:p>
            <a:pPr rtl="0"/>
            <a:r>
              <a:rPr lang="fr-FR"/>
              <a:t>4.4.1 - Les ACLs standard et étendues</a:t>
            </a:r>
          </a:p>
        </p:txBody>
      </p:sp>
      <p:sp>
        <p:nvSpPr>
          <p:cNvPr id="4" name="Slide Number Placeholder 3"/>
          <p:cNvSpPr>
            <a:spLocks noGrp="1"/>
          </p:cNvSpPr>
          <p:nvPr>
            <p:ph type="sldNum" sz="quarter" idx="5"/>
          </p:nvPr>
        </p:nvSpPr>
        <p:spPr/>
        <p:txBody>
          <a:bodyPr/>
          <a:lstStyle/>
          <a:p>
            <a:pPr rtl="0"/>
            <a:fld id="{5641018C-6CAF-B84E-B92C-ECB119457FBA}" type="slidenum">
              <a:rPr/>
              <a:t>30</a:t>
            </a:fld>
          </a:p>
        </p:txBody>
      </p:sp>
    </p:spTree>
    <p:extLst>
      <p:ext uri="{BB962C8B-B14F-4D97-AF65-F5344CB8AC3E}">
        <p14:creationId xmlns:p14="http://schemas.microsoft.com/office/powerpoint/2010/main" val="346335089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4 - Concepts de liste de contrôle d'accès (ACL)</a:t>
            </a:r>
          </a:p>
          <a:p>
            <a:pPr rtl="0"/>
            <a:r>
              <a:rPr lang="fr-FR"/>
              <a:t>4.4 - Types de listes de contrôle d'accès IPv4</a:t>
            </a:r>
          </a:p>
          <a:p>
            <a:pPr rtl="0"/>
            <a:r>
              <a:rPr lang="fr-FR"/>
              <a:t>4.4.2 - Listes de contrôle d'accès numérotées et nommées</a:t>
            </a:r>
          </a:p>
        </p:txBody>
      </p:sp>
      <p:sp>
        <p:nvSpPr>
          <p:cNvPr id="4" name="Slide Number Placeholder 3"/>
          <p:cNvSpPr>
            <a:spLocks noGrp="1"/>
          </p:cNvSpPr>
          <p:nvPr>
            <p:ph type="sldNum" sz="quarter" idx="5"/>
          </p:nvPr>
        </p:nvSpPr>
        <p:spPr/>
        <p:txBody>
          <a:bodyPr/>
          <a:lstStyle/>
          <a:p>
            <a:pPr rtl="0"/>
            <a:fld id="{5641018C-6CAF-B84E-B92C-ECB119457FBA}" type="slidenum">
              <a:rPr/>
              <a:t>31</a:t>
            </a:fld>
          </a:p>
        </p:txBody>
      </p:sp>
    </p:spTree>
    <p:extLst>
      <p:ext uri="{BB962C8B-B14F-4D97-AF65-F5344CB8AC3E}">
        <p14:creationId xmlns:p14="http://schemas.microsoft.com/office/powerpoint/2010/main" val="15054843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marL="0" marR="0" lvl="0" indent="0" algn="r" defTabSz="901700" rtl="0" eaLnBrk="0" fontAlgn="base" latinLnBrk="0" hangingPunct="0">
              <a:lnSpc>
                <a:spcPct val="100000"/>
              </a:lnSpc>
              <a:spcBef>
                <a:spcPct val="0"/>
              </a:spcBef>
              <a:spcAft>
                <a:spcPct val="0"/>
              </a:spcAft>
              <a:buClrTx/>
              <a:buSzTx/>
              <a:buFontTx/>
              <a:buNone/>
              <a:tabLst/>
              <a:defRPr/>
            </a:pPr>
            <a:fld id="{ACE20BE7-F2F3-4E26-9454-50B18F790A4E}" type="slidenum">
              <a:rPr kumimoji="false" sz="800" b="false" i="false" u="none" strike="noStrike" kern="1200" cap="none" spc="0" normalizeH="false" baseline="0">
                <a:ln>
                  <a:noFill/>
                </a:ln>
                <a:solidFill>
                  <a:prstClr val="black"/>
                </a:solidFill>
                <a:effectLst/>
                <a:uLnTx/>
                <a:uFillTx/>
                <a:latin typeface="Arial" charset="0"/>
                <a:ea typeface="ＭＳ Ｐゴシック" pitchFamily="34" charset="-128"/>
                <a:cs typeface="Arial" charset="0"/>
              </a:rPr>
              <a:pPr marL="0" marR="0" lvl="0" indent="0" algn="r" defTabSz="901700" rtl="0" eaLnBrk="0" fontAlgn="base" latinLnBrk="0" hangingPunct="0">
                <a:lnSpc>
                  <a:spcPct val="100000"/>
                </a:lnSpc>
                <a:spcBef>
                  <a:spcPct val="0"/>
                </a:spcBef>
                <a:spcAft>
                  <a:spcPct val="0"/>
                </a:spcAft>
                <a:buClrTx/>
                <a:buSzTx/>
                <a:buFontTx/>
                <a:buNone/>
                <a:tabLst/>
                <a:defRPr/>
              </a:pPr>
              <a:t>5</a:t>
            </a:fld>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39004048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4 - Concepts de liste de contrôle d'accès (ACL)</a:t>
            </a:r>
          </a:p>
          <a:p>
            <a:pPr rtl="0"/>
            <a:r>
              <a:rPr lang="fr-FR"/>
              <a:t>4.4 - Types de listes de contrôle d'accès IPv4</a:t>
            </a:r>
          </a:p>
          <a:p>
            <a:pPr rtl="0"/>
            <a:r>
              <a:rPr lang="fr-FR"/>
              <a:t>4.4.2 - Listes de contrôle d'accès numérotées et nommées (Suite)</a:t>
            </a:r>
          </a:p>
        </p:txBody>
      </p:sp>
      <p:sp>
        <p:nvSpPr>
          <p:cNvPr id="4" name="Slide Number Placeholder 3"/>
          <p:cNvSpPr>
            <a:spLocks noGrp="1"/>
          </p:cNvSpPr>
          <p:nvPr>
            <p:ph type="sldNum" sz="quarter" idx="5"/>
          </p:nvPr>
        </p:nvSpPr>
        <p:spPr/>
        <p:txBody>
          <a:bodyPr/>
          <a:lstStyle/>
          <a:p>
            <a:pPr rtl="0"/>
            <a:fld id="{5641018C-6CAF-B84E-B92C-ECB119457FBA}" type="slidenum">
              <a:rPr/>
              <a:t>32</a:t>
            </a:fld>
          </a:p>
        </p:txBody>
      </p:sp>
    </p:spTree>
    <p:extLst>
      <p:ext uri="{BB962C8B-B14F-4D97-AF65-F5344CB8AC3E}">
        <p14:creationId xmlns:p14="http://schemas.microsoft.com/office/powerpoint/2010/main" val="163428896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4 - Concepts de liste de contrôle d'accès (ACL)</a:t>
            </a:r>
          </a:p>
          <a:p>
            <a:pPr rtl="0"/>
            <a:r>
              <a:rPr lang="fr-FR"/>
              <a:t>4.4 - Types de listes de contrôle d'accès IPv4</a:t>
            </a:r>
          </a:p>
          <a:p>
            <a:pPr rtl="0"/>
            <a:r>
              <a:rPr lang="fr-FR"/>
              <a:t>4.4.3 - Où placer les listes de contrôle d'accès</a:t>
            </a:r>
          </a:p>
        </p:txBody>
      </p:sp>
      <p:sp>
        <p:nvSpPr>
          <p:cNvPr id="4" name="Slide Number Placeholder 3"/>
          <p:cNvSpPr>
            <a:spLocks noGrp="1"/>
          </p:cNvSpPr>
          <p:nvPr>
            <p:ph type="sldNum" sz="quarter" idx="5"/>
          </p:nvPr>
        </p:nvSpPr>
        <p:spPr/>
        <p:txBody>
          <a:bodyPr/>
          <a:lstStyle/>
          <a:p>
            <a:pPr rtl="0"/>
            <a:fld id="{5641018C-6CAF-B84E-B92C-ECB119457FBA}" type="slidenum">
              <a:rPr/>
              <a:t>33</a:t>
            </a:fld>
          </a:p>
        </p:txBody>
      </p:sp>
    </p:spTree>
    <p:extLst>
      <p:ext uri="{BB962C8B-B14F-4D97-AF65-F5344CB8AC3E}">
        <p14:creationId xmlns:p14="http://schemas.microsoft.com/office/powerpoint/2010/main" val="399422956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4 - Concepts de liste de contrôle d'accès (ACL)</a:t>
            </a:r>
          </a:p>
          <a:p>
            <a:pPr rtl="0"/>
            <a:r>
              <a:rPr lang="fr-FR"/>
              <a:t>4.4 - Types de listes de contrôle d'accès IPv4</a:t>
            </a:r>
          </a:p>
          <a:p>
            <a:pPr rtl="0"/>
            <a:r>
              <a:rPr lang="fr-FR"/>
              <a:t>4.4.3 - Où placer les listes de contrôle d'accès (suite)</a:t>
            </a:r>
          </a:p>
        </p:txBody>
      </p:sp>
      <p:sp>
        <p:nvSpPr>
          <p:cNvPr id="4" name="Slide Number Placeholder 3"/>
          <p:cNvSpPr>
            <a:spLocks noGrp="1"/>
          </p:cNvSpPr>
          <p:nvPr>
            <p:ph type="sldNum" sz="quarter" idx="5"/>
          </p:nvPr>
        </p:nvSpPr>
        <p:spPr/>
        <p:txBody>
          <a:bodyPr/>
          <a:lstStyle/>
          <a:p>
            <a:pPr rtl="0"/>
            <a:fld id="{5641018C-6CAF-B84E-B92C-ECB119457FBA}" type="slidenum">
              <a:rPr/>
              <a:t>34</a:t>
            </a:fld>
          </a:p>
        </p:txBody>
      </p:sp>
    </p:spTree>
    <p:extLst>
      <p:ext uri="{BB962C8B-B14F-4D97-AF65-F5344CB8AC3E}">
        <p14:creationId xmlns:p14="http://schemas.microsoft.com/office/powerpoint/2010/main" val="427104347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4 - Concepts de liste de contrôle d'accès (ACL)</a:t>
            </a:r>
          </a:p>
          <a:p>
            <a:pPr rtl="0"/>
            <a:r>
              <a:rPr lang="fr-FR"/>
              <a:t>4.4 - Types de listes de contrôle d'accès IPv4</a:t>
            </a:r>
          </a:p>
          <a:p>
            <a:pPr rtl="0"/>
            <a:r>
              <a:rPr lang="fr-FR"/>
              <a:t>4.4.4 - Exemple de positionnement d'une liste de contrôle d'accès standard</a:t>
            </a:r>
          </a:p>
        </p:txBody>
      </p:sp>
      <p:sp>
        <p:nvSpPr>
          <p:cNvPr id="4" name="Slide Number Placeholder 3"/>
          <p:cNvSpPr>
            <a:spLocks noGrp="1"/>
          </p:cNvSpPr>
          <p:nvPr>
            <p:ph type="sldNum" sz="quarter" idx="5"/>
          </p:nvPr>
        </p:nvSpPr>
        <p:spPr/>
        <p:txBody>
          <a:bodyPr/>
          <a:lstStyle/>
          <a:p>
            <a:pPr rtl="0"/>
            <a:fld id="{5641018C-6CAF-B84E-B92C-ECB119457FBA}" type="slidenum">
              <a:rPr/>
              <a:t>35</a:t>
            </a:fld>
          </a:p>
        </p:txBody>
      </p:sp>
    </p:spTree>
    <p:extLst>
      <p:ext uri="{BB962C8B-B14F-4D97-AF65-F5344CB8AC3E}">
        <p14:creationId xmlns:p14="http://schemas.microsoft.com/office/powerpoint/2010/main" val="203020963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4 - Concepts de liste de contrôle d'accès (ACL)</a:t>
            </a:r>
          </a:p>
          <a:p>
            <a:pPr rtl="0"/>
            <a:r>
              <a:rPr lang="fr-FR"/>
              <a:t>4.4 - Types de listes de contrôle d'accès IPv4</a:t>
            </a:r>
          </a:p>
          <a:p>
            <a:pPr marL="0" marR="0" lvl="0" indent="0" algn="l" defTabSz="457200" rtl="0" eaLnBrk="1" fontAlgn="auto" latinLnBrk="0" hangingPunct="1">
              <a:lnSpc>
                <a:spcPct val="100000"/>
              </a:lnSpc>
              <a:spcBef>
                <a:spcPts val="0"/>
              </a:spcBef>
              <a:spcAft>
                <a:spcPts val="0"/>
              </a:spcAft>
              <a:buClrTx/>
              <a:buSzTx/>
              <a:buFontTx/>
              <a:buNone/>
              <a:tabLst/>
              <a:defRPr/>
            </a:pPr>
            <a:r>
              <a:rPr lang="fr-FR"/>
              <a:t>4.4.4 - Exemple de positionnement d'une liste de contrôle d'accès standard (Suite)</a:t>
            </a:r>
          </a:p>
        </p:txBody>
      </p:sp>
      <p:sp>
        <p:nvSpPr>
          <p:cNvPr id="4" name="Slide Number Placeholder 3"/>
          <p:cNvSpPr>
            <a:spLocks noGrp="1"/>
          </p:cNvSpPr>
          <p:nvPr>
            <p:ph type="sldNum" sz="quarter" idx="5"/>
          </p:nvPr>
        </p:nvSpPr>
        <p:spPr/>
        <p:txBody>
          <a:bodyPr/>
          <a:lstStyle/>
          <a:p>
            <a:pPr rtl="0"/>
            <a:fld id="{5641018C-6CAF-B84E-B92C-ECB119457FBA}" type="slidenum">
              <a:rPr/>
              <a:t>36</a:t>
            </a:fld>
          </a:p>
        </p:txBody>
      </p:sp>
    </p:spTree>
    <p:extLst>
      <p:ext uri="{BB962C8B-B14F-4D97-AF65-F5344CB8AC3E}">
        <p14:creationId xmlns:p14="http://schemas.microsoft.com/office/powerpoint/2010/main" val="34825222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4 - Concepts de liste de contrôle d'accès (ACL)</a:t>
            </a:r>
          </a:p>
          <a:p>
            <a:pPr rtl="0"/>
            <a:r>
              <a:rPr lang="fr-FR"/>
              <a:t>4.4 - Types de listes de contrôle d'accès IPv4</a:t>
            </a:r>
          </a:p>
          <a:p>
            <a:pPr marL="0" marR="0" lvl="0" indent="0" algn="l" defTabSz="457200" rtl="0" eaLnBrk="1" fontAlgn="auto" latinLnBrk="0" hangingPunct="1">
              <a:lnSpc>
                <a:spcPct val="100000"/>
              </a:lnSpc>
              <a:spcBef>
                <a:spcPts val="0"/>
              </a:spcBef>
              <a:spcAft>
                <a:spcPts val="0"/>
              </a:spcAft>
              <a:buClrTx/>
              <a:buSzTx/>
              <a:buFontTx/>
              <a:buNone/>
              <a:tabLst/>
              <a:defRPr/>
            </a:pPr>
            <a:r>
              <a:rPr lang="fr-FR"/>
              <a:t>4.4.5 - Exemple d'emplacement de liste de contrôle d'accès étendue </a:t>
            </a:r>
          </a:p>
        </p:txBody>
      </p:sp>
      <p:sp>
        <p:nvSpPr>
          <p:cNvPr id="4" name="Slide Number Placeholder 3"/>
          <p:cNvSpPr>
            <a:spLocks noGrp="1"/>
          </p:cNvSpPr>
          <p:nvPr>
            <p:ph type="sldNum" sz="quarter" idx="5"/>
          </p:nvPr>
        </p:nvSpPr>
        <p:spPr/>
        <p:txBody>
          <a:bodyPr/>
          <a:lstStyle/>
          <a:p>
            <a:pPr rtl="0"/>
            <a:fld id="{5641018C-6CAF-B84E-B92C-ECB119457FBA}" type="slidenum">
              <a:rPr/>
              <a:t>37</a:t>
            </a:fld>
          </a:p>
        </p:txBody>
      </p:sp>
    </p:spTree>
    <p:extLst>
      <p:ext uri="{BB962C8B-B14F-4D97-AF65-F5344CB8AC3E}">
        <p14:creationId xmlns:p14="http://schemas.microsoft.com/office/powerpoint/2010/main" val="19063247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4 - Concepts de liste de contrôle d'accès (ACL)</a:t>
            </a:r>
          </a:p>
          <a:p>
            <a:pPr rtl="0"/>
            <a:r>
              <a:rPr lang="fr-FR"/>
              <a:t>4.4 - Types de listes de contrôle d'accès IPv4</a:t>
            </a:r>
          </a:p>
          <a:p>
            <a:pPr marL="0" marR="0" lvl="0" indent="0" algn="l" defTabSz="457200" rtl="0" eaLnBrk="1" fontAlgn="auto" latinLnBrk="0" hangingPunct="1">
              <a:lnSpc>
                <a:spcPct val="100000"/>
              </a:lnSpc>
              <a:spcBef>
                <a:spcPts val="0"/>
              </a:spcBef>
              <a:spcAft>
                <a:spcPts val="0"/>
              </a:spcAft>
              <a:buClrTx/>
              <a:buSzTx/>
              <a:buFontTx/>
              <a:buNone/>
              <a:tabLst/>
              <a:defRPr/>
            </a:pPr>
            <a:r>
              <a:rPr lang="fr-FR"/>
              <a:t>4.4.5 - Exemple d'emplacement de liste de contrôle d'accès étendue (Suite)</a:t>
            </a:r>
          </a:p>
          <a:p>
            <a:pPr marL="0" marR="0" lvl="0" indent="0" algn="l" defTabSz="457200" rtl="0" eaLnBrk="1" fontAlgn="auto" latinLnBrk="0" hangingPunct="1">
              <a:lnSpc>
                <a:spcPct val="100000"/>
              </a:lnSpc>
              <a:spcBef>
                <a:spcPts val="0"/>
              </a:spcBef>
              <a:spcAft>
                <a:spcPts val="0"/>
              </a:spcAft>
              <a:buClrTx/>
              <a:buSzTx/>
              <a:buFontTx/>
              <a:buNone/>
              <a:tabLst/>
              <a:defRPr/>
            </a:pPr>
            <a:r>
              <a:rPr lang="fr-FR"/>
              <a:t>4.4.5 - Vérifiez votre compréhension - Directives pour le placement des ACL</a:t>
            </a:r>
          </a:p>
        </p:txBody>
      </p:sp>
      <p:sp>
        <p:nvSpPr>
          <p:cNvPr id="4" name="Slide Number Placeholder 3"/>
          <p:cNvSpPr>
            <a:spLocks noGrp="1"/>
          </p:cNvSpPr>
          <p:nvPr>
            <p:ph type="sldNum" sz="quarter" idx="5"/>
          </p:nvPr>
        </p:nvSpPr>
        <p:spPr/>
        <p:txBody>
          <a:bodyPr/>
          <a:lstStyle/>
          <a:p>
            <a:pPr rtl="0"/>
            <a:fld id="{5641018C-6CAF-B84E-B92C-ECB119457FBA}" type="slidenum">
              <a:rPr/>
              <a:t>38</a:t>
            </a:fld>
          </a:p>
        </p:txBody>
      </p:sp>
    </p:spTree>
    <p:extLst>
      <p:ext uri="{BB962C8B-B14F-4D97-AF65-F5344CB8AC3E}">
        <p14:creationId xmlns:p14="http://schemas.microsoft.com/office/powerpoint/2010/main" val="297694910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4 - Concepts de liste de contrôle d'accès (ACL)</a:t>
            </a:r>
          </a:p>
          <a:p>
            <a:pPr rtl="0"/>
            <a:r>
              <a:rPr lang="fr-FR"/>
              <a:t>4.5 - Module pratique et questionnaire</a:t>
            </a:r>
          </a:p>
          <a:p>
            <a:pPr>
              <a:buFontTx/>
              <a:buNone/>
            </a:pPr>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39</a:t>
            </a:fld>
          </a:p>
        </p:txBody>
      </p:sp>
    </p:spTree>
    <p:extLst>
      <p:ext uri="{BB962C8B-B14F-4D97-AF65-F5344CB8AC3E}">
        <p14:creationId xmlns:p14="http://schemas.microsoft.com/office/powerpoint/2010/main" val="221714368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a:t>40</a:t>
            </a:fld>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r>
              <a:rPr lang="fr-FR"/>
              <a:t>4 - Concepts de liste de contrôle d'accès (ACL)</a:t>
            </a:r>
          </a:p>
          <a:p>
            <a:pPr rtl="0"/>
            <a:r>
              <a:rPr lang="fr-FR"/>
              <a:t>4.5 - Module pratique et questionnaire</a:t>
            </a:r>
          </a:p>
          <a:p>
            <a:pPr rtl="0"/>
            <a:r>
              <a:rPr lang="fr-FR"/>
              <a:t>4.5.1 - Qu'est-ce que j'ai appris dans ce module?</a:t>
            </a:r>
          </a:p>
        </p:txBody>
      </p:sp>
    </p:spTree>
    <p:extLst>
      <p:ext uri="{BB962C8B-B14F-4D97-AF65-F5344CB8AC3E}">
        <p14:creationId xmlns:p14="http://schemas.microsoft.com/office/powerpoint/2010/main" val="252791575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a:t>41</a:t>
            </a:fld>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r>
              <a:rPr lang="fr-FR"/>
              <a:t>4 - Concepts de liste de contrôle d'accès (ACL)</a:t>
            </a:r>
          </a:p>
          <a:p>
            <a:pPr rtl="0"/>
            <a:r>
              <a:rPr lang="fr-FR"/>
              <a:t>4.5 - Module pratique et questionnaire</a:t>
            </a:r>
          </a:p>
          <a:p>
            <a:pPr rtl="0"/>
            <a:r>
              <a:rPr lang="fr-FR"/>
              <a:t>4.5.1 - Qu'est-ce que j'ai appris dans ce module? (Suite)</a:t>
            </a:r>
          </a:p>
        </p:txBody>
      </p:sp>
    </p:spTree>
    <p:extLst>
      <p:ext uri="{BB962C8B-B14F-4D97-AF65-F5344CB8AC3E}">
        <p14:creationId xmlns:p14="http://schemas.microsoft.com/office/powerpoint/2010/main" val="38167750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0A313ED8-785B-4D16-9B17-4143385249B9}" type="slidenum">
              <a:rPr sz="800" b="false"/>
              <a:pPr algn="r"/>
              <a:t>6</a:t>
            </a:fld>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168745380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a:t>42</a:t>
            </a:fld>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r>
              <a:rPr lang="fr-FR"/>
              <a:t>4 - Concepts de liste de contrôle d'accès (ACL)</a:t>
            </a:r>
          </a:p>
          <a:p>
            <a:pPr rtl="0"/>
            <a:r>
              <a:rPr lang="fr-FR"/>
              <a:t>4.5 - Module pratique et questionnaire</a:t>
            </a:r>
          </a:p>
          <a:p>
            <a:pPr rtl="0"/>
            <a:r>
              <a:rPr lang="fr-FR"/>
              <a:t>4.5.1 - Qu'est-ce que j'ai appris dans ce module? (Suite)</a:t>
            </a:r>
          </a:p>
          <a:p>
            <a:pPr rtl="0"/>
            <a:r>
              <a:rPr lang="fr-FR"/>
              <a:t>4.5.2 - Module Questionnaire - Concepts ACL</a:t>
            </a:r>
          </a:p>
        </p:txBody>
      </p:sp>
    </p:spTree>
    <p:extLst>
      <p:ext uri="{BB962C8B-B14F-4D97-AF65-F5344CB8AC3E}">
        <p14:creationId xmlns:p14="http://schemas.microsoft.com/office/powerpoint/2010/main" val="282145575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6C92755B-29FD-8743-9094-C0E3A734D22E}" type="slidenum">
              <a:rPr sz="800">
                <a:solidFill>
                  <a:prstClr val="black"/>
                </a:solidFill>
              </a:rPr>
              <a:pPr/>
              <a:t>43</a:t>
            </a:fld>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8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224674291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rtl="0"/>
            <a:fld id="{5641018C-6CAF-B84E-B92C-ECB119457FBA}" type="slidenum">
              <a:rPr/>
              <a:t>44</a:t>
            </a:fld>
          </a:p>
        </p:txBody>
      </p:sp>
    </p:spTree>
    <p:extLst>
      <p:ext uri="{BB962C8B-B14F-4D97-AF65-F5344CB8AC3E}">
        <p14:creationId xmlns:p14="http://schemas.microsoft.com/office/powerpoint/2010/main" val="15913942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391C207-9349-46D5-9D89-8ADDA5014D1F}" type="slidenum">
              <a:rPr sz="800" b="false"/>
              <a:pPr algn="r"/>
              <a:t>7</a:t>
            </a:fld>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1546002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391C207-9349-46D5-9D89-8ADDA5014D1F}" type="slidenum">
              <a:rPr sz="800" b="false"/>
              <a:pPr algn="r"/>
              <a:t>8</a:t>
            </a:fld>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9149292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b="false" lang="fr-FR"/>
              <a:t>Programme de L’Académie Réseau de Cisco</a:t>
            </a:r>
          </a:p>
          <a:p>
            <a:pPr rtl="0">
              <a:spcBef>
                <a:spcPts val="0"/>
              </a:spcBef>
            </a:pPr>
            <a:r>
              <a:rPr lang="fr-FR">
                <a:solidFill>
                  <a:schemeClr val="accent5">
                    <a:lumMod val="40000"/>
                    <a:lumOff val="60000"/>
                  </a:schemeClr>
                </a:solidFill>
              </a:rPr>
              <a:t>Réseau, Sécurité et Automatisation D'entreprise v7.0 (ENSA)</a:t>
            </a:r>
          </a:p>
          <a:p>
            <a:pPr rtl="0">
              <a:spcBef>
                <a:spcPts val="0"/>
              </a:spcBef>
            </a:pPr>
            <a:r>
              <a:rPr lang="fr-FR">
                <a:solidFill>
                  <a:schemeClr val="accent5">
                    <a:lumMod val="40000"/>
                    <a:lumOff val="60000"/>
                  </a:schemeClr>
                </a:solidFill>
              </a:rPr>
              <a:t>Module 4: Concepts ACL</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9</a:t>
            </a:fld>
          </a:p>
        </p:txBody>
      </p:sp>
    </p:spTree>
    <p:extLst>
      <p:ext uri="{BB962C8B-B14F-4D97-AF65-F5344CB8AC3E}">
        <p14:creationId xmlns:p14="http://schemas.microsoft.com/office/powerpoint/2010/main" val="5081187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C839C26-801B-42B6-A101-60F37FE2B0A8}" type="slidenum">
              <a:rPr sz="800" b="false">
                <a:solidFill>
                  <a:prstClr val="black"/>
                </a:solidFill>
              </a:rPr>
              <a:pPr algn="r"/>
              <a:t>10</a:t>
            </a:fld>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endParaRPr lang="en-GB" dirty="0"/>
          </a:p>
        </p:txBody>
      </p:sp>
    </p:spTree>
    <p:extLst>
      <p:ext uri="{BB962C8B-B14F-4D97-AF65-F5344CB8AC3E}">
        <p14:creationId xmlns:p14="http://schemas.microsoft.com/office/powerpoint/2010/main" val="17344456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4 - Concepts de liste de contrôle d'accès (ACL)</a:t>
            </a:r>
          </a:p>
          <a:p>
            <a:pPr rtl="0"/>
            <a:r>
              <a:rPr lang="fr-FR"/>
              <a:t>4.1 - Objectif des listes de contrôle d'accès (ACL)</a:t>
            </a:r>
          </a:p>
        </p:txBody>
      </p:sp>
      <p:sp>
        <p:nvSpPr>
          <p:cNvPr id="4" name="Slide Number Placeholder 3"/>
          <p:cNvSpPr>
            <a:spLocks noGrp="1"/>
          </p:cNvSpPr>
          <p:nvPr>
            <p:ph type="sldNum" sz="quarter" idx="10"/>
          </p:nvPr>
        </p:nvSpPr>
        <p:spPr/>
        <p:txBody>
          <a:bodyPr/>
          <a:lstStyle/>
          <a:p>
            <a:pPr rtl="0"/>
            <a:fld id="{5641018C-6CAF-B84E-B92C-ECB119457FBA}" type="slidenum">
              <a:rPr/>
              <a:t>11</a:t>
            </a:fld>
          </a:p>
        </p:txBody>
      </p:sp>
    </p:spTree>
    <p:extLst>
      <p:ext uri="{BB962C8B-B14F-4D97-AF65-F5344CB8AC3E}">
        <p14:creationId xmlns:p14="http://schemas.microsoft.com/office/powerpoint/2010/main" val="625529621"/>
      </p:ext>
    </p:extLst>
  </p:cSld>
  <p:clrMapOvr>
    <a:masterClrMapping/>
  </p:clrMapOvr>
</p:notes>
</file>

<file path=ppt/slideLayouts/_rels/slideLayout1.xml.rels><?xml version="1.0" encoding="utf-8"?>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showMasterSp="0" preserve="1">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086725553"/>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showMasterSp="0" preserve="1">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198843304"/>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showMasterSp="0" preserve="1">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47974899"/>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showMasterSp="0" preserve="1">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51544963"/>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5763">
              <a:defRPr/>
            </a:pPr>
            <a:fld id="{2F5CCB13-0A32-4557-88E9-079F0C330695}" type="slidenum">
              <a:rPr lang="en-US" kern="0" smtClean="0">
                <a:solidFill>
                  <a:srgbClr val="595959"/>
                </a:solidFill>
              </a:rPr>
              <a:pPr defTabSz="385763">
                <a:defRPr/>
              </a:pPr>
              <a:t>‹#›</a:t>
            </a:fld>
            <a:endParaRPr lang="en-US" kern="0" dirty="0">
              <a:solidFill>
                <a:srgbClr val="595959"/>
              </a:solidFill>
            </a:endParaRPr>
          </a:p>
        </p:txBody>
      </p:sp>
      <p:sp>
        <p:nvSpPr>
          <p:cNvPr id="5" name="Rectangle 3"/>
          <p:cNvSpPr>
            <a:spLocks noGrp="1" noChangeArrowheads="1"/>
          </p:cNvSpPr>
          <p:nvPr>
            <p:ph idx="1"/>
          </p:nvPr>
        </p:nvSpPr>
        <p:spPr bwMode="auto">
          <a:xfrm>
            <a:off x="144065" y="798944"/>
            <a:ext cx="8853286"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a:sym typeface="Arial" pitchFamily="34" charset="0"/>
              </a:rPr>
              <a:t>Click to edit Master text styles</a:t>
            </a:r>
          </a:p>
          <a:p>
            <a:pPr lvl="1"/>
            <a:r>
              <a:rPr lang="en-US">
                <a:sym typeface="Arial" pitchFamily="34" charset="0"/>
              </a:rPr>
              <a:t>Second level</a:t>
            </a:r>
          </a:p>
          <a:p>
            <a:pPr lvl="2"/>
            <a:r>
              <a:rPr lang="en-US">
                <a:sym typeface="Arial" pitchFamily="34" charset="0"/>
              </a:rPr>
              <a:t>Third level</a:t>
            </a:r>
          </a:p>
          <a:p>
            <a:pPr lvl="3"/>
            <a:r>
              <a:rPr lang="en-US">
                <a:sym typeface="Arial" pitchFamily="34" charset="0"/>
              </a:rPr>
              <a:t>Fourth level</a:t>
            </a: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nSpc>
                <a:spcPct val="100000"/>
              </a:lnSpc>
              <a:defRPr sz="2400"/>
            </a:lvl1pPr>
          </a:lstStyle>
          <a:p>
            <a:pPr lvl="0"/>
            <a:r>
              <a:rPr lang="en-US">
                <a:sym typeface="Arial" pitchFamily="34" charset="0"/>
              </a:rPr>
              <a:t>Click to edit Master title style</a:t>
            </a:r>
            <a:endParaRPr lang="en-US" dirty="0">
              <a:sym typeface="Arial" pitchFamily="34" charset="0"/>
            </a:endParaRPr>
          </a:p>
        </p:txBody>
      </p:sp>
    </p:spTree>
    <p:extLst>
      <p:ext uri="{BB962C8B-B14F-4D97-AF65-F5344CB8AC3E}">
        <p14:creationId xmlns:p14="http://schemas.microsoft.com/office/powerpoint/2010/main" val="2257996623"/>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99250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showMasterSp="0" preserve="1"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3653042546"/>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showMasterSp="0" preserve="1"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1974617842"/>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showMasterSp="0" preserve="1">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a:t>Click to edit Master title style</a:t>
            </a:r>
            <a:endParaRPr lang="en-US" dirty="0"/>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rtl="0">
              <a:spcBef>
                <a:spcPts val="0"/>
              </a:spcBef>
              <a:spcAft>
                <a:spcPts val="0"/>
              </a:spcAft>
              <a:defRPr/>
            </a:pPr>
            <a:fld id="{6A1E46DC-7EF6-4EA2-B285-14272867D133}" type="slidenum">
              <a:rPr sz="600">
                <a:solidFill>
                  <a:schemeClr val="accent5">
                    <a:lumMod val="50000"/>
                  </a:schemeClr>
                </a:solidFill>
                <a:latin typeface="+mn-lt"/>
                <a:ea typeface="+mn-ea"/>
                <a:cs typeface="CiscoSans Thin"/>
              </a:rPr>
              <a:pPr algn="r" defTabSz="610744" fontAlgn="auto">
                <a:spcBef>
                  <a:spcPts val="0"/>
                </a:spcBef>
                <a:spcAft>
                  <a:spcPts val="0"/>
                </a:spcAft>
                <a:defRPr/>
              </a:pPr>
              <a:t>‹#›</a:t>
            </a:fld>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rtl="0">
              <a:spcBef>
                <a:spcPts val="0"/>
              </a:spcBef>
              <a:spcAft>
                <a:spcPts val="0"/>
              </a:spcAft>
              <a:defRPr/>
            </a:pPr>
            <a:r>
              <a:rPr sz="600" lang="fr-FR">
                <a:solidFill>
                  <a:schemeClr val="accent5">
                    <a:lumMod val="50000"/>
                  </a:schemeClr>
                </a:solidFill>
                <a:latin typeface="+mn-lt"/>
                <a:ea typeface="+mn-ea"/>
                <a:cs typeface="CiscoSans Thin"/>
              </a:rPr>
              <a:t>© 2016 Cisco et/ou ses filiales. Tous droits réservés.   Informations confidentielles de Cisco</a:t>
            </a: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90854121"/>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bg1"/>
                </a:solidFill>
                <a:latin typeface="+mn-lt"/>
                <a:cs typeface="CiscoSans ExtraLight"/>
              </a:defRPr>
            </a:lvl1pPr>
          </a:lstStyle>
          <a:p>
            <a:pPr lvl="0"/>
            <a:r>
              <a:rPr lang="en-US"/>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a:t>Click to edit Master title style</a:t>
            </a:r>
            <a:endParaRPr lang="en-GB" dirty="0"/>
          </a:p>
        </p:txBody>
      </p:sp>
    </p:spTree>
    <p:extLst>
      <p:ext uri="{BB962C8B-B14F-4D97-AF65-F5344CB8AC3E}">
        <p14:creationId xmlns:p14="http://schemas.microsoft.com/office/powerpoint/2010/main" val="542967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2912136"/>
      </p:ext>
    </p:extLst>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Tree>
    <p:extLst>
      <p:ext uri="{BB962C8B-B14F-4D97-AF65-F5344CB8AC3E}">
        <p14:creationId xmlns:p14="http://schemas.microsoft.com/office/powerpoint/2010/main" val="3053872667"/>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Tree>
    <p:extLst>
      <p:ext uri="{BB962C8B-B14F-4D97-AF65-F5344CB8AC3E}">
        <p14:creationId xmlns:p14="http://schemas.microsoft.com/office/powerpoint/2010/main" val="2962125011"/>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a:t>Click to edit Master title style</a:t>
            </a:r>
            <a:endParaRPr lang="en-US" dirty="0"/>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p>
        </p:txBody>
      </p:sp>
    </p:spTree>
    <p:extLst>
      <p:ext uri="{BB962C8B-B14F-4D97-AF65-F5344CB8AC3E}">
        <p14:creationId xmlns:p14="http://schemas.microsoft.com/office/powerpoint/2010/main" val="3643099958"/>
      </p:ext>
    </p:extLst>
  </p:cSld>
  <p:clrMapOvr>
    <a:masterClrMapping/>
  </p:clrMapOvr>
  <p:transition spd="slow">
    <p:wipe/>
  </p:transition>
</p:sldLayout>
</file>

<file path=ppt/slideMasters/_rels/slideMaster1.xml.rels><?xml version="1.0" encoding="utf-8"?>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p>
            <a:pPr lvl="0"/>
            <a:r>
              <a:rPr lang="en-GB" altLang="en-US" dirty="0"/>
              <a:t>Title Goes Here</a:t>
            </a:r>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rtl="0">
              <a:spcBef>
                <a:spcPts val="0"/>
              </a:spcBef>
              <a:spcAft>
                <a:spcPts val="0"/>
              </a:spcAft>
              <a:defRPr/>
            </a:pPr>
            <a:fld id="{6A1E46DC-7EF6-4EA2-B285-14272867D133}" type="slidenum">
              <a:rPr sz="600">
                <a:solidFill>
                  <a:schemeClr val="accent3">
                    <a:lumMod val="85000"/>
                  </a:schemeClr>
                </a:solidFill>
                <a:latin typeface="+mn-lt"/>
                <a:ea typeface="+mn-ea"/>
                <a:cs typeface="CiscoSans Thin"/>
              </a:rPr>
              <a:pPr algn="r" defTabSz="610744" fontAlgn="auto">
                <a:spcBef>
                  <a:spcPts val="0"/>
                </a:spcBef>
                <a:spcAft>
                  <a:spcPts val="0"/>
                </a:spcAft>
                <a:defRPr/>
              </a:pPr>
              <a:t>‹#›</a:t>
            </a:fld>
          </a:p>
        </p:txBody>
      </p:sp>
      <p:sp>
        <p:nvSpPr>
          <p:cNvPr id="13" name="Rectangle 4"/>
          <p:cNvSpPr>
            <a:spLocks noChangeArrowheads="1"/>
          </p:cNvSpPr>
          <p:nvPr/>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rtl="0">
              <a:spcBef>
                <a:spcPts val="0"/>
              </a:spcBef>
              <a:spcAft>
                <a:spcPts val="0"/>
              </a:spcAft>
              <a:defRPr/>
            </a:pPr>
            <a:r>
              <a:rPr sz="600" lang="fr-FR">
                <a:solidFill>
                  <a:schemeClr val="accent3">
                    <a:lumMod val="85000"/>
                  </a:schemeClr>
                </a:solidFill>
                <a:latin typeface="+mn-lt"/>
                <a:ea typeface="+mn-ea"/>
                <a:cs typeface="CiscoSans Thin"/>
              </a:rPr>
              <a:t>© 2016 Cisco et/ou ses filiales. Tous droits réservés.   Informations confidentielles de Cisco</a:t>
            </a:r>
          </a:p>
        </p:txBody>
      </p:sp>
      <p:grpSp>
        <p:nvGrpSpPr>
          <p:cNvPr id="6" name="Group 4"/>
          <p:cNvGrpSpPr>
            <a:grpSpLocks noChangeAspect="1"/>
          </p:cNvGrpSpPr>
          <p:nvPr userDrawn="1"/>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962" r:id="rId1"/>
    <p:sldLayoutId id="2147484013" r:id="rId2"/>
    <p:sldLayoutId id="2147484014" r:id="rId3"/>
    <p:sldLayoutId id="2147483965" r:id="rId4"/>
    <p:sldLayoutId id="2147483967" r:id="rId5"/>
    <p:sldLayoutId id="2147483995" r:id="rId6"/>
    <p:sldLayoutId id="2147484007" r:id="rId7"/>
    <p:sldLayoutId id="2147484010" r:id="rId8"/>
    <p:sldLayoutId id="2147484011" r:id="rId9"/>
    <p:sldLayoutId id="2147484015" r:id="rId10"/>
    <p:sldLayoutId id="2147483998" r:id="rId11"/>
    <p:sldLayoutId id="2147484027" r:id="rId12"/>
    <p:sldLayoutId id="2147484029" r:id="rId13"/>
    <p:sldLayoutId id="2147484031" r:id="rId14"/>
  </p:sldLayoutIdLst>
  <p:transition spd="slow">
    <p:wipe/>
  </p:transition>
  <p:txStyles>
    <p:titleStyle>
      <a:lvl1pPr algn="l" defTabSz="684213" rtl="0" eaLnBrk="1" fontAlgn="base" hangingPunct="1">
        <a:lnSpc>
          <a:spcPct val="80000"/>
        </a:lnSpc>
        <a:spcBef>
          <a:spcPct val="0"/>
        </a:spcBef>
        <a:spcAft>
          <a:spcPct val="0"/>
        </a:spcAft>
        <a:defRPr lang="en-US" sz="3200" kern="1200" dirty="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336" userDrawn="1">
          <p15:clr>
            <a:srgbClr val="F26B43"/>
          </p15:clr>
        </p15:guide>
      </p15:sldGuideLst>
    </p:ext>
  </p:extLst>
</p:sldMaster>
</file>

<file path=ppt/slides/_rels/slide1.xml.rels><?xml version="1.0" encoding="utf-8"?>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3.xml"/><Relationship Id="rId1" Type="http://schemas.openxmlformats.org/officeDocument/2006/relationships/tags" Target="../tags/tag11.xml"/></Relationships>
</file>

<file path=ppt/slides/_rels/slide11.xml.rels><?xml version="1.0" encoding="utf-8"?>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4.xml"/><Relationship Id="rId1" Type="http://schemas.openxmlformats.org/officeDocument/2006/relationships/tags" Target="../tags/tag12.xml"/></Relationships>
</file>

<file path=ppt/slides/_rels/slide12.xml.rels><?xml version="1.0" encoding="utf-8"?>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5.xml"/><Relationship Id="rId1" Type="http://schemas.openxmlformats.org/officeDocument/2006/relationships/tags" Target="../tags/tag13.xml"/></Relationships>
</file>

<file path=ppt/slides/_rels/slide13.xml.rels><?xml version="1.0" encoding="utf-8"?>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5.xml"/><Relationship Id="rId1" Type="http://schemas.openxmlformats.org/officeDocument/2006/relationships/tags" Target="../tags/tag14.xml"/></Relationships>
</file>

<file path=ppt/slides/_rels/slide14.xml.rels><?xml version="1.0" encoding="utf-8"?>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5.xml"/><Relationship Id="rId1" Type="http://schemas.openxmlformats.org/officeDocument/2006/relationships/tags" Target="../tags/tag15.xml"/><Relationship Id="rId4" Type="http://schemas.openxmlformats.org/officeDocument/2006/relationships/image" Target="../media/image3.png"/></Relationships>
</file>

<file path=ppt/slides/_rels/slide15.xml.rels><?xml version="1.0" encoding="utf-8"?>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5.xml"/><Relationship Id="rId1" Type="http://schemas.openxmlformats.org/officeDocument/2006/relationships/tags" Target="../tags/tag16.xml"/><Relationship Id="rId4" Type="http://schemas.openxmlformats.org/officeDocument/2006/relationships/image" Target="../media/image4.png"/></Relationships>
</file>

<file path=ppt/slides/_rels/slide16.xml.rels><?xml version="1.0" encoding="utf-8"?>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5.xml"/><Relationship Id="rId1" Type="http://schemas.openxmlformats.org/officeDocument/2006/relationships/tags" Target="../tags/tag17.xml"/></Relationships>
</file>

<file path=ppt/slides/_rels/slide17.xml.rels><?xml version="1.0" encoding="utf-8"?>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5.xml"/><Relationship Id="rId1" Type="http://schemas.openxmlformats.org/officeDocument/2006/relationships/tags" Target="../tags/tag18.xml"/></Relationships>
</file>

<file path=ppt/slides/_rels/slide18.xml.rels><?xml version="1.0" encoding="utf-8"?>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4.xml"/><Relationship Id="rId1" Type="http://schemas.openxmlformats.org/officeDocument/2006/relationships/tags" Target="../tags/tag19.xml"/></Relationships>
</file>

<file path=ppt/slides/_rels/slide19.xml.rels><?xml version="1.0" encoding="utf-8"?>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5.xml"/><Relationship Id="rId1" Type="http://schemas.openxmlformats.org/officeDocument/2006/relationships/tags" Target="../tags/tag20.xml"/></Relationships>
</file>

<file path=ppt/slides/_rels/slide2.xml.rels><?xml version="1.0" encoding="utf-8"?>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3.xml"/></Relationships>
</file>

<file path=ppt/slides/_rels/slide20.xml.rels><?xml version="1.0" encoding="utf-8"?>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5.xml"/><Relationship Id="rId1" Type="http://schemas.openxmlformats.org/officeDocument/2006/relationships/tags" Target="../tags/tag21.xml"/></Relationships>
</file>

<file path=ppt/slides/_rels/slide21.xml.rels><?xml version="1.0" encoding="utf-8"?>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5.xml"/><Relationship Id="rId1" Type="http://schemas.openxmlformats.org/officeDocument/2006/relationships/tags" Target="../tags/tag22.xml"/></Relationships>
</file>

<file path=ppt/slides/_rels/slide22.xml.rels><?xml version="1.0" encoding="utf-8"?>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5.xml"/><Relationship Id="rId1" Type="http://schemas.openxmlformats.org/officeDocument/2006/relationships/tags" Target="../tags/tag23.xml"/></Relationships>
</file>

<file path=ppt/slides/_rels/slide23.xml.rels><?xml version="1.0" encoding="utf-8"?>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5.xml"/><Relationship Id="rId1" Type="http://schemas.openxmlformats.org/officeDocument/2006/relationships/tags" Target="../tags/tag24.xml"/></Relationships>
</file>

<file path=ppt/slides/_rels/slide24.xml.rels><?xml version="1.0" encoding="utf-8"?>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5.xml"/><Relationship Id="rId1" Type="http://schemas.openxmlformats.org/officeDocument/2006/relationships/tags" Target="../tags/tag25.xml"/></Relationships>
</file>

<file path=ppt/slides/_rels/slide25.xml.rels><?xml version="1.0" encoding="utf-8"?>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5.xml"/><Relationship Id="rId1" Type="http://schemas.openxmlformats.org/officeDocument/2006/relationships/tags" Target="../tags/tag26.xml"/></Relationships>
</file>

<file path=ppt/slides/_rels/slide26.xml.rels><?xml version="1.0" encoding="utf-8"?>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4.xml"/><Relationship Id="rId1" Type="http://schemas.openxmlformats.org/officeDocument/2006/relationships/tags" Target="../tags/tag27.xml"/></Relationships>
</file>

<file path=ppt/slides/_rels/slide27.xml.rels><?xml version="1.0" encoding="utf-8"?>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5.xml"/><Relationship Id="rId1" Type="http://schemas.openxmlformats.org/officeDocument/2006/relationships/tags" Target="../tags/tag28.xml"/><Relationship Id="rId4" Type="http://schemas.openxmlformats.org/officeDocument/2006/relationships/image" Target="../media/image5.png"/></Relationships>
</file>

<file path=ppt/slides/_rels/slide28.xml.rels><?xml version="1.0" encoding="utf-8"?>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5.xml"/><Relationship Id="rId1" Type="http://schemas.openxmlformats.org/officeDocument/2006/relationships/tags" Target="../tags/tag29.xml"/></Relationships>
</file>

<file path=ppt/slides/_rels/slide29.xml.rels><?xml version="1.0" encoding="utf-8"?>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4.xml"/><Relationship Id="rId1" Type="http://schemas.openxmlformats.org/officeDocument/2006/relationships/tags" Target="../tags/tag30.xml"/></Relationships>
</file>

<file path=ppt/slides/_rels/slide3.xml.rels><?xml version="1.0" encoding="utf-8"?>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4.xml"/></Relationships>
</file>

<file path=ppt/slides/_rels/slide30.xml.rels><?xml version="1.0" encoding="utf-8"?>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5.xml"/><Relationship Id="rId1" Type="http://schemas.openxmlformats.org/officeDocument/2006/relationships/tags" Target="../tags/tag31.xml"/></Relationships>
</file>

<file path=ppt/slides/_rels/slide31.xml.rels><?xml version="1.0" encoding="utf-8"?>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5.xml"/><Relationship Id="rId1" Type="http://schemas.openxmlformats.org/officeDocument/2006/relationships/tags" Target="../tags/tag32.xml"/></Relationships>
</file>

<file path=ppt/slides/_rels/slide32.xml.rels><?xml version="1.0" encoding="utf-8"?>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5.xml"/><Relationship Id="rId1" Type="http://schemas.openxmlformats.org/officeDocument/2006/relationships/tags" Target="../tags/tag33.xml"/></Relationships>
</file>

<file path=ppt/slides/_rels/slide33.xml.rels><?xml version="1.0" encoding="utf-8"?>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5.xml"/><Relationship Id="rId1" Type="http://schemas.openxmlformats.org/officeDocument/2006/relationships/tags" Target="../tags/tag34.xml"/><Relationship Id="rId4" Type="http://schemas.openxmlformats.org/officeDocument/2006/relationships/image" Target="../media/image6.png"/></Relationships>
</file>

<file path=ppt/slides/_rels/slide34.xml.rels><?xml version="1.0" encoding="utf-8"?>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5.xml"/><Relationship Id="rId1" Type="http://schemas.openxmlformats.org/officeDocument/2006/relationships/tags" Target="../tags/tag35.xml"/></Relationships>
</file>

<file path=ppt/slides/_rels/slide35.xml.rels><?xml version="1.0" encoding="utf-8"?>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5.xml"/><Relationship Id="rId1" Type="http://schemas.openxmlformats.org/officeDocument/2006/relationships/tags" Target="../tags/tag36.xml"/><Relationship Id="rId4" Type="http://schemas.openxmlformats.org/officeDocument/2006/relationships/image" Target="../media/image7.png"/></Relationships>
</file>

<file path=ppt/slides/_rels/slide36.xml.rels><?xml version="1.0" encoding="utf-8"?>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5.xml"/><Relationship Id="rId1" Type="http://schemas.openxmlformats.org/officeDocument/2006/relationships/tags" Target="../tags/tag37.xml"/><Relationship Id="rId4" Type="http://schemas.openxmlformats.org/officeDocument/2006/relationships/image" Target="../media/image8.png"/></Relationships>
</file>

<file path=ppt/slides/_rels/slide37.xml.rels><?xml version="1.0" encoding="utf-8"?>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5.xml"/><Relationship Id="rId1" Type="http://schemas.openxmlformats.org/officeDocument/2006/relationships/tags" Target="../tags/tag38.xml"/><Relationship Id="rId4" Type="http://schemas.openxmlformats.org/officeDocument/2006/relationships/image" Target="../media/image9.png"/></Relationships>
</file>

<file path=ppt/slides/_rels/slide38.xml.rels><?xml version="1.0" encoding="utf-8"?>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5.xml"/><Relationship Id="rId1" Type="http://schemas.openxmlformats.org/officeDocument/2006/relationships/tags" Target="../tags/tag39.xml"/><Relationship Id="rId4" Type="http://schemas.openxmlformats.org/officeDocument/2006/relationships/image" Target="../media/image10.png"/></Relationships>
</file>

<file path=ppt/slides/_rels/slide39.xml.rels><?xml version="1.0" encoding="utf-8"?>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4.xml"/><Relationship Id="rId1" Type="http://schemas.openxmlformats.org/officeDocument/2006/relationships/tags" Target="../tags/tag40.xml"/></Relationships>
</file>

<file path=ppt/slides/_rels/slide4.xml.rels><?xml version="1.0" encoding="utf-8"?>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5.xml"/></Relationships>
</file>

<file path=ppt/slides/_rels/slide40.xml.rels><?xml version="1.0" encoding="utf-8"?>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13.xml"/><Relationship Id="rId1" Type="http://schemas.openxmlformats.org/officeDocument/2006/relationships/tags" Target="../tags/tag41.xml"/></Relationships>
</file>

<file path=ppt/slides/_rels/slide41.xml.rels><?xml version="1.0" encoding="utf-8"?>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13.xml"/><Relationship Id="rId1" Type="http://schemas.openxmlformats.org/officeDocument/2006/relationships/tags" Target="../tags/tag42.xml"/></Relationships>
</file>

<file path=ppt/slides/_rels/slide42.xml.rels><?xml version="1.0" encoding="utf-8"?>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13.xml"/><Relationship Id="rId1" Type="http://schemas.openxmlformats.org/officeDocument/2006/relationships/tags" Target="../tags/tag43.xml"/></Relationships>
</file>

<file path=ppt/slides/_rels/slide43.xml.rels><?xml version="1.0" encoding="utf-8"?>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13.xml"/><Relationship Id="rId1" Type="http://schemas.openxmlformats.org/officeDocument/2006/relationships/tags" Target="../tags/tag44.xml"/></Relationships>
</file>

<file path=ppt/slides/_rels/slide44.xml.rels><?xml version="1.0" encoding="utf-8"?>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10.xml"/><Relationship Id="rId1" Type="http://schemas.openxmlformats.org/officeDocument/2006/relationships/tags" Target="../tags/tag45.xml"/></Relationships>
</file>

<file path=ppt/slides/_rels/slide5.xml.rels><?xml version="1.0" encoding="utf-8"?>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tags" Target="../tags/tag6.xml"/></Relationships>
</file>

<file path=ppt/slides/_rels/slide6.xml.rels><?xml version="1.0" encoding="utf-8"?>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tags" Target="../tags/tag7.xml"/></Relationships>
</file>

<file path=ppt/slides/_rels/slide7.xml.rels><?xml version="1.0" encoding="utf-8"?>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tags" Target="../tags/tag8.xml"/></Relationships>
</file>

<file path=ppt/slides/_rels/slide8.xml.rels><?xml version="1.0" encoding="utf-8"?>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tags" Target="../tags/tag9.xml"/></Relationships>
</file>

<file path=ppt/slides/_rels/slide9.xml.rels><?xml version="1.0" encoding="utf-8"?>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1219200"/>
            <a:ext cx="6557379" cy="1666626"/>
          </a:xfrm>
        </p:spPr>
        <p:txBody>
          <a:bodyPr/>
          <a:lstStyle/>
          <a:p>
            <a:pPr rtl="0"/>
            <a:r>
              <a:rPr lang="fr-FR">
                <a:solidFill>
                  <a:schemeClr val="accent5">
                    <a:lumMod val="40000"/>
                    <a:lumOff val="60000"/>
                  </a:schemeClr>
                </a:solidFill>
              </a:rPr>
              <a:t>Module 4: Concepts ACL</a:t>
            </a:r>
          </a:p>
        </p:txBody>
      </p:sp>
      <p:sp>
        <p:nvSpPr>
          <p:cNvPr id="5" name="Text Placeholder 4"/>
          <p:cNvSpPr>
            <a:spLocks noGrp="1"/>
          </p:cNvSpPr>
          <p:nvPr>
            <p:ph type="body" sz="quarter" idx="13"/>
          </p:nvPr>
        </p:nvSpPr>
        <p:spPr>
          <a:xfrm>
            <a:off x="469497" y="3127609"/>
            <a:ext cx="5925246" cy="299001"/>
          </a:xfrm>
        </p:spPr>
        <p:txBody>
          <a:bodyPr/>
          <a:lstStyle/>
          <a:p>
            <a:pPr rtl="0"/>
            <a:r>
              <a:rPr lang="fr-FR">
                <a:solidFill>
                  <a:schemeClr val="bg2">
                    <a:lumMod val="40000"/>
                    <a:lumOff val="60000"/>
                  </a:schemeClr>
                </a:solidFill>
              </a:rPr>
              <a:t>Supports de l'instructeur</a:t>
            </a:r>
          </a:p>
        </p:txBody>
      </p:sp>
      <p:sp>
        <p:nvSpPr>
          <p:cNvPr id="7" name="Subtitle 6"/>
          <p:cNvSpPr>
            <a:spLocks noGrp="1"/>
          </p:cNvSpPr>
          <p:nvPr>
            <p:ph type="subTitle" idx="1"/>
          </p:nvPr>
        </p:nvSpPr>
        <p:spPr>
          <a:xfrm>
            <a:off x="469496" y="3809526"/>
            <a:ext cx="3836690" cy="902174"/>
          </a:xfrm>
        </p:spPr>
        <p:txBody>
          <a:bodyPr/>
          <a:lstStyle/>
          <a:p>
            <a:pPr rtl="0">
              <a:spcBef>
                <a:spcPts val="0"/>
              </a:spcBef>
            </a:pPr>
            <a:r>
              <a:rPr lang="fr-FR">
                <a:solidFill>
                  <a:schemeClr val="accent5">
                    <a:lumMod val="40000"/>
                    <a:lumOff val="60000"/>
                  </a:schemeClr>
                </a:solidFill>
              </a:rPr>
              <a:t>Réseau, sécurité et automatisation d'entreprise V7.0</a:t>
            </a:r>
          </a:p>
          <a:p>
            <a:pPr rtl="0">
              <a:spcBef>
                <a:spcPts val="0"/>
              </a:spcBef>
            </a:pPr>
            <a:r>
              <a:rPr lang="fr-FR">
                <a:solidFill>
                  <a:schemeClr val="accent5">
                    <a:lumMod val="40000"/>
                    <a:lumOff val="60000"/>
                  </a:schemeClr>
                </a:solidFill>
              </a:rPr>
              <a:t>(ENSA)</a:t>
            </a:r>
          </a:p>
          <a:p>
            <a:endParaRPr lang="en-US" dirty="0"/>
          </a:p>
        </p:txBody>
      </p:sp>
    </p:spTree>
    <p:custDataLst>
      <p:tags r:id="rId1"/>
    </p:custDataLst>
    <p:extLst>
      <p:ext uri="{BB962C8B-B14F-4D97-AF65-F5344CB8AC3E}">
        <p14:creationId xmlns:p14="http://schemas.microsoft.com/office/powerpoint/2010/main" val="343650477"/>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p:txBody>
          <a:bodyPr/>
          <a:lstStyle/>
          <a:p>
            <a:pPr eaLnBrk="1" hangingPunct="1" rtl="0"/>
            <a:r>
              <a:rPr lang="fr-FR"/>
              <a:t>Objectifs de ce module</a:t>
            </a:r>
          </a:p>
        </p:txBody>
      </p:sp>
      <p:sp>
        <p:nvSpPr>
          <p:cNvPr id="2" name="Content Placeholder 1">
            <a:extLst>
              <a:ext uri="{FF2B5EF4-FFF2-40B4-BE49-F238E27FC236}">
                <a16:creationId xmlns:a16="http://schemas.microsoft.com/office/drawing/2014/main" id="{578E99C3-C6EF-8348-99C6-8024418DDEF2}"/>
              </a:ext>
            </a:extLst>
          </p:cNvPr>
          <p:cNvSpPr>
            <a:spLocks noGrp="1"/>
          </p:cNvSpPr>
          <p:nvPr>
            <p:ph idx="1"/>
          </p:nvPr>
        </p:nvSpPr>
        <p:spPr>
          <a:xfrm>
            <a:off x="144065" y="798944"/>
            <a:ext cx="8853286" cy="757551"/>
          </a:xfrm>
        </p:spPr>
        <p:txBody>
          <a:bodyPr/>
          <a:lstStyle/>
          <a:p>
            <a:pPr marL="0" lvl="0" indent="0" defTabSz="914400" eaLnBrk="0" hangingPunct="0" rtl="0">
              <a:spcBef>
                <a:spcPct val="0"/>
              </a:spcBef>
              <a:spcAft>
                <a:spcPct val="0"/>
              </a:spcAft>
              <a:buClrTx/>
              <a:buSzTx/>
              <a:buNone/>
            </a:pPr>
            <a:r>
              <a:rPr sz="1400" b="true" lang="fr-FR">
                <a:solidFill>
                  <a:schemeClr val="tx1"/>
                </a:solidFill>
                <a:ea typeface="Calibri" panose="020F0502020204030204" pitchFamily="34" charset="0"/>
                <a:cs typeface="Calibri" panose="020F0502020204030204" pitchFamily="34" charset="0"/>
              </a:rPr>
              <a:t>Titre du module: </a:t>
            </a:r>
            <a:r>
              <a:rPr sz="1400" lang="fr-FR">
                <a:solidFill>
                  <a:schemeClr val="tx1"/>
                </a:solidFill>
                <a:ea typeface="Calibri" panose="020F0502020204030204" pitchFamily="34" charset="0"/>
                <a:cs typeface="Calibri" panose="020F0502020204030204" pitchFamily="34" charset="0"/>
              </a:rPr>
              <a:t>Concepts ACL</a:t>
            </a:r>
          </a:p>
          <a:p>
            <a:pPr marL="0" lvl="0" indent="0" defTabSz="914400" eaLnBrk="0" hangingPunct="0">
              <a:spcBef>
                <a:spcPct val="0"/>
              </a:spcBef>
              <a:spcAft>
                <a:spcPct val="0"/>
              </a:spcAft>
              <a:buClrTx/>
              <a:buSzTx/>
              <a:buNone/>
            </a:pPr>
            <a:endParaRPr lang="en-US" altLang="en-US" sz="1400" dirty="0">
              <a:solidFill>
                <a:schemeClr val="tx1"/>
              </a:solidFill>
            </a:endParaRPr>
          </a:p>
          <a:p>
            <a:pPr marL="0" lvl="0" indent="0" defTabSz="914400" eaLnBrk="0" hangingPunct="0" rtl="0">
              <a:spcBef>
                <a:spcPct val="0"/>
              </a:spcBef>
              <a:spcAft>
                <a:spcPct val="0"/>
              </a:spcAft>
              <a:buClrTx/>
              <a:buSzTx/>
              <a:buNone/>
            </a:pPr>
            <a:r>
              <a:rPr sz="1400" b="true" lang="fr-FR">
                <a:solidFill>
                  <a:schemeClr val="tx1"/>
                </a:solidFill>
                <a:ea typeface="Calibri" panose="020F0502020204030204" pitchFamily="34" charset="0"/>
                <a:cs typeface="Calibri" panose="020F0502020204030204" pitchFamily="34" charset="0"/>
              </a:rPr>
              <a:t>Objectif du module</a:t>
            </a:r>
            <a:r>
              <a:rPr sz="1400" lang="fr-FR">
                <a:solidFill>
                  <a:schemeClr val="tx1"/>
                </a:solidFill>
                <a:ea typeface="Calibri" panose="020F0502020204030204" pitchFamily="34" charset="0"/>
                <a:cs typeface="Calibri" panose="020F0502020204030204" pitchFamily="34" charset="0"/>
              </a:rPr>
              <a:t>: </a:t>
            </a:r>
            <a:r>
              <a:rPr lang="fr-FR"/>
              <a:t>Expliquer comment les listes de contrôle d'accès sont utilisées dans le cadre d'une politique de sécurité réseau.</a:t>
            </a:r>
          </a:p>
        </p:txBody>
      </p:sp>
      <p:graphicFrame>
        <p:nvGraphicFramePr>
          <p:cNvPr id="3" name="Table 2">
            <a:extLst>
              <a:ext uri="{FF2B5EF4-FFF2-40B4-BE49-F238E27FC236}">
                <a16:creationId xmlns:a16="http://schemas.microsoft.com/office/drawing/2014/main" id="{2203BE17-8BB3-DF41-A2CF-06DE014D1956}"/>
              </a:ext>
            </a:extLst>
          </p:cNvPr>
          <p:cNvGraphicFramePr>
            <a:graphicFrameLocks noGrp="1"/>
          </p:cNvGraphicFramePr>
          <p:nvPr>
            <p:extLst>
              <p:ext uri="{D42A27DB-BD31-4B8C-83A1-F6EECF244321}">
                <p14:modId xmlns:p14="http://schemas.microsoft.com/office/powerpoint/2010/main" val="2504052279"/>
              </p:ext>
            </p:extLst>
          </p:nvPr>
        </p:nvGraphicFramePr>
        <p:xfrm>
          <a:off x="450866" y="1832941"/>
          <a:ext cx="7896830" cy="1695450"/>
        </p:xfrm>
        <a:graphic>
          <a:graphicData uri="http://schemas.openxmlformats.org/drawingml/2006/table">
            <a:tbl>
              <a:tblPr firstRow="1" bandRow="1">
                <a:tableStyleId>{5C22544A-7EE6-4342-B048-85BDC9FD1C3A}</a:tableStyleId>
              </a:tblPr>
              <a:tblGrid>
                <a:gridCol w="3014823">
                  <a:extLst>
                    <a:ext uri="{9D8B030D-6E8A-4147-A177-3AD203B41FA5}">
                      <a16:colId xmlns:a16="http://schemas.microsoft.com/office/drawing/2014/main" val="2579019526"/>
                    </a:ext>
                  </a:extLst>
                </a:gridCol>
                <a:gridCol w="4882007">
                  <a:extLst>
                    <a:ext uri="{9D8B030D-6E8A-4147-A177-3AD203B41FA5}">
                      <a16:colId xmlns:a16="http://schemas.microsoft.com/office/drawing/2014/main" val="1764220437"/>
                    </a:ext>
                  </a:extLst>
                </a:gridCol>
              </a:tblGrid>
              <a:tr h="272843">
                <a:tc>
                  <a:txBody>
                    <a:bodyPr/>
                    <a:lstStyle/>
                    <a:p>
                      <a:pPr algn="l" fontAlgn="ctr" rtl="0"/>
                      <a:r>
                        <a:rPr sz="1600" b="true" lang="fr-FR">
                          <a:effectLst/>
                        </a:rPr>
                        <a:t>Titre du rubrique</a:t>
                      </a:r>
                    </a:p>
                  </a:txBody>
                  <a:tcPr marL="47625" marR="47625" marT="47625" marB="47625" anchor="ctr"/>
                </a:tc>
                <a:tc>
                  <a:txBody>
                    <a:bodyPr/>
                    <a:lstStyle/>
                    <a:p>
                      <a:pPr algn="l" fontAlgn="ctr" rtl="0"/>
                      <a:r>
                        <a:rPr sz="1600" b="true" lang="fr-FR">
                          <a:effectLst/>
                        </a:rPr>
                        <a:t>Objectif du rubrique</a:t>
                      </a:r>
                    </a:p>
                  </a:txBody>
                  <a:tcPr marL="47625" marR="47625" marT="47625" marB="47625" anchor="ctr"/>
                </a:tc>
                <a:extLst>
                  <a:ext uri="{0D108BD9-81ED-4DB2-BD59-A6C34878D82A}">
                    <a16:rowId xmlns:a16="http://schemas.microsoft.com/office/drawing/2014/main" val="742401779"/>
                  </a:ext>
                </a:extLst>
              </a:tr>
              <a:tr h="272843">
                <a:tc>
                  <a:txBody>
                    <a:bodyPr/>
                    <a:lstStyle/>
                    <a:p>
                      <a:pPr fontAlgn="ctr" rtl="0"/>
                      <a:r>
                        <a:rPr sz="1600" b="true" lang="fr-FR">
                          <a:solidFill>
                            <a:schemeClr val="bg1"/>
                          </a:solidFill>
                          <a:effectLst/>
                        </a:rPr>
                        <a:t>Objectif des listes de contrôle d'accès</a:t>
                      </a:r>
                    </a:p>
                  </a:txBody>
                  <a:tcPr marL="47625" marR="47625" marT="47625" marB="47625" anchor="ctr">
                    <a:solidFill>
                      <a:schemeClr val="accent1"/>
                    </a:solidFill>
                  </a:tcPr>
                </a:tc>
                <a:tc>
                  <a:txBody>
                    <a:bodyPr/>
                    <a:lstStyle/>
                    <a:p>
                      <a:pPr fontAlgn="ctr" rtl="0"/>
                      <a:r>
                        <a:rPr sz="1600" b="false" lang="fr-FR">
                          <a:effectLst/>
                        </a:rPr>
                        <a:t>Expliquer comment les listes de contrôle d'accès filtrent le trafic</a:t>
                      </a:r>
                    </a:p>
                  </a:txBody>
                  <a:tcPr marL="47625" marR="47625" marT="47625" marB="47625" anchor="ctr"/>
                </a:tc>
                <a:extLst>
                  <a:ext uri="{0D108BD9-81ED-4DB2-BD59-A6C34878D82A}">
                    <a16:rowId xmlns:a16="http://schemas.microsoft.com/office/drawing/2014/main" val="3150950737"/>
                  </a:ext>
                </a:extLst>
              </a:tr>
              <a:tr h="272843">
                <a:tc>
                  <a:txBody>
                    <a:bodyPr/>
                    <a:lstStyle/>
                    <a:p>
                      <a:pPr fontAlgn="ctr" rtl="0"/>
                      <a:r>
                        <a:rPr sz="1600" b="true" lang="fr-FR">
                          <a:solidFill>
                            <a:schemeClr val="bg1"/>
                          </a:solidFill>
                          <a:effectLst/>
                        </a:rPr>
                        <a:t>Masques génériques dans les listes de contrôle d'accès</a:t>
                      </a:r>
                    </a:p>
                  </a:txBody>
                  <a:tcPr marL="47625" marR="47625" marT="47625" marB="47625" anchor="ctr">
                    <a:solidFill>
                      <a:schemeClr val="accent1"/>
                    </a:solidFill>
                  </a:tcPr>
                </a:tc>
                <a:tc>
                  <a:txBody>
                    <a:bodyPr/>
                    <a:lstStyle/>
                    <a:p>
                      <a:pPr fontAlgn="ctr" rtl="0"/>
                      <a:r>
                        <a:rPr sz="1600" b="false" lang="fr-FR">
                          <a:effectLst/>
                        </a:rPr>
                        <a:t>Expliquer comment les listes de contrôle d'accès utilisent des masques génériques.</a:t>
                      </a:r>
                    </a:p>
                  </a:txBody>
                  <a:tcPr marL="47625" marR="47625" marT="47625" marB="47625" anchor="ctr"/>
                </a:tc>
                <a:extLst>
                  <a:ext uri="{0D108BD9-81ED-4DB2-BD59-A6C34878D82A}">
                    <a16:rowId xmlns:a16="http://schemas.microsoft.com/office/drawing/2014/main" val="2772085455"/>
                  </a:ext>
                </a:extLst>
              </a:tr>
              <a:tr h="272843">
                <a:tc>
                  <a:txBody>
                    <a:bodyPr/>
                    <a:lstStyle/>
                    <a:p>
                      <a:pPr fontAlgn="ctr" rtl="0"/>
                      <a:r>
                        <a:rPr sz="1600" b="true" lang="fr-FR">
                          <a:solidFill>
                            <a:schemeClr val="bg1"/>
                          </a:solidFill>
                          <a:effectLst/>
                        </a:rPr>
                        <a:t>Création de listes de contrôle d'accès</a:t>
                      </a:r>
                    </a:p>
                  </a:txBody>
                  <a:tcPr marL="47625" marR="47625" marT="47625" marB="47625" anchor="ctr">
                    <a:solidFill>
                      <a:schemeClr val="accent1"/>
                    </a:solidFill>
                  </a:tcPr>
                </a:tc>
                <a:tc>
                  <a:txBody>
                    <a:bodyPr/>
                    <a:lstStyle/>
                    <a:p>
                      <a:pPr fontAlgn="ctr" rtl="0"/>
                      <a:r>
                        <a:rPr sz="1600" b="false" lang="fr-FR">
                          <a:effectLst/>
                        </a:rPr>
                        <a:t>Expliquer comment créer des listes de contrôle d'accès.</a:t>
                      </a:r>
                    </a:p>
                  </a:txBody>
                  <a:tcPr marL="47625" marR="47625" marT="47625" marB="47625" anchor="ctr"/>
                </a:tc>
                <a:extLst>
                  <a:ext uri="{0D108BD9-81ED-4DB2-BD59-A6C34878D82A}">
                    <a16:rowId xmlns:a16="http://schemas.microsoft.com/office/drawing/2014/main" val="3228802595"/>
                  </a:ext>
                </a:extLst>
              </a:tr>
              <a:tr h="272843">
                <a:tc>
                  <a:txBody>
                    <a:bodyPr/>
                    <a:lstStyle/>
                    <a:p>
                      <a:pPr fontAlgn="ctr" rtl="0"/>
                      <a:r>
                        <a:rPr sz="1600" b="true" lang="fr-FR">
                          <a:solidFill>
                            <a:schemeClr val="bg1"/>
                          </a:solidFill>
                          <a:effectLst/>
                        </a:rPr>
                        <a:t>Types de listes de contrôle d'accès IPv4</a:t>
                      </a:r>
                    </a:p>
                  </a:txBody>
                  <a:tcPr marL="47625" marR="47625" marT="47625" marB="47625" anchor="ctr">
                    <a:solidFill>
                      <a:schemeClr val="accent1"/>
                    </a:solidFill>
                  </a:tcPr>
                </a:tc>
                <a:tc>
                  <a:txBody>
                    <a:bodyPr/>
                    <a:lstStyle/>
                    <a:p>
                      <a:pPr fontAlgn="ctr" rtl="0"/>
                      <a:r>
                        <a:rPr sz="1600" b="false" lang="fr-FR">
                          <a:effectLst/>
                        </a:rPr>
                        <a:t>Comparer les listes de contrôle d'accès IPv4 standard et étendues.</a:t>
                      </a:r>
                    </a:p>
                  </a:txBody>
                  <a:tcPr marL="47625" marR="47625" marT="47625" marB="47625" anchor="ctr"/>
                </a:tc>
                <a:extLst>
                  <a:ext uri="{0D108BD9-81ED-4DB2-BD59-A6C34878D82A}">
                    <a16:rowId xmlns:a16="http://schemas.microsoft.com/office/drawing/2014/main" val="3134809945"/>
                  </a:ext>
                </a:extLst>
              </a:tr>
            </a:tbl>
          </a:graphicData>
        </a:graphic>
      </p:graphicFrame>
    </p:spTree>
    <p:custDataLst>
      <p:tags r:id="rId1"/>
    </p:custDataLst>
    <p:extLst>
      <p:ext uri="{BB962C8B-B14F-4D97-AF65-F5344CB8AC3E}">
        <p14:creationId xmlns:p14="http://schemas.microsoft.com/office/powerpoint/2010/main" val="111192384"/>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598042" cy="929640"/>
          </a:xfrm>
        </p:spPr>
        <p:txBody>
          <a:bodyPr/>
          <a:lstStyle/>
          <a:p>
            <a:pPr rtl="0"/>
            <a:r>
              <a:rPr lang="fr-FR">
                <a:solidFill>
                  <a:schemeClr val="accent5">
                    <a:lumMod val="40000"/>
                    <a:lumOff val="60000"/>
                  </a:schemeClr>
                </a:solidFill>
              </a:rPr>
              <a:t>4.1 Objectif des listes de contrôle d'accès (ACL)</a:t>
            </a:r>
          </a:p>
        </p:txBody>
      </p:sp>
    </p:spTree>
    <p:custDataLst>
      <p:tags r:id="rId1"/>
    </p:custDataLst>
    <p:extLst>
      <p:ext uri="{BB962C8B-B14F-4D97-AF65-F5344CB8AC3E}">
        <p14:creationId xmlns:p14="http://schemas.microsoft.com/office/powerpoint/2010/main" val="673099643"/>
      </p:ext>
    </p:ext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sz="1600" lang="fr-FR"/>
              <a:t>Objectif des listes de contrôle d'accès</a:t>
            </a:r>
            <a:br>
              <a:rPr lang="en-US" dirty="0"/>
            </a:br>
            <a:r>
              <a:rPr sz="2400" lang="fr-FR"/>
              <a:t>Qu'est-ce qu'une liste de contrôle d'accès?</a:t>
            </a:r>
          </a:p>
        </p:txBody>
      </p:sp>
      <p:sp>
        <p:nvSpPr>
          <p:cNvPr id="5" name="Content Placeholder 4">
            <a:extLst>
              <a:ext uri="{FF2B5EF4-FFF2-40B4-BE49-F238E27FC236}">
                <a16:creationId xmlns:a16="http://schemas.microsoft.com/office/drawing/2014/main" id="{C15587AB-E5B0-7B4B-ACB0-64B5D800F097}"/>
              </a:ext>
            </a:extLst>
          </p:cNvPr>
          <p:cNvSpPr>
            <a:spLocks noGrp="1"/>
          </p:cNvSpPr>
          <p:nvPr>
            <p:ph idx="1"/>
          </p:nvPr>
        </p:nvSpPr>
        <p:spPr>
          <a:xfrm>
            <a:off x="474662" y="731837"/>
            <a:ext cx="8280057" cy="3689897"/>
          </a:xfrm>
        </p:spPr>
        <p:txBody>
          <a:bodyPr/>
          <a:lstStyle/>
          <a:p>
            <a:pPr marL="0" indent="0" algn="l" rtl="0"/>
            <a:r>
              <a:rPr sz="1600" lang="fr-FR">
                <a:solidFill>
                  <a:srgbClr val="000000"/>
                </a:solidFill>
              </a:rPr>
              <a:t>Une liste de contrôle d'accès (ou ACL) est une série de commandes IOS qui déterminent si un routeur achemine ou abandonne les paquets en fonction des informations contenues dans l'en-tête de paquet. Par défaut, aucun ACL n'est configuré pour un routeur. Toutefois, lorsqu'une liste de contrôle d'accès est appliquée à une interface, le routeur évalue en outre tous les paquets réseau lorsqu'ils traversent l'interface pour déterminer s'ils peuvent être acheminés.</a:t>
            </a:r>
          </a:p>
          <a:p>
            <a:pPr marL="342900" indent="-342900" algn="l" rtl="0">
              <a:buFont typeface="Arial" panose="020B0604020202020204" pitchFamily="34" charset="0"/>
              <a:buChar char="•"/>
            </a:pPr>
            <a:r>
              <a:rPr sz="1600" lang="fr-FR">
                <a:solidFill>
                  <a:srgbClr val="000000"/>
                </a:solidFill>
              </a:rPr>
              <a:t>Une ACL utilise une liste séquentielle de déclarations d'autorisation ou de refus, connues sous le nom d'entrées de contrôle d'accès (ACE).</a:t>
            </a:r>
          </a:p>
          <a:p>
            <a:pPr marL="0" indent="0" algn="l" rtl="0"/>
            <a:r>
              <a:rPr sz="1600" b="true" lang="fr-FR">
                <a:solidFill>
                  <a:srgbClr val="000000"/>
                </a:solidFill>
              </a:rPr>
              <a:t>Remarque:</a:t>
            </a:r>
            <a:r>
              <a:rPr sz="1600" lang="fr-FR">
                <a:solidFill>
                  <a:srgbClr val="000000"/>
                </a:solidFill>
              </a:rPr>
              <a:t> Les ACE sont couramment appelées des instructions de liste de contrôle d'accès.</a:t>
            </a:r>
          </a:p>
          <a:p>
            <a:pPr marL="342900" indent="-342900" algn="l" rtl="0">
              <a:buFont typeface="Arial" panose="020B0604020202020204" pitchFamily="34" charset="0"/>
              <a:buChar char="•"/>
            </a:pPr>
            <a:r>
              <a:rPr sz="1600" lang="fr-FR">
                <a:solidFill>
                  <a:srgbClr val="000000"/>
                </a:solidFill>
              </a:rPr>
              <a:t>Lorsque le trafic réseau traverse une interface configurée avec une liste de contrôle d'accès, le routeur compare les informations du paquet à chaque ACE, dans l'ordre séquentiel, afin de déterminer si le paquet correspond à l'une des entrées ACE. C’est ce que l’on appelle le filtrage de paquet.</a:t>
            </a:r>
          </a:p>
          <a:p>
            <a:pPr marL="342900" indent="-342900" algn="l">
              <a:buFont typeface="Arial" panose="020B0604020202020204" pitchFamily="34" charset="0"/>
              <a:buChar char="•"/>
            </a:pPr>
            <a:endParaRPr lang="en-US" sz="1600" dirty="0">
              <a:solidFill>
                <a:srgbClr val="000000"/>
              </a:solidFill>
            </a:endParaRPr>
          </a:p>
        </p:txBody>
      </p:sp>
    </p:spTree>
    <p:custDataLst>
      <p:tags r:id="rId1"/>
    </p:custDataLst>
    <p:extLst>
      <p:ext uri="{BB962C8B-B14F-4D97-AF65-F5344CB8AC3E}">
        <p14:creationId xmlns:p14="http://schemas.microsoft.com/office/powerpoint/2010/main" val="39439378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sz="1600" lang="fr-FR"/>
              <a:t>Objectif des listes de contrôle d'accès</a:t>
            </a:r>
            <a:br>
              <a:rPr lang="en-US" dirty="0"/>
            </a:br>
            <a:r>
              <a:rPr sz="2400" lang="fr-FR"/>
              <a:t>Qu'est-ce qu'une liste de contrôle d'accès? (Suite)</a:t>
            </a:r>
          </a:p>
        </p:txBody>
      </p:sp>
      <p:sp>
        <p:nvSpPr>
          <p:cNvPr id="4" name="Content Placeholder 3">
            <a:extLst>
              <a:ext uri="{FF2B5EF4-FFF2-40B4-BE49-F238E27FC236}">
                <a16:creationId xmlns:a16="http://schemas.microsoft.com/office/drawing/2014/main" id="{09C13DB7-ACC4-A04D-99E2-C72E8098EE5B}"/>
              </a:ext>
            </a:extLst>
          </p:cNvPr>
          <p:cNvSpPr>
            <a:spLocks noGrp="1"/>
          </p:cNvSpPr>
          <p:nvPr>
            <p:ph idx="1"/>
          </p:nvPr>
        </p:nvSpPr>
        <p:spPr>
          <a:xfrm>
            <a:off x="474662" y="731837"/>
            <a:ext cx="8280057" cy="3689897"/>
          </a:xfrm>
        </p:spPr>
        <p:txBody>
          <a:bodyPr/>
          <a:lstStyle/>
          <a:p>
            <a:pPr marL="0" indent="0" algn="l" rtl="0"/>
            <a:r>
              <a:rPr lang="fr-FR">
                <a:solidFill>
                  <a:srgbClr val="000000"/>
                </a:solidFill>
              </a:rPr>
              <a:t>Plusieurs tâches effectuées par les routeurs nécessitent l'utilisation d'ACL pour identifier le trafic:</a:t>
            </a:r>
          </a:p>
          <a:p>
            <a:pPr marL="342900" indent="-342900" algn="l" rtl="0">
              <a:buFont typeface="Arial" panose="020B0604020202020204" pitchFamily="34" charset="0"/>
              <a:buChar char="•"/>
            </a:pPr>
            <a:r>
              <a:rPr lang="fr-FR">
                <a:solidFill>
                  <a:srgbClr val="000000"/>
                </a:solidFill>
              </a:rPr>
              <a:t>Limiter le trafic du réseau pour en augmenter les performances</a:t>
            </a:r>
          </a:p>
          <a:p>
            <a:pPr marL="342900" indent="-342900" algn="l" rtl="0">
              <a:buFont typeface="Arial" panose="020B0604020202020204" pitchFamily="34" charset="0"/>
              <a:buChar char="•"/>
            </a:pPr>
            <a:r>
              <a:rPr lang="fr-FR">
                <a:solidFill>
                  <a:srgbClr val="000000"/>
                </a:solidFill>
              </a:rPr>
              <a:t>Elles contrôlent le flux de trafic.</a:t>
            </a:r>
          </a:p>
          <a:p>
            <a:pPr marL="342900" indent="-342900" algn="l" rtl="0">
              <a:buFont typeface="Arial" panose="020B0604020202020204" pitchFamily="34" charset="0"/>
              <a:buChar char="•"/>
            </a:pPr>
            <a:r>
              <a:rPr lang="fr-FR">
                <a:solidFill>
                  <a:srgbClr val="000000"/>
                </a:solidFill>
              </a:rPr>
              <a:t>Elles fournissent un niveau de sécurité de base pour l'accès réseau.</a:t>
            </a:r>
          </a:p>
          <a:p>
            <a:pPr marL="342900" indent="-342900" algn="l" rtl="0">
              <a:buFont typeface="Arial" panose="020B0604020202020204" pitchFamily="34" charset="0"/>
              <a:buChar char="•"/>
            </a:pPr>
            <a:r>
              <a:rPr lang="fr-FR">
                <a:solidFill>
                  <a:srgbClr val="000000"/>
                </a:solidFill>
              </a:rPr>
              <a:t>Elles filtrent le trafic en fonction de son type.</a:t>
            </a:r>
          </a:p>
          <a:p>
            <a:pPr marL="342900" indent="-342900" algn="l" rtl="0">
              <a:buFont typeface="Arial" panose="020B0604020202020204" pitchFamily="34" charset="0"/>
              <a:buChar char="•"/>
            </a:pPr>
            <a:r>
              <a:rPr lang="fr-FR">
                <a:solidFill>
                  <a:srgbClr val="000000"/>
                </a:solidFill>
              </a:rPr>
              <a:t>Contrôler les hôtes pour autoriser ou refuser l'accès aux services de réseau</a:t>
            </a:r>
          </a:p>
          <a:p>
            <a:pPr marL="342900" indent="-342900" algn="l" rtl="0">
              <a:buFont typeface="Arial" panose="020B0604020202020204" pitchFamily="34" charset="0"/>
              <a:buChar char="•"/>
            </a:pPr>
            <a:r>
              <a:rPr lang="fr-FR">
                <a:solidFill>
                  <a:srgbClr val="000000"/>
                </a:solidFill>
              </a:rPr>
              <a:t>Donner la priorité à certaines classes de trafic réseau</a:t>
            </a:r>
          </a:p>
          <a:p>
            <a:pPr marL="342900" indent="-342900" algn="l">
              <a:buFont typeface="Arial" panose="020B0604020202020204" pitchFamily="34" charset="0"/>
              <a:buChar char="•"/>
            </a:pPr>
            <a:endParaRPr lang="en-US" dirty="0">
              <a:solidFill>
                <a:srgbClr val="000000"/>
              </a:solidFill>
            </a:endParaRPr>
          </a:p>
        </p:txBody>
      </p:sp>
    </p:spTree>
    <p:custDataLst>
      <p:tags r:id="rId1"/>
    </p:custDataLst>
    <p:extLst>
      <p:ext uri="{BB962C8B-B14F-4D97-AF65-F5344CB8AC3E}">
        <p14:creationId xmlns:p14="http://schemas.microsoft.com/office/powerpoint/2010/main" val="24880173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sz="1600" lang="fr-FR"/>
              <a:t>Objectif des listes de contrôle d'accès</a:t>
            </a:r>
            <a:br>
              <a:rPr lang="en-US" dirty="0"/>
            </a:br>
            <a:r>
              <a:rPr sz="2400" lang="fr-FR"/>
              <a:t>Filtrage des paquets</a:t>
            </a:r>
          </a:p>
        </p:txBody>
      </p:sp>
      <p:sp>
        <p:nvSpPr>
          <p:cNvPr id="5" name="Content Placeholder 4">
            <a:extLst>
              <a:ext uri="{FF2B5EF4-FFF2-40B4-BE49-F238E27FC236}">
                <a16:creationId xmlns:a16="http://schemas.microsoft.com/office/drawing/2014/main" id="{C788ABE6-BB6E-DC4B-A849-9C7CB13E345C}"/>
              </a:ext>
            </a:extLst>
          </p:cNvPr>
          <p:cNvSpPr>
            <a:spLocks noGrp="1"/>
          </p:cNvSpPr>
          <p:nvPr>
            <p:ph idx="1"/>
          </p:nvPr>
        </p:nvSpPr>
        <p:spPr>
          <a:xfrm>
            <a:off x="474663" y="731837"/>
            <a:ext cx="4413426" cy="3689897"/>
          </a:xfrm>
        </p:spPr>
        <p:txBody>
          <a:bodyPr/>
          <a:lstStyle/>
          <a:p>
            <a:pPr marL="342900" indent="-342900" algn="l" rtl="0">
              <a:buFont typeface="Arial" panose="020B0604020202020204" pitchFamily="34" charset="0"/>
              <a:buChar char="•"/>
            </a:pPr>
            <a:r>
              <a:rPr sz="1600" lang="fr-FR">
                <a:solidFill>
                  <a:srgbClr val="000000"/>
                </a:solidFill>
              </a:rPr>
              <a:t>Le filtrage de paquets contrôle l'accès à un réseau en analysant les paquets entrants et/ou sortants et en les transmettant ou en les abandonnant en fonction de critères donnés. </a:t>
            </a:r>
          </a:p>
          <a:p>
            <a:pPr marL="342900" indent="-342900" algn="l" rtl="0">
              <a:buFont typeface="Arial" panose="020B0604020202020204" pitchFamily="34" charset="0"/>
              <a:buChar char="•"/>
            </a:pPr>
            <a:r>
              <a:rPr sz="1600" lang="fr-FR">
                <a:solidFill>
                  <a:srgbClr val="000000"/>
                </a:solidFill>
              </a:rPr>
              <a:t>Le filtrage des paquets peut être effectué au niveau de la couche 3 ou de la couche 4.</a:t>
            </a:r>
          </a:p>
          <a:p>
            <a:pPr marL="342900" indent="-342900" algn="l" rtl="0">
              <a:buFont typeface="Arial" panose="020B0604020202020204" pitchFamily="34" charset="0"/>
              <a:buChar char="•"/>
            </a:pPr>
            <a:r>
              <a:rPr sz="1600" lang="fr-FR">
                <a:solidFill>
                  <a:srgbClr val="000000"/>
                </a:solidFill>
              </a:rPr>
              <a:t>Les routeurs Cisco prennent en charge deux types de ACLs:</a:t>
            </a:r>
          </a:p>
          <a:p>
            <a:pPr marL="415985" lvl="1" indent="-342900" rtl="0">
              <a:buFont typeface="Arial" panose="020B0604020202020204" pitchFamily="34" charset="0"/>
              <a:buChar char="•"/>
            </a:pPr>
            <a:r>
              <a:rPr b="true" lang="fr-FR">
                <a:solidFill>
                  <a:srgbClr val="000000"/>
                </a:solidFill>
              </a:rPr>
              <a:t>ACL standard</a:t>
            </a:r>
            <a:r>
              <a:rPr lang="fr-FR">
                <a:solidFill>
                  <a:srgbClr val="000000"/>
                </a:solidFill>
              </a:rPr>
              <a:t> - Les ACL filtrent uniquement au niveau de la couche 3 à l'aide de l'adresse IPv4 source uniquement. </a:t>
            </a:r>
          </a:p>
          <a:p>
            <a:pPr marL="415985" lvl="1" indent="-342900" rtl="0">
              <a:buFont typeface="Arial" panose="020B0604020202020204" pitchFamily="34" charset="0"/>
              <a:buChar char="•"/>
            </a:pPr>
            <a:r>
              <a:rPr b="true" lang="fr-FR">
                <a:solidFill>
                  <a:srgbClr val="000000"/>
                </a:solidFill>
              </a:rPr>
              <a:t>ACL étendues</a:t>
            </a:r>
            <a:r>
              <a:rPr lang="fr-FR">
                <a:solidFill>
                  <a:srgbClr val="000000"/>
                </a:solidFill>
              </a:rPr>
              <a:t> - Filtre ACL à la couche 3 à l'aide de l'adresse IPv4 source et/ou destination. Ils peuvent également filtrer au niveau de la couche 4 en utilisant les ports TCP et UDP, ainsi que des informations facultatives sur le type de protocole pour un contrôle plus fin.</a:t>
            </a:r>
          </a:p>
          <a:p>
            <a:pPr marL="342900" indent="-342900" algn="l">
              <a:buFont typeface="Arial" panose="020B0604020202020204" pitchFamily="34" charset="0"/>
              <a:buChar char="•"/>
            </a:pPr>
            <a:endParaRPr lang="en-US" sz="1600" dirty="0">
              <a:solidFill>
                <a:srgbClr val="000000"/>
              </a:solidFill>
            </a:endParaRPr>
          </a:p>
        </p:txBody>
      </p:sp>
      <p:pic>
        <p:nvPicPr>
          <p:cNvPr id="7" name="Picture 6">
            <a:extLst>
              <a:ext uri="{FF2B5EF4-FFF2-40B4-BE49-F238E27FC236}">
                <a16:creationId xmlns:a16="http://schemas.microsoft.com/office/drawing/2014/main" id="{7402CCE3-4351-8549-A66A-6E5ECEADD2BF}"/>
              </a:ext>
            </a:extLst>
          </p:cNvPr>
          <p:cNvPicPr>
            <a:picLocks noChangeAspect="1"/>
          </p:cNvPicPr>
          <p:nvPr/>
        </p:nvPicPr>
        <p:blipFill>
          <a:blip r:embed="rId4"/>
          <a:stretch>
            <a:fillRect/>
          </a:stretch>
        </p:blipFill>
        <p:spPr>
          <a:xfrm>
            <a:off x="4868199" y="1154561"/>
            <a:ext cx="4121802" cy="2998611"/>
          </a:xfrm>
          <a:prstGeom prst="rect">
            <a:avLst/>
          </a:prstGeom>
        </p:spPr>
      </p:pic>
    </p:spTree>
    <p:custDataLst>
      <p:tags r:id="rId1"/>
    </p:custDataLst>
    <p:extLst>
      <p:ext uri="{BB962C8B-B14F-4D97-AF65-F5344CB8AC3E}">
        <p14:creationId xmlns:p14="http://schemas.microsoft.com/office/powerpoint/2010/main" val="41723386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sz="1600" lang="fr-FR"/>
              <a:t>Objectif des listes de contrôle d'accès</a:t>
            </a:r>
            <a:br>
              <a:rPr lang="en-US" dirty="0"/>
            </a:br>
            <a:r>
              <a:rPr sz="2400" lang="fr-FR"/>
              <a:t>Le fonctionnement des listes de contrôle d'accès</a:t>
            </a:r>
          </a:p>
        </p:txBody>
      </p:sp>
      <p:sp>
        <p:nvSpPr>
          <p:cNvPr id="4" name="Content Placeholder 3">
            <a:extLst>
              <a:ext uri="{FF2B5EF4-FFF2-40B4-BE49-F238E27FC236}">
                <a16:creationId xmlns:a16="http://schemas.microsoft.com/office/drawing/2014/main" id="{5B9957C2-7074-1C44-92EF-2F60F65F21DE}"/>
              </a:ext>
            </a:extLst>
          </p:cNvPr>
          <p:cNvSpPr>
            <a:spLocks noGrp="1"/>
          </p:cNvSpPr>
          <p:nvPr>
            <p:ph idx="1"/>
          </p:nvPr>
        </p:nvSpPr>
        <p:spPr>
          <a:xfrm>
            <a:off x="474662" y="731837"/>
            <a:ext cx="8280057" cy="2787877"/>
          </a:xfrm>
        </p:spPr>
        <p:txBody>
          <a:bodyPr/>
          <a:lstStyle/>
          <a:p>
            <a:pPr marL="342900" indent="-342900" algn="l" rtl="0">
              <a:buFont typeface="Arial" panose="020B0604020202020204" pitchFamily="34" charset="0"/>
              <a:buChar char="•"/>
            </a:pPr>
            <a:r>
              <a:rPr sz="1600" lang="fr-FR">
                <a:solidFill>
                  <a:srgbClr val="000000"/>
                </a:solidFill>
              </a:rPr>
              <a:t>Les listes de contrôle d'accès définissent des règles de contrôle pour les paquets arrivant par les interfaces d'entrée, passant par le routeur et atteignant leur destination par les interfaces de sortie.</a:t>
            </a:r>
          </a:p>
          <a:p>
            <a:pPr marL="342900" indent="-342900" algn="l" rtl="0">
              <a:buFont typeface="Arial" panose="020B0604020202020204" pitchFamily="34" charset="0"/>
              <a:buChar char="•"/>
            </a:pPr>
            <a:r>
              <a:rPr sz="1600" lang="fr-FR">
                <a:solidFill>
                  <a:srgbClr val="000000"/>
                </a:solidFill>
              </a:rPr>
              <a:t>Les listes de contrôle d'accès peuvent être configurées pour s'appliquer au trafic entrant et au trafic sortant:</a:t>
            </a:r>
          </a:p>
          <a:p>
            <a:pPr marL="0" indent="0" algn="l" rtl="0"/>
            <a:r>
              <a:rPr sz="1600" b="true" lang="fr-FR">
                <a:solidFill>
                  <a:srgbClr val="000000"/>
                </a:solidFill>
              </a:rPr>
              <a:t>Remarque</a:t>
            </a:r>
            <a:r>
              <a:rPr sz="1600" lang="fr-FR">
                <a:solidFill>
                  <a:srgbClr val="000000"/>
                </a:solidFill>
              </a:rPr>
              <a:t>: Les ACL ne gèrent pas les paquets provenant du routeur lui-même.</a:t>
            </a:r>
          </a:p>
          <a:p>
            <a:pPr marL="342900" indent="-342900" algn="l" rtl="0">
              <a:buFont typeface="Arial" panose="020B0604020202020204" pitchFamily="34" charset="0"/>
              <a:buChar char="•"/>
            </a:pPr>
            <a:r>
              <a:rPr sz="1600" lang="fr-FR">
                <a:solidFill>
                  <a:srgbClr val="000000"/>
                </a:solidFill>
              </a:rPr>
              <a:t>Un ACL entrant filtre les paquets avant qu'ils ne soient acheminés vers l'interface sortante. Une liste de contrôle d’accès entrante est efficace car elle réduit la charge des recherches de routage en cas d’abandon du paquet.</a:t>
            </a:r>
          </a:p>
          <a:p>
            <a:pPr marL="342900" indent="-342900" algn="l" rtl="0">
              <a:buFont typeface="Arial" panose="020B0604020202020204" pitchFamily="34" charset="0"/>
              <a:buChar char="•"/>
            </a:pPr>
            <a:r>
              <a:rPr sz="1600" lang="fr-FR">
                <a:solidFill>
                  <a:srgbClr val="000000"/>
                </a:solidFill>
              </a:rPr>
              <a:t>Les listes de contrôle d'accès sortantes filtrent les paquets après qu'ils ont été routés, et ce, quelle que soit l'interface de sortie.</a:t>
            </a:r>
          </a:p>
          <a:p>
            <a:pPr marL="342900" indent="-342900" algn="l">
              <a:buFont typeface="Arial" panose="020B0604020202020204" pitchFamily="34" charset="0"/>
              <a:buChar char="•"/>
            </a:pPr>
            <a:endParaRPr lang="en-US" sz="1600" dirty="0">
              <a:solidFill>
                <a:srgbClr val="000000"/>
              </a:solidFill>
            </a:endParaRPr>
          </a:p>
        </p:txBody>
      </p:sp>
      <p:pic>
        <p:nvPicPr>
          <p:cNvPr id="8" name="Picture 7">
            <a:extLst>
              <a:ext uri="{FF2B5EF4-FFF2-40B4-BE49-F238E27FC236}">
                <a16:creationId xmlns:a16="http://schemas.microsoft.com/office/drawing/2014/main" id="{F927B8DB-BFC5-AD4A-987C-9991665CB3E7}"/>
              </a:ext>
            </a:extLst>
          </p:cNvPr>
          <p:cNvPicPr>
            <a:picLocks noChangeAspect="1"/>
          </p:cNvPicPr>
          <p:nvPr/>
        </p:nvPicPr>
        <p:blipFill>
          <a:blip r:embed="rId4"/>
          <a:stretch>
            <a:fillRect/>
          </a:stretch>
        </p:blipFill>
        <p:spPr>
          <a:xfrm>
            <a:off x="1021291" y="3663491"/>
            <a:ext cx="7101417" cy="1105360"/>
          </a:xfrm>
          <a:prstGeom prst="rect">
            <a:avLst/>
          </a:prstGeom>
        </p:spPr>
      </p:pic>
    </p:spTree>
    <p:custDataLst>
      <p:tags r:id="rId1"/>
    </p:custDataLst>
    <p:extLst>
      <p:ext uri="{BB962C8B-B14F-4D97-AF65-F5344CB8AC3E}">
        <p14:creationId xmlns:p14="http://schemas.microsoft.com/office/powerpoint/2010/main" val="5417447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sz="1600" lang="fr-FR"/>
              <a:t>Objectif des listes de contrôle d'accès</a:t>
            </a:r>
            <a:br>
              <a:rPr lang="en-US" dirty="0"/>
            </a:br>
            <a:r>
              <a:rPr sz="2400" lang="fr-FR"/>
              <a:t>Le fonctionnement des listes de contrôle d'accès (Suite)</a:t>
            </a:r>
          </a:p>
        </p:txBody>
      </p:sp>
      <p:sp>
        <p:nvSpPr>
          <p:cNvPr id="5" name="Content Placeholder 4">
            <a:extLst>
              <a:ext uri="{FF2B5EF4-FFF2-40B4-BE49-F238E27FC236}">
                <a16:creationId xmlns:a16="http://schemas.microsoft.com/office/drawing/2014/main" id="{C4907ED6-B1FD-5444-BF65-9A9AE86C37A8}"/>
              </a:ext>
            </a:extLst>
          </p:cNvPr>
          <p:cNvSpPr>
            <a:spLocks noGrp="1"/>
          </p:cNvSpPr>
          <p:nvPr>
            <p:ph idx="1"/>
          </p:nvPr>
        </p:nvSpPr>
        <p:spPr>
          <a:xfrm>
            <a:off x="474662" y="731837"/>
            <a:ext cx="8280057" cy="3689897"/>
          </a:xfrm>
        </p:spPr>
        <p:txBody>
          <a:bodyPr/>
          <a:lstStyle/>
          <a:p>
            <a:pPr marL="0" indent="0" algn="l" rtl="0"/>
            <a:r>
              <a:rPr sz="1600" lang="fr-FR">
                <a:solidFill>
                  <a:srgbClr val="000000"/>
                </a:solidFill>
              </a:rPr>
              <a:t>Lorsqu'une ACL est appliquée à une interface, elle suit une procédure d'exploitation spécifique. Voici les étapes opérationnelles utilisées lorsque le trafic est entré dans une interface de routeur avec une ACL IPv4 standard entrante configurée:</a:t>
            </a:r>
          </a:p>
          <a:p>
            <a:pPr marL="415985" lvl="1" indent="-342900" rtl="0">
              <a:buFont typeface="+mj-lt"/>
              <a:buAutoNum type="arabicPeriod"/>
            </a:pPr>
            <a:r>
              <a:rPr lang="fr-FR">
                <a:solidFill>
                  <a:srgbClr val="000000"/>
                </a:solidFill>
              </a:rPr>
              <a:t>Le routeur extrait l'adresse IPv4 source de l'en-tête du paquet.</a:t>
            </a:r>
          </a:p>
          <a:p>
            <a:pPr marL="415985" lvl="1" indent="-342900" rtl="0">
              <a:buFont typeface="+mj-lt"/>
              <a:buAutoNum type="arabicPeriod"/>
            </a:pPr>
            <a:r>
              <a:rPr lang="fr-FR">
                <a:solidFill>
                  <a:srgbClr val="000000"/>
                </a:solidFill>
              </a:rPr>
              <a:t>Le routeur commence en haut de l'ACL et compare l'adresse IPv4 source à chaque ACE dans un ordre séquentiel.</a:t>
            </a:r>
          </a:p>
          <a:p>
            <a:pPr marL="415985" lvl="1" indent="-342900" rtl="0">
              <a:buFont typeface="+mj-lt"/>
              <a:buAutoNum type="arabicPeriod"/>
            </a:pPr>
            <a:r>
              <a:rPr lang="fr-FR">
                <a:solidFill>
                  <a:srgbClr val="000000"/>
                </a:solidFill>
              </a:rPr>
              <a:t>Lorsqu'une correspondance est établie, le routeur exécute l'instruction, soit en autorisant soit en refusant le paquet, et les ACE restants dans l'ACL, le cas échéant, ne sont pas analysés.</a:t>
            </a:r>
          </a:p>
          <a:p>
            <a:pPr marL="415985" lvl="1" indent="-342900" rtl="0">
              <a:buFont typeface="+mj-lt"/>
              <a:buAutoNum type="arabicPeriod"/>
            </a:pPr>
            <a:r>
              <a:rPr lang="fr-FR">
                <a:solidFill>
                  <a:srgbClr val="000000"/>
                </a:solidFill>
              </a:rPr>
              <a:t>Si l'adresse IPv4 source ne correspond à aucun ACE de l'ACL, le paquet est ignoré car un ACE de refus implicite est automatiquement appliqué à toutes les ACLs.</a:t>
            </a:r>
          </a:p>
          <a:p>
            <a:pPr marL="0" indent="0" algn="l" rtl="0"/>
            <a:r>
              <a:rPr sz="1600" lang="fr-FR">
                <a:solidFill>
                  <a:srgbClr val="000000"/>
                </a:solidFill>
              </a:rPr>
              <a:t>La dernière instruction d'une liste de contrôle d'accès est toujours une instruction deny implicite bloquant tout le trafic. Il est caché et non affiché dans la configuration.</a:t>
            </a:r>
          </a:p>
          <a:p>
            <a:pPr marL="73085" lvl="1" indent="0" rtl="0">
              <a:buNone/>
            </a:pPr>
            <a:r>
              <a:rPr b="true" lang="fr-FR">
                <a:solidFill>
                  <a:srgbClr val="000000"/>
                </a:solidFill>
              </a:rPr>
              <a:t>Remarque</a:t>
            </a:r>
            <a:r>
              <a:rPr lang="fr-FR">
                <a:solidFill>
                  <a:srgbClr val="000000"/>
                </a:solidFill>
              </a:rPr>
              <a:t>: Une liste ACL doit avoir au moins une déclaration d'autorisation sinon tout le trafic sera refusé en raison de l'instruction ACE de refus implicite.</a:t>
            </a:r>
          </a:p>
          <a:p>
            <a:pPr marL="342900" indent="-342900" algn="l">
              <a:buFont typeface="Arial" panose="020B0604020202020204" pitchFamily="34" charset="0"/>
              <a:buChar char="•"/>
            </a:pPr>
            <a:endParaRPr lang="en-US" sz="1600" dirty="0">
              <a:solidFill>
                <a:srgbClr val="000000"/>
              </a:solidFill>
            </a:endParaRPr>
          </a:p>
        </p:txBody>
      </p:sp>
    </p:spTree>
    <p:custDataLst>
      <p:tags r:id="rId1"/>
    </p:custDataLst>
    <p:extLst>
      <p:ext uri="{BB962C8B-B14F-4D97-AF65-F5344CB8AC3E}">
        <p14:creationId xmlns:p14="http://schemas.microsoft.com/office/powerpoint/2010/main" val="41864701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sz="1600" lang="fr-FR"/>
              <a:t>Objectif des listes de contrôle d'accès</a:t>
            </a:r>
            <a:br>
              <a:rPr lang="en-US" dirty="0"/>
            </a:br>
            <a:r>
              <a:rPr sz="2400" lang="fr-FR"/>
              <a:t>Packet Tracer - Démonstration des listes de contrôle d'accès</a:t>
            </a:r>
          </a:p>
        </p:txBody>
      </p:sp>
      <p:sp>
        <p:nvSpPr>
          <p:cNvPr id="4" name="Content Placeholder 3">
            <a:extLst>
              <a:ext uri="{FF2B5EF4-FFF2-40B4-BE49-F238E27FC236}">
                <a16:creationId xmlns:a16="http://schemas.microsoft.com/office/drawing/2014/main" id="{684FC0F7-F891-A741-8A70-F327894A423F}"/>
              </a:ext>
            </a:extLst>
          </p:cNvPr>
          <p:cNvSpPr>
            <a:spLocks noGrp="1"/>
          </p:cNvSpPr>
          <p:nvPr>
            <p:ph idx="1"/>
          </p:nvPr>
        </p:nvSpPr>
        <p:spPr>
          <a:xfrm>
            <a:off x="474662" y="731837"/>
            <a:ext cx="8280057" cy="3689897"/>
          </a:xfrm>
        </p:spPr>
        <p:txBody>
          <a:bodyPr/>
          <a:lstStyle/>
          <a:p>
            <a:pPr marL="0" indent="0" algn="l" rtl="0"/>
            <a:r>
              <a:rPr sz="1600" lang="fr-FR">
                <a:solidFill>
                  <a:srgbClr val="000000"/>
                </a:solidFill>
              </a:rPr>
              <a:t>Dans ce Packet Tracer, vous atteindrez les objectifs suivants:</a:t>
            </a:r>
          </a:p>
          <a:p>
            <a:pPr marL="0" indent="0" algn="l"/>
            <a:endParaRPr lang="en-US" sz="1600" dirty="0">
              <a:solidFill>
                <a:srgbClr val="000000"/>
              </a:solidFill>
            </a:endParaRPr>
          </a:p>
          <a:p>
            <a:pPr marL="342900" indent="-342900" algn="l" rtl="0">
              <a:buFont typeface="Arial" panose="020B0604020202020204" pitchFamily="34" charset="0"/>
              <a:buChar char="•"/>
            </a:pPr>
            <a:r>
              <a:rPr sz="1600" lang="fr-FR">
                <a:solidFill>
                  <a:srgbClr val="000000"/>
                </a:solidFill>
              </a:rPr>
              <a:t>Partie 1: Vérifier la connectivité locale et tester la liste de contrôle d'accès </a:t>
            </a:r>
          </a:p>
          <a:p>
            <a:pPr marL="342900" indent="-342900" algn="l" rtl="0">
              <a:buFont typeface="Arial" panose="020B0604020202020204" pitchFamily="34" charset="0"/>
              <a:buChar char="•"/>
            </a:pPr>
            <a:r>
              <a:rPr sz="1600" lang="fr-FR">
                <a:solidFill>
                  <a:srgbClr val="000000"/>
                </a:solidFill>
              </a:rPr>
              <a:t>Partie 2: supprimer la liste de contrôle d'accès et répéter le test</a:t>
            </a:r>
          </a:p>
        </p:txBody>
      </p:sp>
    </p:spTree>
    <p:custDataLst>
      <p:tags r:id="rId1"/>
    </p:custDataLst>
    <p:extLst>
      <p:ext uri="{BB962C8B-B14F-4D97-AF65-F5344CB8AC3E}">
        <p14:creationId xmlns:p14="http://schemas.microsoft.com/office/powerpoint/2010/main" val="219252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pPr rtl="0"/>
            <a:r>
              <a:rPr lang="fr-FR">
                <a:solidFill>
                  <a:schemeClr val="accent5">
                    <a:lumMod val="40000"/>
                    <a:lumOff val="60000"/>
                  </a:schemeClr>
                </a:solidFill>
              </a:rPr>
              <a:t>4.2 - Masques génériques dans les listes de contrôle d'accès</a:t>
            </a:r>
          </a:p>
        </p:txBody>
      </p:sp>
    </p:spTree>
    <p:custDataLst>
      <p:tags r:id="rId1"/>
    </p:custDataLst>
    <p:extLst>
      <p:ext uri="{BB962C8B-B14F-4D97-AF65-F5344CB8AC3E}">
        <p14:creationId xmlns:p14="http://schemas.microsoft.com/office/powerpoint/2010/main" val="1619359580"/>
      </p:ext>
    </p:extLst>
  </p:cSld>
  <p:clrMapOvr>
    <a:masterClrMapping/>
  </p:clrMapOvr>
  <p:transition spd="slow">
    <p:wipe/>
  </p:transition>
</p:sld>
</file>

<file path=ppt/slides/slide19.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sz="1600" lang="fr-FR"/>
              <a:t>Masques génériques dans les listes de contrôle d'accès</a:t>
            </a:r>
            <a:br>
              <a:rPr lang="en-US" dirty="0"/>
            </a:br>
            <a:r>
              <a:rPr sz="2400" lang="fr-FR"/>
              <a:t>Présentation de masques génériques</a:t>
            </a:r>
          </a:p>
        </p:txBody>
      </p:sp>
      <p:sp>
        <p:nvSpPr>
          <p:cNvPr id="5" name="Content Placeholder 4">
            <a:extLst>
              <a:ext uri="{FF2B5EF4-FFF2-40B4-BE49-F238E27FC236}">
                <a16:creationId xmlns:a16="http://schemas.microsoft.com/office/drawing/2014/main" id="{DEB470EA-293F-8845-8D0E-FC9F398E8352}"/>
              </a:ext>
            </a:extLst>
          </p:cNvPr>
          <p:cNvSpPr>
            <a:spLocks noGrp="1"/>
          </p:cNvSpPr>
          <p:nvPr>
            <p:ph idx="1"/>
          </p:nvPr>
        </p:nvSpPr>
        <p:spPr>
          <a:xfrm>
            <a:off x="431971" y="731837"/>
            <a:ext cx="8280057" cy="3689897"/>
          </a:xfrm>
        </p:spPr>
        <p:txBody>
          <a:bodyPr/>
          <a:lstStyle/>
          <a:p>
            <a:pPr marL="0" indent="0" algn="l" rtl="0"/>
            <a:r>
              <a:rPr sz="1600" lang="fr-FR">
                <a:solidFill>
                  <a:srgbClr val="000000"/>
                </a:solidFill>
              </a:rPr>
              <a:t>Un masque générique est similaire à un masque de sous-réseau en ce sens qu'il utilise le processus AnDing pour identifier les bits d'une adresse IPv4 à correspondre. En effet, contrairement à un masque de sous-réseau, où le chiffre binaire 1 équivaut à une correspondance et le chiffre binaire 0 à une non-correspondance, les masques génériques procèdent de façon inverse.</a:t>
            </a:r>
          </a:p>
          <a:p>
            <a:pPr marL="285750" indent="-285750" algn="l" rtl="0">
              <a:buFont typeface="Arial" panose="020B0604020202020204" pitchFamily="34" charset="0"/>
              <a:buChar char="•"/>
            </a:pPr>
            <a:r>
              <a:rPr sz="1600" lang="fr-FR">
                <a:solidFill>
                  <a:srgbClr val="000000"/>
                </a:solidFill>
              </a:rPr>
              <a:t>Un ACE IPv4 utilise un masque générique 32 bits pour déterminer quels bits de l'adresse à examiner pour rechercher une correspondance.</a:t>
            </a:r>
          </a:p>
          <a:p>
            <a:pPr marL="285750" indent="-285750" algn="l" rtl="0">
              <a:buFont typeface="Arial" panose="020B0604020202020204" pitchFamily="34" charset="0"/>
              <a:buChar char="•"/>
            </a:pPr>
            <a:r>
              <a:rPr sz="1600" lang="fr-FR">
                <a:solidFill>
                  <a:srgbClr val="000000"/>
                </a:solidFill>
              </a:rPr>
              <a:t>Les masques génériques respectent les règles suivantes pour faire correspondre les chiffres binaires 1 et 0:</a:t>
            </a:r>
          </a:p>
          <a:p>
            <a:pPr marL="415985" lvl="1" indent="-342900" rtl="0">
              <a:buFont typeface="Arial" panose="020B0604020202020204" pitchFamily="34" charset="0"/>
              <a:buChar char="•"/>
            </a:pPr>
            <a:r>
              <a:rPr sz="1600" b="true" lang="fr-FR">
                <a:solidFill>
                  <a:srgbClr val="000000"/>
                </a:solidFill>
              </a:rPr>
              <a:t>Bit 0 de masque générique</a:t>
            </a:r>
            <a:r>
              <a:rPr sz="1600" lang="fr-FR">
                <a:solidFill>
                  <a:srgbClr val="000000"/>
                </a:solidFill>
              </a:rPr>
              <a:t> - permet de vérifier la valeur du bit correspondant dans l'adresse.</a:t>
            </a:r>
          </a:p>
          <a:p>
            <a:pPr marL="415985" lvl="1" indent="-342900" rtl="0">
              <a:buFont typeface="Arial" panose="020B0604020202020204" pitchFamily="34" charset="0"/>
              <a:buChar char="•"/>
            </a:pPr>
            <a:r>
              <a:rPr sz="1600" b="true" lang="fr-FR">
                <a:solidFill>
                  <a:srgbClr val="000000"/>
                </a:solidFill>
              </a:rPr>
              <a:t>Masque générique bit 1</a:t>
            </a:r>
            <a:r>
              <a:rPr sz="1600" lang="fr-FR">
                <a:solidFill>
                  <a:srgbClr val="000000"/>
                </a:solidFill>
              </a:rPr>
              <a:t> - Ignorer la valeur du bit correspondant dans l'adresse</a:t>
            </a:r>
          </a:p>
          <a:p>
            <a:pPr marL="342900" indent="-342900" algn="l">
              <a:buFont typeface="Arial" panose="020B0604020202020204" pitchFamily="34" charset="0"/>
              <a:buChar char="•"/>
            </a:pPr>
            <a:endParaRPr lang="en-US" sz="1600" dirty="0">
              <a:solidFill>
                <a:srgbClr val="000000"/>
              </a:solidFill>
            </a:endParaRPr>
          </a:p>
        </p:txBody>
      </p:sp>
    </p:spTree>
    <p:custDataLst>
      <p:tags r:id="rId1"/>
    </p:custDataLst>
    <p:extLst>
      <p:ext uri="{BB962C8B-B14F-4D97-AF65-F5344CB8AC3E}">
        <p14:creationId xmlns:p14="http://schemas.microsoft.com/office/powerpoint/2010/main" val="1758506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show="0">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a:xfrm>
            <a:off x="1" y="50629"/>
            <a:ext cx="9144000" cy="757551"/>
          </a:xfrm>
        </p:spPr>
        <p:txBody>
          <a:bodyPr/>
          <a:lstStyle/>
          <a:p>
            <a:pPr rtl="0"/>
            <a:r>
              <a:rPr lang="fr-FR"/>
              <a:t>Instructor Materials – Module 4 Planning Guide</a:t>
            </a:r>
          </a:p>
        </p:txBody>
      </p:sp>
      <p:sp>
        <p:nvSpPr>
          <p:cNvPr id="4099" name="Rectangle 34"/>
          <p:cNvSpPr>
            <a:spLocks noGrp="1" noChangeArrowheads="1"/>
          </p:cNvSpPr>
          <p:nvPr>
            <p:ph idx="1"/>
          </p:nvPr>
        </p:nvSpPr>
        <p:spPr>
          <a:xfrm>
            <a:off x="145357" y="808179"/>
            <a:ext cx="8433035" cy="3773247"/>
          </a:xfrm>
        </p:spPr>
        <p:txBody>
          <a:bodyPr/>
          <a:lstStyle/>
          <a:p>
            <a:pPr marL="0" indent="0" rtl="0">
              <a:buNone/>
            </a:pPr>
            <a:r>
              <a:rPr lang="fr-FR"/>
              <a:t>This PowerPoint deck is divided in two parts:</a:t>
            </a:r>
          </a:p>
          <a:p>
            <a:pPr rtl="0">
              <a:buFont typeface="Arial" panose="020B0604020202020204" pitchFamily="34" charset="0"/>
              <a:buChar char="•"/>
            </a:pPr>
            <a:r>
              <a:rPr lang="fr-FR"/>
              <a:t>Instructor Planning Guide</a:t>
            </a:r>
          </a:p>
          <a:p>
            <a:pPr lvl="1" rtl="0">
              <a:buFont typeface="Arial" panose="020B0604020202020204" pitchFamily="34" charset="0"/>
              <a:buChar char="•"/>
            </a:pPr>
            <a:r>
              <a:rPr lang="fr-FR"/>
              <a:t>Information to help you become familiar with the module</a:t>
            </a:r>
          </a:p>
          <a:p>
            <a:pPr lvl="1" rtl="0">
              <a:buFont typeface="Arial" panose="020B0604020202020204" pitchFamily="34" charset="0"/>
              <a:buChar char="•"/>
            </a:pPr>
            <a:r>
              <a:rPr lang="fr-FR"/>
              <a:t>Teaching aids</a:t>
            </a:r>
          </a:p>
          <a:p>
            <a:pPr rtl="0">
              <a:buFont typeface="Arial" panose="020B0604020202020204" pitchFamily="34" charset="0"/>
              <a:buChar char="•"/>
            </a:pPr>
            <a:r>
              <a:rPr lang="fr-FR"/>
              <a:t>Instructor Class Presentation</a:t>
            </a:r>
          </a:p>
          <a:p>
            <a:pPr lvl="1" rtl="0"/>
            <a:r>
              <a:rPr lang="fr-FR"/>
              <a:t>Optional slides that you can use in the classroom</a:t>
            </a:r>
          </a:p>
          <a:p>
            <a:pPr lvl="1" rtl="0"/>
            <a:r>
              <a:rPr lang="fr-FR"/>
              <a:t>Begins on slide # 9</a:t>
            </a:r>
          </a:p>
          <a:p>
            <a:pPr marL="142875" lvl="1" indent="0" algn="ctr" rtl="0">
              <a:buNone/>
            </a:pPr>
            <a:r>
              <a:rPr sz="1600" b="true" lang="fr-FR"/>
              <a:t>Note</a:t>
            </a:r>
            <a:r>
              <a:rPr sz="1600" lang="fr-FR"/>
              <a:t>: Remove the Planning Guide from this presentation before sharing with anyone.</a:t>
            </a:r>
          </a:p>
          <a:p>
            <a:pPr marL="0" indent="0" rtl="0">
              <a:buNone/>
            </a:pPr>
            <a:r>
              <a:rPr sz="1600" b="true" lang="fr-FR">
                <a:solidFill>
                  <a:schemeClr val="accent4"/>
                </a:solidFill>
              </a:rPr>
              <a:t>For additional help and resources go to the Instructor Home Page and Course Resources for this course. You also can visit the professional development site on netacad.com, the official Cisco Networking Academy Facebook page, or Instructor Only FB group.</a:t>
            </a:r>
          </a:p>
        </p:txBody>
      </p:sp>
    </p:spTree>
    <p:custDataLst>
      <p:tags r:id="rId1"/>
    </p:custDataLst>
    <p:extLst>
      <p:ext uri="{BB962C8B-B14F-4D97-AF65-F5344CB8AC3E}">
        <p14:creationId xmlns:p14="http://schemas.microsoft.com/office/powerpoint/2010/main" val="2625469064"/>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sz="1600" lang="fr-FR"/>
              <a:t>Masques génériques dans les listes de contrôle d'accès</a:t>
            </a:r>
            <a:br>
              <a:rPr lang="en-US" dirty="0"/>
            </a:br>
            <a:r>
              <a:rPr sz="2400" lang="fr-FR"/>
              <a:t>Présentation de masques génériques (Suite)</a:t>
            </a:r>
          </a:p>
        </p:txBody>
      </p:sp>
      <p:graphicFrame>
        <p:nvGraphicFramePr>
          <p:cNvPr id="6" name="Content Placeholder 5">
            <a:extLst>
              <a:ext uri="{FF2B5EF4-FFF2-40B4-BE49-F238E27FC236}">
                <a16:creationId xmlns:a16="http://schemas.microsoft.com/office/drawing/2014/main" id="{74379ED1-F446-2947-A2C3-523C237261E2}"/>
              </a:ext>
            </a:extLst>
          </p:cNvPr>
          <p:cNvGraphicFramePr>
            <a:graphicFrameLocks noGrp="1"/>
          </p:cNvGraphicFramePr>
          <p:nvPr>
            <p:ph idx="1"/>
            <p:extLst>
              <p:ext uri="{D42A27DB-BD31-4B8C-83A1-F6EECF244321}">
                <p14:modId xmlns:p14="http://schemas.microsoft.com/office/powerpoint/2010/main" val="3582511491"/>
              </p:ext>
            </p:extLst>
          </p:nvPr>
        </p:nvGraphicFramePr>
        <p:xfrm>
          <a:off x="474663" y="731838"/>
          <a:ext cx="8280399" cy="3469640"/>
        </p:xfrm>
        <a:graphic>
          <a:graphicData uri="http://schemas.openxmlformats.org/drawingml/2006/table">
            <a:tbl>
              <a:tblPr firstRow="1" bandRow="1">
                <a:tableStyleId>{5C22544A-7EE6-4342-B048-85BDC9FD1C3A}</a:tableStyleId>
              </a:tblPr>
              <a:tblGrid>
                <a:gridCol w="1760537">
                  <a:extLst>
                    <a:ext uri="{9D8B030D-6E8A-4147-A177-3AD203B41FA5}">
                      <a16:colId xmlns:a16="http://schemas.microsoft.com/office/drawing/2014/main" val="3476092771"/>
                    </a:ext>
                  </a:extLst>
                </a:gridCol>
                <a:gridCol w="2009422">
                  <a:extLst>
                    <a:ext uri="{9D8B030D-6E8A-4147-A177-3AD203B41FA5}">
                      <a16:colId xmlns:a16="http://schemas.microsoft.com/office/drawing/2014/main" val="2629171601"/>
                    </a:ext>
                  </a:extLst>
                </a:gridCol>
                <a:gridCol w="4510440">
                  <a:extLst>
                    <a:ext uri="{9D8B030D-6E8A-4147-A177-3AD203B41FA5}">
                      <a16:colId xmlns:a16="http://schemas.microsoft.com/office/drawing/2014/main" val="1239791389"/>
                    </a:ext>
                  </a:extLst>
                </a:gridCol>
              </a:tblGrid>
              <a:tr h="370840">
                <a:tc>
                  <a:txBody>
                    <a:bodyPr/>
                    <a:lstStyle/>
                    <a:p>
                      <a:pPr algn="l" fontAlgn="ctr" rtl="0"/>
                      <a:r>
                        <a:rPr b="true" lang="fr-FR">
                          <a:effectLst/>
                        </a:rPr>
                        <a:t>Masque générique</a:t>
                      </a:r>
                    </a:p>
                  </a:txBody>
                  <a:tcPr marL="47625" marR="47625" marT="47625" marB="47625" anchor="ctr"/>
                </a:tc>
                <a:tc>
                  <a:txBody>
                    <a:bodyPr/>
                    <a:lstStyle/>
                    <a:p>
                      <a:pPr algn="l" fontAlgn="ctr" rtl="0"/>
                      <a:r>
                        <a:rPr b="true" lang="fr-FR">
                          <a:effectLst/>
                        </a:rPr>
                        <a:t>Dernier octet (en binaire)</a:t>
                      </a:r>
                    </a:p>
                  </a:txBody>
                  <a:tcPr marL="47625" marR="47625" marT="47625" marB="47625" anchor="ctr"/>
                </a:tc>
                <a:tc>
                  <a:txBody>
                    <a:bodyPr/>
                    <a:lstStyle/>
                    <a:p>
                      <a:pPr algn="l" fontAlgn="ctr" rtl="0"/>
                      <a:r>
                        <a:rPr b="true" lang="fr-FR">
                          <a:effectLst/>
                        </a:rPr>
                        <a:t>Signification (0 - match, 1 - ignorer)</a:t>
                      </a:r>
                    </a:p>
                  </a:txBody>
                  <a:tcPr marL="47625" marR="47625" marT="47625" marB="47625" anchor="ctr"/>
                </a:tc>
                <a:extLst>
                  <a:ext uri="{0D108BD9-81ED-4DB2-BD59-A6C34878D82A}">
                    <a16:rowId xmlns:a16="http://schemas.microsoft.com/office/drawing/2014/main" val="3866350724"/>
                  </a:ext>
                </a:extLst>
              </a:tr>
              <a:tr h="370840">
                <a:tc>
                  <a:txBody>
                    <a:bodyPr/>
                    <a:lstStyle/>
                    <a:p>
                      <a:pPr rtl="0" fontAlgn="ctr"/>
                      <a:r>
                        <a:rPr b="true" lang="fr-FR">
                          <a:effectLst/>
                        </a:rPr>
                        <a:t>0.0.0.0</a:t>
                      </a:r>
                    </a:p>
                  </a:txBody>
                  <a:tcPr marL="47625" marR="47625" marT="47625" marB="47625" anchor="ctr"/>
                </a:tc>
                <a:tc>
                  <a:txBody>
                    <a:bodyPr/>
                    <a:lstStyle/>
                    <a:p>
                      <a:pPr rtl="0" fontAlgn="ctr"/>
                      <a:r>
                        <a:rPr b="true" lang="fr-FR">
                          <a:effectLst/>
                        </a:rPr>
                        <a:t>00000000</a:t>
                      </a:r>
                    </a:p>
                  </a:txBody>
                  <a:tcPr marL="47625" marR="47625" marT="47625" marB="47625" anchor="ctr"/>
                </a:tc>
                <a:tc>
                  <a:txBody>
                    <a:bodyPr/>
                    <a:lstStyle/>
                    <a:p>
                      <a:pPr fontAlgn="ctr" rtl="0"/>
                      <a:r>
                        <a:rPr b="false" lang="fr-FR">
                          <a:effectLst/>
                        </a:rPr>
                        <a:t>Correspond à tous les octets.</a:t>
                      </a:r>
                    </a:p>
                  </a:txBody>
                  <a:tcPr marL="47625" marR="47625" marT="47625" marB="47625" anchor="ctr"/>
                </a:tc>
                <a:extLst>
                  <a:ext uri="{0D108BD9-81ED-4DB2-BD59-A6C34878D82A}">
                    <a16:rowId xmlns:a16="http://schemas.microsoft.com/office/drawing/2014/main" val="181267600"/>
                  </a:ext>
                </a:extLst>
              </a:tr>
              <a:tr h="370840">
                <a:tc>
                  <a:txBody>
                    <a:bodyPr/>
                    <a:lstStyle/>
                    <a:p>
                      <a:pPr rtl="0" fontAlgn="ctr"/>
                      <a:r>
                        <a:rPr b="true" lang="fr-FR">
                          <a:effectLst/>
                        </a:rPr>
                        <a:t>0.0.0.63</a:t>
                      </a:r>
                    </a:p>
                  </a:txBody>
                  <a:tcPr marL="47625" marR="47625" marT="47625" marB="47625" anchor="ctr"/>
                </a:tc>
                <a:tc>
                  <a:txBody>
                    <a:bodyPr/>
                    <a:lstStyle/>
                    <a:p>
                      <a:pPr rtl="0" fontAlgn="ctr"/>
                      <a:r>
                        <a:rPr b="true" lang="fr-FR">
                          <a:effectLst/>
                        </a:rPr>
                        <a:t>00111111</a:t>
                      </a:r>
                    </a:p>
                  </a:txBody>
                  <a:tcPr marL="47625" marR="47625" marT="47625" marB="47625" anchor="ctr"/>
                </a:tc>
                <a:tc>
                  <a:txBody>
                    <a:bodyPr/>
                    <a:lstStyle/>
                    <a:p>
                      <a:pPr fontAlgn="ctr" rtl="0">
                        <a:buFont typeface="Arial" panose="020B0604020202020204" pitchFamily="34" charset="0"/>
                        <a:buChar char="•"/>
                      </a:pPr>
                      <a:r>
                        <a:rPr b="false" lang="fr-FR">
                          <a:effectLst/>
                        </a:rPr>
                        <a:t>Faites correspondre les trois premiers octets</a:t>
                      </a:r>
                    </a:p>
                    <a:p>
                      <a:pPr fontAlgn="ctr" rtl="0">
                        <a:buFont typeface="Arial" panose="020B0604020202020204" pitchFamily="34" charset="0"/>
                        <a:buChar char="•"/>
                      </a:pPr>
                      <a:r>
                        <a:rPr b="false" lang="fr-FR">
                          <a:effectLst/>
                        </a:rPr>
                        <a:t>Correspond aux deux bits les plus à gauche du dernier octet</a:t>
                      </a:r>
                    </a:p>
                    <a:p>
                      <a:pPr fontAlgn="ctr" rtl="0">
                        <a:buFont typeface="Arial" panose="020B0604020202020204" pitchFamily="34" charset="0"/>
                        <a:buChar char="•"/>
                      </a:pPr>
                      <a:r>
                        <a:rPr b="false" lang="fr-FR">
                          <a:effectLst/>
                        </a:rPr>
                        <a:t>Les 6 derniers bits d'adresse sont ignorés</a:t>
                      </a:r>
                    </a:p>
                  </a:txBody>
                  <a:tcPr marL="47625" marR="47625" marT="47625" marB="47625" anchor="ctr"/>
                </a:tc>
                <a:extLst>
                  <a:ext uri="{0D108BD9-81ED-4DB2-BD59-A6C34878D82A}">
                    <a16:rowId xmlns:a16="http://schemas.microsoft.com/office/drawing/2014/main" val="188092765"/>
                  </a:ext>
                </a:extLst>
              </a:tr>
              <a:tr h="370840">
                <a:tc>
                  <a:txBody>
                    <a:bodyPr/>
                    <a:lstStyle/>
                    <a:p>
                      <a:pPr rtl="0" fontAlgn="ctr"/>
                      <a:r>
                        <a:rPr b="true" lang="fr-FR">
                          <a:effectLst/>
                        </a:rPr>
                        <a:t>0.0.0.15</a:t>
                      </a:r>
                    </a:p>
                  </a:txBody>
                  <a:tcPr marL="47625" marR="47625" marT="47625" marB="47625" anchor="ctr"/>
                </a:tc>
                <a:tc>
                  <a:txBody>
                    <a:bodyPr/>
                    <a:lstStyle/>
                    <a:p>
                      <a:pPr rtl="0" fontAlgn="ctr"/>
                      <a:r>
                        <a:rPr b="true" lang="fr-FR">
                          <a:effectLst/>
                        </a:rPr>
                        <a:t>00001111</a:t>
                      </a:r>
                    </a:p>
                  </a:txBody>
                  <a:tcPr marL="47625" marR="47625" marT="47625" marB="47625" anchor="ctr"/>
                </a:tc>
                <a:tc>
                  <a:txBody>
                    <a:bodyPr/>
                    <a:lstStyle/>
                    <a:p>
                      <a:pPr fontAlgn="ctr" rtl="0">
                        <a:buFont typeface="Arial" panose="020B0604020202020204" pitchFamily="34" charset="0"/>
                        <a:buChar char="•"/>
                      </a:pPr>
                      <a:r>
                        <a:rPr b="false" lang="fr-FR">
                          <a:effectLst/>
                        </a:rPr>
                        <a:t>Faites correspondre les trois premiers octets</a:t>
                      </a:r>
                    </a:p>
                    <a:p>
                      <a:pPr fontAlgn="ctr" rtl="0">
                        <a:buFont typeface="Arial" panose="020B0604020202020204" pitchFamily="34" charset="0"/>
                        <a:buChar char="•"/>
                      </a:pPr>
                      <a:r>
                        <a:rPr b="false" lang="fr-FR">
                          <a:effectLst/>
                        </a:rPr>
                        <a:t>Correspond aux quatre bits les plus à gauche du dernier octet</a:t>
                      </a:r>
                    </a:p>
                    <a:p>
                      <a:pPr fontAlgn="ctr" rtl="0">
                        <a:buFont typeface="Arial" panose="020B0604020202020204" pitchFamily="34" charset="0"/>
                        <a:buChar char="•"/>
                      </a:pPr>
                      <a:r>
                        <a:rPr b="false" lang="fr-FR">
                          <a:effectLst/>
                        </a:rPr>
                        <a:t>Ignorer les 4 derniers bits du dernier octet</a:t>
                      </a:r>
                    </a:p>
                  </a:txBody>
                  <a:tcPr marL="47625" marR="47625" marT="47625" marB="47625" anchor="ctr"/>
                </a:tc>
                <a:extLst>
                  <a:ext uri="{0D108BD9-81ED-4DB2-BD59-A6C34878D82A}">
                    <a16:rowId xmlns:a16="http://schemas.microsoft.com/office/drawing/2014/main" val="3431003649"/>
                  </a:ext>
                </a:extLst>
              </a:tr>
              <a:tr h="370840">
                <a:tc>
                  <a:txBody>
                    <a:bodyPr/>
                    <a:lstStyle/>
                    <a:p>
                      <a:pPr rtl="0" fontAlgn="ctr"/>
                      <a:r>
                        <a:rPr b="true" lang="fr-FR">
                          <a:effectLst/>
                        </a:rPr>
                        <a:t>0.0.0.248</a:t>
                      </a:r>
                    </a:p>
                  </a:txBody>
                  <a:tcPr marL="47625" marR="47625" marT="47625" marB="47625" anchor="ctr"/>
                </a:tc>
                <a:tc>
                  <a:txBody>
                    <a:bodyPr/>
                    <a:lstStyle/>
                    <a:p>
                      <a:pPr rtl="0" fontAlgn="ctr"/>
                      <a:r>
                        <a:rPr b="true" lang="fr-FR">
                          <a:effectLst/>
                        </a:rPr>
                        <a:t>11111100</a:t>
                      </a:r>
                    </a:p>
                  </a:txBody>
                  <a:tcPr marL="47625" marR="47625" marT="47625" marB="47625" anchor="ctr"/>
                </a:tc>
                <a:tc>
                  <a:txBody>
                    <a:bodyPr/>
                    <a:lstStyle/>
                    <a:p>
                      <a:pPr fontAlgn="ctr" rtl="0">
                        <a:buFont typeface="Arial" panose="020B0604020202020204" pitchFamily="34" charset="0"/>
                        <a:buChar char="•"/>
                      </a:pPr>
                      <a:r>
                        <a:rPr b="false" lang="fr-FR">
                          <a:effectLst/>
                        </a:rPr>
                        <a:t>Faites correspondre les trois premiers octets</a:t>
                      </a:r>
                    </a:p>
                    <a:p>
                      <a:pPr fontAlgn="ctr" rtl="0">
                        <a:buFont typeface="Arial" panose="020B0604020202020204" pitchFamily="34" charset="0"/>
                        <a:buChar char="•"/>
                      </a:pPr>
                      <a:r>
                        <a:rPr b="false" lang="fr-FR">
                          <a:effectLst/>
                        </a:rPr>
                        <a:t>Ignorer les six bits les plus à gauche du dernier octet</a:t>
                      </a:r>
                    </a:p>
                    <a:p>
                      <a:pPr fontAlgn="ctr" rtl="0">
                        <a:buFont typeface="Arial" panose="020B0604020202020204" pitchFamily="34" charset="0"/>
                        <a:buChar char="•"/>
                      </a:pPr>
                      <a:r>
                        <a:rPr b="false" lang="fr-FR">
                          <a:effectLst/>
                        </a:rPr>
                        <a:t>Faites correspondre les deux derniers bits</a:t>
                      </a:r>
                    </a:p>
                  </a:txBody>
                  <a:tcPr marL="47625" marR="47625" marT="47625" marB="47625" anchor="ctr"/>
                </a:tc>
                <a:extLst>
                  <a:ext uri="{0D108BD9-81ED-4DB2-BD59-A6C34878D82A}">
                    <a16:rowId xmlns:a16="http://schemas.microsoft.com/office/drawing/2014/main" val="1972926314"/>
                  </a:ext>
                </a:extLst>
              </a:tr>
              <a:tr h="370840">
                <a:tc>
                  <a:txBody>
                    <a:bodyPr/>
                    <a:lstStyle/>
                    <a:p>
                      <a:pPr rtl="0" fontAlgn="ctr"/>
                      <a:r>
                        <a:rPr b="true" lang="fr-FR">
                          <a:effectLst/>
                        </a:rPr>
                        <a:t>0.0.0.255</a:t>
                      </a:r>
                    </a:p>
                  </a:txBody>
                  <a:tcPr marL="47625" marR="47625" marT="47625" marB="47625" anchor="ctr"/>
                </a:tc>
                <a:tc>
                  <a:txBody>
                    <a:bodyPr/>
                    <a:lstStyle/>
                    <a:p>
                      <a:pPr rtl="0" fontAlgn="ctr"/>
                      <a:r>
                        <a:rPr b="true" lang="fr-FR">
                          <a:effectLst/>
                        </a:rPr>
                        <a:t>11111111</a:t>
                      </a:r>
                    </a:p>
                  </a:txBody>
                  <a:tcPr marL="47625" marR="47625" marT="47625" marB="47625" anchor="ctr"/>
                </a:tc>
                <a:tc>
                  <a:txBody>
                    <a:bodyPr/>
                    <a:lstStyle/>
                    <a:p>
                      <a:pPr fontAlgn="ctr" rtl="0">
                        <a:buFont typeface="Arial" panose="020B0604020202020204" pitchFamily="34" charset="0"/>
                        <a:buChar char="•"/>
                      </a:pPr>
                      <a:r>
                        <a:rPr b="false" lang="fr-FR">
                          <a:effectLst/>
                        </a:rPr>
                        <a:t>Faites correspondre les trois premiers octet</a:t>
                      </a:r>
                    </a:p>
                    <a:p>
                      <a:pPr fontAlgn="ctr" rtl="0">
                        <a:buFont typeface="Arial" panose="020B0604020202020204" pitchFamily="34" charset="0"/>
                        <a:buChar char="•"/>
                      </a:pPr>
                      <a:r>
                        <a:rPr b="false" lang="fr-FR">
                          <a:effectLst/>
                        </a:rPr>
                        <a:t>Ignorer le dernier octet</a:t>
                      </a:r>
                    </a:p>
                  </a:txBody>
                  <a:tcPr marL="47625" marR="47625" marT="47625" marB="47625" anchor="ctr"/>
                </a:tc>
                <a:extLst>
                  <a:ext uri="{0D108BD9-81ED-4DB2-BD59-A6C34878D82A}">
                    <a16:rowId xmlns:a16="http://schemas.microsoft.com/office/drawing/2014/main" val="145835747"/>
                  </a:ext>
                </a:extLst>
              </a:tr>
            </a:tbl>
          </a:graphicData>
        </a:graphic>
      </p:graphicFrame>
    </p:spTree>
    <p:custDataLst>
      <p:tags r:id="rId1"/>
    </p:custDataLst>
    <p:extLst>
      <p:ext uri="{BB962C8B-B14F-4D97-AF65-F5344CB8AC3E}">
        <p14:creationId xmlns:p14="http://schemas.microsoft.com/office/powerpoint/2010/main" val="24059621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sz="1600" lang="fr-FR"/>
              <a:t>Masques génériques dans les listes de contrôle d'accès</a:t>
            </a:r>
            <a:br>
              <a:rPr lang="en-US" dirty="0"/>
            </a:br>
            <a:r>
              <a:rPr sz="2400" lang="fr-FR"/>
              <a:t>Types de masques génériques</a:t>
            </a:r>
          </a:p>
        </p:txBody>
      </p:sp>
      <p:sp>
        <p:nvSpPr>
          <p:cNvPr id="4" name="Content Placeholder 3">
            <a:extLst>
              <a:ext uri="{FF2B5EF4-FFF2-40B4-BE49-F238E27FC236}">
                <a16:creationId xmlns:a16="http://schemas.microsoft.com/office/drawing/2014/main" id="{EB9C83DA-E6D1-CE42-8B70-F0CD0E5EF39E}"/>
              </a:ext>
            </a:extLst>
          </p:cNvPr>
          <p:cNvSpPr>
            <a:spLocks noGrp="1"/>
          </p:cNvSpPr>
          <p:nvPr>
            <p:ph idx="1"/>
          </p:nvPr>
        </p:nvSpPr>
        <p:spPr>
          <a:xfrm>
            <a:off x="474662" y="731838"/>
            <a:ext cx="8280057" cy="1815420"/>
          </a:xfrm>
        </p:spPr>
        <p:txBody>
          <a:bodyPr/>
          <a:lstStyle/>
          <a:p>
            <a:pPr marL="0" indent="0" algn="l" rtl="0"/>
            <a:r>
              <a:rPr sz="1600" b="true" lang="fr-FR">
                <a:solidFill>
                  <a:srgbClr val="000000"/>
                </a:solidFill>
              </a:rPr>
              <a:t>Caractère générique pour correspondre à un hôte:</a:t>
            </a:r>
            <a:r>
              <a:rPr sz="1600" lang="fr-FR">
                <a:solidFill>
                  <a:srgbClr val="000000"/>
                </a:solidFill>
              </a:rPr>
              <a:t> </a:t>
            </a:r>
          </a:p>
          <a:p>
            <a:pPr marL="342900" indent="-342900" algn="l" rtl="0">
              <a:buFont typeface="Arial" panose="020B0604020202020204" pitchFamily="34" charset="0"/>
              <a:buChar char="•"/>
            </a:pPr>
            <a:r>
              <a:rPr sz="1600" lang="fr-FR">
                <a:solidFill>
                  <a:srgbClr val="000000"/>
                </a:solidFill>
              </a:rPr>
              <a:t>Supposons que l'ACL 10 ait besoin d'un ACE qui autorise uniquement l'hôte avec l'adresse IPv4 192.168.1.1. Rappelez-vous que "0" équivaut à une correspondance et "1" à une ignorance. Pour correspondre à une adresse IPv4 d'hôte spécifique, un masque générique composé de tous les zéros (c.-à-d. 0.0.0.0) est requis.</a:t>
            </a:r>
          </a:p>
          <a:p>
            <a:pPr marL="342900" indent="-342900" algn="l" rtl="0">
              <a:buFont typeface="Arial" panose="020B0604020202020204" pitchFamily="34" charset="0"/>
              <a:buChar char="•"/>
            </a:pPr>
            <a:r>
              <a:rPr sz="1600" lang="fr-FR">
                <a:solidFill>
                  <a:srgbClr val="000000"/>
                </a:solidFill>
              </a:rPr>
              <a:t>Lorsque l'ACE est traité, le masque générique n'autorisera que l'adresse 192.168.1.1. L'ACE résultant dans l'ACL 10 serait </a:t>
            </a:r>
            <a:r>
              <a:rPr sz="1600" b="true" lang="fr-FR">
                <a:solidFill>
                  <a:srgbClr val="000000"/>
                </a:solidFill>
              </a:rPr>
              <a:t>access-list 10 permit 192.168.1.1 0.0.0.0.</a:t>
            </a:r>
          </a:p>
          <a:p>
            <a:pPr marL="342900" indent="-342900" algn="l">
              <a:buFont typeface="Arial" panose="020B0604020202020204" pitchFamily="34" charset="0"/>
              <a:buChar char="•"/>
            </a:pPr>
            <a:endParaRPr lang="en-US" sz="1600" dirty="0">
              <a:solidFill>
                <a:srgbClr val="000000"/>
              </a:solidFill>
            </a:endParaRPr>
          </a:p>
        </p:txBody>
      </p:sp>
      <p:graphicFrame>
        <p:nvGraphicFramePr>
          <p:cNvPr id="5" name="Table 4">
            <a:extLst>
              <a:ext uri="{FF2B5EF4-FFF2-40B4-BE49-F238E27FC236}">
                <a16:creationId xmlns:a16="http://schemas.microsoft.com/office/drawing/2014/main" id="{E5331AB4-66C2-584A-B146-D6F7F488BE1A}"/>
              </a:ext>
            </a:extLst>
          </p:cNvPr>
          <p:cNvGraphicFramePr>
            <a:graphicFrameLocks noGrp="1"/>
          </p:cNvGraphicFramePr>
          <p:nvPr>
            <p:extLst>
              <p:ext uri="{D42A27DB-BD31-4B8C-83A1-F6EECF244321}">
                <p14:modId xmlns:p14="http://schemas.microsoft.com/office/powerpoint/2010/main" val="1856442609"/>
              </p:ext>
            </p:extLst>
          </p:nvPr>
        </p:nvGraphicFramePr>
        <p:xfrm>
          <a:off x="636322" y="2726284"/>
          <a:ext cx="7871355" cy="1695450"/>
        </p:xfrm>
        <a:graphic>
          <a:graphicData uri="http://schemas.openxmlformats.org/drawingml/2006/table">
            <a:tbl>
              <a:tblPr firstRow="1" bandRow="1">
                <a:tableStyleId>{5C22544A-7EE6-4342-B048-85BDC9FD1C3A}</a:tableStyleId>
              </a:tblPr>
              <a:tblGrid>
                <a:gridCol w="1704624">
                  <a:extLst>
                    <a:ext uri="{9D8B030D-6E8A-4147-A177-3AD203B41FA5}">
                      <a16:colId xmlns:a16="http://schemas.microsoft.com/office/drawing/2014/main" val="2737826595"/>
                    </a:ext>
                  </a:extLst>
                </a:gridCol>
                <a:gridCol w="1399822">
                  <a:extLst>
                    <a:ext uri="{9D8B030D-6E8A-4147-A177-3AD203B41FA5}">
                      <a16:colId xmlns:a16="http://schemas.microsoft.com/office/drawing/2014/main" val="3491974834"/>
                    </a:ext>
                  </a:extLst>
                </a:gridCol>
                <a:gridCol w="4766909">
                  <a:extLst>
                    <a:ext uri="{9D8B030D-6E8A-4147-A177-3AD203B41FA5}">
                      <a16:colId xmlns:a16="http://schemas.microsoft.com/office/drawing/2014/main" val="2639978942"/>
                    </a:ext>
                  </a:extLst>
                </a:gridCol>
              </a:tblGrid>
              <a:tr h="370840">
                <a:tc>
                  <a:txBody>
                    <a:bodyPr/>
                    <a:lstStyle/>
                    <a:p>
                      <a:pPr algn="l" fontAlgn="ctr"/>
                      <a:endParaRPr lang="en-US" sz="1600" dirty="0">
                        <a:effectLst/>
                      </a:endParaRPr>
                    </a:p>
                  </a:txBody>
                  <a:tcPr marL="47625" marR="47625" marT="47625" marB="47625" anchor="ctr"/>
                </a:tc>
                <a:tc>
                  <a:txBody>
                    <a:bodyPr/>
                    <a:lstStyle/>
                    <a:p>
                      <a:pPr algn="l" fontAlgn="ctr" rtl="0"/>
                      <a:r>
                        <a:rPr sz="1600" b="true" lang="fr-FR">
                          <a:effectLst/>
                        </a:rPr>
                        <a:t>Décimal</a:t>
                      </a:r>
                    </a:p>
                  </a:txBody>
                  <a:tcPr marL="47625" marR="47625" marT="47625" marB="47625"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sz="1600" b="true" lang="fr-FR">
                          <a:effectLst/>
                        </a:rPr>
                        <a:t>Binaire</a:t>
                      </a:r>
                    </a:p>
                  </a:txBody>
                  <a:tcPr/>
                </a:tc>
                <a:extLst>
                  <a:ext uri="{0D108BD9-81ED-4DB2-BD59-A6C34878D82A}">
                    <a16:rowId xmlns:a16="http://schemas.microsoft.com/office/drawing/2014/main" val="1757022524"/>
                  </a:ext>
                </a:extLst>
              </a:tr>
              <a:tr h="370840">
                <a:tc>
                  <a:txBody>
                    <a:bodyPr/>
                    <a:lstStyle/>
                    <a:p>
                      <a:pPr algn="r" fontAlgn="ctr" rtl="0"/>
                      <a:r>
                        <a:rPr sz="1600" b="false" lang="fr-FR">
                          <a:effectLst/>
                        </a:rPr>
                        <a:t>Adresse IPv4</a:t>
                      </a:r>
                    </a:p>
                  </a:txBody>
                  <a:tcPr marL="47625" marR="47625" marT="47625" marB="47625" anchor="ctr"/>
                </a:tc>
                <a:tc>
                  <a:txBody>
                    <a:bodyPr/>
                    <a:lstStyle/>
                    <a:p>
                      <a:pPr algn="r" fontAlgn="ctr" rtl="0"/>
                      <a:r>
                        <a:rPr sz="1600" b="false" lang="fr-FR">
                          <a:effectLst/>
                        </a:rPr>
                        <a:t>192.168.1.1</a:t>
                      </a:r>
                    </a:p>
                  </a:txBody>
                  <a:tcPr marL="47625" marR="47625" marT="47625" marB="47625" anchor="ctr"/>
                </a:tc>
                <a:tc>
                  <a:txBody>
                    <a:bodyPr/>
                    <a:lstStyle/>
                    <a:p>
                      <a:pPr rtl="0" fontAlgn="ctr"/>
                      <a:r>
                        <a:rPr sz="1600" b="true" i="false" lang="fr-FR">
                          <a:effectLst/>
                          <a:latin typeface="Courier New" panose="02070309020205020404" pitchFamily="49" charset="0"/>
                          <a:cs typeface="Courier New" panose="02070309020205020404" pitchFamily="49" charset="0"/>
                        </a:rPr>
                        <a:t>11000000.10101000.00000001.00000001</a:t>
                      </a:r>
                    </a:p>
                  </a:txBody>
                  <a:tcPr marL="47625" marR="47625" marT="47625" marB="47625" anchor="ctr"/>
                </a:tc>
                <a:extLst>
                  <a:ext uri="{0D108BD9-81ED-4DB2-BD59-A6C34878D82A}">
                    <a16:rowId xmlns:a16="http://schemas.microsoft.com/office/drawing/2014/main" val="3441354930"/>
                  </a:ext>
                </a:extLst>
              </a:tr>
              <a:tr h="370840">
                <a:tc>
                  <a:txBody>
                    <a:bodyPr/>
                    <a:lstStyle/>
                    <a:p>
                      <a:pPr algn="r" fontAlgn="ctr" rtl="0"/>
                      <a:r>
                        <a:rPr sz="1600" b="false" lang="fr-FR">
                          <a:effectLst/>
                        </a:rPr>
                        <a:t>Masque générique</a:t>
                      </a:r>
                    </a:p>
                  </a:txBody>
                  <a:tcPr marL="47625" marR="47625" marT="47625" marB="47625" anchor="ctr"/>
                </a:tc>
                <a:tc>
                  <a:txBody>
                    <a:bodyPr/>
                    <a:lstStyle/>
                    <a:p>
                      <a:pPr algn="r" fontAlgn="ctr" rtl="0"/>
                      <a:r>
                        <a:rPr sz="1600" b="false" lang="fr-FR">
                          <a:effectLst/>
                        </a:rPr>
                        <a:t>0.0.0.0</a:t>
                      </a:r>
                    </a:p>
                  </a:txBody>
                  <a:tcPr marL="47625" marR="47625" marT="47625" marB="47625" anchor="ctr"/>
                </a:tc>
                <a:tc>
                  <a:txBody>
                    <a:bodyPr/>
                    <a:lstStyle/>
                    <a:p>
                      <a:pPr rtl="0" fontAlgn="ctr"/>
                      <a:r>
                        <a:rPr sz="1600" b="true" i="false" lang="fr-FR">
                          <a:effectLst/>
                          <a:latin typeface="Courier New" panose="02070309020205020404" pitchFamily="49" charset="0"/>
                          <a:cs typeface="Courier New" panose="02070309020205020404" pitchFamily="49" charset="0"/>
                        </a:rPr>
                        <a:t>00000000.00000000.00000000.00000000</a:t>
                      </a:r>
                    </a:p>
                  </a:txBody>
                  <a:tcPr marL="47625" marR="47625" marT="47625" marB="47625" anchor="ctr"/>
                </a:tc>
                <a:extLst>
                  <a:ext uri="{0D108BD9-81ED-4DB2-BD59-A6C34878D82A}">
                    <a16:rowId xmlns:a16="http://schemas.microsoft.com/office/drawing/2014/main" val="2430653552"/>
                  </a:ext>
                </a:extLst>
              </a:tr>
              <a:tr h="370840">
                <a:tc>
                  <a:txBody>
                    <a:bodyPr/>
                    <a:lstStyle/>
                    <a:p>
                      <a:pPr algn="r" fontAlgn="ctr" rtl="0"/>
                      <a:r>
                        <a:rPr sz="1600" b="true" lang="fr-FR">
                          <a:effectLst/>
                        </a:rPr>
                        <a:t>Adresse IPv4 autorisée</a:t>
                      </a:r>
                    </a:p>
                  </a:txBody>
                  <a:tcPr marL="47625" marR="47625" marT="47625" marB="47625" anchor="ctr"/>
                </a:tc>
                <a:tc>
                  <a:txBody>
                    <a:bodyPr/>
                    <a:lstStyle/>
                    <a:p>
                      <a:pPr algn="r" fontAlgn="ctr" rtl="0"/>
                      <a:r>
                        <a:rPr sz="1600" b="true" lang="fr-FR">
                          <a:effectLst/>
                        </a:rPr>
                        <a:t>192.168.1.1</a:t>
                      </a:r>
                    </a:p>
                  </a:txBody>
                  <a:tcPr marL="47625" marR="47625" marT="47625" marB="47625" anchor="ctr"/>
                </a:tc>
                <a:tc>
                  <a:txBody>
                    <a:bodyPr/>
                    <a:lstStyle/>
                    <a:p>
                      <a:pPr fontAlgn="ctr" rtl="0"/>
                      <a:r>
                        <a:rPr sz="1600" b="true" i="false" lang="fr-FR">
                          <a:effectLst/>
                          <a:latin typeface="Courier New" panose="02070309020205020404" pitchFamily="49" charset="0"/>
                          <a:cs typeface="Courier New" panose="02070309020205020404" pitchFamily="49" charset="0"/>
                        </a:rPr>
                        <a:t>11000000.10101000.00000001.00000001</a:t>
                      </a:r>
                    </a:p>
                  </a:txBody>
                  <a:tcPr marL="47625" marR="47625" marT="47625" marB="47625" anchor="ctr"/>
                </a:tc>
                <a:extLst>
                  <a:ext uri="{0D108BD9-81ED-4DB2-BD59-A6C34878D82A}">
                    <a16:rowId xmlns:a16="http://schemas.microsoft.com/office/drawing/2014/main" val="3280393938"/>
                  </a:ext>
                </a:extLst>
              </a:tr>
            </a:tbl>
          </a:graphicData>
        </a:graphic>
      </p:graphicFrame>
    </p:spTree>
    <p:custDataLst>
      <p:tags r:id="rId1"/>
    </p:custDataLst>
    <p:extLst>
      <p:ext uri="{BB962C8B-B14F-4D97-AF65-F5344CB8AC3E}">
        <p14:creationId xmlns:p14="http://schemas.microsoft.com/office/powerpoint/2010/main" val="36016007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sz="1600" lang="fr-FR"/>
              <a:t>Masques génériques dans les listes de contrôle d'accès</a:t>
            </a:r>
            <a:br>
              <a:rPr lang="en-US" dirty="0"/>
            </a:br>
            <a:r>
              <a:rPr sz="2400" lang="fr-FR"/>
              <a:t>Types de masques génériques (Suite)</a:t>
            </a:r>
          </a:p>
        </p:txBody>
      </p:sp>
      <p:sp>
        <p:nvSpPr>
          <p:cNvPr id="6" name="Content Placeholder 5">
            <a:extLst>
              <a:ext uri="{FF2B5EF4-FFF2-40B4-BE49-F238E27FC236}">
                <a16:creationId xmlns:a16="http://schemas.microsoft.com/office/drawing/2014/main" id="{EE083216-2A47-8145-8DCA-804C1D5363C8}"/>
              </a:ext>
            </a:extLst>
          </p:cNvPr>
          <p:cNvSpPr>
            <a:spLocks noGrp="1"/>
          </p:cNvSpPr>
          <p:nvPr>
            <p:ph idx="1"/>
          </p:nvPr>
        </p:nvSpPr>
        <p:spPr>
          <a:xfrm>
            <a:off x="474662" y="731838"/>
            <a:ext cx="8280057" cy="1880734"/>
          </a:xfrm>
        </p:spPr>
        <p:txBody>
          <a:bodyPr/>
          <a:lstStyle/>
          <a:p>
            <a:pPr marL="0" indent="0" algn="l" rtl="0"/>
            <a:r>
              <a:rPr sz="1600" b="true" lang="fr-FR">
                <a:solidFill>
                  <a:srgbClr val="000000"/>
                </a:solidFill>
              </a:rPr>
              <a:t>Masques génériques correspondant à des sous-réseaux IPv4</a:t>
            </a:r>
          </a:p>
          <a:p>
            <a:pPr marL="342900" indent="-342900" algn="l" rtl="0">
              <a:buFont typeface="Arial" panose="020B0604020202020204" pitchFamily="34" charset="0"/>
              <a:buChar char="•"/>
            </a:pPr>
            <a:r>
              <a:rPr sz="1600" lang="fr-FR">
                <a:solidFill>
                  <a:srgbClr val="000000"/>
                </a:solidFill>
              </a:rPr>
              <a:t>ACL 10 a besoin d'un ACE qui autorise tous les hôtes du réseau 192.168.1.0/24. Le masque générique 0.0.0.255 stipule que les trois premiers octets doivent correspondre exactement, mais pas le quatrième octet.</a:t>
            </a:r>
          </a:p>
          <a:p>
            <a:pPr marL="342900" indent="-342900" algn="l" rtl="0">
              <a:buFont typeface="Arial" panose="020B0604020202020204" pitchFamily="34" charset="0"/>
              <a:buChar char="•"/>
            </a:pPr>
            <a:r>
              <a:rPr sz="1600" lang="fr-FR">
                <a:solidFill>
                  <a:srgbClr val="000000"/>
                </a:solidFill>
              </a:rPr>
              <a:t>Lorsqu'il est traité, le masque générique 0.0.0.255 autorise tous les hôtes du réseau 192.168.1.0/24. L'ACE résultant dans l'ACL 10 serait </a:t>
            </a:r>
            <a:r>
              <a:rPr sz="1600" b="true" lang="fr-FR">
                <a:solidFill>
                  <a:srgbClr val="000000"/>
                </a:solidFill>
              </a:rPr>
              <a:t>access-list 10 permit 192.168.1.0 0.0.0.255.</a:t>
            </a:r>
          </a:p>
          <a:p>
            <a:pPr marL="342900" indent="-342900" algn="l">
              <a:buFont typeface="Arial" panose="020B0604020202020204" pitchFamily="34" charset="0"/>
              <a:buChar char="•"/>
            </a:pPr>
            <a:endParaRPr lang="en-US" sz="1600" dirty="0">
              <a:solidFill>
                <a:srgbClr val="000000"/>
              </a:solidFill>
            </a:endParaRPr>
          </a:p>
        </p:txBody>
      </p:sp>
      <p:graphicFrame>
        <p:nvGraphicFramePr>
          <p:cNvPr id="5" name="Table 4">
            <a:extLst>
              <a:ext uri="{FF2B5EF4-FFF2-40B4-BE49-F238E27FC236}">
                <a16:creationId xmlns:a16="http://schemas.microsoft.com/office/drawing/2014/main" id="{E5331AB4-66C2-584A-B146-D6F7F488BE1A}"/>
              </a:ext>
            </a:extLst>
          </p:cNvPr>
          <p:cNvGraphicFramePr>
            <a:graphicFrameLocks noGrp="1"/>
          </p:cNvGraphicFramePr>
          <p:nvPr>
            <p:extLst>
              <p:ext uri="{D42A27DB-BD31-4B8C-83A1-F6EECF244321}">
                <p14:modId xmlns:p14="http://schemas.microsoft.com/office/powerpoint/2010/main" val="198830273"/>
              </p:ext>
            </p:extLst>
          </p:nvPr>
        </p:nvGraphicFramePr>
        <p:xfrm>
          <a:off x="679012" y="2726284"/>
          <a:ext cx="7871355" cy="1695450"/>
        </p:xfrm>
        <a:graphic>
          <a:graphicData uri="http://schemas.openxmlformats.org/drawingml/2006/table">
            <a:tbl>
              <a:tblPr firstRow="1" bandRow="1">
                <a:tableStyleId>{5C22544A-7EE6-4342-B048-85BDC9FD1C3A}</a:tableStyleId>
              </a:tblPr>
              <a:tblGrid>
                <a:gridCol w="1704624">
                  <a:extLst>
                    <a:ext uri="{9D8B030D-6E8A-4147-A177-3AD203B41FA5}">
                      <a16:colId xmlns:a16="http://schemas.microsoft.com/office/drawing/2014/main" val="2737826595"/>
                    </a:ext>
                  </a:extLst>
                </a:gridCol>
                <a:gridCol w="1738487">
                  <a:extLst>
                    <a:ext uri="{9D8B030D-6E8A-4147-A177-3AD203B41FA5}">
                      <a16:colId xmlns:a16="http://schemas.microsoft.com/office/drawing/2014/main" val="3491974834"/>
                    </a:ext>
                  </a:extLst>
                </a:gridCol>
                <a:gridCol w="4428244">
                  <a:extLst>
                    <a:ext uri="{9D8B030D-6E8A-4147-A177-3AD203B41FA5}">
                      <a16:colId xmlns:a16="http://schemas.microsoft.com/office/drawing/2014/main" val="2639978942"/>
                    </a:ext>
                  </a:extLst>
                </a:gridCol>
              </a:tblGrid>
              <a:tr h="370840">
                <a:tc>
                  <a:txBody>
                    <a:bodyPr/>
                    <a:lstStyle/>
                    <a:p>
                      <a:pPr algn="l" fontAlgn="ctr"/>
                      <a:endParaRPr lang="en-US" sz="1600" dirty="0">
                        <a:effectLst/>
                      </a:endParaRPr>
                    </a:p>
                  </a:txBody>
                  <a:tcPr marL="47625" marR="47625" marT="47625" marB="47625" anchor="ctr"/>
                </a:tc>
                <a:tc>
                  <a:txBody>
                    <a:bodyPr/>
                    <a:lstStyle/>
                    <a:p>
                      <a:pPr algn="l" fontAlgn="ctr" rtl="0"/>
                      <a:r>
                        <a:rPr sz="1600" b="true" lang="fr-FR">
                          <a:effectLst/>
                        </a:rPr>
                        <a:t>Décimal</a:t>
                      </a:r>
                    </a:p>
                  </a:txBody>
                  <a:tcPr marL="47625" marR="47625" marT="47625" marB="47625"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sz="1600" b="true" lang="fr-FR">
                          <a:effectLst/>
                        </a:rPr>
                        <a:t>Binaire</a:t>
                      </a:r>
                    </a:p>
                  </a:txBody>
                  <a:tcPr/>
                </a:tc>
                <a:extLst>
                  <a:ext uri="{0D108BD9-81ED-4DB2-BD59-A6C34878D82A}">
                    <a16:rowId xmlns:a16="http://schemas.microsoft.com/office/drawing/2014/main" val="1757022524"/>
                  </a:ext>
                </a:extLst>
              </a:tr>
              <a:tr h="370840">
                <a:tc>
                  <a:txBody>
                    <a:bodyPr/>
                    <a:lstStyle/>
                    <a:p>
                      <a:pPr algn="r" fontAlgn="ctr" rtl="0"/>
                      <a:r>
                        <a:rPr sz="1600" b="false" lang="fr-FR">
                          <a:effectLst/>
                        </a:rPr>
                        <a:t>Adresse IPv4</a:t>
                      </a:r>
                    </a:p>
                  </a:txBody>
                  <a:tcPr marL="47625" marR="47625" marT="47625" marB="47625" anchor="ctr"/>
                </a:tc>
                <a:tc>
                  <a:txBody>
                    <a:bodyPr/>
                    <a:lstStyle/>
                    <a:p>
                      <a:pPr algn="r" fontAlgn="ctr" rtl="0"/>
                      <a:r>
                        <a:rPr sz="1600" b="false" lang="fr-FR">
                          <a:effectLst/>
                        </a:rPr>
                        <a:t>192.168.1.1</a:t>
                      </a:r>
                    </a:p>
                  </a:txBody>
                  <a:tcPr marL="47625" marR="47625" marT="47625" marB="47625" anchor="ctr"/>
                </a:tc>
                <a:tc>
                  <a:txBody>
                    <a:bodyPr/>
                    <a:lstStyle/>
                    <a:p>
                      <a:pPr rtl="0" fontAlgn="ctr"/>
                      <a:r>
                        <a:rPr sz="1600" b="true" i="false" lang="fr-FR">
                          <a:effectLst/>
                          <a:latin typeface="Courier New" panose="02070309020205020404" pitchFamily="49" charset="0"/>
                          <a:cs typeface="Courier New" panose="02070309020205020404" pitchFamily="49" charset="0"/>
                        </a:rPr>
                        <a:t>11000000.10101000.00000001.00000001</a:t>
                      </a:r>
                    </a:p>
                  </a:txBody>
                  <a:tcPr marL="47625" marR="47625" marT="47625" marB="47625" anchor="ctr"/>
                </a:tc>
                <a:extLst>
                  <a:ext uri="{0D108BD9-81ED-4DB2-BD59-A6C34878D82A}">
                    <a16:rowId xmlns:a16="http://schemas.microsoft.com/office/drawing/2014/main" val="3441354930"/>
                  </a:ext>
                </a:extLst>
              </a:tr>
              <a:tr h="370840">
                <a:tc>
                  <a:txBody>
                    <a:bodyPr/>
                    <a:lstStyle/>
                    <a:p>
                      <a:pPr algn="r" fontAlgn="ctr" rtl="0"/>
                      <a:r>
                        <a:rPr sz="1600" b="false" lang="fr-FR">
                          <a:effectLst/>
                        </a:rPr>
                        <a:t>Masque générique</a:t>
                      </a:r>
                    </a:p>
                  </a:txBody>
                  <a:tcPr marL="47625" marR="47625" marT="47625" marB="47625" anchor="ctr"/>
                </a:tc>
                <a:tc>
                  <a:txBody>
                    <a:bodyPr/>
                    <a:lstStyle/>
                    <a:p>
                      <a:pPr algn="r" fontAlgn="ctr" rtl="0"/>
                      <a:r>
                        <a:rPr sz="1600" b="false" lang="fr-FR">
                          <a:effectLst/>
                        </a:rPr>
                        <a:t>0.0.0.255</a:t>
                      </a:r>
                    </a:p>
                  </a:txBody>
                  <a:tcPr marL="47625" marR="47625" marT="47625" marB="47625" anchor="ctr"/>
                </a:tc>
                <a:tc>
                  <a:txBody>
                    <a:bodyPr/>
                    <a:lstStyle/>
                    <a:p>
                      <a:pPr rtl="0" fontAlgn="ctr"/>
                      <a:r>
                        <a:rPr sz="1600" b="true" i="false" lang="fr-FR">
                          <a:effectLst/>
                          <a:latin typeface="Courier New" panose="02070309020205020404" pitchFamily="49" charset="0"/>
                          <a:cs typeface="Courier New" panose="02070309020205020404" pitchFamily="49" charset="0"/>
                        </a:rPr>
                        <a:t>00000000.00000000.00000000.11111111</a:t>
                      </a:r>
                    </a:p>
                  </a:txBody>
                  <a:tcPr marL="47625" marR="47625" marT="47625" marB="47625" anchor="ctr"/>
                </a:tc>
                <a:extLst>
                  <a:ext uri="{0D108BD9-81ED-4DB2-BD59-A6C34878D82A}">
                    <a16:rowId xmlns:a16="http://schemas.microsoft.com/office/drawing/2014/main" val="2430653552"/>
                  </a:ext>
                </a:extLst>
              </a:tr>
              <a:tr h="370840">
                <a:tc>
                  <a:txBody>
                    <a:bodyPr/>
                    <a:lstStyle/>
                    <a:p>
                      <a:pPr algn="r" fontAlgn="ctr" rtl="0"/>
                      <a:r>
                        <a:rPr sz="1600" b="true" lang="fr-FR">
                          <a:effectLst/>
                        </a:rPr>
                        <a:t>Adresse IPv4 autorisée</a:t>
                      </a:r>
                    </a:p>
                  </a:txBody>
                  <a:tcPr marL="47625" marR="47625" marT="47625" marB="47625" anchor="ctr"/>
                </a:tc>
                <a:tc>
                  <a:txBody>
                    <a:bodyPr/>
                    <a:lstStyle/>
                    <a:p>
                      <a:pPr algn="r" fontAlgn="ctr" rtl="0"/>
                      <a:r>
                        <a:rPr sz="1600" b="true" lang="fr-FR">
                          <a:effectLst/>
                        </a:rPr>
                        <a:t>192.168.1.0/24</a:t>
                      </a:r>
                    </a:p>
                  </a:txBody>
                  <a:tcPr marL="47625" marR="47625" marT="47625" marB="47625" anchor="ctr"/>
                </a:tc>
                <a:tc>
                  <a:txBody>
                    <a:bodyPr/>
                    <a:lstStyle/>
                    <a:p>
                      <a:pPr fontAlgn="ctr" rtl="0"/>
                      <a:r>
                        <a:rPr sz="1600" b="true" i="false" lang="fr-FR">
                          <a:effectLst/>
                          <a:latin typeface="Courier New" panose="02070309020205020404" pitchFamily="49" charset="0"/>
                          <a:cs typeface="Courier New" panose="02070309020205020404" pitchFamily="49" charset="0"/>
                        </a:rPr>
                        <a:t>11000000.10101000.00000001.00000000</a:t>
                      </a:r>
                    </a:p>
                  </a:txBody>
                  <a:tcPr marL="47625" marR="47625" marT="47625" marB="47625" anchor="ctr"/>
                </a:tc>
                <a:extLst>
                  <a:ext uri="{0D108BD9-81ED-4DB2-BD59-A6C34878D82A}">
                    <a16:rowId xmlns:a16="http://schemas.microsoft.com/office/drawing/2014/main" val="3280393938"/>
                  </a:ext>
                </a:extLst>
              </a:tr>
            </a:tbl>
          </a:graphicData>
        </a:graphic>
      </p:graphicFrame>
    </p:spTree>
    <p:custDataLst>
      <p:tags r:id="rId1"/>
    </p:custDataLst>
    <p:extLst>
      <p:ext uri="{BB962C8B-B14F-4D97-AF65-F5344CB8AC3E}">
        <p14:creationId xmlns:p14="http://schemas.microsoft.com/office/powerpoint/2010/main" val="24504677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sz="1600" lang="fr-FR"/>
              <a:t>Masques génériques dans les listes de contrôle d'accès</a:t>
            </a:r>
            <a:br>
              <a:rPr lang="en-US" dirty="0"/>
            </a:br>
            <a:r>
              <a:rPr sz="2400" lang="fr-FR"/>
              <a:t>Types de masques génériques (Suite)</a:t>
            </a:r>
          </a:p>
        </p:txBody>
      </p:sp>
      <p:sp>
        <p:nvSpPr>
          <p:cNvPr id="4" name="Content Placeholder 3">
            <a:extLst>
              <a:ext uri="{FF2B5EF4-FFF2-40B4-BE49-F238E27FC236}">
                <a16:creationId xmlns:a16="http://schemas.microsoft.com/office/drawing/2014/main" id="{4FC7C9F3-E666-F843-A015-9281B570499F}"/>
              </a:ext>
            </a:extLst>
          </p:cNvPr>
          <p:cNvSpPr>
            <a:spLocks noGrp="1"/>
          </p:cNvSpPr>
          <p:nvPr>
            <p:ph idx="1"/>
          </p:nvPr>
        </p:nvSpPr>
        <p:spPr>
          <a:xfrm>
            <a:off x="474662" y="731837"/>
            <a:ext cx="8280057" cy="1721077"/>
          </a:xfrm>
        </p:spPr>
        <p:txBody>
          <a:bodyPr/>
          <a:lstStyle/>
          <a:p>
            <a:pPr marL="0" indent="0" algn="l" rtl="0"/>
            <a:r>
              <a:rPr sz="1600" b="true" lang="fr-FR">
                <a:solidFill>
                  <a:srgbClr val="000000"/>
                </a:solidFill>
              </a:rPr>
              <a:t>Masque générique pour correspondre à une plage d'adresses IPv4</a:t>
            </a:r>
          </a:p>
          <a:p>
            <a:pPr marL="342900" indent="-342900" algn="l" rtl="0">
              <a:buFont typeface="Arial" panose="020B0604020202020204" pitchFamily="34" charset="0"/>
              <a:buChar char="•"/>
            </a:pPr>
            <a:r>
              <a:rPr sz="1600" lang="fr-FR">
                <a:solidFill>
                  <a:srgbClr val="000000"/>
                </a:solidFill>
              </a:rPr>
              <a:t>ACL 10 a besoin d'un ACE qui autorise tous les hôtes des réseaux 192.168.16.0/24, 192.168.17.0/24,..., 192.168.31.0/24. </a:t>
            </a:r>
          </a:p>
          <a:p>
            <a:pPr marL="342900" indent="-342900" algn="l" rtl="0">
              <a:buFont typeface="Arial" panose="020B0604020202020204" pitchFamily="34" charset="0"/>
              <a:buChar char="•"/>
            </a:pPr>
            <a:r>
              <a:rPr sz="1600" lang="fr-FR">
                <a:solidFill>
                  <a:srgbClr val="000000"/>
                </a:solidFill>
              </a:rPr>
              <a:t>Lorsqu'il est traité, le masque générique 0.0.15.255 autorise tous les hôtes des réseaux 192.168.16.0/24 à 192.168.31.0/24. L'ACE résultant dans l'ACL 10 serait </a:t>
            </a:r>
            <a:r>
              <a:rPr sz="1600" b="true" lang="fr-FR">
                <a:solidFill>
                  <a:srgbClr val="000000"/>
                </a:solidFill>
              </a:rPr>
              <a:t>access-list 10 permit 192.168.16.0 0.0.15.255.</a:t>
            </a:r>
          </a:p>
          <a:p>
            <a:pPr marL="342900" indent="-342900" algn="l">
              <a:buFont typeface="Arial" panose="020B0604020202020204" pitchFamily="34" charset="0"/>
              <a:buChar char="•"/>
            </a:pPr>
            <a:endParaRPr lang="en-US" sz="1600" dirty="0">
              <a:solidFill>
                <a:srgbClr val="000000"/>
              </a:solidFill>
            </a:endParaRPr>
          </a:p>
        </p:txBody>
      </p:sp>
      <p:graphicFrame>
        <p:nvGraphicFramePr>
          <p:cNvPr id="5" name="Table 4">
            <a:extLst>
              <a:ext uri="{FF2B5EF4-FFF2-40B4-BE49-F238E27FC236}">
                <a16:creationId xmlns:a16="http://schemas.microsoft.com/office/drawing/2014/main" id="{E5331AB4-66C2-584A-B146-D6F7F488BE1A}"/>
              </a:ext>
            </a:extLst>
          </p:cNvPr>
          <p:cNvGraphicFramePr>
            <a:graphicFrameLocks noGrp="1"/>
          </p:cNvGraphicFramePr>
          <p:nvPr>
            <p:extLst>
              <p:ext uri="{D42A27DB-BD31-4B8C-83A1-F6EECF244321}">
                <p14:modId xmlns:p14="http://schemas.microsoft.com/office/powerpoint/2010/main" val="885014520"/>
              </p:ext>
            </p:extLst>
          </p:nvPr>
        </p:nvGraphicFramePr>
        <p:xfrm>
          <a:off x="636322" y="2573884"/>
          <a:ext cx="7871355" cy="1847850"/>
        </p:xfrm>
        <a:graphic>
          <a:graphicData uri="http://schemas.openxmlformats.org/drawingml/2006/table">
            <a:tbl>
              <a:tblPr firstRow="1" bandRow="1">
                <a:tableStyleId>{5C22544A-7EE6-4342-B048-85BDC9FD1C3A}</a:tableStyleId>
              </a:tblPr>
              <a:tblGrid>
                <a:gridCol w="1704624">
                  <a:extLst>
                    <a:ext uri="{9D8B030D-6E8A-4147-A177-3AD203B41FA5}">
                      <a16:colId xmlns:a16="http://schemas.microsoft.com/office/drawing/2014/main" val="2737826595"/>
                    </a:ext>
                  </a:extLst>
                </a:gridCol>
                <a:gridCol w="1738487">
                  <a:extLst>
                    <a:ext uri="{9D8B030D-6E8A-4147-A177-3AD203B41FA5}">
                      <a16:colId xmlns:a16="http://schemas.microsoft.com/office/drawing/2014/main" val="3491974834"/>
                    </a:ext>
                  </a:extLst>
                </a:gridCol>
                <a:gridCol w="4428244">
                  <a:extLst>
                    <a:ext uri="{9D8B030D-6E8A-4147-A177-3AD203B41FA5}">
                      <a16:colId xmlns:a16="http://schemas.microsoft.com/office/drawing/2014/main" val="2639978942"/>
                    </a:ext>
                  </a:extLst>
                </a:gridCol>
              </a:tblGrid>
              <a:tr h="370840">
                <a:tc>
                  <a:txBody>
                    <a:bodyPr/>
                    <a:lstStyle/>
                    <a:p>
                      <a:pPr algn="l" fontAlgn="ctr"/>
                      <a:endParaRPr lang="en-US" sz="1600" dirty="0">
                        <a:effectLst/>
                      </a:endParaRPr>
                    </a:p>
                  </a:txBody>
                  <a:tcPr marL="47625" marR="47625" marT="47625" marB="47625" anchor="ctr"/>
                </a:tc>
                <a:tc>
                  <a:txBody>
                    <a:bodyPr/>
                    <a:lstStyle/>
                    <a:p>
                      <a:pPr algn="l" fontAlgn="ctr" rtl="0"/>
                      <a:r>
                        <a:rPr sz="1600" b="true" lang="fr-FR">
                          <a:effectLst/>
                        </a:rPr>
                        <a:t>Décimal</a:t>
                      </a:r>
                    </a:p>
                  </a:txBody>
                  <a:tcPr marL="47625" marR="47625" marT="47625" marB="47625"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sz="1600" b="true" lang="fr-FR">
                          <a:effectLst/>
                        </a:rPr>
                        <a:t>Binaire</a:t>
                      </a:r>
                    </a:p>
                  </a:txBody>
                  <a:tcPr/>
                </a:tc>
                <a:extLst>
                  <a:ext uri="{0D108BD9-81ED-4DB2-BD59-A6C34878D82A}">
                    <a16:rowId xmlns:a16="http://schemas.microsoft.com/office/drawing/2014/main" val="1757022524"/>
                  </a:ext>
                </a:extLst>
              </a:tr>
              <a:tr h="370840">
                <a:tc>
                  <a:txBody>
                    <a:bodyPr/>
                    <a:lstStyle/>
                    <a:p>
                      <a:pPr algn="r" fontAlgn="ctr" rtl="0"/>
                      <a:r>
                        <a:rPr b="false" lang="fr-FR">
                          <a:effectLst/>
                        </a:rPr>
                        <a:t>Adresse IPv4</a:t>
                      </a:r>
                    </a:p>
                  </a:txBody>
                  <a:tcPr marL="47625" marR="47625" marT="47625" marB="47625" anchor="ctr"/>
                </a:tc>
                <a:tc>
                  <a:txBody>
                    <a:bodyPr/>
                    <a:lstStyle/>
                    <a:p>
                      <a:pPr algn="r" fontAlgn="ctr" rtl="0"/>
                      <a:r>
                        <a:rPr b="false" lang="fr-FR">
                          <a:effectLst/>
                        </a:rPr>
                        <a:t>192.168.16.0</a:t>
                      </a:r>
                    </a:p>
                  </a:txBody>
                  <a:tcPr marL="47625" marR="47625" marT="47625" marB="47625" anchor="ctr"/>
                </a:tc>
                <a:tc>
                  <a:txBody>
                    <a:bodyPr/>
                    <a:lstStyle/>
                    <a:p>
                      <a:pPr rtl="0" fontAlgn="ctr"/>
                      <a:r>
                        <a:rPr b="true" i="false" lang="fr-FR">
                          <a:effectLst/>
                          <a:latin typeface="Courier New" panose="02070309020205020404" pitchFamily="49" charset="0"/>
                          <a:cs typeface="Courier New" panose="02070309020205020404" pitchFamily="49" charset="0"/>
                        </a:rPr>
                        <a:t>11000000.10101000.00010000.00000000</a:t>
                      </a:r>
                    </a:p>
                  </a:txBody>
                  <a:tcPr marL="47625" marR="47625" marT="47625" marB="47625" anchor="ctr"/>
                </a:tc>
                <a:extLst>
                  <a:ext uri="{0D108BD9-81ED-4DB2-BD59-A6C34878D82A}">
                    <a16:rowId xmlns:a16="http://schemas.microsoft.com/office/drawing/2014/main" val="3441354930"/>
                  </a:ext>
                </a:extLst>
              </a:tr>
              <a:tr h="370840">
                <a:tc>
                  <a:txBody>
                    <a:bodyPr/>
                    <a:lstStyle/>
                    <a:p>
                      <a:pPr algn="r" fontAlgn="ctr" rtl="0"/>
                      <a:r>
                        <a:rPr b="false" lang="fr-FR">
                          <a:effectLst/>
                        </a:rPr>
                        <a:t>Masque générique</a:t>
                      </a:r>
                    </a:p>
                  </a:txBody>
                  <a:tcPr marL="47625" marR="47625" marT="47625" marB="47625" anchor="ctr"/>
                </a:tc>
                <a:tc>
                  <a:txBody>
                    <a:bodyPr/>
                    <a:lstStyle/>
                    <a:p>
                      <a:pPr algn="r" fontAlgn="ctr" rtl="0"/>
                      <a:r>
                        <a:rPr b="false" lang="fr-FR">
                          <a:effectLst/>
                        </a:rPr>
                        <a:t>0.0.15.255</a:t>
                      </a:r>
                    </a:p>
                  </a:txBody>
                  <a:tcPr marL="47625" marR="47625" marT="47625" marB="47625" anchor="ctr"/>
                </a:tc>
                <a:tc>
                  <a:txBody>
                    <a:bodyPr/>
                    <a:lstStyle/>
                    <a:p>
                      <a:pPr rtl="0" fontAlgn="ctr"/>
                      <a:r>
                        <a:rPr b="true" i="false" lang="fr-FR">
                          <a:effectLst/>
                          <a:latin typeface="Courier New" panose="02070309020205020404" pitchFamily="49" charset="0"/>
                          <a:cs typeface="Courier New" panose="02070309020205020404" pitchFamily="49" charset="0"/>
                        </a:rPr>
                        <a:t>00000000.00000000.00001111.11111111</a:t>
                      </a:r>
                    </a:p>
                  </a:txBody>
                  <a:tcPr marL="47625" marR="47625" marT="47625" marB="47625" anchor="ctr"/>
                </a:tc>
                <a:extLst>
                  <a:ext uri="{0D108BD9-81ED-4DB2-BD59-A6C34878D82A}">
                    <a16:rowId xmlns:a16="http://schemas.microsoft.com/office/drawing/2014/main" val="2430653552"/>
                  </a:ext>
                </a:extLst>
              </a:tr>
              <a:tr h="370840">
                <a:tc>
                  <a:txBody>
                    <a:bodyPr/>
                    <a:lstStyle/>
                    <a:p>
                      <a:pPr algn="r" fontAlgn="ctr" rtl="0"/>
                      <a:r>
                        <a:rPr b="true" lang="fr-FR">
                          <a:effectLst/>
                        </a:rPr>
                        <a:t>Adresse IPv4 autorisée</a:t>
                      </a:r>
                    </a:p>
                  </a:txBody>
                  <a:tcPr marL="47625" marR="47625" marT="47625" marB="47625" anchor="ctr"/>
                </a:tc>
                <a:tc>
                  <a:txBody>
                    <a:bodyPr/>
                    <a:lstStyle/>
                    <a:p>
                      <a:pPr algn="r" fontAlgn="ctr" rtl="0"/>
                      <a:r>
                        <a:rPr b="true" lang="fr-FR">
                          <a:effectLst/>
                        </a:rPr>
                        <a:t>192.168.16.0/24</a:t>
                      </a:r>
                      <a:br>
                        <a:rPr lang="en-US" b="1">
                          <a:effectLst/>
                        </a:rPr>
                      </a:br>
                      <a:r>
                        <a:rPr b="true" lang="fr-FR">
                          <a:effectLst/>
                        </a:rPr>
                        <a:t>à</a:t>
                      </a:r>
                      <a:br>
                        <a:rPr lang="en-US" b="1">
                          <a:effectLst/>
                        </a:rPr>
                      </a:br>
                      <a:r>
                        <a:rPr b="true" lang="fr-FR">
                          <a:effectLst/>
                        </a:rPr>
                        <a:t>192.168.31.0/24</a:t>
                      </a:r>
                    </a:p>
                  </a:txBody>
                  <a:tcPr marL="47625" marR="47625" marT="47625" marB="47625" anchor="ctr"/>
                </a:tc>
                <a:tc>
                  <a:txBody>
                    <a:bodyPr/>
                    <a:lstStyle/>
                    <a:p>
                      <a:pPr fontAlgn="ctr" rtl="0"/>
                      <a:r>
                        <a:rPr b="true" i="false" lang="fr-FR">
                          <a:effectLst/>
                          <a:latin typeface="Courier New" panose="02070309020205020404" pitchFamily="49" charset="0"/>
                          <a:cs typeface="Courier New" panose="02070309020205020404" pitchFamily="49" charset="0"/>
                        </a:rPr>
                        <a:t>11000000.10101000.00010000.00000000 </a:t>
                      </a:r>
                      <a:br>
                        <a:rPr lang="en-US" b="1" i="0" dirty="0">
                          <a:effectLst/>
                          <a:latin typeface="Courier New" panose="02070309020205020404" pitchFamily="49" charset="0"/>
                          <a:cs typeface="Courier New" panose="02070309020205020404" pitchFamily="49" charset="0"/>
                        </a:rPr>
                      </a:br>
                      <a:br>
                        <a:rPr lang="en-US" b="1" i="0" dirty="0">
                          <a:effectLst/>
                          <a:latin typeface="Courier New" panose="02070309020205020404" pitchFamily="49" charset="0"/>
                          <a:cs typeface="Courier New" panose="02070309020205020404" pitchFamily="49" charset="0"/>
                        </a:rPr>
                      </a:br>
                      <a:r>
                        <a:rPr b="true" i="false" lang="fr-FR">
                          <a:effectLst/>
                          <a:latin typeface="Courier New" panose="02070309020205020404" pitchFamily="49" charset="0"/>
                          <a:cs typeface="Courier New" panose="02070309020205020404" pitchFamily="49" charset="0"/>
                        </a:rPr>
                        <a:t>11000000.10101000.00011111.00000000</a:t>
                      </a:r>
                    </a:p>
                  </a:txBody>
                  <a:tcPr marL="47625" marR="47625" marT="47625" marB="47625" anchor="ctr"/>
                </a:tc>
                <a:extLst>
                  <a:ext uri="{0D108BD9-81ED-4DB2-BD59-A6C34878D82A}">
                    <a16:rowId xmlns:a16="http://schemas.microsoft.com/office/drawing/2014/main" val="3280393938"/>
                  </a:ext>
                </a:extLst>
              </a:tr>
            </a:tbl>
          </a:graphicData>
        </a:graphic>
      </p:graphicFrame>
    </p:spTree>
    <p:custDataLst>
      <p:tags r:id="rId1"/>
    </p:custDataLst>
    <p:extLst>
      <p:ext uri="{BB962C8B-B14F-4D97-AF65-F5344CB8AC3E}">
        <p14:creationId xmlns:p14="http://schemas.microsoft.com/office/powerpoint/2010/main" val="23985366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sz="1600" lang="fr-FR"/>
              <a:t>Masques génériques dans les listes de contrôle d'accès</a:t>
            </a:r>
            <a:br>
              <a:rPr lang="en-US" dirty="0"/>
            </a:br>
            <a:r>
              <a:rPr sz="2400" lang="fr-FR"/>
              <a:t>Calcul de masque générique</a:t>
            </a:r>
          </a:p>
        </p:txBody>
      </p:sp>
      <p:sp>
        <p:nvSpPr>
          <p:cNvPr id="6" name="Content Placeholder 5">
            <a:extLst>
              <a:ext uri="{FF2B5EF4-FFF2-40B4-BE49-F238E27FC236}">
                <a16:creationId xmlns:a16="http://schemas.microsoft.com/office/drawing/2014/main" id="{364D8DDC-34BF-0241-AB9B-7FA037D5BA12}"/>
              </a:ext>
            </a:extLst>
          </p:cNvPr>
          <p:cNvSpPr>
            <a:spLocks noGrp="1"/>
          </p:cNvSpPr>
          <p:nvPr>
            <p:ph idx="1"/>
          </p:nvPr>
        </p:nvSpPr>
        <p:spPr>
          <a:xfrm>
            <a:off x="474662" y="731837"/>
            <a:ext cx="8280057" cy="3689897"/>
          </a:xfrm>
        </p:spPr>
        <p:txBody>
          <a:bodyPr/>
          <a:lstStyle/>
          <a:p>
            <a:pPr marL="0" indent="0" algn="l" rtl="0"/>
            <a:r>
              <a:rPr sz="1800" lang="fr-FR">
                <a:solidFill>
                  <a:srgbClr val="000000"/>
                </a:solidFill>
              </a:rPr>
              <a:t>Le calcul des masques génériques peut être complexe. La méthode la plus rapide consiste à soustraire le masque de sous-réseau de 255.255.255.255. Voici quelques exemples:</a:t>
            </a:r>
          </a:p>
          <a:p>
            <a:pPr marL="342900" indent="-342900" algn="l" rtl="0">
              <a:buFont typeface="Arial" panose="020B0604020202020204" pitchFamily="34" charset="0"/>
              <a:buChar char="•"/>
            </a:pPr>
            <a:r>
              <a:rPr sz="1600" lang="fr-FR">
                <a:solidFill>
                  <a:srgbClr val="000000"/>
                </a:solidFill>
              </a:rPr>
              <a:t>Supposons que vous vouliez un ACE en ACL 10 pour permettre l'accès à tous les utilisateurs du réseau 192.168.3.0/24. Pour calculer le masque générique, soustrayez le masque de sous-réseau (c'est-à-dire 255.255.255.0) de 255.255.255.255. Cela génère le masque générique 0.0.0.255. L'ACE serait </a:t>
            </a:r>
            <a:r>
              <a:rPr sz="1600" b="true" lang="fr-FR">
                <a:solidFill>
                  <a:srgbClr val="000000"/>
                </a:solidFill>
              </a:rPr>
              <a:t>access-list 10 permit 192.168.1.0 0.0.0.255.</a:t>
            </a:r>
          </a:p>
          <a:p>
            <a:pPr marL="342900" indent="-342900" algn="l" rtl="0">
              <a:buFont typeface="Arial" panose="020B0604020202020204" pitchFamily="34" charset="0"/>
              <a:buChar char="•"/>
            </a:pPr>
            <a:r>
              <a:rPr sz="1600" lang="fr-FR">
                <a:solidFill>
                  <a:srgbClr val="000000"/>
                </a:solidFill>
              </a:rPr>
              <a:t>Supposons que vous vouliez un ACE en ACL 10 pour permettre l'accès au réseau aux 14 utilisateurs du sous-réseau 192.168.3.32/28. Soustraire le sous-réseau (c'est-à-dire 255.255.255.240) de 255.255.255.255. Cela génère le masque générique 0.0.0.15. L'ACE serait </a:t>
            </a:r>
            <a:r>
              <a:rPr sz="1600" b="true" lang="fr-FR">
                <a:solidFill>
                  <a:srgbClr val="000000"/>
                </a:solidFill>
              </a:rPr>
              <a:t>access-list 10 permit 192.168.3.32 0.0.0.15</a:t>
            </a:r>
          </a:p>
          <a:p>
            <a:pPr marL="342900" indent="-342900" algn="l" rtl="0">
              <a:buFont typeface="Arial" panose="020B0604020202020204" pitchFamily="34" charset="0"/>
              <a:buChar char="•"/>
            </a:pPr>
            <a:r>
              <a:rPr sz="1600" lang="fr-FR">
                <a:solidFill>
                  <a:srgbClr val="000000"/>
                </a:solidFill>
              </a:rPr>
              <a:t>Supposons que vous ayez besoin d'un ACE dans ACL 10 pour autoriser uniquement les réseaux 192.168.10.0 et 192.168.11.0. Ces deux réseaux pourraient être résumés comme 192.168.10.0/23 qui est un masque de sous-réseau de 255.255.254.0. Soustrayez 255.255.254.0 masque de sous-réseau de 255.255.255.255. Cela génère le masque générique 0.0.1.255. L'ACE serait </a:t>
            </a:r>
            <a:r>
              <a:rPr sz="1600" b="true" lang="fr-FR">
                <a:solidFill>
                  <a:srgbClr val="000000"/>
                </a:solidFill>
              </a:rPr>
              <a:t>access-list 10 permit 192.168.10.0 0.0.1.255.</a:t>
            </a:r>
          </a:p>
          <a:p>
            <a:pPr marL="342900" indent="-342900" algn="l">
              <a:buFont typeface="Arial" panose="020B0604020202020204" pitchFamily="34" charset="0"/>
              <a:buChar char="•"/>
            </a:pPr>
            <a:endParaRPr lang="en-US" sz="1800" dirty="0">
              <a:solidFill>
                <a:srgbClr val="000000"/>
              </a:solidFill>
            </a:endParaRPr>
          </a:p>
          <a:p>
            <a:pPr marL="342900" indent="-342900" algn="l">
              <a:buFont typeface="Arial" panose="020B0604020202020204" pitchFamily="34" charset="0"/>
              <a:buChar char="•"/>
            </a:pPr>
            <a:endParaRPr lang="en-US" sz="1800" dirty="0">
              <a:solidFill>
                <a:srgbClr val="000000"/>
              </a:solidFill>
            </a:endParaRPr>
          </a:p>
        </p:txBody>
      </p:sp>
    </p:spTree>
    <p:custDataLst>
      <p:tags r:id="rId1"/>
    </p:custDataLst>
    <p:extLst>
      <p:ext uri="{BB962C8B-B14F-4D97-AF65-F5344CB8AC3E}">
        <p14:creationId xmlns:p14="http://schemas.microsoft.com/office/powerpoint/2010/main" val="25095378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sz="1600" lang="fr-FR"/>
              <a:t>Masques génériques dans les listes de contrôle d'accès</a:t>
            </a:r>
            <a:br>
              <a:rPr lang="en-US" dirty="0"/>
            </a:br>
            <a:r>
              <a:rPr sz="2400" lang="fr-FR"/>
              <a:t>Les mots-clés des masques génériques</a:t>
            </a:r>
          </a:p>
        </p:txBody>
      </p:sp>
      <p:sp>
        <p:nvSpPr>
          <p:cNvPr id="4" name="Content Placeholder 3">
            <a:extLst>
              <a:ext uri="{FF2B5EF4-FFF2-40B4-BE49-F238E27FC236}">
                <a16:creationId xmlns:a16="http://schemas.microsoft.com/office/drawing/2014/main" id="{5215CBA2-A914-3C4A-990E-73359DAA5DB9}"/>
              </a:ext>
            </a:extLst>
          </p:cNvPr>
          <p:cNvSpPr>
            <a:spLocks noGrp="1"/>
          </p:cNvSpPr>
          <p:nvPr>
            <p:ph idx="1"/>
          </p:nvPr>
        </p:nvSpPr>
        <p:spPr>
          <a:xfrm>
            <a:off x="474662" y="731837"/>
            <a:ext cx="8280057" cy="3689897"/>
          </a:xfrm>
        </p:spPr>
        <p:txBody>
          <a:bodyPr/>
          <a:lstStyle/>
          <a:p>
            <a:pPr marL="0" indent="0" algn="l" rtl="0"/>
            <a:r>
              <a:rPr sz="1600" lang="fr-FR">
                <a:solidFill>
                  <a:srgbClr val="000000"/>
                </a:solidFill>
              </a:rPr>
              <a:t>L'IOS de Cisco fournit deux mots clés pour identifier les utilisations les plus courantes du masquage générique. Les deux mots-clés sont:</a:t>
            </a:r>
          </a:p>
          <a:p>
            <a:pPr marL="342900" indent="-342900" algn="l" rtl="0">
              <a:buFont typeface="Arial" panose="020B0604020202020204" pitchFamily="34" charset="0"/>
              <a:buChar char="•"/>
            </a:pPr>
            <a:r>
              <a:rPr sz="1600" b="true" lang="fr-FR">
                <a:solidFill>
                  <a:srgbClr val="000000"/>
                </a:solidFill>
              </a:rPr>
              <a:t>host</a:t>
            </a:r>
            <a:r>
              <a:rPr sz="1600" lang="fr-FR">
                <a:solidFill>
                  <a:srgbClr val="000000"/>
                </a:solidFill>
              </a:rPr>
              <a:t> - Ce mot-clé remplace le masque 0.0.0.0 Ce masque indique que tous les bits d'adresse IPv4 doivent correspondre pour pouvoir filtrer juste une adresse d'hôte.</a:t>
            </a:r>
          </a:p>
          <a:p>
            <a:pPr marL="342900" indent="-342900" algn="l" rtl="0">
              <a:buFont typeface="Arial" panose="020B0604020202020204" pitchFamily="34" charset="0"/>
              <a:buChar char="•"/>
            </a:pPr>
            <a:r>
              <a:rPr sz="1600" b="true" lang="fr-FR">
                <a:solidFill>
                  <a:srgbClr val="000000"/>
                </a:solidFill>
              </a:rPr>
              <a:t>any</a:t>
            </a:r>
            <a:r>
              <a:rPr sz="1600" lang="fr-FR">
                <a:solidFill>
                  <a:srgbClr val="000000"/>
                </a:solidFill>
              </a:rPr>
              <a:t> - Ce mot clé remplace le masque 255.255.255.255 Ce masque indique qu'il convient d'ignorer l'intégralité de l'adresse IPv4 ou d'accepter n'importe quelle adresse.</a:t>
            </a:r>
          </a:p>
          <a:p>
            <a:pPr marL="342900" indent="-342900" algn="l">
              <a:buFont typeface="Arial" panose="020B0604020202020204" pitchFamily="34" charset="0"/>
              <a:buChar char="•"/>
            </a:pPr>
            <a:endParaRPr lang="en-US" sz="1600" dirty="0">
              <a:solidFill>
                <a:srgbClr val="000000"/>
              </a:solidFill>
            </a:endParaRPr>
          </a:p>
        </p:txBody>
      </p:sp>
    </p:spTree>
    <p:custDataLst>
      <p:tags r:id="rId1"/>
    </p:custDataLst>
    <p:extLst>
      <p:ext uri="{BB962C8B-B14F-4D97-AF65-F5344CB8AC3E}">
        <p14:creationId xmlns:p14="http://schemas.microsoft.com/office/powerpoint/2010/main" val="16693209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pPr rtl="0"/>
            <a:r>
              <a:rPr lang="fr-FR">
                <a:solidFill>
                  <a:schemeClr val="accent5">
                    <a:lumMod val="40000"/>
                    <a:lumOff val="60000"/>
                  </a:schemeClr>
                </a:solidFill>
              </a:rPr>
              <a:t>4.3 Directives pour la création de LCA</a:t>
            </a:r>
          </a:p>
        </p:txBody>
      </p:sp>
    </p:spTree>
    <p:custDataLst>
      <p:tags r:id="rId1"/>
    </p:custDataLst>
    <p:extLst>
      <p:ext uri="{BB962C8B-B14F-4D97-AF65-F5344CB8AC3E}">
        <p14:creationId xmlns:p14="http://schemas.microsoft.com/office/powerpoint/2010/main" val="1016896985"/>
      </p:ext>
    </p:extLst>
  </p:cSld>
  <p:clrMapOvr>
    <a:masterClrMapping/>
  </p:clrMapOvr>
  <p:transition spd="slow">
    <p:wipe/>
  </p:transition>
</p:sld>
</file>

<file path=ppt/slides/slide27.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sz="1600" lang="fr-FR"/>
              <a:t>Directives pour la création d'ACL</a:t>
            </a:r>
            <a:br>
              <a:rPr lang="en-US" dirty="0"/>
            </a:br>
            <a:r>
              <a:rPr sz="2400" lang="fr-FR"/>
              <a:t>Nombre limité d'ACL par interface</a:t>
            </a:r>
          </a:p>
        </p:txBody>
      </p:sp>
      <p:sp>
        <p:nvSpPr>
          <p:cNvPr id="5" name="Content Placeholder 4">
            <a:extLst>
              <a:ext uri="{FF2B5EF4-FFF2-40B4-BE49-F238E27FC236}">
                <a16:creationId xmlns:a16="http://schemas.microsoft.com/office/drawing/2014/main" id="{F97EAED2-1894-4945-BC7B-07578448B148}"/>
              </a:ext>
            </a:extLst>
          </p:cNvPr>
          <p:cNvSpPr>
            <a:spLocks noGrp="1"/>
          </p:cNvSpPr>
          <p:nvPr>
            <p:ph idx="1"/>
          </p:nvPr>
        </p:nvSpPr>
        <p:spPr>
          <a:xfrm>
            <a:off x="474662" y="731838"/>
            <a:ext cx="8280057" cy="1104220"/>
          </a:xfrm>
        </p:spPr>
        <p:txBody>
          <a:bodyPr/>
          <a:lstStyle/>
          <a:p>
            <a:pPr marL="0" indent="0" algn="l" rtl="0"/>
            <a:r>
              <a:rPr sz="1600" lang="fr-FR">
                <a:solidFill>
                  <a:srgbClr val="000000"/>
                </a:solidFill>
              </a:rPr>
              <a:t>Le nombre de listes ACL pouvant être appliquées sur une interface de routeur est limité. Par exemple, une interface de routeur double empilée (c'est-à-dire IPv4 et IPv6) peut avoir jusqu'à quatre ACL appliquées, comme indiqué sur la figure.</a:t>
            </a:r>
            <a:r>
              <a:rPr sz="1600" b="true" lang="fr-FR">
                <a:solidFill>
                  <a:srgbClr val="000000"/>
                </a:solidFill>
              </a:rPr>
              <a:t> </a:t>
            </a:r>
          </a:p>
          <a:p>
            <a:pPr marL="0" indent="0" algn="l" rtl="0"/>
            <a:r>
              <a:rPr sz="1600" lang="fr-FR">
                <a:solidFill>
                  <a:srgbClr val="000000"/>
                </a:solidFill>
              </a:rPr>
              <a:t>Plus précisément, une interface de routeur peut avoir:</a:t>
            </a:r>
          </a:p>
          <a:p>
            <a:pPr marL="342900" indent="-342900" algn="l">
              <a:buFont typeface="Arial" panose="020B0604020202020204" pitchFamily="34" charset="0"/>
              <a:buChar char="•"/>
            </a:pPr>
            <a:endParaRPr lang="en-US" sz="1400" dirty="0">
              <a:solidFill>
                <a:srgbClr val="000000"/>
              </a:solidFill>
            </a:endParaRPr>
          </a:p>
          <a:p>
            <a:pPr marL="0" indent="0" algn="l"/>
            <a:endParaRPr lang="en-US" sz="1600" dirty="0">
              <a:solidFill>
                <a:srgbClr val="000000"/>
              </a:solidFill>
            </a:endParaRPr>
          </a:p>
        </p:txBody>
      </p:sp>
      <p:sp>
        <p:nvSpPr>
          <p:cNvPr id="2" name="Rectangle 1">
            <a:extLst>
              <a:ext uri="{FF2B5EF4-FFF2-40B4-BE49-F238E27FC236}">
                <a16:creationId xmlns:a16="http://schemas.microsoft.com/office/drawing/2014/main" id="{6EF701E8-07B2-4B78-8D1C-99FCCAB5E3EF}"/>
              </a:ext>
            </a:extLst>
          </p:cNvPr>
          <p:cNvSpPr/>
          <p:nvPr/>
        </p:nvSpPr>
        <p:spPr>
          <a:xfrm>
            <a:off x="474662" y="1868036"/>
            <a:ext cx="3931996" cy="2369880"/>
          </a:xfrm>
          <a:prstGeom prst="rect">
            <a:avLst/>
          </a:prstGeom>
        </p:spPr>
        <p:txBody>
          <a:bodyPr wrap="square">
            <a:spAutoFit/>
          </a:bodyPr>
          <a:lstStyle/>
          <a:p>
            <a:pPr marL="342900" indent="-342900" rtl="0">
              <a:buFont typeface="Arial" panose="020B0604020202020204" pitchFamily="34" charset="0"/>
              <a:buChar char="•"/>
            </a:pPr>
            <a:r>
              <a:rPr sz="1600" lang="fr-FR">
                <a:solidFill>
                  <a:srgbClr val="000000"/>
                </a:solidFill>
              </a:rPr>
              <a:t>Une liste ACL sortante IPv4.</a:t>
            </a:r>
          </a:p>
          <a:p>
            <a:pPr marL="342900" indent="-342900" rtl="0">
              <a:buFont typeface="Arial" panose="020B0604020202020204" pitchFamily="34" charset="0"/>
              <a:buChar char="•"/>
            </a:pPr>
            <a:r>
              <a:rPr sz="1600" lang="fr-FR">
                <a:solidFill>
                  <a:srgbClr val="000000"/>
                </a:solidFill>
              </a:rPr>
              <a:t>Une ACL IPv4 entrante.</a:t>
            </a:r>
          </a:p>
          <a:p>
            <a:pPr marL="342900" indent="-342900" rtl="0">
              <a:buFont typeface="Arial" panose="020B0604020202020204" pitchFamily="34" charset="0"/>
              <a:buChar char="•"/>
            </a:pPr>
            <a:r>
              <a:rPr sz="1600" lang="fr-FR">
                <a:solidFill>
                  <a:srgbClr val="000000"/>
                </a:solidFill>
              </a:rPr>
              <a:t>Une ACL IPv6 entrante.</a:t>
            </a:r>
          </a:p>
          <a:p>
            <a:pPr marL="342900" indent="-342900" rtl="0">
              <a:buFont typeface="Arial" panose="020B0604020202020204" pitchFamily="34" charset="0"/>
              <a:buChar char="•"/>
            </a:pPr>
            <a:r>
              <a:rPr sz="1600" lang="fr-FR">
                <a:solidFill>
                  <a:srgbClr val="000000"/>
                </a:solidFill>
              </a:rPr>
              <a:t>Une liste ACL IPv6 sortante.</a:t>
            </a:r>
          </a:p>
          <a:p>
            <a:pPr marL="342900" indent="-342900">
              <a:buFont typeface="Arial" panose="020B0604020202020204" pitchFamily="34" charset="0"/>
              <a:buChar char="•"/>
            </a:pPr>
            <a:endParaRPr lang="en-US" sz="1200" b="1" dirty="0">
              <a:solidFill>
                <a:srgbClr val="000000"/>
              </a:solidFill>
            </a:endParaRPr>
          </a:p>
          <a:p>
            <a:pPr marL="342900" indent="-342900">
              <a:buFont typeface="Arial" panose="020B0604020202020204" pitchFamily="34" charset="0"/>
              <a:buChar char="•"/>
            </a:pPr>
            <a:endParaRPr lang="en-US" sz="1200" b="1" dirty="0">
              <a:solidFill>
                <a:srgbClr val="000000"/>
              </a:solidFill>
            </a:endParaRPr>
          </a:p>
          <a:p>
            <a:pPr marL="342900" indent="-342900">
              <a:buFont typeface="Arial" panose="020B0604020202020204" pitchFamily="34" charset="0"/>
              <a:buChar char="•"/>
            </a:pPr>
            <a:endParaRPr lang="en-US" sz="1200" b="1" dirty="0">
              <a:solidFill>
                <a:srgbClr val="000000"/>
              </a:solidFill>
            </a:endParaRPr>
          </a:p>
          <a:p>
            <a:pPr rtl="0"/>
            <a:r>
              <a:rPr sz="1200" b="true" lang="fr-FR">
                <a:solidFill>
                  <a:srgbClr val="000000"/>
                </a:solidFill>
              </a:rPr>
              <a:t>Remarque</a:t>
            </a:r>
            <a:r>
              <a:rPr sz="1200" lang="fr-FR">
                <a:solidFill>
                  <a:srgbClr val="000000"/>
                </a:solidFill>
              </a:rPr>
              <a:t>: il n'est pas nécessaire de configurer les listes de contrôle d'accès dans les deux directions. Le nombre d'ACL et leur direction appliquée à l'interface dépendront de la stratégie de sécurité de l'organisation.</a:t>
            </a:r>
          </a:p>
        </p:txBody>
      </p:sp>
      <p:pic>
        <p:nvPicPr>
          <p:cNvPr id="7" name="Picture 6">
            <a:extLst>
              <a:ext uri="{FF2B5EF4-FFF2-40B4-BE49-F238E27FC236}">
                <a16:creationId xmlns:a16="http://schemas.microsoft.com/office/drawing/2014/main" id="{BD109AAC-C779-C54A-B871-5288A9E91D19}"/>
              </a:ext>
            </a:extLst>
          </p:cNvPr>
          <p:cNvPicPr>
            <a:picLocks noChangeAspect="1"/>
          </p:cNvPicPr>
          <p:nvPr/>
        </p:nvPicPr>
        <p:blipFill>
          <a:blip r:embed="rId4"/>
          <a:stretch>
            <a:fillRect/>
          </a:stretch>
        </p:blipFill>
        <p:spPr>
          <a:xfrm>
            <a:off x="4572000" y="2054578"/>
            <a:ext cx="3686009" cy="2766236"/>
          </a:xfrm>
          <a:prstGeom prst="rect">
            <a:avLst/>
          </a:prstGeom>
        </p:spPr>
      </p:pic>
    </p:spTree>
    <p:custDataLst>
      <p:tags r:id="rId1"/>
    </p:custDataLst>
    <p:extLst>
      <p:ext uri="{BB962C8B-B14F-4D97-AF65-F5344CB8AC3E}">
        <p14:creationId xmlns:p14="http://schemas.microsoft.com/office/powerpoint/2010/main" val="42154590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sz="1600" lang="fr-FR"/>
              <a:t>Directives sur la création des listes de contrôle d'accès</a:t>
            </a:r>
            <a:br>
              <a:rPr lang="en-US" dirty="0"/>
            </a:br>
            <a:r>
              <a:rPr sz="2400" lang="fr-FR"/>
              <a:t>Meilleure pratiques relatives aux listes de contrôle d'accès</a:t>
            </a:r>
          </a:p>
        </p:txBody>
      </p:sp>
      <p:sp>
        <p:nvSpPr>
          <p:cNvPr id="4" name="Content Placeholder 3">
            <a:extLst>
              <a:ext uri="{FF2B5EF4-FFF2-40B4-BE49-F238E27FC236}">
                <a16:creationId xmlns:a16="http://schemas.microsoft.com/office/drawing/2014/main" id="{5E9CBFF3-30E5-5E4B-B487-D6C014376569}"/>
              </a:ext>
            </a:extLst>
          </p:cNvPr>
          <p:cNvSpPr>
            <a:spLocks noGrp="1"/>
          </p:cNvSpPr>
          <p:nvPr>
            <p:ph idx="1"/>
          </p:nvPr>
        </p:nvSpPr>
        <p:spPr>
          <a:xfrm>
            <a:off x="474662" y="731837"/>
            <a:ext cx="8280057" cy="893763"/>
          </a:xfrm>
        </p:spPr>
        <p:txBody>
          <a:bodyPr/>
          <a:lstStyle/>
          <a:p>
            <a:pPr marL="0" indent="0" algn="l" rtl="0"/>
            <a:r>
              <a:rPr sz="1600" lang="fr-FR">
                <a:solidFill>
                  <a:srgbClr val="000000"/>
                </a:solidFill>
              </a:rPr>
              <a:t>L'utilisation des listes de contrôle d'accès nécessite beaucoup de précision et de soin. Les erreurs peuvent vous coûter cher et se solder par des pannes de réseau, d’importants efforts de dépannage et des services réseau médiocres. Une planification de base est nécessaire avant de configurer une ACL.</a:t>
            </a:r>
          </a:p>
        </p:txBody>
      </p:sp>
      <p:graphicFrame>
        <p:nvGraphicFramePr>
          <p:cNvPr id="6" name="Table 5">
            <a:extLst>
              <a:ext uri="{FF2B5EF4-FFF2-40B4-BE49-F238E27FC236}">
                <a16:creationId xmlns:a16="http://schemas.microsoft.com/office/drawing/2014/main" id="{B6F92E12-6BB7-8140-8096-43733D88CDE6}"/>
              </a:ext>
            </a:extLst>
          </p:cNvPr>
          <p:cNvGraphicFramePr>
            <a:graphicFrameLocks noGrp="1"/>
          </p:cNvGraphicFramePr>
          <p:nvPr>
            <p:extLst>
              <p:ext uri="{D42A27DB-BD31-4B8C-83A1-F6EECF244321}">
                <p14:modId xmlns:p14="http://schemas.microsoft.com/office/powerpoint/2010/main" val="3929335566"/>
              </p:ext>
            </p:extLst>
          </p:nvPr>
        </p:nvGraphicFramePr>
        <p:xfrm>
          <a:off x="587022" y="1625600"/>
          <a:ext cx="7758466" cy="2980690"/>
        </p:xfrm>
        <a:graphic>
          <a:graphicData uri="http://schemas.openxmlformats.org/drawingml/2006/table">
            <a:tbl>
              <a:tblPr firstRow="1" bandRow="1">
                <a:tableStyleId>{5C22544A-7EE6-4342-B048-85BDC9FD1C3A}</a:tableStyleId>
              </a:tblPr>
              <a:tblGrid>
                <a:gridCol w="3879233">
                  <a:extLst>
                    <a:ext uri="{9D8B030D-6E8A-4147-A177-3AD203B41FA5}">
                      <a16:colId xmlns:a16="http://schemas.microsoft.com/office/drawing/2014/main" val="98621564"/>
                    </a:ext>
                  </a:extLst>
                </a:gridCol>
                <a:gridCol w="3879233">
                  <a:extLst>
                    <a:ext uri="{9D8B030D-6E8A-4147-A177-3AD203B41FA5}">
                      <a16:colId xmlns:a16="http://schemas.microsoft.com/office/drawing/2014/main" val="1412113352"/>
                    </a:ext>
                  </a:extLst>
                </a:gridCol>
              </a:tblGrid>
              <a:tr h="370840">
                <a:tc>
                  <a:txBody>
                    <a:bodyPr/>
                    <a:lstStyle/>
                    <a:p>
                      <a:pPr algn="l" fontAlgn="ctr" rtl="0"/>
                      <a:r>
                        <a:rPr b="true" lang="fr-FR">
                          <a:effectLst/>
                        </a:rPr>
                        <a:t>Directive</a:t>
                      </a:r>
                    </a:p>
                  </a:txBody>
                  <a:tcPr marL="47625" marR="47625" marT="47625" marB="47625" anchor="ctr"/>
                </a:tc>
                <a:tc>
                  <a:txBody>
                    <a:bodyPr/>
                    <a:lstStyle/>
                    <a:p>
                      <a:pPr algn="l" fontAlgn="ctr" rtl="0"/>
                      <a:r>
                        <a:rPr b="true" lang="fr-FR">
                          <a:effectLst/>
                        </a:rPr>
                        <a:t>Avantage</a:t>
                      </a:r>
                    </a:p>
                  </a:txBody>
                  <a:tcPr marL="47625" marR="47625" marT="47625" marB="47625" anchor="ctr"/>
                </a:tc>
                <a:extLst>
                  <a:ext uri="{0D108BD9-81ED-4DB2-BD59-A6C34878D82A}">
                    <a16:rowId xmlns:a16="http://schemas.microsoft.com/office/drawing/2014/main" val="119604248"/>
                  </a:ext>
                </a:extLst>
              </a:tr>
              <a:tr h="370840">
                <a:tc>
                  <a:txBody>
                    <a:bodyPr/>
                    <a:lstStyle/>
                    <a:p>
                      <a:pPr fontAlgn="ctr" rtl="0"/>
                      <a:r>
                        <a:rPr b="false" lang="fr-FR">
                          <a:effectLst/>
                        </a:rPr>
                        <a:t>Créez vos listes de contrôle d'accès conformément à la stratégie de sécurité de votre entreprise.</a:t>
                      </a:r>
                    </a:p>
                  </a:txBody>
                  <a:tcPr marL="47625" marR="47625" marT="47625" marB="47625" anchor="ctr"/>
                </a:tc>
                <a:tc>
                  <a:txBody>
                    <a:bodyPr/>
                    <a:lstStyle/>
                    <a:p>
                      <a:pPr fontAlgn="ctr" rtl="0"/>
                      <a:r>
                        <a:rPr b="false" lang="fr-FR">
                          <a:effectLst/>
                        </a:rPr>
                        <a:t>Vous serez ainsi certain d'implémenter les instructions relatives à la sécurité organisationnelle.</a:t>
                      </a:r>
                    </a:p>
                  </a:txBody>
                  <a:tcPr marL="47625" marR="47625" marT="47625" marB="47625" anchor="ctr"/>
                </a:tc>
                <a:extLst>
                  <a:ext uri="{0D108BD9-81ED-4DB2-BD59-A6C34878D82A}">
                    <a16:rowId xmlns:a16="http://schemas.microsoft.com/office/drawing/2014/main" val="4144872107"/>
                  </a:ext>
                </a:extLst>
              </a:tr>
              <a:tr h="370840">
                <a:tc>
                  <a:txBody>
                    <a:bodyPr/>
                    <a:lstStyle/>
                    <a:p>
                      <a:pPr fontAlgn="ctr" rtl="0"/>
                      <a:r>
                        <a:rPr b="false" lang="fr-FR">
                          <a:effectLst/>
                        </a:rPr>
                        <a:t>Écrivez ce que vous voulez que l'ACL fasse.</a:t>
                      </a:r>
                    </a:p>
                  </a:txBody>
                  <a:tcPr marL="47625" marR="47625" marT="47625" marB="47625" anchor="ctr"/>
                </a:tc>
                <a:tc>
                  <a:txBody>
                    <a:bodyPr/>
                    <a:lstStyle/>
                    <a:p>
                      <a:pPr fontAlgn="ctr" rtl="0"/>
                      <a:r>
                        <a:rPr b="false" lang="fr-FR">
                          <a:effectLst/>
                        </a:rPr>
                        <a:t>Vous éviterez ainsi de créer d'éventuels problèmes d'accès par mégarde.</a:t>
                      </a:r>
                    </a:p>
                  </a:txBody>
                  <a:tcPr marL="47625" marR="47625" marT="47625" marB="47625" anchor="ctr"/>
                </a:tc>
                <a:extLst>
                  <a:ext uri="{0D108BD9-81ED-4DB2-BD59-A6C34878D82A}">
                    <a16:rowId xmlns:a16="http://schemas.microsoft.com/office/drawing/2014/main" val="568498565"/>
                  </a:ext>
                </a:extLst>
              </a:tr>
              <a:tr h="370840">
                <a:tc>
                  <a:txBody>
                    <a:bodyPr/>
                    <a:lstStyle/>
                    <a:p>
                      <a:pPr fontAlgn="ctr" rtl="0"/>
                      <a:r>
                        <a:rPr b="false" lang="fr-FR">
                          <a:effectLst/>
                        </a:rPr>
                        <a:t>Utilisez un éditeur de texte pour créer, modifier et enregistrer les listes de contrôle d'accès.</a:t>
                      </a:r>
                    </a:p>
                  </a:txBody>
                  <a:tcPr marL="47625" marR="47625" marT="47625" marB="47625" anchor="ctr"/>
                </a:tc>
                <a:tc>
                  <a:txBody>
                    <a:bodyPr/>
                    <a:lstStyle/>
                    <a:p>
                      <a:pPr fontAlgn="ctr" rtl="0"/>
                      <a:r>
                        <a:rPr b="false" lang="fr-FR">
                          <a:effectLst/>
                        </a:rPr>
                        <a:t>Vous pourrez ainsi créer une bibliothèque de listes de contrôle d'accès réutilisables.</a:t>
                      </a:r>
                    </a:p>
                  </a:txBody>
                  <a:tcPr marL="47625" marR="47625" marT="47625" marB="47625" anchor="ctr"/>
                </a:tc>
                <a:extLst>
                  <a:ext uri="{0D108BD9-81ED-4DB2-BD59-A6C34878D82A}">
                    <a16:rowId xmlns:a16="http://schemas.microsoft.com/office/drawing/2014/main" val="3715197478"/>
                  </a:ext>
                </a:extLst>
              </a:tr>
              <a:tr h="370840">
                <a:tc>
                  <a:txBody>
                    <a:bodyPr/>
                    <a:lstStyle/>
                    <a:p>
                      <a:pPr fontAlgn="ctr" rtl="0"/>
                      <a:r>
                        <a:rPr b="false" lang="fr-FR">
                          <a:effectLst/>
                        </a:rPr>
                        <a:t>Documentez les ACL à l'aide de la commande </a:t>
                      </a:r>
                      <a:r>
                        <a:rPr b="true" lang="fr-FR">
                          <a:effectLst/>
                        </a:rPr>
                        <a:t>remark </a:t>
                      </a:r>
                      <a:r>
                        <a:rPr b="false" lang="fr-FR">
                          <a:effectLst/>
                        </a:rPr>
                        <a:t>.</a:t>
                      </a:r>
                    </a:p>
                  </a:txBody>
                  <a:tcPr marL="47625" marR="47625" marT="47625" marB="47625" anchor="ctr"/>
                </a:tc>
                <a:tc>
                  <a:txBody>
                    <a:bodyPr/>
                    <a:lstStyle/>
                    <a:p>
                      <a:pPr fontAlgn="ctr" rtl="0"/>
                      <a:r>
                        <a:rPr b="false" lang="fr-FR">
                          <a:effectLst/>
                        </a:rPr>
                        <a:t>Cela vous aidera (et d'autres) à comprendre le but d'un ACE.</a:t>
                      </a:r>
                    </a:p>
                  </a:txBody>
                  <a:tcPr marL="47625" marR="47625" marT="47625" marB="47625" anchor="ctr"/>
                </a:tc>
                <a:extLst>
                  <a:ext uri="{0D108BD9-81ED-4DB2-BD59-A6C34878D82A}">
                    <a16:rowId xmlns:a16="http://schemas.microsoft.com/office/drawing/2014/main" val="4253479605"/>
                  </a:ext>
                </a:extLst>
              </a:tr>
              <a:tr h="370840">
                <a:tc>
                  <a:txBody>
                    <a:bodyPr/>
                    <a:lstStyle/>
                    <a:p>
                      <a:pPr fontAlgn="ctr" rtl="0"/>
                      <a:r>
                        <a:rPr b="false" lang="fr-FR">
                          <a:effectLst/>
                        </a:rPr>
                        <a:t>Testez vos listes de contrôle d'accès sur un réseau de développement avant de les implémenter sur un réseau de production.</a:t>
                      </a:r>
                    </a:p>
                  </a:txBody>
                  <a:tcPr marL="47625" marR="47625" marT="47625" marB="47625" anchor="ctr"/>
                </a:tc>
                <a:tc>
                  <a:txBody>
                    <a:bodyPr/>
                    <a:lstStyle/>
                    <a:p>
                      <a:pPr fontAlgn="ctr" rtl="0"/>
                      <a:r>
                        <a:rPr b="false" lang="fr-FR">
                          <a:effectLst/>
                        </a:rPr>
                        <a:t>Vous éviterez ainsi de commettre des erreurs coûteuses.</a:t>
                      </a:r>
                    </a:p>
                  </a:txBody>
                  <a:tcPr marL="47625" marR="47625" marT="47625" marB="47625" anchor="ctr"/>
                </a:tc>
                <a:extLst>
                  <a:ext uri="{0D108BD9-81ED-4DB2-BD59-A6C34878D82A}">
                    <a16:rowId xmlns:a16="http://schemas.microsoft.com/office/drawing/2014/main" val="1883023388"/>
                  </a:ext>
                </a:extLst>
              </a:tr>
            </a:tbl>
          </a:graphicData>
        </a:graphic>
      </p:graphicFrame>
    </p:spTree>
    <p:custDataLst>
      <p:tags r:id="rId1"/>
    </p:custDataLst>
    <p:extLst>
      <p:ext uri="{BB962C8B-B14F-4D97-AF65-F5344CB8AC3E}">
        <p14:creationId xmlns:p14="http://schemas.microsoft.com/office/powerpoint/2010/main" val="7242154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pPr rtl="0"/>
            <a:r>
              <a:rPr lang="fr-FR">
                <a:solidFill>
                  <a:schemeClr val="accent5">
                    <a:lumMod val="40000"/>
                    <a:lumOff val="60000"/>
                  </a:schemeClr>
                </a:solidFill>
              </a:rPr>
              <a:t>4.4 Types d'ACL IPv4</a:t>
            </a:r>
          </a:p>
        </p:txBody>
      </p:sp>
    </p:spTree>
    <p:custDataLst>
      <p:tags r:id="rId1"/>
    </p:custDataLst>
    <p:extLst>
      <p:ext uri="{BB962C8B-B14F-4D97-AF65-F5344CB8AC3E}">
        <p14:creationId xmlns:p14="http://schemas.microsoft.com/office/powerpoint/2010/main" val="2518598079"/>
      </p:ext>
    </p:ext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show="0">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0DBD329-AB20-664C-9697-486FE5CED9B9}"/>
              </a:ext>
            </a:extLst>
          </p:cNvPr>
          <p:cNvSpPr>
            <a:spLocks noGrp="1"/>
          </p:cNvSpPr>
          <p:nvPr>
            <p:ph type="title"/>
          </p:nvPr>
        </p:nvSpPr>
        <p:spPr>
          <a:xfrm>
            <a:off x="0" y="189238"/>
            <a:ext cx="9144000" cy="609708"/>
          </a:xfrm>
        </p:spPr>
        <p:txBody>
          <a:bodyPr/>
          <a:lstStyle/>
          <a:p>
            <a:pPr rtl="0"/>
            <a:r>
              <a:rPr lang="fr-FR"/>
              <a:t>What to Expect in this Module</a:t>
            </a:r>
          </a:p>
        </p:txBody>
      </p:sp>
      <p:sp>
        <p:nvSpPr>
          <p:cNvPr id="2" name="Content Placeholder 1">
            <a:extLst>
              <a:ext uri="{FF2B5EF4-FFF2-40B4-BE49-F238E27FC236}">
                <a16:creationId xmlns:a16="http://schemas.microsoft.com/office/drawing/2014/main" id="{C2EDE137-350D-6D47-BD51-750CD198389A}"/>
              </a:ext>
            </a:extLst>
          </p:cNvPr>
          <p:cNvSpPr>
            <a:spLocks noGrp="1"/>
          </p:cNvSpPr>
          <p:nvPr>
            <p:ph idx="1"/>
          </p:nvPr>
        </p:nvSpPr>
        <p:spPr>
          <a:xfrm>
            <a:off x="144065" y="798945"/>
            <a:ext cx="8853286" cy="346366"/>
          </a:xfrm>
        </p:spPr>
        <p:txBody>
          <a:bodyPr/>
          <a:lstStyle/>
          <a:p>
            <a:pPr marL="0" indent="0" rtl="0">
              <a:buNone/>
            </a:pPr>
            <a:r>
              <a:rPr lang="fr-FR"/>
              <a:t>To facilitate learning, the following features within the GUI may be included in this module:</a:t>
            </a:r>
          </a:p>
          <a:p>
            <a:endParaRPr lang="en-US" dirty="0"/>
          </a:p>
          <a:p>
            <a:endParaRPr lang="en-US" dirty="0"/>
          </a:p>
          <a:p>
            <a:pPr marL="0" indent="0">
              <a:buNone/>
            </a:pPr>
            <a:endParaRPr lang="en-US" dirty="0"/>
          </a:p>
        </p:txBody>
      </p:sp>
      <p:graphicFrame>
        <p:nvGraphicFramePr>
          <p:cNvPr id="4" name="Table 3">
            <a:extLst>
              <a:ext uri="{FF2B5EF4-FFF2-40B4-BE49-F238E27FC236}">
                <a16:creationId xmlns:a16="http://schemas.microsoft.com/office/drawing/2014/main" id="{24EE699F-A87C-2246-9235-C1DFDF6B2651}"/>
              </a:ext>
            </a:extLst>
          </p:cNvPr>
          <p:cNvGraphicFramePr>
            <a:graphicFrameLocks noGrp="1"/>
          </p:cNvGraphicFramePr>
          <p:nvPr>
            <p:extLst/>
          </p:nvPr>
        </p:nvGraphicFramePr>
        <p:xfrm>
          <a:off x="301658" y="1145310"/>
          <a:ext cx="8557528" cy="3006492"/>
        </p:xfrm>
        <a:graphic>
          <a:graphicData uri="http://schemas.openxmlformats.org/drawingml/2006/table">
            <a:tbl>
              <a:tblPr firstRow="1" bandRow="1">
                <a:tableStyleId>{5C22544A-7EE6-4342-B048-85BDC9FD1C3A}</a:tableStyleId>
              </a:tblPr>
              <a:tblGrid>
                <a:gridCol w="2140558">
                  <a:extLst>
                    <a:ext uri="{9D8B030D-6E8A-4147-A177-3AD203B41FA5}">
                      <a16:colId xmlns:a16="http://schemas.microsoft.com/office/drawing/2014/main" val="200107645"/>
                    </a:ext>
                  </a:extLst>
                </a:gridCol>
                <a:gridCol w="6416970">
                  <a:extLst>
                    <a:ext uri="{9D8B030D-6E8A-4147-A177-3AD203B41FA5}">
                      <a16:colId xmlns:a16="http://schemas.microsoft.com/office/drawing/2014/main" val="2648404099"/>
                    </a:ext>
                  </a:extLst>
                </a:gridCol>
              </a:tblGrid>
              <a:tr h="265091">
                <a:tc>
                  <a:txBody>
                    <a:bodyPr/>
                    <a:lstStyle/>
                    <a:p>
                      <a:pPr rtl="0"/>
                      <a:r>
                        <a:rPr lang="fr-FR"/>
                        <a:t>Feature</a:t>
                      </a:r>
                    </a:p>
                  </a:txBody>
                  <a:tcPr/>
                </a:tc>
                <a:tc>
                  <a:txBody>
                    <a:bodyPr/>
                    <a:lstStyle/>
                    <a:p>
                      <a:pPr rtl="0"/>
                      <a:r>
                        <a:rPr lang="fr-FR"/>
                        <a:t>Description</a:t>
                      </a:r>
                    </a:p>
                  </a:txBody>
                  <a:tcPr/>
                </a:tc>
                <a:extLst>
                  <a:ext uri="{0D108BD9-81ED-4DB2-BD59-A6C34878D82A}">
                    <a16:rowId xmlns:a16="http://schemas.microsoft.com/office/drawing/2014/main" val="367710602"/>
                  </a:ext>
                </a:extLst>
              </a:tr>
              <a:tr h="331556">
                <a:tc>
                  <a:txBody>
                    <a:bodyPr/>
                    <a:lstStyle/>
                    <a:p>
                      <a:pPr algn="l" fontAlgn="b" rtl="0"/>
                      <a:r>
                        <a:rPr sz="1400" b="false" i="false" u="none" strike="noStrike" lang="fr-FR">
                          <a:solidFill>
                            <a:srgbClr val="000000"/>
                          </a:solidFill>
                          <a:effectLst/>
                          <a:latin typeface="+mn-lt"/>
                        </a:rPr>
                        <a:t>Animations</a:t>
                      </a:r>
                    </a:p>
                  </a:txBody>
                  <a:tcPr marL="9525" marR="9525" marT="9525" marB="0" anchor="b"/>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a:t>Expose learners to new skills and concepts.</a:t>
                      </a:r>
                    </a:p>
                  </a:txBody>
                  <a:tcPr/>
                </a:tc>
                <a:extLst>
                  <a:ext uri="{0D108BD9-81ED-4DB2-BD59-A6C34878D82A}">
                    <a16:rowId xmlns:a16="http://schemas.microsoft.com/office/drawing/2014/main" val="698835149"/>
                  </a:ext>
                </a:extLst>
              </a:tr>
              <a:tr h="37941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sz="1400" b="false" i="false" u="none" strike="noStrike" lang="fr-FR">
                          <a:solidFill>
                            <a:srgbClr val="000000"/>
                          </a:solidFill>
                          <a:effectLst/>
                          <a:latin typeface="+mn-lt"/>
                        </a:rPr>
                        <a:t>Videos</a:t>
                      </a:r>
                    </a:p>
                  </a:txBody>
                  <a:tcPr marL="9525" marR="9525" marT="9525" marB="0" anchor="b"/>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a:t>Expose learners to new skills and concepts.</a:t>
                      </a:r>
                    </a:p>
                  </a:txBody>
                  <a:tcPr/>
                </a:tc>
                <a:extLst>
                  <a:ext uri="{0D108BD9-81ED-4DB2-BD59-A6C34878D82A}">
                    <a16:rowId xmlns:a16="http://schemas.microsoft.com/office/drawing/2014/main" val="904576505"/>
                  </a:ext>
                </a:extLst>
              </a:tr>
              <a:tr h="26509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sz="1400" b="false" i="false" u="none" strike="noStrike" lang="fr-FR">
                          <a:solidFill>
                            <a:srgbClr val="000000"/>
                          </a:solidFill>
                          <a:effectLst/>
                          <a:latin typeface="+mn-lt"/>
                        </a:rPr>
                        <a:t>Check Your Understanding(CYU)</a:t>
                      </a:r>
                    </a:p>
                    <a:p>
                      <a:pPr algn="l" fontAlgn="b"/>
                      <a:endParaRPr lang="en-US" sz="1400" b="0" i="0" u="none" strike="noStrike" dirty="0">
                        <a:solidFill>
                          <a:srgbClr val="000000"/>
                        </a:solidFill>
                        <a:effectLst/>
                        <a:latin typeface="+mn-lt"/>
                      </a:endParaRPr>
                    </a:p>
                  </a:txBody>
                  <a:tcPr marL="9525" marR="9525" marT="9525" marB="0" anchor="b"/>
                </a:tc>
                <a:tc>
                  <a:txBody>
                    <a:bodyPr/>
                    <a:lstStyle/>
                    <a:p>
                      <a:pPr rtl="0"/>
                      <a:r>
                        <a:rPr lang="fr-FR"/>
                        <a:t>Per topic online quiz to help learners gauge content understanding. </a:t>
                      </a:r>
                    </a:p>
                  </a:txBody>
                  <a:tcPr/>
                </a:tc>
                <a:extLst>
                  <a:ext uri="{0D108BD9-81ED-4DB2-BD59-A6C34878D82A}">
                    <a16:rowId xmlns:a16="http://schemas.microsoft.com/office/drawing/2014/main" val="2876586054"/>
                  </a:ext>
                </a:extLst>
              </a:tr>
              <a:tr h="178145">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sz="1400" b="false" i="false" u="none" strike="noStrike" lang="fr-FR">
                          <a:solidFill>
                            <a:srgbClr val="000000"/>
                          </a:solidFill>
                          <a:effectLst/>
                          <a:latin typeface="+mn-lt"/>
                        </a:rPr>
                        <a:t>Interactive Activities</a:t>
                      </a:r>
                    </a:p>
                  </a:txBody>
                  <a:tcPr marL="9525" marR="9525" marT="9525" marB="0" anchor="b"/>
                </a:tc>
                <a:tc>
                  <a:txBody>
                    <a:bodyPr/>
                    <a:lstStyle/>
                    <a:p>
                      <a:pPr rtl="0"/>
                      <a:r>
                        <a:rPr lang="fr-FR"/>
                        <a:t>A variety of formats to help learners gauge content understanding.</a:t>
                      </a:r>
                    </a:p>
                  </a:txBody>
                  <a:tcPr/>
                </a:tc>
                <a:extLst>
                  <a:ext uri="{0D108BD9-81ED-4DB2-BD59-A6C34878D82A}">
                    <a16:rowId xmlns:a16="http://schemas.microsoft.com/office/drawing/2014/main" val="3454703549"/>
                  </a:ext>
                </a:extLst>
              </a:tr>
              <a:tr h="215293">
                <a:tc>
                  <a:txBody>
                    <a:bodyPr/>
                    <a:lstStyle/>
                    <a:p>
                      <a:pPr algn="l" fontAlgn="b" rtl="0"/>
                      <a:r>
                        <a:rPr sz="1400" b="false" i="false" u="none" strike="noStrike" lang="fr-FR">
                          <a:solidFill>
                            <a:srgbClr val="000000"/>
                          </a:solidFill>
                          <a:effectLst/>
                          <a:latin typeface="+mn-lt"/>
                        </a:rPr>
                        <a:t>Syntax Checker</a:t>
                      </a:r>
                    </a:p>
                  </a:txBody>
                  <a:tcPr marL="9525" marR="9525" marT="9525" marB="0" anchor="b"/>
                </a:tc>
                <a:tc>
                  <a:txBody>
                    <a:bodyPr/>
                    <a:lstStyle/>
                    <a:p>
                      <a:pPr rtl="0"/>
                      <a:r>
                        <a:rPr lang="fr-FR"/>
                        <a:t>Small simulations that expose learners to Cisco command line to practice configuration skills.</a:t>
                      </a:r>
                    </a:p>
                  </a:txBody>
                  <a:tcPr/>
                </a:tc>
                <a:extLst>
                  <a:ext uri="{0D108BD9-81ED-4DB2-BD59-A6C34878D82A}">
                    <a16:rowId xmlns:a16="http://schemas.microsoft.com/office/drawing/2014/main" val="2195331658"/>
                  </a:ext>
                </a:extLst>
              </a:tr>
              <a:tr h="265091">
                <a:tc>
                  <a:txBody>
                    <a:bodyPr/>
                    <a:lstStyle/>
                    <a:p>
                      <a:pPr algn="l" fontAlgn="b" rtl="0"/>
                      <a:r>
                        <a:rPr sz="1400" b="false" i="false" u="none" strike="noStrike" lang="fr-FR">
                          <a:solidFill>
                            <a:srgbClr val="000000"/>
                          </a:solidFill>
                          <a:effectLst/>
                          <a:latin typeface="+mn-lt"/>
                        </a:rPr>
                        <a:t>PT Activity</a:t>
                      </a:r>
                    </a:p>
                  </a:txBody>
                  <a:tcPr marL="9525" marR="9525" marT="9525" marB="0" anchor="b"/>
                </a:tc>
                <a:tc>
                  <a:txBody>
                    <a:bodyPr/>
                    <a:lstStyle/>
                    <a:p>
                      <a:pPr rtl="0"/>
                      <a:r>
                        <a:rPr lang="fr-FR"/>
                        <a:t>Simulation and modeling activities designed to explore, acquire, reinforce, and expand skills.</a:t>
                      </a:r>
                    </a:p>
                  </a:txBody>
                  <a:tcPr/>
                </a:tc>
                <a:extLst>
                  <a:ext uri="{0D108BD9-81ED-4DB2-BD59-A6C34878D82A}">
                    <a16:rowId xmlns:a16="http://schemas.microsoft.com/office/drawing/2014/main" val="3727131555"/>
                  </a:ext>
                </a:extLst>
              </a:tr>
            </a:tbl>
          </a:graphicData>
        </a:graphic>
      </p:graphicFrame>
    </p:spTree>
    <p:custDataLst>
      <p:tags r:id="rId1"/>
    </p:custDataLst>
    <p:extLst>
      <p:ext uri="{BB962C8B-B14F-4D97-AF65-F5344CB8AC3E}">
        <p14:creationId xmlns:p14="http://schemas.microsoft.com/office/powerpoint/2010/main" val="4253169216"/>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sz="1600" lang="fr-FR"/>
              <a:t>Types de listes de contrôle d'accès IPv4</a:t>
            </a:r>
            <a:br>
              <a:rPr lang="en-US" dirty="0"/>
            </a:br>
            <a:r>
              <a:rPr sz="2400" lang="fr-FR"/>
              <a:t>Listes de contrôle d'accès standard et étendues</a:t>
            </a:r>
          </a:p>
        </p:txBody>
      </p:sp>
      <p:sp>
        <p:nvSpPr>
          <p:cNvPr id="5" name="Content Placeholder 4">
            <a:extLst>
              <a:ext uri="{FF2B5EF4-FFF2-40B4-BE49-F238E27FC236}">
                <a16:creationId xmlns:a16="http://schemas.microsoft.com/office/drawing/2014/main" id="{CD273069-A3F5-5945-9FDD-642B0446D781}"/>
              </a:ext>
            </a:extLst>
          </p:cNvPr>
          <p:cNvSpPr>
            <a:spLocks noGrp="1"/>
          </p:cNvSpPr>
          <p:nvPr>
            <p:ph idx="1"/>
          </p:nvPr>
        </p:nvSpPr>
        <p:spPr>
          <a:xfrm>
            <a:off x="474662" y="731837"/>
            <a:ext cx="8280057" cy="3689897"/>
          </a:xfrm>
        </p:spPr>
        <p:txBody>
          <a:bodyPr/>
          <a:lstStyle/>
          <a:p>
            <a:pPr marL="0" indent="0" algn="l" rtl="0"/>
            <a:r>
              <a:rPr sz="1600" lang="fr-FR">
                <a:solidFill>
                  <a:srgbClr val="000000"/>
                </a:solidFill>
              </a:rPr>
              <a:t>Types de listes de contrôle d'accès IPv4</a:t>
            </a:r>
          </a:p>
          <a:p>
            <a:pPr marL="342900" indent="-342900" algn="l" rtl="0">
              <a:buFont typeface="Arial" panose="020B0604020202020204" pitchFamily="34" charset="0"/>
              <a:buChar char="•"/>
            </a:pPr>
            <a:r>
              <a:rPr sz="1600" b="true" lang="fr-FR">
                <a:solidFill>
                  <a:srgbClr val="000000"/>
                </a:solidFill>
              </a:rPr>
              <a:t>ACL standard</a:t>
            </a:r>
            <a:r>
              <a:rPr sz="1600" lang="fr-FR">
                <a:solidFill>
                  <a:srgbClr val="000000"/>
                </a:solidFill>
              </a:rPr>
              <a:t> - Ces listes autorisent ou refusent les paquets basés uniquement sur l'adresse IPv4 source.</a:t>
            </a:r>
          </a:p>
          <a:p>
            <a:pPr marL="342900" indent="-342900" algn="l" rtl="0">
              <a:buFont typeface="Arial" panose="020B0604020202020204" pitchFamily="34" charset="0"/>
              <a:buChar char="•"/>
            </a:pPr>
            <a:r>
              <a:rPr sz="1600" b="true" lang="fr-FR">
                <a:solidFill>
                  <a:srgbClr val="000000"/>
                </a:solidFill>
              </a:rPr>
              <a:t>ACL étendues</a:t>
            </a:r>
            <a:r>
              <a:rPr sz="1600" lang="fr-FR">
                <a:solidFill>
                  <a:srgbClr val="000000"/>
                </a:solidFill>
              </a:rPr>
              <a:t> - Ces listes autorisent ou refusent les paquets basés sur l'adresse IPv4 source et l'adresse IPv4 de destination, le type de protocole, les ports TCP ou UDP source et destination et plus encore.</a:t>
            </a:r>
          </a:p>
          <a:p>
            <a:pPr marL="342900" indent="-342900" algn="l">
              <a:buFont typeface="Arial" panose="020B0604020202020204" pitchFamily="34" charset="0"/>
              <a:buChar char="•"/>
            </a:pPr>
            <a:endParaRPr lang="en-US" sz="1600" dirty="0">
              <a:solidFill>
                <a:srgbClr val="000000"/>
              </a:solidFill>
            </a:endParaRPr>
          </a:p>
        </p:txBody>
      </p:sp>
    </p:spTree>
    <p:custDataLst>
      <p:tags r:id="rId1"/>
    </p:custDataLst>
    <p:extLst>
      <p:ext uri="{BB962C8B-B14F-4D97-AF65-F5344CB8AC3E}">
        <p14:creationId xmlns:p14="http://schemas.microsoft.com/office/powerpoint/2010/main" val="10693859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sz="1600" lang="fr-FR"/>
              <a:t>Types de listes de contrôle d'accès IPv4</a:t>
            </a:r>
            <a:br>
              <a:rPr lang="en-US" dirty="0"/>
            </a:br>
            <a:r>
              <a:rPr sz="2400" lang="fr-FR"/>
              <a:t> Listes de contrôle d'accès numérotées et nommées</a:t>
            </a:r>
          </a:p>
        </p:txBody>
      </p:sp>
      <p:sp>
        <p:nvSpPr>
          <p:cNvPr id="4" name="Content Placeholder 3">
            <a:extLst>
              <a:ext uri="{FF2B5EF4-FFF2-40B4-BE49-F238E27FC236}">
                <a16:creationId xmlns:a16="http://schemas.microsoft.com/office/drawing/2014/main" id="{32899492-07A1-FD4F-BB82-595FF422B2B7}"/>
              </a:ext>
            </a:extLst>
          </p:cNvPr>
          <p:cNvSpPr>
            <a:spLocks noGrp="1"/>
          </p:cNvSpPr>
          <p:nvPr>
            <p:ph idx="1"/>
          </p:nvPr>
        </p:nvSpPr>
        <p:spPr>
          <a:xfrm>
            <a:off x="431971" y="731838"/>
            <a:ext cx="8280057" cy="1053420"/>
          </a:xfrm>
        </p:spPr>
        <p:txBody>
          <a:bodyPr/>
          <a:lstStyle/>
          <a:p>
            <a:pPr marL="0" indent="0" algn="l" rtl="0"/>
            <a:r>
              <a:rPr sz="1600" b="true" lang="fr-FR">
                <a:solidFill>
                  <a:srgbClr val="000000"/>
                </a:solidFill>
              </a:rPr>
              <a:t>Listes de contrôle d’accès numérotées</a:t>
            </a:r>
          </a:p>
          <a:p>
            <a:pPr marL="285750" indent="-285750" algn="l" rtl="0">
              <a:buFont typeface="Arial" panose="020B0604020202020204" pitchFamily="34" charset="0"/>
              <a:buChar char="•"/>
            </a:pPr>
            <a:r>
              <a:rPr sz="1600" lang="fr-FR">
                <a:solidFill>
                  <a:srgbClr val="000000"/>
                </a:solidFill>
              </a:rPr>
              <a:t>Les ACL numérotées 1-99 ou 1300-1999 sont des ACL standard, tandis que les ACL numérotées 100-199 ou 2000-2699 sont des ACL étendues.</a:t>
            </a:r>
          </a:p>
          <a:p>
            <a:pPr marL="342900" indent="-342900" algn="l">
              <a:buFont typeface="Arial" panose="020B0604020202020204" pitchFamily="34" charset="0"/>
              <a:buChar char="•"/>
            </a:pPr>
            <a:endParaRPr lang="en-US" sz="1600" dirty="0">
              <a:solidFill>
                <a:srgbClr val="000000"/>
              </a:solidFill>
            </a:endParaRPr>
          </a:p>
        </p:txBody>
      </p:sp>
      <p:sp>
        <p:nvSpPr>
          <p:cNvPr id="6" name="Rectangle 5">
            <a:extLst>
              <a:ext uri="{FF2B5EF4-FFF2-40B4-BE49-F238E27FC236}">
                <a16:creationId xmlns:a16="http://schemas.microsoft.com/office/drawing/2014/main" id="{171F2959-C9E6-6F45-9258-2B3BD9A8EF5D}"/>
              </a:ext>
            </a:extLst>
          </p:cNvPr>
          <p:cNvSpPr/>
          <p:nvPr/>
        </p:nvSpPr>
        <p:spPr>
          <a:xfrm>
            <a:off x="720400" y="2061130"/>
            <a:ext cx="7329488" cy="2123658"/>
          </a:xfrm>
          <a:prstGeom prst="rect">
            <a:avLst/>
          </a:prstGeom>
          <a:solidFill>
            <a:srgbClr val="000000"/>
          </a:solidFill>
        </p:spPr>
        <p:txBody>
          <a:bodyPr wrap="square">
            <a:spAutoFit/>
          </a:bodyPr>
          <a:lstStyle/>
          <a:p>
            <a:pPr rtl="0"/>
            <a:r>
              <a:rPr sz="1200" lang="fr-FR">
                <a:solidFill>
                  <a:srgbClr val="DFDFDF"/>
                </a:solidFill>
                <a:latin typeface="Courier New" panose="02070309020205020404" pitchFamily="49" charset="0"/>
              </a:rPr>
              <a:t>R1(config)# </a:t>
            </a:r>
            <a:r>
              <a:rPr sz="1200" b="true" lang="fr-FR">
                <a:solidFill>
                  <a:srgbClr val="FFFFFF"/>
                </a:solidFill>
                <a:latin typeface="Courier New" panose="02070309020205020404" pitchFamily="49" charset="0"/>
              </a:rPr>
              <a:t>access-list ?</a:t>
            </a:r>
          </a:p>
          <a:p>
            <a:pPr rtl="0"/>
            <a:r>
              <a:rPr sz="1200" lang="fr-FR">
                <a:solidFill>
                  <a:srgbClr val="DFDFDF"/>
                </a:solidFill>
                <a:latin typeface="Courier New" panose="02070309020205020404" pitchFamily="49" charset="0"/>
              </a:rPr>
              <a:t> &lt;1-99&gt; IP standard access list </a:t>
            </a:r>
          </a:p>
          <a:p>
            <a:pPr rtl="0"/>
            <a:r>
              <a:rPr sz="1200" lang="fr-FR">
                <a:solidFill>
                  <a:srgbClr val="DFDFDF"/>
                </a:solidFill>
                <a:latin typeface="Courier New" panose="02070309020205020404" pitchFamily="49" charset="0"/>
              </a:rPr>
              <a:t> &lt;100-199&gt; IP extended access list </a:t>
            </a:r>
          </a:p>
          <a:p>
            <a:pPr rtl="0"/>
            <a:r>
              <a:rPr sz="1200" lang="fr-FR">
                <a:solidFill>
                  <a:srgbClr val="DFDFDF"/>
                </a:solidFill>
                <a:latin typeface="Courier New" panose="02070309020205020404" pitchFamily="49" charset="0"/>
              </a:rPr>
              <a:t> &lt;700-799&gt; 48-bit MAC address access list </a:t>
            </a:r>
          </a:p>
          <a:p>
            <a:pPr rtl="0"/>
            <a:r>
              <a:rPr sz="1200" lang="fr-FR">
                <a:solidFill>
                  <a:srgbClr val="DFDFDF"/>
                </a:solidFill>
                <a:latin typeface="Courier New" panose="02070309020205020404" pitchFamily="49" charset="0"/>
              </a:rPr>
              <a:t> &lt;1300-1999&gt; IP standard access list (expanded range) </a:t>
            </a:r>
          </a:p>
          <a:p>
            <a:pPr rtl="0"/>
            <a:r>
              <a:rPr sz="1200" lang="fr-FR">
                <a:solidFill>
                  <a:srgbClr val="DFDFDF"/>
                </a:solidFill>
                <a:latin typeface="Courier New" panose="02070309020205020404" pitchFamily="49" charset="0"/>
              </a:rPr>
              <a:t> &lt;200-299&gt; Protocol type-code access list </a:t>
            </a:r>
          </a:p>
          <a:p>
            <a:pPr rtl="0"/>
            <a:r>
              <a:rPr sz="1200" lang="fr-FR">
                <a:solidFill>
                  <a:srgbClr val="DFDFDF"/>
                </a:solidFill>
                <a:latin typeface="Courier New" panose="02070309020205020404" pitchFamily="49" charset="0"/>
              </a:rPr>
              <a:t> &lt;2000-2699&gt; IP extended access list (expanded range) </a:t>
            </a:r>
          </a:p>
          <a:p>
            <a:pPr rtl="0"/>
            <a:r>
              <a:rPr sz="1200" lang="fr-FR">
                <a:solidFill>
                  <a:srgbClr val="DFDFDF"/>
                </a:solidFill>
                <a:latin typeface="Courier New" panose="02070309020205020404" pitchFamily="49" charset="0"/>
              </a:rPr>
              <a:t> &lt;700-799&gt; 48-bit MAC address access list </a:t>
            </a:r>
          </a:p>
          <a:p>
            <a:pPr rtl="0"/>
            <a:r>
              <a:rPr sz="1200" lang="fr-FR">
                <a:solidFill>
                  <a:srgbClr val="DFDFDF"/>
                </a:solidFill>
                <a:latin typeface="Courier New" panose="02070309020205020404" pitchFamily="49" charset="0"/>
              </a:rPr>
              <a:t> rate-limit Simple rate-limit specific access list </a:t>
            </a:r>
          </a:p>
          <a:p>
            <a:pPr rtl="0"/>
            <a:r>
              <a:rPr sz="1200" lang="fr-FR">
                <a:solidFill>
                  <a:srgbClr val="DFDFDF"/>
                </a:solidFill>
                <a:latin typeface="Courier New" panose="02070309020205020404" pitchFamily="49" charset="0"/>
              </a:rPr>
              <a:t> template Enable IP template acls </a:t>
            </a:r>
          </a:p>
          <a:p>
            <a:pPr rtl="0"/>
            <a:r>
              <a:rPr sz="1200" lang="fr-FR">
                <a:solidFill>
                  <a:srgbClr val="DFDFDF"/>
                </a:solidFill>
                <a:latin typeface="Courier New" panose="02070309020205020404" pitchFamily="49" charset="0"/>
              </a:rPr>
              <a:t>Router(config)# </a:t>
            </a:r>
            <a:r>
              <a:rPr sz="1200" b="true" lang="fr-FR">
                <a:solidFill>
                  <a:srgbClr val="FFFFFF"/>
                </a:solidFill>
                <a:latin typeface="Courier New" panose="02070309020205020404" pitchFamily="49" charset="0"/>
              </a:rPr>
              <a:t>access-list </a:t>
            </a:r>
          </a:p>
        </p:txBody>
      </p:sp>
    </p:spTree>
    <p:custDataLst>
      <p:tags r:id="rId1"/>
    </p:custDataLst>
    <p:extLst>
      <p:ext uri="{BB962C8B-B14F-4D97-AF65-F5344CB8AC3E}">
        <p14:creationId xmlns:p14="http://schemas.microsoft.com/office/powerpoint/2010/main" val="12052769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sz="1600" lang="fr-FR"/>
              <a:t>Types de listes de contrôle d'accès IPv4</a:t>
            </a:r>
            <a:br>
              <a:rPr lang="en-US" dirty="0"/>
            </a:br>
            <a:r>
              <a:rPr sz="2400" lang="fr-FR"/>
              <a:t> Listes de contrôle d'accès numérotées et nommées (Suite)</a:t>
            </a:r>
          </a:p>
        </p:txBody>
      </p:sp>
      <p:sp>
        <p:nvSpPr>
          <p:cNvPr id="4" name="Content Placeholder 3">
            <a:extLst>
              <a:ext uri="{FF2B5EF4-FFF2-40B4-BE49-F238E27FC236}">
                <a16:creationId xmlns:a16="http://schemas.microsoft.com/office/drawing/2014/main" id="{32899492-07A1-FD4F-BB82-595FF422B2B7}"/>
              </a:ext>
            </a:extLst>
          </p:cNvPr>
          <p:cNvSpPr>
            <a:spLocks noGrp="1"/>
          </p:cNvSpPr>
          <p:nvPr>
            <p:ph idx="1"/>
          </p:nvPr>
        </p:nvSpPr>
        <p:spPr>
          <a:xfrm>
            <a:off x="431971" y="731838"/>
            <a:ext cx="8280057" cy="1938792"/>
          </a:xfrm>
        </p:spPr>
        <p:txBody>
          <a:bodyPr/>
          <a:lstStyle/>
          <a:p>
            <a:pPr marL="0" indent="0" algn="l" rtl="0"/>
            <a:r>
              <a:rPr sz="1600" b="true" lang="fr-FR">
                <a:solidFill>
                  <a:srgbClr val="000000"/>
                </a:solidFill>
              </a:rPr>
              <a:t>Listes de contrôle d'accès nommées</a:t>
            </a:r>
          </a:p>
          <a:p>
            <a:pPr marL="342900" indent="-342900" algn="l" rtl="0">
              <a:buFont typeface="Arial" panose="020B0604020202020204" pitchFamily="34" charset="0"/>
              <a:buChar char="•"/>
            </a:pPr>
            <a:r>
              <a:rPr sz="1600" lang="fr-FR">
                <a:solidFill>
                  <a:srgbClr val="000000"/>
                </a:solidFill>
              </a:rPr>
              <a:t>Les ACL nommées sont la méthode préférée à utiliser lors de la configuration des ACL. Plus précisément, les listes ACL standard et étendues peuvent être nommées pour fournir des informations sur l'objet de la liste ACL. Par exemple, nommer un ACL FTP-FILTER étendu est beaucoup mieux que d'avoir une ACL numérotée 100.</a:t>
            </a:r>
          </a:p>
          <a:p>
            <a:pPr marL="342900" indent="-342900" algn="l" rtl="0">
              <a:buFont typeface="Arial" panose="020B0604020202020204" pitchFamily="34" charset="0"/>
              <a:buChar char="•"/>
            </a:pPr>
            <a:r>
              <a:rPr sz="1600" lang="fr-FR">
                <a:solidFill>
                  <a:srgbClr val="000000"/>
                </a:solidFill>
              </a:rPr>
              <a:t>La commande de configuration globale </a:t>
            </a:r>
            <a:r>
              <a:rPr sz="1600" b="true" lang="fr-FR">
                <a:solidFill>
                  <a:srgbClr val="000000"/>
                </a:solidFill>
              </a:rPr>
              <a:t>ip</a:t>
            </a:r>
            <a:r>
              <a:rPr sz="1600" lang="fr-FR">
                <a:solidFill>
                  <a:srgbClr val="000000"/>
                </a:solidFill>
              </a:rPr>
              <a:t> </a:t>
            </a:r>
            <a:r>
              <a:rPr sz="1600" b="true" lang="fr-FR">
                <a:solidFill>
                  <a:srgbClr val="000000"/>
                </a:solidFill>
              </a:rPr>
              <a:t>access-list</a:t>
            </a:r>
            <a:r>
              <a:rPr sz="1600" lang="fr-FR">
                <a:solidFill>
                  <a:srgbClr val="000000"/>
                </a:solidFill>
              </a:rPr>
              <a:t> est utilisée pour créer une liste ACL nommée, comme illustré dans l'exemple suivant.</a:t>
            </a:r>
          </a:p>
          <a:p>
            <a:pPr marL="342900" indent="-342900" algn="l">
              <a:buFont typeface="Arial" panose="020B0604020202020204" pitchFamily="34" charset="0"/>
              <a:buChar char="•"/>
            </a:pPr>
            <a:endParaRPr lang="en-US" sz="1600" dirty="0">
              <a:solidFill>
                <a:srgbClr val="000000"/>
              </a:solidFill>
            </a:endParaRPr>
          </a:p>
        </p:txBody>
      </p:sp>
      <p:sp>
        <p:nvSpPr>
          <p:cNvPr id="6" name="Rectangle 5">
            <a:extLst>
              <a:ext uri="{FF2B5EF4-FFF2-40B4-BE49-F238E27FC236}">
                <a16:creationId xmlns:a16="http://schemas.microsoft.com/office/drawing/2014/main" id="{171F2959-C9E6-6F45-9258-2B3BD9A8EF5D}"/>
              </a:ext>
            </a:extLst>
          </p:cNvPr>
          <p:cNvSpPr/>
          <p:nvPr/>
        </p:nvSpPr>
        <p:spPr>
          <a:xfrm>
            <a:off x="593015" y="2796182"/>
            <a:ext cx="7752473" cy="954107"/>
          </a:xfrm>
          <a:prstGeom prst="rect">
            <a:avLst/>
          </a:prstGeom>
          <a:solidFill>
            <a:srgbClr val="000000"/>
          </a:solidFill>
        </p:spPr>
        <p:txBody>
          <a:bodyPr wrap="square">
            <a:spAutoFit/>
          </a:bodyPr>
          <a:lstStyle/>
          <a:p>
            <a:pPr rtl="0"/>
            <a:r>
              <a:rPr sz="1400" lang="fr-FR">
                <a:solidFill>
                  <a:schemeClr val="bg1"/>
                </a:solidFill>
                <a:latin typeface="Courier New" panose="02070309020205020404" pitchFamily="49" charset="0"/>
                <a:cs typeface="Courier New" panose="02070309020205020404" pitchFamily="49" charset="0"/>
              </a:rPr>
              <a:t>R1(config)# </a:t>
            </a:r>
            <a:r>
              <a:rPr sz="1400" b="true" lang="fr-FR">
                <a:solidFill>
                  <a:schemeClr val="bg1"/>
                </a:solidFill>
                <a:latin typeface="Courier New" panose="02070309020205020404" pitchFamily="49" charset="0"/>
                <a:cs typeface="Courier New" panose="02070309020205020404" pitchFamily="49" charset="0"/>
              </a:rPr>
              <a:t>ip access-list extended FTP-FILTER </a:t>
            </a:r>
          </a:p>
          <a:p>
            <a:pPr rtl="0"/>
            <a:r>
              <a:rPr sz="1400" lang="fr-FR">
                <a:solidFill>
                  <a:schemeClr val="bg1"/>
                </a:solidFill>
                <a:latin typeface="Courier New" panose="02070309020205020404" pitchFamily="49" charset="0"/>
                <a:cs typeface="Courier New" panose="02070309020205020404" pitchFamily="49" charset="0"/>
              </a:rPr>
              <a:t>R1(config-ext-nacl)# </a:t>
            </a:r>
            <a:r>
              <a:rPr sz="1400" b="true" lang="fr-FR">
                <a:solidFill>
                  <a:schemeClr val="bg1"/>
                </a:solidFill>
                <a:latin typeface="Courier New" panose="02070309020205020404" pitchFamily="49" charset="0"/>
                <a:cs typeface="Courier New" panose="02070309020205020404" pitchFamily="49" charset="0"/>
              </a:rPr>
              <a:t>permit tcp 192.168.10.0 0.0.0.255 any eq ftp </a:t>
            </a:r>
          </a:p>
          <a:p>
            <a:pPr rtl="0"/>
            <a:r>
              <a:rPr sz="1400" lang="fr-FR">
                <a:solidFill>
                  <a:schemeClr val="bg1"/>
                </a:solidFill>
                <a:latin typeface="Courier New" panose="02070309020205020404" pitchFamily="49" charset="0"/>
                <a:cs typeface="Courier New" panose="02070309020205020404" pitchFamily="49" charset="0"/>
              </a:rPr>
              <a:t>R1(config-ext-nacl)# </a:t>
            </a:r>
            <a:r>
              <a:rPr sz="1400" b="true" lang="fr-FR">
                <a:solidFill>
                  <a:schemeClr val="bg1"/>
                </a:solidFill>
                <a:latin typeface="Courier New" panose="02070309020205020404" pitchFamily="49" charset="0"/>
                <a:cs typeface="Courier New" panose="02070309020205020404" pitchFamily="49" charset="0"/>
              </a:rPr>
              <a:t>permit tcp 192.168.10.0 0.0.0.255 any eq ftp-data </a:t>
            </a:r>
            <a:r>
              <a:rPr sz="1400" lang="fr-FR">
                <a:solidFill>
                  <a:schemeClr val="bg1"/>
                </a:solidFill>
                <a:latin typeface="Courier New" panose="02070309020205020404" pitchFamily="49" charset="0"/>
                <a:cs typeface="Courier New" panose="02070309020205020404" pitchFamily="49" charset="0"/>
              </a:rPr>
              <a:t>R1(config-ext-nacl)#</a:t>
            </a:r>
          </a:p>
        </p:txBody>
      </p:sp>
    </p:spTree>
    <p:custDataLst>
      <p:tags r:id="rId1"/>
    </p:custDataLst>
    <p:extLst>
      <p:ext uri="{BB962C8B-B14F-4D97-AF65-F5344CB8AC3E}">
        <p14:creationId xmlns:p14="http://schemas.microsoft.com/office/powerpoint/2010/main" val="25538888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sz="1600" lang="fr-FR"/>
              <a:t>Types de listes de contrôle d'accès IPv4</a:t>
            </a:r>
            <a:br>
              <a:rPr lang="en-US" dirty="0"/>
            </a:br>
            <a:r>
              <a:rPr sz="2400" lang="fr-FR"/>
              <a:t>Où placer les listes de contrôle d'accès</a:t>
            </a:r>
          </a:p>
        </p:txBody>
      </p:sp>
      <p:sp>
        <p:nvSpPr>
          <p:cNvPr id="5" name="Content Placeholder 4">
            <a:extLst>
              <a:ext uri="{FF2B5EF4-FFF2-40B4-BE49-F238E27FC236}">
                <a16:creationId xmlns:a16="http://schemas.microsoft.com/office/drawing/2014/main" id="{2F40977E-DB10-7B46-B4C6-62E17DBF1187}"/>
              </a:ext>
            </a:extLst>
          </p:cNvPr>
          <p:cNvSpPr>
            <a:spLocks noGrp="1"/>
          </p:cNvSpPr>
          <p:nvPr>
            <p:ph idx="1"/>
          </p:nvPr>
        </p:nvSpPr>
        <p:spPr>
          <a:xfrm>
            <a:off x="474663" y="731837"/>
            <a:ext cx="3950582" cy="3689897"/>
          </a:xfrm>
        </p:spPr>
        <p:txBody>
          <a:bodyPr/>
          <a:lstStyle/>
          <a:p>
            <a:pPr marL="342900" indent="-342900" algn="l" rtl="0">
              <a:buFont typeface="Arial" panose="020B0604020202020204" pitchFamily="34" charset="0"/>
              <a:buChar char="•"/>
            </a:pPr>
            <a:r>
              <a:rPr sz="1600" lang="fr-FR">
                <a:solidFill>
                  <a:srgbClr val="000000"/>
                </a:solidFill>
              </a:rPr>
              <a:t>Chaque liste de contrôle d'accès doit être placée là où elle aura le plus grand impact sur les performances.</a:t>
            </a:r>
          </a:p>
          <a:p>
            <a:pPr marL="342900" indent="-342900" algn="l" rtl="0">
              <a:buFont typeface="Arial" panose="020B0604020202020204" pitchFamily="34" charset="0"/>
              <a:buChar char="•"/>
            </a:pPr>
            <a:r>
              <a:rPr sz="1600" lang="fr-FR">
                <a:solidFill>
                  <a:srgbClr val="000000"/>
                </a:solidFill>
              </a:rPr>
              <a:t>Les listes de contrôle d'accès étendues doivent être placées le plus près possible de la source du trafic à filtrer.</a:t>
            </a:r>
          </a:p>
          <a:p>
            <a:pPr marL="342900" indent="-342900" algn="l" rtl="0">
              <a:buFont typeface="Arial" panose="020B0604020202020204" pitchFamily="34" charset="0"/>
              <a:buChar char="•"/>
            </a:pPr>
            <a:r>
              <a:rPr sz="1600" lang="fr-FR">
                <a:solidFill>
                  <a:srgbClr val="000000"/>
                </a:solidFill>
              </a:rPr>
              <a:t>Les listes de contrôle d'accès standard doivent être placées le plus près possible de la destination. </a:t>
            </a:r>
          </a:p>
        </p:txBody>
      </p:sp>
      <p:pic>
        <p:nvPicPr>
          <p:cNvPr id="8" name="Picture 7">
            <a:extLst>
              <a:ext uri="{FF2B5EF4-FFF2-40B4-BE49-F238E27FC236}">
                <a16:creationId xmlns:a16="http://schemas.microsoft.com/office/drawing/2014/main" id="{A9404B20-D4D7-7444-A2E1-081828A6EE02}"/>
              </a:ext>
            </a:extLst>
          </p:cNvPr>
          <p:cNvPicPr>
            <a:picLocks noChangeAspect="1"/>
          </p:cNvPicPr>
          <p:nvPr/>
        </p:nvPicPr>
        <p:blipFill>
          <a:blip r:embed="rId4"/>
          <a:stretch>
            <a:fillRect/>
          </a:stretch>
        </p:blipFill>
        <p:spPr>
          <a:xfrm>
            <a:off x="4572000" y="1054902"/>
            <a:ext cx="4445168" cy="3043767"/>
          </a:xfrm>
          <a:prstGeom prst="rect">
            <a:avLst/>
          </a:prstGeom>
        </p:spPr>
      </p:pic>
    </p:spTree>
    <p:custDataLst>
      <p:tags r:id="rId1"/>
    </p:custDataLst>
    <p:extLst>
      <p:ext uri="{BB962C8B-B14F-4D97-AF65-F5344CB8AC3E}">
        <p14:creationId xmlns:p14="http://schemas.microsoft.com/office/powerpoint/2010/main" val="41884973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sz="1600" lang="fr-FR"/>
              <a:t>Types de listes de contrôle d'accès IPv4</a:t>
            </a:r>
            <a:br>
              <a:rPr lang="en-US" dirty="0"/>
            </a:br>
            <a:r>
              <a:rPr sz="2400" lang="fr-FR"/>
              <a:t>Où placer les listes de contrôle d'accès (Suite)</a:t>
            </a:r>
          </a:p>
        </p:txBody>
      </p:sp>
      <p:graphicFrame>
        <p:nvGraphicFramePr>
          <p:cNvPr id="6" name="Content Placeholder 5">
            <a:extLst>
              <a:ext uri="{FF2B5EF4-FFF2-40B4-BE49-F238E27FC236}">
                <a16:creationId xmlns:a16="http://schemas.microsoft.com/office/drawing/2014/main" id="{59E6494A-3D68-104F-B3BE-CB84E1B89184}"/>
              </a:ext>
            </a:extLst>
          </p:cNvPr>
          <p:cNvGraphicFramePr>
            <a:graphicFrameLocks noGrp="1"/>
          </p:cNvGraphicFramePr>
          <p:nvPr>
            <p:ph idx="1"/>
            <p:extLst>
              <p:ext uri="{D42A27DB-BD31-4B8C-83A1-F6EECF244321}">
                <p14:modId xmlns:p14="http://schemas.microsoft.com/office/powerpoint/2010/main" val="585314733"/>
              </p:ext>
            </p:extLst>
          </p:nvPr>
        </p:nvGraphicFramePr>
        <p:xfrm>
          <a:off x="431800" y="1240657"/>
          <a:ext cx="8280400" cy="3003550"/>
        </p:xfrm>
        <a:graphic>
          <a:graphicData uri="http://schemas.openxmlformats.org/drawingml/2006/table">
            <a:tbl>
              <a:tblPr firstRow="1" bandRow="1">
                <a:tableStyleId>{5C22544A-7EE6-4342-B048-85BDC9FD1C3A}</a:tableStyleId>
              </a:tblPr>
              <a:tblGrid>
                <a:gridCol w="3620911">
                  <a:extLst>
                    <a:ext uri="{9D8B030D-6E8A-4147-A177-3AD203B41FA5}">
                      <a16:colId xmlns:a16="http://schemas.microsoft.com/office/drawing/2014/main" val="2547512192"/>
                    </a:ext>
                  </a:extLst>
                </a:gridCol>
                <a:gridCol w="4659489">
                  <a:extLst>
                    <a:ext uri="{9D8B030D-6E8A-4147-A177-3AD203B41FA5}">
                      <a16:colId xmlns:a16="http://schemas.microsoft.com/office/drawing/2014/main" val="2374889655"/>
                    </a:ext>
                  </a:extLst>
                </a:gridCol>
              </a:tblGrid>
              <a:tr h="370840">
                <a:tc>
                  <a:txBody>
                    <a:bodyPr/>
                    <a:lstStyle/>
                    <a:p>
                      <a:pPr algn="l" fontAlgn="ctr" rtl="0"/>
                      <a:r>
                        <a:rPr sz="1400" b="true" lang="fr-FR">
                          <a:effectLst/>
                        </a:rPr>
                        <a:t>Facteurs influençant le placement des ACL</a:t>
                      </a:r>
                    </a:p>
                  </a:txBody>
                  <a:tcPr marL="47625" marR="47625" marT="47625" marB="47625" anchor="ctr"/>
                </a:tc>
                <a:tc>
                  <a:txBody>
                    <a:bodyPr/>
                    <a:lstStyle/>
                    <a:p>
                      <a:pPr algn="l" fontAlgn="ctr" rtl="0"/>
                      <a:r>
                        <a:rPr sz="1400" b="true" lang="fr-FR">
                          <a:effectLst/>
                        </a:rPr>
                        <a:t>Explication</a:t>
                      </a:r>
                    </a:p>
                  </a:txBody>
                  <a:tcPr marL="47625" marR="47625" marT="47625" marB="47625" anchor="ctr"/>
                </a:tc>
                <a:extLst>
                  <a:ext uri="{0D108BD9-81ED-4DB2-BD59-A6C34878D82A}">
                    <a16:rowId xmlns:a16="http://schemas.microsoft.com/office/drawing/2014/main" val="3900911890"/>
                  </a:ext>
                </a:extLst>
              </a:tr>
              <a:tr h="370840">
                <a:tc>
                  <a:txBody>
                    <a:bodyPr/>
                    <a:lstStyle/>
                    <a:p>
                      <a:pPr fontAlgn="ctr" rtl="0"/>
                      <a:r>
                        <a:rPr sz="1400" b="true" lang="fr-FR">
                          <a:effectLst/>
                        </a:rPr>
                        <a:t>L'étendue du contrôle organisationnel</a:t>
                      </a:r>
                    </a:p>
                  </a:txBody>
                  <a:tcPr marL="47625" marR="47625" marT="47625" marB="47625" anchor="ctr"/>
                </a:tc>
                <a:tc>
                  <a:txBody>
                    <a:bodyPr/>
                    <a:lstStyle/>
                    <a:p>
                      <a:pPr fontAlgn="ctr" rtl="0"/>
                      <a:r>
                        <a:rPr sz="1400" b="false" lang="fr-FR">
                          <a:effectLst/>
                        </a:rPr>
                        <a:t>Le placement de l'ACL peut dépendre du fait que l'organisation contrôle ou non les réseaux source et destination.</a:t>
                      </a:r>
                    </a:p>
                  </a:txBody>
                  <a:tcPr marL="47625" marR="47625" marT="47625" marB="47625" anchor="ctr"/>
                </a:tc>
                <a:extLst>
                  <a:ext uri="{0D108BD9-81ED-4DB2-BD59-A6C34878D82A}">
                    <a16:rowId xmlns:a16="http://schemas.microsoft.com/office/drawing/2014/main" val="698838820"/>
                  </a:ext>
                </a:extLst>
              </a:tr>
              <a:tr h="370840">
                <a:tc>
                  <a:txBody>
                    <a:bodyPr/>
                    <a:lstStyle/>
                    <a:p>
                      <a:pPr fontAlgn="ctr" rtl="0"/>
                      <a:r>
                        <a:rPr sz="1400" b="true" lang="fr-FR">
                          <a:effectLst/>
                        </a:rPr>
                        <a:t>Bande passante des réseaux concernés</a:t>
                      </a:r>
                    </a:p>
                  </a:txBody>
                  <a:tcPr marL="47625" marR="47625" marT="47625" marB="47625" anchor="ctr"/>
                </a:tc>
                <a:tc>
                  <a:txBody>
                    <a:bodyPr/>
                    <a:lstStyle/>
                    <a:p>
                      <a:pPr fontAlgn="ctr" rtl="0"/>
                      <a:r>
                        <a:rPr sz="1400" b="false" lang="fr-FR">
                          <a:effectLst/>
                        </a:rPr>
                        <a:t>Il peut être souhaitable de filtrer le trafic indésirable à la source pour empêcher la transmission de trafic qui consomme de la bande passante.</a:t>
                      </a:r>
                    </a:p>
                  </a:txBody>
                  <a:tcPr marL="47625" marR="47625" marT="47625" marB="47625" anchor="ctr"/>
                </a:tc>
                <a:extLst>
                  <a:ext uri="{0D108BD9-81ED-4DB2-BD59-A6C34878D82A}">
                    <a16:rowId xmlns:a16="http://schemas.microsoft.com/office/drawing/2014/main" val="3138060137"/>
                  </a:ext>
                </a:extLst>
              </a:tr>
              <a:tr h="370840">
                <a:tc>
                  <a:txBody>
                    <a:bodyPr/>
                    <a:lstStyle/>
                    <a:p>
                      <a:pPr fontAlgn="ctr" rtl="0"/>
                      <a:r>
                        <a:rPr sz="1400" b="true" lang="fr-FR">
                          <a:effectLst/>
                        </a:rPr>
                        <a:t>Simplicité de configuration</a:t>
                      </a:r>
                    </a:p>
                  </a:txBody>
                  <a:tcPr marL="47625" marR="47625" marT="47625" marB="47625" anchor="ctr"/>
                </a:tc>
                <a:tc>
                  <a:txBody>
                    <a:bodyPr/>
                    <a:lstStyle/>
                    <a:p>
                      <a:pPr fontAlgn="ctr" rtl="0">
                        <a:buFont typeface="Arial" panose="020B0604020202020204" pitchFamily="34" charset="0"/>
                        <a:buChar char="•"/>
                      </a:pPr>
                      <a:r>
                        <a:rPr sz="1400" b="false" lang="fr-FR">
                          <a:effectLst/>
                        </a:rPr>
                        <a:t>Il peut être plus facile d'implémenter une liste ACL à destination, mais le trafic utilisera inutilement la bande passante.</a:t>
                      </a:r>
                    </a:p>
                    <a:p>
                      <a:pPr fontAlgn="ctr" rtl="0">
                        <a:buFont typeface="Arial" panose="020B0604020202020204" pitchFamily="34" charset="0"/>
                        <a:buChar char="•"/>
                      </a:pPr>
                      <a:r>
                        <a:rPr sz="1400" b="false" lang="fr-FR">
                          <a:effectLst/>
                        </a:rPr>
                        <a:t>Une liste de contrôle d'accès étendue peut être utilisée sur chaque routeur d'où provient le trafic. Cela permet d'économiser de la bande passante en filtrant le trafic à la source, mais exige de créer des listes de contrôle d'accès étendues sur plusieurs routeurs.</a:t>
                      </a:r>
                    </a:p>
                  </a:txBody>
                  <a:tcPr marL="47625" marR="47625" marT="47625" marB="47625" anchor="ctr"/>
                </a:tc>
                <a:extLst>
                  <a:ext uri="{0D108BD9-81ED-4DB2-BD59-A6C34878D82A}">
                    <a16:rowId xmlns:a16="http://schemas.microsoft.com/office/drawing/2014/main" val="1061477008"/>
                  </a:ext>
                </a:extLst>
              </a:tr>
            </a:tbl>
          </a:graphicData>
        </a:graphic>
      </p:graphicFrame>
    </p:spTree>
    <p:custDataLst>
      <p:tags r:id="rId1"/>
    </p:custDataLst>
    <p:extLst>
      <p:ext uri="{BB962C8B-B14F-4D97-AF65-F5344CB8AC3E}">
        <p14:creationId xmlns:p14="http://schemas.microsoft.com/office/powerpoint/2010/main" val="28705101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sz="1600" lang="fr-FR"/>
              <a:t>Types de listes de contrôle d'accès IPv4</a:t>
            </a:r>
            <a:br>
              <a:rPr lang="en-US" dirty="0"/>
            </a:br>
            <a:r>
              <a:rPr sz="2400" lang="fr-FR"/>
              <a:t>Exemple d'emplacement de liste de contrôle d'accès standard</a:t>
            </a:r>
          </a:p>
        </p:txBody>
      </p:sp>
      <p:sp>
        <p:nvSpPr>
          <p:cNvPr id="4" name="Content Placeholder 3">
            <a:extLst>
              <a:ext uri="{FF2B5EF4-FFF2-40B4-BE49-F238E27FC236}">
                <a16:creationId xmlns:a16="http://schemas.microsoft.com/office/drawing/2014/main" id="{1A6CB395-1298-194E-B43A-F3E254D84166}"/>
              </a:ext>
            </a:extLst>
          </p:cNvPr>
          <p:cNvSpPr>
            <a:spLocks noGrp="1"/>
          </p:cNvSpPr>
          <p:nvPr>
            <p:ph idx="1"/>
          </p:nvPr>
        </p:nvSpPr>
        <p:spPr>
          <a:xfrm>
            <a:off x="474662" y="731837"/>
            <a:ext cx="3465160" cy="3689897"/>
          </a:xfrm>
        </p:spPr>
        <p:txBody>
          <a:bodyPr/>
          <a:lstStyle/>
          <a:p>
            <a:pPr marL="0" indent="0" algn="l" rtl="0"/>
            <a:r>
              <a:rPr sz="1600" lang="fr-FR">
                <a:solidFill>
                  <a:srgbClr val="000000"/>
                </a:solidFill>
              </a:rPr>
              <a:t>Sur la figure, l'administrateur souhaite empêcher le trafic provenant du réseau 192.168.10.0/24 d'accéder au réseau 192.168.30.0/24.</a:t>
            </a:r>
          </a:p>
          <a:p>
            <a:pPr marL="0" indent="0" algn="l"/>
            <a:endParaRPr lang="en-US" sz="1600" dirty="0">
              <a:solidFill>
                <a:srgbClr val="000000"/>
              </a:solidFill>
            </a:endParaRPr>
          </a:p>
          <a:p>
            <a:pPr marL="0" indent="0" algn="l" rtl="0"/>
            <a:r>
              <a:rPr sz="1600" lang="fr-FR">
                <a:solidFill>
                  <a:srgbClr val="000000"/>
                </a:solidFill>
              </a:rPr>
              <a:t>En suivant les instructions de placement de base, l'administrateur place une liste ACL standard sur le routeur R3. </a:t>
            </a:r>
          </a:p>
        </p:txBody>
      </p:sp>
      <p:pic>
        <p:nvPicPr>
          <p:cNvPr id="7" name="Picture 6">
            <a:extLst>
              <a:ext uri="{FF2B5EF4-FFF2-40B4-BE49-F238E27FC236}">
                <a16:creationId xmlns:a16="http://schemas.microsoft.com/office/drawing/2014/main" id="{AE134E9C-D50A-A747-AB42-4921CC0486C1}"/>
              </a:ext>
            </a:extLst>
          </p:cNvPr>
          <p:cNvPicPr>
            <a:picLocks noChangeAspect="1"/>
          </p:cNvPicPr>
          <p:nvPr/>
        </p:nvPicPr>
        <p:blipFill>
          <a:blip r:embed="rId4"/>
          <a:stretch>
            <a:fillRect/>
          </a:stretch>
        </p:blipFill>
        <p:spPr>
          <a:xfrm>
            <a:off x="3939822" y="947296"/>
            <a:ext cx="4823027" cy="3258979"/>
          </a:xfrm>
          <a:prstGeom prst="rect">
            <a:avLst/>
          </a:prstGeom>
        </p:spPr>
      </p:pic>
    </p:spTree>
    <p:custDataLst>
      <p:tags r:id="rId1"/>
    </p:custDataLst>
    <p:extLst>
      <p:ext uri="{BB962C8B-B14F-4D97-AF65-F5344CB8AC3E}">
        <p14:creationId xmlns:p14="http://schemas.microsoft.com/office/powerpoint/2010/main" val="6123600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sz="1600" lang="fr-FR"/>
              <a:t>Types de listes de contrôle d'accès IPv4</a:t>
            </a:r>
            <a:br>
              <a:rPr lang="en-US" dirty="0"/>
            </a:br>
            <a:r>
              <a:rPr sz="2400" lang="fr-FR"/>
              <a:t>Exemple d'emplacement de liste de contrôle d'accès standard (Suite)</a:t>
            </a:r>
          </a:p>
        </p:txBody>
      </p:sp>
      <p:sp>
        <p:nvSpPr>
          <p:cNvPr id="4" name="Content Placeholder 3">
            <a:extLst>
              <a:ext uri="{FF2B5EF4-FFF2-40B4-BE49-F238E27FC236}">
                <a16:creationId xmlns:a16="http://schemas.microsoft.com/office/drawing/2014/main" id="{1A6CB395-1298-194E-B43A-F3E254D84166}"/>
              </a:ext>
            </a:extLst>
          </p:cNvPr>
          <p:cNvSpPr>
            <a:spLocks noGrp="1"/>
          </p:cNvSpPr>
          <p:nvPr>
            <p:ph idx="1"/>
          </p:nvPr>
        </p:nvSpPr>
        <p:spPr>
          <a:xfrm>
            <a:off x="474663" y="731837"/>
            <a:ext cx="4097338" cy="3689897"/>
          </a:xfrm>
        </p:spPr>
        <p:txBody>
          <a:bodyPr/>
          <a:lstStyle/>
          <a:p>
            <a:pPr marL="0" indent="0" algn="l" rtl="0"/>
            <a:r>
              <a:rPr sz="1600" lang="fr-FR">
                <a:solidFill>
                  <a:srgbClr val="000000"/>
                </a:solidFill>
              </a:rPr>
              <a:t>Il existe deux interfaces possibles sur R3 pour appliquer l'ACL standard:</a:t>
            </a:r>
          </a:p>
          <a:p>
            <a:pPr marL="342900" indent="-342900" algn="l" rtl="0">
              <a:buFont typeface="Arial" panose="020B0604020202020204" pitchFamily="34" charset="0"/>
              <a:buChar char="•"/>
            </a:pPr>
            <a:r>
              <a:rPr sz="1400" b="true" lang="fr-FR">
                <a:solidFill>
                  <a:srgbClr val="000000"/>
                </a:solidFill>
              </a:rPr>
              <a:t>Interface R3 S0/1/1</a:t>
            </a:r>
            <a:r>
              <a:rPr sz="1400" lang="fr-FR">
                <a:solidFill>
                  <a:srgbClr val="000000"/>
                </a:solidFill>
              </a:rPr>
              <a:t> </a:t>
            </a:r>
            <a:r>
              <a:rPr sz="1400" b="true" lang="fr-FR">
                <a:solidFill>
                  <a:srgbClr val="000000"/>
                </a:solidFill>
              </a:rPr>
              <a:t>(entrante)</a:t>
            </a:r>
            <a:r>
              <a:rPr sz="1400" lang="fr-FR">
                <a:solidFill>
                  <a:srgbClr val="000000"/>
                </a:solidFill>
              </a:rPr>
              <a:t> - L'ACL standard peut être appliquée entrante sur l'interface R3 S0/1/1 pour refuser le trafic à partir du réseau .10. Cependant, il filtre également le trafic .10 vers le réseau 192.168.31.0/24 (.31 dans cet exemple). Par conséquent, l'ACL standard ne doit pas être appliquée à cette interface.</a:t>
            </a:r>
          </a:p>
          <a:p>
            <a:pPr marL="342900" indent="-342900" algn="l" rtl="0">
              <a:buFont typeface="Arial" panose="020B0604020202020204" pitchFamily="34" charset="0"/>
              <a:buChar char="•"/>
            </a:pPr>
            <a:r>
              <a:rPr sz="1400" b="true" lang="fr-FR">
                <a:solidFill>
                  <a:srgbClr val="000000"/>
                </a:solidFill>
              </a:rPr>
              <a:t>Interface R3 G0/0</a:t>
            </a:r>
            <a:r>
              <a:rPr sz="1400" lang="fr-FR">
                <a:solidFill>
                  <a:srgbClr val="000000"/>
                </a:solidFill>
              </a:rPr>
              <a:t> </a:t>
            </a:r>
            <a:r>
              <a:rPr sz="1400" b="true" lang="fr-FR">
                <a:solidFill>
                  <a:srgbClr val="000000"/>
                </a:solidFill>
              </a:rPr>
              <a:t>(sortante)</a:t>
            </a:r>
            <a:r>
              <a:rPr sz="1400" lang="fr-FR">
                <a:solidFill>
                  <a:srgbClr val="000000"/>
                </a:solidFill>
              </a:rPr>
              <a:t> - L'ACL standard peut être appliquée sortante sur l'interface R3 G0/0/0. Cela n'affecte pas les autres réseaux accessibles par R3. Les paquets du réseau .10 pourront toujours atteindre le réseau .31. C'est la meilleure interface pour placer la liste ACL standard pour répondre aux exigences de trafic.</a:t>
            </a:r>
          </a:p>
          <a:p>
            <a:pPr marL="342900" indent="-342900" algn="l">
              <a:buFont typeface="Arial" panose="020B0604020202020204" pitchFamily="34" charset="0"/>
              <a:buChar char="•"/>
            </a:pPr>
            <a:endParaRPr lang="en-US" sz="1600" dirty="0">
              <a:solidFill>
                <a:srgbClr val="000000"/>
              </a:solidFill>
            </a:endParaRPr>
          </a:p>
        </p:txBody>
      </p:sp>
      <p:pic>
        <p:nvPicPr>
          <p:cNvPr id="2" name="Picture 1">
            <a:extLst>
              <a:ext uri="{FF2B5EF4-FFF2-40B4-BE49-F238E27FC236}">
                <a16:creationId xmlns:a16="http://schemas.microsoft.com/office/drawing/2014/main" id="{0632ED12-CB09-4110-8785-464D2A510892}"/>
              </a:ext>
            </a:extLst>
          </p:cNvPr>
          <p:cNvPicPr>
            <a:picLocks noChangeAspect="1"/>
          </p:cNvPicPr>
          <p:nvPr/>
        </p:nvPicPr>
        <p:blipFill>
          <a:blip r:embed="rId4"/>
          <a:stretch>
            <a:fillRect/>
          </a:stretch>
        </p:blipFill>
        <p:spPr>
          <a:xfrm>
            <a:off x="4572000" y="1253612"/>
            <a:ext cx="4196507" cy="2838346"/>
          </a:xfrm>
          <a:prstGeom prst="rect">
            <a:avLst/>
          </a:prstGeom>
        </p:spPr>
      </p:pic>
    </p:spTree>
    <p:custDataLst>
      <p:tags r:id="rId1"/>
    </p:custDataLst>
    <p:extLst>
      <p:ext uri="{BB962C8B-B14F-4D97-AF65-F5344CB8AC3E}">
        <p14:creationId xmlns:p14="http://schemas.microsoft.com/office/powerpoint/2010/main" val="26632407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sz="1600" lang="fr-FR"/>
              <a:t>Types de listes de contrôle d'accès IPv4</a:t>
            </a:r>
            <a:br>
              <a:rPr lang="en-US" dirty="0"/>
            </a:br>
            <a:r>
              <a:rPr sz="2400" lang="fr-FR"/>
              <a:t>Exemple d'emplacement d'une liste de contrôle d'accès étendue</a:t>
            </a:r>
          </a:p>
        </p:txBody>
      </p:sp>
      <p:sp>
        <p:nvSpPr>
          <p:cNvPr id="5" name="Content Placeholder 4">
            <a:extLst>
              <a:ext uri="{FF2B5EF4-FFF2-40B4-BE49-F238E27FC236}">
                <a16:creationId xmlns:a16="http://schemas.microsoft.com/office/drawing/2014/main" id="{8C29435F-8456-FC4A-9378-9591DF359F98}"/>
              </a:ext>
            </a:extLst>
          </p:cNvPr>
          <p:cNvSpPr>
            <a:spLocks noGrp="1"/>
          </p:cNvSpPr>
          <p:nvPr>
            <p:ph idx="1"/>
          </p:nvPr>
        </p:nvSpPr>
        <p:spPr>
          <a:xfrm>
            <a:off x="282349" y="731837"/>
            <a:ext cx="4391251" cy="3689897"/>
          </a:xfrm>
        </p:spPr>
        <p:txBody>
          <a:bodyPr/>
          <a:lstStyle/>
          <a:p>
            <a:pPr marL="342900" indent="-342900" algn="l" rtl="0">
              <a:buFont typeface="Arial" panose="020B0604020202020204" pitchFamily="34" charset="0"/>
              <a:buChar char="•"/>
            </a:pPr>
            <a:r>
              <a:rPr sz="1600" lang="fr-FR">
                <a:solidFill>
                  <a:srgbClr val="000000"/>
                </a:solidFill>
              </a:rPr>
              <a:t>Les ACL étendus doivent être situés aussi près que possible de la source.</a:t>
            </a:r>
          </a:p>
          <a:p>
            <a:pPr marL="342900" indent="-342900" algn="l" rtl="0">
              <a:buFont typeface="Arial" panose="020B0604020202020204" pitchFamily="34" charset="0"/>
              <a:buChar char="•"/>
            </a:pPr>
            <a:r>
              <a:rPr sz="1600" lang="fr-FR">
                <a:solidFill>
                  <a:srgbClr val="000000"/>
                </a:solidFill>
              </a:rPr>
              <a:t>Cependant, l'organisation ne peut placer des ACL que sur les appareils qu'elle contrôle. Par conséquent, cet emplacement doit être déterminé par la portée du contrôle dont dispose l’administrateur réseau.</a:t>
            </a:r>
          </a:p>
          <a:p>
            <a:pPr marL="342900" indent="-342900" algn="l" rtl="0">
              <a:buFont typeface="Arial" panose="020B0604020202020204" pitchFamily="34" charset="0"/>
              <a:buChar char="•"/>
            </a:pPr>
            <a:r>
              <a:rPr sz="1600" lang="fr-FR">
                <a:solidFill>
                  <a:srgbClr val="000000"/>
                </a:solidFill>
              </a:rPr>
              <a:t>Dans la figure, par exemple, la société A veut refuser le trafic Telnet et FTP au réseau 192.168.30.0/24 de la société B à partir de son réseau 192.168.11.0/24 tout en autorisant tout autre trafic.</a:t>
            </a:r>
          </a:p>
          <a:p>
            <a:pPr marL="342900" indent="-342900" algn="l">
              <a:buFont typeface="Arial" panose="020B0604020202020204" pitchFamily="34" charset="0"/>
              <a:buChar char="•"/>
            </a:pPr>
            <a:endParaRPr lang="en-US" sz="1600" dirty="0">
              <a:solidFill>
                <a:srgbClr val="000000"/>
              </a:solidFill>
            </a:endParaRPr>
          </a:p>
        </p:txBody>
      </p:sp>
      <p:pic>
        <p:nvPicPr>
          <p:cNvPr id="8" name="Picture 7">
            <a:extLst>
              <a:ext uri="{FF2B5EF4-FFF2-40B4-BE49-F238E27FC236}">
                <a16:creationId xmlns:a16="http://schemas.microsoft.com/office/drawing/2014/main" id="{3E8A81FF-B9D5-D64A-AF48-208DCD6F84C4}"/>
              </a:ext>
            </a:extLst>
          </p:cNvPr>
          <p:cNvPicPr>
            <a:picLocks noChangeAspect="1"/>
          </p:cNvPicPr>
          <p:nvPr/>
        </p:nvPicPr>
        <p:blipFill>
          <a:blip r:embed="rId4"/>
          <a:stretch>
            <a:fillRect/>
          </a:stretch>
        </p:blipFill>
        <p:spPr>
          <a:xfrm>
            <a:off x="4572000" y="1049257"/>
            <a:ext cx="4391251" cy="3055056"/>
          </a:xfrm>
          <a:prstGeom prst="rect">
            <a:avLst/>
          </a:prstGeom>
        </p:spPr>
      </p:pic>
    </p:spTree>
    <p:custDataLst>
      <p:tags r:id="rId1"/>
    </p:custDataLst>
    <p:extLst>
      <p:ext uri="{BB962C8B-B14F-4D97-AF65-F5344CB8AC3E}">
        <p14:creationId xmlns:p14="http://schemas.microsoft.com/office/powerpoint/2010/main" val="39467006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sz="1600" lang="fr-FR"/>
              <a:t>Types de listes de contrôle d'accès IPv4</a:t>
            </a:r>
            <a:br>
              <a:rPr lang="en-US" dirty="0"/>
            </a:br>
            <a:r>
              <a:rPr sz="2400" lang="fr-FR"/>
              <a:t>Exemple d'emplacement d'une liste de contrôle d'accès étendue (Suite)</a:t>
            </a:r>
          </a:p>
        </p:txBody>
      </p:sp>
      <p:sp>
        <p:nvSpPr>
          <p:cNvPr id="4" name="Content Placeholder 3">
            <a:extLst>
              <a:ext uri="{FF2B5EF4-FFF2-40B4-BE49-F238E27FC236}">
                <a16:creationId xmlns:a16="http://schemas.microsoft.com/office/drawing/2014/main" id="{30A5D18E-D7A8-7548-988C-C4ED8FC9E574}"/>
              </a:ext>
            </a:extLst>
          </p:cNvPr>
          <p:cNvSpPr>
            <a:spLocks noGrp="1"/>
          </p:cNvSpPr>
          <p:nvPr>
            <p:ph idx="1"/>
          </p:nvPr>
        </p:nvSpPr>
        <p:spPr>
          <a:xfrm>
            <a:off x="245709" y="731837"/>
            <a:ext cx="4525394" cy="3689897"/>
          </a:xfrm>
        </p:spPr>
        <p:txBody>
          <a:bodyPr/>
          <a:lstStyle/>
          <a:p>
            <a:pPr marL="0" indent="0" algn="l" rtl="0"/>
            <a:r>
              <a:rPr sz="1400" lang="fr-FR">
                <a:solidFill>
                  <a:srgbClr val="000000"/>
                </a:solidFill>
              </a:rPr>
              <a:t>Un ACL étendu sur R3 permettrait d'accomplir la tâche, mais l'administrateur ne contrôle pas R3. En outre, cette solution autorise le passage du trafic indésirable sur l'ensemble du réseau avant de le bloquer lorsqu'il arrive à destination.</a:t>
            </a:r>
          </a:p>
          <a:p>
            <a:pPr marL="0" indent="0" algn="l" rtl="0"/>
            <a:r>
              <a:rPr sz="1400" lang="fr-FR">
                <a:solidFill>
                  <a:srgbClr val="000000"/>
                </a:solidFill>
              </a:rPr>
              <a:t>La solution consiste à placer une liste ACL étendue sur R1 qui spécifie à la fois les adresses source et de destination.</a:t>
            </a:r>
          </a:p>
          <a:p>
            <a:pPr marL="0" indent="0" algn="l" rtl="0"/>
            <a:r>
              <a:rPr sz="1400" lang="fr-FR">
                <a:solidFill>
                  <a:srgbClr val="000000"/>
                </a:solidFill>
              </a:rPr>
              <a:t>La figure illustre deux interfaces possibles sur R1 pour appliquer la liste de contrôle d'accès étendue:</a:t>
            </a:r>
          </a:p>
          <a:p>
            <a:pPr marL="171450" indent="-171450" algn="l" rtl="0">
              <a:buFont typeface="Arial" panose="020B0604020202020204" pitchFamily="34" charset="0"/>
              <a:buChar char="•"/>
            </a:pPr>
            <a:r>
              <a:rPr sz="1200" b="true" lang="fr-FR">
                <a:solidFill>
                  <a:srgbClr val="000000"/>
                </a:solidFill>
              </a:rPr>
              <a:t>interface R1 S0/1/0 (sortante)</a:t>
            </a:r>
            <a:r>
              <a:rPr sz="1200" lang="fr-FR">
                <a:solidFill>
                  <a:srgbClr val="000000"/>
                </a:solidFill>
              </a:rPr>
              <a:t> - L'ACL étendue peut être appliquée sortante sur l'interface S0/1/0 Cette solution traitera tous les paquets quittant R1 y compris les paquets de 192.168.10.0/24.</a:t>
            </a:r>
          </a:p>
          <a:p>
            <a:pPr marL="171450" indent="-171450" algn="l" rtl="0">
              <a:buFont typeface="Arial" panose="020B0604020202020204" pitchFamily="34" charset="0"/>
              <a:buChar char="•"/>
            </a:pPr>
            <a:r>
              <a:rPr sz="1200" b="true" lang="fr-FR">
                <a:solidFill>
                  <a:srgbClr val="000000"/>
                </a:solidFill>
              </a:rPr>
              <a:t>Interface R1 G0/0/1 (entrante)</a:t>
            </a:r>
            <a:r>
              <a:rPr sz="1200" lang="fr-FR">
                <a:solidFill>
                  <a:srgbClr val="000000"/>
                </a:solidFill>
              </a:rPr>
              <a:t> - L'ACL étendu peut être appliqué en entrée sur le G0/0/1 et seuls les paquets du réseau 192.168.11.0/24 sont soumis au traitement ACL sur R1 Puisque le filtre doit être limité aux seuls paquets quittant le réseau 192.168.11.0/24, l'application de la liste de contrôle d'accès étendue à G0/1 constitue la meilleure solution.</a:t>
            </a:r>
          </a:p>
          <a:p>
            <a:pPr marL="342900" indent="-342900" algn="l">
              <a:buFont typeface="Arial" panose="020B0604020202020204" pitchFamily="34" charset="0"/>
              <a:buChar char="•"/>
            </a:pPr>
            <a:endParaRPr lang="en-US" sz="1400" dirty="0">
              <a:solidFill>
                <a:srgbClr val="000000"/>
              </a:solidFill>
            </a:endParaRPr>
          </a:p>
        </p:txBody>
      </p:sp>
      <p:pic>
        <p:nvPicPr>
          <p:cNvPr id="2" name="Picture 1">
            <a:extLst>
              <a:ext uri="{FF2B5EF4-FFF2-40B4-BE49-F238E27FC236}">
                <a16:creationId xmlns:a16="http://schemas.microsoft.com/office/drawing/2014/main" id="{036CD542-8B2A-487C-BF2F-30E811FB2378}"/>
              </a:ext>
            </a:extLst>
          </p:cNvPr>
          <p:cNvPicPr>
            <a:picLocks noChangeAspect="1"/>
          </p:cNvPicPr>
          <p:nvPr/>
        </p:nvPicPr>
        <p:blipFill>
          <a:blip r:embed="rId4"/>
          <a:stretch>
            <a:fillRect/>
          </a:stretch>
        </p:blipFill>
        <p:spPr>
          <a:xfrm>
            <a:off x="4915739" y="1156465"/>
            <a:ext cx="4067883" cy="2830569"/>
          </a:xfrm>
          <a:prstGeom prst="rect">
            <a:avLst/>
          </a:prstGeom>
        </p:spPr>
      </p:pic>
    </p:spTree>
    <p:custDataLst>
      <p:tags r:id="rId1"/>
    </p:custDataLst>
    <p:extLst>
      <p:ext uri="{BB962C8B-B14F-4D97-AF65-F5344CB8AC3E}">
        <p14:creationId xmlns:p14="http://schemas.microsoft.com/office/powerpoint/2010/main" val="18619848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47520"/>
            <a:ext cx="8280314" cy="970280"/>
          </a:xfrm>
        </p:spPr>
        <p:txBody>
          <a:bodyPr/>
          <a:lstStyle/>
          <a:p>
            <a:pPr rtl="0"/>
            <a:r>
              <a:rPr lang="fr-FR">
                <a:solidFill>
                  <a:schemeClr val="accent5">
                    <a:lumMod val="40000"/>
                    <a:lumOff val="60000"/>
                  </a:schemeClr>
                </a:solidFill>
              </a:rPr>
              <a:t>4.5 Module pratique et questionnaire</a:t>
            </a:r>
          </a:p>
        </p:txBody>
      </p:sp>
    </p:spTree>
    <p:custDataLst>
      <p:tags r:id="rId1"/>
    </p:custDataLst>
    <p:extLst>
      <p:ext uri="{BB962C8B-B14F-4D97-AF65-F5344CB8AC3E}">
        <p14:creationId xmlns:p14="http://schemas.microsoft.com/office/powerpoint/2010/main" val="410599242"/>
      </p:ext>
    </p:ext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show="0">
  <p:cSld>
    <p:spTree>
      <p:nvGrpSpPr>
        <p:cNvPr id="1" name=""/>
        <p:cNvGrpSpPr/>
        <p:nvPr/>
      </p:nvGrpSpPr>
      <p:grpSpPr>
        <a:xfrm>
          <a:off x="0" y="0"/>
          <a:ext cx="0" cy="0"/>
          <a:chOff x="0" y="0"/>
          <a:chExt cx="0" cy="0"/>
        </a:xfrm>
      </p:grpSpPr>
      <p:sp>
        <p:nvSpPr>
          <p:cNvPr id="5" name="Title 2">
            <a:extLst>
              <a:ext uri="{FF2B5EF4-FFF2-40B4-BE49-F238E27FC236}">
                <a16:creationId xmlns:a16="http://schemas.microsoft.com/office/drawing/2014/main" id="{2D10C50B-ED86-4E5D-BD0F-658911DFEF9B}"/>
              </a:ext>
            </a:extLst>
          </p:cNvPr>
          <p:cNvSpPr>
            <a:spLocks noGrp="1"/>
          </p:cNvSpPr>
          <p:nvPr>
            <p:ph type="title"/>
          </p:nvPr>
        </p:nvSpPr>
        <p:spPr>
          <a:xfrm>
            <a:off x="0" y="-15285"/>
            <a:ext cx="9144000" cy="757238"/>
          </a:xfrm>
        </p:spPr>
        <p:txBody>
          <a:bodyPr/>
          <a:lstStyle/>
          <a:p>
            <a:pPr rtl="0"/>
            <a:r>
              <a:rPr lang="fr-FR"/>
              <a:t>What to Expect in this Module (Cont.)</a:t>
            </a:r>
          </a:p>
        </p:txBody>
      </p:sp>
      <p:sp>
        <p:nvSpPr>
          <p:cNvPr id="6" name="Content Placeholder 1">
            <a:extLst>
              <a:ext uri="{FF2B5EF4-FFF2-40B4-BE49-F238E27FC236}">
                <a16:creationId xmlns:a16="http://schemas.microsoft.com/office/drawing/2014/main" id="{031D3D35-BC84-421A-A5F0-48081A310F8E}"/>
              </a:ext>
            </a:extLst>
          </p:cNvPr>
          <p:cNvSpPr txBox="1">
            <a:spLocks/>
          </p:cNvSpPr>
          <p:nvPr/>
        </p:nvSpPr>
        <p:spPr bwMode="auto">
          <a:xfrm>
            <a:off x="106756" y="668963"/>
            <a:ext cx="8853286" cy="346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0" indent="0" rtl="0">
              <a:buNone/>
            </a:pPr>
            <a:r>
              <a:rPr lang="fr-FR"/>
              <a:t>To facilitate learning, the following features may be included in this module:</a:t>
            </a:r>
          </a:p>
          <a:p>
            <a:pPr marL="0" indent="0">
              <a:buNone/>
            </a:pPr>
            <a:endParaRPr lang="en-US" dirty="0"/>
          </a:p>
          <a:p>
            <a:pPr marL="0" indent="0">
              <a:buFont typeface="Wingdings" panose="05000000000000000000" pitchFamily="2" charset="2"/>
              <a:buNone/>
            </a:pPr>
            <a:endParaRPr lang="en-US" dirty="0"/>
          </a:p>
        </p:txBody>
      </p:sp>
      <p:graphicFrame>
        <p:nvGraphicFramePr>
          <p:cNvPr id="4" name="Content Placeholder 3">
            <a:extLst>
              <a:ext uri="{FF2B5EF4-FFF2-40B4-BE49-F238E27FC236}">
                <a16:creationId xmlns:a16="http://schemas.microsoft.com/office/drawing/2014/main" id="{DDD52CCD-9D1E-4CC4-815A-A5967A0831D9}"/>
              </a:ext>
            </a:extLst>
          </p:cNvPr>
          <p:cNvGraphicFramePr>
            <a:graphicFrameLocks noGrp="1"/>
          </p:cNvGraphicFramePr>
          <p:nvPr>
            <p:ph idx="1"/>
            <p:extLst/>
          </p:nvPr>
        </p:nvGraphicFramePr>
        <p:xfrm>
          <a:off x="106756" y="1279280"/>
          <a:ext cx="8595235" cy="1950720"/>
        </p:xfrm>
        <a:graphic>
          <a:graphicData uri="http://schemas.openxmlformats.org/drawingml/2006/table">
            <a:tbl>
              <a:tblPr firstRow="1" bandRow="1">
                <a:tableStyleId>{5C22544A-7EE6-4342-B048-85BDC9FD1C3A}</a:tableStyleId>
              </a:tblPr>
              <a:tblGrid>
                <a:gridCol w="2178265">
                  <a:extLst>
                    <a:ext uri="{9D8B030D-6E8A-4147-A177-3AD203B41FA5}">
                      <a16:colId xmlns:a16="http://schemas.microsoft.com/office/drawing/2014/main" val="3215831619"/>
                    </a:ext>
                  </a:extLst>
                </a:gridCol>
                <a:gridCol w="6416970">
                  <a:extLst>
                    <a:ext uri="{9D8B030D-6E8A-4147-A177-3AD203B41FA5}">
                      <a16:colId xmlns:a16="http://schemas.microsoft.com/office/drawing/2014/main" val="276475465"/>
                    </a:ext>
                  </a:extLst>
                </a:gridCol>
              </a:tblGrid>
              <a:tr h="265091">
                <a:tc>
                  <a:txBody>
                    <a:bodyPr/>
                    <a:lstStyle/>
                    <a:p>
                      <a:pPr algn="l" fontAlgn="b" rtl="0"/>
                      <a:r>
                        <a:rPr sz="1400" b="true" i="false" u="none" strike="noStrike" lang="fr-FR">
                          <a:solidFill>
                            <a:schemeClr val="bg1"/>
                          </a:solidFill>
                          <a:effectLst/>
                          <a:latin typeface="+mn-lt"/>
                        </a:rPr>
                        <a:t>Feature</a:t>
                      </a:r>
                    </a:p>
                  </a:txBody>
                  <a:tcPr marL="9525" marR="9525" marT="9525" marB="0" anchor="b"/>
                </a:tc>
                <a:tc>
                  <a:txBody>
                    <a:bodyPr/>
                    <a:lstStyle/>
                    <a:p>
                      <a:pPr rtl="0"/>
                      <a:r>
                        <a:rPr lang="fr-FR"/>
                        <a:t>Description</a:t>
                      </a:r>
                    </a:p>
                  </a:txBody>
                  <a:tcPr/>
                </a:tc>
                <a:extLst>
                  <a:ext uri="{0D108BD9-81ED-4DB2-BD59-A6C34878D82A}">
                    <a16:rowId xmlns:a16="http://schemas.microsoft.com/office/drawing/2014/main" val="3768427975"/>
                  </a:ext>
                </a:extLst>
              </a:tr>
              <a:tr h="265091">
                <a:tc>
                  <a:txBody>
                    <a:bodyPr/>
                    <a:lstStyle/>
                    <a:p>
                      <a:pPr algn="l" fontAlgn="b" rtl="0"/>
                      <a:r>
                        <a:rPr sz="1400" b="false" i="false" u="none" strike="noStrike" lang="fr-FR">
                          <a:solidFill>
                            <a:srgbClr val="000000"/>
                          </a:solidFill>
                          <a:effectLst/>
                          <a:latin typeface="+mn-lt"/>
                        </a:rPr>
                        <a:t>Hands-On Labs</a:t>
                      </a:r>
                    </a:p>
                  </a:txBody>
                  <a:tcPr marL="9525" marR="9525" marT="9525" marB="0" anchor="b"/>
                </a:tc>
                <a:tc>
                  <a:txBody>
                    <a:bodyPr/>
                    <a:lstStyle/>
                    <a:p>
                      <a:pPr rtl="0"/>
                      <a:r>
                        <a:rPr lang="fr-FR"/>
                        <a:t>Labs designed for working with physical equipment.</a:t>
                      </a:r>
                    </a:p>
                  </a:txBody>
                  <a:tcPr/>
                </a:tc>
                <a:extLst>
                  <a:ext uri="{0D108BD9-81ED-4DB2-BD59-A6C34878D82A}">
                    <a16:rowId xmlns:a16="http://schemas.microsoft.com/office/drawing/2014/main" val="2258594367"/>
                  </a:ext>
                </a:extLst>
              </a:tr>
              <a:tr h="26509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sz="1400" b="false" i="false" u="none" strike="noStrike" lang="fr-FR">
                          <a:solidFill>
                            <a:srgbClr val="000000"/>
                          </a:solidFill>
                          <a:effectLst/>
                          <a:latin typeface="+mn-lt"/>
                        </a:rPr>
                        <a:t>Class Activities</a:t>
                      </a:r>
                    </a:p>
                    <a:p>
                      <a:pPr algn="l" fontAlgn="b"/>
                      <a:endParaRPr lang="en-US" sz="1400" b="0" i="0" u="none" strike="noStrike" dirty="0">
                        <a:solidFill>
                          <a:srgbClr val="000000"/>
                        </a:solidFill>
                        <a:effectLst/>
                        <a:latin typeface="+mn-lt"/>
                      </a:endParaRPr>
                    </a:p>
                  </a:txBody>
                  <a:tcPr marL="9525" marR="9525" marT="9525" marB="0" anchor="b"/>
                </a:tc>
                <a:tc>
                  <a:txBody>
                    <a:bodyPr/>
                    <a:lstStyle/>
                    <a:p>
                      <a:pPr rtl="0"/>
                      <a:r>
                        <a:rPr lang="fr-FR"/>
                        <a:t>These are found on the Instructor Resources page. Class Activities are designed to facilitate learning, class discussion, and collaboration.</a:t>
                      </a:r>
                    </a:p>
                  </a:txBody>
                  <a:tcPr/>
                </a:tc>
                <a:extLst>
                  <a:ext uri="{0D108BD9-81ED-4DB2-BD59-A6C34878D82A}">
                    <a16:rowId xmlns:a16="http://schemas.microsoft.com/office/drawing/2014/main" val="1125566603"/>
                  </a:ext>
                </a:extLst>
              </a:tr>
              <a:tr h="265091">
                <a:tc>
                  <a:txBody>
                    <a:bodyPr/>
                    <a:lstStyle/>
                    <a:p>
                      <a:pPr algn="l" fontAlgn="b" rtl="0"/>
                      <a:r>
                        <a:rPr sz="1400" b="false" i="false" u="none" strike="noStrike" lang="fr-FR">
                          <a:solidFill>
                            <a:srgbClr val="000000"/>
                          </a:solidFill>
                          <a:effectLst/>
                          <a:latin typeface="+mn-lt"/>
                        </a:rPr>
                        <a:t>Module Quizzes</a:t>
                      </a:r>
                    </a:p>
                  </a:txBody>
                  <a:tcPr marL="9525" marR="9525" marT="9525" marB="0" anchor="b"/>
                </a:tc>
                <a:tc>
                  <a:txBody>
                    <a:bodyPr/>
                    <a:lstStyle/>
                    <a:p>
                      <a:pPr rtl="0"/>
                      <a:r>
                        <a:rPr lang="fr-FR"/>
                        <a:t>Self-assessments that integrate concepts and skills learned throughout the series of topics presented in the module.</a:t>
                      </a:r>
                    </a:p>
                  </a:txBody>
                  <a:tcPr/>
                </a:tc>
                <a:extLst>
                  <a:ext uri="{0D108BD9-81ED-4DB2-BD59-A6C34878D82A}">
                    <a16:rowId xmlns:a16="http://schemas.microsoft.com/office/drawing/2014/main" val="831502776"/>
                  </a:ext>
                </a:extLst>
              </a:tr>
              <a:tr h="265091">
                <a:tc>
                  <a:txBody>
                    <a:bodyPr/>
                    <a:lstStyle/>
                    <a:p>
                      <a:pPr algn="l" fontAlgn="b" rtl="0"/>
                      <a:r>
                        <a:rPr sz="1400" b="false" i="false" u="none" strike="noStrike" lang="fr-FR">
                          <a:solidFill>
                            <a:srgbClr val="000000"/>
                          </a:solidFill>
                          <a:effectLst/>
                          <a:latin typeface="+mn-lt"/>
                        </a:rPr>
                        <a:t>Module Summary</a:t>
                      </a:r>
                    </a:p>
                  </a:txBody>
                  <a:tcPr marL="9525" marR="9525" marT="9525" marB="0" anchor="b"/>
                </a:tc>
                <a:tc>
                  <a:txBody>
                    <a:bodyPr/>
                    <a:lstStyle/>
                    <a:p>
                      <a:pPr rtl="0"/>
                      <a:r>
                        <a:rPr lang="fr-FR"/>
                        <a:t>Briefly recaps module content.</a:t>
                      </a:r>
                    </a:p>
                  </a:txBody>
                  <a:tcPr/>
                </a:tc>
                <a:extLst>
                  <a:ext uri="{0D108BD9-81ED-4DB2-BD59-A6C34878D82A}">
                    <a16:rowId xmlns:a16="http://schemas.microsoft.com/office/drawing/2014/main" val="2267046280"/>
                  </a:ext>
                </a:extLst>
              </a:tr>
            </a:tbl>
          </a:graphicData>
        </a:graphic>
      </p:graphicFrame>
    </p:spTree>
    <p:custDataLst>
      <p:tags r:id="rId1"/>
    </p:custDataLst>
    <p:extLst>
      <p:ext uri="{BB962C8B-B14F-4D97-AF65-F5344CB8AC3E}">
        <p14:creationId xmlns:p14="http://schemas.microsoft.com/office/powerpoint/2010/main" val="391837703"/>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sz="1400" lang="fr-FR">
                <a:latin typeface="Arial" charset="0"/>
              </a:rPr>
              <a:t>Module pratique et questionnaire</a:t>
            </a:r>
            <a:br>
              <a:rPr lang="en-US" dirty="0">
                <a:latin typeface="Arial" charset="0"/>
              </a:rPr>
            </a:br>
            <a:r>
              <a:rPr lang="fr-FR">
                <a:latin typeface="Arial" charset="0"/>
              </a:rPr>
              <a:t>Qu'est-ce que j'ai appris dans ce module?</a:t>
            </a:r>
          </a:p>
        </p:txBody>
      </p:sp>
      <p:sp>
        <p:nvSpPr>
          <p:cNvPr id="2" name="Content Placeholder 1">
            <a:extLst>
              <a:ext uri="{FF2B5EF4-FFF2-40B4-BE49-F238E27FC236}">
                <a16:creationId xmlns:a16="http://schemas.microsoft.com/office/drawing/2014/main" id="{930F9583-BD76-9240-A305-E6E2DEE971FB}"/>
              </a:ext>
            </a:extLst>
          </p:cNvPr>
          <p:cNvSpPr>
            <a:spLocks noGrp="1"/>
          </p:cNvSpPr>
          <p:nvPr>
            <p:ph idx="1"/>
          </p:nvPr>
        </p:nvSpPr>
        <p:spPr/>
        <p:txBody>
          <a:bodyPr/>
          <a:lstStyle/>
          <a:p>
            <a:pPr rtl="0">
              <a:spcBef>
                <a:spcPts val="0"/>
              </a:spcBef>
              <a:spcAft>
                <a:spcPts val="0"/>
              </a:spcAft>
              <a:buFont typeface="Arial" panose="020B0604020202020204" pitchFamily="34" charset="0"/>
              <a:buChar char="•"/>
            </a:pPr>
            <a:r>
              <a:rPr sz="1400" lang="fr-FR"/>
              <a:t>Une liste de contrôle d'accès (ou ACL) est une série de commandes IOS qui déterminent si un routeur achemine ou abandonne les paquets en fonction des informations contenues dans l'en-tête de paquet. </a:t>
            </a:r>
          </a:p>
          <a:p>
            <a:pPr rtl="0">
              <a:spcBef>
                <a:spcPts val="0"/>
              </a:spcBef>
              <a:spcAft>
                <a:spcPts val="0"/>
              </a:spcAft>
              <a:buFont typeface="Arial" panose="020B0604020202020204" pitchFamily="34" charset="0"/>
              <a:buChar char="•"/>
            </a:pPr>
            <a:r>
              <a:rPr sz="1400" lang="fr-FR"/>
              <a:t>Un routeur n'a pas d'ACL configuré par défaut. </a:t>
            </a:r>
          </a:p>
          <a:p>
            <a:pPr rtl="0">
              <a:spcBef>
                <a:spcPts val="0"/>
              </a:spcBef>
              <a:spcAft>
                <a:spcPts val="0"/>
              </a:spcAft>
              <a:buFont typeface="Arial" panose="020B0604020202020204" pitchFamily="34" charset="0"/>
              <a:buChar char="•"/>
            </a:pPr>
            <a:r>
              <a:rPr sz="1400" lang="fr-FR"/>
              <a:t>Toutefois, lorsqu'une liste de contrôle d'accès est appliquée à une interface, le routeur évalue en outre tous les paquets réseau lorsqu'ils traversent l'interface pour déterminer s'ils peuvent être acheminés. </a:t>
            </a:r>
          </a:p>
          <a:p>
            <a:pPr rtl="0">
              <a:spcBef>
                <a:spcPts val="0"/>
              </a:spcBef>
              <a:spcAft>
                <a:spcPts val="0"/>
              </a:spcAft>
              <a:buFont typeface="Arial" panose="020B0604020202020204" pitchFamily="34" charset="0"/>
              <a:buChar char="•"/>
            </a:pPr>
            <a:r>
              <a:rPr sz="1400" lang="fr-FR"/>
              <a:t>Une ACL utilise une liste séquentielle de déclarations d'autorisation ou de refus, connues sous le nom d'ACE. </a:t>
            </a:r>
          </a:p>
          <a:p>
            <a:pPr rtl="0">
              <a:spcBef>
                <a:spcPts val="0"/>
              </a:spcBef>
              <a:spcAft>
                <a:spcPts val="0"/>
              </a:spcAft>
              <a:buFont typeface="Arial" panose="020B0604020202020204" pitchFamily="34" charset="0"/>
              <a:buChar char="•"/>
            </a:pPr>
            <a:r>
              <a:rPr sz="1400" lang="fr-FR"/>
              <a:t>Les routeurs Cisco prennent en charge deux types d'ACL: ACL standard et ACL étendues. </a:t>
            </a:r>
          </a:p>
          <a:p>
            <a:pPr rtl="0">
              <a:spcBef>
                <a:spcPts val="0"/>
              </a:spcBef>
              <a:spcAft>
                <a:spcPts val="0"/>
              </a:spcAft>
              <a:buFont typeface="Arial" panose="020B0604020202020204" pitchFamily="34" charset="0"/>
              <a:buChar char="•"/>
            </a:pPr>
            <a:r>
              <a:rPr sz="1400" lang="fr-FR"/>
              <a:t>Un ACL entrant filtre les paquets avant qu'ils ne soient acheminés vers l'interface sortante. Si le paquet est autorisé par la liste de contrôle d'accès, il est alors traité pour le routage. </a:t>
            </a:r>
          </a:p>
          <a:p>
            <a:pPr rtl="0">
              <a:spcBef>
                <a:spcPts val="0"/>
              </a:spcBef>
              <a:spcAft>
                <a:spcPts val="0"/>
              </a:spcAft>
              <a:buFont typeface="Arial" panose="020B0604020202020204" pitchFamily="34" charset="0"/>
              <a:buChar char="•"/>
            </a:pPr>
            <a:r>
              <a:rPr sz="1400" lang="fr-FR"/>
              <a:t>Les listes de contrôle d'accès sortantes filtrent les paquets après qu'ils ont été routés, et ce, quelle que soit l'interface de sortie. </a:t>
            </a:r>
          </a:p>
          <a:p>
            <a:pPr rtl="0">
              <a:spcBef>
                <a:spcPts val="0"/>
              </a:spcBef>
              <a:spcAft>
                <a:spcPts val="0"/>
              </a:spcAft>
              <a:buFont typeface="Arial" panose="020B0604020202020204" pitchFamily="34" charset="0"/>
              <a:buChar char="•"/>
            </a:pPr>
            <a:r>
              <a:rPr sz="1400" lang="fr-FR"/>
              <a:t>Un ACE IPv4 utilise un masque générique 32 bits pour déterminer quels bits de l'adresse à examiner pour rechercher une correspondance. </a:t>
            </a:r>
          </a:p>
          <a:p>
            <a:pPr rtl="0">
              <a:spcBef>
                <a:spcPts val="0"/>
              </a:spcBef>
              <a:spcAft>
                <a:spcPts val="0"/>
              </a:spcAft>
              <a:buFont typeface="Arial" panose="020B0604020202020204" pitchFamily="34" charset="0"/>
              <a:buChar char="•"/>
            </a:pPr>
            <a:r>
              <a:rPr sz="1400" lang="fr-FR"/>
              <a:t>Un masque générique est similaire à un masque de sous-réseau en ce sens qu'il utilise le processus AnDing pour identifier les bits d'une adresse IPv4 à correspondre. Cependant, ils diffèrent dans la façon dont ils correspondent aux binaires 1 et 0. Masque générique bit 0 correspond à la valeur du bit correspondant dans l'adresse Masque générique bit 1 ignore la valeur du bit correspondant dans l'adresse. </a:t>
            </a:r>
          </a:p>
          <a:p>
            <a:pPr>
              <a:spcBef>
                <a:spcPts val="0"/>
              </a:spcBef>
              <a:spcAft>
                <a:spcPts val="0"/>
              </a:spcAft>
            </a:pPr>
            <a:endParaRPr lang="en-US" dirty="0"/>
          </a:p>
        </p:txBody>
      </p:sp>
    </p:spTree>
    <p:custDataLst>
      <p:tags r:id="rId1"/>
    </p:custDataLst>
    <p:extLst>
      <p:ext uri="{BB962C8B-B14F-4D97-AF65-F5344CB8AC3E}">
        <p14:creationId xmlns:p14="http://schemas.microsoft.com/office/powerpoint/2010/main" val="2929623157"/>
      </p:ext>
    </p:extLst>
  </p:cSld>
  <p:clrMapOvr>
    <a:masterClrMapping/>
  </p:clrMapOvr>
  <p:transition spd="slow">
    <p:wipe/>
  </p:transition>
</p:sld>
</file>

<file path=ppt/slides/slide41.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sz="1400" lang="fr-FR">
                <a:latin typeface="Arial" charset="0"/>
              </a:rPr>
              <a:t>Module pratique et questionnaire</a:t>
            </a:r>
            <a:br>
              <a:rPr lang="en-US" dirty="0">
                <a:latin typeface="Arial" charset="0"/>
              </a:rPr>
            </a:br>
            <a:r>
              <a:rPr lang="fr-FR">
                <a:latin typeface="Arial" charset="0"/>
              </a:rPr>
              <a:t>Qu'est-ce que j'ai appris dans ce module? (Suite)</a:t>
            </a:r>
          </a:p>
        </p:txBody>
      </p:sp>
      <p:sp>
        <p:nvSpPr>
          <p:cNvPr id="2" name="Content Placeholder 1">
            <a:extLst>
              <a:ext uri="{FF2B5EF4-FFF2-40B4-BE49-F238E27FC236}">
                <a16:creationId xmlns:a16="http://schemas.microsoft.com/office/drawing/2014/main" id="{930F9583-BD76-9240-A305-E6E2DEE971FB}"/>
              </a:ext>
            </a:extLst>
          </p:cNvPr>
          <p:cNvSpPr>
            <a:spLocks noGrp="1"/>
          </p:cNvSpPr>
          <p:nvPr>
            <p:ph idx="1"/>
          </p:nvPr>
        </p:nvSpPr>
        <p:spPr/>
        <p:txBody>
          <a:bodyPr/>
          <a:lstStyle/>
          <a:p>
            <a:pPr rtl="0">
              <a:spcBef>
                <a:spcPts val="0"/>
              </a:spcBef>
              <a:spcAft>
                <a:spcPts val="0"/>
              </a:spcAft>
              <a:buFont typeface="Arial" panose="020B0604020202020204" pitchFamily="34" charset="0"/>
              <a:buChar char="•"/>
            </a:pPr>
            <a:r>
              <a:rPr sz="1400" lang="fr-FR"/>
              <a:t>Une autre manière de calculer un masque générique est de soustraire le masque de sous-réseau de 255.255.255.255. </a:t>
            </a:r>
          </a:p>
          <a:p>
            <a:pPr rtl="0">
              <a:spcBef>
                <a:spcPts val="0"/>
              </a:spcBef>
              <a:spcAft>
                <a:spcPts val="0"/>
              </a:spcAft>
              <a:buFont typeface="Arial" panose="020B0604020202020204" pitchFamily="34" charset="0"/>
              <a:buChar char="•"/>
            </a:pPr>
            <a:r>
              <a:rPr sz="1400" lang="fr-FR"/>
              <a:t>Travailler avec des représentations décimales de bits de masque générique binaire peut être simplifié en utilisant les mots-clés Cisco IOS </a:t>
            </a:r>
            <a:r>
              <a:rPr sz="1400" b="true" lang="fr-FR"/>
              <a:t>host</a:t>
            </a:r>
            <a:r>
              <a:rPr sz="1400" lang="fr-FR"/>
              <a:t> et </a:t>
            </a:r>
            <a:r>
              <a:rPr sz="1400" b="true" lang="fr-FR"/>
              <a:t>any</a:t>
            </a:r>
            <a:r>
              <a:rPr sz="1400" lang="fr-FR"/>
              <a:t> pour identifier les utilisations les plus courantes du masquage de masquage génériques. </a:t>
            </a:r>
          </a:p>
          <a:p>
            <a:pPr rtl="0">
              <a:spcBef>
                <a:spcPts val="0"/>
              </a:spcBef>
              <a:spcAft>
                <a:spcPts val="0"/>
              </a:spcAft>
              <a:buFont typeface="Arial" panose="020B0604020202020204" pitchFamily="34" charset="0"/>
              <a:buChar char="•"/>
            </a:pPr>
            <a:r>
              <a:rPr sz="1400" lang="fr-FR"/>
              <a:t>Le nombre de listes ACL pouvant être appliquées sur une interface de routeur est limité. </a:t>
            </a:r>
          </a:p>
          <a:p>
            <a:pPr rtl="0">
              <a:spcBef>
                <a:spcPts val="0"/>
              </a:spcBef>
              <a:spcAft>
                <a:spcPts val="0"/>
              </a:spcAft>
              <a:buFont typeface="Arial" panose="020B0604020202020204" pitchFamily="34" charset="0"/>
              <a:buChar char="•"/>
            </a:pPr>
            <a:r>
              <a:rPr sz="1400" lang="fr-FR"/>
              <a:t>Il n'est pas nécessaire de configurer les ACL dans les deux sens. Le nombre d'ACL et leur direction appliquée à l'interface dépendront de la stratégie de sécurité de l'organisation. </a:t>
            </a:r>
          </a:p>
          <a:p>
            <a:pPr rtl="0">
              <a:spcBef>
                <a:spcPts val="0"/>
              </a:spcBef>
              <a:spcAft>
                <a:spcPts val="0"/>
              </a:spcAft>
              <a:buFont typeface="Arial" panose="020B0604020202020204" pitchFamily="34" charset="0"/>
              <a:buChar char="•"/>
            </a:pPr>
            <a:r>
              <a:rPr sz="1400" lang="fr-FR"/>
              <a:t>Les ACL standard autorisent ou refusent les paquets selon l'adresse IPv4 source uniquement. </a:t>
            </a:r>
          </a:p>
          <a:p>
            <a:pPr rtl="0">
              <a:spcBef>
                <a:spcPts val="0"/>
              </a:spcBef>
              <a:spcAft>
                <a:spcPts val="0"/>
              </a:spcAft>
              <a:buFont typeface="Arial" panose="020B0604020202020204" pitchFamily="34" charset="0"/>
              <a:buChar char="•"/>
            </a:pPr>
            <a:r>
              <a:rPr sz="1400" lang="fr-FR"/>
              <a:t>Les ACLs étendues autorisent ou refusent les paquets en fonction de l'adresse IPv4 source et de l'adresse IPv4 de destination, du type de protocole, des ports TCP ou UDP source et destination et plus encore. </a:t>
            </a:r>
          </a:p>
          <a:p>
            <a:pPr rtl="0">
              <a:spcBef>
                <a:spcPts val="0"/>
              </a:spcBef>
              <a:spcAft>
                <a:spcPts val="0"/>
              </a:spcAft>
              <a:buFont typeface="Arial" panose="020B0604020202020204" pitchFamily="34" charset="0"/>
              <a:buChar char="•"/>
            </a:pPr>
            <a:r>
              <a:rPr sz="1400" lang="fr-FR"/>
              <a:t>Les ACL numérotées 1-99 ou 1300-1999 sont des ACL standard. Les ACL numérotées 100-199, ou 2000-2699, sont des ACL étendues. </a:t>
            </a:r>
          </a:p>
          <a:p>
            <a:pPr rtl="0">
              <a:spcBef>
                <a:spcPts val="0"/>
              </a:spcBef>
              <a:spcAft>
                <a:spcPts val="0"/>
              </a:spcAft>
              <a:buFont typeface="Arial" panose="020B0604020202020204" pitchFamily="34" charset="0"/>
              <a:buChar char="•"/>
            </a:pPr>
            <a:r>
              <a:rPr sz="1400" lang="fr-FR"/>
              <a:t>Les ACLs nommées sont la méthode préférée à utiliser lors de la configuration des ACL. </a:t>
            </a:r>
          </a:p>
          <a:p>
            <a:pPr rtl="0">
              <a:spcBef>
                <a:spcPts val="0"/>
              </a:spcBef>
              <a:spcAft>
                <a:spcPts val="0"/>
              </a:spcAft>
              <a:buFont typeface="Arial" panose="020B0604020202020204" pitchFamily="34" charset="0"/>
              <a:buChar char="•"/>
            </a:pPr>
            <a:r>
              <a:rPr sz="1400" lang="fr-FR"/>
              <a:t>Plus précisément, les listes ACL standard et étendues peuvent être nommées pour fournir des informations sur l'objet de la liste ACL.</a:t>
            </a:r>
          </a:p>
          <a:p>
            <a:pPr rtl="0">
              <a:spcBef>
                <a:spcPts val="0"/>
              </a:spcBef>
              <a:spcAft>
                <a:spcPts val="0"/>
              </a:spcAft>
              <a:buFont typeface="Arial" panose="020B0604020202020204" pitchFamily="34" charset="0"/>
              <a:buChar char="•"/>
            </a:pPr>
            <a:r>
              <a:rPr sz="1400" lang="fr-FR"/>
              <a:t>Chaque liste de contrôle d'accès doit être placée là où elle aura le plus grand impact sur les performances. </a:t>
            </a:r>
          </a:p>
          <a:p>
            <a:pPr>
              <a:spcBef>
                <a:spcPts val="0"/>
              </a:spcBef>
              <a:spcAft>
                <a:spcPts val="0"/>
              </a:spcAft>
            </a:pPr>
            <a:endParaRPr lang="en-US" dirty="0"/>
          </a:p>
        </p:txBody>
      </p:sp>
    </p:spTree>
    <p:custDataLst>
      <p:tags r:id="rId1"/>
    </p:custDataLst>
    <p:extLst>
      <p:ext uri="{BB962C8B-B14F-4D97-AF65-F5344CB8AC3E}">
        <p14:creationId xmlns:p14="http://schemas.microsoft.com/office/powerpoint/2010/main" val="3394755132"/>
      </p:ext>
    </p:extLst>
  </p:cSld>
  <p:clrMapOvr>
    <a:masterClrMapping/>
  </p:clrMapOvr>
  <p:transition spd="slow">
    <p:wipe/>
  </p:transition>
</p:sld>
</file>

<file path=ppt/slides/slide42.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sz="1400" lang="fr-FR">
                <a:latin typeface="Arial" charset="0"/>
              </a:rPr>
              <a:t>Module pratique et questionnaire</a:t>
            </a:r>
            <a:br>
              <a:rPr lang="en-US" dirty="0">
                <a:latin typeface="Arial" charset="0"/>
              </a:rPr>
            </a:br>
            <a:r>
              <a:rPr lang="fr-FR">
                <a:latin typeface="Arial" charset="0"/>
              </a:rPr>
              <a:t>Qu'est-ce que j'ai appris dans ce module? (Suite)</a:t>
            </a:r>
          </a:p>
        </p:txBody>
      </p:sp>
      <p:sp>
        <p:nvSpPr>
          <p:cNvPr id="2" name="Content Placeholder 1">
            <a:extLst>
              <a:ext uri="{FF2B5EF4-FFF2-40B4-BE49-F238E27FC236}">
                <a16:creationId xmlns:a16="http://schemas.microsoft.com/office/drawing/2014/main" id="{930F9583-BD76-9240-A305-E6E2DEE971FB}"/>
              </a:ext>
            </a:extLst>
          </p:cNvPr>
          <p:cNvSpPr>
            <a:spLocks noGrp="1"/>
          </p:cNvSpPr>
          <p:nvPr>
            <p:ph idx="1"/>
          </p:nvPr>
        </p:nvSpPr>
        <p:spPr/>
        <p:txBody>
          <a:bodyPr/>
          <a:lstStyle/>
          <a:p>
            <a:pPr rtl="0">
              <a:spcBef>
                <a:spcPts val="0"/>
              </a:spcBef>
              <a:spcAft>
                <a:spcPts val="0"/>
              </a:spcAft>
              <a:buFont typeface="Arial" panose="020B0604020202020204" pitchFamily="34" charset="0"/>
              <a:buChar char="•"/>
            </a:pPr>
            <a:r>
              <a:rPr sz="1400" lang="fr-FR"/>
              <a:t>Les listes de contrôle d'accès étendues doivent être placées le plus près possible de la source du trafic à filtrer. De cette manière, le trafic indésirable est refusé près du réseau source et ne traverse pas l'infrastructure de réseau. </a:t>
            </a:r>
          </a:p>
          <a:p>
            <a:pPr rtl="0">
              <a:spcBef>
                <a:spcPts val="0"/>
              </a:spcBef>
              <a:spcAft>
                <a:spcPts val="0"/>
              </a:spcAft>
              <a:buFont typeface="Arial" panose="020B0604020202020204" pitchFamily="34" charset="0"/>
              <a:buChar char="•"/>
            </a:pPr>
            <a:r>
              <a:rPr sz="1400" lang="fr-FR"/>
              <a:t>Les listes de contrôle d'accès standard doivent être placées le plus près possible de la destination. Si une liste de contrôle d'accès standard a été placée à la source du trafic, l'instruction «permit» ou «deny» est appliquée en fonction de l'adresse source, quelle que soit la destination du trafic. </a:t>
            </a:r>
          </a:p>
          <a:p>
            <a:pPr rtl="0">
              <a:spcBef>
                <a:spcPts val="0"/>
              </a:spcBef>
              <a:spcAft>
                <a:spcPts val="0"/>
              </a:spcAft>
              <a:buFont typeface="Arial" panose="020B0604020202020204" pitchFamily="34" charset="0"/>
              <a:buChar char="•"/>
            </a:pPr>
            <a:r>
              <a:rPr sz="1400" lang="fr-FR"/>
              <a:t>Le placement de l'ACL peut dépendre de l'étendue du contrôle organisationnel, de la bande passante des réseaux et de la facilité de configuration.</a:t>
            </a:r>
          </a:p>
          <a:p>
            <a:pPr>
              <a:spcBef>
                <a:spcPts val="0"/>
              </a:spcBef>
              <a:spcAft>
                <a:spcPts val="0"/>
              </a:spcAft>
            </a:pPr>
            <a:endParaRPr lang="en-US" dirty="0"/>
          </a:p>
        </p:txBody>
      </p:sp>
    </p:spTree>
    <p:custDataLst>
      <p:tags r:id="rId1"/>
    </p:custDataLst>
    <p:extLst>
      <p:ext uri="{BB962C8B-B14F-4D97-AF65-F5344CB8AC3E}">
        <p14:creationId xmlns:p14="http://schemas.microsoft.com/office/powerpoint/2010/main" val="1482584563"/>
      </p:ext>
    </p:extLst>
  </p:cSld>
  <p:clrMapOvr>
    <a:masterClrMapping/>
  </p:clrMapOvr>
  <p:transition spd="slow">
    <p:wipe/>
  </p:transition>
</p:sld>
</file>

<file path=ppt/slides/slide43.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show="0">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a:xfrm>
            <a:off x="1" y="41394"/>
            <a:ext cx="9144000" cy="609056"/>
          </a:xfrm>
        </p:spPr>
        <p:txBody>
          <a:bodyPr/>
          <a:lstStyle/>
          <a:p>
            <a:pPr eaLnBrk="1" hangingPunct="1" rtl="0"/>
            <a:r>
              <a:rPr sz="1400" lang="fr-FR">
                <a:latin typeface="Arial" charset="0"/>
              </a:rPr>
              <a:t>Module 4 : Network Automation</a:t>
            </a:r>
            <a:br>
              <a:rPr lang="en-US" dirty="0">
                <a:latin typeface="Arial" charset="0"/>
              </a:rPr>
            </a:br>
            <a:r>
              <a:rPr lang="fr-FR">
                <a:latin typeface="Arial" charset="0"/>
              </a:rPr>
              <a:t>New Terms and Commands</a:t>
            </a:r>
          </a:p>
        </p:txBody>
      </p:sp>
      <p:sp>
        <p:nvSpPr>
          <p:cNvPr id="3" name="Content Placeholder 2">
            <a:extLst>
              <a:ext uri="{FF2B5EF4-FFF2-40B4-BE49-F238E27FC236}">
                <a16:creationId xmlns:a16="http://schemas.microsoft.com/office/drawing/2014/main" id="{E4085204-9A6B-5840-B871-B1B4B52E0E2C}"/>
              </a:ext>
            </a:extLst>
          </p:cNvPr>
          <p:cNvSpPr>
            <a:spLocks noGrp="1"/>
          </p:cNvSpPr>
          <p:nvPr>
            <p:ph idx="1"/>
          </p:nvPr>
        </p:nvSpPr>
        <p:spPr/>
        <p:txBody>
          <a:bodyPr/>
          <a:lstStyle/>
          <a:p>
            <a:pPr rtl="0">
              <a:spcBef>
                <a:spcPts val="0"/>
              </a:spcBef>
              <a:spcAft>
                <a:spcPts val="0"/>
              </a:spcAft>
              <a:buFont typeface="Arial" panose="020B0604020202020204" pitchFamily="34" charset="0"/>
              <a:buChar char="•"/>
            </a:pPr>
            <a:r>
              <a:rPr lang="fr-FR"/>
              <a:t>access control list (ACL)</a:t>
            </a:r>
          </a:p>
          <a:p>
            <a:pPr rtl="0">
              <a:spcBef>
                <a:spcPts val="0"/>
              </a:spcBef>
              <a:spcAft>
                <a:spcPts val="0"/>
              </a:spcAft>
              <a:buFont typeface="Arial" panose="020B0604020202020204" pitchFamily="34" charset="0"/>
              <a:buChar char="•"/>
            </a:pPr>
            <a:r>
              <a:rPr lang="fr-FR"/>
              <a:t>access control element (ACE)</a:t>
            </a:r>
          </a:p>
          <a:p>
            <a:pPr rtl="0">
              <a:spcBef>
                <a:spcPts val="0"/>
              </a:spcBef>
              <a:spcAft>
                <a:spcPts val="0"/>
              </a:spcAft>
              <a:buFont typeface="Arial" panose="020B0604020202020204" pitchFamily="34" charset="0"/>
              <a:buChar char="•"/>
            </a:pPr>
            <a:r>
              <a:rPr lang="fr-FR"/>
              <a:t>packet filtering</a:t>
            </a:r>
          </a:p>
          <a:p>
            <a:pPr rtl="0">
              <a:spcBef>
                <a:spcPts val="0"/>
              </a:spcBef>
              <a:spcAft>
                <a:spcPts val="0"/>
              </a:spcAft>
              <a:buFont typeface="Arial" panose="020B0604020202020204" pitchFamily="34" charset="0"/>
              <a:buChar char="•"/>
            </a:pPr>
            <a:r>
              <a:rPr lang="fr-FR"/>
              <a:t>standard ACLs</a:t>
            </a:r>
          </a:p>
          <a:p>
            <a:pPr rtl="0">
              <a:spcBef>
                <a:spcPts val="0"/>
              </a:spcBef>
              <a:spcAft>
                <a:spcPts val="0"/>
              </a:spcAft>
              <a:buFont typeface="Arial" panose="020B0604020202020204" pitchFamily="34" charset="0"/>
              <a:buChar char="•"/>
            </a:pPr>
            <a:r>
              <a:rPr lang="fr-FR"/>
              <a:t>extended ACLs</a:t>
            </a:r>
          </a:p>
          <a:p>
            <a:pPr rtl="0">
              <a:spcBef>
                <a:spcPts val="0"/>
              </a:spcBef>
              <a:spcAft>
                <a:spcPts val="0"/>
              </a:spcAft>
              <a:buFont typeface="Arial" panose="020B0604020202020204" pitchFamily="34" charset="0"/>
              <a:buChar char="•"/>
            </a:pPr>
            <a:r>
              <a:rPr lang="fr-FR"/>
              <a:t>wildcard mask</a:t>
            </a:r>
          </a:p>
          <a:p>
            <a:pPr rtl="0">
              <a:spcBef>
                <a:spcPts val="0"/>
              </a:spcBef>
              <a:spcAft>
                <a:spcPts val="0"/>
              </a:spcAft>
              <a:buFont typeface="Arial" panose="020B0604020202020204" pitchFamily="34" charset="0"/>
              <a:buChar char="•"/>
            </a:pPr>
            <a:r>
              <a:rPr b="true" lang="fr-FR"/>
              <a:t>host</a:t>
            </a:r>
            <a:r>
              <a:rPr lang="fr-FR"/>
              <a:t> keyword</a:t>
            </a:r>
          </a:p>
          <a:p>
            <a:pPr rtl="0">
              <a:spcBef>
                <a:spcPts val="0"/>
              </a:spcBef>
              <a:spcAft>
                <a:spcPts val="0"/>
              </a:spcAft>
              <a:buFont typeface="Arial" panose="020B0604020202020204" pitchFamily="34" charset="0"/>
              <a:buChar char="•"/>
            </a:pPr>
            <a:r>
              <a:rPr b="true" lang="fr-FR"/>
              <a:t>any</a:t>
            </a:r>
            <a:r>
              <a:rPr lang="fr-FR"/>
              <a:t> keyword</a:t>
            </a:r>
          </a:p>
          <a:p>
            <a:pPr rtl="0">
              <a:spcBef>
                <a:spcPts val="0"/>
              </a:spcBef>
              <a:spcAft>
                <a:spcPts val="0"/>
              </a:spcAft>
              <a:buFont typeface="Arial" panose="020B0604020202020204" pitchFamily="34" charset="0"/>
              <a:buChar char="•"/>
            </a:pPr>
            <a:r>
              <a:rPr lang="fr-FR"/>
              <a:t>numbered ACLs</a:t>
            </a:r>
          </a:p>
          <a:p>
            <a:pPr rtl="0">
              <a:spcBef>
                <a:spcPts val="0"/>
              </a:spcBef>
              <a:spcAft>
                <a:spcPts val="0"/>
              </a:spcAft>
              <a:buFont typeface="Arial" panose="020B0604020202020204" pitchFamily="34" charset="0"/>
              <a:buChar char="•"/>
            </a:pPr>
            <a:r>
              <a:rPr lang="fr-FR"/>
              <a:t>named ACLs</a:t>
            </a:r>
          </a:p>
        </p:txBody>
      </p:sp>
    </p:spTree>
    <p:custDataLst>
      <p:tags r:id="rId1"/>
    </p:custDataLst>
    <p:extLst>
      <p:ext uri="{BB962C8B-B14F-4D97-AF65-F5344CB8AC3E}">
        <p14:creationId xmlns:p14="http://schemas.microsoft.com/office/powerpoint/2010/main" val="3271745509"/>
      </p:ext>
    </p:extLst>
  </p:cSld>
  <p:clrMapOvr>
    <a:masterClrMapping/>
  </p:clrMapOvr>
  <p:transition spd="slow">
    <p:wipe/>
  </p:transition>
</p:sld>
</file>

<file path=ppt/slides/slide44.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4190828277"/>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show="0">
  <p:cSld>
    <p:spTree>
      <p:nvGrpSpPr>
        <p:cNvPr id="1" name=""/>
        <p:cNvGrpSpPr/>
        <p:nvPr/>
      </p:nvGrpSpPr>
      <p:grpSpPr>
        <a:xfrm>
          <a:off x="0" y="0"/>
          <a:ext cx="0" cy="0"/>
          <a:chOff x="0" y="0"/>
          <a:chExt cx="0" cy="0"/>
        </a:xfrm>
      </p:grpSpPr>
      <p:sp>
        <p:nvSpPr>
          <p:cNvPr id="7170" name="Rectangle 33"/>
          <p:cNvSpPr>
            <a:spLocks noGrp="1" noChangeArrowheads="1"/>
          </p:cNvSpPr>
          <p:nvPr>
            <p:ph type="title"/>
          </p:nvPr>
        </p:nvSpPr>
        <p:spPr/>
        <p:txBody>
          <a:bodyPr/>
          <a:lstStyle/>
          <a:p>
            <a:pPr eaLnBrk="1" hangingPunct="1" rtl="0"/>
            <a:r>
              <a:rPr lang="fr-FR"/>
              <a:t>Check Your Understanding</a:t>
            </a:r>
          </a:p>
        </p:txBody>
      </p:sp>
      <p:sp>
        <p:nvSpPr>
          <p:cNvPr id="7171" name="Rectangle 34"/>
          <p:cNvSpPr>
            <a:spLocks noGrp="1" noChangeArrowheads="1"/>
          </p:cNvSpPr>
          <p:nvPr>
            <p:ph idx="1"/>
          </p:nvPr>
        </p:nvSpPr>
        <p:spPr>
          <a:xfrm>
            <a:off x="145357" y="965201"/>
            <a:ext cx="8878570" cy="3643747"/>
          </a:xfrm>
        </p:spPr>
        <p:txBody>
          <a:bodyPr/>
          <a:lstStyle/>
          <a:p>
            <a:pPr rtl="0">
              <a:spcBef>
                <a:spcPct val="30000"/>
              </a:spcBef>
              <a:buFont typeface="Arial" panose="020B0604020202020204" pitchFamily="34" charset="0"/>
              <a:buChar char="•"/>
            </a:pPr>
            <a:r>
              <a:rPr sz="1400" lang="fr-FR"/>
              <a:t>Check Your Understanding activities are designed to let students quickly determine if they understand the content and can proceed, or if they need to review. </a:t>
            </a:r>
          </a:p>
          <a:p>
            <a:pPr rtl="0">
              <a:spcBef>
                <a:spcPct val="30000"/>
              </a:spcBef>
              <a:buFont typeface="Arial" panose="020B0604020202020204" pitchFamily="34" charset="0"/>
              <a:buChar char="•"/>
            </a:pPr>
            <a:r>
              <a:rPr sz="1400" lang="fr-FR"/>
              <a:t>Check Your Understanding activities </a:t>
            </a:r>
            <a:r>
              <a:rPr sz="1400" b="true" i="true" lang="fr-FR"/>
              <a:t>do not </a:t>
            </a:r>
            <a:r>
              <a:rPr sz="1400" lang="fr-FR"/>
              <a:t>affect student grades.</a:t>
            </a:r>
          </a:p>
          <a:p>
            <a:pPr rtl="0">
              <a:spcBef>
                <a:spcPct val="30000"/>
              </a:spcBef>
              <a:buFont typeface="Arial" panose="020B0604020202020204" pitchFamily="34" charset="0"/>
              <a:buChar char="•"/>
            </a:pPr>
            <a:r>
              <a:rPr sz="1400" lang="fr-FR"/>
              <a:t>There are no separate slides for these activities in the PPT. They are listed in the notes area of the slide that appears before these activities.</a:t>
            </a:r>
          </a:p>
          <a:p>
            <a:pPr marL="0" indent="0" eaLnBrk="1" hangingPunct="1">
              <a:spcBef>
                <a:spcPct val="30000"/>
              </a:spcBef>
              <a:buNone/>
            </a:pPr>
            <a:endParaRPr lang="en-US" dirty="0"/>
          </a:p>
          <a:p>
            <a:pPr eaLnBrk="1" hangingPunct="1">
              <a:spcBef>
                <a:spcPct val="30000"/>
              </a:spcBef>
            </a:pPr>
            <a:endParaRPr lang="en-US" dirty="0"/>
          </a:p>
        </p:txBody>
      </p:sp>
    </p:spTree>
    <p:custDataLst>
      <p:tags r:id="rId1"/>
    </p:custDataLst>
    <p:extLst>
      <p:ext uri="{BB962C8B-B14F-4D97-AF65-F5344CB8AC3E}">
        <p14:creationId xmlns:p14="http://schemas.microsoft.com/office/powerpoint/2010/main" val="861392344"/>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show="0">
  <p:cSld>
    <p:spTree>
      <p:nvGrpSpPr>
        <p:cNvPr id="1" name=""/>
        <p:cNvGrpSpPr/>
        <p:nvPr/>
      </p:nvGrpSpPr>
      <p:grpSpPr>
        <a:xfrm>
          <a:off x="0" y="0"/>
          <a:ext cx="0" cy="0"/>
          <a:chOff x="0" y="0"/>
          <a:chExt cx="0" cy="0"/>
        </a:xfrm>
      </p:grpSpPr>
      <p:sp>
        <p:nvSpPr>
          <p:cNvPr id="6146" name="Rectangle 33"/>
          <p:cNvSpPr>
            <a:spLocks noGrp="1" noChangeArrowheads="1"/>
          </p:cNvSpPr>
          <p:nvPr>
            <p:ph type="title"/>
          </p:nvPr>
        </p:nvSpPr>
        <p:spPr/>
        <p:txBody>
          <a:bodyPr/>
          <a:lstStyle/>
          <a:p>
            <a:pPr eaLnBrk="1" hangingPunct="1" rtl="0"/>
            <a:r>
              <a:rPr lang="fr-FR"/>
              <a:t>Module 4: Activities</a:t>
            </a:r>
          </a:p>
        </p:txBody>
      </p:sp>
      <p:sp>
        <p:nvSpPr>
          <p:cNvPr id="6147" name="Rectangle 34"/>
          <p:cNvSpPr>
            <a:spLocks noGrp="1" noChangeArrowheads="1"/>
          </p:cNvSpPr>
          <p:nvPr>
            <p:ph idx="1"/>
          </p:nvPr>
        </p:nvSpPr>
        <p:spPr>
          <a:xfrm>
            <a:off x="144065" y="733629"/>
            <a:ext cx="8695135" cy="348414"/>
          </a:xfrm>
        </p:spPr>
        <p:txBody>
          <a:bodyPr/>
          <a:lstStyle/>
          <a:p>
            <a:pPr marL="0" indent="0" rtl="0">
              <a:spcBef>
                <a:spcPct val="30000"/>
              </a:spcBef>
              <a:buNone/>
            </a:pPr>
            <a:r>
              <a:rPr lang="fr-FR"/>
              <a:t>What activities are associated with this module?</a:t>
            </a:r>
          </a:p>
          <a:p>
            <a:pPr marL="0" indent="0">
              <a:spcBef>
                <a:spcPct val="30000"/>
              </a:spcBef>
              <a:buNone/>
            </a:pPr>
            <a:endParaRPr lang="en-US" dirty="0"/>
          </a:p>
          <a:p>
            <a:pPr marL="89297" indent="0">
              <a:spcBef>
                <a:spcPct val="30000"/>
              </a:spcBef>
              <a:buNone/>
            </a:pPr>
            <a:endParaRPr lang="en-US" dirty="0"/>
          </a:p>
          <a:p>
            <a:pPr marL="89297" indent="0">
              <a:spcBef>
                <a:spcPct val="30000"/>
              </a:spcBef>
              <a:buNone/>
            </a:pPr>
            <a:endParaRPr lang="en-US" dirty="0"/>
          </a:p>
        </p:txBody>
      </p:sp>
      <p:graphicFrame>
        <p:nvGraphicFramePr>
          <p:cNvPr id="7" name="Content Placeholder 3"/>
          <p:cNvGraphicFramePr>
            <a:graphicFrameLocks/>
          </p:cNvGraphicFramePr>
          <p:nvPr>
            <p:extLst>
              <p:ext uri="{D42A27DB-BD31-4B8C-83A1-F6EECF244321}">
                <p14:modId xmlns:p14="http://schemas.microsoft.com/office/powerpoint/2010/main" val="1348692714"/>
              </p:ext>
            </p:extLst>
          </p:nvPr>
        </p:nvGraphicFramePr>
        <p:xfrm>
          <a:off x="455999" y="1082042"/>
          <a:ext cx="8229418" cy="2055354"/>
        </p:xfrm>
        <a:graphic>
          <a:graphicData uri="http://schemas.openxmlformats.org/drawingml/2006/table">
            <a:tbl>
              <a:tblPr firstRow="1" bandRow="1">
                <a:tableStyleId>{5C22544A-7EE6-4342-B048-85BDC9FD1C3A}</a:tableStyleId>
              </a:tblPr>
              <a:tblGrid>
                <a:gridCol w="1129733">
                  <a:extLst>
                    <a:ext uri="{9D8B030D-6E8A-4147-A177-3AD203B41FA5}">
                      <a16:colId xmlns:a16="http://schemas.microsoft.com/office/drawing/2014/main" val="20001"/>
                    </a:ext>
                  </a:extLst>
                </a:gridCol>
                <a:gridCol w="1857736">
                  <a:extLst>
                    <a:ext uri="{9D8B030D-6E8A-4147-A177-3AD203B41FA5}">
                      <a16:colId xmlns:a16="http://schemas.microsoft.com/office/drawing/2014/main" val="3156509146"/>
                    </a:ext>
                  </a:extLst>
                </a:gridCol>
                <a:gridCol w="4080076">
                  <a:extLst>
                    <a:ext uri="{9D8B030D-6E8A-4147-A177-3AD203B41FA5}">
                      <a16:colId xmlns:a16="http://schemas.microsoft.com/office/drawing/2014/main" val="20002"/>
                    </a:ext>
                  </a:extLst>
                </a:gridCol>
                <a:gridCol w="1161873">
                  <a:extLst>
                    <a:ext uri="{9D8B030D-6E8A-4147-A177-3AD203B41FA5}">
                      <a16:colId xmlns:a16="http://schemas.microsoft.com/office/drawing/2014/main" val="20003"/>
                    </a:ext>
                  </a:extLst>
                </a:gridCol>
              </a:tblGrid>
              <a:tr h="301434">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sz="1200" lang="fr-FR"/>
                        <a:t>Page #</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sz="1200" lang="fr-FR"/>
                        <a:t>Activity Type</a:t>
                      </a:r>
                    </a:p>
                  </a:txBody>
                  <a:tcPr marL="68580" marR="68580" marT="34290" marB="34290" anchor="ctr"/>
                </a:tc>
                <a:tc>
                  <a:txBody>
                    <a:bodyPr/>
                    <a:lstStyle/>
                    <a:p>
                      <a:pPr rtl="0"/>
                      <a:r>
                        <a:rPr sz="1200" lang="fr-FR"/>
                        <a:t>Activity Name</a:t>
                      </a:r>
                    </a:p>
                  </a:txBody>
                  <a:tcPr marL="68580" marR="68580" marT="34290" marB="34290" anchor="ctr"/>
                </a:tc>
                <a:tc>
                  <a:txBody>
                    <a:bodyPr/>
                    <a:lstStyle/>
                    <a:p>
                      <a:pPr rtl="0"/>
                      <a:r>
                        <a:rPr sz="1200" lang="fr-FR"/>
                        <a:t>Optional?</a:t>
                      </a:r>
                    </a:p>
                  </a:txBody>
                  <a:tcPr marL="68580" marR="68580" marT="34290" marB="34290" anchor="ctr"/>
                </a:tc>
                <a:extLst>
                  <a:ext uri="{0D108BD9-81ED-4DB2-BD59-A6C34878D82A}">
                    <a16:rowId xmlns:a16="http://schemas.microsoft.com/office/drawing/2014/main" val="10000"/>
                  </a:ext>
                </a:extLst>
              </a:tr>
              <a:tr h="350784">
                <a:tc>
                  <a:txBody>
                    <a:bodyPr/>
                    <a:lstStyle/>
                    <a:p>
                      <a:pPr algn="ctr" rtl="0"/>
                      <a:r>
                        <a:rPr sz="1100" lang="fr-FR">
                          <a:solidFill>
                            <a:srgbClr val="000000"/>
                          </a:solidFill>
                        </a:rPr>
                        <a:t>4.1.4</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sz="1100" lang="fr-FR">
                          <a:solidFill>
                            <a:srgbClr val="000000"/>
                          </a:solidFill>
                        </a:rPr>
                        <a:t>Packet Tracer</a:t>
                      </a:r>
                    </a:p>
                  </a:txBody>
                  <a:tcPr marL="68580" marR="68580" marT="34290" marB="34290" anchor="ctr"/>
                </a:tc>
                <a:tc>
                  <a:txBody>
                    <a:bodyPr/>
                    <a:lstStyle/>
                    <a:p>
                      <a:pPr rtl="0"/>
                      <a:r>
                        <a:rPr sz="1100" lang="fr-FR">
                          <a:solidFill>
                            <a:srgbClr val="000000"/>
                          </a:solidFill>
                        </a:rPr>
                        <a:t>ALC Demonstration</a:t>
                      </a:r>
                    </a:p>
                  </a:txBody>
                  <a:tcPr marL="68580" marR="68580" marT="34290" marB="34290" anchor="ctr"/>
                </a:tc>
                <a:tc>
                  <a:txBody>
                    <a:bodyPr/>
                    <a:lstStyle/>
                    <a:p>
                      <a:pPr rtl="0"/>
                      <a:r>
                        <a:rPr sz="1100" lang="fr-FR">
                          <a:solidFill>
                            <a:srgbClr val="000000"/>
                          </a:solidFill>
                        </a:rPr>
                        <a:t>Recommended</a:t>
                      </a:r>
                    </a:p>
                  </a:txBody>
                  <a:tcPr marL="68580" marR="68580" marT="34290" marB="34290" anchor="ctr"/>
                </a:tc>
                <a:extLst>
                  <a:ext uri="{0D108BD9-81ED-4DB2-BD59-A6C34878D82A}">
                    <a16:rowId xmlns:a16="http://schemas.microsoft.com/office/drawing/2014/main" val="91944591"/>
                  </a:ext>
                </a:extLst>
              </a:tr>
              <a:tr h="350784">
                <a:tc>
                  <a:txBody>
                    <a:bodyPr/>
                    <a:lstStyle/>
                    <a:p>
                      <a:pPr algn="ctr" rtl="0"/>
                      <a:r>
                        <a:rPr sz="1100" lang="fr-FR">
                          <a:solidFill>
                            <a:srgbClr val="000000"/>
                          </a:solidFill>
                        </a:rPr>
                        <a:t>4.1.5</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sz="1100" lang="fr-FR">
                          <a:solidFill>
                            <a:srgbClr val="000000"/>
                          </a:solidFill>
                        </a:rPr>
                        <a:t>Check Your Understanding</a:t>
                      </a:r>
                    </a:p>
                  </a:txBody>
                  <a:tcPr marL="68580" marR="68580" marT="34290" marB="34290" anchor="ctr"/>
                </a:tc>
                <a:tc>
                  <a:txBody>
                    <a:bodyPr/>
                    <a:lstStyle/>
                    <a:p>
                      <a:pPr rtl="0"/>
                      <a:r>
                        <a:rPr sz="1100" lang="fr-FR">
                          <a:solidFill>
                            <a:srgbClr val="000000"/>
                          </a:solidFill>
                        </a:rPr>
                        <a:t>Purpose of ACLs</a:t>
                      </a:r>
                    </a:p>
                  </a:txBody>
                  <a:tcPr marL="68580" marR="68580" marT="34290" marB="34290" anchor="ctr"/>
                </a:tc>
                <a:tc>
                  <a:txBody>
                    <a:bodyPr/>
                    <a:lstStyle/>
                    <a:p>
                      <a:pPr rtl="0"/>
                      <a:r>
                        <a:rPr sz="1100" lang="fr-FR">
                          <a:solidFill>
                            <a:srgbClr val="000000"/>
                          </a:solidFill>
                        </a:rPr>
                        <a:t>Recommended</a:t>
                      </a:r>
                    </a:p>
                  </a:txBody>
                  <a:tcPr marL="68580" marR="68580" marT="34290" marB="34290" anchor="ctr"/>
                </a:tc>
                <a:extLst>
                  <a:ext uri="{0D108BD9-81ED-4DB2-BD59-A6C34878D82A}">
                    <a16:rowId xmlns:a16="http://schemas.microsoft.com/office/drawing/2014/main" val="10001"/>
                  </a:ext>
                </a:extLst>
              </a:tr>
              <a:tr h="350784">
                <a:tc>
                  <a:txBody>
                    <a:bodyPr/>
                    <a:lstStyle/>
                    <a:p>
                      <a:pPr algn="ctr" rtl="0"/>
                      <a:r>
                        <a:rPr sz="1100" lang="fr-FR">
                          <a:solidFill>
                            <a:srgbClr val="000000"/>
                          </a:solidFill>
                        </a:rPr>
                        <a:t>4.2.5</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sz="1100" lang="fr-FR">
                          <a:solidFill>
                            <a:srgbClr val="000000"/>
                          </a:solidFill>
                        </a:rPr>
                        <a:t>Check Your Understanding</a:t>
                      </a:r>
                    </a:p>
                  </a:txBody>
                  <a:tcPr marL="68580" marR="68580" marT="34290" marB="34290" anchor="ctr"/>
                </a:tc>
                <a:tc>
                  <a:txBody>
                    <a:bodyPr/>
                    <a:lstStyle/>
                    <a:p>
                      <a:pPr rtl="0"/>
                      <a:r>
                        <a:rPr sz="1100" lang="fr-FR">
                          <a:solidFill>
                            <a:srgbClr val="000000"/>
                          </a:solidFill>
                        </a:rPr>
                        <a:t>Wildcard Masks in ACLs</a:t>
                      </a:r>
                    </a:p>
                  </a:txBody>
                  <a:tcPr marL="68580" marR="68580" marT="34290" marB="34290" anchor="ctr"/>
                </a:tc>
                <a:tc>
                  <a:txBody>
                    <a:bodyPr/>
                    <a:lstStyle/>
                    <a:p>
                      <a:pPr rtl="0"/>
                      <a:r>
                        <a:rPr sz="1100" lang="fr-FR">
                          <a:solidFill>
                            <a:srgbClr val="000000"/>
                          </a:solidFill>
                        </a:rPr>
                        <a:t>Recommended</a:t>
                      </a:r>
                    </a:p>
                  </a:txBody>
                  <a:tcPr marL="68580" marR="68580" marT="34290" marB="34290" anchor="ctr"/>
                </a:tc>
                <a:extLst>
                  <a:ext uri="{0D108BD9-81ED-4DB2-BD59-A6C34878D82A}">
                    <a16:rowId xmlns:a16="http://schemas.microsoft.com/office/drawing/2014/main" val="10006"/>
                  </a:ext>
                </a:extLst>
              </a:tr>
              <a:tr h="350784">
                <a:tc>
                  <a:txBody>
                    <a:bodyPr/>
                    <a:lstStyle/>
                    <a:p>
                      <a:pPr algn="ctr" rtl="0"/>
                      <a:r>
                        <a:rPr sz="1100" lang="fr-FR">
                          <a:solidFill>
                            <a:srgbClr val="000000"/>
                          </a:solidFill>
                        </a:rPr>
                        <a:t>4.3.3</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sz="1100" lang="fr-FR">
                          <a:solidFill>
                            <a:srgbClr val="000000"/>
                          </a:solidFill>
                        </a:rPr>
                        <a:t>Check Your Understanding</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sz="1100" lang="fr-FR">
                          <a:solidFill>
                            <a:srgbClr val="000000"/>
                          </a:solidFill>
                        </a:rPr>
                        <a:t>Guidelines for ACL Creation</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false" sz="1100" u="none" strike="noStrike" kern="1200" cap="none" spc="0" normalizeH="false" baseline="0" lang="fr-FR">
                          <a:ln>
                            <a:noFill/>
                          </a:ln>
                          <a:solidFill>
                            <a:srgbClr val="000000"/>
                          </a:solidFill>
                          <a:effectLst/>
                          <a:uLnTx/>
                          <a:uFillTx/>
                        </a:rPr>
                        <a:t>Recommended</a:t>
                      </a:r>
                    </a:p>
                  </a:txBody>
                  <a:tcPr marL="68580" marR="68580" marT="34290" marB="34290" anchor="ctr"/>
                </a:tc>
                <a:extLst>
                  <a:ext uri="{0D108BD9-81ED-4DB2-BD59-A6C34878D82A}">
                    <a16:rowId xmlns:a16="http://schemas.microsoft.com/office/drawing/2014/main" val="10008"/>
                  </a:ext>
                </a:extLst>
              </a:tr>
              <a:tr h="350784">
                <a:tc>
                  <a:txBody>
                    <a:bodyPr/>
                    <a:lstStyle/>
                    <a:p>
                      <a:pPr algn="ctr" rtl="0"/>
                      <a:r>
                        <a:rPr sz="1100" lang="fr-FR">
                          <a:solidFill>
                            <a:srgbClr val="000000"/>
                          </a:solidFill>
                        </a:rPr>
                        <a:t>4.4.6</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sz="1100" lang="fr-FR">
                          <a:solidFill>
                            <a:srgbClr val="000000"/>
                          </a:solidFill>
                        </a:rPr>
                        <a:t>Check Your Understanding</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sz="1100" lang="fr-FR">
                          <a:solidFill>
                            <a:srgbClr val="000000"/>
                          </a:solidFill>
                        </a:rPr>
                        <a:t>Guidelines for ACL Placement</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false" sz="1100" u="none" strike="noStrike" kern="1200" cap="none" spc="0" normalizeH="false" baseline="0" lang="fr-FR">
                          <a:ln>
                            <a:noFill/>
                          </a:ln>
                          <a:solidFill>
                            <a:srgbClr val="000000"/>
                          </a:solidFill>
                          <a:effectLst/>
                          <a:uLnTx/>
                          <a:uFillTx/>
                        </a:rPr>
                        <a:t>Recommended</a:t>
                      </a:r>
                    </a:p>
                  </a:txBody>
                  <a:tcPr marL="68580" marR="68580" marT="34290" marB="34290" anchor="ctr"/>
                </a:tc>
                <a:extLst>
                  <a:ext uri="{0D108BD9-81ED-4DB2-BD59-A6C34878D82A}">
                    <a16:rowId xmlns:a16="http://schemas.microsoft.com/office/drawing/2014/main" val="2582900979"/>
                  </a:ext>
                </a:extLst>
              </a:tr>
            </a:tbl>
          </a:graphicData>
        </a:graphic>
      </p:graphicFrame>
    </p:spTree>
    <p:custDataLst>
      <p:tags r:id="rId1"/>
    </p:custDataLst>
    <p:extLst>
      <p:ext uri="{BB962C8B-B14F-4D97-AF65-F5344CB8AC3E}">
        <p14:creationId xmlns:p14="http://schemas.microsoft.com/office/powerpoint/2010/main" val="2145273728"/>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fr-FR"/>
              <a:t>Module 4: Best Practices</a:t>
            </a:r>
          </a:p>
        </p:txBody>
      </p:sp>
      <p:sp>
        <p:nvSpPr>
          <p:cNvPr id="11266" name="Rectangle 34"/>
          <p:cNvSpPr>
            <a:spLocks noGrp="1" noChangeArrowheads="1"/>
          </p:cNvSpPr>
          <p:nvPr>
            <p:ph idx="1"/>
          </p:nvPr>
        </p:nvSpPr>
        <p:spPr>
          <a:xfrm>
            <a:off x="145357" y="684644"/>
            <a:ext cx="8853286" cy="4155319"/>
          </a:xfrm>
        </p:spPr>
        <p:txBody>
          <a:bodyPr/>
          <a:lstStyle/>
          <a:p>
            <a:pPr marL="0" indent="0" rtl="0">
              <a:lnSpc>
                <a:spcPct val="85000"/>
              </a:lnSpc>
              <a:spcBef>
                <a:spcPct val="30000"/>
              </a:spcBef>
              <a:buNone/>
            </a:pPr>
            <a:r>
              <a:rPr lang="fr-FR"/>
              <a:t>Prior to teaching Module 4, the instructor should:</a:t>
            </a:r>
          </a:p>
          <a:p>
            <a:pPr rtl="0">
              <a:lnSpc>
                <a:spcPct val="85000"/>
              </a:lnSpc>
              <a:spcBef>
                <a:spcPct val="30000"/>
              </a:spcBef>
              <a:buFont typeface="Arial" panose="020B0604020202020204" pitchFamily="34" charset="0"/>
              <a:buChar char="•"/>
            </a:pPr>
            <a:r>
              <a:rPr sz="1600" lang="fr-FR"/>
              <a:t>Review the activities and assessments for this module.</a:t>
            </a:r>
          </a:p>
          <a:p>
            <a:pPr rtl="0">
              <a:lnSpc>
                <a:spcPct val="85000"/>
              </a:lnSpc>
              <a:spcBef>
                <a:spcPct val="30000"/>
              </a:spcBef>
              <a:buFont typeface="Arial" panose="020B0604020202020204" pitchFamily="34" charset="0"/>
              <a:buChar char="•"/>
            </a:pPr>
            <a:r>
              <a:rPr sz="1600" lang="fr-FR"/>
              <a:t>Try to include as many questions as possible to keep students engaged during classroom presentation.</a:t>
            </a:r>
          </a:p>
          <a:p>
            <a:pPr marL="0" indent="0" rtl="0">
              <a:lnSpc>
                <a:spcPct val="85000"/>
              </a:lnSpc>
              <a:spcBef>
                <a:spcPct val="30000"/>
              </a:spcBef>
              <a:buNone/>
            </a:pPr>
            <a:r>
              <a:rPr sz="1400" lang="fr-FR"/>
              <a:t>Topic 4.1</a:t>
            </a:r>
          </a:p>
          <a:p>
            <a:pPr lvl="1" rtl="0">
              <a:lnSpc>
                <a:spcPct val="85000"/>
              </a:lnSpc>
              <a:spcBef>
                <a:spcPct val="30000"/>
              </a:spcBef>
            </a:pPr>
            <a:r>
              <a:rPr lang="fr-FR"/>
              <a:t>Ask the students or have a class discussion</a:t>
            </a:r>
          </a:p>
          <a:p>
            <a:pPr lvl="2" rtl="0">
              <a:lnSpc>
                <a:spcPct val="85000"/>
              </a:lnSpc>
              <a:spcBef>
                <a:spcPct val="30000"/>
              </a:spcBef>
            </a:pPr>
            <a:r>
              <a:rPr sz="1400" lang="fr-FR"/>
              <a:t>Discuss and clarify what inbound and outbound mean with regard to ACLs.</a:t>
            </a:r>
          </a:p>
          <a:p>
            <a:pPr lvl="2" rtl="0">
              <a:lnSpc>
                <a:spcPct val="85000"/>
              </a:lnSpc>
              <a:spcBef>
                <a:spcPct val="30000"/>
              </a:spcBef>
            </a:pPr>
            <a:r>
              <a:rPr sz="1400" lang="fr-FR"/>
              <a:t>What system or mechanism might provide filtering above Layer 4?</a:t>
            </a:r>
          </a:p>
          <a:p>
            <a:pPr marL="0" indent="0" rtl="0">
              <a:lnSpc>
                <a:spcPct val="85000"/>
              </a:lnSpc>
              <a:spcBef>
                <a:spcPct val="30000"/>
              </a:spcBef>
              <a:buNone/>
            </a:pPr>
            <a:r>
              <a:rPr sz="1400" lang="fr-FR"/>
              <a:t>Topic 4.2</a:t>
            </a:r>
          </a:p>
          <a:p>
            <a:pPr lvl="1" rtl="0">
              <a:lnSpc>
                <a:spcPct val="85000"/>
              </a:lnSpc>
              <a:spcBef>
                <a:spcPct val="30000"/>
              </a:spcBef>
            </a:pPr>
            <a:r>
              <a:rPr lang="fr-FR"/>
              <a:t>Ask the students or have a class discussion</a:t>
            </a:r>
          </a:p>
          <a:p>
            <a:pPr lvl="2" rtl="0">
              <a:lnSpc>
                <a:spcPct val="85000"/>
              </a:lnSpc>
              <a:spcBef>
                <a:spcPct val="30000"/>
              </a:spcBef>
            </a:pPr>
            <a:r>
              <a:rPr sz="1400" lang="fr-FR"/>
              <a:t>Create several exercises to reinforce how wildcard masks are calculated for ranges of networks.</a:t>
            </a:r>
          </a:p>
          <a:p>
            <a:pPr lvl="2" rtl="0">
              <a:lnSpc>
                <a:spcPct val="85000"/>
              </a:lnSpc>
              <a:spcBef>
                <a:spcPct val="30000"/>
              </a:spcBef>
            </a:pPr>
            <a:r>
              <a:rPr sz="1400" lang="fr-FR"/>
              <a:t>What is the main benefit derived from the </a:t>
            </a:r>
            <a:r>
              <a:rPr sz="1400" b="true" lang="fr-FR"/>
              <a:t>host</a:t>
            </a:r>
            <a:r>
              <a:rPr sz="1400" lang="fr-FR"/>
              <a:t> and </a:t>
            </a:r>
            <a:r>
              <a:rPr sz="1400" b="true" lang="fr-FR"/>
              <a:t>any</a:t>
            </a:r>
            <a:r>
              <a:rPr sz="1400" lang="fr-FR"/>
              <a:t> keywords?</a:t>
            </a:r>
          </a:p>
          <a:p>
            <a:pPr lvl="1">
              <a:lnSpc>
                <a:spcPct val="85000"/>
              </a:lnSpc>
              <a:spcBef>
                <a:spcPct val="30000"/>
              </a:spcBef>
            </a:pPr>
            <a:endParaRPr lang="en-US" dirty="0"/>
          </a:p>
          <a:p>
            <a:pPr lvl="1">
              <a:lnSpc>
                <a:spcPct val="85000"/>
              </a:lnSpc>
              <a:spcBef>
                <a:spcPct val="30000"/>
              </a:spcBef>
            </a:pPr>
            <a:endParaRPr lang="en-US" dirty="0"/>
          </a:p>
          <a:p>
            <a:pPr lvl="1">
              <a:lnSpc>
                <a:spcPct val="85000"/>
              </a:lnSpc>
              <a:spcBef>
                <a:spcPct val="30000"/>
              </a:spcBef>
            </a:pPr>
            <a:endParaRPr lang="en-US" dirty="0"/>
          </a:p>
          <a:p>
            <a:pPr eaLnBrk="1" hangingPunct="1">
              <a:lnSpc>
                <a:spcPct val="85000"/>
              </a:lnSpc>
              <a:spcBef>
                <a:spcPct val="30000"/>
              </a:spcBef>
            </a:pPr>
            <a:endParaRPr lang="en-US" dirty="0"/>
          </a:p>
          <a:p>
            <a:pPr marL="630238" lvl="2" indent="-214313">
              <a:buFont typeface="Arial" panose="020B0604020202020204" pitchFamily="34" charset="0"/>
              <a:buChar char="•"/>
            </a:pPr>
            <a:endParaRPr lang="en-US" sz="1200" dirty="0"/>
          </a:p>
          <a:p>
            <a:pPr marL="630238" lvl="2" indent="-214313">
              <a:buFont typeface="Arial" panose="020B0604020202020204" pitchFamily="34" charset="0"/>
              <a:buChar char="•"/>
            </a:pPr>
            <a:endParaRPr lang="en-US" sz="1500" dirty="0"/>
          </a:p>
          <a:p>
            <a:pPr eaLnBrk="1" hangingPunct="1">
              <a:lnSpc>
                <a:spcPct val="85000"/>
              </a:lnSpc>
              <a:spcBef>
                <a:spcPct val="30000"/>
              </a:spcBef>
            </a:pPr>
            <a:endParaRPr lang="en-US" b="1" dirty="0">
              <a:solidFill>
                <a:srgbClr val="FF0000"/>
              </a:solidFill>
            </a:endParaRPr>
          </a:p>
          <a:p>
            <a:pPr eaLnBrk="1" hangingPunct="1">
              <a:lnSpc>
                <a:spcPct val="85000"/>
              </a:lnSpc>
              <a:spcBef>
                <a:spcPct val="30000"/>
              </a:spcBef>
            </a:pPr>
            <a:endParaRPr lang="en-US" dirty="0"/>
          </a:p>
        </p:txBody>
      </p:sp>
    </p:spTree>
    <p:custDataLst>
      <p:tags r:id="rId1"/>
    </p:custDataLst>
    <p:extLst>
      <p:ext uri="{BB962C8B-B14F-4D97-AF65-F5344CB8AC3E}">
        <p14:creationId xmlns:p14="http://schemas.microsoft.com/office/powerpoint/2010/main" val="2109317603"/>
      </p:ext>
    </p:ext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fr-FR"/>
              <a:t>Module 4: Best Practices (Cont.)</a:t>
            </a:r>
          </a:p>
        </p:txBody>
      </p:sp>
      <p:sp>
        <p:nvSpPr>
          <p:cNvPr id="11266" name="Rectangle 34"/>
          <p:cNvSpPr>
            <a:spLocks noGrp="1" noChangeArrowheads="1"/>
          </p:cNvSpPr>
          <p:nvPr>
            <p:ph idx="1"/>
          </p:nvPr>
        </p:nvSpPr>
        <p:spPr>
          <a:xfrm>
            <a:off x="145357" y="684644"/>
            <a:ext cx="8853286" cy="4155319"/>
          </a:xfrm>
        </p:spPr>
        <p:txBody>
          <a:bodyPr/>
          <a:lstStyle/>
          <a:p>
            <a:pPr marL="0" indent="0" eaLnBrk="1" hangingPunct="1" rtl="0">
              <a:lnSpc>
                <a:spcPct val="85000"/>
              </a:lnSpc>
              <a:spcBef>
                <a:spcPct val="30000"/>
              </a:spcBef>
              <a:buNone/>
            </a:pPr>
            <a:r>
              <a:rPr sz="1400" lang="fr-FR"/>
              <a:t>Topic 4.3</a:t>
            </a:r>
          </a:p>
          <a:p>
            <a:pPr lvl="1" rtl="0">
              <a:lnSpc>
                <a:spcPct val="85000"/>
              </a:lnSpc>
              <a:spcBef>
                <a:spcPct val="30000"/>
              </a:spcBef>
            </a:pPr>
            <a:r>
              <a:rPr lang="fr-FR"/>
              <a:t>Ask the students or have a class discussion</a:t>
            </a:r>
          </a:p>
          <a:p>
            <a:pPr lvl="2" rtl="0">
              <a:lnSpc>
                <a:spcPct val="85000"/>
              </a:lnSpc>
              <a:spcBef>
                <a:spcPct val="30000"/>
              </a:spcBef>
            </a:pPr>
            <a:r>
              <a:rPr sz="1400" lang="fr-FR"/>
              <a:t>Why is writing an ACL out in a text editor considered a best practice?</a:t>
            </a:r>
          </a:p>
          <a:p>
            <a:pPr lvl="2" rtl="0">
              <a:lnSpc>
                <a:spcPct val="85000"/>
              </a:lnSpc>
              <a:spcBef>
                <a:spcPct val="30000"/>
              </a:spcBef>
            </a:pPr>
            <a:r>
              <a:rPr sz="1400" lang="fr-FR"/>
              <a:t>What are the different ways that an ACL might be documented?</a:t>
            </a:r>
          </a:p>
          <a:p>
            <a:pPr marL="0" indent="0" rtl="0">
              <a:lnSpc>
                <a:spcPct val="85000"/>
              </a:lnSpc>
              <a:spcBef>
                <a:spcPct val="30000"/>
              </a:spcBef>
              <a:buNone/>
            </a:pPr>
            <a:r>
              <a:rPr sz="1400" lang="fr-FR"/>
              <a:t>Topic 4.4</a:t>
            </a:r>
          </a:p>
          <a:p>
            <a:pPr lvl="1" rtl="0">
              <a:lnSpc>
                <a:spcPct val="85000"/>
              </a:lnSpc>
              <a:spcBef>
                <a:spcPct val="30000"/>
              </a:spcBef>
            </a:pPr>
            <a:r>
              <a:rPr lang="fr-FR"/>
              <a:t>Ask the students or have a class discussion</a:t>
            </a:r>
          </a:p>
          <a:p>
            <a:pPr lvl="2" rtl="0">
              <a:lnSpc>
                <a:spcPct val="85000"/>
              </a:lnSpc>
              <a:spcBef>
                <a:spcPct val="30000"/>
              </a:spcBef>
            </a:pPr>
            <a:r>
              <a:rPr sz="1400" lang="fr-FR"/>
              <a:t>What is the main concept behind the guidelines for where to place ACLs?</a:t>
            </a:r>
          </a:p>
          <a:p>
            <a:pPr lvl="2" rtl="0">
              <a:lnSpc>
                <a:spcPct val="85000"/>
              </a:lnSpc>
              <a:spcBef>
                <a:spcPct val="30000"/>
              </a:spcBef>
            </a:pPr>
            <a:r>
              <a:rPr sz="1400" lang="fr-FR"/>
              <a:t>Create several exercises to reinforce ACL placement guidelines.</a:t>
            </a:r>
          </a:p>
        </p:txBody>
      </p:sp>
    </p:spTree>
    <p:custDataLst>
      <p:tags r:id="rId1"/>
    </p:custDataLst>
    <p:extLst>
      <p:ext uri="{BB962C8B-B14F-4D97-AF65-F5344CB8AC3E}">
        <p14:creationId xmlns:p14="http://schemas.microsoft.com/office/powerpoint/2010/main" val="1129576059"/>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2316480"/>
            <a:ext cx="6672708" cy="1080143"/>
          </a:xfrm>
        </p:spPr>
        <p:txBody>
          <a:bodyPr/>
          <a:lstStyle/>
          <a:p>
            <a:pPr rtl="0"/>
            <a:r>
              <a:rPr lang="fr-FR">
                <a:solidFill>
                  <a:schemeClr val="accent5">
                    <a:lumMod val="40000"/>
                    <a:lumOff val="60000"/>
                  </a:schemeClr>
                </a:solidFill>
              </a:rPr>
              <a:t>Module 4: Concepts ACL</a:t>
            </a:r>
          </a:p>
        </p:txBody>
      </p:sp>
      <p:sp>
        <p:nvSpPr>
          <p:cNvPr id="7" name="Subtitle 6"/>
          <p:cNvSpPr>
            <a:spLocks noGrp="1"/>
          </p:cNvSpPr>
          <p:nvPr>
            <p:ph type="subTitle" idx="1"/>
          </p:nvPr>
        </p:nvSpPr>
        <p:spPr>
          <a:xfrm>
            <a:off x="469496" y="3809526"/>
            <a:ext cx="3804791" cy="902174"/>
          </a:xfrm>
        </p:spPr>
        <p:txBody>
          <a:bodyPr/>
          <a:lstStyle/>
          <a:p>
            <a:pPr rtl="0">
              <a:spcBef>
                <a:spcPts val="0"/>
              </a:spcBef>
            </a:pPr>
            <a:r>
              <a:rPr lang="fr-FR">
                <a:solidFill>
                  <a:schemeClr val="accent5">
                    <a:lumMod val="40000"/>
                    <a:lumOff val="60000"/>
                  </a:schemeClr>
                </a:solidFill>
              </a:rPr>
              <a:t>Réseau, Sécurité et Automatisation D'entreprise v7.0</a:t>
            </a:r>
          </a:p>
          <a:p>
            <a:pPr rtl="0">
              <a:spcBef>
                <a:spcPts val="0"/>
              </a:spcBef>
            </a:pPr>
            <a:r>
              <a:rPr lang="fr-FR">
                <a:solidFill>
                  <a:schemeClr val="accent5">
                    <a:lumMod val="40000"/>
                    <a:lumOff val="60000"/>
                  </a:schemeClr>
                </a:solidFill>
              </a:rPr>
              <a:t>(ENSA)</a:t>
            </a:r>
          </a:p>
          <a:p>
            <a:endParaRPr lang="en-US" dirty="0"/>
          </a:p>
        </p:txBody>
      </p:sp>
    </p:spTree>
    <p:custDataLst>
      <p:tags r:id="rId1"/>
    </p:custDataLst>
    <p:extLst>
      <p:ext uri="{BB962C8B-B14F-4D97-AF65-F5344CB8AC3E}">
        <p14:creationId xmlns:p14="http://schemas.microsoft.com/office/powerpoint/2010/main" val="1989389863"/>
      </p:ext>
    </p:extLst>
  </p:cSld>
  <p:clrMapOvr>
    <a:masterClrMapping/>
  </p:clrMapOvr>
  <p:transition spd="slow">
    <p:wipe/>
  </p:transition>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42"/>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ITE7_Chp1_Example-1" id="{4A20ED44-3835-F149-9AE4-C332C230E09E}" vid="{AFB5BC48-58F8-AD45-912F-AE2AD65EB6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6109</TotalTime>
  <Words>3770</Words>
  <Application>Microsoft Office PowerPoint</Application>
  <PresentationFormat>On-screen Show (16:9)</PresentationFormat>
  <Paragraphs>509</Paragraphs>
  <Slides>44</Slides>
  <Notes>42</Notes>
  <HiddenSlides>8</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44</vt:i4>
      </vt:variant>
    </vt:vector>
  </HeadingPairs>
  <TitlesOfParts>
    <vt:vector size="50" baseType="lpstr">
      <vt:lpstr>Arial</vt:lpstr>
      <vt:lpstr>Calibri</vt:lpstr>
      <vt:lpstr>CiscoSans ExtraLight</vt:lpstr>
      <vt:lpstr>Courier New</vt:lpstr>
      <vt:lpstr>Wingdings</vt:lpstr>
      <vt:lpstr>Default Theme</vt:lpstr>
      <vt:lpstr>Module 4: ACL Concepts</vt:lpstr>
      <vt:lpstr>Instructor Materials – Module 4 Planning Guide</vt:lpstr>
      <vt:lpstr>What to Expect in this Module</vt:lpstr>
      <vt:lpstr>What to Expect in this Module (Cont.)</vt:lpstr>
      <vt:lpstr>Check Your Understanding</vt:lpstr>
      <vt:lpstr>Module 4: Activities</vt:lpstr>
      <vt:lpstr>Module 4: Best Practices</vt:lpstr>
      <vt:lpstr>Module 4: Best Practices (Cont.)</vt:lpstr>
      <vt:lpstr>Module 4: ACL Concepts</vt:lpstr>
      <vt:lpstr>Module Objectives</vt:lpstr>
      <vt:lpstr>4.1 Purpose of ACLs</vt:lpstr>
      <vt:lpstr>Purpose of ACLs What is an ACL?</vt:lpstr>
      <vt:lpstr>Purpose of ACLs What is an ACL? (Cont.)</vt:lpstr>
      <vt:lpstr>Purpose of ACLs Packet Filtering</vt:lpstr>
      <vt:lpstr>Purpose of ACLs ACL Operation</vt:lpstr>
      <vt:lpstr>Purpose of ACLs ACL Operation (Cont.)</vt:lpstr>
      <vt:lpstr>Purpose of ACLs Packet Tracer - ACL Demonstration</vt:lpstr>
      <vt:lpstr>4.2 Wildcard Masks in ACLs</vt:lpstr>
      <vt:lpstr>Wildcard Masks in ACLs Wildcard Mask Overview</vt:lpstr>
      <vt:lpstr>Wildcard Masks in ACLs Wildcard Mask Overview (Cont.)</vt:lpstr>
      <vt:lpstr>Wildcard Masks in ACLs Wildcard Mask Types</vt:lpstr>
      <vt:lpstr>Wildcard Masks in ACLs Wildcard Mask Types (Cont.)</vt:lpstr>
      <vt:lpstr>Wildcard Masks in ACLs Wildcard Mask Types (Cont.)</vt:lpstr>
      <vt:lpstr>Wildcard Masks in ACLs Wildcard Mask Calculation</vt:lpstr>
      <vt:lpstr>Wildcard Masks in ACLs Wildcard Mask Keywords</vt:lpstr>
      <vt:lpstr>4.3 Guidelines for ACL Creation</vt:lpstr>
      <vt:lpstr>Guidelines for ACL Creation Limited Number of ACLs per Interface</vt:lpstr>
      <vt:lpstr>Guidelines for ACL Creation ACL Best Practices</vt:lpstr>
      <vt:lpstr>4.4 Types of IPv4 ACLs</vt:lpstr>
      <vt:lpstr>Types of IPv4 ACLs Standard and Extended ACLs</vt:lpstr>
      <vt:lpstr>Types of IPv4 ACLs Numbered and Named ACLs</vt:lpstr>
      <vt:lpstr>Types of IPv4 ACLs Numbered and Named ACLs (Cont.)</vt:lpstr>
      <vt:lpstr>Types of IPv4 ACLs Where to Place ACLs</vt:lpstr>
      <vt:lpstr>Types of IPv4 ACLs Where to Place ACLs (Cont.)</vt:lpstr>
      <vt:lpstr>Types of IPv4 ACLs Standard ACL Placement Example</vt:lpstr>
      <vt:lpstr>Types of IPv4 ACLs Standard ACL Placement Example (Cont.)</vt:lpstr>
      <vt:lpstr>Types of IPv4 ACLs Extended ACL Placement Example</vt:lpstr>
      <vt:lpstr>Types of IPv4 ACLs Extended ACL Placement Example (Cont.)</vt:lpstr>
      <vt:lpstr>4.5 Module Practice and Quiz</vt:lpstr>
      <vt:lpstr>Module Practice and Quiz What Did I Learn In This Module?</vt:lpstr>
      <vt:lpstr>Module Practice and Quiz What Did I Learn In This Module? (Cont.)</vt:lpstr>
      <vt:lpstr>Module Practice and Quiz What Did I Learn In This Module? (Cont.)</vt:lpstr>
      <vt:lpstr>Module 4 : Network Automation New Terms and Commands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Basic Switch and End Device Configuration</dc:title>
  <dc:creator>Stephanie Harvey</dc:creator>
  <cp:lastModifiedBy>Sue Livingston -X (suliving - UNICON INC at Cisco)</cp:lastModifiedBy>
  <cp:revision>431</cp:revision>
  <dcterms:created xsi:type="dcterms:W3CDTF">2019-10-18T06:21:22Z</dcterms:created>
  <dcterms:modified xsi:type="dcterms:W3CDTF">2019-12-06T18:15:29Z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ies>
</file>