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45.xml" ContentType="application/vnd.openxmlformats-officedocument.presentationml.notesSlide+xml"/>
  <Override PartName="/ppt/tags/tag49.xml" ContentType="application/vnd.openxmlformats-officedocument.presentationml.tags+xml"/>
  <Override PartName="/ppt/notesSlides/notesSlide46.xml" ContentType="application/vnd.openxmlformats-officedocument.presentationml.notesSlide+xml"/>
  <Override PartName="/ppt/tags/tag50.xml" ContentType="application/vnd.openxmlformats-officedocument.presentationml.tags+xml"/>
  <Override PartName="/ppt/notesSlides/notesSlide47.xml" ContentType="application/vnd.openxmlformats-officedocument.presentationml.notesSlide+xml"/>
  <Override PartName="/ppt/tags/tag51.xml" ContentType="application/vnd.openxmlformats-officedocument.presentationml.tags+xml"/>
  <Override PartName="/ppt/notesSlides/notesSlide48.xml" ContentType="application/vnd.openxmlformats-officedocument.presentationml.notesSlide+xml"/>
  <Override PartName="/ppt/tags/tag52.xml" ContentType="application/vnd.openxmlformats-officedocument.presentationml.tags+xml"/>
  <Override PartName="/ppt/notesSlides/notesSlide49.xml" ContentType="application/vnd.openxmlformats-officedocument.presentationml.notesSlide+xml"/>
  <Override PartName="/ppt/tags/tag53.xml" ContentType="application/vnd.openxmlformats-officedocument.presentationml.tags+xml"/>
  <Override PartName="/ppt/notesSlides/notesSlide50.xml" ContentType="application/vnd.openxmlformats-officedocument.presentationml.notesSlide+xml"/>
  <Override PartName="/ppt/tags/tag54.xml" ContentType="application/vnd.openxmlformats-officedocument.presentationml.tags+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52.xml" ContentType="application/vnd.openxmlformats-officedocument.presentationml.notesSlide+xml"/>
  <Override PartName="/ppt/tags/tag56.xml" ContentType="application/vnd.openxmlformats-officedocument.presentationml.tags+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54.xml" ContentType="application/vnd.openxmlformats-officedocument.presentationml.notesSlide+xml"/>
  <Override PartName="/ppt/tags/tag58.xml" ContentType="application/vnd.openxmlformats-officedocument.presentationml.tags+xml"/>
  <Override PartName="/ppt/notesSlides/notesSlide55.xml" ContentType="application/vnd.openxmlformats-officedocument.presentationml.notesSlide+xml"/>
  <Override PartName="/ppt/tags/tag59.xml" ContentType="application/vnd.openxmlformats-officedocument.presentationml.tags+xml"/>
  <Override PartName="/ppt/notesSlides/notesSlide56.xml" ContentType="application/vnd.openxmlformats-officedocument.presentationml.notesSlide+xml"/>
  <Override PartName="/ppt/tags/tag60.xml" ContentType="application/vnd.openxmlformats-officedocument.presentationml.tags+xml"/>
  <Override PartName="/ppt/notesSlides/notesSlide57.xml" ContentType="application/vnd.openxmlformats-officedocument.presentationml.notesSlide+xml"/>
  <Override PartName="/ppt/tags/tag61.xml" ContentType="application/vnd.openxmlformats-officedocument.presentationml.tags+xml"/>
  <Override PartName="/ppt/notesSlides/notesSlide58.xml" ContentType="application/vnd.openxmlformats-officedocument.presentationml.notesSlide+xml"/>
  <Override PartName="/ppt/tags/tag62.xml" ContentType="application/vnd.openxmlformats-officedocument.presentationml.tags+xml"/>
  <Override PartName="/ppt/notesSlides/notesSlide59.xml" ContentType="application/vnd.openxmlformats-officedocument.presentationml.notesSlide+xml"/>
  <Override PartName="/ppt/tags/tag63.xml" ContentType="application/vnd.openxmlformats-officedocument.presentationml.tags+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4"/>
  </p:notesMasterIdLst>
  <p:sldIdLst>
    <p:sldId id="513" r:id="rId2"/>
    <p:sldId id="730" r:id="rId3"/>
    <p:sldId id="1361" r:id="rId4"/>
    <p:sldId id="1363" r:id="rId5"/>
    <p:sldId id="1053" r:id="rId6"/>
    <p:sldId id="1072" r:id="rId7"/>
    <p:sldId id="763" r:id="rId8"/>
    <p:sldId id="883" r:id="rId9"/>
    <p:sldId id="1052" r:id="rId10"/>
    <p:sldId id="1069" r:id="rId11"/>
    <p:sldId id="876" r:id="rId12"/>
    <p:sldId id="860" r:id="rId13"/>
    <p:sldId id="759" r:id="rId14"/>
    <p:sldId id="1054" r:id="rId15"/>
    <p:sldId id="1094" r:id="rId16"/>
    <p:sldId id="1095" r:id="rId17"/>
    <p:sldId id="1096" r:id="rId18"/>
    <p:sldId id="1097" r:id="rId19"/>
    <p:sldId id="1098" r:id="rId20"/>
    <p:sldId id="1100" r:id="rId21"/>
    <p:sldId id="1099" r:id="rId22"/>
    <p:sldId id="1132" r:id="rId23"/>
    <p:sldId id="1133" r:id="rId24"/>
    <p:sldId id="1056" r:id="rId25"/>
    <p:sldId id="1101" r:id="rId26"/>
    <p:sldId id="1102" r:id="rId27"/>
    <p:sldId id="1103" r:id="rId28"/>
    <p:sldId id="1104" r:id="rId29"/>
    <p:sldId id="1105" r:id="rId30"/>
    <p:sldId id="1131" r:id="rId31"/>
    <p:sldId id="1063" r:id="rId32"/>
    <p:sldId id="1106" r:id="rId33"/>
    <p:sldId id="1107" r:id="rId34"/>
    <p:sldId id="1108" r:id="rId35"/>
    <p:sldId id="1071" r:id="rId36"/>
    <p:sldId id="1109" r:id="rId37"/>
    <p:sldId id="1110" r:id="rId38"/>
    <p:sldId id="1136" r:id="rId39"/>
    <p:sldId id="1111" r:id="rId40"/>
    <p:sldId id="1112" r:id="rId41"/>
    <p:sldId id="1113" r:id="rId42"/>
    <p:sldId id="1114" r:id="rId43"/>
    <p:sldId id="1115" r:id="rId44"/>
    <p:sldId id="1116" r:id="rId45"/>
    <p:sldId id="1121" r:id="rId46"/>
    <p:sldId id="1122" r:id="rId47"/>
    <p:sldId id="1119" r:id="rId48"/>
    <p:sldId id="1120" r:id="rId49"/>
    <p:sldId id="1123" r:id="rId50"/>
    <p:sldId id="1124" r:id="rId51"/>
    <p:sldId id="1126" r:id="rId52"/>
    <p:sldId id="1127" r:id="rId53"/>
    <p:sldId id="1128" r:id="rId54"/>
    <p:sldId id="1129" r:id="rId55"/>
    <p:sldId id="1130" r:id="rId56"/>
    <p:sldId id="1078" r:id="rId57"/>
    <p:sldId id="1134" r:id="rId58"/>
    <p:sldId id="1091" r:id="rId59"/>
    <p:sldId id="958" r:id="rId60"/>
    <p:sldId id="1135" r:id="rId61"/>
    <p:sldId id="874" r:id="rId62"/>
    <p:sldId id="291" r:id="rId63"/>
  </p:sldIdLst>
  <p:sldSz cx="9144000" cy="5143500" type="screen16x9"/>
  <p:notesSz cx="6858000" cy="9144000"/>
  <p:custDataLst>
    <p:tags r:id="rId6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15"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78" autoAdjust="0"/>
    <p:restoredTop sz="77285" autoAdjust="0"/>
  </p:normalViewPr>
  <p:slideViewPr>
    <p:cSldViewPr snapToGrid="0" showGuides="1">
      <p:cViewPr varScale="1">
        <p:scale>
          <a:sx n="70" d="100"/>
          <a:sy n="70" d="100"/>
        </p:scale>
        <p:origin x="1236"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r>
              <a:rPr lang="fr-FR">
                <a:solidFill>
                  <a:schemeClr val="accent5">
                    <a:lumMod val="40000"/>
                    <a:lumOff val="60000"/>
                  </a:schemeClr>
                </a:solidFill>
              </a:rPr>
              <a:t>Réseau, Sécurité et Automatisation D'entreprisev7.0 (ENSA) </a:t>
            </a:r>
          </a:p>
          <a:p>
            <a:pPr rtl="0">
              <a:buFontTx/>
              <a:buNone/>
            </a:pPr>
            <a:r>
              <a:rPr lang="fr-FR" b="0"/>
              <a:t>Module 5: Configuration de liste de contrôle d'accès pour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12</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5 - Configuration de liste de contrôle d'accès pour IPv4</a:t>
            </a:r>
          </a:p>
          <a:p>
            <a:pPr rtl="0">
              <a:buFontTx/>
              <a:buNone/>
            </a:pPr>
            <a:r>
              <a:rPr lang="fr-FR"/>
              <a:t>5.0.2 -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5.1.1 - Créer une liste de contrôle d'accès (ACL)</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5.1.2 - Syntaxe de listes de contrôle d'accès IPv4 standard numérotées</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2074472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5.1.3 - Syntaxe de listes de contrôle d'accès IPv4 standard nommées</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1837208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5.1.4 - Appliquer une listes de contrôle d'accès IPv4 standard numérotées</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563561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5.1.5 - Exemple de listes de contrôle d’accès IPv4 standard numérotées</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093868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5.1.5 - Exemple de listes de contrôle d’accès IPv4 standard numérotées (Suite)</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567560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5.1.5 - Exemple de listes de contrôle d’accès IPv4 standard nommées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1219992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5.1.5 - Exemple de listes de contrôle d’accès IPv4 standard nommées (Suite)</a:t>
            </a:r>
          </a:p>
          <a:p>
            <a:pPr rtl="0"/>
            <a:r>
              <a:rPr lang="fr-FR"/>
              <a:t>5.1.7 - Contrôleur de syntaxe - Configuration des listes de contrôle d'accès IPv4 standard</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738867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5.1.8 - Packet Tracer - Configurer les listes ACL IPv4 standard numérotées</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13579361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5.1 - Configuration des listes de contrôle d'accès IPv4 standard</a:t>
            </a:r>
          </a:p>
          <a:p>
            <a:pPr rtl="0"/>
            <a:r>
              <a:rPr lang="fr-FR"/>
              <a:t>5.1.8 - Packet Tracer - Configurer les listes ACL IPv4 standard numérotées</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9783243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pPr rtl="0"/>
            <a:r>
              <a:rPr lang="fr-FR"/>
              <a:t>5.2.1 - Deux méthodes pour modifier une ACL</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3403812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pPr rtl="0"/>
            <a:r>
              <a:rPr lang="fr-FR"/>
              <a:t>5.2.2 Méthode éditeur de texte</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832455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pPr rtl="0"/>
            <a:r>
              <a:rPr lang="fr-FR"/>
              <a:t>5.2.3 — Méthode du numéro de séquence</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2719176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pPr rtl="0"/>
            <a:r>
              <a:rPr lang="fr-FR"/>
              <a:t>5.2.4 - Exemple de modification d'une liste ACL nommée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4668744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pPr rtl="0"/>
            <a:r>
              <a:rPr lang="fr-FR"/>
              <a:t>5.2.5 - Statistiques des listes de contrôle d'accès</a:t>
            </a:r>
          </a:p>
          <a:p>
            <a:pPr rtl="0"/>
            <a:r>
              <a:rPr lang="fr-FR"/>
              <a:t>5.2.6 - Contrôleur de syntaxe - Modifier les listes de contrôle d'accès IPv4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22450003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5.2 - Modifier les listes de contrôle d'accès IPv4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5.2.7 - Packet Tracer - Configurer et modifier les listes ACL IPv4 standard</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40262066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5.3 - Sécuriser les ports VTY à l'aide d'une liste de contrôle d'accès standard</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977755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5.3 - Sécuriser les ports VTY à l'aide d'une liste de contrôle d'accès standard</a:t>
            </a:r>
          </a:p>
          <a:p>
            <a:pPr rtl="0"/>
            <a:r>
              <a:rPr lang="fr-FR"/>
              <a:t>5.3.1 - La commande access-class</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9340811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5.3 - Sécuriser les ports VTY à l'aide d'une liste de contrôle d'accès standard</a:t>
            </a:r>
          </a:p>
          <a:p>
            <a:pPr rtl="0"/>
            <a:r>
              <a:rPr lang="fr-FR"/>
              <a:t>5.3.2 - Exemple d'accès sécurisé au VTY</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41149560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5.3 - Sécuriser les ports VTY à l'aide d'une liste de contrôle d'accès standard</a:t>
            </a:r>
          </a:p>
          <a:p>
            <a:pPr rtl="0"/>
            <a:r>
              <a:rPr lang="fr-FR"/>
              <a:t>5.3.3 - Vérifier la sécurité du port VTY</a:t>
            </a:r>
          </a:p>
          <a:p>
            <a:pPr rtl="0"/>
            <a:r>
              <a:rPr lang="fr-FR"/>
              <a:t>5.3.4 - Contrôleur de Syntaxe - Sécuriser les ports VTY</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239490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8155192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5.4.1 - Listes de contrôle d'accès étendues</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14139622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5.4.3 - Protocoles et ports</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23937491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5.4.3 - Protocoles et ports</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6390689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5.4.4 - Exemples de configuration de protocoles et de numéros de port</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11986175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5.4.5 - Appliquer une ACL IPv4 étendue numérotée</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2029829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5.4.6 - ACL étendue établie par TCP</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221588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5.4.6 - ACL étendue établie par TCP (suite)</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13750890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5.4.7 — Syntaxe ACL étendue IPv4 nommée</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19601183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5.4.8 - Exemple de liste ACL étendue IPv4 nommée</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12687607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5.4.8 - Exemple de liste ACL étendue IPv4 nommée (suite)</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42448143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5.4.8 - Exemple de liste ACL étendue IPv4 nommée (suite)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30330713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5.4.9 - Modifier les ACL étendues</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3214830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5.4.9 - Modifier les ACL étendues (Suite)</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42058771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5.4.10 - Autre exemple d'ACL étendu IPv4</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33537117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5.4.10 - Autre exemple d'ACL étendu IPv4 (Suite)</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31962843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5.4.11 - Vérifier les listes de contrôle d'accès étendues</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1543570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5.4.11 - Vérifier les listes de contrôle d'accès étendues (Suite)</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38807744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5.4.11 - Vérifier les listes de contrôle d'accès étendues (Suite)</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32769380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5.4.12 - Packet Tracer - Configurer les listes de contrôle d'accès IPv4 étendues - Scénario 1</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17511075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5.4 - Configurer les listes de contrôle d'accès IPv4 étendues</a:t>
            </a:r>
          </a:p>
          <a:p>
            <a:pPr rtl="0"/>
            <a:r>
              <a:rPr lang="fr-FR"/>
              <a:t>5.4.13 - Packet Tracer - Configurer les listes de contrôle d'accès IPv4 étendues - Scénario 2</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38522873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Configuration de liste de contrôle d'accès pour IPv4</a:t>
            </a:r>
          </a:p>
          <a:p>
            <a:pPr rtl="0"/>
            <a:r>
              <a:rPr lang="fr-FR"/>
              <a:t>5.5 - Module pratique et questionnaire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12009606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5.5 - Module pratique et questionnaire</a:t>
            </a:r>
          </a:p>
          <a:p>
            <a:pPr rtl="0"/>
            <a:r>
              <a:rPr lang="fr-FR"/>
              <a:t>5.5.1 - Packet Tracer - Mise en œuvre de l'ACL IPv4</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900448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5.0 - Configuration de liste de contrôle d'accès pour IPv4	</a:t>
            </a:r>
          </a:p>
          <a:p>
            <a:pPr rtl="0"/>
            <a:r>
              <a:rPr lang="fr-FR"/>
              <a:t>5.5 - Module pratique et questionnaire</a:t>
            </a:r>
          </a:p>
          <a:p>
            <a:pPr rtl="0"/>
            <a:r>
              <a:rPr lang="fr-FR"/>
              <a:t>5.5.2 – PTPM et Travaux pratiques - Configurer et vérifier les listes de contrôle d'accès IPv4 étendues</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214145705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5.0 - Configuration de liste de contrôle d'accès pour IPv4	</a:t>
            </a:r>
          </a:p>
          <a:p>
            <a:pPr rtl="0"/>
            <a:r>
              <a:rPr lang="fr-FR"/>
              <a:t>5.5 - Module pratique et questionnaire</a:t>
            </a:r>
          </a:p>
          <a:p>
            <a:pPr rtl="0"/>
            <a:r>
              <a:rPr lang="fr-FR"/>
              <a:t>5.5.3 - Qu'est-ce que j'ai appris dans ce module?</a:t>
            </a:r>
          </a:p>
        </p:txBody>
      </p:sp>
    </p:spTree>
    <p:extLst>
      <p:ext uri="{BB962C8B-B14F-4D97-AF65-F5344CB8AC3E}">
        <p14:creationId xmlns:p14="http://schemas.microsoft.com/office/powerpoint/2010/main" val="14768241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5.0 - Configuration de liste de contrôle d'accès pour IPv4	</a:t>
            </a:r>
          </a:p>
          <a:p>
            <a:pPr rtl="0"/>
            <a:r>
              <a:rPr lang="fr-FR"/>
              <a:t>5.5 - Module pratique et questionnaire</a:t>
            </a:r>
          </a:p>
          <a:p>
            <a:pPr rtl="0"/>
            <a:r>
              <a:rPr lang="fr-FR"/>
              <a:t>5.5.3 - Qu'est-ce que j'ai appris dans ce module?</a:t>
            </a:r>
          </a:p>
        </p:txBody>
      </p:sp>
    </p:spTree>
    <p:extLst>
      <p:ext uri="{BB962C8B-B14F-4D97-AF65-F5344CB8AC3E}">
        <p14:creationId xmlns:p14="http://schemas.microsoft.com/office/powerpoint/2010/main" val="11960211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61</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5879240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 réseau Cisco</a:t>
            </a:r>
          </a:p>
          <a:p>
            <a:pPr rtl="0"/>
            <a:r>
              <a:rPr lang="fr-FR">
                <a:solidFill>
                  <a:schemeClr val="accent5">
                    <a:lumMod val="40000"/>
                    <a:lumOff val="60000"/>
                  </a:schemeClr>
                </a:solidFill>
              </a:rPr>
              <a:t>Réseau, Sécurité et Automatisation D'entreprisev7.0 (ENSA) </a:t>
            </a:r>
          </a:p>
          <a:p>
            <a:pPr rtl="0">
              <a:buFontTx/>
              <a:buNone/>
            </a:pPr>
            <a:r>
              <a:rPr lang="fr-FR" b="0"/>
              <a:t>Module 5: Configuration de liste de contrôle d'accès pour IPv4</a:t>
            </a:r>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23232" y="4741653"/>
            <a:ext cx="2902294"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8.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 Id="rId5" Type="http://schemas.openxmlformats.org/officeDocument/2006/relationships/image" Target="../media/image16.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 Id="rId5" Type="http://schemas.openxmlformats.org/officeDocument/2006/relationships/image" Target="../media/image20.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 Id="rId5" Type="http://schemas.openxmlformats.org/officeDocument/2006/relationships/image" Target="../media/image22.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40.xml"/><Relationship Id="rId5" Type="http://schemas.openxmlformats.org/officeDocument/2006/relationships/image" Target="../media/image30.pn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 Id="rId5" Type="http://schemas.openxmlformats.org/officeDocument/2006/relationships/image" Target="../media/image35.png"/><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6.xml"/><Relationship Id="rId4" Type="http://schemas.openxmlformats.org/officeDocument/2006/relationships/image" Target="../media/image37.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7.xml"/><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8.xml"/><Relationship Id="rId4" Type="http://schemas.openxmlformats.org/officeDocument/2006/relationships/image" Target="../media/image38.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9.xml"/><Relationship Id="rId5" Type="http://schemas.openxmlformats.org/officeDocument/2006/relationships/image" Target="../media/image40.png"/><Relationship Id="rId4" Type="http://schemas.openxmlformats.org/officeDocument/2006/relationships/image" Target="../media/image39.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50.xml"/><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51.xml"/><Relationship Id="rId4" Type="http://schemas.openxmlformats.org/officeDocument/2006/relationships/image" Target="../media/image42.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2.xml"/><Relationship Id="rId4" Type="http://schemas.openxmlformats.org/officeDocument/2006/relationships/image" Target="../media/image43.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3.xml"/><Relationship Id="rId4" Type="http://schemas.openxmlformats.org/officeDocument/2006/relationships/image" Target="../media/image44.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tags" Target="../tags/tag54.xml"/><Relationship Id="rId4" Type="http://schemas.openxmlformats.org/officeDocument/2006/relationships/image" Target="../media/image45.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6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0.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5: Configuration de liste de contrôle d'accès pour IPv4</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5: Meilleures Pratiques (Suite)</a:t>
            </a:r>
          </a:p>
        </p:txBody>
      </p:sp>
      <p:sp>
        <p:nvSpPr>
          <p:cNvPr id="11266" name="Rectangle 34"/>
          <p:cNvSpPr>
            <a:spLocks noGrp="1" noChangeArrowheads="1"/>
          </p:cNvSpPr>
          <p:nvPr>
            <p:ph idx="1"/>
          </p:nvPr>
        </p:nvSpPr>
        <p:spPr>
          <a:xfrm>
            <a:off x="145357" y="628083"/>
            <a:ext cx="8853286" cy="4155319"/>
          </a:xfrm>
        </p:spPr>
        <p:txBody>
          <a:bodyPr/>
          <a:lstStyle/>
          <a:p>
            <a:pPr marL="0" indent="0" rtl="0">
              <a:lnSpc>
                <a:spcPct val="85000"/>
              </a:lnSpc>
              <a:spcBef>
                <a:spcPct val="30000"/>
              </a:spcBef>
              <a:buNone/>
            </a:pPr>
            <a:r>
              <a:rPr lang="fr-FR"/>
              <a:t>Rubrique 5.2</a:t>
            </a:r>
          </a:p>
          <a:p>
            <a:pPr lvl="1" rtl="0">
              <a:lnSpc>
                <a:spcPct val="85000"/>
              </a:lnSpc>
              <a:spcBef>
                <a:spcPct val="30000"/>
              </a:spcBef>
            </a:pPr>
            <a:r>
              <a:rPr lang="fr-FR" sz="1500"/>
              <a:t>Posez les questions suivantes aux étudiants afin de les faire débattre:</a:t>
            </a:r>
          </a:p>
          <a:p>
            <a:pPr lvl="2" rtl="0">
              <a:lnSpc>
                <a:spcPct val="85000"/>
              </a:lnSpc>
              <a:spcBef>
                <a:spcPct val="30000"/>
              </a:spcBef>
            </a:pPr>
            <a:r>
              <a:rPr lang="fr-FR" sz="1500"/>
              <a:t>Discutez en classe quand un éditeur de texte ou des numéros de séquence sont appropriés pour modifier une ACL.</a:t>
            </a:r>
          </a:p>
          <a:p>
            <a:pPr lvl="2" rtl="0">
              <a:lnSpc>
                <a:spcPct val="85000"/>
              </a:lnSpc>
              <a:spcBef>
                <a:spcPct val="30000"/>
              </a:spcBef>
            </a:pPr>
            <a:r>
              <a:rPr lang="fr-FR" sz="1500"/>
              <a:t>Donnez aux élèves un exemple ACL qui contient des erreurs au moins sur ACE. Demandez aux élèves d'utiliser des numéros de séquence pour remplacer l'ACE et corriger l'ACL.</a:t>
            </a:r>
          </a:p>
          <a:p>
            <a:pPr marL="0" indent="0" rtl="0" eaLnBrk="1" hangingPunct="1">
              <a:lnSpc>
                <a:spcPct val="85000"/>
              </a:lnSpc>
              <a:spcBef>
                <a:spcPct val="30000"/>
              </a:spcBef>
              <a:buNone/>
            </a:pPr>
            <a:r>
              <a:rPr lang="fr-FR"/>
              <a:t>Rubrique 5.3</a:t>
            </a:r>
          </a:p>
          <a:p>
            <a:pPr lvl="1" rtl="0">
              <a:lnSpc>
                <a:spcPct val="85000"/>
              </a:lnSpc>
              <a:spcBef>
                <a:spcPct val="30000"/>
              </a:spcBef>
            </a:pPr>
            <a:r>
              <a:rPr lang="fr-FR" sz="1500"/>
              <a:t>Posez les questions suivantes aux étudiants afin de les faire débattre:</a:t>
            </a:r>
          </a:p>
          <a:p>
            <a:pPr lvl="2" rtl="0">
              <a:lnSpc>
                <a:spcPct val="85000"/>
              </a:lnSpc>
              <a:spcBef>
                <a:spcPct val="30000"/>
              </a:spcBef>
            </a:pPr>
            <a:r>
              <a:rPr lang="fr-FR" sz="1500"/>
              <a:t>Discuter des raisons pour lesquelles une ACL serait appliquée aux lignes VTY.</a:t>
            </a:r>
          </a:p>
          <a:p>
            <a:pPr lvl="2" rtl="0">
              <a:lnSpc>
                <a:spcPct val="85000"/>
              </a:lnSpc>
              <a:spcBef>
                <a:spcPct val="30000"/>
              </a:spcBef>
            </a:pPr>
            <a:r>
              <a:rPr lang="fr-FR" sz="1500"/>
              <a:t>Demandez aux élèves de mettre en caisse une ACL dans un éditeur de texte pour limiter l'accès aux lignes VTY.</a:t>
            </a:r>
          </a:p>
          <a:p>
            <a:pPr marL="0" indent="0" rtl="0">
              <a:lnSpc>
                <a:spcPct val="85000"/>
              </a:lnSpc>
              <a:spcBef>
                <a:spcPct val="30000"/>
              </a:spcBef>
              <a:buNone/>
            </a:pPr>
            <a:r>
              <a:rPr lang="fr-FR"/>
              <a:t>Rubrique 5.4</a:t>
            </a:r>
          </a:p>
          <a:p>
            <a:pPr lvl="1" rtl="0">
              <a:lnSpc>
                <a:spcPct val="85000"/>
              </a:lnSpc>
              <a:spcBef>
                <a:spcPct val="30000"/>
              </a:spcBef>
            </a:pPr>
            <a:r>
              <a:rPr lang="fr-FR" sz="1500"/>
              <a:t>Posez les questions suivantes aux étudiants afin de les faire débattre:</a:t>
            </a:r>
          </a:p>
          <a:p>
            <a:pPr lvl="2" rtl="0">
              <a:lnSpc>
                <a:spcPct val="85000"/>
              </a:lnSpc>
              <a:spcBef>
                <a:spcPct val="30000"/>
              </a:spcBef>
            </a:pPr>
            <a:r>
              <a:rPr lang="fr-FR" sz="1500"/>
              <a:t>Discuter de l'emplacement approprié des listes de contrôle d'accès étendues.</a:t>
            </a:r>
          </a:p>
          <a:p>
            <a:pPr lvl="2" rtl="0">
              <a:lnSpc>
                <a:spcPct val="85000"/>
              </a:lnSpc>
              <a:spcBef>
                <a:spcPct val="30000"/>
              </a:spcBef>
            </a:pPr>
            <a:r>
              <a:rPr lang="fr-FR" sz="1500"/>
              <a:t>Demandez aux élèves qui montrent les commandes qui peuvent être utilisées pour vérifier les ACL étendues.</a:t>
            </a:r>
          </a:p>
          <a:p>
            <a:pPr marL="0" indent="0">
              <a:lnSpc>
                <a:spcPct val="85000"/>
              </a:lnSpc>
              <a:spcBef>
                <a:spcPct val="30000"/>
              </a:spcBef>
              <a:buNone/>
            </a:pPr>
            <a:endParaRPr lang="en-US" sz="1600" dirty="0"/>
          </a:p>
          <a:p>
            <a:pPr lvl="1">
              <a:lnSpc>
                <a:spcPct val="85000"/>
              </a:lnSpc>
              <a:spcBef>
                <a:spcPct val="30000"/>
              </a:spcBef>
            </a:pPr>
            <a:endParaRPr lang="en-US" dirty="0"/>
          </a:p>
          <a:p>
            <a:pPr eaLnBrk="1" hangingPunct="1">
              <a:lnSpc>
                <a:spcPct val="85000"/>
              </a:lnSpc>
              <a:spcBef>
                <a:spcPct val="30000"/>
              </a:spcBef>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sz="1600" dirty="0"/>
          </a:p>
          <a:p>
            <a:pPr marL="630238" lvl="2" indent="-214313">
              <a:buFont typeface="Arial" panose="020B0604020202020204" pitchFamily="34" charset="0"/>
              <a:buChar char="•"/>
            </a:pPr>
            <a:endParaRPr lang="en-US"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5: Configuration de liste de contrôle d'accès pour IPv4</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Réseau, Sécurité et Automatisation D'entreprise v7.0 (ENSA) </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169682" y="769894"/>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Module 5: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Configuration de liste de contrôle d'accès pour IPv4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t>Mettre en œuvre des listes de contrôle IPv4 pour filtrer le trafic et sécuriser l'accès des administrateurs.</a:t>
            </a: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2376277545"/>
              </p:ext>
            </p:extLst>
          </p:nvPr>
        </p:nvGraphicFramePr>
        <p:xfrm>
          <a:off x="766914" y="1892353"/>
          <a:ext cx="7604088" cy="1930372"/>
        </p:xfrm>
        <a:graphic>
          <a:graphicData uri="http://schemas.openxmlformats.org/drawingml/2006/table">
            <a:tbl>
              <a:tblPr firstRow="1" firstCol="1" bandRow="1">
                <a:tableStyleId>{5C22544A-7EE6-4342-B048-85BDC9FD1C3A}</a:tableStyleId>
              </a:tblPr>
              <a:tblGrid>
                <a:gridCol w="3802044">
                  <a:extLst>
                    <a:ext uri="{9D8B030D-6E8A-4147-A177-3AD203B41FA5}">
                      <a16:colId xmlns:a16="http://schemas.microsoft.com/office/drawing/2014/main" val="1523797708"/>
                    </a:ext>
                  </a:extLst>
                </a:gridCol>
                <a:gridCol w="3802044">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874061904"/>
                  </a:ext>
                </a:extLst>
              </a:tr>
              <a:tr h="444151">
                <a:tc>
                  <a:txBody>
                    <a:bodyPr/>
                    <a:lstStyle/>
                    <a:p>
                      <a:pPr marL="0" marR="0" rtl="0">
                        <a:lnSpc>
                          <a:spcPct val="107000"/>
                        </a:lnSpc>
                        <a:spcBef>
                          <a:spcPts val="0"/>
                        </a:spcBef>
                        <a:spcAft>
                          <a:spcPts val="0"/>
                        </a:spcAft>
                      </a:pPr>
                      <a:r>
                        <a:rPr lang="fr-FR" sz="1200">
                          <a:effectLst/>
                        </a:rPr>
                        <a:t>Configuration des listes de contrôle d'accès IPv4 standard</a:t>
                      </a:r>
                    </a:p>
                  </a:txBody>
                  <a:tcPr marL="68580" marR="68580" marT="0" marB="0"/>
                </a:tc>
                <a:tc>
                  <a:txBody>
                    <a:bodyPr/>
                    <a:lstStyle/>
                    <a:p>
                      <a:pPr marL="0" marR="0" rtl="0">
                        <a:lnSpc>
                          <a:spcPct val="107000"/>
                        </a:lnSpc>
                        <a:spcBef>
                          <a:spcPts val="0"/>
                        </a:spcBef>
                        <a:spcAft>
                          <a:spcPts val="0"/>
                        </a:spcAft>
                      </a:pPr>
                      <a:r>
                        <a:rPr lang="fr-FR" sz="1200">
                          <a:solidFill>
                            <a:srgbClr val="000000"/>
                          </a:solidFill>
                        </a:rPr>
                        <a:t>Configurer des listes de contrôle d'accès IPv4 standard pour filtrer le trafic afin de répondre aux besoins du réseau.</a:t>
                      </a:r>
                    </a:p>
                  </a:txBody>
                  <a:tcPr marL="68580" marR="68580" marT="0" marB="0"/>
                </a:tc>
                <a:extLst>
                  <a:ext uri="{0D108BD9-81ED-4DB2-BD59-A6C34878D82A}">
                    <a16:rowId xmlns:a16="http://schemas.microsoft.com/office/drawing/2014/main" val="1646858405"/>
                  </a:ext>
                </a:extLst>
              </a:tr>
              <a:tr h="315930">
                <a:tc>
                  <a:txBody>
                    <a:bodyPr/>
                    <a:lstStyle/>
                    <a:p>
                      <a:pPr marL="0" marR="0" rtl="0">
                        <a:lnSpc>
                          <a:spcPct val="107000"/>
                        </a:lnSpc>
                        <a:spcBef>
                          <a:spcPts val="0"/>
                        </a:spcBef>
                        <a:spcAft>
                          <a:spcPts val="0"/>
                        </a:spcAft>
                      </a:pPr>
                      <a:r>
                        <a:rPr lang="fr-FR" sz="1200">
                          <a:effectLst/>
                        </a:rPr>
                        <a:t>Modification des listes de contrôle d'accès IPv4</a:t>
                      </a:r>
                    </a:p>
                  </a:txBody>
                  <a:tcPr marL="68580" marR="68580" marT="0" marB="0"/>
                </a:tc>
                <a:tc>
                  <a:txBody>
                    <a:bodyPr/>
                    <a:lstStyle/>
                    <a:p>
                      <a:pPr marL="0" marR="0" rtl="0">
                        <a:lnSpc>
                          <a:spcPct val="107000"/>
                        </a:lnSpc>
                        <a:spcBef>
                          <a:spcPts val="0"/>
                        </a:spcBef>
                        <a:spcAft>
                          <a:spcPts val="0"/>
                        </a:spcAft>
                      </a:pPr>
                      <a:r>
                        <a:rPr lang="fr-FR" sz="1200">
                          <a:solidFill>
                            <a:srgbClr val="000000"/>
                          </a:solidFill>
                        </a:rPr>
                        <a:t>Utiliser les numéros de séquence pour modifier des listes de contrôle d'accès IPv4 standard.</a:t>
                      </a:r>
                    </a:p>
                  </a:txBody>
                  <a:tcPr marL="68580" marR="68580" marT="0" marB="0"/>
                </a:tc>
                <a:extLst>
                  <a:ext uri="{0D108BD9-81ED-4DB2-BD59-A6C34878D82A}">
                    <a16:rowId xmlns:a16="http://schemas.microsoft.com/office/drawing/2014/main" val="1435904258"/>
                  </a:ext>
                </a:extLst>
              </a:tr>
              <a:tr h="444151">
                <a:tc>
                  <a:txBody>
                    <a:bodyPr/>
                    <a:lstStyle/>
                    <a:p>
                      <a:pPr marL="0" marR="0" rtl="0">
                        <a:lnSpc>
                          <a:spcPct val="107000"/>
                        </a:lnSpc>
                        <a:spcBef>
                          <a:spcPts val="0"/>
                        </a:spcBef>
                        <a:spcAft>
                          <a:spcPts val="0"/>
                        </a:spcAft>
                      </a:pPr>
                      <a:r>
                        <a:rPr lang="fr-FR" sz="1200">
                          <a:effectLst/>
                        </a:rPr>
                        <a:t>Sécurisation des ports VTY à l'aide d'une liste de contrôle d'accès IPv4 standard</a:t>
                      </a:r>
                    </a:p>
                  </a:txBody>
                  <a:tcPr marL="68580" marR="68580" marT="0" marB="0"/>
                </a:tc>
                <a:tc>
                  <a:txBody>
                    <a:bodyPr/>
                    <a:lstStyle/>
                    <a:p>
                      <a:pPr marL="0" marR="0" rtl="0">
                        <a:lnSpc>
                          <a:spcPct val="107000"/>
                        </a:lnSpc>
                        <a:spcBef>
                          <a:spcPts val="0"/>
                        </a:spcBef>
                        <a:spcAft>
                          <a:spcPts val="0"/>
                        </a:spcAft>
                      </a:pPr>
                      <a:r>
                        <a:rPr lang="fr-FR" sz="1200">
                          <a:solidFill>
                            <a:srgbClr val="000000"/>
                          </a:solidFill>
                        </a:rPr>
                        <a:t>Configurer une liste de contrôle d'accès standard pour sécuriser l'accès VTY</a:t>
                      </a:r>
                    </a:p>
                  </a:txBody>
                  <a:tcPr marL="68580" marR="68580" marT="0" marB="0"/>
                </a:tc>
                <a:extLst>
                  <a:ext uri="{0D108BD9-81ED-4DB2-BD59-A6C34878D82A}">
                    <a16:rowId xmlns:a16="http://schemas.microsoft.com/office/drawing/2014/main" val="131737215"/>
                  </a:ext>
                </a:extLst>
              </a:tr>
              <a:tr h="444151">
                <a:tc>
                  <a:txBody>
                    <a:bodyPr/>
                    <a:lstStyle/>
                    <a:p>
                      <a:pPr marL="0" marR="0" rtl="0">
                        <a:lnSpc>
                          <a:spcPct val="107000"/>
                        </a:lnSpc>
                        <a:spcBef>
                          <a:spcPts val="0"/>
                        </a:spcBef>
                        <a:spcAft>
                          <a:spcPts val="0"/>
                        </a:spcAft>
                      </a:pPr>
                      <a:r>
                        <a:rPr lang="fr-FR" sz="1200">
                          <a:effectLst/>
                        </a:rPr>
                        <a:t>Configuration de listes de contrôle d'accès IPv4 étendues</a:t>
                      </a:r>
                    </a:p>
                  </a:txBody>
                  <a:tcPr marL="68580" marR="68580" marT="0" marB="0"/>
                </a:tc>
                <a:tc>
                  <a:txBody>
                    <a:bodyPr/>
                    <a:lstStyle/>
                    <a:p>
                      <a:pPr marL="0" marR="0" rtl="0">
                        <a:lnSpc>
                          <a:spcPct val="107000"/>
                        </a:lnSpc>
                        <a:spcBef>
                          <a:spcPts val="0"/>
                        </a:spcBef>
                        <a:spcAft>
                          <a:spcPts val="0"/>
                        </a:spcAft>
                      </a:pPr>
                      <a:r>
                        <a:rPr lang="fr-FR" sz="1200">
                          <a:solidFill>
                            <a:srgbClr val="000000"/>
                          </a:solidFill>
                        </a:rPr>
                        <a:t>Configurer des listes de contrôle d'accès IPv4 étendues pour filtrer le trafic en fonction des besoins du réseau.</a:t>
                      </a:r>
                    </a:p>
                  </a:txBody>
                  <a:tcPr marL="68580" marR="68580" marT="0" marB="0"/>
                </a:tc>
                <a:extLst>
                  <a:ext uri="{0D108BD9-81ED-4DB2-BD59-A6C34878D82A}">
                    <a16:rowId xmlns:a16="http://schemas.microsoft.com/office/drawing/2014/main" val="3818444524"/>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31089"/>
            <a:ext cx="7598042" cy="1386711"/>
          </a:xfrm>
        </p:spPr>
        <p:txBody>
          <a:bodyPr/>
          <a:lstStyle/>
          <a:p>
            <a:pPr rtl="0"/>
            <a:r>
              <a:rPr lang="fr-FR">
                <a:solidFill>
                  <a:schemeClr val="accent5">
                    <a:lumMod val="40000"/>
                    <a:lumOff val="60000"/>
                  </a:schemeClr>
                </a:solidFill>
              </a:rPr>
              <a:t>5.1 Configurer les listes de contrôle d'accès IPv4 standard</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Créer une ACL</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Toutes les listes de contrôle d'accès (ACL) doivent être planifiées. Lors de la configuration d'une ACL complexe, il est suggéré de:</a:t>
            </a:r>
          </a:p>
          <a:p>
            <a:pPr marL="285750" indent="-285750" algn="l" rtl="0">
              <a:buFont typeface="Arial" panose="020B0604020202020204" pitchFamily="34" charset="0"/>
              <a:buChar char="•"/>
            </a:pPr>
            <a:r>
              <a:rPr lang="fr-FR" sz="1600">
                <a:solidFill>
                  <a:srgbClr val="000000"/>
                </a:solidFill>
              </a:rPr>
              <a:t>Utiliser un éditeur de texte et écrire les spécificités de la stratégie à mettre en œuvre.</a:t>
            </a:r>
          </a:p>
          <a:p>
            <a:pPr marL="285750" indent="-285750" algn="l" rtl="0">
              <a:buFont typeface="Arial" panose="020B0604020202020204" pitchFamily="34" charset="0"/>
              <a:buChar char="•"/>
            </a:pPr>
            <a:r>
              <a:rPr lang="fr-FR" sz="1600">
                <a:solidFill>
                  <a:srgbClr val="000000"/>
                </a:solidFill>
              </a:rPr>
              <a:t>Ajouter les commandes de configuration IOS pour accomplir ces tâches.</a:t>
            </a:r>
          </a:p>
          <a:p>
            <a:pPr marL="285750" indent="-285750" algn="l" rtl="0">
              <a:buFont typeface="Arial" panose="020B0604020202020204" pitchFamily="34" charset="0"/>
              <a:buChar char="•"/>
            </a:pPr>
            <a:r>
              <a:rPr lang="fr-FR" sz="1600">
                <a:solidFill>
                  <a:srgbClr val="000000"/>
                </a:solidFill>
              </a:rPr>
              <a:t>Inclure des remarques pour documenter l'ACL.</a:t>
            </a:r>
          </a:p>
          <a:p>
            <a:pPr marL="285750" indent="-285750" algn="l" rtl="0">
              <a:buFont typeface="Arial" panose="020B0604020202020204" pitchFamily="34" charset="0"/>
              <a:buChar char="•"/>
            </a:pPr>
            <a:r>
              <a:rPr lang="fr-FR" sz="1600">
                <a:solidFill>
                  <a:srgbClr val="000000"/>
                </a:solidFill>
              </a:rPr>
              <a:t>Copier et coller les commandes sur le périphérique.</a:t>
            </a:r>
          </a:p>
          <a:p>
            <a:pPr marL="285750" indent="-285750" algn="l" rtl="0">
              <a:buFont typeface="Arial" panose="020B0604020202020204" pitchFamily="34" charset="0"/>
              <a:buChar char="•"/>
            </a:pPr>
            <a:r>
              <a:rPr lang="fr-FR" sz="1600">
                <a:solidFill>
                  <a:srgbClr val="000000"/>
                </a:solidFill>
              </a:rPr>
              <a:t>Tester toujours soigneusement une liste ACL pour vous assurer qu'elle applique correctement la stratégie souhaitée.</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Syntaxe des listes de contrôle d'accès IPv4 standard numérotées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421873"/>
          </a:xfrm>
        </p:spPr>
        <p:txBody>
          <a:bodyPr/>
          <a:lstStyle/>
          <a:p>
            <a:pPr marL="0" indent="0" algn="l" rtl="0"/>
            <a:r>
              <a:rPr lang="fr-FR" sz="1600">
                <a:solidFill>
                  <a:srgbClr val="000000"/>
                </a:solidFill>
              </a:rPr>
              <a:t>Pour créer une liste ACL standard numérotée, utilisez la commande </a:t>
            </a:r>
            <a:r>
              <a:rPr lang="fr-FR" sz="1600" b="1">
                <a:solidFill>
                  <a:srgbClr val="000000"/>
                </a:solidFill>
              </a:rPr>
              <a:t>access-list</a:t>
            </a:r>
            <a:r>
              <a:rPr lang="fr-FR" sz="1600">
                <a:solidFill>
                  <a:srgbClr val="000000"/>
                </a:solidFill>
              </a:rPr>
              <a:t> .</a:t>
            </a:r>
          </a:p>
          <a:p>
            <a:pPr marL="0" indent="0" algn="l"/>
            <a:endParaRPr lang="en-US" sz="1600" dirty="0">
              <a:solidFill>
                <a:srgbClr val="000000"/>
              </a:solidFill>
            </a:endParaRPr>
          </a:p>
        </p:txBody>
      </p:sp>
      <p:pic>
        <p:nvPicPr>
          <p:cNvPr id="2" name="Picture 1">
            <a:extLst>
              <a:ext uri="{FF2B5EF4-FFF2-40B4-BE49-F238E27FC236}">
                <a16:creationId xmlns:a16="http://schemas.microsoft.com/office/drawing/2014/main" id="{59A3E053-BC05-4B36-A53A-35AED2B4671B}"/>
              </a:ext>
            </a:extLst>
          </p:cNvPr>
          <p:cNvPicPr>
            <a:picLocks noChangeAspect="1"/>
          </p:cNvPicPr>
          <p:nvPr/>
        </p:nvPicPr>
        <p:blipFill>
          <a:blip r:embed="rId4"/>
          <a:stretch>
            <a:fillRect/>
          </a:stretch>
        </p:blipFill>
        <p:spPr>
          <a:xfrm>
            <a:off x="838199" y="1428889"/>
            <a:ext cx="7467600" cy="428625"/>
          </a:xfrm>
          <a:prstGeom prst="rect">
            <a:avLst/>
          </a:prstGeom>
        </p:spPr>
      </p:pic>
      <p:graphicFrame>
        <p:nvGraphicFramePr>
          <p:cNvPr id="8" name="Content Placeholder 6">
            <a:extLst>
              <a:ext uri="{FF2B5EF4-FFF2-40B4-BE49-F238E27FC236}">
                <a16:creationId xmlns:a16="http://schemas.microsoft.com/office/drawing/2014/main" id="{EFB365CF-3051-43B0-8F94-84DFE45478AE}"/>
              </a:ext>
            </a:extLst>
          </p:cNvPr>
          <p:cNvGraphicFramePr>
            <a:graphicFrameLocks/>
          </p:cNvGraphicFramePr>
          <p:nvPr>
            <p:extLst>
              <p:ext uri="{D42A27DB-BD31-4B8C-83A1-F6EECF244321}">
                <p14:modId xmlns:p14="http://schemas.microsoft.com/office/powerpoint/2010/main" val="213524582"/>
              </p:ext>
            </p:extLst>
          </p:nvPr>
        </p:nvGraphicFramePr>
        <p:xfrm>
          <a:off x="532455" y="2009111"/>
          <a:ext cx="8038682" cy="2072640"/>
        </p:xfrm>
        <a:graphic>
          <a:graphicData uri="http://schemas.openxmlformats.org/drawingml/2006/table">
            <a:tbl>
              <a:tblPr firstRow="1" bandRow="1">
                <a:tableStyleId>{5C22544A-7EE6-4342-B048-85BDC9FD1C3A}</a:tableStyleId>
              </a:tblPr>
              <a:tblGrid>
                <a:gridCol w="2441502">
                  <a:extLst>
                    <a:ext uri="{9D8B030D-6E8A-4147-A177-3AD203B41FA5}">
                      <a16:colId xmlns:a16="http://schemas.microsoft.com/office/drawing/2014/main" val="3729139006"/>
                    </a:ext>
                  </a:extLst>
                </a:gridCol>
                <a:gridCol w="5597180">
                  <a:extLst>
                    <a:ext uri="{9D8B030D-6E8A-4147-A177-3AD203B41FA5}">
                      <a16:colId xmlns:a16="http://schemas.microsoft.com/office/drawing/2014/main" val="1988913492"/>
                    </a:ext>
                  </a:extLst>
                </a:gridCol>
              </a:tblGrid>
              <a:tr h="154859">
                <a:tc>
                  <a:txBody>
                    <a:bodyPr/>
                    <a:lstStyle/>
                    <a:p>
                      <a:pPr rtl="0"/>
                      <a:r>
                        <a:rPr lang="fr-FR" sz="1100"/>
                        <a:t>Paramètre</a:t>
                      </a:r>
                    </a:p>
                  </a:txBody>
                  <a:tcPr/>
                </a:tc>
                <a:tc>
                  <a:txBody>
                    <a:bodyPr/>
                    <a:lstStyle/>
                    <a:p>
                      <a:pPr rtl="0"/>
                      <a:r>
                        <a:rPr lang="fr-FR" sz="1100"/>
                        <a:t>Description</a:t>
                      </a:r>
                    </a:p>
                  </a:txBody>
                  <a:tcPr/>
                </a:tc>
                <a:extLst>
                  <a:ext uri="{0D108BD9-81ED-4DB2-BD59-A6C34878D82A}">
                    <a16:rowId xmlns:a16="http://schemas.microsoft.com/office/drawing/2014/main" val="2583676789"/>
                  </a:ext>
                </a:extLst>
              </a:tr>
              <a:tr h="154859">
                <a:tc>
                  <a:txBody>
                    <a:bodyPr/>
                    <a:lstStyle/>
                    <a:p>
                      <a:pPr rtl="0"/>
                      <a:r>
                        <a:rPr lang="fr-FR" sz="1100" i="1">
                          <a:solidFill>
                            <a:srgbClr val="000000"/>
                          </a:solidFill>
                        </a:rPr>
                        <a:t>access-list-number</a:t>
                      </a:r>
                    </a:p>
                  </a:txBody>
                  <a:tcPr/>
                </a:tc>
                <a:tc>
                  <a:txBody>
                    <a:bodyPr/>
                    <a:lstStyle/>
                    <a:p>
                      <a:pPr marL="0" indent="0" rtl="0">
                        <a:buFont typeface="Arial" panose="020B0604020202020204" pitchFamily="34" charset="0"/>
                        <a:buNone/>
                      </a:pPr>
                      <a:r>
                        <a:rPr lang="fr-FR" sz="1100">
                          <a:solidFill>
                            <a:srgbClr val="000000"/>
                          </a:solidFill>
                        </a:rPr>
                        <a:t>La plage de nombres est de 1 à 99 ou de 1300 à 1999</a:t>
                      </a:r>
                    </a:p>
                  </a:txBody>
                  <a:tcPr/>
                </a:tc>
                <a:extLst>
                  <a:ext uri="{0D108BD9-81ED-4DB2-BD59-A6C34878D82A}">
                    <a16:rowId xmlns:a16="http://schemas.microsoft.com/office/drawing/2014/main" val="3849654457"/>
                  </a:ext>
                </a:extLst>
              </a:tr>
              <a:tr h="154859">
                <a:tc>
                  <a:txBody>
                    <a:bodyPr/>
                    <a:lstStyle/>
                    <a:p>
                      <a:pPr rtl="0"/>
                      <a:r>
                        <a:rPr lang="fr-FR" sz="1100" b="1">
                          <a:solidFill>
                            <a:srgbClr val="000000"/>
                          </a:solidFill>
                        </a:rPr>
                        <a:t>deny</a:t>
                      </a:r>
                    </a:p>
                  </a:txBody>
                  <a:tcPr/>
                </a:tc>
                <a:tc>
                  <a:txBody>
                    <a:bodyPr/>
                    <a:lstStyle/>
                    <a:p>
                      <a:pPr marL="0" indent="0" rtl="0">
                        <a:buFont typeface="Arial" panose="020B0604020202020204" pitchFamily="34" charset="0"/>
                        <a:buNone/>
                      </a:pPr>
                      <a:r>
                        <a:rPr lang="fr-FR" sz="1100">
                          <a:solidFill>
                            <a:srgbClr val="000000"/>
                          </a:solidFill>
                        </a:rPr>
                        <a:t>Refuse l'accès si les conditions sont respectées.</a:t>
                      </a:r>
                    </a:p>
                  </a:txBody>
                  <a:tcPr/>
                </a:tc>
                <a:extLst>
                  <a:ext uri="{0D108BD9-81ED-4DB2-BD59-A6C34878D82A}">
                    <a16:rowId xmlns:a16="http://schemas.microsoft.com/office/drawing/2014/main" val="235735172"/>
                  </a:ext>
                </a:extLst>
              </a:tr>
              <a:tr h="154859">
                <a:tc>
                  <a:txBody>
                    <a:bodyPr/>
                    <a:lstStyle/>
                    <a:p>
                      <a:pPr rtl="0"/>
                      <a:r>
                        <a:rPr lang="fr-FR" sz="1100" b="1">
                          <a:solidFill>
                            <a:srgbClr val="000000"/>
                          </a:solidFill>
                        </a:rPr>
                        <a:t>permit</a:t>
                      </a:r>
                    </a:p>
                  </a:txBody>
                  <a:tcPr/>
                </a:tc>
                <a:tc>
                  <a:txBody>
                    <a:bodyPr/>
                    <a:lstStyle/>
                    <a:p>
                      <a:pPr marL="0" indent="0" rtl="0">
                        <a:buFont typeface="Arial" panose="020B0604020202020204" pitchFamily="34" charset="0"/>
                        <a:buNone/>
                      </a:pPr>
                      <a:r>
                        <a:rPr lang="fr-FR" sz="1100">
                          <a:solidFill>
                            <a:srgbClr val="000000"/>
                          </a:solidFill>
                        </a:rPr>
                        <a:t>Autorise l'accès si les conditions sont respectées.</a:t>
                      </a:r>
                    </a:p>
                  </a:txBody>
                  <a:tcPr/>
                </a:tc>
                <a:extLst>
                  <a:ext uri="{0D108BD9-81ED-4DB2-BD59-A6C34878D82A}">
                    <a16:rowId xmlns:a16="http://schemas.microsoft.com/office/drawing/2014/main" val="354468046"/>
                  </a:ext>
                </a:extLst>
              </a:tr>
              <a:tr h="154859">
                <a:tc>
                  <a:txBody>
                    <a:bodyPr/>
                    <a:lstStyle/>
                    <a:p>
                      <a:pPr rtl="0"/>
                      <a:r>
                        <a:rPr lang="fr-FR" sz="1100" b="1">
                          <a:solidFill>
                            <a:srgbClr val="000000"/>
                          </a:solidFill>
                        </a:rPr>
                        <a:t>remark</a:t>
                      </a:r>
                      <a:r>
                        <a:rPr lang="fr-FR" sz="1100">
                          <a:solidFill>
                            <a:srgbClr val="000000"/>
                          </a:solidFill>
                        </a:rPr>
                        <a:t> </a:t>
                      </a:r>
                      <a:r>
                        <a:rPr lang="fr-FR" sz="1100" i="1">
                          <a:solidFill>
                            <a:srgbClr val="000000"/>
                          </a:solidFill>
                        </a:rPr>
                        <a:t>text</a:t>
                      </a:r>
                    </a:p>
                  </a:txBody>
                  <a:tcPr/>
                </a:tc>
                <a:tc>
                  <a:txBody>
                    <a:bodyPr/>
                    <a:lstStyle/>
                    <a:p>
                      <a:pPr marL="0" indent="0" rtl="0">
                        <a:buFont typeface="Arial" panose="020B0604020202020204" pitchFamily="34" charset="0"/>
                        <a:buNone/>
                      </a:pPr>
                      <a:r>
                        <a:rPr lang="fr-FR" sz="1100">
                          <a:solidFill>
                            <a:srgbClr val="000000"/>
                          </a:solidFill>
                        </a:rPr>
                        <a:t>(Facultatif) Ajoute une entrée de texte à des fins de documentation.</a:t>
                      </a:r>
                    </a:p>
                  </a:txBody>
                  <a:tcPr/>
                </a:tc>
                <a:extLst>
                  <a:ext uri="{0D108BD9-81ED-4DB2-BD59-A6C34878D82A}">
                    <a16:rowId xmlns:a16="http://schemas.microsoft.com/office/drawing/2014/main" val="1458107787"/>
                  </a:ext>
                </a:extLst>
              </a:tr>
              <a:tr h="154859">
                <a:tc>
                  <a:txBody>
                    <a:bodyPr/>
                    <a:lstStyle/>
                    <a:p>
                      <a:pPr rtl="0"/>
                      <a:r>
                        <a:rPr lang="fr-FR" sz="1100" i="1">
                          <a:solidFill>
                            <a:srgbClr val="000000"/>
                          </a:solidFill>
                        </a:rPr>
                        <a:t>Source</a:t>
                      </a:r>
                    </a:p>
                  </a:txBody>
                  <a:tcPr/>
                </a:tc>
                <a:tc>
                  <a:txBody>
                    <a:bodyPr/>
                    <a:lstStyle/>
                    <a:p>
                      <a:pPr marL="0" indent="0" rtl="0">
                        <a:buFont typeface="Arial" panose="020B0604020202020204" pitchFamily="34" charset="0"/>
                        <a:buNone/>
                      </a:pPr>
                      <a:r>
                        <a:rPr lang="fr-FR" sz="1100">
                          <a:solidFill>
                            <a:srgbClr val="000000"/>
                          </a:solidFill>
                        </a:rPr>
                        <a:t>Identifie l'adresse du réseau source ou de l'hôte à filtrer.</a:t>
                      </a:r>
                    </a:p>
                  </a:txBody>
                  <a:tcPr/>
                </a:tc>
                <a:extLst>
                  <a:ext uri="{0D108BD9-81ED-4DB2-BD59-A6C34878D82A}">
                    <a16:rowId xmlns:a16="http://schemas.microsoft.com/office/drawing/2014/main" val="2495454272"/>
                  </a:ext>
                </a:extLst>
              </a:tr>
              <a:tr h="154859">
                <a:tc>
                  <a:txBody>
                    <a:bodyPr/>
                    <a:lstStyle/>
                    <a:p>
                      <a:pPr rtl="0"/>
                      <a:r>
                        <a:rPr lang="fr-FR" sz="1100" i="1">
                          <a:solidFill>
                            <a:srgbClr val="000000"/>
                          </a:solidFill>
                        </a:rPr>
                        <a:t>source-wildcard</a:t>
                      </a:r>
                    </a:p>
                  </a:txBody>
                  <a:tcPr/>
                </a:tc>
                <a:tc>
                  <a:txBody>
                    <a:bodyPr/>
                    <a:lstStyle/>
                    <a:p>
                      <a:pPr marL="0" indent="0" rtl="0">
                        <a:buFont typeface="Arial" panose="020B0604020202020204" pitchFamily="34" charset="0"/>
                        <a:buNone/>
                      </a:pPr>
                      <a:r>
                        <a:rPr lang="fr-FR" sz="1100">
                          <a:solidFill>
                            <a:srgbClr val="000000"/>
                          </a:solidFill>
                        </a:rPr>
                        <a:t>(facultatif) Un masque générique de 32 bits qui est appliqué à la source</a:t>
                      </a:r>
                    </a:p>
                  </a:txBody>
                  <a:tcPr/>
                </a:tc>
                <a:extLst>
                  <a:ext uri="{0D108BD9-81ED-4DB2-BD59-A6C34878D82A}">
                    <a16:rowId xmlns:a16="http://schemas.microsoft.com/office/drawing/2014/main" val="3519542428"/>
                  </a:ext>
                </a:extLst>
              </a:tr>
              <a:tr h="179708">
                <a:tc>
                  <a:txBody>
                    <a:bodyPr/>
                    <a:lstStyle/>
                    <a:p>
                      <a:pPr rtl="0"/>
                      <a:r>
                        <a:rPr lang="fr-FR" sz="1100" b="1">
                          <a:solidFill>
                            <a:srgbClr val="000000"/>
                          </a:solidFill>
                        </a:rPr>
                        <a:t>log</a:t>
                      </a:r>
                    </a:p>
                  </a:txBody>
                  <a:tcPr/>
                </a:tc>
                <a:tc>
                  <a:txBody>
                    <a:bodyPr/>
                    <a:lstStyle/>
                    <a:p>
                      <a:pPr rtl="0"/>
                      <a:r>
                        <a:rPr lang="fr-FR" sz="1100">
                          <a:solidFill>
                            <a:srgbClr val="000000"/>
                          </a:solidFill>
                        </a:rPr>
                        <a:t>(Facultatif) Génère et envoie un message d'information lorsque l'ACE est apparié</a:t>
                      </a:r>
                    </a:p>
                  </a:txBody>
                  <a:tcPr/>
                </a:tc>
                <a:extLst>
                  <a:ext uri="{0D108BD9-81ED-4DB2-BD59-A6C34878D82A}">
                    <a16:rowId xmlns:a16="http://schemas.microsoft.com/office/drawing/2014/main" val="2958112365"/>
                  </a:ext>
                </a:extLst>
              </a:tr>
            </a:tbl>
          </a:graphicData>
        </a:graphic>
      </p:graphicFrame>
      <p:sp>
        <p:nvSpPr>
          <p:cNvPr id="6" name="Rectangle 5">
            <a:extLst>
              <a:ext uri="{FF2B5EF4-FFF2-40B4-BE49-F238E27FC236}">
                <a16:creationId xmlns:a16="http://schemas.microsoft.com/office/drawing/2014/main" id="{22725532-825A-4213-809A-895FDB527757}"/>
              </a:ext>
            </a:extLst>
          </p:cNvPr>
          <p:cNvSpPr/>
          <p:nvPr/>
        </p:nvSpPr>
        <p:spPr>
          <a:xfrm>
            <a:off x="396319" y="4149581"/>
            <a:ext cx="8174818" cy="276999"/>
          </a:xfrm>
          <a:prstGeom prst="rect">
            <a:avLst/>
          </a:prstGeom>
        </p:spPr>
        <p:txBody>
          <a:bodyPr wrap="square">
            <a:spAutoFit/>
          </a:bodyPr>
          <a:lstStyle/>
          <a:p>
            <a:pPr rtl="0"/>
            <a:r>
              <a:rPr lang="fr-FR" sz="1200">
                <a:solidFill>
                  <a:srgbClr val="000000"/>
                </a:solidFill>
              </a:rPr>
              <a:t>Remarque: Utilisez la commande de configuration globale </a:t>
            </a:r>
            <a:r>
              <a:rPr lang="fr-FR" sz="1200" b="1">
                <a:solidFill>
                  <a:srgbClr val="000000"/>
                </a:solidFill>
              </a:rPr>
              <a:t>no access-list</a:t>
            </a:r>
            <a:r>
              <a:rPr lang="fr-FR" sz="1200">
                <a:solidFill>
                  <a:srgbClr val="000000"/>
                </a:solidFill>
              </a:rPr>
              <a:t> </a:t>
            </a:r>
            <a:r>
              <a:rPr lang="fr-FR" sz="1200" i="1">
                <a:solidFill>
                  <a:srgbClr val="000000"/>
                </a:solidFill>
              </a:rPr>
              <a:t>access-list-number</a:t>
            </a:r>
            <a:r>
              <a:rPr lang="fr-FR" sz="1200">
                <a:solidFill>
                  <a:srgbClr val="000000"/>
                </a:solidFill>
              </a:rPr>
              <a:t> pour supprimer une ACL standard numérotée.</a:t>
            </a:r>
          </a:p>
        </p:txBody>
      </p:sp>
    </p:spTree>
    <p:custDataLst>
      <p:tags r:id="rId1"/>
    </p:custDataLst>
    <p:extLst>
      <p:ext uri="{BB962C8B-B14F-4D97-AF65-F5344CB8AC3E}">
        <p14:creationId xmlns:p14="http://schemas.microsoft.com/office/powerpoint/2010/main" val="417039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listes de contrôle d'accèsIPv4 standard</a:t>
            </a:r>
            <a:br>
              <a:rPr lang="en-US" dirty="0"/>
            </a:br>
            <a:r>
              <a:rPr lang="fr-FR" sz="2400"/>
              <a:t>Syntaxe des listes de contrôle d'accès IPv4 standard nommées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20"/>
            <a:ext cx="8280057" cy="1165552"/>
          </a:xfrm>
        </p:spPr>
        <p:txBody>
          <a:bodyPr/>
          <a:lstStyle/>
          <a:p>
            <a:pPr marL="0" indent="0" algn="l" rtl="0"/>
            <a:r>
              <a:rPr lang="fr-FR" sz="1600">
                <a:solidFill>
                  <a:srgbClr val="000000"/>
                </a:solidFill>
              </a:rPr>
              <a:t>Pour créer une liste ACL standard numérotée, utilisez la commande </a:t>
            </a:r>
            <a:r>
              <a:rPr lang="fr-FR" sz="1600" b="1">
                <a:solidFill>
                  <a:srgbClr val="000000"/>
                </a:solidFill>
              </a:rPr>
              <a:t>ip access-list standard </a:t>
            </a:r>
            <a:r>
              <a:rPr lang="fr-FR" sz="1600">
                <a:solidFill>
                  <a:srgbClr val="000000"/>
                </a:solidFill>
              </a:rPr>
              <a:t>.</a:t>
            </a:r>
          </a:p>
          <a:p>
            <a:pPr marL="285750" indent="-285750" algn="l" rtl="0">
              <a:buFont typeface="Arial" panose="020B0604020202020204" pitchFamily="34" charset="0"/>
              <a:buChar char="•"/>
            </a:pPr>
            <a:r>
              <a:rPr lang="fr-FR" sz="1600">
                <a:solidFill>
                  <a:srgbClr val="000000"/>
                </a:solidFill>
              </a:rPr>
              <a:t>Les noms des listes de contrôle d'accès doivent contenir uniquement des caractères alphanumériques, sont sensibles à la casse et doivent être uniques. </a:t>
            </a:r>
          </a:p>
          <a:p>
            <a:pPr marL="285750" indent="-285750" algn="l" rtl="0">
              <a:buFont typeface="Arial" panose="020B0604020202020204" pitchFamily="34" charset="0"/>
              <a:buChar char="•"/>
            </a:pPr>
            <a:r>
              <a:rPr lang="fr-FR" sz="1600">
                <a:solidFill>
                  <a:srgbClr val="000000"/>
                </a:solidFill>
              </a:rPr>
              <a:t>Vous n’êtes pas obligés de mettre des majuscules aux noms des listes de contrôle d’accès. En revanche, si vous le faites, vous les verrez bien mieux en affichant la sortie de la commande running-config.</a:t>
            </a:r>
          </a:p>
        </p:txBody>
      </p:sp>
      <p:pic>
        <p:nvPicPr>
          <p:cNvPr id="2" name="Picture 1">
            <a:extLst>
              <a:ext uri="{FF2B5EF4-FFF2-40B4-BE49-F238E27FC236}">
                <a16:creationId xmlns:a16="http://schemas.microsoft.com/office/drawing/2014/main" id="{8E0E3122-9276-4338-B4BB-FB2436335CF7}"/>
              </a:ext>
            </a:extLst>
          </p:cNvPr>
          <p:cNvPicPr>
            <a:picLocks noChangeAspect="1"/>
          </p:cNvPicPr>
          <p:nvPr/>
        </p:nvPicPr>
        <p:blipFill>
          <a:blip r:embed="rId4"/>
          <a:stretch>
            <a:fillRect/>
          </a:stretch>
        </p:blipFill>
        <p:spPr>
          <a:xfrm>
            <a:off x="2264148" y="2080932"/>
            <a:ext cx="4400550" cy="228600"/>
          </a:xfrm>
          <a:prstGeom prst="rect">
            <a:avLst/>
          </a:prstGeom>
        </p:spPr>
      </p:pic>
      <p:pic>
        <p:nvPicPr>
          <p:cNvPr id="6" name="Picture 5">
            <a:extLst>
              <a:ext uri="{FF2B5EF4-FFF2-40B4-BE49-F238E27FC236}">
                <a16:creationId xmlns:a16="http://schemas.microsoft.com/office/drawing/2014/main" id="{6BAB19BD-BE62-4431-9B95-AA69CECC0A27}"/>
              </a:ext>
            </a:extLst>
          </p:cNvPr>
          <p:cNvPicPr>
            <a:picLocks noChangeAspect="1"/>
          </p:cNvPicPr>
          <p:nvPr/>
        </p:nvPicPr>
        <p:blipFill>
          <a:blip r:embed="rId5"/>
          <a:stretch>
            <a:fillRect/>
          </a:stretch>
        </p:blipFill>
        <p:spPr>
          <a:xfrm>
            <a:off x="2273673" y="2369493"/>
            <a:ext cx="4391025" cy="2105025"/>
          </a:xfrm>
          <a:prstGeom prst="rect">
            <a:avLst/>
          </a:prstGeom>
        </p:spPr>
      </p:pic>
    </p:spTree>
    <p:custDataLst>
      <p:tags r:id="rId1"/>
    </p:custDataLst>
    <p:extLst>
      <p:ext uri="{BB962C8B-B14F-4D97-AF65-F5344CB8AC3E}">
        <p14:creationId xmlns:p14="http://schemas.microsoft.com/office/powerpoint/2010/main" val="176061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Appliquer une listes de contrôle d'accès IPv4 standard numérotées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378495"/>
          </a:xfrm>
        </p:spPr>
        <p:txBody>
          <a:bodyPr/>
          <a:lstStyle/>
          <a:p>
            <a:pPr marL="0" indent="0" algn="l" rtl="0"/>
            <a:r>
              <a:rPr lang="fr-FR" sz="1600">
                <a:solidFill>
                  <a:srgbClr val="000000"/>
                </a:solidFill>
              </a:rPr>
              <a:t>Une fois qu'une ACL IPv4 standard est configurée, elle doit être liée à une interface ou à une fonctionnalité. </a:t>
            </a:r>
          </a:p>
          <a:p>
            <a:pPr marL="285750" indent="-285750" algn="l" rtl="0">
              <a:buFont typeface="Arial" panose="020B0604020202020204" pitchFamily="34" charset="0"/>
              <a:buChar char="•"/>
            </a:pPr>
            <a:r>
              <a:rPr lang="fr-FR" sz="1600">
                <a:solidFill>
                  <a:srgbClr val="000000"/>
                </a:solidFill>
              </a:rPr>
              <a:t>La commande </a:t>
            </a:r>
            <a:r>
              <a:rPr lang="fr-FR" sz="1600" b="1">
                <a:solidFill>
                  <a:srgbClr val="000000"/>
                </a:solidFill>
              </a:rPr>
              <a:t>ip access-group </a:t>
            </a:r>
            <a:r>
              <a:rPr lang="fr-FR" sz="1600">
                <a:solidFill>
                  <a:srgbClr val="000000"/>
                </a:solidFill>
              </a:rPr>
              <a:t>est utilisée pour lier une ACL IPv4 standard numérotée ou nommée à une interface.</a:t>
            </a:r>
          </a:p>
          <a:p>
            <a:pPr marL="285750" indent="-285750" algn="l" rtl="0">
              <a:buFont typeface="Arial" panose="020B0604020202020204" pitchFamily="34" charset="0"/>
              <a:buChar char="•"/>
            </a:pPr>
            <a:r>
              <a:rPr lang="fr-FR" sz="1600">
                <a:solidFill>
                  <a:srgbClr val="000000"/>
                </a:solidFill>
              </a:rPr>
              <a:t>Pour supprimer une ACL d'une interface, entrez d'abord la commande de configuration de l'interface </a:t>
            </a:r>
            <a:r>
              <a:rPr lang="fr-FR" sz="1600" b="1">
                <a:solidFill>
                  <a:srgbClr val="000000"/>
                </a:solidFill>
              </a:rPr>
              <a:t>no ip access-group</a:t>
            </a:r>
          </a:p>
        </p:txBody>
      </p:sp>
      <p:pic>
        <p:nvPicPr>
          <p:cNvPr id="2" name="Picture 1">
            <a:extLst>
              <a:ext uri="{FF2B5EF4-FFF2-40B4-BE49-F238E27FC236}">
                <a16:creationId xmlns:a16="http://schemas.microsoft.com/office/drawing/2014/main" id="{692FA57B-9025-4585-B6D2-DA6187D4273E}"/>
              </a:ext>
            </a:extLst>
          </p:cNvPr>
          <p:cNvPicPr>
            <a:picLocks noChangeAspect="1"/>
          </p:cNvPicPr>
          <p:nvPr/>
        </p:nvPicPr>
        <p:blipFill>
          <a:blip r:embed="rId4"/>
          <a:stretch>
            <a:fillRect/>
          </a:stretch>
        </p:blipFill>
        <p:spPr>
          <a:xfrm>
            <a:off x="1366837" y="2462212"/>
            <a:ext cx="6410325" cy="219075"/>
          </a:xfrm>
          <a:prstGeom prst="rect">
            <a:avLst/>
          </a:prstGeom>
        </p:spPr>
      </p:pic>
    </p:spTree>
    <p:custDataLst>
      <p:tags r:id="rId1"/>
    </p:custDataLst>
    <p:extLst>
      <p:ext uri="{BB962C8B-B14F-4D97-AF65-F5344CB8AC3E}">
        <p14:creationId xmlns:p14="http://schemas.microsoft.com/office/powerpoint/2010/main" val="1347484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Exemple de liste de contrôle d’accès standard numérotées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1809205" cy="3495517"/>
          </a:xfrm>
        </p:spPr>
        <p:txBody>
          <a:bodyPr/>
          <a:lstStyle/>
          <a:p>
            <a:pPr marL="0" indent="0" algn="l" rtl="0"/>
            <a:r>
              <a:rPr lang="fr-FR" sz="1600">
                <a:solidFill>
                  <a:srgbClr val="000000"/>
                </a:solidFill>
              </a:rPr>
              <a:t>L'exemple ACL autorise le trafic à partir de l'hôte 192.168.10.10 et de tous les hôtes sur l'interface de sortie réseau 192.168.20.0/24 série 0/1/0 sur le routeur R1.</a:t>
            </a:r>
          </a:p>
        </p:txBody>
      </p:sp>
      <p:pic>
        <p:nvPicPr>
          <p:cNvPr id="2" name="Picture 1">
            <a:extLst>
              <a:ext uri="{FF2B5EF4-FFF2-40B4-BE49-F238E27FC236}">
                <a16:creationId xmlns:a16="http://schemas.microsoft.com/office/drawing/2014/main" id="{027E777A-E04F-4E17-A0A0-85FD442E63AD}"/>
              </a:ext>
            </a:extLst>
          </p:cNvPr>
          <p:cNvPicPr>
            <a:picLocks noChangeAspect="1"/>
          </p:cNvPicPr>
          <p:nvPr/>
        </p:nvPicPr>
        <p:blipFill>
          <a:blip r:embed="rId4"/>
          <a:stretch>
            <a:fillRect/>
          </a:stretch>
        </p:blipFill>
        <p:spPr>
          <a:xfrm>
            <a:off x="2315257" y="956819"/>
            <a:ext cx="6677026" cy="1216747"/>
          </a:xfrm>
          <a:prstGeom prst="rect">
            <a:avLst/>
          </a:prstGeom>
        </p:spPr>
      </p:pic>
      <p:pic>
        <p:nvPicPr>
          <p:cNvPr id="7" name="Picture 6">
            <a:extLst>
              <a:ext uri="{FF2B5EF4-FFF2-40B4-BE49-F238E27FC236}">
                <a16:creationId xmlns:a16="http://schemas.microsoft.com/office/drawing/2014/main" id="{A88427D7-A763-4EF7-89B7-4F1C0DF2B8B0}"/>
              </a:ext>
            </a:extLst>
          </p:cNvPr>
          <p:cNvPicPr>
            <a:picLocks noChangeAspect="1"/>
          </p:cNvPicPr>
          <p:nvPr/>
        </p:nvPicPr>
        <p:blipFill>
          <a:blip r:embed="rId5"/>
          <a:stretch>
            <a:fillRect/>
          </a:stretch>
        </p:blipFill>
        <p:spPr>
          <a:xfrm>
            <a:off x="2315255" y="2207301"/>
            <a:ext cx="6677025" cy="1371600"/>
          </a:xfrm>
          <a:prstGeom prst="rect">
            <a:avLst/>
          </a:prstGeom>
        </p:spPr>
      </p:pic>
      <p:pic>
        <p:nvPicPr>
          <p:cNvPr id="9" name="Picture 8">
            <a:extLst>
              <a:ext uri="{FF2B5EF4-FFF2-40B4-BE49-F238E27FC236}">
                <a16:creationId xmlns:a16="http://schemas.microsoft.com/office/drawing/2014/main" id="{C932DA31-2E65-4351-92F5-7493ED225271}"/>
              </a:ext>
            </a:extLst>
          </p:cNvPr>
          <p:cNvPicPr>
            <a:picLocks noChangeAspect="1"/>
          </p:cNvPicPr>
          <p:nvPr/>
        </p:nvPicPr>
        <p:blipFill>
          <a:blip r:embed="rId6"/>
          <a:stretch>
            <a:fillRect/>
          </a:stretch>
        </p:blipFill>
        <p:spPr>
          <a:xfrm>
            <a:off x="2315255" y="3612636"/>
            <a:ext cx="6677025" cy="808429"/>
          </a:xfrm>
          <a:prstGeom prst="rect">
            <a:avLst/>
          </a:prstGeom>
        </p:spPr>
      </p:pic>
    </p:spTree>
    <p:custDataLst>
      <p:tags r:id="rId1"/>
    </p:custDataLst>
    <p:extLst>
      <p:ext uri="{BB962C8B-B14F-4D97-AF65-F5344CB8AC3E}">
        <p14:creationId xmlns:p14="http://schemas.microsoft.com/office/powerpoint/2010/main" val="2428975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Exemple de liste de contrôle d’accès standard numérotées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731837"/>
          </a:xfrm>
        </p:spPr>
        <p:txBody>
          <a:bodyPr/>
          <a:lstStyle/>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running-config</a:t>
            </a:r>
            <a:r>
              <a:rPr lang="fr-FR" sz="1600">
                <a:solidFill>
                  <a:srgbClr val="000000"/>
                </a:solidFill>
              </a:rPr>
              <a:t> pour consulter la configuration.</a:t>
            </a:r>
          </a:p>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ip interface</a:t>
            </a:r>
            <a:r>
              <a:rPr lang="fr-FR" sz="1600">
                <a:solidFill>
                  <a:srgbClr val="000000"/>
                </a:solidFill>
              </a:rPr>
              <a:t> pour vérifier que l'ACL est appliquée à la bonne interface.</a:t>
            </a:r>
          </a:p>
        </p:txBody>
      </p:sp>
      <p:pic>
        <p:nvPicPr>
          <p:cNvPr id="2" name="Picture 1">
            <a:extLst>
              <a:ext uri="{FF2B5EF4-FFF2-40B4-BE49-F238E27FC236}">
                <a16:creationId xmlns:a16="http://schemas.microsoft.com/office/drawing/2014/main" id="{28A68DF9-1F96-422F-8B08-68EA939D591C}"/>
              </a:ext>
            </a:extLst>
          </p:cNvPr>
          <p:cNvPicPr>
            <a:picLocks noChangeAspect="1"/>
          </p:cNvPicPr>
          <p:nvPr/>
        </p:nvPicPr>
        <p:blipFill>
          <a:blip r:embed="rId4"/>
          <a:stretch>
            <a:fillRect/>
          </a:stretch>
        </p:blipFill>
        <p:spPr>
          <a:xfrm>
            <a:off x="2519361" y="1666874"/>
            <a:ext cx="4105275" cy="1200150"/>
          </a:xfrm>
          <a:prstGeom prst="rect">
            <a:avLst/>
          </a:prstGeom>
        </p:spPr>
      </p:pic>
      <p:pic>
        <p:nvPicPr>
          <p:cNvPr id="7" name="Picture 6">
            <a:extLst>
              <a:ext uri="{FF2B5EF4-FFF2-40B4-BE49-F238E27FC236}">
                <a16:creationId xmlns:a16="http://schemas.microsoft.com/office/drawing/2014/main" id="{C65E2276-B899-430E-9720-D50937A8E086}"/>
              </a:ext>
            </a:extLst>
          </p:cNvPr>
          <p:cNvPicPr>
            <a:picLocks noChangeAspect="1"/>
          </p:cNvPicPr>
          <p:nvPr/>
        </p:nvPicPr>
        <p:blipFill>
          <a:blip r:embed="rId5"/>
          <a:stretch>
            <a:fillRect/>
          </a:stretch>
        </p:blipFill>
        <p:spPr>
          <a:xfrm>
            <a:off x="2519361" y="3096030"/>
            <a:ext cx="4086225" cy="1133475"/>
          </a:xfrm>
          <a:prstGeom prst="rect">
            <a:avLst/>
          </a:prstGeom>
        </p:spPr>
      </p:pic>
    </p:spTree>
    <p:custDataLst>
      <p:tags r:id="rId1"/>
    </p:custDataLst>
    <p:extLst>
      <p:ext uri="{BB962C8B-B14F-4D97-AF65-F5344CB8AC3E}">
        <p14:creationId xmlns:p14="http://schemas.microsoft.com/office/powerpoint/2010/main" val="1328089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5</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a:t>
            </a:r>
          </a:p>
          <a:p>
            <a:pPr rtl="0"/>
            <a:r>
              <a:rPr lang="fr-FR"/>
              <a:t>Guide de planification de l'enseignant</a:t>
            </a:r>
          </a:p>
          <a:p>
            <a:pPr lvl="1" rtl="0"/>
            <a:r>
              <a:rPr lang="fr-FR"/>
              <a:t>Informations pour vous aider à vous familiariser avec le module</a:t>
            </a:r>
          </a:p>
          <a:p>
            <a:pPr lvl="1" rtl="0"/>
            <a:r>
              <a:rPr lang="fr-FR"/>
              <a:t>Outils pédagogiques</a:t>
            </a:r>
          </a:p>
          <a:p>
            <a:pPr rtl="0"/>
            <a:r>
              <a:rPr lang="fr-FR"/>
              <a:t>Présentation en classe pour le formateur</a:t>
            </a:r>
          </a:p>
          <a:p>
            <a:pPr lvl="1" rtl="0"/>
            <a:r>
              <a:rPr lang="fr-FR"/>
              <a:t>Diapositives facultatives que vous pouvez utiliser en classe</a:t>
            </a:r>
          </a:p>
          <a:p>
            <a:pPr lvl="1" rtl="0"/>
            <a:r>
              <a:rPr lang="fr-FR"/>
              <a:t>Commence à la diapositive 11</a:t>
            </a:r>
          </a:p>
          <a:p>
            <a:pPr marL="142875" lvl="1" indent="0" algn="ctr" rtl="0">
              <a:buNone/>
            </a:pPr>
            <a:r>
              <a:rPr lang="fr-FR" sz="1600" b="1"/>
              <a:t>Remarque</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Exemple de liste de contrôle d’accès standard nommées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3476641" cy="3495517"/>
          </a:xfrm>
        </p:spPr>
        <p:txBody>
          <a:bodyPr/>
          <a:lstStyle/>
          <a:p>
            <a:pPr marL="0" indent="0" algn="l" rtl="0"/>
            <a:r>
              <a:rPr lang="fr-FR" sz="1600">
                <a:solidFill>
                  <a:srgbClr val="000000"/>
                </a:solidFill>
              </a:rPr>
              <a:t>L'exemple ACL autorise le trafic à partir de l'hôte 192.168.10.10 et de tous les hôtes sur l'interface de sortie réseau 192.168.20.0/24 série 0/1/0 sur le routeur R1.</a:t>
            </a:r>
          </a:p>
        </p:txBody>
      </p:sp>
      <p:pic>
        <p:nvPicPr>
          <p:cNvPr id="2" name="Picture 1">
            <a:extLst>
              <a:ext uri="{FF2B5EF4-FFF2-40B4-BE49-F238E27FC236}">
                <a16:creationId xmlns:a16="http://schemas.microsoft.com/office/drawing/2014/main" id="{A5B847BE-4303-4C84-B954-03A849734554}"/>
              </a:ext>
            </a:extLst>
          </p:cNvPr>
          <p:cNvPicPr>
            <a:picLocks noChangeAspect="1"/>
          </p:cNvPicPr>
          <p:nvPr/>
        </p:nvPicPr>
        <p:blipFill>
          <a:blip r:embed="rId4"/>
          <a:stretch>
            <a:fillRect/>
          </a:stretch>
        </p:blipFill>
        <p:spPr>
          <a:xfrm>
            <a:off x="4235278" y="1068200"/>
            <a:ext cx="4476750" cy="981075"/>
          </a:xfrm>
          <a:prstGeom prst="rect">
            <a:avLst/>
          </a:prstGeom>
        </p:spPr>
      </p:pic>
      <p:pic>
        <p:nvPicPr>
          <p:cNvPr id="6" name="Picture 5">
            <a:extLst>
              <a:ext uri="{FF2B5EF4-FFF2-40B4-BE49-F238E27FC236}">
                <a16:creationId xmlns:a16="http://schemas.microsoft.com/office/drawing/2014/main" id="{91B7D8A3-A922-4F88-A5D3-7B12DD42B042}"/>
              </a:ext>
            </a:extLst>
          </p:cNvPr>
          <p:cNvPicPr>
            <a:picLocks noChangeAspect="1"/>
          </p:cNvPicPr>
          <p:nvPr/>
        </p:nvPicPr>
        <p:blipFill>
          <a:blip r:embed="rId5"/>
          <a:stretch>
            <a:fillRect/>
          </a:stretch>
        </p:blipFill>
        <p:spPr>
          <a:xfrm>
            <a:off x="4235278" y="2060069"/>
            <a:ext cx="4476750" cy="1241937"/>
          </a:xfrm>
          <a:prstGeom prst="rect">
            <a:avLst/>
          </a:prstGeom>
        </p:spPr>
      </p:pic>
      <p:pic>
        <p:nvPicPr>
          <p:cNvPr id="7" name="Picture 6">
            <a:extLst>
              <a:ext uri="{FF2B5EF4-FFF2-40B4-BE49-F238E27FC236}">
                <a16:creationId xmlns:a16="http://schemas.microsoft.com/office/drawing/2014/main" id="{451FB69C-E0E2-4DFE-B95D-FC8FC384EE32}"/>
              </a:ext>
            </a:extLst>
          </p:cNvPr>
          <p:cNvPicPr>
            <a:picLocks noChangeAspect="1"/>
          </p:cNvPicPr>
          <p:nvPr/>
        </p:nvPicPr>
        <p:blipFill>
          <a:blip r:embed="rId6"/>
          <a:stretch>
            <a:fillRect/>
          </a:stretch>
        </p:blipFill>
        <p:spPr>
          <a:xfrm>
            <a:off x="4235278" y="3312799"/>
            <a:ext cx="4491454" cy="828895"/>
          </a:xfrm>
          <a:prstGeom prst="rect">
            <a:avLst/>
          </a:prstGeom>
        </p:spPr>
      </p:pic>
    </p:spTree>
    <p:custDataLst>
      <p:tags r:id="rId1"/>
    </p:custDataLst>
    <p:extLst>
      <p:ext uri="{BB962C8B-B14F-4D97-AF65-F5344CB8AC3E}">
        <p14:creationId xmlns:p14="http://schemas.microsoft.com/office/powerpoint/2010/main" val="141253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Exemple de liste de contrôle d’accès standard nommées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3144947" cy="3495517"/>
          </a:xfrm>
        </p:spPr>
        <p:txBody>
          <a:bodyPr/>
          <a:lstStyle/>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access-list</a:t>
            </a:r>
            <a:r>
              <a:rPr lang="fr-FR" sz="1600">
                <a:solidFill>
                  <a:srgbClr val="000000"/>
                </a:solidFill>
              </a:rPr>
              <a:t> pour consulter la configuration.</a:t>
            </a:r>
          </a:p>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show ip interface</a:t>
            </a:r>
            <a:r>
              <a:rPr lang="fr-FR" sz="1600">
                <a:solidFill>
                  <a:srgbClr val="000000"/>
                </a:solidFill>
              </a:rPr>
              <a:t> pour vérifier que l'ACL est appliquée à la bonne interface.</a:t>
            </a:r>
          </a:p>
        </p:txBody>
      </p:sp>
      <p:pic>
        <p:nvPicPr>
          <p:cNvPr id="2" name="Picture 1">
            <a:extLst>
              <a:ext uri="{FF2B5EF4-FFF2-40B4-BE49-F238E27FC236}">
                <a16:creationId xmlns:a16="http://schemas.microsoft.com/office/drawing/2014/main" id="{4FBB887C-E25C-41B5-ABEC-EC94D2BBF135}"/>
              </a:ext>
            </a:extLst>
          </p:cNvPr>
          <p:cNvPicPr>
            <a:picLocks noChangeAspect="1"/>
          </p:cNvPicPr>
          <p:nvPr/>
        </p:nvPicPr>
        <p:blipFill>
          <a:blip r:embed="rId4"/>
          <a:stretch>
            <a:fillRect/>
          </a:stretch>
        </p:blipFill>
        <p:spPr>
          <a:xfrm>
            <a:off x="4411663" y="946056"/>
            <a:ext cx="3933825" cy="2085975"/>
          </a:xfrm>
          <a:prstGeom prst="rect">
            <a:avLst/>
          </a:prstGeom>
        </p:spPr>
      </p:pic>
      <p:pic>
        <p:nvPicPr>
          <p:cNvPr id="7" name="Picture 6">
            <a:extLst>
              <a:ext uri="{FF2B5EF4-FFF2-40B4-BE49-F238E27FC236}">
                <a16:creationId xmlns:a16="http://schemas.microsoft.com/office/drawing/2014/main" id="{CEABDCFD-A6AD-43BA-95A3-2D8D6A3F42F8}"/>
              </a:ext>
            </a:extLst>
          </p:cNvPr>
          <p:cNvPicPr>
            <a:picLocks noChangeAspect="1"/>
          </p:cNvPicPr>
          <p:nvPr/>
        </p:nvPicPr>
        <p:blipFill>
          <a:blip r:embed="rId5"/>
          <a:stretch>
            <a:fillRect/>
          </a:stretch>
        </p:blipFill>
        <p:spPr>
          <a:xfrm>
            <a:off x="4411663" y="3061006"/>
            <a:ext cx="3933825" cy="1136438"/>
          </a:xfrm>
          <a:prstGeom prst="rect">
            <a:avLst/>
          </a:prstGeom>
        </p:spPr>
      </p:pic>
    </p:spTree>
    <p:custDataLst>
      <p:tags r:id="rId1"/>
    </p:custDataLst>
    <p:extLst>
      <p:ext uri="{BB962C8B-B14F-4D97-AF65-F5344CB8AC3E}">
        <p14:creationId xmlns:p14="http://schemas.microsoft.com/office/powerpoint/2010/main" val="918084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Packet Tracer - Configurer les listes ACL IPv4 standard numérotées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495517"/>
          </a:xfrm>
        </p:spPr>
        <p:txBody>
          <a:bodyPr/>
          <a:lstStyle/>
          <a:p>
            <a:pPr algn="l" rtl="0"/>
            <a:r>
              <a:rPr lang="fr-FR" sz="1600">
                <a:solidFill>
                  <a:srgbClr val="000000"/>
                </a:solidFill>
              </a:rPr>
              <a:t>Dans ce Packet Tracer, vous atteindrez les objectifs suivants:</a:t>
            </a:r>
          </a:p>
          <a:p>
            <a:pPr marL="342900" indent="-342900" algn="l" rtl="0">
              <a:buFont typeface="Arial" panose="020B0604020202020204" pitchFamily="34" charset="0"/>
              <a:buChar char="•"/>
            </a:pPr>
            <a:r>
              <a:rPr lang="fr-FR" sz="1600">
                <a:solidFill>
                  <a:srgbClr val="000000"/>
                </a:solidFill>
              </a:rPr>
              <a:t>Planifier la mise en œuvre d'une liste de contrôle d'accès</a:t>
            </a:r>
          </a:p>
          <a:p>
            <a:pPr marL="342900" indent="-342900" algn="l" rtl="0">
              <a:buFont typeface="Arial" panose="020B0604020202020204" pitchFamily="34" charset="0"/>
              <a:buChar char="•"/>
            </a:pPr>
            <a:r>
              <a:rPr lang="fr-FR" sz="1600">
                <a:solidFill>
                  <a:srgbClr val="000000"/>
                </a:solidFill>
              </a:rPr>
              <a:t>Configurer, appliquer et vérifier une liste de contrôle d'accès standard</a:t>
            </a:r>
          </a:p>
        </p:txBody>
      </p:sp>
    </p:spTree>
    <p:custDataLst>
      <p:tags r:id="rId1"/>
    </p:custDataLst>
    <p:extLst>
      <p:ext uri="{BB962C8B-B14F-4D97-AF65-F5344CB8AC3E}">
        <p14:creationId xmlns:p14="http://schemas.microsoft.com/office/powerpoint/2010/main" val="354668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standard</a:t>
            </a:r>
            <a:br>
              <a:rPr lang="en-US" dirty="0"/>
            </a:br>
            <a:r>
              <a:rPr lang="fr-FR" sz="2400"/>
              <a:t>Packet Tracer - Configurer les listes ACL IPv4 standard nommées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495517"/>
          </a:xfrm>
        </p:spPr>
        <p:txBody>
          <a:bodyPr/>
          <a:lstStyle/>
          <a:p>
            <a:pPr algn="l" rtl="0"/>
            <a:r>
              <a:rPr lang="fr-FR" sz="1600">
                <a:solidFill>
                  <a:srgbClr val="000000"/>
                </a:solidFill>
              </a:rPr>
              <a:t>Dans ce Packet Tracer, vous atteindrez les objectifs suivants:</a:t>
            </a:r>
          </a:p>
          <a:p>
            <a:pPr marL="342900" indent="-342900" algn="l" rtl="0">
              <a:buFont typeface="Arial" panose="020B0604020202020204" pitchFamily="34" charset="0"/>
              <a:buChar char="•"/>
            </a:pPr>
            <a:r>
              <a:rPr lang="fr-FR" sz="1600">
                <a:solidFill>
                  <a:srgbClr val="000000"/>
                </a:solidFill>
              </a:rPr>
              <a:t>Configurer, appliquer et vérifier une liste de contrôle d'accès standard</a:t>
            </a:r>
          </a:p>
          <a:p>
            <a:pPr marL="342900" indent="-342900" algn="l" rtl="0">
              <a:buFont typeface="Arial" panose="020B0604020202020204" pitchFamily="34" charset="0"/>
              <a:buChar char="•"/>
            </a:pPr>
            <a:r>
              <a:rPr lang="fr-FR" sz="1600">
                <a:solidFill>
                  <a:srgbClr val="000000"/>
                </a:solidFill>
              </a:rPr>
              <a:t>Vérifier l'implémentation de la liste de contrôle d'accès.</a:t>
            </a:r>
          </a:p>
        </p:txBody>
      </p:sp>
    </p:spTree>
    <p:custDataLst>
      <p:tags r:id="rId1"/>
    </p:custDataLst>
    <p:extLst>
      <p:ext uri="{BB962C8B-B14F-4D97-AF65-F5344CB8AC3E}">
        <p14:creationId xmlns:p14="http://schemas.microsoft.com/office/powerpoint/2010/main" val="3390127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5.2 Modifier les listes de contrôle d'accès IPv4</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les listes de contrôle d'accès IPv4</a:t>
            </a:r>
            <a:br>
              <a:rPr lang="en-US" dirty="0"/>
            </a:br>
            <a:r>
              <a:rPr lang="fr-FR" sz="2400"/>
              <a:t>Deux méthodes pour modifier une ACL</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Une fois qu'une liste ACL est configurée, il peut être nécessaire de la modifier. Les ACL avec plusieurs ACE peuvent être complexes à configurer. Parfois, l'ACE configuré ne donne pas les comportements attendus. </a:t>
            </a:r>
          </a:p>
          <a:p>
            <a:pPr marL="0" indent="0" algn="l" rtl="0"/>
            <a:r>
              <a:rPr lang="fr-FR" sz="1600">
                <a:solidFill>
                  <a:srgbClr val="000000"/>
                </a:solidFill>
              </a:rPr>
              <a:t>Il existe deux méthodes à utiliser pour modifier une liste ACL:</a:t>
            </a:r>
          </a:p>
          <a:p>
            <a:pPr marL="358835" lvl="1" indent="-285750" rtl="0">
              <a:buFont typeface="Arial" panose="020B0604020202020204" pitchFamily="34" charset="0"/>
              <a:buChar char="•"/>
            </a:pPr>
            <a:r>
              <a:rPr lang="fr-FR" sz="1600">
                <a:solidFill>
                  <a:srgbClr val="000000"/>
                </a:solidFill>
              </a:rPr>
              <a:t>Utiliser un éditeur de texte</a:t>
            </a:r>
          </a:p>
          <a:p>
            <a:pPr marL="358835" lvl="1" indent="-285750" rtl="0">
              <a:buFont typeface="Arial" panose="020B0604020202020204" pitchFamily="34" charset="0"/>
              <a:buChar char="•"/>
            </a:pPr>
            <a:r>
              <a:rPr lang="fr-FR" sz="1600">
                <a:solidFill>
                  <a:srgbClr val="000000"/>
                </a:solidFill>
              </a:rPr>
              <a:t>Utiliser les numéros de séquence</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27968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les listes de contrôle d'accès IPv4</a:t>
            </a:r>
            <a:br>
              <a:rPr lang="en-US" dirty="0"/>
            </a:br>
            <a:r>
              <a:rPr lang="fr-FR" sz="2400"/>
              <a:t>Méthode éditeur de texte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2212279"/>
          </a:xfrm>
        </p:spPr>
        <p:txBody>
          <a:bodyPr/>
          <a:lstStyle/>
          <a:p>
            <a:pPr marL="0" indent="0" algn="l" rtl="0"/>
            <a:r>
              <a:rPr lang="fr-FR" sz="1600">
                <a:solidFill>
                  <a:srgbClr val="000000"/>
                </a:solidFill>
              </a:rPr>
              <a:t>Les ACL avec plusieurs ACE doivent être créées dans un éditeur de texte. Cela vous permet de planifier les ACE nécessaires, de créer l'ACL, puis de le coller sur l'interface du routeur. Il simplifie également les tâches de modification et de correction d'une ACL.</a:t>
            </a:r>
          </a:p>
          <a:p>
            <a:pPr marL="0" indent="0" algn="l" rtl="0"/>
            <a:r>
              <a:rPr lang="fr-FR" sz="1600">
                <a:solidFill>
                  <a:srgbClr val="000000"/>
                </a:solidFill>
              </a:rPr>
              <a:t>Pour corriger une erreur dans une liste ACL:</a:t>
            </a:r>
          </a:p>
          <a:p>
            <a:pPr marL="358835" lvl="1" indent="-285750" rtl="0">
              <a:buFont typeface="Arial" panose="020B0604020202020204" pitchFamily="34" charset="0"/>
              <a:buChar char="•"/>
            </a:pPr>
            <a:r>
              <a:rPr lang="fr-FR">
                <a:solidFill>
                  <a:srgbClr val="000000"/>
                </a:solidFill>
              </a:rPr>
              <a:t>Copiez l'ACL à partir de la configuration en cours d'exécution et collez-la dans l'éditeur de texte.</a:t>
            </a:r>
          </a:p>
          <a:p>
            <a:pPr marL="358835" lvl="1" indent="-285750" rtl="0">
              <a:buFont typeface="Arial" panose="020B0604020202020204" pitchFamily="34" charset="0"/>
              <a:buChar char="•"/>
            </a:pPr>
            <a:r>
              <a:rPr lang="fr-FR">
                <a:solidFill>
                  <a:srgbClr val="000000"/>
                </a:solidFill>
              </a:rPr>
              <a:t>Effectuez les modifications nécessaires.</a:t>
            </a:r>
          </a:p>
          <a:p>
            <a:pPr marL="358835" lvl="1" indent="-285750" rtl="0">
              <a:buFont typeface="Arial" panose="020B0604020202020204" pitchFamily="34" charset="0"/>
              <a:buChar char="•"/>
            </a:pPr>
            <a:r>
              <a:rPr lang="fr-FR">
                <a:solidFill>
                  <a:srgbClr val="000000"/>
                </a:solidFill>
              </a:rPr>
              <a:t>Supprimez la liste ACL configurée précédemment sur le routeur.</a:t>
            </a:r>
          </a:p>
          <a:p>
            <a:pPr marL="358835" lvl="1" indent="-285750" rtl="0">
              <a:buFont typeface="Arial" panose="020B0604020202020204" pitchFamily="34" charset="0"/>
              <a:buChar char="•"/>
            </a:pPr>
            <a:r>
              <a:rPr lang="fr-FR">
                <a:solidFill>
                  <a:srgbClr val="000000"/>
                </a:solidFill>
              </a:rPr>
              <a:t>Copiez et collez la liste ACL modifiée sur le routeur.</a:t>
            </a: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id="{8A0E04A2-18D2-436D-9425-46AEAFDE79CB}"/>
              </a:ext>
            </a:extLst>
          </p:cNvPr>
          <p:cNvPicPr>
            <a:picLocks noChangeAspect="1"/>
          </p:cNvPicPr>
          <p:nvPr/>
        </p:nvPicPr>
        <p:blipFill>
          <a:blip r:embed="rId4"/>
          <a:stretch>
            <a:fillRect/>
          </a:stretch>
        </p:blipFill>
        <p:spPr>
          <a:xfrm>
            <a:off x="2500310" y="3067698"/>
            <a:ext cx="4143375" cy="790575"/>
          </a:xfrm>
          <a:prstGeom prst="rect">
            <a:avLst/>
          </a:prstGeom>
        </p:spPr>
      </p:pic>
      <p:pic>
        <p:nvPicPr>
          <p:cNvPr id="6" name="Picture 5">
            <a:extLst>
              <a:ext uri="{FF2B5EF4-FFF2-40B4-BE49-F238E27FC236}">
                <a16:creationId xmlns:a16="http://schemas.microsoft.com/office/drawing/2014/main" id="{8AC0954E-7108-4572-83EF-F45EB3FC7569}"/>
              </a:ext>
            </a:extLst>
          </p:cNvPr>
          <p:cNvPicPr>
            <a:picLocks noChangeAspect="1"/>
          </p:cNvPicPr>
          <p:nvPr/>
        </p:nvPicPr>
        <p:blipFill>
          <a:blip r:embed="rId5"/>
          <a:stretch>
            <a:fillRect/>
          </a:stretch>
        </p:blipFill>
        <p:spPr>
          <a:xfrm>
            <a:off x="2500311" y="3929365"/>
            <a:ext cx="4143375" cy="974355"/>
          </a:xfrm>
          <a:prstGeom prst="rect">
            <a:avLst/>
          </a:prstGeom>
        </p:spPr>
      </p:pic>
    </p:spTree>
    <p:custDataLst>
      <p:tags r:id="rId1"/>
    </p:custDataLst>
    <p:extLst>
      <p:ext uri="{BB962C8B-B14F-4D97-AF65-F5344CB8AC3E}">
        <p14:creationId xmlns:p14="http://schemas.microsoft.com/office/powerpoint/2010/main" val="146105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les listes de contrôle d'accès IPv4</a:t>
            </a:r>
            <a:br>
              <a:rPr lang="en-US" dirty="0"/>
            </a:br>
            <a:r>
              <a:rPr lang="fr-FR" sz="2400"/>
              <a:t>Méthode numéros de séquence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9"/>
            <a:ext cx="4229676" cy="3073946"/>
          </a:xfrm>
        </p:spPr>
        <p:txBody>
          <a:bodyPr/>
          <a:lstStyle/>
          <a:p>
            <a:pPr marL="0" indent="0" algn="l" rtl="0"/>
            <a:r>
              <a:rPr lang="fr-FR" sz="1600">
                <a:solidFill>
                  <a:srgbClr val="000000"/>
                </a:solidFill>
              </a:rPr>
              <a:t>Un ACE ACL peut être supprimé ou ajouté à l'aide des numéros de séquence ACL.</a:t>
            </a:r>
          </a:p>
          <a:p>
            <a:pPr marL="285750" indent="-285750" algn="l" rtl="0">
              <a:buFont typeface="Arial" panose="020B0604020202020204" pitchFamily="34" charset="0"/>
              <a:buChar char="•"/>
            </a:pPr>
            <a:r>
              <a:rPr lang="fr-FR" sz="1600">
                <a:solidFill>
                  <a:srgbClr val="000000"/>
                </a:solidFill>
              </a:rPr>
              <a:t>Utilisez la commande </a:t>
            </a:r>
            <a:r>
              <a:rPr lang="fr-FR" sz="1600" b="1">
                <a:solidFill>
                  <a:srgbClr val="000000"/>
                </a:solidFill>
              </a:rPr>
              <a:t>ip access-list standard</a:t>
            </a:r>
            <a:r>
              <a:rPr lang="fr-FR" sz="1600">
                <a:solidFill>
                  <a:srgbClr val="000000"/>
                </a:solidFill>
              </a:rPr>
              <a:t> pour modifier une ACL. </a:t>
            </a:r>
          </a:p>
          <a:p>
            <a:pPr marL="285750" indent="-285750" algn="l" rtl="0">
              <a:buFont typeface="Arial" panose="020B0604020202020204" pitchFamily="34" charset="0"/>
              <a:buChar char="•"/>
            </a:pPr>
            <a:r>
              <a:rPr lang="fr-FR" sz="1600">
                <a:solidFill>
                  <a:srgbClr val="000000"/>
                </a:solidFill>
              </a:rPr>
              <a:t>Les instructions ne peuvent pas être remplacées par des instructions associées à un numéro de séquence existant déjà. l'instruction actuelle doit être supprimée d'abord avec la commande </a:t>
            </a:r>
            <a:r>
              <a:rPr lang="fr-FR" sz="1600" b="1">
                <a:solidFill>
                  <a:srgbClr val="000000"/>
                </a:solidFill>
              </a:rPr>
              <a:t>no 10</a:t>
            </a:r>
            <a:r>
              <a:rPr lang="fr-FR" sz="1600">
                <a:solidFill>
                  <a:srgbClr val="000000"/>
                </a:solidFill>
              </a:rPr>
              <a:t> . Ensuite, le bon ACE peut être ajouté en utilisant le numéro de séquence. </a:t>
            </a: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id="{A36AF0E4-C501-487A-BE81-3C615B244553}"/>
              </a:ext>
            </a:extLst>
          </p:cNvPr>
          <p:cNvPicPr>
            <a:picLocks noChangeAspect="1"/>
          </p:cNvPicPr>
          <p:nvPr/>
        </p:nvPicPr>
        <p:blipFill>
          <a:blip r:embed="rId4"/>
          <a:stretch>
            <a:fillRect/>
          </a:stretch>
        </p:blipFill>
        <p:spPr>
          <a:xfrm>
            <a:off x="4778203" y="875692"/>
            <a:ext cx="3933825" cy="952500"/>
          </a:xfrm>
          <a:prstGeom prst="rect">
            <a:avLst/>
          </a:prstGeom>
        </p:spPr>
      </p:pic>
      <p:pic>
        <p:nvPicPr>
          <p:cNvPr id="6" name="Picture 5">
            <a:extLst>
              <a:ext uri="{FF2B5EF4-FFF2-40B4-BE49-F238E27FC236}">
                <a16:creationId xmlns:a16="http://schemas.microsoft.com/office/drawing/2014/main" id="{BF5389D6-EE99-4FDA-916D-14E67A5CD925}"/>
              </a:ext>
            </a:extLst>
          </p:cNvPr>
          <p:cNvPicPr>
            <a:picLocks noChangeAspect="1"/>
          </p:cNvPicPr>
          <p:nvPr/>
        </p:nvPicPr>
        <p:blipFill>
          <a:blip r:embed="rId5"/>
          <a:stretch>
            <a:fillRect/>
          </a:stretch>
        </p:blipFill>
        <p:spPr>
          <a:xfrm>
            <a:off x="4778203" y="1972047"/>
            <a:ext cx="3933825" cy="1957318"/>
          </a:xfrm>
          <a:prstGeom prst="rect">
            <a:avLst/>
          </a:prstGeom>
        </p:spPr>
      </p:pic>
    </p:spTree>
    <p:custDataLst>
      <p:tags r:id="rId1"/>
    </p:custDataLst>
    <p:extLst>
      <p:ext uri="{BB962C8B-B14F-4D97-AF65-F5344CB8AC3E}">
        <p14:creationId xmlns:p14="http://schemas.microsoft.com/office/powerpoint/2010/main" val="305624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les ACL IPv4</a:t>
            </a:r>
            <a:br>
              <a:rPr lang="en-US" dirty="0"/>
            </a:br>
            <a:r>
              <a:rPr lang="fr-FR" sz="2400"/>
              <a:t>Modifier une ACL nommée Exemple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20"/>
            <a:ext cx="8280057" cy="731838"/>
          </a:xfrm>
        </p:spPr>
        <p:txBody>
          <a:bodyPr/>
          <a:lstStyle/>
          <a:p>
            <a:pPr marL="0" indent="0" algn="l" rtl="0"/>
            <a:r>
              <a:rPr lang="fr-FR" sz="1600">
                <a:solidFill>
                  <a:srgbClr val="000000"/>
                </a:solidFill>
              </a:rPr>
              <a:t>Les ACL nommées peuvent également utiliser des numéros de séquence pour supprimer et ajouter des ACE. Dans l'exemple, un ACE est ajouté pour refuser les hôtes 192.168.10.11.</a:t>
            </a:r>
          </a:p>
          <a:p>
            <a:pPr marL="0" indent="0" algn="l"/>
            <a:endParaRPr lang="en-US" sz="1600" dirty="0">
              <a:solidFill>
                <a:srgbClr val="000000"/>
              </a:solidFill>
            </a:endParaRPr>
          </a:p>
        </p:txBody>
      </p:sp>
      <p:pic>
        <p:nvPicPr>
          <p:cNvPr id="5" name="Picture 4">
            <a:extLst>
              <a:ext uri="{FF2B5EF4-FFF2-40B4-BE49-F238E27FC236}">
                <a16:creationId xmlns:a16="http://schemas.microsoft.com/office/drawing/2014/main" id="{0B88ECA7-FA3D-4C9D-8AFA-6D3535947AF9}"/>
              </a:ext>
            </a:extLst>
          </p:cNvPr>
          <p:cNvPicPr>
            <a:picLocks noChangeAspect="1"/>
          </p:cNvPicPr>
          <p:nvPr/>
        </p:nvPicPr>
        <p:blipFill>
          <a:blip r:embed="rId4"/>
          <a:stretch>
            <a:fillRect/>
          </a:stretch>
        </p:blipFill>
        <p:spPr>
          <a:xfrm>
            <a:off x="2586036" y="1684803"/>
            <a:ext cx="4114800" cy="828881"/>
          </a:xfrm>
          <a:prstGeom prst="rect">
            <a:avLst/>
          </a:prstGeom>
        </p:spPr>
      </p:pic>
      <p:pic>
        <p:nvPicPr>
          <p:cNvPr id="6" name="Picture 5">
            <a:extLst>
              <a:ext uri="{FF2B5EF4-FFF2-40B4-BE49-F238E27FC236}">
                <a16:creationId xmlns:a16="http://schemas.microsoft.com/office/drawing/2014/main" id="{2215B885-4618-4B4D-ACE1-A90282989C29}"/>
              </a:ext>
            </a:extLst>
          </p:cNvPr>
          <p:cNvPicPr>
            <a:picLocks noChangeAspect="1"/>
          </p:cNvPicPr>
          <p:nvPr/>
        </p:nvPicPr>
        <p:blipFill>
          <a:blip r:embed="rId5"/>
          <a:stretch>
            <a:fillRect/>
          </a:stretch>
        </p:blipFill>
        <p:spPr>
          <a:xfrm>
            <a:off x="2586036" y="2548422"/>
            <a:ext cx="4114800" cy="2162175"/>
          </a:xfrm>
          <a:prstGeom prst="rect">
            <a:avLst/>
          </a:prstGeom>
        </p:spPr>
      </p:pic>
    </p:spTree>
    <p:custDataLst>
      <p:tags r:id="rId1"/>
    </p:custDataLst>
    <p:extLst>
      <p:ext uri="{BB962C8B-B14F-4D97-AF65-F5344CB8AC3E}">
        <p14:creationId xmlns:p14="http://schemas.microsoft.com/office/powerpoint/2010/main" val="71253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les listes de contrôle d'accès IPv4</a:t>
            </a:r>
            <a:br>
              <a:rPr lang="en-US" dirty="0"/>
            </a:br>
            <a:r>
              <a:rPr lang="fr-FR" sz="2400"/>
              <a:t>Statistiques des listes de contrôle d'accès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716331"/>
          </a:xfrm>
        </p:spPr>
        <p:txBody>
          <a:bodyPr/>
          <a:lstStyle/>
          <a:p>
            <a:pPr marL="0" indent="0" algn="l" rtl="0"/>
            <a:r>
              <a:rPr lang="fr-FR" sz="1600">
                <a:solidFill>
                  <a:srgbClr val="000000"/>
                </a:solidFill>
              </a:rPr>
              <a:t>La commande </a:t>
            </a:r>
            <a:r>
              <a:rPr lang="fr-FR" sz="1600" b="1">
                <a:solidFill>
                  <a:srgbClr val="000000"/>
                </a:solidFill>
              </a:rPr>
              <a:t>show access-lists</a:t>
            </a:r>
            <a:r>
              <a:rPr lang="fr-FR" sz="1600">
                <a:solidFill>
                  <a:srgbClr val="000000"/>
                </a:solidFill>
              </a:rPr>
              <a:t> de l'exemple affiche des statistiques pour chaque instruction qui a été mise en correspondance. </a:t>
            </a:r>
          </a:p>
          <a:p>
            <a:pPr marL="285750" indent="-285750" algn="l" rtl="0">
              <a:buFont typeface="Arial" panose="020B0604020202020204" pitchFamily="34" charset="0"/>
              <a:buChar char="•"/>
            </a:pPr>
            <a:r>
              <a:rPr lang="fr-FR" sz="1400">
                <a:solidFill>
                  <a:srgbClr val="000000"/>
                </a:solidFill>
              </a:rPr>
              <a:t>L'ACE de refus a été apparié 20 fois et le permis ACE a été apparié 64 fois.</a:t>
            </a:r>
          </a:p>
          <a:p>
            <a:pPr marL="285750" indent="-285750" algn="l" rtl="0">
              <a:buFont typeface="Arial" panose="020B0604020202020204" pitchFamily="34" charset="0"/>
              <a:buChar char="•"/>
            </a:pPr>
            <a:r>
              <a:rPr lang="fr-FR" sz="1400">
                <a:solidFill>
                  <a:srgbClr val="000000"/>
                </a:solidFill>
              </a:rPr>
              <a:t>Notez que le refus implicite d'une instruction n'affiche aucune statistique. Pour suivre le nombre de paquets refusés implicitement appariés, vous devez configurer manuellement la commande </a:t>
            </a:r>
            <a:r>
              <a:rPr lang="fr-FR" sz="1400" b="1">
                <a:solidFill>
                  <a:srgbClr val="000000"/>
                </a:solidFill>
              </a:rPr>
              <a:t>deny any</a:t>
            </a:r>
            <a:r>
              <a:rPr lang="fr-FR" sz="1400">
                <a:solidFill>
                  <a:srgbClr val="000000"/>
                </a:solidFill>
              </a:rPr>
              <a:t> .</a:t>
            </a:r>
          </a:p>
          <a:p>
            <a:pPr marL="285750" indent="-285750" algn="l" rtl="0">
              <a:buFont typeface="Arial" panose="020B0604020202020204" pitchFamily="34" charset="0"/>
              <a:buChar char="•"/>
            </a:pPr>
            <a:r>
              <a:rPr lang="fr-FR" sz="1400">
                <a:solidFill>
                  <a:srgbClr val="000000"/>
                </a:solidFill>
              </a:rPr>
              <a:t>Utilisez la commande </a:t>
            </a:r>
            <a:r>
              <a:rPr lang="fr-FR" sz="1400" b="1">
                <a:solidFill>
                  <a:srgbClr val="000000"/>
                </a:solidFill>
              </a:rPr>
              <a:t>clear access-list counters</a:t>
            </a:r>
            <a:r>
              <a:rPr lang="fr-FR" sz="1400">
                <a:solidFill>
                  <a:srgbClr val="000000"/>
                </a:solidFill>
              </a:rPr>
              <a:t> pour effacer les statistiques ACL.</a:t>
            </a:r>
          </a:p>
        </p:txBody>
      </p:sp>
      <p:pic>
        <p:nvPicPr>
          <p:cNvPr id="5" name="Picture 4">
            <a:extLst>
              <a:ext uri="{FF2B5EF4-FFF2-40B4-BE49-F238E27FC236}">
                <a16:creationId xmlns:a16="http://schemas.microsoft.com/office/drawing/2014/main" id="{B731C286-09A7-4838-AAC7-41EFCC4CC61B}"/>
              </a:ext>
            </a:extLst>
          </p:cNvPr>
          <p:cNvPicPr>
            <a:picLocks noChangeAspect="1"/>
          </p:cNvPicPr>
          <p:nvPr/>
        </p:nvPicPr>
        <p:blipFill>
          <a:blip r:embed="rId4"/>
          <a:stretch>
            <a:fillRect/>
          </a:stretch>
        </p:blipFill>
        <p:spPr>
          <a:xfrm>
            <a:off x="2147886" y="2571750"/>
            <a:ext cx="4848225" cy="1943100"/>
          </a:xfrm>
          <a:prstGeom prst="rect">
            <a:avLst/>
          </a:prstGeom>
        </p:spPr>
      </p:pic>
    </p:spTree>
    <p:custDataLst>
      <p:tags r:id="rId1"/>
    </p:custDataLst>
    <p:extLst>
      <p:ext uri="{BB962C8B-B14F-4D97-AF65-F5344CB8AC3E}">
        <p14:creationId xmlns:p14="http://schemas.microsoft.com/office/powerpoint/2010/main" val="2879700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312537790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Modifier les listes de contrôle d'accès IPv4</a:t>
            </a:r>
            <a:br>
              <a:rPr lang="en-US" dirty="0"/>
            </a:br>
            <a:r>
              <a:rPr lang="fr-FR" sz="2400"/>
              <a:t>Packet Tracer - Configurer et modifier les listes ACL IPv4 standard</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716331"/>
          </a:xfrm>
        </p:spPr>
        <p:txBody>
          <a:bodyPr/>
          <a:lstStyle/>
          <a:p>
            <a:pPr algn="l" rtl="0"/>
            <a:r>
              <a:rPr lang="fr-FR" sz="1600">
                <a:solidFill>
                  <a:srgbClr val="000000"/>
                </a:solidFill>
              </a:rPr>
              <a:t>Dans ce Packet Tracer, vous atteindrez les objectifs suivants:</a:t>
            </a:r>
          </a:p>
          <a:p>
            <a:pPr marL="342900" indent="-342900" algn="l" rtl="0">
              <a:buFont typeface="Arial" panose="020B0604020202020204" pitchFamily="34" charset="0"/>
              <a:buChar char="•"/>
            </a:pPr>
            <a:r>
              <a:rPr lang="fr-FR" sz="1600">
                <a:solidFill>
                  <a:srgbClr val="000000"/>
                </a:solidFill>
              </a:rPr>
              <a:t>Configurer les périphériques et vérifier la connectivité</a:t>
            </a:r>
          </a:p>
          <a:p>
            <a:pPr marL="342900" indent="-342900" algn="l" rtl="0">
              <a:buFont typeface="Arial" panose="020B0604020202020204" pitchFamily="34" charset="0"/>
              <a:buChar char="•"/>
            </a:pPr>
            <a:r>
              <a:rPr lang="fr-FR" sz="1600">
                <a:solidFill>
                  <a:srgbClr val="000000"/>
                </a:solidFill>
              </a:rPr>
              <a:t>Configurer et vérifier les listes de contrôle d'accès numérotées et nommées standard</a:t>
            </a:r>
          </a:p>
          <a:p>
            <a:pPr marL="342900" indent="-342900" algn="l" rtl="0">
              <a:buFont typeface="Arial" panose="020B0604020202020204" pitchFamily="34" charset="0"/>
              <a:buChar char="•"/>
            </a:pPr>
            <a:r>
              <a:rPr lang="fr-FR" sz="1600">
                <a:solidFill>
                  <a:srgbClr val="000000"/>
                </a:solidFill>
              </a:rPr>
              <a:t>Modifier une liste de contrôle d'accès standard</a:t>
            </a:r>
          </a:p>
        </p:txBody>
      </p:sp>
    </p:spTree>
    <p:custDataLst>
      <p:tags r:id="rId1"/>
    </p:custDataLst>
    <p:extLst>
      <p:ext uri="{BB962C8B-B14F-4D97-AF65-F5344CB8AC3E}">
        <p14:creationId xmlns:p14="http://schemas.microsoft.com/office/powerpoint/2010/main" val="38578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5.3 Sécuriser les ports VTY à l'aide d'une liste de contrôle d'accès IPv4 standard</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Sécuriser les ports VTY à l'aide d'une liste de contrôle d'accès IPv4 standardL</a:t>
            </a:r>
            <a:br>
              <a:rPr lang="en-US" dirty="0"/>
            </a:br>
            <a:r>
              <a:rPr lang="fr-FR" sz="2400"/>
              <a:t>La commande access-class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158576"/>
          </a:xfrm>
        </p:spPr>
        <p:txBody>
          <a:bodyPr/>
          <a:lstStyle/>
          <a:p>
            <a:pPr marL="0" indent="0" algn="l" rtl="0"/>
            <a:r>
              <a:rPr lang="fr-FR" sz="1600">
                <a:solidFill>
                  <a:srgbClr val="000000"/>
                </a:solidFill>
              </a:rPr>
              <a:t>Une liste ACL standard peut sécuriser l'accès administratif à distance à un périphérique à l'aide des lignes vty en implémentant les deux étapes suivantes:</a:t>
            </a:r>
          </a:p>
          <a:p>
            <a:pPr marL="285750" indent="-285750" algn="l" rtl="0">
              <a:buFont typeface="Arial" panose="020B0604020202020204" pitchFamily="34" charset="0"/>
              <a:buChar char="•"/>
            </a:pPr>
            <a:r>
              <a:rPr lang="fr-FR" sz="1400">
                <a:solidFill>
                  <a:srgbClr val="000000"/>
                </a:solidFill>
              </a:rPr>
              <a:t>Créez une liste ACL pour identifier les hôtes administratifs qui doivent être autorisés à accéder à distance.</a:t>
            </a:r>
          </a:p>
          <a:p>
            <a:pPr marL="285750" indent="-285750" algn="l" rtl="0">
              <a:buFont typeface="Arial" panose="020B0604020202020204" pitchFamily="34" charset="0"/>
              <a:buChar char="•"/>
            </a:pPr>
            <a:r>
              <a:rPr lang="fr-FR" sz="1400">
                <a:solidFill>
                  <a:srgbClr val="000000"/>
                </a:solidFill>
              </a:rPr>
              <a:t>Appliquez l'ACL au trafic entrant sur les lignes vty.</a:t>
            </a:r>
          </a:p>
          <a:p>
            <a:pPr marL="0" indent="0" algn="l"/>
            <a:endParaRPr lang="en-US" sz="1400" dirty="0">
              <a:solidFill>
                <a:srgbClr val="000000"/>
              </a:solidFill>
            </a:endParaRPr>
          </a:p>
          <a:p>
            <a:pPr marL="0" indent="0" algn="l"/>
            <a:endParaRPr lang="en-US" sz="1600" dirty="0">
              <a:solidFill>
                <a:srgbClr val="000000"/>
              </a:solidFill>
            </a:endParaRPr>
          </a:p>
        </p:txBody>
      </p:sp>
      <p:pic>
        <p:nvPicPr>
          <p:cNvPr id="5" name="Picture 4">
            <a:extLst>
              <a:ext uri="{FF2B5EF4-FFF2-40B4-BE49-F238E27FC236}">
                <a16:creationId xmlns:a16="http://schemas.microsoft.com/office/drawing/2014/main" id="{07671A2C-FA52-454C-B26F-580839610121}"/>
              </a:ext>
            </a:extLst>
          </p:cNvPr>
          <p:cNvPicPr>
            <a:picLocks noChangeAspect="1"/>
          </p:cNvPicPr>
          <p:nvPr/>
        </p:nvPicPr>
        <p:blipFill>
          <a:blip r:embed="rId4"/>
          <a:stretch>
            <a:fillRect/>
          </a:stretch>
        </p:blipFill>
        <p:spPr>
          <a:xfrm>
            <a:off x="1528761" y="2362200"/>
            <a:ext cx="6086475" cy="209550"/>
          </a:xfrm>
          <a:prstGeom prst="rect">
            <a:avLst/>
          </a:prstGeom>
        </p:spPr>
      </p:pic>
    </p:spTree>
    <p:custDataLst>
      <p:tags r:id="rId1"/>
    </p:custDataLst>
    <p:extLst>
      <p:ext uri="{BB962C8B-B14F-4D97-AF65-F5344CB8AC3E}">
        <p14:creationId xmlns:p14="http://schemas.microsoft.com/office/powerpoint/2010/main" val="385423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Sécuriser les ports VTY à l'aide d'une liste de contrôle d'accès standard</a:t>
            </a:r>
            <a:br>
              <a:rPr lang="en-US" dirty="0"/>
            </a:br>
            <a:r>
              <a:rPr lang="fr-FR" sz="2400"/>
              <a:t>Exemple d'accès sécurisé aux VTY</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230836"/>
          </a:xfrm>
        </p:spPr>
        <p:txBody>
          <a:bodyPr/>
          <a:lstStyle/>
          <a:p>
            <a:pPr marL="0" indent="0" algn="l" rtl="0"/>
            <a:r>
              <a:rPr lang="fr-FR" sz="1600">
                <a:solidFill>
                  <a:srgbClr val="000000"/>
                </a:solidFill>
              </a:rPr>
              <a:t>Cet exemple montre comment configurer une liste ACL pour filtrer le trafic vty.</a:t>
            </a:r>
          </a:p>
          <a:p>
            <a:pPr marL="285750" indent="-285750" algn="l" rtl="0">
              <a:buFont typeface="Arial" panose="020B0604020202020204" pitchFamily="34" charset="0"/>
              <a:buChar char="•"/>
            </a:pPr>
            <a:r>
              <a:rPr lang="fr-FR" sz="1600">
                <a:solidFill>
                  <a:srgbClr val="000000"/>
                </a:solidFill>
              </a:rPr>
              <a:t>Tout d'abord, une entrée de base de données locale pour une utilisateur </a:t>
            </a:r>
            <a:r>
              <a:rPr lang="fr-FR" sz="1600" b="1">
                <a:solidFill>
                  <a:srgbClr val="000000"/>
                </a:solidFill>
              </a:rPr>
              <a:t>ADMIN</a:t>
            </a:r>
            <a:r>
              <a:rPr lang="fr-FR" sz="1600">
                <a:solidFill>
                  <a:srgbClr val="000000"/>
                </a:solidFill>
              </a:rPr>
              <a:t> et mot de passe </a:t>
            </a:r>
            <a:r>
              <a:rPr lang="fr-FR" sz="1600" b="1">
                <a:solidFill>
                  <a:srgbClr val="000000"/>
                </a:solidFill>
              </a:rPr>
              <a:t>class</a:t>
            </a:r>
            <a:r>
              <a:rPr lang="fr-FR" sz="1600">
                <a:solidFill>
                  <a:srgbClr val="000000"/>
                </a:solidFill>
              </a:rPr>
              <a:t> est configurée.</a:t>
            </a:r>
          </a:p>
          <a:p>
            <a:pPr marL="285750" indent="-285750" algn="l" rtl="0">
              <a:buFont typeface="Arial" panose="020B0604020202020204" pitchFamily="34" charset="0"/>
              <a:buChar char="•"/>
            </a:pPr>
            <a:r>
              <a:rPr lang="fr-FR" sz="1600">
                <a:solidFill>
                  <a:srgbClr val="000000"/>
                </a:solidFill>
              </a:rPr>
              <a:t>Les lignes vty sur R1 sont configurées pour utiliser la base de données locale pour l'authentification, autoriser le trafic SSH et utiliser l'ACL ADMIN-HOST pour restreindre le trafic.</a:t>
            </a:r>
          </a:p>
          <a:p>
            <a:pPr marL="285750" indent="-28575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id="{37499EEB-5FEB-4E4F-8891-8C0C13CFEE19}"/>
              </a:ext>
            </a:extLst>
          </p:cNvPr>
          <p:cNvPicPr>
            <a:picLocks noChangeAspect="1"/>
          </p:cNvPicPr>
          <p:nvPr/>
        </p:nvPicPr>
        <p:blipFill>
          <a:blip r:embed="rId4"/>
          <a:stretch>
            <a:fillRect/>
          </a:stretch>
        </p:blipFill>
        <p:spPr>
          <a:xfrm>
            <a:off x="2209799" y="2086255"/>
            <a:ext cx="4724400" cy="2333625"/>
          </a:xfrm>
          <a:prstGeom prst="rect">
            <a:avLst/>
          </a:prstGeom>
        </p:spPr>
      </p:pic>
    </p:spTree>
    <p:custDataLst>
      <p:tags r:id="rId1"/>
    </p:custDataLst>
    <p:extLst>
      <p:ext uri="{BB962C8B-B14F-4D97-AF65-F5344CB8AC3E}">
        <p14:creationId xmlns:p14="http://schemas.microsoft.com/office/powerpoint/2010/main" val="195786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Sécuriser les ports VTY à l'aide d'une liste de contrôle d'accès standard</a:t>
            </a:r>
            <a:br>
              <a:rPr lang="en-US" dirty="0"/>
            </a:br>
            <a:r>
              <a:rPr lang="fr-FR" sz="2400"/>
              <a:t>Vérifier la sécurité du port VTY</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2302421"/>
          </a:xfrm>
        </p:spPr>
        <p:txBody>
          <a:bodyPr/>
          <a:lstStyle/>
          <a:p>
            <a:pPr marL="0" indent="0" algn="l" rtl="0"/>
            <a:r>
              <a:rPr lang="fr-FR" sz="1600">
                <a:solidFill>
                  <a:srgbClr val="000000"/>
                </a:solidFill>
              </a:rPr>
              <a:t>Une fois que la liste de contrôle d'accès aux lignes VTY est configurée, il est important de vérifier qu'elle fonctionne correctement.</a:t>
            </a:r>
          </a:p>
          <a:p>
            <a:pPr marL="0" indent="0" algn="l"/>
            <a:endParaRPr lang="en-US" sz="1600" dirty="0">
              <a:solidFill>
                <a:srgbClr val="000000"/>
              </a:solidFill>
            </a:endParaRPr>
          </a:p>
          <a:p>
            <a:pPr marL="0" indent="0" algn="l" rtl="0"/>
            <a:r>
              <a:rPr lang="fr-FR" sz="1600">
                <a:solidFill>
                  <a:srgbClr val="000000"/>
                </a:solidFill>
              </a:rPr>
              <a:t>Pour vérifier les statistiques ACL, exécutez la commande </a:t>
            </a:r>
            <a:r>
              <a:rPr lang="fr-FR" sz="1600" b="1">
                <a:solidFill>
                  <a:srgbClr val="000000"/>
                </a:solidFill>
              </a:rPr>
              <a:t>show access-lists</a:t>
            </a:r>
            <a:r>
              <a:rPr lang="fr-FR" sz="1600">
                <a:solidFill>
                  <a:srgbClr val="000000"/>
                </a:solidFill>
              </a:rPr>
              <a:t> .</a:t>
            </a:r>
          </a:p>
          <a:p>
            <a:pPr marL="285750" indent="-285750" algn="l" rtl="0">
              <a:buFont typeface="Arial" panose="020B0604020202020204" pitchFamily="34" charset="0"/>
              <a:buChar char="•"/>
            </a:pPr>
            <a:r>
              <a:rPr lang="fr-FR" sz="1600">
                <a:solidFill>
                  <a:srgbClr val="000000"/>
                </a:solidFill>
              </a:rPr>
              <a:t>La correspondance dans la ligne d'autorisation de la sortie est le résultat d'une connexion SSH réussie par l'hôte avec l'adresse IP 192.168.10.10. </a:t>
            </a:r>
          </a:p>
          <a:p>
            <a:pPr marL="285750" indent="-285750" algn="l" rtl="0">
              <a:buFont typeface="Arial" panose="020B0604020202020204" pitchFamily="34" charset="0"/>
              <a:buChar char="•"/>
            </a:pPr>
            <a:r>
              <a:rPr lang="fr-FR" sz="1600">
                <a:solidFill>
                  <a:srgbClr val="000000"/>
                </a:solidFill>
              </a:rPr>
              <a:t>La correspondance à l'instruction «deny» est due à l'échec de la de la tentative de créer une connexion SSH à partir d'un appareil sur un autre réseau.</a:t>
            </a:r>
          </a:p>
          <a:p>
            <a:pPr marL="0" indent="0" algn="l"/>
            <a:endParaRPr lang="en-US" sz="1600" dirty="0">
              <a:solidFill>
                <a:srgbClr val="000000"/>
              </a:solidFill>
            </a:endParaRPr>
          </a:p>
        </p:txBody>
      </p:sp>
      <p:pic>
        <p:nvPicPr>
          <p:cNvPr id="5" name="Picture 4">
            <a:extLst>
              <a:ext uri="{FF2B5EF4-FFF2-40B4-BE49-F238E27FC236}">
                <a16:creationId xmlns:a16="http://schemas.microsoft.com/office/drawing/2014/main" id="{20089A43-24DD-404C-B3D0-B41B7103795E}"/>
              </a:ext>
            </a:extLst>
          </p:cNvPr>
          <p:cNvPicPr>
            <a:picLocks noChangeAspect="1"/>
          </p:cNvPicPr>
          <p:nvPr/>
        </p:nvPicPr>
        <p:blipFill>
          <a:blip r:embed="rId4"/>
          <a:stretch>
            <a:fillRect/>
          </a:stretch>
        </p:blipFill>
        <p:spPr>
          <a:xfrm>
            <a:off x="862011" y="3157840"/>
            <a:ext cx="7419975" cy="1543050"/>
          </a:xfrm>
          <a:prstGeom prst="rect">
            <a:avLst/>
          </a:prstGeom>
        </p:spPr>
      </p:pic>
    </p:spTree>
    <p:custDataLst>
      <p:tags r:id="rId1"/>
    </p:custDataLst>
    <p:extLst>
      <p:ext uri="{BB962C8B-B14F-4D97-AF65-F5344CB8AC3E}">
        <p14:creationId xmlns:p14="http://schemas.microsoft.com/office/powerpoint/2010/main" val="2035642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354238"/>
            <a:ext cx="7848344" cy="1363562"/>
          </a:xfrm>
        </p:spPr>
        <p:txBody>
          <a:bodyPr/>
          <a:lstStyle/>
          <a:p>
            <a:pPr rtl="0"/>
            <a:r>
              <a:rPr lang="fr-FR">
                <a:solidFill>
                  <a:schemeClr val="accent5">
                    <a:lumMod val="40000"/>
                    <a:lumOff val="60000"/>
                  </a:schemeClr>
                </a:solidFill>
              </a:rPr>
              <a:t>5.4 Configurer les listes de contrôle d'accès IPv4 étendues</a:t>
            </a:r>
          </a:p>
        </p:txBody>
      </p:sp>
    </p:spTree>
    <p:custDataLst>
      <p:tags r:id="rId1"/>
    </p:custDataLst>
    <p:extLst>
      <p:ext uri="{BB962C8B-B14F-4D97-AF65-F5344CB8AC3E}">
        <p14:creationId xmlns:p14="http://schemas.microsoft.com/office/powerpoint/2010/main" val="3049413720"/>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Les ACL étendues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800">
                <a:solidFill>
                  <a:srgbClr val="000000"/>
                </a:solidFill>
              </a:rPr>
              <a:t>Les ACL étendues offrent un plus grand degré de contrôle. Ils peuvent filtrer sur l'adresse source, l'adresse de destination, le protocole (c'est-à-dire IP, TCP, UDP, ICMP) et le numéro de port.</a:t>
            </a:r>
          </a:p>
          <a:p>
            <a:pPr marL="0" indent="0" algn="l"/>
            <a:endParaRPr lang="en-US" sz="1800" dirty="0">
              <a:solidFill>
                <a:srgbClr val="000000"/>
              </a:solidFill>
            </a:endParaRPr>
          </a:p>
          <a:p>
            <a:pPr marL="0" indent="0" algn="l" rtl="0"/>
            <a:r>
              <a:rPr lang="fr-FR" sz="1800">
                <a:solidFill>
                  <a:srgbClr val="000000"/>
                </a:solidFill>
              </a:rPr>
              <a:t>Les ACL étendues peuvent être créées comme suit:</a:t>
            </a:r>
          </a:p>
          <a:p>
            <a:pPr marL="285750" indent="-285750" algn="l" rtl="0">
              <a:buFont typeface="Arial" panose="020B0604020202020204" pitchFamily="34" charset="0"/>
              <a:buChar char="•"/>
            </a:pPr>
            <a:r>
              <a:rPr lang="fr-FR" sz="1600" b="1">
                <a:solidFill>
                  <a:srgbClr val="000000"/>
                </a:solidFill>
              </a:rPr>
              <a:t>ACL étendu numérotée</a:t>
            </a:r>
            <a:r>
              <a:rPr lang="fr-FR" sz="1600">
                <a:solidFill>
                  <a:srgbClr val="000000"/>
                </a:solidFill>
              </a:rPr>
              <a:t> - Créé à l'aide de la commande de configuration globale </a:t>
            </a:r>
            <a:r>
              <a:rPr lang="fr-FR" sz="1600" b="1">
                <a:solidFill>
                  <a:srgbClr val="000000"/>
                </a:solidFill>
              </a:rPr>
              <a:t>access-list</a:t>
            </a:r>
            <a:r>
              <a:rPr lang="fr-FR" sz="1600">
                <a:solidFill>
                  <a:srgbClr val="000000"/>
                </a:solidFill>
              </a:rPr>
              <a:t> </a:t>
            </a:r>
            <a:r>
              <a:rPr lang="fr-FR" sz="1600" i="1">
                <a:solidFill>
                  <a:srgbClr val="000000"/>
                </a:solidFill>
              </a:rPr>
              <a:t>access-list-number</a:t>
            </a:r>
            <a:r>
              <a:rPr lang="fr-FR" sz="1600">
                <a:solidFill>
                  <a:srgbClr val="000000"/>
                </a:solidFill>
              </a:rPr>
              <a:t> .</a:t>
            </a:r>
          </a:p>
          <a:p>
            <a:pPr marL="285750" indent="-285750" algn="l" rtl="0">
              <a:buFont typeface="Arial" panose="020B0604020202020204" pitchFamily="34" charset="0"/>
              <a:buChar char="•"/>
            </a:pPr>
            <a:r>
              <a:rPr lang="fr-FR" sz="1600" b="1">
                <a:solidFill>
                  <a:srgbClr val="000000"/>
                </a:solidFill>
              </a:rPr>
              <a:t>ACL étendu nommée</a:t>
            </a:r>
            <a:r>
              <a:rPr lang="fr-FR" sz="1600">
                <a:solidFill>
                  <a:srgbClr val="000000"/>
                </a:solidFill>
              </a:rPr>
              <a:t> - Créé à l'aide de la commande </a:t>
            </a:r>
            <a:r>
              <a:rPr lang="fr-FR" sz="1600" b="1">
                <a:solidFill>
                  <a:srgbClr val="000000"/>
                </a:solidFill>
              </a:rPr>
              <a:t>ip access-list extended</a:t>
            </a:r>
            <a:r>
              <a:rPr lang="fr-FR" sz="1600">
                <a:solidFill>
                  <a:srgbClr val="000000"/>
                </a:solidFill>
              </a:rPr>
              <a:t> </a:t>
            </a:r>
            <a:r>
              <a:rPr lang="fr-FR" sz="1600" i="1">
                <a:solidFill>
                  <a:srgbClr val="000000"/>
                </a:solidFill>
              </a:rPr>
              <a:t>access-list-name</a:t>
            </a:r>
            <a:r>
              <a:rPr lang="fr-FR" sz="1600">
                <a:solidFill>
                  <a:srgbClr val="000000"/>
                </a:solidFill>
              </a:rPr>
              <a:t> .</a:t>
            </a:r>
          </a:p>
          <a:p>
            <a:pPr marL="285750" indent="-28575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3352846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Protocoles et ports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1603017" cy="3557093"/>
          </a:xfrm>
        </p:spPr>
        <p:txBody>
          <a:bodyPr/>
          <a:lstStyle/>
          <a:p>
            <a:pPr marL="0" indent="0" algn="l" rtl="0"/>
            <a:r>
              <a:rPr lang="fr-FR" sz="1600">
                <a:solidFill>
                  <a:srgbClr val="000000"/>
                </a:solidFill>
              </a:rPr>
              <a:t>Les ACL étendues peuvent filtrer sur protocoles et ports d'internet. Utiliser le </a:t>
            </a:r>
            <a:r>
              <a:rPr lang="fr-FR" sz="1600" b="1">
                <a:solidFill>
                  <a:srgbClr val="000000"/>
                </a:solidFill>
              </a:rPr>
              <a:t>?</a:t>
            </a:r>
            <a:r>
              <a:rPr lang="fr-FR" sz="1600">
                <a:solidFill>
                  <a:srgbClr val="000000"/>
                </a:solidFill>
              </a:rPr>
              <a:t> pour obtenir de l'aide lors de la saisie d'un ACE complexe .  Les quatre protocoles mis en évidence sont les options les plus populaires.</a:t>
            </a:r>
          </a:p>
        </p:txBody>
      </p:sp>
      <p:sp>
        <p:nvSpPr>
          <p:cNvPr id="7" name="TextBox 6">
            <a:extLst>
              <a:ext uri="{FF2B5EF4-FFF2-40B4-BE49-F238E27FC236}">
                <a16:creationId xmlns:a16="http://schemas.microsoft.com/office/drawing/2014/main" id="{A4AEF5A9-F501-46A9-8C60-73228BB426C1}"/>
              </a:ext>
            </a:extLst>
          </p:cNvPr>
          <p:cNvSpPr txBox="1"/>
          <p:nvPr/>
        </p:nvSpPr>
        <p:spPr>
          <a:xfrm>
            <a:off x="4535954" y="370329"/>
            <a:ext cx="1890261" cy="369332"/>
          </a:xfrm>
          <a:prstGeom prst="rect">
            <a:avLst/>
          </a:prstGeom>
          <a:noFill/>
        </p:spPr>
        <p:txBody>
          <a:bodyPr wrap="none" rtlCol="0">
            <a:spAutoFit/>
          </a:bodyPr>
          <a:lstStyle/>
          <a:p>
            <a:pPr rtl="0"/>
            <a:r>
              <a:rPr lang="fr-FR"/>
              <a:t>Options de protocole</a:t>
            </a:r>
          </a:p>
        </p:txBody>
      </p:sp>
      <p:pic>
        <p:nvPicPr>
          <p:cNvPr id="5" name="Picture 4">
            <a:extLst>
              <a:ext uri="{FF2B5EF4-FFF2-40B4-BE49-F238E27FC236}">
                <a16:creationId xmlns:a16="http://schemas.microsoft.com/office/drawing/2014/main" id="{CF6273C3-6AAA-4D23-A44A-C2627FA51973}"/>
              </a:ext>
            </a:extLst>
          </p:cNvPr>
          <p:cNvPicPr>
            <a:picLocks noChangeAspect="1"/>
          </p:cNvPicPr>
          <p:nvPr/>
        </p:nvPicPr>
        <p:blipFill>
          <a:blip r:embed="rId4"/>
          <a:stretch>
            <a:fillRect/>
          </a:stretch>
        </p:blipFill>
        <p:spPr>
          <a:xfrm>
            <a:off x="3211034" y="793799"/>
            <a:ext cx="4540102" cy="3936800"/>
          </a:xfrm>
          <a:prstGeom prst="rect">
            <a:avLst/>
          </a:prstGeom>
        </p:spPr>
      </p:pic>
    </p:spTree>
    <p:custDataLst>
      <p:tags r:id="rId1"/>
    </p:custDataLst>
    <p:extLst>
      <p:ext uri="{BB962C8B-B14F-4D97-AF65-F5344CB8AC3E}">
        <p14:creationId xmlns:p14="http://schemas.microsoft.com/office/powerpoint/2010/main" val="130434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Protocoles et ports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1603017" cy="2430041"/>
          </a:xfrm>
        </p:spPr>
        <p:txBody>
          <a:bodyPr/>
          <a:lstStyle/>
          <a:p>
            <a:pPr marL="0" indent="0" algn="l" rtl="0"/>
            <a:r>
              <a:rPr lang="fr-FR" sz="1600">
                <a:solidFill>
                  <a:srgbClr val="000000"/>
                </a:solidFill>
              </a:rPr>
              <a:t>La sélection d'un protocole influence les options de port. De nombreuses options de port TCP sont disponibles, comme indiqué dans la sortie.</a:t>
            </a:r>
          </a:p>
        </p:txBody>
      </p:sp>
      <p:pic>
        <p:nvPicPr>
          <p:cNvPr id="6" name="Picture 5">
            <a:extLst>
              <a:ext uri="{FF2B5EF4-FFF2-40B4-BE49-F238E27FC236}">
                <a16:creationId xmlns:a16="http://schemas.microsoft.com/office/drawing/2014/main" id="{CBE7CF15-8EE0-4998-87B9-3B307BF0495B}"/>
              </a:ext>
            </a:extLst>
          </p:cNvPr>
          <p:cNvPicPr>
            <a:picLocks noChangeAspect="1"/>
          </p:cNvPicPr>
          <p:nvPr/>
        </p:nvPicPr>
        <p:blipFill>
          <a:blip r:embed="rId4"/>
          <a:stretch>
            <a:fillRect/>
          </a:stretch>
        </p:blipFill>
        <p:spPr>
          <a:xfrm>
            <a:off x="4172744" y="365918"/>
            <a:ext cx="2355562" cy="4350053"/>
          </a:xfrm>
          <a:prstGeom prst="rect">
            <a:avLst/>
          </a:prstGeom>
        </p:spPr>
      </p:pic>
    </p:spTree>
    <p:custDataLst>
      <p:tags r:id="rId1"/>
    </p:custDataLst>
    <p:extLst>
      <p:ext uri="{BB962C8B-B14F-4D97-AF65-F5344CB8AC3E}">
        <p14:creationId xmlns:p14="http://schemas.microsoft.com/office/powerpoint/2010/main" val="8084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Exemples de configuration de protocoles et de numéros de ports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274323"/>
          </a:xfrm>
        </p:spPr>
        <p:txBody>
          <a:bodyPr/>
          <a:lstStyle/>
          <a:p>
            <a:pPr marL="0" indent="0" algn="l" rtl="0"/>
            <a:r>
              <a:rPr lang="fr-FR" sz="1600">
                <a:solidFill>
                  <a:srgbClr val="000000"/>
                </a:solidFill>
              </a:rPr>
              <a:t>Les ACL étendues peuvent filtrer sur différentes options de numéro de port et de nom de port. </a:t>
            </a:r>
          </a:p>
          <a:p>
            <a:pPr marL="0" indent="0" algn="l"/>
            <a:endParaRPr lang="en-US" sz="1600" dirty="0">
              <a:solidFill>
                <a:srgbClr val="000000"/>
              </a:solidFill>
            </a:endParaRPr>
          </a:p>
          <a:p>
            <a:pPr marL="0" indent="0" algn="l" rtl="0"/>
            <a:r>
              <a:rPr lang="fr-FR" sz="1600">
                <a:solidFill>
                  <a:srgbClr val="000000"/>
                </a:solidFill>
              </a:rPr>
              <a:t>Cet exemple montre comment configurer une ACL 100 étendue pour filtrer le trafic HTTP. Le premier ACE utilise le nom de port </a:t>
            </a:r>
            <a:r>
              <a:rPr lang="fr-FR" sz="1600" b="1">
                <a:solidFill>
                  <a:srgbClr val="000000"/>
                </a:solidFill>
              </a:rPr>
              <a:t>www</a:t>
            </a:r>
            <a:r>
              <a:rPr lang="fr-FR" sz="1600">
                <a:solidFill>
                  <a:srgbClr val="000000"/>
                </a:solidFill>
              </a:rPr>
              <a:t> . Le deuxième ACE utilise le numéro de port </a:t>
            </a:r>
            <a:r>
              <a:rPr lang="fr-FR" sz="1600" b="1">
                <a:solidFill>
                  <a:srgbClr val="000000"/>
                </a:solidFill>
              </a:rPr>
              <a:t>80</a:t>
            </a:r>
            <a:r>
              <a:rPr lang="fr-FR" sz="1600">
                <a:solidFill>
                  <a:srgbClr val="000000"/>
                </a:solidFill>
              </a:rPr>
              <a:t>. Les deux ACE obtiennent exactement le même résultat.</a:t>
            </a:r>
          </a:p>
        </p:txBody>
      </p:sp>
      <p:pic>
        <p:nvPicPr>
          <p:cNvPr id="7" name="Picture 6">
            <a:extLst>
              <a:ext uri="{FF2B5EF4-FFF2-40B4-BE49-F238E27FC236}">
                <a16:creationId xmlns:a16="http://schemas.microsoft.com/office/drawing/2014/main" id="{ADA34F92-66F0-484B-888C-7A2F73B55647}"/>
              </a:ext>
            </a:extLst>
          </p:cNvPr>
          <p:cNvPicPr>
            <a:picLocks noChangeAspect="1"/>
          </p:cNvPicPr>
          <p:nvPr/>
        </p:nvPicPr>
        <p:blipFill>
          <a:blip r:embed="rId4"/>
          <a:stretch>
            <a:fillRect/>
          </a:stretch>
        </p:blipFill>
        <p:spPr>
          <a:xfrm>
            <a:off x="2533650" y="2276475"/>
            <a:ext cx="4076700" cy="590550"/>
          </a:xfrm>
          <a:prstGeom prst="rect">
            <a:avLst/>
          </a:prstGeom>
        </p:spPr>
      </p:pic>
      <p:sp>
        <p:nvSpPr>
          <p:cNvPr id="5" name="Content Placeholder 3">
            <a:extLst>
              <a:ext uri="{FF2B5EF4-FFF2-40B4-BE49-F238E27FC236}">
                <a16:creationId xmlns:a16="http://schemas.microsoft.com/office/drawing/2014/main" id="{F2C58105-6545-4D38-B886-D9B5BB651BD0}"/>
              </a:ext>
            </a:extLst>
          </p:cNvPr>
          <p:cNvSpPr txBox="1">
            <a:spLocks/>
          </p:cNvSpPr>
          <p:nvPr/>
        </p:nvSpPr>
        <p:spPr>
          <a:xfrm>
            <a:off x="431971" y="2888991"/>
            <a:ext cx="8280057" cy="1067974"/>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La configuration du numéro de port est requise lorsqu'aucun nom de protocole spécifique n'est répertorié tel que SSH (numéro de port 22) ou HTTPS (numéro de port 443), comme indiqué dans l'exemple suivant.</a:t>
            </a:r>
          </a:p>
        </p:txBody>
      </p:sp>
      <p:pic>
        <p:nvPicPr>
          <p:cNvPr id="8" name="Picture 7">
            <a:extLst>
              <a:ext uri="{FF2B5EF4-FFF2-40B4-BE49-F238E27FC236}">
                <a16:creationId xmlns:a16="http://schemas.microsoft.com/office/drawing/2014/main" id="{ABA1744A-EB16-4A31-9396-6D1D15A1F691}"/>
              </a:ext>
            </a:extLst>
          </p:cNvPr>
          <p:cNvPicPr>
            <a:picLocks noChangeAspect="1"/>
          </p:cNvPicPr>
          <p:nvPr/>
        </p:nvPicPr>
        <p:blipFill>
          <a:blip r:embed="rId5"/>
          <a:stretch>
            <a:fillRect/>
          </a:stretch>
        </p:blipFill>
        <p:spPr>
          <a:xfrm>
            <a:off x="2571749" y="3642640"/>
            <a:ext cx="4000500" cy="628650"/>
          </a:xfrm>
          <a:prstGeom prst="rect">
            <a:avLst/>
          </a:prstGeom>
        </p:spPr>
      </p:pic>
    </p:spTree>
    <p:custDataLst>
      <p:tags r:id="rId1"/>
    </p:custDataLst>
    <p:extLst>
      <p:ext uri="{BB962C8B-B14F-4D97-AF65-F5344CB8AC3E}">
        <p14:creationId xmlns:p14="http://schemas.microsoft.com/office/powerpoint/2010/main" val="336409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ACL IPv4 étendues</a:t>
            </a:r>
            <a:br>
              <a:rPr lang="en-US" dirty="0"/>
            </a:br>
            <a:r>
              <a:rPr lang="fr-FR" sz="2400"/>
              <a:t>Appliquer une ACL IPv4 étendue numérotée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067974"/>
          </a:xfrm>
        </p:spPr>
        <p:txBody>
          <a:bodyPr/>
          <a:lstStyle/>
          <a:p>
            <a:pPr marL="0" indent="0" algn="l" rtl="0"/>
            <a:r>
              <a:rPr lang="fr-FR" sz="1600">
                <a:solidFill>
                  <a:srgbClr val="000000"/>
                </a:solidFill>
              </a:rPr>
              <a:t>Dans cet exemple, l'ACL permet à la fois le trafic HTTP et HTTPS à partir du réseau 192.168.10.0 d'accéder à n'importe quelle destination.</a:t>
            </a:r>
          </a:p>
          <a:p>
            <a:pPr marL="0" indent="0" algn="l"/>
            <a:endParaRPr lang="en-US" sz="1600" dirty="0">
              <a:solidFill>
                <a:srgbClr val="000000"/>
              </a:solidFill>
            </a:endParaRPr>
          </a:p>
          <a:p>
            <a:pPr marL="0" indent="0" algn="l" rtl="0"/>
            <a:r>
              <a:rPr lang="fr-FR" sz="1600">
                <a:solidFill>
                  <a:srgbClr val="000000"/>
                </a:solidFill>
              </a:rPr>
              <a:t>Les ACL étendues peuvent être appliquées à différents endroits. Cependant, elles sont couramment appliquées près de la source. Ici ACL 110 est appliquée en entrant sur l'interface R1 G0/0/0.</a:t>
            </a:r>
          </a:p>
        </p:txBody>
      </p:sp>
      <p:pic>
        <p:nvPicPr>
          <p:cNvPr id="5" name="Picture 4">
            <a:extLst>
              <a:ext uri="{FF2B5EF4-FFF2-40B4-BE49-F238E27FC236}">
                <a16:creationId xmlns:a16="http://schemas.microsoft.com/office/drawing/2014/main" id="{0BF63D50-4D61-4E44-A590-992B92BABE16}"/>
              </a:ext>
            </a:extLst>
          </p:cNvPr>
          <p:cNvPicPr>
            <a:picLocks noChangeAspect="1"/>
          </p:cNvPicPr>
          <p:nvPr/>
        </p:nvPicPr>
        <p:blipFill>
          <a:blip r:embed="rId4"/>
          <a:stretch>
            <a:fillRect/>
          </a:stretch>
        </p:blipFill>
        <p:spPr>
          <a:xfrm>
            <a:off x="1876424" y="2634320"/>
            <a:ext cx="5391150" cy="1171575"/>
          </a:xfrm>
          <a:prstGeom prst="rect">
            <a:avLst/>
          </a:prstGeom>
        </p:spPr>
      </p:pic>
    </p:spTree>
    <p:custDataLst>
      <p:tags r:id="rId1"/>
    </p:custDataLst>
    <p:extLst>
      <p:ext uri="{BB962C8B-B14F-4D97-AF65-F5344CB8AC3E}">
        <p14:creationId xmlns:p14="http://schemas.microsoft.com/office/powerpoint/2010/main" val="3428501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ACL étendue établie par TCP</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rtl="0"/>
            <a:r>
              <a:rPr lang="fr-FR" sz="1600">
                <a:solidFill>
                  <a:srgbClr val="000000"/>
                </a:solidFill>
              </a:rPr>
              <a:t>TCP peut également effectuer des services de pare-feu avec état de base à l'aide du mot-clé TCP </a:t>
            </a:r>
            <a:r>
              <a:rPr lang="fr-FR" sz="1600" b="1">
                <a:solidFill>
                  <a:srgbClr val="000000"/>
                </a:solidFill>
              </a:rPr>
              <a:t>established</a:t>
            </a:r>
            <a:r>
              <a:rPr lang="fr-FR" sz="1600">
                <a:solidFill>
                  <a:srgbClr val="000000"/>
                </a:solidFill>
              </a:rPr>
              <a:t> .</a:t>
            </a:r>
          </a:p>
          <a:p>
            <a:pPr marL="285750" indent="-285750" algn="l" rtl="0">
              <a:buFont typeface="Arial" panose="020B0604020202020204" pitchFamily="34" charset="0"/>
              <a:buChar char="•"/>
            </a:pPr>
            <a:r>
              <a:rPr lang="fr-FR" sz="1600">
                <a:solidFill>
                  <a:srgbClr val="000000"/>
                </a:solidFill>
              </a:rPr>
              <a:t>Le mot-clé </a:t>
            </a:r>
            <a:r>
              <a:rPr lang="fr-FR" sz="1600" b="1">
                <a:solidFill>
                  <a:srgbClr val="000000"/>
                </a:solidFill>
              </a:rPr>
              <a:t>established</a:t>
            </a:r>
            <a:r>
              <a:rPr lang="fr-FR" sz="1600">
                <a:solidFill>
                  <a:srgbClr val="000000"/>
                </a:solidFill>
              </a:rPr>
              <a:t> permet au trafic intérieur de quitter le réseau privé intérieur et permet au trafic de réponse de retourner d'entrer dans le réseau privé intérieur.</a:t>
            </a:r>
          </a:p>
          <a:p>
            <a:pPr marL="285750" indent="-285750" algn="l" rtl="0">
              <a:buFont typeface="Arial" panose="020B0604020202020204" pitchFamily="34" charset="0"/>
              <a:buChar char="•"/>
            </a:pPr>
            <a:r>
              <a:rPr lang="fr-FR" sz="1600">
                <a:solidFill>
                  <a:srgbClr val="000000"/>
                </a:solidFill>
              </a:rPr>
              <a:t>Le trafic TCP généré par un hôte externe et la tentative de communication avec un hôte interne est refusé.</a:t>
            </a:r>
          </a:p>
        </p:txBody>
      </p:sp>
      <p:pic>
        <p:nvPicPr>
          <p:cNvPr id="5" name="Picture 4">
            <a:extLst>
              <a:ext uri="{FF2B5EF4-FFF2-40B4-BE49-F238E27FC236}">
                <a16:creationId xmlns:a16="http://schemas.microsoft.com/office/drawing/2014/main" id="{9F64C557-2052-4223-9B59-E0A0DAA5A51A}"/>
              </a:ext>
            </a:extLst>
          </p:cNvPr>
          <p:cNvPicPr>
            <a:picLocks noChangeAspect="1"/>
          </p:cNvPicPr>
          <p:nvPr/>
        </p:nvPicPr>
        <p:blipFill>
          <a:blip r:embed="rId4"/>
          <a:stretch>
            <a:fillRect/>
          </a:stretch>
        </p:blipFill>
        <p:spPr>
          <a:xfrm>
            <a:off x="1801791" y="2301765"/>
            <a:ext cx="4563150" cy="2488453"/>
          </a:xfrm>
          <a:prstGeom prst="rect">
            <a:avLst/>
          </a:prstGeom>
        </p:spPr>
      </p:pic>
    </p:spTree>
    <p:custDataLst>
      <p:tags r:id="rId1"/>
    </p:custDataLst>
    <p:extLst>
      <p:ext uri="{BB962C8B-B14F-4D97-AF65-F5344CB8AC3E}">
        <p14:creationId xmlns:p14="http://schemas.microsoft.com/office/powerpoint/2010/main" val="1909925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ACL étendue établie par TCP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285750" indent="-285750" algn="l" rtl="0">
              <a:buFont typeface="Arial" panose="020B0604020202020204" pitchFamily="34" charset="0"/>
              <a:buChar char="•"/>
            </a:pPr>
            <a:r>
              <a:rPr lang="fr-FR" sz="1600">
                <a:solidFill>
                  <a:srgbClr val="000000"/>
                </a:solidFill>
              </a:rPr>
              <a:t>ACL 120 est configurée pour autoriser uniquement le retour du trafic Web vers les hôtes internes. L'ACL est ensuite appliquée sortante sur l'interface R1 G0/0/0. </a:t>
            </a:r>
          </a:p>
          <a:p>
            <a:pPr marL="285750" indent="-285750" algn="l" rtl="0">
              <a:buFont typeface="Arial" panose="020B0604020202020204" pitchFamily="34" charset="0"/>
              <a:buChar char="•"/>
            </a:pPr>
            <a:r>
              <a:rPr lang="fr-FR" sz="1600">
                <a:solidFill>
                  <a:srgbClr val="000000"/>
                </a:solidFill>
              </a:rPr>
              <a:t>La commande </a:t>
            </a:r>
            <a:r>
              <a:rPr lang="fr-FR" sz="1600" b="1">
                <a:solidFill>
                  <a:srgbClr val="000000"/>
                </a:solidFill>
              </a:rPr>
              <a:t>show access-lists</a:t>
            </a:r>
            <a:r>
              <a:rPr lang="fr-FR" sz="1600">
                <a:solidFill>
                  <a:srgbClr val="000000"/>
                </a:solidFill>
              </a:rPr>
              <a:t> indique que les hôtes internes accèdent aux ressources Web sécurisées à partir d'Internet. </a:t>
            </a:r>
          </a:p>
          <a:p>
            <a:pPr marL="73085" lvl="1" indent="0" rtl="0">
              <a:buNone/>
            </a:pPr>
            <a:r>
              <a:rPr lang="fr-FR" b="1">
                <a:solidFill>
                  <a:srgbClr val="000000"/>
                </a:solidFill>
              </a:rPr>
              <a:t>Remarque</a:t>
            </a:r>
            <a:r>
              <a:rPr lang="fr-FR">
                <a:solidFill>
                  <a:srgbClr val="000000"/>
                </a:solidFill>
              </a:rPr>
              <a:t>: Il y a concordance si les bits ACK ou RST (réinitialisation) du segment TCP de retour sont définis, indiquant que le paquet appartient à une connexion existante.</a:t>
            </a:r>
          </a:p>
        </p:txBody>
      </p:sp>
      <p:pic>
        <p:nvPicPr>
          <p:cNvPr id="2" name="Picture 1">
            <a:extLst>
              <a:ext uri="{FF2B5EF4-FFF2-40B4-BE49-F238E27FC236}">
                <a16:creationId xmlns:a16="http://schemas.microsoft.com/office/drawing/2014/main" id="{FDD912CF-D5BE-47F4-83A6-3E730309F8A6}"/>
              </a:ext>
            </a:extLst>
          </p:cNvPr>
          <p:cNvPicPr>
            <a:picLocks noChangeAspect="1"/>
          </p:cNvPicPr>
          <p:nvPr/>
        </p:nvPicPr>
        <p:blipFill>
          <a:blip r:embed="rId4"/>
          <a:stretch>
            <a:fillRect/>
          </a:stretch>
        </p:blipFill>
        <p:spPr>
          <a:xfrm>
            <a:off x="1676399" y="2571750"/>
            <a:ext cx="5791200" cy="2133600"/>
          </a:xfrm>
          <a:prstGeom prst="rect">
            <a:avLst/>
          </a:prstGeom>
        </p:spPr>
      </p:pic>
    </p:spTree>
    <p:custDataLst>
      <p:tags r:id="rId1"/>
    </p:custDataLst>
    <p:extLst>
      <p:ext uri="{BB962C8B-B14F-4D97-AF65-F5344CB8AC3E}">
        <p14:creationId xmlns:p14="http://schemas.microsoft.com/office/powerpoint/2010/main" val="179478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Syntaxe ACL étendue IPv4 nommée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rtl="0"/>
            <a:r>
              <a:rPr lang="fr-FR" sz="1600">
                <a:solidFill>
                  <a:srgbClr val="000000"/>
                </a:solidFill>
              </a:rPr>
              <a:t>Si vous attribuez un nom à une liste de contrôle d'accès, il vous sera plus facile d'en comprendre la fonction. Pour créer une liste ACL étendue nommée, utilisez la commande de configuration </a:t>
            </a:r>
            <a:r>
              <a:rPr lang="fr-FR" sz="1600" b="1">
                <a:solidFill>
                  <a:srgbClr val="000000"/>
                </a:solidFill>
              </a:rPr>
              <a:t>ip access-list extended </a:t>
            </a:r>
            <a:r>
              <a:rPr lang="fr-FR" sz="1600">
                <a:solidFill>
                  <a:srgbClr val="000000"/>
                </a:solidFill>
              </a:rPr>
              <a:t>.</a:t>
            </a:r>
          </a:p>
          <a:p>
            <a:pPr marL="0" indent="0" algn="l"/>
            <a:endParaRPr lang="en-US" sz="1600" dirty="0">
              <a:solidFill>
                <a:srgbClr val="000000"/>
              </a:solidFill>
            </a:endParaRPr>
          </a:p>
          <a:p>
            <a:pPr marL="0" indent="0" algn="l" rtl="0"/>
            <a:r>
              <a:rPr lang="fr-FR" sz="1600">
                <a:solidFill>
                  <a:srgbClr val="000000"/>
                </a:solidFill>
              </a:rPr>
              <a:t>Dans l'exemple, une liste ACL étendue nommée NO-FTP-ACCESS est créée et l'invite est modifiée en mode de configuration ACL étendue nommée. Les instructions ACE sont entrées dans le mode de sous-configuration ACL étendu nommé.</a:t>
            </a:r>
          </a:p>
        </p:txBody>
      </p:sp>
      <p:pic>
        <p:nvPicPr>
          <p:cNvPr id="2" name="Picture 1">
            <a:extLst>
              <a:ext uri="{FF2B5EF4-FFF2-40B4-BE49-F238E27FC236}">
                <a16:creationId xmlns:a16="http://schemas.microsoft.com/office/drawing/2014/main" id="{6F725856-2905-4FB1-806B-0FA181A9D225}"/>
              </a:ext>
            </a:extLst>
          </p:cNvPr>
          <p:cNvPicPr>
            <a:picLocks noChangeAspect="1"/>
          </p:cNvPicPr>
          <p:nvPr/>
        </p:nvPicPr>
        <p:blipFill>
          <a:blip r:embed="rId4"/>
          <a:stretch>
            <a:fillRect/>
          </a:stretch>
        </p:blipFill>
        <p:spPr>
          <a:xfrm>
            <a:off x="2452686" y="2571750"/>
            <a:ext cx="4238625" cy="276225"/>
          </a:xfrm>
          <a:prstGeom prst="rect">
            <a:avLst/>
          </a:prstGeom>
        </p:spPr>
      </p:pic>
      <p:pic>
        <p:nvPicPr>
          <p:cNvPr id="7" name="Picture 6">
            <a:extLst>
              <a:ext uri="{FF2B5EF4-FFF2-40B4-BE49-F238E27FC236}">
                <a16:creationId xmlns:a16="http://schemas.microsoft.com/office/drawing/2014/main" id="{8FA4809B-8A5F-4D88-8D50-F66C6DFBCBB3}"/>
              </a:ext>
            </a:extLst>
          </p:cNvPr>
          <p:cNvPicPr>
            <a:picLocks noChangeAspect="1"/>
          </p:cNvPicPr>
          <p:nvPr/>
        </p:nvPicPr>
        <p:blipFill>
          <a:blip r:embed="rId5"/>
          <a:stretch>
            <a:fillRect/>
          </a:stretch>
        </p:blipFill>
        <p:spPr>
          <a:xfrm>
            <a:off x="2452686" y="3117960"/>
            <a:ext cx="4238625" cy="439769"/>
          </a:xfrm>
          <a:prstGeom prst="rect">
            <a:avLst/>
          </a:prstGeom>
        </p:spPr>
      </p:pic>
    </p:spTree>
    <p:custDataLst>
      <p:tags r:id="rId1"/>
    </p:custDataLst>
    <p:extLst>
      <p:ext uri="{BB962C8B-B14F-4D97-AF65-F5344CB8AC3E}">
        <p14:creationId xmlns:p14="http://schemas.microsoft.com/office/powerpoint/2010/main" val="2314733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Exemple d'ACL étendue IPv4 nommée</a:t>
            </a:r>
          </a:p>
        </p:txBody>
      </p:sp>
      <p:sp>
        <p:nvSpPr>
          <p:cNvPr id="9" name="Content Placeholder 3">
            <a:extLst>
              <a:ext uri="{FF2B5EF4-FFF2-40B4-BE49-F238E27FC236}">
                <a16:creationId xmlns:a16="http://schemas.microsoft.com/office/drawing/2014/main" id="{E967DBCA-A436-498A-B38F-B1B3D3822AC2}"/>
              </a:ext>
            </a:extLst>
          </p:cNvPr>
          <p:cNvSpPr>
            <a:spLocks noGrp="1"/>
          </p:cNvSpPr>
          <p:nvPr>
            <p:ph idx="1"/>
          </p:nvPr>
        </p:nvSpPr>
        <p:spPr>
          <a:xfrm>
            <a:off x="431971" y="855418"/>
            <a:ext cx="8280057" cy="1509409"/>
          </a:xfrm>
        </p:spPr>
        <p:txBody>
          <a:bodyPr/>
          <a:lstStyle/>
          <a:p>
            <a:pPr marL="0" indent="0" algn="l" rtl="0"/>
            <a:r>
              <a:rPr lang="fr-FR" sz="1600">
                <a:solidFill>
                  <a:srgbClr val="000000"/>
                </a:solidFill>
              </a:rPr>
              <a:t>La topologie ci-dessous permet de démontrer la configuration et l'application de deux ACL étendues IPv4 nommées à une interface:</a:t>
            </a:r>
          </a:p>
          <a:p>
            <a:pPr marL="285750" indent="-285750" algn="l" rtl="0">
              <a:buFont typeface="Arial" panose="020B0604020202020204" pitchFamily="34" charset="0"/>
              <a:buChar char="•"/>
            </a:pPr>
            <a:r>
              <a:rPr lang="fr-FR" sz="1400">
                <a:solidFill>
                  <a:srgbClr val="000000"/>
                </a:solidFill>
              </a:rPr>
              <a:t> SURFING - Cela permettra à l'intérieur du trafic HTTP et HTTPS de quitter l'internet.</a:t>
            </a:r>
          </a:p>
          <a:p>
            <a:pPr marL="285750" indent="-285750" algn="l" rtl="0">
              <a:buFont typeface="Arial" panose="020B0604020202020204" pitchFamily="34" charset="0"/>
              <a:buChar char="•"/>
            </a:pPr>
            <a:r>
              <a:rPr lang="fr-FR" sz="1400" b="1">
                <a:solidFill>
                  <a:srgbClr val="000000"/>
                </a:solidFill>
              </a:rPr>
              <a:t>BROWSING</a:t>
            </a:r>
            <a:r>
              <a:rPr lang="fr-FR" sz="1400">
                <a:solidFill>
                  <a:srgbClr val="000000"/>
                </a:solidFill>
              </a:rPr>
              <a:t> - Cela permettra uniquement de renvoyer le trafic Web aux hôtes internes alors que tout autre trafic sortant de l'interface R1 G0/0/0 est implicitement refusé.</a:t>
            </a:r>
          </a:p>
        </p:txBody>
      </p:sp>
      <p:pic>
        <p:nvPicPr>
          <p:cNvPr id="8" name="Picture 7">
            <a:extLst>
              <a:ext uri="{FF2B5EF4-FFF2-40B4-BE49-F238E27FC236}">
                <a16:creationId xmlns:a16="http://schemas.microsoft.com/office/drawing/2014/main" id="{9EF0F46F-7CA3-4860-8300-5159F9FB43DD}"/>
              </a:ext>
            </a:extLst>
          </p:cNvPr>
          <p:cNvPicPr>
            <a:picLocks noChangeAspect="1"/>
          </p:cNvPicPr>
          <p:nvPr/>
        </p:nvPicPr>
        <p:blipFill>
          <a:blip r:embed="rId4"/>
          <a:stretch>
            <a:fillRect/>
          </a:stretch>
        </p:blipFill>
        <p:spPr>
          <a:xfrm>
            <a:off x="946359" y="2571750"/>
            <a:ext cx="7251281" cy="1985141"/>
          </a:xfrm>
          <a:prstGeom prst="rect">
            <a:avLst/>
          </a:prstGeom>
        </p:spPr>
      </p:pic>
    </p:spTree>
    <p:custDataLst>
      <p:tags r:id="rId1"/>
    </p:custDataLst>
    <p:extLst>
      <p:ext uri="{BB962C8B-B14F-4D97-AF65-F5344CB8AC3E}">
        <p14:creationId xmlns:p14="http://schemas.microsoft.com/office/powerpoint/2010/main" val="1940027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Exemple de liste ACL étendue IPv4 nommée (suite)</a:t>
            </a:r>
          </a:p>
        </p:txBody>
      </p:sp>
      <p:sp>
        <p:nvSpPr>
          <p:cNvPr id="4" name="Content Placeholder 3">
            <a:extLst>
              <a:ext uri="{FF2B5EF4-FFF2-40B4-BE49-F238E27FC236}">
                <a16:creationId xmlns:a16="http://schemas.microsoft.com/office/drawing/2014/main" id="{F04B6AE6-1B64-41B3-ACE3-8899CB423D4B}"/>
              </a:ext>
            </a:extLst>
          </p:cNvPr>
          <p:cNvSpPr>
            <a:spLocks noGrp="1"/>
          </p:cNvSpPr>
          <p:nvPr>
            <p:ph idx="1"/>
          </p:nvPr>
        </p:nvSpPr>
        <p:spPr>
          <a:xfrm>
            <a:off x="431972" y="855418"/>
            <a:ext cx="2732570" cy="3223523"/>
          </a:xfrm>
        </p:spPr>
        <p:txBody>
          <a:bodyPr/>
          <a:lstStyle/>
          <a:p>
            <a:pPr marL="285750" indent="-285750" algn="l" rtl="0">
              <a:buFont typeface="Arial" panose="020B0604020202020204" pitchFamily="34" charset="0"/>
              <a:buChar char="•"/>
            </a:pPr>
            <a:r>
              <a:rPr lang="fr-FR" sz="1400">
                <a:solidFill>
                  <a:srgbClr val="000000"/>
                </a:solidFill>
              </a:rPr>
              <a:t>L'ACL SURFING permet au trafic HTTP et HTTPS des utilisateurs internes de quitter l'interface G0/0/1 connectée à l'internet. Le trafic Web revenant de l'internet est autorisé à revenir sur le réseau privé interne par l'ACL BROWSING.</a:t>
            </a:r>
          </a:p>
          <a:p>
            <a:pPr marL="285750" indent="-285750" algn="l" rtl="0">
              <a:buFont typeface="Arial" panose="020B0604020202020204" pitchFamily="34" charset="0"/>
              <a:buChar char="•"/>
            </a:pPr>
            <a:r>
              <a:rPr lang="fr-FR" sz="1400">
                <a:solidFill>
                  <a:srgbClr val="000000"/>
                </a:solidFill>
              </a:rPr>
              <a:t>La liste ACL SURVING est appliquée entrante et la liste ACL BROWSING est appliquée sortante sur l'interface R1 G0/0/0.</a:t>
            </a:r>
          </a:p>
        </p:txBody>
      </p:sp>
      <p:pic>
        <p:nvPicPr>
          <p:cNvPr id="2" name="Picture 1">
            <a:extLst>
              <a:ext uri="{FF2B5EF4-FFF2-40B4-BE49-F238E27FC236}">
                <a16:creationId xmlns:a16="http://schemas.microsoft.com/office/drawing/2014/main" id="{66DAAF44-3F93-4C75-AE60-152692426C59}"/>
              </a:ext>
            </a:extLst>
          </p:cNvPr>
          <p:cNvPicPr>
            <a:picLocks noChangeAspect="1"/>
          </p:cNvPicPr>
          <p:nvPr/>
        </p:nvPicPr>
        <p:blipFill>
          <a:blip r:embed="rId4"/>
          <a:stretch>
            <a:fillRect/>
          </a:stretch>
        </p:blipFill>
        <p:spPr>
          <a:xfrm>
            <a:off x="3358978" y="571500"/>
            <a:ext cx="5353050" cy="4000500"/>
          </a:xfrm>
          <a:prstGeom prst="rect">
            <a:avLst/>
          </a:prstGeom>
        </p:spPr>
      </p:pic>
    </p:spTree>
    <p:custDataLst>
      <p:tags r:id="rId1"/>
    </p:custDataLst>
    <p:extLst>
      <p:ext uri="{BB962C8B-B14F-4D97-AF65-F5344CB8AC3E}">
        <p14:creationId xmlns:p14="http://schemas.microsoft.com/office/powerpoint/2010/main" val="165554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Exemple de liste ACL étendue IPv4 nommée (suite)</a:t>
            </a:r>
          </a:p>
        </p:txBody>
      </p:sp>
      <p:sp>
        <p:nvSpPr>
          <p:cNvPr id="4" name="Content Placeholder 3">
            <a:extLst>
              <a:ext uri="{FF2B5EF4-FFF2-40B4-BE49-F238E27FC236}">
                <a16:creationId xmlns:a16="http://schemas.microsoft.com/office/drawing/2014/main" id="{05557668-CC7B-43E6-AF38-CE119452011C}"/>
              </a:ext>
            </a:extLst>
          </p:cNvPr>
          <p:cNvSpPr>
            <a:spLocks noGrp="1"/>
          </p:cNvSpPr>
          <p:nvPr>
            <p:ph idx="1"/>
          </p:nvPr>
        </p:nvSpPr>
        <p:spPr>
          <a:xfrm>
            <a:off x="431971" y="855418"/>
            <a:ext cx="8280057" cy="1257161"/>
          </a:xfrm>
        </p:spPr>
        <p:txBody>
          <a:bodyPr/>
          <a:lstStyle/>
          <a:p>
            <a:pPr marL="0" indent="0" algn="l" rtl="0"/>
            <a:r>
              <a:rPr lang="fr-FR" sz="1600" b="1">
                <a:solidFill>
                  <a:srgbClr val="000000"/>
                </a:solidFill>
              </a:rPr>
              <a:t>Pour vérifier les statistiques ACL, exécutez la commande show access-lists</a:t>
            </a:r>
            <a:r>
              <a:rPr lang="fr-FR" sz="1600">
                <a:solidFill>
                  <a:srgbClr val="000000"/>
                </a:solidFill>
              </a:rPr>
              <a:t> . Notez que les compteurs HTTPS sécurisés par permis (c.-à-d., eq 443) dans l'ACL SURFING et les compteurs de retour établis dans l'ACL BROWSING ont augmenté.</a:t>
            </a:r>
          </a:p>
        </p:txBody>
      </p:sp>
      <p:pic>
        <p:nvPicPr>
          <p:cNvPr id="2" name="Picture 1">
            <a:extLst>
              <a:ext uri="{FF2B5EF4-FFF2-40B4-BE49-F238E27FC236}">
                <a16:creationId xmlns:a16="http://schemas.microsoft.com/office/drawing/2014/main" id="{C7DC3933-DD1C-4D98-AAF4-A276F387E494}"/>
              </a:ext>
            </a:extLst>
          </p:cNvPr>
          <p:cNvPicPr>
            <a:picLocks noChangeAspect="1"/>
          </p:cNvPicPr>
          <p:nvPr/>
        </p:nvPicPr>
        <p:blipFill>
          <a:blip r:embed="rId4"/>
          <a:stretch>
            <a:fillRect/>
          </a:stretch>
        </p:blipFill>
        <p:spPr>
          <a:xfrm>
            <a:off x="2419350" y="1881187"/>
            <a:ext cx="4305300" cy="1381125"/>
          </a:xfrm>
          <a:prstGeom prst="rect">
            <a:avLst/>
          </a:prstGeom>
        </p:spPr>
      </p:pic>
    </p:spTree>
    <p:custDataLst>
      <p:tags r:id="rId1"/>
    </p:custDataLst>
    <p:extLst>
      <p:ext uri="{BB962C8B-B14F-4D97-AF65-F5344CB8AC3E}">
        <p14:creationId xmlns:p14="http://schemas.microsoft.com/office/powerpoint/2010/main" val="1617453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Modifier les ACL étendues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rtl="0"/>
            <a:r>
              <a:rPr lang="fr-FR" sz="1600">
                <a:solidFill>
                  <a:srgbClr val="000000"/>
                </a:solidFill>
              </a:rPr>
              <a:t>Une liste ACL étendue peut être modifiée à l'aide d'un éditeur de texte lorsque de nombreuses modifications sont nécessaires. Ou, si l'édition s'applique à un ou deux ACE, les numéros de séquence peuvent être utilisés.</a:t>
            </a:r>
          </a:p>
          <a:p>
            <a:pPr marL="0" indent="0" algn="l"/>
            <a:endParaRPr lang="en-US" sz="1600" dirty="0">
              <a:solidFill>
                <a:srgbClr val="000000"/>
              </a:solidFill>
            </a:endParaRPr>
          </a:p>
          <a:p>
            <a:pPr marL="0" indent="0" algn="l" rtl="0"/>
            <a:r>
              <a:rPr lang="fr-FR" sz="1600">
                <a:solidFill>
                  <a:srgbClr val="000000"/>
                </a:solidFill>
              </a:rPr>
              <a:t>Exemple:</a:t>
            </a:r>
          </a:p>
          <a:p>
            <a:pPr marL="285750" indent="-285750" algn="l" rtl="0">
              <a:buFont typeface="Arial" panose="020B0604020202020204" pitchFamily="34" charset="0"/>
              <a:buChar char="•"/>
            </a:pPr>
            <a:r>
              <a:rPr lang="fr-FR" sz="1600">
                <a:solidFill>
                  <a:srgbClr val="000000"/>
                </a:solidFill>
              </a:rPr>
              <a:t>Le numéro de séquence ACE 10 dans l'ACL SURFING a une adresse de réseau IP source incorrecte.</a:t>
            </a:r>
          </a:p>
        </p:txBody>
      </p:sp>
      <p:pic>
        <p:nvPicPr>
          <p:cNvPr id="5" name="Picture 4">
            <a:extLst>
              <a:ext uri="{FF2B5EF4-FFF2-40B4-BE49-F238E27FC236}">
                <a16:creationId xmlns:a16="http://schemas.microsoft.com/office/drawing/2014/main" id="{754E78CB-0913-4CBB-B3D8-D718248120DE}"/>
              </a:ext>
            </a:extLst>
          </p:cNvPr>
          <p:cNvPicPr>
            <a:picLocks noChangeAspect="1"/>
          </p:cNvPicPr>
          <p:nvPr/>
        </p:nvPicPr>
        <p:blipFill>
          <a:blip r:embed="rId4"/>
          <a:stretch>
            <a:fillRect/>
          </a:stretch>
        </p:blipFill>
        <p:spPr>
          <a:xfrm>
            <a:off x="2419349" y="2823731"/>
            <a:ext cx="4305300" cy="1381125"/>
          </a:xfrm>
          <a:prstGeom prst="rect">
            <a:avLst/>
          </a:prstGeom>
        </p:spPr>
      </p:pic>
    </p:spTree>
    <p:custDataLst>
      <p:tags r:id="rId1"/>
    </p:custDataLst>
    <p:extLst>
      <p:ext uri="{BB962C8B-B14F-4D97-AF65-F5344CB8AC3E}">
        <p14:creationId xmlns:p14="http://schemas.microsoft.com/office/powerpoint/2010/main" val="2814350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Modifier les ACL étendues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285750" indent="-285750" algn="l" rtl="0">
              <a:buFont typeface="Arial" panose="020B0604020202020204" pitchFamily="34" charset="0"/>
              <a:buChar char="•"/>
            </a:pPr>
            <a:r>
              <a:rPr lang="fr-FR" sz="1600">
                <a:solidFill>
                  <a:srgbClr val="000000"/>
                </a:solidFill>
              </a:rPr>
              <a:t>Pour corriger cette erreur, l'instruction d'origine est supprimée avec la commande </a:t>
            </a:r>
            <a:r>
              <a:rPr lang="fr-FR" sz="1600" b="1">
                <a:solidFill>
                  <a:srgbClr val="000000"/>
                </a:solidFill>
              </a:rPr>
              <a:t>no</a:t>
            </a:r>
            <a:r>
              <a:rPr lang="fr-FR" sz="1600">
                <a:solidFill>
                  <a:srgbClr val="000000"/>
                </a:solidFill>
              </a:rPr>
              <a:t> </a:t>
            </a:r>
            <a:r>
              <a:rPr lang="fr-FR" sz="1600" i="1">
                <a:solidFill>
                  <a:srgbClr val="000000"/>
                </a:solidFill>
              </a:rPr>
              <a:t>sequence_#</a:t>
            </a:r>
            <a:r>
              <a:rPr lang="fr-FR" sz="1600">
                <a:solidFill>
                  <a:srgbClr val="000000"/>
                </a:solidFill>
              </a:rPr>
              <a:t> et l'instruction corrigée est ajoutée en remplacement de l'instruction d'origine.</a:t>
            </a:r>
          </a:p>
          <a:p>
            <a:pPr marL="285750" indent="-285750" algn="l" rtl="0">
              <a:buFont typeface="Arial" panose="020B0604020202020204" pitchFamily="34" charset="0"/>
              <a:buChar char="•"/>
            </a:pPr>
            <a:r>
              <a:rPr lang="fr-FR" sz="1600">
                <a:solidFill>
                  <a:srgbClr val="000000"/>
                </a:solidFill>
              </a:rPr>
              <a:t>La sortie de la commande </a:t>
            </a:r>
            <a:r>
              <a:rPr lang="fr-FR" sz="1600" b="1">
                <a:solidFill>
                  <a:srgbClr val="000000"/>
                </a:solidFill>
              </a:rPr>
              <a:t>show access-lists</a:t>
            </a:r>
            <a:r>
              <a:rPr lang="fr-FR" sz="1600">
                <a:solidFill>
                  <a:srgbClr val="000000"/>
                </a:solidFill>
              </a:rPr>
              <a:t> vérifie le changement de configuration.</a:t>
            </a:r>
          </a:p>
        </p:txBody>
      </p:sp>
      <p:pic>
        <p:nvPicPr>
          <p:cNvPr id="2" name="Picture 1">
            <a:extLst>
              <a:ext uri="{FF2B5EF4-FFF2-40B4-BE49-F238E27FC236}">
                <a16:creationId xmlns:a16="http://schemas.microsoft.com/office/drawing/2014/main" id="{06214FBC-BAD8-4D22-8136-5A88006E0422}"/>
              </a:ext>
            </a:extLst>
          </p:cNvPr>
          <p:cNvPicPr>
            <a:picLocks noChangeAspect="1"/>
          </p:cNvPicPr>
          <p:nvPr/>
        </p:nvPicPr>
        <p:blipFill>
          <a:blip r:embed="rId4"/>
          <a:stretch>
            <a:fillRect/>
          </a:stretch>
        </p:blipFill>
        <p:spPr>
          <a:xfrm>
            <a:off x="2024062" y="2062162"/>
            <a:ext cx="5095875" cy="1019175"/>
          </a:xfrm>
          <a:prstGeom prst="rect">
            <a:avLst/>
          </a:prstGeom>
        </p:spPr>
      </p:pic>
      <p:pic>
        <p:nvPicPr>
          <p:cNvPr id="5" name="Picture 4">
            <a:extLst>
              <a:ext uri="{FF2B5EF4-FFF2-40B4-BE49-F238E27FC236}">
                <a16:creationId xmlns:a16="http://schemas.microsoft.com/office/drawing/2014/main" id="{CD4FB554-4EE4-4A00-B4C1-63E101141894}"/>
              </a:ext>
            </a:extLst>
          </p:cNvPr>
          <p:cNvPicPr>
            <a:picLocks noChangeAspect="1"/>
          </p:cNvPicPr>
          <p:nvPr/>
        </p:nvPicPr>
        <p:blipFill>
          <a:blip r:embed="rId5"/>
          <a:stretch>
            <a:fillRect/>
          </a:stretch>
        </p:blipFill>
        <p:spPr>
          <a:xfrm>
            <a:off x="2024062" y="3226455"/>
            <a:ext cx="5095875" cy="1342008"/>
          </a:xfrm>
          <a:prstGeom prst="rect">
            <a:avLst/>
          </a:prstGeom>
        </p:spPr>
      </p:pic>
    </p:spTree>
    <p:custDataLst>
      <p:tags r:id="rId1"/>
    </p:custDataLst>
    <p:extLst>
      <p:ext uri="{BB962C8B-B14F-4D97-AF65-F5344CB8AC3E}">
        <p14:creationId xmlns:p14="http://schemas.microsoft.com/office/powerpoint/2010/main" val="128563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Autre exemple d'ACL étendue IPv4 nommée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8280057" cy="1446347"/>
          </a:xfrm>
        </p:spPr>
        <p:txBody>
          <a:bodyPr/>
          <a:lstStyle/>
          <a:p>
            <a:pPr marL="0" indent="0" algn="l" rtl="0"/>
            <a:r>
              <a:rPr lang="fr-FR" sz="1600">
                <a:solidFill>
                  <a:srgbClr val="000000"/>
                </a:solidFill>
              </a:rPr>
              <a:t>Deux ACL étendues nommées seront créées:</a:t>
            </a:r>
          </a:p>
          <a:p>
            <a:pPr marL="285750" indent="-285750" algn="l" rtl="0">
              <a:buFont typeface="Arial" panose="020B0604020202020204" pitchFamily="34" charset="0"/>
              <a:buChar char="•"/>
            </a:pPr>
            <a:r>
              <a:rPr lang="fr-FR" sz="1400" b="1">
                <a:solidFill>
                  <a:srgbClr val="000000"/>
                </a:solidFill>
              </a:rPr>
              <a:t>PERMIT-PC1</a:t>
            </a:r>
            <a:r>
              <a:rPr lang="fr-FR" sz="1400">
                <a:solidFill>
                  <a:srgbClr val="000000"/>
                </a:solidFill>
              </a:rPr>
              <a:t> - Cela permettra uniquement l'accès PC1 TCP à l'internet et refusera tous les autres hôtes du réseau privé. </a:t>
            </a:r>
          </a:p>
          <a:p>
            <a:pPr marL="285750" indent="-285750" algn="l" rtl="0">
              <a:buFont typeface="Arial" panose="020B0604020202020204" pitchFamily="34" charset="0"/>
              <a:buChar char="•"/>
            </a:pPr>
            <a:r>
              <a:rPr lang="fr-FR" sz="1400" b="1">
                <a:solidFill>
                  <a:srgbClr val="000000"/>
                </a:solidFill>
              </a:rPr>
              <a:t>REPLY-PC1</a:t>
            </a:r>
            <a:r>
              <a:rPr lang="fr-FR" sz="1400">
                <a:solidFill>
                  <a:srgbClr val="000000"/>
                </a:solidFill>
              </a:rPr>
              <a:t> - Cela permettra uniquement le retour du trafic TCP spécifié à PC1 refuser implicitement tout autre trafic. </a:t>
            </a:r>
          </a:p>
        </p:txBody>
      </p:sp>
      <p:pic>
        <p:nvPicPr>
          <p:cNvPr id="2" name="Picture 1">
            <a:extLst>
              <a:ext uri="{FF2B5EF4-FFF2-40B4-BE49-F238E27FC236}">
                <a16:creationId xmlns:a16="http://schemas.microsoft.com/office/drawing/2014/main" id="{BF29983C-EAFE-4361-84C4-37847B5CCB14}"/>
              </a:ext>
            </a:extLst>
          </p:cNvPr>
          <p:cNvPicPr>
            <a:picLocks noChangeAspect="1"/>
          </p:cNvPicPr>
          <p:nvPr/>
        </p:nvPicPr>
        <p:blipFill>
          <a:blip r:embed="rId4"/>
          <a:stretch>
            <a:fillRect/>
          </a:stretch>
        </p:blipFill>
        <p:spPr>
          <a:xfrm>
            <a:off x="792163" y="2301765"/>
            <a:ext cx="7553325" cy="2019300"/>
          </a:xfrm>
          <a:prstGeom prst="rect">
            <a:avLst/>
          </a:prstGeom>
        </p:spPr>
      </p:pic>
    </p:spTree>
    <p:custDataLst>
      <p:tags r:id="rId1"/>
    </p:custDataLst>
    <p:extLst>
      <p:ext uri="{BB962C8B-B14F-4D97-AF65-F5344CB8AC3E}">
        <p14:creationId xmlns:p14="http://schemas.microsoft.com/office/powerpoint/2010/main" val="252423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pPr>
            <a:r>
              <a:rPr lang="fr-FR"/>
              <a:t>Les activités Vérifiez votre compréhension sont conçues pour permettre aux élèves de déterminer rapidement s'ils comprennent le contenu et s'ils peuvent poursuivre ou s'ils ont besoin de revoir. </a:t>
            </a:r>
          </a:p>
          <a:p>
            <a:pPr rtl="0">
              <a:spcBef>
                <a:spcPct val="30000"/>
              </a:spcBef>
            </a:pPr>
            <a:r>
              <a:rPr lang="fr-FR"/>
              <a:t>Les exercices du module Vérifiez votre compréhension </a:t>
            </a:r>
            <a:r>
              <a:rPr lang="fr-FR" b="1" i="1"/>
              <a:t>ne sont pas</a:t>
            </a:r>
            <a:r>
              <a:rPr lang="fr-FR"/>
              <a:t> comptés dans la note finale des candidats.</a:t>
            </a:r>
          </a:p>
          <a:p>
            <a:pPr rtl="0">
              <a:spcBef>
                <a:spcPct val="30000"/>
              </a:spcBef>
            </a:pPr>
            <a:r>
              <a:rPr lang="fr-FR"/>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Autre exemple d'ACL étendue IPv4 nommée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8"/>
            <a:ext cx="3243558" cy="1446347"/>
          </a:xfrm>
        </p:spPr>
        <p:txBody>
          <a:bodyPr/>
          <a:lstStyle/>
          <a:p>
            <a:pPr marL="285750" indent="-285750" algn="l" rtl="0">
              <a:buFont typeface="Arial" panose="020B0604020202020204" pitchFamily="34" charset="0"/>
              <a:buChar char="•"/>
            </a:pPr>
            <a:r>
              <a:rPr lang="fr-FR" sz="1600">
                <a:solidFill>
                  <a:srgbClr val="000000"/>
                </a:solidFill>
              </a:rPr>
              <a:t>L'ACL </a:t>
            </a:r>
            <a:r>
              <a:rPr lang="fr-FR" sz="1600" b="1">
                <a:solidFill>
                  <a:srgbClr val="000000"/>
                </a:solidFill>
              </a:rPr>
              <a:t>PERMIT-PC1</a:t>
            </a:r>
            <a:r>
              <a:rPr lang="fr-FR" sz="1600">
                <a:solidFill>
                  <a:srgbClr val="000000"/>
                </a:solidFill>
              </a:rPr>
              <a:t> autorise PC1 (192.168.10.10) l'accès TCP au trafic FTP, SSH, Telnet, DNS, HTTP et HTTPS.</a:t>
            </a:r>
          </a:p>
          <a:p>
            <a:pPr marL="285750" indent="-285750" algn="l" rtl="0">
              <a:buFont typeface="Arial" panose="020B0604020202020204" pitchFamily="34" charset="0"/>
              <a:buChar char="•"/>
            </a:pPr>
            <a:r>
              <a:rPr lang="fr-FR" sz="1600">
                <a:solidFill>
                  <a:srgbClr val="000000"/>
                </a:solidFill>
              </a:rPr>
              <a:t>La liste ACL </a:t>
            </a:r>
            <a:r>
              <a:rPr lang="fr-FR" sz="1600" b="1">
                <a:solidFill>
                  <a:srgbClr val="000000"/>
                </a:solidFill>
              </a:rPr>
              <a:t>REPLY-PC1</a:t>
            </a:r>
            <a:r>
              <a:rPr lang="fr-FR" sz="1600">
                <a:solidFill>
                  <a:srgbClr val="000000"/>
                </a:solidFill>
              </a:rPr>
              <a:t> permettra le retour du trafic vers PC1.</a:t>
            </a:r>
          </a:p>
          <a:p>
            <a:pPr marL="285750" indent="-285750" algn="l" rtl="0">
              <a:buFont typeface="Arial" panose="020B0604020202020204" pitchFamily="34" charset="0"/>
              <a:buChar char="•"/>
            </a:pPr>
            <a:r>
              <a:rPr lang="fr-FR" sz="1600">
                <a:solidFill>
                  <a:srgbClr val="000000"/>
                </a:solidFill>
              </a:rPr>
              <a:t>La liste ACL </a:t>
            </a:r>
            <a:r>
              <a:rPr lang="fr-FR" sz="1600" b="1">
                <a:solidFill>
                  <a:srgbClr val="000000"/>
                </a:solidFill>
              </a:rPr>
              <a:t>PERMIT-PC1</a:t>
            </a:r>
            <a:r>
              <a:rPr lang="fr-FR" sz="1600">
                <a:solidFill>
                  <a:srgbClr val="000000"/>
                </a:solidFill>
              </a:rPr>
              <a:t> est appliquée en entrée et la liste ACL </a:t>
            </a:r>
            <a:r>
              <a:rPr lang="fr-FR" sz="1600" b="1">
                <a:solidFill>
                  <a:srgbClr val="000000"/>
                </a:solidFill>
              </a:rPr>
              <a:t>REPLY-PC1</a:t>
            </a:r>
            <a:r>
              <a:rPr lang="fr-FR" sz="1600">
                <a:solidFill>
                  <a:srgbClr val="000000"/>
                </a:solidFill>
              </a:rPr>
              <a:t> est appliquée en sortie sur l'interface R1 G0/0/0.</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CBED75D5-14C0-4C90-BC99-730CE4EAA6D4}"/>
              </a:ext>
            </a:extLst>
          </p:cNvPr>
          <p:cNvPicPr>
            <a:picLocks noChangeAspect="1"/>
          </p:cNvPicPr>
          <p:nvPr/>
        </p:nvPicPr>
        <p:blipFill>
          <a:blip r:embed="rId4"/>
          <a:stretch>
            <a:fillRect/>
          </a:stretch>
        </p:blipFill>
        <p:spPr>
          <a:xfrm>
            <a:off x="3778078" y="643218"/>
            <a:ext cx="4933950" cy="4000500"/>
          </a:xfrm>
          <a:prstGeom prst="rect">
            <a:avLst/>
          </a:prstGeom>
        </p:spPr>
      </p:pic>
    </p:spTree>
    <p:custDataLst>
      <p:tags r:id="rId1"/>
    </p:custDataLst>
    <p:extLst>
      <p:ext uri="{BB962C8B-B14F-4D97-AF65-F5344CB8AC3E}">
        <p14:creationId xmlns:p14="http://schemas.microsoft.com/office/powerpoint/2010/main" val="142864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Vérifier les listes de contrôle d'accès étendues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4068311" cy="1036444"/>
          </a:xfrm>
        </p:spPr>
        <p:txBody>
          <a:bodyPr/>
          <a:lstStyle/>
          <a:p>
            <a:pPr marL="0" indent="0" algn="l" rtl="0"/>
            <a:r>
              <a:rPr lang="fr-FR" sz="1600">
                <a:solidFill>
                  <a:srgbClr val="000000"/>
                </a:solidFill>
              </a:rPr>
              <a:t>La commande </a:t>
            </a:r>
            <a:r>
              <a:rPr lang="fr-FR" sz="1600" b="1">
                <a:solidFill>
                  <a:srgbClr val="000000"/>
                </a:solidFill>
              </a:rPr>
              <a:t>show ip interface</a:t>
            </a:r>
            <a:r>
              <a:rPr lang="fr-FR" sz="1600">
                <a:solidFill>
                  <a:srgbClr val="000000"/>
                </a:solidFill>
              </a:rPr>
              <a:t> permet de vérifier la liste de contrôle d'accès sur l'interface et la direction dans laquelle elle a été appliquée.</a:t>
            </a:r>
          </a:p>
        </p:txBody>
      </p:sp>
      <p:pic>
        <p:nvPicPr>
          <p:cNvPr id="5" name="Picture 4">
            <a:extLst>
              <a:ext uri="{FF2B5EF4-FFF2-40B4-BE49-F238E27FC236}">
                <a16:creationId xmlns:a16="http://schemas.microsoft.com/office/drawing/2014/main" id="{9CA7705B-7AD0-4E01-AB50-C45B7C2A0DD6}"/>
              </a:ext>
            </a:extLst>
          </p:cNvPr>
          <p:cNvPicPr>
            <a:picLocks noChangeAspect="1"/>
          </p:cNvPicPr>
          <p:nvPr/>
        </p:nvPicPr>
        <p:blipFill>
          <a:blip r:embed="rId4"/>
          <a:stretch>
            <a:fillRect/>
          </a:stretch>
        </p:blipFill>
        <p:spPr>
          <a:xfrm>
            <a:off x="4904325" y="265672"/>
            <a:ext cx="3652667" cy="4411663"/>
          </a:xfrm>
          <a:prstGeom prst="rect">
            <a:avLst/>
          </a:prstGeom>
        </p:spPr>
      </p:pic>
    </p:spTree>
    <p:custDataLst>
      <p:tags r:id="rId1"/>
    </p:custDataLst>
    <p:extLst>
      <p:ext uri="{BB962C8B-B14F-4D97-AF65-F5344CB8AC3E}">
        <p14:creationId xmlns:p14="http://schemas.microsoft.com/office/powerpoint/2010/main" val="284627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Vérifier les listes de contrôle d'accès étendues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036444"/>
          </a:xfrm>
        </p:spPr>
        <p:txBody>
          <a:bodyPr/>
          <a:lstStyle/>
          <a:p>
            <a:pPr marL="0" indent="0" algn="l" rtl="0"/>
            <a:r>
              <a:rPr lang="fr-FR" sz="1600">
                <a:solidFill>
                  <a:srgbClr val="000000"/>
                </a:solidFill>
              </a:rPr>
              <a:t>La commande </a:t>
            </a:r>
            <a:r>
              <a:rPr lang="fr-FR" sz="1600" b="1">
                <a:solidFill>
                  <a:srgbClr val="000000"/>
                </a:solidFill>
              </a:rPr>
              <a:t>show access-lists</a:t>
            </a:r>
            <a:r>
              <a:rPr lang="fr-FR" sz="1600">
                <a:solidFill>
                  <a:srgbClr val="000000"/>
                </a:solidFill>
              </a:rPr>
              <a:t> peut être utilisée pour confirmer que les ACL fonctionnent comme prévu. La commande affiche les compteurs statistiques qui augmentent chaque fois qu'un ACE est apparié.</a:t>
            </a:r>
          </a:p>
          <a:p>
            <a:pPr marL="0" indent="0" algn="l" rtl="0"/>
            <a:r>
              <a:rPr lang="fr-FR" sz="1600" b="1">
                <a:solidFill>
                  <a:srgbClr val="000000"/>
                </a:solidFill>
              </a:rPr>
              <a:t>Remarque</a:t>
            </a:r>
            <a:r>
              <a:rPr lang="fr-FR" sz="1600">
                <a:solidFill>
                  <a:srgbClr val="000000"/>
                </a:solidFill>
              </a:rPr>
              <a:t>: Le trafic doit être généré pour vérifier le fonctionnement de l'ACL.</a:t>
            </a:r>
          </a:p>
        </p:txBody>
      </p:sp>
      <p:pic>
        <p:nvPicPr>
          <p:cNvPr id="2" name="Picture 1">
            <a:extLst>
              <a:ext uri="{FF2B5EF4-FFF2-40B4-BE49-F238E27FC236}">
                <a16:creationId xmlns:a16="http://schemas.microsoft.com/office/drawing/2014/main" id="{A04ACC4F-9B77-4177-A19A-8C6768331580}"/>
              </a:ext>
            </a:extLst>
          </p:cNvPr>
          <p:cNvPicPr>
            <a:picLocks noChangeAspect="1"/>
          </p:cNvPicPr>
          <p:nvPr/>
        </p:nvPicPr>
        <p:blipFill>
          <a:blip r:embed="rId4"/>
          <a:stretch>
            <a:fillRect/>
          </a:stretch>
        </p:blipFill>
        <p:spPr>
          <a:xfrm>
            <a:off x="2747961" y="2094940"/>
            <a:ext cx="3648075" cy="2495550"/>
          </a:xfrm>
          <a:prstGeom prst="rect">
            <a:avLst/>
          </a:prstGeom>
        </p:spPr>
      </p:pic>
    </p:spTree>
    <p:custDataLst>
      <p:tags r:id="rId1"/>
    </p:custDataLst>
    <p:extLst>
      <p:ext uri="{BB962C8B-B14F-4D97-AF65-F5344CB8AC3E}">
        <p14:creationId xmlns:p14="http://schemas.microsoft.com/office/powerpoint/2010/main" val="370436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Vérifier les listes de contrôle d'accès étendues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036444"/>
          </a:xfrm>
        </p:spPr>
        <p:txBody>
          <a:bodyPr/>
          <a:lstStyle/>
          <a:p>
            <a:pPr marL="0" indent="0" algn="l" rtl="0"/>
            <a:r>
              <a:rPr lang="fr-FR" sz="1600">
                <a:solidFill>
                  <a:srgbClr val="000000"/>
                </a:solidFill>
              </a:rPr>
              <a:t>La commande </a:t>
            </a:r>
            <a:r>
              <a:rPr lang="fr-FR" sz="1600" b="1">
                <a:solidFill>
                  <a:srgbClr val="000000"/>
                </a:solidFill>
              </a:rPr>
              <a:t>show running-config</a:t>
            </a:r>
            <a:r>
              <a:rPr lang="fr-FR" sz="1600">
                <a:solidFill>
                  <a:srgbClr val="000000"/>
                </a:solidFill>
              </a:rPr>
              <a:t> peut être utilisée pour valider ce qui a été configuré. La commande affiche également les remarques configurées.</a:t>
            </a:r>
          </a:p>
        </p:txBody>
      </p:sp>
      <p:pic>
        <p:nvPicPr>
          <p:cNvPr id="2" name="Picture 1">
            <a:extLst>
              <a:ext uri="{FF2B5EF4-FFF2-40B4-BE49-F238E27FC236}">
                <a16:creationId xmlns:a16="http://schemas.microsoft.com/office/drawing/2014/main" id="{B8B8ED9D-E077-4286-821D-1843DF13E699}"/>
              </a:ext>
            </a:extLst>
          </p:cNvPr>
          <p:cNvPicPr>
            <a:picLocks noChangeAspect="1"/>
          </p:cNvPicPr>
          <p:nvPr/>
        </p:nvPicPr>
        <p:blipFill>
          <a:blip r:embed="rId4"/>
          <a:stretch>
            <a:fillRect/>
          </a:stretch>
        </p:blipFill>
        <p:spPr>
          <a:xfrm>
            <a:off x="2786061" y="1568543"/>
            <a:ext cx="3571875" cy="2867025"/>
          </a:xfrm>
          <a:prstGeom prst="rect">
            <a:avLst/>
          </a:prstGeom>
        </p:spPr>
      </p:pic>
    </p:spTree>
    <p:custDataLst>
      <p:tags r:id="rId1"/>
    </p:custDataLst>
    <p:extLst>
      <p:ext uri="{BB962C8B-B14F-4D97-AF65-F5344CB8AC3E}">
        <p14:creationId xmlns:p14="http://schemas.microsoft.com/office/powerpoint/2010/main" val="214490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Packet Tracer - Configurer les listes de contrôle d'accès IPv4 étendues - Scénario 1</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036444"/>
          </a:xfrm>
        </p:spPr>
        <p:txBody>
          <a:bodyPr/>
          <a:lstStyle/>
          <a:p>
            <a:pPr algn="l" rtl="0"/>
            <a:r>
              <a:rPr lang="fr-FR" sz="1600">
                <a:solidFill>
                  <a:srgbClr val="000000"/>
                </a:solidFill>
              </a:rPr>
              <a:t>Dans ce Packet Tracer, vous atteindrez les objectifs suivants:</a:t>
            </a:r>
          </a:p>
          <a:p>
            <a:pPr marL="342900" indent="-342900" algn="l" rtl="0">
              <a:buFont typeface="Arial" panose="020B0604020202020204" pitchFamily="34" charset="0"/>
              <a:buChar char="•"/>
            </a:pPr>
            <a:r>
              <a:rPr lang="fr-FR" sz="1600">
                <a:solidFill>
                  <a:srgbClr val="000000"/>
                </a:solidFill>
              </a:rPr>
              <a:t>Configurer, appliquer et vérifier une liste de contrôle d'accès IPv4 étendue numérotée.</a:t>
            </a:r>
          </a:p>
          <a:p>
            <a:pPr marL="342900" indent="-342900" algn="l" rtl="0">
              <a:buFont typeface="Arial" panose="020B0604020202020204" pitchFamily="34" charset="0"/>
              <a:buChar char="•"/>
            </a:pPr>
            <a:r>
              <a:rPr lang="fr-FR" sz="1600">
                <a:solidFill>
                  <a:srgbClr val="000000"/>
                </a:solidFill>
              </a:rPr>
              <a:t>Configurer, appliquer et vérifier une liste de contrôle d'accès IPv4 étendue nommée.</a:t>
            </a:r>
          </a:p>
        </p:txBody>
      </p:sp>
    </p:spTree>
    <p:custDataLst>
      <p:tags r:id="rId1"/>
    </p:custDataLst>
    <p:extLst>
      <p:ext uri="{BB962C8B-B14F-4D97-AF65-F5344CB8AC3E}">
        <p14:creationId xmlns:p14="http://schemas.microsoft.com/office/powerpoint/2010/main" val="145440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listes de contrôle d'accès IPv4 étendues</a:t>
            </a:r>
            <a:br>
              <a:rPr lang="en-US" dirty="0"/>
            </a:br>
            <a:r>
              <a:rPr lang="fr-FR" sz="2400"/>
              <a:t>Packet Tracer - Configurer les listes de contrôle d'accès IPv4 étendues - Scénario 2</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036444"/>
          </a:xfrm>
        </p:spPr>
        <p:txBody>
          <a:bodyPr/>
          <a:lstStyle/>
          <a:p>
            <a:pPr algn="l" rtl="0"/>
            <a:r>
              <a:rPr lang="fr-FR" sz="1600">
                <a:solidFill>
                  <a:srgbClr val="000000"/>
                </a:solidFill>
              </a:rPr>
              <a:t>Dans ce Packet Tracer, vous atteindrez les objectifs suivants:</a:t>
            </a:r>
          </a:p>
          <a:p>
            <a:pPr marL="342900" indent="-342900" algn="l" rtl="0">
              <a:buFont typeface="Arial" panose="020B0604020202020204" pitchFamily="34" charset="0"/>
              <a:buChar char="•"/>
            </a:pPr>
            <a:r>
              <a:rPr lang="fr-FR" sz="1600">
                <a:solidFill>
                  <a:srgbClr val="000000"/>
                </a:solidFill>
              </a:rPr>
              <a:t>Configurer une liste de contrôle d'accès ACL IPv4 étendue nommée</a:t>
            </a:r>
          </a:p>
          <a:p>
            <a:pPr marL="342900" indent="-342900" algn="l" rtl="0">
              <a:buFont typeface="Arial" panose="020B0604020202020204" pitchFamily="34" charset="0"/>
              <a:buChar char="•"/>
            </a:pPr>
            <a:r>
              <a:rPr lang="fr-FR" sz="1600">
                <a:solidFill>
                  <a:srgbClr val="000000"/>
                </a:solidFill>
              </a:rPr>
              <a:t>Appliquer et vérifier la liste de contrôle d'accès IPv4 étendue</a:t>
            </a:r>
          </a:p>
        </p:txBody>
      </p:sp>
    </p:spTree>
    <p:custDataLst>
      <p:tags r:id="rId1"/>
    </p:custDataLst>
    <p:extLst>
      <p:ext uri="{BB962C8B-B14F-4D97-AF65-F5344CB8AC3E}">
        <p14:creationId xmlns:p14="http://schemas.microsoft.com/office/powerpoint/2010/main" val="370605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5.5 Module pratique et questionnaire</a:t>
            </a:r>
          </a:p>
        </p:txBody>
      </p:sp>
    </p:spTree>
    <p:custDataLst>
      <p:tags r:id="rId1"/>
    </p:custDataLst>
    <p:extLst>
      <p:ext uri="{BB962C8B-B14F-4D97-AF65-F5344CB8AC3E}">
        <p14:creationId xmlns:p14="http://schemas.microsoft.com/office/powerpoint/2010/main" val="2549051537"/>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Module pratique et questionnaire</a:t>
            </a:r>
            <a:br>
              <a:rPr lang="en-US" dirty="0"/>
            </a:br>
            <a:r>
              <a:rPr lang="fr-FR" sz="2400"/>
              <a:t>Packet Tracer - Mise en œuvre de l'ACL IPv4</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2539422"/>
          </a:xfrm>
        </p:spPr>
        <p:txBody>
          <a:bodyPr/>
          <a:lstStyle/>
          <a:p>
            <a:pPr algn="l" rtl="0"/>
            <a:r>
              <a:rPr lang="fr-FR" sz="1600">
                <a:solidFill>
                  <a:srgbClr val="000000"/>
                </a:solidFill>
              </a:rPr>
              <a:t>Dans ce Packet Tracer, vous atteindrez les objectifs suivants:</a:t>
            </a:r>
          </a:p>
          <a:p>
            <a:pPr marL="342900" indent="-342900" algn="l" rtl="0">
              <a:buFont typeface="Arial" panose="020B0604020202020204" pitchFamily="34" charset="0"/>
              <a:buChar char="•"/>
            </a:pPr>
            <a:r>
              <a:rPr lang="fr-FR" sz="1600">
                <a:solidFill>
                  <a:srgbClr val="000000"/>
                </a:solidFill>
              </a:rPr>
              <a:t>Configurer un routeur avec des listes ACL nommées standard.</a:t>
            </a:r>
          </a:p>
          <a:p>
            <a:pPr marL="342900" indent="-342900" algn="l" rtl="0">
              <a:buFont typeface="Arial" panose="020B0604020202020204" pitchFamily="34" charset="0"/>
              <a:buChar char="•"/>
            </a:pPr>
            <a:r>
              <a:rPr lang="fr-FR" sz="1600">
                <a:solidFill>
                  <a:srgbClr val="000000"/>
                </a:solidFill>
              </a:rPr>
              <a:t>Configurer un routeur avec des ACL nommées étendues.</a:t>
            </a:r>
          </a:p>
          <a:p>
            <a:pPr marL="342900" indent="-342900" algn="l" rtl="0">
              <a:buFont typeface="Arial" panose="020B0604020202020204" pitchFamily="34" charset="0"/>
              <a:buChar char="•"/>
            </a:pPr>
            <a:r>
              <a:rPr lang="fr-FR" sz="1600">
                <a:solidFill>
                  <a:srgbClr val="000000"/>
                </a:solidFill>
              </a:rPr>
              <a:t>Configurer un routeur avec des ACL étendues pour répondre à des exigences de communication spécifiques.</a:t>
            </a:r>
          </a:p>
          <a:p>
            <a:pPr marL="342900" indent="-342900" algn="l" rtl="0">
              <a:buFont typeface="Arial" panose="020B0604020202020204" pitchFamily="34" charset="0"/>
              <a:buChar char="•"/>
            </a:pPr>
            <a:r>
              <a:rPr lang="fr-FR" sz="1600">
                <a:solidFill>
                  <a:srgbClr val="000000"/>
                </a:solidFill>
              </a:rPr>
              <a:t>Configurer une liste ACL pour contrôler l'accès aux lignes de terminal de périphérique réseau.</a:t>
            </a:r>
          </a:p>
          <a:p>
            <a:pPr marL="342900" indent="-342900" algn="l" rtl="0">
              <a:buFont typeface="Arial" panose="020B0604020202020204" pitchFamily="34" charset="0"/>
              <a:buChar char="•"/>
            </a:pPr>
            <a:r>
              <a:rPr lang="fr-FR" sz="1600">
                <a:solidFill>
                  <a:srgbClr val="000000"/>
                </a:solidFill>
              </a:rPr>
              <a:t>Configurer les interfaces de routeur appropriées avec les ACL dans la direction appropriée.</a:t>
            </a:r>
          </a:p>
          <a:p>
            <a:pPr marL="342900" indent="-342900" algn="l" rtl="0">
              <a:buFont typeface="Arial" panose="020B0604020202020204" pitchFamily="34" charset="0"/>
              <a:buChar char="•"/>
            </a:pPr>
            <a:r>
              <a:rPr lang="fr-FR" sz="1600">
                <a:solidFill>
                  <a:srgbClr val="000000"/>
                </a:solidFill>
              </a:rPr>
              <a:t>Vérifiez le fonctionnement des ACL configurées.</a:t>
            </a:r>
          </a:p>
        </p:txBody>
      </p:sp>
    </p:spTree>
    <p:custDataLst>
      <p:tags r:id="rId1"/>
    </p:custDataLst>
    <p:extLst>
      <p:ext uri="{BB962C8B-B14F-4D97-AF65-F5344CB8AC3E}">
        <p14:creationId xmlns:p14="http://schemas.microsoft.com/office/powerpoint/2010/main" val="427797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88133"/>
            <a:ext cx="8345488" cy="731837"/>
          </a:xfrm>
        </p:spPr>
        <p:txBody>
          <a:bodyPr/>
          <a:lstStyle/>
          <a:p>
            <a:pPr rtl="0"/>
            <a:r>
              <a:rPr lang="fr-FR" sz="1600"/>
              <a:t>Module Practice and Quiz</a:t>
            </a:r>
            <a:br>
              <a:rPr lang="en-US" dirty="0"/>
            </a:br>
            <a:r>
              <a:rPr lang="fr-FR" sz="2400"/>
              <a:t>Packet Tracer — Configurer et vérifier les listes d'accès IPv4 étendues —</a:t>
            </a:r>
            <a:br>
              <a:rPr lang="en-US" sz="2400" dirty="0"/>
            </a:br>
            <a:r>
              <a:rPr lang="fr-FR" sz="2400"/>
              <a:t>Travaux Pratiques en mode physique — Configurer et vérifier les listes d'accès IPv4 étendues</a:t>
            </a:r>
          </a:p>
        </p:txBody>
      </p:sp>
      <p:sp>
        <p:nvSpPr>
          <p:cNvPr id="5" name="Content Placeholder 4">
            <a:extLst>
              <a:ext uri="{FF2B5EF4-FFF2-40B4-BE49-F238E27FC236}">
                <a16:creationId xmlns:a16="http://schemas.microsoft.com/office/drawing/2014/main" id="{16874280-9EA6-0242-8034-EC3F27C940E8}"/>
              </a:ext>
            </a:extLst>
          </p:cNvPr>
          <p:cNvSpPr>
            <a:spLocks noGrp="1"/>
          </p:cNvSpPr>
          <p:nvPr>
            <p:ph idx="1"/>
          </p:nvPr>
        </p:nvSpPr>
        <p:spPr>
          <a:xfrm>
            <a:off x="431971" y="1310963"/>
            <a:ext cx="8280057" cy="3544404"/>
          </a:xfrm>
        </p:spPr>
        <p:txBody>
          <a:bodyPr/>
          <a:lstStyle/>
          <a:p>
            <a:pPr marL="0" indent="0" algn="l" rtl="0"/>
            <a:r>
              <a:rPr lang="fr-FR" sz="1400">
                <a:solidFill>
                  <a:srgbClr val="000000"/>
                </a:solidFill>
              </a:rPr>
              <a:t>Dans cette activité mode physique du Packet Tracer, vous remplirez les objectifs suivants:</a:t>
            </a:r>
          </a:p>
          <a:p>
            <a:pPr marL="285750" indent="-285750" algn="l" rtl="0">
              <a:buFont typeface="Arial" panose="020B0604020202020204" pitchFamily="34" charset="0"/>
              <a:buChar char="•"/>
            </a:pPr>
            <a:r>
              <a:rPr lang="fr-FR" sz="1400">
                <a:solidFill>
                  <a:srgbClr val="000000"/>
                </a:solidFill>
              </a:rPr>
              <a:t>Créer le réseau et configurer les paramètres de base des périphériques</a:t>
            </a:r>
          </a:p>
          <a:p>
            <a:pPr marL="285750" indent="-285750" algn="l" rtl="0">
              <a:buFont typeface="Arial" panose="020B0604020202020204" pitchFamily="34" charset="0"/>
              <a:buChar char="•"/>
            </a:pPr>
            <a:r>
              <a:rPr lang="fr-FR" sz="1400">
                <a:solidFill>
                  <a:srgbClr val="000000"/>
                </a:solidFill>
              </a:rPr>
              <a:t>Configurer les VLAN sur les commutateures.</a:t>
            </a:r>
          </a:p>
          <a:p>
            <a:pPr marL="285750" indent="-285750" algn="l" rtl="0">
              <a:buFont typeface="Arial" panose="020B0604020202020204" pitchFamily="34" charset="0"/>
              <a:buChar char="•"/>
            </a:pPr>
            <a:r>
              <a:rPr lang="fr-FR" sz="1400">
                <a:solidFill>
                  <a:srgbClr val="000000"/>
                </a:solidFill>
              </a:rPr>
              <a:t>Configurez le trunking.</a:t>
            </a:r>
          </a:p>
          <a:p>
            <a:pPr marL="285750" indent="-285750" algn="l" rtl="0">
              <a:buFont typeface="Arial" panose="020B0604020202020204" pitchFamily="34" charset="0"/>
              <a:buChar char="•"/>
            </a:pPr>
            <a:r>
              <a:rPr lang="fr-FR" sz="1400">
                <a:solidFill>
                  <a:srgbClr val="000000"/>
                </a:solidFill>
              </a:rPr>
              <a:t>Configurer le routage.</a:t>
            </a:r>
          </a:p>
          <a:p>
            <a:pPr marL="285750" indent="-285750" algn="l" rtl="0">
              <a:buFont typeface="Arial" panose="020B0604020202020204" pitchFamily="34" charset="0"/>
              <a:buChar char="•"/>
            </a:pPr>
            <a:r>
              <a:rPr lang="fr-FR" sz="1400">
                <a:solidFill>
                  <a:srgbClr val="000000"/>
                </a:solidFill>
              </a:rPr>
              <a:t>Configurer l'accès pour la gestion à distance</a:t>
            </a:r>
          </a:p>
          <a:p>
            <a:pPr marL="285750" indent="-285750" algn="l" rtl="0">
              <a:buFont typeface="Arial" panose="020B0604020202020204" pitchFamily="34" charset="0"/>
              <a:buChar char="•"/>
            </a:pPr>
            <a:r>
              <a:rPr lang="fr-FR" sz="1400">
                <a:solidFill>
                  <a:srgbClr val="000000"/>
                </a:solidFill>
              </a:rPr>
              <a:t>Vérification de la connectivité</a:t>
            </a:r>
          </a:p>
          <a:p>
            <a:pPr marL="285750" indent="-285750" algn="l" rtl="0">
              <a:buFont typeface="Arial" panose="020B0604020202020204" pitchFamily="34" charset="0"/>
              <a:buChar char="•"/>
            </a:pPr>
            <a:r>
              <a:rPr lang="fr-FR" sz="1400">
                <a:solidFill>
                  <a:srgbClr val="000000"/>
                </a:solidFill>
              </a:rPr>
              <a:t>Configurer et vérifier les listes de contrôle d'accès étendu</a:t>
            </a:r>
          </a:p>
          <a:p>
            <a:pPr marL="0" indent="0" algn="l"/>
            <a:endParaRPr lang="en-US" sz="1400" dirty="0">
              <a:solidFill>
                <a:srgbClr val="000000"/>
              </a:solidFill>
            </a:endParaRPr>
          </a:p>
          <a:p>
            <a:pPr marL="0" indent="0" algn="l" rtl="0"/>
            <a:r>
              <a:rPr lang="fr-FR" sz="1400">
                <a:solidFill>
                  <a:srgbClr val="000000"/>
                </a:solidFill>
              </a:rPr>
              <a:t>Au cours de ce TP, vous réaliserez les objectifs suivants:</a:t>
            </a:r>
          </a:p>
          <a:p>
            <a:pPr marL="0" indent="0" algn="l"/>
            <a:endParaRPr lang="en-US" sz="1400" dirty="0">
              <a:solidFill>
                <a:srgbClr val="000000"/>
              </a:solidFill>
            </a:endParaRPr>
          </a:p>
          <a:p>
            <a:pPr marL="342900" indent="-342900" algn="l" rtl="0">
              <a:buFont typeface="Arial" panose="020B0604020202020204" pitchFamily="34" charset="0"/>
              <a:buChar char="•"/>
            </a:pPr>
            <a:r>
              <a:rPr lang="fr-FR" sz="1400">
                <a:solidFill>
                  <a:srgbClr val="000000"/>
                </a:solidFill>
              </a:rPr>
              <a:t>Créer le réseau et configurer les paramètres de base des périphériques</a:t>
            </a:r>
          </a:p>
          <a:p>
            <a:pPr marL="342900" indent="-342900" algn="l" rtl="0">
              <a:buFont typeface="Arial" panose="020B0604020202020204" pitchFamily="34" charset="0"/>
              <a:buChar char="•"/>
            </a:pPr>
            <a:r>
              <a:rPr lang="fr-FR" sz="1400">
                <a:solidFill>
                  <a:srgbClr val="000000"/>
                </a:solidFill>
              </a:rPr>
              <a:t>Configurer et vérifier les listes de contrôle d'accès IPv4 étendues</a:t>
            </a:r>
          </a:p>
        </p:txBody>
      </p:sp>
    </p:spTree>
    <p:custDataLst>
      <p:tags r:id="rId1"/>
    </p:custDataLst>
    <p:extLst>
      <p:ext uri="{BB962C8B-B14F-4D97-AF65-F5344CB8AC3E}">
        <p14:creationId xmlns:p14="http://schemas.microsoft.com/office/powerpoint/2010/main" val="407762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Pour créer une liste ACL standard numérotée, utilisez la commande de configuration globale </a:t>
            </a:r>
            <a:r>
              <a:rPr lang="fr-FR" sz="1600" b="1"/>
              <a:t>ip access-list standard</a:t>
            </a:r>
            <a:r>
              <a:rPr lang="fr-FR" sz="1600"/>
              <a:t> </a:t>
            </a:r>
            <a:r>
              <a:rPr lang="fr-FR" sz="1600" i="1"/>
              <a:t>access-list-name</a:t>
            </a:r>
            <a:r>
              <a:rPr lang="fr-FR" sz="1600"/>
              <a:t> .</a:t>
            </a:r>
          </a:p>
          <a:p>
            <a:pPr rtl="0">
              <a:spcBef>
                <a:spcPts val="0"/>
              </a:spcBef>
              <a:spcAft>
                <a:spcPts val="0"/>
              </a:spcAft>
              <a:buFont typeface="Arial" panose="020B0604020202020204" pitchFamily="34" charset="0"/>
              <a:buChar char="•"/>
            </a:pPr>
            <a:r>
              <a:rPr lang="fr-FR" sz="1600"/>
              <a:t>Utilisez la commande de configuration globale </a:t>
            </a:r>
            <a:r>
              <a:rPr lang="fr-FR" sz="1600" b="1"/>
              <a:t>no access-list</a:t>
            </a:r>
            <a:r>
              <a:rPr lang="fr-FR" sz="1600"/>
              <a:t> </a:t>
            </a:r>
            <a:r>
              <a:rPr lang="fr-FR" sz="1600" i="1"/>
              <a:t>access-list-number</a:t>
            </a:r>
            <a:r>
              <a:rPr lang="fr-FR" sz="1600"/>
              <a:t> pour supprimer une ACL standard numérotée. </a:t>
            </a:r>
          </a:p>
          <a:p>
            <a:pPr rtl="0">
              <a:spcBef>
                <a:spcPts val="0"/>
              </a:spcBef>
              <a:spcAft>
                <a:spcPts val="0"/>
              </a:spcAft>
              <a:buFont typeface="Arial" panose="020B0604020202020204" pitchFamily="34" charset="0"/>
              <a:buChar char="•"/>
            </a:pPr>
            <a:r>
              <a:rPr lang="fr-FR" sz="1600"/>
              <a:t>Utilisez la commande </a:t>
            </a:r>
            <a:r>
              <a:rPr lang="fr-FR" sz="1600" b="1"/>
              <a:t>show ip interface</a:t>
            </a:r>
            <a:r>
              <a:rPr lang="fr-FR" sz="1600"/>
              <a:t> pour vérifier si une ACL est appliquée à une interface.</a:t>
            </a:r>
          </a:p>
          <a:p>
            <a:pPr rtl="0">
              <a:spcBef>
                <a:spcPts val="0"/>
              </a:spcBef>
              <a:spcAft>
                <a:spcPts val="0"/>
              </a:spcAft>
              <a:buFont typeface="Arial" panose="020B0604020202020204" pitchFamily="34" charset="0"/>
              <a:buChar char="•"/>
            </a:pPr>
            <a:r>
              <a:rPr lang="fr-FR" sz="1600"/>
              <a:t>Pour créer une liste ACL standard nommée, utilisez la commande de configuration globale </a:t>
            </a:r>
            <a:r>
              <a:rPr lang="fr-FR" sz="1600" b="1"/>
              <a:t>ip access-list standard</a:t>
            </a:r>
            <a:r>
              <a:rPr lang="fr-FR" sz="1600"/>
              <a:t> </a:t>
            </a:r>
            <a:r>
              <a:rPr lang="fr-FR" sz="1600" i="1"/>
              <a:t>access-list-name</a:t>
            </a:r>
            <a:r>
              <a:rPr lang="fr-FR" sz="1600"/>
              <a:t> . </a:t>
            </a:r>
          </a:p>
          <a:p>
            <a:pPr rtl="0">
              <a:spcBef>
                <a:spcPts val="0"/>
              </a:spcBef>
              <a:spcAft>
                <a:spcPts val="0"/>
              </a:spcAft>
              <a:buFont typeface="Arial" panose="020B0604020202020204" pitchFamily="34" charset="0"/>
              <a:buChar char="•"/>
            </a:pPr>
            <a:r>
              <a:rPr lang="fr-FR" sz="1600"/>
              <a:t>Utilisez la commande de configuration globale </a:t>
            </a:r>
            <a:r>
              <a:rPr lang="fr-FR" sz="1600" b="1"/>
              <a:t>no ip access-list</a:t>
            </a:r>
            <a:r>
              <a:rPr lang="fr-FR" sz="1600"/>
              <a:t> </a:t>
            </a:r>
            <a:r>
              <a:rPr lang="fr-FR" sz="1600" b="1"/>
              <a:t>standard</a:t>
            </a:r>
            <a:r>
              <a:rPr lang="fr-FR" sz="1600"/>
              <a:t> </a:t>
            </a:r>
            <a:r>
              <a:rPr lang="fr-FR" sz="1600" i="1"/>
              <a:t>access-list-name</a:t>
            </a:r>
            <a:r>
              <a:rPr lang="fr-FR" sz="1600"/>
              <a:t> pour supprimer une ACL IPv4 standard nommée.</a:t>
            </a:r>
          </a:p>
          <a:p>
            <a:pPr rtl="0">
              <a:spcBef>
                <a:spcPts val="0"/>
              </a:spcBef>
              <a:spcAft>
                <a:spcPts val="0"/>
              </a:spcAft>
              <a:buFont typeface="Arial" panose="020B0604020202020204" pitchFamily="34" charset="0"/>
              <a:buChar char="•"/>
            </a:pPr>
            <a:r>
              <a:rPr lang="fr-FR" sz="1600"/>
              <a:t>Pour lier une ACL IPv4 standard numérotée ou nommée à une interface, utilisez la commande de configuration globale </a:t>
            </a:r>
            <a:r>
              <a:rPr lang="fr-FR" sz="1600" b="1"/>
              <a:t>ip access-group</a:t>
            </a:r>
            <a:r>
              <a:rPr lang="fr-FR" sz="1600"/>
              <a:t> {</a:t>
            </a:r>
            <a:r>
              <a:rPr lang="fr-FR" sz="1600" i="1"/>
              <a:t>access-list-number</a:t>
            </a:r>
            <a:r>
              <a:rPr lang="fr-FR" sz="1600"/>
              <a:t> | </a:t>
            </a:r>
            <a:r>
              <a:rPr lang="fr-FR" sz="1600" i="1"/>
              <a:t>access-list-name</a:t>
            </a:r>
            <a:r>
              <a:rPr lang="fr-FR" sz="1600"/>
              <a:t>} { </a:t>
            </a:r>
            <a:r>
              <a:rPr lang="fr-FR" sz="1600" b="1"/>
              <a:t>in</a:t>
            </a:r>
            <a:r>
              <a:rPr lang="fr-FR" sz="1600"/>
              <a:t> | </a:t>
            </a:r>
            <a:r>
              <a:rPr lang="fr-FR" sz="1600" b="1"/>
              <a:t>out</a:t>
            </a:r>
            <a:r>
              <a:rPr lang="fr-FR" sz="1600"/>
              <a:t> } .</a:t>
            </a:r>
          </a:p>
          <a:p>
            <a:pPr rtl="0">
              <a:spcBef>
                <a:spcPts val="0"/>
              </a:spcBef>
              <a:spcAft>
                <a:spcPts val="0"/>
              </a:spcAft>
              <a:buFont typeface="Arial" panose="020B0604020202020204" pitchFamily="34" charset="0"/>
              <a:buChar char="•"/>
            </a:pPr>
            <a:r>
              <a:rPr lang="fr-FR" sz="1600"/>
              <a:t>Pour supprimer une ACL d'une interface, entrez d'abord la commande de configuration de l'interface </a:t>
            </a:r>
            <a:r>
              <a:rPr lang="fr-FR" sz="1600" b="1"/>
              <a:t>no ip access-group</a:t>
            </a:r>
            <a:r>
              <a:rPr lang="fr-FR" sz="1600"/>
              <a:t> </a:t>
            </a:r>
          </a:p>
          <a:p>
            <a:pPr rtl="0">
              <a:spcBef>
                <a:spcPts val="0"/>
              </a:spcBef>
              <a:spcAft>
                <a:spcPts val="0"/>
              </a:spcAft>
              <a:buFont typeface="Arial" panose="020B0604020202020204" pitchFamily="34" charset="0"/>
              <a:buChar char="•"/>
            </a:pPr>
            <a:r>
              <a:rPr lang="fr-FR" sz="1600"/>
              <a:t>Pour supprimer l'ACL du routeur, utilisez la commande de configuration globale </a:t>
            </a:r>
            <a:r>
              <a:rPr lang="fr-FR" sz="1600" b="1"/>
              <a:t>no access-list</a:t>
            </a:r>
            <a:r>
              <a:rPr lang="fr-FR" sz="1600"/>
              <a:t> .</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de Packet Tracer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de travaux pratiques lorsque l'accès aux équipements physiques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Les listes de contrôle d'accès étendues peuvent filtrer sur l'adresse source, l'adresse de destination, le protocole (c'est-à-dire IP, TCP, UDP, ICMP) et le numéro de port.</a:t>
            </a:r>
          </a:p>
          <a:p>
            <a:pPr rtl="0">
              <a:spcBef>
                <a:spcPts val="0"/>
              </a:spcBef>
              <a:spcAft>
                <a:spcPts val="0"/>
              </a:spcAft>
              <a:buFont typeface="Arial" panose="020B0604020202020204" pitchFamily="34" charset="0"/>
              <a:buChar char="•"/>
            </a:pPr>
            <a:r>
              <a:rPr lang="fr-FR" sz="1600"/>
              <a:t>Pour créer une liste ACL étendue numérotée, utilisez la commande de configuration globale Router(config)# </a:t>
            </a:r>
            <a:r>
              <a:rPr lang="fr-FR" sz="1600" b="1"/>
              <a:t>access-list</a:t>
            </a:r>
            <a:r>
              <a:rPr lang="fr-FR" sz="1600"/>
              <a:t> </a:t>
            </a:r>
            <a:r>
              <a:rPr lang="fr-FR" sz="1600" i="1"/>
              <a:t>access-list-number</a:t>
            </a:r>
            <a:r>
              <a:rPr lang="fr-FR" sz="1600"/>
              <a:t> {</a:t>
            </a:r>
            <a:r>
              <a:rPr lang="fr-FR" sz="1600" b="1"/>
              <a:t>deny</a:t>
            </a:r>
            <a:r>
              <a:rPr lang="fr-FR" sz="1600"/>
              <a:t> | </a:t>
            </a:r>
            <a:r>
              <a:rPr lang="fr-FR" sz="1600" b="1"/>
              <a:t>permit</a:t>
            </a:r>
            <a:r>
              <a:rPr lang="fr-FR" sz="1600"/>
              <a:t> | </a:t>
            </a:r>
            <a:r>
              <a:rPr lang="fr-FR" sz="1600" b="1"/>
              <a:t>remark</a:t>
            </a:r>
            <a:r>
              <a:rPr lang="fr-FR" sz="1600"/>
              <a:t> </a:t>
            </a:r>
            <a:r>
              <a:rPr lang="fr-FR" sz="1600" i="1"/>
              <a:t>text</a:t>
            </a:r>
            <a:r>
              <a:rPr lang="fr-FR" sz="1600"/>
              <a:t>} </a:t>
            </a:r>
            <a:r>
              <a:rPr lang="fr-FR" sz="1600" i="1"/>
              <a:t>protocol</a:t>
            </a:r>
            <a:r>
              <a:rPr lang="fr-FR" sz="1600"/>
              <a:t> </a:t>
            </a:r>
            <a:r>
              <a:rPr lang="fr-FR" sz="1600" i="1"/>
              <a:t>source source-wildcard</a:t>
            </a:r>
            <a:r>
              <a:rPr lang="fr-FR" sz="1600"/>
              <a:t> [</a:t>
            </a:r>
            <a:r>
              <a:rPr lang="fr-FR" sz="1600" i="1"/>
              <a:t>operator</a:t>
            </a:r>
            <a:r>
              <a:rPr lang="fr-FR" sz="1600"/>
              <a:t> [</a:t>
            </a:r>
            <a:r>
              <a:rPr lang="fr-FR" sz="1600" i="1"/>
              <a:t>port</a:t>
            </a:r>
            <a:r>
              <a:rPr lang="fr-FR" sz="1600"/>
              <a:t>]] </a:t>
            </a:r>
            <a:r>
              <a:rPr lang="fr-FR" sz="1600" i="1"/>
              <a:t>destination</a:t>
            </a:r>
            <a:r>
              <a:rPr lang="fr-FR" sz="1600"/>
              <a:t> </a:t>
            </a:r>
            <a:r>
              <a:rPr lang="fr-FR" sz="1600" i="1"/>
              <a:t>destination-wildcard</a:t>
            </a:r>
            <a:r>
              <a:rPr lang="fr-FR" sz="1600"/>
              <a:t> [</a:t>
            </a:r>
            <a:r>
              <a:rPr lang="fr-FR" sz="1600" i="1"/>
              <a:t>operator</a:t>
            </a:r>
            <a:r>
              <a:rPr lang="fr-FR" sz="1600"/>
              <a:t> [</a:t>
            </a:r>
            <a:r>
              <a:rPr lang="fr-FR" sz="1600" i="1"/>
              <a:t>port</a:t>
            </a:r>
            <a:r>
              <a:rPr lang="fr-FR" sz="1600"/>
              <a:t>]] [</a:t>
            </a:r>
            <a:r>
              <a:rPr lang="fr-FR" sz="1600" b="1"/>
              <a:t>established</a:t>
            </a:r>
            <a:r>
              <a:rPr lang="fr-FR" sz="1600"/>
              <a:t>] [</a:t>
            </a:r>
            <a:r>
              <a:rPr lang="fr-FR" sz="1600" b="1"/>
              <a:t>log</a:t>
            </a:r>
            <a:r>
              <a:rPr lang="fr-FR" sz="1600"/>
              <a:t>] . </a:t>
            </a:r>
          </a:p>
          <a:p>
            <a:pPr rtl="0">
              <a:spcBef>
                <a:spcPts val="0"/>
              </a:spcBef>
              <a:spcAft>
                <a:spcPts val="0"/>
              </a:spcAft>
              <a:buFont typeface="Arial" panose="020B0604020202020204" pitchFamily="34" charset="0"/>
              <a:buChar char="•"/>
            </a:pPr>
            <a:r>
              <a:rPr lang="fr-FR" sz="1600"/>
              <a:t>Les ACL peuvent également effectuer des services de pare-feu avec état de base à l'aide du mot-clé TCP </a:t>
            </a:r>
            <a:r>
              <a:rPr lang="fr-FR" sz="1600" b="1"/>
              <a:t>established</a:t>
            </a:r>
            <a:r>
              <a:rPr lang="fr-FR" sz="1600"/>
              <a:t> .</a:t>
            </a:r>
          </a:p>
          <a:p>
            <a:pPr rtl="0">
              <a:spcBef>
                <a:spcPts val="0"/>
              </a:spcBef>
              <a:spcAft>
                <a:spcPts val="0"/>
              </a:spcAft>
              <a:buFont typeface="Arial" panose="020B0604020202020204" pitchFamily="34" charset="0"/>
              <a:buChar char="•"/>
            </a:pPr>
            <a:r>
              <a:rPr lang="fr-FR" sz="1600"/>
              <a:t>La commande </a:t>
            </a:r>
            <a:r>
              <a:rPr lang="fr-FR" sz="1600" b="1"/>
              <a:t>show ip interface</a:t>
            </a:r>
            <a:r>
              <a:rPr lang="fr-FR" sz="1600"/>
              <a:t> permet de vérifier la liste de contrôle d'accès sur l'interface et la direction dans laquelle elle a été appliquée.</a:t>
            </a:r>
          </a:p>
          <a:p>
            <a:pPr rtl="0">
              <a:spcBef>
                <a:spcPts val="0"/>
              </a:spcBef>
              <a:spcAft>
                <a:spcPts val="0"/>
              </a:spcAft>
              <a:buFont typeface="Arial" panose="020B0604020202020204" pitchFamily="34" charset="0"/>
              <a:buChar char="•"/>
            </a:pPr>
            <a:r>
              <a:rPr lang="fr-FR" sz="1600"/>
              <a:t>Pour modifier une ACL, utilisez un éditeur de texte ou utilisez des numéros de séquence.</a:t>
            </a:r>
          </a:p>
          <a:p>
            <a:pPr rtl="0">
              <a:spcBef>
                <a:spcPts val="0"/>
              </a:spcBef>
              <a:spcAft>
                <a:spcPts val="0"/>
              </a:spcAft>
              <a:buFont typeface="Arial" panose="020B0604020202020204" pitchFamily="34" charset="0"/>
              <a:buChar char="•"/>
            </a:pPr>
            <a:r>
              <a:rPr lang="fr-FR" sz="1600"/>
              <a:t>Un ACE ACL peut également être supprimé ou ajouté à l'aide des numéros de séquence ACL. </a:t>
            </a:r>
          </a:p>
          <a:p>
            <a:pPr rtl="0">
              <a:spcBef>
                <a:spcPts val="0"/>
              </a:spcBef>
              <a:spcAft>
                <a:spcPts val="0"/>
              </a:spcAft>
              <a:buFont typeface="Arial" panose="020B0604020202020204" pitchFamily="34" charset="0"/>
              <a:buChar char="•"/>
            </a:pPr>
            <a:r>
              <a:rPr lang="fr-FR" sz="1600"/>
              <a:t>Les numéros de séquence sont automatiquement affectés lorsqu'un ACE est entré.</a:t>
            </a:r>
          </a:p>
          <a:p>
            <a:pPr marL="0" indent="0">
              <a:spcBef>
                <a:spcPts val="0"/>
              </a:spcBef>
              <a:spcAft>
                <a:spcPts val="0"/>
              </a:spcAft>
              <a:buNone/>
            </a:pPr>
            <a:endParaRPr lang="en-US" sz="1600" dirty="0"/>
          </a:p>
        </p:txBody>
      </p:sp>
    </p:spTree>
    <p:custDataLst>
      <p:tags r:id="rId1"/>
    </p:custDataLst>
    <p:extLst>
      <p:ext uri="{BB962C8B-B14F-4D97-AF65-F5344CB8AC3E}">
        <p14:creationId xmlns:p14="http://schemas.microsoft.com/office/powerpoint/2010/main" val="769659545"/>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5: Configuration des ACLs pour IPv4</a:t>
            </a:r>
            <a:br>
              <a:rPr lang="en-US" dirty="0">
                <a:latin typeface="Arial" charset="0"/>
              </a:rPr>
            </a:br>
            <a:r>
              <a:rPr lang="fr-FR">
                <a:latin typeface="Arial" charset="0"/>
              </a:rPr>
              <a:t>Nouveaux termes et commandes</a:t>
            </a:r>
          </a:p>
        </p:txBody>
      </p:sp>
      <p:graphicFrame>
        <p:nvGraphicFramePr>
          <p:cNvPr id="9" name="Table 9">
            <a:extLst>
              <a:ext uri="{FF2B5EF4-FFF2-40B4-BE49-F238E27FC236}">
                <a16:creationId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4165124974"/>
              </p:ext>
            </p:extLst>
          </p:nvPr>
        </p:nvGraphicFramePr>
        <p:xfrm>
          <a:off x="144463" y="798513"/>
          <a:ext cx="8853486" cy="3931920"/>
        </p:xfrm>
        <a:graphic>
          <a:graphicData uri="http://schemas.openxmlformats.org/drawingml/2006/table">
            <a:tbl>
              <a:tblPr firstRow="1" bandRow="1">
                <a:tableStyleId>{F5AB1C69-6EDB-4FF4-983F-18BD219EF322}</a:tableStyleId>
              </a:tblPr>
              <a:tblGrid>
                <a:gridCol w="8853486">
                  <a:extLst>
                    <a:ext uri="{9D8B030D-6E8A-4147-A177-3AD203B41FA5}">
                      <a16:colId xmlns:a16="http://schemas.microsoft.com/office/drawing/2014/main" val="3270854437"/>
                    </a:ext>
                  </a:extLst>
                </a:gridCol>
              </a:tblGrid>
              <a:tr h="370840">
                <a:tc>
                  <a:txBody>
                    <a:bodyPr/>
                    <a:lstStyle/>
                    <a:p>
                      <a:pPr marL="285750" indent="-285750" rtl="0">
                        <a:buFont typeface="Arial" panose="020B0604020202020204" pitchFamily="34" charset="0"/>
                        <a:buChar char="•"/>
                      </a:pPr>
                      <a:r>
                        <a:rPr lang="fr-FR" b="0">
                          <a:solidFill>
                            <a:srgbClr val="000000"/>
                          </a:solidFill>
                        </a:rPr>
                        <a:t>ACL étendue numérotée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0">
                          <a:solidFill>
                            <a:srgbClr val="000000"/>
                          </a:solidFill>
                        </a:rPr>
                        <a:t>ACL étendue nommée</a:t>
                      </a:r>
                    </a:p>
                    <a:p>
                      <a:pPr marL="285750" indent="-285750" rtl="0">
                        <a:buFont typeface="Arial" panose="020B0604020202020204" pitchFamily="34" charset="0"/>
                        <a:buChar char="•"/>
                      </a:pPr>
                      <a:r>
                        <a:rPr lang="fr-FR" b="0">
                          <a:solidFill>
                            <a:srgbClr val="000000"/>
                          </a:solidFill>
                        </a:rPr>
                        <a:t>ACL standard numérotée.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0">
                          <a:solidFill>
                            <a:srgbClr val="000000"/>
                          </a:solidFill>
                        </a:rPr>
                        <a:t>ACL standard nommée.</a:t>
                      </a:r>
                    </a:p>
                    <a:p>
                      <a:pPr marL="285750" indent="-285750" rtl="0">
                        <a:buFont typeface="Arial" panose="020B0604020202020204" pitchFamily="34" charset="0"/>
                        <a:buChar char="•"/>
                      </a:pPr>
                      <a:r>
                        <a:rPr lang="fr-FR" b="1">
                          <a:solidFill>
                            <a:srgbClr val="000000"/>
                          </a:solidFill>
                        </a:rPr>
                        <a:t>ip access-list standard</a:t>
                      </a:r>
                    </a:p>
                    <a:p>
                      <a:pPr marL="285750" indent="-285750" rtl="0">
                        <a:buFont typeface="Arial" panose="020B0604020202020204" pitchFamily="34" charset="0"/>
                        <a:buChar char="•"/>
                      </a:pPr>
                      <a:r>
                        <a:rPr lang="fr-FR" b="1">
                          <a:solidFill>
                            <a:srgbClr val="000000"/>
                          </a:solidFill>
                        </a:rPr>
                        <a:t>no ip access-list</a:t>
                      </a:r>
                      <a:r>
                        <a:rPr lang="fr-FR">
                          <a:solidFill>
                            <a:srgbClr val="000000"/>
                          </a:solidFill>
                        </a:rPr>
                        <a:t> </a:t>
                      </a:r>
                      <a:r>
                        <a:rPr lang="fr-FR" b="1">
                          <a:solidFill>
                            <a:srgbClr val="000000"/>
                          </a:solidFill>
                        </a:rPr>
                        <a:t>standard</a:t>
                      </a:r>
                    </a:p>
                    <a:p>
                      <a:pPr marL="285750" indent="-285750" rtl="0">
                        <a:buFont typeface="Arial" panose="020B0604020202020204" pitchFamily="34" charset="0"/>
                        <a:buChar char="•"/>
                      </a:pPr>
                      <a:r>
                        <a:rPr lang="fr-FR" b="1">
                          <a:solidFill>
                            <a:srgbClr val="000000"/>
                          </a:solidFill>
                        </a:rPr>
                        <a:t>ip access-list extended</a:t>
                      </a:r>
                    </a:p>
                    <a:p>
                      <a:pPr marL="285750" indent="-285750" rtl="0">
                        <a:buFont typeface="Arial" panose="020B0604020202020204" pitchFamily="34" charset="0"/>
                        <a:buChar char="•"/>
                      </a:pPr>
                      <a:r>
                        <a:rPr lang="fr-FR" b="1">
                          <a:solidFill>
                            <a:srgbClr val="000000"/>
                          </a:solidFill>
                        </a:rPr>
                        <a:t>ip access-list</a:t>
                      </a:r>
                    </a:p>
                    <a:p>
                      <a:pPr marL="285750" indent="-285750" rtl="0">
                        <a:buFont typeface="Arial" panose="020B0604020202020204" pitchFamily="34" charset="0"/>
                        <a:buChar char="•"/>
                      </a:pPr>
                      <a:r>
                        <a:rPr lang="fr-FR" b="1">
                          <a:solidFill>
                            <a:srgbClr val="000000"/>
                          </a:solidFill>
                        </a:rPr>
                        <a:t>ip access-group</a:t>
                      </a:r>
                    </a:p>
                    <a:p>
                      <a:pPr marL="285750" indent="-285750" rtl="0">
                        <a:buFont typeface="Arial" panose="020B0604020202020204" pitchFamily="34" charset="0"/>
                        <a:buChar char="•"/>
                      </a:pPr>
                      <a:r>
                        <a:rPr lang="fr-FR" b="1">
                          <a:solidFill>
                            <a:srgbClr val="000000"/>
                          </a:solidFill>
                        </a:rPr>
                        <a:t>show access-lists</a:t>
                      </a:r>
                    </a:p>
                    <a:p>
                      <a:pPr marL="285750" indent="-285750" rtl="0">
                        <a:buFont typeface="Arial" panose="020B0604020202020204" pitchFamily="34" charset="0"/>
                        <a:buChar char="•"/>
                      </a:pPr>
                      <a:r>
                        <a:rPr lang="fr-FR" b="1">
                          <a:solidFill>
                            <a:srgbClr val="000000"/>
                          </a:solidFill>
                        </a:rPr>
                        <a:t>clear access-list counters</a:t>
                      </a:r>
                    </a:p>
                    <a:p>
                      <a:pPr marL="285750" indent="-285750" rtl="0">
                        <a:buFont typeface="Arial" panose="020B0604020202020204" pitchFamily="34" charset="0"/>
                        <a:buChar char="•"/>
                      </a:pPr>
                      <a:r>
                        <a:rPr lang="fr-FR" b="1">
                          <a:solidFill>
                            <a:srgbClr val="000000"/>
                          </a:solidFill>
                        </a:rPr>
                        <a:t>access-class</a:t>
                      </a:r>
                    </a:p>
                    <a:p>
                      <a:pPr marL="285750" indent="-285750" rtl="0">
                        <a:buFont typeface="Arial" panose="020B0604020202020204" pitchFamily="34" charset="0"/>
                        <a:buChar char="•"/>
                      </a:pPr>
                      <a:r>
                        <a:rPr lang="fr-FR" b="1">
                          <a:solidFill>
                            <a:srgbClr val="000000"/>
                          </a:solidFill>
                        </a:rPr>
                        <a:t>established</a:t>
                      </a:r>
                    </a:p>
                    <a:p>
                      <a:pPr marL="285750" indent="-285750">
                        <a:buFont typeface="Arial" panose="020B0604020202020204" pitchFamily="34" charset="0"/>
                        <a:buChar char="•"/>
                      </a:pPr>
                      <a:endParaRPr lang="en-US" b="1" dirty="0">
                        <a:solidFill>
                          <a:srgbClr val="000000"/>
                        </a:solidFill>
                      </a:endParaRPr>
                    </a:p>
                    <a:p>
                      <a:pPr marL="285750" indent="-285750">
                        <a:buFont typeface="Arial" panose="020B0604020202020204" pitchFamily="34" charset="0"/>
                        <a:buChar char="•"/>
                      </a:pPr>
                      <a:endParaRPr lang="en-US" b="1" dirty="0">
                        <a:solidFill>
                          <a:srgbClr val="000000"/>
                        </a:solidFill>
                      </a:endParaRPr>
                    </a:p>
                    <a:p>
                      <a:endParaRPr lang="en-US" dirty="0">
                        <a:solidFill>
                          <a:srgbClr val="000000"/>
                        </a:solidFill>
                      </a:endParaRPr>
                    </a:p>
                    <a:p>
                      <a:endParaRPr lang="en-US" dirty="0">
                        <a:solidFill>
                          <a:srgbClr val="000000"/>
                        </a:solidFill>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5: Activités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511344590"/>
              </p:ext>
            </p:extLst>
          </p:nvPr>
        </p:nvGraphicFramePr>
        <p:xfrm>
          <a:off x="455999" y="1147358"/>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5.1.7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rtl="0"/>
                      <a:r>
                        <a:rPr lang="fr-FR" sz="1100">
                          <a:solidFill>
                            <a:srgbClr val="000000"/>
                          </a:solidFill>
                        </a:rPr>
                        <a:t>Configuration des listes de contrôle d'accès IPv4 standard</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5.1.8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Configurer les listes de contrôle d'accès IPv4 standard numérotées</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5.1.9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les listes de contrôle d'accès IPv4 standard nommées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5.2.6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Modification des listes de contrôle d'accès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5.2.7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et modifier les listes de contrôle d'accès IPv4 standard</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5.3.4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Sécuriser les ports VTY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5.4.12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les listes de contrôle d'accès étendues - Scénario 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solidFill>
                            <a:srgbClr val="000000"/>
                          </a:solidFill>
                        </a:rPr>
                        <a:t>5.4.13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les listes de contrôle d'accès étendues - Scénario 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4 : Activités ( Cont.)</a:t>
            </a:r>
          </a:p>
        </p:txBody>
      </p:sp>
      <p:sp>
        <p:nvSpPr>
          <p:cNvPr id="6147" name="Rectangle 34"/>
          <p:cNvSpPr>
            <a:spLocks noGrp="1" noChangeArrowheads="1"/>
          </p:cNvSpPr>
          <p:nvPr>
            <p:ph idx="1"/>
          </p:nvPr>
        </p:nvSpPr>
        <p:spPr>
          <a:xfrm>
            <a:off x="144065" y="798944"/>
            <a:ext cx="8769026" cy="281711"/>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94683120"/>
              </p:ext>
            </p:extLst>
          </p:nvPr>
        </p:nvGraphicFramePr>
        <p:xfrm>
          <a:off x="455999" y="1147358"/>
          <a:ext cx="8229418" cy="175764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5.5.1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 mise en œuvre de l'ACL IPv4</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5.5.2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rtl="0"/>
                      <a:r>
                        <a:rPr lang="fr-FR" sz="1100">
                          <a:solidFill>
                            <a:srgbClr val="000000"/>
                          </a:solidFill>
                        </a:rPr>
                        <a:t>Packet Tracer - Configurer et vérifier les listes de contrôle d'accès - Mode Physique</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2049915190"/>
                  </a:ext>
                </a:extLst>
              </a:tr>
              <a:tr h="350784">
                <a:tc>
                  <a:txBody>
                    <a:bodyPr/>
                    <a:lstStyle/>
                    <a:p>
                      <a:pPr algn="ctr" rtl="0"/>
                      <a:r>
                        <a:rPr lang="fr-FR" sz="1100">
                          <a:solidFill>
                            <a:srgbClr val="000000"/>
                          </a:solidFill>
                        </a:rPr>
                        <a:t>5.5.2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Travaux pratiques</a:t>
                      </a:r>
                    </a:p>
                  </a:txBody>
                  <a:tcPr marL="68580" marR="68580" marT="34290" marB="34290" anchor="ctr"/>
                </a:tc>
                <a:tc>
                  <a:txBody>
                    <a:bodyPr/>
                    <a:lstStyle/>
                    <a:p>
                      <a:pPr rtl="0"/>
                      <a:r>
                        <a:rPr lang="fr-FR" sz="1100">
                          <a:solidFill>
                            <a:srgbClr val="000000"/>
                          </a:solidFill>
                        </a:rPr>
                        <a:t>Configurer et vérifier les listes de contrôle d'accès IPv4 étendues</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5.5.4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Questionnaire du module</a:t>
                      </a:r>
                    </a:p>
                  </a:txBody>
                  <a:tcPr marL="68580" marR="68580" marT="34290" marB="34290" anchor="ctr"/>
                </a:tc>
                <a:tc>
                  <a:txBody>
                    <a:bodyPr/>
                    <a:lstStyle/>
                    <a:p>
                      <a:pPr rtl="0"/>
                      <a:r>
                        <a:rPr lang="fr-FR" sz="1100">
                          <a:solidFill>
                            <a:srgbClr val="000000"/>
                          </a:solidFill>
                        </a:rPr>
                        <a:t>Configuration de liste de contrôle d'accès pour IPv4</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18545173"/>
                  </a:ext>
                </a:extLst>
              </a:tr>
            </a:tbl>
          </a:graphicData>
        </a:graphic>
      </p:graphicFrame>
    </p:spTree>
    <p:custDataLst>
      <p:tags r:id="rId1"/>
    </p:custDataLst>
    <p:extLst>
      <p:ext uri="{BB962C8B-B14F-4D97-AF65-F5344CB8AC3E}">
        <p14:creationId xmlns:p14="http://schemas.microsoft.com/office/powerpoint/2010/main" val="41953472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5: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Avant d'enseigner le contenu du module 5, l'enseignant doit:</a:t>
            </a:r>
          </a:p>
          <a:p>
            <a:pPr rtl="0" eaLnBrk="1" hangingPunct="1">
              <a:lnSpc>
                <a:spcPct val="85000"/>
              </a:lnSpc>
              <a:spcBef>
                <a:spcPct val="30000"/>
              </a:spcBef>
              <a:buFont typeface="Arial" panose="020B0604020202020204" pitchFamily="34" charset="0"/>
              <a:buChar char="•"/>
            </a:pPr>
            <a:r>
              <a:rPr lang="fr-FR" sz="1600"/>
              <a:t>Examiner les activités et les évaluations de ce module.</a:t>
            </a:r>
          </a:p>
          <a:p>
            <a:pPr rtl="0" eaLnBrk="1" hangingPunct="1">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rtl="0">
              <a:lnSpc>
                <a:spcPct val="85000"/>
              </a:lnSpc>
              <a:spcBef>
                <a:spcPct val="30000"/>
              </a:spcBef>
              <a:buFont typeface="Arial" panose="020B0604020202020204" pitchFamily="34" charset="0"/>
              <a:buChar char="•"/>
            </a:pPr>
            <a:r>
              <a:rPr lang="fr-FR" sz="1600"/>
              <a:t>Après ce module, l'examen de sécurité réseau est disponible, couvrant les modules 3-5</a:t>
            </a:r>
          </a:p>
          <a:p>
            <a:pPr marL="0" indent="0">
              <a:lnSpc>
                <a:spcPct val="85000"/>
              </a:lnSpc>
              <a:spcBef>
                <a:spcPct val="30000"/>
              </a:spcBef>
              <a:buNone/>
            </a:pPr>
            <a:endParaRPr lang="en-US" sz="1600" dirty="0"/>
          </a:p>
          <a:p>
            <a:pPr marL="0" indent="0" rtl="0" eaLnBrk="1" hangingPunct="1">
              <a:lnSpc>
                <a:spcPct val="85000"/>
              </a:lnSpc>
              <a:spcBef>
                <a:spcPct val="30000"/>
              </a:spcBef>
              <a:buNone/>
            </a:pPr>
            <a:r>
              <a:rPr lang="fr-FR" sz="1600"/>
              <a:t>Rubrique 5.1</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Donnez aux élèves un scénario pour autoriser ou refuser le trafic sur un réseau et leur demander d'écrire une ACL dans un éditeur de texte.</a:t>
            </a:r>
          </a:p>
          <a:p>
            <a:pPr lvl="2" rtl="0">
              <a:lnSpc>
                <a:spcPct val="85000"/>
              </a:lnSpc>
              <a:spcBef>
                <a:spcPct val="30000"/>
              </a:spcBef>
            </a:pPr>
            <a:r>
              <a:rPr lang="fr-FR" sz="1600"/>
              <a:t>Avoir une discussion en classe sur le moment d'utiliser une ACL standard.</a:t>
            </a:r>
          </a:p>
          <a:p>
            <a:pPr marL="0" indent="0">
              <a:lnSpc>
                <a:spcPct val="85000"/>
              </a:lnSpc>
              <a:spcBef>
                <a:spcPct val="30000"/>
              </a:spcBef>
              <a:buNone/>
            </a:pPr>
            <a:endParaRPr lang="en-US" sz="1400" dirty="0"/>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6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9120</TotalTime>
  <Words>6277</Words>
  <Application>Microsoft Office PowerPoint</Application>
  <PresentationFormat>On-screen Show (16:9)</PresentationFormat>
  <Paragraphs>608</Paragraphs>
  <Slides>62</Slides>
  <Notes>60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62</vt:i4>
      </vt:variant>
    </vt:vector>
  </HeadingPairs>
  <TitlesOfParts>
    <vt:vector size="67" baseType="lpstr">
      <vt:lpstr>CiscoSans ExtraLight</vt:lpstr>
      <vt:lpstr>Arial</vt:lpstr>
      <vt:lpstr>Calibri</vt:lpstr>
      <vt:lpstr>Wingdings</vt:lpstr>
      <vt:lpstr>Default Theme</vt:lpstr>
      <vt:lpstr>Module 5: Configuration de liste de contrôle d'accès pour IPv4</vt:lpstr>
      <vt:lpstr>Contenu pédagogique de l'instructeur - Guide de planification du module 5</vt:lpstr>
      <vt:lpstr>À quoi s'attendre dans ce module</vt:lpstr>
      <vt:lpstr>À quoi s'attendre dans ce module (suite)</vt:lpstr>
      <vt:lpstr>Vérifiez votre compréhension</vt:lpstr>
      <vt:lpstr>Activités du mode physique du Packet Tracer :</vt:lpstr>
      <vt:lpstr>Module 5: Activités</vt:lpstr>
      <vt:lpstr>Module 4 : Activités ( Cont.)</vt:lpstr>
      <vt:lpstr>Module 5: Meilleures Pratiques</vt:lpstr>
      <vt:lpstr>Module 5: Meilleures Pratiques (Suite)</vt:lpstr>
      <vt:lpstr>Module 5: Configuration de liste de contrôle d'accès pour IPv4</vt:lpstr>
      <vt:lpstr>Objectifs du module</vt:lpstr>
      <vt:lpstr>5.1 Configurer les listes de contrôle d'accès IPv4 standard</vt:lpstr>
      <vt:lpstr>Configurer les listes de contrôle d'accès IPv4 standard Créer une ACL</vt:lpstr>
      <vt:lpstr>Configurer les listes de contrôle d'accès IPv4 standard Syntaxe des listes de contrôle d'accès IPv4 standard numérotées</vt:lpstr>
      <vt:lpstr>Configuration des listes de contrôle d'accèsIPv4 standard Syntaxe des listes de contrôle d'accès IPv4 standard nommées</vt:lpstr>
      <vt:lpstr>Configurer les listes de contrôle d'accès IPv4 standard Appliquer une listes de contrôle d'accès IPv4 standard numérotées</vt:lpstr>
      <vt:lpstr>Configurer les listes de contrôle d'accès IPv4 standard Exemple de liste de contrôle d’accès standard numérotées</vt:lpstr>
      <vt:lpstr>Configurer les listes de contrôle d'accès IPv4 standard Exemple de liste de contrôle d’accès standard numérotées (Suite)</vt:lpstr>
      <vt:lpstr>Configurer les listes de contrôle d'accès IPv4 standard Exemple de liste de contrôle d’accès standard nommées</vt:lpstr>
      <vt:lpstr>Configurer les listes de contrôle d'accès IPv4 standard Exemple de liste de contrôle d’accès standard nommées (Suite)</vt:lpstr>
      <vt:lpstr>Configurer les listes de contrôle d'accès IPv4 standard Packet Tracer - Configurer les listes ACL IPv4 standard numérotées</vt:lpstr>
      <vt:lpstr>Configurer les listes de contrôle d'accès IPv4 standard Packet Tracer - Configurer les listes ACL IPv4 standard nommées</vt:lpstr>
      <vt:lpstr>5.2 Modifier les listes de contrôle d'accès IPv4</vt:lpstr>
      <vt:lpstr>Modifier les listes de contrôle d'accès IPv4 Deux méthodes pour modifier une ACL</vt:lpstr>
      <vt:lpstr>Modifier les listes de contrôle d'accès IPv4 Méthode éditeur de texte</vt:lpstr>
      <vt:lpstr>Modifier les listes de contrôle d'accès IPv4 Méthode numéros de séquence</vt:lpstr>
      <vt:lpstr>Modifier les ACL IPv4 Modifier une ACL nommée Exemple</vt:lpstr>
      <vt:lpstr>Modifier les listes de contrôle d'accès IPv4 Statistiques des listes de contrôle d'accès</vt:lpstr>
      <vt:lpstr>Modifier les listes de contrôle d'accès IPv4 Packet Tracer - Configurer et modifier les listes ACL IPv4 standard</vt:lpstr>
      <vt:lpstr>5.3 Sécuriser les ports VTY à l'aide d'une liste de contrôle d'accès IPv4 standard</vt:lpstr>
      <vt:lpstr>Sécuriser les ports VTY à l'aide d'une liste de contrôle d'accès IPv4 standardL La commande access-class</vt:lpstr>
      <vt:lpstr>Sécuriser les ports VTY à l'aide d'une liste de contrôle d'accès standard Exemple d'accès sécurisé aux VTY</vt:lpstr>
      <vt:lpstr>Sécuriser les ports VTY à l'aide d'une liste de contrôle d'accès standard Vérifier la sécurité du port VTY</vt:lpstr>
      <vt:lpstr>5.4 Configurer les listes de contrôle d'accès IPv4 étendues</vt:lpstr>
      <vt:lpstr>Configurer les listes de contrôle d'accès IPv4 étendues Les ACL étendues</vt:lpstr>
      <vt:lpstr>Configurer les listes de contrôle d'accès IPv4 étendues Protocoles et ports</vt:lpstr>
      <vt:lpstr>Configurer les listes de contrôle d'accès IPv4 étendues Protocoles et ports (Suite)</vt:lpstr>
      <vt:lpstr>Configurer les listes de contrôle d'accès IPv4 étendues Exemples de configuration de protocoles et de numéros de ports (Suite)</vt:lpstr>
      <vt:lpstr>Configurer les ACL IPv4 étendues Appliquer une ACL IPv4 étendue numérotée</vt:lpstr>
      <vt:lpstr>Configurer les listes de contrôle d'accès IPv4 étendues ACL étendue établie par TCP</vt:lpstr>
      <vt:lpstr>Configurer les listes de contrôle d'accès IPv4 étendues ACL étendue établie par TCP (Suite)</vt:lpstr>
      <vt:lpstr>Configurer les listes de contrôle d'accès IPv4 étendues Syntaxe ACL étendue IPv4 nommée</vt:lpstr>
      <vt:lpstr>Configurer les listes de contrôle d'accès IPv4 étendues Exemple d'ACL étendue IPv4 nommée</vt:lpstr>
      <vt:lpstr>Configurer les listes de contrôle d'accès IPv4 étendues Exemple de liste ACL étendue IPv4 nommée (suite)</vt:lpstr>
      <vt:lpstr>Configurer les listes de contrôle d'accès IPv4 étendues Exemple de liste ACL étendue IPv4 nommée (suite)</vt:lpstr>
      <vt:lpstr>Configurer les listes de contrôle d'accès IPv4 étendues Modifier les ACL étendues</vt:lpstr>
      <vt:lpstr>Configurer les listes de contrôle d'accès IPv4 étendues Modifier les ACL étendues (Suite)</vt:lpstr>
      <vt:lpstr>Configurer les listes de contrôle d'accès IPv4 étendues Autre exemple d'ACL étendue IPv4 nommée</vt:lpstr>
      <vt:lpstr>Configurer les listes de contrôle d'accès IPv4 étendues Autre exemple d'ACL étendue IPv4 nommée (Suite)</vt:lpstr>
      <vt:lpstr>Configurer les listes de contrôle d'accès IPv4 étendues Vérifier les listes de contrôle d'accès étendues</vt:lpstr>
      <vt:lpstr>Configurer les listes de contrôle d'accès IPv4 étendues Vérifier les listes de contrôle d'accès étendues (Suite)</vt:lpstr>
      <vt:lpstr>Configurer les listes de contrôle d'accès IPv4 étendues Vérifier les listes de contrôle d'accès étendues (Suite)</vt:lpstr>
      <vt:lpstr>Configurer les listes de contrôle d'accès IPv4 étendues Packet Tracer - Configurer les listes de contrôle d'accès IPv4 étendues - Scénario 1</vt:lpstr>
      <vt:lpstr>Configurer les listes de contrôle d'accès IPv4 étendues Packet Tracer - Configurer les listes de contrôle d'accès IPv4 étendues - Scénario 2</vt:lpstr>
      <vt:lpstr>5.5 Module pratique et questionnaire</vt:lpstr>
      <vt:lpstr>Module pratique et questionnaire Packet Tracer - Mise en œuvre de l'ACL IPv4</vt:lpstr>
      <vt:lpstr>Module Practice and Quiz Packet Tracer — Configurer et vérifier les listes d'accès IPv4 étendues — Travaux Pratiques en mode physique — Configurer et vérifier les listes d'accès IPv4 étendues</vt:lpstr>
      <vt:lpstr>Module Pratique et Questionnaire Qu'est-ce que j'ai appris dans ce module?</vt:lpstr>
      <vt:lpstr>Module Pratique et Questionnaire Qu'est-ce que j'ai appris dans ce module?</vt:lpstr>
      <vt:lpstr>Module 5: Configuration des ACLs pour IPv4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287</cp:revision>
  <dcterms:created xsi:type="dcterms:W3CDTF">2019-10-18T06:21:22Z</dcterms:created>
  <dcterms:modified xsi:type="dcterms:W3CDTF">2021-04-13T19:29:14Z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