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6.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7.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18.xml" ContentType="application/vnd.openxmlformats-officedocument.presentationml.tags+xml"/>
  <Override PartName="/ppt/notesSlides/notesSlide59.xml" ContentType="application/vnd.openxmlformats-officedocument.presentationml.notesSlide+xml"/>
  <Override PartName="/ppt/tags/tag19.xml" ContentType="application/vnd.openxmlformats-officedocument.presentationml.tags+xml"/>
  <Override PartName="/ppt/notesSlides/notesSlide60.xml" ContentType="application/vnd.openxmlformats-officedocument.presentationml.notesSlide+xml"/>
  <Override PartName="/ppt/tags/tag20.xml" ContentType="application/vnd.openxmlformats-officedocument.presentationml.tags+xml"/>
  <Override PartName="/ppt/notesSlides/notesSlide61.xml" ContentType="application/vnd.openxmlformats-officedocument.presentationml.notesSlide+xml"/>
  <Override PartName="/ppt/tags/tag21.xml" ContentType="application/vnd.openxmlformats-officedocument.presentationml.tags+xml"/>
  <Override PartName="/ppt/notesSlides/notesSlide62.xml" ContentType="application/vnd.openxmlformats-officedocument.presentationml.notesSlide+xml"/>
  <Override PartName="/ppt/tags/tag22.xml" ContentType="application/vnd.openxmlformats-officedocument.presentationml.tags+xml"/>
  <Override PartName="/ppt/notesSlides/notesSlide63.xml" ContentType="application/vnd.openxmlformats-officedocument.presentationml.notesSlide+xml"/>
  <Override PartName="/ppt/tags/tag23.xml" ContentType="application/vnd.openxmlformats-officedocument.presentationml.tags+xml"/>
  <Override PartName="/ppt/notesSlides/notesSlide64.xml" ContentType="application/vnd.openxmlformats-officedocument.presentationml.notesSlide+xml"/>
  <Override PartName="/ppt/tags/tag24.xml" ContentType="application/vnd.openxmlformats-officedocument.presentationml.tags+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9"/>
  </p:notesMasterIdLst>
  <p:sldIdLst>
    <p:sldId id="513" r:id="rId2"/>
    <p:sldId id="730" r:id="rId3"/>
    <p:sldId id="1272" r:id="rId4"/>
    <p:sldId id="1071" r:id="rId5"/>
    <p:sldId id="1273" r:id="rId6"/>
    <p:sldId id="763" r:id="rId7"/>
    <p:sldId id="1119" r:id="rId8"/>
    <p:sldId id="1052" r:id="rId9"/>
    <p:sldId id="1069" r:id="rId10"/>
    <p:sldId id="876" r:id="rId11"/>
    <p:sldId id="860" r:id="rId12"/>
    <p:sldId id="759" r:id="rId13"/>
    <p:sldId id="1054" r:id="rId14"/>
    <p:sldId id="1120" r:id="rId15"/>
    <p:sldId id="1121" r:id="rId16"/>
    <p:sldId id="1122" r:id="rId17"/>
    <p:sldId id="1123" r:id="rId18"/>
    <p:sldId id="1124" r:id="rId19"/>
    <p:sldId id="1056" r:id="rId20"/>
    <p:sldId id="1125" r:id="rId21"/>
    <p:sldId id="1126" r:id="rId22"/>
    <p:sldId id="1127" r:id="rId23"/>
    <p:sldId id="1128" r:id="rId24"/>
    <p:sldId id="1129" r:id="rId25"/>
    <p:sldId id="1130" r:id="rId26"/>
    <p:sldId id="1131" r:id="rId27"/>
    <p:sldId id="1132" r:id="rId28"/>
    <p:sldId id="1133" r:id="rId29"/>
    <p:sldId id="1134" r:id="rId30"/>
    <p:sldId id="1135" r:id="rId31"/>
    <p:sldId id="1136" r:id="rId32"/>
    <p:sldId id="1137" r:id="rId33"/>
    <p:sldId id="1138" r:id="rId34"/>
    <p:sldId id="1139" r:id="rId35"/>
    <p:sldId id="1140" r:id="rId36"/>
    <p:sldId id="1141" r:id="rId37"/>
    <p:sldId id="1143" r:id="rId38"/>
    <p:sldId id="1144" r:id="rId39"/>
    <p:sldId id="1145" r:id="rId40"/>
    <p:sldId id="1147" r:id="rId41"/>
    <p:sldId id="1148" r:id="rId42"/>
    <p:sldId id="1142" r:id="rId43"/>
    <p:sldId id="1149" r:id="rId44"/>
    <p:sldId id="1150" r:id="rId45"/>
    <p:sldId id="1151" r:id="rId46"/>
    <p:sldId id="1152" r:id="rId47"/>
    <p:sldId id="1153" r:id="rId48"/>
    <p:sldId id="1154" r:id="rId49"/>
    <p:sldId id="1155" r:id="rId50"/>
    <p:sldId id="1156" r:id="rId51"/>
    <p:sldId id="1157" r:id="rId52"/>
    <p:sldId id="1158" r:id="rId53"/>
    <p:sldId id="1159" r:id="rId54"/>
    <p:sldId id="1160" r:id="rId55"/>
    <p:sldId id="1161" r:id="rId56"/>
    <p:sldId id="1162" r:id="rId57"/>
    <p:sldId id="1163" r:id="rId58"/>
    <p:sldId id="1164" r:id="rId59"/>
    <p:sldId id="1165" r:id="rId60"/>
    <p:sldId id="1166" r:id="rId61"/>
    <p:sldId id="957" r:id="rId62"/>
    <p:sldId id="1089" r:id="rId63"/>
    <p:sldId id="1167" r:id="rId64"/>
    <p:sldId id="1168" r:id="rId65"/>
    <p:sldId id="1169" r:id="rId66"/>
    <p:sldId id="874" r:id="rId67"/>
    <p:sldId id="291" r:id="rId68"/>
  </p:sldIdLst>
  <p:sldSz cx="9144000" cy="5143500" type="screen16x9"/>
  <p:notesSz cx="6858000" cy="9144000"/>
  <p:custDataLst>
    <p:tags r:id="rId7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56" autoAdjust="0"/>
    <p:restoredTop sz="77288" autoAdjust="0"/>
  </p:normalViewPr>
  <p:slideViewPr>
    <p:cSldViewPr snapToGrid="0" showGuides="1">
      <p:cViewPr varScale="1">
        <p:scale>
          <a:sx n="90" d="100"/>
          <a:sy n="90" d="100"/>
        </p:scale>
        <p:origin x="-1416"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8/31/2020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smtClean="0"/>
              <a:t>Programme de L’Académie Réseau de Cisco</a:t>
            </a:r>
          </a:p>
          <a:p>
            <a:pPr rtl="0">
              <a:buFontTx/>
              <a:buNone/>
            </a:pPr>
            <a:r>
              <a:rPr lang="fr-FR" b="0" baseline="0" smtClean="0"/>
              <a:t>Réseau</a:t>
            </a:r>
            <a:r>
              <a:rPr lang="fr-FR" b="0" baseline="0" dirty="0"/>
              <a:t>, Sécurité et Automatisation D'entreprise</a:t>
            </a:r>
            <a:r>
              <a:rPr lang="fr-FR" b="0" dirty="0"/>
              <a:t>v7.0 (ENSA)</a:t>
            </a:r>
          </a:p>
          <a:p>
            <a:pPr rtl="0">
              <a:buFontTx/>
              <a:buNone/>
            </a:pPr>
            <a:r>
              <a:rPr lang="fr-FR" b="0" dirty="0"/>
              <a:t>Module 9: Concepts </a:t>
            </a:r>
            <a:r>
              <a:rPr lang="fr-FR" b="0" dirty="0" err="1"/>
              <a:t>QoS</a:t>
            </a:r>
            <a:endParaRPr lang="fr-FR" b="0"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9.1.1 - Vidéo - L'importance de la qualité de service</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9.1.2 - Hiérarchisation du trafic</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186569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9.1.3 - Bande passante, encombrement, délai et gigue</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995187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9.1.3 - Bande passante, encombrement, délai et gigue</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206473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9.1.4 - Perte de paquets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792401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9.1 - Qualité des transmissions réseau</a:t>
            </a:r>
          </a:p>
          <a:p>
            <a:pPr rtl="0"/>
            <a:r>
              <a:rPr lang="fr-FR"/>
              <a:t>9.1.4 - Perte de paquets (Suite)</a:t>
            </a:r>
          </a:p>
          <a:p>
            <a:pPr rtl="0"/>
            <a:r>
              <a:rPr lang="fr-FR"/>
              <a:t>9.1.5 - Vérifiez votre compréhension - Qualité des transmissions réseau</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1234057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pPr rtl="0"/>
            <a:r>
              <a:rPr lang="fr-FR"/>
              <a:t>9.2.1 - Vidéo - Caractéristiques du trafic vidéo</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637109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pPr rtl="0"/>
            <a:r>
              <a:rPr lang="fr-FR"/>
              <a:t>9.2.2 - Tendances du trafic réseau</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580400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pPr rtl="0"/>
            <a:r>
              <a:rPr lang="fr-FR"/>
              <a:t>9.2.3 - Voix</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153935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9 - Concepts QOS</a:t>
            </a:r>
          </a:p>
          <a:p>
            <a:pPr rtl="0"/>
            <a:r>
              <a:rPr lang="fr-FR" dirty="0"/>
              <a:t>9.2 - Caractéristiques du trafic</a:t>
            </a:r>
          </a:p>
          <a:p>
            <a:pPr rtl="0"/>
            <a:r>
              <a:rPr lang="fr-FR" dirty="0"/>
              <a:t>9.2.4 - Vidéo</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233476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pPr rtl="0"/>
            <a:r>
              <a:rPr lang="fr-FR"/>
              <a:t>9.2.5 - Données</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648383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9.2 - Caractéristiques du trafic</a:t>
            </a:r>
          </a:p>
          <a:p>
            <a:pPr rtl="0"/>
            <a:r>
              <a:rPr lang="fr-FR"/>
              <a:t>9.2.5 - Données (suite)</a:t>
            </a:r>
          </a:p>
          <a:p>
            <a:pPr rtl="0"/>
            <a:r>
              <a:rPr lang="fr-FR"/>
              <a:t>9.2.6 - Vérifiez votre compréhension - Caractéristiques du Trafic</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782055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160292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9.3.1 - Vidéo - Algorithmes de QoS</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6161587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9.3.2 - Présentation de la mise en file d'attente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390435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9.3.3 - Premier entrant premier sorti (FIFO)</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1862431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9.3.4 - Mise en file d'attente équitable pondérée (WFQ)</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4307274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9.3.5 - Mise en file d'attente pondérée basée sur les classes (CBWFQ)</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183907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9.3.5 - Mise en file d'attente pondérée basée sur les classes (CBWFQ)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1056984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9.3 - Algorithmes de mise en file d'attente</a:t>
            </a:r>
          </a:p>
          <a:p>
            <a:pPr rtl="0"/>
            <a:r>
              <a:rPr lang="fr-FR"/>
              <a:t>9.3.6 - Mise en file d'attente à faible latence (LLQ)</a:t>
            </a:r>
          </a:p>
          <a:p>
            <a:pPr rtl="0"/>
            <a:r>
              <a:rPr lang="fr-FR"/>
              <a:t>9.3.7 - Vérifiez votre compréhension - Algorithmes de mise en file d'attente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8043014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9736497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9.4.1 - Vidéo - Modèles QoS</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18945868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9.4.2 – Sélection d'un modèle de politique de QoS approprié</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28839143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9.4.3 Remise au mieux</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6089153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9.4.4 - Services intégrés (IntServ)</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6006891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9.4.4 - Services intégrés (IntServ) (Suite)</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2132689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9 - Concepts QOS</a:t>
            </a:r>
          </a:p>
          <a:p>
            <a:pPr rtl="0"/>
            <a:r>
              <a:rPr lang="fr-FR" dirty="0"/>
              <a:t>9.4 - Modèles de </a:t>
            </a:r>
            <a:r>
              <a:rPr lang="fr-FR" dirty="0" err="1"/>
              <a:t>QoS</a:t>
            </a:r>
            <a:endParaRPr lang="fr-FR" dirty="0"/>
          </a:p>
          <a:p>
            <a:pPr rtl="0"/>
            <a:r>
              <a:rPr lang="fr-FR" dirty="0"/>
              <a:t>9.4.5 - Services différenciés</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480441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9.4 - Modèles de QoS</a:t>
            </a:r>
          </a:p>
          <a:p>
            <a:pPr rtl="0"/>
            <a:r>
              <a:rPr lang="fr-FR"/>
              <a:t>9.4.5 - Services différenciés (DiffServ) (suite)</a:t>
            </a:r>
          </a:p>
          <a:p>
            <a:pPr rtl="0"/>
            <a:r>
              <a:rPr lang="fr-FR"/>
              <a:t>9.4.6 - Vérifiez votre compréhension - Modèles de QoS</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3783660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9299068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9.5.1 - Vidéo - Techniques d'implémentation QoS</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30734711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9.5.2 - Prévention des pertes de paquets</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33356625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9.5.3 - Outils QoS</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6137563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9.5.3 - Outils QoS (Suite)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7187709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9.5.4 - Classification et marquage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2422603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9.5.4 - Classification et marquage (Suite)</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18235512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9.5.5 - Marquage de couche 2</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41196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9.5.5 - Marquage de couche 2</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8938507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9.5.6 - Marquage de couche 3</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914910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37292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9.5.7 - Champ Type de service/Classe de trafic</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11700623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9.5.8 - Valeurs DSCP</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39969421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9.5.8 - Valeurs DSCP (Suite)</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28662111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9.5.9 - Bits sélecteurs de classe (CS)</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116438577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9.5.10 - Limites de confiance</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18304609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9.5.11 - Prévention de la congestion</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5605706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9.5.12 - Mise en forme et régulation</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14582182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9.5.12 - Mise en forme et régulation (Suite)</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19285111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9.5 - Techniques d'implémentation QoS</a:t>
            </a:r>
          </a:p>
          <a:p>
            <a:pPr rtl="0"/>
            <a:r>
              <a:rPr lang="fr-FR"/>
              <a:t>9.5.13 - Conseils de régulation QoS</a:t>
            </a:r>
          </a:p>
          <a:p>
            <a:pPr rtl="0"/>
            <a:r>
              <a:rPr lang="fr-FR"/>
              <a:t>9.5.14 - Vérifiez votre compréhension - Techniques d'implémentation QoS</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32440706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QOS</a:t>
            </a:r>
          </a:p>
          <a:p>
            <a:pPr rtl="0"/>
            <a:r>
              <a:rPr lang="fr-FR"/>
              <a:t>9.6 -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9 - Concepts QOS</a:t>
            </a:r>
          </a:p>
          <a:p>
            <a:pPr rtl="0"/>
            <a:r>
              <a:rPr lang="fr-FR"/>
              <a:t>9.6 - Module pratique et questionnaire</a:t>
            </a:r>
          </a:p>
          <a:p>
            <a:pPr rtl="0"/>
            <a:r>
              <a:rPr lang="fr-FR"/>
              <a:t>9.6.1 - Qu'est-ce que j'ai appris dans ce module?</a:t>
            </a:r>
          </a:p>
        </p:txBody>
      </p:sp>
    </p:spTree>
    <p:extLst>
      <p:ext uri="{BB962C8B-B14F-4D97-AF65-F5344CB8AC3E}">
        <p14:creationId xmlns:p14="http://schemas.microsoft.com/office/powerpoint/2010/main" val="27074346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dirty="0"/>
              <a:t>9 - Concepts QOS</a:t>
            </a:r>
          </a:p>
          <a:p>
            <a:pPr rtl="0"/>
            <a:r>
              <a:rPr lang="fr-FR" dirty="0"/>
              <a:t>9.6 - Module pratique et questionnaire</a:t>
            </a:r>
          </a:p>
          <a:p>
            <a:pPr rtl="0"/>
            <a:r>
              <a:rPr lang="fr-FR" dirty="0"/>
              <a:t>9.6.1 - Qu'est-ce que j'ai appris dans ce module? (Suite)</a:t>
            </a:r>
          </a:p>
        </p:txBody>
      </p:sp>
    </p:spTree>
    <p:extLst>
      <p:ext uri="{BB962C8B-B14F-4D97-AF65-F5344CB8AC3E}">
        <p14:creationId xmlns:p14="http://schemas.microsoft.com/office/powerpoint/2010/main" val="27280363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9 - Concepts QOS</a:t>
            </a:r>
          </a:p>
          <a:p>
            <a:pPr rtl="0"/>
            <a:r>
              <a:rPr lang="fr-FR"/>
              <a:t>9.6 - Module pratique et questionnaire</a:t>
            </a:r>
          </a:p>
          <a:p>
            <a:pPr rtl="0"/>
            <a:r>
              <a:rPr lang="fr-FR"/>
              <a:t>9.6.1 - Qu'est-ce que j'ai appris dans ce module? (Suite)</a:t>
            </a:r>
          </a:p>
        </p:txBody>
      </p:sp>
    </p:spTree>
    <p:extLst>
      <p:ext uri="{BB962C8B-B14F-4D97-AF65-F5344CB8AC3E}">
        <p14:creationId xmlns:p14="http://schemas.microsoft.com/office/powerpoint/2010/main" val="160262120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9 - Concepts QOS</a:t>
            </a:r>
          </a:p>
          <a:p>
            <a:pPr rtl="0"/>
            <a:r>
              <a:rPr lang="fr-FR"/>
              <a:t>9.6 - Module pratique et questionnaire</a:t>
            </a:r>
          </a:p>
          <a:p>
            <a:pPr rtl="0"/>
            <a:r>
              <a:rPr lang="fr-FR"/>
              <a:t>9.6.1 - Qu'est-ce que j'ai appris dans ce module? (Suite)</a:t>
            </a:r>
          </a:p>
        </p:txBody>
      </p:sp>
    </p:spTree>
    <p:extLst>
      <p:ext uri="{BB962C8B-B14F-4D97-AF65-F5344CB8AC3E}">
        <p14:creationId xmlns:p14="http://schemas.microsoft.com/office/powerpoint/2010/main" val="19463515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66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rtl="0">
              <a:buFontTx/>
              <a:buNone/>
            </a:pPr>
            <a:r>
              <a:rPr lang="fr-FR" b="0" baseline="0"/>
              <a:t>Réseau, Sécurité et Automatisation D'entreprise</a:t>
            </a:r>
            <a:r>
              <a:rPr lang="fr-FR" b="0"/>
              <a:t>v7.0 (ENSA)</a:t>
            </a:r>
          </a:p>
          <a:p>
            <a:pPr rtl="0">
              <a:buFontTx/>
              <a:buNone/>
            </a:pPr>
            <a:r>
              <a:rPr lang="fr-FR" b="0"/>
              <a:t>Module 9: Concepts QoS</a:t>
            </a:r>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9 - Concepts QOS</a:t>
            </a:r>
          </a:p>
          <a:p>
            <a:pPr rtl="0">
              <a:buFontTx/>
              <a:buNone/>
            </a:pPr>
            <a:r>
              <a:rPr lang="fr-FR"/>
              <a:t>9.0.2 -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9: Concepts QoS</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03364" y="1825413"/>
            <a:ext cx="6672708" cy="1080143"/>
          </a:xfrm>
        </p:spPr>
        <p:txBody>
          <a:bodyPr/>
          <a:lstStyle/>
          <a:p>
            <a:pPr rtl="0"/>
            <a:r>
              <a:rPr lang="fr-FR" dirty="0">
                <a:solidFill>
                  <a:schemeClr val="accent5">
                    <a:lumMod val="40000"/>
                    <a:lumOff val="60000"/>
                  </a:schemeClr>
                </a:solidFill>
              </a:rPr>
              <a:t>Module 9: Concepts </a:t>
            </a:r>
            <a:r>
              <a:rPr lang="fr-FR" dirty="0" err="1">
                <a:solidFill>
                  <a:schemeClr val="accent5">
                    <a:lumMod val="40000"/>
                    <a:lumOff val="60000"/>
                  </a:schemeClr>
                </a:solidFill>
              </a:rPr>
              <a:t>QoS</a:t>
            </a:r>
            <a:endParaRPr lang="fr-FR" dirty="0">
              <a:solidFill>
                <a:schemeClr val="accent5">
                  <a:lumMod val="40000"/>
                  <a:lumOff val="60000"/>
                </a:schemeClr>
              </a:solidFill>
            </a:endParaRPr>
          </a:p>
        </p:txBody>
      </p:sp>
      <p:sp>
        <p:nvSpPr>
          <p:cNvPr id="7" name="Subtitle 6"/>
          <p:cNvSpPr>
            <a:spLocks noGrp="1"/>
          </p:cNvSpPr>
          <p:nvPr>
            <p:ph type="subTitle" idx="1"/>
          </p:nvPr>
        </p:nvSpPr>
        <p:spPr>
          <a:xfrm>
            <a:off x="435629" y="3309992"/>
            <a:ext cx="4915304" cy="902174"/>
          </a:xfrm>
        </p:spPr>
        <p:txBody>
          <a:bodyPr/>
          <a:lstStyle/>
          <a:p>
            <a:pPr rtl="0"/>
            <a:r>
              <a:rPr lang="fr-FR" dirty="0">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3" name="Rectangle 1">
            <a:extLst>
              <a:ext uri="{FF2B5EF4-FFF2-40B4-BE49-F238E27FC236}">
                <a16:creationId xmlns="" xmlns:c="http://schemas.openxmlformats.org/drawingml/2006/chart" xmlns:c15="http://schemas.microsoft.com/office/drawing/2012/chart"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Concepts </a:t>
            </a:r>
            <a:r>
              <a:rPr kumimoji="0" lang="fr-FR" sz="1600" b="0" i="0" u="none" strike="noStrike" cap="none" normalizeH="0" baseline="0" dirty="0" err="1">
                <a:ln>
                  <a:noFill/>
                </a:ln>
                <a:solidFill>
                  <a:schemeClr val="tx1"/>
                </a:solidFill>
                <a:effectLst/>
                <a:latin typeface="+mn-lt"/>
                <a:ea typeface="Calibri" panose="020F0502020204030204" pitchFamily="34" charset="0"/>
                <a:cs typeface="Calibri" panose="020F0502020204030204" pitchFamily="34" charset="0"/>
              </a:rPr>
              <a:t>QoS</a:t>
            </a:r>
            <a:endParaRPr kumimoji="0" lang="fr-FR"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Module Objective</a:t>
            </a:r>
            <a:r>
              <a:rPr kumimoji="0" lang="fr-FR" sz="1600" b="0" i="0" u="none" strike="noStrike" cap="none" normalizeH="0" baseline="0" dirty="0">
                <a:ln>
                  <a:noFill/>
                </a:ln>
                <a:solidFill>
                  <a:schemeClr val="tx1"/>
                </a:solidFill>
                <a:effectLst/>
                <a:latin typeface="+mn-lt"/>
                <a:ea typeface="Calibri" panose="020F0502020204030204" pitchFamily="34" charset="0"/>
                <a:cs typeface="Calibri" panose="020F0502020204030204" pitchFamily="34" charset="0"/>
              </a:rPr>
              <a:t>: Expliquer comment les périphériques réseau mettent en œuvre la </a:t>
            </a:r>
            <a:r>
              <a:rPr kumimoji="0" lang="fr-FR" sz="1600" b="0" i="0" u="none" strike="noStrike" cap="none" normalizeH="0" baseline="0" dirty="0" err="1" smtClean="0">
                <a:ln>
                  <a:noFill/>
                </a:ln>
                <a:solidFill>
                  <a:schemeClr val="tx1"/>
                </a:solidFill>
                <a:effectLst/>
                <a:latin typeface="+mn-lt"/>
                <a:ea typeface="Calibri" panose="020F0502020204030204" pitchFamily="34" charset="0"/>
                <a:cs typeface="Calibri" panose="020F0502020204030204" pitchFamily="34" charset="0"/>
              </a:rPr>
              <a:t>QoS</a:t>
            </a:r>
            <a:r>
              <a:rPr kumimoji="0" 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endParaRPr kumimoji="0" lang="fr-FR"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479818484"/>
              </p:ext>
            </p:extLst>
          </p:nvPr>
        </p:nvGraphicFramePr>
        <p:xfrm>
          <a:off x="766914" y="1892353"/>
          <a:ext cx="7604088" cy="2498694"/>
        </p:xfrm>
        <a:graphic>
          <a:graphicData uri="http://schemas.openxmlformats.org/drawingml/2006/table">
            <a:tbl>
              <a:tblPr firstRow="1" firstCol="1" bandRow="1">
                <a:tableStyleId>{5C22544A-7EE6-4342-B048-85BDC9FD1C3A}</a:tableStyleId>
              </a:tblPr>
              <a:tblGrid>
                <a:gridCol w="2806465">
                  <a:extLst>
                    <a:ext uri="{9D8B030D-6E8A-4147-A177-3AD203B41FA5}">
                      <a16:colId xmlns="" xmlns:c="http://schemas.openxmlformats.org/drawingml/2006/chart" xmlns:c15="http://schemas.microsoft.com/office/drawing/2012/chart" xmlns:a16="http://schemas.microsoft.com/office/drawing/2014/main" val="1523797708"/>
                    </a:ext>
                  </a:extLst>
                </a:gridCol>
                <a:gridCol w="4797623">
                  <a:extLst>
                    <a:ext uri="{9D8B030D-6E8A-4147-A177-3AD203B41FA5}">
                      <a16:colId xmlns="" xmlns:c="http://schemas.openxmlformats.org/drawingml/2006/chart" xmlns:c15="http://schemas.microsoft.com/office/drawing/2012/chart"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400">
                          <a:effectLst/>
                          <a:latin typeface="+mn-lt"/>
                        </a:rPr>
                        <a:t>Titre du rubrique</a:t>
                      </a:r>
                    </a:p>
                  </a:txBody>
                  <a:tcPr marL="68580" marR="68580" marT="0" marB="0"/>
                </a:tc>
                <a:tc>
                  <a:txBody>
                    <a:bodyPr/>
                    <a:lstStyle/>
                    <a:p>
                      <a:pPr marL="0" marR="0" rtl="0">
                        <a:lnSpc>
                          <a:spcPct val="107000"/>
                        </a:lnSpc>
                        <a:spcBef>
                          <a:spcPts val="0"/>
                        </a:spcBef>
                        <a:spcAft>
                          <a:spcPts val="0"/>
                        </a:spcAft>
                      </a:pPr>
                      <a:r>
                        <a:rPr lang="fr-FR" sz="1400">
                          <a:effectLst/>
                          <a:latin typeface="+mn-lt"/>
                        </a:rPr>
                        <a:t>Objectif du rubrique</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74061904"/>
                  </a:ext>
                </a:extLst>
              </a:tr>
              <a:tr h="444151">
                <a:tc>
                  <a:txBody>
                    <a:bodyPr/>
                    <a:lstStyle/>
                    <a:p>
                      <a:pPr marL="0" marR="0" rtl="0">
                        <a:lnSpc>
                          <a:spcPct val="107000"/>
                        </a:lnSpc>
                        <a:spcBef>
                          <a:spcPts val="0"/>
                        </a:spcBef>
                        <a:spcAft>
                          <a:spcPts val="0"/>
                        </a:spcAft>
                      </a:pPr>
                      <a:r>
                        <a:rPr lang="fr-FR" sz="1400">
                          <a:effectLst/>
                          <a:latin typeface="+mn-lt"/>
                        </a:rPr>
                        <a:t>Qualité des transmissions réseau</a:t>
                      </a:r>
                    </a:p>
                  </a:txBody>
                  <a:tcPr marL="68580" marR="68580" marT="0" marB="0"/>
                </a:tc>
                <a:tc>
                  <a:txBody>
                    <a:bodyPr/>
                    <a:lstStyle/>
                    <a:p>
                      <a:pPr marL="0" marR="0" rtl="0">
                        <a:lnSpc>
                          <a:spcPct val="107000"/>
                        </a:lnSpc>
                        <a:spcBef>
                          <a:spcPts val="0"/>
                        </a:spcBef>
                        <a:spcAft>
                          <a:spcPts val="0"/>
                        </a:spcAft>
                      </a:pPr>
                      <a:r>
                        <a:rPr lang="fr-FR" sz="1400">
                          <a:latin typeface="+mn-lt"/>
                        </a:rPr>
                        <a:t>Expliquer l'impact sur la qualité des caractéristiques des transmissions réseau.</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646858405"/>
                  </a:ext>
                </a:extLst>
              </a:tr>
              <a:tr h="315930">
                <a:tc>
                  <a:txBody>
                    <a:bodyPr/>
                    <a:lstStyle/>
                    <a:p>
                      <a:pPr marL="0" marR="0" rtl="0">
                        <a:lnSpc>
                          <a:spcPct val="107000"/>
                        </a:lnSpc>
                        <a:spcBef>
                          <a:spcPts val="0"/>
                        </a:spcBef>
                        <a:spcAft>
                          <a:spcPts val="0"/>
                        </a:spcAft>
                      </a:pPr>
                      <a:r>
                        <a:rPr lang="fr-FR" sz="1400">
                          <a:effectLst/>
                          <a:latin typeface="+mn-lt"/>
                        </a:rPr>
                        <a:t>Caractéristiques du trafic</a:t>
                      </a:r>
                    </a:p>
                  </a:txBody>
                  <a:tcPr marL="68580" marR="68580" marT="0" marB="0"/>
                </a:tc>
                <a:tc>
                  <a:txBody>
                    <a:bodyPr/>
                    <a:lstStyle/>
                    <a:p>
                      <a:pPr marL="0" marR="0" rtl="0">
                        <a:lnSpc>
                          <a:spcPct val="107000"/>
                        </a:lnSpc>
                        <a:spcBef>
                          <a:spcPts val="0"/>
                        </a:spcBef>
                        <a:spcAft>
                          <a:spcPts val="0"/>
                        </a:spcAft>
                      </a:pPr>
                      <a:r>
                        <a:rPr lang="fr-FR" sz="1400">
                          <a:latin typeface="+mn-lt"/>
                        </a:rPr>
                        <a:t>Décrire la configuration réseau minimale requise pour la voix, la vidéo et le trafic de données.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435904258"/>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Algorithmes de file d'attente</a:t>
                      </a:r>
                    </a:p>
                  </a:txBody>
                  <a:tcPr marL="68580" marR="68580" marT="0" marB="0"/>
                </a:tc>
                <a:tc>
                  <a:txBody>
                    <a:bodyPr/>
                    <a:lstStyle/>
                    <a:p>
                      <a:pPr marL="0" marR="0" rtl="0">
                        <a:lnSpc>
                          <a:spcPct val="107000"/>
                        </a:lnSpc>
                        <a:spcBef>
                          <a:spcPts val="0"/>
                        </a:spcBef>
                        <a:spcAft>
                          <a:spcPts val="0"/>
                        </a:spcAft>
                      </a:pPr>
                      <a:r>
                        <a:rPr lang="fr-FR" sz="1400">
                          <a:latin typeface="+mn-lt"/>
                        </a:rPr>
                        <a:t>Décrire les algorithmes de file d'attente utilisés par les périphériques réseau.</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31737215"/>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Modèles de QoS</a:t>
                      </a:r>
                    </a:p>
                  </a:txBody>
                  <a:tcPr marL="68580" marR="68580" marT="0" marB="0"/>
                </a:tc>
                <a:tc>
                  <a:txBody>
                    <a:bodyPr/>
                    <a:lstStyle/>
                    <a:p>
                      <a:pPr marL="0" marR="0" rtl="0">
                        <a:lnSpc>
                          <a:spcPct val="107000"/>
                        </a:lnSpc>
                        <a:spcBef>
                          <a:spcPts val="0"/>
                        </a:spcBef>
                        <a:spcAft>
                          <a:spcPts val="0"/>
                        </a:spcAft>
                      </a:pPr>
                      <a:r>
                        <a:rPr lang="fr-FR" sz="1400">
                          <a:latin typeface="+mn-lt"/>
                        </a:rPr>
                        <a:t>Décrire les différents modèles de QoS.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2938732878"/>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Techniques de mise en œuvre de la QoS</a:t>
                      </a:r>
                    </a:p>
                  </a:txBody>
                  <a:tcPr marL="68580" marR="68580" marT="0" marB="0"/>
                </a:tc>
                <a:tc>
                  <a:txBody>
                    <a:bodyPr/>
                    <a:lstStyle/>
                    <a:p>
                      <a:pPr marL="0" marR="0" rtl="0">
                        <a:lnSpc>
                          <a:spcPct val="107000"/>
                        </a:lnSpc>
                        <a:spcBef>
                          <a:spcPts val="0"/>
                        </a:spcBef>
                        <a:spcAft>
                          <a:spcPts val="0"/>
                        </a:spcAft>
                      </a:pPr>
                      <a:r>
                        <a:rPr lang="fr-FR" sz="1400">
                          <a:latin typeface="+mn-lt"/>
                        </a:rPr>
                        <a:t>Expliquer comment la QoS utilise des mécanismes pour garantir la qualité des transmissions.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420387754"/>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9.1 Qualité de transmission réseau</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 transmission réseau</a:t>
            </a:r>
            <a:r>
              <a:rPr lang="en-US" dirty="0"/>
              <a:t/>
            </a:r>
            <a:br>
              <a:rPr lang="en-US" dirty="0"/>
            </a:br>
            <a:r>
              <a:rPr lang="fr-FR" sz="2400" dirty="0"/>
              <a:t>Vidéo - L'importance de la qualité de service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04800" y="838484"/>
            <a:ext cx="8551334" cy="3759111"/>
          </a:xfrm>
        </p:spPr>
        <p:txBody>
          <a:bodyPr/>
          <a:lstStyle/>
          <a:p>
            <a:pPr marL="0" indent="0" algn="l" rtl="0"/>
            <a:r>
              <a:rPr lang="fr-FR" sz="1800" dirty="0">
                <a:solidFill>
                  <a:srgbClr val="000000"/>
                </a:solidFill>
              </a:rPr>
              <a:t>Cette vidéo explique la qualité de service (</a:t>
            </a:r>
            <a:r>
              <a:rPr lang="fr-FR" sz="1800" dirty="0" err="1">
                <a:solidFill>
                  <a:srgbClr val="000000"/>
                </a:solidFill>
              </a:rPr>
              <a:t>QoS</a:t>
            </a:r>
            <a:r>
              <a:rPr lang="fr-FR" sz="1800" dirty="0">
                <a:solidFill>
                  <a:srgbClr val="000000"/>
                </a:solidFill>
              </a:rPr>
              <a:t>) et pourquoi elle est nécessaire.</a:t>
            </a:r>
          </a:p>
        </p:txBody>
      </p:sp>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des transmissions réseau</a:t>
            </a:r>
            <a:r>
              <a:rPr lang="en-US" dirty="0"/>
              <a:t/>
            </a:r>
            <a:br>
              <a:rPr lang="en-US" dirty="0"/>
            </a:br>
            <a:r>
              <a:rPr lang="fr-FR" sz="2400" dirty="0"/>
              <a:t>Hiérarchisation du trafic</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58956" y="681038"/>
            <a:ext cx="4555067" cy="3759111"/>
          </a:xfrm>
        </p:spPr>
        <p:txBody>
          <a:bodyPr/>
          <a:lstStyle/>
          <a:p>
            <a:pPr marL="342900" indent="-342900" algn="l" rtl="0">
              <a:buFont typeface="Arial" panose="020B0604020202020204" pitchFamily="34" charset="0"/>
              <a:buChar char="•"/>
            </a:pPr>
            <a:r>
              <a:rPr lang="fr-FR" sz="1500" dirty="0">
                <a:solidFill>
                  <a:srgbClr val="000000"/>
                </a:solidFill>
              </a:rPr>
              <a:t>Lorsque le volume de trafic est supérieur au volume pouvant être transporté sur le réseau, les périphériques placent les paquets en file d'attente dans la mémoire en attendant que des ressources se libèrent.</a:t>
            </a:r>
          </a:p>
          <a:p>
            <a:pPr marL="342900" indent="-342900" algn="l" rtl="0">
              <a:buFont typeface="Arial" panose="020B0604020202020204" pitchFamily="34" charset="0"/>
              <a:buChar char="•"/>
            </a:pPr>
            <a:r>
              <a:rPr lang="fr-FR" sz="1500" dirty="0">
                <a:solidFill>
                  <a:srgbClr val="000000"/>
                </a:solidFill>
              </a:rPr>
              <a:t>Cette mise en file d'attente peut provoquer des retards, car les nouveaux paquets ne peuvent pas être transmis avant le traitement des paquets précédents.</a:t>
            </a:r>
          </a:p>
          <a:p>
            <a:pPr marL="342900" indent="-342900" algn="l" rtl="0">
              <a:buFont typeface="Arial" panose="020B0604020202020204" pitchFamily="34" charset="0"/>
              <a:buChar char="•"/>
            </a:pPr>
            <a:r>
              <a:rPr lang="fr-FR" sz="1500" dirty="0">
                <a:solidFill>
                  <a:srgbClr val="000000"/>
                </a:solidFill>
              </a:rPr>
              <a:t>Si le nombre de paquets dans la file d'attente continue à augmenter, la mémoire du périphérique se remplit et les paquets sont détruits. </a:t>
            </a:r>
          </a:p>
          <a:p>
            <a:pPr marL="342900" indent="-342900" algn="l" rtl="0">
              <a:buFont typeface="Arial" panose="020B0604020202020204" pitchFamily="34" charset="0"/>
              <a:buChar char="•"/>
            </a:pPr>
            <a:r>
              <a:rPr lang="fr-FR" sz="1500" dirty="0">
                <a:solidFill>
                  <a:srgbClr val="000000"/>
                </a:solidFill>
              </a:rPr>
              <a:t>Pour résoudre ce problème, il est possible de mettre en œuvre une technique </a:t>
            </a:r>
            <a:r>
              <a:rPr lang="fr-FR" sz="1500" dirty="0" err="1">
                <a:solidFill>
                  <a:srgbClr val="000000"/>
                </a:solidFill>
              </a:rPr>
              <a:t>QoS</a:t>
            </a:r>
            <a:r>
              <a:rPr lang="fr-FR" sz="1500" dirty="0">
                <a:solidFill>
                  <a:srgbClr val="000000"/>
                </a:solidFill>
              </a:rPr>
              <a:t> qui consiste à répartir les données dans plusieurs files d'attente, comme indiqué sur la figure.</a:t>
            </a:r>
          </a:p>
        </p:txBody>
      </p:sp>
      <p:sp>
        <p:nvSpPr>
          <p:cNvPr id="5" name="Rectangle 4">
            <a:extLst>
              <a:ext uri="{FF2B5EF4-FFF2-40B4-BE49-F238E27FC236}">
                <a16:creationId xmlns="" xmlns:c="http://schemas.openxmlformats.org/drawingml/2006/chart" xmlns:c15="http://schemas.microsoft.com/office/drawing/2012/chart" xmlns:a16="http://schemas.microsoft.com/office/drawing/2014/main" id="{295B12E7-EF31-4F7F-A3B3-05E9F5D89D24}"/>
              </a:ext>
            </a:extLst>
          </p:cNvPr>
          <p:cNvSpPr/>
          <p:nvPr/>
        </p:nvSpPr>
        <p:spPr>
          <a:xfrm>
            <a:off x="5014023" y="3849389"/>
            <a:ext cx="4129977" cy="461665"/>
          </a:xfrm>
          <a:prstGeom prst="rect">
            <a:avLst/>
          </a:prstGeom>
        </p:spPr>
        <p:txBody>
          <a:bodyPr wrap="square">
            <a:spAutoFit/>
          </a:bodyPr>
          <a:lstStyle/>
          <a:p>
            <a:pPr rtl="0"/>
            <a:r>
              <a:rPr lang="fr-FR" sz="1200" b="1" dirty="0"/>
              <a:t>Remarque</a:t>
            </a:r>
            <a:r>
              <a:rPr lang="fr-FR" sz="1200" dirty="0"/>
              <a:t>: Un appareil implémente la qualité de service uniquement en cas de congestion.</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6936C9B1-27CC-4B10-A913-9115638971B8}"/>
              </a:ext>
            </a:extLst>
          </p:cNvPr>
          <p:cNvPicPr>
            <a:picLocks noChangeAspect="1"/>
          </p:cNvPicPr>
          <p:nvPr/>
        </p:nvPicPr>
        <p:blipFill>
          <a:blip r:embed="rId3"/>
          <a:stretch>
            <a:fillRect/>
          </a:stretch>
        </p:blipFill>
        <p:spPr>
          <a:xfrm>
            <a:off x="5014023" y="1235317"/>
            <a:ext cx="4129977" cy="2423671"/>
          </a:xfrm>
          <a:prstGeom prst="rect">
            <a:avLst/>
          </a:prstGeom>
        </p:spPr>
      </p:pic>
    </p:spTree>
    <p:extLst>
      <p:ext uri="{BB962C8B-B14F-4D97-AF65-F5344CB8AC3E}">
        <p14:creationId xmlns:p14="http://schemas.microsoft.com/office/powerpoint/2010/main" val="35882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des transmissions réseau</a:t>
            </a:r>
            <a:r>
              <a:rPr lang="en-US" dirty="0"/>
              <a:t/>
            </a:r>
            <a:br>
              <a:rPr lang="en-US" dirty="0"/>
            </a:br>
            <a:r>
              <a:rPr lang="fr-FR" sz="2400" dirty="0"/>
              <a:t>Bande passante, encombrement, délai et gigue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7913516" cy="1444721"/>
          </a:xfrm>
        </p:spPr>
        <p:txBody>
          <a:bodyPr/>
          <a:lstStyle/>
          <a:p>
            <a:pPr marL="285750" indent="-285750" algn="l" rtl="0">
              <a:buFont typeface="Arial" panose="020B0604020202020204" pitchFamily="34" charset="0"/>
              <a:buChar char="•"/>
            </a:pPr>
            <a:r>
              <a:rPr lang="fr-FR" sz="1400" dirty="0">
                <a:solidFill>
                  <a:srgbClr val="000000"/>
                </a:solidFill>
              </a:rPr>
              <a:t>La bande passante réseau est mesurée en bits pouvant être transmis en une seconde, soit en «bits par seconde» (bits/s).</a:t>
            </a:r>
          </a:p>
          <a:p>
            <a:pPr marL="285750" indent="-285750" algn="l" rtl="0">
              <a:buFont typeface="Arial" panose="020B0604020202020204" pitchFamily="34" charset="0"/>
              <a:buChar char="•"/>
            </a:pPr>
            <a:r>
              <a:rPr lang="fr-FR" sz="1400" dirty="0">
                <a:solidFill>
                  <a:srgbClr val="000000"/>
                </a:solidFill>
              </a:rPr>
              <a:t>L'encombrement d'un réseau entraîne des délais. Une interface est encombrée lorsqu'elle reçoit plus de trafic que le volume qu'elle peut prendre en charge. Les points de congestion d'un réseau sont idéals pour l'implémentation d'un mécanisme de </a:t>
            </a:r>
            <a:r>
              <a:rPr lang="fr-FR" sz="1400" dirty="0" err="1">
                <a:solidFill>
                  <a:srgbClr val="000000"/>
                </a:solidFill>
              </a:rPr>
              <a:t>QoS</a:t>
            </a:r>
            <a:r>
              <a:rPr lang="fr-FR" sz="1400" dirty="0">
                <a:solidFill>
                  <a:srgbClr val="000000"/>
                </a:solidFill>
              </a:rPr>
              <a:t>.</a:t>
            </a:r>
          </a:p>
          <a:p>
            <a:pPr marL="285750" indent="-285750" algn="l" rtl="0">
              <a:buFont typeface="Arial" panose="020B0604020202020204" pitchFamily="34" charset="0"/>
              <a:buChar char="•"/>
            </a:pPr>
            <a:r>
              <a:rPr lang="fr-FR" sz="1400" dirty="0">
                <a:solidFill>
                  <a:srgbClr val="000000"/>
                </a:solidFill>
              </a:rPr>
              <a:t>Les points de congestion typiques sont l'agrégation, la disparité de débit et la liaison du LAN vers le WAN.</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14CC6A36-2A89-49AF-9342-6B74D7895473}"/>
              </a:ext>
            </a:extLst>
          </p:cNvPr>
          <p:cNvPicPr>
            <a:picLocks noChangeAspect="1"/>
          </p:cNvPicPr>
          <p:nvPr/>
        </p:nvPicPr>
        <p:blipFill>
          <a:blip r:embed="rId3"/>
          <a:stretch>
            <a:fillRect/>
          </a:stretch>
        </p:blipFill>
        <p:spPr>
          <a:xfrm>
            <a:off x="1125375" y="2555538"/>
            <a:ext cx="6526709" cy="2208785"/>
          </a:xfrm>
          <a:prstGeom prst="rect">
            <a:avLst/>
          </a:prstGeom>
        </p:spPr>
      </p:pic>
    </p:spTree>
    <p:extLst>
      <p:ext uri="{BB962C8B-B14F-4D97-AF65-F5344CB8AC3E}">
        <p14:creationId xmlns:p14="http://schemas.microsoft.com/office/powerpoint/2010/main" val="329149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des transmissions réseau</a:t>
            </a:r>
            <a:r>
              <a:rPr lang="en-US" dirty="0"/>
              <a:t/>
            </a:r>
            <a:br>
              <a:rPr lang="en-US" dirty="0"/>
            </a:br>
            <a:r>
              <a:rPr lang="fr-FR" sz="2400" dirty="0"/>
              <a:t>Bande passante, encombrement, délai et gigue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77800" y="604837"/>
            <a:ext cx="8771467" cy="1839913"/>
          </a:xfrm>
        </p:spPr>
        <p:txBody>
          <a:bodyPr/>
          <a:lstStyle/>
          <a:p>
            <a:pPr marL="0" indent="0" algn="l" rtl="0"/>
            <a:r>
              <a:rPr lang="fr-FR" sz="1600" dirty="0">
                <a:solidFill>
                  <a:srgbClr val="000000"/>
                </a:solidFill>
              </a:rPr>
              <a:t>Le délai ou la latence désigne le temps nécessaire à un paquet pour passer de la source à la destination.</a:t>
            </a:r>
          </a:p>
          <a:p>
            <a:pPr marL="285750" indent="-285750" algn="l" rtl="0">
              <a:buFont typeface="Arial" panose="020B0604020202020204" pitchFamily="34" charset="0"/>
              <a:buChar char="•"/>
            </a:pPr>
            <a:r>
              <a:rPr lang="fr-FR" sz="1400" dirty="0">
                <a:solidFill>
                  <a:srgbClr val="000000"/>
                </a:solidFill>
              </a:rPr>
              <a:t>Le délai fixe est le laps de temps nécessaire à l'exécution d'un processus donné, par exemple la durée requise pour placer un bit sur le support de transmission. </a:t>
            </a:r>
          </a:p>
          <a:p>
            <a:pPr marL="285750" indent="-285750" algn="l" rtl="0">
              <a:buFont typeface="Arial" panose="020B0604020202020204" pitchFamily="34" charset="0"/>
              <a:buChar char="•"/>
            </a:pPr>
            <a:r>
              <a:rPr lang="fr-FR" sz="1400" dirty="0">
                <a:solidFill>
                  <a:srgbClr val="000000"/>
                </a:solidFill>
              </a:rPr>
              <a:t>Le délai variable, qui peut être plus ou moins long, dépend de plusieurs facteurs tels que le volume de trafic à traiter.</a:t>
            </a:r>
          </a:p>
          <a:p>
            <a:pPr marL="285750" indent="-285750" algn="l" rtl="0">
              <a:buFont typeface="Arial" panose="020B0604020202020204" pitchFamily="34" charset="0"/>
              <a:buChar char="•"/>
            </a:pPr>
            <a:r>
              <a:rPr lang="fr-FR" sz="1400" dirty="0">
                <a:solidFill>
                  <a:srgbClr val="000000"/>
                </a:solidFill>
              </a:rPr>
              <a:t>La gigue est la variation de délai entre les paquets reçus.</a:t>
            </a: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3D1E8862-A376-45A7-AC00-3A951DBE91F4}"/>
              </a:ext>
            </a:extLst>
          </p:cNvPr>
          <p:cNvGraphicFramePr>
            <a:graphicFrameLocks/>
          </p:cNvGraphicFramePr>
          <p:nvPr>
            <p:extLst>
              <p:ext uri="{D42A27DB-BD31-4B8C-83A1-F6EECF244321}">
                <p14:modId xmlns:p14="http://schemas.microsoft.com/office/powerpoint/2010/main" val="2213833261"/>
              </p:ext>
            </p:extLst>
          </p:nvPr>
        </p:nvGraphicFramePr>
        <p:xfrm>
          <a:off x="440267" y="2378020"/>
          <a:ext cx="8280399" cy="2651760"/>
        </p:xfrm>
        <a:graphic>
          <a:graphicData uri="http://schemas.openxmlformats.org/drawingml/2006/table">
            <a:tbl>
              <a:tblPr firstRow="1" bandRow="1">
                <a:tableStyleId>{5C22544A-7EE6-4342-B048-85BDC9FD1C3A}</a:tableStyleId>
              </a:tblPr>
              <a:tblGrid>
                <a:gridCol w="1698279">
                  <a:extLst>
                    <a:ext uri="{9D8B030D-6E8A-4147-A177-3AD203B41FA5}">
                      <a16:colId xmlns="" xmlns:c="http://schemas.openxmlformats.org/drawingml/2006/chart" xmlns:c15="http://schemas.microsoft.com/office/drawing/2012/chart" xmlns:a16="http://schemas.microsoft.com/office/drawing/2014/main" val="3729139006"/>
                    </a:ext>
                  </a:extLst>
                </a:gridCol>
                <a:gridCol w="6582120">
                  <a:extLst>
                    <a:ext uri="{9D8B030D-6E8A-4147-A177-3AD203B41FA5}">
                      <a16:colId xmlns="" xmlns:c="http://schemas.openxmlformats.org/drawingml/2006/chart" xmlns:c15="http://schemas.microsoft.com/office/drawing/2012/chart" xmlns:a16="http://schemas.microsoft.com/office/drawing/2014/main" val="2623022619"/>
                    </a:ext>
                  </a:extLst>
                </a:gridCol>
              </a:tblGrid>
              <a:tr h="170896">
                <a:tc>
                  <a:txBody>
                    <a:bodyPr/>
                    <a:lstStyle/>
                    <a:p>
                      <a:pPr rtl="0"/>
                      <a:r>
                        <a:rPr lang="fr-FR" sz="1200" dirty="0"/>
                        <a:t>Délai</a:t>
                      </a:r>
                    </a:p>
                  </a:txBody>
                  <a:tcPr/>
                </a:tc>
                <a:tc>
                  <a:txBody>
                    <a:bodyPr/>
                    <a:lstStyle/>
                    <a:p>
                      <a:pPr rtl="0"/>
                      <a:r>
                        <a:rPr lang="fr-FR" sz="1200" dirty="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70896">
                <a:tc>
                  <a:txBody>
                    <a:bodyPr/>
                    <a:lstStyle/>
                    <a:p>
                      <a:pPr rtl="0"/>
                      <a:r>
                        <a:rPr lang="fr-FR" sz="1200">
                          <a:solidFill>
                            <a:srgbClr val="000000"/>
                          </a:solidFill>
                        </a:rPr>
                        <a:t>Délai lié au code</a:t>
                      </a:r>
                    </a:p>
                  </a:txBody>
                  <a:tcPr/>
                </a:tc>
                <a:tc>
                  <a:txBody>
                    <a:bodyPr/>
                    <a:lstStyle/>
                    <a:p>
                      <a:pPr rtl="0"/>
                      <a:r>
                        <a:rPr lang="fr-FR" sz="1200"/>
                        <a:t>Durée fixe nécessaire à la compression des données au niveau de la source avant la transmission au premier appareil d'interconnexion des réseaux, généralement un commutateur</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70896">
                <a:tc>
                  <a:txBody>
                    <a:bodyPr/>
                    <a:lstStyle/>
                    <a:p>
                      <a:pPr rtl="0"/>
                      <a:r>
                        <a:rPr lang="fr-FR" sz="1200">
                          <a:solidFill>
                            <a:srgbClr val="000000"/>
                          </a:solidFill>
                        </a:rPr>
                        <a:t>Délai du groupage par paquets</a:t>
                      </a:r>
                    </a:p>
                  </a:txBody>
                  <a:tcPr/>
                </a:tc>
                <a:tc>
                  <a:txBody>
                    <a:bodyPr/>
                    <a:lstStyle/>
                    <a:p>
                      <a:pPr rtl="0"/>
                      <a:r>
                        <a:rPr lang="fr-FR" sz="1200"/>
                        <a:t>Durée fixe nécessaire à l'encapsulation d'un paquet avec toutes les informations d'en-tête requises</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170896">
                <a:tc>
                  <a:txBody>
                    <a:bodyPr/>
                    <a:lstStyle/>
                    <a:p>
                      <a:pPr rtl="0"/>
                      <a:r>
                        <a:rPr lang="fr-FR" sz="1200">
                          <a:solidFill>
                            <a:srgbClr val="000000"/>
                          </a:solidFill>
                        </a:rPr>
                        <a:t>Délai de mise en file d'attente</a:t>
                      </a:r>
                    </a:p>
                  </a:txBody>
                  <a:tcPr/>
                </a:tc>
                <a:tc>
                  <a:txBody>
                    <a:bodyPr/>
                    <a:lstStyle/>
                    <a:p>
                      <a:pPr rtl="0"/>
                      <a:r>
                        <a:rPr lang="fr-FR" sz="1200"/>
                        <a:t>Durée variable d'attente d'une trame ou d'un paquet avant d'être transmis sur la liaison</a:t>
                      </a:r>
                    </a:p>
                  </a:txBody>
                  <a:tcPr/>
                </a:tc>
                <a:extLst>
                  <a:ext uri="{0D108BD9-81ED-4DB2-BD59-A6C34878D82A}">
                    <a16:rowId xmlns="" xmlns:c="http://schemas.openxmlformats.org/drawingml/2006/chart" xmlns:c15="http://schemas.microsoft.com/office/drawing/2012/chart" xmlns:a16="http://schemas.microsoft.com/office/drawing/2014/main" val="354468046"/>
                  </a:ext>
                </a:extLst>
              </a:tr>
              <a:tr h="272453">
                <a:tc>
                  <a:txBody>
                    <a:bodyPr/>
                    <a:lstStyle/>
                    <a:p>
                      <a:pPr rtl="0"/>
                      <a:r>
                        <a:rPr lang="fr-FR" sz="1200">
                          <a:solidFill>
                            <a:srgbClr val="000000"/>
                          </a:solidFill>
                        </a:rPr>
                        <a:t>Délai de sérialisation</a:t>
                      </a:r>
                    </a:p>
                  </a:txBody>
                  <a:tcPr/>
                </a:tc>
                <a:tc>
                  <a:txBody>
                    <a:bodyPr/>
                    <a:lstStyle/>
                    <a:p>
                      <a:pPr rtl="0"/>
                      <a:r>
                        <a:rPr lang="fr-FR" sz="1200"/>
                        <a:t>Délai fixe nécessaire à la transmission d'une trame vers le câble.</a:t>
                      </a:r>
                    </a:p>
                  </a:txBody>
                  <a:tcPr/>
                </a:tc>
                <a:extLst>
                  <a:ext uri="{0D108BD9-81ED-4DB2-BD59-A6C34878D82A}">
                    <a16:rowId xmlns="" xmlns:c="http://schemas.openxmlformats.org/drawingml/2006/chart" xmlns:c15="http://schemas.microsoft.com/office/drawing/2012/chart" xmlns:a16="http://schemas.microsoft.com/office/drawing/2014/main" val="1458107787"/>
                  </a:ext>
                </a:extLst>
              </a:tr>
              <a:tr h="272453">
                <a:tc>
                  <a:txBody>
                    <a:bodyPr/>
                    <a:lstStyle/>
                    <a:p>
                      <a:pPr rtl="0"/>
                      <a:r>
                        <a:rPr lang="fr-FR" sz="1200">
                          <a:solidFill>
                            <a:srgbClr val="000000"/>
                          </a:solidFill>
                        </a:rPr>
                        <a:t>Délai de propagation</a:t>
                      </a:r>
                    </a:p>
                  </a:txBody>
                  <a:tcPr/>
                </a:tc>
                <a:tc>
                  <a:txBody>
                    <a:bodyPr/>
                    <a:lstStyle/>
                    <a:p>
                      <a:pPr rtl="0"/>
                      <a:r>
                        <a:rPr lang="fr-FR" sz="1200"/>
                        <a:t>Durée variable nécessaire au passage de la trame entre la source et la destination.</a:t>
                      </a:r>
                    </a:p>
                  </a:txBody>
                  <a:tcPr/>
                </a:tc>
                <a:extLst>
                  <a:ext uri="{0D108BD9-81ED-4DB2-BD59-A6C34878D82A}">
                    <a16:rowId xmlns="" xmlns:c="http://schemas.openxmlformats.org/drawingml/2006/chart" xmlns:c15="http://schemas.microsoft.com/office/drawing/2012/chart" xmlns:a16="http://schemas.microsoft.com/office/drawing/2014/main" val="1670050751"/>
                  </a:ext>
                </a:extLst>
              </a:tr>
              <a:tr h="272453">
                <a:tc>
                  <a:txBody>
                    <a:bodyPr/>
                    <a:lstStyle/>
                    <a:p>
                      <a:pPr rtl="0"/>
                      <a:r>
                        <a:rPr lang="fr-FR" sz="1200">
                          <a:solidFill>
                            <a:srgbClr val="000000"/>
                          </a:solidFill>
                        </a:rPr>
                        <a:t>Délai de gigue</a:t>
                      </a:r>
                    </a:p>
                  </a:txBody>
                  <a:tcPr/>
                </a:tc>
                <a:tc>
                  <a:txBody>
                    <a:bodyPr/>
                    <a:lstStyle/>
                    <a:p>
                      <a:pPr rtl="0"/>
                      <a:r>
                        <a:rPr lang="fr-FR" sz="1200" dirty="0"/>
                        <a:t>Durée fixe nécessaire au stockage en mémoire tampon d'un flux de paquets, puis à son envoi à intervalles réguliers</a:t>
                      </a:r>
                    </a:p>
                  </a:txBody>
                  <a:tcPr/>
                </a:tc>
                <a:extLst>
                  <a:ext uri="{0D108BD9-81ED-4DB2-BD59-A6C34878D82A}">
                    <a16:rowId xmlns="" xmlns:c="http://schemas.openxmlformats.org/drawingml/2006/chart" xmlns:c15="http://schemas.microsoft.com/office/drawing/2012/chart" xmlns:a16="http://schemas.microsoft.com/office/drawing/2014/main" val="2807720915"/>
                  </a:ext>
                </a:extLst>
              </a:tr>
            </a:tbl>
          </a:graphicData>
        </a:graphic>
      </p:graphicFrame>
    </p:spTree>
    <p:extLst>
      <p:ext uri="{BB962C8B-B14F-4D97-AF65-F5344CB8AC3E}">
        <p14:creationId xmlns:p14="http://schemas.microsoft.com/office/powerpoint/2010/main" val="164524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des transmissions réseau</a:t>
            </a:r>
            <a:r>
              <a:rPr lang="en-US" dirty="0"/>
              <a:t/>
            </a:r>
            <a:br>
              <a:rPr lang="en-US" dirty="0"/>
            </a:br>
            <a:r>
              <a:rPr lang="fr-FR" sz="2400" dirty="0"/>
              <a:t>Perte de paquets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4140028" cy="3465371"/>
          </a:xfrm>
        </p:spPr>
        <p:txBody>
          <a:bodyPr/>
          <a:lstStyle/>
          <a:p>
            <a:pPr marL="0" indent="0" algn="l" rtl="0"/>
            <a:r>
              <a:rPr lang="fr-FR" sz="1600" dirty="0">
                <a:solidFill>
                  <a:srgbClr val="000000"/>
                </a:solidFill>
              </a:rPr>
              <a:t>Sans mécanismes de </a:t>
            </a:r>
            <a:r>
              <a:rPr lang="fr-FR" sz="1600" dirty="0" err="1">
                <a:solidFill>
                  <a:srgbClr val="000000"/>
                </a:solidFill>
              </a:rPr>
              <a:t>QoS</a:t>
            </a:r>
            <a:r>
              <a:rPr lang="fr-FR" sz="1600" dirty="0">
                <a:solidFill>
                  <a:srgbClr val="000000"/>
                </a:solidFill>
              </a:rPr>
              <a:t>, soumis à une contrainte temporelle, tels que la vidéo en temps réel et la voix, seront abandonnés à la même fréquence que les données non soumises à cette contrainte</a:t>
            </a:r>
          </a:p>
          <a:p>
            <a:pPr marL="285750" indent="-285750" algn="l" rtl="0">
              <a:buFont typeface="Arial" panose="020B0604020202020204" pitchFamily="34" charset="0"/>
              <a:buChar char="•"/>
            </a:pPr>
            <a:r>
              <a:rPr lang="fr-FR" sz="1600" dirty="0">
                <a:solidFill>
                  <a:srgbClr val="000000"/>
                </a:solidFill>
              </a:rPr>
              <a:t>Lorsqu'un routeur reçoit un flux de données audio numérique RTP (Real-Time Protocol) pour la voix sur IP (</a:t>
            </a:r>
            <a:r>
              <a:rPr lang="fr-FR" sz="1600" dirty="0" err="1">
                <a:solidFill>
                  <a:srgbClr val="000000"/>
                </a:solidFill>
              </a:rPr>
              <a:t>VoIP</a:t>
            </a:r>
            <a:r>
              <a:rPr lang="fr-FR" sz="1600" dirty="0">
                <a:solidFill>
                  <a:srgbClr val="000000"/>
                </a:solidFill>
              </a:rPr>
              <a:t>), il doit compenser la gigue générée en utilisant la mise en mémoire tampon. </a:t>
            </a:r>
          </a:p>
          <a:p>
            <a:pPr marL="285750" indent="-285750" algn="l" rtl="0">
              <a:buFont typeface="Arial" panose="020B0604020202020204" pitchFamily="34" charset="0"/>
              <a:buChar char="•"/>
            </a:pPr>
            <a:r>
              <a:rPr lang="fr-FR" sz="1600" dirty="0">
                <a:solidFill>
                  <a:srgbClr val="000000"/>
                </a:solidFill>
              </a:rPr>
              <a:t>La mise en mémoire tampon consiste à mettre les paquets dans un tampon pour ensuite les diffuser en flux régulier.</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6E727764-5C85-4A6B-8DF7-47744A544A32}"/>
              </a:ext>
            </a:extLst>
          </p:cNvPr>
          <p:cNvPicPr>
            <a:picLocks noChangeAspect="1"/>
          </p:cNvPicPr>
          <p:nvPr/>
        </p:nvPicPr>
        <p:blipFill>
          <a:blip r:embed="rId3"/>
          <a:stretch>
            <a:fillRect/>
          </a:stretch>
        </p:blipFill>
        <p:spPr>
          <a:xfrm>
            <a:off x="4732867" y="1129012"/>
            <a:ext cx="4140028" cy="2885475"/>
          </a:xfrm>
          <a:prstGeom prst="rect">
            <a:avLst/>
          </a:prstGeom>
        </p:spPr>
      </p:pic>
    </p:spTree>
    <p:extLst>
      <p:ext uri="{BB962C8B-B14F-4D97-AF65-F5344CB8AC3E}">
        <p14:creationId xmlns:p14="http://schemas.microsoft.com/office/powerpoint/2010/main" val="403981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Qualité des transmissions réseau</a:t>
            </a:r>
            <a:r>
              <a:rPr lang="en-US" dirty="0"/>
              <a:t/>
            </a:r>
            <a:br>
              <a:rPr lang="en-US" dirty="0"/>
            </a:br>
            <a:r>
              <a:rPr lang="fr-FR" sz="2400" dirty="0"/>
              <a:t>Perte de paquets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99625" y="880819"/>
            <a:ext cx="4140028" cy="2902665"/>
          </a:xfrm>
        </p:spPr>
        <p:txBody>
          <a:bodyPr/>
          <a:lstStyle/>
          <a:p>
            <a:pPr marL="0" indent="0" algn="l" rtl="0"/>
            <a:r>
              <a:rPr lang="fr-FR" sz="1600" dirty="0">
                <a:solidFill>
                  <a:srgbClr val="000000"/>
                </a:solidFill>
              </a:rPr>
              <a:t>Si la gigue est forte au point que certains paquets arrivent en dehors de la mise de ce tampon, ces paquets sont ignorés et les coupures s'entendent dans l'enregistrement sonore.</a:t>
            </a:r>
          </a:p>
          <a:p>
            <a:pPr marL="285750" indent="-285750" algn="l" rtl="0">
              <a:buFont typeface="Arial" panose="020B0604020202020204" pitchFamily="34" charset="0"/>
              <a:buChar char="•"/>
            </a:pPr>
            <a:r>
              <a:rPr lang="fr-FR" sz="1600" dirty="0">
                <a:solidFill>
                  <a:srgbClr val="000000"/>
                </a:solidFill>
              </a:rPr>
              <a:t>Si un seul paquet est perdu, le processeur de signal numérique (DSP) rajoute ce qu'il pense correspondre à l'enregistrement sonore manquant et l'utilisateur n'entendra rien. </a:t>
            </a:r>
          </a:p>
          <a:p>
            <a:pPr marL="285750" indent="-285750" algn="l" rtl="0">
              <a:buFont typeface="Arial" panose="020B0604020202020204" pitchFamily="34" charset="0"/>
              <a:buChar char="•"/>
            </a:pPr>
            <a:r>
              <a:rPr lang="fr-FR" sz="1600" dirty="0">
                <a:solidFill>
                  <a:srgbClr val="000000"/>
                </a:solidFill>
              </a:rPr>
              <a:t>Cependant, lorsque la gigue est trop importante pour que le DSP compense les paquets manquants, des problèmes de son surviennent.</a:t>
            </a:r>
          </a:p>
        </p:txBody>
      </p:sp>
      <p:sp>
        <p:nvSpPr>
          <p:cNvPr id="5" name="Rectangle 4">
            <a:extLst>
              <a:ext uri="{FF2B5EF4-FFF2-40B4-BE49-F238E27FC236}">
                <a16:creationId xmlns="" xmlns:c="http://schemas.openxmlformats.org/drawingml/2006/chart" xmlns:c15="http://schemas.microsoft.com/office/drawing/2012/chart" xmlns:a16="http://schemas.microsoft.com/office/drawing/2014/main" id="{9C5DFA01-30FD-465E-A931-47050380A88E}"/>
              </a:ext>
            </a:extLst>
          </p:cNvPr>
          <p:cNvSpPr/>
          <p:nvPr/>
        </p:nvSpPr>
        <p:spPr>
          <a:xfrm>
            <a:off x="4439653" y="4026471"/>
            <a:ext cx="4572000" cy="461665"/>
          </a:xfrm>
          <a:prstGeom prst="rect">
            <a:avLst/>
          </a:prstGeom>
        </p:spPr>
        <p:txBody>
          <a:bodyPr>
            <a:spAutoFit/>
          </a:bodyPr>
          <a:lstStyle/>
          <a:p>
            <a:pPr rtl="0"/>
            <a:r>
              <a:rPr lang="fr-FR" sz="1200" b="1" dirty="0"/>
              <a:t>Remarque</a:t>
            </a:r>
            <a:r>
              <a:rPr lang="fr-FR" sz="1200" dirty="0"/>
              <a:t>: Dans un réseau correctement conçu, ce phénomène doit être proche de zéro.</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6D0E67A8-5952-4334-8F31-12EE33768754}"/>
              </a:ext>
            </a:extLst>
          </p:cNvPr>
          <p:cNvPicPr>
            <a:picLocks noChangeAspect="1"/>
          </p:cNvPicPr>
          <p:nvPr/>
        </p:nvPicPr>
        <p:blipFill>
          <a:blip r:embed="rId3"/>
          <a:stretch>
            <a:fillRect/>
          </a:stretch>
        </p:blipFill>
        <p:spPr>
          <a:xfrm>
            <a:off x="4572000" y="1203369"/>
            <a:ext cx="4030890" cy="2736762"/>
          </a:xfrm>
          <a:prstGeom prst="rect">
            <a:avLst/>
          </a:prstGeom>
        </p:spPr>
      </p:pic>
    </p:spTree>
    <p:extLst>
      <p:ext uri="{BB962C8B-B14F-4D97-AF65-F5344CB8AC3E}">
        <p14:creationId xmlns:p14="http://schemas.microsoft.com/office/powerpoint/2010/main" val="218868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8691" y="1601894"/>
            <a:ext cx="8498975" cy="929640"/>
          </a:xfrm>
        </p:spPr>
        <p:txBody>
          <a:bodyPr/>
          <a:lstStyle/>
          <a:p>
            <a:pPr rtl="0"/>
            <a:r>
              <a:rPr lang="fr-FR" dirty="0">
                <a:solidFill>
                  <a:schemeClr val="accent5">
                    <a:lumMod val="40000"/>
                    <a:lumOff val="60000"/>
                  </a:schemeClr>
                </a:solidFill>
              </a:rPr>
              <a:t>9.2 - Caractéristiques du trafic</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9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r>
              <a:rPr lang="fr-FR"/>
              <a:t>Instructor Planning Guide</a:t>
            </a:r>
          </a:p>
          <a:p>
            <a:pPr lvl="1" rtl="0"/>
            <a:r>
              <a:rPr lang="fr-FR"/>
              <a:t>Information to help you become familiar with the module</a:t>
            </a:r>
          </a:p>
          <a:p>
            <a:pPr lvl="1" rtl="0"/>
            <a:r>
              <a:rPr lang="fr-FR"/>
              <a:t>Teaching aids</a:t>
            </a:r>
          </a:p>
          <a:p>
            <a:pPr rtl="0"/>
            <a:r>
              <a:rPr lang="fr-FR"/>
              <a:t>Instructor Class Presentation</a:t>
            </a:r>
          </a:p>
          <a:p>
            <a:pPr lvl="1" rtl="0"/>
            <a:r>
              <a:rPr lang="fr-FR"/>
              <a:t>Optional slides that you can use in the classroom</a:t>
            </a:r>
          </a:p>
          <a:p>
            <a:pPr lvl="1" rtl="0"/>
            <a:r>
              <a:rPr lang="fr-FR"/>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du trafic</a:t>
            </a:r>
            <a:r>
              <a:rPr lang="en-US" dirty="0"/>
              <a:t/>
            </a:r>
            <a:br>
              <a:rPr lang="en-US" dirty="0"/>
            </a:br>
            <a:r>
              <a:rPr lang="fr-FR" sz="2400" dirty="0"/>
              <a:t>Vidéo - </a:t>
            </a:r>
            <a:r>
              <a:rPr lang="fr-FR" sz="2400" dirty="0" smtClean="0"/>
              <a:t>Caractéristiques </a:t>
            </a:r>
            <a:r>
              <a:rPr lang="fr-FR" sz="2400" dirty="0"/>
              <a:t>du trafic</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8"/>
            <a:ext cx="7913517" cy="3759111"/>
          </a:xfrm>
        </p:spPr>
        <p:txBody>
          <a:bodyPr/>
          <a:lstStyle/>
          <a:p>
            <a:pPr marL="0" indent="0" algn="l" rtl="0"/>
            <a:r>
              <a:rPr lang="fr-FR" sz="1800" dirty="0">
                <a:solidFill>
                  <a:srgbClr val="000000"/>
                </a:solidFill>
              </a:rPr>
              <a:t>Cette vidéo expliquera les caractéristiques du trafic voix, vidéo et données.</a:t>
            </a:r>
          </a:p>
        </p:txBody>
      </p:sp>
    </p:spTree>
    <p:extLst>
      <p:ext uri="{BB962C8B-B14F-4D97-AF65-F5344CB8AC3E}">
        <p14:creationId xmlns:p14="http://schemas.microsoft.com/office/powerpoint/2010/main" val="3615187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du trafic</a:t>
            </a:r>
            <a:r>
              <a:rPr lang="en-US" dirty="0"/>
              <a:t/>
            </a:r>
            <a:br>
              <a:rPr lang="en-US" dirty="0"/>
            </a:br>
            <a:r>
              <a:rPr lang="fr-FR" sz="2400" dirty="0"/>
              <a:t>Tendances du trafic réseau</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52401" y="855418"/>
            <a:ext cx="8991599" cy="3759111"/>
          </a:xfrm>
        </p:spPr>
        <p:txBody>
          <a:bodyPr/>
          <a:lstStyle/>
          <a:p>
            <a:pPr marL="0" indent="0" algn="l" rtl="0"/>
            <a:r>
              <a:rPr lang="fr-FR" sz="1400" dirty="0">
                <a:solidFill>
                  <a:srgbClr val="000000"/>
                </a:solidFill>
              </a:rPr>
              <a:t>Au début des années 2000, la voix et les données constituaient les types de trafics IP prédominants. </a:t>
            </a:r>
          </a:p>
          <a:p>
            <a:pPr marL="285750" indent="-285750" algn="l" rtl="0">
              <a:buFont typeface="Arial" panose="020B0604020202020204" pitchFamily="34" charset="0"/>
              <a:buChar char="•"/>
            </a:pPr>
            <a:r>
              <a:rPr lang="fr-FR" sz="1400" dirty="0">
                <a:solidFill>
                  <a:srgbClr val="000000"/>
                </a:solidFill>
              </a:rPr>
              <a:t>Le trafic voix nécessite un volume de bande passante prévisible et des délais de transmission des paquets constants. </a:t>
            </a:r>
          </a:p>
          <a:p>
            <a:pPr marL="285750" indent="-285750" algn="l" rtl="0">
              <a:buFont typeface="Arial" panose="020B0604020202020204" pitchFamily="34" charset="0"/>
              <a:buChar char="•"/>
            </a:pPr>
            <a:r>
              <a:rPr lang="fr-FR" sz="1400" dirty="0">
                <a:solidFill>
                  <a:srgbClr val="000000"/>
                </a:solidFill>
              </a:rPr>
              <a:t>Le trafic de données n'est pas en temps réel et ses besoins en bande passante sont imprévisibles. </a:t>
            </a:r>
          </a:p>
          <a:p>
            <a:pPr marL="285750" indent="-285750" algn="l" rtl="0">
              <a:buFont typeface="Arial" panose="020B0604020202020204" pitchFamily="34" charset="0"/>
              <a:buChar char="•"/>
            </a:pPr>
            <a:r>
              <a:rPr lang="fr-FR" sz="1400" dirty="0">
                <a:solidFill>
                  <a:srgbClr val="000000"/>
                </a:solidFill>
              </a:rPr>
              <a:t>Il peut temporairement se faire par salves, par exemple en cas de téléchargement d'un fichier volumineux, ce qui peut entraîner la consommation de la totalité de la bande passante d'une liaison.</a:t>
            </a:r>
          </a:p>
          <a:p>
            <a:pPr marL="0" indent="0" algn="l" rtl="0"/>
            <a:r>
              <a:rPr lang="fr-FR" sz="1400" dirty="0">
                <a:solidFill>
                  <a:srgbClr val="000000"/>
                </a:solidFill>
              </a:rPr>
              <a:t>Plus récemment, le trafic vidéo a acquis une importance de plus en plus cruciale pour les communications et les opérations professionnelles. </a:t>
            </a:r>
          </a:p>
          <a:p>
            <a:pPr marL="285750" indent="-285750" algn="l" rtl="0">
              <a:buFont typeface="Arial" panose="020B0604020202020204" pitchFamily="34" charset="0"/>
              <a:buChar char="•"/>
            </a:pPr>
            <a:r>
              <a:rPr lang="fr-FR" sz="1400" dirty="0">
                <a:solidFill>
                  <a:srgbClr val="000000"/>
                </a:solidFill>
              </a:rPr>
              <a:t>Selon l'indice VNI (Virtual Networking Index) Cisco, le trafic vidéo représentait 70% du trafic en 2017. </a:t>
            </a:r>
          </a:p>
          <a:p>
            <a:pPr marL="285750" indent="-285750" algn="l" rtl="0">
              <a:buFont typeface="Arial" panose="020B0604020202020204" pitchFamily="34" charset="0"/>
              <a:buChar char="•"/>
            </a:pPr>
            <a:r>
              <a:rPr lang="fr-FR" sz="1400" dirty="0">
                <a:solidFill>
                  <a:srgbClr val="000000"/>
                </a:solidFill>
              </a:rPr>
              <a:t>En 2022, le vidéo représentera 82% de tous les trafics. </a:t>
            </a:r>
          </a:p>
          <a:p>
            <a:pPr marL="285750" indent="-285750" algn="l" rtl="0">
              <a:buFont typeface="Arial" panose="020B0604020202020204" pitchFamily="34" charset="0"/>
              <a:buChar char="•"/>
            </a:pPr>
            <a:r>
              <a:rPr lang="fr-FR" sz="1400" dirty="0">
                <a:solidFill>
                  <a:srgbClr val="000000"/>
                </a:solidFill>
              </a:rPr>
              <a:t>Le trafic vidéo mobile atteindra 60,9 </a:t>
            </a:r>
            <a:r>
              <a:rPr lang="fr-FR" sz="1400" dirty="0" err="1">
                <a:solidFill>
                  <a:srgbClr val="000000"/>
                </a:solidFill>
              </a:rPr>
              <a:t>exaoctets</a:t>
            </a:r>
            <a:r>
              <a:rPr lang="fr-FR" sz="1400" dirty="0">
                <a:solidFill>
                  <a:srgbClr val="000000"/>
                </a:solidFill>
              </a:rPr>
              <a:t> par mois en 2022. </a:t>
            </a:r>
          </a:p>
          <a:p>
            <a:pPr marL="0" indent="0" algn="l" rtl="0"/>
            <a:r>
              <a:rPr lang="fr-FR" sz="1400" dirty="0">
                <a:solidFill>
                  <a:srgbClr val="000000"/>
                </a:solidFill>
              </a:rPr>
              <a:t>Les différents types de trafics (voix, vidéo et données) impliquent des besoins extrêmement variés en termes de réseau.</a:t>
            </a:r>
          </a:p>
          <a:p>
            <a:pPr marL="0" indent="0" algn="l"/>
            <a:endParaRPr lang="en-US" sz="1400" dirty="0">
              <a:solidFill>
                <a:srgbClr val="000000"/>
              </a:solidFill>
            </a:endParaRPr>
          </a:p>
        </p:txBody>
      </p:sp>
    </p:spTree>
    <p:extLst>
      <p:ext uri="{BB962C8B-B14F-4D97-AF65-F5344CB8AC3E}">
        <p14:creationId xmlns:p14="http://schemas.microsoft.com/office/powerpoint/2010/main" val="132408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du trafic</a:t>
            </a:r>
            <a:r>
              <a:rPr lang="en-US" dirty="0"/>
              <a:t/>
            </a:r>
            <a:br>
              <a:rPr lang="en-US" dirty="0"/>
            </a:br>
            <a:r>
              <a:rPr lang="fr-FR" sz="2400" dirty="0"/>
              <a:t>Voix</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89638" y="677619"/>
            <a:ext cx="8576562" cy="1887782"/>
          </a:xfrm>
        </p:spPr>
        <p:txBody>
          <a:bodyPr/>
          <a:lstStyle/>
          <a:p>
            <a:pPr marL="0" indent="0" algn="l" rtl="0"/>
            <a:r>
              <a:rPr lang="fr-FR" sz="1600" dirty="0">
                <a:solidFill>
                  <a:srgbClr val="000000"/>
                </a:solidFill>
              </a:rPr>
              <a:t>Le trafic vocal est prévisible et fluide et très sensible aux délais et aux paquets abandonnés. </a:t>
            </a:r>
          </a:p>
          <a:p>
            <a:pPr marL="285750" indent="-285750" algn="l" rtl="0">
              <a:buFont typeface="Arial" panose="020B0604020202020204" pitchFamily="34" charset="0"/>
              <a:buChar char="•"/>
            </a:pPr>
            <a:r>
              <a:rPr lang="fr-FR" sz="1400" dirty="0">
                <a:solidFill>
                  <a:srgbClr val="000000"/>
                </a:solidFill>
              </a:rPr>
              <a:t>Les paquets vocaux doivent bénéficier d'une priorité plus élevée que le reste du trafic. </a:t>
            </a:r>
          </a:p>
          <a:p>
            <a:pPr marL="285750" indent="-285750" algn="l" rtl="0">
              <a:buFont typeface="Arial" panose="020B0604020202020204" pitchFamily="34" charset="0"/>
              <a:buChar char="•"/>
            </a:pPr>
            <a:r>
              <a:rPr lang="fr-FR" sz="1400" dirty="0">
                <a:solidFill>
                  <a:srgbClr val="000000"/>
                </a:solidFill>
              </a:rPr>
              <a:t>Les produits Cisco utilisent la plage de ports RTP comprise entre 16384 et 32767 afin de placer ce trafic en priorité maximale. </a:t>
            </a:r>
          </a:p>
          <a:p>
            <a:pPr marL="0" indent="0" algn="l" rtl="0"/>
            <a:r>
              <a:rPr lang="fr-FR" sz="1600" dirty="0">
                <a:solidFill>
                  <a:srgbClr val="000000"/>
                </a:solidFill>
              </a:rPr>
              <a:t>La voix peut tolérer un certain degré de latence, de gigue et de perte sans effets notables.</a:t>
            </a:r>
          </a:p>
          <a:p>
            <a:pPr marL="0" indent="0" algn="l" rtl="0"/>
            <a:r>
              <a:rPr lang="fr-FR" sz="1600" dirty="0">
                <a:solidFill>
                  <a:srgbClr val="000000"/>
                </a:solidFill>
              </a:rPr>
              <a:t>La latence ne peut pas dépasser 150 ms. </a:t>
            </a:r>
          </a:p>
          <a:p>
            <a:pPr marL="285750" indent="-285750" algn="l" rtl="0">
              <a:buFont typeface="Arial" panose="020B0604020202020204" pitchFamily="34" charset="0"/>
              <a:buChar char="•"/>
            </a:pPr>
            <a:r>
              <a:rPr lang="fr-FR" sz="1400" dirty="0">
                <a:solidFill>
                  <a:srgbClr val="000000"/>
                </a:solidFill>
              </a:rPr>
              <a:t>la gigue ne doit pas dépasser 30 ms; et la perte de paquets ne doit pas dépasser 1%. </a:t>
            </a:r>
          </a:p>
          <a:p>
            <a:pPr marL="285750" indent="-285750" algn="l" rtl="0">
              <a:buFont typeface="Arial" panose="020B0604020202020204" pitchFamily="34" charset="0"/>
              <a:buChar char="•"/>
            </a:pPr>
            <a:r>
              <a:rPr lang="fr-FR" sz="1400" dirty="0">
                <a:solidFill>
                  <a:srgbClr val="000000"/>
                </a:solidFill>
              </a:rPr>
              <a:t>Le trafic voix nécessite au moins 30 Kbit/s de bande passante. </a:t>
            </a: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9210C184-EA9F-4C0B-84BC-5526514B6F62}"/>
              </a:ext>
            </a:extLst>
          </p:cNvPr>
          <p:cNvGraphicFramePr>
            <a:graphicFrameLocks/>
          </p:cNvGraphicFramePr>
          <p:nvPr>
            <p:extLst>
              <p:ext uri="{D42A27DB-BD31-4B8C-83A1-F6EECF244321}">
                <p14:modId xmlns:p14="http://schemas.microsoft.com/office/powerpoint/2010/main" val="1030253906"/>
              </p:ext>
            </p:extLst>
          </p:nvPr>
        </p:nvGraphicFramePr>
        <p:xfrm>
          <a:off x="1388534" y="2962664"/>
          <a:ext cx="5661203" cy="1514794"/>
        </p:xfrm>
        <a:graphic>
          <a:graphicData uri="http://schemas.openxmlformats.org/drawingml/2006/table">
            <a:tbl>
              <a:tblPr firstRow="1" bandRow="1">
                <a:tableStyleId>{5C22544A-7EE6-4342-B048-85BDC9FD1C3A}</a:tableStyleId>
              </a:tblPr>
              <a:tblGrid>
                <a:gridCol w="1858754">
                  <a:extLst>
                    <a:ext uri="{9D8B030D-6E8A-4147-A177-3AD203B41FA5}">
                      <a16:colId xmlns="" xmlns:c="http://schemas.openxmlformats.org/drawingml/2006/chart" xmlns:c15="http://schemas.microsoft.com/office/drawing/2012/chart" xmlns:a16="http://schemas.microsoft.com/office/drawing/2014/main" val="3729139006"/>
                    </a:ext>
                  </a:extLst>
                </a:gridCol>
                <a:gridCol w="3802449">
                  <a:extLst>
                    <a:ext uri="{9D8B030D-6E8A-4147-A177-3AD203B41FA5}">
                      <a16:colId xmlns="" xmlns:c="http://schemas.openxmlformats.org/drawingml/2006/chart" xmlns:c15="http://schemas.microsoft.com/office/drawing/2012/chart" xmlns:a16="http://schemas.microsoft.com/office/drawing/2014/main" val="2623022619"/>
                    </a:ext>
                  </a:extLst>
                </a:gridCol>
              </a:tblGrid>
              <a:tr h="170896">
                <a:tc>
                  <a:txBody>
                    <a:bodyPr/>
                    <a:lstStyle/>
                    <a:p>
                      <a:pPr rtl="0"/>
                      <a:r>
                        <a:rPr lang="fr-FR" sz="1200" dirty="0"/>
                        <a:t>Caractéristiques du trafic voix</a:t>
                      </a:r>
                    </a:p>
                  </a:txBody>
                  <a:tcPr/>
                </a:tc>
                <a:tc>
                  <a:txBody>
                    <a:bodyPr/>
                    <a:lstStyle/>
                    <a:p>
                      <a:pPr rtl="0"/>
                      <a:r>
                        <a:rPr lang="fr-FR" sz="1200" dirty="0"/>
                        <a:t>Requêtes unidirectionnelles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057594">
                <a:tc>
                  <a:txBody>
                    <a:bodyPr/>
                    <a:lstStyle/>
                    <a:p>
                      <a:pPr marL="171450" indent="-171450" rtl="0">
                        <a:buFont typeface="Arial" panose="020B0604020202020204" pitchFamily="34" charset="0"/>
                        <a:buChar char="•"/>
                      </a:pPr>
                      <a:r>
                        <a:rPr lang="fr-FR" sz="1200">
                          <a:solidFill>
                            <a:srgbClr val="000000"/>
                          </a:solidFill>
                        </a:rPr>
                        <a:t>Fluide</a:t>
                      </a:r>
                    </a:p>
                    <a:p>
                      <a:pPr marL="171450" indent="-171450" rtl="0">
                        <a:buFont typeface="Arial" panose="020B0604020202020204" pitchFamily="34" charset="0"/>
                        <a:buChar char="•"/>
                      </a:pPr>
                      <a:r>
                        <a:rPr lang="fr-FR" sz="1200">
                          <a:solidFill>
                            <a:srgbClr val="000000"/>
                          </a:solidFill>
                        </a:rPr>
                        <a:t>Minimal</a:t>
                      </a:r>
                    </a:p>
                    <a:p>
                      <a:pPr marL="171450" indent="-171450" rtl="0">
                        <a:buFont typeface="Arial" panose="020B0604020202020204" pitchFamily="34" charset="0"/>
                        <a:buChar char="•"/>
                      </a:pPr>
                      <a:r>
                        <a:rPr lang="fr-FR" sz="1200">
                          <a:solidFill>
                            <a:srgbClr val="000000"/>
                          </a:solidFill>
                        </a:rPr>
                        <a:t>Sensible aux pertes</a:t>
                      </a:r>
                    </a:p>
                    <a:p>
                      <a:pPr marL="171450" indent="-171450" rtl="0">
                        <a:buFont typeface="Arial" panose="020B0604020202020204" pitchFamily="34" charset="0"/>
                        <a:buChar char="•"/>
                      </a:pPr>
                      <a:r>
                        <a:rPr lang="fr-FR" sz="1200">
                          <a:solidFill>
                            <a:srgbClr val="000000"/>
                          </a:solidFill>
                        </a:rPr>
                        <a:t>Sensible aux retards</a:t>
                      </a:r>
                    </a:p>
                    <a:p>
                      <a:pPr marL="171450" indent="-171450" rtl="0">
                        <a:buFont typeface="Arial" panose="020B0604020202020204" pitchFamily="34" charset="0"/>
                        <a:buChar char="•"/>
                      </a:pPr>
                      <a:r>
                        <a:rPr lang="fr-FR" sz="1200">
                          <a:solidFill>
                            <a:srgbClr val="000000"/>
                          </a:solidFill>
                        </a:rPr>
                        <a:t>Priorité UPD</a:t>
                      </a:r>
                    </a:p>
                  </a:txBody>
                  <a:tcPr/>
                </a:tc>
                <a:tc>
                  <a:txBody>
                    <a:bodyPr/>
                    <a:lstStyle/>
                    <a:p>
                      <a:pPr marL="171450" indent="-171450" rtl="0">
                        <a:buFont typeface="Arial" panose="020B0604020202020204" pitchFamily="34" charset="0"/>
                        <a:buChar char="•"/>
                      </a:pPr>
                      <a:r>
                        <a:rPr lang="fr-FR" sz="1200" dirty="0">
                          <a:solidFill>
                            <a:srgbClr val="000000"/>
                          </a:solidFill>
                        </a:rPr>
                        <a:t>Latence </a:t>
                      </a:r>
                      <a:r>
                        <a:rPr lang="fr-FR" sz="1200" u="sng" dirty="0">
                          <a:solidFill>
                            <a:srgbClr val="000000"/>
                          </a:solidFill>
                        </a:rPr>
                        <a:t>&lt;</a:t>
                      </a:r>
                      <a:r>
                        <a:rPr lang="fr-FR" sz="1200" dirty="0">
                          <a:solidFill>
                            <a:srgbClr val="000000"/>
                          </a:solidFill>
                        </a:rPr>
                        <a:t> 150ms</a:t>
                      </a:r>
                    </a:p>
                    <a:p>
                      <a:pPr marL="171450" indent="-171450" rtl="0">
                        <a:buFont typeface="Arial" panose="020B0604020202020204" pitchFamily="34" charset="0"/>
                        <a:buChar char="•"/>
                      </a:pPr>
                      <a:r>
                        <a:rPr lang="fr-FR" sz="1200" dirty="0">
                          <a:solidFill>
                            <a:srgbClr val="000000"/>
                          </a:solidFill>
                        </a:rPr>
                        <a:t>Gigue </a:t>
                      </a:r>
                      <a:r>
                        <a:rPr lang="fr-FR" sz="1200" u="sng" dirty="0">
                          <a:solidFill>
                            <a:srgbClr val="000000"/>
                          </a:solidFill>
                        </a:rPr>
                        <a:t>&lt;</a:t>
                      </a:r>
                      <a:r>
                        <a:rPr lang="fr-FR" sz="1200" dirty="0">
                          <a:solidFill>
                            <a:srgbClr val="000000"/>
                          </a:solidFill>
                        </a:rPr>
                        <a:t> 30 ms</a:t>
                      </a:r>
                    </a:p>
                    <a:p>
                      <a:pPr marL="171450" indent="-171450" rtl="0">
                        <a:buFont typeface="Arial" panose="020B0604020202020204" pitchFamily="34" charset="0"/>
                        <a:buChar char="•"/>
                      </a:pPr>
                      <a:r>
                        <a:rPr lang="fr-FR" sz="1200" dirty="0">
                          <a:solidFill>
                            <a:srgbClr val="000000"/>
                          </a:solidFill>
                        </a:rPr>
                        <a:t>Perte </a:t>
                      </a:r>
                      <a:r>
                        <a:rPr lang="fr-FR" sz="1200" u="sng" dirty="0">
                          <a:solidFill>
                            <a:srgbClr val="000000"/>
                          </a:solidFill>
                        </a:rPr>
                        <a:t>&lt;</a:t>
                      </a:r>
                      <a:r>
                        <a:rPr lang="fr-FR" sz="1200" dirty="0">
                          <a:solidFill>
                            <a:srgbClr val="000000"/>
                          </a:solidFill>
                        </a:rPr>
                        <a:t> 1% bande passante (30-128 Kbit/s)</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bl>
          </a:graphicData>
        </a:graphic>
      </p:graphicFrame>
    </p:spTree>
    <p:extLst>
      <p:ext uri="{BB962C8B-B14F-4D97-AF65-F5344CB8AC3E}">
        <p14:creationId xmlns:p14="http://schemas.microsoft.com/office/powerpoint/2010/main" val="90158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du trafic</a:t>
            </a:r>
            <a:r>
              <a:rPr lang="en-US" dirty="0"/>
              <a:t/>
            </a:r>
            <a:br>
              <a:rPr lang="en-US" dirty="0"/>
            </a:br>
            <a:r>
              <a:rPr lang="fr-FR" sz="2400" dirty="0"/>
              <a:t>Vidéo</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52400" y="660686"/>
            <a:ext cx="8991600" cy="1887782"/>
          </a:xfrm>
        </p:spPr>
        <p:txBody>
          <a:bodyPr/>
          <a:lstStyle/>
          <a:p>
            <a:pPr marL="0" indent="0" algn="l" rtl="0"/>
            <a:r>
              <a:rPr lang="fr-FR" sz="1600" dirty="0">
                <a:solidFill>
                  <a:srgbClr val="000000"/>
                </a:solidFill>
              </a:rPr>
              <a:t>Le trafic peut être imprévisible, incohérent et en salve. Contrairement à la voix, la vidéo récupère moins bien en cas de perte et comporte un plus grand volume de données par paquet. </a:t>
            </a:r>
          </a:p>
          <a:p>
            <a:pPr marL="285750" indent="-285750" algn="l" rtl="0">
              <a:buFont typeface="Arial" panose="020B0604020202020204" pitchFamily="34" charset="0"/>
              <a:buChar char="•"/>
            </a:pPr>
            <a:r>
              <a:rPr lang="fr-FR" sz="1600" dirty="0">
                <a:solidFill>
                  <a:srgbClr val="000000"/>
                </a:solidFill>
              </a:rPr>
              <a:t>Le nombre et la taille des paquets vidéo varient toutes les 33 ms selon le contenu de la vidéo.</a:t>
            </a:r>
          </a:p>
          <a:p>
            <a:pPr marL="285750" indent="-285750" algn="l" rtl="0">
              <a:buFont typeface="Arial" panose="020B0604020202020204" pitchFamily="34" charset="0"/>
              <a:buChar char="•"/>
            </a:pPr>
            <a:r>
              <a:rPr lang="fr-FR" sz="1600" dirty="0">
                <a:solidFill>
                  <a:srgbClr val="000000"/>
                </a:solidFill>
              </a:rPr>
              <a:t>Les ports UDP, par exemple le port 554 utilisé pour le Real-Time Streaming Protocol (RSTP), doivent être prioritaires par rapport au trafic réseau moins soumis à des contraintes temporelles.</a:t>
            </a:r>
          </a:p>
          <a:p>
            <a:pPr marL="285750" indent="-285750" algn="l" rtl="0">
              <a:buFont typeface="Arial" panose="020B0604020202020204" pitchFamily="34" charset="0"/>
              <a:buChar char="•"/>
            </a:pPr>
            <a:r>
              <a:rPr lang="fr-FR" sz="1600" dirty="0">
                <a:solidFill>
                  <a:srgbClr val="000000"/>
                </a:solidFill>
              </a:rPr>
              <a:t>La latence ne doit pas dépasser 400 ms. la gigue ne doit pas dépasser 50 ms; la perte de paquets vidéo ne doit pas dépasser 1%. Le trafic vidéo nécessite au moins 384 Kbit/s de bande passante.</a:t>
            </a:r>
          </a:p>
        </p:txBody>
      </p:sp>
      <p:graphicFrame>
        <p:nvGraphicFramePr>
          <p:cNvPr id="6" name="Content Placeholder 6">
            <a:extLst>
              <a:ext uri="{FF2B5EF4-FFF2-40B4-BE49-F238E27FC236}">
                <a16:creationId xmlns="" xmlns:c="http://schemas.openxmlformats.org/drawingml/2006/chart" xmlns:c15="http://schemas.microsoft.com/office/drawing/2012/chart" xmlns:a16="http://schemas.microsoft.com/office/drawing/2014/main" id="{6271B857-75B2-401C-A2CE-5F060B5F156B}"/>
              </a:ext>
            </a:extLst>
          </p:cNvPr>
          <p:cNvGraphicFramePr>
            <a:graphicFrameLocks/>
          </p:cNvGraphicFramePr>
          <p:nvPr>
            <p:extLst>
              <p:ext uri="{D42A27DB-BD31-4B8C-83A1-F6EECF244321}">
                <p14:modId xmlns:p14="http://schemas.microsoft.com/office/powerpoint/2010/main" val="793909636"/>
              </p:ext>
            </p:extLst>
          </p:nvPr>
        </p:nvGraphicFramePr>
        <p:xfrm>
          <a:off x="1447800" y="3141357"/>
          <a:ext cx="6276273" cy="1514794"/>
        </p:xfrm>
        <a:graphic>
          <a:graphicData uri="http://schemas.openxmlformats.org/drawingml/2006/table">
            <a:tbl>
              <a:tblPr firstRow="1" bandRow="1">
                <a:tableStyleId>{5C22544A-7EE6-4342-B048-85BDC9FD1C3A}</a:tableStyleId>
              </a:tblPr>
              <a:tblGrid>
                <a:gridCol w="2054811">
                  <a:extLst>
                    <a:ext uri="{9D8B030D-6E8A-4147-A177-3AD203B41FA5}">
                      <a16:colId xmlns="" xmlns:c="http://schemas.openxmlformats.org/drawingml/2006/chart" xmlns:c15="http://schemas.microsoft.com/office/drawing/2012/chart" xmlns:a16="http://schemas.microsoft.com/office/drawing/2014/main" val="3729139006"/>
                    </a:ext>
                  </a:extLst>
                </a:gridCol>
                <a:gridCol w="4221462">
                  <a:extLst>
                    <a:ext uri="{9D8B030D-6E8A-4147-A177-3AD203B41FA5}">
                      <a16:colId xmlns="" xmlns:c="http://schemas.openxmlformats.org/drawingml/2006/chart" xmlns:c15="http://schemas.microsoft.com/office/drawing/2012/chart" xmlns:a16="http://schemas.microsoft.com/office/drawing/2014/main" val="2623022619"/>
                    </a:ext>
                  </a:extLst>
                </a:gridCol>
              </a:tblGrid>
              <a:tr h="170896">
                <a:tc>
                  <a:txBody>
                    <a:bodyPr/>
                    <a:lstStyle/>
                    <a:p>
                      <a:pPr rtl="0"/>
                      <a:r>
                        <a:rPr lang="fr-FR" sz="1200" dirty="0"/>
                        <a:t>Caractéristiques du trafic vidéo</a:t>
                      </a:r>
                    </a:p>
                  </a:txBody>
                  <a:tcPr/>
                </a:tc>
                <a:tc>
                  <a:txBody>
                    <a:bodyPr/>
                    <a:lstStyle/>
                    <a:p>
                      <a:pPr rtl="0"/>
                      <a:r>
                        <a:rPr lang="fr-FR" sz="1200" dirty="0"/>
                        <a:t>Requêtes unidirectionnelles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057594">
                <a:tc>
                  <a:txBody>
                    <a:bodyPr/>
                    <a:lstStyle/>
                    <a:p>
                      <a:pPr marL="171450" indent="-171450" rtl="0">
                        <a:buFont typeface="Arial" panose="020B0604020202020204" pitchFamily="34" charset="0"/>
                        <a:buChar char="•"/>
                      </a:pPr>
                      <a:r>
                        <a:rPr lang="fr-FR" sz="1200">
                          <a:solidFill>
                            <a:srgbClr val="000000"/>
                          </a:solidFill>
                        </a:rPr>
                        <a:t>En salves</a:t>
                      </a:r>
                    </a:p>
                    <a:p>
                      <a:pPr marL="171450" indent="-171450" rtl="0">
                        <a:buFont typeface="Arial" panose="020B0604020202020204" pitchFamily="34" charset="0"/>
                        <a:buChar char="•"/>
                      </a:pPr>
                      <a:r>
                        <a:rPr lang="fr-FR" sz="1200">
                          <a:solidFill>
                            <a:srgbClr val="000000"/>
                          </a:solidFill>
                        </a:rPr>
                        <a:t>Gourmand</a:t>
                      </a:r>
                    </a:p>
                    <a:p>
                      <a:pPr marL="171450" indent="-171450" rtl="0">
                        <a:buFont typeface="Arial" panose="020B0604020202020204" pitchFamily="34" charset="0"/>
                        <a:buChar char="•"/>
                      </a:pPr>
                      <a:r>
                        <a:rPr lang="fr-FR" sz="1200">
                          <a:solidFill>
                            <a:srgbClr val="000000"/>
                          </a:solidFill>
                        </a:rPr>
                        <a:t>Sensible aux pertes</a:t>
                      </a:r>
                    </a:p>
                    <a:p>
                      <a:pPr marL="171450" indent="-171450" rtl="0">
                        <a:buFont typeface="Arial" panose="020B0604020202020204" pitchFamily="34" charset="0"/>
                        <a:buChar char="•"/>
                      </a:pPr>
                      <a:r>
                        <a:rPr lang="fr-FR" sz="1200">
                          <a:solidFill>
                            <a:srgbClr val="000000"/>
                          </a:solidFill>
                        </a:rPr>
                        <a:t>Sensible aux retards</a:t>
                      </a:r>
                    </a:p>
                    <a:p>
                      <a:pPr marL="171450" indent="-171450" rtl="0">
                        <a:buFont typeface="Arial" panose="020B0604020202020204" pitchFamily="34" charset="0"/>
                        <a:buChar char="•"/>
                      </a:pPr>
                      <a:r>
                        <a:rPr lang="fr-FR" sz="1200">
                          <a:solidFill>
                            <a:srgbClr val="000000"/>
                          </a:solidFill>
                        </a:rPr>
                        <a:t>Priorité UPD</a:t>
                      </a:r>
                    </a:p>
                  </a:txBody>
                  <a:tcPr/>
                </a:tc>
                <a:tc>
                  <a:txBody>
                    <a:bodyPr/>
                    <a:lstStyle/>
                    <a:p>
                      <a:pPr marL="171450" indent="-171450" rtl="0">
                        <a:buFont typeface="Arial" panose="020B0604020202020204" pitchFamily="34" charset="0"/>
                        <a:buChar char="•"/>
                      </a:pPr>
                      <a:r>
                        <a:rPr lang="fr-FR" sz="1200" dirty="0">
                          <a:solidFill>
                            <a:srgbClr val="000000"/>
                          </a:solidFill>
                        </a:rPr>
                        <a:t>Latence </a:t>
                      </a:r>
                      <a:r>
                        <a:rPr lang="fr-FR" sz="1200" u="sng" dirty="0">
                          <a:solidFill>
                            <a:srgbClr val="000000"/>
                          </a:solidFill>
                        </a:rPr>
                        <a:t>&lt;</a:t>
                      </a:r>
                      <a:r>
                        <a:rPr lang="fr-FR" sz="1200" dirty="0">
                          <a:solidFill>
                            <a:srgbClr val="000000"/>
                          </a:solidFill>
                        </a:rPr>
                        <a:t> 200-400 ms</a:t>
                      </a:r>
                    </a:p>
                    <a:p>
                      <a:pPr marL="171450" indent="-171450" rtl="0">
                        <a:buFont typeface="Arial" panose="020B0604020202020204" pitchFamily="34" charset="0"/>
                        <a:buChar char="•"/>
                      </a:pPr>
                      <a:r>
                        <a:rPr lang="fr-FR" sz="1200" dirty="0">
                          <a:solidFill>
                            <a:srgbClr val="000000"/>
                          </a:solidFill>
                        </a:rPr>
                        <a:t>Gigue </a:t>
                      </a:r>
                      <a:r>
                        <a:rPr lang="fr-FR" sz="1200" u="sng" dirty="0">
                          <a:solidFill>
                            <a:srgbClr val="000000"/>
                          </a:solidFill>
                        </a:rPr>
                        <a:t>&lt;</a:t>
                      </a:r>
                      <a:r>
                        <a:rPr lang="fr-FR" sz="1200" dirty="0">
                          <a:solidFill>
                            <a:srgbClr val="000000"/>
                          </a:solidFill>
                        </a:rPr>
                        <a:t> 30-50 ms</a:t>
                      </a:r>
                    </a:p>
                    <a:p>
                      <a:pPr marL="171450" indent="-171450" rtl="0">
                        <a:buFont typeface="Arial" panose="020B0604020202020204" pitchFamily="34" charset="0"/>
                        <a:buChar char="•"/>
                      </a:pPr>
                      <a:r>
                        <a:rPr lang="fr-FR" sz="1200" dirty="0" err="1">
                          <a:solidFill>
                            <a:srgbClr val="000000"/>
                          </a:solidFill>
                        </a:rPr>
                        <a:t>Loss</a:t>
                      </a:r>
                      <a:r>
                        <a:rPr lang="fr-FR" sz="1200" dirty="0">
                          <a:solidFill>
                            <a:srgbClr val="000000"/>
                          </a:solidFill>
                        </a:rPr>
                        <a:t> </a:t>
                      </a:r>
                      <a:r>
                        <a:rPr lang="fr-FR" sz="1200" u="sng" dirty="0">
                          <a:solidFill>
                            <a:srgbClr val="000000"/>
                          </a:solidFill>
                        </a:rPr>
                        <a:t>&lt;</a:t>
                      </a:r>
                      <a:r>
                        <a:rPr lang="fr-FR" sz="1200" dirty="0">
                          <a:solidFill>
                            <a:srgbClr val="000000"/>
                          </a:solidFill>
                        </a:rPr>
                        <a:t> 0.1 – 1%</a:t>
                      </a:r>
                    </a:p>
                    <a:p>
                      <a:pPr marL="171450" indent="-171450" rtl="0">
                        <a:buFont typeface="Arial" panose="020B0604020202020204" pitchFamily="34" charset="0"/>
                        <a:buChar char="•"/>
                      </a:pPr>
                      <a:r>
                        <a:rPr lang="fr-FR" sz="1200" dirty="0">
                          <a:solidFill>
                            <a:srgbClr val="000000"/>
                          </a:solidFill>
                        </a:rPr>
                        <a:t>Bande passante (384 Kbps - 20 Mbps)</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bl>
          </a:graphicData>
        </a:graphic>
      </p:graphicFrame>
    </p:spTree>
    <p:extLst>
      <p:ext uri="{BB962C8B-B14F-4D97-AF65-F5344CB8AC3E}">
        <p14:creationId xmlns:p14="http://schemas.microsoft.com/office/powerpoint/2010/main" val="3527491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du trafic</a:t>
            </a:r>
            <a:r>
              <a:rPr lang="en-US" dirty="0"/>
              <a:t/>
            </a:r>
            <a:br>
              <a:rPr lang="en-US" dirty="0"/>
            </a:br>
            <a:r>
              <a:rPr lang="fr-FR" sz="2400" dirty="0"/>
              <a:t>Données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69333" y="855419"/>
            <a:ext cx="8652933" cy="1887782"/>
          </a:xfrm>
        </p:spPr>
        <p:txBody>
          <a:bodyPr/>
          <a:lstStyle/>
          <a:p>
            <a:pPr marL="0" indent="0" algn="l" rtl="0"/>
            <a:r>
              <a:rPr lang="fr-FR" sz="1600" dirty="0">
                <a:solidFill>
                  <a:srgbClr val="000000"/>
                </a:solidFill>
              </a:rPr>
              <a:t>Les applications de données qui ne tolèrent pas la perte de données, comme les e-mails et les pages web, utilisent le protocole TCP pour garantir que les éventuels paquets perdus lors du transit seront renvoyés. </a:t>
            </a:r>
          </a:p>
          <a:p>
            <a:pPr marL="285750" indent="-285750" algn="l" rtl="0">
              <a:buFont typeface="Arial" panose="020B0604020202020204" pitchFamily="34" charset="0"/>
              <a:buChar char="•"/>
            </a:pPr>
            <a:r>
              <a:rPr lang="fr-FR" sz="1600" dirty="0">
                <a:solidFill>
                  <a:srgbClr val="000000"/>
                </a:solidFill>
              </a:rPr>
              <a:t>Le trafic de données peut être fluide ou en salve. </a:t>
            </a:r>
          </a:p>
          <a:p>
            <a:pPr marL="285750" indent="-285750" algn="l" rtl="0">
              <a:buFont typeface="Arial" panose="020B0604020202020204" pitchFamily="34" charset="0"/>
              <a:buChar char="•"/>
            </a:pPr>
            <a:r>
              <a:rPr lang="fr-FR" sz="1600" dirty="0">
                <a:solidFill>
                  <a:srgbClr val="000000"/>
                </a:solidFill>
              </a:rPr>
              <a:t>Le trafic du réseau est généralement fluide et prévisible.</a:t>
            </a:r>
          </a:p>
          <a:p>
            <a:pPr marL="0" indent="0" algn="l" rtl="0"/>
            <a:r>
              <a:rPr lang="fr-FR" sz="1600" dirty="0">
                <a:solidFill>
                  <a:srgbClr val="000000"/>
                </a:solidFill>
              </a:rPr>
              <a:t>Certaines applications TCP peuvent être très extrêmement gourmandes et consomme une grande partie de la capacité du réseau. Lorsque vous téléchargez un fichier volumineux, par exemple un film ou un jeu, le protocole FTP consomme autant de bande passante qu'il peut.</a:t>
            </a:r>
          </a:p>
        </p:txBody>
      </p:sp>
      <p:graphicFrame>
        <p:nvGraphicFramePr>
          <p:cNvPr id="6" name="Content Placeholder 6">
            <a:extLst>
              <a:ext uri="{FF2B5EF4-FFF2-40B4-BE49-F238E27FC236}">
                <a16:creationId xmlns="" xmlns:c="http://schemas.openxmlformats.org/drawingml/2006/chart" xmlns:c15="http://schemas.microsoft.com/office/drawing/2012/chart" xmlns:a16="http://schemas.microsoft.com/office/drawing/2014/main" id="{6271B857-75B2-401C-A2CE-5F060B5F156B}"/>
              </a:ext>
            </a:extLst>
          </p:cNvPr>
          <p:cNvGraphicFramePr>
            <a:graphicFrameLocks/>
          </p:cNvGraphicFramePr>
          <p:nvPr>
            <p:extLst>
              <p:ext uri="{D42A27DB-BD31-4B8C-83A1-F6EECF244321}">
                <p14:modId xmlns:p14="http://schemas.microsoft.com/office/powerpoint/2010/main" val="113355254"/>
              </p:ext>
            </p:extLst>
          </p:nvPr>
        </p:nvGraphicFramePr>
        <p:xfrm>
          <a:off x="2921617" y="3266573"/>
          <a:ext cx="2934225" cy="1331914"/>
        </p:xfrm>
        <a:graphic>
          <a:graphicData uri="http://schemas.openxmlformats.org/drawingml/2006/table">
            <a:tbl>
              <a:tblPr firstRow="1" bandRow="1">
                <a:tableStyleId>{5C22544A-7EE6-4342-B048-85BDC9FD1C3A}</a:tableStyleId>
              </a:tblPr>
              <a:tblGrid>
                <a:gridCol w="2934225">
                  <a:extLst>
                    <a:ext uri="{9D8B030D-6E8A-4147-A177-3AD203B41FA5}">
                      <a16:colId xmlns="" xmlns:c="http://schemas.openxmlformats.org/drawingml/2006/chart" xmlns:c15="http://schemas.microsoft.com/office/drawing/2012/chart" xmlns:a16="http://schemas.microsoft.com/office/drawing/2014/main" val="3729139006"/>
                    </a:ext>
                  </a:extLst>
                </a:gridCol>
              </a:tblGrid>
              <a:tr h="170896">
                <a:tc>
                  <a:txBody>
                    <a:bodyPr/>
                    <a:lstStyle/>
                    <a:p>
                      <a:pPr rtl="0"/>
                      <a:r>
                        <a:rPr lang="fr-FR" sz="1200"/>
                        <a:t>Caractéristiques du trafic de données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057594">
                <a:tc>
                  <a:txBody>
                    <a:bodyPr/>
                    <a:lstStyle/>
                    <a:p>
                      <a:pPr marL="171450" indent="-171450" rtl="0">
                        <a:buFont typeface="Arial" panose="020B0604020202020204" pitchFamily="34" charset="0"/>
                        <a:buChar char="•"/>
                      </a:pPr>
                      <a:r>
                        <a:rPr lang="fr-FR" sz="1200">
                          <a:solidFill>
                            <a:srgbClr val="000000"/>
                          </a:solidFill>
                        </a:rPr>
                        <a:t>Fluide/en salves (burst)</a:t>
                      </a:r>
                    </a:p>
                    <a:p>
                      <a:pPr marL="171450" indent="-171450" rtl="0">
                        <a:buFont typeface="Arial" panose="020B0604020202020204" pitchFamily="34" charset="0"/>
                        <a:buChar char="•"/>
                      </a:pPr>
                      <a:r>
                        <a:rPr lang="fr-FR" sz="1200">
                          <a:solidFill>
                            <a:srgbClr val="000000"/>
                          </a:solidFill>
                        </a:rPr>
                        <a:t>Minimal/gourmand</a:t>
                      </a:r>
                    </a:p>
                    <a:p>
                      <a:pPr marL="171450" indent="-171450" rtl="0">
                        <a:buFont typeface="Arial" panose="020B0604020202020204" pitchFamily="34" charset="0"/>
                        <a:buChar char="•"/>
                      </a:pPr>
                      <a:r>
                        <a:rPr lang="fr-FR" sz="1200">
                          <a:solidFill>
                            <a:srgbClr val="000000"/>
                          </a:solidFill>
                        </a:rPr>
                        <a:t>Insensible aux pertes</a:t>
                      </a:r>
                    </a:p>
                    <a:p>
                      <a:pPr marL="171450" indent="-171450" rtl="0">
                        <a:buFont typeface="Arial" panose="020B0604020202020204" pitchFamily="34" charset="0"/>
                        <a:buChar char="•"/>
                      </a:pPr>
                      <a:r>
                        <a:rPr lang="fr-FR" sz="1200">
                          <a:solidFill>
                            <a:srgbClr val="000000"/>
                          </a:solidFill>
                        </a:rPr>
                        <a:t>Insensible aux retards</a:t>
                      </a:r>
                    </a:p>
                    <a:p>
                      <a:pPr marL="171450" indent="-171450" rtl="0">
                        <a:buFont typeface="Arial" panose="020B0604020202020204" pitchFamily="34" charset="0"/>
                        <a:buChar char="•"/>
                      </a:pPr>
                      <a:r>
                        <a:rPr lang="fr-FR" sz="1200">
                          <a:solidFill>
                            <a:srgbClr val="000000"/>
                          </a:solidFill>
                        </a:rPr>
                        <a:t>Retransmission TCP</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bl>
          </a:graphicData>
        </a:graphic>
      </p:graphicFrame>
    </p:spTree>
    <p:extLst>
      <p:ext uri="{BB962C8B-B14F-4D97-AF65-F5344CB8AC3E}">
        <p14:creationId xmlns:p14="http://schemas.microsoft.com/office/powerpoint/2010/main" val="151777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a:t>Caractéristiques du trafic</a:t>
            </a:r>
            <a:r>
              <a:rPr lang="en-US" dirty="0"/>
              <a:t/>
            </a:r>
            <a:br>
              <a:rPr lang="en-US" dirty="0"/>
            </a:br>
            <a:r>
              <a:rPr lang="fr-FR" sz="2400"/>
              <a:t>Données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7913516" cy="1293892"/>
          </a:xfrm>
        </p:spPr>
        <p:txBody>
          <a:bodyPr/>
          <a:lstStyle/>
          <a:p>
            <a:pPr marL="0" indent="0" algn="l" rtl="0"/>
            <a:r>
              <a:rPr lang="fr-FR" sz="1600" dirty="0">
                <a:solidFill>
                  <a:srgbClr val="000000"/>
                </a:solidFill>
              </a:rPr>
              <a:t>Par rapport à la voix et à la vidéo, le trafic de données est relativement peu sensible aux pertes et aux retards. La qualité de l'expérience ou la </a:t>
            </a:r>
            <a:r>
              <a:rPr lang="fr-FR" sz="1600" dirty="0" err="1">
                <a:solidFill>
                  <a:srgbClr val="000000"/>
                </a:solidFill>
              </a:rPr>
              <a:t>QoE</a:t>
            </a:r>
            <a:r>
              <a:rPr lang="fr-FR" sz="1600" dirty="0">
                <a:solidFill>
                  <a:srgbClr val="000000"/>
                </a:solidFill>
              </a:rPr>
              <a:t> est importante à considérer avec le trafic de données.</a:t>
            </a:r>
          </a:p>
          <a:p>
            <a:pPr marL="285750" indent="-285750" algn="l" rtl="0">
              <a:buFont typeface="Arial" panose="020B0604020202020204" pitchFamily="34" charset="0"/>
              <a:buChar char="•"/>
            </a:pPr>
            <a:r>
              <a:rPr lang="fr-FR" sz="1600" dirty="0">
                <a:solidFill>
                  <a:srgbClr val="000000"/>
                </a:solidFill>
              </a:rPr>
              <a:t>Les données proviennent-elles d'une application interactive?</a:t>
            </a:r>
          </a:p>
          <a:p>
            <a:pPr marL="285750" indent="-285750" algn="l" rtl="0">
              <a:buFont typeface="Arial" panose="020B0604020202020204" pitchFamily="34" charset="0"/>
              <a:buChar char="•"/>
            </a:pPr>
            <a:r>
              <a:rPr lang="fr-FR" sz="1600" dirty="0">
                <a:solidFill>
                  <a:srgbClr val="000000"/>
                </a:solidFill>
              </a:rPr>
              <a:t>Les données sont-elles essentielles?</a:t>
            </a:r>
          </a:p>
          <a:p>
            <a:pPr marL="285750" indent="-285750" algn="l">
              <a:buFont typeface="Arial" panose="020B0604020202020204" pitchFamily="34" charset="0"/>
              <a:buChar char="•"/>
            </a:pPr>
            <a:endParaRPr lang="en-US" sz="1600" dirty="0">
              <a:solidFill>
                <a:srgbClr val="000000"/>
              </a:solidFill>
            </a:endParaRP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2C02D9A9-C94F-4801-811B-94DF0B733E93}"/>
              </a:ext>
            </a:extLst>
          </p:cNvPr>
          <p:cNvGraphicFramePr>
            <a:graphicFrameLocks/>
          </p:cNvGraphicFramePr>
          <p:nvPr>
            <p:extLst>
              <p:ext uri="{D42A27DB-BD31-4B8C-83A1-F6EECF244321}">
                <p14:modId xmlns:p14="http://schemas.microsoft.com/office/powerpoint/2010/main" val="4264553147"/>
              </p:ext>
            </p:extLst>
          </p:nvPr>
        </p:nvGraphicFramePr>
        <p:xfrm>
          <a:off x="508438" y="2743201"/>
          <a:ext cx="8280399" cy="1833880"/>
        </p:xfrm>
        <a:graphic>
          <a:graphicData uri="http://schemas.openxmlformats.org/drawingml/2006/table">
            <a:tbl>
              <a:tblPr firstRow="1" bandRow="1">
                <a:tableStyleId>{5C22544A-7EE6-4342-B048-85BDC9FD1C3A}</a:tableStyleId>
              </a:tblPr>
              <a:tblGrid>
                <a:gridCol w="1573025">
                  <a:extLst>
                    <a:ext uri="{9D8B030D-6E8A-4147-A177-3AD203B41FA5}">
                      <a16:colId xmlns="" xmlns:c="http://schemas.openxmlformats.org/drawingml/2006/chart" xmlns:c15="http://schemas.microsoft.com/office/drawing/2012/chart" xmlns:a16="http://schemas.microsoft.com/office/drawing/2014/main" val="3729139006"/>
                    </a:ext>
                  </a:extLst>
                </a:gridCol>
                <a:gridCol w="3373623">
                  <a:extLst>
                    <a:ext uri="{9D8B030D-6E8A-4147-A177-3AD203B41FA5}">
                      <a16:colId xmlns="" xmlns:c="http://schemas.openxmlformats.org/drawingml/2006/chart" xmlns:c15="http://schemas.microsoft.com/office/drawing/2012/chart" xmlns:a16="http://schemas.microsoft.com/office/drawing/2014/main" val="2623022619"/>
                    </a:ext>
                  </a:extLst>
                </a:gridCol>
                <a:gridCol w="3333751">
                  <a:extLst>
                    <a:ext uri="{9D8B030D-6E8A-4147-A177-3AD203B41FA5}">
                      <a16:colId xmlns="" xmlns:c="http://schemas.openxmlformats.org/drawingml/2006/chart" xmlns:c15="http://schemas.microsoft.com/office/drawing/2012/chart" xmlns:a16="http://schemas.microsoft.com/office/drawing/2014/main" val="1988913492"/>
                    </a:ext>
                  </a:extLst>
                </a:gridCol>
              </a:tblGrid>
              <a:tr h="370840">
                <a:tc>
                  <a:txBody>
                    <a:bodyPr/>
                    <a:lstStyle/>
                    <a:p>
                      <a:pPr rtl="0"/>
                      <a:r>
                        <a:rPr lang="fr-FR"/>
                        <a:t>Facteur</a:t>
                      </a:r>
                    </a:p>
                  </a:txBody>
                  <a:tcPr/>
                </a:tc>
                <a:tc>
                  <a:txBody>
                    <a:bodyPr/>
                    <a:lstStyle/>
                    <a:p>
                      <a:pPr rtl="0"/>
                      <a:r>
                        <a:rPr lang="fr-FR"/>
                        <a:t>Essentiel</a:t>
                      </a:r>
                    </a:p>
                  </a:txBody>
                  <a:tcPr/>
                </a:tc>
                <a:tc>
                  <a:txBody>
                    <a:bodyPr/>
                    <a:lstStyle/>
                    <a:p>
                      <a:pPr rtl="0"/>
                      <a:r>
                        <a:rPr lang="fr-FR"/>
                        <a:t>Non essentiel</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370840">
                <a:tc>
                  <a:txBody>
                    <a:bodyPr/>
                    <a:lstStyle/>
                    <a:p>
                      <a:pPr rtl="0"/>
                      <a:r>
                        <a:rPr lang="fr-FR" sz="1200" b="1">
                          <a:solidFill>
                            <a:srgbClr val="000000"/>
                          </a:solidFill>
                        </a:rPr>
                        <a:t>Interactif</a:t>
                      </a:r>
                    </a:p>
                  </a:txBody>
                  <a:tcPr/>
                </a:tc>
                <a:tc>
                  <a:txBody>
                    <a:bodyPr/>
                    <a:lstStyle/>
                    <a:p>
                      <a:pPr rtl="0"/>
                      <a:r>
                        <a:rPr lang="fr-FR" sz="1200">
                          <a:solidFill>
                            <a:srgbClr val="000000"/>
                          </a:solidFill>
                        </a:rPr>
                        <a:t>Accordez la priorité au délai le plus bas de l'ensemble du trafic de données et essayez d'obtenir un délai de réponse de 1 à 2 secondes.</a:t>
                      </a:r>
                    </a:p>
                  </a:txBody>
                  <a:tcPr/>
                </a:tc>
                <a:tc>
                  <a:txBody>
                    <a:bodyPr/>
                    <a:lstStyle/>
                    <a:p>
                      <a:pPr rtl="0"/>
                      <a:r>
                        <a:rPr lang="fr-FR" sz="1200">
                          <a:solidFill>
                            <a:srgbClr val="000000"/>
                          </a:solidFill>
                        </a:rPr>
                        <a:t>Les applications peuvent bénéficier de ce délai inférieur.</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370840">
                <a:tc>
                  <a:txBody>
                    <a:bodyPr/>
                    <a:lstStyle/>
                    <a:p>
                      <a:pPr rtl="0"/>
                      <a:r>
                        <a:rPr lang="fr-FR" sz="1200" b="1">
                          <a:solidFill>
                            <a:srgbClr val="000000"/>
                          </a:solidFill>
                        </a:rPr>
                        <a:t>Non interactif</a:t>
                      </a:r>
                    </a:p>
                  </a:txBody>
                  <a:tcPr/>
                </a:tc>
                <a:tc>
                  <a:txBody>
                    <a:bodyPr/>
                    <a:lstStyle/>
                    <a:p>
                      <a:pPr rtl="0"/>
                      <a:r>
                        <a:rPr lang="fr-FR" sz="1200">
                          <a:solidFill>
                            <a:srgbClr val="000000"/>
                          </a:solidFill>
                        </a:rPr>
                        <a:t>Tant que la bande passante minimale nécessaire est assurée, le délai peut varier considérablement.</a:t>
                      </a:r>
                    </a:p>
                  </a:txBody>
                  <a:tcPr/>
                </a:tc>
                <a:tc>
                  <a:txBody>
                    <a:bodyPr/>
                    <a:lstStyle/>
                    <a:p>
                      <a:pPr rtl="0"/>
                      <a:r>
                        <a:rPr lang="fr-FR" sz="1200">
                          <a:solidFill>
                            <a:srgbClr val="000000"/>
                          </a:solidFill>
                        </a:rPr>
                        <a:t>Obtient la bande passante restante une fois que les besoins du trafic voix, vidéo et de données ont été satisfaits.</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bl>
          </a:graphicData>
        </a:graphic>
      </p:graphicFrame>
    </p:spTree>
    <p:extLst>
      <p:ext uri="{BB962C8B-B14F-4D97-AF65-F5344CB8AC3E}">
        <p14:creationId xmlns:p14="http://schemas.microsoft.com/office/powerpoint/2010/main" val="410987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825" y="1923627"/>
            <a:ext cx="7848344" cy="929640"/>
          </a:xfrm>
        </p:spPr>
        <p:txBody>
          <a:bodyPr/>
          <a:lstStyle/>
          <a:p>
            <a:pPr rtl="0"/>
            <a:r>
              <a:rPr lang="fr-FR" dirty="0">
                <a:solidFill>
                  <a:schemeClr val="accent5">
                    <a:lumMod val="40000"/>
                    <a:lumOff val="60000"/>
                  </a:schemeClr>
                </a:solidFill>
              </a:rPr>
              <a:t>9.3 Algorithmes de mise en file d'attente</a:t>
            </a:r>
          </a:p>
        </p:txBody>
      </p:sp>
    </p:spTree>
    <p:custDataLst>
      <p:tags r:id="rId1"/>
    </p:custDataLst>
    <p:extLst>
      <p:ext uri="{BB962C8B-B14F-4D97-AF65-F5344CB8AC3E}">
        <p14:creationId xmlns:p14="http://schemas.microsoft.com/office/powerpoint/2010/main" val="575486500"/>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Algorithmes de mise en file d'attente</a:t>
            </a:r>
            <a:r>
              <a:rPr lang="en-US" dirty="0"/>
              <a:t/>
            </a:r>
            <a:br>
              <a:rPr lang="en-US" dirty="0"/>
            </a:br>
            <a:r>
              <a:rPr lang="fr-FR" sz="2400" dirty="0"/>
              <a:t>Vidéo - Algorithmes de </a:t>
            </a:r>
            <a:r>
              <a:rPr lang="fr-FR" sz="2400" dirty="0" err="1"/>
              <a:t>QoS</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8"/>
            <a:ext cx="7913517" cy="3759111"/>
          </a:xfrm>
        </p:spPr>
        <p:txBody>
          <a:bodyPr/>
          <a:lstStyle/>
          <a:p>
            <a:pPr marL="0" indent="0" algn="l" rtl="0"/>
            <a:r>
              <a:rPr lang="fr-FR" sz="1800" dirty="0">
                <a:solidFill>
                  <a:srgbClr val="000000"/>
                </a:solidFill>
              </a:rPr>
              <a:t>Cette vidéo couvrira les éléments suivants:</a:t>
            </a:r>
          </a:p>
          <a:p>
            <a:pPr marL="285750" indent="-285750" algn="l" rtl="0">
              <a:buFont typeface="Arial" panose="020B0604020202020204" pitchFamily="34" charset="0"/>
              <a:buChar char="•"/>
            </a:pPr>
            <a:r>
              <a:rPr lang="fr-FR" sz="1800" dirty="0">
                <a:solidFill>
                  <a:srgbClr val="000000"/>
                </a:solidFill>
              </a:rPr>
              <a:t>La mise en file d'attente FIFO</a:t>
            </a:r>
          </a:p>
          <a:p>
            <a:pPr marL="285750" indent="-285750" algn="l" rtl="0">
              <a:buFont typeface="Arial" panose="020B0604020202020204" pitchFamily="34" charset="0"/>
              <a:buChar char="•"/>
            </a:pPr>
            <a:r>
              <a:rPr lang="fr-FR" sz="1800" dirty="0">
                <a:solidFill>
                  <a:srgbClr val="000000"/>
                </a:solidFill>
              </a:rPr>
              <a:t>File d'attente équitable pondérée (WFQ)</a:t>
            </a:r>
          </a:p>
          <a:p>
            <a:pPr marL="285750" indent="-285750" algn="l" rtl="0">
              <a:buFont typeface="Arial" panose="020B0604020202020204" pitchFamily="34" charset="0"/>
              <a:buChar char="•"/>
            </a:pPr>
            <a:r>
              <a:rPr lang="fr-FR" sz="1800" dirty="0">
                <a:solidFill>
                  <a:srgbClr val="000000"/>
                </a:solidFill>
              </a:rPr>
              <a:t>File d'attente équitable pondérée basée sur la classe (CBWFQ)</a:t>
            </a:r>
          </a:p>
          <a:p>
            <a:pPr marL="285750" indent="-285750" algn="l" rtl="0">
              <a:buFont typeface="Arial" panose="020B0604020202020204" pitchFamily="34" charset="0"/>
              <a:buChar char="•"/>
            </a:pPr>
            <a:r>
              <a:rPr lang="fr-FR" sz="1800" dirty="0">
                <a:solidFill>
                  <a:srgbClr val="000000"/>
                </a:solidFill>
              </a:rPr>
              <a:t>File d'attente à faible latence (LLQ)</a:t>
            </a:r>
          </a:p>
          <a:p>
            <a:pPr marL="0" indent="0" algn="l"/>
            <a:endParaRPr lang="en-US" sz="1600" dirty="0">
              <a:solidFill>
                <a:srgbClr val="000000"/>
              </a:solidFill>
            </a:endParaRPr>
          </a:p>
        </p:txBody>
      </p:sp>
    </p:spTree>
    <p:extLst>
      <p:ext uri="{BB962C8B-B14F-4D97-AF65-F5344CB8AC3E}">
        <p14:creationId xmlns:p14="http://schemas.microsoft.com/office/powerpoint/2010/main" val="340645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Algorithmes de mise en file d'attente</a:t>
            </a:r>
            <a:r>
              <a:rPr lang="en-US" dirty="0"/>
              <a:t/>
            </a:r>
            <a:br>
              <a:rPr lang="en-US" dirty="0"/>
            </a:br>
            <a:r>
              <a:rPr lang="fr-FR" sz="2400" dirty="0"/>
              <a:t>Présentation de la mise en file d'attente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28601" y="855418"/>
            <a:ext cx="8779932" cy="3759111"/>
          </a:xfrm>
        </p:spPr>
        <p:txBody>
          <a:bodyPr/>
          <a:lstStyle/>
          <a:p>
            <a:pPr marL="0" indent="0" algn="l" rtl="0"/>
            <a:r>
              <a:rPr lang="fr-FR" sz="1600" dirty="0">
                <a:solidFill>
                  <a:srgbClr val="000000"/>
                </a:solidFill>
              </a:rPr>
              <a:t>La politique </a:t>
            </a:r>
            <a:r>
              <a:rPr lang="fr-FR" sz="1600" dirty="0" err="1">
                <a:solidFill>
                  <a:srgbClr val="000000"/>
                </a:solidFill>
              </a:rPr>
              <a:t>QoS</a:t>
            </a:r>
            <a:r>
              <a:rPr lang="fr-FR" sz="1600" dirty="0">
                <a:solidFill>
                  <a:srgbClr val="000000"/>
                </a:solidFill>
              </a:rPr>
              <a:t> que l'administrateur réseau a </a:t>
            </a:r>
            <a:r>
              <a:rPr lang="fr-FR" sz="1600" dirty="0" smtClean="0">
                <a:solidFill>
                  <a:srgbClr val="000000"/>
                </a:solidFill>
              </a:rPr>
              <a:t>implémenté </a:t>
            </a:r>
            <a:r>
              <a:rPr lang="fr-FR" sz="1600" dirty="0">
                <a:solidFill>
                  <a:srgbClr val="000000"/>
                </a:solidFill>
              </a:rPr>
              <a:t>devient active en cas d'encombrement sur la liaison. La mise en file d'attente est un outil de gestion des congestions qui permet de stocker en mémoire tampon, de hiérarchiser et, si nécessaire, de réorganiser les paquets avant leur transmission à la destination.</a:t>
            </a:r>
          </a:p>
          <a:p>
            <a:pPr marL="0" indent="0" algn="l"/>
            <a:endParaRPr lang="en-US" sz="1600" dirty="0">
              <a:solidFill>
                <a:srgbClr val="000000"/>
              </a:solidFill>
            </a:endParaRPr>
          </a:p>
          <a:p>
            <a:pPr marL="0" indent="0" algn="l" rtl="0"/>
            <a:r>
              <a:rPr lang="fr-FR" sz="1600" dirty="0">
                <a:solidFill>
                  <a:srgbClr val="000000"/>
                </a:solidFill>
              </a:rPr>
              <a:t>Différents algorithmes de mise en file d'attente sont disponibles:</a:t>
            </a:r>
          </a:p>
          <a:p>
            <a:pPr marL="358835" lvl="1" indent="-285750" rtl="0">
              <a:buFont typeface="Arial" panose="020B0604020202020204" pitchFamily="34" charset="0"/>
              <a:buChar char="•"/>
            </a:pPr>
            <a:r>
              <a:rPr lang="fr-FR" sz="1600" dirty="0">
                <a:solidFill>
                  <a:srgbClr val="000000"/>
                </a:solidFill>
              </a:rPr>
              <a:t>FIFO (First-In, First-Out)</a:t>
            </a:r>
          </a:p>
          <a:p>
            <a:pPr marL="358835" lvl="1" indent="-285750" rtl="0">
              <a:buFont typeface="Arial" panose="020B0604020202020204" pitchFamily="34" charset="0"/>
              <a:buChar char="•"/>
            </a:pPr>
            <a:r>
              <a:rPr lang="fr-FR" sz="1600" dirty="0">
                <a:solidFill>
                  <a:srgbClr val="000000"/>
                </a:solidFill>
              </a:rPr>
              <a:t>File d'attente équitable pondérée (WFQ)</a:t>
            </a:r>
          </a:p>
          <a:p>
            <a:pPr marL="358835" lvl="1" indent="-285750" rtl="0">
              <a:buFont typeface="Arial" panose="020B0604020202020204" pitchFamily="34" charset="0"/>
              <a:buChar char="•"/>
            </a:pPr>
            <a:r>
              <a:rPr lang="fr-FR" sz="1600" dirty="0">
                <a:solidFill>
                  <a:srgbClr val="000000"/>
                </a:solidFill>
              </a:rPr>
              <a:t>File d'attente équitable pondérée basée sur la classe (CBWFQ)</a:t>
            </a:r>
          </a:p>
          <a:p>
            <a:pPr marL="358835" lvl="1" indent="-285750" rtl="0">
              <a:buFont typeface="Arial" panose="020B0604020202020204" pitchFamily="34" charset="0"/>
              <a:buChar char="•"/>
            </a:pPr>
            <a:r>
              <a:rPr lang="fr-FR" sz="1600" dirty="0">
                <a:solidFill>
                  <a:srgbClr val="000000"/>
                </a:solidFill>
              </a:rPr>
              <a:t>File d'attente à faible latence (LLQ)</a:t>
            </a:r>
          </a:p>
        </p:txBody>
      </p:sp>
    </p:spTree>
    <p:extLst>
      <p:ext uri="{BB962C8B-B14F-4D97-AF65-F5344CB8AC3E}">
        <p14:creationId xmlns:p14="http://schemas.microsoft.com/office/powerpoint/2010/main" val="62423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57967" y="0"/>
            <a:ext cx="8345488" cy="731837"/>
          </a:xfrm>
        </p:spPr>
        <p:txBody>
          <a:bodyPr/>
          <a:lstStyle/>
          <a:p>
            <a:pPr rtl="0">
              <a:lnSpc>
                <a:spcPct val="100000"/>
              </a:lnSpc>
            </a:pPr>
            <a:r>
              <a:rPr lang="fr-FR" sz="1600" dirty="0"/>
              <a:t>Algorithmes de mise en file d'attente</a:t>
            </a:r>
            <a:r>
              <a:rPr lang="en-US" dirty="0"/>
              <a:t/>
            </a:r>
            <a:br>
              <a:rPr lang="en-US" dirty="0"/>
            </a:br>
            <a:r>
              <a:rPr lang="fr-FR" sz="2400" dirty="0"/>
              <a:t>Premier entrant premier sorti (FIFO)</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8"/>
            <a:ext cx="8576561" cy="1807395"/>
          </a:xfrm>
        </p:spPr>
        <p:txBody>
          <a:bodyPr/>
          <a:lstStyle/>
          <a:p>
            <a:pPr marL="285750" indent="-285750" algn="l" rtl="0">
              <a:buFont typeface="Arial" panose="020B0604020202020204" pitchFamily="34" charset="0"/>
              <a:buChar char="•"/>
            </a:pPr>
            <a:r>
              <a:rPr lang="fr-FR" sz="1600" dirty="0">
                <a:solidFill>
                  <a:srgbClr val="000000"/>
                </a:solidFill>
              </a:rPr>
              <a:t>L'algorithme FIFO met en file d'attente les paquets et les transfère dans l'ordre de leur arrivée.</a:t>
            </a:r>
          </a:p>
          <a:p>
            <a:pPr marL="285750" indent="-285750" algn="l" rtl="0">
              <a:buFont typeface="Arial" panose="020B0604020202020204" pitchFamily="34" charset="0"/>
              <a:buChar char="•"/>
            </a:pPr>
            <a:r>
              <a:rPr lang="fr-FR" sz="1600" dirty="0">
                <a:solidFill>
                  <a:srgbClr val="000000"/>
                </a:solidFill>
              </a:rPr>
              <a:t>Le FIFO n'a pas de concept de priorité ou de classe de trafic et de ce fait, ne prend pas de décision sur la priorité des paquets.</a:t>
            </a:r>
          </a:p>
          <a:p>
            <a:pPr marL="358835" lvl="1" indent="-285750" rtl="0">
              <a:buFont typeface="Arial" panose="020B0604020202020204" pitchFamily="34" charset="0"/>
              <a:buChar char="•"/>
            </a:pPr>
            <a:r>
              <a:rPr lang="fr-FR" sz="1600" dirty="0">
                <a:solidFill>
                  <a:srgbClr val="000000"/>
                </a:solidFill>
              </a:rPr>
              <a:t>Il n'y a qu'une seule file d'attente et tous les paquets sont traités de la même manière. </a:t>
            </a:r>
          </a:p>
          <a:p>
            <a:pPr marL="358835" lvl="1" indent="-285750" rtl="0">
              <a:buFont typeface="Arial" panose="020B0604020202020204" pitchFamily="34" charset="0"/>
              <a:buChar char="•"/>
            </a:pPr>
            <a:r>
              <a:rPr lang="fr-FR" sz="1600" dirty="0">
                <a:solidFill>
                  <a:srgbClr val="000000"/>
                </a:solidFill>
              </a:rPr>
              <a:t>Les paquets sont envoyés par une interface dans l'ordre dans lequel ils arrivent.</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CB081BAF-76FA-4992-A3FF-D3567E53A9ED}"/>
              </a:ext>
            </a:extLst>
          </p:cNvPr>
          <p:cNvPicPr>
            <a:picLocks noChangeAspect="1"/>
          </p:cNvPicPr>
          <p:nvPr/>
        </p:nvPicPr>
        <p:blipFill>
          <a:blip r:embed="rId3"/>
          <a:stretch>
            <a:fillRect/>
          </a:stretch>
        </p:blipFill>
        <p:spPr>
          <a:xfrm>
            <a:off x="1745515" y="2891413"/>
            <a:ext cx="5475193" cy="2145410"/>
          </a:xfrm>
          <a:prstGeom prst="rect">
            <a:avLst/>
          </a:prstGeom>
        </p:spPr>
      </p:pic>
    </p:spTree>
    <p:extLst>
      <p:ext uri="{BB962C8B-B14F-4D97-AF65-F5344CB8AC3E}">
        <p14:creationId xmlns:p14="http://schemas.microsoft.com/office/powerpoint/2010/main" val="42588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Algorithmes de mise en file d'attente</a:t>
            </a:r>
            <a:r>
              <a:rPr lang="en-US" dirty="0"/>
              <a:t/>
            </a:r>
            <a:br>
              <a:rPr lang="en-US" dirty="0"/>
            </a:br>
            <a:r>
              <a:rPr lang="fr-FR" sz="2400" dirty="0"/>
              <a:t>Mise en file d'attente équitable pondérée (WFQ)</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43934" y="709403"/>
            <a:ext cx="5532261" cy="3820277"/>
          </a:xfrm>
        </p:spPr>
        <p:txBody>
          <a:bodyPr/>
          <a:lstStyle/>
          <a:p>
            <a:pPr marL="0" indent="0" algn="l" rtl="0"/>
            <a:r>
              <a:rPr lang="fr-FR" sz="1600" dirty="0">
                <a:solidFill>
                  <a:srgbClr val="000000"/>
                </a:solidFill>
              </a:rPr>
              <a:t>WFQ (</a:t>
            </a:r>
            <a:r>
              <a:rPr lang="fr-FR" sz="1600" dirty="0" err="1">
                <a:solidFill>
                  <a:srgbClr val="000000"/>
                </a:solidFill>
              </a:rPr>
              <a:t>Weighted</a:t>
            </a:r>
            <a:r>
              <a:rPr lang="fr-FR" sz="1600" dirty="0">
                <a:solidFill>
                  <a:srgbClr val="000000"/>
                </a:solidFill>
              </a:rPr>
              <a:t> </a:t>
            </a:r>
            <a:r>
              <a:rPr lang="fr-FR" sz="1600" dirty="0" err="1">
                <a:solidFill>
                  <a:srgbClr val="000000"/>
                </a:solidFill>
              </a:rPr>
              <a:t>Fair</a:t>
            </a:r>
            <a:r>
              <a:rPr lang="fr-FR" sz="1600" dirty="0">
                <a:solidFill>
                  <a:srgbClr val="000000"/>
                </a:solidFill>
              </a:rPr>
              <a:t> Queuing) est une méthode de programmation automatisée grâce à laquelle la bande passante est allouée au trafic réseau de façon équitable. </a:t>
            </a:r>
          </a:p>
          <a:p>
            <a:pPr marL="285750" indent="-285750" algn="l" rtl="0">
              <a:buFont typeface="Arial" panose="020B0604020202020204" pitchFamily="34" charset="0"/>
              <a:buChar char="•"/>
            </a:pPr>
            <a:r>
              <a:rPr lang="fr-FR" sz="1600" dirty="0">
                <a:solidFill>
                  <a:srgbClr val="000000"/>
                </a:solidFill>
              </a:rPr>
              <a:t>WFQ applique la priorité, ou les pondérations, au trafic identifié, le classe en conversations ou en flux, puis détermine la quantité de bande passante autorisée par chaque flux par rapport aux autres flux.</a:t>
            </a:r>
          </a:p>
          <a:p>
            <a:pPr marL="285750" indent="-285750" algn="l" rtl="0">
              <a:buFont typeface="Arial" panose="020B0604020202020204" pitchFamily="34" charset="0"/>
              <a:buChar char="•"/>
            </a:pPr>
            <a:r>
              <a:rPr lang="fr-FR" sz="1600" dirty="0">
                <a:solidFill>
                  <a:srgbClr val="000000"/>
                </a:solidFill>
              </a:rPr>
              <a:t>WFQ permet de classer le trafic en différents flux selon l'adressage des adresses IP source et de destination, les adresses MAC, les numéros de port, le protocole, et la valeur du type de service (</a:t>
            </a:r>
            <a:r>
              <a:rPr lang="fr-FR" sz="1600" dirty="0" err="1">
                <a:solidFill>
                  <a:srgbClr val="000000"/>
                </a:solidFill>
              </a:rPr>
              <a:t>ToS</a:t>
            </a:r>
            <a:r>
              <a:rPr lang="fr-FR" sz="1600" dirty="0">
                <a:solidFill>
                  <a:srgbClr val="000000"/>
                </a:solidFill>
              </a:rPr>
              <a:t>).</a:t>
            </a:r>
          </a:p>
          <a:p>
            <a:pPr marL="285750" indent="-285750" algn="l" rtl="0">
              <a:buFont typeface="Arial" panose="020B0604020202020204" pitchFamily="34" charset="0"/>
              <a:buChar char="•"/>
            </a:pPr>
            <a:r>
              <a:rPr lang="fr-FR" sz="1600" dirty="0">
                <a:solidFill>
                  <a:srgbClr val="000000"/>
                </a:solidFill>
              </a:rPr>
              <a:t>La méthode WFQ n'est pas prise en charge en cas de </a:t>
            </a:r>
            <a:r>
              <a:rPr lang="fr-FR" sz="1600" dirty="0" err="1">
                <a:solidFill>
                  <a:srgbClr val="000000"/>
                </a:solidFill>
              </a:rPr>
              <a:t>tunnélisation</a:t>
            </a:r>
            <a:r>
              <a:rPr lang="fr-FR" sz="1600" dirty="0">
                <a:solidFill>
                  <a:srgbClr val="000000"/>
                </a:solidFill>
              </a:rPr>
              <a:t> et de chiffrement, car ces fonctionnalités entraînent la modification des informations de contenu des paquets dont cette méthode a besoin à des fins de classification.</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A73777F7-7346-4E18-806F-0CAE40BBA42F}"/>
              </a:ext>
            </a:extLst>
          </p:cNvPr>
          <p:cNvPicPr>
            <a:picLocks noChangeAspect="1"/>
          </p:cNvPicPr>
          <p:nvPr/>
        </p:nvPicPr>
        <p:blipFill>
          <a:blip r:embed="rId3"/>
          <a:stretch>
            <a:fillRect/>
          </a:stretch>
        </p:blipFill>
        <p:spPr>
          <a:xfrm>
            <a:off x="5676195" y="1641642"/>
            <a:ext cx="3423711" cy="1955800"/>
          </a:xfrm>
          <a:prstGeom prst="rect">
            <a:avLst/>
          </a:prstGeom>
        </p:spPr>
      </p:pic>
    </p:spTree>
    <p:extLst>
      <p:ext uri="{BB962C8B-B14F-4D97-AF65-F5344CB8AC3E}">
        <p14:creationId xmlns:p14="http://schemas.microsoft.com/office/powerpoint/2010/main" val="3484242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35466" y="143933"/>
            <a:ext cx="8856134" cy="731837"/>
          </a:xfrm>
        </p:spPr>
        <p:txBody>
          <a:bodyPr/>
          <a:lstStyle/>
          <a:p>
            <a:pPr rtl="0">
              <a:lnSpc>
                <a:spcPct val="100000"/>
              </a:lnSpc>
            </a:pPr>
            <a:r>
              <a:rPr lang="fr-FR" sz="1600" dirty="0"/>
              <a:t>Algorithmes de mise en file d'attente</a:t>
            </a:r>
            <a:r>
              <a:rPr lang="en-US" dirty="0"/>
              <a:t/>
            </a:r>
            <a:br>
              <a:rPr lang="en-US" dirty="0"/>
            </a:br>
            <a:r>
              <a:rPr lang="fr-FR" sz="2400" dirty="0"/>
              <a:t>Mise en file d'attente pondérée basée sur les classes (CBWFQ)</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89638" y="1033218"/>
            <a:ext cx="8644295" cy="3395035"/>
          </a:xfrm>
        </p:spPr>
        <p:txBody>
          <a:bodyPr/>
          <a:lstStyle/>
          <a:p>
            <a:pPr marL="0" indent="0" algn="l" rtl="0"/>
            <a:r>
              <a:rPr lang="fr-FR" sz="1600" dirty="0">
                <a:solidFill>
                  <a:srgbClr val="000000"/>
                </a:solidFill>
              </a:rPr>
              <a:t>CBWFQ étend la fonctionnalité de mise en file d'attente pondérée (WFQ) standard afin de fournir la prise en charge des classes de trafic définies par l'utilisateur. </a:t>
            </a:r>
          </a:p>
          <a:p>
            <a:pPr marL="358835" lvl="1" indent="-285750" rtl="0">
              <a:buFont typeface="Arial" panose="020B0604020202020204" pitchFamily="34" charset="0"/>
              <a:buChar char="•"/>
            </a:pPr>
            <a:r>
              <a:rPr lang="fr-FR" sz="1600" dirty="0">
                <a:solidFill>
                  <a:srgbClr val="000000"/>
                </a:solidFill>
              </a:rPr>
              <a:t>Les classes de trafic sont définies en fonction de critères de correspondance incluant les protocoles, les listes de contrôle d'accès (ACL) et les interfaces d'entrée. </a:t>
            </a:r>
          </a:p>
          <a:p>
            <a:pPr marL="358835" lvl="1" indent="-285750" rtl="0">
              <a:buFont typeface="Arial" panose="020B0604020202020204" pitchFamily="34" charset="0"/>
              <a:buChar char="•"/>
            </a:pPr>
            <a:r>
              <a:rPr lang="fr-FR" sz="1600" dirty="0">
                <a:solidFill>
                  <a:srgbClr val="000000"/>
                </a:solidFill>
              </a:rPr>
              <a:t>Les paquets qui répondent à ces critères pour une classe constituent le trafic pour cette classe.</a:t>
            </a:r>
          </a:p>
          <a:p>
            <a:pPr marL="358835" lvl="1" indent="-285750" rtl="0">
              <a:buFont typeface="Arial" panose="020B0604020202020204" pitchFamily="34" charset="0"/>
              <a:buChar char="•"/>
            </a:pPr>
            <a:r>
              <a:rPr lang="fr-FR" sz="1600" dirty="0">
                <a:solidFill>
                  <a:srgbClr val="000000"/>
                </a:solidFill>
              </a:rPr>
              <a:t>Une file d'attente FIFO est réservée à chaque classe et le trafic appartenant à une classe est dirigé dans la file d'attente correspondant à cette classe.</a:t>
            </a:r>
          </a:p>
          <a:p>
            <a:pPr marL="285750" indent="-285750" algn="l" rtl="0">
              <a:buFont typeface="Arial" panose="020B0604020202020204" pitchFamily="34" charset="0"/>
              <a:buChar char="•"/>
            </a:pPr>
            <a:r>
              <a:rPr lang="fr-FR" sz="1600" dirty="0">
                <a:solidFill>
                  <a:srgbClr val="000000"/>
                </a:solidFill>
              </a:rPr>
              <a:t>Une classe peut être attribuée à des caractéristiques telles que la bande passante, le poids et la limite maximale de paquets. La bande passante attribuée à une classe sera la bande passante garantie à cette classe lors d'un encombrement.</a:t>
            </a:r>
          </a:p>
          <a:p>
            <a:pPr marL="285750" indent="-285750" algn="l" rtl="0">
              <a:buFont typeface="Arial" panose="020B0604020202020204" pitchFamily="34" charset="0"/>
              <a:buChar char="•"/>
            </a:pPr>
            <a:r>
              <a:rPr lang="fr-FR" sz="1600" dirty="0">
                <a:solidFill>
                  <a:srgbClr val="000000"/>
                </a:solidFill>
              </a:rPr>
              <a:t>Les paquets appartenant à une classe sont soumis aux limites de bande passante et de file d'attente, qui est le nombre maximum de paquets autorisés à s'accumuler dans la file d'attente, qui caractérisent la classe.</a:t>
            </a:r>
          </a:p>
        </p:txBody>
      </p:sp>
    </p:spTree>
    <p:extLst>
      <p:ext uri="{BB962C8B-B14F-4D97-AF65-F5344CB8AC3E}">
        <p14:creationId xmlns:p14="http://schemas.microsoft.com/office/powerpoint/2010/main" val="43308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1147" y="203199"/>
            <a:ext cx="9017000" cy="731837"/>
          </a:xfrm>
        </p:spPr>
        <p:txBody>
          <a:bodyPr/>
          <a:lstStyle/>
          <a:p>
            <a:pPr rtl="0">
              <a:lnSpc>
                <a:spcPct val="100000"/>
              </a:lnSpc>
            </a:pPr>
            <a:r>
              <a:rPr lang="fr-FR" sz="1600" dirty="0"/>
              <a:t>Algorithmes de mise en file d'attente</a:t>
            </a:r>
            <a:r>
              <a:rPr lang="en-US" dirty="0"/>
              <a:t/>
            </a:r>
            <a:br>
              <a:rPr lang="en-US" dirty="0"/>
            </a:br>
            <a:r>
              <a:rPr lang="fr-FR" sz="2400" dirty="0"/>
              <a:t>Mise en file d'attente pondérée basée sur les classes (CBWFQ)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51733" y="1100952"/>
            <a:ext cx="8816067" cy="1807395"/>
          </a:xfrm>
        </p:spPr>
        <p:txBody>
          <a:bodyPr/>
          <a:lstStyle/>
          <a:p>
            <a:pPr marL="0" indent="0" algn="l" rtl="0"/>
            <a:r>
              <a:rPr lang="fr-FR" sz="1600" dirty="0">
                <a:solidFill>
                  <a:srgbClr val="000000"/>
                </a:solidFill>
              </a:rPr>
              <a:t>Une fois qu'une file d'attente a atteint sa limite configurée, l'ajout d'autres paquets à la classe entraîne la perte de queues (</a:t>
            </a:r>
            <a:r>
              <a:rPr lang="fr-FR" sz="1600" dirty="0" err="1">
                <a:solidFill>
                  <a:srgbClr val="000000"/>
                </a:solidFill>
              </a:rPr>
              <a:t>Tail</a:t>
            </a:r>
            <a:r>
              <a:rPr lang="fr-FR" sz="1600" dirty="0">
                <a:solidFill>
                  <a:srgbClr val="000000"/>
                </a:solidFill>
              </a:rPr>
              <a:t> drop) ou de paquets, selon la configuration de la politique de classe. </a:t>
            </a:r>
          </a:p>
          <a:p>
            <a:pPr marL="285750" indent="-285750" algn="l" rtl="0">
              <a:buFont typeface="Arial" panose="020B0604020202020204" pitchFamily="34" charset="0"/>
              <a:buChar char="•"/>
            </a:pPr>
            <a:r>
              <a:rPr lang="fr-FR" sz="1600" dirty="0">
                <a:solidFill>
                  <a:srgbClr val="000000"/>
                </a:solidFill>
              </a:rPr>
              <a:t>Le « </a:t>
            </a:r>
            <a:r>
              <a:rPr lang="fr-FR" sz="1600" dirty="0" err="1">
                <a:solidFill>
                  <a:srgbClr val="000000"/>
                </a:solidFill>
              </a:rPr>
              <a:t>Tail</a:t>
            </a:r>
            <a:r>
              <a:rPr lang="fr-FR" sz="1600" dirty="0">
                <a:solidFill>
                  <a:srgbClr val="000000"/>
                </a:solidFill>
              </a:rPr>
              <a:t> drop » détruira les nouveaux paquets arrivant sur la file d’attente ayant complètement épuisé ses ressources de mise en file d'attente de paquets. </a:t>
            </a:r>
          </a:p>
          <a:p>
            <a:pPr marL="285750" indent="-285750" algn="l" rtl="0">
              <a:buFont typeface="Arial" panose="020B0604020202020204" pitchFamily="34" charset="0"/>
              <a:buChar char="•"/>
            </a:pPr>
            <a:r>
              <a:rPr lang="fr-FR" sz="1600" dirty="0">
                <a:solidFill>
                  <a:srgbClr val="000000"/>
                </a:solidFill>
              </a:rPr>
              <a:t>C'est la réponse par défaut de mise en file d'attente en cas de congestion. Le «</a:t>
            </a:r>
            <a:r>
              <a:rPr lang="fr-FR" sz="1600" dirty="0" err="1">
                <a:solidFill>
                  <a:srgbClr val="000000"/>
                </a:solidFill>
              </a:rPr>
              <a:t>Tail</a:t>
            </a:r>
            <a:r>
              <a:rPr lang="fr-FR" sz="1600" dirty="0">
                <a:solidFill>
                  <a:srgbClr val="000000"/>
                </a:solidFill>
              </a:rPr>
              <a:t> drop» d'attente s'applique de manière identique à tout le trafic et à toutes les classes de service.</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3D94E8F5-828C-4DBB-9BE3-B10C2DB9A77D}"/>
              </a:ext>
            </a:extLst>
          </p:cNvPr>
          <p:cNvPicPr>
            <a:picLocks noChangeAspect="1"/>
          </p:cNvPicPr>
          <p:nvPr/>
        </p:nvPicPr>
        <p:blipFill>
          <a:blip r:embed="rId3"/>
          <a:stretch>
            <a:fillRect/>
          </a:stretch>
        </p:blipFill>
        <p:spPr>
          <a:xfrm>
            <a:off x="2125229" y="3009647"/>
            <a:ext cx="4888837" cy="1953047"/>
          </a:xfrm>
          <a:prstGeom prst="rect">
            <a:avLst/>
          </a:prstGeom>
        </p:spPr>
      </p:pic>
    </p:spTree>
    <p:extLst>
      <p:ext uri="{BB962C8B-B14F-4D97-AF65-F5344CB8AC3E}">
        <p14:creationId xmlns:p14="http://schemas.microsoft.com/office/powerpoint/2010/main" val="385960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Algorithmes de mise en file d'attente</a:t>
            </a:r>
            <a:r>
              <a:rPr lang="en-US" dirty="0"/>
              <a:t/>
            </a:r>
            <a:br>
              <a:rPr lang="en-US" dirty="0"/>
            </a:br>
            <a:r>
              <a:rPr lang="fr-FR" sz="2400" dirty="0"/>
              <a:t>Mise en file d'attente à faible latence (LLQ)</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18533" y="707443"/>
            <a:ext cx="4444999" cy="3728614"/>
          </a:xfrm>
        </p:spPr>
        <p:txBody>
          <a:bodyPr/>
          <a:lstStyle/>
          <a:p>
            <a:pPr marL="0" indent="0" algn="l" rtl="0"/>
            <a:r>
              <a:rPr lang="fr-FR" sz="1600" dirty="0">
                <a:solidFill>
                  <a:srgbClr val="000000"/>
                </a:solidFill>
              </a:rPr>
              <a:t>Avec la fonctionnalité LLQ, la stratégie CBWFQ bénéficie d'une capacité de mise en file d'attente à priorité stricte. </a:t>
            </a:r>
          </a:p>
          <a:p>
            <a:pPr marL="285750" indent="-285750" algn="l" rtl="0">
              <a:buFont typeface="Arial" panose="020B0604020202020204" pitchFamily="34" charset="0"/>
              <a:buChar char="•"/>
            </a:pPr>
            <a:r>
              <a:rPr lang="fr-FR" sz="1600" dirty="0">
                <a:solidFill>
                  <a:srgbClr val="000000"/>
                </a:solidFill>
              </a:rPr>
              <a:t>La priorité stricte permet aux paquets soumises à des contraintes temporelles, par exemple la voix, d'être envoyées avant les paquets présents dans d'autres files d'attente. </a:t>
            </a:r>
          </a:p>
          <a:p>
            <a:pPr marL="285750" indent="-285750" algn="l" rtl="0">
              <a:buFont typeface="Arial" panose="020B0604020202020204" pitchFamily="34" charset="0"/>
              <a:buChar char="•"/>
            </a:pPr>
            <a:r>
              <a:rPr lang="fr-FR" sz="1600" dirty="0">
                <a:solidFill>
                  <a:srgbClr val="000000"/>
                </a:solidFill>
              </a:rPr>
              <a:t>Ainsi, les paquets soumises à des contraintes temporelles comme la voix sont envoyées en premier (avant les paquets présents dans d'autres files d'attente), leur offrant un traitement préférentiel par rapport au reste du trafic.</a:t>
            </a:r>
          </a:p>
          <a:p>
            <a:pPr marL="285750" indent="-285750" algn="l" rtl="0">
              <a:buFont typeface="Arial" panose="020B0604020202020204" pitchFamily="34" charset="0"/>
              <a:buChar char="•"/>
            </a:pPr>
            <a:r>
              <a:rPr lang="fr-FR" sz="1600" dirty="0">
                <a:solidFill>
                  <a:srgbClr val="000000"/>
                </a:solidFill>
              </a:rPr>
              <a:t>Cisco recommande que seul le trafic vocal soit dirigé vers la file d'attente prioritaire.</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67EA435C-EA05-4A91-877D-72D56A48645D}"/>
              </a:ext>
            </a:extLst>
          </p:cNvPr>
          <p:cNvPicPr>
            <a:picLocks noChangeAspect="1"/>
          </p:cNvPicPr>
          <p:nvPr/>
        </p:nvPicPr>
        <p:blipFill>
          <a:blip r:embed="rId3"/>
          <a:stretch>
            <a:fillRect/>
          </a:stretch>
        </p:blipFill>
        <p:spPr>
          <a:xfrm>
            <a:off x="4679838" y="1480241"/>
            <a:ext cx="4404723" cy="2183018"/>
          </a:xfrm>
          <a:prstGeom prst="rect">
            <a:avLst/>
          </a:prstGeom>
        </p:spPr>
      </p:pic>
    </p:spTree>
    <p:extLst>
      <p:ext uri="{BB962C8B-B14F-4D97-AF65-F5344CB8AC3E}">
        <p14:creationId xmlns:p14="http://schemas.microsoft.com/office/powerpoint/2010/main" val="238937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9.4 Modèles de QoS</a:t>
            </a:r>
          </a:p>
        </p:txBody>
      </p:sp>
    </p:spTree>
    <p:custDataLst>
      <p:tags r:id="rId1"/>
    </p:custDataLst>
    <p:extLst>
      <p:ext uri="{BB962C8B-B14F-4D97-AF65-F5344CB8AC3E}">
        <p14:creationId xmlns:p14="http://schemas.microsoft.com/office/powerpoint/2010/main" val="266810936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Vidéo - Modèles de </a:t>
            </a:r>
            <a:r>
              <a:rPr lang="fr-FR" sz="2400" dirty="0" err="1"/>
              <a:t>QoS</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8"/>
            <a:ext cx="7913517" cy="3759111"/>
          </a:xfrm>
        </p:spPr>
        <p:txBody>
          <a:bodyPr/>
          <a:lstStyle/>
          <a:p>
            <a:pPr marL="0" indent="0" algn="l" rtl="0"/>
            <a:r>
              <a:rPr lang="fr-FR" sz="1800">
                <a:solidFill>
                  <a:srgbClr val="000000"/>
                </a:solidFill>
              </a:rPr>
              <a:t>Cette vidéo couvrira les éléments suivants:</a:t>
            </a:r>
          </a:p>
          <a:p>
            <a:pPr marL="285750" indent="-285750" algn="l" rtl="0">
              <a:buFont typeface="Arial" panose="020B0604020202020204" pitchFamily="34" charset="0"/>
              <a:buChar char="•"/>
            </a:pPr>
            <a:r>
              <a:rPr lang="fr-FR" sz="1800">
                <a:solidFill>
                  <a:srgbClr val="000000"/>
                </a:solidFill>
              </a:rPr>
              <a:t>Remise au mieux (Best effort)</a:t>
            </a:r>
          </a:p>
          <a:p>
            <a:pPr marL="285750" indent="-285750" algn="l" rtl="0">
              <a:buFont typeface="Arial" panose="020B0604020202020204" pitchFamily="34" charset="0"/>
              <a:buChar char="•"/>
            </a:pPr>
            <a:r>
              <a:rPr lang="fr-FR" sz="1800">
                <a:solidFill>
                  <a:srgbClr val="000000"/>
                </a:solidFill>
              </a:rPr>
              <a:t>Services intégrés (IntServ)</a:t>
            </a:r>
          </a:p>
          <a:p>
            <a:pPr marL="285750" indent="-285750" algn="l" rtl="0">
              <a:buFont typeface="Arial" panose="020B0604020202020204" pitchFamily="34" charset="0"/>
              <a:buChar char="•"/>
            </a:pPr>
            <a:r>
              <a:rPr lang="fr-FR" sz="1800">
                <a:solidFill>
                  <a:srgbClr val="000000"/>
                </a:solidFill>
              </a:rPr>
              <a:t>Services différenciés (DiffServ)</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7797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Sélection d'un modèle de politique de </a:t>
            </a:r>
            <a:r>
              <a:rPr lang="fr-FR" sz="2400" dirty="0" err="1"/>
              <a:t>QoS</a:t>
            </a:r>
            <a:r>
              <a:rPr lang="fr-FR" sz="2400" dirty="0"/>
              <a:t> approprié</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43933" y="855418"/>
            <a:ext cx="8847667" cy="1623831"/>
          </a:xfrm>
        </p:spPr>
        <p:txBody>
          <a:bodyPr/>
          <a:lstStyle/>
          <a:p>
            <a:pPr marL="0" indent="0" algn="l" rtl="0"/>
            <a:r>
              <a:rPr lang="fr-FR" sz="1600" dirty="0">
                <a:solidFill>
                  <a:srgbClr val="000000"/>
                </a:solidFill>
              </a:rPr>
              <a:t>Il existe trois modèles d'implémentation </a:t>
            </a:r>
            <a:r>
              <a:rPr lang="fr-FR" sz="1600" dirty="0" err="1">
                <a:solidFill>
                  <a:srgbClr val="000000"/>
                </a:solidFill>
              </a:rPr>
              <a:t>QoS</a:t>
            </a:r>
            <a:r>
              <a:rPr lang="fr-FR" sz="1600" dirty="0">
                <a:solidFill>
                  <a:srgbClr val="000000"/>
                </a:solidFill>
              </a:rPr>
              <a:t>. La </a:t>
            </a:r>
            <a:r>
              <a:rPr lang="fr-FR" sz="1600" dirty="0" err="1">
                <a:solidFill>
                  <a:srgbClr val="000000"/>
                </a:solidFill>
              </a:rPr>
              <a:t>QoS</a:t>
            </a:r>
            <a:r>
              <a:rPr lang="fr-FR" sz="1600" dirty="0">
                <a:solidFill>
                  <a:srgbClr val="000000"/>
                </a:solidFill>
              </a:rPr>
              <a:t> est implémentée dans un réseau à l'aide du modèle </a:t>
            </a:r>
            <a:r>
              <a:rPr lang="fr-FR" sz="1600" dirty="0" err="1">
                <a:solidFill>
                  <a:srgbClr val="000000"/>
                </a:solidFill>
              </a:rPr>
              <a:t>IntServ</a:t>
            </a:r>
            <a:r>
              <a:rPr lang="fr-FR" sz="1600" dirty="0">
                <a:solidFill>
                  <a:srgbClr val="000000"/>
                </a:solidFill>
              </a:rPr>
              <a:t> ou </a:t>
            </a:r>
            <a:r>
              <a:rPr lang="fr-FR" sz="1600" dirty="0" err="1">
                <a:solidFill>
                  <a:srgbClr val="000000"/>
                </a:solidFill>
              </a:rPr>
              <a:t>DiffServ</a:t>
            </a:r>
            <a:r>
              <a:rPr lang="fr-FR" sz="1600" dirty="0">
                <a:solidFill>
                  <a:srgbClr val="000000"/>
                </a:solidFill>
              </a:rPr>
              <a:t>. </a:t>
            </a:r>
          </a:p>
          <a:p>
            <a:pPr marL="358835" lvl="1" indent="-285750" rtl="0">
              <a:buFont typeface="Arial" panose="020B0604020202020204" pitchFamily="34" charset="0"/>
              <a:buChar char="•"/>
            </a:pPr>
            <a:r>
              <a:rPr lang="fr-FR" dirty="0">
                <a:solidFill>
                  <a:srgbClr val="000000"/>
                </a:solidFill>
              </a:rPr>
              <a:t>Le modèle </a:t>
            </a:r>
            <a:r>
              <a:rPr lang="fr-FR" dirty="0" err="1">
                <a:solidFill>
                  <a:srgbClr val="000000"/>
                </a:solidFill>
              </a:rPr>
              <a:t>IntServ</a:t>
            </a:r>
            <a:r>
              <a:rPr lang="fr-FR" dirty="0">
                <a:solidFill>
                  <a:srgbClr val="000000"/>
                </a:solidFill>
              </a:rPr>
              <a:t> offre un meilleur niveau de qualité de service, il est extrêmement gourmand en ressources et donc limité en matière d'évolutivité. </a:t>
            </a:r>
          </a:p>
          <a:p>
            <a:pPr marL="358835" lvl="1" indent="-285750" rtl="0">
              <a:buFont typeface="Arial" panose="020B0604020202020204" pitchFamily="34" charset="0"/>
              <a:buChar char="•"/>
            </a:pPr>
            <a:r>
              <a:rPr lang="fr-FR" dirty="0">
                <a:solidFill>
                  <a:srgbClr val="000000"/>
                </a:solidFill>
              </a:rPr>
              <a:t>Le modèle </a:t>
            </a:r>
            <a:r>
              <a:rPr lang="fr-FR" dirty="0" err="1">
                <a:solidFill>
                  <a:srgbClr val="000000"/>
                </a:solidFill>
              </a:rPr>
              <a:t>DiffServ</a:t>
            </a:r>
            <a:r>
              <a:rPr lang="fr-FR" dirty="0">
                <a:solidFill>
                  <a:srgbClr val="000000"/>
                </a:solidFill>
              </a:rPr>
              <a:t> mobilise moins de ressources et est plus évolutif. </a:t>
            </a:r>
          </a:p>
          <a:p>
            <a:pPr marL="358835" lvl="1" indent="-285750" rtl="0">
              <a:buFont typeface="Arial" panose="020B0604020202020204" pitchFamily="34" charset="0"/>
              <a:buChar char="•"/>
            </a:pPr>
            <a:r>
              <a:rPr lang="fr-FR" dirty="0">
                <a:solidFill>
                  <a:srgbClr val="000000"/>
                </a:solidFill>
              </a:rPr>
              <a:t>Les deux modèles </a:t>
            </a:r>
            <a:r>
              <a:rPr lang="fr-FR" dirty="0" err="1">
                <a:solidFill>
                  <a:srgbClr val="000000"/>
                </a:solidFill>
              </a:rPr>
              <a:t>IntServ</a:t>
            </a:r>
            <a:r>
              <a:rPr lang="fr-FR" dirty="0">
                <a:solidFill>
                  <a:srgbClr val="000000"/>
                </a:solidFill>
              </a:rPr>
              <a:t> et </a:t>
            </a:r>
            <a:r>
              <a:rPr lang="fr-FR" dirty="0" err="1">
                <a:solidFill>
                  <a:srgbClr val="000000"/>
                </a:solidFill>
              </a:rPr>
              <a:t>DiffServ</a:t>
            </a:r>
            <a:r>
              <a:rPr lang="fr-FR" dirty="0">
                <a:solidFill>
                  <a:srgbClr val="000000"/>
                </a:solidFill>
              </a:rPr>
              <a:t> sont parfois déployés conjointement dans les implémentations </a:t>
            </a:r>
            <a:r>
              <a:rPr lang="fr-FR" dirty="0" err="1">
                <a:solidFill>
                  <a:srgbClr val="000000"/>
                </a:solidFill>
              </a:rPr>
              <a:t>QoS</a:t>
            </a:r>
            <a:r>
              <a:rPr lang="fr-FR" dirty="0">
                <a:solidFill>
                  <a:srgbClr val="000000"/>
                </a:solidFill>
              </a:rPr>
              <a:t> du réseau.</a:t>
            </a:r>
          </a:p>
        </p:txBody>
      </p:sp>
      <p:graphicFrame>
        <p:nvGraphicFramePr>
          <p:cNvPr id="6" name="Content Placeholder 6">
            <a:extLst>
              <a:ext uri="{FF2B5EF4-FFF2-40B4-BE49-F238E27FC236}">
                <a16:creationId xmlns="" xmlns:c="http://schemas.openxmlformats.org/drawingml/2006/chart" xmlns:c15="http://schemas.microsoft.com/office/drawing/2012/chart"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1440270524"/>
              </p:ext>
            </p:extLst>
          </p:nvPr>
        </p:nvGraphicFramePr>
        <p:xfrm>
          <a:off x="50800" y="2766060"/>
          <a:ext cx="9093200" cy="2377440"/>
        </p:xfrm>
        <a:graphic>
          <a:graphicData uri="http://schemas.openxmlformats.org/drawingml/2006/table">
            <a:tbl>
              <a:tblPr firstRow="1" bandRow="1">
                <a:tableStyleId>{5C22544A-7EE6-4342-B048-85BDC9FD1C3A}</a:tableStyleId>
              </a:tblPr>
              <a:tblGrid>
                <a:gridCol w="1473200">
                  <a:extLst>
                    <a:ext uri="{9D8B030D-6E8A-4147-A177-3AD203B41FA5}">
                      <a16:colId xmlns="" xmlns:c="http://schemas.openxmlformats.org/drawingml/2006/chart" xmlns:c15="http://schemas.microsoft.com/office/drawing/2012/chart" xmlns:a16="http://schemas.microsoft.com/office/drawing/2014/main" val="3729139006"/>
                    </a:ext>
                  </a:extLst>
                </a:gridCol>
                <a:gridCol w="7620000">
                  <a:extLst>
                    <a:ext uri="{9D8B030D-6E8A-4147-A177-3AD203B41FA5}">
                      <a16:colId xmlns="" xmlns:c="http://schemas.openxmlformats.org/drawingml/2006/chart" xmlns:c15="http://schemas.microsoft.com/office/drawing/2012/chart" xmlns:a16="http://schemas.microsoft.com/office/drawing/2014/main" val="2623022619"/>
                    </a:ext>
                  </a:extLst>
                </a:gridCol>
              </a:tblGrid>
              <a:tr h="273369">
                <a:tc>
                  <a:txBody>
                    <a:bodyPr/>
                    <a:lstStyle/>
                    <a:p>
                      <a:pPr rtl="0"/>
                      <a:r>
                        <a:rPr lang="fr-FR" sz="1200" dirty="0"/>
                        <a:t>Modèle</a:t>
                      </a:r>
                    </a:p>
                  </a:txBody>
                  <a:tcPr/>
                </a:tc>
                <a:tc>
                  <a:txBody>
                    <a:bodyPr/>
                    <a:lstStyle/>
                    <a:p>
                      <a:pPr rtl="0"/>
                      <a:r>
                        <a:rPr lang="fr-FR" sz="120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412705">
                <a:tc>
                  <a:txBody>
                    <a:bodyPr/>
                    <a:lstStyle/>
                    <a:p>
                      <a:pPr rtl="0"/>
                      <a:r>
                        <a:rPr lang="fr-FR" sz="1200">
                          <a:solidFill>
                            <a:srgbClr val="000000"/>
                          </a:solidFill>
                        </a:rPr>
                        <a:t>Remise au mieux (Best effort)</a:t>
                      </a:r>
                    </a:p>
                  </a:txBody>
                  <a:tcPr/>
                </a:tc>
                <a:tc>
                  <a:txBody>
                    <a:bodyPr/>
                    <a:lstStyle/>
                    <a:p>
                      <a:pPr marL="171450" indent="-171450" rtl="0">
                        <a:buFont typeface="Arial" panose="020B0604020202020204" pitchFamily="34" charset="0"/>
                        <a:buChar char="•"/>
                      </a:pPr>
                      <a:r>
                        <a:rPr lang="fr-FR" sz="1200" dirty="0"/>
                        <a:t>Il ne s'agit pas d'une implémentation dans la mesure où la stratégie </a:t>
                      </a:r>
                      <a:r>
                        <a:rPr lang="fr-FR" sz="1200" dirty="0" err="1"/>
                        <a:t>QoS</a:t>
                      </a:r>
                      <a:r>
                        <a:rPr lang="fr-FR" sz="1200" dirty="0"/>
                        <a:t> n'est pas explicitement configurée.</a:t>
                      </a:r>
                    </a:p>
                    <a:p>
                      <a:pPr marL="171450" indent="-171450" rtl="0">
                        <a:buFont typeface="Arial" panose="020B0604020202020204" pitchFamily="34" charset="0"/>
                        <a:buChar char="•"/>
                      </a:pPr>
                      <a:r>
                        <a:rPr lang="fr-FR" sz="1200" dirty="0"/>
                        <a:t>Ce modèle est utilisé lorsque la qualité de service n'est pas nécessaire.</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742869">
                <a:tc>
                  <a:txBody>
                    <a:bodyPr/>
                    <a:lstStyle/>
                    <a:p>
                      <a:pPr rtl="0"/>
                      <a:r>
                        <a:rPr lang="fr-FR" sz="1200">
                          <a:solidFill>
                            <a:srgbClr val="000000"/>
                          </a:solidFill>
                        </a:rPr>
                        <a:t>Services intégrés (IntServ)</a:t>
                      </a:r>
                    </a:p>
                  </a:txBody>
                  <a:tcPr/>
                </a:tc>
                <a:tc>
                  <a:txBody>
                    <a:bodyPr/>
                    <a:lstStyle/>
                    <a:p>
                      <a:pPr marL="171450" indent="-171450" rtl="0">
                        <a:buFont typeface="Arial" panose="020B0604020202020204" pitchFamily="34" charset="0"/>
                        <a:buChar char="•"/>
                      </a:pPr>
                      <a:r>
                        <a:rPr lang="fr-FR" sz="1200" dirty="0"/>
                        <a:t>Ce modèle propose une qualité de service très élevée aux paquets IP, avec remise garantie.</a:t>
                      </a:r>
                    </a:p>
                    <a:p>
                      <a:pPr marL="171450" indent="-171450" rtl="0">
                        <a:buFont typeface="Arial" panose="020B0604020202020204" pitchFamily="34" charset="0"/>
                        <a:buChar char="•"/>
                      </a:pPr>
                      <a:r>
                        <a:rPr lang="fr-FR" sz="1200" dirty="0"/>
                        <a:t>Il définit un processus de signalisation pour que les applications puissent indiquer au réseau qu'elles nécessitent une qualité de service spéciale pendant une certaine période et qu'il faut réserver de la bande passante.</a:t>
                      </a:r>
                    </a:p>
                    <a:p>
                      <a:pPr marL="171450" indent="-171450" rtl="0">
                        <a:buFont typeface="Arial" panose="020B0604020202020204" pitchFamily="34" charset="0"/>
                        <a:buChar char="•"/>
                      </a:pPr>
                      <a:r>
                        <a:rPr lang="fr-FR" sz="1200" dirty="0"/>
                        <a:t>Le modèle </a:t>
                      </a:r>
                      <a:r>
                        <a:rPr lang="fr-FR" sz="1200" dirty="0" err="1"/>
                        <a:t>IntServ</a:t>
                      </a:r>
                      <a:r>
                        <a:rPr lang="fr-FR" sz="1200" dirty="0"/>
                        <a:t> peut considérablement limiter l'évolutivité d'un réseau.</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577787">
                <a:tc>
                  <a:txBody>
                    <a:bodyPr/>
                    <a:lstStyle/>
                    <a:p>
                      <a:pPr rtl="0"/>
                      <a:r>
                        <a:rPr lang="fr-FR" sz="1200">
                          <a:solidFill>
                            <a:srgbClr val="000000"/>
                          </a:solidFill>
                        </a:rPr>
                        <a:t>Services différenciés (DiffServ)</a:t>
                      </a:r>
                    </a:p>
                  </a:txBody>
                  <a:tcPr/>
                </a:tc>
                <a:tc>
                  <a:txBody>
                    <a:bodyPr/>
                    <a:lstStyle/>
                    <a:p>
                      <a:pPr marL="171450" indent="-171450" rtl="0">
                        <a:buFont typeface="Arial" panose="020B0604020202020204" pitchFamily="34" charset="0"/>
                        <a:buChar char="•"/>
                      </a:pPr>
                      <a:r>
                        <a:rPr lang="fr-FR" sz="1200" dirty="0"/>
                        <a:t>Ce modèle offre une implémentation </a:t>
                      </a:r>
                      <a:r>
                        <a:rPr lang="fr-FR" sz="1200" dirty="0" err="1"/>
                        <a:t>QoS</a:t>
                      </a:r>
                      <a:r>
                        <a:rPr lang="fr-FR" sz="1200" dirty="0"/>
                        <a:t> très flexible et évolutive.</a:t>
                      </a:r>
                    </a:p>
                    <a:p>
                      <a:pPr marL="171450" indent="-171450" rtl="0">
                        <a:buFont typeface="Arial" panose="020B0604020202020204" pitchFamily="34" charset="0"/>
                        <a:buChar char="•"/>
                      </a:pPr>
                      <a:r>
                        <a:rPr lang="fr-FR" sz="1200" dirty="0"/>
                        <a:t>Les périphériques réseau détectent des classes de trafic et appliquent des niveaux de qualité de service spécifiques aux différentes classes de trafic.</a:t>
                      </a:r>
                    </a:p>
                  </a:txBody>
                  <a:tcPr/>
                </a:tc>
                <a:extLst>
                  <a:ext uri="{0D108BD9-81ED-4DB2-BD59-A6C34878D82A}">
                    <a16:rowId xmlns="" xmlns:c="http://schemas.openxmlformats.org/drawingml/2006/chart" xmlns:c15="http://schemas.microsoft.com/office/drawing/2012/chart" xmlns:a16="http://schemas.microsoft.com/office/drawing/2014/main" val="354468046"/>
                  </a:ext>
                </a:extLst>
              </a:tr>
            </a:tbl>
          </a:graphicData>
        </a:graphic>
      </p:graphicFrame>
    </p:spTree>
    <p:extLst>
      <p:ext uri="{BB962C8B-B14F-4D97-AF65-F5344CB8AC3E}">
        <p14:creationId xmlns:p14="http://schemas.microsoft.com/office/powerpoint/2010/main" val="2085486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84667" y="67733"/>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Remise au mieux</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86267" y="855419"/>
            <a:ext cx="8635999" cy="1633446"/>
          </a:xfrm>
        </p:spPr>
        <p:txBody>
          <a:bodyPr/>
          <a:lstStyle/>
          <a:p>
            <a:pPr marL="0" indent="0" algn="l" rtl="0"/>
            <a:r>
              <a:rPr lang="fr-FR" sz="1600" dirty="0">
                <a:solidFill>
                  <a:srgbClr val="000000"/>
                </a:solidFill>
              </a:rPr>
              <a:t>La conception de base d'Internet prévoit la remise des paquets «Remise au mieux» et n'offre aucune garantie.</a:t>
            </a:r>
          </a:p>
          <a:p>
            <a:pPr marL="285750" indent="-285750" algn="l" rtl="0">
              <a:buFont typeface="Arial" panose="020B0604020202020204" pitchFamily="34" charset="0"/>
              <a:buChar char="•"/>
            </a:pPr>
            <a:r>
              <a:rPr lang="fr-FR" sz="1600" dirty="0">
                <a:solidFill>
                  <a:srgbClr val="000000"/>
                </a:solidFill>
              </a:rPr>
              <a:t>Comme ce modèle applique un traitement identique à tous les paquets réseau, le message vocal d'urgence est traité de la même manière qu'une photo numérique jointe à un e-mail.</a:t>
            </a:r>
          </a:p>
          <a:p>
            <a:pPr marL="285750" indent="-285750" algn="l" rtl="0">
              <a:buFont typeface="Arial" panose="020B0604020202020204" pitchFamily="34" charset="0"/>
              <a:buChar char="•"/>
            </a:pPr>
            <a:r>
              <a:rPr lang="fr-FR" sz="1600" dirty="0">
                <a:solidFill>
                  <a:srgbClr val="000000"/>
                </a:solidFill>
              </a:rPr>
              <a:t>Bénéfices et inconvénients du modèle Remise au mieux:</a:t>
            </a:r>
          </a:p>
          <a:p>
            <a:pPr marL="0" indent="0" algn="l"/>
            <a:endParaRPr lang="en-US" sz="1600" dirty="0">
              <a:solidFill>
                <a:srgbClr val="000000"/>
              </a:solidFill>
            </a:endParaRPr>
          </a:p>
          <a:p>
            <a:pPr marL="0" indent="0" algn="l" rtl="0"/>
            <a:r>
              <a:rPr lang="fr-FR" sz="1600" dirty="0">
                <a:solidFill>
                  <a:srgbClr val="000000"/>
                </a:solidFill>
              </a:rPr>
              <a:t> </a:t>
            </a:r>
          </a:p>
        </p:txBody>
      </p:sp>
      <p:graphicFrame>
        <p:nvGraphicFramePr>
          <p:cNvPr id="6" name="Content Placeholder 6">
            <a:extLst>
              <a:ext uri="{FF2B5EF4-FFF2-40B4-BE49-F238E27FC236}">
                <a16:creationId xmlns="" xmlns:c="http://schemas.openxmlformats.org/drawingml/2006/chart" xmlns:c15="http://schemas.microsoft.com/office/drawing/2012/chart"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1405246593"/>
              </p:ext>
            </p:extLst>
          </p:nvPr>
        </p:nvGraphicFramePr>
        <p:xfrm>
          <a:off x="398105" y="2519168"/>
          <a:ext cx="8079325" cy="2103120"/>
        </p:xfrm>
        <a:graphic>
          <a:graphicData uri="http://schemas.openxmlformats.org/drawingml/2006/table">
            <a:tbl>
              <a:tblPr firstRow="1" bandRow="1">
                <a:tableStyleId>{5C22544A-7EE6-4342-B048-85BDC9FD1C3A}</a:tableStyleId>
              </a:tblPr>
              <a:tblGrid>
                <a:gridCol w="3839239">
                  <a:extLst>
                    <a:ext uri="{9D8B030D-6E8A-4147-A177-3AD203B41FA5}">
                      <a16:colId xmlns="" xmlns:c="http://schemas.openxmlformats.org/drawingml/2006/chart" xmlns:c15="http://schemas.microsoft.com/office/drawing/2012/chart" xmlns:a16="http://schemas.microsoft.com/office/drawing/2014/main" val="3729139006"/>
                    </a:ext>
                  </a:extLst>
                </a:gridCol>
                <a:gridCol w="4240086">
                  <a:extLst>
                    <a:ext uri="{9D8B030D-6E8A-4147-A177-3AD203B41FA5}">
                      <a16:colId xmlns="" xmlns:c="http://schemas.openxmlformats.org/drawingml/2006/chart" xmlns:c15="http://schemas.microsoft.com/office/drawing/2012/chart" xmlns:a16="http://schemas.microsoft.com/office/drawing/2014/main" val="2623022619"/>
                    </a:ext>
                  </a:extLst>
                </a:gridCol>
              </a:tblGrid>
              <a:tr h="159609">
                <a:tc>
                  <a:txBody>
                    <a:bodyPr/>
                    <a:lstStyle/>
                    <a:p>
                      <a:pPr rtl="0"/>
                      <a:r>
                        <a:rPr lang="fr-FR" sz="1200" dirty="0"/>
                        <a:t>Bénéfices</a:t>
                      </a:r>
                    </a:p>
                  </a:txBody>
                  <a:tcPr/>
                </a:tc>
                <a:tc>
                  <a:txBody>
                    <a:bodyPr/>
                    <a:lstStyle/>
                    <a:p>
                      <a:pPr rtl="0"/>
                      <a:r>
                        <a:rPr lang="fr-FR" sz="1200"/>
                        <a:t>Inconvénients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240126">
                <a:tc>
                  <a:txBody>
                    <a:bodyPr/>
                    <a:lstStyle/>
                    <a:p>
                      <a:pPr rtl="0"/>
                      <a:r>
                        <a:rPr lang="fr-FR" sz="1200"/>
                        <a:t>Il s'agit du modèle le plus évolutif.</a:t>
                      </a:r>
                    </a:p>
                  </a:txBody>
                  <a:tcPr/>
                </a:tc>
                <a:tc>
                  <a:txBody>
                    <a:bodyPr/>
                    <a:lstStyle/>
                    <a:p>
                      <a:pPr marL="0" indent="0" rtl="0">
                        <a:buFont typeface="Arial" panose="020B0604020202020204" pitchFamily="34" charset="0"/>
                        <a:buNone/>
                      </a:pPr>
                      <a:r>
                        <a:rPr lang="fr-FR" sz="1200"/>
                        <a:t>Il n'offre aucune garantie de remise.</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432226">
                <a:tc>
                  <a:txBody>
                    <a:bodyPr/>
                    <a:lstStyle/>
                    <a:p>
                      <a:pPr rtl="0"/>
                      <a:r>
                        <a:rPr lang="fr-FR" sz="1200"/>
                        <a:t>L'évolutivité est uniquement limitée par la bande passante disponible, laquelle affecte alors l'ensemble du trafic</a:t>
                      </a:r>
                    </a:p>
                  </a:txBody>
                  <a:tcPr/>
                </a:tc>
                <a:tc>
                  <a:txBody>
                    <a:bodyPr/>
                    <a:lstStyle/>
                    <a:p>
                      <a:pPr marL="0" indent="0" rtl="0">
                        <a:buFont typeface="Arial" panose="020B0604020202020204" pitchFamily="34" charset="0"/>
                        <a:buNone/>
                      </a:pPr>
                      <a:r>
                        <a:rPr lang="fr-FR" sz="1200"/>
                        <a:t>Le délai et l'ordre de remise des paquets sont aléatoires et rien ne garantit leur arrivée.</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336176">
                <a:tc>
                  <a:txBody>
                    <a:bodyPr/>
                    <a:lstStyle/>
                    <a:p>
                      <a:pPr rtl="0"/>
                      <a:r>
                        <a:rPr lang="fr-FR" sz="1200"/>
                        <a:t>Aucun mécanisme QoS spécial ne doit être implémenté.</a:t>
                      </a:r>
                    </a:p>
                  </a:txBody>
                  <a:tcPr/>
                </a:tc>
                <a:tc>
                  <a:txBody>
                    <a:bodyPr/>
                    <a:lstStyle/>
                    <a:p>
                      <a:pPr marL="0" indent="0" rtl="0">
                        <a:buFont typeface="Arial" panose="020B0604020202020204" pitchFamily="34" charset="0"/>
                        <a:buNone/>
                      </a:pPr>
                      <a:r>
                        <a:rPr lang="fr-FR" sz="1200"/>
                        <a:t>Aucun paquet ne bénéficie d'un traitement préférentiel.</a:t>
                      </a:r>
                    </a:p>
                  </a:txBody>
                  <a:tcPr/>
                </a:tc>
                <a:extLst>
                  <a:ext uri="{0D108BD9-81ED-4DB2-BD59-A6C34878D82A}">
                    <a16:rowId xmlns="" xmlns:c="http://schemas.openxmlformats.org/drawingml/2006/chart" xmlns:c15="http://schemas.microsoft.com/office/drawing/2012/chart" xmlns:a16="http://schemas.microsoft.com/office/drawing/2014/main" val="354468046"/>
                  </a:ext>
                </a:extLst>
              </a:tr>
              <a:tr h="336176">
                <a:tc>
                  <a:txBody>
                    <a:bodyPr/>
                    <a:lstStyle/>
                    <a:p>
                      <a:pPr rtl="0"/>
                      <a:r>
                        <a:rPr lang="fr-FR" sz="1200"/>
                        <a:t>C'est le modèle le plus simple et rapide à déployer.</a:t>
                      </a:r>
                    </a:p>
                  </a:txBody>
                  <a:tcPr/>
                </a:tc>
                <a:tc>
                  <a:txBody>
                    <a:bodyPr/>
                    <a:lstStyle/>
                    <a:p>
                      <a:pPr marL="0" indent="0" rtl="0">
                        <a:buFont typeface="Arial" panose="020B0604020202020204" pitchFamily="34" charset="0"/>
                        <a:buNone/>
                      </a:pPr>
                      <a:r>
                        <a:rPr lang="fr-FR" sz="1200" dirty="0"/>
                        <a:t>Les données essentielles sont traitées de la même façon que les e-mails normaux.</a:t>
                      </a:r>
                    </a:p>
                  </a:txBody>
                  <a:tcPr/>
                </a:tc>
                <a:extLst>
                  <a:ext uri="{0D108BD9-81ED-4DB2-BD59-A6C34878D82A}">
                    <a16:rowId xmlns="" xmlns:c="http://schemas.openxmlformats.org/drawingml/2006/chart" xmlns:c15="http://schemas.microsoft.com/office/drawing/2012/chart" xmlns:a16="http://schemas.microsoft.com/office/drawing/2014/main" val="1584404615"/>
                  </a:ext>
                </a:extLst>
              </a:tr>
            </a:tbl>
          </a:graphicData>
        </a:graphic>
      </p:graphicFrame>
    </p:spTree>
    <p:extLst>
      <p:ext uri="{BB962C8B-B14F-4D97-AF65-F5344CB8AC3E}">
        <p14:creationId xmlns:p14="http://schemas.microsoft.com/office/powerpoint/2010/main" val="7974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Services intégrés (</a:t>
            </a:r>
            <a:r>
              <a:rPr lang="fr-FR" sz="2400" dirty="0" err="1"/>
              <a:t>IntServ</a:t>
            </a:r>
            <a:r>
              <a:rPr lang="fr-FR" sz="2400" dirty="0"/>
              <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93133" y="804619"/>
            <a:ext cx="5757334" cy="3692518"/>
          </a:xfrm>
        </p:spPr>
        <p:txBody>
          <a:bodyPr/>
          <a:lstStyle/>
          <a:p>
            <a:pPr marL="0" indent="0" algn="l" rtl="0"/>
            <a:r>
              <a:rPr lang="fr-FR" sz="1600" dirty="0" err="1">
                <a:solidFill>
                  <a:srgbClr val="000000"/>
                </a:solidFill>
              </a:rPr>
              <a:t>IntServ</a:t>
            </a:r>
            <a:r>
              <a:rPr lang="fr-FR" sz="1600" dirty="0">
                <a:solidFill>
                  <a:srgbClr val="000000"/>
                </a:solidFill>
              </a:rPr>
              <a:t> offre la qualité de service de bout en bout dont les applications en temps réel ont besoin. </a:t>
            </a:r>
          </a:p>
          <a:p>
            <a:pPr marL="285750" indent="-285750" algn="l" rtl="0">
              <a:buFont typeface="Arial" panose="020B0604020202020204" pitchFamily="34" charset="0"/>
              <a:buChar char="•"/>
            </a:pPr>
            <a:r>
              <a:rPr lang="fr-FR" sz="1600" dirty="0" err="1">
                <a:solidFill>
                  <a:srgbClr val="000000"/>
                </a:solidFill>
              </a:rPr>
              <a:t>IntServ</a:t>
            </a:r>
            <a:r>
              <a:rPr lang="fr-FR" sz="1600" dirty="0">
                <a:solidFill>
                  <a:srgbClr val="000000"/>
                </a:solidFill>
              </a:rPr>
              <a:t> gère explicitement les ressources réseau, ce qui permet de garantir la qualité de service requise aux flux de paquets de certains utilisateurs, parfois appelés </a:t>
            </a:r>
            <a:r>
              <a:rPr lang="fr-FR" sz="1600" dirty="0" err="1">
                <a:solidFill>
                  <a:srgbClr val="000000"/>
                </a:solidFill>
              </a:rPr>
              <a:t>microflux</a:t>
            </a:r>
            <a:r>
              <a:rPr lang="fr-FR" sz="1600" dirty="0">
                <a:solidFill>
                  <a:srgbClr val="000000"/>
                </a:solidFill>
              </a:rPr>
              <a:t>. </a:t>
            </a:r>
          </a:p>
          <a:p>
            <a:pPr marL="285750" indent="-285750" algn="l" rtl="0">
              <a:buFont typeface="Arial" panose="020B0604020202020204" pitchFamily="34" charset="0"/>
              <a:buChar char="•"/>
            </a:pPr>
            <a:r>
              <a:rPr lang="fr-FR" sz="1600" dirty="0">
                <a:solidFill>
                  <a:srgbClr val="000000"/>
                </a:solidFill>
              </a:rPr>
              <a:t>Met en œuvre des mécanismes de contrôle d'admission et de réservation des ressources sous forme de composants pour établir et préserver la qualité de service.</a:t>
            </a:r>
          </a:p>
          <a:p>
            <a:pPr marL="285750" indent="-285750" algn="l" rtl="0">
              <a:buFont typeface="Arial" panose="020B0604020202020204" pitchFamily="34" charset="0"/>
              <a:buChar char="•"/>
            </a:pPr>
            <a:r>
              <a:rPr lang="fr-FR" sz="1600" dirty="0">
                <a:solidFill>
                  <a:srgbClr val="000000"/>
                </a:solidFill>
              </a:rPr>
              <a:t>Il repose sur l'utilisation d'une approche prenant en compte le type de connexion. Chaque communication individuelle doit spécifier explicitement son descripteur de trafic et les ressources demandées au réseau. </a:t>
            </a:r>
          </a:p>
          <a:p>
            <a:pPr marL="285750" indent="-285750" algn="l" rtl="0">
              <a:buFont typeface="Arial" panose="020B0604020202020204" pitchFamily="34" charset="0"/>
              <a:buChar char="•"/>
            </a:pPr>
            <a:r>
              <a:rPr lang="fr-FR" sz="1600" dirty="0">
                <a:solidFill>
                  <a:srgbClr val="000000"/>
                </a:solidFill>
              </a:rPr>
              <a:t>Le routeur de périphérie responsable du contrôle d'admission s'assure qu'il existe suffisamment de ressources disponibles sur le réseau.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21B63E61-AB23-4788-8994-38BFAC02BF77}"/>
              </a:ext>
            </a:extLst>
          </p:cNvPr>
          <p:cNvPicPr>
            <a:picLocks noChangeAspect="1"/>
          </p:cNvPicPr>
          <p:nvPr/>
        </p:nvPicPr>
        <p:blipFill>
          <a:blip r:embed="rId3"/>
          <a:stretch>
            <a:fillRect/>
          </a:stretch>
        </p:blipFill>
        <p:spPr>
          <a:xfrm>
            <a:off x="5791200" y="1475137"/>
            <a:ext cx="3276428" cy="2159584"/>
          </a:xfrm>
          <a:prstGeom prst="rect">
            <a:avLst/>
          </a:prstGeom>
        </p:spPr>
      </p:pic>
    </p:spTree>
    <p:extLst>
      <p:ext uri="{BB962C8B-B14F-4D97-AF65-F5344CB8AC3E}">
        <p14:creationId xmlns:p14="http://schemas.microsoft.com/office/powerpoint/2010/main" val="4025687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Modèles de QoS</a:t>
            </a:r>
            <a:r>
              <a:rPr lang="en-US" dirty="0"/>
              <a:t/>
            </a:r>
            <a:br>
              <a:rPr lang="en-US" dirty="0"/>
            </a:br>
            <a:r>
              <a:rPr lang="fr-FR" sz="2400"/>
              <a:t>Services intégrés (IntServ)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69828" y="833438"/>
            <a:ext cx="8862505" cy="2397862"/>
          </a:xfrm>
        </p:spPr>
        <p:txBody>
          <a:bodyPr/>
          <a:lstStyle/>
          <a:p>
            <a:pPr marL="0" indent="0" algn="l" rtl="0"/>
            <a:r>
              <a:rPr lang="fr-FR" sz="1500" dirty="0">
                <a:solidFill>
                  <a:srgbClr val="000000"/>
                </a:solidFill>
              </a:rPr>
              <a:t>Dans le modèle </a:t>
            </a:r>
            <a:r>
              <a:rPr lang="fr-FR" sz="1500" dirty="0" err="1">
                <a:solidFill>
                  <a:srgbClr val="000000"/>
                </a:solidFill>
              </a:rPr>
              <a:t>IntServ</a:t>
            </a:r>
            <a:r>
              <a:rPr lang="fr-FR" sz="1500" dirty="0">
                <a:solidFill>
                  <a:srgbClr val="000000"/>
                </a:solidFill>
              </a:rPr>
              <a:t>, l'application demande un type de service spécifique au réseau avant de transmettre les données. </a:t>
            </a:r>
          </a:p>
          <a:p>
            <a:pPr marL="285750" indent="-285750" algn="l" rtl="0">
              <a:buFont typeface="Arial" panose="020B0604020202020204" pitchFamily="34" charset="0"/>
              <a:buChar char="•"/>
            </a:pPr>
            <a:r>
              <a:rPr lang="fr-FR" sz="1500" dirty="0">
                <a:solidFill>
                  <a:srgbClr val="000000"/>
                </a:solidFill>
              </a:rPr>
              <a:t>L'application avertit le réseau de son profil de trafic et demande un type particulier de service, dont ses exigences en termes de bande passante et de latence. </a:t>
            </a:r>
          </a:p>
          <a:p>
            <a:pPr marL="285750" indent="-285750" algn="l" rtl="0">
              <a:buFont typeface="Arial" panose="020B0604020202020204" pitchFamily="34" charset="0"/>
              <a:buChar char="•"/>
            </a:pPr>
            <a:r>
              <a:rPr lang="fr-FR" sz="1500" dirty="0">
                <a:solidFill>
                  <a:srgbClr val="000000"/>
                </a:solidFill>
              </a:rPr>
              <a:t>Le modèle </a:t>
            </a:r>
            <a:r>
              <a:rPr lang="fr-FR" sz="1500" dirty="0" err="1">
                <a:solidFill>
                  <a:srgbClr val="000000"/>
                </a:solidFill>
              </a:rPr>
              <a:t>IntServ</a:t>
            </a:r>
            <a:r>
              <a:rPr lang="fr-FR" sz="1500" dirty="0">
                <a:solidFill>
                  <a:srgbClr val="000000"/>
                </a:solidFill>
              </a:rPr>
              <a:t> utilise le protocole RSVP (Resource </a:t>
            </a:r>
            <a:r>
              <a:rPr lang="fr-FR" sz="1500" dirty="0" err="1">
                <a:solidFill>
                  <a:srgbClr val="000000"/>
                </a:solidFill>
              </a:rPr>
              <a:t>Reservation</a:t>
            </a:r>
            <a:r>
              <a:rPr lang="fr-FR" sz="1500" dirty="0">
                <a:solidFill>
                  <a:srgbClr val="000000"/>
                </a:solidFill>
              </a:rPr>
              <a:t> Protocol) </a:t>
            </a:r>
            <a:r>
              <a:rPr lang="fr-FR" sz="1500" dirty="0" smtClean="0">
                <a:solidFill>
                  <a:srgbClr val="000000"/>
                </a:solidFill>
              </a:rPr>
              <a:t> pour </a:t>
            </a:r>
            <a:r>
              <a:rPr lang="fr-FR" sz="1500" dirty="0">
                <a:solidFill>
                  <a:srgbClr val="000000"/>
                </a:solidFill>
              </a:rPr>
              <a:t>communiquer les besoins </a:t>
            </a:r>
            <a:r>
              <a:rPr lang="fr-FR" sz="1500" dirty="0" err="1">
                <a:solidFill>
                  <a:srgbClr val="000000"/>
                </a:solidFill>
              </a:rPr>
              <a:t>QoS</a:t>
            </a:r>
            <a:r>
              <a:rPr lang="fr-FR" sz="1500" dirty="0">
                <a:solidFill>
                  <a:srgbClr val="000000"/>
                </a:solidFill>
              </a:rPr>
              <a:t> du trafic d'une application à tous les périphériques du chemin du réseau. </a:t>
            </a:r>
          </a:p>
          <a:p>
            <a:pPr marL="285750" indent="-285750" algn="l" rtl="0">
              <a:buFont typeface="Arial" panose="020B0604020202020204" pitchFamily="34" charset="0"/>
              <a:buChar char="•"/>
            </a:pPr>
            <a:r>
              <a:rPr lang="fr-FR" sz="1500" dirty="0">
                <a:solidFill>
                  <a:srgbClr val="000000"/>
                </a:solidFill>
              </a:rPr>
              <a:t>Si les périphériques du chemin sont en mesure de réserver la bande passante nécessaire, l'application source peut commencer à transmettre les données. Si la réservation demandée échoue à un emplacement quelconque du chemin, l'application source n'envoie pas de données.</a:t>
            </a:r>
          </a:p>
          <a:p>
            <a:pPr marL="0" indent="0" algn="l" rtl="0"/>
            <a:r>
              <a:rPr lang="fr-FR" sz="1500" dirty="0">
                <a:solidFill>
                  <a:srgbClr val="000000"/>
                </a:solidFill>
              </a:rPr>
              <a:t> </a:t>
            </a:r>
          </a:p>
        </p:txBody>
      </p:sp>
      <p:graphicFrame>
        <p:nvGraphicFramePr>
          <p:cNvPr id="6" name="Content Placeholder 6">
            <a:extLst>
              <a:ext uri="{FF2B5EF4-FFF2-40B4-BE49-F238E27FC236}">
                <a16:creationId xmlns="" xmlns:c="http://schemas.openxmlformats.org/drawingml/2006/chart" xmlns:c15="http://schemas.microsoft.com/office/drawing/2012/chart" xmlns:a16="http://schemas.microsoft.com/office/drawing/2014/main" id="{D6B0B70E-0306-4898-876F-D3BB4858E43A}"/>
              </a:ext>
            </a:extLst>
          </p:cNvPr>
          <p:cNvGraphicFramePr>
            <a:graphicFrameLocks/>
          </p:cNvGraphicFramePr>
          <p:nvPr>
            <p:extLst>
              <p:ext uri="{D42A27DB-BD31-4B8C-83A1-F6EECF244321}">
                <p14:modId xmlns:p14="http://schemas.microsoft.com/office/powerpoint/2010/main" val="1603347269"/>
              </p:ext>
            </p:extLst>
          </p:nvPr>
        </p:nvGraphicFramePr>
        <p:xfrm>
          <a:off x="423505" y="3241418"/>
          <a:ext cx="8079325" cy="1280160"/>
        </p:xfrm>
        <a:graphic>
          <a:graphicData uri="http://schemas.openxmlformats.org/drawingml/2006/table">
            <a:tbl>
              <a:tblPr firstRow="1" bandRow="1">
                <a:tableStyleId>{5C22544A-7EE6-4342-B048-85BDC9FD1C3A}</a:tableStyleId>
              </a:tblPr>
              <a:tblGrid>
                <a:gridCol w="3682828">
                  <a:extLst>
                    <a:ext uri="{9D8B030D-6E8A-4147-A177-3AD203B41FA5}">
                      <a16:colId xmlns="" xmlns:c="http://schemas.openxmlformats.org/drawingml/2006/chart" xmlns:c15="http://schemas.microsoft.com/office/drawing/2012/chart" xmlns:a16="http://schemas.microsoft.com/office/drawing/2014/main" val="3729139006"/>
                    </a:ext>
                  </a:extLst>
                </a:gridCol>
                <a:gridCol w="4396497">
                  <a:extLst>
                    <a:ext uri="{9D8B030D-6E8A-4147-A177-3AD203B41FA5}">
                      <a16:colId xmlns="" xmlns:c="http://schemas.openxmlformats.org/drawingml/2006/chart" xmlns:c15="http://schemas.microsoft.com/office/drawing/2012/chart" xmlns:a16="http://schemas.microsoft.com/office/drawing/2014/main" val="2623022619"/>
                    </a:ext>
                  </a:extLst>
                </a:gridCol>
              </a:tblGrid>
              <a:tr h="187810">
                <a:tc>
                  <a:txBody>
                    <a:bodyPr/>
                    <a:lstStyle/>
                    <a:p>
                      <a:pPr rtl="0"/>
                      <a:r>
                        <a:rPr lang="fr-FR" sz="1200" dirty="0"/>
                        <a:t>Bénéfices</a:t>
                      </a:r>
                    </a:p>
                  </a:txBody>
                  <a:tcPr/>
                </a:tc>
                <a:tc>
                  <a:txBody>
                    <a:bodyPr/>
                    <a:lstStyle/>
                    <a:p>
                      <a:pPr rtl="0"/>
                      <a:r>
                        <a:rPr lang="fr-FR" sz="1200"/>
                        <a:t>Inconvénients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920635">
                <a:tc>
                  <a:txBody>
                    <a:bodyPr/>
                    <a:lstStyle/>
                    <a:p>
                      <a:pPr marL="171450" indent="-171450" rtl="0">
                        <a:buFont typeface="Arial" panose="020B0604020202020204" pitchFamily="34" charset="0"/>
                        <a:buChar char="•"/>
                      </a:pPr>
                      <a:r>
                        <a:rPr lang="fr-FR" sz="1200"/>
                        <a:t>Contrôle d'admission des ressources explicite, de bout en bout.</a:t>
                      </a:r>
                    </a:p>
                    <a:p>
                      <a:pPr marL="171450" indent="-171450" rtl="0">
                        <a:buFont typeface="Arial" panose="020B0604020202020204" pitchFamily="34" charset="0"/>
                        <a:buChar char="•"/>
                      </a:pPr>
                      <a:r>
                        <a:rPr lang="fr-FR" sz="1200"/>
                        <a:t>Contrôle d'admission de la stratégie par demande.</a:t>
                      </a:r>
                    </a:p>
                    <a:p>
                      <a:pPr marL="171450" indent="-171450" rtl="0">
                        <a:buFont typeface="Arial" panose="020B0604020202020204" pitchFamily="34" charset="0"/>
                        <a:buChar char="•"/>
                      </a:pPr>
                      <a:r>
                        <a:rPr lang="fr-FR" sz="1200"/>
                        <a:t>Signalisation des numéros de port dynamiques.</a:t>
                      </a:r>
                    </a:p>
                  </a:txBody>
                  <a:tcPr/>
                </a:tc>
                <a:tc>
                  <a:txBody>
                    <a:bodyPr/>
                    <a:lstStyle/>
                    <a:p>
                      <a:pPr marL="171450" indent="-171450" rtl="0">
                        <a:buFont typeface="Arial" panose="020B0604020202020204" pitchFamily="34" charset="0"/>
                        <a:buChar char="•"/>
                      </a:pPr>
                      <a:r>
                        <a:rPr lang="fr-FR" sz="1200" dirty="0"/>
                        <a:t>Consommation importante de ressources due aux exigences de signalisation continue de l'architecture dynamique.</a:t>
                      </a:r>
                    </a:p>
                    <a:p>
                      <a:pPr marL="171450" indent="-171450" rtl="0">
                        <a:buFont typeface="Arial" panose="020B0604020202020204" pitchFamily="34" charset="0"/>
                        <a:buChar char="•"/>
                      </a:pPr>
                      <a:r>
                        <a:rPr lang="fr-FR" sz="1200" dirty="0"/>
                        <a:t>Approche basée sur les flux, inadaptée aux implémentations de grande taille, par exemple l'internet</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bl>
          </a:graphicData>
        </a:graphic>
      </p:graphicFrame>
    </p:spTree>
    <p:extLst>
      <p:ext uri="{BB962C8B-B14F-4D97-AF65-F5344CB8AC3E}">
        <p14:creationId xmlns:p14="http://schemas.microsoft.com/office/powerpoint/2010/main" val="259851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2042609"/>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396689">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Services différenciés (</a:t>
            </a:r>
            <a:r>
              <a:rPr lang="fr-FR" sz="2400" dirty="0" err="1"/>
              <a:t>DiffServ</a:t>
            </a:r>
            <a:r>
              <a:rPr lang="fr-FR" sz="2400" dirty="0"/>
              <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94268" y="855419"/>
            <a:ext cx="4477732" cy="3163128"/>
          </a:xfrm>
        </p:spPr>
        <p:txBody>
          <a:bodyPr/>
          <a:lstStyle/>
          <a:p>
            <a:pPr marL="0" indent="0" algn="l" rtl="0"/>
            <a:r>
              <a:rPr lang="fr-FR" sz="1600">
                <a:solidFill>
                  <a:srgbClr val="000000"/>
                </a:solidFill>
              </a:rPr>
              <a:t>Le modèle QoS de services différenciés (DiffServ) propose un mécanisme simple et évolutif pour classer et gérer le trafic réseau.</a:t>
            </a:r>
          </a:p>
          <a:p>
            <a:pPr marL="285750" indent="-285750" algn="l" rtl="0">
              <a:buFont typeface="Arial" panose="020B0604020202020204" pitchFamily="34" charset="0"/>
              <a:buChar char="•"/>
            </a:pPr>
            <a:r>
              <a:rPr lang="fr-FR" sz="1600">
                <a:solidFill>
                  <a:srgbClr val="000000"/>
                </a:solidFill>
              </a:rPr>
              <a:t>N'est pas une stratégie QoS de bout en bout car il ne peut pas appliquer les garanties de bout en bout.</a:t>
            </a:r>
          </a:p>
          <a:p>
            <a:pPr marL="285750" indent="-285750" algn="l" rtl="0">
              <a:buFont typeface="Arial" panose="020B0604020202020204" pitchFamily="34" charset="0"/>
              <a:buChar char="•"/>
            </a:pPr>
            <a:r>
              <a:rPr lang="fr-FR" sz="1600">
                <a:solidFill>
                  <a:srgbClr val="000000"/>
                </a:solidFill>
              </a:rPr>
              <a:t>Les hôtes transmettent du trafic à un routeur, ce dernier organise (agrège) les flux en classes et propose la stratégie QoS appropriée aux classes. </a:t>
            </a:r>
          </a:p>
          <a:p>
            <a:pPr marL="285750" indent="-285750" algn="l" rtl="0">
              <a:buFont typeface="Arial" panose="020B0604020202020204" pitchFamily="34" charset="0"/>
              <a:buChar char="•"/>
            </a:pPr>
            <a:r>
              <a:rPr lang="fr-FR" sz="1600">
                <a:solidFill>
                  <a:srgbClr val="000000"/>
                </a:solidFill>
              </a:rPr>
              <a:t>Met en œuvre et applique des mécanismes QoS saut par saut, en appliquant des critères globaux à chaque classe de trafic pour garantir la flexibilité et l'évolutivité.</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16249DE6-28AD-4568-AA12-A6208561B7E6}"/>
              </a:ext>
            </a:extLst>
          </p:cNvPr>
          <p:cNvPicPr>
            <a:picLocks noChangeAspect="1"/>
          </p:cNvPicPr>
          <p:nvPr/>
        </p:nvPicPr>
        <p:blipFill>
          <a:blip r:embed="rId3"/>
          <a:stretch>
            <a:fillRect/>
          </a:stretch>
        </p:blipFill>
        <p:spPr>
          <a:xfrm>
            <a:off x="4740443" y="1432642"/>
            <a:ext cx="4140028" cy="2585905"/>
          </a:xfrm>
          <a:prstGeom prst="rect">
            <a:avLst/>
          </a:prstGeom>
        </p:spPr>
      </p:pic>
    </p:spTree>
    <p:extLst>
      <p:ext uri="{BB962C8B-B14F-4D97-AF65-F5344CB8AC3E}">
        <p14:creationId xmlns:p14="http://schemas.microsoft.com/office/powerpoint/2010/main" val="2235905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Modèles de </a:t>
            </a:r>
            <a:r>
              <a:rPr lang="fr-FR" sz="1600" dirty="0" err="1"/>
              <a:t>QoS</a:t>
            </a:r>
            <a:r>
              <a:rPr lang="en-US" dirty="0"/>
              <a:t/>
            </a:r>
            <a:br>
              <a:rPr lang="en-US" dirty="0"/>
            </a:br>
            <a:r>
              <a:rPr lang="fr-FR" sz="2400" dirty="0"/>
              <a:t>Services différenciés (</a:t>
            </a:r>
            <a:r>
              <a:rPr lang="fr-FR" sz="2400" dirty="0" err="1"/>
              <a:t>DiffServ</a:t>
            </a:r>
            <a:r>
              <a:rPr lang="fr-FR" sz="2400" dirty="0"/>
              <a:t>)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7913516" cy="1799216"/>
          </a:xfrm>
        </p:spPr>
        <p:txBody>
          <a:bodyPr/>
          <a:lstStyle/>
          <a:p>
            <a:pPr marL="285750" indent="-285750" algn="l" rtl="0">
              <a:buFont typeface="Arial" panose="020B0604020202020204" pitchFamily="34" charset="0"/>
              <a:buChar char="•"/>
            </a:pPr>
            <a:r>
              <a:rPr lang="fr-FR" sz="1600" dirty="0" err="1">
                <a:solidFill>
                  <a:srgbClr val="000000"/>
                </a:solidFill>
              </a:rPr>
              <a:t>DiffServ</a:t>
            </a:r>
            <a:r>
              <a:rPr lang="fr-FR" sz="1600" dirty="0">
                <a:solidFill>
                  <a:srgbClr val="000000"/>
                </a:solidFill>
              </a:rPr>
              <a:t> divise le trafic réseau en classes selon les besoins métier. Un niveau de service différent peut être ensuite affecté à chaque classe. </a:t>
            </a:r>
          </a:p>
          <a:p>
            <a:pPr marL="285750" indent="-285750" algn="l" rtl="0">
              <a:buFont typeface="Arial" panose="020B0604020202020204" pitchFamily="34" charset="0"/>
              <a:buChar char="•"/>
            </a:pPr>
            <a:r>
              <a:rPr lang="fr-FR" sz="1600" dirty="0">
                <a:solidFill>
                  <a:srgbClr val="000000"/>
                </a:solidFill>
              </a:rPr>
              <a:t>Lorsque les paquets transitent sur un réseau, les différents périphériques réseau identifient la classe du paquet et lui appliquent un niveau de service spécifique à cette classe. </a:t>
            </a:r>
          </a:p>
          <a:p>
            <a:pPr marL="285750" indent="-285750" algn="l" rtl="0">
              <a:buFont typeface="Arial" panose="020B0604020202020204" pitchFamily="34" charset="0"/>
              <a:buChar char="•"/>
            </a:pPr>
            <a:r>
              <a:rPr lang="fr-FR" sz="1600" dirty="0">
                <a:solidFill>
                  <a:srgbClr val="000000"/>
                </a:solidFill>
              </a:rPr>
              <a:t>Le modèle </a:t>
            </a:r>
            <a:r>
              <a:rPr lang="fr-FR" sz="1600" dirty="0" err="1">
                <a:solidFill>
                  <a:srgbClr val="000000"/>
                </a:solidFill>
              </a:rPr>
              <a:t>DiffServ</a:t>
            </a:r>
            <a:r>
              <a:rPr lang="fr-FR" sz="1600" dirty="0">
                <a:solidFill>
                  <a:srgbClr val="000000"/>
                </a:solidFill>
              </a:rPr>
              <a:t> propose un large choix de niveaux de service. </a:t>
            </a:r>
          </a:p>
        </p:txBody>
      </p:sp>
      <p:graphicFrame>
        <p:nvGraphicFramePr>
          <p:cNvPr id="7" name="Content Placeholder 6">
            <a:extLst>
              <a:ext uri="{FF2B5EF4-FFF2-40B4-BE49-F238E27FC236}">
                <a16:creationId xmlns="" xmlns:c="http://schemas.openxmlformats.org/drawingml/2006/chart" xmlns:c15="http://schemas.microsoft.com/office/drawing/2012/chart" xmlns:a16="http://schemas.microsoft.com/office/drawing/2014/main" id="{E5D5D165-4B1A-47E2-808B-C427AC3757AF}"/>
              </a:ext>
            </a:extLst>
          </p:cNvPr>
          <p:cNvGraphicFramePr>
            <a:graphicFrameLocks/>
          </p:cNvGraphicFramePr>
          <p:nvPr>
            <p:extLst>
              <p:ext uri="{D42A27DB-BD31-4B8C-83A1-F6EECF244321}">
                <p14:modId xmlns:p14="http://schemas.microsoft.com/office/powerpoint/2010/main" val="2836277972"/>
              </p:ext>
            </p:extLst>
          </p:nvPr>
        </p:nvGraphicFramePr>
        <p:xfrm>
          <a:off x="431972" y="3093126"/>
          <a:ext cx="8079325" cy="1194955"/>
        </p:xfrm>
        <a:graphic>
          <a:graphicData uri="http://schemas.openxmlformats.org/drawingml/2006/table">
            <a:tbl>
              <a:tblPr firstRow="1" bandRow="1">
                <a:tableStyleId>{5C22544A-7EE6-4342-B048-85BDC9FD1C3A}</a:tableStyleId>
              </a:tblPr>
              <a:tblGrid>
                <a:gridCol w="4039663">
                  <a:extLst>
                    <a:ext uri="{9D8B030D-6E8A-4147-A177-3AD203B41FA5}">
                      <a16:colId xmlns="" xmlns:c="http://schemas.openxmlformats.org/drawingml/2006/chart" xmlns:c15="http://schemas.microsoft.com/office/drawing/2012/chart" xmlns:a16="http://schemas.microsoft.com/office/drawing/2014/main" val="3729139006"/>
                    </a:ext>
                  </a:extLst>
                </a:gridCol>
                <a:gridCol w="4039662">
                  <a:extLst>
                    <a:ext uri="{9D8B030D-6E8A-4147-A177-3AD203B41FA5}">
                      <a16:colId xmlns="" xmlns:c="http://schemas.openxmlformats.org/drawingml/2006/chart" xmlns:c15="http://schemas.microsoft.com/office/drawing/2012/chart" xmlns:a16="http://schemas.microsoft.com/office/drawing/2014/main" val="2623022619"/>
                    </a:ext>
                  </a:extLst>
                </a:gridCol>
              </a:tblGrid>
              <a:tr h="187810">
                <a:tc>
                  <a:txBody>
                    <a:bodyPr/>
                    <a:lstStyle/>
                    <a:p>
                      <a:pPr rtl="0"/>
                      <a:r>
                        <a:rPr lang="fr-FR" sz="1200"/>
                        <a:t>Bénéfices</a:t>
                      </a:r>
                    </a:p>
                  </a:txBody>
                  <a:tcPr/>
                </a:tc>
                <a:tc>
                  <a:txBody>
                    <a:bodyPr/>
                    <a:lstStyle/>
                    <a:p>
                      <a:pPr rtl="0"/>
                      <a:r>
                        <a:rPr lang="fr-FR" sz="1200"/>
                        <a:t>Inconvénients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920635">
                <a:tc>
                  <a:txBody>
                    <a:bodyPr/>
                    <a:lstStyle/>
                    <a:p>
                      <a:pPr marL="171450" indent="-171450" rtl="0">
                        <a:buFont typeface="Arial" panose="020B0604020202020204" pitchFamily="34" charset="0"/>
                        <a:buChar char="•"/>
                      </a:pPr>
                      <a:r>
                        <a:rPr lang="fr-FR" sz="1200"/>
                        <a:t>Haute évolutivité</a:t>
                      </a:r>
                    </a:p>
                    <a:p>
                      <a:pPr marL="171450" indent="-171450" rtl="0">
                        <a:buFont typeface="Arial" panose="020B0604020202020204" pitchFamily="34" charset="0"/>
                        <a:buChar char="•"/>
                      </a:pPr>
                      <a:r>
                        <a:rPr lang="fr-FR" sz="1200"/>
                        <a:t>Large choix de niveaux de qualité</a:t>
                      </a:r>
                    </a:p>
                  </a:txBody>
                  <a:tcPr/>
                </a:tc>
                <a:tc>
                  <a:txBody>
                    <a:bodyPr/>
                    <a:lstStyle/>
                    <a:p>
                      <a:pPr marL="171450" indent="-171450" rtl="0">
                        <a:buFont typeface="Arial" panose="020B0604020202020204" pitchFamily="34" charset="0"/>
                        <a:buChar char="•"/>
                      </a:pPr>
                      <a:r>
                        <a:rPr lang="fr-FR" sz="1200"/>
                        <a:t>Aucune garantie stricte de la qualité de service</a:t>
                      </a:r>
                    </a:p>
                    <a:p>
                      <a:pPr marL="171450" indent="-171450" rtl="0">
                        <a:buFont typeface="Arial" panose="020B0604020202020204" pitchFamily="34" charset="0"/>
                        <a:buChar char="•"/>
                      </a:pPr>
                      <a:r>
                        <a:rPr lang="fr-FR" sz="1200"/>
                        <a:t>Nécessite le fonctionnement conjoint de mécanismes complexes sur l'ensemble du réseau</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bl>
          </a:graphicData>
        </a:graphic>
      </p:graphicFrame>
    </p:spTree>
    <p:extLst>
      <p:ext uri="{BB962C8B-B14F-4D97-AF65-F5344CB8AC3E}">
        <p14:creationId xmlns:p14="http://schemas.microsoft.com/office/powerpoint/2010/main" val="1145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67" y="1838960"/>
            <a:ext cx="8881533" cy="929640"/>
          </a:xfrm>
        </p:spPr>
        <p:txBody>
          <a:bodyPr/>
          <a:lstStyle/>
          <a:p>
            <a:pPr rtl="0"/>
            <a:r>
              <a:rPr lang="fr-FR" dirty="0">
                <a:solidFill>
                  <a:schemeClr val="accent5">
                    <a:lumMod val="40000"/>
                    <a:lumOff val="60000"/>
                  </a:schemeClr>
                </a:solidFill>
              </a:rPr>
              <a:t>9.5 Techniques d'implémentation </a:t>
            </a:r>
            <a:r>
              <a:rPr lang="fr-FR" dirty="0" err="1">
                <a:solidFill>
                  <a:schemeClr val="accent5">
                    <a:lumMod val="40000"/>
                    <a:lumOff val="60000"/>
                  </a:schemeClr>
                </a:solidFill>
              </a:rPr>
              <a:t>QoS</a:t>
            </a:r>
            <a:endParaRPr lang="fr-FR"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969021638"/>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35467"/>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Vidéo - Techniques d'implémentation </a:t>
            </a:r>
            <a:r>
              <a:rPr lang="fr-FR" sz="2400" dirty="0" err="1"/>
              <a:t>QoS</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8"/>
            <a:ext cx="7913517" cy="3759111"/>
          </a:xfrm>
        </p:spPr>
        <p:txBody>
          <a:bodyPr/>
          <a:lstStyle/>
          <a:p>
            <a:pPr marL="0" indent="0" algn="l" rtl="0"/>
            <a:r>
              <a:rPr lang="fr-FR" sz="1800">
                <a:solidFill>
                  <a:srgbClr val="000000"/>
                </a:solidFill>
              </a:rPr>
              <a:t>Cette vidéo couvrira les éléments suivants:</a:t>
            </a:r>
          </a:p>
          <a:p>
            <a:pPr marL="285750" indent="-285750" algn="l" rtl="0">
              <a:buFont typeface="Arial" panose="020B0604020202020204" pitchFamily="34" charset="0"/>
              <a:buChar char="•"/>
            </a:pPr>
            <a:r>
              <a:rPr lang="fr-FR" sz="1800">
                <a:solidFill>
                  <a:srgbClr val="000000"/>
                </a:solidFill>
              </a:rPr>
              <a:t>Outils de mise en œuvre (classification et marquage, prévention de la congestion et gestion des encombrements)</a:t>
            </a:r>
          </a:p>
          <a:p>
            <a:pPr marL="285750" indent="-285750" algn="l" rtl="0">
              <a:buFont typeface="Arial" panose="020B0604020202020204" pitchFamily="34" charset="0"/>
              <a:buChar char="•"/>
            </a:pPr>
            <a:r>
              <a:rPr lang="fr-FR" sz="1800">
                <a:solidFill>
                  <a:srgbClr val="000000"/>
                </a:solidFill>
              </a:rPr>
              <a:t>Marquage du trafic</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278513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Prévention des pertes de paquets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101600" y="694551"/>
            <a:ext cx="9042400" cy="3759111"/>
          </a:xfrm>
        </p:spPr>
        <p:txBody>
          <a:bodyPr/>
          <a:lstStyle/>
          <a:p>
            <a:pPr marL="0" indent="0" algn="l" rtl="0"/>
            <a:r>
              <a:rPr lang="fr-FR" sz="1600" dirty="0">
                <a:solidFill>
                  <a:srgbClr val="000000"/>
                </a:solidFill>
              </a:rPr>
              <a:t>La perte de paquets est généralement due à une congestion au niveau d'une interface. La plupart des applications qui utilisent TCP enregistrent un ralentissement car TCP s'adapte automatiquement à l'encombrement du réseau. La perte de segments TCP entraîne une réduction de la taille de fenêtre des sessions TCP. Certaines applications n'utilisent pas le protocole TCP et ne sont pas en mesure de gérer les abandons de paquets (flux fragiles).</a:t>
            </a:r>
          </a:p>
          <a:p>
            <a:pPr marL="0" indent="0" algn="l" rtl="0"/>
            <a:r>
              <a:rPr lang="fr-FR" sz="1600" dirty="0" smtClean="0">
                <a:solidFill>
                  <a:srgbClr val="000000"/>
                </a:solidFill>
              </a:rPr>
              <a:t>Plusieurs </a:t>
            </a:r>
            <a:r>
              <a:rPr lang="fr-FR" sz="1600" dirty="0">
                <a:solidFill>
                  <a:srgbClr val="000000"/>
                </a:solidFill>
              </a:rPr>
              <a:t>mesures permettent d'éviter la perte de paquets pour les applications à risques:</a:t>
            </a:r>
          </a:p>
          <a:p>
            <a:pPr marL="358835" lvl="1" indent="-285750" rtl="0">
              <a:buFont typeface="Arial" panose="020B0604020202020204" pitchFamily="34" charset="0"/>
              <a:buChar char="•"/>
            </a:pPr>
            <a:r>
              <a:rPr lang="fr-FR" sz="1600" dirty="0">
                <a:solidFill>
                  <a:srgbClr val="000000"/>
                </a:solidFill>
              </a:rPr>
              <a:t>Augmenter la capacité des liaisons pour réduire ou éviter la congestion.</a:t>
            </a:r>
          </a:p>
          <a:p>
            <a:pPr marL="358835" lvl="1" indent="-285750" rtl="0">
              <a:buFont typeface="Arial" panose="020B0604020202020204" pitchFamily="34" charset="0"/>
              <a:buChar char="•"/>
            </a:pPr>
            <a:r>
              <a:rPr lang="fr-FR" sz="1600" dirty="0">
                <a:solidFill>
                  <a:srgbClr val="000000"/>
                </a:solidFill>
              </a:rPr>
              <a:t>Garantir suffisamment de bande passante et augmenter l'espace de la mémoire tampon pour pouvoir prendre en charge les pics de trafic des flux fragiles. WFQ, CBWFQ et LLQ peuvent garantir la bande passante et fournir un transfert hiérarchisé vers des applications sensibles aux pertes de données.</a:t>
            </a:r>
          </a:p>
          <a:p>
            <a:pPr marL="358835" lvl="1" indent="-285750" rtl="0">
              <a:buFont typeface="Arial" panose="020B0604020202020204" pitchFamily="34" charset="0"/>
              <a:buChar char="•"/>
            </a:pPr>
            <a:r>
              <a:rPr lang="fr-FR" sz="1600" dirty="0">
                <a:solidFill>
                  <a:srgbClr val="000000"/>
                </a:solidFill>
              </a:rPr>
              <a:t>Rejeter les paquets moins prioritaires avant que la congestion ne se produise. Les fonctions </a:t>
            </a:r>
            <a:r>
              <a:rPr lang="fr-FR" sz="1600" dirty="0" err="1">
                <a:solidFill>
                  <a:srgbClr val="000000"/>
                </a:solidFill>
              </a:rPr>
              <a:t>QoS</a:t>
            </a:r>
            <a:r>
              <a:rPr lang="fr-FR" sz="1600" dirty="0">
                <a:solidFill>
                  <a:srgbClr val="000000"/>
                </a:solidFill>
              </a:rPr>
              <a:t> du logiciel Cisco IOS proposent des mécanismes de mise en file d'attente, tel que WRED (</a:t>
            </a:r>
            <a:r>
              <a:rPr lang="fr-FR" sz="1600" dirty="0" err="1">
                <a:solidFill>
                  <a:srgbClr val="000000"/>
                </a:solidFill>
              </a:rPr>
              <a:t>weighted</a:t>
            </a:r>
            <a:r>
              <a:rPr lang="fr-FR" sz="1600" dirty="0">
                <a:solidFill>
                  <a:srgbClr val="000000"/>
                </a:solidFill>
              </a:rPr>
              <a:t> </a:t>
            </a:r>
            <a:r>
              <a:rPr lang="fr-FR" sz="1600" dirty="0" err="1">
                <a:solidFill>
                  <a:srgbClr val="000000"/>
                </a:solidFill>
              </a:rPr>
              <a:t>random</a:t>
            </a:r>
            <a:r>
              <a:rPr lang="fr-FR" sz="1600" dirty="0">
                <a:solidFill>
                  <a:srgbClr val="000000"/>
                </a:solidFill>
              </a:rPr>
              <a:t> </a:t>
            </a:r>
            <a:r>
              <a:rPr lang="fr-FR" sz="1600" dirty="0" err="1">
                <a:solidFill>
                  <a:srgbClr val="000000"/>
                </a:solidFill>
              </a:rPr>
              <a:t>early</a:t>
            </a:r>
            <a:r>
              <a:rPr lang="fr-FR" sz="1600" dirty="0">
                <a:solidFill>
                  <a:srgbClr val="000000"/>
                </a:solidFill>
              </a:rPr>
              <a:t> </a:t>
            </a:r>
            <a:r>
              <a:rPr lang="fr-FR" sz="1600" dirty="0" err="1">
                <a:solidFill>
                  <a:srgbClr val="000000"/>
                </a:solidFill>
              </a:rPr>
              <a:t>detection</a:t>
            </a:r>
            <a:r>
              <a:rPr lang="fr-FR" sz="1600" dirty="0">
                <a:solidFill>
                  <a:srgbClr val="000000"/>
                </a:solidFill>
              </a:rPr>
              <a:t>),  qui commencent à supprimer les paquets à priorité plus faible avant que la congestion se produise.</a:t>
            </a:r>
          </a:p>
        </p:txBody>
      </p:sp>
    </p:spTree>
    <p:extLst>
      <p:ext uri="{BB962C8B-B14F-4D97-AF65-F5344CB8AC3E}">
        <p14:creationId xmlns:p14="http://schemas.microsoft.com/office/powerpoint/2010/main" val="2241698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Outils </a:t>
            </a:r>
            <a:r>
              <a:rPr lang="fr-FR" sz="2400" dirty="0" err="1"/>
              <a:t>QoS</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98106" y="736886"/>
            <a:ext cx="7913516" cy="266372"/>
          </a:xfrm>
        </p:spPr>
        <p:txBody>
          <a:bodyPr/>
          <a:lstStyle/>
          <a:p>
            <a:pPr marL="0" indent="0" algn="l" rtl="0"/>
            <a:r>
              <a:rPr lang="fr-FR" sz="1600" dirty="0">
                <a:solidFill>
                  <a:srgbClr val="000000"/>
                </a:solidFill>
              </a:rPr>
              <a:t>Il existe trois catégories d'outils </a:t>
            </a:r>
            <a:r>
              <a:rPr lang="fr-FR" sz="1600" dirty="0" err="1">
                <a:solidFill>
                  <a:srgbClr val="000000"/>
                </a:solidFill>
              </a:rPr>
              <a:t>QoS</a:t>
            </a:r>
            <a:r>
              <a:rPr lang="fr-FR" sz="1600" dirty="0">
                <a:solidFill>
                  <a:srgbClr val="000000"/>
                </a:solidFill>
              </a:rPr>
              <a:t>, décrites dans le tableau.</a:t>
            </a: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4294119372"/>
              </p:ext>
            </p:extLst>
          </p:nvPr>
        </p:nvGraphicFramePr>
        <p:xfrm>
          <a:off x="220134" y="1150620"/>
          <a:ext cx="8779933" cy="3779520"/>
        </p:xfrm>
        <a:graphic>
          <a:graphicData uri="http://schemas.openxmlformats.org/drawingml/2006/table">
            <a:tbl>
              <a:tblPr firstRow="1" bandRow="1">
                <a:tableStyleId>{5C22544A-7EE6-4342-B048-85BDC9FD1C3A}</a:tableStyleId>
              </a:tblPr>
              <a:tblGrid>
                <a:gridCol w="2396066">
                  <a:extLst>
                    <a:ext uri="{9D8B030D-6E8A-4147-A177-3AD203B41FA5}">
                      <a16:colId xmlns="" xmlns:c="http://schemas.openxmlformats.org/drawingml/2006/chart" xmlns:c15="http://schemas.microsoft.com/office/drawing/2012/chart" xmlns:a16="http://schemas.microsoft.com/office/drawing/2014/main" val="3729139006"/>
                    </a:ext>
                  </a:extLst>
                </a:gridCol>
                <a:gridCol w="6383867">
                  <a:extLst>
                    <a:ext uri="{9D8B030D-6E8A-4147-A177-3AD203B41FA5}">
                      <a16:colId xmlns="" xmlns:c="http://schemas.openxmlformats.org/drawingml/2006/chart" xmlns:c15="http://schemas.microsoft.com/office/drawing/2012/chart" xmlns:a16="http://schemas.microsoft.com/office/drawing/2014/main" val="2623022619"/>
                    </a:ext>
                  </a:extLst>
                </a:gridCol>
              </a:tblGrid>
              <a:tr h="238700">
                <a:tc>
                  <a:txBody>
                    <a:bodyPr/>
                    <a:lstStyle/>
                    <a:p>
                      <a:pPr rtl="0"/>
                      <a:r>
                        <a:rPr lang="fr-FR" sz="1400" dirty="0"/>
                        <a:t>Outils </a:t>
                      </a:r>
                      <a:r>
                        <a:rPr lang="fr-FR" sz="1400" dirty="0" err="1"/>
                        <a:t>QoS</a:t>
                      </a:r>
                      <a:endParaRPr lang="fr-FR" sz="1400" dirty="0"/>
                    </a:p>
                  </a:txBody>
                  <a:tcPr/>
                </a:tc>
                <a:tc>
                  <a:txBody>
                    <a:bodyPr/>
                    <a:lstStyle/>
                    <a:p>
                      <a:pPr rtl="0"/>
                      <a:r>
                        <a:rPr lang="fr-FR" sz="140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496045">
                <a:tc>
                  <a:txBody>
                    <a:bodyPr/>
                    <a:lstStyle/>
                    <a:p>
                      <a:pPr marL="0" indent="0" rtl="0">
                        <a:buFont typeface="Arial" panose="020B0604020202020204" pitchFamily="34" charset="0"/>
                        <a:buNone/>
                      </a:pPr>
                      <a:r>
                        <a:rPr lang="fr-FR" sz="1400"/>
                        <a:t>Outils de classification et de marquage</a:t>
                      </a:r>
                    </a:p>
                  </a:txBody>
                  <a:tcPr/>
                </a:tc>
                <a:tc>
                  <a:txBody>
                    <a:bodyPr/>
                    <a:lstStyle/>
                    <a:p>
                      <a:pPr marL="171450" indent="-171450" rtl="0">
                        <a:buFont typeface="Arial" panose="020B0604020202020204" pitchFamily="34" charset="0"/>
                        <a:buChar char="•"/>
                      </a:pPr>
                      <a:r>
                        <a:rPr lang="fr-FR" sz="1400"/>
                        <a:t>Les sessions, ou les flux, sont analysées afin de déterminer la classe de trafic à laquelle elles appartiennent.</a:t>
                      </a:r>
                    </a:p>
                    <a:p>
                      <a:pPr marL="171450" indent="-171450" rtl="0">
                        <a:buFont typeface="Arial" panose="020B0604020202020204" pitchFamily="34" charset="0"/>
                        <a:buChar char="•"/>
                      </a:pPr>
                      <a:r>
                        <a:rPr lang="fr-FR" sz="1400"/>
                        <a:t>Une fois la classe identifiée, les paquets sont marqués.</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193498">
                <a:tc>
                  <a:txBody>
                    <a:bodyPr/>
                    <a:lstStyle/>
                    <a:p>
                      <a:pPr marL="0" indent="0" rtl="0">
                        <a:buFont typeface="Arial" panose="020B0604020202020204" pitchFamily="34" charset="0"/>
                        <a:buNone/>
                      </a:pPr>
                      <a:r>
                        <a:rPr lang="fr-FR" sz="1400"/>
                        <a:t>Outils de prévention de l'encombrement</a:t>
                      </a:r>
                    </a:p>
                  </a:txBody>
                  <a:tcPr/>
                </a:tc>
                <a:tc>
                  <a:txBody>
                    <a:bodyPr/>
                    <a:lstStyle/>
                    <a:p>
                      <a:pPr marL="171450" indent="-171450" rtl="0">
                        <a:buFont typeface="Arial" panose="020B0604020202020204" pitchFamily="34" charset="0"/>
                        <a:buChar char="•"/>
                      </a:pPr>
                      <a:r>
                        <a:rPr lang="fr-FR" sz="1400"/>
                        <a:t>Les classes de trafic représentent des ressources réseau allouées, l'allocation étant définie dans la stratégie QoS.</a:t>
                      </a:r>
                    </a:p>
                    <a:p>
                      <a:pPr marL="171450" indent="-171450" rtl="0">
                        <a:buFont typeface="Arial" panose="020B0604020202020204" pitchFamily="34" charset="0"/>
                        <a:buChar char="•"/>
                      </a:pPr>
                      <a:r>
                        <a:rPr lang="fr-FR" sz="1400"/>
                        <a:t>La stratégie QoS identifie également le traitement appliqué au trafic (suppression sélective d'une partie du trafic, délai ou nouveau marquage) pour éviter la congestion du réseau.</a:t>
                      </a:r>
                    </a:p>
                    <a:p>
                      <a:pPr marL="171450" indent="-171450" rtl="0">
                        <a:buFont typeface="Arial" panose="020B0604020202020204" pitchFamily="34" charset="0"/>
                        <a:buChar char="•"/>
                      </a:pPr>
                      <a:r>
                        <a:rPr lang="fr-FR" sz="1400"/>
                        <a:t>Principal outil de prévention d'encombrement, WRED permet de réguler le trafic de données TCP en utilisant efficacement la bande passante avant que des dépassements de file d'attente n'entraînent des abandons de paquets.</a:t>
                      </a:r>
                    </a:p>
                  </a:txBody>
                  <a:tcPr/>
                </a:tc>
                <a:extLst>
                  <a:ext uri="{0D108BD9-81ED-4DB2-BD59-A6C34878D82A}">
                    <a16:rowId xmlns="" xmlns:c="http://schemas.openxmlformats.org/drawingml/2006/chart" xmlns:c15="http://schemas.microsoft.com/office/drawing/2012/chart" xmlns:a16="http://schemas.microsoft.com/office/drawing/2014/main" val="1615639436"/>
                  </a:ext>
                </a:extLst>
              </a:tr>
              <a:tr h="716099">
                <a:tc>
                  <a:txBody>
                    <a:bodyPr/>
                    <a:lstStyle/>
                    <a:p>
                      <a:pPr marL="0" indent="0" rtl="0">
                        <a:buFont typeface="Arial" panose="020B0604020202020204" pitchFamily="34" charset="0"/>
                        <a:buNone/>
                      </a:pPr>
                      <a:r>
                        <a:rPr lang="fr-FR" sz="1400" dirty="0"/>
                        <a:t>Outils de gestion de l'encombrement</a:t>
                      </a:r>
                    </a:p>
                  </a:txBody>
                  <a:tcPr/>
                </a:tc>
                <a:tc>
                  <a:txBody>
                    <a:bodyPr/>
                    <a:lstStyle/>
                    <a:p>
                      <a:pPr marL="171450" indent="-171450" rtl="0">
                        <a:buFont typeface="Arial" panose="020B0604020202020204" pitchFamily="34" charset="0"/>
                        <a:buChar char="•"/>
                      </a:pPr>
                      <a:r>
                        <a:rPr lang="fr-FR" sz="1400" dirty="0"/>
                        <a:t>Lorsque le trafic dépasse les ressources réseau disponibles, il est placé en file d'attente en attendant que des ressources se libèrent.</a:t>
                      </a:r>
                    </a:p>
                    <a:p>
                      <a:pPr marL="171450" indent="-171450" rtl="0">
                        <a:buFont typeface="Arial" panose="020B0604020202020204" pitchFamily="34" charset="0"/>
                        <a:buChar char="•"/>
                      </a:pPr>
                      <a:r>
                        <a:rPr lang="fr-FR" sz="1400" dirty="0"/>
                        <a:t>Le système Cisco IOS propose plusieurs outils de gestion de l'encombrement, dont les algorithmes CBWFQ et LLQ.</a:t>
                      </a:r>
                    </a:p>
                  </a:txBody>
                  <a:tcPr/>
                </a:tc>
                <a:extLst>
                  <a:ext uri="{0D108BD9-81ED-4DB2-BD59-A6C34878D82A}">
                    <a16:rowId xmlns="" xmlns:c="http://schemas.openxmlformats.org/drawingml/2006/chart" xmlns:c15="http://schemas.microsoft.com/office/drawing/2012/chart" xmlns:a16="http://schemas.microsoft.com/office/drawing/2014/main" val="661493734"/>
                  </a:ext>
                </a:extLst>
              </a:tr>
            </a:tbl>
          </a:graphicData>
        </a:graphic>
      </p:graphicFrame>
    </p:spTree>
    <p:extLst>
      <p:ext uri="{BB962C8B-B14F-4D97-AF65-F5344CB8AC3E}">
        <p14:creationId xmlns:p14="http://schemas.microsoft.com/office/powerpoint/2010/main" val="340923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Outils </a:t>
            </a:r>
            <a:r>
              <a:rPr lang="fr-FR" sz="2400" dirty="0" err="1"/>
              <a:t>QoS</a:t>
            </a:r>
            <a:r>
              <a:rPr lang="fr-FR" sz="2400" dirty="0"/>
              <a:t>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37704" y="630146"/>
            <a:ext cx="7913516" cy="1648356"/>
          </a:xfrm>
        </p:spPr>
        <p:txBody>
          <a:bodyPr/>
          <a:lstStyle/>
          <a:p>
            <a:pPr marL="0" indent="0" algn="l" rtl="0"/>
            <a:r>
              <a:rPr lang="fr-FR" sz="1600" dirty="0">
                <a:solidFill>
                  <a:srgbClr val="000000"/>
                </a:solidFill>
              </a:rPr>
              <a:t>La figure montre la séquence des outils de </a:t>
            </a:r>
            <a:r>
              <a:rPr lang="fr-FR" sz="1600" dirty="0" err="1">
                <a:solidFill>
                  <a:srgbClr val="000000"/>
                </a:solidFill>
              </a:rPr>
              <a:t>QoS</a:t>
            </a:r>
            <a:r>
              <a:rPr lang="fr-FR" sz="1600" dirty="0">
                <a:solidFill>
                  <a:srgbClr val="000000"/>
                </a:solidFill>
              </a:rPr>
              <a:t> utilisés lorsqu'ils sont appliqués aux flux de paquets.</a:t>
            </a:r>
          </a:p>
          <a:p>
            <a:pPr marL="285750" indent="-285750" algn="l" rtl="0">
              <a:buFont typeface="Arial" panose="020B0604020202020204" pitchFamily="34" charset="0"/>
              <a:buChar char="•"/>
            </a:pPr>
            <a:r>
              <a:rPr lang="fr-FR" sz="1600" dirty="0">
                <a:solidFill>
                  <a:srgbClr val="000000"/>
                </a:solidFill>
              </a:rPr>
              <a:t>Les paquets en entrée sont classés et leur en-tête IP est marqué. </a:t>
            </a:r>
          </a:p>
          <a:p>
            <a:pPr marL="285750" indent="-285750" algn="l" rtl="0">
              <a:buFont typeface="Arial" panose="020B0604020202020204" pitchFamily="34" charset="0"/>
              <a:buChar char="•"/>
            </a:pPr>
            <a:r>
              <a:rPr lang="fr-FR" sz="1600" dirty="0">
                <a:solidFill>
                  <a:srgbClr val="000000"/>
                </a:solidFill>
              </a:rPr>
              <a:t>Pour éviter l'encombrement du réseau, des ressources sont allouées aux paquets sur la base des stratégies définies. </a:t>
            </a:r>
          </a:p>
          <a:p>
            <a:pPr marL="285750" indent="-285750" algn="l" rtl="0">
              <a:buFont typeface="Arial" panose="020B0604020202020204" pitchFamily="34" charset="0"/>
              <a:buChar char="•"/>
            </a:pPr>
            <a:r>
              <a:rPr lang="fr-FR" sz="1600" dirty="0">
                <a:solidFill>
                  <a:srgbClr val="000000"/>
                </a:solidFill>
              </a:rPr>
              <a:t>Ils sont ensuite placés en file d'attente puis transmis vers l'interface de sortie en fonction de la stratégie de surveillance et de régulation </a:t>
            </a:r>
            <a:r>
              <a:rPr lang="fr-FR" sz="1600" dirty="0" err="1">
                <a:solidFill>
                  <a:srgbClr val="000000"/>
                </a:solidFill>
              </a:rPr>
              <a:t>QoS</a:t>
            </a:r>
            <a:r>
              <a:rPr lang="fr-FR" sz="1600" dirty="0">
                <a:solidFill>
                  <a:srgbClr val="000000"/>
                </a:solidFill>
              </a:rPr>
              <a:t> définie.</a:t>
            </a:r>
          </a:p>
        </p:txBody>
      </p:sp>
      <p:sp>
        <p:nvSpPr>
          <p:cNvPr id="6" name="Rectangle 5">
            <a:extLst>
              <a:ext uri="{FF2B5EF4-FFF2-40B4-BE49-F238E27FC236}">
                <a16:creationId xmlns="" xmlns:c="http://schemas.openxmlformats.org/drawingml/2006/chart" xmlns:c15="http://schemas.microsoft.com/office/drawing/2012/chart" xmlns:a16="http://schemas.microsoft.com/office/drawing/2014/main" id="{F441D26B-B5D4-4183-86F2-E2817AEFACA9}"/>
              </a:ext>
            </a:extLst>
          </p:cNvPr>
          <p:cNvSpPr/>
          <p:nvPr/>
        </p:nvSpPr>
        <p:spPr>
          <a:xfrm>
            <a:off x="1075267" y="4492651"/>
            <a:ext cx="6951133" cy="646331"/>
          </a:xfrm>
          <a:prstGeom prst="rect">
            <a:avLst/>
          </a:prstGeom>
        </p:spPr>
        <p:txBody>
          <a:bodyPr wrap="square">
            <a:spAutoFit/>
          </a:bodyPr>
          <a:lstStyle/>
          <a:p>
            <a:pPr rtl="0"/>
            <a:r>
              <a:rPr lang="fr-FR" sz="1200" b="1" dirty="0"/>
              <a:t>Remarque</a:t>
            </a:r>
            <a:r>
              <a:rPr lang="fr-FR" sz="1200" dirty="0"/>
              <a:t>: La classification et le marquage peuvent être effectués à l'entrée ou à la sortie tandis que d'autres tâches </a:t>
            </a:r>
            <a:r>
              <a:rPr lang="fr-FR" sz="1200" dirty="0" err="1"/>
              <a:t>QoS</a:t>
            </a:r>
            <a:r>
              <a:rPr lang="fr-FR" sz="1200" dirty="0"/>
              <a:t>, notamment la mise en file d'attente et la régulation, sont généralement effectuées à la sortie.</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DA5A77B4-DD31-45EF-81C3-3E142EC2AA7A}"/>
              </a:ext>
            </a:extLst>
          </p:cNvPr>
          <p:cNvPicPr>
            <a:picLocks noChangeAspect="1"/>
          </p:cNvPicPr>
          <p:nvPr/>
        </p:nvPicPr>
        <p:blipFill>
          <a:blip r:embed="rId3"/>
          <a:stretch>
            <a:fillRect/>
          </a:stretch>
        </p:blipFill>
        <p:spPr>
          <a:xfrm>
            <a:off x="1747721" y="2524035"/>
            <a:ext cx="5394510" cy="2009580"/>
          </a:xfrm>
          <a:prstGeom prst="rect">
            <a:avLst/>
          </a:prstGeom>
        </p:spPr>
      </p:pic>
    </p:spTree>
    <p:extLst>
      <p:ext uri="{BB962C8B-B14F-4D97-AF65-F5344CB8AC3E}">
        <p14:creationId xmlns:p14="http://schemas.microsoft.com/office/powerpoint/2010/main" val="65296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67733"/>
            <a:ext cx="8345488" cy="731837"/>
          </a:xfrm>
        </p:spPr>
        <p:txBody>
          <a:bodyPr/>
          <a:lstStyle/>
          <a:p>
            <a:pPr rtl="0">
              <a:lnSpc>
                <a:spcPct val="100000"/>
              </a:lnSpc>
            </a:pPr>
            <a:r>
              <a:rPr lang="fr-FR" sz="1600"/>
              <a:t>Techniques de mise en œuvre de la QoS</a:t>
            </a:r>
            <a:r>
              <a:rPr lang="en-US" dirty="0"/>
              <a:t/>
            </a:r>
            <a:br>
              <a:rPr lang="en-US" dirty="0"/>
            </a:br>
            <a:r>
              <a:rPr lang="fr-FR" sz="2400"/>
              <a:t>Classification et marquage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7913516" cy="2711747"/>
          </a:xfrm>
        </p:spPr>
        <p:txBody>
          <a:bodyPr/>
          <a:lstStyle/>
          <a:p>
            <a:pPr marL="0" indent="0" algn="l" rtl="0"/>
            <a:r>
              <a:rPr lang="fr-FR" sz="1600" dirty="0">
                <a:solidFill>
                  <a:srgbClr val="000000"/>
                </a:solidFill>
              </a:rPr>
              <a:t>Avant de pouvoir appliquer une stratégie </a:t>
            </a:r>
            <a:r>
              <a:rPr lang="fr-FR" sz="1600" dirty="0" err="1">
                <a:solidFill>
                  <a:srgbClr val="000000"/>
                </a:solidFill>
              </a:rPr>
              <a:t>QoS</a:t>
            </a:r>
            <a:r>
              <a:rPr lang="fr-FR" sz="1600" dirty="0">
                <a:solidFill>
                  <a:srgbClr val="000000"/>
                </a:solidFill>
              </a:rPr>
              <a:t> à un paquet, ce dernier doit être classé.</a:t>
            </a:r>
          </a:p>
          <a:p>
            <a:pPr marL="0" indent="0" algn="l" rtl="0"/>
            <a:r>
              <a:rPr lang="fr-FR" sz="1600" dirty="0">
                <a:solidFill>
                  <a:srgbClr val="000000"/>
                </a:solidFill>
              </a:rPr>
              <a:t>La classification détermine la classe de trafic à laquelle les paquets ou les trames appartiennent. Les politiques ne peuvent être appliquées qu'une fois le trafic marqué.</a:t>
            </a:r>
          </a:p>
          <a:p>
            <a:pPr marL="0" indent="0" algn="l"/>
            <a:endParaRPr lang="en-US" sz="1600" dirty="0">
              <a:solidFill>
                <a:srgbClr val="000000"/>
              </a:solidFill>
            </a:endParaRPr>
          </a:p>
          <a:p>
            <a:pPr marL="0" indent="0" algn="l" rtl="0"/>
            <a:r>
              <a:rPr lang="fr-FR" sz="1600" dirty="0">
                <a:solidFill>
                  <a:srgbClr val="000000"/>
                </a:solidFill>
              </a:rPr>
              <a:t>La classification des paquets varie selon l'implémentation </a:t>
            </a:r>
            <a:r>
              <a:rPr lang="fr-FR" sz="1600" dirty="0" err="1">
                <a:solidFill>
                  <a:srgbClr val="000000"/>
                </a:solidFill>
              </a:rPr>
              <a:t>QoS</a:t>
            </a:r>
            <a:r>
              <a:rPr lang="fr-FR" sz="1600" dirty="0">
                <a:solidFill>
                  <a:srgbClr val="000000"/>
                </a:solidFill>
              </a:rPr>
              <a:t> choisie. </a:t>
            </a:r>
          </a:p>
          <a:p>
            <a:pPr marL="358835" lvl="1" indent="-285750" rtl="0">
              <a:buFont typeface="Arial" panose="020B0604020202020204" pitchFamily="34" charset="0"/>
              <a:buChar char="•"/>
            </a:pPr>
            <a:r>
              <a:rPr lang="fr-FR" sz="1600" dirty="0">
                <a:solidFill>
                  <a:srgbClr val="000000"/>
                </a:solidFill>
              </a:rPr>
              <a:t>Pour classer le trafic des couches 2 et 3, plusieurs méthodes sont possibles, dont les interfaces, les listes de contrôle d'accès et les mappages de classes. </a:t>
            </a:r>
          </a:p>
          <a:p>
            <a:pPr marL="358835" lvl="1" indent="-285750" rtl="0">
              <a:buFont typeface="Arial" panose="020B0604020202020204" pitchFamily="34" charset="0"/>
              <a:buChar char="•"/>
            </a:pPr>
            <a:r>
              <a:rPr lang="fr-FR" sz="1600" dirty="0">
                <a:solidFill>
                  <a:srgbClr val="000000"/>
                </a:solidFill>
              </a:rPr>
              <a:t>Il peut également être classé au niveau des couches 4 à 7 à l'aide de la fonction NBAR (Network </a:t>
            </a:r>
            <a:r>
              <a:rPr lang="fr-FR" sz="1600" dirty="0" err="1">
                <a:solidFill>
                  <a:srgbClr val="000000"/>
                </a:solidFill>
              </a:rPr>
              <a:t>Based</a:t>
            </a:r>
            <a:r>
              <a:rPr lang="fr-FR" sz="1600" dirty="0">
                <a:solidFill>
                  <a:srgbClr val="000000"/>
                </a:solidFill>
              </a:rPr>
              <a:t> Application Recognition).</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35253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de mise en œuvre de la </a:t>
            </a:r>
            <a:r>
              <a:rPr lang="fr-FR" sz="1600" dirty="0" err="1"/>
              <a:t>QoS</a:t>
            </a:r>
            <a:r>
              <a:rPr lang="en-US" dirty="0"/>
              <a:t/>
            </a:r>
            <a:br>
              <a:rPr lang="en-US" dirty="0"/>
            </a:br>
            <a:r>
              <a:rPr lang="fr-FR" sz="2400" dirty="0"/>
              <a:t>Classification et marquage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48905" y="686085"/>
            <a:ext cx="7913516" cy="1925489"/>
          </a:xfrm>
        </p:spPr>
        <p:txBody>
          <a:bodyPr/>
          <a:lstStyle/>
          <a:p>
            <a:pPr marL="0" indent="0" algn="l" rtl="0"/>
            <a:r>
              <a:rPr lang="fr-FR" sz="1600" dirty="0">
                <a:solidFill>
                  <a:srgbClr val="000000"/>
                </a:solidFill>
              </a:rPr>
              <a:t>Le marquage appliqué au trafic dépend de la technologie. La décision de marquer le trafic au niveau de la couche 2 ou 3 (ou des deux) n'est pas anodine. Voici quelques points à prendre en compte avant de choisir:</a:t>
            </a:r>
          </a:p>
          <a:p>
            <a:pPr marL="285750" indent="-285750" algn="l" rtl="0">
              <a:buFont typeface="Arial" panose="020B0604020202020204" pitchFamily="34" charset="0"/>
              <a:buChar char="•"/>
            </a:pPr>
            <a:r>
              <a:rPr lang="fr-FR" sz="1600" dirty="0">
                <a:solidFill>
                  <a:srgbClr val="000000"/>
                </a:solidFill>
              </a:rPr>
              <a:t>Le marquage des trames au niveau de la couche 2 peut être effectué pour le trafic non-IP.</a:t>
            </a:r>
          </a:p>
          <a:p>
            <a:pPr marL="285750" indent="-285750" algn="l" rtl="0">
              <a:buFont typeface="Arial" panose="020B0604020202020204" pitchFamily="34" charset="0"/>
              <a:buChar char="•"/>
            </a:pPr>
            <a:r>
              <a:rPr lang="fr-FR" sz="1600" dirty="0">
                <a:solidFill>
                  <a:srgbClr val="000000"/>
                </a:solidFill>
              </a:rPr>
              <a:t>Le marquage des trames au niveau de la couche 2 est la seule option </a:t>
            </a:r>
            <a:r>
              <a:rPr lang="fr-FR" sz="1600" dirty="0" err="1">
                <a:solidFill>
                  <a:srgbClr val="000000"/>
                </a:solidFill>
              </a:rPr>
              <a:t>QoS</a:t>
            </a:r>
            <a:r>
              <a:rPr lang="fr-FR" sz="1600" dirty="0">
                <a:solidFill>
                  <a:srgbClr val="000000"/>
                </a:solidFill>
              </a:rPr>
              <a:t> disponible pour les commutateurs qui ne prennent pas en charge le trafic IP.</a:t>
            </a:r>
          </a:p>
          <a:p>
            <a:pPr marL="285750" indent="-285750" algn="l" rtl="0">
              <a:buFont typeface="Arial" panose="020B0604020202020204" pitchFamily="34" charset="0"/>
              <a:buChar char="•"/>
            </a:pPr>
            <a:r>
              <a:rPr lang="fr-FR" sz="1600" dirty="0">
                <a:solidFill>
                  <a:srgbClr val="000000"/>
                </a:solidFill>
              </a:rPr>
              <a:t>Le marquage de la couche 3 porte les informations </a:t>
            </a:r>
            <a:r>
              <a:rPr lang="fr-FR" sz="1600" dirty="0" err="1">
                <a:solidFill>
                  <a:srgbClr val="000000"/>
                </a:solidFill>
              </a:rPr>
              <a:t>QoS</a:t>
            </a:r>
            <a:r>
              <a:rPr lang="fr-FR" sz="1600" dirty="0">
                <a:solidFill>
                  <a:srgbClr val="000000"/>
                </a:solidFill>
              </a:rPr>
              <a:t> de bout en bout.</a:t>
            </a:r>
          </a:p>
          <a:p>
            <a:pPr marL="0" indent="0" algn="l"/>
            <a:endParaRPr lang="en-US" sz="1600" dirty="0">
              <a:solidFill>
                <a:srgbClr val="000000"/>
              </a:solidFill>
            </a:endParaRP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3819845215"/>
              </p:ext>
            </p:extLst>
          </p:nvPr>
        </p:nvGraphicFramePr>
        <p:xfrm>
          <a:off x="396871" y="2994269"/>
          <a:ext cx="8552396" cy="1645920"/>
        </p:xfrm>
        <a:graphic>
          <a:graphicData uri="http://schemas.openxmlformats.org/drawingml/2006/table">
            <a:tbl>
              <a:tblPr firstRow="1" bandRow="1">
                <a:tableStyleId>{5C22544A-7EE6-4342-B048-85BDC9FD1C3A}</a:tableStyleId>
              </a:tblPr>
              <a:tblGrid>
                <a:gridCol w="2143130">
                  <a:extLst>
                    <a:ext uri="{9D8B030D-6E8A-4147-A177-3AD203B41FA5}">
                      <a16:colId xmlns="" xmlns:c="http://schemas.openxmlformats.org/drawingml/2006/chart" xmlns:c15="http://schemas.microsoft.com/office/drawing/2012/chart" xmlns:a16="http://schemas.microsoft.com/office/drawing/2014/main" val="3729139006"/>
                    </a:ext>
                  </a:extLst>
                </a:gridCol>
                <a:gridCol w="811311">
                  <a:extLst>
                    <a:ext uri="{9D8B030D-6E8A-4147-A177-3AD203B41FA5}">
                      <a16:colId xmlns="" xmlns:c="http://schemas.openxmlformats.org/drawingml/2006/chart" xmlns:c15="http://schemas.microsoft.com/office/drawing/2012/chart" xmlns:a16="http://schemas.microsoft.com/office/drawing/2014/main" val="1365117144"/>
                    </a:ext>
                  </a:extLst>
                </a:gridCol>
                <a:gridCol w="3878664">
                  <a:extLst>
                    <a:ext uri="{9D8B030D-6E8A-4147-A177-3AD203B41FA5}">
                      <a16:colId xmlns="" xmlns:c="http://schemas.openxmlformats.org/drawingml/2006/chart" xmlns:c15="http://schemas.microsoft.com/office/drawing/2012/chart" xmlns:a16="http://schemas.microsoft.com/office/drawing/2014/main" val="261006758"/>
                    </a:ext>
                  </a:extLst>
                </a:gridCol>
                <a:gridCol w="1719291">
                  <a:extLst>
                    <a:ext uri="{9D8B030D-6E8A-4147-A177-3AD203B41FA5}">
                      <a16:colId xmlns="" xmlns:c="http://schemas.openxmlformats.org/drawingml/2006/chart" xmlns:c15="http://schemas.microsoft.com/office/drawing/2012/chart" xmlns:a16="http://schemas.microsoft.com/office/drawing/2014/main" val="2623022619"/>
                    </a:ext>
                  </a:extLst>
                </a:gridCol>
              </a:tblGrid>
              <a:tr h="0">
                <a:tc>
                  <a:txBody>
                    <a:bodyPr/>
                    <a:lstStyle/>
                    <a:p>
                      <a:pPr rtl="0"/>
                      <a:r>
                        <a:rPr lang="fr-FR" sz="1200" dirty="0"/>
                        <a:t>Outils </a:t>
                      </a:r>
                      <a:r>
                        <a:rPr lang="fr-FR" sz="1200" dirty="0" err="1"/>
                        <a:t>QoS</a:t>
                      </a:r>
                      <a:endParaRPr lang="fr-FR" sz="1200" dirty="0"/>
                    </a:p>
                  </a:txBody>
                  <a:tcPr/>
                </a:tc>
                <a:tc>
                  <a:txBody>
                    <a:bodyPr/>
                    <a:lstStyle/>
                    <a:p>
                      <a:pPr rtl="0"/>
                      <a:r>
                        <a:rPr lang="fr-FR" sz="1200"/>
                        <a:t>Couche</a:t>
                      </a:r>
                    </a:p>
                  </a:txBody>
                  <a:tcPr/>
                </a:tc>
                <a:tc>
                  <a:txBody>
                    <a:bodyPr/>
                    <a:lstStyle/>
                    <a:p>
                      <a:pPr rtl="0"/>
                      <a:r>
                        <a:rPr lang="fr-FR" sz="1200" dirty="0"/>
                        <a:t>Champ de marquage</a:t>
                      </a:r>
                    </a:p>
                  </a:txBody>
                  <a:tcPr/>
                </a:tc>
                <a:tc>
                  <a:txBody>
                    <a:bodyPr/>
                    <a:lstStyle/>
                    <a:p>
                      <a:pPr rtl="0"/>
                      <a:r>
                        <a:rPr lang="fr-FR" sz="1200"/>
                        <a:t>Largeur en bits</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32447">
                <a:tc>
                  <a:txBody>
                    <a:bodyPr/>
                    <a:lstStyle/>
                    <a:p>
                      <a:pPr marL="0" indent="0" rtl="0">
                        <a:buFont typeface="Arial" panose="020B0604020202020204" pitchFamily="34" charset="0"/>
                        <a:buNone/>
                      </a:pPr>
                      <a:r>
                        <a:rPr lang="fr-FR" sz="1200"/>
                        <a:t>Ethernet (802.1q, 802.1p)</a:t>
                      </a:r>
                    </a:p>
                  </a:txBody>
                  <a:tcPr/>
                </a:tc>
                <a:tc>
                  <a:txBody>
                    <a:bodyPr/>
                    <a:lstStyle/>
                    <a:p>
                      <a:pPr marL="0" indent="0" rtl="0">
                        <a:buFont typeface="Arial" panose="020B0604020202020204" pitchFamily="34" charset="0"/>
                        <a:buNone/>
                      </a:pPr>
                      <a:r>
                        <a:rPr lang="fr-FR" sz="1200"/>
                        <a:t>2</a:t>
                      </a:r>
                    </a:p>
                  </a:txBody>
                  <a:tcPr/>
                </a:tc>
                <a:tc>
                  <a:txBody>
                    <a:bodyPr/>
                    <a:lstStyle/>
                    <a:p>
                      <a:pPr marL="0" indent="0" rtl="0">
                        <a:buFont typeface="Arial" panose="020B0604020202020204" pitchFamily="34" charset="0"/>
                        <a:buNone/>
                      </a:pPr>
                      <a:r>
                        <a:rPr lang="fr-FR" sz="1200"/>
                        <a:t>Classe de service (CoS)</a:t>
                      </a:r>
                    </a:p>
                  </a:txBody>
                  <a:tcPr/>
                </a:tc>
                <a:tc>
                  <a:txBody>
                    <a:bodyPr/>
                    <a:lstStyle/>
                    <a:p>
                      <a:pPr marL="0" indent="0" rtl="0">
                        <a:buFont typeface="Arial" panose="020B0604020202020204" pitchFamily="34" charset="0"/>
                        <a:buNone/>
                      </a:pPr>
                      <a:r>
                        <a:rPr lang="fr-FR" sz="1200"/>
                        <a:t>3</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32447">
                <a:tc>
                  <a:txBody>
                    <a:bodyPr/>
                    <a:lstStyle/>
                    <a:p>
                      <a:pPr marL="0" indent="0" rtl="0">
                        <a:buFont typeface="Arial" panose="020B0604020202020204" pitchFamily="34" charset="0"/>
                        <a:buNone/>
                      </a:pPr>
                      <a:r>
                        <a:rPr lang="fr-FR" sz="1200"/>
                        <a:t>802.11 (WiFiFi)</a:t>
                      </a:r>
                    </a:p>
                  </a:txBody>
                  <a:tcPr/>
                </a:tc>
                <a:tc>
                  <a:txBody>
                    <a:bodyPr/>
                    <a:lstStyle/>
                    <a:p>
                      <a:pPr marL="0" indent="0" rtl="0">
                        <a:buFont typeface="Arial" panose="020B0604020202020204" pitchFamily="34" charset="0"/>
                        <a:buNone/>
                      </a:pPr>
                      <a:r>
                        <a:rPr lang="fr-FR" sz="1200"/>
                        <a:t>2</a:t>
                      </a:r>
                    </a:p>
                  </a:txBody>
                  <a:tcPr/>
                </a:tc>
                <a:tc>
                  <a:txBody>
                    <a:bodyPr/>
                    <a:lstStyle/>
                    <a:p>
                      <a:pPr marL="0" indent="0" rtl="0">
                        <a:buFont typeface="Arial" panose="020B0604020202020204" pitchFamily="34" charset="0"/>
                        <a:buNone/>
                      </a:pPr>
                      <a:r>
                        <a:rPr lang="fr-FR" sz="1200"/>
                        <a:t>Identifiant de trafic (TID) Wi-Fi</a:t>
                      </a:r>
                    </a:p>
                  </a:txBody>
                  <a:tcPr/>
                </a:tc>
                <a:tc>
                  <a:txBody>
                    <a:bodyPr/>
                    <a:lstStyle/>
                    <a:p>
                      <a:pPr marL="0" indent="0" rtl="0">
                        <a:buFont typeface="Arial" panose="020B0604020202020204" pitchFamily="34" charset="0"/>
                        <a:buNone/>
                      </a:pPr>
                      <a:r>
                        <a:rPr lang="fr-FR" sz="1200"/>
                        <a:t>3</a:t>
                      </a:r>
                    </a:p>
                  </a:txBody>
                  <a:tcPr/>
                </a:tc>
                <a:extLst>
                  <a:ext uri="{0D108BD9-81ED-4DB2-BD59-A6C34878D82A}">
                    <a16:rowId xmlns="" xmlns:c="http://schemas.openxmlformats.org/drawingml/2006/chart" xmlns:c15="http://schemas.microsoft.com/office/drawing/2012/chart" xmlns:a16="http://schemas.microsoft.com/office/drawing/2014/main" val="3964114329"/>
                  </a:ext>
                </a:extLst>
              </a:tr>
              <a:tr h="132447">
                <a:tc>
                  <a:txBody>
                    <a:bodyPr/>
                    <a:lstStyle/>
                    <a:p>
                      <a:pPr marL="0" indent="0" rtl="0">
                        <a:buFont typeface="Arial" panose="020B0604020202020204" pitchFamily="34" charset="0"/>
                        <a:buNone/>
                      </a:pPr>
                      <a:r>
                        <a:rPr lang="fr-FR" sz="1200"/>
                        <a:t>MPLS</a:t>
                      </a:r>
                    </a:p>
                  </a:txBody>
                  <a:tcPr/>
                </a:tc>
                <a:tc>
                  <a:txBody>
                    <a:bodyPr/>
                    <a:lstStyle/>
                    <a:p>
                      <a:pPr marL="0" indent="0" rtl="0">
                        <a:buFont typeface="Arial" panose="020B0604020202020204" pitchFamily="34" charset="0"/>
                        <a:buNone/>
                      </a:pPr>
                      <a:r>
                        <a:rPr lang="fr-FR" sz="1200"/>
                        <a:t>2</a:t>
                      </a:r>
                    </a:p>
                  </a:txBody>
                  <a:tcPr/>
                </a:tc>
                <a:tc>
                  <a:txBody>
                    <a:bodyPr/>
                    <a:lstStyle/>
                    <a:p>
                      <a:pPr marL="0" indent="0" rtl="0">
                        <a:buFont typeface="Arial" panose="020B0604020202020204" pitchFamily="34" charset="0"/>
                        <a:buNone/>
                      </a:pPr>
                      <a:r>
                        <a:rPr lang="fr-FR" sz="1200"/>
                        <a:t>Expérimental (EXP)</a:t>
                      </a:r>
                    </a:p>
                  </a:txBody>
                  <a:tcPr/>
                </a:tc>
                <a:tc>
                  <a:txBody>
                    <a:bodyPr/>
                    <a:lstStyle/>
                    <a:p>
                      <a:pPr marL="0" indent="0" rtl="0">
                        <a:buFont typeface="Arial" panose="020B0604020202020204" pitchFamily="34" charset="0"/>
                        <a:buNone/>
                      </a:pPr>
                      <a:r>
                        <a:rPr lang="fr-FR" sz="1200"/>
                        <a:t>3</a:t>
                      </a:r>
                    </a:p>
                  </a:txBody>
                  <a:tcPr/>
                </a:tc>
                <a:extLst>
                  <a:ext uri="{0D108BD9-81ED-4DB2-BD59-A6C34878D82A}">
                    <a16:rowId xmlns="" xmlns:c="http://schemas.openxmlformats.org/drawingml/2006/chart" xmlns:c15="http://schemas.microsoft.com/office/drawing/2012/chart" xmlns:a16="http://schemas.microsoft.com/office/drawing/2014/main" val="1828286215"/>
                  </a:ext>
                </a:extLst>
              </a:tr>
              <a:tr h="0">
                <a:tc>
                  <a:txBody>
                    <a:bodyPr/>
                    <a:lstStyle/>
                    <a:p>
                      <a:pPr marL="0" indent="0" rtl="0">
                        <a:buFont typeface="Arial" panose="020B0604020202020204" pitchFamily="34" charset="0"/>
                        <a:buNone/>
                      </a:pPr>
                      <a:r>
                        <a:rPr lang="fr-FR" sz="1200"/>
                        <a:t>IPv4 et IPv6</a:t>
                      </a:r>
                    </a:p>
                  </a:txBody>
                  <a:tcPr/>
                </a:tc>
                <a:tc>
                  <a:txBody>
                    <a:bodyPr/>
                    <a:lstStyle/>
                    <a:p>
                      <a:pPr marL="0" indent="0" rtl="0">
                        <a:buFont typeface="Arial" panose="020B0604020202020204" pitchFamily="34" charset="0"/>
                        <a:buNone/>
                      </a:pPr>
                      <a:r>
                        <a:rPr lang="fr-FR" sz="1200"/>
                        <a:t>3</a:t>
                      </a:r>
                    </a:p>
                  </a:txBody>
                  <a:tcPr/>
                </a:tc>
                <a:tc>
                  <a:txBody>
                    <a:bodyPr/>
                    <a:lstStyle/>
                    <a:p>
                      <a:pPr marL="0" indent="0" rtl="0">
                        <a:buFont typeface="Arial" panose="020B0604020202020204" pitchFamily="34" charset="0"/>
                        <a:buNone/>
                      </a:pPr>
                      <a:r>
                        <a:rPr lang="fr-FR" sz="1200"/>
                        <a:t>Priorité IP (IPP)</a:t>
                      </a:r>
                    </a:p>
                  </a:txBody>
                  <a:tcPr/>
                </a:tc>
                <a:tc>
                  <a:txBody>
                    <a:bodyPr/>
                    <a:lstStyle/>
                    <a:p>
                      <a:pPr marL="0" indent="0" rtl="0">
                        <a:buFont typeface="Arial" panose="020B0604020202020204" pitchFamily="34" charset="0"/>
                        <a:buNone/>
                      </a:pPr>
                      <a:r>
                        <a:rPr lang="fr-FR" sz="1200"/>
                        <a:t>3</a:t>
                      </a:r>
                    </a:p>
                  </a:txBody>
                  <a:tcPr/>
                </a:tc>
                <a:extLst>
                  <a:ext uri="{0D108BD9-81ED-4DB2-BD59-A6C34878D82A}">
                    <a16:rowId xmlns="" xmlns:c="http://schemas.openxmlformats.org/drawingml/2006/chart" xmlns:c15="http://schemas.microsoft.com/office/drawing/2012/chart" xmlns:a16="http://schemas.microsoft.com/office/drawing/2014/main" val="1615639436"/>
                  </a:ext>
                </a:extLst>
              </a:tr>
              <a:tr h="191203">
                <a:tc>
                  <a:txBody>
                    <a:bodyPr/>
                    <a:lstStyle/>
                    <a:p>
                      <a:pPr marL="0" indent="0" rtl="0">
                        <a:buFont typeface="Arial" panose="020B0604020202020204" pitchFamily="34" charset="0"/>
                        <a:buNone/>
                      </a:pPr>
                      <a:r>
                        <a:rPr lang="fr-FR" sz="1200"/>
                        <a:t>IPv4 et IPv6</a:t>
                      </a:r>
                    </a:p>
                  </a:txBody>
                  <a:tcPr/>
                </a:tc>
                <a:tc>
                  <a:txBody>
                    <a:bodyPr/>
                    <a:lstStyle/>
                    <a:p>
                      <a:pPr marL="0" indent="0" rtl="0">
                        <a:buFont typeface="Arial" panose="020B0604020202020204" pitchFamily="34" charset="0"/>
                        <a:buNone/>
                      </a:pPr>
                      <a:r>
                        <a:rPr lang="fr-FR" sz="1200"/>
                        <a:t>3</a:t>
                      </a:r>
                    </a:p>
                  </a:txBody>
                  <a:tcPr/>
                </a:tc>
                <a:tc>
                  <a:txBody>
                    <a:bodyPr/>
                    <a:lstStyle/>
                    <a:p>
                      <a:pPr marL="0" indent="0" rtl="0">
                        <a:buFont typeface="Arial" panose="020B0604020202020204" pitchFamily="34" charset="0"/>
                        <a:buNone/>
                      </a:pPr>
                      <a:r>
                        <a:rPr lang="fr-FR" sz="1200"/>
                        <a:t>Marquage DSCP (Differentiated Services Code Point)</a:t>
                      </a:r>
                    </a:p>
                  </a:txBody>
                  <a:tcPr/>
                </a:tc>
                <a:tc>
                  <a:txBody>
                    <a:bodyPr/>
                    <a:lstStyle/>
                    <a:p>
                      <a:pPr marL="0" indent="0" rtl="0">
                        <a:buFont typeface="Arial" panose="020B0604020202020204" pitchFamily="34" charset="0"/>
                        <a:buNone/>
                      </a:pPr>
                      <a:r>
                        <a:rPr lang="fr-FR" sz="1200" dirty="0"/>
                        <a:t>6</a:t>
                      </a:r>
                    </a:p>
                  </a:txBody>
                  <a:tcPr/>
                </a:tc>
                <a:extLst>
                  <a:ext uri="{0D108BD9-81ED-4DB2-BD59-A6C34878D82A}">
                    <a16:rowId xmlns="" xmlns:c="http://schemas.openxmlformats.org/drawingml/2006/chart" xmlns:c15="http://schemas.microsoft.com/office/drawing/2012/chart" xmlns:a16="http://schemas.microsoft.com/office/drawing/2014/main" val="661493734"/>
                  </a:ext>
                </a:extLst>
              </a:tr>
            </a:tbl>
          </a:graphicData>
        </a:graphic>
      </p:graphicFrame>
    </p:spTree>
    <p:extLst>
      <p:ext uri="{BB962C8B-B14F-4D97-AF65-F5344CB8AC3E}">
        <p14:creationId xmlns:p14="http://schemas.microsoft.com/office/powerpoint/2010/main" val="299402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Marquage de couche 2</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7913516" cy="1077077"/>
          </a:xfrm>
        </p:spPr>
        <p:txBody>
          <a:bodyPr/>
          <a:lstStyle/>
          <a:p>
            <a:pPr marL="0" indent="0" algn="l" rtl="0"/>
            <a:r>
              <a:rPr lang="fr-FR" sz="1600" dirty="0">
                <a:solidFill>
                  <a:srgbClr val="000000"/>
                </a:solidFill>
              </a:rPr>
              <a:t>802.1Q est le standard IEEE qui prend en charge l'étiquetage (Tag) des VLAN au niveau de la couche 2 des réseaux Ethernet. Lorsque 802.1Q est mis en œuvre, deux champs sont ajoutés à la trame Ethernet et insérés après le champ d'adresse MAC source.</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8FF899A7-218D-42C9-BD80-E38CDA324536}"/>
              </a:ext>
            </a:extLst>
          </p:cNvPr>
          <p:cNvPicPr>
            <a:picLocks noChangeAspect="1"/>
          </p:cNvPicPr>
          <p:nvPr/>
        </p:nvPicPr>
        <p:blipFill>
          <a:blip r:embed="rId3"/>
          <a:stretch>
            <a:fillRect/>
          </a:stretch>
        </p:blipFill>
        <p:spPr>
          <a:xfrm>
            <a:off x="1630457" y="2038035"/>
            <a:ext cx="5516545" cy="2562219"/>
          </a:xfrm>
          <a:prstGeom prst="rect">
            <a:avLst/>
          </a:prstGeom>
        </p:spPr>
      </p:pic>
    </p:spTree>
    <p:extLst>
      <p:ext uri="{BB962C8B-B14F-4D97-AF65-F5344CB8AC3E}">
        <p14:creationId xmlns:p14="http://schemas.microsoft.com/office/powerpoint/2010/main" val="156685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05438309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de mise en œuvre de la </a:t>
            </a:r>
            <a:r>
              <a:rPr lang="fr-FR" sz="1600" dirty="0" err="1"/>
              <a:t>QoS</a:t>
            </a:r>
            <a:r>
              <a:rPr lang="en-US" dirty="0"/>
              <a:t/>
            </a:r>
            <a:br>
              <a:rPr lang="en-US" dirty="0"/>
            </a:br>
            <a:r>
              <a:rPr lang="fr-FR" sz="2400" dirty="0"/>
              <a:t>Marquage de couche 2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39365" y="810705"/>
            <a:ext cx="8672660" cy="1574275"/>
          </a:xfrm>
        </p:spPr>
        <p:txBody>
          <a:bodyPr/>
          <a:lstStyle/>
          <a:p>
            <a:pPr marL="0" indent="0" algn="l" rtl="0"/>
            <a:r>
              <a:rPr lang="fr-FR" sz="1600" dirty="0">
                <a:solidFill>
                  <a:srgbClr val="000000"/>
                </a:solidFill>
              </a:rPr>
              <a:t>Le standard 802.1Q inclut également le schéma de hiérarchisation </a:t>
            </a:r>
            <a:r>
              <a:rPr lang="fr-FR" sz="1600" dirty="0" err="1">
                <a:solidFill>
                  <a:srgbClr val="000000"/>
                </a:solidFill>
              </a:rPr>
              <a:t>QoS</a:t>
            </a:r>
            <a:r>
              <a:rPr lang="fr-FR" sz="1600" dirty="0">
                <a:solidFill>
                  <a:srgbClr val="000000"/>
                </a:solidFill>
              </a:rPr>
              <a:t> plus connu sous le terme IEEE 802.1p. Le standard 802.1p utilise les trois premiers bits du champ Données de contrôle des balises (TCI). Ce champ de 3 bits, ou champ de Priorité (PRI), contient le marquage de la classe de service.</a:t>
            </a:r>
          </a:p>
          <a:p>
            <a:pPr marL="0" indent="0" algn="l" rtl="0"/>
            <a:r>
              <a:rPr lang="fr-FR" sz="1600" dirty="0" smtClean="0">
                <a:solidFill>
                  <a:srgbClr val="000000"/>
                </a:solidFill>
              </a:rPr>
              <a:t>Trois </a:t>
            </a:r>
            <a:r>
              <a:rPr lang="fr-FR" sz="1600" dirty="0">
                <a:solidFill>
                  <a:srgbClr val="000000"/>
                </a:solidFill>
              </a:rPr>
              <a:t>bits signifie qu'une trame Ethernet de couche 2 peut être marquée avec l'un des huit niveaux de priorité (valeurs 0-7).</a:t>
            </a:r>
          </a:p>
        </p:txBody>
      </p:sp>
      <p:graphicFrame>
        <p:nvGraphicFramePr>
          <p:cNvPr id="5" name="Content Placeholder 6">
            <a:extLst>
              <a:ext uri="{FF2B5EF4-FFF2-40B4-BE49-F238E27FC236}">
                <a16:creationId xmlns="" xmlns:c="http://schemas.openxmlformats.org/drawingml/2006/chart" xmlns:c15="http://schemas.microsoft.com/office/drawing/2012/chart" xmlns:a16="http://schemas.microsoft.com/office/drawing/2014/main" id="{7EA9397D-EE26-440E-8253-EC809CA48CBE}"/>
              </a:ext>
            </a:extLst>
          </p:cNvPr>
          <p:cNvGraphicFramePr>
            <a:graphicFrameLocks/>
          </p:cNvGraphicFramePr>
          <p:nvPr>
            <p:extLst>
              <p:ext uri="{D42A27DB-BD31-4B8C-83A1-F6EECF244321}">
                <p14:modId xmlns:p14="http://schemas.microsoft.com/office/powerpoint/2010/main" val="4024720123"/>
              </p:ext>
            </p:extLst>
          </p:nvPr>
        </p:nvGraphicFramePr>
        <p:xfrm>
          <a:off x="431972" y="2467659"/>
          <a:ext cx="8129224" cy="2468880"/>
        </p:xfrm>
        <a:graphic>
          <a:graphicData uri="http://schemas.openxmlformats.org/drawingml/2006/table">
            <a:tbl>
              <a:tblPr firstRow="1" bandRow="1">
                <a:tableStyleId>{5C22544A-7EE6-4342-B048-85BDC9FD1C3A}</a:tableStyleId>
              </a:tblPr>
              <a:tblGrid>
                <a:gridCol w="2761722">
                  <a:extLst>
                    <a:ext uri="{9D8B030D-6E8A-4147-A177-3AD203B41FA5}">
                      <a16:colId xmlns="" xmlns:c="http://schemas.openxmlformats.org/drawingml/2006/chart" xmlns:c15="http://schemas.microsoft.com/office/drawing/2012/chart" xmlns:a16="http://schemas.microsoft.com/office/drawing/2014/main" val="3729139006"/>
                    </a:ext>
                  </a:extLst>
                </a:gridCol>
                <a:gridCol w="1800337">
                  <a:extLst>
                    <a:ext uri="{9D8B030D-6E8A-4147-A177-3AD203B41FA5}">
                      <a16:colId xmlns="" xmlns:c="http://schemas.openxmlformats.org/drawingml/2006/chart" xmlns:c15="http://schemas.microsoft.com/office/drawing/2012/chart" xmlns:a16="http://schemas.microsoft.com/office/drawing/2014/main" val="1365117144"/>
                    </a:ext>
                  </a:extLst>
                </a:gridCol>
                <a:gridCol w="3567165">
                  <a:extLst>
                    <a:ext uri="{9D8B030D-6E8A-4147-A177-3AD203B41FA5}">
                      <a16:colId xmlns="" xmlns:c="http://schemas.openxmlformats.org/drawingml/2006/chart" xmlns:c15="http://schemas.microsoft.com/office/drawing/2012/chart" xmlns:a16="http://schemas.microsoft.com/office/drawing/2014/main" val="261006758"/>
                    </a:ext>
                  </a:extLst>
                </a:gridCol>
              </a:tblGrid>
              <a:tr h="0">
                <a:tc>
                  <a:txBody>
                    <a:bodyPr/>
                    <a:lstStyle/>
                    <a:p>
                      <a:pPr rtl="0"/>
                      <a:r>
                        <a:rPr lang="fr-FR" sz="1200"/>
                        <a:t>Valeur CoS</a:t>
                      </a:r>
                    </a:p>
                  </a:txBody>
                  <a:tcPr/>
                </a:tc>
                <a:tc>
                  <a:txBody>
                    <a:bodyPr/>
                    <a:lstStyle/>
                    <a:p>
                      <a:pPr rtl="0"/>
                      <a:r>
                        <a:rPr lang="fr-FR" sz="1200"/>
                        <a:t>Valeur CoS binaire</a:t>
                      </a:r>
                    </a:p>
                  </a:txBody>
                  <a:tcPr/>
                </a:tc>
                <a:tc>
                  <a:txBody>
                    <a:bodyPr/>
                    <a:lstStyle/>
                    <a:p>
                      <a:pPr rtl="0"/>
                      <a:r>
                        <a:rPr lang="fr-FR" sz="120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132447">
                <a:tc>
                  <a:txBody>
                    <a:bodyPr/>
                    <a:lstStyle/>
                    <a:p>
                      <a:pPr marL="0" indent="0" rtl="0">
                        <a:buFont typeface="Arial" panose="020B0604020202020204" pitchFamily="34" charset="0"/>
                        <a:buNone/>
                      </a:pPr>
                      <a:r>
                        <a:rPr lang="fr-FR" sz="1200"/>
                        <a:t>0</a:t>
                      </a:r>
                    </a:p>
                  </a:txBody>
                  <a:tcPr/>
                </a:tc>
                <a:tc>
                  <a:txBody>
                    <a:bodyPr/>
                    <a:lstStyle/>
                    <a:p>
                      <a:pPr marL="0" indent="0" rtl="0">
                        <a:buFont typeface="Arial" panose="020B0604020202020204" pitchFamily="34" charset="0"/>
                        <a:buNone/>
                      </a:pPr>
                      <a:r>
                        <a:rPr lang="fr-FR" sz="1200"/>
                        <a:t>000</a:t>
                      </a:r>
                    </a:p>
                  </a:txBody>
                  <a:tcPr/>
                </a:tc>
                <a:tc>
                  <a:txBody>
                    <a:bodyPr/>
                    <a:lstStyle/>
                    <a:p>
                      <a:pPr marL="0" indent="0" rtl="0">
                        <a:buFont typeface="Arial" panose="020B0604020202020204" pitchFamily="34" charset="0"/>
                        <a:buNone/>
                      </a:pPr>
                      <a:r>
                        <a:rPr lang="fr-FR" sz="1200"/>
                        <a:t>Données de Remise au mieux</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32447">
                <a:tc>
                  <a:txBody>
                    <a:bodyPr/>
                    <a:lstStyle/>
                    <a:p>
                      <a:pPr marL="0" indent="0" rtl="0">
                        <a:buFont typeface="Arial" panose="020B0604020202020204" pitchFamily="34" charset="0"/>
                        <a:buNone/>
                      </a:pPr>
                      <a:r>
                        <a:rPr lang="fr-FR" sz="1200"/>
                        <a:t>1</a:t>
                      </a:r>
                    </a:p>
                  </a:txBody>
                  <a:tcPr/>
                </a:tc>
                <a:tc>
                  <a:txBody>
                    <a:bodyPr/>
                    <a:lstStyle/>
                    <a:p>
                      <a:pPr marL="0" indent="0" rtl="0">
                        <a:buFont typeface="Arial" panose="020B0604020202020204" pitchFamily="34" charset="0"/>
                        <a:buNone/>
                      </a:pPr>
                      <a:r>
                        <a:rPr lang="fr-FR" sz="1200"/>
                        <a:t>001</a:t>
                      </a:r>
                    </a:p>
                  </a:txBody>
                  <a:tcPr/>
                </a:tc>
                <a:tc>
                  <a:txBody>
                    <a:bodyPr/>
                    <a:lstStyle/>
                    <a:p>
                      <a:pPr marL="0" indent="0" rtl="0">
                        <a:buFont typeface="Arial" panose="020B0604020202020204" pitchFamily="34" charset="0"/>
                        <a:buNone/>
                      </a:pPr>
                      <a:r>
                        <a:rPr lang="fr-FR" sz="1200"/>
                        <a:t>Données de priorité moyenne</a:t>
                      </a:r>
                    </a:p>
                  </a:txBody>
                  <a:tcPr/>
                </a:tc>
                <a:extLst>
                  <a:ext uri="{0D108BD9-81ED-4DB2-BD59-A6C34878D82A}">
                    <a16:rowId xmlns="" xmlns:c="http://schemas.openxmlformats.org/drawingml/2006/chart" xmlns:c15="http://schemas.microsoft.com/office/drawing/2012/chart" xmlns:a16="http://schemas.microsoft.com/office/drawing/2014/main" val="3964114329"/>
                  </a:ext>
                </a:extLst>
              </a:tr>
              <a:tr h="132447">
                <a:tc>
                  <a:txBody>
                    <a:bodyPr/>
                    <a:lstStyle/>
                    <a:p>
                      <a:pPr marL="0" indent="0" rtl="0">
                        <a:buFont typeface="Arial" panose="020B0604020202020204" pitchFamily="34" charset="0"/>
                        <a:buNone/>
                      </a:pPr>
                      <a:r>
                        <a:rPr lang="fr-FR" sz="1200"/>
                        <a:t>2</a:t>
                      </a:r>
                    </a:p>
                  </a:txBody>
                  <a:tcPr/>
                </a:tc>
                <a:tc>
                  <a:txBody>
                    <a:bodyPr/>
                    <a:lstStyle/>
                    <a:p>
                      <a:pPr marL="0" indent="0" rtl="0">
                        <a:buFont typeface="Arial" panose="020B0604020202020204" pitchFamily="34" charset="0"/>
                        <a:buNone/>
                      </a:pPr>
                      <a:r>
                        <a:rPr lang="fr-FR" sz="1200"/>
                        <a:t>010</a:t>
                      </a:r>
                    </a:p>
                  </a:txBody>
                  <a:tcPr/>
                </a:tc>
                <a:tc>
                  <a:txBody>
                    <a:bodyPr/>
                    <a:lstStyle/>
                    <a:p>
                      <a:pPr marL="0" indent="0" rtl="0">
                        <a:buFont typeface="Arial" panose="020B0604020202020204" pitchFamily="34" charset="0"/>
                        <a:buNone/>
                      </a:pPr>
                      <a:r>
                        <a:rPr lang="fr-FR" sz="1200"/>
                        <a:t>Données de priorité forte</a:t>
                      </a:r>
                    </a:p>
                  </a:txBody>
                  <a:tcPr/>
                </a:tc>
                <a:extLst>
                  <a:ext uri="{0D108BD9-81ED-4DB2-BD59-A6C34878D82A}">
                    <a16:rowId xmlns="" xmlns:c="http://schemas.openxmlformats.org/drawingml/2006/chart" xmlns:c15="http://schemas.microsoft.com/office/drawing/2012/chart" xmlns:a16="http://schemas.microsoft.com/office/drawing/2014/main" val="1828286215"/>
                  </a:ext>
                </a:extLst>
              </a:tr>
              <a:tr h="132447">
                <a:tc>
                  <a:txBody>
                    <a:bodyPr/>
                    <a:lstStyle/>
                    <a:p>
                      <a:pPr marL="0" indent="0" rtl="0">
                        <a:buFont typeface="Arial" panose="020B0604020202020204" pitchFamily="34" charset="0"/>
                        <a:buNone/>
                      </a:pPr>
                      <a:r>
                        <a:rPr lang="fr-FR" sz="1200"/>
                        <a:t>3</a:t>
                      </a:r>
                    </a:p>
                  </a:txBody>
                  <a:tcPr/>
                </a:tc>
                <a:tc>
                  <a:txBody>
                    <a:bodyPr/>
                    <a:lstStyle/>
                    <a:p>
                      <a:pPr marL="0" indent="0" rtl="0">
                        <a:buFont typeface="Arial" panose="020B0604020202020204" pitchFamily="34" charset="0"/>
                        <a:buNone/>
                      </a:pPr>
                      <a:r>
                        <a:rPr lang="fr-FR" sz="1200"/>
                        <a:t>011</a:t>
                      </a:r>
                    </a:p>
                  </a:txBody>
                  <a:tcPr/>
                </a:tc>
                <a:tc>
                  <a:txBody>
                    <a:bodyPr/>
                    <a:lstStyle/>
                    <a:p>
                      <a:pPr marL="0" indent="0" rtl="0">
                        <a:buFont typeface="Arial" panose="020B0604020202020204" pitchFamily="34" charset="0"/>
                        <a:buNone/>
                      </a:pPr>
                      <a:r>
                        <a:rPr lang="fr-FR" sz="1200"/>
                        <a:t>Signalisation d'appels</a:t>
                      </a:r>
                    </a:p>
                  </a:txBody>
                  <a:tcPr/>
                </a:tc>
                <a:extLst>
                  <a:ext uri="{0D108BD9-81ED-4DB2-BD59-A6C34878D82A}">
                    <a16:rowId xmlns="" xmlns:c="http://schemas.openxmlformats.org/drawingml/2006/chart" xmlns:c15="http://schemas.microsoft.com/office/drawing/2012/chart" xmlns:a16="http://schemas.microsoft.com/office/drawing/2014/main" val="1253890314"/>
                  </a:ext>
                </a:extLst>
              </a:tr>
              <a:tr h="132447">
                <a:tc>
                  <a:txBody>
                    <a:bodyPr/>
                    <a:lstStyle/>
                    <a:p>
                      <a:pPr marL="0" indent="0" rtl="0">
                        <a:buFont typeface="Arial" panose="020B0604020202020204" pitchFamily="34" charset="0"/>
                        <a:buNone/>
                      </a:pPr>
                      <a:r>
                        <a:rPr lang="fr-FR" sz="1200"/>
                        <a:t>4</a:t>
                      </a:r>
                    </a:p>
                  </a:txBody>
                  <a:tcPr/>
                </a:tc>
                <a:tc>
                  <a:txBody>
                    <a:bodyPr/>
                    <a:lstStyle/>
                    <a:p>
                      <a:pPr marL="0" indent="0" rtl="0">
                        <a:buFont typeface="Arial" panose="020B0604020202020204" pitchFamily="34" charset="0"/>
                        <a:buNone/>
                      </a:pPr>
                      <a:r>
                        <a:rPr lang="fr-FR" sz="1200"/>
                        <a:t>100</a:t>
                      </a:r>
                    </a:p>
                  </a:txBody>
                  <a:tcPr/>
                </a:tc>
                <a:tc>
                  <a:txBody>
                    <a:bodyPr/>
                    <a:lstStyle/>
                    <a:p>
                      <a:pPr marL="0" indent="0" rtl="0">
                        <a:buFont typeface="Arial" panose="020B0604020202020204" pitchFamily="34" charset="0"/>
                        <a:buNone/>
                      </a:pPr>
                      <a:r>
                        <a:rPr lang="fr-FR" sz="1200"/>
                        <a:t>Vidéoconférence</a:t>
                      </a:r>
                    </a:p>
                  </a:txBody>
                  <a:tcPr/>
                </a:tc>
                <a:extLst>
                  <a:ext uri="{0D108BD9-81ED-4DB2-BD59-A6C34878D82A}">
                    <a16:rowId xmlns="" xmlns:c="http://schemas.openxmlformats.org/drawingml/2006/chart" xmlns:c15="http://schemas.microsoft.com/office/drawing/2012/chart" xmlns:a16="http://schemas.microsoft.com/office/drawing/2014/main" val="710061572"/>
                  </a:ext>
                </a:extLst>
              </a:tr>
              <a:tr h="132447">
                <a:tc>
                  <a:txBody>
                    <a:bodyPr/>
                    <a:lstStyle/>
                    <a:p>
                      <a:pPr marL="0" indent="0" rtl="0">
                        <a:buFont typeface="Arial" panose="020B0604020202020204" pitchFamily="34" charset="0"/>
                        <a:buNone/>
                      </a:pPr>
                      <a:r>
                        <a:rPr lang="fr-FR" sz="1200"/>
                        <a:t>5</a:t>
                      </a:r>
                    </a:p>
                  </a:txBody>
                  <a:tcPr/>
                </a:tc>
                <a:tc>
                  <a:txBody>
                    <a:bodyPr/>
                    <a:lstStyle/>
                    <a:p>
                      <a:pPr marL="0" indent="0" rtl="0">
                        <a:buFont typeface="Arial" panose="020B0604020202020204" pitchFamily="34" charset="0"/>
                        <a:buNone/>
                      </a:pPr>
                      <a:r>
                        <a:rPr lang="fr-FR" sz="1200"/>
                        <a:t>101</a:t>
                      </a:r>
                    </a:p>
                  </a:txBody>
                  <a:tcPr/>
                </a:tc>
                <a:tc>
                  <a:txBody>
                    <a:bodyPr/>
                    <a:lstStyle/>
                    <a:p>
                      <a:pPr marL="0" indent="0" rtl="0">
                        <a:buFont typeface="Arial" panose="020B0604020202020204" pitchFamily="34" charset="0"/>
                        <a:buNone/>
                      </a:pPr>
                      <a:r>
                        <a:rPr lang="fr-FR" sz="1200"/>
                        <a:t>Support voix (trafic voix)</a:t>
                      </a:r>
                    </a:p>
                  </a:txBody>
                  <a:tcPr/>
                </a:tc>
                <a:extLst>
                  <a:ext uri="{0D108BD9-81ED-4DB2-BD59-A6C34878D82A}">
                    <a16:rowId xmlns="" xmlns:c="http://schemas.openxmlformats.org/drawingml/2006/chart" xmlns:c15="http://schemas.microsoft.com/office/drawing/2012/chart" xmlns:a16="http://schemas.microsoft.com/office/drawing/2014/main" val="275880637"/>
                  </a:ext>
                </a:extLst>
              </a:tr>
              <a:tr h="0">
                <a:tc>
                  <a:txBody>
                    <a:bodyPr/>
                    <a:lstStyle/>
                    <a:p>
                      <a:pPr marL="0" indent="0" rtl="0">
                        <a:buFont typeface="Arial" panose="020B0604020202020204" pitchFamily="34" charset="0"/>
                        <a:buNone/>
                      </a:pPr>
                      <a:r>
                        <a:rPr lang="fr-FR" sz="1200"/>
                        <a:t>6</a:t>
                      </a:r>
                    </a:p>
                  </a:txBody>
                  <a:tcPr/>
                </a:tc>
                <a:tc>
                  <a:txBody>
                    <a:bodyPr/>
                    <a:lstStyle/>
                    <a:p>
                      <a:pPr marL="0" indent="0" rtl="0">
                        <a:buFont typeface="Arial" panose="020B0604020202020204" pitchFamily="34" charset="0"/>
                        <a:buNone/>
                      </a:pPr>
                      <a:r>
                        <a:rPr lang="fr-FR" sz="1200"/>
                        <a:t>110</a:t>
                      </a:r>
                    </a:p>
                  </a:txBody>
                  <a:tcPr/>
                </a:tc>
                <a:tc>
                  <a:txBody>
                    <a:bodyPr/>
                    <a:lstStyle/>
                    <a:p>
                      <a:pPr marL="0" indent="0" rtl="0">
                        <a:buFont typeface="Arial" panose="020B0604020202020204" pitchFamily="34" charset="0"/>
                        <a:buNone/>
                      </a:pPr>
                      <a:r>
                        <a:rPr lang="fr-FR" sz="1200"/>
                        <a:t>Réservé</a:t>
                      </a:r>
                    </a:p>
                  </a:txBody>
                  <a:tcPr/>
                </a:tc>
                <a:extLst>
                  <a:ext uri="{0D108BD9-81ED-4DB2-BD59-A6C34878D82A}">
                    <a16:rowId xmlns="" xmlns:c="http://schemas.openxmlformats.org/drawingml/2006/chart" xmlns:c15="http://schemas.microsoft.com/office/drawing/2012/chart" xmlns:a16="http://schemas.microsoft.com/office/drawing/2014/main" val="1615639436"/>
                  </a:ext>
                </a:extLst>
              </a:tr>
              <a:tr h="191203">
                <a:tc>
                  <a:txBody>
                    <a:bodyPr/>
                    <a:lstStyle/>
                    <a:p>
                      <a:pPr marL="0" indent="0" rtl="0">
                        <a:buFont typeface="Arial" panose="020B0604020202020204" pitchFamily="34" charset="0"/>
                        <a:buNone/>
                      </a:pPr>
                      <a:r>
                        <a:rPr lang="fr-FR" sz="1200"/>
                        <a:t>7</a:t>
                      </a:r>
                    </a:p>
                  </a:txBody>
                  <a:tcPr/>
                </a:tc>
                <a:tc>
                  <a:txBody>
                    <a:bodyPr/>
                    <a:lstStyle/>
                    <a:p>
                      <a:pPr marL="0" indent="0" rtl="0">
                        <a:buFont typeface="Arial" panose="020B0604020202020204" pitchFamily="34" charset="0"/>
                        <a:buNone/>
                      </a:pPr>
                      <a:r>
                        <a:rPr lang="fr-FR" sz="1200"/>
                        <a:t>111</a:t>
                      </a:r>
                    </a:p>
                  </a:txBody>
                  <a:tcPr/>
                </a:tc>
                <a:tc>
                  <a:txBody>
                    <a:bodyPr/>
                    <a:lstStyle/>
                    <a:p>
                      <a:pPr marL="0" indent="0" rtl="0">
                        <a:buFont typeface="Arial" panose="020B0604020202020204" pitchFamily="34" charset="0"/>
                        <a:buNone/>
                      </a:pPr>
                      <a:r>
                        <a:rPr lang="fr-FR" sz="1200"/>
                        <a:t>Réservé</a:t>
                      </a:r>
                    </a:p>
                  </a:txBody>
                  <a:tcPr/>
                </a:tc>
                <a:extLst>
                  <a:ext uri="{0D108BD9-81ED-4DB2-BD59-A6C34878D82A}">
                    <a16:rowId xmlns="" xmlns:c="http://schemas.openxmlformats.org/drawingml/2006/chart" xmlns:c15="http://schemas.microsoft.com/office/drawing/2012/chart" xmlns:a16="http://schemas.microsoft.com/office/drawing/2014/main" val="661493734"/>
                  </a:ext>
                </a:extLst>
              </a:tr>
            </a:tbl>
          </a:graphicData>
        </a:graphic>
      </p:graphicFrame>
    </p:spTree>
    <p:extLst>
      <p:ext uri="{BB962C8B-B14F-4D97-AF65-F5344CB8AC3E}">
        <p14:creationId xmlns:p14="http://schemas.microsoft.com/office/powerpoint/2010/main" val="223688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Marquage de couche 3</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3918964" cy="3133777"/>
          </a:xfrm>
        </p:spPr>
        <p:txBody>
          <a:bodyPr/>
          <a:lstStyle/>
          <a:p>
            <a:pPr marL="0" indent="0" algn="l" rtl="0"/>
            <a:r>
              <a:rPr lang="fr-FR" sz="1600">
                <a:solidFill>
                  <a:srgbClr val="000000"/>
                </a:solidFill>
              </a:rPr>
              <a:t>Le marquage des paquets avec IPv4 et IPv6 s'effectue à l'aide d'un champ de 8 bits situé au niveau des en-têtes de paquet. </a:t>
            </a:r>
          </a:p>
          <a:p>
            <a:pPr marL="0" indent="0" algn="l"/>
            <a:endParaRPr lang="en-US" sz="1600" dirty="0">
              <a:solidFill>
                <a:srgbClr val="000000"/>
              </a:solidFill>
            </a:endParaRPr>
          </a:p>
          <a:p>
            <a:pPr marL="0" indent="0" algn="l" rtl="0"/>
            <a:r>
              <a:rPr lang="fr-FR" sz="1600">
                <a:solidFill>
                  <a:srgbClr val="000000"/>
                </a:solidFill>
              </a:rPr>
              <a:t>Pv4 et IPv6 prennent en charge un champ de 8 bits pour le marquage, le champ Type de service (ToS) pour IPv4 et le champ Classe de trafic pour IPv6.</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7F245769-3C09-466A-880E-731105C8A530}"/>
              </a:ext>
            </a:extLst>
          </p:cNvPr>
          <p:cNvPicPr>
            <a:picLocks noChangeAspect="1"/>
          </p:cNvPicPr>
          <p:nvPr/>
        </p:nvPicPr>
        <p:blipFill>
          <a:blip r:embed="rId3"/>
          <a:stretch>
            <a:fillRect/>
          </a:stretch>
        </p:blipFill>
        <p:spPr>
          <a:xfrm>
            <a:off x="4572000" y="1006143"/>
            <a:ext cx="4163096" cy="2983052"/>
          </a:xfrm>
          <a:prstGeom prst="rect">
            <a:avLst/>
          </a:prstGeom>
        </p:spPr>
      </p:pic>
    </p:spTree>
    <p:extLst>
      <p:ext uri="{BB962C8B-B14F-4D97-AF65-F5344CB8AC3E}">
        <p14:creationId xmlns:p14="http://schemas.microsoft.com/office/powerpoint/2010/main" val="2483704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Type de service et champ de classe de trafic</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62979" y="731837"/>
            <a:ext cx="4730087" cy="3960743"/>
          </a:xfrm>
        </p:spPr>
        <p:txBody>
          <a:bodyPr/>
          <a:lstStyle/>
          <a:p>
            <a:pPr marL="0" indent="0" algn="l" rtl="0"/>
            <a:r>
              <a:rPr lang="fr-FR" sz="1600" dirty="0">
                <a:solidFill>
                  <a:srgbClr val="000000"/>
                </a:solidFill>
              </a:rPr>
              <a:t>Le type de service (IPv4) et la classe de trafic (IPv6) portent le marquage des paquets tel qu'attribué par les outils de classification </a:t>
            </a:r>
            <a:r>
              <a:rPr lang="fr-FR" sz="1600" dirty="0" err="1">
                <a:solidFill>
                  <a:srgbClr val="000000"/>
                </a:solidFill>
              </a:rPr>
              <a:t>QoS</a:t>
            </a:r>
            <a:r>
              <a:rPr lang="fr-FR" sz="1600" dirty="0">
                <a:solidFill>
                  <a:srgbClr val="000000"/>
                </a:solidFill>
              </a:rPr>
              <a:t>.</a:t>
            </a:r>
          </a:p>
          <a:p>
            <a:pPr marL="285750" indent="-285750" algn="l" rtl="0">
              <a:buFont typeface="Arial" panose="020B0604020202020204" pitchFamily="34" charset="0"/>
              <a:buChar char="•"/>
            </a:pPr>
            <a:r>
              <a:rPr lang="fr-FR" sz="1600" dirty="0">
                <a:solidFill>
                  <a:srgbClr val="000000"/>
                </a:solidFill>
              </a:rPr>
              <a:t>La RFC 791 a spécifié le champ IPP (3-bit IP </a:t>
            </a:r>
            <a:r>
              <a:rPr lang="fr-FR" sz="1600" dirty="0" err="1">
                <a:solidFill>
                  <a:srgbClr val="000000"/>
                </a:solidFill>
              </a:rPr>
              <a:t>Precedence</a:t>
            </a:r>
            <a:r>
              <a:rPr lang="fr-FR" sz="1600" dirty="0">
                <a:solidFill>
                  <a:srgbClr val="000000"/>
                </a:solidFill>
              </a:rPr>
              <a:t>) à utiliser pour le marquage de la qualité de service.</a:t>
            </a:r>
          </a:p>
          <a:p>
            <a:pPr marL="285750" indent="-285750" algn="l" rtl="0">
              <a:buFont typeface="Arial" panose="020B0604020202020204" pitchFamily="34" charset="0"/>
              <a:buChar char="•"/>
            </a:pPr>
            <a:r>
              <a:rPr lang="fr-FR" sz="1600" dirty="0">
                <a:solidFill>
                  <a:srgbClr val="000000"/>
                </a:solidFill>
              </a:rPr>
              <a:t>RFC 2474 remplace RFC 791 et redéfinit le champ </a:t>
            </a:r>
            <a:r>
              <a:rPr lang="fr-FR" sz="1600" dirty="0" err="1">
                <a:solidFill>
                  <a:srgbClr val="000000"/>
                </a:solidFill>
              </a:rPr>
              <a:t>ToS</a:t>
            </a:r>
            <a:r>
              <a:rPr lang="fr-FR" sz="1600" dirty="0">
                <a:solidFill>
                  <a:srgbClr val="000000"/>
                </a:solidFill>
              </a:rPr>
              <a:t> en renommant et en élargissant le champ IPP par 6 bits.</a:t>
            </a:r>
          </a:p>
          <a:p>
            <a:pPr marL="285750" indent="-285750" algn="l" rtl="0">
              <a:buFont typeface="Arial" panose="020B0604020202020204" pitchFamily="34" charset="0"/>
              <a:buChar char="•"/>
            </a:pPr>
            <a:r>
              <a:rPr lang="fr-FR" sz="1600" dirty="0">
                <a:solidFill>
                  <a:srgbClr val="000000"/>
                </a:solidFill>
              </a:rPr>
              <a:t>Ces six bits s'appellent le champ DSCP (</a:t>
            </a:r>
            <a:r>
              <a:rPr lang="fr-FR" sz="1600" dirty="0" err="1">
                <a:solidFill>
                  <a:srgbClr val="000000"/>
                </a:solidFill>
              </a:rPr>
              <a:t>Differentiated</a:t>
            </a:r>
            <a:r>
              <a:rPr lang="fr-FR" sz="1600" dirty="0">
                <a:solidFill>
                  <a:srgbClr val="000000"/>
                </a:solidFill>
              </a:rPr>
              <a:t> Services Code Point) et proposent jusqu'à 64 classes de service.</a:t>
            </a:r>
          </a:p>
          <a:p>
            <a:pPr marL="285750" indent="-285750" algn="l" rtl="0">
              <a:buFont typeface="Arial" panose="020B0604020202020204" pitchFamily="34" charset="0"/>
              <a:buChar char="•"/>
            </a:pPr>
            <a:r>
              <a:rPr lang="fr-FR" sz="1600" dirty="0">
                <a:solidFill>
                  <a:srgbClr val="000000"/>
                </a:solidFill>
              </a:rPr>
              <a:t>Les deux bits IP ECN (Extended Congestion Notification) restants peuvent être utilisés par les routeurs compatibles ECN pour marquer les paquets au lieu de les abandonner.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69420156-C31E-4926-BAB0-5107E8C36F12}"/>
              </a:ext>
            </a:extLst>
          </p:cNvPr>
          <p:cNvPicPr>
            <a:picLocks noChangeAspect="1"/>
          </p:cNvPicPr>
          <p:nvPr/>
        </p:nvPicPr>
        <p:blipFill>
          <a:blip r:embed="rId3"/>
          <a:stretch>
            <a:fillRect/>
          </a:stretch>
        </p:blipFill>
        <p:spPr>
          <a:xfrm>
            <a:off x="4856045" y="1349357"/>
            <a:ext cx="4287955" cy="2639839"/>
          </a:xfrm>
          <a:prstGeom prst="rect">
            <a:avLst/>
          </a:prstGeom>
        </p:spPr>
      </p:pic>
    </p:spTree>
    <p:extLst>
      <p:ext uri="{BB962C8B-B14F-4D97-AF65-F5344CB8AC3E}">
        <p14:creationId xmlns:p14="http://schemas.microsoft.com/office/powerpoint/2010/main" val="22295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Valeurs DSCP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7913516" cy="3837162"/>
          </a:xfrm>
        </p:spPr>
        <p:txBody>
          <a:bodyPr/>
          <a:lstStyle/>
          <a:p>
            <a:pPr marL="0" indent="0" algn="l" rtl="0"/>
            <a:r>
              <a:rPr lang="fr-FR" sz="1600">
                <a:solidFill>
                  <a:srgbClr val="000000"/>
                </a:solidFill>
              </a:rPr>
              <a:t>Les 64 valeurs DSCP sont réparties en trois catégories:</a:t>
            </a:r>
          </a:p>
          <a:p>
            <a:pPr marL="285750" indent="-285750" algn="l" rtl="0">
              <a:buFont typeface="Arial" panose="020B0604020202020204" pitchFamily="34" charset="0"/>
              <a:buChar char="•"/>
            </a:pPr>
            <a:r>
              <a:rPr lang="fr-FR" sz="1600" b="1">
                <a:solidFill>
                  <a:srgbClr val="000000"/>
                </a:solidFill>
              </a:rPr>
              <a:t>Remise au mieux (Best effort)</a:t>
            </a:r>
            <a:r>
              <a:rPr lang="fr-FR" sz="1600">
                <a:solidFill>
                  <a:srgbClr val="000000"/>
                </a:solidFill>
              </a:rPr>
              <a:t> - Il s'agit de la catégorie par défaut pour l'ensemble des paquets IP. La valeur du champ DSCP est égale à 0. Un routage normal est appliqué au niveau de chaque saut. En cas de congestion sur un routeur, ces paquets seront abandonnés. Aucune politique de QoS n'a été implémentée.</a:t>
            </a:r>
          </a:p>
          <a:p>
            <a:pPr marL="285750" indent="-285750" algn="l" rtl="0">
              <a:buFont typeface="Arial" panose="020B0604020202020204" pitchFamily="34" charset="0"/>
              <a:buChar char="•"/>
            </a:pPr>
            <a:r>
              <a:rPr lang="fr-FR" sz="1600" b="1">
                <a:solidFill>
                  <a:srgbClr val="000000"/>
                </a:solidFill>
              </a:rPr>
              <a:t>Expedited Forwarding (EF)</a:t>
            </a:r>
            <a:r>
              <a:rPr lang="fr-FR" sz="1600">
                <a:solidFill>
                  <a:srgbClr val="000000"/>
                </a:solidFill>
              </a:rPr>
              <a:t>: La RFC 3246 définit que le flux EF sera identifié comme un champ DSCP à 46 (binaire </a:t>
            </a:r>
            <a:r>
              <a:rPr lang="fr-FR" sz="1600" b="1">
                <a:solidFill>
                  <a:srgbClr val="000000"/>
                </a:solidFill>
              </a:rPr>
              <a:t>101</a:t>
            </a:r>
            <a:r>
              <a:rPr lang="fr-FR" sz="1600">
                <a:solidFill>
                  <a:srgbClr val="000000"/>
                </a:solidFill>
              </a:rPr>
              <a:t>110). Les trois premiers bits (101) correspondent à la valeur CoS 5, qui est utilisé à la couche 2 pour le trafic voix. Pour la couche 3, Cisco conseille d'utiliser les valeurs EF uniquement pour marquer les paquets voix.</a:t>
            </a:r>
          </a:p>
          <a:p>
            <a:pPr marL="285750" indent="-285750" algn="l" rtl="0">
              <a:buFont typeface="Arial" panose="020B0604020202020204" pitchFamily="34" charset="0"/>
              <a:buChar char="•"/>
            </a:pPr>
            <a:r>
              <a:rPr lang="fr-FR" sz="1600" b="1">
                <a:solidFill>
                  <a:srgbClr val="000000"/>
                </a:solidFill>
              </a:rPr>
              <a:t>Assured Forwarding (AF)</a:t>
            </a:r>
            <a:r>
              <a:rPr lang="fr-FR" sz="1600">
                <a:solidFill>
                  <a:srgbClr val="000000"/>
                </a:solidFill>
              </a:rPr>
              <a:t> - La norme RFC 2597 définit l'AF comme l'utilisation des 5 bits DSCP les plus significatifs pour indiquer les files d'attente et la préférence de suppression.</a:t>
            </a:r>
            <a:r>
              <a:rPr lang="fr-FR" sz="1600" b="1">
                <a:solidFill>
                  <a:srgbClr val="000000"/>
                </a:solidFill>
              </a:rPr>
              <a:t> </a:t>
            </a:r>
          </a:p>
        </p:txBody>
      </p:sp>
    </p:spTree>
    <p:extLst>
      <p:ext uri="{BB962C8B-B14F-4D97-AF65-F5344CB8AC3E}">
        <p14:creationId xmlns:p14="http://schemas.microsoft.com/office/powerpoint/2010/main" val="108662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Valeurs DSCP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54172" y="809592"/>
            <a:ext cx="4009399" cy="3220653"/>
          </a:xfrm>
        </p:spPr>
        <p:txBody>
          <a:bodyPr/>
          <a:lstStyle/>
          <a:p>
            <a:pPr marL="0" indent="0" algn="l" rtl="0"/>
            <a:r>
              <a:rPr lang="fr-FR" sz="1600" dirty="0">
                <a:solidFill>
                  <a:srgbClr val="000000"/>
                </a:solidFill>
              </a:rPr>
              <a:t>Les valeurs de transfert assuré sont indiquées dans la figure.</a:t>
            </a:r>
          </a:p>
          <a:p>
            <a:pPr marL="0" indent="0" algn="l" rtl="0"/>
            <a:r>
              <a:rPr lang="fr-FR" sz="1600" dirty="0">
                <a:solidFill>
                  <a:srgbClr val="000000"/>
                </a:solidFill>
              </a:rPr>
              <a:t>La formule </a:t>
            </a:r>
            <a:r>
              <a:rPr lang="fr-FR" sz="1600" b="1" dirty="0" err="1">
                <a:solidFill>
                  <a:srgbClr val="000000"/>
                </a:solidFill>
              </a:rPr>
              <a:t>AFXy</a:t>
            </a:r>
            <a:r>
              <a:rPr lang="fr-FR" sz="1600" dirty="0">
                <a:solidFill>
                  <a:srgbClr val="000000"/>
                </a:solidFill>
              </a:rPr>
              <a:t> est spécifiée comme suit:</a:t>
            </a:r>
          </a:p>
          <a:p>
            <a:pPr marL="285750" indent="-285750" algn="l" rtl="0">
              <a:buFont typeface="Arial" panose="020B0604020202020204" pitchFamily="34" charset="0"/>
              <a:buChar char="•"/>
            </a:pPr>
            <a:r>
              <a:rPr lang="fr-FR" sz="1600" dirty="0">
                <a:solidFill>
                  <a:srgbClr val="000000"/>
                </a:solidFill>
              </a:rPr>
              <a:t>Les 3 bits les plus pertinents sont utilisés pour spécifier la classe. La classe 4 correspond à la meilleure file d'attente, et la classe 1 à la file d'attente la moins bonne.</a:t>
            </a:r>
          </a:p>
          <a:p>
            <a:pPr marL="285750" indent="-285750" algn="l" rtl="0">
              <a:buFont typeface="Arial" panose="020B0604020202020204" pitchFamily="34" charset="0"/>
              <a:buChar char="•"/>
            </a:pPr>
            <a:r>
              <a:rPr lang="fr-FR" sz="1600" dirty="0">
                <a:solidFill>
                  <a:srgbClr val="000000"/>
                </a:solidFill>
              </a:rPr>
              <a:t>Les 4e et 5e bits, les plus pertinents, sont utilisés pour indiquer la probabilité de perte.</a:t>
            </a:r>
          </a:p>
          <a:p>
            <a:pPr marL="285750" indent="-285750" algn="l" rtl="0">
              <a:buFont typeface="Arial" panose="020B0604020202020204" pitchFamily="34" charset="0"/>
              <a:buChar char="•"/>
            </a:pPr>
            <a:r>
              <a:rPr lang="fr-FR" sz="1600" dirty="0">
                <a:solidFill>
                  <a:srgbClr val="000000"/>
                </a:solidFill>
              </a:rPr>
              <a:t>Le 6e bit est mis à zéro.</a:t>
            </a:r>
          </a:p>
          <a:p>
            <a:pPr marL="0" indent="0" algn="l"/>
            <a:endParaRPr lang="en-US" sz="1600" dirty="0">
              <a:solidFill>
                <a:srgbClr val="000000"/>
              </a:solidFill>
            </a:endParaRPr>
          </a:p>
        </p:txBody>
      </p:sp>
      <p:sp>
        <p:nvSpPr>
          <p:cNvPr id="5" name="Rectangle 4">
            <a:extLst>
              <a:ext uri="{FF2B5EF4-FFF2-40B4-BE49-F238E27FC236}">
                <a16:creationId xmlns="" xmlns:c="http://schemas.openxmlformats.org/drawingml/2006/chart" xmlns:c15="http://schemas.microsoft.com/office/drawing/2012/chart" xmlns:a16="http://schemas.microsoft.com/office/drawing/2014/main" id="{D90F2994-2B68-45A5-B56B-367B0E2A866E}"/>
              </a:ext>
            </a:extLst>
          </p:cNvPr>
          <p:cNvSpPr/>
          <p:nvPr/>
        </p:nvSpPr>
        <p:spPr>
          <a:xfrm>
            <a:off x="4656666" y="3974471"/>
            <a:ext cx="4231669" cy="830997"/>
          </a:xfrm>
          <a:prstGeom prst="rect">
            <a:avLst/>
          </a:prstGeom>
        </p:spPr>
        <p:txBody>
          <a:bodyPr wrap="square">
            <a:spAutoFit/>
          </a:bodyPr>
          <a:lstStyle/>
          <a:p>
            <a:pPr rtl="0"/>
            <a:r>
              <a:rPr lang="fr-FR" sz="1200" dirty="0">
                <a:solidFill>
                  <a:srgbClr val="000000"/>
                </a:solidFill>
              </a:rPr>
              <a:t>Par exemple, AF32 appartient à la classe 3 (binaire 011), avec une probabilité de perte moyenne (binaire 10). La valeur du champ DSCP est égale à 28, car elle intègre 6e bit qui à zéro, soit en binaire 011100.</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84C9944E-6BF8-4886-A292-5112F6402B56}"/>
              </a:ext>
            </a:extLst>
          </p:cNvPr>
          <p:cNvPicPr>
            <a:picLocks noChangeAspect="1"/>
          </p:cNvPicPr>
          <p:nvPr/>
        </p:nvPicPr>
        <p:blipFill>
          <a:blip r:embed="rId3"/>
          <a:stretch>
            <a:fillRect/>
          </a:stretch>
        </p:blipFill>
        <p:spPr>
          <a:xfrm>
            <a:off x="4550613" y="836596"/>
            <a:ext cx="4009399" cy="3002659"/>
          </a:xfrm>
          <a:prstGeom prst="rect">
            <a:avLst/>
          </a:prstGeom>
        </p:spPr>
      </p:pic>
    </p:spTree>
    <p:extLst>
      <p:ext uri="{BB962C8B-B14F-4D97-AF65-F5344CB8AC3E}">
        <p14:creationId xmlns:p14="http://schemas.microsoft.com/office/powerpoint/2010/main" val="152767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de mise en œuvre de la </a:t>
            </a:r>
            <a:r>
              <a:rPr lang="fr-FR" sz="1600" dirty="0" err="1"/>
              <a:t>QoS</a:t>
            </a:r>
            <a:r>
              <a:rPr lang="en-US" dirty="0"/>
              <a:t/>
            </a:r>
            <a:br>
              <a:rPr lang="en-US" dirty="0"/>
            </a:br>
            <a:r>
              <a:rPr lang="fr-FR" sz="2400" dirty="0"/>
              <a:t>Bits sélecteurs de classe (CS)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8"/>
            <a:ext cx="3265822" cy="2842001"/>
          </a:xfrm>
        </p:spPr>
        <p:txBody>
          <a:bodyPr/>
          <a:lstStyle/>
          <a:p>
            <a:pPr marL="0" indent="0" algn="l" rtl="0"/>
            <a:r>
              <a:rPr lang="fr-FR" sz="1600">
                <a:solidFill>
                  <a:srgbClr val="000000"/>
                </a:solidFill>
              </a:rPr>
              <a:t>Bits sélecteurs de classe (CS):</a:t>
            </a:r>
          </a:p>
          <a:p>
            <a:pPr marL="285750" indent="-285750" algn="l" rtl="0">
              <a:buFont typeface="Arial" panose="020B0604020202020204" pitchFamily="34" charset="0"/>
              <a:buChar char="•"/>
            </a:pPr>
            <a:r>
              <a:rPr lang="fr-FR" sz="1600">
                <a:solidFill>
                  <a:srgbClr val="000000"/>
                </a:solidFill>
              </a:rPr>
              <a:t>Les 3 premiers bits les plus significatifs du champ DSCP et indique la classe.</a:t>
            </a:r>
          </a:p>
          <a:p>
            <a:pPr marL="285750" indent="-285750" algn="l" rtl="0">
              <a:buFont typeface="Arial" panose="020B0604020202020204" pitchFamily="34" charset="0"/>
              <a:buChar char="•"/>
            </a:pPr>
            <a:r>
              <a:rPr lang="fr-FR" sz="1600">
                <a:solidFill>
                  <a:srgbClr val="000000"/>
                </a:solidFill>
              </a:rPr>
              <a:t>Mappez directement aux 3 bits du champ CoS et du champ IPP pour maintenir la compatibilité avec 802.1p et RFC 791.</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A46BC22-ACD9-44F2-837A-75E108C84861}"/>
              </a:ext>
            </a:extLst>
          </p:cNvPr>
          <p:cNvPicPr>
            <a:picLocks noChangeAspect="1"/>
          </p:cNvPicPr>
          <p:nvPr/>
        </p:nvPicPr>
        <p:blipFill>
          <a:blip r:embed="rId3"/>
          <a:stretch>
            <a:fillRect/>
          </a:stretch>
        </p:blipFill>
        <p:spPr>
          <a:xfrm>
            <a:off x="3981797" y="855418"/>
            <a:ext cx="4730231" cy="3304600"/>
          </a:xfrm>
          <a:prstGeom prst="rect">
            <a:avLst/>
          </a:prstGeom>
        </p:spPr>
      </p:pic>
    </p:spTree>
    <p:extLst>
      <p:ext uri="{BB962C8B-B14F-4D97-AF65-F5344CB8AC3E}">
        <p14:creationId xmlns:p14="http://schemas.microsoft.com/office/powerpoint/2010/main" val="99011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Limites de confiance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54001" y="736885"/>
            <a:ext cx="8720666" cy="1510709"/>
          </a:xfrm>
        </p:spPr>
        <p:txBody>
          <a:bodyPr/>
          <a:lstStyle/>
          <a:p>
            <a:pPr marL="0" indent="0" algn="l" rtl="0"/>
            <a:r>
              <a:rPr lang="fr-FR" sz="1600" dirty="0">
                <a:solidFill>
                  <a:srgbClr val="000000"/>
                </a:solidFill>
              </a:rPr>
              <a:t>Le classement et le marquage du trafic doivent s'effectuer le plus près possible, techniquement et administrativement, de la source. Cela permet de définir la limite de confiance.</a:t>
            </a:r>
          </a:p>
          <a:p>
            <a:pPr marL="342900" indent="-342900" algn="l" rtl="0">
              <a:buFont typeface="+mj-lt"/>
              <a:buAutoNum type="arabicPeriod"/>
            </a:pPr>
            <a:r>
              <a:rPr lang="fr-FR" sz="1400" dirty="0">
                <a:solidFill>
                  <a:srgbClr val="000000"/>
                </a:solidFill>
              </a:rPr>
              <a:t>Les terminaux sécurisés disposent de fonctionnalités et de renseignements qui leur permettent de marquer le trafic des applications à l'aide de valeurs </a:t>
            </a:r>
            <a:r>
              <a:rPr lang="fr-FR" sz="1400" dirty="0" err="1">
                <a:solidFill>
                  <a:srgbClr val="000000"/>
                </a:solidFill>
              </a:rPr>
              <a:t>CoS</a:t>
            </a:r>
            <a:r>
              <a:rPr lang="fr-FR" sz="1400" dirty="0">
                <a:solidFill>
                  <a:srgbClr val="000000"/>
                </a:solidFill>
              </a:rPr>
              <a:t> de couche 2 et/ou DSCP de couche 3. </a:t>
            </a:r>
          </a:p>
          <a:p>
            <a:pPr marL="342900" indent="-342900" algn="l" rtl="0">
              <a:buFont typeface="+mj-lt"/>
              <a:buAutoNum type="arabicPeriod"/>
            </a:pPr>
            <a:r>
              <a:rPr lang="fr-FR" sz="1400" dirty="0">
                <a:solidFill>
                  <a:srgbClr val="000000"/>
                </a:solidFill>
              </a:rPr>
              <a:t>Pour les terminaux sécurisés, le trafic peut être marqué au niveau du commutateur de couche 2.</a:t>
            </a:r>
          </a:p>
          <a:p>
            <a:pPr marL="342900" indent="-342900" algn="l" rtl="0">
              <a:buFont typeface="+mj-lt"/>
              <a:buAutoNum type="arabicPeriod"/>
            </a:pPr>
            <a:r>
              <a:rPr lang="fr-FR" sz="1400" dirty="0">
                <a:solidFill>
                  <a:srgbClr val="000000"/>
                </a:solidFill>
              </a:rPr>
              <a:t>Le trafic peut également être marqué au niveau des commutateurs/routeurs de couche 3.</a:t>
            </a:r>
          </a:p>
          <a:p>
            <a:pPr marL="0" indent="0" algn="l"/>
            <a:endParaRPr lang="en-US" sz="14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B7A6DA1-C9EC-4D2F-95FA-C12AF53BE6A5}"/>
              </a:ext>
            </a:extLst>
          </p:cNvPr>
          <p:cNvPicPr>
            <a:picLocks noChangeAspect="1"/>
          </p:cNvPicPr>
          <p:nvPr/>
        </p:nvPicPr>
        <p:blipFill>
          <a:blip r:embed="rId3"/>
          <a:stretch>
            <a:fillRect/>
          </a:stretch>
        </p:blipFill>
        <p:spPr>
          <a:xfrm>
            <a:off x="1609305" y="2783444"/>
            <a:ext cx="5062427" cy="2156855"/>
          </a:xfrm>
          <a:prstGeom prst="rect">
            <a:avLst/>
          </a:prstGeom>
        </p:spPr>
      </p:pic>
    </p:spTree>
    <p:extLst>
      <p:ext uri="{BB962C8B-B14F-4D97-AF65-F5344CB8AC3E}">
        <p14:creationId xmlns:p14="http://schemas.microsoft.com/office/powerpoint/2010/main" val="38844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Prévention de la congestion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62468" y="784121"/>
            <a:ext cx="8754532" cy="3907500"/>
          </a:xfrm>
        </p:spPr>
        <p:txBody>
          <a:bodyPr/>
          <a:lstStyle/>
          <a:p>
            <a:pPr marL="0" indent="0" algn="l" rtl="0"/>
            <a:r>
              <a:rPr lang="fr-FR" sz="1600" dirty="0">
                <a:solidFill>
                  <a:srgbClr val="000000"/>
                </a:solidFill>
              </a:rPr>
              <a:t>Les outils de prévention de congestion permettent de surveiller les charges de trafic sur les réseaux afin d'anticiper et d'éviter les encombrements au niveau des congestions du réseau commun et de l'internet avant que les encombrements ne deviennent un problème.</a:t>
            </a:r>
          </a:p>
          <a:p>
            <a:pPr marL="285750" indent="-285750" algn="l" rtl="0">
              <a:buFont typeface="Arial" panose="020B0604020202020204" pitchFamily="34" charset="0"/>
              <a:buChar char="•"/>
            </a:pPr>
            <a:r>
              <a:rPr lang="fr-FR" sz="1400" dirty="0">
                <a:solidFill>
                  <a:srgbClr val="000000"/>
                </a:solidFill>
              </a:rPr>
              <a:t>Ils surveillent les charges de trafic réseau pour anticiper et éviter tout encombrement au niveau des goulots d'étranglement réseau et inter-réseau habituels avant que la situation ne devienne problématique.</a:t>
            </a:r>
          </a:p>
          <a:p>
            <a:pPr marL="285750" indent="-285750" algn="l" rtl="0">
              <a:buFont typeface="Arial" panose="020B0604020202020204" pitchFamily="34" charset="0"/>
              <a:buChar char="•"/>
            </a:pPr>
            <a:r>
              <a:rPr lang="fr-FR" sz="1400" dirty="0">
                <a:solidFill>
                  <a:srgbClr val="000000"/>
                </a:solidFill>
              </a:rPr>
              <a:t>Ils surveillent la profondeur moyenne de la file d'attente. Lorsque la file d'attente est inférieure au seuil minimal, il n'y a pas de suppressions. Au fur et à mesure que la file d'attente se remplit pour atteindre le seuil maximal, un faible pourcentage des paquets est supprimé. Une fois le seuil maximal atteint, tous les paquets sont supprimés.</a:t>
            </a:r>
          </a:p>
          <a:p>
            <a:pPr marL="0" indent="0" algn="l" rtl="0"/>
            <a:r>
              <a:rPr lang="fr-FR" sz="1600" dirty="0">
                <a:solidFill>
                  <a:srgbClr val="000000"/>
                </a:solidFill>
              </a:rPr>
              <a:t>Certaines techniques de prévention de la congestion appliquent un traitement préférentiel au moment de choisir les paquets à d’être abandonner.</a:t>
            </a:r>
          </a:p>
          <a:p>
            <a:pPr marL="285750" indent="-285750" algn="l" rtl="0">
              <a:buFont typeface="Arial" panose="020B0604020202020204" pitchFamily="34" charset="0"/>
              <a:buChar char="•"/>
            </a:pPr>
            <a:r>
              <a:rPr lang="fr-FR" sz="1400" dirty="0">
                <a:solidFill>
                  <a:srgbClr val="000000"/>
                </a:solidFill>
              </a:rPr>
              <a:t>WRED permet d'éviter l'encombrement des interfaces réseau en gérant les tampons et en autorisant la réduction ou la diminution du trafic TCP avant que ceux-ci soient remplis.</a:t>
            </a:r>
          </a:p>
          <a:p>
            <a:pPr marL="285750" indent="-285750" algn="l" rtl="0">
              <a:buFont typeface="Arial" panose="020B0604020202020204" pitchFamily="34" charset="0"/>
              <a:buChar char="•"/>
            </a:pPr>
            <a:r>
              <a:rPr lang="fr-FR" sz="1400" dirty="0">
                <a:solidFill>
                  <a:srgbClr val="000000"/>
                </a:solidFill>
              </a:rPr>
              <a:t>Grâce à WRED, il est possible d'éviter les pertes de paquet tout en optimisant l'utilisation du réseau et les performances des applications utilisant TCP. </a:t>
            </a:r>
          </a:p>
        </p:txBody>
      </p:sp>
    </p:spTree>
    <p:extLst>
      <p:ext uri="{BB962C8B-B14F-4D97-AF65-F5344CB8AC3E}">
        <p14:creationId xmlns:p14="http://schemas.microsoft.com/office/powerpoint/2010/main" val="2783480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Mise en forme et régulation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76200" y="804619"/>
            <a:ext cx="8966199" cy="1850074"/>
          </a:xfrm>
        </p:spPr>
        <p:txBody>
          <a:bodyPr/>
          <a:lstStyle/>
          <a:p>
            <a:pPr marL="0" indent="0" algn="l" rtl="0"/>
            <a:r>
              <a:rPr lang="fr-FR" sz="1600" dirty="0">
                <a:solidFill>
                  <a:srgbClr val="000000"/>
                </a:solidFill>
              </a:rPr>
              <a:t>La régulation et la limitation du trafic sont deux mécanismes proposés par la solution </a:t>
            </a:r>
            <a:r>
              <a:rPr lang="fr-FR" sz="1600" dirty="0" err="1">
                <a:solidFill>
                  <a:srgbClr val="000000"/>
                </a:solidFill>
              </a:rPr>
              <a:t>QoS</a:t>
            </a:r>
            <a:r>
              <a:rPr lang="fr-FR" sz="1600" dirty="0">
                <a:solidFill>
                  <a:srgbClr val="000000"/>
                </a:solidFill>
              </a:rPr>
              <a:t> de Cisco IOS pour éviter l'encombrement.</a:t>
            </a:r>
          </a:p>
          <a:p>
            <a:pPr marL="285750" indent="-285750" algn="l" rtl="0">
              <a:buFont typeface="Arial" panose="020B0604020202020204" pitchFamily="34" charset="0"/>
              <a:buChar char="•"/>
            </a:pPr>
            <a:r>
              <a:rPr lang="fr-FR" sz="1600" dirty="0">
                <a:solidFill>
                  <a:srgbClr val="000000"/>
                </a:solidFill>
              </a:rPr>
              <a:t>La régulation du trafic maintient les paquets excédentaires dans une file d'attente et planifie une transmission ultérieure, répartie graduellement dans le temps. La mise en forme du trafic entraîne un débit de sortie de paquets lissé.</a:t>
            </a:r>
          </a:p>
          <a:p>
            <a:pPr marL="285750" indent="-285750" algn="l" rtl="0">
              <a:buFont typeface="Arial" panose="020B0604020202020204" pitchFamily="34" charset="0"/>
              <a:buChar char="•"/>
            </a:pPr>
            <a:r>
              <a:rPr lang="fr-FR" sz="1600" dirty="0">
                <a:solidFill>
                  <a:srgbClr val="000000"/>
                </a:solidFill>
              </a:rPr>
              <a:t>La mise en forme s'applique au contenu sortant. Les paquets envoyés à partir d'une interface sont mis en file d'attente, puis éventuellement mis en forme. La régulation (</a:t>
            </a:r>
            <a:r>
              <a:rPr lang="fr-FR" sz="1600" dirty="0" err="1">
                <a:solidFill>
                  <a:srgbClr val="000000"/>
                </a:solidFill>
              </a:rPr>
              <a:t>policing</a:t>
            </a:r>
            <a:r>
              <a:rPr lang="fr-FR" sz="1600" dirty="0">
                <a:solidFill>
                  <a:srgbClr val="000000"/>
                </a:solidFill>
              </a:rPr>
              <a:t>) s'applique quant à elle au trafic entrant d'une interface.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66776984-25F0-4E63-AD8B-EB12EBCC4CF8}"/>
              </a:ext>
            </a:extLst>
          </p:cNvPr>
          <p:cNvPicPr>
            <a:picLocks noChangeAspect="1"/>
          </p:cNvPicPr>
          <p:nvPr/>
        </p:nvPicPr>
        <p:blipFill>
          <a:blip r:embed="rId3"/>
          <a:stretch>
            <a:fillRect/>
          </a:stretch>
        </p:blipFill>
        <p:spPr>
          <a:xfrm>
            <a:off x="1353533" y="2986969"/>
            <a:ext cx="5850483" cy="2063542"/>
          </a:xfrm>
          <a:prstGeom prst="rect">
            <a:avLst/>
          </a:prstGeom>
        </p:spPr>
      </p:pic>
    </p:spTree>
    <p:extLst>
      <p:ext uri="{BB962C8B-B14F-4D97-AF65-F5344CB8AC3E}">
        <p14:creationId xmlns:p14="http://schemas.microsoft.com/office/powerpoint/2010/main" val="281144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84667"/>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Mise en forme et régulation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1" y="855419"/>
            <a:ext cx="8593495" cy="1482428"/>
          </a:xfrm>
        </p:spPr>
        <p:txBody>
          <a:bodyPr/>
          <a:lstStyle/>
          <a:p>
            <a:pPr marL="0" indent="0" algn="l" rtl="0"/>
            <a:r>
              <a:rPr lang="fr-FR" sz="1600" dirty="0">
                <a:solidFill>
                  <a:srgbClr val="000000"/>
                </a:solidFill>
              </a:rPr>
              <a:t>La régulation est appliquée au trafic entrant sur une interface. La régulation est généralement mise en œuvre par les prestataires de services dans le cadre d'un contrat avec débit garanti (CIR). Le prestataire de services peut toutefois autoriser le dépassement du débit garanti lorsque son réseau n'est pas encombré.</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5896CE43-5070-4D90-ACD6-8B2F8A2EB830}"/>
              </a:ext>
            </a:extLst>
          </p:cNvPr>
          <p:cNvPicPr>
            <a:picLocks noChangeAspect="1"/>
          </p:cNvPicPr>
          <p:nvPr/>
        </p:nvPicPr>
        <p:blipFill>
          <a:blip r:embed="rId3"/>
          <a:stretch>
            <a:fillRect/>
          </a:stretch>
        </p:blipFill>
        <p:spPr>
          <a:xfrm>
            <a:off x="1431658" y="2571750"/>
            <a:ext cx="5987742" cy="2108793"/>
          </a:xfrm>
          <a:prstGeom prst="rect">
            <a:avLst/>
          </a:prstGeom>
        </p:spPr>
      </p:pic>
    </p:spTree>
    <p:extLst>
      <p:ext uri="{BB962C8B-B14F-4D97-AF65-F5344CB8AC3E}">
        <p14:creationId xmlns:p14="http://schemas.microsoft.com/office/powerpoint/2010/main" val="277397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9: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835971294"/>
              </p:ext>
            </p:extLst>
          </p:nvPr>
        </p:nvGraphicFramePr>
        <p:xfrm>
          <a:off x="455999" y="1147358"/>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t>9.1.1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a:t>The Purpose of QoS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4289621263"/>
                  </a:ext>
                </a:extLst>
              </a:tr>
              <a:tr h="350784">
                <a:tc>
                  <a:txBody>
                    <a:bodyPr/>
                    <a:lstStyle/>
                    <a:p>
                      <a:pPr algn="ctr" rtl="0"/>
                      <a:r>
                        <a:rPr lang="fr-FR" sz="1100"/>
                        <a:t>9.1.5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Network Transmission Quality</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t>9.2.1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a:t>Traffic Characteristics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50784">
                <a:tc>
                  <a:txBody>
                    <a:bodyPr/>
                    <a:lstStyle/>
                    <a:p>
                      <a:pPr algn="ctr" rtl="0"/>
                      <a:r>
                        <a:rPr lang="fr-FR" sz="1100"/>
                        <a:t>9.2.6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Traffic Characteristics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472125482"/>
                  </a:ext>
                </a:extLst>
              </a:tr>
              <a:tr h="350784">
                <a:tc>
                  <a:txBody>
                    <a:bodyPr/>
                    <a:lstStyle/>
                    <a:p>
                      <a:pPr algn="ctr" rtl="0"/>
                      <a:r>
                        <a:rPr lang="fr-FR" sz="1100"/>
                        <a:t>9.3.1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QoS Algorithms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50784">
                <a:tc>
                  <a:txBody>
                    <a:bodyPr/>
                    <a:lstStyle/>
                    <a:p>
                      <a:pPr algn="ctr" rtl="0"/>
                      <a:r>
                        <a:rPr lang="fr-FR" sz="1100"/>
                        <a:t>9.3.7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Queuing Algorithms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t>9.4.1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QoS Models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4239250260"/>
                  </a:ext>
                </a:extLst>
              </a:tr>
              <a:tr h="350784">
                <a:tc>
                  <a:txBody>
                    <a:bodyPr/>
                    <a:lstStyle/>
                    <a:p>
                      <a:pPr algn="ctr" rtl="0"/>
                      <a:r>
                        <a:rPr lang="fr-FR" sz="1100"/>
                        <a:t>9.4.6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QoS Models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808409493"/>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Techniques d'implémentation </a:t>
            </a:r>
            <a:r>
              <a:rPr lang="fr-FR" sz="1600" dirty="0" err="1"/>
              <a:t>QoS</a:t>
            </a:r>
            <a:r>
              <a:rPr lang="en-US" dirty="0"/>
              <a:t/>
            </a:r>
            <a:br>
              <a:rPr lang="en-US" dirty="0"/>
            </a:br>
            <a:r>
              <a:rPr lang="fr-FR" sz="2400" dirty="0"/>
              <a:t>Conseils de régulation </a:t>
            </a:r>
            <a:r>
              <a:rPr lang="fr-FR" sz="2400" dirty="0" err="1"/>
              <a:t>QoS</a:t>
            </a:r>
            <a:endParaRPr lang="fr-FR" sz="2400" dirty="0"/>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1972" y="855419"/>
            <a:ext cx="8189514" cy="3584606"/>
          </a:xfrm>
        </p:spPr>
        <p:txBody>
          <a:bodyPr/>
          <a:lstStyle/>
          <a:p>
            <a:pPr marL="0" indent="0" algn="l" rtl="0"/>
            <a:r>
              <a:rPr lang="fr-FR" sz="1600" dirty="0">
                <a:solidFill>
                  <a:srgbClr val="000000"/>
                </a:solidFill>
              </a:rPr>
              <a:t>Les stratégies </a:t>
            </a:r>
            <a:r>
              <a:rPr lang="fr-FR" sz="1600" dirty="0" err="1">
                <a:solidFill>
                  <a:srgbClr val="000000"/>
                </a:solidFill>
              </a:rPr>
              <a:t>QoS</a:t>
            </a:r>
            <a:r>
              <a:rPr lang="fr-FR" sz="1600" dirty="0">
                <a:solidFill>
                  <a:srgbClr val="000000"/>
                </a:solidFill>
              </a:rPr>
              <a:t> doivent prendre en compte le chemin complet de la source à la destination.</a:t>
            </a:r>
          </a:p>
          <a:p>
            <a:pPr marL="0" indent="0" algn="l"/>
            <a:endParaRPr lang="en-US" sz="1600" dirty="0">
              <a:solidFill>
                <a:srgbClr val="000000"/>
              </a:solidFill>
            </a:endParaRPr>
          </a:p>
          <a:p>
            <a:pPr marL="0" indent="0" algn="l" rtl="0"/>
            <a:r>
              <a:rPr lang="fr-FR" sz="1600" dirty="0">
                <a:solidFill>
                  <a:srgbClr val="000000"/>
                </a:solidFill>
              </a:rPr>
              <a:t>Voici quelques conseils qui aident à garantir la meilleure expérience pour les utilisateurs finaux:</a:t>
            </a:r>
          </a:p>
          <a:p>
            <a:pPr marL="358835" lvl="1" indent="-285750" rtl="0">
              <a:buFont typeface="Arial" panose="020B0604020202020204" pitchFamily="34" charset="0"/>
              <a:buChar char="•"/>
            </a:pPr>
            <a:r>
              <a:rPr lang="fr-FR" sz="1600" dirty="0">
                <a:solidFill>
                  <a:srgbClr val="000000"/>
                </a:solidFill>
              </a:rPr>
              <a:t>Activez la mise en file d'attente sur chaque périphérique dans le chemin entre la source et la destination.</a:t>
            </a:r>
          </a:p>
          <a:p>
            <a:pPr marL="358835" lvl="1" indent="-285750" rtl="0">
              <a:buFont typeface="Arial" panose="020B0604020202020204" pitchFamily="34" charset="0"/>
              <a:buChar char="•"/>
            </a:pPr>
            <a:r>
              <a:rPr lang="fr-FR" sz="1600" dirty="0">
                <a:solidFill>
                  <a:srgbClr val="000000"/>
                </a:solidFill>
              </a:rPr>
              <a:t>Classifier et marquer le trafic le plus près possible de la source.</a:t>
            </a:r>
          </a:p>
          <a:p>
            <a:pPr marL="358835" lvl="1" indent="-285750" rtl="0">
              <a:buFont typeface="Arial" panose="020B0604020202020204" pitchFamily="34" charset="0"/>
              <a:buChar char="•"/>
            </a:pPr>
            <a:r>
              <a:rPr lang="fr-FR" sz="1600" dirty="0">
                <a:solidFill>
                  <a:srgbClr val="000000"/>
                </a:solidFill>
              </a:rPr>
              <a:t>Mise en forme et régulation des flux de trafic le plus près possible de leurs sources.</a:t>
            </a:r>
          </a:p>
        </p:txBody>
      </p:sp>
    </p:spTree>
    <p:extLst>
      <p:ext uri="{BB962C8B-B14F-4D97-AF65-F5344CB8AC3E}">
        <p14:creationId xmlns:p14="http://schemas.microsoft.com/office/powerpoint/2010/main" val="403053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566708" cy="970280"/>
          </a:xfrm>
        </p:spPr>
        <p:txBody>
          <a:bodyPr/>
          <a:lstStyle/>
          <a:p>
            <a:pPr rtl="0"/>
            <a:r>
              <a:rPr lang="fr-FR" dirty="0">
                <a:solidFill>
                  <a:schemeClr val="accent5">
                    <a:lumMod val="40000"/>
                    <a:lumOff val="60000"/>
                  </a:schemeClr>
                </a:solidFill>
              </a:rPr>
              <a:t>9.6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a:xfrm>
            <a:off x="144065" y="798945"/>
            <a:ext cx="8853286" cy="3754202"/>
          </a:xfrm>
        </p:spPr>
        <p:txBody>
          <a:bodyPr/>
          <a:lstStyle/>
          <a:p>
            <a:pPr rtl="0">
              <a:spcBef>
                <a:spcPts val="0"/>
              </a:spcBef>
              <a:spcAft>
                <a:spcPts val="0"/>
              </a:spcAft>
              <a:buFont typeface="Arial" panose="020B0604020202020204" pitchFamily="34" charset="0"/>
              <a:buChar char="•"/>
            </a:pPr>
            <a:r>
              <a:rPr lang="fr-FR" sz="1600"/>
              <a:t>Les transmissions vocales et vidéo en direct créent des attentes plus élevées en matière de qualité parmi les utilisateurs et créent un besoin de qualité de service (QoS).</a:t>
            </a:r>
          </a:p>
          <a:p>
            <a:pPr rtl="0">
              <a:spcBef>
                <a:spcPts val="0"/>
              </a:spcBef>
              <a:spcAft>
                <a:spcPts val="0"/>
              </a:spcAft>
              <a:buFont typeface="Arial" panose="020B0604020202020204" pitchFamily="34" charset="0"/>
              <a:buChar char="•"/>
            </a:pPr>
            <a:r>
              <a:rPr lang="fr-FR" sz="1600"/>
              <a:t>En l'absence de mécanismes de QoS, les paquets sont traités dans l'ordre dans lequel ils arrivent. En cas d'encombrement, il se peut que les périphériques réseau comme les routeurs et les commutateurs abandonnent les paquets.</a:t>
            </a:r>
          </a:p>
          <a:p>
            <a:pPr rtl="0">
              <a:spcBef>
                <a:spcPts val="0"/>
              </a:spcBef>
              <a:spcAft>
                <a:spcPts val="0"/>
              </a:spcAft>
              <a:buFont typeface="Arial" panose="020B0604020202020204" pitchFamily="34" charset="0"/>
              <a:buChar char="•"/>
            </a:pPr>
            <a:r>
              <a:rPr lang="fr-FR" sz="1600"/>
              <a:t>En l'absence des paquets soumis à une contrainte temporelle de QOS, tels que la vidéo en temps réel et la voix, seront abandonnés à la même fréquence que les données non soumises à cette contrainte, par exemple les e-mails et la navigation web. </a:t>
            </a:r>
          </a:p>
          <a:p>
            <a:pPr rtl="0">
              <a:spcBef>
                <a:spcPts val="0"/>
              </a:spcBef>
              <a:spcAft>
                <a:spcPts val="0"/>
              </a:spcAft>
              <a:buFont typeface="Arial" panose="020B0604020202020204" pitchFamily="34" charset="0"/>
              <a:buChar char="•"/>
            </a:pPr>
            <a:r>
              <a:rPr lang="fr-FR" sz="1600"/>
              <a:t>Cette mise en file d'attente peut provoquer des retards, car les nouveaux paquets ne peuvent pas être transmis avant le traitement des paquets précédents.</a:t>
            </a:r>
          </a:p>
          <a:p>
            <a:pPr rtl="0">
              <a:spcBef>
                <a:spcPts val="0"/>
              </a:spcBef>
              <a:spcAft>
                <a:spcPts val="0"/>
              </a:spcAft>
              <a:buFont typeface="Arial" panose="020B0604020202020204" pitchFamily="34" charset="0"/>
              <a:buChar char="•"/>
            </a:pPr>
            <a:r>
              <a:rPr lang="fr-FR" sz="1600"/>
              <a:t>On distingue le délai fixe et le délai variable. </a:t>
            </a:r>
          </a:p>
          <a:p>
            <a:pPr rtl="0">
              <a:spcBef>
                <a:spcPts val="0"/>
              </a:spcBef>
              <a:spcAft>
                <a:spcPts val="0"/>
              </a:spcAft>
              <a:buFont typeface="Arial" panose="020B0604020202020204" pitchFamily="34" charset="0"/>
              <a:buChar char="•"/>
            </a:pPr>
            <a:r>
              <a:rPr lang="fr-FR" sz="1600"/>
              <a:t>Les sources de délai sont délai de code, délai de paquétisation, délai de mise en file d'attente, délai de sérialisation, délai de propagation, délai de gigue </a:t>
            </a:r>
          </a:p>
          <a:p>
            <a:pPr rtl="0">
              <a:spcBef>
                <a:spcPts val="0"/>
              </a:spcBef>
              <a:spcAft>
                <a:spcPts val="0"/>
              </a:spcAft>
              <a:buFont typeface="Arial" panose="020B0604020202020204" pitchFamily="34" charset="0"/>
              <a:buChar char="•"/>
            </a:pPr>
            <a:r>
              <a:rPr lang="fr-FR" sz="1600"/>
              <a:t>La gigue est la variation de délai entre les paquets reçus.</a:t>
            </a:r>
          </a:p>
          <a:p>
            <a:pPr rtl="0">
              <a:spcBef>
                <a:spcPts val="0"/>
              </a:spcBef>
              <a:spcAft>
                <a:spcPts val="0"/>
              </a:spcAft>
              <a:buFont typeface="Arial" panose="020B0604020202020204" pitchFamily="34" charset="0"/>
              <a:buChar char="•"/>
            </a:pPr>
            <a:r>
              <a:rPr lang="fr-FR" sz="1600"/>
              <a:t>La voix et le trafic vidéo sont deux des principales raisons de la qualité de service.</a:t>
            </a:r>
          </a:p>
          <a:p>
            <a:pPr rtl="0">
              <a:spcBef>
                <a:spcPts val="0"/>
              </a:spcBef>
              <a:spcAft>
                <a:spcPts val="0"/>
              </a:spcAft>
              <a:buFont typeface="Arial" panose="020B0604020202020204" pitchFamily="34" charset="0"/>
              <a:buChar char="•"/>
            </a:pPr>
            <a:r>
              <a:rPr lang="fr-FR" sz="1600"/>
              <a:t>La circulation vocale est fluide et bénigne, mais elle est sensible aux abandons et aux délais. </a:t>
            </a:r>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dirty="0">
                <a:latin typeface="Arial" charset="0"/>
              </a:rPr>
              <a:t>Module pratique et questionnaire</a:t>
            </a:r>
            <a:r>
              <a:rPr lang="en-US" dirty="0">
                <a:latin typeface="Arial" charset="0"/>
              </a:rPr>
              <a:t/>
            </a:r>
            <a:br>
              <a:rPr lang="en-US" dirty="0">
                <a:latin typeface="Arial" charset="0"/>
              </a:rPr>
            </a:br>
            <a:r>
              <a:rPr lang="fr-FR" dirty="0">
                <a:latin typeface="Arial" charset="0"/>
              </a:rPr>
              <a:t>Qu'est-ce que j'ai appris dans ce module?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a:xfrm>
            <a:off x="1" y="680410"/>
            <a:ext cx="9143999" cy="4155319"/>
          </a:xfrm>
        </p:spPr>
        <p:txBody>
          <a:bodyPr/>
          <a:lstStyle/>
          <a:p>
            <a:pPr rtl="0">
              <a:spcBef>
                <a:spcPts val="0"/>
              </a:spcBef>
              <a:spcAft>
                <a:spcPts val="0"/>
              </a:spcAft>
              <a:buFont typeface="Arial" panose="020B0604020202020204" pitchFamily="34" charset="0"/>
              <a:buChar char="•"/>
            </a:pPr>
            <a:r>
              <a:rPr lang="fr-FR" dirty="0"/>
              <a:t>La voix peut tolérer un certain degré de latence, de gigue et de perte sans effets notables.</a:t>
            </a:r>
          </a:p>
          <a:p>
            <a:pPr rtl="0">
              <a:spcBef>
                <a:spcPts val="0"/>
              </a:spcBef>
              <a:spcAft>
                <a:spcPts val="0"/>
              </a:spcAft>
              <a:buFont typeface="Arial" panose="020B0604020202020204" pitchFamily="34" charset="0"/>
              <a:buChar char="•"/>
            </a:pPr>
            <a:r>
              <a:rPr lang="fr-FR" dirty="0"/>
              <a:t>Le trafic vidéo est plus exigeant que le trafic vocal car la taille des paquets qu'il envoie sur le réseau est plus importante. </a:t>
            </a:r>
          </a:p>
          <a:p>
            <a:pPr rtl="0">
              <a:spcBef>
                <a:spcPts val="0"/>
              </a:spcBef>
              <a:spcAft>
                <a:spcPts val="0"/>
              </a:spcAft>
              <a:buFont typeface="Arial" panose="020B0604020202020204" pitchFamily="34" charset="0"/>
              <a:buChar char="•"/>
            </a:pPr>
            <a:r>
              <a:rPr lang="fr-FR" dirty="0"/>
              <a:t>Le trafic vidéo est en salve, consommateur de ressources, sensible aux abandons de paquets et aux délais.</a:t>
            </a:r>
          </a:p>
          <a:p>
            <a:pPr rtl="0">
              <a:spcBef>
                <a:spcPts val="0"/>
              </a:spcBef>
              <a:spcAft>
                <a:spcPts val="0"/>
              </a:spcAft>
              <a:buFont typeface="Arial" panose="020B0604020202020204" pitchFamily="34" charset="0"/>
              <a:buChar char="•"/>
            </a:pPr>
            <a:r>
              <a:rPr lang="fr-FR" dirty="0"/>
              <a:t>Le trafic de données n'est pas aussi exigeant que le trafic vocal et vidéo. Les paquets de données utilisent souvent des applications TCP qui peuvent retransmettre des données et, par conséquent, ne sont pas sensibles aux abandons et aux délais.</a:t>
            </a:r>
          </a:p>
          <a:p>
            <a:pPr rtl="0">
              <a:spcBef>
                <a:spcPts val="0"/>
              </a:spcBef>
              <a:spcAft>
                <a:spcPts val="0"/>
              </a:spcAft>
              <a:buFont typeface="Arial" panose="020B0604020202020204" pitchFamily="34" charset="0"/>
              <a:buChar char="•"/>
            </a:pPr>
            <a:r>
              <a:rPr lang="fr-FR" dirty="0"/>
              <a:t>La </a:t>
            </a:r>
            <a:r>
              <a:rPr lang="fr-FR" dirty="0" err="1"/>
              <a:t>regulation</a:t>
            </a:r>
            <a:r>
              <a:rPr lang="fr-FR" dirty="0"/>
              <a:t> </a:t>
            </a:r>
            <a:r>
              <a:rPr lang="fr-FR" dirty="0" err="1"/>
              <a:t>QoS</a:t>
            </a:r>
            <a:r>
              <a:rPr lang="fr-FR" dirty="0"/>
              <a:t> que l'administrateur réseau a implémentée devient active en cas d'encombrement sur la liaison. </a:t>
            </a:r>
          </a:p>
          <a:p>
            <a:pPr rtl="0">
              <a:spcBef>
                <a:spcPts val="0"/>
              </a:spcBef>
              <a:spcAft>
                <a:spcPts val="0"/>
              </a:spcAft>
              <a:buFont typeface="Arial" panose="020B0604020202020204" pitchFamily="34" charset="0"/>
              <a:buChar char="•"/>
            </a:pPr>
            <a:r>
              <a:rPr lang="fr-FR" dirty="0"/>
              <a:t>La mise en file d'attente est un outil de gestion des congestions qui permet de stocker en mémoire tampon, de hiérarchiser et, si nécessaire, de réorganiser les paquets avant leur transmission à la destination.</a:t>
            </a:r>
          </a:p>
          <a:p>
            <a:pPr rtl="0">
              <a:spcBef>
                <a:spcPts val="0"/>
              </a:spcBef>
              <a:spcAft>
                <a:spcPts val="0"/>
              </a:spcAft>
              <a:buFont typeface="Arial" panose="020B0604020202020204" pitchFamily="34" charset="0"/>
              <a:buChar char="•"/>
            </a:pPr>
            <a:r>
              <a:rPr lang="fr-FR" dirty="0"/>
              <a:t>L'algorithme FIFO met en file d'attente les paquets et les transfère dans l'ordre de leur arrivée. Le FIFO n'a pas de concept de priorité ou de classe de trafic et de ce fait, ne prend pas de décision sur la priorité des paquets.</a:t>
            </a:r>
          </a:p>
          <a:p>
            <a:pPr rtl="0">
              <a:spcBef>
                <a:spcPts val="0"/>
              </a:spcBef>
              <a:spcAft>
                <a:spcPts val="0"/>
              </a:spcAft>
              <a:buFont typeface="Arial" panose="020B0604020202020204" pitchFamily="34" charset="0"/>
              <a:buChar char="•"/>
            </a:pPr>
            <a:r>
              <a:rPr lang="fr-FR" dirty="0"/>
              <a:t>WFQ est une méthode de programmation automatisée grâce à laquelle la bande passante est allouée au trafic réseau de façon équitable. Elle applique des priorités ou des pondérations au trafic identifié et le classe en conversations ou flux.</a:t>
            </a:r>
          </a:p>
          <a:p>
            <a:pPr>
              <a:spcBef>
                <a:spcPts val="0"/>
              </a:spcBef>
              <a:spcAft>
                <a:spcPts val="0"/>
              </a:spcAft>
              <a:buFont typeface="Arial" panose="020B0604020202020204" pitchFamily="34" charset="0"/>
              <a:buChar char="•"/>
            </a:pPr>
            <a:endParaRPr lang="en-US" dirty="0"/>
          </a:p>
          <a:p>
            <a:pPr>
              <a:spcBef>
                <a:spcPts val="0"/>
              </a:spcBef>
              <a:spcAft>
                <a:spcPts val="0"/>
              </a:spcAft>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483377838"/>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dirty="0">
                <a:latin typeface="Arial" charset="0"/>
              </a:rPr>
              <a:t>Module pratique et questionnaire</a:t>
            </a:r>
            <a:r>
              <a:rPr lang="en-US" dirty="0">
                <a:latin typeface="Arial" charset="0"/>
              </a:rPr>
              <a:t/>
            </a:r>
            <a:br>
              <a:rPr lang="en-US" dirty="0">
                <a:latin typeface="Arial" charset="0"/>
              </a:rPr>
            </a:br>
            <a:r>
              <a:rPr lang="fr-FR" dirty="0">
                <a:latin typeface="Arial" charset="0"/>
              </a:rPr>
              <a:t>Qu'est-ce que j'ai appris dans ce module?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a:xfrm>
            <a:off x="0" y="900545"/>
            <a:ext cx="9143999" cy="3697642"/>
          </a:xfrm>
        </p:spPr>
        <p:txBody>
          <a:bodyPr/>
          <a:lstStyle/>
          <a:p>
            <a:pPr rtl="0">
              <a:spcBef>
                <a:spcPts val="0"/>
              </a:spcBef>
              <a:spcAft>
                <a:spcPts val="0"/>
              </a:spcAft>
              <a:buFont typeface="Arial" panose="020B0604020202020204" pitchFamily="34" charset="0"/>
              <a:buChar char="•"/>
            </a:pPr>
            <a:r>
              <a:rPr lang="fr-FR" dirty="0"/>
              <a:t>CBWFQ étend la fonctionnalité de mise en file d'attente pondérée (WFQ) standard afin de fournir la prise en charge des classes de trafic définies par l'utilisateur. Avec le CBWFQ, vous définissiez des classes de trafic en fonction de critères de correspondance incluant les protocoles, les listes de contrôle d'accès (ACL) et les interfaces d'entrée. Avec la fonctionnalité LLQ, la stratégie CBWFQ bénéficie d'une capacité de mise en file d'attente à priorité stricte (PQ).</a:t>
            </a:r>
          </a:p>
          <a:p>
            <a:pPr rtl="0">
              <a:spcBef>
                <a:spcPts val="0"/>
              </a:spcBef>
              <a:spcAft>
                <a:spcPts val="0"/>
              </a:spcAft>
              <a:buFont typeface="Arial" panose="020B0604020202020204" pitchFamily="34" charset="0"/>
              <a:buChar char="•"/>
            </a:pPr>
            <a:r>
              <a:rPr lang="fr-FR" dirty="0"/>
              <a:t>Il existe trois modèles d'implémentation de </a:t>
            </a:r>
            <a:r>
              <a:rPr lang="fr-FR" dirty="0" err="1"/>
              <a:t>QoS</a:t>
            </a:r>
            <a:r>
              <a:rPr lang="fr-FR" dirty="0"/>
              <a:t>: Remise au mieux (Best effort), les Services intégrés (</a:t>
            </a:r>
            <a:r>
              <a:rPr lang="fr-FR" dirty="0" err="1"/>
              <a:t>IntServ</a:t>
            </a:r>
            <a:r>
              <a:rPr lang="fr-FR" dirty="0"/>
              <a:t>) et les Services différenciés (</a:t>
            </a:r>
            <a:r>
              <a:rPr lang="fr-FR" dirty="0" err="1"/>
              <a:t>DiffServ</a:t>
            </a:r>
            <a:r>
              <a:rPr lang="fr-FR" dirty="0"/>
              <a:t>).</a:t>
            </a:r>
          </a:p>
          <a:p>
            <a:pPr rtl="0">
              <a:spcBef>
                <a:spcPts val="0"/>
              </a:spcBef>
              <a:spcAft>
                <a:spcPts val="0"/>
              </a:spcAft>
              <a:buFont typeface="Arial" panose="020B0604020202020204" pitchFamily="34" charset="0"/>
              <a:buChar char="•"/>
            </a:pPr>
            <a:r>
              <a:rPr lang="fr-FR" dirty="0"/>
              <a:t>Le modèle d'architecture </a:t>
            </a:r>
            <a:r>
              <a:rPr lang="fr-FR" dirty="0" err="1"/>
              <a:t>IntServ</a:t>
            </a:r>
            <a:r>
              <a:rPr lang="fr-FR" dirty="0"/>
              <a:t> a été développé pour répondre aux besoins des applications en temps réel, telles que la vidéo à distance, les conférences multimédia, les applications de visualisation de données et la réalité virtuelle.</a:t>
            </a:r>
          </a:p>
          <a:p>
            <a:pPr rtl="0">
              <a:spcBef>
                <a:spcPts val="0"/>
              </a:spcBef>
              <a:spcAft>
                <a:spcPts val="0"/>
              </a:spcAft>
              <a:buFont typeface="Arial" panose="020B0604020202020204" pitchFamily="34" charset="0"/>
              <a:buChar char="•"/>
            </a:pPr>
            <a:r>
              <a:rPr lang="fr-FR" dirty="0"/>
              <a:t>Le modèle de QOS </a:t>
            </a:r>
            <a:r>
              <a:rPr lang="fr-FR" dirty="0" err="1"/>
              <a:t>DiffServ</a:t>
            </a:r>
            <a:r>
              <a:rPr lang="fr-FR" dirty="0"/>
              <a:t> spécifie un mécanisme simple et évolutif pour la classification et la gestion du trafic réseau. La conception du modèle </a:t>
            </a:r>
            <a:r>
              <a:rPr lang="fr-FR" dirty="0" err="1"/>
              <a:t>DiffServ</a:t>
            </a:r>
            <a:r>
              <a:rPr lang="fr-FR" dirty="0"/>
              <a:t> s'affranchit des limites associées aux modèles de remise au mieux et des services intégrés.</a:t>
            </a:r>
          </a:p>
          <a:p>
            <a:pPr rtl="0">
              <a:spcBef>
                <a:spcPts val="0"/>
              </a:spcBef>
              <a:spcAft>
                <a:spcPts val="0"/>
              </a:spcAft>
              <a:buFont typeface="Arial" panose="020B0604020202020204" pitchFamily="34" charset="0"/>
              <a:buChar char="•"/>
            </a:pPr>
            <a:r>
              <a:rPr lang="fr-FR" dirty="0"/>
              <a:t>Il existe trois catégories d'outils de qualité de service : les outils de classification et de marquage, les outils de prévention des encombrements et les outils de gestion de l'encombrement.</a:t>
            </a:r>
          </a:p>
          <a:p>
            <a:pPr rtl="0">
              <a:spcBef>
                <a:spcPts val="0"/>
              </a:spcBef>
              <a:spcAft>
                <a:spcPts val="0"/>
              </a:spcAft>
              <a:buFont typeface="Arial" panose="020B0604020202020204" pitchFamily="34" charset="0"/>
              <a:buChar char="•"/>
            </a:pPr>
            <a:r>
              <a:rPr lang="fr-FR" dirty="0"/>
              <a:t>La classification détermine la classe de trafic à laquelle les paquets ou les trames appartiennent.</a:t>
            </a:r>
          </a:p>
          <a:p>
            <a:pPr>
              <a:spcBef>
                <a:spcPts val="0"/>
              </a:spcBef>
              <a:spcAft>
                <a:spcPts val="0"/>
              </a:spcAft>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682769739"/>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Pour classer le trafic des couches 2 et 3, plusieurs méthodes sont possibles, dont les interfaces, les listes de contrôle d'accès et les mappages de classes. Il peut également être classé au niveau des couches 4 à 7 à l'aide de la fonction NBAR (Network Based Application Recognition).</a:t>
            </a:r>
          </a:p>
          <a:p>
            <a:pPr rtl="0">
              <a:spcBef>
                <a:spcPts val="0"/>
              </a:spcBef>
              <a:spcAft>
                <a:spcPts val="0"/>
              </a:spcAft>
              <a:buFont typeface="Arial" panose="020B0604020202020204" pitchFamily="34" charset="0"/>
              <a:buChar char="•"/>
            </a:pPr>
            <a:r>
              <a:rPr lang="fr-FR" sz="1600"/>
              <a:t>La gestion de la congestion repose sur des méthodes de mise en file d'attente et de planification, selon lesquelles le trafic excédentaire est mis en mémoire tampon ou en attente (et parfois abandonné) lorsqu'il attend d'être envoyé sur une interface de sortie.</a:t>
            </a:r>
          </a:p>
          <a:p>
            <a:pPr rtl="0">
              <a:spcBef>
                <a:spcPts val="0"/>
              </a:spcBef>
              <a:spcAft>
                <a:spcPts val="0"/>
              </a:spcAft>
              <a:buFont typeface="Arial" panose="020B0604020202020204" pitchFamily="34" charset="0"/>
              <a:buChar char="•"/>
            </a:pPr>
            <a:r>
              <a:rPr lang="fr-FR" sz="1600"/>
              <a:t>Les outils de prévention des encombrements permettent de surveiller les charges de trafic sur les réseaux afin d'anticiper et d'éviter les encombrements au niveau des congestions du réseau commun et de l'internet avant que les encombrements ne deviennent un problème.</a:t>
            </a:r>
          </a:p>
          <a:p>
            <a:pPr rtl="0">
              <a:spcBef>
                <a:spcPts val="0"/>
              </a:spcBef>
              <a:spcAft>
                <a:spcPts val="0"/>
              </a:spcAft>
              <a:buFont typeface="Arial" panose="020B0604020202020204" pitchFamily="34" charset="0"/>
              <a:buChar char="•"/>
            </a:pPr>
            <a:r>
              <a:rPr lang="fr-FR" sz="1600"/>
              <a:t>Cisco IOS inclut une solution de prévention de l'encombrement basée sur la détection anticipée aléatoire pondérée (WRED).</a:t>
            </a:r>
          </a:p>
        </p:txBody>
      </p:sp>
    </p:spTree>
    <p:custDataLst>
      <p:tags r:id="rId1"/>
    </p:custDataLst>
    <p:extLst>
      <p:ext uri="{BB962C8B-B14F-4D97-AF65-F5344CB8AC3E}">
        <p14:creationId xmlns:p14="http://schemas.microsoft.com/office/powerpoint/2010/main" val="2543171566"/>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8: VPN and </a:t>
            </a:r>
            <a:r>
              <a:rPr lang="fr-FR" sz="1400" b="1">
                <a:latin typeface="Arial" charset="0"/>
              </a:rPr>
              <a:t>IPsec</a:t>
            </a:r>
            <a:r>
              <a:rPr lang="fr-FR" sz="1400">
                <a:latin typeface="Arial" charset="0"/>
              </a:rPr>
              <a:t> Concepts</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 xmlns:c="http://schemas.openxmlformats.org/drawingml/2006/chart" xmlns:c15="http://schemas.microsoft.com/office/drawing/2012/chart"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3748236544"/>
              </p:ext>
            </p:extLst>
          </p:nvPr>
        </p:nvGraphicFramePr>
        <p:xfrm>
          <a:off x="144463" y="798513"/>
          <a:ext cx="8853486" cy="3931920"/>
        </p:xfrm>
        <a:graphic>
          <a:graphicData uri="http://schemas.openxmlformats.org/drawingml/2006/table">
            <a:tbl>
              <a:tblPr firstRow="1" bandRow="1">
                <a:tableStyleId>{F5AB1C69-6EDB-4FF4-983F-18BD219EF322}</a:tableStyleId>
              </a:tblPr>
              <a:tblGrid>
                <a:gridCol w="4426743">
                  <a:extLst>
                    <a:ext uri="{9D8B030D-6E8A-4147-A177-3AD203B41FA5}">
                      <a16:colId xmlns="" xmlns:c="http://schemas.openxmlformats.org/drawingml/2006/chart" xmlns:c15="http://schemas.microsoft.com/office/drawing/2012/chart" xmlns:a16="http://schemas.microsoft.com/office/drawing/2014/main" val="3270854437"/>
                    </a:ext>
                  </a:extLst>
                </a:gridCol>
                <a:gridCol w="4426743">
                  <a:extLst>
                    <a:ext uri="{9D8B030D-6E8A-4147-A177-3AD203B41FA5}">
                      <a16:colId xmlns="" xmlns:c="http://schemas.openxmlformats.org/drawingml/2006/chart" xmlns:c15="http://schemas.microsoft.com/office/drawing/2012/chart" xmlns:a16="http://schemas.microsoft.com/office/drawing/2014/main" val="893292421"/>
                    </a:ext>
                  </a:extLst>
                </a:gridCol>
              </a:tblGrid>
              <a:tr h="370840">
                <a:tc>
                  <a:txBody>
                    <a:bodyPr/>
                    <a:lstStyle/>
                    <a:p>
                      <a:pPr marL="285750" indent="-285750" rtl="0">
                        <a:buFont typeface="Arial" panose="020B0604020202020204" pitchFamily="34" charset="0"/>
                        <a:buChar char="•"/>
                      </a:pPr>
                      <a:r>
                        <a:rPr lang="fr-FR" b="0">
                          <a:solidFill>
                            <a:srgbClr val="000000"/>
                          </a:solidFill>
                        </a:rPr>
                        <a:t>code delay</a:t>
                      </a:r>
                    </a:p>
                    <a:p>
                      <a:pPr marL="285750" indent="-285750" rtl="0">
                        <a:buFont typeface="Arial" panose="020B0604020202020204" pitchFamily="34" charset="0"/>
                        <a:buChar char="•"/>
                      </a:pPr>
                      <a:r>
                        <a:rPr lang="fr-FR" b="0">
                          <a:solidFill>
                            <a:srgbClr val="000000"/>
                          </a:solidFill>
                        </a:rPr>
                        <a:t>packetization delay</a:t>
                      </a:r>
                    </a:p>
                    <a:p>
                      <a:pPr marL="285750" indent="-285750" rtl="0">
                        <a:buFont typeface="Arial" panose="020B0604020202020204" pitchFamily="34" charset="0"/>
                        <a:buChar char="•"/>
                      </a:pPr>
                      <a:r>
                        <a:rPr lang="fr-FR" b="0">
                          <a:solidFill>
                            <a:srgbClr val="000000"/>
                          </a:solidFill>
                        </a:rPr>
                        <a:t>queuing delay</a:t>
                      </a:r>
                    </a:p>
                    <a:p>
                      <a:pPr marL="285750" indent="-285750" rtl="0">
                        <a:buFont typeface="Arial" panose="020B0604020202020204" pitchFamily="34" charset="0"/>
                        <a:buChar char="•"/>
                      </a:pPr>
                      <a:r>
                        <a:rPr lang="fr-FR" b="0">
                          <a:solidFill>
                            <a:srgbClr val="000000"/>
                          </a:solidFill>
                        </a:rPr>
                        <a:t>serialization delay</a:t>
                      </a:r>
                    </a:p>
                    <a:p>
                      <a:pPr marL="285750" indent="-285750" rtl="0">
                        <a:buFont typeface="Arial" panose="020B0604020202020204" pitchFamily="34" charset="0"/>
                        <a:buChar char="•"/>
                      </a:pPr>
                      <a:r>
                        <a:rPr lang="fr-FR" b="0">
                          <a:solidFill>
                            <a:srgbClr val="000000"/>
                          </a:solidFill>
                        </a:rPr>
                        <a:t>propagation delay</a:t>
                      </a:r>
                    </a:p>
                    <a:p>
                      <a:pPr marL="285750" indent="-285750" rtl="0">
                        <a:buFont typeface="Arial" panose="020B0604020202020204" pitchFamily="34" charset="0"/>
                        <a:buChar char="•"/>
                      </a:pPr>
                      <a:r>
                        <a:rPr lang="fr-FR" b="0">
                          <a:solidFill>
                            <a:srgbClr val="000000"/>
                          </a:solidFill>
                        </a:rPr>
                        <a:t>de-jitter delay</a:t>
                      </a:r>
                    </a:p>
                    <a:p>
                      <a:pPr marL="285750" indent="-285750" rtl="0">
                        <a:buFont typeface="Arial" panose="020B0604020202020204" pitchFamily="34" charset="0"/>
                        <a:buChar char="•"/>
                      </a:pPr>
                      <a:r>
                        <a:rPr lang="fr-FR" b="0">
                          <a:solidFill>
                            <a:srgbClr val="000000"/>
                          </a:solidFill>
                        </a:rPr>
                        <a:t>first-in-first out (FIFO)</a:t>
                      </a:r>
                    </a:p>
                    <a:p>
                      <a:pPr marL="285750" indent="-285750" rtl="0">
                        <a:buFont typeface="Arial" panose="020B0604020202020204" pitchFamily="34" charset="0"/>
                        <a:buChar char="•"/>
                      </a:pPr>
                      <a:r>
                        <a:rPr lang="fr-FR" b="0">
                          <a:solidFill>
                            <a:srgbClr val="000000"/>
                          </a:solidFill>
                        </a:rPr>
                        <a:t>weighted fair queuing (WFQ)</a:t>
                      </a:r>
                    </a:p>
                    <a:p>
                      <a:pPr marL="285750" indent="-285750" rtl="0">
                        <a:buFont typeface="Arial" panose="020B0604020202020204" pitchFamily="34" charset="0"/>
                        <a:buChar char="•"/>
                      </a:pPr>
                      <a:r>
                        <a:rPr lang="fr-FR" b="0">
                          <a:solidFill>
                            <a:srgbClr val="000000"/>
                          </a:solidFill>
                        </a:rPr>
                        <a:t>class-based weighted fair queuing (CBWFQ)</a:t>
                      </a:r>
                    </a:p>
                    <a:p>
                      <a:pPr marL="285750" indent="-285750" rtl="0">
                        <a:buFont typeface="Arial" panose="020B0604020202020204" pitchFamily="34" charset="0"/>
                        <a:buChar char="•"/>
                      </a:pPr>
                      <a:r>
                        <a:rPr lang="fr-FR" b="0">
                          <a:solidFill>
                            <a:srgbClr val="000000"/>
                          </a:solidFill>
                        </a:rPr>
                        <a:t>low latency queuing (LLQ)</a:t>
                      </a:r>
                    </a:p>
                    <a:p>
                      <a:pPr marL="285750" indent="-285750" rtl="0">
                        <a:buFont typeface="Arial" panose="020B0604020202020204" pitchFamily="34" charset="0"/>
                        <a:buChar char="•"/>
                      </a:pPr>
                      <a:r>
                        <a:rPr lang="fr-FR" b="0">
                          <a:solidFill>
                            <a:srgbClr val="000000"/>
                          </a:solidFill>
                        </a:rPr>
                        <a:t>IntServ</a:t>
                      </a:r>
                    </a:p>
                    <a:p>
                      <a:pPr marL="285750" indent="-285750" rtl="0">
                        <a:buFont typeface="Arial" panose="020B0604020202020204" pitchFamily="34" charset="0"/>
                        <a:buChar char="•"/>
                      </a:pPr>
                      <a:r>
                        <a:rPr lang="fr-FR" b="0">
                          <a:solidFill>
                            <a:srgbClr val="000000"/>
                          </a:solidFill>
                        </a:rPr>
                        <a:t>DiffServ</a:t>
                      </a:r>
                    </a:p>
                    <a:p>
                      <a:pPr marL="285750" indent="-285750" rtl="0">
                        <a:buFont typeface="Arial" panose="020B0604020202020204" pitchFamily="34" charset="0"/>
                        <a:buChar char="•"/>
                      </a:pPr>
                      <a:r>
                        <a:rPr lang="fr-FR" b="0">
                          <a:solidFill>
                            <a:srgbClr val="000000"/>
                          </a:solidFill>
                        </a:rPr>
                        <a:t>classification and marking</a:t>
                      </a:r>
                    </a:p>
                    <a:p>
                      <a:pPr marL="285750" indent="-285750" rtl="0">
                        <a:buFont typeface="Arial" panose="020B0604020202020204" pitchFamily="34" charset="0"/>
                        <a:buChar char="•"/>
                      </a:pPr>
                      <a:r>
                        <a:rPr lang="fr-FR" b="0">
                          <a:solidFill>
                            <a:srgbClr val="000000"/>
                          </a:solidFill>
                        </a:rPr>
                        <a:t>congestion avoidance</a:t>
                      </a:r>
                    </a:p>
                    <a:p>
                      <a:pPr marL="285750" indent="-285750" rtl="0">
                        <a:buFont typeface="Arial" panose="020B0604020202020204" pitchFamily="34" charset="0"/>
                        <a:buChar char="•"/>
                      </a:pPr>
                      <a:r>
                        <a:rPr lang="fr-FR" b="0">
                          <a:solidFill>
                            <a:srgbClr val="000000"/>
                          </a:solidFill>
                        </a:rPr>
                        <a:t>congestion management</a:t>
                      </a:r>
                    </a:p>
                    <a:p>
                      <a:pPr marL="285750" indent="-285750" rtl="0">
                        <a:buFont typeface="Arial" panose="020B0604020202020204" pitchFamily="34" charset="0"/>
                        <a:buChar char="•"/>
                      </a:pPr>
                      <a:r>
                        <a:rPr lang="fr-FR" b="0">
                          <a:solidFill>
                            <a:srgbClr val="000000"/>
                          </a:solidFill>
                        </a:rPr>
                        <a:t>class of service</a:t>
                      </a:r>
                    </a:p>
                    <a:p>
                      <a:pPr marL="285750" indent="-285750" rtl="0">
                        <a:buFont typeface="Arial" panose="020B0604020202020204" pitchFamily="34" charset="0"/>
                        <a:buChar char="•"/>
                      </a:pPr>
                      <a:r>
                        <a:rPr lang="fr-FR" b="0">
                          <a:solidFill>
                            <a:srgbClr val="000000"/>
                          </a:solidFill>
                        </a:rPr>
                        <a:t>differentiated code point (DSCP)</a:t>
                      </a:r>
                    </a:p>
                    <a:p>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rtl="0">
                        <a:buFont typeface="Arial" panose="020B0604020202020204" pitchFamily="34" charset="0"/>
                        <a:buChar char="•"/>
                      </a:pPr>
                      <a:r>
                        <a:rPr lang="fr-FR" b="0">
                          <a:solidFill>
                            <a:srgbClr val="000000"/>
                          </a:solidFill>
                        </a:rPr>
                        <a:t>best-effort</a:t>
                      </a:r>
                    </a:p>
                    <a:p>
                      <a:pPr marL="285750" indent="-285750" rtl="0">
                        <a:buFont typeface="Arial" panose="020B0604020202020204" pitchFamily="34" charset="0"/>
                        <a:buChar char="•"/>
                      </a:pPr>
                      <a:r>
                        <a:rPr lang="fr-FR" b="0">
                          <a:solidFill>
                            <a:srgbClr val="000000"/>
                          </a:solidFill>
                        </a:rPr>
                        <a:t>expedited forwarding</a:t>
                      </a:r>
                    </a:p>
                    <a:p>
                      <a:pPr marL="285750" indent="-285750" rtl="0">
                        <a:buFont typeface="Arial" panose="020B0604020202020204" pitchFamily="34" charset="0"/>
                        <a:buChar char="•"/>
                      </a:pPr>
                      <a:r>
                        <a:rPr lang="fr-FR" b="0">
                          <a:solidFill>
                            <a:srgbClr val="000000"/>
                          </a:solidFill>
                        </a:rPr>
                        <a:t>assured forwarding</a:t>
                      </a:r>
                    </a:p>
                    <a:p>
                      <a:pPr marL="285750" indent="-285750" rtl="0">
                        <a:buFont typeface="Arial" panose="020B0604020202020204" pitchFamily="34" charset="0"/>
                        <a:buChar char="•"/>
                      </a:pPr>
                      <a:r>
                        <a:rPr lang="fr-FR" b="0">
                          <a:solidFill>
                            <a:srgbClr val="000000"/>
                          </a:solidFill>
                        </a:rPr>
                        <a:t>trust boundaries</a:t>
                      </a:r>
                    </a:p>
                    <a:p>
                      <a:pPr marL="285750" indent="-285750" rtl="0">
                        <a:buFont typeface="Arial" panose="020B0604020202020204" pitchFamily="34" charset="0"/>
                        <a:buChar char="•"/>
                      </a:pPr>
                      <a:r>
                        <a:rPr lang="fr-FR" b="0">
                          <a:solidFill>
                            <a:srgbClr val="000000"/>
                          </a:solidFill>
                        </a:rPr>
                        <a:t>shaping</a:t>
                      </a:r>
                    </a:p>
                    <a:p>
                      <a:pPr marL="285750" indent="-285750" rtl="0">
                        <a:buFont typeface="Arial" panose="020B0604020202020204" pitchFamily="34" charset="0"/>
                        <a:buChar char="•"/>
                      </a:pPr>
                      <a:r>
                        <a:rPr lang="fr-FR" b="0">
                          <a:solidFill>
                            <a:srgbClr val="000000"/>
                          </a:solidFill>
                        </a:rPr>
                        <a:t>policing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c="http://schemas.openxmlformats.org/drawingml/2006/chart" xmlns:c15="http://schemas.microsoft.com/office/drawing/2012/chart"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9: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081283598"/>
              </p:ext>
            </p:extLst>
          </p:nvPr>
        </p:nvGraphicFramePr>
        <p:xfrm>
          <a:off x="455999" y="1147358"/>
          <a:ext cx="8229418" cy="1003002"/>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t>9.5.1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a:t>QoS Implementation Techniques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4289621263"/>
                  </a:ext>
                </a:extLst>
              </a:tr>
              <a:tr h="350784">
                <a:tc>
                  <a:txBody>
                    <a:bodyPr/>
                    <a:lstStyle/>
                    <a:p>
                      <a:pPr algn="ctr" rtl="0"/>
                      <a:r>
                        <a:rPr lang="fr-FR" sz="1100"/>
                        <a:t>9.5.14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QoS Implementation Techniques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329288349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9: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400"/>
              <a:t>Prior to teaching Module 9, the instructor should:</a:t>
            </a:r>
          </a:p>
          <a:p>
            <a:pPr rtl="0" eaLnBrk="1" hangingPunct="1">
              <a:lnSpc>
                <a:spcPct val="85000"/>
              </a:lnSpc>
              <a:spcBef>
                <a:spcPct val="30000"/>
              </a:spcBef>
              <a:buFont typeface="Arial" panose="020B0604020202020204" pitchFamily="34" charset="0"/>
              <a:buChar char="•"/>
            </a:pPr>
            <a:r>
              <a:rPr lang="fr-FR" sz="1400"/>
              <a:t>Review the activities and assessments for this module.</a:t>
            </a:r>
          </a:p>
          <a:p>
            <a:pPr rtl="0" eaLnBrk="1" hangingPunct="1">
              <a:lnSpc>
                <a:spcPct val="85000"/>
              </a:lnSpc>
              <a:spcBef>
                <a:spcPct val="30000"/>
              </a:spcBef>
              <a:buFont typeface="Arial" panose="020B0604020202020204" pitchFamily="34" charset="0"/>
              <a:buChar char="•"/>
            </a:pPr>
            <a:r>
              <a:rPr lang="fr-FR" sz="1400"/>
              <a:t>Try to include as many questions as possible to keep students engaged during classroom presentation.</a:t>
            </a:r>
          </a:p>
          <a:p>
            <a:pPr marL="0" indent="0" rtl="0" eaLnBrk="1" hangingPunct="1">
              <a:lnSpc>
                <a:spcPct val="85000"/>
              </a:lnSpc>
              <a:spcBef>
                <a:spcPct val="30000"/>
              </a:spcBef>
              <a:buNone/>
            </a:pPr>
            <a:r>
              <a:rPr lang="fr-FR" sz="1400"/>
              <a:t>Topic 9.1</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Can you think of a situation where you experienced the effects of excessive delay on a network?</a:t>
            </a:r>
          </a:p>
          <a:p>
            <a:pPr lvl="2" rtl="0">
              <a:lnSpc>
                <a:spcPct val="85000"/>
              </a:lnSpc>
              <a:spcBef>
                <a:spcPct val="30000"/>
              </a:spcBef>
            </a:pPr>
            <a:r>
              <a:rPr lang="fr-FR" sz="1400"/>
              <a:t>Discuss how packet loss and delay can impact voice or video communication.</a:t>
            </a:r>
          </a:p>
          <a:p>
            <a:pPr marL="0" indent="0" rtl="0">
              <a:lnSpc>
                <a:spcPct val="85000"/>
              </a:lnSpc>
              <a:spcBef>
                <a:spcPct val="30000"/>
              </a:spcBef>
              <a:buNone/>
            </a:pPr>
            <a:r>
              <a:rPr lang="fr-FR" sz="1400"/>
              <a:t>Topic 9.2</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What are some current trends in digital communication?</a:t>
            </a:r>
          </a:p>
          <a:p>
            <a:pPr lvl="2" rtl="0">
              <a:lnSpc>
                <a:spcPct val="85000"/>
              </a:lnSpc>
              <a:spcBef>
                <a:spcPct val="30000"/>
              </a:spcBef>
            </a:pPr>
            <a:r>
              <a:rPr lang="fr-FR" sz="1400"/>
              <a:t>List on the board a comparison of the traffic characteristics for voice, video, and data.</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9: Best Practices (Cont.)</a:t>
            </a:r>
          </a:p>
        </p:txBody>
      </p:sp>
      <p:sp>
        <p:nvSpPr>
          <p:cNvPr id="11266" name="Rectangle 34"/>
          <p:cNvSpPr>
            <a:spLocks noGrp="1" noChangeArrowheads="1"/>
          </p:cNvSpPr>
          <p:nvPr>
            <p:ph idx="1"/>
          </p:nvPr>
        </p:nvSpPr>
        <p:spPr>
          <a:xfrm>
            <a:off x="145357" y="628084"/>
            <a:ext cx="8853286" cy="3859076"/>
          </a:xfrm>
        </p:spPr>
        <p:txBody>
          <a:bodyPr/>
          <a:lstStyle/>
          <a:p>
            <a:pPr marL="0" indent="0" rtl="0" eaLnBrk="1" hangingPunct="1">
              <a:lnSpc>
                <a:spcPct val="85000"/>
              </a:lnSpc>
              <a:spcBef>
                <a:spcPct val="30000"/>
              </a:spcBef>
              <a:buNone/>
            </a:pPr>
            <a:r>
              <a:rPr lang="fr-FR" sz="1400"/>
              <a:t>Topic 9.3</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In what situations would the FIFO algorithm be appropriate?</a:t>
            </a:r>
          </a:p>
          <a:p>
            <a:pPr lvl="2" rtl="0">
              <a:lnSpc>
                <a:spcPct val="85000"/>
              </a:lnSpc>
              <a:spcBef>
                <a:spcPct val="30000"/>
              </a:spcBef>
            </a:pPr>
            <a:r>
              <a:rPr lang="fr-FR" sz="1400"/>
              <a:t>Draw a diagram on the board showing the functions of the various queuing algorithms: WFQ, CBWFQ, LLQ.</a:t>
            </a:r>
          </a:p>
          <a:p>
            <a:pPr marL="0" indent="0" rtl="0">
              <a:lnSpc>
                <a:spcPct val="85000"/>
              </a:lnSpc>
              <a:spcBef>
                <a:spcPct val="30000"/>
              </a:spcBef>
              <a:buNone/>
            </a:pPr>
            <a:r>
              <a:rPr lang="fr-FR" sz="1400"/>
              <a:t>Topic 9.4</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Discuss the befits and drawbacks of the IntSrv and DiffSrv QoS models?</a:t>
            </a:r>
          </a:p>
          <a:p>
            <a:pPr lvl="2" rtl="0">
              <a:lnSpc>
                <a:spcPct val="85000"/>
              </a:lnSpc>
              <a:spcBef>
                <a:spcPct val="30000"/>
              </a:spcBef>
            </a:pPr>
            <a:r>
              <a:rPr lang="fr-FR" sz="1400"/>
              <a:t>Can you think of a network that would use the best-effort QoS Model?</a:t>
            </a:r>
          </a:p>
          <a:p>
            <a:pPr marL="0" indent="0" rtl="0">
              <a:lnSpc>
                <a:spcPct val="85000"/>
              </a:lnSpc>
              <a:spcBef>
                <a:spcPct val="30000"/>
              </a:spcBef>
              <a:buNone/>
            </a:pPr>
            <a:r>
              <a:rPr lang="fr-FR" sz="1400"/>
              <a:t>Topic 9.5</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On the board, compare and contrast the different QoS tools.</a:t>
            </a:r>
          </a:p>
          <a:p>
            <a:pPr lvl="2" rtl="0">
              <a:lnSpc>
                <a:spcPct val="85000"/>
              </a:lnSpc>
              <a:spcBef>
                <a:spcPct val="30000"/>
              </a:spcBef>
            </a:pPr>
            <a:r>
              <a:rPr lang="fr-FR" sz="1400"/>
              <a:t>Have students map CoS Values to DSCP values.</a:t>
            </a:r>
          </a:p>
          <a:p>
            <a:pPr>
              <a:lnSpc>
                <a:spcPct val="85000"/>
              </a:lnSpc>
              <a:spcBef>
                <a:spcPct val="30000"/>
              </a:spcBef>
            </a:pPr>
            <a:endParaRPr lang="en-US" sz="1600" dirty="0"/>
          </a:p>
          <a:p>
            <a:pPr lvl="1">
              <a:lnSpc>
                <a:spcPct val="85000"/>
              </a:lnSpc>
              <a:spcBef>
                <a:spcPct val="30000"/>
              </a:spcBef>
            </a:pPr>
            <a:endParaRPr lang="en-US" dirty="0"/>
          </a:p>
          <a:p>
            <a:pPr eaLnBrk="1" hangingPunct="1">
              <a:lnSpc>
                <a:spcPct val="85000"/>
              </a:lnSpc>
              <a:spcBef>
                <a:spcPct val="30000"/>
              </a:spcBef>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10694</TotalTime>
  <Words>8186</Words>
  <Application>Microsoft Office PowerPoint</Application>
  <PresentationFormat>On-screen Show (16:9)</PresentationFormat>
  <Paragraphs>825</Paragraphs>
  <Slides>67</Slides>
  <Notes>65</Notes>
  <HiddenSlides>9</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Default Theme</vt:lpstr>
      <vt:lpstr>Module 9: Concepts QoS</vt:lpstr>
      <vt:lpstr>Instructor Materials – Module 9 Planning Guide</vt:lpstr>
      <vt:lpstr>What to Expect in this Module</vt:lpstr>
      <vt:lpstr>What to Expect in this Module (Cont.)</vt:lpstr>
      <vt:lpstr>Check Your Understanding</vt:lpstr>
      <vt:lpstr>Module 9: Activities</vt:lpstr>
      <vt:lpstr>Module 9: Activities</vt:lpstr>
      <vt:lpstr>Module 9: Best Practices</vt:lpstr>
      <vt:lpstr>Module 9: Best Practices (Cont.)</vt:lpstr>
      <vt:lpstr>Module 9: Concepts QoS</vt:lpstr>
      <vt:lpstr>Objectifs de ce module</vt:lpstr>
      <vt:lpstr>9.1 Qualité de transmission réseau</vt:lpstr>
      <vt:lpstr>Qualité de transmission réseau Vidéo - L'importance de la qualité de service</vt:lpstr>
      <vt:lpstr>Qualité des transmissions réseau Hiérarchisation du trafic</vt:lpstr>
      <vt:lpstr>Qualité des transmissions réseau Bande passante, encombrement, délai et gigue</vt:lpstr>
      <vt:lpstr>Qualité des transmissions réseau Bande passante, encombrement, délai et gigue (Suite)</vt:lpstr>
      <vt:lpstr>Qualité des transmissions réseau Perte de paquets</vt:lpstr>
      <vt:lpstr>Qualité des transmissions réseau Perte de paquets (Suite)</vt:lpstr>
      <vt:lpstr>9.2 - Caractéristiques du trafic</vt:lpstr>
      <vt:lpstr>Caractéristiques du trafic Vidéo - Caractéristiques du trafic</vt:lpstr>
      <vt:lpstr>Caractéristiques du trafic Tendances du trafic réseau</vt:lpstr>
      <vt:lpstr>Caractéristiques du trafic Voix</vt:lpstr>
      <vt:lpstr>Caractéristiques du trafic Vidéo</vt:lpstr>
      <vt:lpstr>Caractéristiques du trafic Données</vt:lpstr>
      <vt:lpstr>Caractéristiques du trafic Données (Suite)</vt:lpstr>
      <vt:lpstr>9.3 Algorithmes de mise en file d'attente</vt:lpstr>
      <vt:lpstr>Algorithmes de mise en file d'attente Vidéo - Algorithmes de QoS</vt:lpstr>
      <vt:lpstr>Algorithmes de mise en file d'attente Présentation de la mise en file d'attente</vt:lpstr>
      <vt:lpstr>Algorithmes de mise en file d'attente Premier entrant premier sorti (FIFO)</vt:lpstr>
      <vt:lpstr>Algorithmes de mise en file d'attente Mise en file d'attente équitable pondérée (WFQ)</vt:lpstr>
      <vt:lpstr>Algorithmes de mise en file d'attente Mise en file d'attente pondérée basée sur les classes (CBWFQ)</vt:lpstr>
      <vt:lpstr>Algorithmes de mise en file d'attente Mise en file d'attente pondérée basée sur les classes (CBWFQ) (Suite)</vt:lpstr>
      <vt:lpstr>Algorithmes de mise en file d'attente Mise en file d'attente à faible latence (LLQ)</vt:lpstr>
      <vt:lpstr>9.4 Modèles de QoS</vt:lpstr>
      <vt:lpstr>Modèles de QoS Vidéo - Modèles de QoS</vt:lpstr>
      <vt:lpstr>Modèles de QoS Sélection d'un modèle de politique de QoS approprié</vt:lpstr>
      <vt:lpstr>Modèles de QoS Remise au mieux</vt:lpstr>
      <vt:lpstr>Modèles de QoS Services intégrés (IntServ)</vt:lpstr>
      <vt:lpstr>Modèles de QoS Services intégrés (IntServ) (suite)</vt:lpstr>
      <vt:lpstr>Modèles de QoS Services différenciés (DiffServ)</vt:lpstr>
      <vt:lpstr>Modèles de QoS Services différenciés (DiffServ) (suite)</vt:lpstr>
      <vt:lpstr>9.5 Techniques d'implémentation QoS</vt:lpstr>
      <vt:lpstr>Techniques d'implémentation QoS Vidéo - Techniques d'implémentation QoS</vt:lpstr>
      <vt:lpstr>Techniques d'implémentation QoS Prévention des pertes de paquets</vt:lpstr>
      <vt:lpstr>Techniques d'implémentation QoS Outils QoS</vt:lpstr>
      <vt:lpstr>Techniques d'implémentation QoS Outils QoS (Suite)</vt:lpstr>
      <vt:lpstr>Techniques de mise en œuvre de la QoS Classification et marquage</vt:lpstr>
      <vt:lpstr>Techniques de mise en œuvre de la QoS Classification et marquage (Suite)</vt:lpstr>
      <vt:lpstr>Techniques d'implémentation QoS Marquage de couche 2</vt:lpstr>
      <vt:lpstr>Techniques de mise en œuvre de la QoS Marquage de couche 2 (Suite)</vt:lpstr>
      <vt:lpstr>Techniques d'implémentation QoS Marquage de couche 3</vt:lpstr>
      <vt:lpstr>Techniques d'implémentation QoS Type de service et champ de classe de trafic</vt:lpstr>
      <vt:lpstr>Techniques d'implémentation QoS Valeurs DSCP</vt:lpstr>
      <vt:lpstr>Techniques d'implémentation QoS Valeurs DSCP (Suite)</vt:lpstr>
      <vt:lpstr>Techniques de mise en œuvre de la QoS Bits sélecteurs de classe (CS)</vt:lpstr>
      <vt:lpstr>Techniques d'implémentation QoS Limites de confiance</vt:lpstr>
      <vt:lpstr>Techniques d'implémentation QoS Prévention de la congestion</vt:lpstr>
      <vt:lpstr>Techniques d'implémentation QoS Mise en forme et régulation</vt:lpstr>
      <vt:lpstr>Techniques d'implémentation QoS Mise en forme et régulation (Suite)</vt:lpstr>
      <vt:lpstr>Techniques d'implémentation QoS Conseils de régulation QoS</vt:lpstr>
      <vt:lpstr>9.6 Module pratique et questionnaire</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pratique et questionnaire Qu'est-ce que j'ai appris dans ce module? (Suite)</vt:lpstr>
      <vt:lpstr>Module 8: VPN and IPsec Concepts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309</cp:revision>
  <dcterms:created xsi:type="dcterms:W3CDTF">2019-10-18T06:21:22Z</dcterms:created>
  <dcterms:modified xsi:type="dcterms:W3CDTF">2020-08-31T21:09:35Z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