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notesSlides/notesSlide17.xml" ContentType="application/vnd.openxmlformats-officedocument.presentationml.notesSlide+xml"/>
  <Override PartName="/ppt/tags/tag21.xml" ContentType="application/vnd.openxmlformats-officedocument.presentationml.tags+xml"/>
  <Override PartName="/ppt/notesSlides/notesSlide18.xml" ContentType="application/vnd.openxmlformats-officedocument.presentationml.notesSlide+xml"/>
  <Override PartName="/ppt/tags/tag22.xml" ContentType="application/vnd.openxmlformats-officedocument.presentationml.tags+xml"/>
  <Override PartName="/ppt/notesSlides/notesSlide19.xml" ContentType="application/vnd.openxmlformats-officedocument.presentationml.notesSlide+xml"/>
  <Override PartName="/ppt/tags/tag23.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Override PartName="/ppt/notesSlides/notesSlide22.xml" ContentType="application/vnd.openxmlformats-officedocument.presentationml.notesSlide+xml"/>
  <Override PartName="/ppt/tags/tag26.xml" ContentType="application/vnd.openxmlformats-officedocument.presentationml.tags+xml"/>
  <Override PartName="/ppt/notesSlides/notesSlide23.xml" ContentType="application/vnd.openxmlformats-officedocument.presentationml.notesSlide+xml"/>
  <Override PartName="/ppt/tags/tag27.xml" ContentType="application/vnd.openxmlformats-officedocument.presentationml.tags+xml"/>
  <Override PartName="/ppt/notesSlides/notesSlide24.xml" ContentType="application/vnd.openxmlformats-officedocument.presentationml.notesSlide+xml"/>
  <Override PartName="/ppt/tags/tag28.xml" ContentType="application/vnd.openxmlformats-officedocument.presentationml.tags+xml"/>
  <Override PartName="/ppt/notesSlides/notesSlide25.xml" ContentType="application/vnd.openxmlformats-officedocument.presentationml.notesSlide+xml"/>
  <Override PartName="/ppt/tags/tag29.xml" ContentType="application/vnd.openxmlformats-officedocument.presentationml.tags+xml"/>
  <Override PartName="/ppt/notesSlides/notesSlide26.xml" ContentType="application/vnd.openxmlformats-officedocument.presentationml.notesSlide+xml"/>
  <Override PartName="/ppt/tags/tag30.xml" ContentType="application/vnd.openxmlformats-officedocument.presentationml.tags+xml"/>
  <Override PartName="/ppt/notesSlides/notesSlide27.xml" ContentType="application/vnd.openxmlformats-officedocument.presentationml.notesSlide+xml"/>
  <Override PartName="/ppt/tags/tag31.xml" ContentType="application/vnd.openxmlformats-officedocument.presentationml.tags+xml"/>
  <Override PartName="/ppt/notesSlides/notesSlide28.xml" ContentType="application/vnd.openxmlformats-officedocument.presentationml.notesSlide+xml"/>
  <Override PartName="/ppt/tags/tag32.xml" ContentType="application/vnd.openxmlformats-officedocument.presentationml.tags+xml"/>
  <Override PartName="/ppt/notesSlides/notesSlide29.xml" ContentType="application/vnd.openxmlformats-officedocument.presentationml.notesSlide+xml"/>
  <Override PartName="/ppt/tags/tag33.xml" ContentType="application/vnd.openxmlformats-officedocument.presentationml.tags+xml"/>
  <Override PartName="/ppt/notesSlides/notesSlide30.xml" ContentType="application/vnd.openxmlformats-officedocument.presentationml.notesSlide+xml"/>
  <Override PartName="/ppt/tags/tag34.xml" ContentType="application/vnd.openxmlformats-officedocument.presentationml.tags+xml"/>
  <Override PartName="/ppt/notesSlides/notesSlide31.xml" ContentType="application/vnd.openxmlformats-officedocument.presentationml.notesSlide+xml"/>
  <Override PartName="/ppt/tags/tag35.xml" ContentType="application/vnd.openxmlformats-officedocument.presentationml.tags+xml"/>
  <Override PartName="/ppt/notesSlides/notesSlide32.xml" ContentType="application/vnd.openxmlformats-officedocument.presentationml.notesSlide+xml"/>
  <Override PartName="/ppt/tags/tag36.xml" ContentType="application/vnd.openxmlformats-officedocument.presentationml.tags+xml"/>
  <Override PartName="/ppt/notesSlides/notesSlide33.xml" ContentType="application/vnd.openxmlformats-officedocument.presentationml.notesSlide+xml"/>
  <Override PartName="/ppt/tags/tag37.xml" ContentType="application/vnd.openxmlformats-officedocument.presentationml.tags+xml"/>
  <Override PartName="/ppt/notesSlides/notesSlide34.xml" ContentType="application/vnd.openxmlformats-officedocument.presentationml.notesSlide+xml"/>
  <Override PartName="/ppt/tags/tag38.xml" ContentType="application/vnd.openxmlformats-officedocument.presentationml.tags+xml"/>
  <Override PartName="/ppt/notesSlides/notesSlide35.xml" ContentType="application/vnd.openxmlformats-officedocument.presentationml.notesSlide+xml"/>
  <Override PartName="/ppt/tags/tag39.xml" ContentType="application/vnd.openxmlformats-officedocument.presentationml.tags+xml"/>
  <Override PartName="/ppt/notesSlides/notesSlide36.xml" ContentType="application/vnd.openxmlformats-officedocument.presentationml.notesSlide+xml"/>
  <Override PartName="/ppt/tags/tag40.xml" ContentType="application/vnd.openxmlformats-officedocument.presentationml.tags+xml"/>
  <Override PartName="/ppt/notesSlides/notesSlide37.xml" ContentType="application/vnd.openxmlformats-officedocument.presentationml.notesSlide+xml"/>
  <Override PartName="/ppt/tags/tag41.xml" ContentType="application/vnd.openxmlformats-officedocument.presentationml.tags+xml"/>
  <Override PartName="/ppt/notesSlides/notesSlide38.xml" ContentType="application/vnd.openxmlformats-officedocument.presentationml.notesSlide+xml"/>
  <Override PartName="/ppt/tags/tag42.xml" ContentType="application/vnd.openxmlformats-officedocument.presentationml.tags+xml"/>
  <Override PartName="/ppt/notesSlides/notesSlide39.xml" ContentType="application/vnd.openxmlformats-officedocument.presentationml.notesSlide+xml"/>
  <Override PartName="/ppt/tags/tag43.xml" ContentType="application/vnd.openxmlformats-officedocument.presentationml.tags+xml"/>
  <Override PartName="/ppt/notesSlides/notesSlide40.xml" ContentType="application/vnd.openxmlformats-officedocument.presentationml.notesSlide+xml"/>
  <Override PartName="/ppt/tags/tag44.xml" ContentType="application/vnd.openxmlformats-officedocument.presentationml.tags+xml"/>
  <Override PartName="/ppt/notesSlides/notesSlide41.xml" ContentType="application/vnd.openxmlformats-officedocument.presentationml.notesSlide+xml"/>
  <Override PartName="/ppt/tags/tag45.xml" ContentType="application/vnd.openxmlformats-officedocument.presentationml.tags+xml"/>
  <Override PartName="/ppt/notesSlides/notesSlide42.xml" ContentType="application/vnd.openxmlformats-officedocument.presentationml.notesSlide+xml"/>
  <Override PartName="/ppt/tags/tag46.xml" ContentType="application/vnd.openxmlformats-officedocument.presentationml.tags+xml"/>
  <Override PartName="/ppt/notesSlides/notesSlide43.xml" ContentType="application/vnd.openxmlformats-officedocument.presentationml.notesSlide+xml"/>
  <Override PartName="/ppt/tags/tag47.xml" ContentType="application/vnd.openxmlformats-officedocument.presentationml.tags+xml"/>
  <Override PartName="/ppt/notesSlides/notesSlide44.xml" ContentType="application/vnd.openxmlformats-officedocument.presentationml.notesSlide+xml"/>
  <Override PartName="/ppt/tags/tag48.xml" ContentType="application/vnd.openxmlformats-officedocument.presentationml.tags+xml"/>
  <Override PartName="/ppt/notesSlides/notesSlide45.xml" ContentType="application/vnd.openxmlformats-officedocument.presentationml.notesSlide+xml"/>
  <Override PartName="/ppt/tags/tag49.xml" ContentType="application/vnd.openxmlformats-officedocument.presentationml.tags+xml"/>
  <Override PartName="/ppt/notesSlides/notesSlide46.xml" ContentType="application/vnd.openxmlformats-officedocument.presentationml.notesSlide+xml"/>
  <Override PartName="/ppt/tags/tag50.xml" ContentType="application/vnd.openxmlformats-officedocument.presentationml.tags+xml"/>
  <Override PartName="/ppt/notesSlides/notesSlide47.xml" ContentType="application/vnd.openxmlformats-officedocument.presentationml.notesSlide+xml"/>
  <Override PartName="/ppt/tags/tag51.xml" ContentType="application/vnd.openxmlformats-officedocument.presentationml.tags+xml"/>
  <Override PartName="/ppt/notesSlides/notesSlide48.xml" ContentType="application/vnd.openxmlformats-officedocument.presentationml.notesSlide+xml"/>
  <Override PartName="/ppt/tags/tag52.xml" ContentType="application/vnd.openxmlformats-officedocument.presentationml.tags+xml"/>
  <Override PartName="/ppt/notesSlides/notesSlide49.xml" ContentType="application/vnd.openxmlformats-officedocument.presentationml.notesSlide+xml"/>
  <Override PartName="/ppt/tags/tag53.xml" ContentType="application/vnd.openxmlformats-officedocument.presentationml.tags+xml"/>
  <Override PartName="/ppt/notesSlides/notesSlide50.xml" ContentType="application/vnd.openxmlformats-officedocument.presentationml.notesSlide+xml"/>
  <Override PartName="/ppt/tags/tag54.xml" ContentType="application/vnd.openxmlformats-officedocument.presentationml.tags+xml"/>
  <Override PartName="/ppt/notesSlides/notesSlide51.xml" ContentType="application/vnd.openxmlformats-officedocument.presentationml.notesSlide+xml"/>
  <Override PartName="/ppt/tags/tag55.xml" ContentType="application/vnd.openxmlformats-officedocument.presentationml.tags+xml"/>
  <Override PartName="/ppt/notesSlides/notesSlide52.xml" ContentType="application/vnd.openxmlformats-officedocument.presentationml.notesSlide+xml"/>
  <Override PartName="/ppt/tags/tag56.xml" ContentType="application/vnd.openxmlformats-officedocument.presentationml.tags+xml"/>
  <Override PartName="/ppt/notesSlides/notesSlide53.xml" ContentType="application/vnd.openxmlformats-officedocument.presentationml.notesSlide+xml"/>
  <Override PartName="/ppt/tags/tag57.xml" ContentType="application/vnd.openxmlformats-officedocument.presentationml.tags+xml"/>
  <Override PartName="/ppt/notesSlides/notesSlide54.xml" ContentType="application/vnd.openxmlformats-officedocument.presentationml.notesSlide+xml"/>
  <Override PartName="/ppt/tags/tag58.xml" ContentType="application/vnd.openxmlformats-officedocument.presentationml.tags+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9"/>
  </p:notesMasterIdLst>
  <p:sldIdLst>
    <p:sldId id="513" r:id="rId2"/>
    <p:sldId id="1209" r:id="rId3"/>
    <p:sldId id="1361" r:id="rId4"/>
    <p:sldId id="1362" r:id="rId5"/>
    <p:sldId id="1311" r:id="rId6"/>
    <p:sldId id="763" r:id="rId7"/>
    <p:sldId id="1052" r:id="rId8"/>
    <p:sldId id="1069" r:id="rId9"/>
    <p:sldId id="876" r:id="rId10"/>
    <p:sldId id="860" r:id="rId11"/>
    <p:sldId id="759" r:id="rId12"/>
    <p:sldId id="1108" r:id="rId13"/>
    <p:sldId id="1279" r:id="rId14"/>
    <p:sldId id="1280" r:id="rId15"/>
    <p:sldId id="1281" r:id="rId16"/>
    <p:sldId id="1282" r:id="rId17"/>
    <p:sldId id="1056" r:id="rId18"/>
    <p:sldId id="1187" r:id="rId19"/>
    <p:sldId id="1283" r:id="rId20"/>
    <p:sldId id="1284" r:id="rId21"/>
    <p:sldId id="1285" r:id="rId22"/>
    <p:sldId id="1286" r:id="rId23"/>
    <p:sldId id="1287" r:id="rId24"/>
    <p:sldId id="1103" r:id="rId25"/>
    <p:sldId id="1189" r:id="rId26"/>
    <p:sldId id="1288" r:id="rId27"/>
    <p:sldId id="1289" r:id="rId28"/>
    <p:sldId id="1290" r:id="rId29"/>
    <p:sldId id="1104" r:id="rId30"/>
    <p:sldId id="1194" r:id="rId31"/>
    <p:sldId id="1291" r:id="rId32"/>
    <p:sldId id="1292" r:id="rId33"/>
    <p:sldId id="1293" r:id="rId34"/>
    <p:sldId id="1294" r:id="rId35"/>
    <p:sldId id="1295" r:id="rId36"/>
    <p:sldId id="1296" r:id="rId37"/>
    <p:sldId id="1297" r:id="rId38"/>
    <p:sldId id="1271" r:id="rId39"/>
    <p:sldId id="1277" r:id="rId40"/>
    <p:sldId id="1298" r:id="rId41"/>
    <p:sldId id="1299" r:id="rId42"/>
    <p:sldId id="1300" r:id="rId43"/>
    <p:sldId id="1301" r:id="rId44"/>
    <p:sldId id="1302" r:id="rId45"/>
    <p:sldId id="1303" r:id="rId46"/>
    <p:sldId id="1304" r:id="rId47"/>
    <p:sldId id="1305" r:id="rId48"/>
    <p:sldId id="1306" r:id="rId49"/>
    <p:sldId id="1307" r:id="rId50"/>
    <p:sldId id="957" r:id="rId51"/>
    <p:sldId id="1278" r:id="rId52"/>
    <p:sldId id="1138" r:id="rId53"/>
    <p:sldId id="1308" r:id="rId54"/>
    <p:sldId id="1309" r:id="rId55"/>
    <p:sldId id="1310" r:id="rId56"/>
    <p:sldId id="874" r:id="rId57"/>
    <p:sldId id="291" r:id="rId58"/>
  </p:sldIdLst>
  <p:sldSz cx="9144000" cy="5143500" type="screen16x9"/>
  <p:notesSz cx="6858000" cy="9144000"/>
  <p:custDataLst>
    <p:tags r:id="rId60"/>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 id="3" name="Sue Livingston -X (suliving - UNICON INC at Cisco)" initials="SL-(-UIaC" lastIdx="15" clrIdx="3">
    <p:extLst/>
  </p:cmAuthor>
  <p:cmAuthor id="4" name="jagibbon" initials="jmg" lastIdx="8"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87" autoAdjust="0"/>
    <p:restoredTop sz="83154" autoAdjust="0"/>
  </p:normalViewPr>
  <p:slideViewPr>
    <p:cSldViewPr snapToGrid="0" showGuides="1">
      <p:cViewPr varScale="1">
        <p:scale>
          <a:sx n="97" d="100"/>
          <a:sy n="97" d="100"/>
        </p:scale>
        <p:origin x="-1325" y="-86"/>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gs" Target="tags/tag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9/1/2020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Réseau de Cisco</a:t>
            </a:r>
          </a:p>
          <a:p>
            <a:pPr rtl="0">
              <a:spcBef>
                <a:spcPts val="0"/>
              </a:spcBef>
            </a:pPr>
            <a:r>
              <a:rPr lang="fr-FR">
                <a:solidFill>
                  <a:schemeClr val="accent5">
                    <a:lumMod val="40000"/>
                    <a:lumOff val="60000"/>
                  </a:schemeClr>
                </a:solidFill>
              </a:rPr>
              <a:t>Réseau, Sécurité et Automatisation D'entreprise v7.0 (ENSA)</a:t>
            </a:r>
          </a:p>
          <a:p>
            <a:pPr rtl="0">
              <a:spcBef>
                <a:spcPts val="0"/>
              </a:spcBef>
            </a:pPr>
            <a:r>
              <a:rPr lang="fr-FR">
                <a:solidFill>
                  <a:schemeClr val="accent5">
                    <a:lumMod val="40000"/>
                    <a:lumOff val="60000"/>
                  </a:schemeClr>
                </a:solidFill>
              </a:rPr>
              <a:t>Module 13: Virtualisation réseau</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13.1 - Cloud computing</a:t>
            </a:r>
          </a:p>
          <a:p>
            <a:pPr rtl="0"/>
            <a:r>
              <a:rPr lang="fr-FR"/>
              <a:t>13.1.1 - Vidéo - Cloud et Virtualisation</a:t>
            </a:r>
          </a:p>
        </p:txBody>
      </p:sp>
      <p:sp>
        <p:nvSpPr>
          <p:cNvPr id="4" name="Slide Number Placeholder 3"/>
          <p:cNvSpPr>
            <a:spLocks noGrp="1"/>
          </p:cNvSpPr>
          <p:nvPr>
            <p:ph type="sldNum" sz="quarter" idx="5"/>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751550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13.1 - Cloud computing</a:t>
            </a:r>
          </a:p>
          <a:p>
            <a:pPr rtl="0"/>
            <a:r>
              <a:rPr lang="fr-FR"/>
              <a:t>13.1.2 – Présentation du cloud</a:t>
            </a:r>
          </a:p>
        </p:txBody>
      </p:sp>
      <p:sp>
        <p:nvSpPr>
          <p:cNvPr id="4" name="Slide Number Placeholder 3"/>
          <p:cNvSpPr>
            <a:spLocks noGrp="1"/>
          </p:cNvSpPr>
          <p:nvPr>
            <p:ph type="sldNum" sz="quarter" idx="5"/>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24643046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13.1 - Cloud computing</a:t>
            </a:r>
          </a:p>
          <a:p>
            <a:pPr rtl="0"/>
            <a:r>
              <a:rPr lang="fr-FR"/>
              <a:t>13.1.3 - Services cloud</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22627253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13.1 - Cloud computing</a:t>
            </a:r>
          </a:p>
          <a:p>
            <a:pPr rtl="0"/>
            <a:r>
              <a:rPr lang="fr-FR"/>
              <a:t>13.1.4 - Modèles de cloud</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32549355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13.1 - Cloud computing</a:t>
            </a:r>
          </a:p>
          <a:p>
            <a:pPr rtl="0"/>
            <a:r>
              <a:rPr lang="fr-FR"/>
              <a:t>13.1.5 - </a:t>
            </a:r>
            <a:r>
              <a:rPr lang="fr-FR" sz="1200"/>
              <a:t>Cloud computing et data center</a:t>
            </a:r>
          </a:p>
          <a:p>
            <a:pPr rtl="0"/>
            <a:r>
              <a:rPr lang="fr-FR" sz="1200"/>
              <a:t>13.1.6 - Vérifiez votre compréhension - Cloud Computing</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32574971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13.2 - Virtualisation</a:t>
            </a:r>
          </a:p>
        </p:txBody>
      </p:sp>
      <p:sp>
        <p:nvSpPr>
          <p:cNvPr id="4" name="Slide Number Placeholder 3"/>
          <p:cNvSpPr>
            <a:spLocks noGrp="1"/>
          </p:cNvSpPr>
          <p:nvPr>
            <p:ph type="sldNum" sz="quarter" idx="10"/>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solidFill>
                  <a:schemeClr val="accent5">
                    <a:lumMod val="40000"/>
                    <a:lumOff val="60000"/>
                  </a:schemeClr>
                </a:solidFill>
              </a:rPr>
              <a:t>13 - Virtualisation réseau</a:t>
            </a:r>
          </a:p>
          <a:p>
            <a:pPr rtl="0"/>
            <a:r>
              <a:rPr lang="fr-FR">
                <a:solidFill>
                  <a:schemeClr val="accent5">
                    <a:lumMod val="40000"/>
                    <a:lumOff val="60000"/>
                  </a:schemeClr>
                </a:solidFill>
              </a:rPr>
              <a:t>13.2 - Virtualisation</a:t>
            </a:r>
          </a:p>
          <a:p>
            <a:pPr rtl="0"/>
            <a:r>
              <a:rPr lang="fr-FR">
                <a:solidFill>
                  <a:schemeClr val="accent5">
                    <a:lumMod val="40000"/>
                    <a:lumOff val="60000"/>
                  </a:schemeClr>
                </a:solidFill>
              </a:rPr>
              <a:t>13.2.1 - </a:t>
            </a:r>
            <a:r>
              <a:rPr lang="fr-FR" sz="1200"/>
              <a:t>Cloud computing et virtualisation</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29490222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solidFill>
                  <a:schemeClr val="accent5">
                    <a:lumMod val="40000"/>
                    <a:lumOff val="60000"/>
                  </a:schemeClr>
                </a:solidFill>
              </a:rPr>
              <a:t>13 - Virtualisation réseau</a:t>
            </a:r>
          </a:p>
          <a:p>
            <a:pPr rtl="0"/>
            <a:r>
              <a:rPr lang="fr-FR">
                <a:solidFill>
                  <a:schemeClr val="accent5">
                    <a:lumMod val="40000"/>
                    <a:lumOff val="60000"/>
                  </a:schemeClr>
                </a:solidFill>
              </a:rPr>
              <a:t>13.2 - Virtualisation</a:t>
            </a:r>
          </a:p>
          <a:p>
            <a:pPr rtl="0"/>
            <a:r>
              <a:rPr lang="fr-FR">
                <a:solidFill>
                  <a:schemeClr val="accent5">
                    <a:lumMod val="40000"/>
                    <a:lumOff val="60000"/>
                  </a:schemeClr>
                </a:solidFill>
              </a:rPr>
              <a:t>13.2.2 - </a:t>
            </a:r>
            <a:r>
              <a:rPr lang="fr-FR" sz="1200"/>
              <a:t>Serveurs dédiés</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41036239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solidFill>
                  <a:schemeClr val="accent5">
                    <a:lumMod val="40000"/>
                    <a:lumOff val="60000"/>
                  </a:schemeClr>
                </a:solidFill>
              </a:rPr>
              <a:t>13 - Virtualisation réseau</a:t>
            </a:r>
          </a:p>
          <a:p>
            <a:pPr rtl="0"/>
            <a:r>
              <a:rPr lang="fr-FR">
                <a:solidFill>
                  <a:schemeClr val="accent5">
                    <a:lumMod val="40000"/>
                    <a:lumOff val="60000"/>
                  </a:schemeClr>
                </a:solidFill>
              </a:rPr>
              <a:t>13.2 - Virtualisation</a:t>
            </a:r>
          </a:p>
          <a:p>
            <a:pPr rtl="0"/>
            <a:r>
              <a:rPr lang="fr-FR">
                <a:solidFill>
                  <a:schemeClr val="accent5">
                    <a:lumMod val="40000"/>
                    <a:lumOff val="60000"/>
                  </a:schemeClr>
                </a:solidFill>
              </a:rPr>
              <a:t>13.2.3 - Virtualisation de serveur</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18926877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solidFill>
                  <a:schemeClr val="accent5">
                    <a:lumMod val="40000"/>
                    <a:lumOff val="60000"/>
                  </a:schemeClr>
                </a:solidFill>
              </a:rPr>
              <a:t>13 - Virtualisation réseau</a:t>
            </a:r>
          </a:p>
          <a:p>
            <a:pPr rtl="0"/>
            <a:r>
              <a:rPr lang="fr-FR">
                <a:solidFill>
                  <a:schemeClr val="accent5">
                    <a:lumMod val="40000"/>
                    <a:lumOff val="60000"/>
                  </a:schemeClr>
                </a:solidFill>
              </a:rPr>
              <a:t>13.2 - Virtualisation</a:t>
            </a:r>
          </a:p>
          <a:p>
            <a:pPr rtl="0"/>
            <a:r>
              <a:rPr lang="fr-FR">
                <a:solidFill>
                  <a:schemeClr val="accent5">
                    <a:lumMod val="40000"/>
                    <a:lumOff val="60000"/>
                  </a:schemeClr>
                </a:solidFill>
              </a:rPr>
              <a:t>13.2.4 - Avantages de la virtualisation</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371834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marL="0" marR="0" lvl="0" indent="0" algn="r" defTabSz="903288" rtl="0" eaLnBrk="0" fontAlgn="base" latinLnBrk="0" hangingPunct="0">
              <a:lnSpc>
                <a:spcPct val="100000"/>
              </a:lnSpc>
              <a:spcBef>
                <a:spcPct val="0"/>
              </a:spcBef>
              <a:spcAft>
                <a:spcPct val="0"/>
              </a:spcAft>
              <a:buClrTx/>
              <a:buSzTx/>
              <a:buFontTx/>
              <a:buNone/>
              <a:tabLst/>
              <a:defRPr/>
            </a:pPr>
            <a:fld id="{7C839C26-801B-42B6-A101-60F37FE2B0A8}" type="slidenum">
              <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rPr>
              <a:pPr marL="0" marR="0" lvl="0" indent="0" algn="r" defTabSz="903288" rtl="0" eaLnBrk="0" fontAlgn="base" latinLnBrk="0" hangingPunct="0">
                <a:lnSpc>
                  <a:spcPct val="100000"/>
                </a:lnSpc>
                <a:spcBef>
                  <a:spcPct val="0"/>
                </a:spcBef>
                <a:spcAft>
                  <a:spcPct val="0"/>
                </a:spcAft>
                <a:buClrTx/>
                <a:buSzTx/>
                <a:buFontTx/>
                <a:buNone/>
                <a:tabLst/>
                <a:defRPr/>
              </a:pPr>
              <a:t>2</a:t>
            </a:fld>
            <a:endPar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solidFill>
                  <a:schemeClr val="accent5">
                    <a:lumMod val="40000"/>
                    <a:lumOff val="60000"/>
                  </a:schemeClr>
                </a:solidFill>
              </a:rPr>
              <a:t>13 - Virtualisation réseau</a:t>
            </a:r>
          </a:p>
          <a:p>
            <a:pPr rtl="0"/>
            <a:r>
              <a:rPr lang="fr-FR">
                <a:solidFill>
                  <a:schemeClr val="accent5">
                    <a:lumMod val="40000"/>
                    <a:lumOff val="60000"/>
                  </a:schemeClr>
                </a:solidFill>
              </a:rPr>
              <a:t>13.2 - Virtualisation</a:t>
            </a:r>
          </a:p>
          <a:p>
            <a:pPr rtl="0"/>
            <a:r>
              <a:rPr lang="fr-FR">
                <a:solidFill>
                  <a:schemeClr val="accent5">
                    <a:lumMod val="40000"/>
                    <a:lumOff val="60000"/>
                  </a:schemeClr>
                </a:solidFill>
              </a:rPr>
              <a:t>13.2.5 – Couches d'abstraction</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1688758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a:solidFill>
                  <a:schemeClr val="accent5">
                    <a:lumMod val="40000"/>
                    <a:lumOff val="60000"/>
                  </a:schemeClr>
                </a:solidFill>
              </a:rPr>
              <a:t>13 - Virtualisation réseau</a:t>
            </a:r>
          </a:p>
          <a:p>
            <a:pPr rtl="0"/>
            <a:r>
              <a:rPr lang="fr-FR" dirty="0">
                <a:solidFill>
                  <a:schemeClr val="accent5">
                    <a:lumMod val="40000"/>
                    <a:lumOff val="60000"/>
                  </a:schemeClr>
                </a:solidFill>
              </a:rPr>
              <a:t>13.2 - Virtualisation</a:t>
            </a:r>
          </a:p>
          <a:p>
            <a:pPr rtl="0"/>
            <a:r>
              <a:rPr lang="fr-FR" dirty="0">
                <a:solidFill>
                  <a:schemeClr val="accent5">
                    <a:lumMod val="40000"/>
                    <a:lumOff val="60000"/>
                  </a:schemeClr>
                </a:solidFill>
              </a:rPr>
              <a:t>13.2.6 - Hyperviseurs de type 2</a:t>
            </a:r>
          </a:p>
          <a:p>
            <a:pPr rtl="0"/>
            <a:r>
              <a:rPr lang="fr-FR" dirty="0">
                <a:solidFill>
                  <a:schemeClr val="accent5">
                    <a:lumMod val="40000"/>
                    <a:lumOff val="60000"/>
                  </a:schemeClr>
                </a:solidFill>
              </a:rPr>
              <a:t>13.2.7 - Vérifiez votre compréhension - Virtualisation</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35925592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13.3 - Infrastructure de réseau virtuel</a:t>
            </a:r>
          </a:p>
        </p:txBody>
      </p:sp>
      <p:sp>
        <p:nvSpPr>
          <p:cNvPr id="4" name="Slide Number Placeholder 3"/>
          <p:cNvSpPr>
            <a:spLocks noGrp="1"/>
          </p:cNvSpPr>
          <p:nvPr>
            <p:ph type="sldNum" sz="quarter" idx="10"/>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12004353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13.3 - Infrastructure de réseau virtuel</a:t>
            </a:r>
          </a:p>
          <a:p>
            <a:pPr rtl="0"/>
            <a:r>
              <a:rPr lang="fr-FR" sz="1200"/>
              <a:t>13.3.1 - Hyperviseurs de type 1</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3656323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13.3 - Infrastructure de réseau virtuel</a:t>
            </a:r>
          </a:p>
          <a:p>
            <a:pPr rtl="0"/>
            <a:r>
              <a:rPr lang="fr-FR" sz="1200"/>
              <a:t>13.3.2 - Installation d'une machine virtuelle sur un hyperviseur</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19922467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13.3 - Infrastructure de réseau virtuel</a:t>
            </a:r>
          </a:p>
          <a:p>
            <a:pPr rtl="0"/>
            <a:r>
              <a:rPr lang="fr-FR" sz="1200"/>
              <a:t>13.3.3 - La complexité de la virtualisation des réseaux</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19155507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13.3 - Infrastructure de réseau virtuel</a:t>
            </a:r>
          </a:p>
          <a:p>
            <a:pPr rtl="0"/>
            <a:r>
              <a:rPr lang="fr-FR" sz="1200"/>
              <a:t>13.3.3 - La complexité de la virtualisation des réseaux</a:t>
            </a:r>
          </a:p>
          <a:p>
            <a:pPr rtl="0"/>
            <a:r>
              <a:rPr lang="fr-FR" sz="1200"/>
              <a:t>13.3.4 - Vérifiez votre compréhension - Infrastructure de réseau virtuel</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21040014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13.4 - Réseau SDN</a:t>
            </a:r>
          </a:p>
        </p:txBody>
      </p:sp>
      <p:sp>
        <p:nvSpPr>
          <p:cNvPr id="4" name="Slide Number Placeholder 3"/>
          <p:cNvSpPr>
            <a:spLocks noGrp="1"/>
          </p:cNvSpPr>
          <p:nvPr>
            <p:ph type="sldNum" sz="quarter" idx="10"/>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26683847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13.4 - Réseau SDN</a:t>
            </a:r>
          </a:p>
          <a:p>
            <a:pPr rtl="0"/>
            <a:r>
              <a:rPr lang="fr-FR"/>
              <a:t>13.4.1 - </a:t>
            </a:r>
            <a:r>
              <a:rPr lang="fr-FR" sz="1200"/>
              <a:t>Vidéo - Réseau SDN</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34633508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13.4 - Réseau SDN</a:t>
            </a:r>
          </a:p>
          <a:p>
            <a:pPr rtl="0"/>
            <a:r>
              <a:rPr lang="fr-FR"/>
              <a:t>13.4.2 - Plans de contrôle et de données</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262072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13.4 - Réseau SDN</a:t>
            </a:r>
          </a:p>
          <a:p>
            <a:pPr rtl="0"/>
            <a:r>
              <a:rPr lang="fr-FR"/>
              <a:t>13.4.2 - Plans de contrôle et de données (suite)</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10481086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13.4 - Réseau SDN</a:t>
            </a:r>
          </a:p>
          <a:p>
            <a:pPr rtl="0"/>
            <a:r>
              <a:rPr lang="fr-FR"/>
              <a:t>13.4.2 - Plans de contrôle et de données (suite)</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29853347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13.4 - Réseau SDN</a:t>
            </a:r>
          </a:p>
          <a:p>
            <a:pPr rtl="0"/>
            <a:r>
              <a:rPr lang="fr-FR"/>
              <a:t>13.4.3 - </a:t>
            </a:r>
            <a:r>
              <a:rPr lang="fr-FR" sz="1200"/>
              <a:t>Technologies de virtualisation des réseaux</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5500593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13.4 - Réseau SDN</a:t>
            </a:r>
          </a:p>
          <a:p>
            <a:pPr rtl="0"/>
            <a:r>
              <a:rPr lang="fr-FR"/>
              <a:t>13.4.3 - </a:t>
            </a:r>
            <a:r>
              <a:rPr lang="fr-FR" sz="1200"/>
              <a:t>Technologies de virtualisation des réseaux (Suite)</a:t>
            </a:r>
          </a:p>
        </p:txBody>
      </p:sp>
      <p:sp>
        <p:nvSpPr>
          <p:cNvPr id="4" name="Slide Number Placeholder 3"/>
          <p:cNvSpPr>
            <a:spLocks noGrp="1"/>
          </p:cNvSpPr>
          <p:nvPr>
            <p:ph type="sldNum" sz="quarter" idx="5"/>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10162754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13.4 - Réseau SDN</a:t>
            </a:r>
          </a:p>
          <a:p>
            <a:pPr rtl="0"/>
            <a:r>
              <a:rPr lang="fr-FR"/>
              <a:t>13.4.4 - </a:t>
            </a:r>
            <a:r>
              <a:rPr lang="fr-FR" sz="1200"/>
              <a:t>Architectures traditionnelles et SDN</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17141255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13.4 - Réseau SDN</a:t>
            </a:r>
          </a:p>
          <a:p>
            <a:pPr rtl="0"/>
            <a:r>
              <a:rPr lang="fr-FR"/>
              <a:t>13.4.4 - </a:t>
            </a:r>
            <a:r>
              <a:rPr lang="fr-FR" sz="1200"/>
              <a:t>Architectures traditionnelles et SDN (Suite)</a:t>
            </a:r>
          </a:p>
          <a:p>
            <a:pPr rtl="0"/>
            <a:r>
              <a:rPr lang="fr-FR" sz="1200"/>
              <a:t>13.4.5 - Vérifiez votre compréhension - Réseau SDN</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34618474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13.5 - Contrôleurs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21008830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13.5 - Contrôleurs</a:t>
            </a:r>
          </a:p>
          <a:p>
            <a:pPr rtl="0"/>
            <a:r>
              <a:rPr lang="fr-FR"/>
              <a:t>13.5.1 - </a:t>
            </a:r>
            <a:r>
              <a:rPr lang="fr-FR" sz="1200"/>
              <a:t>Fonctionnement du contrôleur SDN</a:t>
            </a:r>
          </a:p>
        </p:txBody>
      </p:sp>
      <p:sp>
        <p:nvSpPr>
          <p:cNvPr id="4" name="Slide Number Placeholder 3"/>
          <p:cNvSpPr>
            <a:spLocks noGrp="1"/>
          </p:cNvSpPr>
          <p:nvPr>
            <p:ph type="sldNum" sz="quarter" idx="5"/>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36930808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13.5 - Contrôleurs</a:t>
            </a:r>
          </a:p>
          <a:p>
            <a:pPr rtl="0"/>
            <a:r>
              <a:rPr lang="fr-FR"/>
              <a:t>13.5.1 - </a:t>
            </a:r>
            <a:r>
              <a:rPr lang="fr-FR" sz="1200"/>
              <a:t>Fonctionnement du contrôleur SDN (Suite)</a:t>
            </a:r>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12106704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13.5 - Contrôleurs</a:t>
            </a:r>
          </a:p>
          <a:p>
            <a:pPr rtl="0"/>
            <a:r>
              <a:rPr lang="fr-FR"/>
              <a:t>13.5.2 - Vidéo - Cisco ACI</a:t>
            </a:r>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3441864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13.5 - Contrôleurs</a:t>
            </a:r>
          </a:p>
          <a:p>
            <a:pPr rtl="0"/>
            <a:r>
              <a:rPr lang="fr-FR"/>
              <a:t>13.5.3 - Principaux composants ACI</a:t>
            </a:r>
          </a:p>
        </p:txBody>
      </p:sp>
      <p:sp>
        <p:nvSpPr>
          <p:cNvPr id="4" name="Slide Number Placeholder 3"/>
          <p:cNvSpPr>
            <a:spLocks noGrp="1"/>
          </p:cNvSpPr>
          <p:nvPr>
            <p:ph type="sldNum" sz="quarter" idx="5"/>
          </p:nvPr>
        </p:nvSpPr>
        <p:spPr/>
        <p:txBody>
          <a:bodyPr/>
          <a:lstStyle/>
          <a:p>
            <a:pPr rtl="0"/>
            <a:fld id="{5641018C-6CAF-B84E-B92C-ECB119457FBA}" type="slidenum">
              <a:rPr/>
              <a:t>42</a:t>
            </a:fld>
            <a:endParaRPr/>
          </a:p>
        </p:txBody>
      </p:sp>
    </p:spTree>
    <p:extLst>
      <p:ext uri="{BB962C8B-B14F-4D97-AF65-F5344CB8AC3E}">
        <p14:creationId xmlns:p14="http://schemas.microsoft.com/office/powerpoint/2010/main" val="39630284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13.5 - Contrôleurs</a:t>
            </a:r>
          </a:p>
          <a:p>
            <a:pPr rtl="0"/>
            <a:r>
              <a:rPr lang="fr-FR"/>
              <a:t>13.5.3 - Principaux composants ACI (Suite)</a:t>
            </a:r>
          </a:p>
        </p:txBody>
      </p:sp>
      <p:sp>
        <p:nvSpPr>
          <p:cNvPr id="4" name="Slide Number Placeholder 3"/>
          <p:cNvSpPr>
            <a:spLocks noGrp="1"/>
          </p:cNvSpPr>
          <p:nvPr>
            <p:ph type="sldNum" sz="quarter" idx="5"/>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8883550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13.5 - Contrôleurs</a:t>
            </a:r>
          </a:p>
          <a:p>
            <a:pPr rtl="0"/>
            <a:r>
              <a:rPr lang="fr-FR"/>
              <a:t>13.5.4 - </a:t>
            </a:r>
            <a:r>
              <a:rPr lang="fr-FR" sz="1200"/>
              <a:t>Topologie Spine-Leaf</a:t>
            </a:r>
          </a:p>
        </p:txBody>
      </p:sp>
      <p:sp>
        <p:nvSpPr>
          <p:cNvPr id="4" name="Slide Number Placeholder 3"/>
          <p:cNvSpPr>
            <a:spLocks noGrp="1"/>
          </p:cNvSpPr>
          <p:nvPr>
            <p:ph type="sldNum" sz="quarter" idx="5"/>
          </p:nvPr>
        </p:nvSpPr>
        <p:spPr/>
        <p:txBody>
          <a:bodyPr/>
          <a:lstStyle/>
          <a:p>
            <a:pPr rtl="0"/>
            <a:fld id="{5641018C-6CAF-B84E-B92C-ECB119457FBA}" type="slidenum">
              <a:rPr/>
              <a:t>44</a:t>
            </a:fld>
            <a:endParaRPr/>
          </a:p>
        </p:txBody>
      </p:sp>
    </p:spTree>
    <p:extLst>
      <p:ext uri="{BB962C8B-B14F-4D97-AF65-F5344CB8AC3E}">
        <p14:creationId xmlns:p14="http://schemas.microsoft.com/office/powerpoint/2010/main" val="4432661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13.5 - Contrôleurs</a:t>
            </a:r>
          </a:p>
          <a:p>
            <a:pPr rtl="0"/>
            <a:r>
              <a:rPr lang="fr-FR"/>
              <a:t>13.5.5 - Types d'architecture SDN</a:t>
            </a:r>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303193562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13.5 - Contrôleurs</a:t>
            </a:r>
          </a:p>
          <a:p>
            <a:pPr rtl="0"/>
            <a:r>
              <a:rPr lang="fr-FR"/>
              <a:t>13.5.5 - Types d'architecture SDN (Suite)</a:t>
            </a:r>
          </a:p>
        </p:txBody>
      </p:sp>
      <p:sp>
        <p:nvSpPr>
          <p:cNvPr id="4" name="Slide Number Placeholder 3"/>
          <p:cNvSpPr>
            <a:spLocks noGrp="1"/>
          </p:cNvSpPr>
          <p:nvPr>
            <p:ph type="sldNum" sz="quarter" idx="5"/>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21031653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13.5 - Contrôleurs</a:t>
            </a:r>
          </a:p>
          <a:p>
            <a:pPr rtl="0"/>
            <a:r>
              <a:rPr lang="fr-FR"/>
              <a:t>13.5.5 - Types d'architecture SDN (Suite)</a:t>
            </a:r>
          </a:p>
        </p:txBody>
      </p:sp>
      <p:sp>
        <p:nvSpPr>
          <p:cNvPr id="4" name="Slide Number Placeholder 3"/>
          <p:cNvSpPr>
            <a:spLocks noGrp="1"/>
          </p:cNvSpPr>
          <p:nvPr>
            <p:ph type="sldNum" sz="quarter" idx="5"/>
          </p:nvPr>
        </p:nvSpPr>
        <p:spPr/>
        <p:txBody>
          <a:bodyPr/>
          <a:lstStyle/>
          <a:p>
            <a:pPr rtl="0"/>
            <a:fld id="{5641018C-6CAF-B84E-B92C-ECB119457FBA}" type="slidenum">
              <a:rPr/>
              <a:t>47</a:t>
            </a:fld>
            <a:endParaRPr/>
          </a:p>
        </p:txBody>
      </p:sp>
    </p:spTree>
    <p:extLst>
      <p:ext uri="{BB962C8B-B14F-4D97-AF65-F5344CB8AC3E}">
        <p14:creationId xmlns:p14="http://schemas.microsoft.com/office/powerpoint/2010/main" val="357627014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13.5 - Contrôleurs</a:t>
            </a:r>
          </a:p>
          <a:p>
            <a:pPr rtl="0"/>
            <a:r>
              <a:rPr lang="fr-FR"/>
              <a:t>13.5.6 - Caractéristiques d'APIC-EM</a:t>
            </a:r>
          </a:p>
        </p:txBody>
      </p:sp>
      <p:sp>
        <p:nvSpPr>
          <p:cNvPr id="4" name="Slide Number Placeholder 3"/>
          <p:cNvSpPr>
            <a:spLocks noGrp="1"/>
          </p:cNvSpPr>
          <p:nvPr>
            <p:ph type="sldNum" sz="quarter" idx="5"/>
          </p:nvPr>
        </p:nvSpPr>
        <p:spPr/>
        <p:txBody>
          <a:bodyPr/>
          <a:lstStyle/>
          <a:p>
            <a:pPr rtl="0"/>
            <a:fld id="{5641018C-6CAF-B84E-B92C-ECB119457FBA}" type="slidenum">
              <a:rPr/>
              <a:t>48</a:t>
            </a:fld>
            <a:endParaRPr/>
          </a:p>
        </p:txBody>
      </p:sp>
    </p:spTree>
    <p:extLst>
      <p:ext uri="{BB962C8B-B14F-4D97-AF65-F5344CB8AC3E}">
        <p14:creationId xmlns:p14="http://schemas.microsoft.com/office/powerpoint/2010/main" val="185009418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13.5 - Contrôleurs</a:t>
            </a:r>
          </a:p>
          <a:p>
            <a:pPr rtl="0"/>
            <a:r>
              <a:rPr lang="fr-FR"/>
              <a:t>13.5.7 - APIC-EM Path Trace</a:t>
            </a:r>
          </a:p>
          <a:p>
            <a:pPr rtl="0"/>
            <a:r>
              <a:rPr lang="fr-FR"/>
              <a:t>13.5.8 - Vérifiez votre compréhension - Contrôleurs</a:t>
            </a:r>
          </a:p>
        </p:txBody>
      </p:sp>
      <p:sp>
        <p:nvSpPr>
          <p:cNvPr id="4" name="Slide Number Placeholder 3"/>
          <p:cNvSpPr>
            <a:spLocks noGrp="1"/>
          </p:cNvSpPr>
          <p:nvPr>
            <p:ph type="sldNum" sz="quarter" idx="5"/>
          </p:nvPr>
        </p:nvSpPr>
        <p:spPr/>
        <p:txBody>
          <a:bodyPr/>
          <a:lstStyle/>
          <a:p>
            <a:pPr rtl="0"/>
            <a:fld id="{5641018C-6CAF-B84E-B92C-ECB119457FBA}" type="slidenum">
              <a:rPr/>
              <a:t>49</a:t>
            </a:fld>
            <a:endParaRPr/>
          </a:p>
        </p:txBody>
      </p:sp>
    </p:spTree>
    <p:extLst>
      <p:ext uri="{BB962C8B-B14F-4D97-AF65-F5344CB8AC3E}">
        <p14:creationId xmlns:p14="http://schemas.microsoft.com/office/powerpoint/2010/main" val="397505181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13.6 -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50</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13.6 - Module pratique et questionnaire</a:t>
            </a:r>
          </a:p>
          <a:p>
            <a:pPr rtl="0"/>
            <a:r>
              <a:rPr lang="fr-FR"/>
              <a:t>13.6.1 - Travaux pratiques - Installer Linux sur un ordinateur virtuel et exploration de l'interface</a:t>
            </a:r>
          </a:p>
        </p:txBody>
      </p:sp>
      <p:sp>
        <p:nvSpPr>
          <p:cNvPr id="4" name="Slide Number Placeholder 3"/>
          <p:cNvSpPr>
            <a:spLocks noGrp="1"/>
          </p:cNvSpPr>
          <p:nvPr>
            <p:ph type="sldNum" sz="quarter" idx="5"/>
          </p:nvPr>
        </p:nvSpPr>
        <p:spPr/>
        <p:txBody>
          <a:bodyPr/>
          <a:lstStyle/>
          <a:p>
            <a:pPr rtl="0"/>
            <a:fld id="{5641018C-6CAF-B84E-B92C-ECB119457FBA}" type="slidenum">
              <a:rPr/>
              <a:t>51</a:t>
            </a:fld>
            <a:endParaRPr/>
          </a:p>
        </p:txBody>
      </p:sp>
    </p:spTree>
    <p:extLst>
      <p:ext uri="{BB962C8B-B14F-4D97-AF65-F5344CB8AC3E}">
        <p14:creationId xmlns:p14="http://schemas.microsoft.com/office/powerpoint/2010/main" val="2462293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7</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52</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13 - Virtualisation réseau</a:t>
            </a:r>
          </a:p>
          <a:p>
            <a:pPr rtl="0"/>
            <a:r>
              <a:rPr lang="fr-FR"/>
              <a:t>13.6 - Module pratique et questionnaire</a:t>
            </a:r>
          </a:p>
          <a:p>
            <a:pPr rtl="0"/>
            <a:r>
              <a:rPr lang="fr-FR"/>
              <a:t>13.6.2 - Qu'est-ce que j'ai appris dans ce module?</a:t>
            </a:r>
          </a:p>
        </p:txBody>
      </p:sp>
    </p:spTree>
    <p:extLst>
      <p:ext uri="{BB962C8B-B14F-4D97-AF65-F5344CB8AC3E}">
        <p14:creationId xmlns:p14="http://schemas.microsoft.com/office/powerpoint/2010/main" val="252791575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53</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13 - Virtualisation réseau</a:t>
            </a:r>
          </a:p>
          <a:p>
            <a:pPr rtl="0"/>
            <a:r>
              <a:rPr lang="fr-FR"/>
              <a:t>13.6 - Module pratique et questionnaire</a:t>
            </a:r>
          </a:p>
          <a:p>
            <a:pPr rtl="0"/>
            <a:r>
              <a:rPr lang="fr-FR"/>
              <a:t>13.6.2 - Qu'est-ce que j'ai appris dans ce module? (Suite)</a:t>
            </a:r>
          </a:p>
        </p:txBody>
      </p:sp>
    </p:spTree>
    <p:extLst>
      <p:ext uri="{BB962C8B-B14F-4D97-AF65-F5344CB8AC3E}">
        <p14:creationId xmlns:p14="http://schemas.microsoft.com/office/powerpoint/2010/main" val="356427263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54</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13 - Virtualisation réseau</a:t>
            </a:r>
          </a:p>
          <a:p>
            <a:pPr rtl="0"/>
            <a:r>
              <a:rPr lang="fr-FR"/>
              <a:t>13.6 - Module pratique et questionnaire</a:t>
            </a:r>
          </a:p>
          <a:p>
            <a:pPr rtl="0"/>
            <a:r>
              <a:rPr lang="fr-FR"/>
              <a:t>13.6.2 - Qu'est-ce que j'ai appris dans ce module? (Suite)</a:t>
            </a:r>
          </a:p>
        </p:txBody>
      </p:sp>
    </p:spTree>
    <p:extLst>
      <p:ext uri="{BB962C8B-B14F-4D97-AF65-F5344CB8AC3E}">
        <p14:creationId xmlns:p14="http://schemas.microsoft.com/office/powerpoint/2010/main" val="294274552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55</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13 - Virtualisation réseau</a:t>
            </a:r>
          </a:p>
          <a:p>
            <a:pPr rtl="0"/>
            <a:r>
              <a:rPr lang="fr-FR"/>
              <a:t>13.6 - Module pratique et questionnaire</a:t>
            </a:r>
          </a:p>
          <a:p>
            <a:pPr rtl="0"/>
            <a:r>
              <a:rPr lang="fr-FR"/>
              <a:t>13.6.2 - Qu'est-ce que j'ai appris dans ce module? (Suite)</a:t>
            </a:r>
          </a:p>
          <a:p>
            <a:pPr rtl="0"/>
            <a:r>
              <a:rPr lang="fr-FR"/>
              <a:t>13.6.3 - Module Questionnaire - Concepts de sécurité réseau</a:t>
            </a:r>
          </a:p>
        </p:txBody>
      </p:sp>
    </p:spTree>
    <p:extLst>
      <p:ext uri="{BB962C8B-B14F-4D97-AF65-F5344CB8AC3E}">
        <p14:creationId xmlns:p14="http://schemas.microsoft.com/office/powerpoint/2010/main" val="328689595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56</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rtl="0"/>
            <a:fld id="{5641018C-6CAF-B84E-B92C-ECB119457FBA}" type="slidenum">
              <a:rPr/>
              <a:t>57</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Cisco Networking Academy Program</a:t>
            </a:r>
          </a:p>
          <a:p>
            <a:pPr rtl="0">
              <a:spcBef>
                <a:spcPts val="0"/>
              </a:spcBef>
            </a:pPr>
            <a:r>
              <a:rPr lang="fr-FR">
                <a:solidFill>
                  <a:schemeClr val="accent5">
                    <a:lumMod val="40000"/>
                    <a:lumOff val="60000"/>
                  </a:schemeClr>
                </a:solidFill>
              </a:rPr>
              <a:t>Réseau, Sécurité et Automatisation D'entreprise v7.0 (ENSA)</a:t>
            </a:r>
          </a:p>
          <a:p>
            <a:pPr rtl="0">
              <a:spcBef>
                <a:spcPts val="0"/>
              </a:spcBef>
            </a:pPr>
            <a:r>
              <a:rPr lang="fr-FR">
                <a:solidFill>
                  <a:schemeClr val="accent5">
                    <a:lumMod val="40000"/>
                    <a:lumOff val="60000"/>
                  </a:schemeClr>
                </a:solidFill>
              </a:rPr>
              <a:t>Module 13: Virtualisation réseau</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9</a:t>
            </a:fld>
            <a:endParaRPr/>
          </a:p>
        </p:txBody>
      </p:sp>
    </p:spTree>
    <p:extLst>
      <p:ext uri="{BB962C8B-B14F-4D97-AF65-F5344CB8AC3E}">
        <p14:creationId xmlns:p14="http://schemas.microsoft.com/office/powerpoint/2010/main" val="50811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a:t>10</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endParaRPr lang="en-GB" dirty="0"/>
          </a:p>
        </p:txBody>
      </p:sp>
    </p:spTree>
    <p:extLst>
      <p:ext uri="{BB962C8B-B14F-4D97-AF65-F5344CB8AC3E}">
        <p14:creationId xmlns:p14="http://schemas.microsoft.com/office/powerpoint/2010/main" val="1734445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13 - Virtualisation réseau</a:t>
            </a:r>
          </a:p>
          <a:p>
            <a:pPr rtl="0"/>
            <a:r>
              <a:rPr lang="fr-FR"/>
              <a:t>13.1 - Cloud computing</a:t>
            </a:r>
          </a:p>
        </p:txBody>
      </p:sp>
      <p:sp>
        <p:nvSpPr>
          <p:cNvPr id="4" name="Slide Number Placeholder 3"/>
          <p:cNvSpPr>
            <a:spLocks noGrp="1"/>
          </p:cNvSpPr>
          <p:nvPr>
            <p:ph type="sldNum" sz="quarter" idx="10"/>
          </p:nvPr>
        </p:nvSpPr>
        <p:spPr/>
        <p:txBody>
          <a:bodyPr/>
          <a:lstStyle/>
          <a:p>
            <a:pPr rtl="0"/>
            <a:fld id="{5641018C-6CAF-B84E-B92C-ECB119457FBA}" type="slidenum">
              <a:rPr/>
              <a:t>11</a:t>
            </a:fld>
            <a:endParaRPr/>
          </a:p>
        </p:txBody>
      </p:sp>
    </p:spTree>
    <p:extLst>
      <p:ext uri="{BB962C8B-B14F-4D97-AF65-F5344CB8AC3E}">
        <p14:creationId xmlns:p14="http://schemas.microsoft.com/office/powerpoint/2010/main" val="625529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xmlns:c15="http://schemas.microsoft.com/office/drawing/2012/chart" xmlns:c="http://schemas.openxmlformats.org/drawingml/2006/chart" xmlns="">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19.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20.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21.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tags" Target="../tags/tag23.xml"/><Relationship Id="rId5" Type="http://schemas.openxmlformats.org/officeDocument/2006/relationships/image" Target="../media/image7.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24.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tags" Target="../tags/tag26.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tags" Target="../tags/tag28.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5.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5.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5.xml"/><Relationship Id="rId1" Type="http://schemas.openxmlformats.org/officeDocument/2006/relationships/tags" Target="../tags/tag33.xml"/><Relationship Id="rId4" Type="http://schemas.openxmlformats.org/officeDocument/2006/relationships/image" Target="../media/image11.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5.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5.xml"/><Relationship Id="rId1" Type="http://schemas.openxmlformats.org/officeDocument/2006/relationships/tags" Target="../tags/tag3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5.xml"/><Relationship Id="rId1" Type="http://schemas.openxmlformats.org/officeDocument/2006/relationships/tags" Target="../tags/tag37.xml"/><Relationship Id="rId4" Type="http://schemas.openxmlformats.org/officeDocument/2006/relationships/image" Target="../media/image12.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5.xml"/><Relationship Id="rId1" Type="http://schemas.openxmlformats.org/officeDocument/2006/relationships/tags" Target="../tags/tag38.xml"/><Relationship Id="rId4" Type="http://schemas.openxmlformats.org/officeDocument/2006/relationships/image" Target="../media/image13.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5.xml"/><Relationship Id="rId1" Type="http://schemas.openxmlformats.org/officeDocument/2006/relationships/tags" Target="../tags/tag40.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5.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5.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5.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5.xml"/><Relationship Id="rId1" Type="http://schemas.openxmlformats.org/officeDocument/2006/relationships/tags" Target="../tags/tag44.xml"/><Relationship Id="rId4" Type="http://schemas.openxmlformats.org/officeDocument/2006/relationships/image" Target="../media/image15.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5.xml"/><Relationship Id="rId1" Type="http://schemas.openxmlformats.org/officeDocument/2006/relationships/tags" Target="../tags/tag45.xml"/><Relationship Id="rId4" Type="http://schemas.openxmlformats.org/officeDocument/2006/relationships/image" Target="../media/image16.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5.xml"/><Relationship Id="rId1" Type="http://schemas.openxmlformats.org/officeDocument/2006/relationships/tags" Target="../tags/tag46.xml"/><Relationship Id="rId4" Type="http://schemas.openxmlformats.org/officeDocument/2006/relationships/image" Target="../media/image17.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5.xml"/><Relationship Id="rId1" Type="http://schemas.openxmlformats.org/officeDocument/2006/relationships/tags" Target="../tags/tag47.xml"/><Relationship Id="rId4" Type="http://schemas.openxmlformats.org/officeDocument/2006/relationships/image" Target="../media/image18.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5.xml"/><Relationship Id="rId1" Type="http://schemas.openxmlformats.org/officeDocument/2006/relationships/tags" Target="../tags/tag48.xml"/><Relationship Id="rId4" Type="http://schemas.openxmlformats.org/officeDocument/2006/relationships/image" Target="../media/image19.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5.xml"/><Relationship Id="rId1" Type="http://schemas.openxmlformats.org/officeDocument/2006/relationships/tags" Target="../tags/tag49.xml"/><Relationship Id="rId4" Type="http://schemas.openxmlformats.org/officeDocument/2006/relationships/image" Target="../media/image20.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5.xml"/><Relationship Id="rId1" Type="http://schemas.openxmlformats.org/officeDocument/2006/relationships/tags" Target="../tags/tag50.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xml"/><Relationship Id="rId1" Type="http://schemas.openxmlformats.org/officeDocument/2006/relationships/tags" Target="../tags/tag51.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5.xml"/><Relationship Id="rId1" Type="http://schemas.openxmlformats.org/officeDocument/2006/relationships/tags" Target="../tags/tag5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3.xml"/><Relationship Id="rId1" Type="http://schemas.openxmlformats.org/officeDocument/2006/relationships/tags" Target="../tags/tag53.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54.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3.xml"/><Relationship Id="rId1" Type="http://schemas.openxmlformats.org/officeDocument/2006/relationships/tags" Target="../tags/tag55.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3.xml"/><Relationship Id="rId1" Type="http://schemas.openxmlformats.org/officeDocument/2006/relationships/tags" Target="../tags/tag5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3.xml"/><Relationship Id="rId1" Type="http://schemas.openxmlformats.org/officeDocument/2006/relationships/tags" Target="../tags/tag57.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0.xml"/><Relationship Id="rId1" Type="http://schemas.openxmlformats.org/officeDocument/2006/relationships/tags" Target="../tags/tag5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501028" y="856593"/>
            <a:ext cx="7224075" cy="1666626"/>
          </a:xfrm>
        </p:spPr>
        <p:txBody>
          <a:bodyPr/>
          <a:lstStyle/>
          <a:p>
            <a:pPr rtl="0"/>
            <a:r>
              <a:rPr lang="fr-FR" dirty="0">
                <a:solidFill>
                  <a:schemeClr val="accent5">
                    <a:lumMod val="40000"/>
                    <a:lumOff val="60000"/>
                  </a:schemeClr>
                </a:solidFill>
              </a:rPr>
              <a:t>Module 13: Virtualisation réseau</a:t>
            </a:r>
          </a:p>
        </p:txBody>
      </p:sp>
      <p:sp>
        <p:nvSpPr>
          <p:cNvPr id="5" name="Text Placeholder 4"/>
          <p:cNvSpPr>
            <a:spLocks noGrp="1"/>
          </p:cNvSpPr>
          <p:nvPr>
            <p:ph type="body" sz="quarter" idx="13"/>
          </p:nvPr>
        </p:nvSpPr>
        <p:spPr>
          <a:xfrm>
            <a:off x="469497" y="2851712"/>
            <a:ext cx="5925246" cy="299001"/>
          </a:xfrm>
        </p:spPr>
        <p:txBody>
          <a:bodyPr/>
          <a:lstStyle/>
          <a:p>
            <a:pPr rtl="0"/>
            <a:r>
              <a:rPr lang="fr-FR" dirty="0">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501026" y="3375974"/>
            <a:ext cx="4528173" cy="902174"/>
          </a:xfrm>
        </p:spPr>
        <p:txBody>
          <a:bodyPr/>
          <a:lstStyle/>
          <a:p>
            <a:pPr rtl="0">
              <a:spcBef>
                <a:spcPts val="0"/>
              </a:spcBef>
            </a:pPr>
            <a:r>
              <a:rPr lang="fr-FR" dirty="0">
                <a:solidFill>
                  <a:schemeClr val="accent5">
                    <a:lumMod val="40000"/>
                    <a:lumOff val="60000"/>
                  </a:schemeClr>
                </a:solidFill>
              </a:rPr>
              <a:t>Réseau, Sécurité et automatisation d'entreprise </a:t>
            </a:r>
            <a:r>
              <a:rPr lang="fr-FR" dirty="0" smtClean="0">
                <a:solidFill>
                  <a:schemeClr val="accent5">
                    <a:lumMod val="40000"/>
                    <a:lumOff val="60000"/>
                  </a:schemeClr>
                </a:solidFill>
              </a:rPr>
              <a:t>v7.0 (ENSA</a:t>
            </a:r>
            <a:r>
              <a:rPr lang="fr-FR" dirty="0">
                <a:solidFill>
                  <a:schemeClr val="accent5">
                    <a:lumMod val="40000"/>
                    <a:lumOff val="60000"/>
                  </a:schemeClr>
                </a:solidFill>
              </a:rPr>
              <a:t>)</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de ce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578E99C3-C6EF-8348-99C6-8024418DDEF2}"/>
              </a:ext>
            </a:extLst>
          </p:cNvPr>
          <p:cNvSpPr>
            <a:spLocks noGrp="1"/>
          </p:cNvSpPr>
          <p:nvPr>
            <p:ph idx="1"/>
          </p:nvPr>
        </p:nvSpPr>
        <p:spPr>
          <a:xfrm>
            <a:off x="144065" y="798944"/>
            <a:ext cx="8853286" cy="757551"/>
          </a:xfrm>
        </p:spPr>
        <p:txBody>
          <a:bodyPr/>
          <a:lstStyle/>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Module Titre: </a:t>
            </a:r>
            <a:r>
              <a:rPr lang="fr-FR" sz="1400">
                <a:solidFill>
                  <a:schemeClr val="tx1"/>
                </a:solidFill>
                <a:ea typeface="Calibri" panose="020F0502020204030204" pitchFamily="34" charset="0"/>
                <a:cs typeface="Calibri" panose="020F0502020204030204" pitchFamily="34" charset="0"/>
              </a:rPr>
              <a:t>Virtualisation de Réseau</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Objectifs de module</a:t>
            </a:r>
            <a:r>
              <a:rPr lang="fr-FR" sz="1400">
                <a:solidFill>
                  <a:schemeClr val="tx1"/>
                </a:solidFill>
                <a:ea typeface="Calibri" panose="020F0502020204030204" pitchFamily="34" charset="0"/>
                <a:cs typeface="Calibri" panose="020F0502020204030204" pitchFamily="34" charset="0"/>
              </a:rPr>
              <a:t>: </a:t>
            </a:r>
            <a:r>
              <a:rPr lang="fr-FR"/>
              <a:t>Expliquez l'objectif et les caractéristiques de la virtualisation du réseau.</a:t>
            </a:r>
          </a:p>
        </p:txBody>
      </p:sp>
      <p:graphicFrame>
        <p:nvGraphicFramePr>
          <p:cNvPr id="3" name="Table 2">
            <a:extLst>
              <a:ext uri="{FF2B5EF4-FFF2-40B4-BE49-F238E27FC236}">
                <a16:creationId xmlns:a16="http://schemas.microsoft.com/office/drawing/2014/main" xmlns:c15="http://schemas.microsoft.com/office/drawing/2012/chart" xmlns:c="http://schemas.openxmlformats.org/drawingml/2006/chart" xmlns="" id="{2203BE17-8BB3-DF41-A2CF-06DE014D1956}"/>
              </a:ext>
            </a:extLst>
          </p:cNvPr>
          <p:cNvGraphicFramePr>
            <a:graphicFrameLocks noGrp="1"/>
          </p:cNvGraphicFramePr>
          <p:nvPr>
            <p:extLst>
              <p:ext uri="{D42A27DB-BD31-4B8C-83A1-F6EECF244321}">
                <p14:modId xmlns:p14="http://schemas.microsoft.com/office/powerpoint/2010/main" val="703891087"/>
              </p:ext>
            </p:extLst>
          </p:nvPr>
        </p:nvGraphicFramePr>
        <p:xfrm>
          <a:off x="450866" y="1832941"/>
          <a:ext cx="7896830" cy="2522220"/>
        </p:xfrm>
        <a:graphic>
          <a:graphicData uri="http://schemas.openxmlformats.org/drawingml/2006/table">
            <a:tbl>
              <a:tblPr firstRow="1" bandRow="1">
                <a:tableStyleId>{5C22544A-7EE6-4342-B048-85BDC9FD1C3A}</a:tableStyleId>
              </a:tblPr>
              <a:tblGrid>
                <a:gridCol w="3014823">
                  <a:extLst>
                    <a:ext uri="{9D8B030D-6E8A-4147-A177-3AD203B41FA5}">
                      <a16:colId xmlns:a16="http://schemas.microsoft.com/office/drawing/2014/main" xmlns:c15="http://schemas.microsoft.com/office/drawing/2012/chart" xmlns:c="http://schemas.openxmlformats.org/drawingml/2006/chart" xmlns="" val="2579019526"/>
                    </a:ext>
                  </a:extLst>
                </a:gridCol>
                <a:gridCol w="4882007">
                  <a:extLst>
                    <a:ext uri="{9D8B030D-6E8A-4147-A177-3AD203B41FA5}">
                      <a16:colId xmlns:a16="http://schemas.microsoft.com/office/drawing/2014/main" xmlns:c15="http://schemas.microsoft.com/office/drawing/2012/chart" xmlns:c="http://schemas.openxmlformats.org/drawingml/2006/chart" xmlns="" val="1764220437"/>
                    </a:ext>
                  </a:extLst>
                </a:gridCol>
              </a:tblGrid>
              <a:tr h="272843">
                <a:tc>
                  <a:txBody>
                    <a:bodyPr/>
                    <a:lstStyle/>
                    <a:p>
                      <a:pPr algn="l" rtl="0" fontAlgn="ctr"/>
                      <a:r>
                        <a:rPr lang="fr-FR" sz="1600" b="1">
                          <a:effectLst/>
                        </a:rPr>
                        <a:t>Titre du rubrique</a:t>
                      </a:r>
                    </a:p>
                  </a:txBody>
                  <a:tcPr marL="47625" marR="47625" marT="47625" marB="47625" anchor="ctr"/>
                </a:tc>
                <a:tc>
                  <a:txBody>
                    <a:bodyPr/>
                    <a:lstStyle/>
                    <a:p>
                      <a:pPr algn="l" rtl="0" fontAlgn="ctr"/>
                      <a:r>
                        <a:rPr lang="fr-FR" sz="1600" b="1">
                          <a:effectLst/>
                        </a:rPr>
                        <a:t>Objectif du rubrique</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742401779"/>
                  </a:ext>
                </a:extLst>
              </a:tr>
              <a:tr h="272843">
                <a:tc>
                  <a:txBody>
                    <a:bodyPr/>
                    <a:lstStyle/>
                    <a:p>
                      <a:pPr rtl="0" fontAlgn="ctr"/>
                      <a:r>
                        <a:rPr lang="fr-FR" sz="1600" b="1">
                          <a:solidFill>
                            <a:schemeClr val="bg1"/>
                          </a:solidFill>
                          <a:effectLst/>
                        </a:rPr>
                        <a:t>Cloud computing</a:t>
                      </a:r>
                    </a:p>
                  </a:txBody>
                  <a:tcPr marL="47625" marR="47625" marT="47625" marB="47625" anchor="ctr">
                    <a:solidFill>
                      <a:schemeClr val="accent1"/>
                    </a:solidFill>
                  </a:tcPr>
                </a:tc>
                <a:tc>
                  <a:txBody>
                    <a:bodyPr/>
                    <a:lstStyle/>
                    <a:p>
                      <a:pPr rtl="0" fontAlgn="ctr"/>
                      <a:r>
                        <a:rPr lang="fr-FR" sz="1600" b="0">
                          <a:effectLst/>
                        </a:rPr>
                        <a:t>Expliquer l'importance du cloud computing.</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150950737"/>
                  </a:ext>
                </a:extLst>
              </a:tr>
              <a:tr h="272843">
                <a:tc>
                  <a:txBody>
                    <a:bodyPr/>
                    <a:lstStyle/>
                    <a:p>
                      <a:pPr rtl="0" fontAlgn="ctr"/>
                      <a:r>
                        <a:rPr lang="fr-FR" sz="1600" b="1">
                          <a:solidFill>
                            <a:schemeClr val="bg1"/>
                          </a:solidFill>
                          <a:effectLst/>
                        </a:rPr>
                        <a:t>Virtualisation</a:t>
                      </a:r>
                    </a:p>
                  </a:txBody>
                  <a:tcPr marL="47625" marR="47625" marT="47625" marB="47625" anchor="ctr">
                    <a:solidFill>
                      <a:schemeClr val="accent1"/>
                    </a:solidFill>
                  </a:tcPr>
                </a:tc>
                <a:tc>
                  <a:txBody>
                    <a:bodyPr/>
                    <a:lstStyle/>
                    <a:p>
                      <a:pPr rtl="0" fontAlgn="ctr"/>
                      <a:r>
                        <a:rPr lang="fr-FR" sz="1600" b="0">
                          <a:effectLst/>
                        </a:rPr>
                        <a:t>Expliquer l'importance de la virtualisation.</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2772085455"/>
                  </a:ext>
                </a:extLst>
              </a:tr>
              <a:tr h="272843">
                <a:tc>
                  <a:txBody>
                    <a:bodyPr/>
                    <a:lstStyle/>
                    <a:p>
                      <a:pPr rtl="0" fontAlgn="ctr"/>
                      <a:r>
                        <a:rPr lang="fr-FR" sz="1600" b="1">
                          <a:solidFill>
                            <a:schemeClr val="bg1"/>
                          </a:solidFill>
                          <a:effectLst/>
                        </a:rPr>
                        <a:t>Infrastructure de réseau virtuelle</a:t>
                      </a:r>
                    </a:p>
                  </a:txBody>
                  <a:tcPr marL="47625" marR="47625" marT="47625" marB="47625" anchor="ctr">
                    <a:solidFill>
                      <a:schemeClr val="accent1"/>
                    </a:solidFill>
                  </a:tcPr>
                </a:tc>
                <a:tc>
                  <a:txBody>
                    <a:bodyPr/>
                    <a:lstStyle/>
                    <a:p>
                      <a:pPr rtl="0" fontAlgn="ctr"/>
                      <a:r>
                        <a:rPr lang="fr-FR" sz="1600" b="0">
                          <a:effectLst/>
                        </a:rPr>
                        <a:t>Décrire la virtualisation des services et des périphériques réseau.</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228802595"/>
                  </a:ext>
                </a:extLst>
              </a:tr>
              <a:tr h="272843">
                <a:tc>
                  <a:txBody>
                    <a:bodyPr/>
                    <a:lstStyle/>
                    <a:p>
                      <a:pPr rtl="0" fontAlgn="ctr"/>
                      <a:r>
                        <a:rPr lang="fr-FR" sz="1600" b="1">
                          <a:solidFill>
                            <a:schemeClr val="bg1"/>
                          </a:solidFill>
                          <a:effectLst/>
                        </a:rPr>
                        <a:t>Réseaux SDN</a:t>
                      </a:r>
                    </a:p>
                  </a:txBody>
                  <a:tcPr marL="47625" marR="47625" marT="47625" marB="47625" anchor="ctr">
                    <a:solidFill>
                      <a:schemeClr val="accent1"/>
                    </a:solidFill>
                  </a:tcPr>
                </a:tc>
                <a:tc>
                  <a:txBody>
                    <a:bodyPr/>
                    <a:lstStyle/>
                    <a:p>
                      <a:pPr rtl="0" fontAlgn="ctr"/>
                      <a:r>
                        <a:rPr lang="fr-FR" sz="1600" b="0">
                          <a:effectLst/>
                        </a:rPr>
                        <a:t>Décrire ce qu'est le SDN.</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134809945"/>
                  </a:ext>
                </a:extLst>
              </a:tr>
              <a:tr h="272843">
                <a:tc>
                  <a:txBody>
                    <a:bodyPr/>
                    <a:lstStyle/>
                    <a:p>
                      <a:pPr rtl="0" fontAlgn="ctr"/>
                      <a:r>
                        <a:rPr lang="fr-FR" sz="1600" b="1">
                          <a:solidFill>
                            <a:schemeClr val="bg1"/>
                          </a:solidFill>
                          <a:effectLst/>
                        </a:rPr>
                        <a:t>Contrôleurs</a:t>
                      </a:r>
                    </a:p>
                  </a:txBody>
                  <a:tcPr marL="47625" marR="47625" marT="47625" marB="47625" anchor="ctr">
                    <a:solidFill>
                      <a:schemeClr val="accent1"/>
                    </a:solidFill>
                  </a:tcPr>
                </a:tc>
                <a:tc>
                  <a:txBody>
                    <a:bodyPr/>
                    <a:lstStyle/>
                    <a:p>
                      <a:pPr rtl="0" fontAlgn="ctr"/>
                      <a:r>
                        <a:rPr lang="fr-FR" sz="1600" b="0">
                          <a:effectLst/>
                        </a:rPr>
                        <a:t>Décrire les contrôleurs utilisés dans la programmation du réseau.</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2841641446"/>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13.1 Cloud computing</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Cloud </a:t>
            </a:r>
            <a:r>
              <a:rPr lang="fr-FR" sz="1600" dirty="0" err="1"/>
              <a:t>computing</a:t>
            </a:r>
            <a:r>
              <a:rPr lang="fr-FR" sz="1600" dirty="0"/>
              <a:t> </a:t>
            </a:r>
            <a:r>
              <a:rPr lang="en-US" dirty="0"/>
              <a:t/>
            </a:r>
            <a:br>
              <a:rPr lang="en-US" dirty="0"/>
            </a:br>
            <a:r>
              <a:rPr lang="fr-FR" sz="2400" dirty="0"/>
              <a:t>Vidéo - Cloud et virtualisation</a:t>
            </a:r>
          </a:p>
        </p:txBody>
      </p:sp>
      <p:sp>
        <p:nvSpPr>
          <p:cNvPr id="6" name="Content Placeholder 5">
            <a:extLst>
              <a:ext uri="{FF2B5EF4-FFF2-40B4-BE49-F238E27FC236}">
                <a16:creationId xmlns:a16="http://schemas.microsoft.com/office/drawing/2014/main" xmlns:c15="http://schemas.microsoft.com/office/drawing/2012/chart" xmlns:c="http://schemas.openxmlformats.org/drawingml/2006/chart" xmlns="" id="{E4CC4E1C-489F-7A47-B112-29D8BAA10C6C}"/>
              </a:ext>
            </a:extLst>
          </p:cNvPr>
          <p:cNvSpPr>
            <a:spLocks noGrp="1"/>
          </p:cNvSpPr>
          <p:nvPr>
            <p:ph idx="1"/>
          </p:nvPr>
        </p:nvSpPr>
        <p:spPr>
          <a:xfrm>
            <a:off x="474662" y="731837"/>
            <a:ext cx="8280057" cy="3689897"/>
          </a:xfrm>
        </p:spPr>
        <p:txBody>
          <a:bodyPr/>
          <a:lstStyle/>
          <a:p>
            <a:pPr marL="0" indent="0" algn="l" rtl="0"/>
            <a:r>
              <a:rPr lang="fr-FR" dirty="0">
                <a:solidFill>
                  <a:srgbClr val="000000"/>
                </a:solidFill>
              </a:rPr>
              <a:t>Cette vidéo couvrira les éléments suivants:</a:t>
            </a:r>
          </a:p>
          <a:p>
            <a:pPr marL="342900" indent="-342900" algn="l" rtl="0">
              <a:buFont typeface="Arial" panose="020B0604020202020204" pitchFamily="34" charset="0"/>
              <a:buChar char="•"/>
            </a:pPr>
            <a:r>
              <a:rPr lang="fr-FR" dirty="0">
                <a:solidFill>
                  <a:srgbClr val="000000"/>
                </a:solidFill>
              </a:rPr>
              <a:t>Centres de données</a:t>
            </a:r>
          </a:p>
          <a:p>
            <a:pPr marL="342900" indent="-342900" algn="l" rtl="0">
              <a:buFont typeface="Arial" panose="020B0604020202020204" pitchFamily="34" charset="0"/>
              <a:buChar char="•"/>
            </a:pPr>
            <a:r>
              <a:rPr lang="fr-FR" dirty="0">
                <a:solidFill>
                  <a:srgbClr val="000000"/>
                </a:solidFill>
              </a:rPr>
              <a:t>Cloud </a:t>
            </a:r>
            <a:r>
              <a:rPr lang="fr-FR" dirty="0" err="1">
                <a:solidFill>
                  <a:srgbClr val="000000"/>
                </a:solidFill>
              </a:rPr>
              <a:t>computing</a:t>
            </a:r>
            <a:r>
              <a:rPr lang="fr-FR" dirty="0">
                <a:solidFill>
                  <a:srgbClr val="000000"/>
                </a:solidFill>
              </a:rPr>
              <a:t> (</a:t>
            </a:r>
            <a:r>
              <a:rPr lang="fr-FR" dirty="0" err="1">
                <a:solidFill>
                  <a:srgbClr val="000000"/>
                </a:solidFill>
              </a:rPr>
              <a:t>SaaS</a:t>
            </a:r>
            <a:r>
              <a:rPr lang="fr-FR" dirty="0">
                <a:solidFill>
                  <a:srgbClr val="000000"/>
                </a:solidFill>
              </a:rPr>
              <a:t>, </a:t>
            </a:r>
            <a:r>
              <a:rPr lang="fr-FR" dirty="0" err="1">
                <a:solidFill>
                  <a:srgbClr val="000000"/>
                </a:solidFill>
              </a:rPr>
              <a:t>PaaS</a:t>
            </a:r>
            <a:r>
              <a:rPr lang="fr-FR" dirty="0">
                <a:solidFill>
                  <a:srgbClr val="000000"/>
                </a:solidFill>
              </a:rPr>
              <a:t>, and </a:t>
            </a:r>
            <a:r>
              <a:rPr lang="fr-FR" dirty="0" err="1">
                <a:solidFill>
                  <a:srgbClr val="000000"/>
                </a:solidFill>
              </a:rPr>
              <a:t>IaaS</a:t>
            </a:r>
            <a:r>
              <a:rPr lang="fr-FR" dirty="0">
                <a:solidFill>
                  <a:srgbClr val="000000"/>
                </a:solidFill>
              </a:rPr>
              <a:t>)</a:t>
            </a:r>
          </a:p>
          <a:p>
            <a:pPr marL="342900" indent="-342900" algn="l" rtl="0">
              <a:buFont typeface="Arial" panose="020B0604020202020204" pitchFamily="34" charset="0"/>
              <a:buChar char="•"/>
            </a:pPr>
            <a:r>
              <a:rPr lang="fr-FR" dirty="0" smtClean="0">
                <a:solidFill>
                  <a:srgbClr val="000000"/>
                </a:solidFill>
              </a:rPr>
              <a:t>Virtualisation </a:t>
            </a:r>
            <a:r>
              <a:rPr lang="fr-FR" dirty="0">
                <a:solidFill>
                  <a:srgbClr val="000000"/>
                </a:solidFill>
              </a:rPr>
              <a:t>(Hyperviseurs de type 1 et de type 2)</a:t>
            </a:r>
          </a:p>
        </p:txBody>
      </p:sp>
    </p:spTree>
    <p:custDataLst>
      <p:tags r:id="rId1"/>
    </p:custDataLst>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Cloud </a:t>
            </a:r>
            <a:r>
              <a:rPr lang="fr-FR" sz="1600" dirty="0" err="1"/>
              <a:t>computing</a:t>
            </a:r>
            <a:r>
              <a:rPr lang="en-US" dirty="0"/>
              <a:t/>
            </a:r>
            <a:br>
              <a:rPr lang="en-US" dirty="0"/>
            </a:br>
            <a:r>
              <a:rPr lang="fr-FR" sz="2400" dirty="0"/>
              <a:t>Présentation du cloud</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84CFB262-31E8-8748-B4C5-1CD88718C320}"/>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Le cloud computing aborde toute une série de questions relatives à la gestion des données :</a:t>
            </a:r>
          </a:p>
          <a:p>
            <a:pPr marL="342900" indent="-342900" algn="l" rtl="0">
              <a:buFont typeface="Arial" panose="020B0604020202020204" pitchFamily="34" charset="0"/>
              <a:buChar char="•"/>
            </a:pPr>
            <a:r>
              <a:rPr lang="fr-FR" sz="1600">
                <a:solidFill>
                  <a:srgbClr val="000000"/>
                </a:solidFill>
              </a:rPr>
              <a:t>Il permet l'accès aux données organisationnelles en tout lieu et à tout moment</a:t>
            </a:r>
          </a:p>
          <a:p>
            <a:pPr marL="342900" indent="-342900" algn="l" rtl="0">
              <a:buFont typeface="Arial" panose="020B0604020202020204" pitchFamily="34" charset="0"/>
              <a:buChar char="•"/>
            </a:pPr>
            <a:r>
              <a:rPr lang="fr-FR" sz="1600">
                <a:solidFill>
                  <a:srgbClr val="000000"/>
                </a:solidFill>
              </a:rPr>
              <a:t>Il rationalise l'organisation des opérations des services informatiques de l'entreprise en leur permettant de s'abonner uniquement aux services requis</a:t>
            </a:r>
          </a:p>
          <a:p>
            <a:pPr marL="342900" indent="-342900" algn="l" rtl="0">
              <a:buFont typeface="Arial" panose="020B0604020202020204" pitchFamily="34" charset="0"/>
              <a:buChar char="•"/>
            </a:pPr>
            <a:r>
              <a:rPr lang="fr-FR" sz="1600">
                <a:solidFill>
                  <a:srgbClr val="000000"/>
                </a:solidFill>
              </a:rPr>
              <a:t>Il réduit, voire supprime, le besoin de disposer des équipements sur site, ainsi que la gestion et la maintenance de ceux-ci</a:t>
            </a:r>
          </a:p>
          <a:p>
            <a:pPr marL="342900" indent="-342900" algn="l" rtl="0">
              <a:buFont typeface="Arial" panose="020B0604020202020204" pitchFamily="34" charset="0"/>
              <a:buChar char="•"/>
            </a:pPr>
            <a:r>
              <a:rPr lang="fr-FR" sz="1600">
                <a:solidFill>
                  <a:srgbClr val="000000"/>
                </a:solidFill>
              </a:rPr>
              <a:t>Il réduit le coût de possession du matériel, les dépenses énergétiques, les besoins d'espace physique ainsi que ceux concernant la formation du personnel</a:t>
            </a:r>
          </a:p>
          <a:p>
            <a:pPr marL="342900" indent="-342900" algn="l" rtl="0">
              <a:buFont typeface="Arial" panose="020B0604020202020204" pitchFamily="34" charset="0"/>
              <a:buChar char="•"/>
            </a:pPr>
            <a:r>
              <a:rPr lang="fr-FR" sz="1600">
                <a:solidFill>
                  <a:srgbClr val="000000"/>
                </a:solidFill>
              </a:rPr>
              <a:t>Il permet aussi une réponse rapide face au besoin croissant d'espace de stockage des données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2467259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Cloud </a:t>
            </a:r>
            <a:r>
              <a:rPr lang="fr-FR" sz="1600" dirty="0" err="1"/>
              <a:t>computing</a:t>
            </a:r>
            <a:r>
              <a:rPr lang="en-US" dirty="0"/>
              <a:t/>
            </a:r>
            <a:br>
              <a:rPr lang="en-US" dirty="0"/>
            </a:br>
            <a:r>
              <a:rPr lang="fr-FR" sz="2400" dirty="0"/>
              <a:t>Services cloud</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05FA823E-02B7-034F-9F30-CE6D199D8D30}"/>
              </a:ext>
            </a:extLst>
          </p:cNvPr>
          <p:cNvSpPr>
            <a:spLocks noGrp="1"/>
          </p:cNvSpPr>
          <p:nvPr>
            <p:ph idx="1"/>
          </p:nvPr>
        </p:nvSpPr>
        <p:spPr>
          <a:xfrm>
            <a:off x="474662" y="731837"/>
            <a:ext cx="8590510" cy="3689897"/>
          </a:xfrm>
        </p:spPr>
        <p:txBody>
          <a:bodyPr/>
          <a:lstStyle/>
          <a:p>
            <a:pPr marL="0" indent="0" algn="l" rtl="0"/>
            <a:r>
              <a:rPr lang="fr-FR" sz="1600" dirty="0">
                <a:solidFill>
                  <a:srgbClr val="000000"/>
                </a:solidFill>
              </a:rPr>
              <a:t>Dans son rapport spécial 800-145, le NIST (l'institut américain des normes et de la technologie) a identifié les trois principaux services de cloud </a:t>
            </a:r>
            <a:r>
              <a:rPr lang="fr-FR" sz="1600" dirty="0" err="1">
                <a:solidFill>
                  <a:srgbClr val="000000"/>
                </a:solidFill>
              </a:rPr>
              <a:t>computing</a:t>
            </a:r>
            <a:r>
              <a:rPr lang="fr-FR" sz="1600" dirty="0">
                <a:solidFill>
                  <a:srgbClr val="000000"/>
                </a:solidFill>
              </a:rPr>
              <a:t>:</a:t>
            </a:r>
          </a:p>
          <a:p>
            <a:pPr marL="342900" indent="-342900" algn="l" rtl="0">
              <a:buFont typeface="Arial" panose="020B0604020202020204" pitchFamily="34" charset="0"/>
              <a:buChar char="•"/>
            </a:pPr>
            <a:r>
              <a:rPr lang="fr-FR" sz="1600" b="1" dirty="0" err="1">
                <a:solidFill>
                  <a:srgbClr val="000000"/>
                </a:solidFill>
              </a:rPr>
              <a:t>SaaS</a:t>
            </a:r>
            <a:r>
              <a:rPr lang="fr-FR" sz="1600" b="1" dirty="0">
                <a:solidFill>
                  <a:srgbClr val="000000"/>
                </a:solidFill>
              </a:rPr>
              <a:t> (ou Logiciel en tant que service)</a:t>
            </a:r>
            <a:r>
              <a:rPr lang="fr-FR" sz="1600" dirty="0">
                <a:solidFill>
                  <a:srgbClr val="000000"/>
                </a:solidFill>
              </a:rPr>
              <a:t> - le fournisseur cloud gère l'accès aux services, tels que la messagerie, les outils de communication et Office 365, qui sont fournis via Internet.</a:t>
            </a:r>
          </a:p>
          <a:p>
            <a:pPr marL="342900" indent="-342900" algn="l" rtl="0">
              <a:buFont typeface="Arial" panose="020B0604020202020204" pitchFamily="34" charset="0"/>
              <a:buChar char="•"/>
            </a:pPr>
            <a:r>
              <a:rPr lang="fr-FR" sz="1600" b="1" dirty="0" err="1">
                <a:solidFill>
                  <a:srgbClr val="000000"/>
                </a:solidFill>
              </a:rPr>
              <a:t>PaaS</a:t>
            </a:r>
            <a:r>
              <a:rPr lang="fr-FR" sz="1600" b="1" dirty="0">
                <a:solidFill>
                  <a:srgbClr val="000000"/>
                </a:solidFill>
              </a:rPr>
              <a:t> (ou Plate-forme en tant que service)</a:t>
            </a:r>
            <a:r>
              <a:rPr lang="fr-FR" sz="1600" dirty="0">
                <a:solidFill>
                  <a:srgbClr val="000000"/>
                </a:solidFill>
              </a:rPr>
              <a:t> - le fournisseur cloud gère l'accès aux outils et services de développement utilisés pour fournir les applications aux utilisateurs.</a:t>
            </a:r>
            <a:r>
              <a:rPr lang="fr-FR" sz="1600" b="1" dirty="0">
                <a:solidFill>
                  <a:srgbClr val="000000"/>
                </a:solidFill>
              </a:rPr>
              <a:t> </a:t>
            </a:r>
          </a:p>
          <a:p>
            <a:pPr marL="342900" indent="-342900" algn="l" rtl="0">
              <a:buFont typeface="Arial" panose="020B0604020202020204" pitchFamily="34" charset="0"/>
              <a:buChar char="•"/>
            </a:pPr>
            <a:r>
              <a:rPr lang="fr-FR" sz="1600" b="1" dirty="0" err="1">
                <a:solidFill>
                  <a:srgbClr val="000000"/>
                </a:solidFill>
              </a:rPr>
              <a:t>IaaS</a:t>
            </a:r>
            <a:r>
              <a:rPr lang="fr-FR" sz="1600" b="1" dirty="0">
                <a:solidFill>
                  <a:srgbClr val="000000"/>
                </a:solidFill>
              </a:rPr>
              <a:t> (Infrastructure as a Service)</a:t>
            </a:r>
            <a:r>
              <a:rPr lang="fr-FR" sz="1600" dirty="0">
                <a:solidFill>
                  <a:srgbClr val="000000"/>
                </a:solidFill>
              </a:rPr>
              <a:t> - Le fournisseur de cloud </a:t>
            </a:r>
            <a:r>
              <a:rPr lang="fr-FR" sz="1600" dirty="0" err="1">
                <a:solidFill>
                  <a:srgbClr val="000000"/>
                </a:solidFill>
              </a:rPr>
              <a:t>computing</a:t>
            </a:r>
            <a:r>
              <a:rPr lang="fr-FR" sz="1600" dirty="0">
                <a:solidFill>
                  <a:srgbClr val="000000"/>
                </a:solidFill>
              </a:rPr>
              <a:t> est chargé de donner aux responsables informatiques l'accès à l'équipement réseau, aux services réseau virtualisés et à l'infrastructure réseau de support.</a:t>
            </a:r>
          </a:p>
          <a:p>
            <a:pPr marL="0" indent="0" algn="l" rtl="0"/>
            <a:r>
              <a:rPr lang="fr-FR" sz="1600" dirty="0">
                <a:solidFill>
                  <a:srgbClr val="000000"/>
                </a:solidFill>
              </a:rPr>
              <a:t>Les fournisseurs de services cloud ont développé ce modèle en y intégrant un support informatique pour chaque service de cloud </a:t>
            </a:r>
            <a:r>
              <a:rPr lang="fr-FR" sz="1600" dirty="0" err="1">
                <a:solidFill>
                  <a:srgbClr val="000000"/>
                </a:solidFill>
              </a:rPr>
              <a:t>computing</a:t>
            </a:r>
            <a:r>
              <a:rPr lang="fr-FR" sz="1600" dirty="0">
                <a:solidFill>
                  <a:srgbClr val="000000"/>
                </a:solidFill>
              </a:rPr>
              <a:t> (</a:t>
            </a:r>
            <a:r>
              <a:rPr lang="fr-FR" sz="1600" dirty="0" err="1">
                <a:solidFill>
                  <a:srgbClr val="000000"/>
                </a:solidFill>
              </a:rPr>
              <a:t>ITaaS</a:t>
            </a:r>
            <a:r>
              <a:rPr lang="fr-FR" sz="1600" dirty="0">
                <a:solidFill>
                  <a:srgbClr val="000000"/>
                </a:solidFill>
              </a:rPr>
              <a:t>). Pour les entreprises, </a:t>
            </a:r>
            <a:r>
              <a:rPr lang="fr-FR" sz="1600" dirty="0" err="1">
                <a:solidFill>
                  <a:srgbClr val="000000"/>
                </a:solidFill>
              </a:rPr>
              <a:t>ITaaS</a:t>
            </a:r>
            <a:r>
              <a:rPr lang="fr-FR" sz="1600" dirty="0">
                <a:solidFill>
                  <a:srgbClr val="000000"/>
                </a:solidFill>
              </a:rPr>
              <a:t> peut étendre la capacité du réseau sans nécessiter d'investissement dans de nouvelles infrastructures, de formation de nouveau personnel ou de licence pour de nouveaux logiciels.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2909698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Cloud </a:t>
            </a:r>
            <a:r>
              <a:rPr lang="fr-FR" sz="1600" dirty="0" err="1"/>
              <a:t>computing</a:t>
            </a:r>
            <a:r>
              <a:rPr lang="fr-FR" sz="1600" dirty="0"/>
              <a:t> </a:t>
            </a:r>
            <a:r>
              <a:rPr lang="en-US" dirty="0"/>
              <a:t/>
            </a:r>
            <a:br>
              <a:rPr lang="en-US" dirty="0"/>
            </a:br>
            <a:r>
              <a:rPr lang="fr-FR" sz="2400" dirty="0"/>
              <a:t>Modèles de cloud</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F6482918-386E-D34E-B045-91B5F35FF0B7}"/>
              </a:ext>
            </a:extLst>
          </p:cNvPr>
          <p:cNvSpPr>
            <a:spLocks noGrp="1"/>
          </p:cNvSpPr>
          <p:nvPr>
            <p:ph idx="1"/>
          </p:nvPr>
        </p:nvSpPr>
        <p:spPr>
          <a:xfrm>
            <a:off x="474662" y="731837"/>
            <a:ext cx="8503800" cy="3689897"/>
          </a:xfrm>
        </p:spPr>
        <p:txBody>
          <a:bodyPr/>
          <a:lstStyle/>
          <a:p>
            <a:pPr marL="0" indent="0" algn="l" rtl="0"/>
            <a:r>
              <a:rPr lang="fr-FR" sz="1600" dirty="0">
                <a:solidFill>
                  <a:srgbClr val="000000"/>
                </a:solidFill>
              </a:rPr>
              <a:t>Les quatre principaux modèles cloud sont les suivants:</a:t>
            </a:r>
          </a:p>
          <a:p>
            <a:pPr marL="342900" indent="-342900" algn="l" rtl="0">
              <a:buFont typeface="Arial" panose="020B0604020202020204" pitchFamily="34" charset="0"/>
              <a:buChar char="•"/>
            </a:pPr>
            <a:r>
              <a:rPr lang="fr-FR" sz="1600" b="1" dirty="0" err="1">
                <a:solidFill>
                  <a:srgbClr val="000000"/>
                </a:solidFill>
              </a:rPr>
              <a:t>Clouds</a:t>
            </a:r>
            <a:r>
              <a:rPr lang="fr-FR" sz="1600" b="1" dirty="0">
                <a:solidFill>
                  <a:srgbClr val="000000"/>
                </a:solidFill>
              </a:rPr>
              <a:t> publics</a:t>
            </a:r>
            <a:r>
              <a:rPr lang="fr-FR" sz="1600" dirty="0">
                <a:solidFill>
                  <a:srgbClr val="000000"/>
                </a:solidFill>
              </a:rPr>
              <a:t> - Des applications et des services basés sur le cloud accessibles par le grand public.</a:t>
            </a:r>
            <a:r>
              <a:rPr lang="fr-FR" sz="1600" b="1" dirty="0">
                <a:solidFill>
                  <a:srgbClr val="000000"/>
                </a:solidFill>
              </a:rPr>
              <a:t> </a:t>
            </a:r>
          </a:p>
          <a:p>
            <a:pPr marL="342900" indent="-342900" algn="l" rtl="0">
              <a:buFont typeface="Arial" panose="020B0604020202020204" pitchFamily="34" charset="0"/>
              <a:buChar char="•"/>
            </a:pPr>
            <a:r>
              <a:rPr lang="fr-FR" sz="1600" b="1" dirty="0" err="1">
                <a:solidFill>
                  <a:srgbClr val="000000"/>
                </a:solidFill>
              </a:rPr>
              <a:t>Clouds</a:t>
            </a:r>
            <a:r>
              <a:rPr lang="fr-FR" sz="1600" b="1" dirty="0">
                <a:solidFill>
                  <a:srgbClr val="000000"/>
                </a:solidFill>
              </a:rPr>
              <a:t> privés</a:t>
            </a:r>
            <a:r>
              <a:rPr lang="fr-FR" sz="1600" dirty="0">
                <a:solidFill>
                  <a:srgbClr val="000000"/>
                </a:solidFill>
              </a:rPr>
              <a:t> - Des applications et des services basés sur le cloud sont destinés à une entreprise ou à une entité spécifique, par exemple une administration.</a:t>
            </a:r>
            <a:r>
              <a:rPr lang="fr-FR" sz="1600" b="1" dirty="0">
                <a:solidFill>
                  <a:srgbClr val="000000"/>
                </a:solidFill>
              </a:rPr>
              <a:t> </a:t>
            </a:r>
          </a:p>
          <a:p>
            <a:pPr marL="342900" indent="-342900" algn="l" rtl="0">
              <a:buFont typeface="Arial" panose="020B0604020202020204" pitchFamily="34" charset="0"/>
              <a:buChar char="•"/>
            </a:pPr>
            <a:r>
              <a:rPr lang="fr-FR" sz="1600" b="1" dirty="0" err="1">
                <a:solidFill>
                  <a:srgbClr val="000000"/>
                </a:solidFill>
              </a:rPr>
              <a:t>Clouds</a:t>
            </a:r>
            <a:r>
              <a:rPr lang="fr-FR" sz="1600" b="1" dirty="0">
                <a:solidFill>
                  <a:srgbClr val="000000"/>
                </a:solidFill>
              </a:rPr>
              <a:t> hybrides</a:t>
            </a:r>
            <a:r>
              <a:rPr lang="fr-FR" sz="1600" dirty="0">
                <a:solidFill>
                  <a:srgbClr val="000000"/>
                </a:solidFill>
              </a:rPr>
              <a:t> - Un cloud hybride est constitué de deux ou plusieurs nuages (exemple : partie privée, partie publique), où chaque partie reste un objet distinct, mais où les deux sont reliés par une architecture unique.</a:t>
            </a:r>
          </a:p>
          <a:p>
            <a:pPr marL="342900" indent="-342900" algn="l" rtl="0">
              <a:buFont typeface="Arial" panose="020B0604020202020204" pitchFamily="34" charset="0"/>
              <a:buChar char="•"/>
            </a:pPr>
            <a:r>
              <a:rPr lang="fr-FR" sz="1600" b="1" dirty="0" err="1">
                <a:solidFill>
                  <a:srgbClr val="000000"/>
                </a:solidFill>
              </a:rPr>
              <a:t>Clouds</a:t>
            </a:r>
            <a:r>
              <a:rPr lang="fr-FR" sz="1600" b="1" dirty="0">
                <a:solidFill>
                  <a:srgbClr val="000000"/>
                </a:solidFill>
              </a:rPr>
              <a:t> communautaires</a:t>
            </a:r>
            <a:r>
              <a:rPr lang="fr-FR" sz="1600" dirty="0">
                <a:solidFill>
                  <a:srgbClr val="000000"/>
                </a:solidFill>
              </a:rPr>
              <a:t> - Un cloud communautaire est créé pour l'usage exclusif d'une communauté spécifique. Les différences entre </a:t>
            </a:r>
            <a:r>
              <a:rPr lang="fr-FR" sz="1600" dirty="0" err="1">
                <a:solidFill>
                  <a:srgbClr val="000000"/>
                </a:solidFill>
              </a:rPr>
              <a:t>clouds</a:t>
            </a:r>
            <a:r>
              <a:rPr lang="fr-FR" sz="1600" dirty="0">
                <a:solidFill>
                  <a:srgbClr val="000000"/>
                </a:solidFill>
              </a:rPr>
              <a:t> publics et </a:t>
            </a:r>
            <a:r>
              <a:rPr lang="fr-FR" sz="1600" dirty="0" err="1">
                <a:solidFill>
                  <a:srgbClr val="000000"/>
                </a:solidFill>
              </a:rPr>
              <a:t>clouds</a:t>
            </a:r>
            <a:r>
              <a:rPr lang="fr-FR" sz="1600" dirty="0">
                <a:solidFill>
                  <a:srgbClr val="000000"/>
                </a:solidFill>
              </a:rPr>
              <a:t> communautaires se réfèrent aux besoins fonctionnels qui ont été personnalisés pour la communauté. Par exemple, les organisations de soins de santé doivent se conformer à certaines stratégies et réglementations (par exemple, HIPAA) qui nécessitent une authentification et une confidentialité particulières.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07226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Cloud </a:t>
            </a:r>
            <a:r>
              <a:rPr lang="fr-FR" sz="1600" dirty="0" err="1"/>
              <a:t>computing</a:t>
            </a:r>
            <a:r>
              <a:rPr lang="en-US" dirty="0"/>
              <a:t/>
            </a:r>
            <a:br>
              <a:rPr lang="en-US" dirty="0"/>
            </a:br>
            <a:r>
              <a:rPr lang="fr-FR" sz="2400" dirty="0"/>
              <a:t>Cloud </a:t>
            </a:r>
            <a:r>
              <a:rPr lang="fr-FR" sz="2400" dirty="0" err="1"/>
              <a:t>computing</a:t>
            </a:r>
            <a:r>
              <a:rPr lang="fr-FR" sz="2400" dirty="0"/>
              <a:t> et data center</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9CE6D849-1F60-FA42-85BD-10F641257768}"/>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Voici leur définition exacte:</a:t>
            </a:r>
          </a:p>
          <a:p>
            <a:pPr marL="342900" indent="-342900" algn="l" rtl="0">
              <a:buFont typeface="Arial" panose="020B0604020202020204" pitchFamily="34" charset="0"/>
              <a:buChar char="•"/>
            </a:pPr>
            <a:r>
              <a:rPr lang="fr-FR" sz="1600" b="1">
                <a:solidFill>
                  <a:srgbClr val="000000"/>
                </a:solidFill>
              </a:rPr>
              <a:t>Data center</a:t>
            </a:r>
            <a:r>
              <a:rPr lang="fr-FR" sz="1600">
                <a:solidFill>
                  <a:srgbClr val="000000"/>
                </a:solidFill>
              </a:rPr>
              <a:t>: espace de stockage ou de traitement de données géré par un département informatique interne ou loué hors site. La construction et l'entretien des data centers sont en général très coûteux.</a:t>
            </a:r>
            <a:r>
              <a:rPr lang="fr-FR" sz="1600" b="1">
                <a:solidFill>
                  <a:srgbClr val="000000"/>
                </a:solidFill>
              </a:rPr>
              <a:t> </a:t>
            </a:r>
          </a:p>
          <a:p>
            <a:pPr marL="342900" indent="-342900" algn="l" rtl="0">
              <a:buFont typeface="Arial" panose="020B0604020202020204" pitchFamily="34" charset="0"/>
              <a:buChar char="•"/>
            </a:pPr>
            <a:r>
              <a:rPr lang="fr-FR" sz="1600" b="1">
                <a:solidFill>
                  <a:srgbClr val="000000"/>
                </a:solidFill>
              </a:rPr>
              <a:t>Cloud computing</a:t>
            </a:r>
            <a:r>
              <a:rPr lang="fr-FR" sz="1600">
                <a:solidFill>
                  <a:srgbClr val="000000"/>
                </a:solidFill>
              </a:rPr>
              <a:t>: service hors site qui offre un accès à la demande à un pool partagé de ressources informatiques configurables. Ces ressources peuvent être rapidement mises en service et distribuées avec un minimum d'efforts de gestion.</a:t>
            </a:r>
          </a:p>
          <a:p>
            <a:pPr marL="0" indent="0" algn="l"/>
            <a:endParaRPr lang="en-US" sz="1600" dirty="0">
              <a:solidFill>
                <a:srgbClr val="000000"/>
              </a:solidFill>
            </a:endParaRPr>
          </a:p>
          <a:p>
            <a:pPr marL="0" indent="0" algn="l" rtl="0"/>
            <a:r>
              <a:rPr lang="fr-FR" sz="1600">
                <a:solidFill>
                  <a:srgbClr val="000000"/>
                </a:solidFill>
              </a:rPr>
              <a:t>Les centres de données sont les installations physiques qui répondent aux besoins de calcul, de réseau et de stockage des services de cloud computing. Les fournisseurs de services cloud utilisent les data centers pour héberger leurs services et leurs ressources basés dans le cloud.</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2189838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13.2 Virtualisation</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Virtualisation</a:t>
            </a:r>
            <a:r>
              <a:rPr lang="en-US" dirty="0"/>
              <a:t/>
            </a:r>
            <a:br>
              <a:rPr lang="en-US" dirty="0"/>
            </a:br>
            <a:r>
              <a:rPr lang="fr-FR" sz="2400" dirty="0"/>
              <a:t>Cloud </a:t>
            </a:r>
            <a:r>
              <a:rPr lang="fr-FR" sz="2400" dirty="0" err="1"/>
              <a:t>computing</a:t>
            </a:r>
            <a:r>
              <a:rPr lang="fr-FR" sz="2400" dirty="0"/>
              <a:t> et virtualisation</a:t>
            </a:r>
          </a:p>
        </p:txBody>
      </p:sp>
      <p:sp>
        <p:nvSpPr>
          <p:cNvPr id="6" name="Content Placeholder 5">
            <a:extLst>
              <a:ext uri="{FF2B5EF4-FFF2-40B4-BE49-F238E27FC236}">
                <a16:creationId xmlns:a16="http://schemas.microsoft.com/office/drawing/2014/main" xmlns:c15="http://schemas.microsoft.com/office/drawing/2012/chart" xmlns:c="http://schemas.openxmlformats.org/drawingml/2006/chart" xmlns="" id="{BE365722-06FA-3D4E-B885-4DAC9C7D1066}"/>
              </a:ext>
            </a:extLst>
          </p:cNvPr>
          <p:cNvSpPr>
            <a:spLocks noGrp="1"/>
          </p:cNvSpPr>
          <p:nvPr>
            <p:ph idx="1"/>
          </p:nvPr>
        </p:nvSpPr>
        <p:spPr>
          <a:xfrm>
            <a:off x="474663" y="731837"/>
            <a:ext cx="3973160" cy="3689897"/>
          </a:xfrm>
        </p:spPr>
        <p:txBody>
          <a:bodyPr/>
          <a:lstStyle/>
          <a:p>
            <a:pPr marL="342900" indent="-342900" algn="l" rtl="0">
              <a:buFont typeface="Arial" panose="020B0604020202020204" pitchFamily="34" charset="0"/>
              <a:buChar char="•"/>
            </a:pPr>
            <a:r>
              <a:rPr lang="fr-FR" sz="1600">
                <a:solidFill>
                  <a:srgbClr val="000000"/>
                </a:solidFill>
              </a:rPr>
              <a:t>Bien qu'on les confonde souvent, les termes « cloud computing » et « virtualisation » font référence à des concepts bien différents. La virtualisation forme le socle du cloud computing. Sans elle, le cloud computing, tel qu'on le connaît, n'existerait pas.</a:t>
            </a:r>
          </a:p>
          <a:p>
            <a:pPr marL="342900" indent="-342900" algn="l" rtl="0">
              <a:buFont typeface="Arial" panose="020B0604020202020204" pitchFamily="34" charset="0"/>
              <a:buChar char="•"/>
            </a:pPr>
            <a:r>
              <a:rPr lang="fr-FR" sz="1600">
                <a:solidFill>
                  <a:srgbClr val="000000"/>
                </a:solidFill>
              </a:rPr>
              <a:t>La virtualisation sépare le système d'exploitation (OS) du matériel. Plusieurs fournisseurs proposent des services cloud virtuels capables de provisionner les serveurs de manière dynamique en fonction des besoins. Ces instances virtualisées de serveurs sont créées à la demande. </a:t>
            </a:r>
          </a:p>
        </p:txBody>
      </p:sp>
      <p:pic>
        <p:nvPicPr>
          <p:cNvPr id="8" name="Picture 7">
            <a:extLst>
              <a:ext uri="{FF2B5EF4-FFF2-40B4-BE49-F238E27FC236}">
                <a16:creationId xmlns:a16="http://schemas.microsoft.com/office/drawing/2014/main" xmlns:c15="http://schemas.microsoft.com/office/drawing/2012/chart" xmlns:c="http://schemas.openxmlformats.org/drawingml/2006/chart" xmlns="" id="{B512A262-5E92-3240-B9E6-A1FA2BCBA15E}"/>
              </a:ext>
            </a:extLst>
          </p:cNvPr>
          <p:cNvPicPr>
            <a:picLocks noChangeAspect="1"/>
          </p:cNvPicPr>
          <p:nvPr/>
        </p:nvPicPr>
        <p:blipFill>
          <a:blip r:embed="rId4"/>
          <a:stretch>
            <a:fillRect/>
          </a:stretch>
        </p:blipFill>
        <p:spPr>
          <a:xfrm>
            <a:off x="4478337" y="944835"/>
            <a:ext cx="4191000" cy="3263900"/>
          </a:xfrm>
          <a:prstGeom prst="rect">
            <a:avLst/>
          </a:prstGeom>
        </p:spPr>
      </p:pic>
    </p:spTree>
    <p:custDataLst>
      <p:tags r:id="rId1"/>
    </p:custDataLst>
    <p:extLst>
      <p:ext uri="{BB962C8B-B14F-4D97-AF65-F5344CB8AC3E}">
        <p14:creationId xmlns:p14="http://schemas.microsoft.com/office/powerpoint/2010/main" val="17585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Virtualisation</a:t>
            </a:r>
            <a:r>
              <a:rPr lang="en-US" dirty="0"/>
              <a:t/>
            </a:r>
            <a:br>
              <a:rPr lang="en-US" dirty="0"/>
            </a:br>
            <a:r>
              <a:rPr lang="fr-FR" sz="2400"/>
              <a:t>Serveurs dédiés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696241C1-922A-344A-BE2C-AE4BA89DA6AC}"/>
              </a:ext>
            </a:extLst>
          </p:cNvPr>
          <p:cNvSpPr>
            <a:spLocks noGrp="1"/>
          </p:cNvSpPr>
          <p:nvPr>
            <p:ph idx="1"/>
          </p:nvPr>
        </p:nvSpPr>
        <p:spPr>
          <a:xfrm>
            <a:off x="86710" y="781088"/>
            <a:ext cx="5194738" cy="3689897"/>
          </a:xfrm>
        </p:spPr>
        <p:txBody>
          <a:bodyPr/>
          <a:lstStyle/>
          <a:p>
            <a:pPr marL="0" indent="0" algn="l" rtl="0"/>
            <a:r>
              <a:rPr lang="fr-FR" sz="1600" dirty="0">
                <a:solidFill>
                  <a:srgbClr val="000000"/>
                </a:solidFill>
              </a:rPr>
              <a:t>Historiquement, les serveurs d'entreprise consistaient en un système d'exploitation de serveur, tel que Windows Server ou Linux Server, installé sur un matériel spécifique. La mémoire vive (RAM), la puissance de traitement et l'espace disque d'un serveur étaient consacrés au service fourni (par ex. Internet, services de messagerie électronique, etc.).</a:t>
            </a:r>
          </a:p>
          <a:p>
            <a:pPr marL="342900" indent="-342900" algn="l" rtl="0">
              <a:buFont typeface="Arial" panose="020B0604020202020204" pitchFamily="34" charset="0"/>
              <a:buChar char="•"/>
            </a:pPr>
            <a:r>
              <a:rPr lang="fr-FR" sz="1400" dirty="0">
                <a:solidFill>
                  <a:srgbClr val="000000"/>
                </a:solidFill>
              </a:rPr>
              <a:t>Lorsqu'un composant tombe en panne, le service fourni par ce serveur devient indisponible. C'est ce qu'on appelle un « point de défaillance unique ». </a:t>
            </a:r>
          </a:p>
          <a:p>
            <a:pPr marL="342900" indent="-342900" algn="l" rtl="0">
              <a:buFont typeface="Arial" panose="020B0604020202020204" pitchFamily="34" charset="0"/>
              <a:buChar char="•"/>
            </a:pPr>
            <a:r>
              <a:rPr lang="fr-FR" sz="1400" dirty="0">
                <a:solidFill>
                  <a:srgbClr val="000000"/>
                </a:solidFill>
              </a:rPr>
              <a:t>Les serveurs dédiés étaient généralement sous-utilisés. Ils restaient souvent inactifs pendant de longues périodes jusqu'à ce que le service spécifique fourni soit sollicité. Ces serveurs ont gaspillé de l'énergie et pris plus d'espace que ne le justifiait la quantité de services fournis. C'est ce qu'on appelle la prolifération des serveurs</a:t>
            </a:r>
            <a:r>
              <a:rPr lang="fr-FR" sz="1600" dirty="0">
                <a:solidFill>
                  <a:srgbClr val="000000"/>
                </a:solidFill>
              </a:rPr>
              <a:t>.</a:t>
            </a: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62F68B85-B729-DD44-817F-ABC3D6756B86}"/>
              </a:ext>
            </a:extLst>
          </p:cNvPr>
          <p:cNvPicPr>
            <a:picLocks noChangeAspect="1"/>
          </p:cNvPicPr>
          <p:nvPr/>
        </p:nvPicPr>
        <p:blipFill>
          <a:blip r:embed="rId4"/>
          <a:stretch>
            <a:fillRect/>
          </a:stretch>
        </p:blipFill>
        <p:spPr>
          <a:xfrm>
            <a:off x="5281448" y="1476496"/>
            <a:ext cx="3730144" cy="2299082"/>
          </a:xfrm>
          <a:prstGeom prst="rect">
            <a:avLst/>
          </a:prstGeom>
        </p:spPr>
      </p:pic>
    </p:spTree>
    <p:custDataLst>
      <p:tags r:id="rId1"/>
    </p:custDataLst>
    <p:extLst>
      <p:ext uri="{BB962C8B-B14F-4D97-AF65-F5344CB8AC3E}">
        <p14:creationId xmlns:p14="http://schemas.microsoft.com/office/powerpoint/2010/main" val="1591237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13 Planning Guide</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This PowerPoint deck is divided in two parts:</a:t>
            </a:r>
          </a:p>
          <a:p>
            <a:pPr rtl="0"/>
            <a:r>
              <a:rPr lang="fr-FR"/>
              <a:t>Instructor Planning Guide</a:t>
            </a:r>
          </a:p>
          <a:p>
            <a:pPr lvl="1" rtl="0"/>
            <a:r>
              <a:rPr lang="fr-FR"/>
              <a:t>Information to help you become familiar with the module</a:t>
            </a:r>
          </a:p>
          <a:p>
            <a:pPr lvl="1" rtl="0"/>
            <a:r>
              <a:rPr lang="fr-FR"/>
              <a:t>Teaching aids</a:t>
            </a:r>
          </a:p>
          <a:p>
            <a:pPr rtl="0"/>
            <a:r>
              <a:rPr lang="fr-FR"/>
              <a:t>Instructor Class Presentation</a:t>
            </a:r>
          </a:p>
          <a:p>
            <a:pPr lvl="1" rtl="0"/>
            <a:r>
              <a:rPr lang="fr-FR"/>
              <a:t>Optional slides that you can use in the classroom</a:t>
            </a:r>
          </a:p>
          <a:p>
            <a:pPr lvl="1" rtl="0"/>
            <a:r>
              <a:rPr lang="fr-FR"/>
              <a:t>Begins on slide # 9</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val="262546906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Virtualisation</a:t>
            </a:r>
            <a:r>
              <a:rPr lang="en-US" dirty="0"/>
              <a:t/>
            </a:r>
            <a:br>
              <a:rPr lang="en-US" dirty="0"/>
            </a:br>
            <a:r>
              <a:rPr lang="fr-FR" sz="2400" dirty="0"/>
              <a:t>Virtualisation des serveurs</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B6AFB417-21AE-E04B-A264-F46D3B63D56E}"/>
              </a:ext>
            </a:extLst>
          </p:cNvPr>
          <p:cNvSpPr>
            <a:spLocks noGrp="1"/>
          </p:cNvSpPr>
          <p:nvPr>
            <p:ph idx="1"/>
          </p:nvPr>
        </p:nvSpPr>
        <p:spPr>
          <a:xfrm>
            <a:off x="1" y="731837"/>
            <a:ext cx="5295988" cy="3689897"/>
          </a:xfrm>
        </p:spPr>
        <p:txBody>
          <a:bodyPr/>
          <a:lstStyle/>
          <a:p>
            <a:pPr marL="342900" indent="-342900" algn="l" rtl="0">
              <a:buFont typeface="Arial" panose="020B0604020202020204" pitchFamily="34" charset="0"/>
              <a:buChar char="•"/>
            </a:pPr>
            <a:r>
              <a:rPr lang="fr-FR" sz="1600" dirty="0">
                <a:solidFill>
                  <a:srgbClr val="000000"/>
                </a:solidFill>
              </a:rPr>
              <a:t>La virtualisation des serveurs tire parti des ressources inactives pour consolider le nombre de serveurs nécessaires. Ainsi, plusieurs systèmes d'exploitation peuvent coexister sur une plate-forme matérielle unique.</a:t>
            </a:r>
          </a:p>
          <a:p>
            <a:pPr marL="342900" indent="-342900" algn="l" rtl="0">
              <a:buFont typeface="Arial" panose="020B0604020202020204" pitchFamily="34" charset="0"/>
              <a:buChar char="•"/>
            </a:pPr>
            <a:r>
              <a:rPr lang="fr-FR" sz="1600" dirty="0">
                <a:solidFill>
                  <a:srgbClr val="000000"/>
                </a:solidFill>
              </a:rPr>
              <a:t>Pour résoudre le problème de point de défaillance unique, la virtualisation implique généralement une fonction de redondance</a:t>
            </a:r>
          </a:p>
          <a:p>
            <a:pPr marL="342900" indent="-342900" algn="l" rtl="0">
              <a:buFont typeface="Arial" panose="020B0604020202020204" pitchFamily="34" charset="0"/>
              <a:buChar char="•"/>
            </a:pPr>
            <a:r>
              <a:rPr lang="fr-FR" sz="1600" dirty="0">
                <a:solidFill>
                  <a:srgbClr val="000000"/>
                </a:solidFill>
              </a:rPr>
              <a:t>L'hyperviseur est un programme, un </a:t>
            </a:r>
            <a:r>
              <a:rPr lang="fr-FR" sz="1600" dirty="0" err="1">
                <a:solidFill>
                  <a:srgbClr val="000000"/>
                </a:solidFill>
              </a:rPr>
              <a:t>firmware</a:t>
            </a:r>
            <a:r>
              <a:rPr lang="fr-FR" sz="1600" dirty="0">
                <a:solidFill>
                  <a:srgbClr val="000000"/>
                </a:solidFill>
              </a:rPr>
              <a:t> ou un équipement matériel qui ajoute une couche d'abstraction au-dessus du matériel physique. La couche d'abstraction permet de créer des machines virtuelles qui ont accès à tous les composants matériels de la machine physique, notamment les processeurs, la mémoire, les contrôleurs de disque et les cartes réseau.</a:t>
            </a:r>
          </a:p>
        </p:txBody>
      </p:sp>
      <p:pic>
        <p:nvPicPr>
          <p:cNvPr id="8" name="Picture 7">
            <a:extLst>
              <a:ext uri="{FF2B5EF4-FFF2-40B4-BE49-F238E27FC236}">
                <a16:creationId xmlns:a16="http://schemas.microsoft.com/office/drawing/2014/main" xmlns:c15="http://schemas.microsoft.com/office/drawing/2012/chart" xmlns:c="http://schemas.openxmlformats.org/drawingml/2006/chart" xmlns="" id="{BA77E84A-2A27-9B4A-B4F6-A244FC3A15AC}"/>
              </a:ext>
            </a:extLst>
          </p:cNvPr>
          <p:cNvPicPr>
            <a:picLocks noChangeAspect="1"/>
          </p:cNvPicPr>
          <p:nvPr/>
        </p:nvPicPr>
        <p:blipFill>
          <a:blip r:embed="rId4"/>
          <a:stretch>
            <a:fillRect/>
          </a:stretch>
        </p:blipFill>
        <p:spPr>
          <a:xfrm>
            <a:off x="5295989" y="1102520"/>
            <a:ext cx="3520634" cy="2948531"/>
          </a:xfrm>
          <a:prstGeom prst="rect">
            <a:avLst/>
          </a:prstGeom>
        </p:spPr>
      </p:pic>
    </p:spTree>
    <p:custDataLst>
      <p:tags r:id="rId1"/>
    </p:custDataLst>
    <p:extLst>
      <p:ext uri="{BB962C8B-B14F-4D97-AF65-F5344CB8AC3E}">
        <p14:creationId xmlns:p14="http://schemas.microsoft.com/office/powerpoint/2010/main" val="2497983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10359" y="0"/>
            <a:ext cx="8345488" cy="731837"/>
          </a:xfrm>
        </p:spPr>
        <p:txBody>
          <a:bodyPr/>
          <a:lstStyle/>
          <a:p>
            <a:pPr rtl="0">
              <a:lnSpc>
                <a:spcPct val="100000"/>
              </a:lnSpc>
            </a:pPr>
            <a:r>
              <a:rPr lang="fr-FR" sz="1600" dirty="0"/>
              <a:t>Virtualisation</a:t>
            </a:r>
            <a:r>
              <a:rPr lang="en-US" dirty="0"/>
              <a:t/>
            </a:r>
            <a:br>
              <a:rPr lang="en-US" dirty="0"/>
            </a:br>
            <a:r>
              <a:rPr lang="fr-FR" sz="2400" dirty="0"/>
              <a:t>Avantages de la Virtualisation</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4036AB3A-3BD7-6D4B-BD39-7A0683AA9FB1}"/>
              </a:ext>
            </a:extLst>
          </p:cNvPr>
          <p:cNvSpPr>
            <a:spLocks noGrp="1"/>
          </p:cNvSpPr>
          <p:nvPr>
            <p:ph idx="1"/>
          </p:nvPr>
        </p:nvSpPr>
        <p:spPr>
          <a:xfrm>
            <a:off x="474662" y="731837"/>
            <a:ext cx="8280057" cy="3689897"/>
          </a:xfrm>
        </p:spPr>
        <p:txBody>
          <a:bodyPr/>
          <a:lstStyle/>
          <a:p>
            <a:pPr marL="0" indent="0" algn="l" rtl="0"/>
            <a:r>
              <a:rPr lang="fr-FR" sz="1600" dirty="0">
                <a:solidFill>
                  <a:srgbClr val="000000"/>
                </a:solidFill>
              </a:rPr>
              <a:t>L'un des principaux avantages de la virtualisation est qu'elle permet de réduire le coût global :</a:t>
            </a:r>
          </a:p>
          <a:p>
            <a:pPr marL="342900" indent="-342900" algn="l" rtl="0">
              <a:buFont typeface="Arial" panose="020B0604020202020204" pitchFamily="34" charset="0"/>
              <a:buChar char="•"/>
            </a:pPr>
            <a:r>
              <a:rPr lang="fr-FR" sz="1600" dirty="0">
                <a:solidFill>
                  <a:srgbClr val="000000"/>
                </a:solidFill>
              </a:rPr>
              <a:t>Moins de matériel requis</a:t>
            </a:r>
          </a:p>
          <a:p>
            <a:pPr marL="342900" indent="-342900" algn="l" rtl="0">
              <a:buFont typeface="Arial" panose="020B0604020202020204" pitchFamily="34" charset="0"/>
              <a:buChar char="•"/>
            </a:pPr>
            <a:r>
              <a:rPr lang="fr-FR" sz="1600" dirty="0">
                <a:solidFill>
                  <a:srgbClr val="000000"/>
                </a:solidFill>
              </a:rPr>
              <a:t>Moins d'énergie consommée </a:t>
            </a:r>
          </a:p>
          <a:p>
            <a:pPr marL="342900" indent="-342900" algn="l" rtl="0">
              <a:buFont typeface="Arial" panose="020B0604020202020204" pitchFamily="34" charset="0"/>
              <a:buChar char="•"/>
            </a:pPr>
            <a:r>
              <a:rPr lang="fr-FR" sz="1600" dirty="0">
                <a:solidFill>
                  <a:srgbClr val="000000"/>
                </a:solidFill>
              </a:rPr>
              <a:t>Moins d'espace occupé </a:t>
            </a:r>
          </a:p>
          <a:p>
            <a:pPr marL="0" indent="0" algn="l"/>
            <a:endParaRPr lang="en-US" sz="1600" dirty="0">
              <a:solidFill>
                <a:srgbClr val="000000"/>
              </a:solidFill>
            </a:endParaRPr>
          </a:p>
          <a:p>
            <a:pPr marL="0" indent="0" algn="l" rtl="0"/>
            <a:r>
              <a:rPr lang="fr-FR" sz="1600" dirty="0">
                <a:solidFill>
                  <a:srgbClr val="000000"/>
                </a:solidFill>
              </a:rPr>
              <a:t>La virtualisation présente également d'autres avantages :</a:t>
            </a:r>
          </a:p>
          <a:p>
            <a:pPr marL="342900" indent="-342900" algn="l" rtl="0">
              <a:buFont typeface="Arial" panose="020B0604020202020204" pitchFamily="34" charset="0"/>
              <a:buChar char="•"/>
            </a:pPr>
            <a:r>
              <a:rPr lang="fr-FR" sz="1600" dirty="0">
                <a:solidFill>
                  <a:srgbClr val="000000"/>
                </a:solidFill>
              </a:rPr>
              <a:t>Prototypage plus facile</a:t>
            </a:r>
          </a:p>
          <a:p>
            <a:pPr marL="342900" indent="-342900" algn="l" rtl="0">
              <a:buFont typeface="Arial" panose="020B0604020202020204" pitchFamily="34" charset="0"/>
              <a:buChar char="•"/>
            </a:pPr>
            <a:r>
              <a:rPr lang="fr-FR" sz="1600" dirty="0">
                <a:solidFill>
                  <a:srgbClr val="000000"/>
                </a:solidFill>
              </a:rPr>
              <a:t>Provisionnement plus rapide des serveurs</a:t>
            </a:r>
          </a:p>
          <a:p>
            <a:pPr marL="342900" indent="-342900" algn="l" rtl="0">
              <a:buFont typeface="Arial" panose="020B0604020202020204" pitchFamily="34" charset="0"/>
              <a:buChar char="•"/>
            </a:pPr>
            <a:r>
              <a:rPr lang="fr-FR" sz="1600" dirty="0">
                <a:solidFill>
                  <a:srgbClr val="000000"/>
                </a:solidFill>
              </a:rPr>
              <a:t>augmentation de la durée de fonctionnement des serveurs</a:t>
            </a:r>
          </a:p>
          <a:p>
            <a:pPr marL="342900" indent="-342900" algn="l" rtl="0">
              <a:buFont typeface="Arial" panose="020B0604020202020204" pitchFamily="34" charset="0"/>
              <a:buChar char="•"/>
            </a:pPr>
            <a:r>
              <a:rPr lang="fr-FR" sz="1600" dirty="0">
                <a:solidFill>
                  <a:srgbClr val="000000"/>
                </a:solidFill>
              </a:rPr>
              <a:t>Meilleure reprise après sinistre</a:t>
            </a:r>
          </a:p>
          <a:p>
            <a:pPr marL="342900" indent="-342900" algn="l" rtl="0">
              <a:buFont typeface="Arial" panose="020B0604020202020204" pitchFamily="34" charset="0"/>
              <a:buChar char="•"/>
            </a:pPr>
            <a:r>
              <a:rPr lang="fr-FR" sz="1600" dirty="0">
                <a:solidFill>
                  <a:srgbClr val="000000"/>
                </a:solidFill>
              </a:rPr>
              <a:t>Prise en charge de l'existant</a:t>
            </a:r>
          </a:p>
        </p:txBody>
      </p:sp>
    </p:spTree>
    <p:custDataLst>
      <p:tags r:id="rId1"/>
    </p:custDataLst>
    <p:extLst>
      <p:ext uri="{BB962C8B-B14F-4D97-AF65-F5344CB8AC3E}">
        <p14:creationId xmlns:p14="http://schemas.microsoft.com/office/powerpoint/2010/main" val="3313550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Virtualisation </a:t>
            </a:r>
            <a:r>
              <a:rPr lang="en-US" dirty="0"/>
              <a:t/>
            </a:r>
            <a:br>
              <a:rPr lang="en-US" dirty="0"/>
            </a:br>
            <a:r>
              <a:rPr lang="fr-FR" sz="2400" dirty="0"/>
              <a:t>Couches d'abstraction</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461F629C-D9D2-7846-A0F4-E7582E9EA952}"/>
              </a:ext>
            </a:extLst>
          </p:cNvPr>
          <p:cNvSpPr>
            <a:spLocks noGrp="1"/>
          </p:cNvSpPr>
          <p:nvPr>
            <p:ph idx="1"/>
          </p:nvPr>
        </p:nvSpPr>
        <p:spPr>
          <a:xfrm>
            <a:off x="474662" y="731837"/>
            <a:ext cx="8280057" cy="1675697"/>
          </a:xfrm>
        </p:spPr>
        <p:txBody>
          <a:bodyPr/>
          <a:lstStyle/>
          <a:p>
            <a:pPr marL="0" indent="0" algn="l" rtl="0"/>
            <a:r>
              <a:rPr lang="fr-FR" sz="1600">
                <a:solidFill>
                  <a:srgbClr val="000000"/>
                </a:solidFill>
              </a:rPr>
              <a:t>Un système informatique se compose des couches d'abstraction suivantes : services, système d'exploitation, micrologiciels et matériel.</a:t>
            </a:r>
          </a:p>
          <a:p>
            <a:pPr marL="342900" indent="-342900" algn="l" rtl="0">
              <a:buFont typeface="Arial" panose="020B0604020202020204" pitchFamily="34" charset="0"/>
              <a:buChar char="•"/>
            </a:pPr>
            <a:r>
              <a:rPr lang="fr-FR" sz="1600">
                <a:solidFill>
                  <a:srgbClr val="000000"/>
                </a:solidFill>
              </a:rPr>
              <a:t>À chaque couche d'abstraction, un code de programmation sert d'interface entre les couches inférieures et supérieures. </a:t>
            </a:r>
          </a:p>
          <a:p>
            <a:pPr marL="342900" indent="-342900" algn="l" rtl="0">
              <a:buFont typeface="Arial" panose="020B0604020202020204" pitchFamily="34" charset="0"/>
              <a:buChar char="•"/>
            </a:pPr>
            <a:r>
              <a:rPr lang="fr-FR" sz="1600">
                <a:solidFill>
                  <a:srgbClr val="000000"/>
                </a:solidFill>
              </a:rPr>
              <a:t>Un hyperviseur est installé entre le firmware et le système d'exploitation. L'hyperviseur peut prendre en charge plusieurs instances de système d'exploitation.</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05271C7E-3E3E-454E-BCD8-12915D4B4DA0}"/>
              </a:ext>
            </a:extLst>
          </p:cNvPr>
          <p:cNvPicPr>
            <a:picLocks noChangeAspect="1"/>
          </p:cNvPicPr>
          <p:nvPr/>
        </p:nvPicPr>
        <p:blipFill>
          <a:blip r:embed="rId4"/>
          <a:stretch>
            <a:fillRect/>
          </a:stretch>
        </p:blipFill>
        <p:spPr>
          <a:xfrm>
            <a:off x="1366044" y="2528638"/>
            <a:ext cx="2806700" cy="2252912"/>
          </a:xfrm>
          <a:prstGeom prst="rect">
            <a:avLst/>
          </a:prstGeom>
        </p:spPr>
      </p:pic>
      <p:pic>
        <p:nvPicPr>
          <p:cNvPr id="8" name="Picture 7">
            <a:extLst>
              <a:ext uri="{FF2B5EF4-FFF2-40B4-BE49-F238E27FC236}">
                <a16:creationId xmlns:a16="http://schemas.microsoft.com/office/drawing/2014/main" xmlns:c15="http://schemas.microsoft.com/office/drawing/2012/chart" xmlns:c="http://schemas.openxmlformats.org/drawingml/2006/chart" xmlns="" id="{7B9922E1-407C-164F-B52E-86B0F6C3CBF3}"/>
              </a:ext>
            </a:extLst>
          </p:cNvPr>
          <p:cNvPicPr>
            <a:picLocks noChangeAspect="1"/>
          </p:cNvPicPr>
          <p:nvPr/>
        </p:nvPicPr>
        <p:blipFill>
          <a:blip r:embed="rId5"/>
          <a:stretch>
            <a:fillRect/>
          </a:stretch>
        </p:blipFill>
        <p:spPr>
          <a:xfrm>
            <a:off x="4563710" y="2571750"/>
            <a:ext cx="2806700" cy="2209800"/>
          </a:xfrm>
          <a:prstGeom prst="rect">
            <a:avLst/>
          </a:prstGeom>
        </p:spPr>
      </p:pic>
    </p:spTree>
    <p:custDataLst>
      <p:tags r:id="rId1"/>
    </p:custDataLst>
    <p:extLst>
      <p:ext uri="{BB962C8B-B14F-4D97-AF65-F5344CB8AC3E}">
        <p14:creationId xmlns:p14="http://schemas.microsoft.com/office/powerpoint/2010/main" val="33433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86711" y="0"/>
            <a:ext cx="8345488" cy="731837"/>
          </a:xfrm>
        </p:spPr>
        <p:txBody>
          <a:bodyPr/>
          <a:lstStyle/>
          <a:p>
            <a:pPr rtl="0">
              <a:lnSpc>
                <a:spcPct val="100000"/>
              </a:lnSpc>
            </a:pPr>
            <a:r>
              <a:rPr lang="fr-FR" sz="1600" dirty="0"/>
              <a:t>Virtualisation</a:t>
            </a:r>
            <a:r>
              <a:rPr lang="en-US" dirty="0"/>
              <a:t/>
            </a:r>
            <a:br>
              <a:rPr lang="en-US" dirty="0"/>
            </a:br>
            <a:r>
              <a:rPr lang="fr-FR" sz="2400" dirty="0"/>
              <a:t>Hyperviseurs de type 2</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DA4662F3-9D2E-0F4A-9CA4-8E097D17AA67}"/>
              </a:ext>
            </a:extLst>
          </p:cNvPr>
          <p:cNvSpPr>
            <a:spLocks noGrp="1"/>
          </p:cNvSpPr>
          <p:nvPr>
            <p:ph idx="1"/>
          </p:nvPr>
        </p:nvSpPr>
        <p:spPr>
          <a:xfrm>
            <a:off x="474662" y="731838"/>
            <a:ext cx="8280057" cy="1316882"/>
          </a:xfrm>
        </p:spPr>
        <p:txBody>
          <a:bodyPr/>
          <a:lstStyle/>
          <a:p>
            <a:pPr marL="342900" indent="-342900" algn="l" rtl="0">
              <a:buFont typeface="Arial" panose="020B0604020202020204" pitchFamily="34" charset="0"/>
              <a:buChar char="•"/>
            </a:pPr>
            <a:r>
              <a:rPr lang="fr-FR" sz="1600" dirty="0">
                <a:solidFill>
                  <a:srgbClr val="000000"/>
                </a:solidFill>
              </a:rPr>
              <a:t>Un hyperviseur de type 2 est un logiciel qui crée et exécute des instances de VM. L'ordinateur sur lequel un hyperviseur prend en charge une ou plusieurs machines virtuelles est appelé « machine hôte ». Les hyperviseurs de type 2 sont également appelés « hyperviseurs hébergés ». </a:t>
            </a:r>
          </a:p>
          <a:p>
            <a:pPr marL="342900" indent="-342900" algn="l" rtl="0">
              <a:buFont typeface="Arial" panose="020B0604020202020204" pitchFamily="34" charset="0"/>
              <a:buChar char="•"/>
            </a:pPr>
            <a:r>
              <a:rPr lang="fr-FR" sz="1600" dirty="0">
                <a:solidFill>
                  <a:srgbClr val="000000"/>
                </a:solidFill>
              </a:rPr>
              <a:t>Un avantage considérable des hyperviseurs de type 2 est qu'ils ne requièrent aucune console de gestion logicielle.</a:t>
            </a:r>
          </a:p>
        </p:txBody>
      </p:sp>
      <p:pic>
        <p:nvPicPr>
          <p:cNvPr id="9" name="Picture 8">
            <a:extLst>
              <a:ext uri="{FF2B5EF4-FFF2-40B4-BE49-F238E27FC236}">
                <a16:creationId xmlns:a16="http://schemas.microsoft.com/office/drawing/2014/main" xmlns:c15="http://schemas.microsoft.com/office/drawing/2012/chart" xmlns:c="http://schemas.openxmlformats.org/drawingml/2006/chart" xmlns="" id="{B8024F4B-FC6A-D448-9552-72B707A3E330}"/>
              </a:ext>
            </a:extLst>
          </p:cNvPr>
          <p:cNvPicPr>
            <a:picLocks noChangeAspect="1"/>
          </p:cNvPicPr>
          <p:nvPr/>
        </p:nvPicPr>
        <p:blipFill>
          <a:blip r:embed="rId4"/>
          <a:stretch>
            <a:fillRect/>
          </a:stretch>
        </p:blipFill>
        <p:spPr>
          <a:xfrm>
            <a:off x="2871091" y="2514623"/>
            <a:ext cx="3234950" cy="2261835"/>
          </a:xfrm>
          <a:prstGeom prst="rect">
            <a:avLst/>
          </a:prstGeom>
        </p:spPr>
      </p:pic>
    </p:spTree>
    <p:custDataLst>
      <p:tags r:id="rId1"/>
    </p:custDataLst>
    <p:extLst>
      <p:ext uri="{BB962C8B-B14F-4D97-AF65-F5344CB8AC3E}">
        <p14:creationId xmlns:p14="http://schemas.microsoft.com/office/powerpoint/2010/main" val="1255502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331089"/>
            <a:ext cx="7848344" cy="1386711"/>
          </a:xfrm>
        </p:spPr>
        <p:txBody>
          <a:bodyPr/>
          <a:lstStyle/>
          <a:p>
            <a:pPr rtl="0"/>
            <a:r>
              <a:rPr lang="fr-FR">
                <a:solidFill>
                  <a:schemeClr val="accent5">
                    <a:lumMod val="40000"/>
                    <a:lumOff val="60000"/>
                  </a:schemeClr>
                </a:solidFill>
              </a:rPr>
              <a:t>13.3 Infrastructure de réseau virtuel</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Infrastructure de réseau virtuel</a:t>
            </a:r>
            <a:r>
              <a:rPr lang="en-US" dirty="0"/>
              <a:t/>
            </a:r>
            <a:br>
              <a:rPr lang="en-US" dirty="0"/>
            </a:br>
            <a:r>
              <a:rPr lang="fr-FR" sz="2400" dirty="0"/>
              <a:t>Hyperviseurs de type 1</a:t>
            </a:r>
          </a:p>
        </p:txBody>
      </p:sp>
      <p:sp>
        <p:nvSpPr>
          <p:cNvPr id="7" name="Content Placeholder 6">
            <a:extLst>
              <a:ext uri="{FF2B5EF4-FFF2-40B4-BE49-F238E27FC236}">
                <a16:creationId xmlns:a16="http://schemas.microsoft.com/office/drawing/2014/main" xmlns:c15="http://schemas.microsoft.com/office/drawing/2012/chart" xmlns:c="http://schemas.openxmlformats.org/drawingml/2006/chart" xmlns="" id="{AED8F7F4-2269-0A40-904E-94273E04803C}"/>
              </a:ext>
            </a:extLst>
          </p:cNvPr>
          <p:cNvSpPr>
            <a:spLocks noGrp="1"/>
          </p:cNvSpPr>
          <p:nvPr>
            <p:ph idx="1"/>
          </p:nvPr>
        </p:nvSpPr>
        <p:spPr>
          <a:xfrm>
            <a:off x="474662" y="731838"/>
            <a:ext cx="8280057" cy="2103960"/>
          </a:xfrm>
        </p:spPr>
        <p:txBody>
          <a:bodyPr/>
          <a:lstStyle/>
          <a:p>
            <a:pPr marL="342900" indent="-342900" algn="l" rtl="0">
              <a:buFont typeface="Arial" panose="020B0604020202020204" pitchFamily="34" charset="0"/>
              <a:buChar char="•"/>
            </a:pPr>
            <a:r>
              <a:rPr lang="fr-FR" sz="1600" dirty="0">
                <a:solidFill>
                  <a:srgbClr val="000000"/>
                </a:solidFill>
              </a:rPr>
              <a:t>Les hyperviseurs de type 1 sont également dits « sans système d'exploitation », car ils sont installés directement sur le matériel. Généralement, ils sont utilisés sur des serveurs d'entreprise et des périphériques de mise en réseau de centres de données.</a:t>
            </a:r>
          </a:p>
          <a:p>
            <a:pPr marL="342900" indent="-342900" algn="l" rtl="0">
              <a:buFont typeface="Arial" panose="020B0604020202020204" pitchFamily="34" charset="0"/>
              <a:buChar char="•"/>
            </a:pPr>
            <a:r>
              <a:rPr lang="fr-FR" sz="1600" dirty="0">
                <a:solidFill>
                  <a:srgbClr val="000000"/>
                </a:solidFill>
              </a:rPr>
              <a:t>Un hyperviseur de type 1 est installé directement sur le serveur ou le matériel de mise en réseau, Plusieurs instances d'un système d'exploitation sont ensuite installées au-dessus de l'hyperviseur, comme le montre la figure. Les hyperviseurs de type 1 bénéficient d'un accès direct aux ressources matérielles. Par conséquent, ils sont plus efficaces que les architectures hébergées. Ils améliorent l'évolutivité, les performances et la robustesse.</a:t>
            </a:r>
          </a:p>
          <a:p>
            <a:pPr marL="342900" indent="-342900" algn="l">
              <a:buFont typeface="Arial" panose="020B0604020202020204" pitchFamily="34" charset="0"/>
              <a:buChar char="•"/>
            </a:pPr>
            <a:endParaRPr lang="en-US" sz="1600" dirty="0">
              <a:solidFill>
                <a:srgbClr val="000000"/>
              </a:solidFill>
            </a:endParaRPr>
          </a:p>
        </p:txBody>
      </p:sp>
      <p:pic>
        <p:nvPicPr>
          <p:cNvPr id="9" name="Picture 8">
            <a:extLst>
              <a:ext uri="{FF2B5EF4-FFF2-40B4-BE49-F238E27FC236}">
                <a16:creationId xmlns:a16="http://schemas.microsoft.com/office/drawing/2014/main" xmlns:c15="http://schemas.microsoft.com/office/drawing/2012/chart" xmlns:c="http://schemas.openxmlformats.org/drawingml/2006/chart" xmlns="" id="{D7125189-0140-7B41-BA11-AF1A333677E1}"/>
              </a:ext>
            </a:extLst>
          </p:cNvPr>
          <p:cNvPicPr>
            <a:picLocks noChangeAspect="1"/>
          </p:cNvPicPr>
          <p:nvPr/>
        </p:nvPicPr>
        <p:blipFill>
          <a:blip r:embed="rId4"/>
          <a:stretch>
            <a:fillRect/>
          </a:stretch>
        </p:blipFill>
        <p:spPr>
          <a:xfrm>
            <a:off x="2989314" y="3061114"/>
            <a:ext cx="3165372" cy="1742017"/>
          </a:xfrm>
          <a:prstGeom prst="rect">
            <a:avLst/>
          </a:prstGeom>
        </p:spPr>
      </p:pic>
    </p:spTree>
    <p:custDataLst>
      <p:tags r:id="rId1"/>
    </p:custDataLst>
    <p:extLst>
      <p:ext uri="{BB962C8B-B14F-4D97-AF65-F5344CB8AC3E}">
        <p14:creationId xmlns:p14="http://schemas.microsoft.com/office/powerpoint/2010/main" val="421545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Infrastructure de réseau virtuel</a:t>
            </a:r>
            <a:r>
              <a:rPr lang="en-US" dirty="0"/>
              <a:t/>
            </a:r>
            <a:br>
              <a:rPr lang="en-US" dirty="0"/>
            </a:br>
            <a:r>
              <a:rPr lang="fr-FR" sz="2400" dirty="0"/>
              <a:t>Installation d'une machine virtuelle sur un hyperviseur</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675F2EA5-9D85-0E44-AEE5-1030A2B30440}"/>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La gestion des hyperviseurs de type 1 nécessite en effet une « console de gestion ». Le logiciel de gestion permet de gérer plusieurs serveurs utilisant le même hyperviseur. La console de gestion peut automatiquement consolider les serveurs et les mettre hors/sous tension, le cas échéant.</a:t>
            </a:r>
          </a:p>
          <a:p>
            <a:pPr marL="342900" indent="-342900" algn="l" rtl="0">
              <a:buFont typeface="Arial" panose="020B0604020202020204" pitchFamily="34" charset="0"/>
              <a:buChar char="•"/>
            </a:pPr>
            <a:r>
              <a:rPr lang="fr-FR" sz="1600">
                <a:solidFill>
                  <a:srgbClr val="000000"/>
                </a:solidFill>
              </a:rPr>
              <a:t>La console de gestion permet une reprise en cas de panne matérielle. Si un composant de serveur dysfonctionne, la console de gestion transfère automatiquement et en toute transparence la machine virtuelle sur un autre serveur. Cisco UCS Manager contrôle de multiples serveurs et gère les ressources pour des milliers de machines virtuelles.</a:t>
            </a:r>
          </a:p>
          <a:p>
            <a:pPr marL="342900" indent="-342900" algn="l" rtl="0">
              <a:buFont typeface="Arial" panose="020B0604020202020204" pitchFamily="34" charset="0"/>
              <a:buChar char="•"/>
            </a:pPr>
            <a:r>
              <a:rPr lang="fr-FR" sz="1600">
                <a:solidFill>
                  <a:srgbClr val="000000"/>
                </a:solidFill>
              </a:rPr>
              <a:t>Certaines consoles de gestion permettent également la surallocation du serveur. c.-à-d. l'installation de plusieurs instances de système d'exploitation dont l'allocation de mémoire dépasse la quantité totale de mémoire disponible sur un serveur. La surallocation est une pratique courante car les quatre instances du SE ont rarement besoin de toutes les ressources qui leur sont allouées à un moment donné.</a:t>
            </a:r>
          </a:p>
        </p:txBody>
      </p:sp>
    </p:spTree>
    <p:custDataLst>
      <p:tags r:id="rId1"/>
    </p:custDataLst>
    <p:extLst>
      <p:ext uri="{BB962C8B-B14F-4D97-AF65-F5344CB8AC3E}">
        <p14:creationId xmlns:p14="http://schemas.microsoft.com/office/powerpoint/2010/main" val="3653171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70944"/>
            <a:ext cx="8345488" cy="731837"/>
          </a:xfrm>
        </p:spPr>
        <p:txBody>
          <a:bodyPr/>
          <a:lstStyle/>
          <a:p>
            <a:pPr rtl="0">
              <a:lnSpc>
                <a:spcPct val="100000"/>
              </a:lnSpc>
            </a:pPr>
            <a:r>
              <a:rPr lang="fr-FR" sz="1600" dirty="0"/>
              <a:t>Infrastructure de réseau virtuel</a:t>
            </a:r>
            <a:r>
              <a:rPr lang="en-US" dirty="0"/>
              <a:t/>
            </a:r>
            <a:br>
              <a:rPr lang="en-US" dirty="0"/>
            </a:br>
            <a:r>
              <a:rPr lang="fr-FR" sz="2400" dirty="0"/>
              <a:t>La complexité de virtualisation du réseau</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5C5089E0-4BB1-3A4A-8FFD-C049A81BAEE1}"/>
              </a:ext>
            </a:extLst>
          </p:cNvPr>
          <p:cNvSpPr>
            <a:spLocks noGrp="1"/>
          </p:cNvSpPr>
          <p:nvPr>
            <p:ph idx="1"/>
          </p:nvPr>
        </p:nvSpPr>
        <p:spPr>
          <a:xfrm>
            <a:off x="0" y="818547"/>
            <a:ext cx="6361386" cy="3689897"/>
          </a:xfrm>
        </p:spPr>
        <p:txBody>
          <a:bodyPr/>
          <a:lstStyle/>
          <a:p>
            <a:pPr marL="342900" indent="-342900" algn="l" rtl="0">
              <a:buFont typeface="Arial" panose="020B0604020202020204" pitchFamily="34" charset="0"/>
              <a:buChar char="•"/>
            </a:pPr>
            <a:r>
              <a:rPr lang="fr-FR" sz="1600" dirty="0">
                <a:solidFill>
                  <a:srgbClr val="000000"/>
                </a:solidFill>
              </a:rPr>
              <a:t>Lorsqu'un serveur est virtualisé, ses ressources ne sont pas visibles. Cela peut créer des problèmes lors de l'utilisation d'architectures de réseau traditionnelles.</a:t>
            </a:r>
          </a:p>
          <a:p>
            <a:pPr marL="342900" indent="-342900" algn="l" rtl="0">
              <a:buFont typeface="Arial" panose="020B0604020202020204" pitchFamily="34" charset="0"/>
              <a:buChar char="•"/>
            </a:pPr>
            <a:r>
              <a:rPr lang="fr-FR" sz="1600" dirty="0">
                <a:solidFill>
                  <a:srgbClr val="000000"/>
                </a:solidFill>
              </a:rPr>
              <a:t>Les machines virtuelles peuvent être déplacées, et l'administrateur réseau doit être en mesure d'ajouter, supprimer et modifier des ressources et des profils réseau pour faciliter leur mobilité. Ce processus serait manuel et prendrait beaucoup de temps avec les commutateurs de réseau traditionnels.</a:t>
            </a:r>
          </a:p>
          <a:p>
            <a:pPr marL="342900" indent="-342900" algn="l" rtl="0">
              <a:buFont typeface="Arial" panose="020B0604020202020204" pitchFamily="34" charset="0"/>
              <a:buChar char="•"/>
            </a:pPr>
            <a:r>
              <a:rPr lang="fr-FR" sz="1600" dirty="0">
                <a:solidFill>
                  <a:srgbClr val="000000"/>
                </a:solidFill>
              </a:rPr>
              <a:t>Les flux de trafic diffèrent sensiblement du modèle client-serveur traditionnel. Généralement, il y a un volume considérable de trafic échangé entre des serveurs virtuels (trafic Est-Ouest) qui change de localisation et d'intensité au fil du temps. Le trafic nord-sud est généralement destiné à des emplacements hors site tels qu'un autre centre de données, d'autres fournisseurs de services de cloud ou l'internet.</a:t>
            </a:r>
          </a:p>
          <a:p>
            <a:pPr marL="0" indent="0" algn="l"/>
            <a:endParaRPr lang="en-US" sz="1600" dirty="0">
              <a:solidFill>
                <a:srgbClr val="000000"/>
              </a:solidFill>
            </a:endParaRP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BB308614-6F5B-5E42-AF9E-48C840FB6AD8}"/>
              </a:ext>
            </a:extLst>
          </p:cNvPr>
          <p:cNvPicPr>
            <a:picLocks noChangeAspect="1"/>
          </p:cNvPicPr>
          <p:nvPr/>
        </p:nvPicPr>
        <p:blipFill>
          <a:blip r:embed="rId4"/>
          <a:stretch>
            <a:fillRect/>
          </a:stretch>
        </p:blipFill>
        <p:spPr>
          <a:xfrm>
            <a:off x="6245032" y="1497724"/>
            <a:ext cx="2649108" cy="2112580"/>
          </a:xfrm>
          <a:prstGeom prst="rect">
            <a:avLst/>
          </a:prstGeom>
        </p:spPr>
      </p:pic>
    </p:spTree>
    <p:custDataLst>
      <p:tags r:id="rId1"/>
    </p:custDataLst>
    <p:extLst>
      <p:ext uri="{BB962C8B-B14F-4D97-AF65-F5344CB8AC3E}">
        <p14:creationId xmlns:p14="http://schemas.microsoft.com/office/powerpoint/2010/main" val="3076110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Infrastructure de réseau virtuel</a:t>
            </a:r>
            <a:r>
              <a:rPr lang="en-US" dirty="0"/>
              <a:t/>
            </a:r>
            <a:br>
              <a:rPr lang="en-US" dirty="0"/>
            </a:br>
            <a:r>
              <a:rPr lang="fr-FR" sz="2400" dirty="0"/>
              <a:t>La complexité de virtualisation du réseau (Suite)</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5C5089E0-4BB1-3A4A-8FFD-C049A81BAEE1}"/>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Le trafic dynamique en constante évolution nécessite une approche flexible de la gestion des ressources réseau. Pour faire face à ces fluctuations, les infrastructures réseau existantes peuvent s'appuyer sur des configurations de QoS et de niveau de sécurité propres à chaque flux. Néanmoins, dans les grandes entreprises qui utilisent des équipements multifournisseurs, la reconfiguration nécessaire après l'activation d'une nouvelle machine virtuelle risque de prendre beaucoup de temps.</a:t>
            </a:r>
          </a:p>
          <a:p>
            <a:pPr marL="342900" indent="-342900" algn="l" rtl="0">
              <a:buFont typeface="Arial" panose="020B0604020202020204" pitchFamily="34" charset="0"/>
              <a:buChar char="•"/>
            </a:pPr>
            <a:r>
              <a:rPr lang="fr-FR" sz="1600">
                <a:solidFill>
                  <a:srgbClr val="000000"/>
                </a:solidFill>
              </a:rPr>
              <a:t>L'infrastructure de réseau peut également tirer parti de la virtualisation. Les fonctions de réseau peuvent être virtualisées. Chaque périphérique réseau peut être segmenté en plusieurs périphériques virtuels fonctionnant en tant que périphériques indépendants. Les exemples incluent les sous-interfaces, les interfaces virtuelles, les VLAN et les tables de routage. Le routage virtualisé est appelé routage et transfert virtuels (VRF).</a:t>
            </a:r>
          </a:p>
          <a:p>
            <a:pPr marL="0" indent="0" algn="l"/>
            <a:r>
              <a:rPr lang="en-US" sz="1600" dirty="0">
                <a:solidFill>
                  <a:srgbClr val="000000"/>
                </a:solidFill>
              </a:rPr>
              <a:t/>
            </a:r>
            <a:br>
              <a:rPr lang="en-US" sz="1600" dirty="0">
                <a:solidFill>
                  <a:srgbClr val="000000"/>
                </a:solidFill>
              </a:rPr>
            </a:b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02689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226916"/>
            <a:ext cx="7848344" cy="1490884"/>
          </a:xfrm>
        </p:spPr>
        <p:txBody>
          <a:bodyPr/>
          <a:lstStyle/>
          <a:p>
            <a:pPr rtl="0"/>
            <a:r>
              <a:rPr lang="fr-FR">
                <a:solidFill>
                  <a:schemeClr val="accent5">
                    <a:lumMod val="40000"/>
                    <a:lumOff val="60000"/>
                  </a:schemeClr>
                </a:solidFill>
              </a:rPr>
              <a:t>13.4 Réseau SDN</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D0DBD329-AB20-664C-9697-486FE5CED9B9}"/>
              </a:ext>
            </a:extLst>
          </p:cNvPr>
          <p:cNvSpPr>
            <a:spLocks noGrp="1"/>
          </p:cNvSpPr>
          <p:nvPr>
            <p:ph type="title"/>
          </p:nvPr>
        </p:nvSpPr>
        <p:spPr>
          <a:xfrm>
            <a:off x="0" y="189238"/>
            <a:ext cx="9144000" cy="609708"/>
          </a:xfrm>
        </p:spPr>
        <p:txBody>
          <a:bodyPr/>
          <a:lstStyle/>
          <a:p>
            <a:pPr rtl="0"/>
            <a:r>
              <a:rPr lang="fr-FR"/>
              <a:t>What to Expect in this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C2EDE137-350D-6D47-BD51-750CD198389A}"/>
              </a:ext>
            </a:extLst>
          </p:cNvPr>
          <p:cNvSpPr>
            <a:spLocks noGrp="1"/>
          </p:cNvSpPr>
          <p:nvPr>
            <p:ph idx="1"/>
          </p:nvPr>
        </p:nvSpPr>
        <p:spPr>
          <a:xfrm>
            <a:off x="144065" y="798945"/>
            <a:ext cx="8853286" cy="346366"/>
          </a:xfrm>
        </p:spPr>
        <p:txBody>
          <a:bodyPr/>
          <a:lstStyle/>
          <a:p>
            <a:pPr rtl="0"/>
            <a:r>
              <a:rPr lang="fr-FR"/>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xmlns:c15="http://schemas.microsoft.com/office/drawing/2012/chart" xmlns:c="http://schemas.openxmlformats.org/drawingml/2006/chart" xmlns="" id="{24EE699F-A87C-2246-9235-C1DFDF6B2651}"/>
              </a:ext>
            </a:extLst>
          </p:cNvPr>
          <p:cNvGraphicFramePr>
            <a:graphicFrameLocks noGrp="1"/>
          </p:cNvGraphicFramePr>
          <p:nvPr>
            <p:extLst/>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xmlns:c15="http://schemas.microsoft.com/office/drawing/2012/chart" xmlns:c="http://schemas.openxmlformats.org/drawingml/2006/chart" xmlns="" val="200107645"/>
                    </a:ext>
                  </a:extLst>
                </a:gridCol>
                <a:gridCol w="6416970">
                  <a:extLst>
                    <a:ext uri="{9D8B030D-6E8A-4147-A177-3AD203B41FA5}">
                      <a16:colId xmlns:a16="http://schemas.microsoft.com/office/drawing/2014/main" xmlns:c15="http://schemas.microsoft.com/office/drawing/2012/chart" xmlns:c="http://schemas.openxmlformats.org/drawingml/2006/chart" xmlns="" val="2648404099"/>
                    </a:ext>
                  </a:extLst>
                </a:gridCol>
              </a:tblGrid>
              <a:tr h="265091">
                <a:tc>
                  <a:txBody>
                    <a:bodyPr/>
                    <a:lstStyle/>
                    <a:p>
                      <a:pPr rtl="0"/>
                      <a:r>
                        <a:rPr lang="fr-FR"/>
                        <a:t>Feature</a:t>
                      </a:r>
                    </a:p>
                  </a:txBody>
                  <a:tcPr/>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a16="http://schemas.microsoft.com/office/drawing/2014/main" xmlns:c15="http://schemas.microsoft.com/office/drawing/2012/chart" xmlns:c="http://schemas.openxmlformats.org/drawingml/2006/chart" xmlns=""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a16="http://schemas.microsoft.com/office/drawing/2014/main" xmlns:c15="http://schemas.microsoft.com/office/drawing/2012/chart" xmlns:c="http://schemas.openxmlformats.org/drawingml/2006/chart" xmlns=""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Per topic online quiz to help learners gauge content understanding. </a:t>
                      </a:r>
                    </a:p>
                  </a:txBody>
                  <a:tcPr/>
                </a:tc>
                <a:extLst>
                  <a:ext uri="{0D108BD9-81ED-4DB2-BD59-A6C34878D82A}">
                    <a16:rowId xmlns:a16="http://schemas.microsoft.com/office/drawing/2014/main" xmlns:c15="http://schemas.microsoft.com/office/drawing/2012/chart" xmlns:c="http://schemas.openxmlformats.org/drawingml/2006/chart" xmlns=""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Interactive Activities</a:t>
                      </a:r>
                    </a:p>
                  </a:txBody>
                  <a:tcPr marL="9525" marR="9525" marT="9525" marB="0" anchor="b"/>
                </a:tc>
                <a:tc>
                  <a:txBody>
                    <a:bodyPr/>
                    <a:lstStyle/>
                    <a:p>
                      <a:pPr rtl="0"/>
                      <a:r>
                        <a:rPr lang="fr-FR"/>
                        <a:t>A variety of formats to help learners gauge content understanding.</a:t>
                      </a:r>
                    </a:p>
                  </a:txBody>
                  <a:tcPr/>
                </a:tc>
                <a:extLst>
                  <a:ext uri="{0D108BD9-81ED-4DB2-BD59-A6C34878D82A}">
                    <a16:rowId xmlns:a16="http://schemas.microsoft.com/office/drawing/2014/main" xmlns:c15="http://schemas.microsoft.com/office/drawing/2012/chart" xmlns:c="http://schemas.openxmlformats.org/drawingml/2006/chart" xmlns="" val="3454703549"/>
                  </a:ext>
                </a:extLst>
              </a:tr>
              <a:tr h="215293">
                <a:tc>
                  <a:txBody>
                    <a:bodyPr/>
                    <a:lstStyle/>
                    <a:p>
                      <a:pPr algn="l" rtl="0" fontAlgn="b"/>
                      <a:r>
                        <a:rPr lang="fr-FR" sz="1400" b="0" i="0" u="none" strike="noStrike">
                          <a:solidFill>
                            <a:srgbClr val="000000"/>
                          </a:solidFill>
                          <a:effectLst/>
                          <a:latin typeface="+mn-lt"/>
                        </a:rPr>
                        <a:t>Syntax Checker</a:t>
                      </a:r>
                    </a:p>
                  </a:txBody>
                  <a:tcPr marL="9525" marR="9525" marT="9525" marB="0" anchor="b"/>
                </a:tc>
                <a:tc>
                  <a:txBody>
                    <a:bodyPr/>
                    <a:lstStyle/>
                    <a:p>
                      <a:pPr rtl="0"/>
                      <a:r>
                        <a:rPr lang="fr-FR"/>
                        <a:t>Small simulations that expose learners to Cisco command line to practice configuration skills.</a:t>
                      </a:r>
                    </a:p>
                  </a:txBody>
                  <a:tcPr/>
                </a:tc>
                <a:extLst>
                  <a:ext uri="{0D108BD9-81ED-4DB2-BD59-A6C34878D82A}">
                    <a16:rowId xmlns:a16="http://schemas.microsoft.com/office/drawing/2014/main" xmlns:c15="http://schemas.microsoft.com/office/drawing/2012/chart" xmlns:c="http://schemas.openxmlformats.org/drawingml/2006/chart" xmlns="" val="2195331658"/>
                  </a:ext>
                </a:extLst>
              </a:tr>
              <a:tr h="265091">
                <a:tc>
                  <a:txBody>
                    <a:bodyPr/>
                    <a:lstStyle/>
                    <a:p>
                      <a:pPr algn="l" rtl="0" fontAlgn="b"/>
                      <a:r>
                        <a:rPr lang="fr-FR" sz="1400" b="0" i="0" u="none" strike="noStrike">
                          <a:solidFill>
                            <a:srgbClr val="000000"/>
                          </a:solidFill>
                          <a:effectLst/>
                          <a:latin typeface="+mn-lt"/>
                        </a:rPr>
                        <a:t>PT Activity</a:t>
                      </a:r>
                    </a:p>
                  </a:txBody>
                  <a:tcPr marL="9525" marR="9525" marT="9525" marB="0" anchor="b"/>
                </a:tc>
                <a:tc>
                  <a:txBody>
                    <a:bodyPr/>
                    <a:lstStyle/>
                    <a:p>
                      <a:pPr rtl="0"/>
                      <a:r>
                        <a:rPr lang="fr-FR"/>
                        <a:t>Simulation and modeling activities designed to explore, acquire, reinforce, and expand skills.</a:t>
                      </a:r>
                    </a:p>
                  </a:txBody>
                  <a:tcPr/>
                </a:tc>
                <a:extLst>
                  <a:ext uri="{0D108BD9-81ED-4DB2-BD59-A6C34878D82A}">
                    <a16:rowId xmlns:a16="http://schemas.microsoft.com/office/drawing/2014/main" xmlns:c15="http://schemas.microsoft.com/office/drawing/2012/chart" xmlns:c="http://schemas.openxmlformats.org/drawingml/2006/chart" xmlns="" val="3727131555"/>
                  </a:ext>
                </a:extLst>
              </a:tr>
            </a:tbl>
          </a:graphicData>
        </a:graphic>
      </p:graphicFrame>
    </p:spTree>
    <p:custDataLst>
      <p:tags r:id="rId1"/>
    </p:custDataLst>
    <p:extLst>
      <p:ext uri="{BB962C8B-B14F-4D97-AF65-F5344CB8AC3E}">
        <p14:creationId xmlns:p14="http://schemas.microsoft.com/office/powerpoint/2010/main" val="3125377908"/>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Réseau SDN</a:t>
            </a:r>
            <a:r>
              <a:rPr lang="en-US" dirty="0"/>
              <a:t/>
            </a:r>
            <a:br>
              <a:rPr lang="en-US" dirty="0"/>
            </a:br>
            <a:r>
              <a:rPr lang="fr-FR" sz="2400" dirty="0"/>
              <a:t>Vidéo - Réseau SDN</a:t>
            </a:r>
          </a:p>
        </p:txBody>
      </p:sp>
      <p:sp>
        <p:nvSpPr>
          <p:cNvPr id="6" name="Content Placeholder 5">
            <a:extLst>
              <a:ext uri="{FF2B5EF4-FFF2-40B4-BE49-F238E27FC236}">
                <a16:creationId xmlns:a16="http://schemas.microsoft.com/office/drawing/2014/main" xmlns:c15="http://schemas.microsoft.com/office/drawing/2012/chart" xmlns:c="http://schemas.openxmlformats.org/drawingml/2006/chart" xmlns="" id="{86F1896E-0010-4549-A906-51E5757C666D}"/>
              </a:ext>
            </a:extLst>
          </p:cNvPr>
          <p:cNvSpPr>
            <a:spLocks noGrp="1"/>
          </p:cNvSpPr>
          <p:nvPr>
            <p:ph idx="1"/>
          </p:nvPr>
        </p:nvSpPr>
        <p:spPr>
          <a:xfrm>
            <a:off x="474662" y="731837"/>
            <a:ext cx="8280057" cy="3689897"/>
          </a:xfrm>
        </p:spPr>
        <p:txBody>
          <a:bodyPr/>
          <a:lstStyle/>
          <a:p>
            <a:pPr marL="0" indent="0" algn="l" rtl="0"/>
            <a:r>
              <a:rPr lang="fr-FR">
                <a:solidFill>
                  <a:srgbClr val="000000"/>
                </a:solidFill>
              </a:rPr>
              <a:t>Cette vidéo couvrira les éléments suivants:</a:t>
            </a:r>
          </a:p>
          <a:p>
            <a:pPr marL="342900" indent="-342900" algn="l" rtl="0">
              <a:buFont typeface="Arial" panose="020B0604020202020204" pitchFamily="34" charset="0"/>
              <a:buChar char="•"/>
            </a:pPr>
            <a:r>
              <a:rPr lang="fr-FR">
                <a:solidFill>
                  <a:srgbClr val="000000"/>
                </a:solidFill>
              </a:rPr>
              <a:t>Programmation du réseau</a:t>
            </a:r>
          </a:p>
          <a:p>
            <a:pPr marL="342900" indent="-342900" algn="l" rtl="0">
              <a:buFont typeface="Arial" panose="020B0604020202020204" pitchFamily="34" charset="0"/>
              <a:buChar char="•"/>
            </a:pPr>
            <a:r>
              <a:rPr lang="fr-FR">
                <a:solidFill>
                  <a:srgbClr val="000000"/>
                </a:solidFill>
              </a:rPr>
              <a:t>SDN (Open Network Foundation, OpenFlow et OpenStack)</a:t>
            </a:r>
          </a:p>
          <a:p>
            <a:pPr marL="342900" indent="-342900" algn="l" rtl="0">
              <a:buFont typeface="Arial" panose="020B0604020202020204" pitchFamily="34" charset="0"/>
              <a:buChar char="•"/>
            </a:pPr>
            <a:r>
              <a:rPr lang="fr-FR">
                <a:solidFill>
                  <a:srgbClr val="000000"/>
                </a:solidFill>
              </a:rPr>
              <a:t>Contrôleurs</a:t>
            </a:r>
          </a:p>
        </p:txBody>
      </p:sp>
    </p:spTree>
    <p:custDataLst>
      <p:tags r:id="rId1"/>
    </p:custDataLst>
    <p:extLst>
      <p:ext uri="{BB962C8B-B14F-4D97-AF65-F5344CB8AC3E}">
        <p14:creationId xmlns:p14="http://schemas.microsoft.com/office/powerpoint/2010/main" val="106938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Réseau SDN</a:t>
            </a:r>
            <a:r>
              <a:rPr lang="en-US" dirty="0"/>
              <a:t/>
            </a:r>
            <a:br>
              <a:rPr lang="en-US" dirty="0"/>
            </a:br>
            <a:r>
              <a:rPr lang="fr-FR" sz="2400" dirty="0"/>
              <a:t>Plans de contrôle et de données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AF7AA0B3-BF2E-0943-8BF7-26E9A4E8670D}"/>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Un appareil réseau contient les plans suivants :</a:t>
            </a:r>
          </a:p>
          <a:p>
            <a:pPr marL="342900" indent="-342900" algn="l" rtl="0">
              <a:buFont typeface="Arial" panose="020B0604020202020204" pitchFamily="34" charset="0"/>
              <a:buChar char="•"/>
            </a:pPr>
            <a:r>
              <a:rPr lang="fr-FR" sz="1600" b="1">
                <a:solidFill>
                  <a:srgbClr val="000000"/>
                </a:solidFill>
              </a:rPr>
              <a:t>Plan de contrôle</a:t>
            </a:r>
            <a:r>
              <a:rPr lang="fr-FR" sz="1600">
                <a:solidFill>
                  <a:srgbClr val="000000"/>
                </a:solidFill>
              </a:rPr>
              <a:t> - Il est généralement considéré comme le cerveau d'un appareil. le plan de contrôle permet de prendre les décisions de transmission. Il comprend des mécanismes de transmission d'itinéraire de couche 2 et 3, notamment la table de voisinage et la table topologique (protocole de routage), la table de routage pour IPv4 et IPv6, le protocole STP et la table ARP. Les informations envoyées au plan de contrôle sont traitées par le processeur.</a:t>
            </a:r>
          </a:p>
          <a:p>
            <a:pPr marL="342900" indent="-342900" algn="l" rtl="0">
              <a:buFont typeface="Arial" panose="020B0604020202020204" pitchFamily="34" charset="0"/>
              <a:buChar char="•"/>
            </a:pPr>
            <a:r>
              <a:rPr lang="fr-FR" sz="1600" b="1">
                <a:solidFill>
                  <a:srgbClr val="000000"/>
                </a:solidFill>
              </a:rPr>
              <a:t>Plans de données</a:t>
            </a:r>
            <a:r>
              <a:rPr lang="fr-FR" sz="1600">
                <a:solidFill>
                  <a:srgbClr val="000000"/>
                </a:solidFill>
              </a:rPr>
              <a:t> - Également appelé plan d'acheminement, ce plan est généralement la matrice de commutation qui relie les différents ports du réseau sur un appareil. Le plan de données de chaque périphérique permet de transmettre les flux de trafic. Les routeurs et les commutateurs utilisent les informations du plan de contrôle pour transmettre le trafic entrant vers l'interface de sortie appropriée. Les informations dans le plan de données sont généralement traitées par un processeur spécial du plan de données sans que l'unité centrale n'intervienne.</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2793424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Réseaux SDN</a:t>
            </a:r>
            <a:r>
              <a:rPr lang="en-US" dirty="0"/>
              <a:t/>
            </a:r>
            <a:br>
              <a:rPr lang="en-US" dirty="0"/>
            </a:br>
            <a:r>
              <a:rPr lang="fr-FR" sz="2400" dirty="0"/>
              <a:t>Plans de contrôle et de données (Suite)</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4EFE983B-7A6A-8B49-91BE-FFDD4F5B433A}"/>
              </a:ext>
            </a:extLst>
          </p:cNvPr>
          <p:cNvSpPr>
            <a:spLocks noGrp="1"/>
          </p:cNvSpPr>
          <p:nvPr>
            <p:ph idx="1"/>
          </p:nvPr>
        </p:nvSpPr>
        <p:spPr>
          <a:xfrm>
            <a:off x="181303" y="731835"/>
            <a:ext cx="5100145" cy="3689897"/>
          </a:xfrm>
        </p:spPr>
        <p:txBody>
          <a:bodyPr/>
          <a:lstStyle/>
          <a:p>
            <a:pPr marL="342900" indent="-342900" algn="l" rtl="0">
              <a:buFont typeface="Arial" panose="020B0604020202020204" pitchFamily="34" charset="0"/>
              <a:buChar char="•"/>
            </a:pPr>
            <a:r>
              <a:rPr lang="fr-FR" sz="1600" dirty="0">
                <a:solidFill>
                  <a:srgbClr val="000000"/>
                </a:solidFill>
              </a:rPr>
              <a:t>Cisco Express </a:t>
            </a:r>
            <a:r>
              <a:rPr lang="fr-FR" sz="1600" dirty="0" err="1">
                <a:solidFill>
                  <a:srgbClr val="000000"/>
                </a:solidFill>
              </a:rPr>
              <a:t>Forwarding</a:t>
            </a:r>
            <a:r>
              <a:rPr lang="fr-FR" sz="1600" dirty="0">
                <a:solidFill>
                  <a:srgbClr val="000000"/>
                </a:solidFill>
              </a:rPr>
              <a:t> est une technologie avancée de commutation IP au niveau de la couche 3 qui permet de transmettre des paquets à partir du plan de données sans consulter le plan de contrôle. </a:t>
            </a:r>
          </a:p>
          <a:p>
            <a:pPr marL="342900" indent="-342900" algn="l" rtl="0">
              <a:buFont typeface="Arial" panose="020B0604020202020204" pitchFamily="34" charset="0"/>
              <a:buChar char="•"/>
            </a:pPr>
            <a:r>
              <a:rPr lang="fr-FR" sz="1600" dirty="0">
                <a:solidFill>
                  <a:srgbClr val="000000"/>
                </a:solidFill>
              </a:rPr>
              <a:t>SDN est essentiellement la séparation du plan de contrôle et du plan de données. Pour virtualiser le réseau, la fonction de plan de contrôle est supprimée sur chaque périphérique et centralisée sur un contrôleur unique. Le contrôleur centralisé communique les fonctions de plan de contrôle à chaque périphérique. Ainsi le contrôleur centralisé gère le flux des données, renforce la sécurité et fournit d'autres services, et chaque périphérique peut se concentrer sur la transmission des données.</a:t>
            </a: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9779A321-0EF7-0545-BFF4-A662DA4C9556}"/>
              </a:ext>
            </a:extLst>
          </p:cNvPr>
          <p:cNvPicPr>
            <a:picLocks noChangeAspect="1"/>
          </p:cNvPicPr>
          <p:nvPr/>
        </p:nvPicPr>
        <p:blipFill>
          <a:blip r:embed="rId4"/>
          <a:stretch>
            <a:fillRect/>
          </a:stretch>
        </p:blipFill>
        <p:spPr>
          <a:xfrm>
            <a:off x="5215563" y="1021643"/>
            <a:ext cx="3871560" cy="3400089"/>
          </a:xfrm>
          <a:prstGeom prst="rect">
            <a:avLst/>
          </a:prstGeom>
        </p:spPr>
      </p:pic>
    </p:spTree>
    <p:custDataLst>
      <p:tags r:id="rId1"/>
    </p:custDataLst>
    <p:extLst>
      <p:ext uri="{BB962C8B-B14F-4D97-AF65-F5344CB8AC3E}">
        <p14:creationId xmlns:p14="http://schemas.microsoft.com/office/powerpoint/2010/main" val="193425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Réseaux SDN</a:t>
            </a:r>
            <a:r>
              <a:rPr lang="en-US" dirty="0"/>
              <a:t/>
            </a:r>
            <a:br>
              <a:rPr lang="en-US" dirty="0"/>
            </a:br>
            <a:r>
              <a:rPr lang="fr-FR" sz="2400" dirty="0"/>
              <a:t>Plans de contrôle et de données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FBECDCD-67C6-EB47-891B-E542ADBF41D8}"/>
              </a:ext>
            </a:extLst>
          </p:cNvPr>
          <p:cNvSpPr>
            <a:spLocks noGrp="1"/>
          </p:cNvSpPr>
          <p:nvPr>
            <p:ph idx="1"/>
          </p:nvPr>
        </p:nvSpPr>
        <p:spPr>
          <a:xfrm>
            <a:off x="474662" y="731837"/>
            <a:ext cx="8280057" cy="3689897"/>
          </a:xfrm>
        </p:spPr>
        <p:txBody>
          <a:bodyPr/>
          <a:lstStyle/>
          <a:p>
            <a:pPr marL="285750" indent="-285750" algn="l" rtl="0">
              <a:buFont typeface="Arial" panose="020B0604020202020204" pitchFamily="34" charset="0"/>
              <a:buChar char="•"/>
            </a:pPr>
            <a:r>
              <a:rPr lang="fr-FR" sz="1600">
                <a:solidFill>
                  <a:srgbClr val="000000"/>
                </a:solidFill>
              </a:rPr>
              <a:t>Le </a:t>
            </a:r>
            <a:r>
              <a:rPr lang="fr-FR" sz="1600" b="1">
                <a:solidFill>
                  <a:srgbClr val="000000"/>
                </a:solidFill>
              </a:rPr>
              <a:t>plan de gestion </a:t>
            </a:r>
            <a:r>
              <a:rPr lang="fr-FR" sz="1600">
                <a:solidFill>
                  <a:srgbClr val="000000"/>
                </a:solidFill>
              </a:rPr>
              <a:t>est responsable de la gestion d'un périphérique via sa connexion au réseau. </a:t>
            </a:r>
          </a:p>
          <a:p>
            <a:pPr marL="285750" indent="-285750" algn="l" rtl="0">
              <a:buFont typeface="Arial" panose="020B0604020202020204" pitchFamily="34" charset="0"/>
              <a:buChar char="•"/>
            </a:pPr>
            <a:r>
              <a:rPr lang="fr-FR" sz="1600">
                <a:solidFill>
                  <a:srgbClr val="000000"/>
                </a:solidFill>
              </a:rPr>
              <a:t>Les administrateurs réseau utilisent des applications telles que Secure Shell (SSH), Trivial File Transfer Protocol (TFTP), Secure FTP et Secure Hypertext Transfer Protocol (HTTPS) pour accéder au plan de gestion et configurer un périphérique. </a:t>
            </a:r>
          </a:p>
          <a:p>
            <a:pPr marL="285750" indent="-285750" algn="l" rtl="0">
              <a:buFont typeface="Arial" panose="020B0604020202020204" pitchFamily="34" charset="0"/>
              <a:buChar char="•"/>
            </a:pPr>
            <a:r>
              <a:rPr lang="fr-FR" sz="1600">
                <a:solidFill>
                  <a:srgbClr val="000000"/>
                </a:solidFill>
              </a:rPr>
              <a:t>Le plan de gestion correspond à la façon dont vous avez accédé aux périphériques et configuré dans vos études de mise en réseau. En outre, des protocoles comme le protocole SNMP (Simple Network Management Protocol) utilisent le plan de gestion.</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843872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Réseau SDN</a:t>
            </a:r>
            <a:r>
              <a:rPr lang="en-US" dirty="0"/>
              <a:t/>
            </a:r>
            <a:br>
              <a:rPr lang="en-US" dirty="0"/>
            </a:br>
            <a:r>
              <a:rPr lang="fr-FR" sz="2400" dirty="0"/>
              <a:t>Technologies de virtualisation de réseau</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8D3751CD-2C7C-3F42-9743-9D1F6A9655ED}"/>
              </a:ext>
            </a:extLst>
          </p:cNvPr>
          <p:cNvSpPr>
            <a:spLocks noGrp="1"/>
          </p:cNvSpPr>
          <p:nvPr>
            <p:ph idx="1"/>
          </p:nvPr>
        </p:nvSpPr>
        <p:spPr>
          <a:xfrm>
            <a:off x="474662" y="731837"/>
            <a:ext cx="8280057" cy="3689897"/>
          </a:xfrm>
        </p:spPr>
        <p:txBody>
          <a:bodyPr/>
          <a:lstStyle/>
          <a:p>
            <a:pPr marL="0" indent="0" algn="l" rtl="0"/>
            <a:r>
              <a:rPr lang="fr-FR" sz="1600" dirty="0">
                <a:solidFill>
                  <a:srgbClr val="000000"/>
                </a:solidFill>
              </a:rPr>
              <a:t>Deux architectures réseau majeures ont été développées pour prendre en charge la virtualisation:</a:t>
            </a:r>
          </a:p>
          <a:p>
            <a:pPr marL="285750" indent="-285750" algn="l" rtl="0">
              <a:buFont typeface="Arial" panose="020B0604020202020204" pitchFamily="34" charset="0"/>
              <a:buChar char="•"/>
            </a:pPr>
            <a:r>
              <a:rPr lang="fr-FR" sz="1600" b="1" dirty="0">
                <a:solidFill>
                  <a:srgbClr val="000000"/>
                </a:solidFill>
              </a:rPr>
              <a:t>SDN (Software-</a:t>
            </a:r>
            <a:r>
              <a:rPr lang="fr-FR" sz="1600" b="1" dirty="0" err="1">
                <a:solidFill>
                  <a:srgbClr val="000000"/>
                </a:solidFill>
              </a:rPr>
              <a:t>Defined</a:t>
            </a:r>
            <a:r>
              <a:rPr lang="fr-FR" sz="1600" b="1" dirty="0">
                <a:solidFill>
                  <a:srgbClr val="000000"/>
                </a:solidFill>
              </a:rPr>
              <a:t> Networking)</a:t>
            </a:r>
            <a:r>
              <a:rPr lang="fr-FR" sz="1600" dirty="0">
                <a:solidFill>
                  <a:srgbClr val="000000"/>
                </a:solidFill>
              </a:rPr>
              <a:t>- Une architecture de réseau qui virtualise le réseau, offrant une nouvelle approche de l'administration et de la gestion du réseau qui vise à simplifier et à rationaliser le processus d'administration.</a:t>
            </a:r>
          </a:p>
          <a:p>
            <a:pPr marL="285750" indent="-285750" algn="l" rtl="0">
              <a:buFont typeface="Arial" panose="020B0604020202020204" pitchFamily="34" charset="0"/>
              <a:buChar char="•"/>
            </a:pPr>
            <a:r>
              <a:rPr lang="fr-FR" sz="1600" b="1" dirty="0">
                <a:solidFill>
                  <a:srgbClr val="000000"/>
                </a:solidFill>
              </a:rPr>
              <a:t>ACI (Cisco Application </a:t>
            </a:r>
            <a:r>
              <a:rPr lang="fr-FR" sz="1600" b="1" dirty="0" err="1">
                <a:solidFill>
                  <a:srgbClr val="000000"/>
                </a:solidFill>
              </a:rPr>
              <a:t>Centric</a:t>
            </a:r>
            <a:r>
              <a:rPr lang="fr-FR" sz="1600" b="1" dirty="0">
                <a:solidFill>
                  <a:srgbClr val="000000"/>
                </a:solidFill>
              </a:rPr>
              <a:t> Infrastructure)</a:t>
            </a:r>
            <a:r>
              <a:rPr lang="fr-FR" sz="1600" dirty="0">
                <a:solidFill>
                  <a:srgbClr val="000000"/>
                </a:solidFill>
              </a:rPr>
              <a:t>  - Une solution matérielle spécialement conçue pour intégrer le cloud </a:t>
            </a:r>
            <a:r>
              <a:rPr lang="fr-FR" sz="1600" dirty="0" err="1">
                <a:solidFill>
                  <a:srgbClr val="000000"/>
                </a:solidFill>
              </a:rPr>
              <a:t>computing</a:t>
            </a:r>
            <a:r>
              <a:rPr lang="fr-FR" sz="1600" dirty="0">
                <a:solidFill>
                  <a:srgbClr val="000000"/>
                </a:solidFill>
              </a:rPr>
              <a:t> et la gestion des centres de données.</a:t>
            </a:r>
          </a:p>
          <a:p>
            <a:pPr marL="0" indent="0" algn="l"/>
            <a:endParaRPr lang="en-US" sz="1400" dirty="0">
              <a:solidFill>
                <a:srgbClr val="000000"/>
              </a:solidFill>
            </a:endParaRPr>
          </a:p>
        </p:txBody>
      </p:sp>
    </p:spTree>
    <p:custDataLst>
      <p:tags r:id="rId1"/>
    </p:custDataLst>
    <p:extLst>
      <p:ext uri="{BB962C8B-B14F-4D97-AF65-F5344CB8AC3E}">
        <p14:creationId xmlns:p14="http://schemas.microsoft.com/office/powerpoint/2010/main" val="3480545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Réseau SDN</a:t>
            </a:r>
            <a:r>
              <a:rPr lang="en-US" dirty="0"/>
              <a:t/>
            </a:r>
            <a:br>
              <a:rPr lang="en-US" dirty="0"/>
            </a:br>
            <a:r>
              <a:rPr lang="fr-FR" sz="2400" dirty="0"/>
              <a:t>Technologies de virtualisation de réseau (Suite)</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8D3751CD-2C7C-3F42-9743-9D1F6A9655ED}"/>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Les composantes du SDN peuvent comprendre les éléments suivants :</a:t>
            </a:r>
          </a:p>
          <a:p>
            <a:pPr marL="285750" indent="-285750" algn="l" rtl="0">
              <a:buFont typeface="Arial" panose="020B0604020202020204" pitchFamily="34" charset="0"/>
              <a:buChar char="•"/>
            </a:pPr>
            <a:r>
              <a:rPr lang="fr-FR" sz="1600" b="1">
                <a:solidFill>
                  <a:srgbClr val="000000"/>
                </a:solidFill>
              </a:rPr>
              <a:t>OpenFlow</a:t>
            </a:r>
            <a:r>
              <a:rPr lang="fr-FR" sz="1600">
                <a:solidFill>
                  <a:srgbClr val="000000"/>
                </a:solidFill>
              </a:rPr>
              <a:t> - Cette approche a été développée à l'université de Stanford pour gérer le trafic entre les routeurs, les commutateurs, les points d'accès sans fil et un contrôleur. Le protocole OpenFlow constitue un élément fondamental dans la mise en œuvre des solutions SDN.</a:t>
            </a:r>
            <a:r>
              <a:rPr lang="fr-FR" sz="1600" b="1">
                <a:solidFill>
                  <a:srgbClr val="000000"/>
                </a:solidFill>
              </a:rPr>
              <a:t> </a:t>
            </a:r>
          </a:p>
          <a:p>
            <a:pPr marL="285750" indent="-285750" algn="l" rtl="0">
              <a:buFont typeface="Arial" panose="020B0604020202020204" pitchFamily="34" charset="0"/>
              <a:buChar char="•"/>
            </a:pPr>
            <a:r>
              <a:rPr lang="fr-FR" sz="1600" b="1">
                <a:solidFill>
                  <a:srgbClr val="000000"/>
                </a:solidFill>
              </a:rPr>
              <a:t>OpenStack</a:t>
            </a:r>
            <a:r>
              <a:rPr lang="fr-FR" sz="1600">
                <a:solidFill>
                  <a:srgbClr val="000000"/>
                </a:solidFill>
              </a:rPr>
              <a:t> - cette approche repose sur une plate-forme d'orchestration et de virtualisation pour créer des environnements cloud évolutifs et mettre en œuvre une solution IaaS (infrastructure en tant que service). L'approche OpenStack va souvent de pair avec l'infrastructure Cisco ACI. Dans le domaine des réseaux, l'orchestration correspond à l'automatisation du provisionnement de composants réseau tels que les serveurs, le stockage, les commutateurs, les routeurs et les applications.</a:t>
            </a:r>
            <a:r>
              <a:rPr lang="fr-FR" sz="1600" b="1">
                <a:solidFill>
                  <a:srgbClr val="000000"/>
                </a:solidFill>
              </a:rPr>
              <a:t> </a:t>
            </a:r>
          </a:p>
          <a:p>
            <a:pPr marL="285750" indent="-285750" algn="l" rtl="0">
              <a:buFont typeface="Arial" panose="020B0604020202020204" pitchFamily="34" charset="0"/>
              <a:buChar char="•"/>
            </a:pPr>
            <a:r>
              <a:rPr lang="fr-FR" sz="1600" b="1">
                <a:solidFill>
                  <a:srgbClr val="000000"/>
                </a:solidFill>
              </a:rPr>
              <a:t>Autres composants</a:t>
            </a:r>
            <a:r>
              <a:rPr lang="fr-FR" sz="1600">
                <a:solidFill>
                  <a:srgbClr val="000000"/>
                </a:solidFill>
              </a:rPr>
              <a:t> - Parmi les autres composants figurent l'interface avec le système de routage (I2RS), l'interconnexion transparente de lots de liens (TRILL), le Cisco FabricPath (FP) et le Shortest Path Bridging (SPB) de la norme IEEE 802.1aq.</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1586999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Réseaux SDN</a:t>
            </a:r>
            <a:r>
              <a:rPr lang="en-US" dirty="0"/>
              <a:t/>
            </a:r>
            <a:br>
              <a:rPr lang="en-US" dirty="0"/>
            </a:br>
            <a:r>
              <a:rPr lang="fr-FR" sz="2400" dirty="0"/>
              <a:t>Architectures traditionnelles et SDN</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0C1F2BBA-BB71-1F47-8CEE-B1210C9643A7}"/>
              </a:ext>
            </a:extLst>
          </p:cNvPr>
          <p:cNvSpPr>
            <a:spLocks noGrp="1"/>
          </p:cNvSpPr>
          <p:nvPr>
            <p:ph idx="1"/>
          </p:nvPr>
        </p:nvSpPr>
        <p:spPr>
          <a:xfrm>
            <a:off x="324889" y="723955"/>
            <a:ext cx="8637808" cy="1050664"/>
          </a:xfrm>
        </p:spPr>
        <p:txBody>
          <a:bodyPr/>
          <a:lstStyle/>
          <a:p>
            <a:pPr marL="0" indent="0" algn="l" rtl="0"/>
            <a:r>
              <a:rPr lang="fr-FR" sz="1600" dirty="0">
                <a:solidFill>
                  <a:srgbClr val="000000"/>
                </a:solidFill>
              </a:rPr>
              <a:t>Dans une architecture traditionnelle de routeurs ou de commutateurs, les fonctions de plans de contrôle et de données sont assurées sur un même périphérique, et le système d'exploitation du périphérique prend en charge les décisions de routage et le transfert de paquets. Dans SDN, la gestion du plan de contrôle est déplacée vers un contrôleur SDN centralisé. La figure compare les architectures traditionnelles et SDN.</a:t>
            </a: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33C6814C-9D24-4C45-B00F-5EEBE60455BE}"/>
              </a:ext>
            </a:extLst>
          </p:cNvPr>
          <p:cNvPicPr>
            <a:picLocks noChangeAspect="1"/>
          </p:cNvPicPr>
          <p:nvPr/>
        </p:nvPicPr>
        <p:blipFill>
          <a:blip r:embed="rId4"/>
          <a:stretch>
            <a:fillRect/>
          </a:stretch>
        </p:blipFill>
        <p:spPr>
          <a:xfrm>
            <a:off x="1752525" y="2130412"/>
            <a:ext cx="5235675" cy="2691695"/>
          </a:xfrm>
          <a:prstGeom prst="rect">
            <a:avLst/>
          </a:prstGeom>
        </p:spPr>
      </p:pic>
    </p:spTree>
    <p:custDataLst>
      <p:tags r:id="rId1"/>
    </p:custDataLst>
    <p:extLst>
      <p:ext uri="{BB962C8B-B14F-4D97-AF65-F5344CB8AC3E}">
        <p14:creationId xmlns:p14="http://schemas.microsoft.com/office/powerpoint/2010/main" val="3348023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Réseaux SDN</a:t>
            </a:r>
            <a:r>
              <a:rPr lang="en-US" dirty="0"/>
              <a:t/>
            </a:r>
            <a:br>
              <a:rPr lang="en-US" dirty="0"/>
            </a:br>
            <a:r>
              <a:rPr lang="fr-FR" sz="2400" dirty="0"/>
              <a:t>Architectures traditionnelles et SDN (Suite)</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20A181C7-FABF-AA4B-89EA-764CD4024A7E}"/>
              </a:ext>
            </a:extLst>
          </p:cNvPr>
          <p:cNvSpPr>
            <a:spLocks noGrp="1"/>
          </p:cNvSpPr>
          <p:nvPr>
            <p:ph idx="1"/>
          </p:nvPr>
        </p:nvSpPr>
        <p:spPr>
          <a:xfrm>
            <a:off x="1" y="731837"/>
            <a:ext cx="5180894" cy="3689897"/>
          </a:xfrm>
        </p:spPr>
        <p:txBody>
          <a:bodyPr/>
          <a:lstStyle/>
          <a:p>
            <a:pPr marL="342900" indent="-342900" algn="l" rtl="0">
              <a:buFont typeface="Arial" panose="020B0604020202020204" pitchFamily="34" charset="0"/>
              <a:buChar char="•"/>
            </a:pPr>
            <a:r>
              <a:rPr lang="fr-FR" sz="1400" dirty="0">
                <a:solidFill>
                  <a:srgbClr val="000000"/>
                </a:solidFill>
              </a:rPr>
              <a:t>Le contrôleur SDN est une entité logique qui permet aux administrateurs réseau de gérer et de définir la manière dont le plan de données des routeurs et des commutateurs virtuels doit gérer le trafic réseau. En d'autres termes, il orchestre, arbitre et simplifie la communication entre les applications et les composants réseau.</a:t>
            </a:r>
          </a:p>
          <a:p>
            <a:pPr marL="342900" indent="-342900" algn="l" rtl="0">
              <a:buFont typeface="Arial" panose="020B0604020202020204" pitchFamily="34" charset="0"/>
              <a:buChar char="•"/>
            </a:pPr>
            <a:r>
              <a:rPr lang="fr-FR" sz="1400" dirty="0">
                <a:solidFill>
                  <a:srgbClr val="000000"/>
                </a:solidFill>
              </a:rPr>
              <a:t>Le cadre complet du SDN est illustré dans la figure. Notez que l'infrastructure SDN fait appel à des interfaces de programmation (API). Une API est un ensemble de requêtes normalisées qui définissent la façon dont une application soumet une requête de services à une autre application. </a:t>
            </a:r>
          </a:p>
          <a:p>
            <a:pPr marL="342900" indent="-342900" algn="l" rtl="0">
              <a:buFont typeface="Arial" panose="020B0604020202020204" pitchFamily="34" charset="0"/>
              <a:buChar char="•"/>
            </a:pPr>
            <a:r>
              <a:rPr lang="fr-FR" sz="1400" dirty="0">
                <a:solidFill>
                  <a:srgbClr val="000000"/>
                </a:solidFill>
              </a:rPr>
              <a:t>Le contrôleur SDN utilise des API en direction du nord pour communiquer avec les applications en amont, ce qui aide les administrateurs de réseau à modeler le trafic et à déployer les services. Le contrôleur SDN utilise des APIs en direction du sud pour définir le comportement des plans de données sur les commutateurs et routeurs en aval. </a:t>
            </a:r>
            <a:r>
              <a:rPr lang="fr-FR" sz="1400" dirty="0" err="1">
                <a:solidFill>
                  <a:srgbClr val="000000"/>
                </a:solidFill>
              </a:rPr>
              <a:t>OpenFlow</a:t>
            </a:r>
            <a:r>
              <a:rPr lang="fr-FR" sz="1400" dirty="0">
                <a:solidFill>
                  <a:srgbClr val="000000"/>
                </a:solidFill>
              </a:rPr>
              <a:t> est l'API largement mise en œuvre vers le sud.</a:t>
            </a:r>
          </a:p>
          <a:p>
            <a:pPr marL="342900" indent="-342900" algn="l">
              <a:buFont typeface="Arial" panose="020B0604020202020204" pitchFamily="34" charset="0"/>
              <a:buChar char="•"/>
            </a:pPr>
            <a:endParaRPr lang="en-US" sz="1400" dirty="0">
              <a:solidFill>
                <a:srgbClr val="000000"/>
              </a:solidFill>
            </a:endParaRPr>
          </a:p>
        </p:txBody>
      </p:sp>
      <p:pic>
        <p:nvPicPr>
          <p:cNvPr id="8" name="Picture 7">
            <a:extLst>
              <a:ext uri="{FF2B5EF4-FFF2-40B4-BE49-F238E27FC236}">
                <a16:creationId xmlns:a16="http://schemas.microsoft.com/office/drawing/2014/main" xmlns:c15="http://schemas.microsoft.com/office/drawing/2012/chart" xmlns:c="http://schemas.openxmlformats.org/drawingml/2006/chart" xmlns="" id="{F82A6ED9-FF03-3645-ACC2-8042B150610D}"/>
              </a:ext>
            </a:extLst>
          </p:cNvPr>
          <p:cNvPicPr>
            <a:picLocks noChangeAspect="1"/>
          </p:cNvPicPr>
          <p:nvPr/>
        </p:nvPicPr>
        <p:blipFill>
          <a:blip r:embed="rId4"/>
          <a:stretch>
            <a:fillRect/>
          </a:stretch>
        </p:blipFill>
        <p:spPr>
          <a:xfrm>
            <a:off x="5180895" y="1360212"/>
            <a:ext cx="3771900" cy="2654300"/>
          </a:xfrm>
          <a:prstGeom prst="rect">
            <a:avLst/>
          </a:prstGeom>
        </p:spPr>
      </p:pic>
    </p:spTree>
    <p:custDataLst>
      <p:tags r:id="rId1"/>
    </p:custDataLst>
    <p:extLst>
      <p:ext uri="{BB962C8B-B14F-4D97-AF65-F5344CB8AC3E}">
        <p14:creationId xmlns:p14="http://schemas.microsoft.com/office/powerpoint/2010/main" val="4128211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13.5 Contrôleurs</a:t>
            </a:r>
          </a:p>
        </p:txBody>
      </p:sp>
    </p:spTree>
    <p:custDataLst>
      <p:tags r:id="rId1"/>
    </p:custDataLst>
    <p:extLst>
      <p:ext uri="{BB962C8B-B14F-4D97-AF65-F5344CB8AC3E}">
        <p14:creationId xmlns:p14="http://schemas.microsoft.com/office/powerpoint/2010/main" val="2317129594"/>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10358" y="110358"/>
            <a:ext cx="8345488" cy="731837"/>
          </a:xfrm>
        </p:spPr>
        <p:txBody>
          <a:bodyPr/>
          <a:lstStyle/>
          <a:p>
            <a:pPr rtl="0">
              <a:lnSpc>
                <a:spcPct val="100000"/>
              </a:lnSpc>
            </a:pPr>
            <a:r>
              <a:rPr lang="fr-FR" sz="1600"/>
              <a:t>Contrôleurs</a:t>
            </a:r>
            <a:r>
              <a:rPr lang="en-US" dirty="0"/>
              <a:t/>
            </a:r>
            <a:br>
              <a:rPr lang="en-US" dirty="0"/>
            </a:br>
            <a:r>
              <a:rPr lang="fr-FR" sz="2400"/>
              <a:t>Fonctionnement du contrôleur SDN</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20D7018A-AD22-7842-B0F3-35138B0F4124}"/>
              </a:ext>
            </a:extLst>
          </p:cNvPr>
          <p:cNvSpPr>
            <a:spLocks noGrp="1"/>
          </p:cNvSpPr>
          <p:nvPr>
            <p:ph idx="1"/>
          </p:nvPr>
        </p:nvSpPr>
        <p:spPr>
          <a:xfrm>
            <a:off x="102476" y="875752"/>
            <a:ext cx="4275220" cy="3689897"/>
          </a:xfrm>
        </p:spPr>
        <p:txBody>
          <a:bodyPr/>
          <a:lstStyle/>
          <a:p>
            <a:pPr marL="342900" indent="-342900" algn="l" rtl="0">
              <a:buFont typeface="Arial" panose="020B0604020202020204" pitchFamily="34" charset="0"/>
              <a:buChar char="•"/>
            </a:pPr>
            <a:r>
              <a:rPr lang="fr-FR" sz="1600" dirty="0">
                <a:solidFill>
                  <a:srgbClr val="000000"/>
                </a:solidFill>
              </a:rPr>
              <a:t>Le contrôleur SDN définit les flux de données entre le plan de contrôle centralisé et les plans de données sur les routeurs et les commutateurs individuels.</a:t>
            </a:r>
          </a:p>
          <a:p>
            <a:pPr marL="342900" indent="-342900" algn="l" rtl="0">
              <a:buFont typeface="Arial" panose="020B0604020202020204" pitchFamily="34" charset="0"/>
              <a:buChar char="•"/>
            </a:pPr>
            <a:r>
              <a:rPr lang="fr-FR" sz="1600" dirty="0">
                <a:solidFill>
                  <a:srgbClr val="000000"/>
                </a:solidFill>
              </a:rPr>
              <a:t>Pour pouvoir traverser le réseau, chaque flux doit être approuvé par le contrôleur SDN qui vérifie que la communication est autorisée dans le cadre de la politique réseau de l'entreprise.</a:t>
            </a:r>
          </a:p>
          <a:p>
            <a:pPr marL="342900" indent="-342900" algn="l" rtl="0">
              <a:buFont typeface="Arial" panose="020B0604020202020204" pitchFamily="34" charset="0"/>
              <a:buChar char="•"/>
            </a:pPr>
            <a:r>
              <a:rPr lang="fr-FR" sz="1600" dirty="0">
                <a:solidFill>
                  <a:srgbClr val="000000"/>
                </a:solidFill>
              </a:rPr>
              <a:t>Toutes les fonctions complexes sont prises en charge par le contrôleur. Le contrôleur alimente les tables de flux. Les commutateurs gèrent les tables de flux. </a:t>
            </a:r>
          </a:p>
          <a:p>
            <a:pPr marL="342900" indent="-34290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6B11393E-C498-3B43-B7D7-43AC7140E1E8}"/>
              </a:ext>
            </a:extLst>
          </p:cNvPr>
          <p:cNvPicPr>
            <a:picLocks noChangeAspect="1"/>
          </p:cNvPicPr>
          <p:nvPr/>
        </p:nvPicPr>
        <p:blipFill>
          <a:blip r:embed="rId4"/>
          <a:stretch>
            <a:fillRect/>
          </a:stretch>
        </p:blipFill>
        <p:spPr>
          <a:xfrm>
            <a:off x="4377696" y="931122"/>
            <a:ext cx="4668661" cy="3634527"/>
          </a:xfrm>
          <a:prstGeom prst="rect">
            <a:avLst/>
          </a:prstGeom>
        </p:spPr>
      </p:pic>
    </p:spTree>
    <p:custDataLst>
      <p:tags r:id="rId1"/>
    </p:custDataLst>
    <p:extLst>
      <p:ext uri="{BB962C8B-B14F-4D97-AF65-F5344CB8AC3E}">
        <p14:creationId xmlns:p14="http://schemas.microsoft.com/office/powerpoint/2010/main" val="262308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xmlns:c15="http://schemas.microsoft.com/office/drawing/2012/chart" xmlns:c="http://schemas.openxmlformats.org/drawingml/2006/chart" xmlns="" id="{2D10C50B-ED86-4E5D-BD0F-658911DFEF9B}"/>
              </a:ext>
            </a:extLst>
          </p:cNvPr>
          <p:cNvSpPr>
            <a:spLocks noGrp="1"/>
          </p:cNvSpPr>
          <p:nvPr>
            <p:ph type="title"/>
          </p:nvPr>
        </p:nvSpPr>
        <p:spPr>
          <a:xfrm>
            <a:off x="0" y="-15285"/>
            <a:ext cx="9144000" cy="757238"/>
          </a:xfrm>
        </p:spPr>
        <p:txBody>
          <a:bodyPr/>
          <a:lstStyle/>
          <a:p>
            <a:pPr rtl="0"/>
            <a:r>
              <a:rPr lang="fr-FR"/>
              <a:t>What to Expect in this Module (Cont.)</a:t>
            </a:r>
          </a:p>
        </p:txBody>
      </p:sp>
      <p:sp>
        <p:nvSpPr>
          <p:cNvPr id="6" name="Content Placeholder 1">
            <a:extLst>
              <a:ext uri="{FF2B5EF4-FFF2-40B4-BE49-F238E27FC236}">
                <a16:creationId xmlns:a16="http://schemas.microsoft.com/office/drawing/2014/main" xmlns:c15="http://schemas.microsoft.com/office/drawing/2012/chart" xmlns:c="http://schemas.openxmlformats.org/drawingml/2006/chart" xmlns=""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xmlns:c15="http://schemas.microsoft.com/office/drawing/2012/chart" xmlns:c="http://schemas.openxmlformats.org/drawingml/2006/chart" xmlns="" id="{DDD52CCD-9D1E-4CC4-815A-A5967A0831D9}"/>
              </a:ext>
            </a:extLst>
          </p:cNvPr>
          <p:cNvGraphicFramePr>
            <a:graphicFrameLocks noGrp="1"/>
          </p:cNvGraphicFramePr>
          <p:nvPr>
            <p:ph idx="1"/>
            <p:extLst/>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xmlns:c15="http://schemas.microsoft.com/office/drawing/2012/chart" xmlns:c="http://schemas.openxmlformats.org/drawingml/2006/chart" xmlns="" val="3215831619"/>
                    </a:ext>
                  </a:extLst>
                </a:gridCol>
                <a:gridCol w="6416970">
                  <a:extLst>
                    <a:ext uri="{9D8B030D-6E8A-4147-A177-3AD203B41FA5}">
                      <a16:colId xmlns:a16="http://schemas.microsoft.com/office/drawing/2014/main" xmlns:c15="http://schemas.microsoft.com/office/drawing/2012/chart" xmlns:c="http://schemas.openxmlformats.org/drawingml/2006/chart" xmlns="" val="276475465"/>
                    </a:ext>
                  </a:extLst>
                </a:gridCol>
              </a:tblGrid>
              <a:tr h="265091">
                <a:tc>
                  <a:txBody>
                    <a:bodyPr/>
                    <a:lstStyle/>
                    <a:p>
                      <a:pPr algn="l" rtl="0" fontAlgn="b"/>
                      <a:r>
                        <a:rPr lang="fr-FR" sz="1400" b="1" i="0" u="none" strike="noStrike">
                          <a:solidFill>
                            <a:schemeClr val="bg1"/>
                          </a:solidFill>
                          <a:effectLst/>
                          <a:latin typeface="+mn-lt"/>
                        </a:rPr>
                        <a:t>Feature</a:t>
                      </a:r>
                    </a:p>
                  </a:txBody>
                  <a:tcPr marL="9525" marR="9525" marT="9525" marB="0" anchor="b"/>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768427975"/>
                  </a:ext>
                </a:extLst>
              </a:tr>
              <a:tr h="265091">
                <a:tc>
                  <a:txBody>
                    <a:bodyPr/>
                    <a:lstStyle/>
                    <a:p>
                      <a:pPr algn="l" rtl="0" fontAlgn="b"/>
                      <a:r>
                        <a:rPr lang="fr-FR" sz="1400" b="0" i="0" u="none" strike="noStrike">
                          <a:solidFill>
                            <a:srgbClr val="000000"/>
                          </a:solidFill>
                          <a:effectLst/>
                          <a:latin typeface="+mn-lt"/>
                        </a:rPr>
                        <a:t>Hands-On Labs</a:t>
                      </a:r>
                    </a:p>
                  </a:txBody>
                  <a:tcPr marL="9525" marR="9525" marT="9525" marB="0" anchor="b"/>
                </a:tc>
                <a:tc>
                  <a:txBody>
                    <a:bodyPr/>
                    <a:lstStyle/>
                    <a:p>
                      <a:pPr rtl="0"/>
                      <a:r>
                        <a:rPr lang="fr-FR"/>
                        <a:t>Labs designed for working with physical equipment.</a:t>
                      </a:r>
                    </a:p>
                  </a:txBody>
                  <a:tcPr/>
                </a:tc>
                <a:extLst>
                  <a:ext uri="{0D108BD9-81ED-4DB2-BD59-A6C34878D82A}">
                    <a16:rowId xmlns:a16="http://schemas.microsoft.com/office/drawing/2014/main" xmlns:c15="http://schemas.microsoft.com/office/drawing/2012/chart" xmlns:c="http://schemas.openxmlformats.org/drawingml/2006/chart" xmlns=""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Class Activities</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These are found on the Instructor Resources page. Class Activities are designed to facilitate learning, class discussion, and collaboration.</a:t>
                      </a:r>
                    </a:p>
                  </a:txBody>
                  <a:tcPr/>
                </a:tc>
                <a:extLst>
                  <a:ext uri="{0D108BD9-81ED-4DB2-BD59-A6C34878D82A}">
                    <a16:rowId xmlns:a16="http://schemas.microsoft.com/office/drawing/2014/main" xmlns:c15="http://schemas.microsoft.com/office/drawing/2012/chart" xmlns:c="http://schemas.openxmlformats.org/drawingml/2006/chart" xmlns="" val="1125566603"/>
                  </a:ext>
                </a:extLst>
              </a:tr>
              <a:tr h="265091">
                <a:tc>
                  <a:txBody>
                    <a:bodyPr/>
                    <a:lstStyle/>
                    <a:p>
                      <a:pPr algn="l" rtl="0" fontAlgn="b"/>
                      <a:r>
                        <a:rPr lang="fr-FR" sz="1400" b="0" i="0" u="none" strike="noStrike">
                          <a:solidFill>
                            <a:srgbClr val="000000"/>
                          </a:solidFill>
                          <a:effectLst/>
                          <a:latin typeface="+mn-lt"/>
                        </a:rPr>
                        <a:t>Module Quizzes</a:t>
                      </a:r>
                    </a:p>
                  </a:txBody>
                  <a:tcPr marL="9525" marR="9525" marT="9525" marB="0" anchor="b"/>
                </a:tc>
                <a:tc>
                  <a:txBody>
                    <a:bodyPr/>
                    <a:lstStyle/>
                    <a:p>
                      <a:pPr rtl="0"/>
                      <a:r>
                        <a:rPr lang="fr-FR"/>
                        <a:t>Self-assessments that integrate concepts and skills learned throughout the series of topics presented in the module.</a:t>
                      </a:r>
                    </a:p>
                  </a:txBody>
                  <a:tcPr/>
                </a:tc>
                <a:extLst>
                  <a:ext uri="{0D108BD9-81ED-4DB2-BD59-A6C34878D82A}">
                    <a16:rowId xmlns:a16="http://schemas.microsoft.com/office/drawing/2014/main" xmlns:c15="http://schemas.microsoft.com/office/drawing/2012/chart" xmlns:c="http://schemas.openxmlformats.org/drawingml/2006/chart" xmlns="" val="831502776"/>
                  </a:ext>
                </a:extLst>
              </a:tr>
              <a:tr h="265091">
                <a:tc>
                  <a:txBody>
                    <a:bodyPr/>
                    <a:lstStyle/>
                    <a:p>
                      <a:pPr algn="l" rtl="0" fontAlgn="b"/>
                      <a:r>
                        <a:rPr lang="fr-FR" sz="1400" b="0" i="0" u="none" strike="noStrike">
                          <a:solidFill>
                            <a:srgbClr val="000000"/>
                          </a:solidFill>
                          <a:effectLst/>
                          <a:latin typeface="+mn-lt"/>
                        </a:rPr>
                        <a:t>Module Summary</a:t>
                      </a:r>
                    </a:p>
                  </a:txBody>
                  <a:tcPr marL="9525" marR="9525" marT="9525" marB="0" anchor="b"/>
                </a:tc>
                <a:tc>
                  <a:txBody>
                    <a:bodyPr/>
                    <a:lstStyle/>
                    <a:p>
                      <a:pPr rtl="0"/>
                      <a:r>
                        <a:rPr lang="fr-FR"/>
                        <a:t>Briefly recaps module content.</a:t>
                      </a:r>
                    </a:p>
                  </a:txBody>
                  <a:tcPr/>
                </a:tc>
                <a:extLst>
                  <a:ext uri="{0D108BD9-81ED-4DB2-BD59-A6C34878D82A}">
                    <a16:rowId xmlns:a16="http://schemas.microsoft.com/office/drawing/2014/main" xmlns:c15="http://schemas.microsoft.com/office/drawing/2012/chart" xmlns:c="http://schemas.openxmlformats.org/drawingml/2006/chart" xmlns="" val="2267046280"/>
                  </a:ext>
                </a:extLst>
              </a:tr>
            </a:tbl>
          </a:graphicData>
        </a:graphic>
      </p:graphicFrame>
    </p:spTree>
    <p:custDataLst>
      <p:tags r:id="rId1"/>
    </p:custDataLst>
    <p:extLst>
      <p:ext uri="{BB962C8B-B14F-4D97-AF65-F5344CB8AC3E}">
        <p14:creationId xmlns:p14="http://schemas.microsoft.com/office/powerpoint/2010/main" val="218268727"/>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Contrôleurs</a:t>
            </a:r>
            <a:r>
              <a:rPr lang="en-US" dirty="0"/>
              <a:t/>
            </a:r>
            <a:br>
              <a:rPr lang="en-US" dirty="0"/>
            </a:br>
            <a:r>
              <a:rPr lang="fr-FR" sz="2400" dirty="0"/>
              <a:t>Fonctionnement du contrôleur SDN (Suite)</a:t>
            </a:r>
          </a:p>
        </p:txBody>
      </p:sp>
      <p:sp>
        <p:nvSpPr>
          <p:cNvPr id="6" name="Content Placeholder 5">
            <a:extLst>
              <a:ext uri="{FF2B5EF4-FFF2-40B4-BE49-F238E27FC236}">
                <a16:creationId xmlns:a16="http://schemas.microsoft.com/office/drawing/2014/main" xmlns:c15="http://schemas.microsoft.com/office/drawing/2012/chart" xmlns:c="http://schemas.openxmlformats.org/drawingml/2006/chart" xmlns="" id="{75AC3F3B-D70A-C54D-A460-F29B00EC0634}"/>
              </a:ext>
            </a:extLst>
          </p:cNvPr>
          <p:cNvSpPr>
            <a:spLocks noGrp="1"/>
          </p:cNvSpPr>
          <p:nvPr>
            <p:ph idx="1"/>
          </p:nvPr>
        </p:nvSpPr>
        <p:spPr>
          <a:xfrm>
            <a:off x="474662" y="731837"/>
            <a:ext cx="8280057" cy="3689897"/>
          </a:xfrm>
        </p:spPr>
        <p:txBody>
          <a:bodyPr/>
          <a:lstStyle/>
          <a:p>
            <a:pPr marL="0" indent="0" algn="l" rtl="0"/>
            <a:r>
              <a:rPr lang="fr-FR" sz="1600" dirty="0">
                <a:solidFill>
                  <a:srgbClr val="000000"/>
                </a:solidFill>
              </a:rPr>
              <a:t>Sur chaque commutateur, la gestion des flux de paquets est assurée par une série de tables mises en œuvre au niveau du matériel ou du </a:t>
            </a:r>
            <a:r>
              <a:rPr lang="fr-FR" sz="1600" dirty="0" err="1">
                <a:solidFill>
                  <a:srgbClr val="000000"/>
                </a:solidFill>
              </a:rPr>
              <a:t>firmware</a:t>
            </a:r>
            <a:r>
              <a:rPr lang="fr-FR" sz="1600" dirty="0">
                <a:solidFill>
                  <a:srgbClr val="000000"/>
                </a:solidFill>
              </a:rPr>
              <a:t>. À l'échelle du commutateur, un flux est une séquence de paquets qui correspond à une entrée spécifique dans une table de flux.</a:t>
            </a:r>
          </a:p>
          <a:p>
            <a:pPr marL="0" indent="0" algn="l" rtl="0"/>
            <a:r>
              <a:rPr lang="fr-FR" sz="1600" dirty="0">
                <a:solidFill>
                  <a:srgbClr val="000000"/>
                </a:solidFill>
              </a:rPr>
              <a:t>Les trois types de tableaux présentés dans la figure précédente sont les suivants:</a:t>
            </a:r>
          </a:p>
          <a:p>
            <a:pPr marL="358835" lvl="1" indent="-285750" rtl="0"/>
            <a:r>
              <a:rPr lang="fr-FR" b="1" dirty="0">
                <a:solidFill>
                  <a:srgbClr val="000000"/>
                </a:solidFill>
              </a:rPr>
              <a:t>Tableau des flux</a:t>
            </a:r>
            <a:r>
              <a:rPr lang="fr-FR" dirty="0">
                <a:solidFill>
                  <a:srgbClr val="000000"/>
                </a:solidFill>
              </a:rPr>
              <a:t> - Ce tableau fait correspondre les paquets entrants à un flux particulier et spécifie les fonctions qui doivent être exécutées sur les paquets. Il peut y avoir plusieurs tables de flux qui fonctionnent à la manière d'un pipeline.</a:t>
            </a:r>
          </a:p>
          <a:p>
            <a:pPr marL="358835" lvl="1" indent="-285750" rtl="0"/>
            <a:r>
              <a:rPr lang="fr-FR" b="1" dirty="0">
                <a:solidFill>
                  <a:srgbClr val="000000"/>
                </a:solidFill>
              </a:rPr>
              <a:t>Tableau de groupe</a:t>
            </a:r>
            <a:r>
              <a:rPr lang="fr-FR" dirty="0">
                <a:solidFill>
                  <a:srgbClr val="000000"/>
                </a:solidFill>
              </a:rPr>
              <a:t> - Un tableau de flux peut diriger un flux vers un tableau de groupe, ce qui peut déclencher diverses actions qui affectent un ou plusieurs flux.</a:t>
            </a:r>
          </a:p>
          <a:p>
            <a:pPr marL="358835" lvl="1" indent="-285750" rtl="0"/>
            <a:r>
              <a:rPr lang="fr-FR" b="1" dirty="0">
                <a:solidFill>
                  <a:srgbClr val="000000"/>
                </a:solidFill>
              </a:rPr>
              <a:t>Table de comptage</a:t>
            </a:r>
            <a:r>
              <a:rPr lang="fr-FR" dirty="0">
                <a:solidFill>
                  <a:srgbClr val="000000"/>
                </a:solidFill>
              </a:rPr>
              <a:t> - Cette table déclenche une série d'actions liées aux performances sur un débit, y compris la capacité de limiter le trafic.</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267009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Contrôleurs</a:t>
            </a:r>
            <a:r>
              <a:rPr lang="en-US" dirty="0"/>
              <a:t/>
            </a:r>
            <a:br>
              <a:rPr lang="en-US" dirty="0"/>
            </a:br>
            <a:r>
              <a:rPr lang="fr-FR" sz="2400" dirty="0"/>
              <a:t>vidéo - Cisco ACI</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BDE40D4A-8300-7340-AC1E-BA14E669AEAB}"/>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dirty="0">
                <a:solidFill>
                  <a:srgbClr val="000000"/>
                </a:solidFill>
              </a:rPr>
              <a:t>Rares sont les entreprises qui ont le désir ou la vocation de programmer le réseau à l'aide d'outils SDN. Pourtant, la majorité d'entre elles souhaitent automatiser les activités réseau, accélérer le déploiement des applications et aligner leurs infrastructures informatiques pour mieux répondre aux objectifs métiers. Cisco a développé l'infrastructure axée sur les applications (ACI) pour leur permettre d'atteindre ces objectifs à l'aide d'une méthode plus avancée et innovante que les approches SDN antérieures.</a:t>
            </a:r>
          </a:p>
          <a:p>
            <a:pPr marL="342900" indent="-342900" algn="l" rtl="0">
              <a:buFont typeface="Arial" panose="020B0604020202020204" pitchFamily="34" charset="0"/>
              <a:buChar char="•"/>
            </a:pPr>
            <a:r>
              <a:rPr lang="fr-FR" sz="1600" dirty="0">
                <a:solidFill>
                  <a:srgbClr val="000000"/>
                </a:solidFill>
              </a:rPr>
              <a:t>Cisco ACI est une solution matérielle spécialisée offrant une gestion intégrée du cloud </a:t>
            </a:r>
            <a:r>
              <a:rPr lang="fr-FR" sz="1600" dirty="0" err="1">
                <a:solidFill>
                  <a:srgbClr val="000000"/>
                </a:solidFill>
              </a:rPr>
              <a:t>computing</a:t>
            </a:r>
            <a:r>
              <a:rPr lang="fr-FR" sz="1600" dirty="0">
                <a:solidFill>
                  <a:srgbClr val="000000"/>
                </a:solidFill>
              </a:rPr>
              <a:t> et du data center. Au niveau global, tout élément relatif à la politique du réseau est retiré du plan de données. Cela permet de créer beaucoup plus facilement les réseaux de data center.</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322894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Contrôleurs</a:t>
            </a:r>
            <a:r>
              <a:rPr lang="en-US" dirty="0"/>
              <a:t/>
            </a:r>
            <a:br>
              <a:rPr lang="en-US" dirty="0"/>
            </a:br>
            <a:r>
              <a:rPr lang="fr-FR" sz="2400" dirty="0"/>
              <a:t>Principaux composants ACI</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05739350-0880-4944-B1D3-B2AC88A2C86B}"/>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Les trois principaux composants de l'architecture ACI:</a:t>
            </a:r>
          </a:p>
          <a:p>
            <a:pPr marL="415985" lvl="1" indent="-342900" rtl="0">
              <a:buFont typeface="Arial" panose="020B0604020202020204" pitchFamily="34" charset="0"/>
              <a:buChar char="•"/>
            </a:pPr>
            <a:r>
              <a:rPr lang="fr-FR" b="1">
                <a:solidFill>
                  <a:srgbClr val="000000"/>
                </a:solidFill>
              </a:rPr>
              <a:t>Profil de réseau d'application (ANP)</a:t>
            </a:r>
            <a:r>
              <a:rPr lang="fr-FR">
                <a:solidFill>
                  <a:srgbClr val="000000"/>
                </a:solidFill>
              </a:rPr>
              <a:t> - Un ANP est un ensemble de groupes de points terminaux (EPG), leurs connexions et les politiques qui définissent ces connexions.</a:t>
            </a:r>
            <a:r>
              <a:rPr lang="fr-FR" b="1">
                <a:solidFill>
                  <a:srgbClr val="000000"/>
                </a:solidFill>
              </a:rPr>
              <a:t> </a:t>
            </a:r>
          </a:p>
          <a:p>
            <a:pPr marL="415985" lvl="1" indent="-342900" rtl="0">
              <a:buFont typeface="Arial" panose="020B0604020202020204" pitchFamily="34" charset="0"/>
              <a:buChar char="•"/>
            </a:pPr>
            <a:r>
              <a:rPr lang="fr-FR" b="1">
                <a:solidFill>
                  <a:srgbClr val="000000"/>
                </a:solidFill>
              </a:rPr>
              <a:t>Contrôleur de l'infrastructure des règles régissant les applications (APIC)</a:t>
            </a:r>
            <a:r>
              <a:rPr lang="fr-FR">
                <a:solidFill>
                  <a:srgbClr val="000000"/>
                </a:solidFill>
              </a:rPr>
              <a:t> - l'APIC est un contrôleur logiciel centralisé qui contrôle et gère un fabric en cluster ACI évolutif. Il est conçu pour être programmable et assurer une gestion centralisée. Il traduit les politiques applicatives en codes de programmation réseau.</a:t>
            </a:r>
          </a:p>
          <a:p>
            <a:pPr marL="415985" lvl="1" indent="-342900" rtl="0">
              <a:buFont typeface="Arial" panose="020B0604020202020204" pitchFamily="34" charset="0"/>
              <a:buChar char="•"/>
            </a:pPr>
            <a:r>
              <a:rPr lang="fr-FR" b="1">
                <a:solidFill>
                  <a:srgbClr val="000000"/>
                </a:solidFill>
              </a:rPr>
              <a:t>Commutateurs Cisco Nexus série 9000</a:t>
            </a:r>
            <a:r>
              <a:rPr lang="fr-FR">
                <a:solidFill>
                  <a:srgbClr val="000000"/>
                </a:solidFill>
              </a:rPr>
              <a:t> - Ces commutateurs fournissent une structure de commutation adaptée aux applications et fonctionnent avec un APIC pour gérer l'infrastructure réseau virtuelle et physique.</a:t>
            </a:r>
          </a:p>
          <a:p>
            <a:pPr marL="0" indent="0" algn="l" rtl="0"/>
            <a:r>
              <a:rPr lang="fr-FR" sz="1600">
                <a:solidFill>
                  <a:srgbClr val="000000"/>
                </a:solidFill>
              </a:rPr>
              <a:t>L'APIC est positionné entre l'APN et l'infrastructure de réseau activée par l'ACI. Le contrôleur APIC traduit les besoins applicatifs en une configuration réseau capable de répondre à ces besoins.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873411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Contrôleurs</a:t>
            </a:r>
            <a:r>
              <a:rPr lang="en-US" dirty="0"/>
              <a:t/>
            </a:r>
            <a:br>
              <a:rPr lang="en-US" dirty="0"/>
            </a:br>
            <a:r>
              <a:rPr lang="fr-FR" sz="2400" dirty="0"/>
              <a:t>Principaux composants ACI (Suite)</a:t>
            </a:r>
          </a:p>
        </p:txBody>
      </p:sp>
      <p:pic>
        <p:nvPicPr>
          <p:cNvPr id="7" name="Content Placeholder 6">
            <a:extLst>
              <a:ext uri="{FF2B5EF4-FFF2-40B4-BE49-F238E27FC236}">
                <a16:creationId xmlns:a16="http://schemas.microsoft.com/office/drawing/2014/main" xmlns:c15="http://schemas.microsoft.com/office/drawing/2012/chart" xmlns:c="http://schemas.openxmlformats.org/drawingml/2006/chart" xmlns="" id="{0C2641D2-F026-B047-B703-36EDF3EEFB64}"/>
              </a:ext>
            </a:extLst>
          </p:cNvPr>
          <p:cNvPicPr>
            <a:picLocks noGrp="1" noChangeAspect="1"/>
          </p:cNvPicPr>
          <p:nvPr>
            <p:ph idx="1"/>
          </p:nvPr>
        </p:nvPicPr>
        <p:blipFill>
          <a:blip r:embed="rId4"/>
          <a:stretch>
            <a:fillRect/>
          </a:stretch>
        </p:blipFill>
        <p:spPr>
          <a:xfrm>
            <a:off x="1859292" y="731837"/>
            <a:ext cx="5614602" cy="3896378"/>
          </a:xfrm>
        </p:spPr>
      </p:pic>
    </p:spTree>
    <p:custDataLst>
      <p:tags r:id="rId1"/>
    </p:custDataLst>
    <p:extLst>
      <p:ext uri="{BB962C8B-B14F-4D97-AF65-F5344CB8AC3E}">
        <p14:creationId xmlns:p14="http://schemas.microsoft.com/office/powerpoint/2010/main" val="1050323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Contrôleurs</a:t>
            </a:r>
            <a:r>
              <a:rPr lang="en-US" dirty="0"/>
              <a:t/>
            </a:r>
            <a:br>
              <a:rPr lang="en-US" dirty="0"/>
            </a:br>
            <a:r>
              <a:rPr lang="fr-FR" sz="2400"/>
              <a:t>Topologie Spine-Leaf</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DC1291EC-E56A-0E4B-BB0E-808FBBE00672}"/>
              </a:ext>
            </a:extLst>
          </p:cNvPr>
          <p:cNvSpPr>
            <a:spLocks noGrp="1"/>
          </p:cNvSpPr>
          <p:nvPr>
            <p:ph idx="1"/>
          </p:nvPr>
        </p:nvSpPr>
        <p:spPr>
          <a:xfrm>
            <a:off x="-70945" y="731837"/>
            <a:ext cx="5651938" cy="3689897"/>
          </a:xfrm>
        </p:spPr>
        <p:txBody>
          <a:bodyPr/>
          <a:lstStyle/>
          <a:p>
            <a:pPr marL="342900" indent="-342900" algn="l" rtl="0">
              <a:buFont typeface="Arial" panose="020B0604020202020204" pitchFamily="34" charset="0"/>
              <a:buChar char="•"/>
            </a:pPr>
            <a:r>
              <a:rPr lang="fr-FR" sz="1600" dirty="0">
                <a:solidFill>
                  <a:srgbClr val="000000"/>
                </a:solidFill>
              </a:rPr>
              <a:t>Comme le montre la figure, le </a:t>
            </a:r>
            <a:r>
              <a:rPr lang="fr-FR" sz="1600" dirty="0" err="1">
                <a:solidFill>
                  <a:srgbClr val="000000"/>
                </a:solidFill>
              </a:rPr>
              <a:t>fabric</a:t>
            </a:r>
            <a:r>
              <a:rPr lang="fr-FR" sz="1600" dirty="0">
                <a:solidFill>
                  <a:srgbClr val="000000"/>
                </a:solidFill>
              </a:rPr>
              <a:t> Cisco ACI se compose du contrôleur APIC et des commutateurs Cisco Nexus 9000 dans une topologie </a:t>
            </a:r>
            <a:r>
              <a:rPr lang="fr-FR" sz="1600" dirty="0" err="1">
                <a:solidFill>
                  <a:srgbClr val="000000"/>
                </a:solidFill>
              </a:rPr>
              <a:t>Spine-Leaf</a:t>
            </a:r>
            <a:r>
              <a:rPr lang="fr-FR" sz="1600" dirty="0">
                <a:solidFill>
                  <a:srgbClr val="000000"/>
                </a:solidFill>
              </a:rPr>
              <a:t> à deux niveaux. Les commutateurs </a:t>
            </a:r>
            <a:r>
              <a:rPr lang="fr-FR" sz="1600" dirty="0" err="1">
                <a:solidFill>
                  <a:srgbClr val="000000"/>
                </a:solidFill>
              </a:rPr>
              <a:t>Leaf</a:t>
            </a:r>
            <a:r>
              <a:rPr lang="fr-FR" sz="1600" dirty="0">
                <a:solidFill>
                  <a:srgbClr val="000000"/>
                </a:solidFill>
              </a:rPr>
              <a:t> sont associés à des commutateurs </a:t>
            </a:r>
            <a:r>
              <a:rPr lang="fr-FR" sz="1600" dirty="0" err="1">
                <a:solidFill>
                  <a:srgbClr val="000000"/>
                </a:solidFill>
              </a:rPr>
              <a:t>Spine</a:t>
            </a:r>
            <a:r>
              <a:rPr lang="fr-FR" sz="1600" dirty="0">
                <a:solidFill>
                  <a:srgbClr val="000000"/>
                </a:solidFill>
              </a:rPr>
              <a:t>, mais ne le sont jamais entre eux. De même, les commutateurs </a:t>
            </a:r>
            <a:r>
              <a:rPr lang="fr-FR" sz="1600" dirty="0" err="1">
                <a:solidFill>
                  <a:srgbClr val="000000"/>
                </a:solidFill>
              </a:rPr>
              <a:t>Spine</a:t>
            </a:r>
            <a:r>
              <a:rPr lang="fr-FR" sz="1600" dirty="0">
                <a:solidFill>
                  <a:srgbClr val="000000"/>
                </a:solidFill>
              </a:rPr>
              <a:t> sont uniquement associés à des commutateurs </a:t>
            </a:r>
            <a:r>
              <a:rPr lang="fr-FR" sz="1600" dirty="0" err="1">
                <a:solidFill>
                  <a:srgbClr val="000000"/>
                </a:solidFill>
              </a:rPr>
              <a:t>Leaf</a:t>
            </a:r>
            <a:r>
              <a:rPr lang="fr-FR" sz="1600" dirty="0">
                <a:solidFill>
                  <a:srgbClr val="000000"/>
                </a:solidFill>
              </a:rPr>
              <a:t> et centraux (non représentés). Dans cette topologie à deux niveaux, tous les éléments ne sont qu'à un « saut » les uns des autres.</a:t>
            </a:r>
          </a:p>
          <a:p>
            <a:pPr marL="342900" indent="-342900" algn="l" rtl="0">
              <a:buFont typeface="Arial" panose="020B0604020202020204" pitchFamily="34" charset="0"/>
              <a:buChar char="•"/>
            </a:pPr>
            <a:r>
              <a:rPr lang="fr-FR" sz="1600" dirty="0">
                <a:solidFill>
                  <a:srgbClr val="000000"/>
                </a:solidFill>
              </a:rPr>
              <a:t>Contrairement à ce qui se passe dans une infrastructure SDN, le contrôleur APIC ne manipule pas directement le chemin des données. Au lieu de cela, il centralise la définition des stratégies et programme les commutateurs </a:t>
            </a:r>
            <a:r>
              <a:rPr lang="fr-FR" sz="1600" dirty="0" err="1">
                <a:solidFill>
                  <a:srgbClr val="000000"/>
                </a:solidFill>
              </a:rPr>
              <a:t>Leaf</a:t>
            </a:r>
            <a:r>
              <a:rPr lang="fr-FR" sz="1600" dirty="0">
                <a:solidFill>
                  <a:srgbClr val="000000"/>
                </a:solidFill>
              </a:rPr>
              <a:t> de manière à ce qu'ils transfèrent le trafic en fonction des politiques définies.</a:t>
            </a:r>
          </a:p>
          <a:p>
            <a:pPr marL="342900" indent="-342900" algn="l">
              <a:buFont typeface="Arial" panose="020B0604020202020204" pitchFamily="34" charset="0"/>
              <a:buChar char="•"/>
            </a:pPr>
            <a:endParaRPr lang="en-US" sz="1600" dirty="0">
              <a:solidFill>
                <a:srgbClr val="000000"/>
              </a:solidFill>
            </a:endParaRP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66447B1F-EE36-E14C-8E0B-63305268C443}"/>
              </a:ext>
            </a:extLst>
          </p:cNvPr>
          <p:cNvPicPr>
            <a:picLocks noChangeAspect="1"/>
          </p:cNvPicPr>
          <p:nvPr/>
        </p:nvPicPr>
        <p:blipFill>
          <a:blip r:embed="rId4"/>
          <a:stretch>
            <a:fillRect/>
          </a:stretch>
        </p:blipFill>
        <p:spPr>
          <a:xfrm>
            <a:off x="5486400" y="1092138"/>
            <a:ext cx="3657600" cy="2411978"/>
          </a:xfrm>
          <a:prstGeom prst="rect">
            <a:avLst/>
          </a:prstGeom>
        </p:spPr>
      </p:pic>
    </p:spTree>
    <p:custDataLst>
      <p:tags r:id="rId1"/>
    </p:custDataLst>
    <p:extLst>
      <p:ext uri="{BB962C8B-B14F-4D97-AF65-F5344CB8AC3E}">
        <p14:creationId xmlns:p14="http://schemas.microsoft.com/office/powerpoint/2010/main" val="420738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Contrôleurs </a:t>
            </a:r>
            <a:r>
              <a:rPr lang="en-US" dirty="0"/>
              <a:t/>
            </a:r>
            <a:br>
              <a:rPr lang="en-US" dirty="0"/>
            </a:br>
            <a:r>
              <a:rPr lang="fr-FR" sz="2400" dirty="0"/>
              <a:t>Types d'architecture SDN</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0CAB5196-2FBB-0E49-93B8-E19637C84583}"/>
              </a:ext>
            </a:extLst>
          </p:cNvPr>
          <p:cNvSpPr>
            <a:spLocks noGrp="1"/>
          </p:cNvSpPr>
          <p:nvPr>
            <p:ph idx="1"/>
          </p:nvPr>
        </p:nvSpPr>
        <p:spPr>
          <a:xfrm>
            <a:off x="474662" y="731838"/>
            <a:ext cx="8280057" cy="1282158"/>
          </a:xfrm>
        </p:spPr>
        <p:txBody>
          <a:bodyPr/>
          <a:lstStyle/>
          <a:p>
            <a:pPr marL="0" indent="0" algn="l" rtl="0"/>
            <a:r>
              <a:rPr lang="fr-FR" sz="1600">
                <a:solidFill>
                  <a:srgbClr val="000000"/>
                </a:solidFill>
              </a:rPr>
              <a:t>Le module Cisco APIC-EM (Application Policy Infrastructure Controller - Enterprise Module) permet d'étendre l'infrastructure ACI aux campus et réseaux d'entreprise. Pour mieux comprendre comment il fonctionne, intéressons-nous aux trois types de réseaux SDN :</a:t>
            </a:r>
          </a:p>
          <a:p>
            <a:pPr marL="342900" indent="-342900" algn="l" rtl="0">
              <a:buFont typeface="Arial" panose="020B0604020202020204" pitchFamily="34" charset="0"/>
              <a:buChar char="•"/>
            </a:pPr>
            <a:r>
              <a:rPr lang="fr-FR" sz="1600" b="1">
                <a:solidFill>
                  <a:srgbClr val="000000"/>
                </a:solidFill>
              </a:rPr>
              <a:t>SDN basé sur les appareils: </a:t>
            </a:r>
            <a:r>
              <a:rPr lang="fr-FR" sz="1600">
                <a:solidFill>
                  <a:srgbClr val="000000"/>
                </a:solidFill>
              </a:rPr>
              <a:t>Les appareils peuvent être programmés par les applications qui s'exécutent sur les appareils eux-mêmes ou sur un serveur du réseau, comme illustré dans la figure.</a:t>
            </a:r>
          </a:p>
          <a:p>
            <a:pPr marL="342900" indent="-342900" algn="l">
              <a:buFont typeface="Arial" panose="020B0604020202020204" pitchFamily="34" charset="0"/>
              <a:buChar char="•"/>
            </a:pPr>
            <a:endParaRPr lang="en-US" sz="1600" dirty="0">
              <a:solidFill>
                <a:srgbClr val="000000"/>
              </a:solidFill>
            </a:endParaRPr>
          </a:p>
        </p:txBody>
      </p:sp>
      <p:pic>
        <p:nvPicPr>
          <p:cNvPr id="8" name="Picture 7">
            <a:extLst>
              <a:ext uri="{FF2B5EF4-FFF2-40B4-BE49-F238E27FC236}">
                <a16:creationId xmlns:a16="http://schemas.microsoft.com/office/drawing/2014/main" xmlns:c15="http://schemas.microsoft.com/office/drawing/2012/chart" xmlns:c="http://schemas.openxmlformats.org/drawingml/2006/chart" xmlns="" id="{7C6BC8BC-F35F-6E40-B981-C5E8E05AC342}"/>
              </a:ext>
            </a:extLst>
          </p:cNvPr>
          <p:cNvPicPr>
            <a:picLocks noChangeAspect="1"/>
          </p:cNvPicPr>
          <p:nvPr/>
        </p:nvPicPr>
        <p:blipFill>
          <a:blip r:embed="rId4"/>
          <a:stretch>
            <a:fillRect/>
          </a:stretch>
        </p:blipFill>
        <p:spPr>
          <a:xfrm>
            <a:off x="2743200" y="2597454"/>
            <a:ext cx="3293610" cy="2143872"/>
          </a:xfrm>
          <a:prstGeom prst="rect">
            <a:avLst/>
          </a:prstGeom>
        </p:spPr>
      </p:pic>
    </p:spTree>
    <p:custDataLst>
      <p:tags r:id="rId1"/>
    </p:custDataLst>
    <p:extLst>
      <p:ext uri="{BB962C8B-B14F-4D97-AF65-F5344CB8AC3E}">
        <p14:creationId xmlns:p14="http://schemas.microsoft.com/office/powerpoint/2010/main" val="3579872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Contrôleurs</a:t>
            </a:r>
            <a:r>
              <a:rPr lang="en-US" dirty="0"/>
              <a:t/>
            </a:r>
            <a:br>
              <a:rPr lang="en-US" dirty="0"/>
            </a:br>
            <a:r>
              <a:rPr lang="fr-FR" sz="2400" dirty="0"/>
              <a:t>Types d'architecture SDN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7D8CC8F6-3AEF-C046-BD84-3C4ED8E84210}"/>
              </a:ext>
            </a:extLst>
          </p:cNvPr>
          <p:cNvSpPr>
            <a:spLocks noGrp="1"/>
          </p:cNvSpPr>
          <p:nvPr>
            <p:ph idx="1"/>
          </p:nvPr>
        </p:nvSpPr>
        <p:spPr>
          <a:xfrm>
            <a:off x="474662" y="731837"/>
            <a:ext cx="8280057" cy="1096963"/>
          </a:xfrm>
        </p:spPr>
        <p:txBody>
          <a:bodyPr/>
          <a:lstStyle/>
          <a:p>
            <a:pPr marL="0" indent="0" algn="l" rtl="0"/>
            <a:r>
              <a:rPr lang="fr-FR" sz="1600" b="1" dirty="0">
                <a:solidFill>
                  <a:srgbClr val="000000"/>
                </a:solidFill>
              </a:rPr>
              <a:t>SDN basé sur un contrôleur: </a:t>
            </a:r>
            <a:r>
              <a:rPr lang="fr-FR" sz="1600" dirty="0">
                <a:solidFill>
                  <a:srgbClr val="000000"/>
                </a:solidFill>
              </a:rPr>
              <a:t>Utilise un contrôleur centralisé qui reconnaît tous les périphériques présents sur le réseau, comme illustré dans la figure. Les applications peuvent interagir avec le contrôleur, chargé de gérer les périphériques et de manipuler les flux de trafic sur le réseau. Le contrôleur Cisco Open SDN est une distribution commerciale d'</a:t>
            </a:r>
            <a:r>
              <a:rPr lang="fr-FR" sz="1600" dirty="0" err="1">
                <a:solidFill>
                  <a:srgbClr val="000000"/>
                </a:solidFill>
              </a:rPr>
              <a:t>OpenDaylight</a:t>
            </a:r>
            <a:r>
              <a:rPr lang="fr-FR" sz="1600" dirty="0">
                <a:solidFill>
                  <a:srgbClr val="000000"/>
                </a:solidFill>
              </a:rPr>
              <a:t>.</a:t>
            </a:r>
          </a:p>
          <a:p>
            <a:pPr marL="0" indent="0" algn="l"/>
            <a:endParaRPr lang="en-US" sz="1600" dirty="0">
              <a:solidFill>
                <a:srgbClr val="000000"/>
              </a:solidFill>
            </a:endParaRP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3522ED5B-E959-B644-B3A3-A06AC1023DFD}"/>
              </a:ext>
            </a:extLst>
          </p:cNvPr>
          <p:cNvPicPr>
            <a:picLocks noChangeAspect="1"/>
          </p:cNvPicPr>
          <p:nvPr/>
        </p:nvPicPr>
        <p:blipFill>
          <a:blip r:embed="rId4"/>
          <a:stretch>
            <a:fillRect/>
          </a:stretch>
        </p:blipFill>
        <p:spPr>
          <a:xfrm>
            <a:off x="2866672" y="2071149"/>
            <a:ext cx="3410656" cy="2802269"/>
          </a:xfrm>
          <a:prstGeom prst="rect">
            <a:avLst/>
          </a:prstGeom>
        </p:spPr>
      </p:pic>
    </p:spTree>
    <p:custDataLst>
      <p:tags r:id="rId1"/>
    </p:custDataLst>
    <p:extLst>
      <p:ext uri="{BB962C8B-B14F-4D97-AF65-F5344CB8AC3E}">
        <p14:creationId xmlns:p14="http://schemas.microsoft.com/office/powerpoint/2010/main" val="76320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Contrôleurs</a:t>
            </a:r>
            <a:r>
              <a:rPr lang="en-US" dirty="0"/>
              <a:t/>
            </a:r>
            <a:br>
              <a:rPr lang="en-US" dirty="0"/>
            </a:br>
            <a:r>
              <a:rPr lang="fr-FR" sz="2400" dirty="0"/>
              <a:t>Types d'architecture SDN (Suite)</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70EF733A-51C9-4841-81B5-FF55AEB4CF5A}"/>
              </a:ext>
            </a:extLst>
          </p:cNvPr>
          <p:cNvSpPr>
            <a:spLocks noGrp="1"/>
          </p:cNvSpPr>
          <p:nvPr>
            <p:ph idx="1"/>
          </p:nvPr>
        </p:nvSpPr>
        <p:spPr>
          <a:xfrm>
            <a:off x="387952" y="818547"/>
            <a:ext cx="4413957" cy="3689897"/>
          </a:xfrm>
        </p:spPr>
        <p:txBody>
          <a:bodyPr/>
          <a:lstStyle/>
          <a:p>
            <a:pPr marL="0" indent="0" algn="l" rtl="0"/>
            <a:r>
              <a:rPr lang="fr-FR" sz="1600" b="1" dirty="0">
                <a:solidFill>
                  <a:srgbClr val="000000"/>
                </a:solidFill>
              </a:rPr>
              <a:t>SDN basé sur des politiques: </a:t>
            </a:r>
            <a:r>
              <a:rPr lang="fr-FR" sz="1600" dirty="0">
                <a:solidFill>
                  <a:srgbClr val="000000"/>
                </a:solidFill>
              </a:rPr>
              <a:t>type de SDN similaire à un SDN basé sur un contrôleur dans lequel un contrôleur central reconnaît tous les périphériques présents sur le réseau, comme illustré dans la figure. Le SDN basé sur des politiques comprend une couche stratégique supplémentaire qui fonctionne à un niveau d'abstraction supérieur. Il utilise des applications intégrées qui automatisent les tâches de configuration avancée grâce à un workflow guidé et à une interface graphique utilisateur conviviale. Aucune compétence de programmation n'est nécessaire. Le contrôleur Cisco APIC-EM est un exemple de ce type de SDN.</a:t>
            </a:r>
          </a:p>
          <a:p>
            <a:pPr marL="0" indent="0" algn="l"/>
            <a:endParaRPr lang="en-US" sz="1600" dirty="0">
              <a:solidFill>
                <a:srgbClr val="000000"/>
              </a:solidFill>
            </a:endParaRPr>
          </a:p>
        </p:txBody>
      </p:sp>
      <p:pic>
        <p:nvPicPr>
          <p:cNvPr id="8" name="Picture 7">
            <a:extLst>
              <a:ext uri="{FF2B5EF4-FFF2-40B4-BE49-F238E27FC236}">
                <a16:creationId xmlns:a16="http://schemas.microsoft.com/office/drawing/2014/main" xmlns:c15="http://schemas.microsoft.com/office/drawing/2012/chart" xmlns:c="http://schemas.openxmlformats.org/drawingml/2006/chart" xmlns="" id="{3C673F54-7669-6A48-8C9B-49DB1C46A6DE}"/>
              </a:ext>
            </a:extLst>
          </p:cNvPr>
          <p:cNvPicPr>
            <a:picLocks noChangeAspect="1"/>
          </p:cNvPicPr>
          <p:nvPr/>
        </p:nvPicPr>
        <p:blipFill>
          <a:blip r:embed="rId4"/>
          <a:stretch>
            <a:fillRect/>
          </a:stretch>
        </p:blipFill>
        <p:spPr>
          <a:xfrm>
            <a:off x="5062040" y="886502"/>
            <a:ext cx="3615443" cy="3370495"/>
          </a:xfrm>
          <a:prstGeom prst="rect">
            <a:avLst/>
          </a:prstGeom>
        </p:spPr>
      </p:pic>
    </p:spTree>
    <p:custDataLst>
      <p:tags r:id="rId1"/>
    </p:custDataLst>
    <p:extLst>
      <p:ext uri="{BB962C8B-B14F-4D97-AF65-F5344CB8AC3E}">
        <p14:creationId xmlns:p14="http://schemas.microsoft.com/office/powerpoint/2010/main" val="3441934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Contrôleurs</a:t>
            </a:r>
            <a:r>
              <a:rPr lang="en-US" dirty="0"/>
              <a:t/>
            </a:r>
            <a:br>
              <a:rPr lang="en-US" dirty="0"/>
            </a:br>
            <a:r>
              <a:rPr lang="fr-FR" sz="2400" dirty="0"/>
              <a:t>Caractéristiques d'APIC-EM</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023FB4A2-4E8C-4844-BD2A-21E9FF0D65D0}"/>
              </a:ext>
            </a:extLst>
          </p:cNvPr>
          <p:cNvSpPr>
            <a:spLocks noGrp="1"/>
          </p:cNvSpPr>
          <p:nvPr>
            <p:ph idx="1"/>
          </p:nvPr>
        </p:nvSpPr>
        <p:spPr>
          <a:xfrm>
            <a:off x="411600" y="850079"/>
            <a:ext cx="3736739" cy="3689897"/>
          </a:xfrm>
        </p:spPr>
        <p:txBody>
          <a:bodyPr/>
          <a:lstStyle/>
          <a:p>
            <a:pPr marL="0" indent="0" algn="l" rtl="0"/>
            <a:r>
              <a:rPr lang="fr-FR" sz="1600" dirty="0">
                <a:solidFill>
                  <a:srgbClr val="000000"/>
                </a:solidFill>
              </a:rPr>
              <a:t>Cisco APIC-EM fournit une interface unique pour la gestion du réseau, notamment:</a:t>
            </a:r>
          </a:p>
          <a:p>
            <a:pPr marL="342900" indent="-342900" algn="l" rtl="0">
              <a:buFont typeface="Arial" panose="020B0604020202020204" pitchFamily="34" charset="0"/>
              <a:buChar char="•"/>
            </a:pPr>
            <a:r>
              <a:rPr lang="fr-FR" sz="1600" dirty="0">
                <a:solidFill>
                  <a:srgbClr val="000000"/>
                </a:solidFill>
              </a:rPr>
              <a:t>Découverte et accès aux inventaires des périphériques et des hôtes.</a:t>
            </a:r>
          </a:p>
          <a:p>
            <a:pPr marL="342900" indent="-342900" algn="l" rtl="0">
              <a:buFont typeface="Arial" panose="020B0604020202020204" pitchFamily="34" charset="0"/>
              <a:buChar char="•"/>
            </a:pPr>
            <a:r>
              <a:rPr lang="fr-FR" sz="1600" dirty="0">
                <a:solidFill>
                  <a:srgbClr val="000000"/>
                </a:solidFill>
              </a:rPr>
              <a:t>affichage de la topologie (comme illustré sur la figure),</a:t>
            </a:r>
          </a:p>
          <a:p>
            <a:pPr marL="342900" indent="-342900" algn="l" rtl="0">
              <a:buFont typeface="Arial" panose="020B0604020202020204" pitchFamily="34" charset="0"/>
              <a:buChar char="•"/>
            </a:pPr>
            <a:r>
              <a:rPr lang="fr-FR" sz="1600" dirty="0">
                <a:solidFill>
                  <a:srgbClr val="000000"/>
                </a:solidFill>
              </a:rPr>
              <a:t>Traçage d'un tracé entre les points d'extrémité.</a:t>
            </a:r>
          </a:p>
          <a:p>
            <a:pPr marL="342900" indent="-342900" algn="l" rtl="0">
              <a:buFont typeface="Arial" panose="020B0604020202020204" pitchFamily="34" charset="0"/>
              <a:buChar char="•"/>
            </a:pPr>
            <a:r>
              <a:rPr lang="fr-FR" sz="1600" dirty="0">
                <a:solidFill>
                  <a:srgbClr val="000000"/>
                </a:solidFill>
              </a:rPr>
              <a:t>Définition de stratégies.</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D9F587AD-630B-FE4F-A308-987C7FDB4058}"/>
              </a:ext>
            </a:extLst>
          </p:cNvPr>
          <p:cNvPicPr>
            <a:picLocks noChangeAspect="1"/>
          </p:cNvPicPr>
          <p:nvPr/>
        </p:nvPicPr>
        <p:blipFill>
          <a:blip r:embed="rId4"/>
          <a:stretch>
            <a:fillRect/>
          </a:stretch>
        </p:blipFill>
        <p:spPr>
          <a:xfrm>
            <a:off x="4289231" y="1048667"/>
            <a:ext cx="4380107" cy="3046165"/>
          </a:xfrm>
          <a:prstGeom prst="rect">
            <a:avLst/>
          </a:prstGeom>
        </p:spPr>
      </p:pic>
    </p:spTree>
    <p:custDataLst>
      <p:tags r:id="rId1"/>
    </p:custDataLst>
    <p:extLst>
      <p:ext uri="{BB962C8B-B14F-4D97-AF65-F5344CB8AC3E}">
        <p14:creationId xmlns:p14="http://schemas.microsoft.com/office/powerpoint/2010/main" val="3073752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Contrôleurs</a:t>
            </a:r>
            <a:r>
              <a:rPr lang="en-US" dirty="0"/>
              <a:t/>
            </a:r>
            <a:br>
              <a:rPr lang="en-US" dirty="0"/>
            </a:br>
            <a:r>
              <a:rPr lang="fr-FR" sz="2400" dirty="0"/>
              <a:t>APIC-EM Path Trace</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2545CDE8-73E6-5049-B40F-41C9D4B07407}"/>
              </a:ext>
            </a:extLst>
          </p:cNvPr>
          <p:cNvSpPr>
            <a:spLocks noGrp="1"/>
          </p:cNvSpPr>
          <p:nvPr>
            <p:ph idx="1"/>
          </p:nvPr>
        </p:nvSpPr>
        <p:spPr>
          <a:xfrm>
            <a:off x="309124" y="763368"/>
            <a:ext cx="4050041" cy="3689897"/>
          </a:xfrm>
        </p:spPr>
        <p:txBody>
          <a:bodyPr/>
          <a:lstStyle/>
          <a:p>
            <a:pPr marL="0" indent="0" algn="l" rtl="0"/>
            <a:r>
              <a:rPr lang="fr-FR" sz="1600" dirty="0">
                <a:solidFill>
                  <a:srgbClr val="000000"/>
                </a:solidFill>
              </a:rPr>
              <a:t>L'outil APIC-EM Path Trace permet à l'administrateur de visualiser facilement les flux de trafic et de découvrir toute entrée de ACL conflictuelle, dupliquée ou occultée. Cet outil examine des ACL spécifiques sur le chemin entre deux nœuds finaux et répertorie les problèmes éventuels. Vous pouvez voir où toutes les ACL le long du chemin d'accès autorisaient ou refusaient votre trafic, comme indiqué sur la figure. Notez comment Branch-Router2 est permis tout le trafic. L'administrateur réseau peut désormais effectuer des ajustements, si nécessaire, pour mieux filtrer le trafic.</a:t>
            </a:r>
          </a:p>
        </p:txBody>
      </p:sp>
      <p:pic>
        <p:nvPicPr>
          <p:cNvPr id="8" name="Picture 7">
            <a:extLst>
              <a:ext uri="{FF2B5EF4-FFF2-40B4-BE49-F238E27FC236}">
                <a16:creationId xmlns:a16="http://schemas.microsoft.com/office/drawing/2014/main" xmlns:c15="http://schemas.microsoft.com/office/drawing/2012/chart" xmlns:c="http://schemas.openxmlformats.org/drawingml/2006/chart" xmlns="" id="{5317E1E7-DFAF-CE46-9EA3-B8B8A89B7665}"/>
              </a:ext>
            </a:extLst>
          </p:cNvPr>
          <p:cNvPicPr>
            <a:picLocks noChangeAspect="1"/>
          </p:cNvPicPr>
          <p:nvPr/>
        </p:nvPicPr>
        <p:blipFill>
          <a:blip r:embed="rId4"/>
          <a:stretch>
            <a:fillRect/>
          </a:stretch>
        </p:blipFill>
        <p:spPr>
          <a:xfrm>
            <a:off x="4601155" y="586414"/>
            <a:ext cx="4338386" cy="3622979"/>
          </a:xfrm>
          <a:prstGeom prst="rect">
            <a:avLst/>
          </a:prstGeom>
        </p:spPr>
      </p:pic>
    </p:spTree>
    <p:custDataLst>
      <p:tags r:id="rId1"/>
    </p:custDataLst>
    <p:extLst>
      <p:ext uri="{BB962C8B-B14F-4D97-AF65-F5344CB8AC3E}">
        <p14:creationId xmlns:p14="http://schemas.microsoft.com/office/powerpoint/2010/main" val="3376057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a:t>Check Your Understanding activities </a:t>
            </a:r>
            <a:r>
              <a:rPr lang="fr-FR" b="1" i="1"/>
              <a:t>do not </a:t>
            </a:r>
            <a:r>
              <a:rPr lang="fr-FR"/>
              <a:t>affect student grades.</a:t>
            </a:r>
          </a:p>
          <a:p>
            <a:pPr rtl="0">
              <a:spcBef>
                <a:spcPct val="30000"/>
              </a:spcBef>
              <a:buFont typeface="Arial" panose="020B0604020202020204" pitchFamily="34" charset="0"/>
              <a:buChar char="•"/>
            </a:pPr>
            <a:r>
              <a:rPr lang="fr-FR"/>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810146878"/>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4308" y="1905175"/>
            <a:ext cx="8280314" cy="970280"/>
          </a:xfrm>
        </p:spPr>
        <p:txBody>
          <a:bodyPr/>
          <a:lstStyle/>
          <a:p>
            <a:pPr rtl="0"/>
            <a:r>
              <a:rPr lang="fr-FR" dirty="0">
                <a:solidFill>
                  <a:schemeClr val="accent5">
                    <a:lumMod val="40000"/>
                    <a:lumOff val="60000"/>
                  </a:schemeClr>
                </a:solidFill>
              </a:rPr>
              <a:t>13.6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102476"/>
            <a:ext cx="9002110" cy="731837"/>
          </a:xfrm>
        </p:spPr>
        <p:txBody>
          <a:bodyPr/>
          <a:lstStyle/>
          <a:p>
            <a:pPr rtl="0">
              <a:lnSpc>
                <a:spcPct val="100000"/>
              </a:lnSpc>
            </a:pPr>
            <a:r>
              <a:rPr lang="fr-FR" sz="1600" dirty="0"/>
              <a:t>Module pratique et questionnaire</a:t>
            </a:r>
            <a:r>
              <a:rPr lang="en-US" dirty="0"/>
              <a:t/>
            </a:r>
            <a:br>
              <a:rPr lang="en-US" dirty="0"/>
            </a:br>
            <a:r>
              <a:rPr lang="fr-FR" sz="2400" dirty="0"/>
              <a:t>Travaux pratiques - installer Linux sur un ordinateur virtuel et exploration de l'interface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20D7018A-AD22-7842-B0F3-35138B0F4124}"/>
              </a:ext>
            </a:extLst>
          </p:cNvPr>
          <p:cNvSpPr>
            <a:spLocks noGrp="1"/>
          </p:cNvSpPr>
          <p:nvPr>
            <p:ph idx="1"/>
          </p:nvPr>
        </p:nvSpPr>
        <p:spPr>
          <a:xfrm>
            <a:off x="498310" y="1055030"/>
            <a:ext cx="8280057" cy="3689897"/>
          </a:xfrm>
        </p:spPr>
        <p:txBody>
          <a:bodyPr/>
          <a:lstStyle/>
          <a:p>
            <a:pPr marL="0" indent="0" algn="l" rtl="0"/>
            <a:r>
              <a:rPr lang="fr-FR" dirty="0">
                <a:solidFill>
                  <a:srgbClr val="000000"/>
                </a:solidFill>
              </a:rPr>
              <a:t>Au cours de ces travaux pratiques, vous aborderez les points suivants:</a:t>
            </a:r>
          </a:p>
          <a:p>
            <a:pPr marL="342900" indent="-342900" algn="l" rtl="0">
              <a:buFont typeface="Arial" panose="020B0604020202020204" pitchFamily="34" charset="0"/>
              <a:buChar char="•"/>
            </a:pPr>
            <a:r>
              <a:rPr lang="fr-FR" dirty="0" smtClean="0">
                <a:solidFill>
                  <a:srgbClr val="000000"/>
                </a:solidFill>
              </a:rPr>
              <a:t>Préparer </a:t>
            </a:r>
            <a:r>
              <a:rPr lang="fr-FR" dirty="0">
                <a:solidFill>
                  <a:srgbClr val="000000"/>
                </a:solidFill>
              </a:rPr>
              <a:t>un ordinateur pour la virtualisation</a:t>
            </a:r>
          </a:p>
          <a:p>
            <a:pPr marL="342900" indent="-342900" algn="l" rtl="0">
              <a:buFont typeface="Arial" panose="020B0604020202020204" pitchFamily="34" charset="0"/>
              <a:buChar char="•"/>
            </a:pPr>
            <a:r>
              <a:rPr lang="fr-FR" dirty="0">
                <a:solidFill>
                  <a:srgbClr val="000000"/>
                </a:solidFill>
              </a:rPr>
              <a:t>Installer le système d'exploitation Linux sur une machine virtuelle</a:t>
            </a:r>
          </a:p>
          <a:p>
            <a:pPr marL="342900" indent="-342900" algn="l" rtl="0">
              <a:buFont typeface="Arial" panose="020B0604020202020204" pitchFamily="34" charset="0"/>
              <a:buChar char="•"/>
            </a:pPr>
            <a:r>
              <a:rPr lang="fr-FR" dirty="0">
                <a:solidFill>
                  <a:srgbClr val="000000"/>
                </a:solidFill>
              </a:rPr>
              <a:t>Exploration de l'interface utilisateur</a:t>
            </a:r>
          </a:p>
        </p:txBody>
      </p:sp>
    </p:spTree>
    <p:custDataLst>
      <p:tags r:id="rId1"/>
    </p:custDataLst>
    <p:extLst>
      <p:ext uri="{BB962C8B-B14F-4D97-AF65-F5344CB8AC3E}">
        <p14:creationId xmlns:p14="http://schemas.microsoft.com/office/powerpoint/2010/main" val="1440091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7AEEC891-E5D1-864A-9646-E9F1DDA53DF2}"/>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400"/>
              <a:t>Le cloud computing implique un grand nombre d'ordinateurs connectés via un réseau qui peut être situé physiquement n'importe où. Le cloud computing permet de réduire les coûts opérationnels en optimisant l'utilisation des ressources. </a:t>
            </a:r>
          </a:p>
          <a:p>
            <a:pPr rtl="0">
              <a:spcBef>
                <a:spcPts val="0"/>
              </a:spcBef>
              <a:spcAft>
                <a:spcPts val="0"/>
              </a:spcAft>
              <a:buFont typeface="Arial" panose="020B0604020202020204" pitchFamily="34" charset="0"/>
              <a:buChar char="•"/>
            </a:pPr>
            <a:r>
              <a:rPr lang="fr-FR" sz="1400"/>
              <a:t>Les trois principaux services de cloud computing définis par le National Institute of Standards and Technology (NIST) sont Software as a Service (SaaS), Platform as a Service (PaaS) et Infrastructure as a Service (IaaS). </a:t>
            </a:r>
          </a:p>
          <a:p>
            <a:pPr rtl="0">
              <a:spcBef>
                <a:spcPts val="0"/>
              </a:spcBef>
              <a:spcAft>
                <a:spcPts val="0"/>
              </a:spcAft>
              <a:buFont typeface="Arial" panose="020B0604020202020204" pitchFamily="34" charset="0"/>
              <a:buChar char="•"/>
            </a:pPr>
            <a:r>
              <a:rPr lang="fr-FR" sz="1400"/>
              <a:t>Les quatre types de clouds sont les suivants : public, privé, hybride et communautaire. </a:t>
            </a:r>
          </a:p>
          <a:p>
            <a:pPr rtl="0">
              <a:spcBef>
                <a:spcPts val="0"/>
              </a:spcBef>
              <a:spcAft>
                <a:spcPts val="0"/>
              </a:spcAft>
              <a:buFont typeface="Arial" panose="020B0604020202020204" pitchFamily="34" charset="0"/>
              <a:buChar char="•"/>
            </a:pPr>
            <a:r>
              <a:rPr lang="fr-FR" sz="1400"/>
              <a:t>La virtualisation forme le socle du cloud computing. La virtualisation sépare le système d'exploitation (OS) du matériel. </a:t>
            </a:r>
          </a:p>
          <a:p>
            <a:pPr rtl="0">
              <a:spcBef>
                <a:spcPts val="0"/>
              </a:spcBef>
              <a:spcAft>
                <a:spcPts val="0"/>
              </a:spcAft>
              <a:buFont typeface="Arial" panose="020B0604020202020204" pitchFamily="34" charset="0"/>
              <a:buChar char="•"/>
            </a:pPr>
            <a:r>
              <a:rPr lang="fr-FR" sz="1400"/>
              <a:t>Les entreprises ont besoin de moins d'espace et d'équipements, et consomment moins d'énergie. Il permet un prototypage plus facile, un approvisionnement plus rapide des serveurs, une augmentation du temps de fonctionnement des serveurs, une meilleure reprise après sinistre et une prise en charge des anciens systèmes. </a:t>
            </a:r>
          </a:p>
          <a:p>
            <a:pPr rtl="0">
              <a:spcBef>
                <a:spcPts val="0"/>
              </a:spcBef>
              <a:spcAft>
                <a:spcPts val="0"/>
              </a:spcAft>
              <a:buFont typeface="Arial" panose="020B0604020202020204" pitchFamily="34" charset="0"/>
              <a:buChar char="•"/>
            </a:pPr>
            <a:r>
              <a:rPr lang="fr-FR" sz="1400"/>
              <a:t>Un hyperviseur de type 1 est installé directement sur le serveur ou le matériel de mise en réseau, Un hyperviseur de type 2 est un logiciel qui crée et exécute des instances de VM. Il peut être installé sur le dessus du système d'exploitation ou entre le microprogramme et le système d'exploitation. </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 (Suite)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7AEEC891-E5D1-864A-9646-E9F1DDA53DF2}"/>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400"/>
              <a:t>Les hyperviseurs de type 1 sont également dits « sans système d'exploitation », car ils sont installés directement sur le matériel. Les hyperviseurs de type 1 ont un accès direct aux ressources matérielles et sont plus efficaces que les architectures hébergées. Ils améliorent les performances, l'évolutivité et la robustesse. </a:t>
            </a:r>
          </a:p>
          <a:p>
            <a:pPr rtl="0">
              <a:spcBef>
                <a:spcPts val="0"/>
              </a:spcBef>
              <a:spcAft>
                <a:spcPts val="0"/>
              </a:spcAft>
              <a:buFont typeface="Arial" panose="020B0604020202020204" pitchFamily="34" charset="0"/>
              <a:buChar char="•"/>
            </a:pPr>
            <a:r>
              <a:rPr lang="fr-FR" sz="1400"/>
              <a:t>La gestion des hyperviseurs de type 1 nécessite en effet une « console de gestion ». </a:t>
            </a:r>
          </a:p>
          <a:p>
            <a:pPr rtl="0">
              <a:spcBef>
                <a:spcPts val="0"/>
              </a:spcBef>
              <a:spcAft>
                <a:spcPts val="0"/>
              </a:spcAft>
              <a:buFont typeface="Arial" panose="020B0604020202020204" pitchFamily="34" charset="0"/>
              <a:buChar char="•"/>
            </a:pPr>
            <a:r>
              <a:rPr lang="fr-FR" sz="1400"/>
              <a:t>La virtualisation des serveurs dissimule aux utilisateurs les ressources des serveurs, telles que le nombre et l'identité des serveurs physiques, des processeurs et des systèmes d'exploitation. Cette situation peut soulever des problèmes lorsque le data center repose sur des architectures réseau traditionnelles. </a:t>
            </a:r>
          </a:p>
          <a:p>
            <a:pPr rtl="0">
              <a:spcBef>
                <a:spcPts val="0"/>
              </a:spcBef>
              <a:spcAft>
                <a:spcPts val="0"/>
              </a:spcAft>
              <a:buFont typeface="Arial" panose="020B0604020202020204" pitchFamily="34" charset="0"/>
              <a:buChar char="•"/>
            </a:pPr>
            <a:r>
              <a:rPr lang="fr-FR" sz="1400"/>
              <a:t>Les flux de trafic dans le data center diffèrent considérablement du modèle client-serveur traditionnel. En règle générale, un centre de données a une quantité considérable de trafic échangé entre des serveurs virtuels (trafic Est-Ouest) et peut changer d'emplacement et d'intensité au fil du temps. Le trafic Nord-Sud se produit entre les couches de distribution et de base et est généralement destiné à des emplacements hors site tels qu'un autre centre de données, d'autres fournisseurs de cloud ou Internet.</a:t>
            </a:r>
          </a:p>
          <a:p>
            <a:pPr rtl="0">
              <a:spcBef>
                <a:spcPts val="0"/>
              </a:spcBef>
              <a:spcAft>
                <a:spcPts val="0"/>
              </a:spcAft>
              <a:buFont typeface="Arial" panose="020B0604020202020204" pitchFamily="34" charset="0"/>
              <a:buChar char="•"/>
            </a:pPr>
            <a:r>
              <a:rPr lang="fr-FR" sz="1400"/>
              <a:t>Deux architectures réseau majeures ont été développées pour prendre en charge la virtualisation réseau : Software-Defined Networking (SDN) et Cisco Application Centric Infrastructure (ACI).</a:t>
            </a:r>
          </a:p>
          <a:p>
            <a:pPr rtl="0">
              <a:spcBef>
                <a:spcPts val="0"/>
              </a:spcBef>
              <a:spcAft>
                <a:spcPts val="0"/>
              </a:spcAft>
              <a:buFont typeface="Arial" panose="020B0604020202020204" pitchFamily="34" charset="0"/>
              <a:buChar char="•"/>
            </a:pPr>
            <a:r>
              <a:rPr lang="fr-FR" sz="1400"/>
              <a:t>Les composants de SDN peuvent inclure OpenFlow, OpenStack et d'autres composants</a:t>
            </a:r>
            <a:r>
              <a:rPr lang="fr-FR"/>
              <a:t>.</a:t>
            </a:r>
            <a:r>
              <a:rPr lang="fr-FR" sz="1400"/>
              <a:t> </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4065885206"/>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 (Suite)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7AEEC891-E5D1-864A-9646-E9F1DDA53DF2}"/>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400"/>
              <a:t>Un périphérique réseau contient un plan de contrôle et un plan de données. Plan de contrôle : considéré comme le cerveau d'un périphérique, </a:t>
            </a:r>
          </a:p>
          <a:p>
            <a:pPr rtl="0">
              <a:spcBef>
                <a:spcPts val="0"/>
              </a:spcBef>
              <a:spcAft>
                <a:spcPts val="0"/>
              </a:spcAft>
              <a:buFont typeface="Arial" panose="020B0604020202020204" pitchFamily="34" charset="0"/>
              <a:buChar char="•"/>
            </a:pPr>
            <a:r>
              <a:rPr lang="fr-FR" sz="1400"/>
              <a:t>SDN est essentiellement la séparation du plan de contrôle et du plan de données. Pour virtualiser le réseau, la fonction de plan de contrôle est supprimée sur chaque périphérique et centralisée sur un contrôleur unique.</a:t>
            </a:r>
          </a:p>
          <a:p>
            <a:pPr rtl="0">
              <a:spcBef>
                <a:spcPts val="0"/>
              </a:spcBef>
              <a:spcAft>
                <a:spcPts val="0"/>
              </a:spcAft>
              <a:buFont typeface="Arial" panose="020B0604020202020204" pitchFamily="34" charset="0"/>
              <a:buChar char="•"/>
            </a:pPr>
            <a:r>
              <a:rPr lang="fr-FR" sz="1400"/>
              <a:t>Le contrôleur SDN est une entité logique qui permet aux administrateurs réseau de gérer et de définir la manière dont le plan de données des routeurs et des commutateurs virtuels doit gérer le trafic réseau. </a:t>
            </a:r>
          </a:p>
          <a:p>
            <a:pPr rtl="0">
              <a:spcBef>
                <a:spcPts val="0"/>
              </a:spcBef>
              <a:spcAft>
                <a:spcPts val="0"/>
              </a:spcAft>
              <a:buFont typeface="Arial" panose="020B0604020202020204" pitchFamily="34" charset="0"/>
              <a:buChar char="•"/>
            </a:pPr>
            <a:r>
              <a:rPr lang="fr-FR" sz="1400"/>
              <a:t>Le plan de données, également appelé plan d'acheminement, est généralement la structure de commutation reliant les différents ports du réseau sur un appareil, et est utilisé pour acheminer les flux de trafic. </a:t>
            </a:r>
          </a:p>
          <a:p>
            <a:pPr rtl="0">
              <a:spcBef>
                <a:spcPts val="0"/>
              </a:spcBef>
              <a:spcAft>
                <a:spcPts val="0"/>
              </a:spcAft>
              <a:buFont typeface="Arial" panose="020B0604020202020204" pitchFamily="34" charset="0"/>
              <a:buChar char="•"/>
            </a:pPr>
            <a:r>
              <a:rPr lang="fr-FR" sz="1400"/>
              <a:t>Le plan de gestion est responsable de la gestion d'un périphérique via sa connexion au réseau. </a:t>
            </a:r>
          </a:p>
          <a:p>
            <a:pPr rtl="0">
              <a:spcBef>
                <a:spcPts val="0"/>
              </a:spcBef>
              <a:spcAft>
                <a:spcPts val="0"/>
              </a:spcAft>
              <a:buFont typeface="Arial" panose="020B0604020202020204" pitchFamily="34" charset="0"/>
              <a:buChar char="•"/>
            </a:pPr>
            <a:r>
              <a:rPr lang="fr-FR" sz="1400"/>
              <a:t>Le contrôleur SDN est une entité logique qui permet aux administrateurs réseau de gérer et de définir la manière dont le plan de données des routeurs et des commutateurs virtuels doit gérer le trafic réseau. </a:t>
            </a:r>
          </a:p>
          <a:p>
            <a:pPr rtl="0">
              <a:spcBef>
                <a:spcPts val="0"/>
              </a:spcBef>
              <a:spcAft>
                <a:spcPts val="0"/>
              </a:spcAft>
              <a:buFont typeface="Arial" panose="020B0604020202020204" pitchFamily="34" charset="0"/>
              <a:buChar char="•"/>
            </a:pPr>
            <a:r>
              <a:rPr lang="fr-FR" sz="1400"/>
              <a:t>Cisco a développé l'infrastructure axée sur les applications (ACI) pour leur permettre d'atteindre ces objectifs à l'aide d'une méthode plus avancée et innovante que les approches SDN antérieures. </a:t>
            </a:r>
          </a:p>
          <a:p>
            <a:pPr rtl="0">
              <a:spcBef>
                <a:spcPts val="0"/>
              </a:spcBef>
              <a:spcAft>
                <a:spcPts val="0"/>
              </a:spcAft>
              <a:buFont typeface="Arial" panose="020B0604020202020204" pitchFamily="34" charset="0"/>
              <a:buChar char="•"/>
            </a:pPr>
            <a:r>
              <a:rPr lang="fr-FR" sz="1400"/>
              <a:t>Cisco ACI est une solution matérielle spécialisée offrant une gestion intégrée du cloud computing et du data center. </a:t>
            </a:r>
          </a:p>
          <a:p>
            <a:pPr rtl="0">
              <a:spcBef>
                <a:spcPts val="0"/>
              </a:spcBef>
              <a:spcAft>
                <a:spcPts val="0"/>
              </a:spcAft>
              <a:buFont typeface="Arial" panose="020B0604020202020204" pitchFamily="34" charset="0"/>
              <a:buChar char="•"/>
            </a:pPr>
            <a:r>
              <a:rPr lang="fr-FR" sz="1400"/>
              <a:t>Au niveau global, tout élément relatif à la politique du réseau est retiré du plan de données. Cela permet de créer beaucoup plus facilement les réseaux de data center. </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1409324011"/>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 (Suite)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7AEEC891-E5D1-864A-9646-E9F1DDA53DF2}"/>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400"/>
              <a:t>Les trois principaux composants de l'architecture ACI sont l'Application Network Profile (ANP), l'Application Policy Infrastructure Controller (APIC) et les commutateurs Cisco Nexus de la série 9000. </a:t>
            </a:r>
          </a:p>
          <a:p>
            <a:pPr rtl="0">
              <a:spcBef>
                <a:spcPts val="0"/>
              </a:spcBef>
              <a:spcAft>
                <a:spcPts val="0"/>
              </a:spcAft>
              <a:buFont typeface="Arial" panose="020B0604020202020204" pitchFamily="34" charset="0"/>
              <a:buChar char="•"/>
            </a:pPr>
            <a:r>
              <a:rPr lang="fr-FR" sz="1400"/>
              <a:t>La structure Cisco ACI est composée de l'APIC et des commutateurs de la série Cisco Nexus 9000 utilisant une topologie à deux niveaux. </a:t>
            </a:r>
          </a:p>
          <a:p>
            <a:pPr rtl="0">
              <a:spcBef>
                <a:spcPts val="0"/>
              </a:spcBef>
              <a:spcAft>
                <a:spcPts val="0"/>
              </a:spcAft>
              <a:buFont typeface="Arial" panose="020B0604020202020204" pitchFamily="34" charset="0"/>
              <a:buChar char="•"/>
            </a:pPr>
            <a:r>
              <a:rPr lang="fr-FR" sz="1400"/>
              <a:t>Contrairement à ce qui se passe dans une infrastructure SDN, le contrôleur APIC ne manipule pas directement le chemin des données. Au lieu de cela, il centralise la définition des stratégies et programme les commutateurs Leaf de manière à ce qu'ils transfèrent le trafic en fonction des politiques définies. </a:t>
            </a:r>
          </a:p>
          <a:p>
            <a:pPr rtl="0">
              <a:spcBef>
                <a:spcPts val="0"/>
              </a:spcBef>
              <a:spcAft>
                <a:spcPts val="0"/>
              </a:spcAft>
              <a:buFont typeface="Arial" panose="020B0604020202020204" pitchFamily="34" charset="0"/>
              <a:buChar char="•"/>
            </a:pPr>
            <a:r>
              <a:rPr lang="fr-FR" sz="1400"/>
              <a:t>Il existe trois types de SDN: SDN basé sur les périphériques, SDN basé sur les contrôleurs et SDN basé sur les stratégies. </a:t>
            </a:r>
          </a:p>
          <a:p>
            <a:pPr rtl="0">
              <a:spcBef>
                <a:spcPts val="0"/>
              </a:spcBef>
              <a:spcAft>
                <a:spcPts val="0"/>
              </a:spcAft>
              <a:buFont typeface="Arial" panose="020B0604020202020204" pitchFamily="34" charset="0"/>
              <a:buChar char="•"/>
            </a:pPr>
            <a:r>
              <a:rPr lang="fr-FR" sz="1400"/>
              <a:t>Le SDN basé sur des politiques comprend une couche stratégique supplémentaire qui fonctionne à un niveau d'abstraction supérieur. Le SDN basé sur des politiques constitue l'approche la plus robuste, dans la mesure où il offre une méthode simple pour le contrôle et la gestion des politiques à l'échelle du réseau. </a:t>
            </a:r>
          </a:p>
          <a:p>
            <a:pPr rtl="0">
              <a:spcBef>
                <a:spcPts val="0"/>
              </a:spcBef>
              <a:spcAft>
                <a:spcPts val="0"/>
              </a:spcAft>
              <a:buFont typeface="Arial" panose="020B0604020202020204" pitchFamily="34" charset="0"/>
              <a:buChar char="•"/>
            </a:pPr>
            <a:r>
              <a:rPr lang="fr-FR" sz="1400"/>
              <a:t>Cisco APIC-EM est un exemple de SDN basé sur des politiques. Cisco APIC-EM fournit une interface unique pour la gestion du réseau, y compris la découverte et l'accès aux inventaires de périphériques et d'hôtes, la visualisation de la topologie, le traçage d'un chemin entre les points d'extrémité et la définition de politiques. </a:t>
            </a:r>
          </a:p>
          <a:p>
            <a:pPr rtl="0">
              <a:spcBef>
                <a:spcPts val="0"/>
              </a:spcBef>
              <a:spcAft>
                <a:spcPts val="0"/>
              </a:spcAft>
              <a:buFont typeface="Arial" panose="020B0604020202020204" pitchFamily="34" charset="0"/>
              <a:buChar char="•"/>
            </a:pPr>
            <a:r>
              <a:rPr lang="fr-FR" sz="1400"/>
              <a:t>L'outil APIC-EM Path Trace permet à l'administrateur de visualiser facilement les flux de trafic et de découvrir toute entrée de ACL conflictuelle, dupliquée ou occultée. Cet outil examine des ACL spécifiques sur le chemin entre deux nœuds finaux et répertorie les problèmes éventuels.</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2701219303"/>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13: Network Virtualization</a:t>
            </a:r>
            <a:r>
              <a:rPr lang="en-US" dirty="0">
                <a:latin typeface="Arial" charset="0"/>
              </a:rPr>
              <a:t/>
            </a:r>
            <a:br>
              <a:rPr lang="en-US" dirty="0">
                <a:latin typeface="Arial" charset="0"/>
              </a:rPr>
            </a:br>
            <a:r>
              <a:rPr lang="fr-FR">
                <a:latin typeface="Arial" charset="0"/>
              </a:rPr>
              <a:t>New Terms and Commands</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FEE79C7E-090E-6E44-85C6-1D51ADC29416}"/>
              </a:ext>
            </a:extLst>
          </p:cNvPr>
          <p:cNvSpPr>
            <a:spLocks noGrp="1"/>
          </p:cNvSpPr>
          <p:nvPr>
            <p:ph idx="1"/>
          </p:nvPr>
        </p:nvSpPr>
        <p:spPr>
          <a:xfrm>
            <a:off x="144066" y="798944"/>
            <a:ext cx="3299046" cy="4155319"/>
          </a:xfrm>
        </p:spPr>
        <p:txBody>
          <a:bodyPr/>
          <a:lstStyle/>
          <a:p>
            <a:pPr rtl="0">
              <a:spcBef>
                <a:spcPts val="0"/>
              </a:spcBef>
              <a:spcAft>
                <a:spcPts val="0"/>
              </a:spcAft>
            </a:pPr>
            <a:r>
              <a:rPr lang="fr-FR"/>
              <a:t>cloud computing</a:t>
            </a:r>
          </a:p>
          <a:p>
            <a:pPr rtl="0">
              <a:spcBef>
                <a:spcPts val="0"/>
              </a:spcBef>
              <a:spcAft>
                <a:spcPts val="0"/>
              </a:spcAft>
            </a:pPr>
            <a:r>
              <a:rPr lang="fr-FR"/>
              <a:t>Software as a Service (SaaS)</a:t>
            </a:r>
          </a:p>
          <a:p>
            <a:pPr rtl="0">
              <a:spcBef>
                <a:spcPts val="0"/>
              </a:spcBef>
              <a:spcAft>
                <a:spcPts val="0"/>
              </a:spcAft>
            </a:pPr>
            <a:r>
              <a:rPr lang="fr-FR"/>
              <a:t>Platform as a Service (PaaS)</a:t>
            </a:r>
          </a:p>
          <a:p>
            <a:pPr rtl="0">
              <a:spcBef>
                <a:spcPts val="0"/>
              </a:spcBef>
              <a:spcAft>
                <a:spcPts val="0"/>
              </a:spcAft>
            </a:pPr>
            <a:r>
              <a:rPr lang="fr-FR"/>
              <a:t>Infrastructure as a Service (IaaS)</a:t>
            </a:r>
          </a:p>
          <a:p>
            <a:pPr rtl="0">
              <a:spcBef>
                <a:spcPts val="0"/>
              </a:spcBef>
              <a:spcAft>
                <a:spcPts val="0"/>
              </a:spcAft>
            </a:pPr>
            <a:r>
              <a:rPr lang="fr-FR"/>
              <a:t>IT as a Service (ITaaS)</a:t>
            </a:r>
          </a:p>
          <a:p>
            <a:pPr rtl="0">
              <a:spcBef>
                <a:spcPts val="0"/>
              </a:spcBef>
              <a:spcAft>
                <a:spcPts val="0"/>
              </a:spcAft>
            </a:pPr>
            <a:r>
              <a:rPr lang="fr-FR"/>
              <a:t>public clouds</a:t>
            </a:r>
          </a:p>
          <a:p>
            <a:pPr rtl="0">
              <a:spcBef>
                <a:spcPts val="0"/>
              </a:spcBef>
              <a:spcAft>
                <a:spcPts val="0"/>
              </a:spcAft>
            </a:pPr>
            <a:r>
              <a:rPr lang="fr-FR"/>
              <a:t>private clouds</a:t>
            </a:r>
          </a:p>
          <a:p>
            <a:pPr rtl="0">
              <a:spcBef>
                <a:spcPts val="0"/>
              </a:spcBef>
              <a:spcAft>
                <a:spcPts val="0"/>
              </a:spcAft>
            </a:pPr>
            <a:r>
              <a:rPr lang="fr-FR"/>
              <a:t>hybrid clouds</a:t>
            </a:r>
          </a:p>
          <a:p>
            <a:pPr rtl="0">
              <a:spcBef>
                <a:spcPts val="0"/>
              </a:spcBef>
              <a:spcAft>
                <a:spcPts val="0"/>
              </a:spcAft>
            </a:pPr>
            <a:r>
              <a:rPr lang="fr-FR"/>
              <a:t>community clouds</a:t>
            </a:r>
          </a:p>
          <a:p>
            <a:pPr rtl="0">
              <a:spcBef>
                <a:spcPts val="0"/>
              </a:spcBef>
              <a:spcAft>
                <a:spcPts val="0"/>
              </a:spcAft>
            </a:pPr>
            <a:r>
              <a:rPr lang="fr-FR"/>
              <a:t>virtualization</a:t>
            </a:r>
          </a:p>
          <a:p>
            <a:pPr rtl="0">
              <a:spcBef>
                <a:spcPts val="0"/>
              </a:spcBef>
              <a:spcAft>
                <a:spcPts val="0"/>
              </a:spcAft>
            </a:pPr>
            <a:r>
              <a:rPr lang="fr-FR"/>
              <a:t>abstraction layers</a:t>
            </a:r>
          </a:p>
          <a:p>
            <a:pPr rtl="0">
              <a:spcBef>
                <a:spcPts val="0"/>
              </a:spcBef>
              <a:spcAft>
                <a:spcPts val="0"/>
              </a:spcAft>
            </a:pPr>
            <a:r>
              <a:rPr lang="fr-FR"/>
              <a:t>type 1 hypervisor</a:t>
            </a:r>
          </a:p>
          <a:p>
            <a:pPr rtl="0">
              <a:spcBef>
                <a:spcPts val="0"/>
              </a:spcBef>
              <a:spcAft>
                <a:spcPts val="0"/>
              </a:spcAft>
            </a:pPr>
            <a:r>
              <a:rPr lang="fr-FR"/>
              <a:t>type 2 hypervisor</a:t>
            </a:r>
          </a:p>
          <a:p>
            <a:pPr rtl="0">
              <a:spcBef>
                <a:spcPts val="0"/>
              </a:spcBef>
              <a:spcAft>
                <a:spcPts val="0"/>
              </a:spcAft>
            </a:pPr>
            <a:r>
              <a:rPr lang="fr-FR"/>
              <a:t>bare metal server</a:t>
            </a:r>
          </a:p>
          <a:p>
            <a:pPr rtl="0">
              <a:spcBef>
                <a:spcPts val="0"/>
              </a:spcBef>
              <a:spcAft>
                <a:spcPts val="0"/>
              </a:spcAft>
            </a:pPr>
            <a:r>
              <a:rPr lang="fr-FR"/>
              <a:t>software-defined networking</a:t>
            </a:r>
          </a:p>
          <a:p>
            <a:pPr rtl="0">
              <a:spcBef>
                <a:spcPts val="0"/>
              </a:spcBef>
              <a:spcAft>
                <a:spcPts val="0"/>
              </a:spcAft>
            </a:pPr>
            <a:r>
              <a:rPr lang="fr-FR"/>
              <a:t>control plane</a:t>
            </a:r>
          </a:p>
          <a:p>
            <a:pPr rtl="0">
              <a:spcBef>
                <a:spcPts val="0"/>
              </a:spcBef>
              <a:spcAft>
                <a:spcPts val="0"/>
              </a:spcAft>
            </a:pPr>
            <a:r>
              <a:rPr lang="fr-FR"/>
              <a:t>data plane</a:t>
            </a:r>
          </a:p>
        </p:txBody>
      </p:sp>
      <p:sp>
        <p:nvSpPr>
          <p:cNvPr id="4" name="Content Placeholder 1">
            <a:extLst>
              <a:ext uri="{FF2B5EF4-FFF2-40B4-BE49-F238E27FC236}">
                <a16:creationId xmlns:a16="http://schemas.microsoft.com/office/drawing/2014/main" xmlns:c15="http://schemas.microsoft.com/office/drawing/2012/chart" xmlns:c="http://schemas.openxmlformats.org/drawingml/2006/chart" xmlns="" id="{9ACA3DC7-F9E3-854A-A22F-9EB5E030F509}"/>
              </a:ext>
            </a:extLst>
          </p:cNvPr>
          <p:cNvSpPr txBox="1">
            <a:spLocks/>
          </p:cNvSpPr>
          <p:nvPr/>
        </p:nvSpPr>
        <p:spPr bwMode="auto">
          <a:xfrm>
            <a:off x="4148669" y="798943"/>
            <a:ext cx="329904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ts val="0"/>
              </a:spcBef>
              <a:spcAft>
                <a:spcPts val="0"/>
              </a:spcAft>
            </a:pPr>
            <a:r>
              <a:rPr lang="fr-FR"/>
              <a:t>management plane</a:t>
            </a:r>
          </a:p>
          <a:p>
            <a:pPr rtl="0">
              <a:spcBef>
                <a:spcPts val="0"/>
              </a:spcBef>
              <a:spcAft>
                <a:spcPts val="0"/>
              </a:spcAft>
            </a:pPr>
            <a:r>
              <a:rPr lang="fr-FR"/>
              <a:t>Cisco Application Centric Infrastructure (ACI)</a:t>
            </a:r>
          </a:p>
          <a:p>
            <a:pPr rtl="0">
              <a:spcBef>
                <a:spcPts val="0"/>
              </a:spcBef>
              <a:spcAft>
                <a:spcPts val="0"/>
              </a:spcAft>
            </a:pPr>
            <a:r>
              <a:rPr lang="fr-FR"/>
              <a:t>OpenFlow</a:t>
            </a:r>
          </a:p>
          <a:p>
            <a:pPr rtl="0">
              <a:spcBef>
                <a:spcPts val="0"/>
              </a:spcBef>
              <a:spcAft>
                <a:spcPts val="0"/>
              </a:spcAft>
            </a:pPr>
            <a:r>
              <a:rPr lang="fr-FR"/>
              <a:t>OpenStack</a:t>
            </a:r>
          </a:p>
          <a:p>
            <a:pPr rtl="0">
              <a:spcBef>
                <a:spcPts val="0"/>
              </a:spcBef>
              <a:spcAft>
                <a:spcPts val="0"/>
              </a:spcAft>
            </a:pPr>
            <a:r>
              <a:rPr lang="fr-FR"/>
              <a:t>Application Network Profile (ANP)</a:t>
            </a:r>
          </a:p>
          <a:p>
            <a:pPr rtl="0">
              <a:spcBef>
                <a:spcPts val="0"/>
              </a:spcBef>
              <a:spcAft>
                <a:spcPts val="0"/>
              </a:spcAft>
            </a:pPr>
            <a:r>
              <a:rPr lang="fr-FR"/>
              <a:t>Application Policy Infrastructure Controller (APIC)</a:t>
            </a:r>
          </a:p>
          <a:p>
            <a:pPr rtl="0">
              <a:spcBef>
                <a:spcPts val="0"/>
              </a:spcBef>
              <a:spcAft>
                <a:spcPts val="0"/>
              </a:spcAft>
            </a:pPr>
            <a:r>
              <a:rPr lang="fr-FR"/>
              <a:t>spin-leaf topology</a:t>
            </a:r>
          </a:p>
          <a:p>
            <a:pPr rtl="0">
              <a:spcBef>
                <a:spcPts val="0"/>
              </a:spcBef>
              <a:spcAft>
                <a:spcPts val="0"/>
              </a:spcAft>
            </a:pPr>
            <a:r>
              <a:rPr lang="fr-FR"/>
              <a:t>device-based SDN</a:t>
            </a:r>
          </a:p>
          <a:p>
            <a:pPr rtl="0">
              <a:spcBef>
                <a:spcPts val="0"/>
              </a:spcBef>
              <a:spcAft>
                <a:spcPts val="0"/>
              </a:spcAft>
            </a:pPr>
            <a:r>
              <a:rPr lang="fr-FR"/>
              <a:t>controller-based SDN</a:t>
            </a:r>
          </a:p>
          <a:p>
            <a:pPr rtl="0">
              <a:spcBef>
                <a:spcPts val="0"/>
              </a:spcBef>
              <a:spcAft>
                <a:spcPts val="0"/>
              </a:spcAft>
            </a:pPr>
            <a:r>
              <a:rPr lang="fr-FR"/>
              <a:t>policy-based SDN</a:t>
            </a:r>
          </a:p>
          <a:p>
            <a:pPr rtl="0">
              <a:spcBef>
                <a:spcPts val="0"/>
              </a:spcBef>
              <a:spcAft>
                <a:spcPts val="0"/>
              </a:spcAft>
            </a:pPr>
            <a:r>
              <a:rPr lang="fr-FR"/>
              <a:t>Application Policy Infrastructure Controller - Enterprise Module (APIC-EM)</a:t>
            </a:r>
          </a:p>
          <a:p>
            <a:pPr rtl="0">
              <a:spcBef>
                <a:spcPts val="0"/>
              </a:spcBef>
              <a:spcAft>
                <a:spcPts val="0"/>
              </a:spcAft>
            </a:pPr>
            <a:r>
              <a:rPr lang="fr-FR"/>
              <a:t>APIC-EM path trace</a:t>
            </a:r>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13: Activities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107930989"/>
              </p:ext>
            </p:extLst>
          </p:nvPr>
        </p:nvGraphicFramePr>
        <p:xfrm>
          <a:off x="455999" y="1082042"/>
          <a:ext cx="8229418" cy="3458490"/>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xmlns:c15="http://schemas.microsoft.com/office/drawing/2012/chart" xmlns:c="http://schemas.openxmlformats.org/drawingml/2006/chart" xmlns="" val="20001"/>
                    </a:ext>
                  </a:extLst>
                </a:gridCol>
                <a:gridCol w="1857736">
                  <a:extLst>
                    <a:ext uri="{9D8B030D-6E8A-4147-A177-3AD203B41FA5}">
                      <a16:colId xmlns:a16="http://schemas.microsoft.com/office/drawing/2014/main" xmlns:c15="http://schemas.microsoft.com/office/drawing/2012/chart" xmlns:c="http://schemas.openxmlformats.org/drawingml/2006/chart" xmlns="" val="3156509146"/>
                    </a:ext>
                  </a:extLst>
                </a:gridCol>
                <a:gridCol w="4080076">
                  <a:extLst>
                    <a:ext uri="{9D8B030D-6E8A-4147-A177-3AD203B41FA5}">
                      <a16:colId xmlns:a16="http://schemas.microsoft.com/office/drawing/2014/main" xmlns:c15="http://schemas.microsoft.com/office/drawing/2012/chart" xmlns:c="http://schemas.openxmlformats.org/drawingml/2006/chart" xmlns="" val="20002"/>
                    </a:ext>
                  </a:extLst>
                </a:gridCol>
                <a:gridCol w="1161873">
                  <a:extLst>
                    <a:ext uri="{9D8B030D-6E8A-4147-A177-3AD203B41FA5}">
                      <a16:colId xmlns:a16="http://schemas.microsoft.com/office/drawing/2014/main" xmlns:c15="http://schemas.microsoft.com/office/drawing/2012/chart" xmlns:c="http://schemas.openxmlformats.org/drawingml/2006/chart" xmlns=""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0"/>
                  </a:ext>
                </a:extLst>
              </a:tr>
              <a:tr h="350784">
                <a:tc>
                  <a:txBody>
                    <a:bodyPr/>
                    <a:lstStyle/>
                    <a:p>
                      <a:pPr algn="ctr" rtl="0"/>
                      <a:r>
                        <a:rPr lang="fr-FR" sz="1100">
                          <a:solidFill>
                            <a:srgbClr val="000000"/>
                          </a:solidFill>
                        </a:rPr>
                        <a:t>13.1.1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rtl="0"/>
                      <a:r>
                        <a:rPr lang="fr-FR" sz="1100">
                          <a:solidFill>
                            <a:srgbClr val="000000"/>
                          </a:solidFill>
                        </a:rPr>
                        <a:t>Cloud and Virtualization</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1"/>
                  </a:ext>
                </a:extLst>
              </a:tr>
              <a:tr h="350784">
                <a:tc>
                  <a:txBody>
                    <a:bodyPr/>
                    <a:lstStyle/>
                    <a:p>
                      <a:pPr algn="ctr" rtl="0"/>
                      <a:r>
                        <a:rPr lang="fr-FR" sz="1100">
                          <a:solidFill>
                            <a:srgbClr val="000000"/>
                          </a:solidFill>
                        </a:rPr>
                        <a:t>13.1.6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rtl="0"/>
                      <a:r>
                        <a:rPr lang="fr-FR" sz="1100">
                          <a:solidFill>
                            <a:srgbClr val="000000"/>
                          </a:solidFill>
                        </a:rPr>
                        <a:t>Cloud Computing</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6"/>
                  </a:ext>
                </a:extLst>
              </a:tr>
              <a:tr h="350784">
                <a:tc>
                  <a:txBody>
                    <a:bodyPr/>
                    <a:lstStyle/>
                    <a:p>
                      <a:pPr algn="ctr" rtl="0"/>
                      <a:r>
                        <a:rPr lang="fr-FR" sz="1100">
                          <a:solidFill>
                            <a:srgbClr val="000000"/>
                          </a:solidFill>
                        </a:rPr>
                        <a:t>13.2.7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Virtualization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8"/>
                  </a:ext>
                </a:extLst>
              </a:tr>
              <a:tr h="350784">
                <a:tc>
                  <a:txBody>
                    <a:bodyPr/>
                    <a:lstStyle/>
                    <a:p>
                      <a:pPr algn="ctr" rtl="0"/>
                      <a:r>
                        <a:rPr lang="fr-FR" sz="1100">
                          <a:solidFill>
                            <a:srgbClr val="000000"/>
                          </a:solidFill>
                        </a:rPr>
                        <a:t>13.3.4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Virtual Network Infrastructure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2582900979"/>
                  </a:ext>
                </a:extLst>
              </a:tr>
              <a:tr h="350784">
                <a:tc>
                  <a:txBody>
                    <a:bodyPr/>
                    <a:lstStyle/>
                    <a:p>
                      <a:pPr algn="ctr" rtl="0"/>
                      <a:r>
                        <a:rPr lang="fr-FR" sz="1100">
                          <a:solidFill>
                            <a:srgbClr val="000000"/>
                          </a:solidFill>
                        </a:rPr>
                        <a:t>13.4.1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Software-Defined Networking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522544737"/>
                  </a:ext>
                </a:extLst>
              </a:tr>
              <a:tr h="350784">
                <a:tc>
                  <a:txBody>
                    <a:bodyPr/>
                    <a:lstStyle/>
                    <a:p>
                      <a:pPr algn="ctr" rtl="0"/>
                      <a:r>
                        <a:rPr lang="fr-FR" sz="1100">
                          <a:solidFill>
                            <a:srgbClr val="000000"/>
                          </a:solidFill>
                        </a:rPr>
                        <a:t>13.4.5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Software-Defined Networking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001172460"/>
                  </a:ext>
                </a:extLst>
              </a:tr>
              <a:tr h="350784">
                <a:tc>
                  <a:txBody>
                    <a:bodyPr/>
                    <a:lstStyle/>
                    <a:p>
                      <a:pPr algn="ctr" rtl="0"/>
                      <a:r>
                        <a:rPr lang="fr-FR" sz="1100">
                          <a:solidFill>
                            <a:srgbClr val="000000"/>
                          </a:solidFill>
                        </a:rPr>
                        <a:t>13.5.2</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Cisco ACI</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22206681"/>
                  </a:ext>
                </a:extLst>
              </a:tr>
              <a:tr h="350784">
                <a:tc>
                  <a:txBody>
                    <a:bodyPr/>
                    <a:lstStyle/>
                    <a:p>
                      <a:pPr algn="ctr" rtl="0"/>
                      <a:r>
                        <a:rPr lang="fr-FR" sz="1100">
                          <a:solidFill>
                            <a:srgbClr val="000000"/>
                          </a:solidFill>
                        </a:rPr>
                        <a:t>13.5.8</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Controllers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406068602"/>
                  </a:ext>
                </a:extLst>
              </a:tr>
              <a:tr h="350784">
                <a:tc>
                  <a:txBody>
                    <a:bodyPr/>
                    <a:lstStyle/>
                    <a:p>
                      <a:pPr algn="ctr" rtl="0"/>
                      <a:r>
                        <a:rPr lang="fr-FR" sz="1100">
                          <a:solidFill>
                            <a:srgbClr val="000000"/>
                          </a:solidFill>
                        </a:rPr>
                        <a:t>13.6.1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Install Linux in a Virtual Machine and Explore the GUI</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000000"/>
                          </a:solidFill>
                          <a:effectLst/>
                          <a:uLnTx/>
                          <a:uFillTx/>
                          <a:latin typeface="Arial"/>
                          <a:ea typeface="+mn-ea"/>
                          <a:cs typeface="+mn-cs"/>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061023678"/>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13: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a:t>Prior to teaching Module 13, the instructor should:</a:t>
            </a:r>
          </a:p>
          <a:p>
            <a:pPr rtl="0">
              <a:lnSpc>
                <a:spcPct val="85000"/>
              </a:lnSpc>
              <a:spcBef>
                <a:spcPct val="30000"/>
              </a:spcBef>
              <a:buFont typeface="Arial" panose="020B0604020202020204" pitchFamily="34" charset="0"/>
              <a:buChar char="•"/>
            </a:pPr>
            <a:r>
              <a:rPr lang="fr-FR" sz="1600"/>
              <a:t>Review the activities and assessments for this module.</a:t>
            </a:r>
          </a:p>
          <a:p>
            <a:pPr rtl="0">
              <a:lnSpc>
                <a:spcPct val="85000"/>
              </a:lnSpc>
              <a:spcBef>
                <a:spcPct val="30000"/>
              </a:spcBef>
              <a:buFont typeface="Arial" panose="020B0604020202020204" pitchFamily="34" charset="0"/>
              <a:buChar char="•"/>
            </a:pPr>
            <a:r>
              <a:rPr lang="fr-FR" sz="1600"/>
              <a:t>Try to include as many questions as possible to keep students engaged during classroom presentation.</a:t>
            </a:r>
          </a:p>
          <a:p>
            <a:pPr marL="0" indent="0" rtl="0">
              <a:lnSpc>
                <a:spcPct val="85000"/>
              </a:lnSpc>
              <a:spcBef>
                <a:spcPct val="30000"/>
              </a:spcBef>
              <a:buNone/>
            </a:pPr>
            <a:r>
              <a:rPr lang="fr-FR" sz="1400"/>
              <a:t>Topic 13.1</a:t>
            </a:r>
          </a:p>
          <a:p>
            <a:pPr lvl="1" rtl="0">
              <a:lnSpc>
                <a:spcPct val="85000"/>
              </a:lnSpc>
              <a:spcBef>
                <a:spcPct val="30000"/>
              </a:spcBef>
            </a:pPr>
            <a:r>
              <a:rPr lang="fr-FR"/>
              <a:t>Ask the students or have a class discussion</a:t>
            </a:r>
          </a:p>
          <a:p>
            <a:pPr lvl="2" rtl="0">
              <a:lnSpc>
                <a:spcPct val="85000"/>
              </a:lnSpc>
              <a:spcBef>
                <a:spcPct val="30000"/>
              </a:spcBef>
            </a:pPr>
            <a:r>
              <a:rPr lang="fr-FR" sz="1400"/>
              <a:t>What cloud services do you have experience using?</a:t>
            </a:r>
          </a:p>
          <a:p>
            <a:pPr lvl="2" rtl="0">
              <a:lnSpc>
                <a:spcPct val="85000"/>
              </a:lnSpc>
              <a:spcBef>
                <a:spcPct val="30000"/>
              </a:spcBef>
            </a:pPr>
            <a:r>
              <a:rPr lang="fr-FR" sz="1400"/>
              <a:t>Discuss the differences between the different types of clouds and what students have experienced.</a:t>
            </a:r>
          </a:p>
          <a:p>
            <a:pPr marL="0" indent="0" rtl="0">
              <a:lnSpc>
                <a:spcPct val="85000"/>
              </a:lnSpc>
              <a:spcBef>
                <a:spcPct val="30000"/>
              </a:spcBef>
              <a:buNone/>
            </a:pPr>
            <a:r>
              <a:rPr lang="fr-FR" sz="1400"/>
              <a:t>Topic 13.2</a:t>
            </a:r>
          </a:p>
          <a:p>
            <a:pPr lvl="1" rtl="0">
              <a:lnSpc>
                <a:spcPct val="85000"/>
              </a:lnSpc>
              <a:spcBef>
                <a:spcPct val="30000"/>
              </a:spcBef>
            </a:pPr>
            <a:r>
              <a:rPr lang="fr-FR"/>
              <a:t>Ask the students or have a class discussion</a:t>
            </a:r>
          </a:p>
          <a:p>
            <a:pPr lvl="2" rtl="0">
              <a:lnSpc>
                <a:spcPct val="85000"/>
              </a:lnSpc>
              <a:spcBef>
                <a:spcPct val="30000"/>
              </a:spcBef>
            </a:pPr>
            <a:r>
              <a:rPr lang="fr-FR" sz="1400"/>
              <a:t>Compare and contrast Abstraction Layers and how they interact with the TCP/IP Model.</a:t>
            </a:r>
          </a:p>
          <a:p>
            <a:pPr lvl="2" rtl="0">
              <a:lnSpc>
                <a:spcPct val="85000"/>
              </a:lnSpc>
              <a:spcBef>
                <a:spcPct val="30000"/>
              </a:spcBef>
            </a:pPr>
            <a:r>
              <a:rPr lang="fr-FR" sz="1400"/>
              <a:t>What are the downsides to using Virtualization? Is there an organization too small to take advantage of it?</a:t>
            </a:r>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13: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rtl="0" eaLnBrk="1" hangingPunct="1">
              <a:lnSpc>
                <a:spcPct val="85000"/>
              </a:lnSpc>
              <a:spcBef>
                <a:spcPct val="30000"/>
              </a:spcBef>
              <a:buNone/>
            </a:pPr>
            <a:r>
              <a:rPr lang="fr-FR" sz="1800"/>
              <a:t>Topic 13.3</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400"/>
              <a:t>Why is a Type 2 Hypervisor not appropriate for an enterprise setting?</a:t>
            </a:r>
          </a:p>
          <a:p>
            <a:pPr lvl="2" rtl="0">
              <a:lnSpc>
                <a:spcPct val="85000"/>
              </a:lnSpc>
              <a:spcBef>
                <a:spcPct val="30000"/>
              </a:spcBef>
            </a:pPr>
            <a:r>
              <a:rPr lang="fr-FR" sz="1400"/>
              <a:t>What is the reason over-allocation is an accepted practice in some cases?</a:t>
            </a:r>
          </a:p>
          <a:p>
            <a:pPr marL="0" indent="0" rtl="0">
              <a:lnSpc>
                <a:spcPct val="85000"/>
              </a:lnSpc>
              <a:spcBef>
                <a:spcPct val="30000"/>
              </a:spcBef>
              <a:buNone/>
            </a:pPr>
            <a:r>
              <a:rPr lang="fr-FR" sz="1800"/>
              <a:t>Topic 13.4</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400"/>
              <a:t>Discuss the difference between the Control and Data planes.</a:t>
            </a:r>
          </a:p>
          <a:p>
            <a:pPr lvl="2" rtl="0">
              <a:lnSpc>
                <a:spcPct val="85000"/>
              </a:lnSpc>
              <a:spcBef>
                <a:spcPct val="30000"/>
              </a:spcBef>
            </a:pPr>
            <a:r>
              <a:rPr lang="fr-FR" sz="1400"/>
              <a:t>What is the difference between OpenFlow and OpenStack?</a:t>
            </a:r>
          </a:p>
          <a:p>
            <a:pPr marL="0" indent="0" rtl="0">
              <a:lnSpc>
                <a:spcPct val="85000"/>
              </a:lnSpc>
              <a:spcBef>
                <a:spcPct val="30000"/>
              </a:spcBef>
              <a:buNone/>
            </a:pPr>
            <a:r>
              <a:rPr lang="fr-FR" sz="1800"/>
              <a:t>Topic 13.5</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400"/>
              <a:t>Discuss the differences between the different types of SDN?</a:t>
            </a:r>
          </a:p>
          <a:p>
            <a:pPr lvl="2" rtl="0">
              <a:lnSpc>
                <a:spcPct val="85000"/>
              </a:lnSpc>
              <a:spcBef>
                <a:spcPct val="30000"/>
              </a:spcBef>
            </a:pPr>
            <a:r>
              <a:rPr lang="fr-FR" sz="1400"/>
              <a:t>Describe what is meant by a Spine-Leaf Topology?</a:t>
            </a:r>
          </a:p>
          <a:p>
            <a:pPr eaLnBrk="1" hangingPunct="1">
              <a:lnSpc>
                <a:spcPct val="85000"/>
              </a:lnSpc>
              <a:spcBef>
                <a:spcPct val="30000"/>
              </a:spcBef>
            </a:pPr>
            <a:endParaRPr lang="en-US" sz="1800" b="1" dirty="0">
              <a:solidFill>
                <a:srgbClr val="FF0000"/>
              </a:solidFill>
            </a:endParaRPr>
          </a:p>
          <a:p>
            <a:pPr eaLnBrk="1" hangingPunct="1">
              <a:lnSpc>
                <a:spcPct val="85000"/>
              </a:lnSpc>
              <a:spcBef>
                <a:spcPct val="30000"/>
              </a:spcBef>
            </a:pPr>
            <a:endParaRPr lang="en-US" sz="18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13: Virtualisation réseau</a:t>
            </a:r>
          </a:p>
        </p:txBody>
      </p:sp>
      <p:sp>
        <p:nvSpPr>
          <p:cNvPr id="7" name="Subtitle 6"/>
          <p:cNvSpPr>
            <a:spLocks noGrp="1"/>
          </p:cNvSpPr>
          <p:nvPr>
            <p:ph type="subTitle" idx="1"/>
          </p:nvPr>
        </p:nvSpPr>
        <p:spPr>
          <a:xfrm>
            <a:off x="469496" y="3809526"/>
            <a:ext cx="3804791" cy="902174"/>
          </a:xfrm>
        </p:spPr>
        <p:txBody>
          <a:bodyPr/>
          <a:lstStyle/>
          <a:p>
            <a:pPr rtl="0">
              <a:spcBef>
                <a:spcPts val="0"/>
              </a:spcBef>
            </a:pPr>
            <a:r>
              <a:rPr lang="fr-FR">
                <a:solidFill>
                  <a:schemeClr val="accent5">
                    <a:lumMod val="40000"/>
                    <a:lumOff val="60000"/>
                  </a:schemeClr>
                </a:solidFill>
              </a:rPr>
              <a:t>Réseau, Sécurité et Automatisation D'entreprise v7.0</a:t>
            </a:r>
          </a:p>
          <a:p>
            <a:pPr rtl="0">
              <a:spcBef>
                <a:spcPts val="0"/>
              </a:spcBef>
            </a:pPr>
            <a:r>
              <a:rPr lang="fr-FR">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7"/>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5612</TotalTime>
  <Words>4263</Words>
  <Application>Microsoft Office PowerPoint</Application>
  <PresentationFormat>On-screen Show (16:9)</PresentationFormat>
  <Paragraphs>552</Paragraphs>
  <Slides>57</Slides>
  <Notes>55</Notes>
  <HiddenSlides>8</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Default Theme</vt:lpstr>
      <vt:lpstr>Module 13: Virtualisation réseau</vt:lpstr>
      <vt:lpstr>Instructor Materials – Module 13 Planning Guide</vt:lpstr>
      <vt:lpstr>What to Expect in this Module</vt:lpstr>
      <vt:lpstr>What to Expect in this Module (Cont.)</vt:lpstr>
      <vt:lpstr>Check Your Understanding</vt:lpstr>
      <vt:lpstr>Module 13: Activities</vt:lpstr>
      <vt:lpstr>Module 13: Best Practices</vt:lpstr>
      <vt:lpstr>Module 13: Best Practices (Cont.)</vt:lpstr>
      <vt:lpstr>Module 13: Virtualisation réseau</vt:lpstr>
      <vt:lpstr>Objectifs de ce module</vt:lpstr>
      <vt:lpstr>13.1 Cloud computing</vt:lpstr>
      <vt:lpstr>Cloud computing  Vidéo - Cloud et virtualisation</vt:lpstr>
      <vt:lpstr>Cloud computing Présentation du cloud</vt:lpstr>
      <vt:lpstr>Cloud computing Services cloud</vt:lpstr>
      <vt:lpstr>Cloud computing  Modèles de cloud</vt:lpstr>
      <vt:lpstr>Cloud computing Cloud computing et data center</vt:lpstr>
      <vt:lpstr>13.2 Virtualisation</vt:lpstr>
      <vt:lpstr>Virtualisation Cloud computing et virtualisation</vt:lpstr>
      <vt:lpstr>Virtualisation Serveurs dédiés</vt:lpstr>
      <vt:lpstr>Virtualisation Virtualisation des serveurs</vt:lpstr>
      <vt:lpstr>Virtualisation Avantages de la Virtualisation</vt:lpstr>
      <vt:lpstr>Virtualisation  Couches d'abstraction</vt:lpstr>
      <vt:lpstr>Virtualisation Hyperviseurs de type 2</vt:lpstr>
      <vt:lpstr>13.3 Infrastructure de réseau virtuel</vt:lpstr>
      <vt:lpstr>Infrastructure de réseau virtuel Hyperviseurs de type 1</vt:lpstr>
      <vt:lpstr>Infrastructure de réseau virtuel Installation d'une machine virtuelle sur un hyperviseur</vt:lpstr>
      <vt:lpstr>Infrastructure de réseau virtuel La complexité de virtualisation du réseau</vt:lpstr>
      <vt:lpstr>Infrastructure de réseau virtuel La complexité de virtualisation du réseau (Suite)</vt:lpstr>
      <vt:lpstr>13.4 Réseau SDN</vt:lpstr>
      <vt:lpstr>Réseau SDN Vidéo - Réseau SDN</vt:lpstr>
      <vt:lpstr>Réseau SDN Plans de contrôle et de données</vt:lpstr>
      <vt:lpstr>Réseaux SDN Plans de contrôle et de données (Suite)</vt:lpstr>
      <vt:lpstr>Réseaux SDN Plans de contrôle et de données (Suite)</vt:lpstr>
      <vt:lpstr>Réseau SDN Technologies de virtualisation de réseau</vt:lpstr>
      <vt:lpstr>Réseau SDN Technologies de virtualisation de réseau (Suite)</vt:lpstr>
      <vt:lpstr>Réseaux SDN Architectures traditionnelles et SDN</vt:lpstr>
      <vt:lpstr>Réseaux SDN Architectures traditionnelles et SDN (Suite)</vt:lpstr>
      <vt:lpstr>13.5 Contrôleurs</vt:lpstr>
      <vt:lpstr>Contrôleurs Fonctionnement du contrôleur SDN</vt:lpstr>
      <vt:lpstr>Contrôleurs Fonctionnement du contrôleur SDN (Suite)</vt:lpstr>
      <vt:lpstr>Contrôleurs vidéo - Cisco ACI</vt:lpstr>
      <vt:lpstr>Contrôleurs Principaux composants ACI</vt:lpstr>
      <vt:lpstr>Contrôleurs Principaux composants ACI (Suite)</vt:lpstr>
      <vt:lpstr>Contrôleurs Topologie Spine-Leaf</vt:lpstr>
      <vt:lpstr>Contrôleurs  Types d'architecture SDN</vt:lpstr>
      <vt:lpstr>Contrôleurs Types d'architecture SDN (Suite)</vt:lpstr>
      <vt:lpstr>Contrôleurs Types d'architecture SDN (Suite)</vt:lpstr>
      <vt:lpstr>Contrôleurs Caractéristiques d'APIC-EM</vt:lpstr>
      <vt:lpstr>Contrôleurs APIC-EM Path Trace</vt:lpstr>
      <vt:lpstr>13.6 Module pratique et questionnaire</vt:lpstr>
      <vt:lpstr>Module pratique et questionnaire Travaux pratiques - installer Linux sur un ordinateur virtuel et exploration de l'interface</vt:lpstr>
      <vt:lpstr>Module pratique et questionnaire Qu'est-ce que j'ai appris dans ce module?</vt:lpstr>
      <vt:lpstr>Module pratique et questionnaire Qu'est-ce que j'ai appris dans ce module? (Suite)</vt:lpstr>
      <vt:lpstr>Module pratique et questionnaire Qu'est-ce que j'ai appris dans ce module? (Suite)</vt:lpstr>
      <vt:lpstr>Module pratique et questionnaire Qu'est-ce que j'ai appris dans ce module? (Suite)</vt:lpstr>
      <vt:lpstr>Module 13: Network Virtualization New Terms and Commands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Rasha Ismail</cp:lastModifiedBy>
  <cp:revision>393</cp:revision>
  <dcterms:created xsi:type="dcterms:W3CDTF">2019-10-18T06:21:22Z</dcterms:created>
  <dcterms:modified xsi:type="dcterms:W3CDTF">2020-09-01T18:56:30Z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