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7.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18.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19.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tags/tag20.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21.xml" ContentType="application/vnd.openxmlformats-officedocument.presentationml.tags+xml"/>
  <Override PartName="/ppt/notesSlides/notesSlide62.xml" ContentType="application/vnd.openxmlformats-officedocument.presentationml.notesSlide+xml"/>
  <Override PartName="/ppt/tags/tag22.xml" ContentType="application/vnd.openxmlformats-officedocument.presentationml.tags+xml"/>
  <Override PartName="/ppt/notesSlides/notesSlide63.xml" ContentType="application/vnd.openxmlformats-officedocument.presentationml.notesSlide+xml"/>
  <Override PartName="/ppt/tags/tag23.xml" ContentType="application/vnd.openxmlformats-officedocument.presentationml.tags+xml"/>
  <Override PartName="/ppt/notesSlides/notesSlide64.xml" ContentType="application/vnd.openxmlformats-officedocument.presentationml.notesSlide+xml"/>
  <Override PartName="/ppt/tags/tag24.xml" ContentType="application/vnd.openxmlformats-officedocument.presentationml.tags+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9"/>
  </p:notesMasterIdLst>
  <p:sldIdLst>
    <p:sldId id="513" r:id="rId2"/>
    <p:sldId id="730" r:id="rId3"/>
    <p:sldId id="1272" r:id="rId4"/>
    <p:sldId id="1071" r:id="rId5"/>
    <p:sldId id="1273" r:id="rId6"/>
    <p:sldId id="763" r:id="rId7"/>
    <p:sldId id="1052" r:id="rId8"/>
    <p:sldId id="1069" r:id="rId9"/>
    <p:sldId id="1186" r:id="rId10"/>
    <p:sldId id="876" r:id="rId11"/>
    <p:sldId id="860" r:id="rId12"/>
    <p:sldId id="759" r:id="rId13"/>
    <p:sldId id="1054" r:id="rId14"/>
    <p:sldId id="1137" r:id="rId15"/>
    <p:sldId id="1138" r:id="rId16"/>
    <p:sldId id="1140" r:id="rId17"/>
    <p:sldId id="1139" r:id="rId18"/>
    <p:sldId id="1141" r:id="rId19"/>
    <p:sldId id="1142" r:id="rId20"/>
    <p:sldId id="1143" r:id="rId21"/>
    <p:sldId id="1144" r:id="rId22"/>
    <p:sldId id="1145" r:id="rId23"/>
    <p:sldId id="1146" r:id="rId24"/>
    <p:sldId id="1147" r:id="rId25"/>
    <p:sldId id="1131" r:id="rId26"/>
    <p:sldId id="1148" r:id="rId27"/>
    <p:sldId id="1149" r:id="rId28"/>
    <p:sldId id="1150" r:id="rId29"/>
    <p:sldId id="1151" r:id="rId30"/>
    <p:sldId id="1152" r:id="rId31"/>
    <p:sldId id="1153" r:id="rId32"/>
    <p:sldId id="1154" r:id="rId33"/>
    <p:sldId id="1155" r:id="rId34"/>
    <p:sldId id="1156" r:id="rId35"/>
    <p:sldId id="1157" r:id="rId36"/>
    <p:sldId id="1158" r:id="rId37"/>
    <p:sldId id="1159" r:id="rId38"/>
    <p:sldId id="1160" r:id="rId39"/>
    <p:sldId id="1161" r:id="rId40"/>
    <p:sldId id="1162" r:id="rId41"/>
    <p:sldId id="1163" r:id="rId42"/>
    <p:sldId id="1164" r:id="rId43"/>
    <p:sldId id="1165" r:id="rId44"/>
    <p:sldId id="1166" r:id="rId45"/>
    <p:sldId id="1167" r:id="rId46"/>
    <p:sldId id="1168" r:id="rId47"/>
    <p:sldId id="1169" r:id="rId48"/>
    <p:sldId id="1170" r:id="rId49"/>
    <p:sldId id="1171" r:id="rId50"/>
    <p:sldId id="1172" r:id="rId51"/>
    <p:sldId id="1173" r:id="rId52"/>
    <p:sldId id="1174" r:id="rId53"/>
    <p:sldId id="1175" r:id="rId54"/>
    <p:sldId id="1176" r:id="rId55"/>
    <p:sldId id="1177" r:id="rId56"/>
    <p:sldId id="1178" r:id="rId57"/>
    <p:sldId id="1179" r:id="rId58"/>
    <p:sldId id="1180" r:id="rId59"/>
    <p:sldId id="1181" r:id="rId60"/>
    <p:sldId id="1182" r:id="rId61"/>
    <p:sldId id="1183" r:id="rId62"/>
    <p:sldId id="1184" r:id="rId63"/>
    <p:sldId id="1185" r:id="rId64"/>
    <p:sldId id="1135" r:id="rId65"/>
    <p:sldId id="1136" r:id="rId66"/>
    <p:sldId id="874" r:id="rId67"/>
    <p:sldId id="291" r:id="rId68"/>
  </p:sldIdLst>
  <p:sldSz cx="9144000" cy="5143500" type="screen16x9"/>
  <p:notesSz cx="6858000" cy="9144000"/>
  <p:custDataLst>
    <p:tags r:id="rId7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77285" autoAdjust="0"/>
  </p:normalViewPr>
  <p:slideViewPr>
    <p:cSldViewPr snapToGrid="0" showGuides="1">
      <p:cViewPr varScale="1">
        <p:scale>
          <a:sx n="90" d="100"/>
          <a:sy n="90" d="100"/>
        </p:scale>
        <p:origin x="-1334"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8/31/2020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6: NAT pour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a:p>
            <a:pPr rtl="0"/>
            <a:r>
              <a:rPr lang="fr-FR"/>
              <a:t>6.1.2 - Espace d'adressage IPv4</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a:p>
            <a:pPr rtl="0"/>
            <a:r>
              <a:rPr lang="fr-FR"/>
              <a:t>6.1.2 - Qu'est-ce que NAT</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226796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a:p>
            <a:pPr rtl="0"/>
            <a:r>
              <a:rPr lang="fr-FR"/>
              <a:t>6.1.3 - Comment fonctionne la NAT</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51025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a:p>
            <a:pPr rtl="0"/>
            <a:r>
              <a:rPr lang="fr-FR"/>
              <a:t>6.1.4 - Terminologie NAT</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1613996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6.1 - Caractéristiques de la NAT</a:t>
            </a:r>
          </a:p>
          <a:p>
            <a:pPr rtl="0"/>
            <a:r>
              <a:rPr lang="fr-FR"/>
              <a:t>6.1.4 - Terminologie NAT (suite)</a:t>
            </a:r>
          </a:p>
          <a:p>
            <a:pPr rtl="0"/>
            <a:r>
              <a:rPr lang="fr-FR"/>
              <a:t>6.1.5 Vérifiez votre compréhension - Caractéristiques de la NAT</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4187633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p:txBody>
      </p:sp>
      <p:sp>
        <p:nvSpPr>
          <p:cNvPr id="4" name="Slide Number Placeholder 3"/>
          <p:cNvSpPr>
            <a:spLocks noGrp="1"/>
          </p:cNvSpPr>
          <p:nvPr>
            <p:ph type="sldNum" sz="quarter" idx="10"/>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747276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6.2.1 - NAT statique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1192595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6.2.2 - NAT dynamique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117121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6.2.3 - Traduction d'adresse de port (PAT)</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182947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6.2.4 - Port disponible suivant</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12595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6.2.5 - Comparaison entre NAT et PAT</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1403100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6.2.6 - Paquets sans segment de couche 4</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4747257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6.2 - Types de NAT</a:t>
            </a:r>
          </a:p>
          <a:p>
            <a:pPr rtl="0"/>
            <a:r>
              <a:rPr lang="fr-FR"/>
              <a:t>6.2.7 - Packet Tracer - Étude du fonctionnement de la NAT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40262066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6.3 - Avantages et inconvénients de la fonction NAT</a:t>
            </a:r>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5355465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6.3 - Avantages et inconvénients de la fonction NAT</a:t>
            </a:r>
          </a:p>
          <a:p>
            <a:pPr rtl="0"/>
            <a:r>
              <a:rPr lang="fr-FR"/>
              <a:t>6.3.1 - Les bénéfices de la NAT</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272255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6.3 - Avantages et inconvénients de la fonction NAT</a:t>
            </a:r>
          </a:p>
          <a:p>
            <a:pPr rtl="0"/>
            <a:r>
              <a:rPr lang="fr-FR"/>
              <a:t>6.3.2 - Inconvénients de la NAT</a:t>
            </a:r>
          </a:p>
          <a:p>
            <a:pPr rtl="0"/>
            <a:r>
              <a:rPr lang="fr-FR"/>
              <a:t>6.3.3 - Vérifiez votre compréhension - Avantages et inconvénients de la fonction NAT</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1987654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39121486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6.4.1 - Scénario de NAT statique</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15850517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6.4.2 - Configurer la NAT statique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4039999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6.4.3 - Analyser la NAT statique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393989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6.4.4 - Vérifier la NAT statique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6779120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6.4.4 - Vérifier la NAT statique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3191188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6.4 - NAT statique</a:t>
            </a:r>
          </a:p>
          <a:p>
            <a:pPr rtl="0"/>
            <a:r>
              <a:rPr lang="fr-FR"/>
              <a:t>6.4.5 - Packet Tracer - Configurer la NAT statique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7377625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p:txBody>
      </p:sp>
      <p:sp>
        <p:nvSpPr>
          <p:cNvPr id="4" name="Slide Number Placeholder 3"/>
          <p:cNvSpPr>
            <a:spLocks noGrp="1"/>
          </p:cNvSpPr>
          <p:nvPr>
            <p:ph type="sldNum" sz="quarter" idx="10"/>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5659839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6.5.1 - Scénario de NAT dynamique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11444302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6.5.2 - Configurer la NAT dynamique</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3724876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6.5.2 - Configurer la NAT dynamique (Suite)</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18119392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Analyser la NAT dynamique - de l'intérieur à l'extérieur</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8568388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6.5.4 - Analyser la NAT dynamique - de l'extérieur à l'intérieur</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82209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6.5.4 - Analyser la NAT dynamique - de l'extérieur à l'intérieur (Suite)</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23513992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6.5.5 - Vérifier la NAT dynamique</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21185771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6.5.5 - Vérifier la NAT dynamique (Suite)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32565485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6.5.5 - Vérifier la NAT dynamique (Suite)</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2766531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6.5.5 - Vérifier la NAT dynamique (Suite)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10306918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6.5.5 - Vérifier la NAT dynamique (Suite)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8254988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6.5 - NAT dynamique</a:t>
            </a:r>
          </a:p>
          <a:p>
            <a:pPr rtl="0"/>
            <a:r>
              <a:rPr lang="fr-FR"/>
              <a:t>6.4.6 - Packet Tracer - Configurer la NAT dynamique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9640263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p:txBody>
      </p:sp>
      <p:sp>
        <p:nvSpPr>
          <p:cNvPr id="4" name="Slide Number Placeholder 3"/>
          <p:cNvSpPr>
            <a:spLocks noGrp="1"/>
          </p:cNvSpPr>
          <p:nvPr>
            <p:ph type="sldNum" sz="quarter" idx="10"/>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4307926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6.6.2 - Configurer PAT pour utiliser une seule adresse IPv4</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27312747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6.6.3 - Configurer PAT pour utiliser un pool d'adresses</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4158394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6.6.4 - Analyser PAT - Serveur à PC</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9881341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6.6.5 - Analyser PAT - PC à Serveur</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16004581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6.6.5 - Analyser PAT - Serveur à PC</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25233849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6.6.6 - Vérifier PAT</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11831363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PAT</a:t>
            </a:r>
          </a:p>
          <a:p>
            <a:pPr rtl="0"/>
            <a:r>
              <a:rPr lang="fr-FR"/>
              <a:t>6.6.6 - Vérifier PAT (Suite)</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96682061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6.6 - NAT dynamique</a:t>
            </a:r>
          </a:p>
          <a:p>
            <a:pPr rtl="0"/>
            <a:r>
              <a:rPr lang="fr-FR"/>
              <a:t>6.6.7 - Packet Tracer - Configurer PAT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30468344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6.7 - NAT64</a:t>
            </a:r>
          </a:p>
        </p:txBody>
      </p:sp>
      <p:sp>
        <p:nvSpPr>
          <p:cNvPr id="4" name="Slide Number Placeholder 3"/>
          <p:cNvSpPr>
            <a:spLocks noGrp="1"/>
          </p:cNvSpPr>
          <p:nvPr>
            <p:ph type="sldNum" sz="quarter" idx="10"/>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257177470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6.7 - NAT64</a:t>
            </a:r>
          </a:p>
          <a:p>
            <a:pPr rtl="0"/>
            <a:r>
              <a:rPr lang="fr-FR"/>
              <a:t>6.7.1 - NAT pour IPv6?</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125336275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6.7 - NAT64</a:t>
            </a:r>
          </a:p>
          <a:p>
            <a:pPr rtl="0"/>
            <a:r>
              <a:rPr lang="fr-FR"/>
              <a:t>6.7.2 - NAT64</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36916428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6.8 - 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2924467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6.8 - Module pratique et questionnaire</a:t>
            </a:r>
          </a:p>
          <a:p>
            <a:pPr rtl="0"/>
            <a:r>
              <a:rPr lang="fr-FR"/>
              <a:t>6.8.1 — Tracer de paquets — Configurer NAT pour IPv4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334019223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6.0 - NAT pour IPv4</a:t>
            </a:r>
          </a:p>
          <a:p>
            <a:pPr rtl="0"/>
            <a:r>
              <a:rPr lang="fr-FR"/>
              <a:t>6.8 - Module pratique et questionnaire</a:t>
            </a:r>
          </a:p>
          <a:p>
            <a:pPr rtl="0"/>
            <a:r>
              <a:rPr lang="fr-FR"/>
              <a:t>6.8.2 - Travaux Pratiques - Configurer NAT pour IPv4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2824982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6.0 - NAT pour IPv4</a:t>
            </a:r>
          </a:p>
          <a:p>
            <a:pPr rtl="0"/>
            <a:r>
              <a:rPr lang="fr-FR"/>
              <a:t>6.8 - Module pratique et questionnaire</a:t>
            </a:r>
          </a:p>
          <a:p>
            <a:pPr rtl="0"/>
            <a:r>
              <a:rPr lang="fr-FR"/>
              <a:t>6.8.3 - Qu'est-ce que j'ai appris dans ce module?</a:t>
            </a:r>
          </a:p>
        </p:txBody>
      </p:sp>
    </p:spTree>
    <p:extLst>
      <p:ext uri="{BB962C8B-B14F-4D97-AF65-F5344CB8AC3E}">
        <p14:creationId xmlns:p14="http://schemas.microsoft.com/office/powerpoint/2010/main" val="119602111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6.0 - NAT pour IPv4</a:t>
            </a:r>
          </a:p>
          <a:p>
            <a:pPr rtl="0"/>
            <a:r>
              <a:rPr lang="fr-FR"/>
              <a:t>6.8 - Module pratique et questionnaire</a:t>
            </a:r>
          </a:p>
          <a:p>
            <a:pPr rtl="0"/>
            <a:r>
              <a:rPr lang="fr-FR"/>
              <a:t>6.8.3 - Qu'est-ce que j'ai appris dans ce module? (Suite)</a:t>
            </a:r>
          </a:p>
          <a:p>
            <a:pPr rtl="0"/>
            <a:r>
              <a:rPr lang="fr-FR"/>
              <a:t>6.8.4 - Module Questionnaires - NAT pour IPv4</a:t>
            </a:r>
          </a:p>
          <a:p>
            <a:endParaRPr lang="en-US" dirty="0"/>
          </a:p>
        </p:txBody>
      </p:sp>
    </p:spTree>
    <p:extLst>
      <p:ext uri="{BB962C8B-B14F-4D97-AF65-F5344CB8AC3E}">
        <p14:creationId xmlns:p14="http://schemas.microsoft.com/office/powerpoint/2010/main" val="287927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66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31114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6: NAT pour IPv6</a:t>
            </a:r>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6 - NAT pour IPv4</a:t>
            </a:r>
          </a:p>
          <a:p>
            <a:pPr rtl="0">
              <a:buFontTx/>
              <a:buNone/>
            </a:pPr>
            <a:r>
              <a:rPr lang="fr-FR"/>
              <a:t>6.0.2 -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6: NAT pour IPv4</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833880"/>
            <a:ext cx="6672708" cy="1080143"/>
          </a:xfrm>
        </p:spPr>
        <p:txBody>
          <a:bodyPr/>
          <a:lstStyle/>
          <a:p>
            <a:pPr rtl="0"/>
            <a:r>
              <a:rPr lang="fr-FR" dirty="0">
                <a:solidFill>
                  <a:schemeClr val="accent5">
                    <a:lumMod val="40000"/>
                    <a:lumOff val="60000"/>
                  </a:schemeClr>
                </a:solidFill>
              </a:rPr>
              <a:t>Module 6: NAT pour IPv4</a:t>
            </a:r>
          </a:p>
        </p:txBody>
      </p:sp>
      <p:sp>
        <p:nvSpPr>
          <p:cNvPr id="7" name="Subtitle 6"/>
          <p:cNvSpPr>
            <a:spLocks noGrp="1"/>
          </p:cNvSpPr>
          <p:nvPr>
            <p:ph type="subTitle" idx="1"/>
          </p:nvPr>
        </p:nvSpPr>
        <p:spPr>
          <a:xfrm>
            <a:off x="393297" y="3335392"/>
            <a:ext cx="4525836" cy="902174"/>
          </a:xfrm>
        </p:spPr>
        <p:txBody>
          <a:bodyPr/>
          <a:lstStyle/>
          <a:p>
            <a:pPr rtl="0"/>
            <a:r>
              <a:rPr lang="fr-FR" dirty="0">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41394"/>
            <a:ext cx="9144000" cy="605390"/>
          </a:xfrm>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xmlns:c15="http://schemas.microsoft.com/office/drawing/2012/chart" xmlns:c="http://schemas.openxmlformats.org/drawingml/2006/chart" xmlns=""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NAT pour IPv4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t>Configurer les services NAT sur le routeur de périphérie pour assurer l'évolutivité des adresses IPv4.</a:t>
            </a:r>
          </a:p>
        </p:txBody>
      </p:sp>
      <p:graphicFrame>
        <p:nvGraphicFramePr>
          <p:cNvPr id="2" name="Table 1">
            <a:extLst>
              <a:ext uri="{FF2B5EF4-FFF2-40B4-BE49-F238E27FC236}">
                <a16:creationId xmlns:a16="http://schemas.microsoft.com/office/drawing/2014/main" xmlns:c15="http://schemas.microsoft.com/office/drawing/2012/chart" xmlns:c="http://schemas.openxmlformats.org/drawingml/2006/chart" xmlns="" id="{E974E1EB-2DBE-496F-B0B0-6C44227DA401}"/>
              </a:ext>
            </a:extLst>
          </p:cNvPr>
          <p:cNvGraphicFramePr>
            <a:graphicFrameLocks noGrp="1"/>
          </p:cNvGraphicFramePr>
          <p:nvPr>
            <p:extLst>
              <p:ext uri="{D42A27DB-BD31-4B8C-83A1-F6EECF244321}">
                <p14:modId xmlns:p14="http://schemas.microsoft.com/office/powerpoint/2010/main" val="4263553868"/>
              </p:ext>
            </p:extLst>
          </p:nvPr>
        </p:nvGraphicFramePr>
        <p:xfrm>
          <a:off x="766914" y="1892354"/>
          <a:ext cx="7604088" cy="2543968"/>
        </p:xfrm>
        <a:graphic>
          <a:graphicData uri="http://schemas.openxmlformats.org/drawingml/2006/table">
            <a:tbl>
              <a:tblPr firstRow="1" firstCol="1" bandRow="1">
                <a:tableStyleId>{5C22544A-7EE6-4342-B048-85BDC9FD1C3A}</a:tableStyleId>
              </a:tblPr>
              <a:tblGrid>
                <a:gridCol w="2833021">
                  <a:extLst>
                    <a:ext uri="{9D8B030D-6E8A-4147-A177-3AD203B41FA5}">
                      <a16:colId xmlns:a16="http://schemas.microsoft.com/office/drawing/2014/main" xmlns:c15="http://schemas.microsoft.com/office/drawing/2012/chart" xmlns:c="http://schemas.openxmlformats.org/drawingml/2006/chart" xmlns="" val="1523797708"/>
                    </a:ext>
                  </a:extLst>
                </a:gridCol>
                <a:gridCol w="4771067">
                  <a:extLst>
                    <a:ext uri="{9D8B030D-6E8A-4147-A177-3AD203B41FA5}">
                      <a16:colId xmlns:a16="http://schemas.microsoft.com/office/drawing/2014/main" xmlns:c15="http://schemas.microsoft.com/office/drawing/2012/chart" xmlns:c="http://schemas.openxmlformats.org/drawingml/2006/chart" xmlns="" val="2750207184"/>
                    </a:ext>
                  </a:extLst>
                </a:gridCol>
              </a:tblGrid>
              <a:tr h="160199">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874061904"/>
                  </a:ext>
                </a:extLst>
              </a:tr>
              <a:tr h="328882">
                <a:tc>
                  <a:txBody>
                    <a:bodyPr/>
                    <a:lstStyle/>
                    <a:p>
                      <a:pPr marL="0" marR="0" rtl="0">
                        <a:lnSpc>
                          <a:spcPct val="107000"/>
                        </a:lnSpc>
                        <a:spcBef>
                          <a:spcPts val="0"/>
                        </a:spcBef>
                        <a:spcAft>
                          <a:spcPts val="0"/>
                        </a:spcAft>
                      </a:pPr>
                      <a:r>
                        <a:rPr lang="fr-FR" sz="1200">
                          <a:effectLst/>
                        </a:rPr>
                        <a:t>Caractéristiques de la NAT</a:t>
                      </a:r>
                    </a:p>
                  </a:txBody>
                  <a:tcPr marL="68580" marR="68580" marT="0" marB="0"/>
                </a:tc>
                <a:tc>
                  <a:txBody>
                    <a:bodyPr/>
                    <a:lstStyle/>
                    <a:p>
                      <a:pPr marL="0" marR="0" rtl="0">
                        <a:lnSpc>
                          <a:spcPct val="107000"/>
                        </a:lnSpc>
                        <a:spcBef>
                          <a:spcPts val="0"/>
                        </a:spcBef>
                        <a:spcAft>
                          <a:spcPts val="0"/>
                        </a:spcAft>
                      </a:pPr>
                      <a:r>
                        <a:rPr lang="fr-FR" sz="1100"/>
                        <a:t>Expliquer le but et le fonctionnement de la traduction NAT.</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646858405"/>
                  </a:ext>
                </a:extLst>
              </a:tr>
              <a:tr h="282544">
                <a:tc>
                  <a:txBody>
                    <a:bodyPr/>
                    <a:lstStyle/>
                    <a:p>
                      <a:pPr marL="0" marR="0" rtl="0">
                        <a:lnSpc>
                          <a:spcPct val="107000"/>
                        </a:lnSpc>
                        <a:spcBef>
                          <a:spcPts val="0"/>
                        </a:spcBef>
                        <a:spcAft>
                          <a:spcPts val="0"/>
                        </a:spcAft>
                      </a:pPr>
                      <a:r>
                        <a:rPr lang="fr-FR" sz="1200">
                          <a:effectLst/>
                        </a:rPr>
                        <a:t>Types de NAT</a:t>
                      </a:r>
                    </a:p>
                  </a:txBody>
                  <a:tcPr marL="68580" marR="68580" marT="0" marB="0"/>
                </a:tc>
                <a:tc>
                  <a:txBody>
                    <a:bodyPr/>
                    <a:lstStyle/>
                    <a:p>
                      <a:pPr marL="0" marR="0" rtl="0">
                        <a:lnSpc>
                          <a:spcPct val="107000"/>
                        </a:lnSpc>
                        <a:spcBef>
                          <a:spcPts val="0"/>
                        </a:spcBef>
                        <a:spcAft>
                          <a:spcPts val="0"/>
                        </a:spcAft>
                      </a:pPr>
                      <a:r>
                        <a:rPr lang="fr-FR" sz="1100"/>
                        <a:t>Expliquer le fonctionnement des différents types de traductions NAT.</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435904258"/>
                  </a:ext>
                </a:extLst>
              </a:tr>
              <a:tr h="328882">
                <a:tc>
                  <a:txBody>
                    <a:bodyPr/>
                    <a:lstStyle/>
                    <a:p>
                      <a:pPr marL="0" marR="0" rtl="0">
                        <a:lnSpc>
                          <a:spcPct val="107000"/>
                        </a:lnSpc>
                        <a:spcBef>
                          <a:spcPts val="0"/>
                        </a:spcBef>
                        <a:spcAft>
                          <a:spcPts val="0"/>
                        </a:spcAft>
                      </a:pPr>
                      <a:r>
                        <a:rPr lang="fr-FR" sz="1200">
                          <a:effectLst/>
                        </a:rPr>
                        <a:t>Avantages et Inconvénients de la fonction NAT</a:t>
                      </a:r>
                    </a:p>
                  </a:txBody>
                  <a:tcPr marL="68580" marR="68580" marT="0" marB="0"/>
                </a:tc>
                <a:tc>
                  <a:txBody>
                    <a:bodyPr/>
                    <a:lstStyle/>
                    <a:p>
                      <a:pPr marL="0" marR="0" rtl="0">
                        <a:lnSpc>
                          <a:spcPct val="107000"/>
                        </a:lnSpc>
                        <a:spcBef>
                          <a:spcPts val="0"/>
                        </a:spcBef>
                        <a:spcAft>
                          <a:spcPts val="0"/>
                        </a:spcAft>
                      </a:pPr>
                      <a:r>
                        <a:rPr lang="fr-FR" sz="1100"/>
                        <a:t>Décrire les avantages et les inconvénients de la traduction NAT.</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31737215"/>
                  </a:ext>
                </a:extLst>
              </a:tr>
              <a:tr h="328882">
                <a:tc>
                  <a:txBody>
                    <a:bodyPr/>
                    <a:lstStyle/>
                    <a:p>
                      <a:pPr marL="0" marR="0" rtl="0">
                        <a:lnSpc>
                          <a:spcPct val="107000"/>
                        </a:lnSpc>
                        <a:spcBef>
                          <a:spcPts val="0"/>
                        </a:spcBef>
                        <a:spcAft>
                          <a:spcPts val="0"/>
                        </a:spcAft>
                      </a:pPr>
                      <a:r>
                        <a:rPr lang="fr-FR" sz="1200">
                          <a:effectLst/>
                        </a:rPr>
                        <a:t>NAT statique</a:t>
                      </a:r>
                    </a:p>
                  </a:txBody>
                  <a:tcPr marL="68580" marR="68580" marT="0" marB="0"/>
                </a:tc>
                <a:tc>
                  <a:txBody>
                    <a:bodyPr/>
                    <a:lstStyle/>
                    <a:p>
                      <a:pPr marL="0" marR="0" rtl="0">
                        <a:lnSpc>
                          <a:spcPct val="107000"/>
                        </a:lnSpc>
                        <a:spcBef>
                          <a:spcPts val="0"/>
                        </a:spcBef>
                        <a:spcAft>
                          <a:spcPts val="0"/>
                        </a:spcAft>
                      </a:pPr>
                      <a:r>
                        <a:rPr lang="fr-FR" sz="1100"/>
                        <a:t>Configurer la NAT statique à l'aide de l'interface de ligne de commande.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3818444524"/>
                  </a:ext>
                </a:extLst>
              </a:tr>
              <a:tr h="328882">
                <a:tc>
                  <a:txBody>
                    <a:bodyPr/>
                    <a:lstStyle/>
                    <a:p>
                      <a:pPr marL="0" marR="0" rtl="0">
                        <a:lnSpc>
                          <a:spcPct val="107000"/>
                        </a:lnSpc>
                        <a:spcBef>
                          <a:spcPts val="0"/>
                        </a:spcBef>
                        <a:spcAft>
                          <a:spcPts val="0"/>
                        </a:spcAft>
                      </a:pPr>
                      <a:r>
                        <a:rPr lang="fr-FR" sz="1200">
                          <a:effectLst/>
                          <a:latin typeface="Calibri" panose="020F0502020204030204" pitchFamily="34" charset="0"/>
                          <a:ea typeface="Calibri" panose="020F0502020204030204" pitchFamily="34" charset="0"/>
                          <a:cs typeface="Times New Roman" panose="02020603050405020304" pitchFamily="18" charset="0"/>
                        </a:rPr>
                        <a:t>NAT dynamique</a:t>
                      </a:r>
                    </a:p>
                  </a:txBody>
                  <a:tcPr marL="68580" marR="68580" marT="0" marB="0"/>
                </a:tc>
                <a:tc>
                  <a:txBody>
                    <a:bodyPr/>
                    <a:lstStyle/>
                    <a:p>
                      <a:pPr marL="0" marR="0" rtl="0">
                        <a:lnSpc>
                          <a:spcPct val="107000"/>
                        </a:lnSpc>
                        <a:spcBef>
                          <a:spcPts val="0"/>
                        </a:spcBef>
                        <a:spcAft>
                          <a:spcPts val="0"/>
                        </a:spcAft>
                      </a:pPr>
                      <a:r>
                        <a:rPr lang="fr-FR" sz="1100"/>
                        <a:t>Configurer la NAT dynamique à l'aide de l'interface de ligne de commande.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3015486783"/>
                  </a:ext>
                </a:extLst>
              </a:tr>
              <a:tr h="328882">
                <a:tc>
                  <a:txBody>
                    <a:bodyPr/>
                    <a:lstStyle/>
                    <a:p>
                      <a:pPr marL="0" marR="0" rtl="0">
                        <a:lnSpc>
                          <a:spcPct val="107000"/>
                        </a:lnSpc>
                        <a:spcBef>
                          <a:spcPts val="0"/>
                        </a:spcBef>
                        <a:spcAft>
                          <a:spcPts val="0"/>
                        </a:spcAft>
                      </a:pPr>
                      <a:r>
                        <a:rPr lang="fr-FR" sz="1200">
                          <a:effectLst/>
                          <a:latin typeface="Calibri" panose="020F0502020204030204" pitchFamily="34" charset="0"/>
                          <a:ea typeface="Calibri" panose="020F0502020204030204" pitchFamily="34" charset="0"/>
                          <a:cs typeface="Times New Roman" panose="02020603050405020304" pitchFamily="18" charset="0"/>
                        </a:rPr>
                        <a:t>traduction d’adresses de port</a:t>
                      </a:r>
                    </a:p>
                  </a:txBody>
                  <a:tcPr marL="68580" marR="68580" marT="0" marB="0"/>
                </a:tc>
                <a:tc>
                  <a:txBody>
                    <a:bodyPr/>
                    <a:lstStyle/>
                    <a:p>
                      <a:pPr marL="0" marR="0" rtl="0">
                        <a:lnSpc>
                          <a:spcPct val="107000"/>
                        </a:lnSpc>
                        <a:spcBef>
                          <a:spcPts val="0"/>
                        </a:spcBef>
                        <a:spcAft>
                          <a:spcPts val="0"/>
                        </a:spcAft>
                      </a:pPr>
                      <a:r>
                        <a:rPr lang="fr-FR" sz="1100"/>
                        <a:t>Configurer la PAT à l'aide de l'interface de ligne de commande.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701594653"/>
                  </a:ext>
                </a:extLst>
              </a:tr>
              <a:tr h="328882">
                <a:tc>
                  <a:txBody>
                    <a:bodyPr/>
                    <a:lstStyle/>
                    <a:p>
                      <a:pPr marL="0" marR="0" rtl="0">
                        <a:lnSpc>
                          <a:spcPct val="107000"/>
                        </a:lnSpc>
                        <a:spcBef>
                          <a:spcPts val="0"/>
                        </a:spcBef>
                        <a:spcAft>
                          <a:spcPts val="0"/>
                        </a:spcAft>
                      </a:pPr>
                      <a:r>
                        <a:rPr lang="fr-FR" sz="1200">
                          <a:effectLst/>
                          <a:latin typeface="Calibri" panose="020F0502020204030204" pitchFamily="34" charset="0"/>
                          <a:ea typeface="Calibri" panose="020F0502020204030204" pitchFamily="34" charset="0"/>
                          <a:cs typeface="Times New Roman" panose="02020603050405020304" pitchFamily="18" charset="0"/>
                        </a:rPr>
                        <a:t>NAT64</a:t>
                      </a:r>
                    </a:p>
                  </a:txBody>
                  <a:tcPr marL="68580" marR="68580" marT="0" marB="0"/>
                </a:tc>
                <a:tc>
                  <a:txBody>
                    <a:bodyPr/>
                    <a:lstStyle/>
                    <a:p>
                      <a:pPr marL="0" marR="0" rtl="0">
                        <a:lnSpc>
                          <a:spcPct val="107000"/>
                        </a:lnSpc>
                        <a:spcBef>
                          <a:spcPts val="0"/>
                        </a:spcBef>
                        <a:spcAft>
                          <a:spcPts val="0"/>
                        </a:spcAft>
                      </a:pPr>
                      <a:r>
                        <a:rPr lang="fr-FR" sz="1100"/>
                        <a:t>Décrire la traduction NAT pour IPv6.</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365006725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4025" y="1762760"/>
            <a:ext cx="8609042" cy="929640"/>
          </a:xfrm>
        </p:spPr>
        <p:txBody>
          <a:bodyPr/>
          <a:lstStyle/>
          <a:p>
            <a:pPr rtl="0"/>
            <a:r>
              <a:rPr lang="fr-FR" dirty="0">
                <a:solidFill>
                  <a:schemeClr val="accent5">
                    <a:lumMod val="40000"/>
                    <a:lumOff val="60000"/>
                  </a:schemeClr>
                </a:solidFill>
              </a:rPr>
              <a:t>6.1 - Caractéristiques de la NAT</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de la NAT</a:t>
            </a:r>
            <a:r>
              <a:rPr lang="en-US" dirty="0"/>
              <a:t/>
            </a:r>
            <a:br>
              <a:rPr lang="en-US" dirty="0"/>
            </a:br>
            <a:r>
              <a:rPr lang="fr-FR" sz="2400" dirty="0"/>
              <a:t>Espace d'adressage privé IPv4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52400" y="855418"/>
            <a:ext cx="4864441" cy="3807197"/>
          </a:xfrm>
        </p:spPr>
        <p:txBody>
          <a:bodyPr/>
          <a:lstStyle/>
          <a:p>
            <a:pPr marL="285750" indent="-285750" algn="l" rtl="0">
              <a:buFont typeface="Arial" panose="020B0604020202020204" pitchFamily="34" charset="0"/>
              <a:buChar char="•"/>
            </a:pPr>
            <a:r>
              <a:rPr lang="fr-FR" sz="1600" dirty="0">
                <a:solidFill>
                  <a:srgbClr val="000000"/>
                </a:solidFill>
              </a:rPr>
              <a:t>Les réseaux sont généralement mis en œuvre à l'aide d'adresses IPv4 privées, tel que défini dans le document RFC 1918.</a:t>
            </a:r>
          </a:p>
          <a:p>
            <a:pPr marL="285750" indent="-285750" algn="l" rtl="0">
              <a:buFont typeface="Arial" panose="020B0604020202020204" pitchFamily="34" charset="0"/>
              <a:buChar char="•"/>
            </a:pPr>
            <a:r>
              <a:rPr lang="fr-FR" sz="1600" dirty="0">
                <a:solidFill>
                  <a:srgbClr val="000000"/>
                </a:solidFill>
              </a:rPr>
              <a:t>Les adresses IPv4 privées ne peuvent pas être acheminées sur l'internet et sont utilisées au sein d'une entreprise ou d'un site pour permettre aux périphériques de communiquer localement.</a:t>
            </a:r>
          </a:p>
          <a:p>
            <a:pPr marL="285750" indent="-285750" algn="l" rtl="0">
              <a:buFont typeface="Arial" panose="020B0604020202020204" pitchFamily="34" charset="0"/>
              <a:buChar char="•"/>
            </a:pPr>
            <a:r>
              <a:rPr lang="fr-FR" sz="1600" dirty="0">
                <a:solidFill>
                  <a:srgbClr val="000000"/>
                </a:solidFill>
              </a:rPr>
              <a:t>Pour permettre à un périphérique possédant une adresse IPv4 privée d'accéder aux périphériques et aux ressources situés en dehors du réseau local, l'adresse privée doit d'abord être traduite en adresse publique.</a:t>
            </a:r>
          </a:p>
          <a:p>
            <a:pPr marL="285750" indent="-285750" algn="l" rtl="0">
              <a:buFont typeface="Arial" panose="020B0604020202020204" pitchFamily="34" charset="0"/>
              <a:buChar char="•"/>
            </a:pPr>
            <a:r>
              <a:rPr lang="fr-FR" sz="1600" dirty="0">
                <a:solidFill>
                  <a:srgbClr val="000000"/>
                </a:solidFill>
              </a:rPr>
              <a:t>La traduction d'adresse réseau (NAT) assure la traduction des adresses privées en adresses publiques.</a:t>
            </a:r>
          </a:p>
        </p:txBody>
      </p:sp>
      <p:graphicFrame>
        <p:nvGraphicFramePr>
          <p:cNvPr id="9" name="Content Placeholder 3">
            <a:extLst>
              <a:ext uri="{FF2B5EF4-FFF2-40B4-BE49-F238E27FC236}">
                <a16:creationId xmlns:a16="http://schemas.microsoft.com/office/drawing/2014/main" xmlns:c15="http://schemas.microsoft.com/office/drawing/2012/chart" xmlns:c="http://schemas.openxmlformats.org/drawingml/2006/chart" xmlns="" id="{B5F121B8-4F04-440C-B80A-CDC61C915FC4}"/>
              </a:ext>
            </a:extLst>
          </p:cNvPr>
          <p:cNvGraphicFramePr>
            <a:graphicFrameLocks/>
          </p:cNvGraphicFramePr>
          <p:nvPr>
            <p:extLst>
              <p:ext uri="{D42A27DB-BD31-4B8C-83A1-F6EECF244321}">
                <p14:modId xmlns:p14="http://schemas.microsoft.com/office/powerpoint/2010/main" val="3893219229"/>
              </p:ext>
            </p:extLst>
          </p:nvPr>
        </p:nvGraphicFramePr>
        <p:xfrm>
          <a:off x="5016842" y="1219248"/>
          <a:ext cx="3723503" cy="1592844"/>
        </p:xfrm>
        <a:graphic>
          <a:graphicData uri="http://schemas.openxmlformats.org/drawingml/2006/table">
            <a:tbl>
              <a:tblPr firstRow="1" bandRow="1">
                <a:tableStyleId>{5C22544A-7EE6-4342-B048-85BDC9FD1C3A}</a:tableStyleId>
              </a:tblPr>
              <a:tblGrid>
                <a:gridCol w="595194">
                  <a:extLst>
                    <a:ext uri="{9D8B030D-6E8A-4147-A177-3AD203B41FA5}">
                      <a16:colId xmlns:a16="http://schemas.microsoft.com/office/drawing/2014/main" xmlns:c15="http://schemas.microsoft.com/office/drawing/2012/chart" xmlns:c="http://schemas.openxmlformats.org/drawingml/2006/chart" xmlns="" val="20001"/>
                    </a:ext>
                  </a:extLst>
                </a:gridCol>
                <a:gridCol w="2100591">
                  <a:extLst>
                    <a:ext uri="{9D8B030D-6E8A-4147-A177-3AD203B41FA5}">
                      <a16:colId xmlns:a16="http://schemas.microsoft.com/office/drawing/2014/main" xmlns:c15="http://schemas.microsoft.com/office/drawing/2012/chart" xmlns:c="http://schemas.openxmlformats.org/drawingml/2006/chart" xmlns="" val="3156509146"/>
                    </a:ext>
                  </a:extLst>
                </a:gridCol>
                <a:gridCol w="1027718">
                  <a:extLst>
                    <a:ext uri="{9D8B030D-6E8A-4147-A177-3AD203B41FA5}">
                      <a16:colId xmlns:a16="http://schemas.microsoft.com/office/drawing/2014/main" xmlns:c15="http://schemas.microsoft.com/office/drawing/2012/chart" xmlns:c="http://schemas.openxmlformats.org/drawingml/2006/chart" xmlns="" val="20002"/>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Classe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t>Une route</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10.0.0.0 - 10.255.255.255</a:t>
                      </a:r>
                    </a:p>
                  </a:txBody>
                  <a:tcPr marL="68580" marR="68580" marT="34290" marB="34290" anchor="ctr"/>
                </a:tc>
                <a:tc>
                  <a:txBody>
                    <a:bodyPr/>
                    <a:lstStyle/>
                    <a:p>
                      <a:pPr rtl="0"/>
                      <a:r>
                        <a:rPr lang="fr-FR" sz="1100"/>
                        <a:t>10.0.0.0/8</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t>B</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172.16.0.0 - 172.31.255.255</a:t>
                      </a:r>
                    </a:p>
                  </a:txBody>
                  <a:tcPr marL="68580" marR="68580" marT="34290" marB="34290" anchor="ctr"/>
                </a:tc>
                <a:tc>
                  <a:txBody>
                    <a:bodyPr/>
                    <a:lstStyle/>
                    <a:p>
                      <a:pPr rtl="0"/>
                      <a:r>
                        <a:rPr lang="fr-FR" sz="1100"/>
                        <a:t>172.16.0.0/12</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t>C</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192.168.0.0 - 192.168.255.255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192.168.0.0/16</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bl>
          </a:graphicData>
        </a:graphic>
      </p:graphicFrame>
      <p:pic>
        <p:nvPicPr>
          <p:cNvPr id="8" name="Picture 7">
            <a:extLst>
              <a:ext uri="{FF2B5EF4-FFF2-40B4-BE49-F238E27FC236}">
                <a16:creationId xmlns:a16="http://schemas.microsoft.com/office/drawing/2014/main" xmlns:c15="http://schemas.microsoft.com/office/drawing/2012/chart" xmlns:c="http://schemas.openxmlformats.org/drawingml/2006/chart" xmlns="" id="{515380D8-C9C9-44F5-9C37-38ABF708F5E6}"/>
              </a:ext>
            </a:extLst>
          </p:cNvPr>
          <p:cNvPicPr>
            <a:picLocks noChangeAspect="1"/>
          </p:cNvPicPr>
          <p:nvPr/>
        </p:nvPicPr>
        <p:blipFill>
          <a:blip r:embed="rId3"/>
          <a:stretch>
            <a:fillRect/>
          </a:stretch>
        </p:blipFill>
        <p:spPr>
          <a:xfrm>
            <a:off x="5016842" y="3079599"/>
            <a:ext cx="3621817" cy="1305119"/>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4667" y="59267"/>
            <a:ext cx="8345488" cy="731837"/>
          </a:xfrm>
        </p:spPr>
        <p:txBody>
          <a:bodyPr/>
          <a:lstStyle/>
          <a:p>
            <a:pPr rtl="0">
              <a:lnSpc>
                <a:spcPct val="100000"/>
              </a:lnSpc>
            </a:pPr>
            <a:r>
              <a:rPr lang="fr-FR" sz="1600" dirty="0"/>
              <a:t>Caractéristiques de la NAT</a:t>
            </a:r>
            <a:r>
              <a:rPr lang="en-US" dirty="0"/>
              <a:t/>
            </a:r>
            <a:br>
              <a:rPr lang="en-US" dirty="0"/>
            </a:br>
            <a:r>
              <a:rPr lang="fr-FR" sz="2400" dirty="0"/>
              <a:t>Qu'est-ce que la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 y="855418"/>
            <a:ext cx="4913952" cy="3807197"/>
          </a:xfrm>
        </p:spPr>
        <p:txBody>
          <a:bodyPr/>
          <a:lstStyle/>
          <a:p>
            <a:pPr marL="285750" indent="-285750" algn="l" rtl="0">
              <a:buFont typeface="Arial" panose="020B0604020202020204" pitchFamily="34" charset="0"/>
              <a:buChar char="•"/>
            </a:pPr>
            <a:r>
              <a:rPr lang="fr-FR" sz="1600" dirty="0">
                <a:solidFill>
                  <a:srgbClr val="000000"/>
                </a:solidFill>
              </a:rPr>
              <a:t>L'utilisation principale de NAT consiste à limiter la consommation des adresses IPv4 publiques.</a:t>
            </a:r>
          </a:p>
          <a:p>
            <a:pPr marL="285750" indent="-285750" algn="l" rtl="0">
              <a:buFont typeface="Arial" panose="020B0604020202020204" pitchFamily="34" charset="0"/>
              <a:buChar char="•"/>
            </a:pPr>
            <a:r>
              <a:rPr lang="fr-FR" sz="1600" dirty="0">
                <a:solidFill>
                  <a:srgbClr val="000000"/>
                </a:solidFill>
              </a:rPr>
              <a:t>La NAT permet aux réseaux d'utiliser des adresses IPv4 privées en interne, et traduit ces adresses en une adresse publique lorsque nécessaire.</a:t>
            </a:r>
          </a:p>
          <a:p>
            <a:pPr marL="285750" indent="-285750" algn="l" rtl="0">
              <a:buFont typeface="Arial" panose="020B0604020202020204" pitchFamily="34" charset="0"/>
              <a:buChar char="•"/>
            </a:pPr>
            <a:r>
              <a:rPr lang="fr-FR" sz="1600" dirty="0">
                <a:solidFill>
                  <a:srgbClr val="000000"/>
                </a:solidFill>
              </a:rPr>
              <a:t>Un routeur NAT fonctionne généralement à la périphérie d'un réseau d'extrémité.</a:t>
            </a:r>
          </a:p>
          <a:p>
            <a:pPr marL="285750" indent="-285750" algn="l" rtl="0">
              <a:buFont typeface="Arial" panose="020B0604020202020204" pitchFamily="34" charset="0"/>
              <a:buChar char="•"/>
            </a:pPr>
            <a:r>
              <a:rPr lang="fr-FR" sz="1600" dirty="0">
                <a:solidFill>
                  <a:srgbClr val="000000"/>
                </a:solidFill>
              </a:rPr>
              <a:t>Lorsqu'un périphérique à l'intérieur du réseau stub veut communiquer avec un périphérique en dehors de son réseau, le paquet est transmis au routeur périphérique qui effectue le processus NAT, traduisant l'adresse privée interne du périphérique en une adresse publique, externe et routable.</a:t>
            </a:r>
          </a:p>
          <a:p>
            <a:pPr marL="0" indent="0" algn="l"/>
            <a:endParaRPr lang="en-US" sz="14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7DC6B7C5-99DD-491F-B9AE-23EE81145E31}"/>
              </a:ext>
            </a:extLst>
          </p:cNvPr>
          <p:cNvPicPr>
            <a:picLocks noChangeAspect="1"/>
          </p:cNvPicPr>
          <p:nvPr/>
        </p:nvPicPr>
        <p:blipFill>
          <a:blip r:embed="rId3"/>
          <a:stretch>
            <a:fillRect/>
          </a:stretch>
        </p:blipFill>
        <p:spPr>
          <a:xfrm>
            <a:off x="4913953" y="1219522"/>
            <a:ext cx="4230047" cy="2704456"/>
          </a:xfrm>
          <a:prstGeom prst="rect">
            <a:avLst/>
          </a:prstGeom>
        </p:spPr>
      </p:pic>
    </p:spTree>
    <p:extLst>
      <p:ext uri="{BB962C8B-B14F-4D97-AF65-F5344CB8AC3E}">
        <p14:creationId xmlns:p14="http://schemas.microsoft.com/office/powerpoint/2010/main" val="2851478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de la NAT</a:t>
            </a:r>
            <a:r>
              <a:rPr lang="en-US" dirty="0"/>
              <a:t/>
            </a:r>
            <a:br>
              <a:rPr lang="en-US" dirty="0"/>
            </a:br>
            <a:r>
              <a:rPr lang="fr-FR" sz="2400" dirty="0"/>
              <a:t>Comment fonctionne la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13123" y="731837"/>
            <a:ext cx="5045329" cy="4115860"/>
          </a:xfrm>
        </p:spPr>
        <p:txBody>
          <a:bodyPr/>
          <a:lstStyle/>
          <a:p>
            <a:pPr marL="0" indent="0" algn="l" rtl="0"/>
            <a:r>
              <a:rPr lang="fr-FR" sz="1400">
                <a:solidFill>
                  <a:srgbClr val="000000"/>
                </a:solidFill>
              </a:rPr>
              <a:t>PC1 souhaite communiquer avec un serveur Web externe dont l'adresse publique est 209.165.201.1.</a:t>
            </a:r>
          </a:p>
          <a:p>
            <a:pPr marL="228600" indent="-228600" algn="l" rtl="0">
              <a:buFont typeface="+mj-lt"/>
              <a:buAutoNum type="arabicPeriod"/>
            </a:pPr>
            <a:r>
              <a:rPr lang="fr-FR" sz="1400">
                <a:solidFill>
                  <a:srgbClr val="000000"/>
                </a:solidFill>
              </a:rPr>
              <a:t>PC1 envoie un paquet adressé au serveur Web. </a:t>
            </a:r>
          </a:p>
          <a:p>
            <a:pPr marL="228600" indent="-228600" algn="l" rtl="0">
              <a:buFont typeface="+mj-lt"/>
              <a:buAutoNum type="arabicPeriod"/>
            </a:pPr>
            <a:r>
              <a:rPr lang="fr-FR" sz="1400">
                <a:solidFill>
                  <a:srgbClr val="000000"/>
                </a:solidFill>
              </a:rPr>
              <a:t>R2 reçoit le paquet et lit l'adresse IPv4 source pour déterminer s'il a besoin d'une traduction.</a:t>
            </a:r>
          </a:p>
          <a:p>
            <a:pPr marL="228600" indent="-228600" algn="l" rtl="0">
              <a:buFont typeface="+mj-lt"/>
              <a:buAutoNum type="arabicPeriod"/>
            </a:pPr>
            <a:r>
              <a:rPr lang="fr-FR" sz="1400">
                <a:solidFill>
                  <a:srgbClr val="000000"/>
                </a:solidFill>
              </a:rPr>
              <a:t>R2 ajoute un mappage de l'adresse locale en adresse globale à la table NAT.</a:t>
            </a:r>
          </a:p>
          <a:p>
            <a:pPr marL="228600" indent="-228600" algn="l" rtl="0">
              <a:buFont typeface="+mj-lt"/>
              <a:buAutoNum type="arabicPeriod"/>
            </a:pPr>
            <a:r>
              <a:rPr lang="fr-FR" sz="1400">
                <a:solidFill>
                  <a:srgbClr val="000000"/>
                </a:solidFill>
              </a:rPr>
              <a:t>R2 envoie le paquet avec l'adresse source traduite vers la destination.</a:t>
            </a:r>
          </a:p>
          <a:p>
            <a:pPr marL="228600" indent="-228600" algn="l" rtl="0">
              <a:buFont typeface="+mj-lt"/>
              <a:buAutoNum type="arabicPeriod"/>
            </a:pPr>
            <a:r>
              <a:rPr lang="fr-FR" sz="1400">
                <a:solidFill>
                  <a:srgbClr val="000000"/>
                </a:solidFill>
              </a:rPr>
              <a:t>Le serveur Web répond par un paquet destiné à l'adresse globale interne de PC1 (209.165.200.226).</a:t>
            </a:r>
          </a:p>
          <a:p>
            <a:pPr marL="228600" indent="-228600" algn="l" rtl="0">
              <a:buFont typeface="+mj-lt"/>
              <a:buAutoNum type="arabicPeriod"/>
            </a:pPr>
            <a:r>
              <a:rPr lang="fr-FR" sz="1400">
                <a:solidFill>
                  <a:srgbClr val="000000"/>
                </a:solidFill>
              </a:rPr>
              <a:t>R2 reçoit le paquet portant l'adresse de destination 209.165.200.226. R2 examine la table NAT et trouve une entrée correspondant à ce mappage. R2 utilise ces informations pour traduire l'adresse globale interne (209.165.200.226) en adresse locale interne (192.168.10.10), et le paquet est transféré vers PC1.</a:t>
            </a:r>
          </a:p>
          <a:p>
            <a:pPr marL="228600" indent="-228600" algn="l">
              <a:buFont typeface="+mj-lt"/>
              <a:buAutoNum type="arabicPeriod"/>
            </a:pPr>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0177C11A-554F-4416-BE0C-E4F7434D7F09}"/>
              </a:ext>
            </a:extLst>
          </p:cNvPr>
          <p:cNvPicPr>
            <a:picLocks noChangeAspect="1"/>
          </p:cNvPicPr>
          <p:nvPr/>
        </p:nvPicPr>
        <p:blipFill>
          <a:blip r:embed="rId3"/>
          <a:stretch>
            <a:fillRect/>
          </a:stretch>
        </p:blipFill>
        <p:spPr>
          <a:xfrm>
            <a:off x="5158452" y="1541376"/>
            <a:ext cx="3712798" cy="2060747"/>
          </a:xfrm>
          <a:prstGeom prst="rect">
            <a:avLst/>
          </a:prstGeom>
        </p:spPr>
      </p:pic>
    </p:spTree>
    <p:extLst>
      <p:ext uri="{BB962C8B-B14F-4D97-AF65-F5344CB8AC3E}">
        <p14:creationId xmlns:p14="http://schemas.microsoft.com/office/powerpoint/2010/main" val="268876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76200" y="0"/>
            <a:ext cx="8345488" cy="731837"/>
          </a:xfrm>
        </p:spPr>
        <p:txBody>
          <a:bodyPr/>
          <a:lstStyle/>
          <a:p>
            <a:pPr rtl="0">
              <a:lnSpc>
                <a:spcPct val="100000"/>
              </a:lnSpc>
            </a:pPr>
            <a:r>
              <a:rPr lang="fr-FR" sz="1600" dirty="0"/>
              <a:t>Caractéristiques de la NAT</a:t>
            </a:r>
            <a:r>
              <a:rPr lang="en-US" dirty="0"/>
              <a:t/>
            </a:r>
            <a:br>
              <a:rPr lang="en-US" dirty="0"/>
            </a:br>
            <a:r>
              <a:rPr lang="fr-FR" sz="2400" dirty="0"/>
              <a:t>Terminologie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94733" y="855418"/>
            <a:ext cx="8150755" cy="3807197"/>
          </a:xfrm>
        </p:spPr>
        <p:txBody>
          <a:bodyPr/>
          <a:lstStyle/>
          <a:p>
            <a:pPr marL="0" indent="0" algn="l" rtl="0"/>
            <a:r>
              <a:rPr lang="fr-FR" sz="1600" dirty="0">
                <a:solidFill>
                  <a:srgbClr val="000000"/>
                </a:solidFill>
              </a:rPr>
              <a:t>La fonction NAT comprend quatre types d'adresses:</a:t>
            </a:r>
          </a:p>
          <a:p>
            <a:pPr algn="l" rtl="0">
              <a:buFont typeface="Arial" panose="020B0604020202020204" pitchFamily="34" charset="0"/>
              <a:buChar char="•"/>
            </a:pPr>
            <a:r>
              <a:rPr lang="fr-FR" sz="1600" dirty="0">
                <a:solidFill>
                  <a:srgbClr val="000000"/>
                </a:solidFill>
              </a:rPr>
              <a:t>Adresse locale interne</a:t>
            </a:r>
          </a:p>
          <a:p>
            <a:pPr algn="l" rtl="0">
              <a:buFont typeface="Arial" panose="020B0604020202020204" pitchFamily="34" charset="0"/>
              <a:buChar char="•"/>
            </a:pPr>
            <a:r>
              <a:rPr lang="fr-FR" sz="1600" dirty="0">
                <a:solidFill>
                  <a:srgbClr val="000000"/>
                </a:solidFill>
              </a:rPr>
              <a:t>Adresse globale interne</a:t>
            </a:r>
          </a:p>
          <a:p>
            <a:pPr algn="l" rtl="0">
              <a:buFont typeface="Arial" panose="020B0604020202020204" pitchFamily="34" charset="0"/>
              <a:buChar char="•"/>
            </a:pPr>
            <a:r>
              <a:rPr lang="fr-FR" sz="1600" dirty="0">
                <a:solidFill>
                  <a:srgbClr val="000000"/>
                </a:solidFill>
              </a:rPr>
              <a:t>Adresse locale externe</a:t>
            </a:r>
          </a:p>
          <a:p>
            <a:pPr algn="l" rtl="0">
              <a:buFont typeface="Arial" panose="020B0604020202020204" pitchFamily="34" charset="0"/>
              <a:buChar char="•"/>
            </a:pPr>
            <a:r>
              <a:rPr lang="fr-FR" sz="1600" dirty="0">
                <a:solidFill>
                  <a:srgbClr val="000000"/>
                </a:solidFill>
              </a:rPr>
              <a:t>Adresse globale externe</a:t>
            </a:r>
          </a:p>
          <a:p>
            <a:pPr marL="0" indent="0" algn="l" rtl="0"/>
            <a:r>
              <a:rPr lang="fr-FR" sz="1600" dirty="0">
                <a:solidFill>
                  <a:srgbClr val="000000"/>
                </a:solidFill>
              </a:rPr>
              <a:t>La terminologie NAT est toujours appliquée du point de vue de l'appareil avec l'adresse traduite:</a:t>
            </a:r>
          </a:p>
          <a:p>
            <a:pPr marL="285750" indent="-285750" algn="l" rtl="0">
              <a:buFont typeface="Arial" panose="020B0604020202020204" pitchFamily="34" charset="0"/>
              <a:buChar char="•"/>
            </a:pPr>
            <a:r>
              <a:rPr lang="fr-FR" sz="1600" b="1" dirty="0">
                <a:solidFill>
                  <a:srgbClr val="000000"/>
                </a:solidFill>
              </a:rPr>
              <a:t>Adresse interne</a:t>
            </a:r>
            <a:r>
              <a:rPr lang="fr-FR" sz="1600" dirty="0">
                <a:solidFill>
                  <a:srgbClr val="000000"/>
                </a:solidFill>
              </a:rPr>
              <a:t> - L'adresse du périphérique traduite via la NAT.</a:t>
            </a:r>
          </a:p>
          <a:p>
            <a:pPr marL="285750" indent="-285750" algn="l" rtl="0">
              <a:buFont typeface="Arial" panose="020B0604020202020204" pitchFamily="34" charset="0"/>
              <a:buChar char="•"/>
            </a:pPr>
            <a:r>
              <a:rPr lang="fr-FR" sz="1600" b="1" dirty="0">
                <a:solidFill>
                  <a:srgbClr val="000000"/>
                </a:solidFill>
              </a:rPr>
              <a:t>Adresse externe</a:t>
            </a:r>
            <a:r>
              <a:rPr lang="fr-FR" sz="1600" dirty="0">
                <a:solidFill>
                  <a:srgbClr val="000000"/>
                </a:solidFill>
              </a:rPr>
              <a:t> - L'adresse du périphérique de destination.</a:t>
            </a:r>
          </a:p>
          <a:p>
            <a:pPr marL="285750" indent="-285750" algn="l" rtl="0">
              <a:buFont typeface="Arial" panose="020B0604020202020204" pitchFamily="34" charset="0"/>
              <a:buChar char="•"/>
            </a:pPr>
            <a:r>
              <a:rPr lang="fr-FR" sz="1600" b="1" dirty="0">
                <a:solidFill>
                  <a:srgbClr val="000000"/>
                </a:solidFill>
              </a:rPr>
              <a:t>Adresse locale</a:t>
            </a:r>
            <a:r>
              <a:rPr lang="fr-FR" sz="1600" dirty="0">
                <a:solidFill>
                  <a:srgbClr val="000000"/>
                </a:solidFill>
              </a:rPr>
              <a:t> - Une adresse locale peut faire référence à toute adresse qui apparaît sur la partie interne du réseau.</a:t>
            </a:r>
          </a:p>
          <a:p>
            <a:pPr marL="285750" indent="-285750" algn="l" rtl="0">
              <a:buFont typeface="Arial" panose="020B0604020202020204" pitchFamily="34" charset="0"/>
              <a:buChar char="•"/>
            </a:pPr>
            <a:r>
              <a:rPr lang="fr-FR" sz="1600" b="1" dirty="0">
                <a:solidFill>
                  <a:srgbClr val="000000"/>
                </a:solidFill>
              </a:rPr>
              <a:t>Adresse globale</a:t>
            </a:r>
            <a:r>
              <a:rPr lang="fr-FR" sz="1600" dirty="0">
                <a:solidFill>
                  <a:srgbClr val="000000"/>
                </a:solidFill>
              </a:rPr>
              <a:t> - Une adresse globale peut faire référence à toute adresse qui apparaît sur la partie externe du réseau.</a:t>
            </a:r>
          </a:p>
          <a:p>
            <a:pPr marL="0" indent="0" algn="l"/>
            <a:endParaRPr lang="en-US" sz="1200" dirty="0">
              <a:solidFill>
                <a:srgbClr val="000000"/>
              </a:solidFill>
            </a:endParaRPr>
          </a:p>
          <a:p>
            <a:pPr marL="0" indent="0" algn="l"/>
            <a:endParaRPr lang="en-US" sz="1200" dirty="0">
              <a:solidFill>
                <a:srgbClr val="000000"/>
              </a:solidFill>
            </a:endParaRPr>
          </a:p>
        </p:txBody>
      </p:sp>
    </p:spTree>
    <p:extLst>
      <p:ext uri="{BB962C8B-B14F-4D97-AF65-F5344CB8AC3E}">
        <p14:creationId xmlns:p14="http://schemas.microsoft.com/office/powerpoint/2010/main" val="2684232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Caractéristiques de la NAT</a:t>
            </a:r>
            <a:r>
              <a:rPr lang="en-US" dirty="0"/>
              <a:t/>
            </a:r>
            <a:br>
              <a:rPr lang="en-US" dirty="0"/>
            </a:br>
            <a:r>
              <a:rPr lang="fr-FR" sz="2400" dirty="0"/>
              <a:t>Terminologie NAT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79397" y="879817"/>
            <a:ext cx="5023094" cy="3807197"/>
          </a:xfrm>
        </p:spPr>
        <p:txBody>
          <a:bodyPr/>
          <a:lstStyle/>
          <a:p>
            <a:pPr marL="0" indent="0" algn="l" rtl="0"/>
            <a:r>
              <a:rPr lang="fr-FR" sz="1400" b="1" dirty="0">
                <a:solidFill>
                  <a:srgbClr val="000000"/>
                </a:solidFill>
              </a:rPr>
              <a:t>Adresse locale interne</a:t>
            </a:r>
          </a:p>
          <a:p>
            <a:pPr marL="0" indent="0" algn="l" rtl="0"/>
            <a:r>
              <a:rPr lang="fr-FR" sz="1400" dirty="0">
                <a:solidFill>
                  <a:srgbClr val="000000"/>
                </a:solidFill>
              </a:rPr>
              <a:t>L'adresse de la source vue du réseau interne. Il s'agit généralement d'une adresse IPv4 privée. PC1 possède l'adresse locale interne 192.168.10.10.</a:t>
            </a:r>
          </a:p>
          <a:p>
            <a:pPr marL="0" indent="0" algn="l" rtl="0"/>
            <a:r>
              <a:rPr lang="fr-FR" sz="1400" b="1" dirty="0">
                <a:solidFill>
                  <a:srgbClr val="000000"/>
                </a:solidFill>
              </a:rPr>
              <a:t>Adresse globale interne</a:t>
            </a:r>
          </a:p>
          <a:p>
            <a:pPr marL="0" indent="0" algn="l" rtl="0"/>
            <a:r>
              <a:rPr lang="fr-FR" sz="1400" dirty="0">
                <a:solidFill>
                  <a:srgbClr val="000000"/>
                </a:solidFill>
              </a:rPr>
              <a:t>L'adresse de la source vue du réseau externe. L'adresse globale interne de PC1 est 209.165.200.226</a:t>
            </a:r>
          </a:p>
          <a:p>
            <a:pPr marL="0" indent="0" algn="l" rtl="0"/>
            <a:r>
              <a:rPr lang="fr-FR" sz="1400" b="1" dirty="0">
                <a:solidFill>
                  <a:srgbClr val="000000"/>
                </a:solidFill>
              </a:rPr>
              <a:t>Adresse globale externe</a:t>
            </a:r>
          </a:p>
          <a:p>
            <a:pPr marL="0" indent="0" algn="l" rtl="0"/>
            <a:r>
              <a:rPr lang="fr-FR" sz="1400" dirty="0">
                <a:solidFill>
                  <a:srgbClr val="000000"/>
                </a:solidFill>
              </a:rPr>
              <a:t>L'adresse de destination vue du réseau externe. L'adresse globale externe du serveur Web est 209.165.201.1</a:t>
            </a:r>
          </a:p>
          <a:p>
            <a:pPr marL="0" indent="0" algn="l" rtl="0"/>
            <a:r>
              <a:rPr lang="fr-FR" sz="1400" b="1" dirty="0">
                <a:solidFill>
                  <a:srgbClr val="000000"/>
                </a:solidFill>
              </a:rPr>
              <a:t>Adresse locale externe</a:t>
            </a:r>
          </a:p>
          <a:p>
            <a:pPr marL="0" indent="0" algn="l" rtl="0"/>
            <a:r>
              <a:rPr lang="fr-FR" sz="1400" dirty="0">
                <a:solidFill>
                  <a:srgbClr val="000000"/>
                </a:solidFill>
              </a:rPr>
              <a:t>L'adresse de destination vue du réseau externe. PC1 envoie le trafic au serveur Web à l'adresse IPv4 209.165.201.1. Bien que cela soit rarement le cas, cette adresse peut être différente de l'adresse de destination globalement routable.</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2F19BFB1-0B05-4B03-9EC6-F5CC037FB1DA}"/>
              </a:ext>
            </a:extLst>
          </p:cNvPr>
          <p:cNvPicPr>
            <a:picLocks noChangeAspect="1"/>
          </p:cNvPicPr>
          <p:nvPr/>
        </p:nvPicPr>
        <p:blipFill>
          <a:blip r:embed="rId3"/>
          <a:stretch>
            <a:fillRect/>
          </a:stretch>
        </p:blipFill>
        <p:spPr>
          <a:xfrm>
            <a:off x="5439275" y="1327452"/>
            <a:ext cx="3467662" cy="2490916"/>
          </a:xfrm>
          <a:prstGeom prst="rect">
            <a:avLst/>
          </a:prstGeom>
        </p:spPr>
      </p:pic>
    </p:spTree>
    <p:extLst>
      <p:ext uri="{BB962C8B-B14F-4D97-AF65-F5344CB8AC3E}">
        <p14:creationId xmlns:p14="http://schemas.microsoft.com/office/powerpoint/2010/main" val="3452145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6.2 - Types de NAT</a:t>
            </a:r>
          </a:p>
        </p:txBody>
      </p:sp>
    </p:spTree>
    <p:custDataLst>
      <p:tags r:id="rId1"/>
    </p:custDataLst>
    <p:extLst>
      <p:ext uri="{BB962C8B-B14F-4D97-AF65-F5344CB8AC3E}">
        <p14:creationId xmlns:p14="http://schemas.microsoft.com/office/powerpoint/2010/main" val="257177954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Types de NAT</a:t>
            </a:r>
            <a:r>
              <a:rPr lang="en-US" dirty="0"/>
              <a:t/>
            </a:r>
            <a:br>
              <a:rPr lang="en-US" dirty="0"/>
            </a:br>
            <a:r>
              <a:rPr lang="fr-FR" sz="2400" dirty="0"/>
              <a:t>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03201" y="855418"/>
            <a:ext cx="4368800" cy="3807197"/>
          </a:xfrm>
        </p:spPr>
        <p:txBody>
          <a:bodyPr/>
          <a:lstStyle/>
          <a:p>
            <a:pPr marL="0" indent="0" algn="l" rtl="0"/>
            <a:r>
              <a:rPr lang="fr-FR" sz="1600" dirty="0">
                <a:solidFill>
                  <a:srgbClr val="000000"/>
                </a:solidFill>
              </a:rPr>
              <a:t>La NAT statique utilise un mappage un à un des adresses locales et globales configurées par l'administrateur réseau qui restent constantes.</a:t>
            </a:r>
          </a:p>
          <a:p>
            <a:pPr marL="171450" indent="-171450" algn="l" rtl="0">
              <a:buFont typeface="Arial" panose="020B0604020202020204" pitchFamily="34" charset="0"/>
              <a:buChar char="•"/>
            </a:pPr>
            <a:r>
              <a:rPr lang="fr-FR" sz="1600" dirty="0">
                <a:solidFill>
                  <a:srgbClr val="000000"/>
                </a:solidFill>
              </a:rPr>
              <a:t>La NAT statique est utile pour les serveurs Web ou les périphériques qui doivent posséder une adresse permanente accessible depuis l'internet, notamment les serveurs Web d'entreprise. </a:t>
            </a:r>
          </a:p>
          <a:p>
            <a:pPr marL="171450" indent="-171450" algn="l" rtl="0">
              <a:buFont typeface="Arial" panose="020B0604020202020204" pitchFamily="34" charset="0"/>
              <a:buChar char="•"/>
            </a:pPr>
            <a:r>
              <a:rPr lang="fr-FR" sz="1600" dirty="0">
                <a:solidFill>
                  <a:srgbClr val="000000"/>
                </a:solidFill>
              </a:rPr>
              <a:t>Elle sert également aux périphériques qui doivent être accessibles à distance par le personnel autorisé, mais pas par tous les utilisateurs d'internet.</a:t>
            </a:r>
          </a:p>
        </p:txBody>
      </p:sp>
      <p:sp>
        <p:nvSpPr>
          <p:cNvPr id="6" name="Rectangle 5">
            <a:extLst>
              <a:ext uri="{FF2B5EF4-FFF2-40B4-BE49-F238E27FC236}">
                <a16:creationId xmlns:a16="http://schemas.microsoft.com/office/drawing/2014/main" xmlns:c15="http://schemas.microsoft.com/office/drawing/2012/chart" xmlns:c="http://schemas.openxmlformats.org/drawingml/2006/chart" xmlns="" id="{D319AADB-E749-48FD-9D9B-E822781DB2D4}"/>
              </a:ext>
            </a:extLst>
          </p:cNvPr>
          <p:cNvSpPr/>
          <p:nvPr/>
        </p:nvSpPr>
        <p:spPr>
          <a:xfrm>
            <a:off x="4910208" y="3980776"/>
            <a:ext cx="3705891" cy="738664"/>
          </a:xfrm>
          <a:prstGeom prst="rect">
            <a:avLst/>
          </a:prstGeom>
        </p:spPr>
        <p:txBody>
          <a:bodyPr wrap="square">
            <a:spAutoFit/>
          </a:bodyPr>
          <a:lstStyle/>
          <a:p>
            <a:pPr rtl="0"/>
            <a:r>
              <a:rPr lang="fr-FR" sz="1400" b="1" dirty="0"/>
              <a:t>Remarque</a:t>
            </a:r>
            <a:r>
              <a:rPr lang="fr-FR" sz="1400" dirty="0"/>
              <a:t>: La NAT statique nécessite qu'il existe suffisamment d'adresses publiques disponibles pour satisfaire le nombre total de sessions utilisateur simultanées.</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5BC9CE4A-9BF8-4B26-9139-B53C76F013B9}"/>
              </a:ext>
            </a:extLst>
          </p:cNvPr>
          <p:cNvPicPr>
            <a:picLocks noChangeAspect="1"/>
          </p:cNvPicPr>
          <p:nvPr/>
        </p:nvPicPr>
        <p:blipFill>
          <a:blip r:embed="rId3"/>
          <a:stretch>
            <a:fillRect/>
          </a:stretch>
        </p:blipFill>
        <p:spPr>
          <a:xfrm>
            <a:off x="4910209" y="731837"/>
            <a:ext cx="3801820" cy="3091696"/>
          </a:xfrm>
          <a:prstGeom prst="rect">
            <a:avLst/>
          </a:prstGeom>
        </p:spPr>
      </p:pic>
    </p:spTree>
    <p:extLst>
      <p:ext uri="{BB962C8B-B14F-4D97-AF65-F5344CB8AC3E}">
        <p14:creationId xmlns:p14="http://schemas.microsoft.com/office/powerpoint/2010/main" val="3435712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6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r>
              <a:rPr lang="fr-FR"/>
              <a:t>Instructor Planning Guide</a:t>
            </a:r>
          </a:p>
          <a:p>
            <a:pPr lvl="1" rtl="0"/>
            <a:r>
              <a:rPr lang="fr-FR"/>
              <a:t>Information to help you become familiar with the module</a:t>
            </a:r>
          </a:p>
          <a:p>
            <a:pPr lvl="1" rtl="0"/>
            <a:r>
              <a:rPr lang="fr-FR"/>
              <a:t>Teaching aids</a:t>
            </a:r>
          </a:p>
          <a:p>
            <a:pPr rtl="0"/>
            <a:r>
              <a:rPr lang="fr-FR"/>
              <a:t>Instructor Class Presentation</a:t>
            </a:r>
          </a:p>
          <a:p>
            <a:pPr lvl="1" rtl="0"/>
            <a:r>
              <a:rPr lang="fr-FR"/>
              <a:t>Optional slides that you can use in the classroom</a:t>
            </a:r>
          </a:p>
          <a:p>
            <a:pPr lvl="1" rtl="0"/>
            <a:r>
              <a:rPr lang="fr-FR"/>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Types de NAT</a:t>
            </a:r>
            <a:r>
              <a:rPr lang="en-US" dirty="0"/>
              <a:t/>
            </a:r>
            <a:br>
              <a:rPr lang="en-US" dirty="0"/>
            </a:br>
            <a:r>
              <a:rPr lang="fr-FR" sz="2400" dirty="0"/>
              <a:t>NAT dynamique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4140029" cy="2293135"/>
          </a:xfrm>
        </p:spPr>
        <p:txBody>
          <a:bodyPr/>
          <a:lstStyle/>
          <a:p>
            <a:pPr marL="0" indent="0" algn="l" rtl="0"/>
            <a:r>
              <a:rPr lang="fr-FR" sz="1600" dirty="0">
                <a:solidFill>
                  <a:srgbClr val="000000"/>
                </a:solidFill>
              </a:rPr>
              <a:t>La NAT dynamique utilise un pool d'adresses publiques et les attribue selon la méthode du premier arrivé, premier servi. </a:t>
            </a:r>
          </a:p>
          <a:p>
            <a:pPr marL="285750" indent="-285750" algn="l" rtl="0">
              <a:buFont typeface="Arial" panose="020B0604020202020204" pitchFamily="34" charset="0"/>
              <a:buChar char="•"/>
            </a:pPr>
            <a:r>
              <a:rPr lang="fr-FR" sz="1600" dirty="0">
                <a:solidFill>
                  <a:srgbClr val="000000"/>
                </a:solidFill>
              </a:rPr>
              <a:t>Lorsqu'un périphérique interne demande l'accès à un réseau externe, la NAT dynamique attribue une adresse IPv4 publique disponible du pool.</a:t>
            </a:r>
          </a:p>
          <a:p>
            <a:pPr marL="285750" indent="-285750" algn="l" rtl="0">
              <a:buFont typeface="Arial" panose="020B0604020202020204" pitchFamily="34" charset="0"/>
              <a:buChar char="•"/>
            </a:pPr>
            <a:r>
              <a:rPr lang="fr-FR" sz="1600" dirty="0">
                <a:solidFill>
                  <a:srgbClr val="000000"/>
                </a:solidFill>
              </a:rPr>
              <a:t>Les autres adresses du pool sont toujours disponibles. </a:t>
            </a:r>
          </a:p>
        </p:txBody>
      </p:sp>
      <p:sp>
        <p:nvSpPr>
          <p:cNvPr id="7" name="Rectangle 6">
            <a:extLst>
              <a:ext uri="{FF2B5EF4-FFF2-40B4-BE49-F238E27FC236}">
                <a16:creationId xmlns:a16="http://schemas.microsoft.com/office/drawing/2014/main" xmlns:c15="http://schemas.microsoft.com/office/drawing/2012/chart" xmlns:c="http://schemas.openxmlformats.org/drawingml/2006/chart" xmlns="" id="{D9996920-B929-4F44-9824-7725C9EEF40B}"/>
              </a:ext>
            </a:extLst>
          </p:cNvPr>
          <p:cNvSpPr/>
          <p:nvPr/>
        </p:nvSpPr>
        <p:spPr>
          <a:xfrm>
            <a:off x="337703" y="3268379"/>
            <a:ext cx="4234297" cy="830997"/>
          </a:xfrm>
          <a:prstGeom prst="rect">
            <a:avLst/>
          </a:prstGeom>
        </p:spPr>
        <p:txBody>
          <a:bodyPr wrap="square">
            <a:spAutoFit/>
          </a:bodyPr>
          <a:lstStyle/>
          <a:p>
            <a:pPr rtl="0"/>
            <a:r>
              <a:rPr lang="fr-FR" sz="1600" b="1">
                <a:latin typeface="+mn-lt"/>
              </a:rPr>
              <a:t>Remarque</a:t>
            </a:r>
            <a:r>
              <a:rPr lang="fr-FR" sz="1600">
                <a:latin typeface="+mn-lt"/>
              </a:rPr>
              <a:t>: La NAT dynamique nécessite qu'il existe suffisamment d'adresses publiques disponibles pour satisfaire le nombre total de sessions utilisateur simultanées</a:t>
            </a:r>
            <a:r>
              <a:rPr lang="fr-FR" sz="1600"/>
              <a:t>.</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D5D0E6BD-6429-4B15-BBCD-5302ADA99F2B}"/>
              </a:ext>
            </a:extLst>
          </p:cNvPr>
          <p:cNvPicPr>
            <a:picLocks noChangeAspect="1"/>
          </p:cNvPicPr>
          <p:nvPr/>
        </p:nvPicPr>
        <p:blipFill>
          <a:blip r:embed="rId3"/>
          <a:stretch>
            <a:fillRect/>
          </a:stretch>
        </p:blipFill>
        <p:spPr>
          <a:xfrm>
            <a:off x="4936604" y="967651"/>
            <a:ext cx="3775425" cy="2900892"/>
          </a:xfrm>
          <a:prstGeom prst="rect">
            <a:avLst/>
          </a:prstGeom>
        </p:spPr>
      </p:pic>
    </p:spTree>
    <p:extLst>
      <p:ext uri="{BB962C8B-B14F-4D97-AF65-F5344CB8AC3E}">
        <p14:creationId xmlns:p14="http://schemas.microsoft.com/office/powerpoint/2010/main" val="2702213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Types de NAT</a:t>
            </a:r>
            <a:r>
              <a:rPr lang="en-US" dirty="0"/>
              <a:t/>
            </a:r>
            <a:br>
              <a:rPr lang="en-US" dirty="0"/>
            </a:br>
            <a:r>
              <a:rPr lang="fr-FR" sz="2400" dirty="0"/>
              <a:t>Traduction d'adresses de port (PAT)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4140029" cy="3807197"/>
          </a:xfrm>
        </p:spPr>
        <p:txBody>
          <a:bodyPr/>
          <a:lstStyle/>
          <a:p>
            <a:pPr marL="0" indent="0" algn="l" rtl="0"/>
            <a:r>
              <a:rPr lang="fr-FR" sz="1600" dirty="0">
                <a:solidFill>
                  <a:srgbClr val="000000"/>
                </a:solidFill>
              </a:rPr>
              <a:t>La traduction d'adresses de port (PAT), également appelée surcharge NAT, mappe plusieurs adresses IPv4 privées à une seule adresse IPv4 publique unique ou à quelques adresses.</a:t>
            </a:r>
          </a:p>
          <a:p>
            <a:pPr marL="285750" indent="-285750" algn="l" rtl="0">
              <a:buFont typeface="Arial" panose="020B0604020202020204" pitchFamily="34" charset="0"/>
              <a:buChar char="•"/>
            </a:pPr>
            <a:r>
              <a:rPr lang="fr-FR" sz="1600" dirty="0">
                <a:solidFill>
                  <a:srgbClr val="000000"/>
                </a:solidFill>
              </a:rPr>
              <a:t>En utilisant PAT, lorsque le routeur NAT reçoit un paquet du client, il utilise son numéro de port source pour identifier de manière unique la traduction NAT spécifique.</a:t>
            </a:r>
          </a:p>
          <a:p>
            <a:pPr marL="285750" indent="-285750" algn="l" rtl="0">
              <a:buFont typeface="Arial" panose="020B0604020202020204" pitchFamily="34" charset="0"/>
              <a:buChar char="•"/>
            </a:pPr>
            <a:r>
              <a:rPr lang="fr-FR" sz="1600" dirty="0">
                <a:solidFill>
                  <a:srgbClr val="000000"/>
                </a:solidFill>
              </a:rPr>
              <a:t>La PAT garantit que les périphériques utilisent un numéro de port TCP différent pour chaque session avec un serveur sur Internet.</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DA67F2E0-B90A-4E85-B79F-69CBF146FA25}"/>
              </a:ext>
            </a:extLst>
          </p:cNvPr>
          <p:cNvPicPr>
            <a:picLocks noChangeAspect="1"/>
          </p:cNvPicPr>
          <p:nvPr/>
        </p:nvPicPr>
        <p:blipFill>
          <a:blip r:embed="rId3"/>
          <a:stretch>
            <a:fillRect/>
          </a:stretch>
        </p:blipFill>
        <p:spPr>
          <a:xfrm>
            <a:off x="4819910" y="1136822"/>
            <a:ext cx="3785284" cy="2427879"/>
          </a:xfrm>
          <a:prstGeom prst="rect">
            <a:avLst/>
          </a:prstGeom>
        </p:spPr>
      </p:pic>
    </p:spTree>
    <p:extLst>
      <p:ext uri="{BB962C8B-B14F-4D97-AF65-F5344CB8AC3E}">
        <p14:creationId xmlns:p14="http://schemas.microsoft.com/office/powerpoint/2010/main" val="117928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35467" y="93134"/>
            <a:ext cx="8345488" cy="731837"/>
          </a:xfrm>
        </p:spPr>
        <p:txBody>
          <a:bodyPr/>
          <a:lstStyle/>
          <a:p>
            <a:pPr rtl="0">
              <a:lnSpc>
                <a:spcPct val="100000"/>
              </a:lnSpc>
            </a:pPr>
            <a:r>
              <a:rPr lang="fr-FR" sz="1600" dirty="0"/>
              <a:t>Types de NAT</a:t>
            </a:r>
            <a:r>
              <a:rPr lang="en-US" dirty="0"/>
              <a:t/>
            </a:r>
            <a:br>
              <a:rPr lang="en-US" dirty="0"/>
            </a:br>
            <a:r>
              <a:rPr lang="fr-FR" sz="2400" dirty="0"/>
              <a:t>Port disponible suivant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4140029" cy="3807197"/>
          </a:xfrm>
        </p:spPr>
        <p:txBody>
          <a:bodyPr/>
          <a:lstStyle/>
          <a:p>
            <a:pPr marL="0" indent="0" algn="l" rtl="0"/>
            <a:r>
              <a:rPr lang="fr-FR" sz="1600" dirty="0">
                <a:solidFill>
                  <a:srgbClr val="000000"/>
                </a:solidFill>
              </a:rPr>
              <a:t>La fonction PAT tente de conserver le port source d’origine. Si le port source d'origine est déjà utilisé, la PAT attribue le premier numéro de port disponible en commençant au début du groupe de ports approprié 0 à 511, 512 à 1023 ou 1024 à 65535.</a:t>
            </a:r>
          </a:p>
          <a:p>
            <a:pPr marL="285750" indent="-285750" algn="l" rtl="0">
              <a:buFont typeface="Arial" panose="020B0604020202020204" pitchFamily="34" charset="0"/>
              <a:buChar char="•"/>
            </a:pPr>
            <a:r>
              <a:rPr lang="fr-FR" sz="1600" dirty="0">
                <a:solidFill>
                  <a:srgbClr val="000000"/>
                </a:solidFill>
              </a:rPr>
              <a:t>Lorsqu'il n'y a plus de ports disponibles et que le pool d'adresses comporte plusieurs adresses externes, la PAT passe à l'adresse suivante pour essayer d'attribuer le port source d'origine. </a:t>
            </a:r>
          </a:p>
          <a:p>
            <a:pPr marL="285750" indent="-285750" algn="l" rtl="0">
              <a:buFont typeface="Arial" panose="020B0604020202020204" pitchFamily="34" charset="0"/>
              <a:buChar char="•"/>
            </a:pPr>
            <a:r>
              <a:rPr lang="fr-FR" sz="1600" dirty="0">
                <a:solidFill>
                  <a:srgbClr val="000000"/>
                </a:solidFill>
              </a:rPr>
              <a:t>Ce processus se poursuit jusqu’à ce qu’il n’y ait plus de ports ou d’adresses IPv4 externes disponibles dans le pool d'adresses.</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95CEA0BD-915F-45DB-944F-319F1F17C6BB}"/>
              </a:ext>
            </a:extLst>
          </p:cNvPr>
          <p:cNvPicPr>
            <a:picLocks noChangeAspect="1"/>
          </p:cNvPicPr>
          <p:nvPr/>
        </p:nvPicPr>
        <p:blipFill>
          <a:blip r:embed="rId3"/>
          <a:stretch>
            <a:fillRect/>
          </a:stretch>
        </p:blipFill>
        <p:spPr>
          <a:xfrm>
            <a:off x="4766953" y="1467858"/>
            <a:ext cx="4061689" cy="2207784"/>
          </a:xfrm>
          <a:prstGeom prst="rect">
            <a:avLst/>
          </a:prstGeom>
        </p:spPr>
      </p:pic>
    </p:spTree>
    <p:extLst>
      <p:ext uri="{BB962C8B-B14F-4D97-AF65-F5344CB8AC3E}">
        <p14:creationId xmlns:p14="http://schemas.microsoft.com/office/powerpoint/2010/main" val="3383848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Types de NAT</a:t>
            </a:r>
            <a:r>
              <a:rPr lang="en-US" dirty="0"/>
              <a:t/>
            </a:r>
            <a:br>
              <a:rPr lang="en-US" dirty="0"/>
            </a:br>
            <a:r>
              <a:rPr lang="fr-FR" sz="2400" dirty="0"/>
              <a:t>Comparaison entre la NAT et la PAT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4140029" cy="841407"/>
          </a:xfrm>
        </p:spPr>
        <p:txBody>
          <a:bodyPr/>
          <a:lstStyle/>
          <a:p>
            <a:pPr marL="0" indent="0" algn="l" rtl="0"/>
            <a:r>
              <a:rPr lang="fr-FR" sz="1600">
                <a:solidFill>
                  <a:srgbClr val="000000"/>
                </a:solidFill>
              </a:rPr>
              <a:t>Récapitulation des différences entre NAT et PAT.</a:t>
            </a:r>
          </a:p>
          <a:p>
            <a:pPr marL="0" indent="0" algn="l" rtl="0"/>
            <a:r>
              <a:rPr lang="fr-FR" sz="1400" b="1">
                <a:solidFill>
                  <a:srgbClr val="000000"/>
                </a:solidFill>
              </a:rPr>
              <a:t>NAT</a:t>
            </a:r>
            <a:r>
              <a:rPr lang="fr-FR" sz="1400">
                <a:solidFill>
                  <a:srgbClr val="000000"/>
                </a:solidFill>
              </a:rPr>
              <a:t> - Modifie uniquement les adresses IPv4</a:t>
            </a:r>
          </a:p>
          <a:p>
            <a:pPr marL="0" indent="0" algn="l"/>
            <a:endParaRPr lang="en-US" sz="1400" dirty="0">
              <a:solidFill>
                <a:srgbClr val="000000"/>
              </a:solidFill>
            </a:endParaRPr>
          </a:p>
          <a:p>
            <a:pPr marL="0" indent="0" algn="l"/>
            <a:endParaRPr lang="en-US" sz="1400" dirty="0">
              <a:solidFill>
                <a:srgbClr val="000000"/>
              </a:solidFill>
            </a:endParaRPr>
          </a:p>
          <a:p>
            <a:pPr marL="0" indent="0" algn="l"/>
            <a:endParaRPr lang="en-US" sz="1400" dirty="0">
              <a:solidFill>
                <a:srgbClr val="000000"/>
              </a:solidFill>
            </a:endParaRPr>
          </a:p>
          <a:p>
            <a:pPr marL="0" indent="0" algn="l"/>
            <a:endParaRPr lang="en-US" sz="1400" dirty="0">
              <a:solidFill>
                <a:srgbClr val="000000"/>
              </a:solidFill>
            </a:endParaRPr>
          </a:p>
          <a:p>
            <a:pPr marL="0" indent="0" algn="l" rtl="0"/>
            <a:r>
              <a:rPr lang="fr-FR" sz="1400" b="1">
                <a:solidFill>
                  <a:srgbClr val="000000"/>
                </a:solidFill>
              </a:rPr>
              <a:t>PAT</a:t>
            </a:r>
            <a:r>
              <a:rPr lang="fr-FR" sz="1400">
                <a:solidFill>
                  <a:srgbClr val="000000"/>
                </a:solidFill>
              </a:rPr>
              <a:t> - PAT modifie à la fois l'adresse IPv4 et le numéro de port.</a:t>
            </a:r>
          </a:p>
        </p:txBody>
      </p:sp>
      <p:graphicFrame>
        <p:nvGraphicFramePr>
          <p:cNvPr id="7" name="Content Placeholder 3">
            <a:extLst>
              <a:ext uri="{FF2B5EF4-FFF2-40B4-BE49-F238E27FC236}">
                <a16:creationId xmlns:a16="http://schemas.microsoft.com/office/drawing/2014/main" xmlns:c15="http://schemas.microsoft.com/office/drawing/2012/chart" xmlns:c="http://schemas.openxmlformats.org/drawingml/2006/chart" xmlns="" id="{4CC75CEC-45C9-4653-899A-51999B23A46A}"/>
              </a:ext>
            </a:extLst>
          </p:cNvPr>
          <p:cNvGraphicFramePr>
            <a:graphicFrameLocks/>
          </p:cNvGraphicFramePr>
          <p:nvPr>
            <p:extLst>
              <p:ext uri="{D42A27DB-BD31-4B8C-83A1-F6EECF244321}">
                <p14:modId xmlns:p14="http://schemas.microsoft.com/office/powerpoint/2010/main" val="2637896232"/>
              </p:ext>
            </p:extLst>
          </p:nvPr>
        </p:nvGraphicFramePr>
        <p:xfrm>
          <a:off x="477557" y="1811596"/>
          <a:ext cx="3695187" cy="652218"/>
        </p:xfrm>
        <a:graphic>
          <a:graphicData uri="http://schemas.openxmlformats.org/drawingml/2006/table">
            <a:tbl>
              <a:tblPr firstRow="1" bandRow="1">
                <a:tableStyleId>{5C22544A-7EE6-4342-B048-85BDC9FD1C3A}</a:tableStyleId>
              </a:tblPr>
              <a:tblGrid>
                <a:gridCol w="1849019">
                  <a:extLst>
                    <a:ext uri="{9D8B030D-6E8A-4147-A177-3AD203B41FA5}">
                      <a16:colId xmlns:a16="http://schemas.microsoft.com/office/drawing/2014/main" xmlns:c15="http://schemas.microsoft.com/office/drawing/2012/chart" xmlns:c="http://schemas.openxmlformats.org/drawingml/2006/chart" xmlns="" val="3156509146"/>
                    </a:ext>
                  </a:extLst>
                </a:gridCol>
                <a:gridCol w="1846168">
                  <a:extLst>
                    <a:ext uri="{9D8B030D-6E8A-4147-A177-3AD203B41FA5}">
                      <a16:colId xmlns:a16="http://schemas.microsoft.com/office/drawing/2014/main" xmlns:c15="http://schemas.microsoft.com/office/drawing/2012/chart" xmlns:c="http://schemas.openxmlformats.org/drawingml/2006/chart" xmlns=""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Adresse globale interne</a:t>
                      </a:r>
                    </a:p>
                  </a:txBody>
                  <a:tcPr marL="68580" marR="68580" marT="34290" marB="34290" anchor="ctr"/>
                </a:tc>
                <a:tc>
                  <a:txBody>
                    <a:bodyPr/>
                    <a:lstStyle/>
                    <a:p>
                      <a:pPr rtl="0"/>
                      <a:r>
                        <a:rPr lang="fr-FR" sz="1100"/>
                        <a:t>Adresse locale interne</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209.165.200.226</a:t>
                      </a:r>
                    </a:p>
                  </a:txBody>
                  <a:tcPr marL="68580" marR="68580" marT="34290" marB="34290" anchor="ctr"/>
                </a:tc>
                <a:tc>
                  <a:txBody>
                    <a:bodyPr/>
                    <a:lstStyle/>
                    <a:p>
                      <a:pPr rtl="0"/>
                      <a:r>
                        <a:rPr lang="fr-FR" sz="1100"/>
                        <a:t>192.168.10.10</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bl>
          </a:graphicData>
        </a:graphic>
      </p:graphicFrame>
      <p:graphicFrame>
        <p:nvGraphicFramePr>
          <p:cNvPr id="8" name="Content Placeholder 3">
            <a:extLst>
              <a:ext uri="{FF2B5EF4-FFF2-40B4-BE49-F238E27FC236}">
                <a16:creationId xmlns:a16="http://schemas.microsoft.com/office/drawing/2014/main" xmlns:c15="http://schemas.microsoft.com/office/drawing/2012/chart" xmlns:c="http://schemas.openxmlformats.org/drawingml/2006/chart" xmlns="" id="{B0216FFA-3DE9-4BB7-AEB8-D90808DCBBDF}"/>
              </a:ext>
            </a:extLst>
          </p:cNvPr>
          <p:cNvGraphicFramePr>
            <a:graphicFrameLocks/>
          </p:cNvGraphicFramePr>
          <p:nvPr>
            <p:extLst>
              <p:ext uri="{D42A27DB-BD31-4B8C-83A1-F6EECF244321}">
                <p14:modId xmlns:p14="http://schemas.microsoft.com/office/powerpoint/2010/main" val="2383632428"/>
              </p:ext>
            </p:extLst>
          </p:nvPr>
        </p:nvGraphicFramePr>
        <p:xfrm>
          <a:off x="477557" y="3254870"/>
          <a:ext cx="3695187" cy="652218"/>
        </p:xfrm>
        <a:graphic>
          <a:graphicData uri="http://schemas.openxmlformats.org/drawingml/2006/table">
            <a:tbl>
              <a:tblPr firstRow="1" bandRow="1">
                <a:tableStyleId>{5C22544A-7EE6-4342-B048-85BDC9FD1C3A}</a:tableStyleId>
              </a:tblPr>
              <a:tblGrid>
                <a:gridCol w="1849019">
                  <a:extLst>
                    <a:ext uri="{9D8B030D-6E8A-4147-A177-3AD203B41FA5}">
                      <a16:colId xmlns:a16="http://schemas.microsoft.com/office/drawing/2014/main" xmlns:c15="http://schemas.microsoft.com/office/drawing/2012/chart" xmlns:c="http://schemas.openxmlformats.org/drawingml/2006/chart" xmlns="" val="3156509146"/>
                    </a:ext>
                  </a:extLst>
                </a:gridCol>
                <a:gridCol w="1846168">
                  <a:extLst>
                    <a:ext uri="{9D8B030D-6E8A-4147-A177-3AD203B41FA5}">
                      <a16:colId xmlns:a16="http://schemas.microsoft.com/office/drawing/2014/main" xmlns:c15="http://schemas.microsoft.com/office/drawing/2012/chart" xmlns:c="http://schemas.openxmlformats.org/drawingml/2006/chart" xmlns=""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Adresse globale interne</a:t>
                      </a:r>
                    </a:p>
                  </a:txBody>
                  <a:tcPr marL="68580" marR="68580" marT="34290" marB="34290" anchor="ctr"/>
                </a:tc>
                <a:tc>
                  <a:txBody>
                    <a:bodyPr/>
                    <a:lstStyle/>
                    <a:p>
                      <a:pPr rtl="0"/>
                      <a:r>
                        <a:rPr lang="fr-FR" sz="1100"/>
                        <a:t>Adresse locale interne</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209.165.200.226:2031</a:t>
                      </a:r>
                    </a:p>
                  </a:txBody>
                  <a:tcPr marL="68580" marR="68580" marT="34290" marB="34290" anchor="ctr"/>
                </a:tc>
                <a:tc>
                  <a:txBody>
                    <a:bodyPr/>
                    <a:lstStyle/>
                    <a:p>
                      <a:pPr rtl="0"/>
                      <a:r>
                        <a:rPr lang="fr-FR" sz="1100"/>
                        <a:t>192.168.10.10:2031</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bl>
          </a:graphicData>
        </a:graphic>
      </p:graphicFrame>
      <p:graphicFrame>
        <p:nvGraphicFramePr>
          <p:cNvPr id="6" name="Content Placeholder 3">
            <a:extLst>
              <a:ext uri="{FF2B5EF4-FFF2-40B4-BE49-F238E27FC236}">
                <a16:creationId xmlns:a16="http://schemas.microsoft.com/office/drawing/2014/main" xmlns:c15="http://schemas.microsoft.com/office/drawing/2012/chart" xmlns:c="http://schemas.openxmlformats.org/drawingml/2006/chart" xmlns="" id="{D8660A0A-6E2A-4997-9584-58F05B01C4C7}"/>
              </a:ext>
            </a:extLst>
          </p:cNvPr>
          <p:cNvGraphicFramePr>
            <a:graphicFrameLocks/>
          </p:cNvGraphicFramePr>
          <p:nvPr>
            <p:extLst>
              <p:ext uri="{D42A27DB-BD31-4B8C-83A1-F6EECF244321}">
                <p14:modId xmlns:p14="http://schemas.microsoft.com/office/powerpoint/2010/main" val="1312677950"/>
              </p:ext>
            </p:extLst>
          </p:nvPr>
        </p:nvGraphicFramePr>
        <p:xfrm>
          <a:off x="4762842" y="1117884"/>
          <a:ext cx="4101758" cy="2732214"/>
        </p:xfrm>
        <a:graphic>
          <a:graphicData uri="http://schemas.openxmlformats.org/drawingml/2006/table">
            <a:tbl>
              <a:tblPr firstRow="1" bandRow="1">
                <a:tableStyleId>{5C22544A-7EE6-4342-B048-85BDC9FD1C3A}</a:tableStyleId>
              </a:tblPr>
              <a:tblGrid>
                <a:gridCol w="1849019">
                  <a:extLst>
                    <a:ext uri="{9D8B030D-6E8A-4147-A177-3AD203B41FA5}">
                      <a16:colId xmlns:a16="http://schemas.microsoft.com/office/drawing/2014/main" xmlns:c15="http://schemas.microsoft.com/office/drawing/2012/chart" xmlns:c="http://schemas.openxmlformats.org/drawingml/2006/chart" xmlns="" val="3156509146"/>
                    </a:ext>
                  </a:extLst>
                </a:gridCol>
                <a:gridCol w="2252739">
                  <a:extLst>
                    <a:ext uri="{9D8B030D-6E8A-4147-A177-3AD203B41FA5}">
                      <a16:colId xmlns:a16="http://schemas.microsoft.com/office/drawing/2014/main" xmlns:c15="http://schemas.microsoft.com/office/drawing/2012/chart" xmlns:c="http://schemas.openxmlformats.org/drawingml/2006/chart" xmlns="" val="20002"/>
                    </a:ext>
                  </a:extLst>
                </a:gridCol>
              </a:tblGrid>
              <a:tr h="30143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NAT</a:t>
                      </a:r>
                    </a:p>
                  </a:txBody>
                  <a:tcPr marL="68580" marR="68580" marT="34290" marB="34290" anchor="ctr"/>
                </a:tc>
                <a:tc>
                  <a:txBody>
                    <a:bodyPr/>
                    <a:lstStyle/>
                    <a:p>
                      <a:pPr rtl="0"/>
                      <a:r>
                        <a:rPr lang="fr-FR" sz="1100"/>
                        <a:t>traduction d’adresses de port</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Un mappage un-à-un entre une adresse locale interne et une adresse globale interne.</a:t>
                      </a:r>
                    </a:p>
                  </a:txBody>
                  <a:tcPr marL="68580" marR="68580" marT="34290" marB="34290" anchor="ctr"/>
                </a:tc>
                <a:tc>
                  <a:txBody>
                    <a:bodyPr/>
                    <a:lstStyle/>
                    <a:p>
                      <a:pPr rtl="0"/>
                      <a:r>
                        <a:rPr lang="fr-FR" sz="1100"/>
                        <a:t>Une adresse globale interne peut être mappée à de nombreuses adresses locale interne.</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rtl="0"/>
                      <a:r>
                        <a:rPr lang="fr-FR" sz="1100"/>
                        <a:t>Utilise uniquement les adresses IPv4 dans le processus de traduction.</a:t>
                      </a:r>
                    </a:p>
                  </a:txBody>
                  <a:tcPr anchor="ctr"/>
                </a:tc>
                <a:tc>
                  <a:txBody>
                    <a:bodyPr/>
                    <a:lstStyle/>
                    <a:p>
                      <a:pPr rtl="0"/>
                      <a:r>
                        <a:rPr lang="fr-FR" sz="1100"/>
                        <a:t>Utilise les adresses IPv4 et les numéros de port source TCP ou UDP dans le processus de traduction.</a:t>
                      </a:r>
                    </a:p>
                  </a:txBody>
                  <a:tcPr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rtl="0"/>
                      <a:r>
                        <a:rPr lang="fr-FR" sz="1100"/>
                        <a:t>Une adresse globale interne unique est requise pour chaque hôte interne accédant au réseau externe.</a:t>
                      </a:r>
                    </a:p>
                  </a:txBody>
                  <a:tcPr anchor="ctr"/>
                </a:tc>
                <a:tc>
                  <a:txBody>
                    <a:bodyPr/>
                    <a:lstStyle/>
                    <a:p>
                      <a:pPr rtl="0"/>
                      <a:r>
                        <a:rPr lang="fr-FR" sz="1100" dirty="0"/>
                        <a:t>Une seule adresse globale interne unique peut être partagée par plusieurs hôtes internes accédant au réseau externe.</a:t>
                      </a:r>
                    </a:p>
                  </a:txBody>
                  <a:tcPr anchor="ctr"/>
                </a:tc>
                <a:extLst>
                  <a:ext uri="{0D108BD9-81ED-4DB2-BD59-A6C34878D82A}">
                    <a16:rowId xmlns:a16="http://schemas.microsoft.com/office/drawing/2014/main" xmlns:c15="http://schemas.microsoft.com/office/drawing/2012/chart" xmlns:c="http://schemas.openxmlformats.org/drawingml/2006/chart" xmlns="" val="10008"/>
                  </a:ext>
                </a:extLst>
              </a:tr>
            </a:tbl>
          </a:graphicData>
        </a:graphic>
      </p:graphicFrame>
    </p:spTree>
    <p:extLst>
      <p:ext uri="{BB962C8B-B14F-4D97-AF65-F5344CB8AC3E}">
        <p14:creationId xmlns:p14="http://schemas.microsoft.com/office/powerpoint/2010/main" val="155107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67733"/>
            <a:ext cx="8345488" cy="731837"/>
          </a:xfrm>
        </p:spPr>
        <p:txBody>
          <a:bodyPr/>
          <a:lstStyle/>
          <a:p>
            <a:pPr rtl="0">
              <a:lnSpc>
                <a:spcPct val="100000"/>
              </a:lnSpc>
            </a:pPr>
            <a:r>
              <a:rPr lang="fr-FR" sz="1600" dirty="0"/>
              <a:t>Types de NAT</a:t>
            </a:r>
            <a:r>
              <a:rPr lang="en-US" dirty="0"/>
              <a:t/>
            </a:r>
            <a:br>
              <a:rPr lang="en-US" dirty="0"/>
            </a:br>
            <a:r>
              <a:rPr lang="fr-FR" sz="2400" dirty="0"/>
              <a:t>Paquets sans segment de couche 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020051" cy="2180012"/>
          </a:xfrm>
        </p:spPr>
        <p:txBody>
          <a:bodyPr/>
          <a:lstStyle/>
          <a:p>
            <a:pPr marL="0" indent="0" algn="l" rtl="0"/>
            <a:r>
              <a:rPr lang="fr-FR" sz="1800">
                <a:solidFill>
                  <a:srgbClr val="000000"/>
                </a:solidFill>
              </a:rPr>
              <a:t>Certains paquets ne contiennent pas de numéro de port de couche 4, tels que les messages ICMPv4. Chacun de ces types de protocole est pris en charge différemment par la PAT.</a:t>
            </a:r>
          </a:p>
          <a:p>
            <a:pPr marL="0" indent="0" algn="l"/>
            <a:endParaRPr lang="en-US" sz="1800" dirty="0">
              <a:solidFill>
                <a:srgbClr val="000000"/>
              </a:solidFill>
            </a:endParaRPr>
          </a:p>
          <a:p>
            <a:pPr marL="0" indent="0" algn="l" rtl="0"/>
            <a:r>
              <a:rPr lang="fr-FR" sz="1800">
                <a:solidFill>
                  <a:srgbClr val="000000"/>
                </a:solidFill>
              </a:rPr>
              <a:t>Par exemple, les messages de requête, les demandes d'écho et les réponses d'écho ICMPv4 incluent un ID de requête. ICMPv4 utilise l'ID de requête pour identifier une demande d'écho et sa réponse d'écho correspondante.</a:t>
            </a:r>
          </a:p>
        </p:txBody>
      </p:sp>
      <p:sp>
        <p:nvSpPr>
          <p:cNvPr id="2" name="Rectangle 1">
            <a:extLst>
              <a:ext uri="{FF2B5EF4-FFF2-40B4-BE49-F238E27FC236}">
                <a16:creationId xmlns:a16="http://schemas.microsoft.com/office/drawing/2014/main" xmlns:c15="http://schemas.microsoft.com/office/drawing/2012/chart" xmlns:c="http://schemas.openxmlformats.org/drawingml/2006/chart" xmlns="" id="{70A81402-35E2-48DB-86D6-B8CEA1CFDAFF}"/>
              </a:ext>
            </a:extLst>
          </p:cNvPr>
          <p:cNvSpPr/>
          <p:nvPr/>
        </p:nvSpPr>
        <p:spPr>
          <a:xfrm>
            <a:off x="518984" y="3397262"/>
            <a:ext cx="7826504" cy="830997"/>
          </a:xfrm>
          <a:prstGeom prst="rect">
            <a:avLst/>
          </a:prstGeom>
        </p:spPr>
        <p:txBody>
          <a:bodyPr wrap="square">
            <a:spAutoFit/>
          </a:bodyPr>
          <a:lstStyle/>
          <a:p>
            <a:pPr rtl="0"/>
            <a:r>
              <a:rPr lang="fr-FR" sz="1600" b="1" dirty="0"/>
              <a:t>Remarque</a:t>
            </a:r>
            <a:r>
              <a:rPr lang="fr-FR" sz="1600" dirty="0"/>
              <a:t>: Les autres messages ICMPv4 n'utilisent pas l'ID de requête. Ces messages et d'autres protocoles qui n'utilisent pas les numéros de port TCP ou UDP peuvent varier et sortent du cadre de ce programme.</a:t>
            </a:r>
          </a:p>
        </p:txBody>
      </p:sp>
    </p:spTree>
    <p:extLst>
      <p:ext uri="{BB962C8B-B14F-4D97-AF65-F5344CB8AC3E}">
        <p14:creationId xmlns:p14="http://schemas.microsoft.com/office/powerpoint/2010/main" val="307209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Types de NAT</a:t>
            </a:r>
            <a:r>
              <a:rPr lang="en-US" dirty="0"/>
              <a:t/>
            </a:r>
            <a:br>
              <a:rPr lang="en-US" dirty="0"/>
            </a:br>
            <a:r>
              <a:rPr lang="fr-FR" sz="2400" dirty="0" err="1"/>
              <a:t>Packet</a:t>
            </a:r>
            <a:r>
              <a:rPr lang="fr-FR" sz="2400" dirty="0"/>
              <a:t> Tracer - Étude du fonctionnement de la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Étude du fonctionnement de la NAT sur l'intranet</a:t>
            </a:r>
          </a:p>
          <a:p>
            <a:pPr marL="285750" indent="-285750" algn="l" rtl="0">
              <a:buFont typeface="Arial" panose="020B0604020202020204" pitchFamily="34" charset="0"/>
              <a:buChar char="•"/>
            </a:pPr>
            <a:r>
              <a:rPr lang="fr-FR" sz="1800">
                <a:solidFill>
                  <a:srgbClr val="000000"/>
                </a:solidFill>
              </a:rPr>
              <a:t>Étude du fonctionnement de la NAT sur Internet</a:t>
            </a:r>
          </a:p>
          <a:p>
            <a:pPr marL="285750" indent="-285750" algn="l" rtl="0">
              <a:buFont typeface="Arial" panose="020B0604020202020204" pitchFamily="34" charset="0"/>
              <a:buChar char="•"/>
            </a:pPr>
            <a:r>
              <a:rPr lang="fr-FR" sz="1800">
                <a:solidFill>
                  <a:srgbClr val="000000"/>
                </a:solidFill>
              </a:rPr>
              <a:t>Approfondissement de l'étude</a:t>
            </a:r>
          </a:p>
        </p:txBody>
      </p:sp>
    </p:spTree>
    <p:extLst>
      <p:ext uri="{BB962C8B-B14F-4D97-AF65-F5344CB8AC3E}">
        <p14:creationId xmlns:p14="http://schemas.microsoft.com/office/powerpoint/2010/main" val="38578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2194560"/>
            <a:ext cx="8558242" cy="929640"/>
          </a:xfrm>
        </p:spPr>
        <p:txBody>
          <a:bodyPr/>
          <a:lstStyle/>
          <a:p>
            <a:pPr rtl="0"/>
            <a:r>
              <a:rPr lang="fr-FR" dirty="0">
                <a:solidFill>
                  <a:schemeClr val="accent5">
                    <a:lumMod val="40000"/>
                    <a:lumOff val="60000"/>
                  </a:schemeClr>
                </a:solidFill>
              </a:rPr>
              <a:t>6.3 Avantages et inconvénients de la fonction NAT</a:t>
            </a:r>
          </a:p>
        </p:txBody>
      </p:sp>
    </p:spTree>
    <p:custDataLst>
      <p:tags r:id="rId1"/>
    </p:custDataLst>
    <p:extLst>
      <p:ext uri="{BB962C8B-B14F-4D97-AF65-F5344CB8AC3E}">
        <p14:creationId xmlns:p14="http://schemas.microsoft.com/office/powerpoint/2010/main" val="1560052566"/>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67733"/>
            <a:ext cx="8345488" cy="731837"/>
          </a:xfrm>
        </p:spPr>
        <p:txBody>
          <a:bodyPr/>
          <a:lstStyle/>
          <a:p>
            <a:pPr rtl="0">
              <a:lnSpc>
                <a:spcPct val="100000"/>
              </a:lnSpc>
            </a:pPr>
            <a:r>
              <a:rPr lang="fr-FR" sz="1600" dirty="0"/>
              <a:t>Avantages et Inconvénients de la fonction NAT</a:t>
            </a:r>
            <a:r>
              <a:rPr lang="en-US" dirty="0"/>
              <a:t/>
            </a:r>
            <a:br>
              <a:rPr lang="en-US" dirty="0"/>
            </a:br>
            <a:r>
              <a:rPr lang="fr-FR" sz="2400" dirty="0"/>
              <a:t>Bénéfices de la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77800" y="923152"/>
            <a:ext cx="8796867" cy="2579760"/>
          </a:xfrm>
        </p:spPr>
        <p:txBody>
          <a:bodyPr/>
          <a:lstStyle/>
          <a:p>
            <a:pPr marL="0" indent="0" algn="l" rtl="0"/>
            <a:r>
              <a:rPr lang="fr-FR" sz="1800" dirty="0">
                <a:solidFill>
                  <a:srgbClr val="000000"/>
                </a:solidFill>
              </a:rPr>
              <a:t>La NAT offre de nombreux avantages:</a:t>
            </a:r>
          </a:p>
          <a:p>
            <a:pPr marL="285750" indent="-285750" algn="l" rtl="0">
              <a:buFont typeface="Arial" panose="020B0604020202020204" pitchFamily="34" charset="0"/>
              <a:buChar char="•"/>
            </a:pPr>
            <a:r>
              <a:rPr lang="fr-FR" sz="1600" dirty="0">
                <a:solidFill>
                  <a:srgbClr val="000000"/>
                </a:solidFill>
              </a:rPr>
              <a:t>La fonction NAT ménage le schéma d’adressage enregistré légalement en autorisant la privatisation des intranets. </a:t>
            </a:r>
          </a:p>
          <a:p>
            <a:pPr marL="285750" indent="-285750" algn="l" rtl="0">
              <a:buFont typeface="Arial" panose="020B0604020202020204" pitchFamily="34" charset="0"/>
              <a:buChar char="•"/>
            </a:pPr>
            <a:r>
              <a:rPr lang="fr-FR" sz="1600" dirty="0">
                <a:solidFill>
                  <a:srgbClr val="000000"/>
                </a:solidFill>
              </a:rPr>
              <a:t>Elle économise les adresses au moyen d’un multiplexage au niveau du port de l’application. </a:t>
            </a:r>
          </a:p>
          <a:p>
            <a:pPr marL="285750" indent="-285750" algn="l" rtl="0">
              <a:buFont typeface="Arial" panose="020B0604020202020204" pitchFamily="34" charset="0"/>
              <a:buChar char="•"/>
            </a:pPr>
            <a:r>
              <a:rPr lang="fr-FR" sz="1600" dirty="0">
                <a:solidFill>
                  <a:srgbClr val="000000"/>
                </a:solidFill>
              </a:rPr>
              <a:t>La fonction NAT augmente la souplesse des connexions au réseau public.</a:t>
            </a:r>
          </a:p>
          <a:p>
            <a:pPr marL="285750" indent="-285750" algn="l" rtl="0">
              <a:buFont typeface="Arial" panose="020B0604020202020204" pitchFamily="34" charset="0"/>
              <a:buChar char="•"/>
            </a:pPr>
            <a:r>
              <a:rPr lang="fr-FR" sz="1600" dirty="0">
                <a:solidFill>
                  <a:srgbClr val="000000"/>
                </a:solidFill>
              </a:rPr>
              <a:t>La fonction NAT assure la cohérence des schémas d’adressage du réseau interne. </a:t>
            </a:r>
          </a:p>
          <a:p>
            <a:pPr marL="285750" indent="-285750" algn="l" rtl="0">
              <a:buFont typeface="Arial" panose="020B0604020202020204" pitchFamily="34" charset="0"/>
              <a:buChar char="•"/>
            </a:pPr>
            <a:r>
              <a:rPr lang="fr-FR" sz="1600" dirty="0">
                <a:solidFill>
                  <a:srgbClr val="000000"/>
                </a:solidFill>
              </a:rPr>
              <a:t>La NAT permet de conserver le schéma des adresses IPv4 privées existant et de passer facilement à un nouveau schéma d'adressage public. </a:t>
            </a:r>
          </a:p>
          <a:p>
            <a:pPr marL="285750" indent="-285750" algn="l" rtl="0">
              <a:buFont typeface="Arial" panose="020B0604020202020204" pitchFamily="34" charset="0"/>
              <a:buChar char="•"/>
            </a:pPr>
            <a:r>
              <a:rPr lang="fr-FR" sz="1600" dirty="0">
                <a:solidFill>
                  <a:srgbClr val="000000"/>
                </a:solidFill>
              </a:rPr>
              <a:t>La NAT cache les adresses IPv4 des utilisateurs et autres périphériques. </a:t>
            </a:r>
          </a:p>
        </p:txBody>
      </p:sp>
    </p:spTree>
    <p:extLst>
      <p:ext uri="{BB962C8B-B14F-4D97-AF65-F5344CB8AC3E}">
        <p14:creationId xmlns:p14="http://schemas.microsoft.com/office/powerpoint/2010/main" val="2266092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76200"/>
            <a:ext cx="8345488" cy="731837"/>
          </a:xfrm>
        </p:spPr>
        <p:txBody>
          <a:bodyPr/>
          <a:lstStyle/>
          <a:p>
            <a:pPr rtl="0">
              <a:lnSpc>
                <a:spcPct val="100000"/>
              </a:lnSpc>
            </a:pPr>
            <a:r>
              <a:rPr lang="fr-FR" sz="1600" dirty="0"/>
              <a:t>Avantages et Inconvénients de la fonction NAT</a:t>
            </a:r>
            <a:r>
              <a:rPr lang="en-US" dirty="0"/>
              <a:t/>
            </a:r>
            <a:br>
              <a:rPr lang="en-US" dirty="0"/>
            </a:br>
            <a:r>
              <a:rPr lang="fr-FR" sz="2400" dirty="0"/>
              <a:t>Inconvénients de la NAT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020051" cy="2579760"/>
          </a:xfrm>
        </p:spPr>
        <p:txBody>
          <a:bodyPr/>
          <a:lstStyle/>
          <a:p>
            <a:pPr marL="0" indent="0" algn="l" rtl="0"/>
            <a:r>
              <a:rPr lang="fr-FR" sz="1800">
                <a:solidFill>
                  <a:srgbClr val="000000"/>
                </a:solidFill>
              </a:rPr>
              <a:t>La NAT présente également des inconvénients:</a:t>
            </a:r>
          </a:p>
          <a:p>
            <a:pPr marL="285750" indent="-285750" algn="l" rtl="0">
              <a:buFont typeface="Arial" panose="020B0604020202020204" pitchFamily="34" charset="0"/>
              <a:buChar char="•"/>
            </a:pPr>
            <a:r>
              <a:rPr lang="fr-FR" sz="1600">
                <a:solidFill>
                  <a:srgbClr val="000000"/>
                </a:solidFill>
              </a:rPr>
              <a:t>La NAT augmente les délais de transfert.</a:t>
            </a:r>
          </a:p>
          <a:p>
            <a:pPr marL="285750" indent="-285750" algn="l" rtl="0">
              <a:buFont typeface="Arial" panose="020B0604020202020204" pitchFamily="34" charset="0"/>
              <a:buChar char="•"/>
            </a:pPr>
            <a:r>
              <a:rPr lang="fr-FR" sz="1600">
                <a:solidFill>
                  <a:srgbClr val="000000"/>
                </a:solidFill>
              </a:rPr>
              <a:t>L'adressage de bout en bout est perdu.</a:t>
            </a:r>
          </a:p>
          <a:p>
            <a:pPr marL="285750" indent="-285750" algn="l" rtl="0">
              <a:buFont typeface="Arial" panose="020B0604020202020204" pitchFamily="34" charset="0"/>
              <a:buChar char="•"/>
            </a:pPr>
            <a:r>
              <a:rPr lang="fr-FR" sz="1600">
                <a:solidFill>
                  <a:srgbClr val="000000"/>
                </a:solidFill>
              </a:rPr>
              <a:t>Perte de la traçabilité IP de bout en bout</a:t>
            </a:r>
          </a:p>
          <a:p>
            <a:pPr marL="285750" indent="-285750" algn="l" rtl="0">
              <a:buFont typeface="Arial" panose="020B0604020202020204" pitchFamily="34" charset="0"/>
              <a:buChar char="•"/>
            </a:pPr>
            <a:r>
              <a:rPr lang="fr-FR" sz="1600">
                <a:solidFill>
                  <a:srgbClr val="000000"/>
                </a:solidFill>
              </a:rPr>
              <a:t>NAT complique l'utilisation de protocoles de tunneling, tels que IPSec.</a:t>
            </a:r>
          </a:p>
          <a:p>
            <a:pPr marL="285750" indent="-285750" algn="l" rtl="0">
              <a:buFont typeface="Arial" panose="020B0604020202020204" pitchFamily="34" charset="0"/>
              <a:buChar char="•"/>
            </a:pPr>
            <a:r>
              <a:rPr lang="fr-FR" sz="1600">
                <a:solidFill>
                  <a:srgbClr val="000000"/>
                </a:solidFill>
              </a:rPr>
              <a:t>Les services nécessitant l'établissement de connexions TCP depuis le réseau externe ou les protocoles sans état tels que ceux utilisant UDP peuvent être perturbés. </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81848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6.4 NAT statique</a:t>
            </a:r>
          </a:p>
        </p:txBody>
      </p:sp>
    </p:spTree>
    <p:custDataLst>
      <p:tags r:id="rId1"/>
    </p:custDataLst>
    <p:extLst>
      <p:ext uri="{BB962C8B-B14F-4D97-AF65-F5344CB8AC3E}">
        <p14:creationId xmlns:p14="http://schemas.microsoft.com/office/powerpoint/2010/main" val="336389058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5357" y="798944"/>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Scénario de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11667" y="804618"/>
            <a:ext cx="4343400" cy="3510635"/>
          </a:xfrm>
        </p:spPr>
        <p:txBody>
          <a:bodyPr/>
          <a:lstStyle/>
          <a:p>
            <a:pPr marL="285750" indent="-285750" algn="l" rtl="0">
              <a:buFont typeface="Arial" panose="020B0604020202020204" pitchFamily="34" charset="0"/>
              <a:buChar char="•"/>
            </a:pPr>
            <a:r>
              <a:rPr lang="fr-FR" sz="1800" dirty="0">
                <a:solidFill>
                  <a:srgbClr val="000000"/>
                </a:solidFill>
              </a:rPr>
              <a:t>La NAT statique est un mappage de type un à un entre une adresse interne et une adresse externe. </a:t>
            </a:r>
          </a:p>
          <a:p>
            <a:pPr marL="285750" indent="-285750" algn="l" rtl="0">
              <a:buFont typeface="Arial" panose="020B0604020202020204" pitchFamily="34" charset="0"/>
              <a:buChar char="•"/>
            </a:pPr>
            <a:r>
              <a:rPr lang="fr-FR" sz="1800" dirty="0">
                <a:solidFill>
                  <a:srgbClr val="000000"/>
                </a:solidFill>
              </a:rPr>
              <a:t>La NAT statique permet aux périphériques externes d'établir des connexions avec des périphériques internes à l'aide de l'adresse publique attribuée de manière statique. </a:t>
            </a:r>
          </a:p>
          <a:p>
            <a:pPr marL="285750" indent="-285750" algn="l" rtl="0">
              <a:buFont typeface="Arial" panose="020B0604020202020204" pitchFamily="34" charset="0"/>
              <a:buChar char="•"/>
            </a:pPr>
            <a:r>
              <a:rPr lang="fr-FR" sz="1800" dirty="0">
                <a:solidFill>
                  <a:srgbClr val="000000"/>
                </a:solidFill>
              </a:rPr>
              <a:t>Par exemple, un serveur Web interne peut être mappé à une adresse globale interne spécifique de sorte qu'il soit accessible depuis les réseaux externes.</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5603F9AA-EF4E-4334-898A-B492770E997E}"/>
              </a:ext>
            </a:extLst>
          </p:cNvPr>
          <p:cNvPicPr>
            <a:picLocks noChangeAspect="1"/>
          </p:cNvPicPr>
          <p:nvPr/>
        </p:nvPicPr>
        <p:blipFill>
          <a:blip r:embed="rId3"/>
          <a:stretch>
            <a:fillRect/>
          </a:stretch>
        </p:blipFill>
        <p:spPr>
          <a:xfrm>
            <a:off x="4741003" y="1694420"/>
            <a:ext cx="4002202" cy="1754660"/>
          </a:xfrm>
          <a:prstGeom prst="rect">
            <a:avLst/>
          </a:prstGeom>
        </p:spPr>
      </p:pic>
    </p:spTree>
    <p:extLst>
      <p:ext uri="{BB962C8B-B14F-4D97-AF65-F5344CB8AC3E}">
        <p14:creationId xmlns:p14="http://schemas.microsoft.com/office/powerpoint/2010/main" val="31467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Configurer la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7913517" cy="1614405"/>
          </a:xfrm>
        </p:spPr>
        <p:txBody>
          <a:bodyPr/>
          <a:lstStyle/>
          <a:p>
            <a:pPr marL="0" indent="0" algn="l" rtl="0"/>
            <a:r>
              <a:rPr lang="fr-FR">
                <a:solidFill>
                  <a:srgbClr val="000000"/>
                </a:solidFill>
              </a:rPr>
              <a:t>La configuration des traductions NAT statiques comporte deux étapes fondamentales:</a:t>
            </a:r>
          </a:p>
          <a:p>
            <a:pPr marL="285750" indent="-285750" algn="l" rtl="0">
              <a:buFont typeface="Arial" panose="020B0604020202020204" pitchFamily="34" charset="0"/>
              <a:buChar char="•"/>
            </a:pPr>
            <a:r>
              <a:rPr lang="fr-FR" sz="1600" b="1">
                <a:solidFill>
                  <a:srgbClr val="000000"/>
                </a:solidFill>
              </a:rPr>
              <a:t>Étape 1 </a:t>
            </a:r>
            <a:r>
              <a:rPr lang="fr-FR" sz="1600">
                <a:solidFill>
                  <a:srgbClr val="000000"/>
                </a:solidFill>
              </a:rPr>
              <a:t>- Créer un mappage entre l'adresse locale interne et les adresses globales internes en utilisant la commande </a:t>
            </a:r>
            <a:r>
              <a:rPr lang="fr-FR" sz="1600" b="1">
                <a:solidFill>
                  <a:srgbClr val="000000"/>
                </a:solidFill>
              </a:rPr>
              <a:t>ip nat inside source static </a:t>
            </a:r>
            <a:r>
              <a:rPr lang="fr-FR" sz="1600">
                <a:solidFill>
                  <a:srgbClr val="000000"/>
                </a:solidFill>
              </a:rPr>
              <a:t>.</a:t>
            </a:r>
          </a:p>
          <a:p>
            <a:pPr marL="285750" indent="-285750" algn="l" rtl="0">
              <a:buFont typeface="Arial" panose="020B0604020202020204" pitchFamily="34" charset="0"/>
              <a:buChar char="•"/>
            </a:pPr>
            <a:r>
              <a:rPr lang="fr-FR" sz="1600" b="1">
                <a:solidFill>
                  <a:srgbClr val="000000"/>
                </a:solidFill>
              </a:rPr>
              <a:t>Étape 2</a:t>
            </a:r>
            <a:r>
              <a:rPr lang="fr-FR" sz="1600">
                <a:solidFill>
                  <a:srgbClr val="000000"/>
                </a:solidFill>
              </a:rPr>
              <a:t> - Les interfaces participant à la traduction sont configurées comme à l'intérieur ou à l'extérieur par rapport à NAT avec les commandes </a:t>
            </a:r>
            <a:r>
              <a:rPr lang="fr-FR" sz="1600" b="1">
                <a:solidFill>
                  <a:srgbClr val="000000"/>
                </a:solidFill>
              </a:rPr>
              <a:t>ip nat inside </a:t>
            </a:r>
            <a:r>
              <a:rPr lang="fr-FR" sz="1600">
                <a:solidFill>
                  <a:srgbClr val="000000"/>
                </a:solidFill>
              </a:rPr>
              <a:t>et </a:t>
            </a:r>
            <a:r>
              <a:rPr lang="fr-FR" sz="1600" b="1">
                <a:solidFill>
                  <a:srgbClr val="000000"/>
                </a:solidFill>
              </a:rPr>
              <a:t>ip nat outside </a:t>
            </a:r>
            <a:r>
              <a:rPr lang="fr-FR" sz="1600">
                <a:solidFill>
                  <a:srgbClr val="000000"/>
                </a:solidFill>
              </a:rPr>
              <a:t>.</a:t>
            </a:r>
          </a:p>
          <a:p>
            <a:pPr marL="0" indent="0" algn="l"/>
            <a:endParaRPr lang="en-US" sz="1600" dirty="0">
              <a:solidFill>
                <a:srgbClr val="000000"/>
              </a:solidFill>
            </a:endParaRPr>
          </a:p>
        </p:txBody>
      </p:sp>
      <p:sp>
        <p:nvSpPr>
          <p:cNvPr id="5" name="TextBox 4">
            <a:extLst>
              <a:ext uri="{FF2B5EF4-FFF2-40B4-BE49-F238E27FC236}">
                <a16:creationId xmlns:a16="http://schemas.microsoft.com/office/drawing/2014/main" xmlns:c15="http://schemas.microsoft.com/office/drawing/2012/chart" xmlns:c="http://schemas.openxmlformats.org/drawingml/2006/chart" xmlns="" id="{477D55F0-599C-47AB-8CC2-3EC9AC35A522}"/>
              </a:ext>
            </a:extLst>
          </p:cNvPr>
          <p:cNvSpPr txBox="1"/>
          <p:nvPr/>
        </p:nvSpPr>
        <p:spPr>
          <a:xfrm>
            <a:off x="1349029" y="3012439"/>
            <a:ext cx="5634876" cy="1546577"/>
          </a:xfrm>
          <a:prstGeom prst="rect">
            <a:avLst/>
          </a:prstGeom>
          <a:solidFill>
            <a:srgbClr val="000000"/>
          </a:solidFill>
        </p:spPr>
        <p:txBody>
          <a:bodyPr wrap="none" rtlCol="0">
            <a:spAutoFit/>
          </a:bodyPr>
          <a:lstStyle/>
          <a:p>
            <a:pPr rtl="0"/>
            <a:r>
              <a:rPr lang="fr-FR" sz="1050" dirty="0">
                <a:solidFill>
                  <a:schemeClr val="bg1"/>
                </a:solidFill>
                <a:latin typeface="Courier New" panose="02070309020205020404" pitchFamily="49" charset="0"/>
                <a:cs typeface="Courier New" panose="02070309020205020404" pitchFamily="49" charset="0"/>
              </a:rPr>
              <a:t>R2(config)# </a:t>
            </a:r>
            <a:r>
              <a:rPr lang="fr-FR" sz="1050" b="1" dirty="0" err="1">
                <a:solidFill>
                  <a:schemeClr val="accent6">
                    <a:lumMod val="75000"/>
                  </a:schemeClr>
                </a:solidFill>
                <a:latin typeface="Courier New" panose="02070309020205020404" pitchFamily="49" charset="0"/>
                <a:cs typeface="Courier New" panose="02070309020205020404" pitchFamily="49" charset="0"/>
              </a:rPr>
              <a:t>ip</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nat</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inside</a:t>
            </a:r>
            <a:r>
              <a:rPr lang="fr-FR" sz="1050" b="1" dirty="0">
                <a:solidFill>
                  <a:schemeClr val="accent6">
                    <a:lumMod val="75000"/>
                  </a:schemeClr>
                </a:solidFill>
                <a:latin typeface="Courier New" panose="02070309020205020404" pitchFamily="49" charset="0"/>
                <a:cs typeface="Courier New" panose="02070309020205020404" pitchFamily="49" charset="0"/>
              </a:rPr>
              <a:t> source </a:t>
            </a:r>
            <a:r>
              <a:rPr lang="fr-FR" sz="1050" b="1" dirty="0" err="1">
                <a:solidFill>
                  <a:schemeClr val="accent6">
                    <a:lumMod val="75000"/>
                  </a:schemeClr>
                </a:solidFill>
                <a:latin typeface="Courier New" panose="02070309020205020404" pitchFamily="49" charset="0"/>
                <a:cs typeface="Courier New" panose="02070309020205020404" pitchFamily="49" charset="0"/>
              </a:rPr>
              <a:t>static</a:t>
            </a:r>
            <a:r>
              <a:rPr lang="fr-FR" sz="1050" b="1" dirty="0">
                <a:solidFill>
                  <a:schemeClr val="accent6">
                    <a:lumMod val="75000"/>
                  </a:schemeClr>
                </a:solidFill>
                <a:latin typeface="Courier New" panose="02070309020205020404" pitchFamily="49" charset="0"/>
                <a:cs typeface="Courier New" panose="02070309020205020404" pitchFamily="49" charset="0"/>
              </a:rPr>
              <a:t> 192.168.10.254 209.165.201.5</a:t>
            </a:r>
          </a:p>
          <a:p>
            <a:pPr rtl="0"/>
            <a:r>
              <a:rPr lang="fr-FR" sz="1050" dirty="0">
                <a:solidFill>
                  <a:schemeClr val="bg1"/>
                </a:solidFill>
                <a:latin typeface="Courier New" panose="02070309020205020404" pitchFamily="49" charset="0"/>
                <a:cs typeface="Courier New" panose="02070309020205020404" pitchFamily="49" charset="0"/>
              </a:rPr>
              <a:t>R2(config)#</a:t>
            </a:r>
          </a:p>
          <a:p>
            <a:pPr rtl="0"/>
            <a:r>
              <a:rPr lang="fr-FR" sz="1050" dirty="0">
                <a:solidFill>
                  <a:schemeClr val="bg1"/>
                </a:solidFill>
                <a:latin typeface="Courier New" panose="02070309020205020404" pitchFamily="49" charset="0"/>
                <a:cs typeface="Courier New" panose="02070309020205020404" pitchFamily="49" charset="0"/>
              </a:rPr>
              <a:t>R2(config)# </a:t>
            </a:r>
            <a:r>
              <a:rPr lang="fr-FR" sz="1050" b="1" dirty="0">
                <a:solidFill>
                  <a:schemeClr val="bg1"/>
                </a:solidFill>
                <a:latin typeface="Courier New" panose="02070309020205020404" pitchFamily="49" charset="0"/>
                <a:cs typeface="Courier New" panose="02070309020205020404" pitchFamily="49" charset="0"/>
              </a:rPr>
              <a:t>interface serial 0/1/0</a:t>
            </a:r>
          </a:p>
          <a:p>
            <a:pPr rtl="0"/>
            <a:r>
              <a:rPr lang="fr-FR" sz="1050" dirty="0">
                <a:solidFill>
                  <a:schemeClr val="bg1"/>
                </a:solidFill>
                <a:latin typeface="Courier New" panose="02070309020205020404" pitchFamily="49" charset="0"/>
                <a:cs typeface="Courier New" panose="02070309020205020404" pitchFamily="49" charset="0"/>
              </a:rPr>
              <a:t>R2(config-if)# </a:t>
            </a:r>
            <a:r>
              <a:rPr lang="fr-FR" sz="1050" b="1" dirty="0" err="1">
                <a:solidFill>
                  <a:schemeClr val="bg1"/>
                </a:solidFill>
                <a:latin typeface="Courier New" panose="02070309020205020404" pitchFamily="49" charset="0"/>
                <a:cs typeface="Courier New" panose="02070309020205020404" pitchFamily="49" charset="0"/>
              </a:rPr>
              <a:t>ip</a:t>
            </a:r>
            <a:r>
              <a:rPr lang="fr-FR" sz="1050" b="1" dirty="0">
                <a:solidFill>
                  <a:schemeClr val="bg1"/>
                </a:solidFill>
                <a:latin typeface="Courier New" panose="02070309020205020404" pitchFamily="49" charset="0"/>
                <a:cs typeface="Courier New" panose="02070309020205020404" pitchFamily="49" charset="0"/>
              </a:rPr>
              <a:t> </a:t>
            </a:r>
            <a:r>
              <a:rPr lang="fr-FR" sz="1050" b="1" dirty="0" err="1">
                <a:solidFill>
                  <a:schemeClr val="bg1"/>
                </a:solidFill>
                <a:latin typeface="Courier New" panose="02070309020205020404" pitchFamily="49" charset="0"/>
                <a:cs typeface="Courier New" panose="02070309020205020404" pitchFamily="49" charset="0"/>
              </a:rPr>
              <a:t>address</a:t>
            </a:r>
            <a:r>
              <a:rPr lang="fr-FR" sz="1050" b="1" dirty="0">
                <a:solidFill>
                  <a:schemeClr val="bg1"/>
                </a:solidFill>
                <a:latin typeface="Courier New" panose="02070309020205020404" pitchFamily="49" charset="0"/>
                <a:cs typeface="Courier New" panose="02070309020205020404" pitchFamily="49" charset="0"/>
              </a:rPr>
              <a:t> 192.168.1.2 255.255.255.252</a:t>
            </a:r>
          </a:p>
          <a:p>
            <a:pPr rtl="0"/>
            <a:r>
              <a:rPr lang="fr-FR" sz="1050" dirty="0">
                <a:solidFill>
                  <a:schemeClr val="bg1"/>
                </a:solidFill>
                <a:latin typeface="Courier New" panose="02070309020205020404" pitchFamily="49" charset="0"/>
                <a:cs typeface="Courier New" panose="02070309020205020404" pitchFamily="49" charset="0"/>
              </a:rPr>
              <a:t>R2(config-if)# </a:t>
            </a:r>
            <a:r>
              <a:rPr lang="fr-FR" sz="1050" b="1" dirty="0" err="1">
                <a:solidFill>
                  <a:schemeClr val="accent6">
                    <a:lumMod val="75000"/>
                  </a:schemeClr>
                </a:solidFill>
                <a:latin typeface="Courier New" panose="02070309020205020404" pitchFamily="49" charset="0"/>
                <a:cs typeface="Courier New" panose="02070309020205020404" pitchFamily="49" charset="0"/>
              </a:rPr>
              <a:t>ip</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nat</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inside</a:t>
            </a:r>
            <a:endParaRPr lang="fr-FR" sz="1050" b="1" dirty="0">
              <a:solidFill>
                <a:schemeClr val="accent6">
                  <a:lumMod val="75000"/>
                </a:schemeClr>
              </a:solidFill>
              <a:latin typeface="Courier New" panose="02070309020205020404" pitchFamily="49" charset="0"/>
              <a:cs typeface="Courier New" panose="02070309020205020404" pitchFamily="49" charset="0"/>
            </a:endParaRPr>
          </a:p>
          <a:p>
            <a:pPr rtl="0"/>
            <a:r>
              <a:rPr lang="fr-FR" sz="1050" dirty="0">
                <a:solidFill>
                  <a:schemeClr val="bg1"/>
                </a:solidFill>
                <a:latin typeface="Courier New" panose="02070309020205020404" pitchFamily="49" charset="0"/>
                <a:cs typeface="Courier New" panose="02070309020205020404" pitchFamily="49" charset="0"/>
              </a:rPr>
              <a:t>R2(config-if)# </a:t>
            </a:r>
            <a:r>
              <a:rPr lang="fr-FR" sz="1050" b="1" dirty="0">
                <a:solidFill>
                  <a:schemeClr val="bg1"/>
                </a:solidFill>
                <a:latin typeface="Courier New" panose="02070309020205020404" pitchFamily="49" charset="0"/>
                <a:cs typeface="Courier New" panose="02070309020205020404" pitchFamily="49" charset="0"/>
              </a:rPr>
              <a:t>exit</a:t>
            </a:r>
          </a:p>
          <a:p>
            <a:pPr rtl="0"/>
            <a:r>
              <a:rPr lang="fr-FR" sz="1050" dirty="0">
                <a:solidFill>
                  <a:schemeClr val="bg1"/>
                </a:solidFill>
                <a:latin typeface="Courier New" panose="02070309020205020404" pitchFamily="49" charset="0"/>
                <a:cs typeface="Courier New" panose="02070309020205020404" pitchFamily="49" charset="0"/>
              </a:rPr>
              <a:t>R2(config)# </a:t>
            </a:r>
            <a:r>
              <a:rPr lang="fr-FR" sz="1050" b="1" dirty="0">
                <a:solidFill>
                  <a:schemeClr val="bg1"/>
                </a:solidFill>
                <a:latin typeface="Courier New" panose="02070309020205020404" pitchFamily="49" charset="0"/>
                <a:cs typeface="Courier New" panose="02070309020205020404" pitchFamily="49" charset="0"/>
              </a:rPr>
              <a:t>interface serial 0/1/1</a:t>
            </a:r>
          </a:p>
          <a:p>
            <a:pPr rtl="0"/>
            <a:r>
              <a:rPr lang="fr-FR" sz="1050" dirty="0">
                <a:solidFill>
                  <a:schemeClr val="bg1"/>
                </a:solidFill>
                <a:latin typeface="Courier New" panose="02070309020205020404" pitchFamily="49" charset="0"/>
                <a:cs typeface="Courier New" panose="02070309020205020404" pitchFamily="49" charset="0"/>
              </a:rPr>
              <a:t>R2(config-if)# </a:t>
            </a:r>
            <a:r>
              <a:rPr lang="fr-FR" sz="1050" b="1" dirty="0" err="1">
                <a:solidFill>
                  <a:schemeClr val="bg1"/>
                </a:solidFill>
                <a:latin typeface="Courier New" panose="02070309020205020404" pitchFamily="49" charset="0"/>
                <a:cs typeface="Courier New" panose="02070309020205020404" pitchFamily="49" charset="0"/>
              </a:rPr>
              <a:t>ip</a:t>
            </a:r>
            <a:r>
              <a:rPr lang="fr-FR" sz="1050" b="1" dirty="0">
                <a:solidFill>
                  <a:schemeClr val="bg1"/>
                </a:solidFill>
                <a:latin typeface="Courier New" panose="02070309020205020404" pitchFamily="49" charset="0"/>
                <a:cs typeface="Courier New" panose="02070309020205020404" pitchFamily="49" charset="0"/>
              </a:rPr>
              <a:t> </a:t>
            </a:r>
            <a:r>
              <a:rPr lang="fr-FR" sz="1050" b="1" dirty="0" err="1">
                <a:solidFill>
                  <a:schemeClr val="bg1"/>
                </a:solidFill>
                <a:latin typeface="Courier New" panose="02070309020205020404" pitchFamily="49" charset="0"/>
                <a:cs typeface="Courier New" panose="02070309020205020404" pitchFamily="49" charset="0"/>
              </a:rPr>
              <a:t>address</a:t>
            </a:r>
            <a:r>
              <a:rPr lang="fr-FR" sz="1050" b="1" dirty="0">
                <a:solidFill>
                  <a:schemeClr val="bg1"/>
                </a:solidFill>
                <a:latin typeface="Courier New" panose="02070309020205020404" pitchFamily="49" charset="0"/>
                <a:cs typeface="Courier New" panose="02070309020205020404" pitchFamily="49" charset="0"/>
              </a:rPr>
              <a:t> 209.165.200.1 255.255.255.252</a:t>
            </a:r>
          </a:p>
          <a:p>
            <a:pPr rtl="0"/>
            <a:r>
              <a:rPr lang="fr-FR" sz="1050" dirty="0">
                <a:solidFill>
                  <a:schemeClr val="bg1"/>
                </a:solidFill>
                <a:latin typeface="Courier New" panose="02070309020205020404" pitchFamily="49" charset="0"/>
                <a:cs typeface="Courier New" panose="02070309020205020404" pitchFamily="49" charset="0"/>
              </a:rPr>
              <a:t>R2(config-if)# </a:t>
            </a:r>
            <a:r>
              <a:rPr lang="fr-FR" sz="1050" b="1" dirty="0" err="1">
                <a:solidFill>
                  <a:schemeClr val="accent6">
                    <a:lumMod val="75000"/>
                  </a:schemeClr>
                </a:solidFill>
                <a:latin typeface="Courier New" panose="02070309020205020404" pitchFamily="49" charset="0"/>
                <a:cs typeface="Courier New" panose="02070309020205020404" pitchFamily="49" charset="0"/>
              </a:rPr>
              <a:t>ip</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nat</a:t>
            </a:r>
            <a:r>
              <a:rPr lang="fr-FR" sz="1050" b="1" dirty="0">
                <a:solidFill>
                  <a:schemeClr val="accent6">
                    <a:lumMod val="75000"/>
                  </a:schemeClr>
                </a:solidFill>
                <a:latin typeface="Courier New" panose="02070309020205020404" pitchFamily="49" charset="0"/>
                <a:cs typeface="Courier New" panose="02070309020205020404" pitchFamily="49" charset="0"/>
              </a:rPr>
              <a:t> </a:t>
            </a:r>
            <a:r>
              <a:rPr lang="fr-FR" sz="1050" b="1" dirty="0" err="1">
                <a:solidFill>
                  <a:schemeClr val="accent6">
                    <a:lumMod val="75000"/>
                  </a:schemeClr>
                </a:solidFill>
                <a:latin typeface="Courier New" panose="02070309020205020404" pitchFamily="49" charset="0"/>
                <a:cs typeface="Courier New" panose="02070309020205020404" pitchFamily="49" charset="0"/>
              </a:rPr>
              <a:t>outside</a:t>
            </a:r>
            <a:endParaRPr lang="fr-FR" sz="1050" b="1" dirty="0">
              <a:solidFill>
                <a:schemeClr val="accent6">
                  <a:lumMod val="75000"/>
                </a:schemeClr>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63254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Analyser la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04396" y="774477"/>
            <a:ext cx="4920091" cy="3916279"/>
          </a:xfrm>
        </p:spPr>
        <p:txBody>
          <a:bodyPr/>
          <a:lstStyle/>
          <a:p>
            <a:pPr marL="0" indent="0" algn="l" rtl="0"/>
            <a:r>
              <a:rPr lang="fr-FR" sz="1600" dirty="0">
                <a:solidFill>
                  <a:srgbClr val="000000"/>
                </a:solidFill>
              </a:rPr>
              <a:t>Processus de traduction NAT statique entre le client et le serveur Web:</a:t>
            </a:r>
          </a:p>
          <a:p>
            <a:pPr marL="228600" indent="-228600" algn="l" rtl="0">
              <a:buFont typeface="+mj-lt"/>
              <a:buAutoNum type="arabicPeriod"/>
            </a:pPr>
            <a:r>
              <a:rPr lang="fr-FR" sz="1600" dirty="0">
                <a:solidFill>
                  <a:srgbClr val="000000"/>
                </a:solidFill>
              </a:rPr>
              <a:t>Le client envoie un paquet au serveur web.</a:t>
            </a:r>
          </a:p>
          <a:p>
            <a:pPr marL="228600" indent="-228600" algn="l" rtl="0">
              <a:buFont typeface="+mj-lt"/>
              <a:buAutoNum type="arabicPeriod"/>
            </a:pPr>
            <a:r>
              <a:rPr lang="fr-FR" sz="1600" dirty="0">
                <a:solidFill>
                  <a:srgbClr val="000000"/>
                </a:solidFill>
              </a:rPr>
              <a:t>R2 reçoit les paquets du client sur son interface NAT externe et consulte sa table NAT. </a:t>
            </a:r>
          </a:p>
          <a:p>
            <a:pPr marL="228600" indent="-228600" algn="l" rtl="0">
              <a:buFont typeface="+mj-lt"/>
              <a:buAutoNum type="arabicPeriod"/>
            </a:pPr>
            <a:r>
              <a:rPr lang="fr-FR" sz="1600" dirty="0">
                <a:solidFill>
                  <a:srgbClr val="000000"/>
                </a:solidFill>
              </a:rPr>
              <a:t>R2 traduit l'adresse globale interne à l'adresse locale interne et transfère le paquet au serveur Web.</a:t>
            </a:r>
          </a:p>
          <a:p>
            <a:pPr marL="228600" indent="-228600" algn="l" rtl="0">
              <a:buFont typeface="+mj-lt"/>
              <a:buAutoNum type="arabicPeriod"/>
            </a:pPr>
            <a:r>
              <a:rPr lang="fr-FR" sz="1600" dirty="0">
                <a:solidFill>
                  <a:srgbClr val="000000"/>
                </a:solidFill>
              </a:rPr>
              <a:t>Le serveur Web reçoit le paquet et répond au client à l'aide de son adresse locale interne.</a:t>
            </a:r>
          </a:p>
          <a:p>
            <a:pPr marL="228600" indent="-228600" algn="l" rtl="0">
              <a:buFont typeface="+mj-lt"/>
              <a:buAutoNum type="arabicPeriod"/>
            </a:pPr>
            <a:r>
              <a:rPr lang="fr-FR" sz="1600" dirty="0">
                <a:solidFill>
                  <a:srgbClr val="000000"/>
                </a:solidFill>
              </a:rPr>
              <a:t>(a) R2 reçoit le paquet du serveur Web sur son interface NAT interne, avec une adresse source de l'adresse locale interne du serveur Web et 2) traduit l'adresse source en adresse globale interne. </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FF590F7B-7C1D-4A18-825C-640351652AAC}"/>
              </a:ext>
            </a:extLst>
          </p:cNvPr>
          <p:cNvPicPr>
            <a:picLocks noChangeAspect="1"/>
          </p:cNvPicPr>
          <p:nvPr/>
        </p:nvPicPr>
        <p:blipFill>
          <a:blip r:embed="rId3"/>
          <a:stretch>
            <a:fillRect/>
          </a:stretch>
        </p:blipFill>
        <p:spPr>
          <a:xfrm>
            <a:off x="5024487" y="1243862"/>
            <a:ext cx="4093595" cy="2429532"/>
          </a:xfrm>
          <a:prstGeom prst="rect">
            <a:avLst/>
          </a:prstGeom>
        </p:spPr>
      </p:pic>
    </p:spTree>
    <p:extLst>
      <p:ext uri="{BB962C8B-B14F-4D97-AF65-F5344CB8AC3E}">
        <p14:creationId xmlns:p14="http://schemas.microsoft.com/office/powerpoint/2010/main" val="4192273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78922" y="731837"/>
            <a:ext cx="8345488" cy="1467368"/>
          </a:xfrm>
        </p:spPr>
        <p:txBody>
          <a:bodyPr/>
          <a:lstStyle/>
          <a:p>
            <a:pPr marL="0" indent="0" algn="l" rtl="0"/>
            <a:r>
              <a:rPr lang="fr-FR" sz="1600" dirty="0">
                <a:solidFill>
                  <a:srgbClr val="000000"/>
                </a:solidFill>
              </a:rPr>
              <a:t>Pour vérifier le fonctionnement NAT, exécutez la commande </a:t>
            </a:r>
            <a:r>
              <a:rPr lang="fr-FR" sz="1600" b="1" dirty="0">
                <a:solidFill>
                  <a:srgbClr val="000000"/>
                </a:solidFill>
              </a:rPr>
              <a:t>show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translations</a:t>
            </a:r>
            <a:r>
              <a:rPr lang="fr-FR" sz="1600" dirty="0">
                <a:solidFill>
                  <a:srgbClr val="000000"/>
                </a:solidFill>
              </a:rPr>
              <a:t> .</a:t>
            </a:r>
          </a:p>
          <a:p>
            <a:pPr marL="285750" indent="-285750" algn="l" rtl="0">
              <a:buFont typeface="Arial" panose="020B0604020202020204" pitchFamily="34" charset="0"/>
              <a:buChar char="•"/>
            </a:pPr>
            <a:r>
              <a:rPr lang="fr-FR" sz="1600" dirty="0">
                <a:solidFill>
                  <a:srgbClr val="000000"/>
                </a:solidFill>
              </a:rPr>
              <a:t>Elle affiche les traductions NAT actives. </a:t>
            </a:r>
          </a:p>
          <a:p>
            <a:pPr marL="285750" indent="-285750" algn="l" rtl="0">
              <a:buFont typeface="Arial" panose="020B0604020202020204" pitchFamily="34" charset="0"/>
              <a:buChar char="•"/>
            </a:pPr>
            <a:r>
              <a:rPr lang="fr-FR" sz="1600" dirty="0">
                <a:solidFill>
                  <a:srgbClr val="000000"/>
                </a:solidFill>
              </a:rPr>
              <a:t>Comme l'exemple est une configuration NAT statique, la traduction est toujours présente dans la table NAT, qu'il y ait ou non des communications actives.</a:t>
            </a:r>
          </a:p>
          <a:p>
            <a:pPr marL="285750" indent="-285750" algn="l" rtl="0">
              <a:buFont typeface="Arial" panose="020B0604020202020204" pitchFamily="34" charset="0"/>
              <a:buChar char="•"/>
            </a:pPr>
            <a:r>
              <a:rPr lang="fr-FR" sz="1600" dirty="0">
                <a:solidFill>
                  <a:srgbClr val="000000"/>
                </a:solidFill>
              </a:rPr>
              <a:t>Si la commande est émise pendant une session active, le résultat indique également l'adresse du périphérique externe.</a:t>
            </a:r>
          </a:p>
        </p:txBody>
      </p:sp>
      <p:sp>
        <p:nvSpPr>
          <p:cNvPr id="5" name="TextBox 4">
            <a:extLst>
              <a:ext uri="{FF2B5EF4-FFF2-40B4-BE49-F238E27FC236}">
                <a16:creationId xmlns:a16="http://schemas.microsoft.com/office/drawing/2014/main" xmlns:c15="http://schemas.microsoft.com/office/drawing/2012/chart" xmlns:c="http://schemas.openxmlformats.org/drawingml/2006/chart" xmlns="" id="{273F9887-658E-40D2-A4F9-AF10A096AAD3}"/>
              </a:ext>
            </a:extLst>
          </p:cNvPr>
          <p:cNvSpPr txBox="1"/>
          <p:nvPr/>
        </p:nvSpPr>
        <p:spPr>
          <a:xfrm>
            <a:off x="547392" y="2571750"/>
            <a:ext cx="7808548" cy="738664"/>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ip nat translations</a:t>
            </a:r>
          </a:p>
          <a:p>
            <a:pPr rtl="0"/>
            <a:r>
              <a:rPr lang="fr-FR" sz="1050">
                <a:solidFill>
                  <a:schemeClr val="bg1"/>
                </a:solidFill>
                <a:latin typeface="Courier New" panose="02070309020205020404" pitchFamily="49" charset="0"/>
                <a:cs typeface="Courier New" panose="02070309020205020404" pitchFamily="49" charset="0"/>
              </a:rPr>
              <a:t>Pro Inside global Inside local Outside local Outside global</a:t>
            </a:r>
          </a:p>
          <a:p>
            <a:pPr rtl="0"/>
            <a:r>
              <a:rPr lang="fr-FR" sz="1050">
                <a:solidFill>
                  <a:schemeClr val="bg1"/>
                </a:solidFill>
                <a:latin typeface="Courier New" panose="02070309020205020404" pitchFamily="49" charset="0"/>
                <a:cs typeface="Courier New" panose="02070309020205020404" pitchFamily="49" charset="0"/>
              </a:rPr>
              <a:t>--- 209.165.201.5 192.168.10.254 --- ---</a:t>
            </a:r>
          </a:p>
          <a:p>
            <a:pPr rtl="0"/>
            <a:r>
              <a:rPr lang="fr-FR" sz="1050">
                <a:solidFill>
                  <a:schemeClr val="bg1"/>
                </a:solidFill>
                <a:latin typeface="Courier New" panose="02070309020205020404" pitchFamily="49" charset="0"/>
                <a:cs typeface="Courier New" panose="02070309020205020404" pitchFamily="49" charset="0"/>
              </a:rPr>
              <a:t>Total number of translations: 1</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78AD0EEB-FD03-47DE-A7E4-FE736DEF6604}"/>
              </a:ext>
            </a:extLst>
          </p:cNvPr>
          <p:cNvSpPr txBox="1"/>
          <p:nvPr/>
        </p:nvSpPr>
        <p:spPr>
          <a:xfrm>
            <a:off x="547392" y="3623619"/>
            <a:ext cx="6756978" cy="900246"/>
          </a:xfrm>
          <a:prstGeom prst="rect">
            <a:avLst/>
          </a:prstGeom>
          <a:solidFill>
            <a:srgbClr val="000000"/>
          </a:solidFill>
        </p:spPr>
        <p:txBody>
          <a:bodyPr wrap="non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ip nat translations</a:t>
            </a:r>
          </a:p>
          <a:p>
            <a:pPr rtl="0"/>
            <a:r>
              <a:rPr lang="fr-FR" sz="1050">
                <a:solidFill>
                  <a:schemeClr val="bg1"/>
                </a:solidFill>
                <a:latin typeface="Courier New" panose="02070309020205020404" pitchFamily="49" charset="0"/>
                <a:cs typeface="Courier New" panose="02070309020205020404" pitchFamily="49" charset="0"/>
              </a:rPr>
              <a:t>Pro Inside global Inside local Outside local Outside global</a:t>
            </a:r>
          </a:p>
          <a:p>
            <a:pPr rtl="0"/>
            <a:r>
              <a:rPr lang="fr-FR" sz="1050">
                <a:solidFill>
                  <a:schemeClr val="bg1"/>
                </a:solidFill>
                <a:latin typeface="Courier New" panose="02070309020205020404" pitchFamily="49" charset="0"/>
                <a:cs typeface="Courier New" panose="02070309020205020404" pitchFamily="49" charset="0"/>
              </a:rPr>
              <a:t>tcp 209.165.201.5 192.168.10.254 209.165.200.254 209.165.200.254</a:t>
            </a:r>
          </a:p>
          <a:p>
            <a:pPr rtl="0"/>
            <a:r>
              <a:rPr lang="fr-FR" sz="1050">
                <a:solidFill>
                  <a:schemeClr val="bg1"/>
                </a:solidFill>
                <a:latin typeface="Courier New" panose="02070309020205020404" pitchFamily="49" charset="0"/>
                <a:cs typeface="Courier New" panose="02070309020205020404" pitchFamily="49" charset="0"/>
              </a:rPr>
              <a:t>--- 209.165.201.5 192.168.10.254 --- ---</a:t>
            </a:r>
          </a:p>
          <a:p>
            <a:pPr rtl="0"/>
            <a:r>
              <a:rPr lang="fr-FR" sz="1050">
                <a:solidFill>
                  <a:schemeClr val="bg1"/>
                </a:solidFill>
                <a:latin typeface="Courier New" panose="02070309020205020404" pitchFamily="49" charset="0"/>
                <a:cs typeface="Courier New" panose="02070309020205020404" pitchFamily="49" charset="0"/>
              </a:rPr>
              <a:t>Total number of translations: 2</a:t>
            </a:r>
          </a:p>
        </p:txBody>
      </p:sp>
    </p:spTree>
    <p:extLst>
      <p:ext uri="{BB962C8B-B14F-4D97-AF65-F5344CB8AC3E}">
        <p14:creationId xmlns:p14="http://schemas.microsoft.com/office/powerpoint/2010/main" val="241926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la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1467368"/>
          </a:xfrm>
        </p:spPr>
        <p:txBody>
          <a:bodyPr/>
          <a:lstStyle/>
          <a:p>
            <a:pPr marL="0" indent="0" algn="l" rtl="0"/>
            <a:r>
              <a:rPr lang="fr-FR" sz="1600" dirty="0">
                <a:solidFill>
                  <a:srgbClr val="000000"/>
                </a:solidFill>
              </a:rPr>
              <a:t>Une autre commande utile est </a:t>
            </a:r>
            <a:r>
              <a:rPr lang="fr-FR" sz="1600" b="1" dirty="0">
                <a:solidFill>
                  <a:srgbClr val="000000"/>
                </a:solidFill>
              </a:rPr>
              <a:t>show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a:t>
            </a:r>
            <a:r>
              <a:rPr lang="fr-FR" sz="1600" b="1" dirty="0" err="1">
                <a:solidFill>
                  <a:srgbClr val="000000"/>
                </a:solidFill>
              </a:rPr>
              <a:t>statistics</a:t>
            </a:r>
            <a:r>
              <a:rPr lang="fr-FR" sz="1600" b="1" dirty="0">
                <a:solidFill>
                  <a:srgbClr val="000000"/>
                </a:solidFill>
              </a:rPr>
              <a:t>.</a:t>
            </a:r>
          </a:p>
          <a:p>
            <a:pPr marL="285750" indent="-285750" algn="l" rtl="0">
              <a:buFont typeface="Arial" panose="020B0604020202020204" pitchFamily="34" charset="0"/>
              <a:buChar char="•"/>
            </a:pPr>
            <a:r>
              <a:rPr lang="fr-FR" sz="1600" dirty="0">
                <a:solidFill>
                  <a:srgbClr val="000000"/>
                </a:solidFill>
              </a:rPr>
              <a:t>Il affiche des informations sur le nombre total de traductions actives, les paramètres de configuration NAT, le nombre d’adresses dans le pool et le nombre d’adresses allouées.</a:t>
            </a:r>
          </a:p>
          <a:p>
            <a:pPr marL="285750" indent="-285750" algn="l" rtl="0">
              <a:buFont typeface="Arial" panose="020B0604020202020204" pitchFamily="34" charset="0"/>
              <a:buChar char="•"/>
            </a:pPr>
            <a:r>
              <a:rPr lang="fr-FR" sz="1600" dirty="0">
                <a:solidFill>
                  <a:srgbClr val="000000"/>
                </a:solidFill>
              </a:rPr>
              <a:t>Pour vérifier que la traduction NAT fonctionne, il est préférable d'effacer les statistiques des traductions passées à l'aide de la commande </a:t>
            </a:r>
            <a:r>
              <a:rPr lang="fr-FR" sz="1600" b="1" dirty="0" err="1">
                <a:solidFill>
                  <a:srgbClr val="000000"/>
                </a:solidFill>
              </a:rPr>
              <a:t>clear</a:t>
            </a:r>
            <a:r>
              <a:rPr lang="fr-FR" sz="1600" b="1" dirty="0">
                <a:solidFill>
                  <a:srgbClr val="000000"/>
                </a:solidFill>
              </a:rPr>
              <a:t>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a:t>
            </a:r>
            <a:r>
              <a:rPr lang="fr-FR" sz="1600" b="1" dirty="0" err="1">
                <a:solidFill>
                  <a:srgbClr val="000000"/>
                </a:solidFill>
              </a:rPr>
              <a:t>statistics</a:t>
            </a:r>
            <a:r>
              <a:rPr lang="fr-FR" sz="1600" dirty="0">
                <a:solidFill>
                  <a:srgbClr val="000000"/>
                </a:solidFill>
              </a:rPr>
              <a:t> avant d'effectuer le test.</a:t>
            </a:r>
          </a:p>
        </p:txBody>
      </p:sp>
      <p:sp>
        <p:nvSpPr>
          <p:cNvPr id="5" name="TextBox 4">
            <a:extLst>
              <a:ext uri="{FF2B5EF4-FFF2-40B4-BE49-F238E27FC236}">
                <a16:creationId xmlns:a16="http://schemas.microsoft.com/office/drawing/2014/main" xmlns:c15="http://schemas.microsoft.com/office/drawing/2012/chart" xmlns:c="http://schemas.openxmlformats.org/drawingml/2006/chart" xmlns="" id="{273F9887-658E-40D2-A4F9-AF10A096AAD3}"/>
              </a:ext>
            </a:extLst>
          </p:cNvPr>
          <p:cNvSpPr txBox="1"/>
          <p:nvPr/>
        </p:nvSpPr>
        <p:spPr>
          <a:xfrm>
            <a:off x="536940" y="2897732"/>
            <a:ext cx="7808548" cy="1569660"/>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R2# </a:t>
            </a:r>
            <a:r>
              <a:rPr lang="fr-FR" sz="1200" b="1">
                <a:solidFill>
                  <a:schemeClr val="bg1"/>
                </a:solidFill>
                <a:latin typeface="Courier New" panose="02070309020205020404" pitchFamily="49" charset="0"/>
                <a:cs typeface="Courier New" panose="02070309020205020404" pitchFamily="49" charset="0"/>
              </a:rPr>
              <a:t>show ip nat statistics</a:t>
            </a:r>
          </a:p>
          <a:p>
            <a:pPr rtl="0"/>
            <a:r>
              <a:rPr lang="fr-FR" sz="1200">
                <a:solidFill>
                  <a:schemeClr val="bg1"/>
                </a:solidFill>
                <a:latin typeface="Courier New" panose="02070309020205020404" pitchFamily="49" charset="0"/>
                <a:cs typeface="Courier New" panose="02070309020205020404" pitchFamily="49" charset="0"/>
              </a:rPr>
              <a:t>Total active translations: 1 (1 static, 0 dynamic; 0 extended)</a:t>
            </a:r>
          </a:p>
          <a:p>
            <a:pPr rtl="0"/>
            <a:r>
              <a:rPr lang="fr-FR" sz="1200">
                <a:solidFill>
                  <a:schemeClr val="bg1"/>
                </a:solidFill>
                <a:latin typeface="Courier New" panose="02070309020205020404" pitchFamily="49" charset="0"/>
                <a:cs typeface="Courier New" panose="02070309020205020404" pitchFamily="49" charset="0"/>
              </a:rPr>
              <a:t>Outside interfaces:</a:t>
            </a:r>
          </a:p>
          <a:p>
            <a:pPr rtl="0"/>
            <a:r>
              <a:rPr lang="fr-FR" sz="1200">
                <a:solidFill>
                  <a:schemeClr val="bg1"/>
                </a:solidFill>
                <a:latin typeface="Courier New" panose="02070309020205020404" pitchFamily="49" charset="0"/>
                <a:cs typeface="Courier New" panose="02070309020205020404" pitchFamily="49" charset="0"/>
              </a:rPr>
              <a:t>  Serial0/1/1</a:t>
            </a:r>
          </a:p>
          <a:p>
            <a:pPr rtl="0"/>
            <a:r>
              <a:rPr lang="fr-FR" sz="1200">
                <a:solidFill>
                  <a:schemeClr val="bg1"/>
                </a:solidFill>
                <a:latin typeface="Courier New" panose="02070309020205020404" pitchFamily="49" charset="0"/>
                <a:cs typeface="Courier New" panose="02070309020205020404" pitchFamily="49" charset="0"/>
              </a:rPr>
              <a:t>Inside interfaces:</a:t>
            </a:r>
          </a:p>
          <a:p>
            <a:pPr rtl="0"/>
            <a:r>
              <a:rPr lang="fr-FR" sz="1200">
                <a:solidFill>
                  <a:schemeClr val="bg1"/>
                </a:solidFill>
                <a:latin typeface="Courier New" panose="02070309020205020404" pitchFamily="49" charset="0"/>
                <a:cs typeface="Courier New" panose="02070309020205020404" pitchFamily="49" charset="0"/>
              </a:rPr>
              <a:t>  Serial0/1/0</a:t>
            </a:r>
          </a:p>
          <a:p>
            <a:pPr rtl="0"/>
            <a:r>
              <a:rPr lang="fr-FR" sz="1200">
                <a:solidFill>
                  <a:schemeClr val="accent6">
                    <a:lumMod val="75000"/>
                  </a:schemeClr>
                </a:solidFill>
                <a:latin typeface="Courier New" panose="02070309020205020404" pitchFamily="49" charset="0"/>
                <a:cs typeface="Courier New" panose="02070309020205020404" pitchFamily="49" charset="0"/>
              </a:rPr>
              <a:t>Hits: 4 Misses: 1</a:t>
            </a:r>
          </a:p>
          <a:p>
            <a:pPr rtl="0"/>
            <a:r>
              <a:rPr lang="fr-FR" sz="1200">
                <a:solidFill>
                  <a:schemeClr val="bg1"/>
                </a:solidFill>
                <a:latin typeface="Courier New" panose="02070309020205020404" pitchFamily="49" charset="0"/>
                <a:cs typeface="Courier New" panose="02070309020205020404" pitchFamily="49" charset="0"/>
              </a:rPr>
              <a:t>(output omitted)</a:t>
            </a:r>
          </a:p>
        </p:txBody>
      </p:sp>
    </p:spTree>
    <p:extLst>
      <p:ext uri="{BB962C8B-B14F-4D97-AF65-F5344CB8AC3E}">
        <p14:creationId xmlns:p14="http://schemas.microsoft.com/office/powerpoint/2010/main" val="121829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err="1"/>
              <a:t>Packet</a:t>
            </a:r>
            <a:r>
              <a:rPr lang="fr-FR" sz="2400" dirty="0"/>
              <a:t> Tracer - Configurer la NAT statique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marL="0" indent="0" algn="l" rtl="0"/>
            <a:r>
              <a:rPr lang="fr-FR" sz="1600">
                <a:solidFill>
                  <a:srgbClr val="000000"/>
                </a:solidFill>
              </a:rPr>
              <a:t>Dans ce Packet Tracer, vous aborderez les points suivants :</a:t>
            </a:r>
          </a:p>
          <a:p>
            <a:pPr marL="285750" indent="-285750" algn="l" rtl="0">
              <a:buFont typeface="Arial" panose="020B0604020202020204" pitchFamily="34" charset="0"/>
              <a:buChar char="•"/>
            </a:pPr>
            <a:r>
              <a:rPr lang="fr-FR" sz="1600">
                <a:solidFill>
                  <a:srgbClr val="000000"/>
                </a:solidFill>
              </a:rPr>
              <a:t>Tentative d'accès sans la NAT</a:t>
            </a:r>
          </a:p>
          <a:p>
            <a:pPr marL="285750" indent="-285750" algn="l" rtl="0">
              <a:buFont typeface="Arial" panose="020B0604020202020204" pitchFamily="34" charset="0"/>
              <a:buChar char="•"/>
            </a:pPr>
            <a:r>
              <a:rPr lang="fr-FR" sz="1600">
                <a:solidFill>
                  <a:srgbClr val="000000"/>
                </a:solidFill>
              </a:rPr>
              <a:t>Configuration de la NAT statique</a:t>
            </a:r>
          </a:p>
          <a:p>
            <a:pPr marL="285750" indent="-285750" algn="l" rtl="0">
              <a:buFont typeface="Arial" panose="020B0604020202020204" pitchFamily="34" charset="0"/>
              <a:buChar char="•"/>
            </a:pPr>
            <a:r>
              <a:rPr lang="fr-FR" sz="1600">
                <a:solidFill>
                  <a:srgbClr val="000000"/>
                </a:solidFill>
              </a:rPr>
              <a:t>Tentative d'accès avec la NAT</a:t>
            </a:r>
          </a:p>
        </p:txBody>
      </p:sp>
    </p:spTree>
    <p:extLst>
      <p:ext uri="{BB962C8B-B14F-4D97-AF65-F5344CB8AC3E}">
        <p14:creationId xmlns:p14="http://schemas.microsoft.com/office/powerpoint/2010/main" val="266978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6.5 NAT dynamique</a:t>
            </a:r>
          </a:p>
        </p:txBody>
      </p:sp>
    </p:spTree>
    <p:custDataLst>
      <p:tags r:id="rId1"/>
    </p:custDataLst>
    <p:extLst>
      <p:ext uri="{BB962C8B-B14F-4D97-AF65-F5344CB8AC3E}">
        <p14:creationId xmlns:p14="http://schemas.microsoft.com/office/powerpoint/2010/main" val="1864299507"/>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Scénario de NAT dynamique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67734" y="770751"/>
            <a:ext cx="4726250" cy="3510635"/>
          </a:xfrm>
        </p:spPr>
        <p:txBody>
          <a:bodyPr/>
          <a:lstStyle/>
          <a:p>
            <a:pPr marL="285750" indent="-285750" algn="l" rtl="0">
              <a:buFont typeface="Arial" panose="020B0604020202020204" pitchFamily="34" charset="0"/>
              <a:buChar char="•"/>
            </a:pPr>
            <a:r>
              <a:rPr lang="fr-FR" sz="1800" dirty="0">
                <a:solidFill>
                  <a:srgbClr val="000000"/>
                </a:solidFill>
              </a:rPr>
              <a:t>La NAT dynamique mappe automatiquement les adresses locales internes aux adresses globales internes.</a:t>
            </a:r>
          </a:p>
          <a:p>
            <a:pPr marL="285750" indent="-285750" algn="l" rtl="0">
              <a:buFont typeface="Arial" panose="020B0604020202020204" pitchFamily="34" charset="0"/>
              <a:buChar char="•"/>
            </a:pPr>
            <a:r>
              <a:rPr lang="fr-FR" sz="1800" dirty="0">
                <a:solidFill>
                  <a:srgbClr val="000000"/>
                </a:solidFill>
              </a:rPr>
              <a:t>La NAT dynamique utilise un pool d’adresses globales internes.</a:t>
            </a:r>
          </a:p>
          <a:p>
            <a:pPr marL="285750" indent="-285750" algn="l" rtl="0">
              <a:buFont typeface="Arial" panose="020B0604020202020204" pitchFamily="34" charset="0"/>
              <a:buChar char="•"/>
            </a:pPr>
            <a:r>
              <a:rPr lang="fr-FR" sz="1800" dirty="0">
                <a:solidFill>
                  <a:srgbClr val="000000"/>
                </a:solidFill>
              </a:rPr>
              <a:t>Le pool d'adresses IPv4 publiques globales internes est disponible pour tous les appareils du réseau interne selon le principe du premier arrivé, premier servi.</a:t>
            </a:r>
          </a:p>
          <a:p>
            <a:pPr marL="285750" indent="-285750" algn="l" rtl="0">
              <a:buFont typeface="Arial" panose="020B0604020202020204" pitchFamily="34" charset="0"/>
              <a:buChar char="•"/>
            </a:pPr>
            <a:r>
              <a:rPr lang="fr-FR" sz="1800" dirty="0">
                <a:solidFill>
                  <a:srgbClr val="000000"/>
                </a:solidFill>
              </a:rPr>
              <a:t>Si toutes les adresses du pool ont été utilisées, le prochain périphérique doit attendre qu'une adresse se libère avant de pouvoir accéder au réseau externe.</a:t>
            </a:r>
          </a:p>
          <a:p>
            <a:pPr marL="285750" indent="-28575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442592A8-A473-4812-8DA8-E167F4D11661}"/>
              </a:ext>
            </a:extLst>
          </p:cNvPr>
          <p:cNvPicPr>
            <a:picLocks noChangeAspect="1"/>
          </p:cNvPicPr>
          <p:nvPr/>
        </p:nvPicPr>
        <p:blipFill>
          <a:blip r:embed="rId3"/>
          <a:stretch>
            <a:fillRect/>
          </a:stretch>
        </p:blipFill>
        <p:spPr>
          <a:xfrm>
            <a:off x="4793984" y="1708570"/>
            <a:ext cx="4350016" cy="1804330"/>
          </a:xfrm>
          <a:prstGeom prst="rect">
            <a:avLst/>
          </a:prstGeom>
        </p:spPr>
      </p:pic>
    </p:spTree>
    <p:extLst>
      <p:ext uri="{BB962C8B-B14F-4D97-AF65-F5344CB8AC3E}">
        <p14:creationId xmlns:p14="http://schemas.microsoft.com/office/powerpoint/2010/main" val="426778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Configurer la NAT dynamique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7913517" cy="1908803"/>
          </a:xfrm>
        </p:spPr>
        <p:txBody>
          <a:bodyPr/>
          <a:lstStyle/>
          <a:p>
            <a:pPr marL="0" indent="0" algn="l" rtl="0"/>
            <a:r>
              <a:rPr lang="fr-FR" sz="1800">
                <a:solidFill>
                  <a:srgbClr val="000000"/>
                </a:solidFill>
              </a:rPr>
              <a:t>La configuration des traductions NAT dynamiques comporte cinq tâches :</a:t>
            </a:r>
          </a:p>
          <a:p>
            <a:pPr marL="285750" indent="-285750" algn="l" rtl="0">
              <a:buFont typeface="Arial" panose="020B0604020202020204" pitchFamily="34" charset="0"/>
              <a:buChar char="•"/>
            </a:pPr>
            <a:r>
              <a:rPr lang="fr-FR" sz="1600" b="1">
                <a:solidFill>
                  <a:srgbClr val="000000"/>
                </a:solidFill>
              </a:rPr>
              <a:t>Étape 1 </a:t>
            </a:r>
            <a:r>
              <a:rPr lang="fr-FR" sz="1600">
                <a:solidFill>
                  <a:srgbClr val="000000"/>
                </a:solidFill>
              </a:rPr>
              <a:t>- Définissez le pool d'adresses à utiliser pour la traduction en utilisant la commande </a:t>
            </a:r>
            <a:r>
              <a:rPr lang="fr-FR" sz="1600" b="1">
                <a:solidFill>
                  <a:srgbClr val="000000"/>
                </a:solidFill>
              </a:rPr>
              <a:t>ip nat pool</a:t>
            </a:r>
            <a:r>
              <a:rPr lang="fr-FR" sz="1600">
                <a:solidFill>
                  <a:srgbClr val="000000"/>
                </a:solidFill>
              </a:rPr>
              <a:t> .</a:t>
            </a:r>
            <a:r>
              <a:rPr lang="fr-FR" sz="1600" b="1">
                <a:solidFill>
                  <a:srgbClr val="000000"/>
                </a:solidFill>
              </a:rPr>
              <a:t> </a:t>
            </a:r>
          </a:p>
          <a:p>
            <a:pPr marL="285750" indent="-285750" algn="l" rtl="0">
              <a:buFont typeface="Arial" panose="020B0604020202020204" pitchFamily="34" charset="0"/>
              <a:buChar char="•"/>
            </a:pPr>
            <a:r>
              <a:rPr lang="fr-FR" sz="1600" b="1">
                <a:solidFill>
                  <a:srgbClr val="000000"/>
                </a:solidFill>
              </a:rPr>
              <a:t>Étape 2</a:t>
            </a:r>
            <a:r>
              <a:rPr lang="fr-FR" sz="1600">
                <a:solidFill>
                  <a:srgbClr val="000000"/>
                </a:solidFill>
              </a:rPr>
              <a:t> - Configurez une liste de contrôle d'accès (ACL) standard pour identifier (autoriser) uniquement les adresses qui doivent être traduites.</a:t>
            </a:r>
          </a:p>
          <a:p>
            <a:pPr marL="285750" indent="-285750" algn="l" rtl="0">
              <a:buFont typeface="Arial" panose="020B0604020202020204" pitchFamily="34" charset="0"/>
              <a:buChar char="•"/>
            </a:pPr>
            <a:r>
              <a:rPr lang="fr-FR" sz="1600" b="1">
                <a:solidFill>
                  <a:srgbClr val="000000"/>
                </a:solidFill>
              </a:rPr>
              <a:t>Étape 3 </a:t>
            </a:r>
            <a:r>
              <a:rPr lang="fr-FR" sz="1600">
                <a:solidFill>
                  <a:srgbClr val="000000"/>
                </a:solidFill>
              </a:rPr>
              <a:t>-</a:t>
            </a:r>
            <a:r>
              <a:rPr lang="fr-FR" sz="1600" b="1">
                <a:solidFill>
                  <a:srgbClr val="000000"/>
                </a:solidFill>
              </a:rPr>
              <a:t> </a:t>
            </a:r>
            <a:r>
              <a:rPr lang="fr-FR" sz="1600">
                <a:solidFill>
                  <a:srgbClr val="000000"/>
                </a:solidFill>
              </a:rPr>
              <a:t>Liez l'ACL au pool, en utilisant la commande </a:t>
            </a:r>
            <a:r>
              <a:rPr lang="fr-FR" sz="1600" b="1">
                <a:solidFill>
                  <a:srgbClr val="000000"/>
                </a:solidFill>
              </a:rPr>
              <a:t>ip nat inside source list</a:t>
            </a:r>
            <a:r>
              <a:rPr lang="fr-FR" sz="1600">
                <a:solidFill>
                  <a:srgbClr val="000000"/>
                </a:solidFill>
              </a:rPr>
              <a:t> .</a:t>
            </a:r>
          </a:p>
          <a:p>
            <a:pPr marL="285750" indent="-285750" algn="l">
              <a:buFont typeface="Arial" panose="020B0604020202020204" pitchFamily="34" charset="0"/>
              <a:buChar char="•"/>
            </a:pPr>
            <a:endParaRPr lang="en-US" sz="1200" dirty="0">
              <a:solidFill>
                <a:srgbClr val="000000"/>
              </a:solidFill>
            </a:endParaRP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C5AB92B7-035F-4C02-A3A3-0391A892BC0F}"/>
              </a:ext>
            </a:extLst>
          </p:cNvPr>
          <p:cNvSpPr txBox="1"/>
          <p:nvPr/>
        </p:nvSpPr>
        <p:spPr>
          <a:xfrm>
            <a:off x="342316" y="3024299"/>
            <a:ext cx="8459367" cy="646331"/>
          </a:xfrm>
          <a:prstGeom prst="rect">
            <a:avLst/>
          </a:prstGeom>
          <a:solidFill>
            <a:srgbClr val="000000"/>
          </a:solidFill>
        </p:spPr>
        <p:txBody>
          <a:bodyPr wrap="none" rtlCol="0">
            <a:spAutoFit/>
          </a:bodyPr>
          <a:lstStyle/>
          <a:p>
            <a:pPr rtl="0"/>
            <a:r>
              <a:rPr lang="fr-FR" sz="1200">
                <a:solidFill>
                  <a:schemeClr val="bg1"/>
                </a:solidFill>
                <a:latin typeface="Courier New" panose="02070309020205020404" pitchFamily="49" charset="0"/>
                <a:cs typeface="Courier New" panose="02070309020205020404" pitchFamily="49" charset="0"/>
              </a:rPr>
              <a:t>R2(config)# </a:t>
            </a:r>
            <a:r>
              <a:rPr lang="fr-FR" sz="1200" b="1">
                <a:solidFill>
                  <a:schemeClr val="bg1"/>
                </a:solidFill>
                <a:latin typeface="Courier New" panose="02070309020205020404" pitchFamily="49" charset="0"/>
                <a:cs typeface="Courier New" panose="02070309020205020404" pitchFamily="49" charset="0"/>
              </a:rPr>
              <a:t>ip nat pool NAT-POOL1 209.165.200.226 209.165.200.240 netmask 255.255.255.224</a:t>
            </a:r>
          </a:p>
          <a:p>
            <a:pPr rtl="0"/>
            <a:r>
              <a:rPr lang="fr-FR" sz="1200">
                <a:solidFill>
                  <a:schemeClr val="bg1"/>
                </a:solidFill>
                <a:latin typeface="Courier New" panose="02070309020205020404" pitchFamily="49" charset="0"/>
                <a:cs typeface="Courier New" panose="02070309020205020404" pitchFamily="49" charset="0"/>
              </a:rPr>
              <a:t>R2(config)# </a:t>
            </a:r>
            <a:r>
              <a:rPr lang="fr-FR" sz="1200" b="1">
                <a:solidFill>
                  <a:schemeClr val="bg1"/>
                </a:solidFill>
                <a:latin typeface="Courier New" panose="02070309020205020404" pitchFamily="49" charset="0"/>
                <a:cs typeface="Courier New" panose="02070309020205020404" pitchFamily="49" charset="0"/>
              </a:rPr>
              <a:t>access-list 1 permit 192.168.0.0 0.0.255.255</a:t>
            </a:r>
          </a:p>
          <a:p>
            <a:pPr rtl="0"/>
            <a:r>
              <a:rPr lang="fr-FR" sz="1200">
                <a:solidFill>
                  <a:schemeClr val="bg1"/>
                </a:solidFill>
                <a:latin typeface="Courier New" panose="02070309020205020404" pitchFamily="49" charset="0"/>
                <a:cs typeface="Courier New" panose="02070309020205020404" pitchFamily="49" charset="0"/>
              </a:rPr>
              <a:t>R2(config)# </a:t>
            </a:r>
            <a:r>
              <a:rPr lang="fr-FR" sz="1200" b="1">
                <a:solidFill>
                  <a:schemeClr val="bg1"/>
                </a:solidFill>
                <a:latin typeface="Courier New" panose="02070309020205020404" pitchFamily="49" charset="0"/>
                <a:cs typeface="Courier New" panose="02070309020205020404" pitchFamily="49" charset="0"/>
              </a:rPr>
              <a:t>ip nat inside source list 1 pool NAT-POOL1</a:t>
            </a:r>
          </a:p>
        </p:txBody>
      </p:sp>
    </p:spTree>
    <p:extLst>
      <p:ext uri="{BB962C8B-B14F-4D97-AF65-F5344CB8AC3E}">
        <p14:creationId xmlns:p14="http://schemas.microsoft.com/office/powerpoint/2010/main" val="235819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Configurer la NAT dynamique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8"/>
            <a:ext cx="7913517" cy="1908803"/>
          </a:xfrm>
        </p:spPr>
        <p:txBody>
          <a:bodyPr/>
          <a:lstStyle/>
          <a:p>
            <a:pPr marL="0" indent="0" algn="l" rtl="0"/>
            <a:r>
              <a:rPr lang="fr-FR" sz="1800" dirty="0">
                <a:solidFill>
                  <a:srgbClr val="000000"/>
                </a:solidFill>
              </a:rPr>
              <a:t>La configuration des traductions NAT dynamiques comporte cinq tâches :</a:t>
            </a:r>
          </a:p>
          <a:p>
            <a:pPr marL="285750" indent="-285750" algn="l" rtl="0">
              <a:buFont typeface="Arial" panose="020B0604020202020204" pitchFamily="34" charset="0"/>
              <a:buChar char="•"/>
            </a:pPr>
            <a:r>
              <a:rPr lang="fr-FR" sz="1600" b="1" dirty="0">
                <a:solidFill>
                  <a:srgbClr val="000000"/>
                </a:solidFill>
              </a:rPr>
              <a:t>Étape 4 </a:t>
            </a:r>
            <a:r>
              <a:rPr lang="fr-FR" sz="1600" dirty="0">
                <a:solidFill>
                  <a:srgbClr val="000000"/>
                </a:solidFill>
              </a:rPr>
              <a:t>- Identifiez quelles interfaces sont à l'intérieur.</a:t>
            </a:r>
            <a:r>
              <a:rPr lang="fr-FR" sz="1600" b="1" dirty="0">
                <a:solidFill>
                  <a:srgbClr val="000000"/>
                </a:solidFill>
              </a:rPr>
              <a:t> </a:t>
            </a:r>
          </a:p>
          <a:p>
            <a:pPr marL="285750" indent="-285750" algn="l" rtl="0">
              <a:buFont typeface="Arial" panose="020B0604020202020204" pitchFamily="34" charset="0"/>
              <a:buChar char="•"/>
            </a:pPr>
            <a:r>
              <a:rPr lang="fr-FR" sz="1600" b="1" dirty="0">
                <a:solidFill>
                  <a:srgbClr val="000000"/>
                </a:solidFill>
              </a:rPr>
              <a:t>Étape 5</a:t>
            </a:r>
            <a:r>
              <a:rPr lang="fr-FR" sz="1600" dirty="0">
                <a:solidFill>
                  <a:srgbClr val="000000"/>
                </a:solidFill>
              </a:rPr>
              <a:t> - Identifiez quelles interfaces sont à l'extérieur.</a:t>
            </a:r>
            <a:r>
              <a:rPr lang="fr-FR" sz="1600" b="1" dirty="0">
                <a:solidFill>
                  <a:srgbClr val="000000"/>
                </a:solidFill>
              </a:rPr>
              <a:t> </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200" dirty="0">
              <a:solidFill>
                <a:srgbClr val="000000"/>
              </a:solidFill>
            </a:endParaRP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C5AB92B7-035F-4C02-A3A3-0391A892BC0F}"/>
              </a:ext>
            </a:extLst>
          </p:cNvPr>
          <p:cNvSpPr txBox="1"/>
          <p:nvPr/>
        </p:nvSpPr>
        <p:spPr>
          <a:xfrm>
            <a:off x="307621" y="2571750"/>
            <a:ext cx="8528758" cy="1223412"/>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ip nat pool NAT-POOL1 209.165.200.226 209.165.200.240 netmask 255.255.255.224</a:t>
            </a:r>
          </a:p>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access-list 1 permit 192.168.0.0 0.0.255.255</a:t>
            </a:r>
          </a:p>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ip nat inside source list 1 pool NAT-POOL1</a:t>
            </a:r>
          </a:p>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interface serial 0/1/0</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rgbClr val="FFC000"/>
                </a:solidFill>
                <a:latin typeface="Courier New" panose="02070309020205020404" pitchFamily="49" charset="0"/>
                <a:cs typeface="Courier New" panose="02070309020205020404" pitchFamily="49" charset="0"/>
              </a:rPr>
              <a:t>ip nat inside</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chemeClr val="bg1"/>
                </a:solidFill>
                <a:latin typeface="Courier New" panose="02070309020205020404" pitchFamily="49" charset="0"/>
                <a:cs typeface="Courier New" panose="02070309020205020404" pitchFamily="49" charset="0"/>
              </a:rPr>
              <a:t>interface serial 0/1/1</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rgbClr val="FFC000"/>
                </a:solidFill>
                <a:latin typeface="Courier New" panose="02070309020205020404" pitchFamily="49" charset="0"/>
                <a:cs typeface="Courier New" panose="02070309020205020404" pitchFamily="49" charset="0"/>
              </a:rPr>
              <a:t>ip nat outside</a:t>
            </a:r>
          </a:p>
        </p:txBody>
      </p:sp>
    </p:spTree>
    <p:extLst>
      <p:ext uri="{BB962C8B-B14F-4D97-AF65-F5344CB8AC3E}">
        <p14:creationId xmlns:p14="http://schemas.microsoft.com/office/powerpoint/2010/main" val="2994669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NAT statique</a:t>
            </a:r>
            <a:r>
              <a:rPr lang="en-US" dirty="0"/>
              <a:t/>
            </a:r>
            <a:br>
              <a:rPr lang="en-US" dirty="0"/>
            </a:br>
            <a:r>
              <a:rPr lang="fr-FR" sz="2400"/>
              <a:t>Analyser la NAT dynamique - de l'intérieur à l'extérieur</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 y="855418"/>
            <a:ext cx="4572000" cy="4136996"/>
          </a:xfrm>
        </p:spPr>
        <p:txBody>
          <a:bodyPr/>
          <a:lstStyle/>
          <a:p>
            <a:pPr marL="0" indent="0" algn="l" rtl="0"/>
            <a:r>
              <a:rPr lang="fr-FR" sz="1600">
                <a:solidFill>
                  <a:srgbClr val="000000"/>
                </a:solidFill>
              </a:rPr>
              <a:t>Processus de traduction NAT dynamique :</a:t>
            </a:r>
          </a:p>
          <a:p>
            <a:pPr marL="342900" indent="-342900" algn="l" rtl="0">
              <a:buFont typeface="+mj-lt"/>
              <a:buAutoNum type="arabicPeriod"/>
            </a:pPr>
            <a:r>
              <a:rPr lang="fr-FR" sz="1600">
                <a:solidFill>
                  <a:srgbClr val="000000"/>
                </a:solidFill>
              </a:rPr>
              <a:t>PC1 et PC2 envoient des paquets demandant une connexion au serveur.</a:t>
            </a:r>
          </a:p>
          <a:p>
            <a:pPr marL="342900" indent="-342900" algn="l" rtl="0">
              <a:buFont typeface="+mj-lt"/>
              <a:buAutoNum type="arabicPeriod"/>
            </a:pPr>
            <a:r>
              <a:rPr lang="fr-FR" sz="1600">
                <a:solidFill>
                  <a:srgbClr val="000000"/>
                </a:solidFill>
              </a:rPr>
              <a:t>R2 reçoit le premier paquet de PC1, vérifie l'ACL pour déterminer si le paquet doit être traduit, sélectionne une adresse globale disponible et crée une entrée de traduction dans la table NAT.</a:t>
            </a:r>
          </a:p>
          <a:p>
            <a:pPr marL="342900" indent="-342900" algn="l" rtl="0">
              <a:buFont typeface="+mj-lt"/>
              <a:buAutoNum type="arabicPeriod"/>
            </a:pPr>
            <a:r>
              <a:rPr lang="fr-FR" sz="1600">
                <a:solidFill>
                  <a:srgbClr val="000000"/>
                </a:solidFill>
              </a:rPr>
              <a:t>R2 remplace l'adresse source locale interne de PC1, 192.168.10.10, par l'adresse globale interne traduite, 209.165.200.226, et transmet le paquet. (Le paquet provenant de PC2 suit le même processus avec l'adresse traduite 209.165.200.227.)</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E686AF63-BC2D-49E1-848F-276B6A74C084}"/>
              </a:ext>
            </a:extLst>
          </p:cNvPr>
          <p:cNvPicPr>
            <a:picLocks noChangeAspect="1"/>
          </p:cNvPicPr>
          <p:nvPr/>
        </p:nvPicPr>
        <p:blipFill>
          <a:blip r:embed="rId3"/>
          <a:stretch>
            <a:fillRect/>
          </a:stretch>
        </p:blipFill>
        <p:spPr>
          <a:xfrm>
            <a:off x="4902887" y="1110016"/>
            <a:ext cx="4241113" cy="3178066"/>
          </a:xfrm>
          <a:prstGeom prst="rect">
            <a:avLst/>
          </a:prstGeom>
        </p:spPr>
      </p:pic>
    </p:spTree>
    <p:extLst>
      <p:ext uri="{BB962C8B-B14F-4D97-AF65-F5344CB8AC3E}">
        <p14:creationId xmlns:p14="http://schemas.microsoft.com/office/powerpoint/2010/main" val="2590505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67733"/>
            <a:ext cx="8345488" cy="731837"/>
          </a:xfrm>
        </p:spPr>
        <p:txBody>
          <a:bodyPr/>
          <a:lstStyle/>
          <a:p>
            <a:pPr rtl="0">
              <a:lnSpc>
                <a:spcPct val="100000"/>
              </a:lnSpc>
            </a:pPr>
            <a:r>
              <a:rPr lang="fr-FR" sz="1600" dirty="0"/>
              <a:t>NAT statique</a:t>
            </a:r>
            <a:r>
              <a:rPr lang="en-US" dirty="0"/>
              <a:t/>
            </a:r>
            <a:br>
              <a:rPr lang="en-US" dirty="0"/>
            </a:br>
            <a:r>
              <a:rPr lang="fr-FR" sz="2400" dirty="0"/>
              <a:t>Analyser la NAT dynamique - de l'extérieur à l'intérieur</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75415" y="855418"/>
            <a:ext cx="4496586" cy="4136996"/>
          </a:xfrm>
        </p:spPr>
        <p:txBody>
          <a:bodyPr/>
          <a:lstStyle/>
          <a:p>
            <a:pPr marL="0" indent="0" algn="l" rtl="0"/>
            <a:r>
              <a:rPr lang="fr-FR" sz="1800" dirty="0">
                <a:solidFill>
                  <a:srgbClr val="000000"/>
                </a:solidFill>
              </a:rPr>
              <a:t>Processus de traduction NAT dynamique :</a:t>
            </a:r>
          </a:p>
          <a:p>
            <a:pPr marL="342900" indent="-342900" algn="l" rtl="0">
              <a:buFont typeface="+mj-lt"/>
              <a:buAutoNum type="arabicPeriod" startAt="4"/>
            </a:pPr>
            <a:r>
              <a:rPr lang="fr-FR" sz="1400" dirty="0">
                <a:solidFill>
                  <a:srgbClr val="000000"/>
                </a:solidFill>
              </a:rPr>
              <a:t>Le serveur reçoit le paquet de PC1 et répond à l'aide de l'adresse de destination 209.165.200.226. Le serveur reçoit le paquet de PC2 et répond à l'aide de l'adresse de destination 209.165.200.227.</a:t>
            </a:r>
          </a:p>
          <a:p>
            <a:pPr marL="342900" indent="-342900" algn="l" rtl="0">
              <a:buFont typeface="+mj-lt"/>
              <a:buAutoNum type="arabicPeriod" startAt="4"/>
            </a:pPr>
            <a:r>
              <a:rPr lang="fr-FR" sz="1400" dirty="0">
                <a:solidFill>
                  <a:srgbClr val="000000"/>
                </a:solidFill>
              </a:rPr>
              <a:t>(a) Lorsque R2 reçoit le paquet avec l'adresse de destination 209.165.200.226; il effectue une recherche de table NAT et traduit l'adresse à l'adresse locale interne et transfère le paquet vers PC1.</a:t>
            </a:r>
            <a:r>
              <a:rPr lang="en-US" sz="1400" dirty="0">
                <a:solidFill>
                  <a:srgbClr val="000000"/>
                </a:solidFill>
              </a:rPr>
              <a:t/>
            </a:r>
            <a:br>
              <a:rPr lang="en-US" sz="1400" dirty="0">
                <a:solidFill>
                  <a:srgbClr val="000000"/>
                </a:solidFill>
              </a:rPr>
            </a:br>
            <a:r>
              <a:rPr lang="fr-FR" sz="1400" dirty="0">
                <a:solidFill>
                  <a:srgbClr val="000000"/>
                </a:solidFill>
              </a:rPr>
              <a:t>( b) Lorsque R2 reçoit le paquet avec l'adresse de destination 209.165.200.227; il effectue une recherche de table NAT et traduit l'adresse à une adresse locale interne 192.168.11.10 et transfère le paquet vers PC2.</a:t>
            </a:r>
          </a:p>
          <a:p>
            <a:pPr marL="0" indent="0" algn="l"/>
            <a:endParaRPr lang="en-US" sz="12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DAD416A2-B74F-4E34-958C-CB28BBC47954}"/>
              </a:ext>
            </a:extLst>
          </p:cNvPr>
          <p:cNvPicPr>
            <a:picLocks noChangeAspect="1"/>
          </p:cNvPicPr>
          <p:nvPr/>
        </p:nvPicPr>
        <p:blipFill>
          <a:blip r:embed="rId3"/>
          <a:stretch>
            <a:fillRect/>
          </a:stretch>
        </p:blipFill>
        <p:spPr>
          <a:xfrm>
            <a:off x="4979972" y="1366413"/>
            <a:ext cx="3995330" cy="3115003"/>
          </a:xfrm>
          <a:prstGeom prst="rect">
            <a:avLst/>
          </a:prstGeom>
        </p:spPr>
      </p:pic>
    </p:spTree>
    <p:extLst>
      <p:ext uri="{BB962C8B-B14F-4D97-AF65-F5344CB8AC3E}">
        <p14:creationId xmlns:p14="http://schemas.microsoft.com/office/powerpoint/2010/main" val="472496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93133" y="127000"/>
            <a:ext cx="8991599" cy="731837"/>
          </a:xfrm>
        </p:spPr>
        <p:txBody>
          <a:bodyPr/>
          <a:lstStyle/>
          <a:p>
            <a:pPr rtl="0">
              <a:lnSpc>
                <a:spcPct val="100000"/>
              </a:lnSpc>
            </a:pPr>
            <a:r>
              <a:rPr lang="fr-FR" sz="1600" dirty="0"/>
              <a:t>NAT statique</a:t>
            </a:r>
            <a:r>
              <a:rPr lang="en-US" dirty="0"/>
              <a:t/>
            </a:r>
            <a:br>
              <a:rPr lang="en-US" dirty="0"/>
            </a:br>
            <a:r>
              <a:rPr lang="fr-FR" sz="2400" dirty="0"/>
              <a:t>Analyser la NAT dynamique - de l'extérieur à l'intérieur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76201" y="1117885"/>
            <a:ext cx="4521200" cy="4136996"/>
          </a:xfrm>
        </p:spPr>
        <p:txBody>
          <a:bodyPr/>
          <a:lstStyle/>
          <a:p>
            <a:pPr marL="0" indent="0" algn="l" rtl="0"/>
            <a:r>
              <a:rPr lang="fr-FR" sz="1800" dirty="0">
                <a:solidFill>
                  <a:srgbClr val="000000"/>
                </a:solidFill>
              </a:rPr>
              <a:t>Processus de traduction NAT dynamique :</a:t>
            </a:r>
          </a:p>
          <a:p>
            <a:pPr marL="342900" indent="-342900" algn="l" rtl="0">
              <a:buFont typeface="+mj-lt"/>
              <a:buAutoNum type="arabicPeriod" startAt="6"/>
            </a:pPr>
            <a:r>
              <a:rPr lang="fr-FR" sz="1400" dirty="0">
                <a:solidFill>
                  <a:srgbClr val="000000"/>
                </a:solidFill>
              </a:rPr>
              <a:t>PC1 et PC2 reçoivent les paquets et poursuivent la conversation. Le routeur réalise les étapes 2 à 5 pour chaque paquet.</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DAD416A2-B74F-4E34-958C-CB28BBC47954}"/>
              </a:ext>
            </a:extLst>
          </p:cNvPr>
          <p:cNvPicPr>
            <a:picLocks noChangeAspect="1"/>
          </p:cNvPicPr>
          <p:nvPr/>
        </p:nvPicPr>
        <p:blipFill>
          <a:blip r:embed="rId3"/>
          <a:stretch>
            <a:fillRect/>
          </a:stretch>
        </p:blipFill>
        <p:spPr>
          <a:xfrm>
            <a:off x="4810639" y="1366414"/>
            <a:ext cx="3995330" cy="3115003"/>
          </a:xfrm>
          <a:prstGeom prst="rect">
            <a:avLst/>
          </a:prstGeom>
        </p:spPr>
      </p:pic>
    </p:spTree>
    <p:extLst>
      <p:ext uri="{BB962C8B-B14F-4D97-AF65-F5344CB8AC3E}">
        <p14:creationId xmlns:p14="http://schemas.microsoft.com/office/powerpoint/2010/main" val="3505050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93133"/>
            <a:ext cx="8345488" cy="731837"/>
          </a:xfrm>
        </p:spPr>
        <p:txBody>
          <a:bodyPr/>
          <a:lstStyle/>
          <a:p>
            <a:pPr rtl="0">
              <a:lnSpc>
                <a:spcPct val="100000"/>
              </a:lnSpc>
            </a:pPr>
            <a:r>
              <a:rPr lang="fr-FR" sz="1600" dirty="0"/>
              <a:t>NAT statique</a:t>
            </a:r>
            <a:r>
              <a:rPr lang="en-US" dirty="0"/>
              <a:t/>
            </a:r>
            <a:br>
              <a:rPr lang="en-US" dirty="0"/>
            </a:br>
            <a:r>
              <a:rPr lang="fr-FR" sz="2400" dirty="0"/>
              <a:t>Vérifier la NAT dynamique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900246"/>
          </a:xfrm>
        </p:spPr>
        <p:txBody>
          <a:bodyPr/>
          <a:lstStyle/>
          <a:p>
            <a:pPr marL="0" indent="0" algn="l" rtl="0"/>
            <a:r>
              <a:rPr lang="fr-FR" sz="1800">
                <a:solidFill>
                  <a:srgbClr val="000000"/>
                </a:solidFill>
              </a:rPr>
              <a:t>La sortie de la commande </a:t>
            </a:r>
            <a:r>
              <a:rPr lang="fr-FR" sz="1800" b="1">
                <a:solidFill>
                  <a:srgbClr val="000000"/>
                </a:solidFill>
              </a:rPr>
              <a:t>show ip nat translations</a:t>
            </a:r>
            <a:r>
              <a:rPr lang="fr-FR" sz="1800">
                <a:solidFill>
                  <a:srgbClr val="000000"/>
                </a:solidFill>
              </a:rPr>
              <a:t> montre toutes les traductions statiques qui ont été configurées ainsi que les éventuelles traductions dynamiques créées par le trafic.</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E069F52E-0461-45E4-BE52-F85A33205591}"/>
              </a:ext>
            </a:extLst>
          </p:cNvPr>
          <p:cNvSpPr txBox="1"/>
          <p:nvPr/>
        </p:nvSpPr>
        <p:spPr>
          <a:xfrm>
            <a:off x="307621" y="2063918"/>
            <a:ext cx="8528758" cy="900246"/>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ip nat translations</a:t>
            </a:r>
          </a:p>
          <a:p>
            <a:pPr rtl="0"/>
            <a:r>
              <a:rPr lang="fr-FR" sz="1050">
                <a:solidFill>
                  <a:schemeClr val="bg1"/>
                </a:solidFill>
                <a:latin typeface="Courier New" panose="02070309020205020404" pitchFamily="49" charset="0"/>
                <a:cs typeface="Courier New" panose="02070309020205020404" pitchFamily="49" charset="0"/>
              </a:rPr>
              <a:t>Pro Inside global Inside local Outside local Outside global</a:t>
            </a:r>
          </a:p>
          <a:p>
            <a:pPr rtl="0"/>
            <a:r>
              <a:rPr lang="fr-FR" sz="1050">
                <a:solidFill>
                  <a:schemeClr val="bg1"/>
                </a:solidFill>
                <a:latin typeface="Courier New" panose="02070309020205020404" pitchFamily="49" charset="0"/>
                <a:cs typeface="Courier New" panose="02070309020205020404" pitchFamily="49" charset="0"/>
              </a:rPr>
              <a:t>--- 209.165.200.228 192.168.10.10 --- ---</a:t>
            </a:r>
          </a:p>
          <a:p>
            <a:pPr rtl="0"/>
            <a:r>
              <a:rPr lang="fr-FR" sz="1050">
                <a:solidFill>
                  <a:schemeClr val="bg1"/>
                </a:solidFill>
                <a:latin typeface="Courier New" panose="02070309020205020404" pitchFamily="49" charset="0"/>
                <a:cs typeface="Courier New" panose="02070309020205020404" pitchFamily="49" charset="0"/>
              </a:rPr>
              <a:t>--- 209.165.200.229 192.168.11.10 --- ---</a:t>
            </a:r>
          </a:p>
          <a:p>
            <a:pPr rtl="0"/>
            <a:r>
              <a:rPr lang="fr-FR" sz="1050">
                <a:solidFill>
                  <a:schemeClr val="bg1"/>
                </a:solidFill>
                <a:latin typeface="Courier New" panose="02070309020205020404" pitchFamily="49" charset="0"/>
                <a:cs typeface="Courier New" panose="02070309020205020404" pitchFamily="49" charset="0"/>
              </a:rPr>
              <a:t>R2#</a:t>
            </a:r>
          </a:p>
        </p:txBody>
      </p:sp>
    </p:spTree>
    <p:extLst>
      <p:ext uri="{BB962C8B-B14F-4D97-AF65-F5344CB8AC3E}">
        <p14:creationId xmlns:p14="http://schemas.microsoft.com/office/powerpoint/2010/main" val="73545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la NAT dynamique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1039370"/>
          </a:xfrm>
        </p:spPr>
        <p:txBody>
          <a:bodyPr/>
          <a:lstStyle/>
          <a:p>
            <a:pPr marL="0" indent="0" algn="l" rtl="0"/>
            <a:r>
              <a:rPr lang="fr-FR" sz="1800">
                <a:solidFill>
                  <a:srgbClr val="000000"/>
                </a:solidFill>
              </a:rPr>
              <a:t>Si vous ajoutez le mot-clé </a:t>
            </a:r>
            <a:r>
              <a:rPr lang="fr-FR" sz="1800" b="1">
                <a:solidFill>
                  <a:srgbClr val="000000"/>
                </a:solidFill>
              </a:rPr>
              <a:t>verbose</a:t>
            </a:r>
            <a:r>
              <a:rPr lang="fr-FR" sz="1800">
                <a:solidFill>
                  <a:srgbClr val="000000"/>
                </a:solidFill>
              </a:rPr>
              <a:t>, vous obtiendrez des informations supplémentaires sur chaque traduction, notamment la date de création et la durée d'utilisation d'une entrée.</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E069F52E-0461-45E4-BE52-F85A33205591}"/>
              </a:ext>
            </a:extLst>
          </p:cNvPr>
          <p:cNvSpPr txBox="1"/>
          <p:nvPr/>
        </p:nvSpPr>
        <p:spPr>
          <a:xfrm>
            <a:off x="307621" y="2063918"/>
            <a:ext cx="8528758" cy="1869743"/>
          </a:xfrm>
          <a:prstGeom prst="rect">
            <a:avLst/>
          </a:prstGeom>
          <a:solidFill>
            <a:srgbClr val="000000"/>
          </a:solidFill>
        </p:spPr>
        <p:txBody>
          <a:bodyPr wrap="square" rtlCol="0">
            <a:spAutoFit/>
          </a:bodyPr>
          <a:lstStyle/>
          <a:p>
            <a:pPr rtl="0"/>
            <a:r>
              <a:rPr lang="fr-FR" sz="1050" dirty="0">
                <a:solidFill>
                  <a:schemeClr val="bg1"/>
                </a:solidFill>
                <a:latin typeface="Courier New" panose="02070309020205020404" pitchFamily="49" charset="0"/>
                <a:cs typeface="Courier New" panose="02070309020205020404" pitchFamily="49" charset="0"/>
              </a:rPr>
              <a:t>R2# </a:t>
            </a:r>
            <a:r>
              <a:rPr lang="fr-FR" sz="1050" b="1" dirty="0">
                <a:solidFill>
                  <a:schemeClr val="bg1"/>
                </a:solidFill>
                <a:latin typeface="Courier New" panose="02070309020205020404" pitchFamily="49" charset="0"/>
                <a:cs typeface="Courier New" panose="02070309020205020404" pitchFamily="49" charset="0"/>
              </a:rPr>
              <a:t>show </a:t>
            </a:r>
            <a:r>
              <a:rPr lang="fr-FR" sz="1050" b="1" dirty="0" err="1">
                <a:solidFill>
                  <a:schemeClr val="bg1"/>
                </a:solidFill>
                <a:latin typeface="Courier New" panose="02070309020205020404" pitchFamily="49" charset="0"/>
                <a:cs typeface="Courier New" panose="02070309020205020404" pitchFamily="49" charset="0"/>
              </a:rPr>
              <a:t>ip</a:t>
            </a:r>
            <a:r>
              <a:rPr lang="fr-FR" sz="1050" b="1" dirty="0">
                <a:solidFill>
                  <a:schemeClr val="bg1"/>
                </a:solidFill>
                <a:latin typeface="Courier New" panose="02070309020205020404" pitchFamily="49" charset="0"/>
                <a:cs typeface="Courier New" panose="02070309020205020404" pitchFamily="49" charset="0"/>
              </a:rPr>
              <a:t> </a:t>
            </a:r>
            <a:r>
              <a:rPr lang="fr-FR" sz="1050" b="1" dirty="0" err="1">
                <a:solidFill>
                  <a:schemeClr val="bg1"/>
                </a:solidFill>
                <a:latin typeface="Courier New" panose="02070309020205020404" pitchFamily="49" charset="0"/>
                <a:cs typeface="Courier New" panose="02070309020205020404" pitchFamily="49" charset="0"/>
              </a:rPr>
              <a:t>nat</a:t>
            </a:r>
            <a:r>
              <a:rPr lang="fr-FR" sz="1050" b="1" dirty="0">
                <a:solidFill>
                  <a:schemeClr val="bg1"/>
                </a:solidFill>
                <a:latin typeface="Courier New" panose="02070309020205020404" pitchFamily="49" charset="0"/>
                <a:cs typeface="Courier New" panose="02070309020205020404" pitchFamily="49" charset="0"/>
              </a:rPr>
              <a:t> translation </a:t>
            </a:r>
            <a:r>
              <a:rPr lang="fr-FR" sz="1050" b="1" dirty="0" err="1">
                <a:solidFill>
                  <a:schemeClr val="bg1"/>
                </a:solidFill>
                <a:latin typeface="Courier New" panose="02070309020205020404" pitchFamily="49" charset="0"/>
                <a:cs typeface="Courier New" panose="02070309020205020404" pitchFamily="49" charset="0"/>
              </a:rPr>
              <a:t>verbose</a:t>
            </a:r>
            <a:endParaRPr lang="fr-FR" sz="1050" b="1" dirty="0">
              <a:solidFill>
                <a:schemeClr val="bg1"/>
              </a:solidFill>
              <a:latin typeface="Courier New" panose="02070309020205020404" pitchFamily="49" charset="0"/>
              <a:cs typeface="Courier New" panose="02070309020205020404" pitchFamily="49" charset="0"/>
            </a:endParaRPr>
          </a:p>
          <a:p>
            <a:pPr rtl="0"/>
            <a:r>
              <a:rPr lang="fr-FR" sz="1050" dirty="0">
                <a:solidFill>
                  <a:schemeClr val="bg1"/>
                </a:solidFill>
                <a:latin typeface="Courier New" panose="02070309020205020404" pitchFamily="49" charset="0"/>
                <a:cs typeface="Courier New" panose="02070309020205020404" pitchFamily="49" charset="0"/>
              </a:rPr>
              <a:t>Pro Inside global Inside local </a:t>
            </a:r>
            <a:r>
              <a:rPr lang="fr-FR" sz="1050" dirty="0" err="1">
                <a:solidFill>
                  <a:schemeClr val="bg1"/>
                </a:solidFill>
                <a:latin typeface="Courier New" panose="02070309020205020404" pitchFamily="49" charset="0"/>
                <a:cs typeface="Courier New" panose="02070309020205020404" pitchFamily="49" charset="0"/>
              </a:rPr>
              <a:t>Outside</a:t>
            </a:r>
            <a:r>
              <a:rPr lang="fr-FR" sz="1050" dirty="0">
                <a:solidFill>
                  <a:schemeClr val="bg1"/>
                </a:solidFill>
                <a:latin typeface="Courier New" panose="02070309020205020404" pitchFamily="49" charset="0"/>
                <a:cs typeface="Courier New" panose="02070309020205020404" pitchFamily="49" charset="0"/>
              </a:rPr>
              <a:t> local </a:t>
            </a:r>
            <a:r>
              <a:rPr lang="fr-FR" sz="1050" dirty="0" err="1">
                <a:solidFill>
                  <a:schemeClr val="bg1"/>
                </a:solidFill>
                <a:latin typeface="Courier New" panose="02070309020205020404" pitchFamily="49" charset="0"/>
                <a:cs typeface="Courier New" panose="02070309020205020404" pitchFamily="49" charset="0"/>
              </a:rPr>
              <a:t>Outside</a:t>
            </a:r>
            <a:r>
              <a:rPr lang="fr-FR" sz="1050" dirty="0">
                <a:solidFill>
                  <a:schemeClr val="bg1"/>
                </a:solidFill>
                <a:latin typeface="Courier New" panose="02070309020205020404" pitchFamily="49" charset="0"/>
                <a:cs typeface="Courier New" panose="02070309020205020404" pitchFamily="49" charset="0"/>
              </a:rPr>
              <a:t> global</a:t>
            </a:r>
          </a:p>
          <a:p>
            <a:pPr rtl="0"/>
            <a:r>
              <a:rPr lang="fr-FR" sz="1050" dirty="0" err="1">
                <a:solidFill>
                  <a:schemeClr val="bg1"/>
                </a:solidFill>
                <a:latin typeface="Courier New" panose="02070309020205020404" pitchFamily="49" charset="0"/>
                <a:cs typeface="Courier New" panose="02070309020205020404" pitchFamily="49" charset="0"/>
              </a:rPr>
              <a:t>tcp</a:t>
            </a:r>
            <a:r>
              <a:rPr lang="fr-FR" sz="1050" dirty="0">
                <a:solidFill>
                  <a:schemeClr val="bg1"/>
                </a:solidFill>
                <a:latin typeface="Courier New" panose="02070309020205020404" pitchFamily="49" charset="0"/>
                <a:cs typeface="Courier New" panose="02070309020205020404" pitchFamily="49" charset="0"/>
              </a:rPr>
              <a:t> 209.165.200.228 192.168.10.10 — —</a:t>
            </a:r>
          </a:p>
          <a:p>
            <a:pPr rtl="0"/>
            <a:r>
              <a:rPr lang="fr-FR" sz="1050" dirty="0">
                <a:solidFill>
                  <a:schemeClr val="bg1"/>
                </a:solidFill>
                <a:latin typeface="Courier New" panose="02070309020205020404" pitchFamily="49" charset="0"/>
                <a:cs typeface="Courier New" panose="02070309020205020404" pitchFamily="49" charset="0"/>
              </a:rPr>
              <a:t>    </a:t>
            </a:r>
            <a:r>
              <a:rPr lang="fr-FR" sz="1050" dirty="0" err="1" smtClean="0">
                <a:solidFill>
                  <a:schemeClr val="bg1"/>
                </a:solidFill>
                <a:latin typeface="Courier New" panose="02070309020205020404" pitchFamily="49" charset="0"/>
                <a:cs typeface="Courier New" panose="02070309020205020404" pitchFamily="49" charset="0"/>
              </a:rPr>
              <a:t>create</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00:02:11, </a:t>
            </a:r>
            <a:r>
              <a:rPr lang="fr-FR" sz="1050" dirty="0" smtClean="0">
                <a:solidFill>
                  <a:schemeClr val="bg1"/>
                </a:solidFill>
                <a:latin typeface="Courier New" panose="02070309020205020404" pitchFamily="49" charset="0"/>
                <a:cs typeface="Courier New" panose="02070309020205020404" pitchFamily="49" charset="0"/>
              </a:rPr>
              <a:t>use </a:t>
            </a:r>
            <a:r>
              <a:rPr lang="fr-FR" sz="1050" dirty="0">
                <a:solidFill>
                  <a:schemeClr val="bg1"/>
                </a:solidFill>
                <a:latin typeface="Courier New" panose="02070309020205020404" pitchFamily="49" charset="0"/>
                <a:cs typeface="Courier New" panose="02070309020205020404" pitchFamily="49" charset="0"/>
              </a:rPr>
              <a:t>00:02:11 timeout:86400000, </a:t>
            </a:r>
            <a:r>
              <a:rPr lang="fr-FR" sz="1050" dirty="0" err="1" smtClean="0">
                <a:solidFill>
                  <a:schemeClr val="bg1"/>
                </a:solidFill>
                <a:latin typeface="Courier New" panose="02070309020205020404" pitchFamily="49" charset="0"/>
                <a:cs typeface="Courier New" panose="02070309020205020404" pitchFamily="49" charset="0"/>
              </a:rPr>
              <a:t>left</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23:57:48, </a:t>
            </a:r>
            <a:r>
              <a:rPr lang="fr-FR" sz="1050" dirty="0" err="1" smtClean="0">
                <a:solidFill>
                  <a:schemeClr val="bg1"/>
                </a:solidFill>
                <a:latin typeface="Courier New" panose="02070309020205020404" pitchFamily="49" charset="0"/>
                <a:cs typeface="Courier New" panose="02070309020205020404" pitchFamily="49" charset="0"/>
              </a:rPr>
              <a:t>Card</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Id (In) : 1, </a:t>
            </a:r>
          </a:p>
          <a:p>
            <a:pPr rtl="0"/>
            <a:r>
              <a:rPr lang="fr-FR" sz="1050" dirty="0">
                <a:solidFill>
                  <a:schemeClr val="bg1"/>
                </a:solidFill>
                <a:latin typeface="Courier New" panose="02070309020205020404" pitchFamily="49" charset="0"/>
                <a:cs typeface="Courier New" panose="02070309020205020404" pitchFamily="49" charset="0"/>
              </a:rPr>
              <a:t>    flags: </a:t>
            </a:r>
          </a:p>
          <a:p>
            <a:pPr rtl="0"/>
            <a:r>
              <a:rPr lang="fr-FR" sz="1050" dirty="0">
                <a:solidFill>
                  <a:schemeClr val="bg1"/>
                </a:solidFill>
                <a:latin typeface="Courier New" panose="02070309020205020404" pitchFamily="49" charset="0"/>
                <a:cs typeface="Courier New" panose="02070309020205020404" pitchFamily="49" charset="0"/>
              </a:rPr>
              <a:t>none, </a:t>
            </a:r>
            <a:r>
              <a:rPr lang="fr-FR" sz="1050" dirty="0" err="1">
                <a:solidFill>
                  <a:schemeClr val="bg1"/>
                </a:solidFill>
                <a:latin typeface="Courier New" panose="02070309020205020404" pitchFamily="49" charset="0"/>
                <a:cs typeface="Courier New" panose="02070309020205020404" pitchFamily="49" charset="0"/>
              </a:rPr>
              <a:t>use_count</a:t>
            </a:r>
            <a:r>
              <a:rPr lang="fr-FR" sz="1050" dirty="0">
                <a:solidFill>
                  <a:schemeClr val="bg1"/>
                </a:solidFill>
                <a:latin typeface="Courier New" panose="02070309020205020404" pitchFamily="49" charset="0"/>
                <a:cs typeface="Courier New" panose="02070309020205020404" pitchFamily="49" charset="0"/>
              </a:rPr>
              <a:t>: 0, entry-id: 10, </a:t>
            </a:r>
            <a:r>
              <a:rPr lang="fr-FR" sz="1050" dirty="0" err="1">
                <a:solidFill>
                  <a:schemeClr val="bg1"/>
                </a:solidFill>
                <a:latin typeface="Courier New" panose="02070309020205020404" pitchFamily="49" charset="0"/>
                <a:cs typeface="Courier New" panose="02070309020205020404" pitchFamily="49" charset="0"/>
              </a:rPr>
              <a:t>lc_entries</a:t>
            </a:r>
            <a:r>
              <a:rPr lang="fr-FR" sz="1050" dirty="0">
                <a:solidFill>
                  <a:schemeClr val="bg1"/>
                </a:solidFill>
                <a:latin typeface="Courier New" panose="02070309020205020404" pitchFamily="49" charset="0"/>
                <a:cs typeface="Courier New" panose="02070309020205020404" pitchFamily="49" charset="0"/>
              </a:rPr>
              <a:t>: 0</a:t>
            </a:r>
          </a:p>
          <a:p>
            <a:pPr rtl="0"/>
            <a:r>
              <a:rPr lang="fr-FR" sz="1050" dirty="0" err="1">
                <a:solidFill>
                  <a:schemeClr val="bg1"/>
                </a:solidFill>
                <a:latin typeface="Courier New" panose="02070309020205020404" pitchFamily="49" charset="0"/>
                <a:cs typeface="Courier New" panose="02070309020205020404" pitchFamily="49" charset="0"/>
              </a:rPr>
              <a:t>tcp</a:t>
            </a:r>
            <a:r>
              <a:rPr lang="fr-FR" sz="1050" dirty="0">
                <a:solidFill>
                  <a:schemeClr val="bg1"/>
                </a:solidFill>
                <a:latin typeface="Courier New" panose="02070309020205020404" pitchFamily="49" charset="0"/>
                <a:cs typeface="Courier New" panose="02070309020205020404" pitchFamily="49" charset="0"/>
              </a:rPr>
              <a:t> 209.165.200.229 192.168.11.10 — —</a:t>
            </a:r>
          </a:p>
          <a:p>
            <a:pPr rtl="0"/>
            <a:r>
              <a:rPr lang="fr-FR" sz="1050" dirty="0">
                <a:solidFill>
                  <a:schemeClr val="bg1"/>
                </a:solidFill>
                <a:latin typeface="Courier New" panose="02070309020205020404" pitchFamily="49" charset="0"/>
                <a:cs typeface="Courier New" panose="02070309020205020404" pitchFamily="49" charset="0"/>
              </a:rPr>
              <a:t>    </a:t>
            </a:r>
            <a:r>
              <a:rPr lang="fr-FR" sz="1050" dirty="0" err="1" smtClean="0">
                <a:solidFill>
                  <a:schemeClr val="bg1"/>
                </a:solidFill>
                <a:latin typeface="Courier New" panose="02070309020205020404" pitchFamily="49" charset="0"/>
                <a:cs typeface="Courier New" panose="02070309020205020404" pitchFamily="49" charset="0"/>
              </a:rPr>
              <a:t>create</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00:02:10, </a:t>
            </a:r>
            <a:r>
              <a:rPr lang="fr-FR" sz="1050" dirty="0" smtClean="0">
                <a:solidFill>
                  <a:schemeClr val="bg1"/>
                </a:solidFill>
                <a:latin typeface="Courier New" panose="02070309020205020404" pitchFamily="49" charset="0"/>
                <a:cs typeface="Courier New" panose="02070309020205020404" pitchFamily="49" charset="0"/>
              </a:rPr>
              <a:t>use </a:t>
            </a:r>
            <a:r>
              <a:rPr lang="fr-FR" sz="1050" dirty="0">
                <a:solidFill>
                  <a:schemeClr val="bg1"/>
                </a:solidFill>
                <a:latin typeface="Courier New" panose="02070309020205020404" pitchFamily="49" charset="0"/>
                <a:cs typeface="Courier New" panose="02070309020205020404" pitchFamily="49" charset="0"/>
              </a:rPr>
              <a:t>00:02:10 timeout:86400000, </a:t>
            </a:r>
            <a:r>
              <a:rPr lang="fr-FR" sz="1050" dirty="0" err="1" smtClean="0">
                <a:solidFill>
                  <a:schemeClr val="bg1"/>
                </a:solidFill>
                <a:latin typeface="Courier New" panose="02070309020205020404" pitchFamily="49" charset="0"/>
                <a:cs typeface="Courier New" panose="02070309020205020404" pitchFamily="49" charset="0"/>
              </a:rPr>
              <a:t>left</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23:57:49, </a:t>
            </a:r>
            <a:r>
              <a:rPr lang="fr-FR" sz="1050" dirty="0" err="1" smtClean="0">
                <a:solidFill>
                  <a:schemeClr val="bg1"/>
                </a:solidFill>
                <a:latin typeface="Courier New" panose="02070309020205020404" pitchFamily="49" charset="0"/>
                <a:cs typeface="Courier New" panose="02070309020205020404" pitchFamily="49" charset="0"/>
              </a:rPr>
              <a:t>Card</a:t>
            </a:r>
            <a:r>
              <a:rPr lang="fr-FR" sz="1050" dirty="0" smtClean="0">
                <a:solidFill>
                  <a:schemeClr val="bg1"/>
                </a:solidFill>
                <a:latin typeface="Courier New" panose="02070309020205020404" pitchFamily="49" charset="0"/>
                <a:cs typeface="Courier New" panose="02070309020205020404" pitchFamily="49" charset="0"/>
              </a:rPr>
              <a:t> </a:t>
            </a:r>
            <a:r>
              <a:rPr lang="fr-FR" sz="1050" dirty="0">
                <a:solidFill>
                  <a:schemeClr val="bg1"/>
                </a:solidFill>
                <a:latin typeface="Courier New" panose="02070309020205020404" pitchFamily="49" charset="0"/>
                <a:cs typeface="Courier New" panose="02070309020205020404" pitchFamily="49" charset="0"/>
              </a:rPr>
              <a:t>Id (In) : 1, </a:t>
            </a:r>
          </a:p>
          <a:p>
            <a:pPr rtl="0"/>
            <a:r>
              <a:rPr lang="fr-FR" sz="1050" dirty="0">
                <a:solidFill>
                  <a:schemeClr val="bg1"/>
                </a:solidFill>
                <a:latin typeface="Courier New" panose="02070309020205020404" pitchFamily="49" charset="0"/>
                <a:cs typeface="Courier New" panose="02070309020205020404" pitchFamily="49" charset="0"/>
              </a:rPr>
              <a:t>    flags: </a:t>
            </a:r>
          </a:p>
          <a:p>
            <a:pPr rtl="0"/>
            <a:r>
              <a:rPr lang="fr-FR" sz="1050" dirty="0">
                <a:solidFill>
                  <a:schemeClr val="bg1"/>
                </a:solidFill>
                <a:latin typeface="Courier New" panose="02070309020205020404" pitchFamily="49" charset="0"/>
                <a:cs typeface="Courier New" panose="02070309020205020404" pitchFamily="49" charset="0"/>
              </a:rPr>
              <a:t>none, </a:t>
            </a:r>
            <a:r>
              <a:rPr lang="fr-FR" sz="1050" dirty="0" err="1">
                <a:solidFill>
                  <a:schemeClr val="bg1"/>
                </a:solidFill>
                <a:latin typeface="Courier New" panose="02070309020205020404" pitchFamily="49" charset="0"/>
                <a:cs typeface="Courier New" panose="02070309020205020404" pitchFamily="49" charset="0"/>
              </a:rPr>
              <a:t>use_count</a:t>
            </a:r>
            <a:r>
              <a:rPr lang="fr-FR" sz="1050" dirty="0">
                <a:solidFill>
                  <a:schemeClr val="bg1"/>
                </a:solidFill>
                <a:latin typeface="Courier New" panose="02070309020205020404" pitchFamily="49" charset="0"/>
                <a:cs typeface="Courier New" panose="02070309020205020404" pitchFamily="49" charset="0"/>
              </a:rPr>
              <a:t>: 0, entry-id: 12, </a:t>
            </a:r>
            <a:r>
              <a:rPr lang="fr-FR" sz="1050" dirty="0" err="1">
                <a:solidFill>
                  <a:schemeClr val="bg1"/>
                </a:solidFill>
                <a:latin typeface="Courier New" panose="02070309020205020404" pitchFamily="49" charset="0"/>
                <a:cs typeface="Courier New" panose="02070309020205020404" pitchFamily="49" charset="0"/>
              </a:rPr>
              <a:t>lc_entries</a:t>
            </a:r>
            <a:r>
              <a:rPr lang="fr-FR" sz="1050" dirty="0">
                <a:solidFill>
                  <a:schemeClr val="bg1"/>
                </a:solidFill>
                <a:latin typeface="Courier New" panose="02070309020205020404" pitchFamily="49" charset="0"/>
                <a:cs typeface="Courier New" panose="02070309020205020404" pitchFamily="49" charset="0"/>
              </a:rPr>
              <a:t>: 0</a:t>
            </a:r>
          </a:p>
          <a:p>
            <a:pPr rtl="0"/>
            <a:r>
              <a:rPr lang="fr-FR" sz="1050" dirty="0">
                <a:solidFill>
                  <a:schemeClr val="bg1"/>
                </a:solidFill>
                <a:latin typeface="Courier New" panose="02070309020205020404" pitchFamily="49" charset="0"/>
                <a:cs typeface="Courier New" panose="02070309020205020404" pitchFamily="49" charset="0"/>
              </a:rPr>
              <a:t>R2#</a:t>
            </a:r>
          </a:p>
        </p:txBody>
      </p:sp>
    </p:spTree>
    <p:extLst>
      <p:ext uri="{BB962C8B-B14F-4D97-AF65-F5344CB8AC3E}">
        <p14:creationId xmlns:p14="http://schemas.microsoft.com/office/powerpoint/2010/main" val="425324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la NAT dynamique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20133" y="770751"/>
            <a:ext cx="8616246" cy="1284467"/>
          </a:xfrm>
        </p:spPr>
        <p:txBody>
          <a:bodyPr/>
          <a:lstStyle/>
          <a:p>
            <a:pPr marL="0" indent="0" algn="l" rtl="0"/>
            <a:r>
              <a:rPr lang="fr-FR" sz="1600" dirty="0">
                <a:solidFill>
                  <a:srgbClr val="000000"/>
                </a:solidFill>
              </a:rPr>
              <a:t>Par défaut, les entrées de traduction expirent au bout de 24 heures, sauf si les compteurs ont été configurés à l’aide de la commande du mode de configuration globale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translation timeout</a:t>
            </a:r>
            <a:r>
              <a:rPr lang="fr-FR" sz="1600" dirty="0">
                <a:solidFill>
                  <a:srgbClr val="000000"/>
                </a:solidFill>
              </a:rPr>
              <a:t> </a:t>
            </a:r>
            <a:r>
              <a:rPr lang="fr-FR" sz="1600" i="1" dirty="0">
                <a:solidFill>
                  <a:srgbClr val="000000"/>
                </a:solidFill>
              </a:rPr>
              <a:t>timeout-seconds</a:t>
            </a:r>
            <a:r>
              <a:rPr lang="fr-FR" sz="1600" dirty="0">
                <a:solidFill>
                  <a:srgbClr val="000000"/>
                </a:solidFill>
              </a:rPr>
              <a:t> . Pour effacer les entrées dynamiques avant l’expiration du délai, utilisez la commande du mode d'exécution privilégié </a:t>
            </a:r>
            <a:r>
              <a:rPr lang="fr-FR" sz="1600" b="1" dirty="0" err="1">
                <a:solidFill>
                  <a:srgbClr val="000000"/>
                </a:solidFill>
              </a:rPr>
              <a:t>clear</a:t>
            </a:r>
            <a:r>
              <a:rPr lang="fr-FR" sz="1600" b="1" dirty="0">
                <a:solidFill>
                  <a:srgbClr val="000000"/>
                </a:solidFill>
              </a:rPr>
              <a:t>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translation</a:t>
            </a:r>
            <a:r>
              <a:rPr lang="fr-FR" sz="1600" dirty="0">
                <a:solidFill>
                  <a:srgbClr val="000000"/>
                </a:solidFill>
              </a:rPr>
              <a:t> .</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E069F52E-0461-45E4-BE52-F85A33205591}"/>
              </a:ext>
            </a:extLst>
          </p:cNvPr>
          <p:cNvSpPr txBox="1"/>
          <p:nvPr/>
        </p:nvSpPr>
        <p:spPr>
          <a:xfrm>
            <a:off x="307621" y="1938282"/>
            <a:ext cx="8528758" cy="430887"/>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clear ip nat translation *</a:t>
            </a:r>
          </a:p>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ip nat translation</a:t>
            </a:r>
          </a:p>
        </p:txBody>
      </p:sp>
      <p:graphicFrame>
        <p:nvGraphicFramePr>
          <p:cNvPr id="5" name="Content Placeholder 3">
            <a:extLst>
              <a:ext uri="{FF2B5EF4-FFF2-40B4-BE49-F238E27FC236}">
                <a16:creationId xmlns:a16="http://schemas.microsoft.com/office/drawing/2014/main" xmlns:c15="http://schemas.microsoft.com/office/drawing/2012/chart" xmlns:c="http://schemas.openxmlformats.org/drawingml/2006/chart" xmlns="" id="{DBC7A83C-E0EE-48CF-9FB3-8433E5D2F4F2}"/>
              </a:ext>
            </a:extLst>
          </p:cNvPr>
          <p:cNvGraphicFramePr>
            <a:graphicFrameLocks/>
          </p:cNvGraphicFramePr>
          <p:nvPr>
            <p:extLst>
              <p:ext uri="{D42A27DB-BD31-4B8C-83A1-F6EECF244321}">
                <p14:modId xmlns:p14="http://schemas.microsoft.com/office/powerpoint/2010/main" val="2604678458"/>
              </p:ext>
            </p:extLst>
          </p:nvPr>
        </p:nvGraphicFramePr>
        <p:xfrm>
          <a:off x="715887" y="2623500"/>
          <a:ext cx="7345684" cy="1935389"/>
        </p:xfrm>
        <a:graphic>
          <a:graphicData uri="http://schemas.openxmlformats.org/drawingml/2006/table">
            <a:tbl>
              <a:tblPr firstRow="1" bandRow="1">
                <a:tableStyleId>{5C22544A-7EE6-4342-B048-85BDC9FD1C3A}</a:tableStyleId>
              </a:tblPr>
              <a:tblGrid>
                <a:gridCol w="3675676">
                  <a:extLst>
                    <a:ext uri="{9D8B030D-6E8A-4147-A177-3AD203B41FA5}">
                      <a16:colId xmlns:a16="http://schemas.microsoft.com/office/drawing/2014/main" xmlns:c15="http://schemas.microsoft.com/office/drawing/2012/chart" xmlns:c="http://schemas.openxmlformats.org/drawingml/2006/chart" xmlns="" val="3156509146"/>
                    </a:ext>
                  </a:extLst>
                </a:gridCol>
                <a:gridCol w="3670008">
                  <a:extLst>
                    <a:ext uri="{9D8B030D-6E8A-4147-A177-3AD203B41FA5}">
                      <a16:colId xmlns:a16="http://schemas.microsoft.com/office/drawing/2014/main" xmlns:c15="http://schemas.microsoft.com/office/drawing/2012/chart" xmlns:c="http://schemas.openxmlformats.org/drawingml/2006/chart" xmlns="" val="20002"/>
                    </a:ext>
                  </a:extLst>
                </a:gridCol>
              </a:tblGrid>
              <a:tr h="28184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dirty="0"/>
                        <a:t>Commande</a:t>
                      </a:r>
                    </a:p>
                  </a:txBody>
                  <a:tcPr marL="68580" marR="68580" marT="34290" marB="34290" anchor="ctr"/>
                </a:tc>
                <a:tc>
                  <a:txBody>
                    <a:bodyPr/>
                    <a:lstStyle/>
                    <a:p>
                      <a:pPr rtl="0"/>
                      <a:r>
                        <a:rPr lang="fr-FR" sz="1100"/>
                        <a:t>Description</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476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kern="1200" dirty="0" err="1">
                          <a:solidFill>
                            <a:schemeClr val="dk1"/>
                          </a:solidFill>
                          <a:effectLst/>
                          <a:latin typeface="Courier New" panose="02070309020205020404" pitchFamily="49" charset="0"/>
                          <a:ea typeface="+mn-ea"/>
                          <a:cs typeface="Courier New" panose="02070309020205020404" pitchFamily="49" charset="0"/>
                        </a:rPr>
                        <a:t>clear</a:t>
                      </a:r>
                      <a:r>
                        <a:rPr lang="fr-FR" sz="1000" b="1" kern="1200" dirty="0">
                          <a:solidFill>
                            <a:schemeClr val="dk1"/>
                          </a:solidFill>
                          <a:effectLst/>
                          <a:latin typeface="Courier New" panose="02070309020205020404" pitchFamily="49" charset="0"/>
                          <a:ea typeface="+mn-ea"/>
                          <a:cs typeface="Courier New" panose="02070309020205020404" pitchFamily="49" charset="0"/>
                        </a:rPr>
                        <a:t> </a:t>
                      </a:r>
                      <a:r>
                        <a:rPr lang="fr-FR" sz="1000" b="1" kern="1200" dirty="0" err="1">
                          <a:solidFill>
                            <a:schemeClr val="dk1"/>
                          </a:solidFill>
                          <a:effectLst/>
                          <a:latin typeface="Courier New" panose="02070309020205020404" pitchFamily="49" charset="0"/>
                          <a:ea typeface="+mn-ea"/>
                          <a:cs typeface="Courier New" panose="02070309020205020404" pitchFamily="49" charset="0"/>
                        </a:rPr>
                        <a:t>ip</a:t>
                      </a:r>
                      <a:r>
                        <a:rPr lang="fr-FR" sz="1000" b="1" kern="1200" dirty="0">
                          <a:solidFill>
                            <a:schemeClr val="dk1"/>
                          </a:solidFill>
                          <a:effectLst/>
                          <a:latin typeface="Courier New" panose="02070309020205020404" pitchFamily="49" charset="0"/>
                          <a:ea typeface="+mn-ea"/>
                          <a:cs typeface="Courier New" panose="02070309020205020404" pitchFamily="49" charset="0"/>
                        </a:rPr>
                        <a:t> </a:t>
                      </a:r>
                      <a:r>
                        <a:rPr lang="fr-FR" sz="1000" b="1" kern="1200" dirty="0" err="1">
                          <a:solidFill>
                            <a:schemeClr val="dk1"/>
                          </a:solidFill>
                          <a:effectLst/>
                          <a:latin typeface="Courier New" panose="02070309020205020404" pitchFamily="49" charset="0"/>
                          <a:ea typeface="+mn-ea"/>
                          <a:cs typeface="Courier New" panose="02070309020205020404" pitchFamily="49" charset="0"/>
                        </a:rPr>
                        <a:t>nat</a:t>
                      </a:r>
                      <a:r>
                        <a:rPr lang="fr-FR" sz="1000" b="1" kern="1200" dirty="0">
                          <a:solidFill>
                            <a:schemeClr val="dk1"/>
                          </a:solidFill>
                          <a:effectLst/>
                          <a:latin typeface="Courier New" panose="02070309020205020404" pitchFamily="49" charset="0"/>
                          <a:ea typeface="+mn-ea"/>
                          <a:cs typeface="Courier New" panose="02070309020205020404" pitchFamily="49" charset="0"/>
                        </a:rPr>
                        <a:t> translation *</a:t>
                      </a:r>
                    </a:p>
                  </a:txBody>
                  <a:tcPr marL="68580" marR="68580" marT="34290" marB="34290" anchor="ctr"/>
                </a:tc>
                <a:tc>
                  <a:txBody>
                    <a:bodyPr/>
                    <a:lstStyle/>
                    <a:p>
                      <a:pPr rtl="0"/>
                      <a:r>
                        <a:rPr lang="fr-FR" sz="1100"/>
                        <a:t>Efface toutes les entrées de traduction dynamique d'adresses de la table de traduction NAT.</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41077">
                <a:tc>
                  <a:txBody>
                    <a:bodyPr/>
                    <a:lstStyle/>
                    <a:p>
                      <a:pPr rtl="0"/>
                      <a:r>
                        <a:rPr lang="fr-FR" sz="1000" b="1">
                          <a:latin typeface="Courier New" panose="02070309020205020404" pitchFamily="49" charset="0"/>
                          <a:cs typeface="Courier New" panose="02070309020205020404" pitchFamily="49" charset="0"/>
                        </a:rPr>
                        <a:t>clear ip nat translation inside</a:t>
                      </a:r>
                      <a:r>
                        <a:rPr lang="fr-FR" sz="1000">
                          <a:latin typeface="Courier New" panose="02070309020205020404" pitchFamily="49" charset="0"/>
                          <a:cs typeface="Courier New" panose="02070309020205020404" pitchFamily="49" charset="0"/>
                        </a:rPr>
                        <a:t> </a:t>
                      </a:r>
                      <a:r>
                        <a:rPr lang="fr-FR" sz="1000" i="1">
                          <a:latin typeface="Courier New" panose="02070309020205020404" pitchFamily="49" charset="0"/>
                          <a:cs typeface="Courier New" panose="02070309020205020404" pitchFamily="49" charset="0"/>
                        </a:rPr>
                        <a:t>global-ip local-ip </a:t>
                      </a:r>
                      <a:r>
                        <a:rPr lang="fr-FR" sz="1000">
                          <a:latin typeface="Courier New" panose="02070309020205020404" pitchFamily="49" charset="0"/>
                          <a:cs typeface="Courier New" panose="02070309020205020404" pitchFamily="49" charset="0"/>
                        </a:rPr>
                        <a:t>[</a:t>
                      </a:r>
                      <a:r>
                        <a:rPr lang="fr-FR" sz="1000" b="1">
                          <a:latin typeface="Courier New" panose="02070309020205020404" pitchFamily="49" charset="0"/>
                          <a:cs typeface="Courier New" panose="02070309020205020404" pitchFamily="49" charset="0"/>
                        </a:rPr>
                        <a:t>outside</a:t>
                      </a:r>
                      <a:r>
                        <a:rPr lang="fr-FR" sz="1000" i="1">
                          <a:latin typeface="Courier New" panose="02070309020205020404" pitchFamily="49" charset="0"/>
                          <a:cs typeface="Courier New" panose="02070309020205020404" pitchFamily="49" charset="0"/>
                        </a:rPr>
                        <a:t> local-ip global-ip</a:t>
                      </a:r>
                      <a:r>
                        <a:rPr lang="fr-FR" sz="1000">
                          <a:latin typeface="Courier New" panose="02070309020205020404" pitchFamily="49" charset="0"/>
                          <a:cs typeface="Courier New" panose="02070309020205020404" pitchFamily="49" charset="0"/>
                        </a:rPr>
                        <a:t>]</a:t>
                      </a:r>
                    </a:p>
                  </a:txBody>
                  <a:tcPr anchor="ctr"/>
                </a:tc>
                <a:tc>
                  <a:txBody>
                    <a:bodyPr/>
                    <a:lstStyle/>
                    <a:p>
                      <a:pPr rtl="0"/>
                      <a:r>
                        <a:rPr lang="fr-FR" sz="1000"/>
                        <a:t>Efface une entrée de traduction dynamique simple contenant une traduction interne ou une traduction à la fois interne et externe.</a:t>
                      </a:r>
                    </a:p>
                  </a:txBody>
                  <a:tcPr anchor="ctr"/>
                </a:tc>
                <a:extLst>
                  <a:ext uri="{0D108BD9-81ED-4DB2-BD59-A6C34878D82A}">
                    <a16:rowId xmlns:a16="http://schemas.microsoft.com/office/drawing/2014/main" xmlns:c15="http://schemas.microsoft.com/office/drawing/2012/chart" xmlns:c="http://schemas.openxmlformats.org/drawingml/2006/chart" xmlns="" val="10006"/>
                  </a:ext>
                </a:extLst>
              </a:tr>
              <a:tr h="603444">
                <a:tc>
                  <a:txBody>
                    <a:bodyPr/>
                    <a:lstStyle/>
                    <a:p>
                      <a:pPr rtl="0"/>
                      <a:r>
                        <a:rPr lang="fr-FR" sz="1000" b="1">
                          <a:latin typeface="Courier New" panose="02070309020205020404" pitchFamily="49" charset="0"/>
                          <a:cs typeface="Courier New" panose="02070309020205020404" pitchFamily="49" charset="0"/>
                        </a:rPr>
                        <a:t>clear ip nat translation</a:t>
                      </a:r>
                      <a:r>
                        <a:rPr lang="fr-FR" sz="1000">
                          <a:latin typeface="Courier New" panose="02070309020205020404" pitchFamily="49" charset="0"/>
                          <a:cs typeface="Courier New" panose="02070309020205020404" pitchFamily="49" charset="0"/>
                        </a:rPr>
                        <a:t> </a:t>
                      </a:r>
                      <a:r>
                        <a:rPr lang="fr-FR" sz="1000" i="1">
                          <a:latin typeface="Courier New" panose="02070309020205020404" pitchFamily="49" charset="0"/>
                          <a:cs typeface="Courier New" panose="02070309020205020404" pitchFamily="49" charset="0"/>
                        </a:rPr>
                        <a:t>protocol</a:t>
                      </a:r>
                      <a:r>
                        <a:rPr lang="fr-FR" sz="1000">
                          <a:latin typeface="Courier New" panose="02070309020205020404" pitchFamily="49" charset="0"/>
                          <a:cs typeface="Courier New" panose="02070309020205020404" pitchFamily="49" charset="0"/>
                        </a:rPr>
                        <a:t> </a:t>
                      </a:r>
                      <a:r>
                        <a:rPr lang="fr-FR" sz="1000" b="1">
                          <a:latin typeface="Courier New" panose="02070309020205020404" pitchFamily="49" charset="0"/>
                          <a:cs typeface="Courier New" panose="02070309020205020404" pitchFamily="49" charset="0"/>
                        </a:rPr>
                        <a:t>inside</a:t>
                      </a:r>
                      <a:r>
                        <a:rPr lang="fr-FR" sz="1000">
                          <a:latin typeface="Courier New" panose="02070309020205020404" pitchFamily="49" charset="0"/>
                          <a:cs typeface="Courier New" panose="02070309020205020404" pitchFamily="49" charset="0"/>
                        </a:rPr>
                        <a:t> </a:t>
                      </a:r>
                      <a:r>
                        <a:rPr lang="fr-FR" sz="1000" i="1">
                          <a:latin typeface="Courier New" panose="02070309020205020404" pitchFamily="49" charset="0"/>
                          <a:cs typeface="Courier New" panose="02070309020205020404" pitchFamily="49" charset="0"/>
                        </a:rPr>
                        <a:t>global-ip global-port local-ip local-port</a:t>
                      </a:r>
                      <a:r>
                        <a:rPr lang="fr-FR" sz="1000">
                          <a:latin typeface="Courier New" panose="02070309020205020404" pitchFamily="49" charset="0"/>
                          <a:cs typeface="Courier New" panose="02070309020205020404" pitchFamily="49" charset="0"/>
                        </a:rPr>
                        <a:t> [ </a:t>
                      </a:r>
                      <a:r>
                        <a:rPr lang="fr-FR" sz="1000" b="1">
                          <a:latin typeface="Courier New" panose="02070309020205020404" pitchFamily="49" charset="0"/>
                          <a:cs typeface="Courier New" panose="02070309020205020404" pitchFamily="49" charset="0"/>
                        </a:rPr>
                        <a:t>outside</a:t>
                      </a:r>
                      <a:r>
                        <a:rPr lang="fr-FR" sz="1000">
                          <a:latin typeface="Courier New" panose="02070309020205020404" pitchFamily="49" charset="0"/>
                          <a:cs typeface="Courier New" panose="02070309020205020404" pitchFamily="49" charset="0"/>
                        </a:rPr>
                        <a:t> </a:t>
                      </a:r>
                      <a:r>
                        <a:rPr lang="fr-FR" sz="1000" i="1">
                          <a:latin typeface="Courier New" panose="02070309020205020404" pitchFamily="49" charset="0"/>
                          <a:cs typeface="Courier New" panose="02070309020205020404" pitchFamily="49" charset="0"/>
                        </a:rPr>
                        <a:t>local-ip local-port global-ip global-port</a:t>
                      </a:r>
                      <a:r>
                        <a:rPr lang="fr-FR" sz="1000">
                          <a:latin typeface="Courier New" panose="02070309020205020404" pitchFamily="49" charset="0"/>
                          <a:cs typeface="Courier New" panose="02070309020205020404" pitchFamily="49" charset="0"/>
                        </a:rPr>
                        <a:t>]</a:t>
                      </a:r>
                    </a:p>
                  </a:txBody>
                  <a:tcPr anchor="ctr"/>
                </a:tc>
                <a:tc>
                  <a:txBody>
                    <a:bodyPr/>
                    <a:lstStyle/>
                    <a:p>
                      <a:pPr rtl="0"/>
                      <a:r>
                        <a:rPr lang="fr-FR" sz="1000" dirty="0"/>
                        <a:t>Efface une entrée de traduction dynamique étendue.</a:t>
                      </a:r>
                    </a:p>
                  </a:txBody>
                  <a:tcPr anchor="ctr"/>
                </a:tc>
                <a:extLst>
                  <a:ext uri="{0D108BD9-81ED-4DB2-BD59-A6C34878D82A}">
                    <a16:rowId xmlns:a16="http://schemas.microsoft.com/office/drawing/2014/main" xmlns:c15="http://schemas.microsoft.com/office/drawing/2012/chart" xmlns:c="http://schemas.openxmlformats.org/drawingml/2006/chart" xmlns="" val="10008"/>
                  </a:ext>
                </a:extLst>
              </a:tr>
            </a:tbl>
          </a:graphicData>
        </a:graphic>
      </p:graphicFrame>
    </p:spTree>
    <p:extLst>
      <p:ext uri="{BB962C8B-B14F-4D97-AF65-F5344CB8AC3E}">
        <p14:creationId xmlns:p14="http://schemas.microsoft.com/office/powerpoint/2010/main" val="3917182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la NAT dynamique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871762"/>
          </a:xfrm>
        </p:spPr>
        <p:txBody>
          <a:bodyPr/>
          <a:lstStyle/>
          <a:p>
            <a:pPr marL="0" indent="0" algn="l" rtl="0"/>
            <a:r>
              <a:rPr lang="fr-FR" sz="1600">
                <a:solidFill>
                  <a:srgbClr val="000000"/>
                </a:solidFill>
              </a:rPr>
              <a:t>La commande </a:t>
            </a:r>
            <a:r>
              <a:rPr lang="fr-FR" sz="1600" b="1">
                <a:solidFill>
                  <a:srgbClr val="000000"/>
                </a:solidFill>
              </a:rPr>
              <a:t>show ip nat statistics</a:t>
            </a:r>
            <a:r>
              <a:rPr lang="fr-FR" sz="1600">
                <a:solidFill>
                  <a:srgbClr val="000000"/>
                </a:solidFill>
              </a:rPr>
              <a:t> affiche des informations sur le nombre total de traductions actives, les paramètres de configuration NAT, le nombre d’adresses dans le pool et le nombre d’adresses allouées.</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E069F52E-0461-45E4-BE52-F85A33205591}"/>
              </a:ext>
            </a:extLst>
          </p:cNvPr>
          <p:cNvSpPr txBox="1"/>
          <p:nvPr/>
        </p:nvSpPr>
        <p:spPr>
          <a:xfrm>
            <a:off x="431971" y="1727180"/>
            <a:ext cx="8528758" cy="2862322"/>
          </a:xfrm>
          <a:prstGeom prst="rect">
            <a:avLst/>
          </a:prstGeom>
          <a:solidFill>
            <a:srgbClr val="000000"/>
          </a:solidFill>
        </p:spPr>
        <p:txBody>
          <a:bodyPr wrap="square" rtlCol="0">
            <a:spAutoFit/>
          </a:bodyPr>
          <a:lstStyle/>
          <a:p>
            <a:pPr rtl="0"/>
            <a:r>
              <a:rPr lang="fr-FR" sz="1000">
                <a:solidFill>
                  <a:schemeClr val="bg1"/>
                </a:solidFill>
                <a:latin typeface="Courier New" panose="02070309020205020404" pitchFamily="49" charset="0"/>
                <a:cs typeface="Courier New" panose="02070309020205020404" pitchFamily="49" charset="0"/>
              </a:rPr>
              <a:t>R2# </a:t>
            </a:r>
            <a:r>
              <a:rPr lang="fr-FR" sz="1000" b="1">
                <a:solidFill>
                  <a:schemeClr val="bg1"/>
                </a:solidFill>
                <a:latin typeface="Courier New" panose="02070309020205020404" pitchFamily="49" charset="0"/>
                <a:cs typeface="Courier New" panose="02070309020205020404" pitchFamily="49" charset="0"/>
              </a:rPr>
              <a:t>show ip nat statistics </a:t>
            </a:r>
          </a:p>
          <a:p>
            <a:pPr rtl="0"/>
            <a:r>
              <a:rPr lang="fr-FR" sz="1000">
                <a:solidFill>
                  <a:schemeClr val="bg1"/>
                </a:solidFill>
                <a:latin typeface="Courier New" panose="02070309020205020404" pitchFamily="49" charset="0"/>
                <a:cs typeface="Courier New" panose="02070309020205020404" pitchFamily="49" charset="0"/>
              </a:rPr>
              <a:t>Total active translations: 4 (0 static, 4 dynamic; 0 extended)</a:t>
            </a:r>
          </a:p>
          <a:p>
            <a:pPr rtl="0"/>
            <a:r>
              <a:rPr lang="fr-FR" sz="1000">
                <a:solidFill>
                  <a:schemeClr val="bg1"/>
                </a:solidFill>
                <a:latin typeface="Courier New" panose="02070309020205020404" pitchFamily="49" charset="0"/>
                <a:cs typeface="Courier New" panose="02070309020205020404" pitchFamily="49" charset="0"/>
              </a:rPr>
              <a:t>Peak translations: 4, occurred 00:31:43 ago</a:t>
            </a:r>
          </a:p>
          <a:p>
            <a:pPr rtl="0"/>
            <a:r>
              <a:rPr lang="fr-FR" sz="1000">
                <a:solidFill>
                  <a:schemeClr val="bg1"/>
                </a:solidFill>
                <a:latin typeface="Courier New" panose="02070309020205020404" pitchFamily="49" charset="0"/>
                <a:cs typeface="Courier New" panose="02070309020205020404" pitchFamily="49" charset="0"/>
              </a:rPr>
              <a:t>Outside interfaces:</a:t>
            </a:r>
          </a:p>
          <a:p>
            <a:pPr rtl="0"/>
            <a:r>
              <a:rPr lang="fr-FR" sz="1000">
                <a:solidFill>
                  <a:schemeClr val="bg1"/>
                </a:solidFill>
                <a:latin typeface="Courier New" panose="02070309020205020404" pitchFamily="49" charset="0"/>
                <a:cs typeface="Courier New" panose="02070309020205020404" pitchFamily="49" charset="0"/>
              </a:rPr>
              <a:t>  Serial0/1/1</a:t>
            </a:r>
          </a:p>
          <a:p>
            <a:pPr rtl="0"/>
            <a:r>
              <a:rPr lang="fr-FR" sz="1000">
                <a:solidFill>
                  <a:schemeClr val="bg1"/>
                </a:solidFill>
                <a:latin typeface="Courier New" panose="02070309020205020404" pitchFamily="49" charset="0"/>
                <a:cs typeface="Courier New" panose="02070309020205020404" pitchFamily="49" charset="0"/>
              </a:rPr>
              <a:t>Inside interfaces: </a:t>
            </a:r>
          </a:p>
          <a:p>
            <a:pPr rtl="0"/>
            <a:r>
              <a:rPr lang="fr-FR" sz="1000">
                <a:solidFill>
                  <a:schemeClr val="bg1"/>
                </a:solidFill>
                <a:latin typeface="Courier New" panose="02070309020205020404" pitchFamily="49" charset="0"/>
                <a:cs typeface="Courier New" panose="02070309020205020404" pitchFamily="49" charset="0"/>
              </a:rPr>
              <a:t>  Serial0/1/0</a:t>
            </a:r>
          </a:p>
          <a:p>
            <a:pPr rtl="0"/>
            <a:r>
              <a:rPr lang="fr-FR" sz="1000">
                <a:solidFill>
                  <a:schemeClr val="bg1"/>
                </a:solidFill>
                <a:latin typeface="Courier New" panose="02070309020205020404" pitchFamily="49" charset="0"/>
                <a:cs typeface="Courier New" panose="02070309020205020404" pitchFamily="49" charset="0"/>
              </a:rPr>
              <a:t>Hits: 47 Misses: 0</a:t>
            </a:r>
          </a:p>
          <a:p>
            <a:pPr rtl="0"/>
            <a:r>
              <a:rPr lang="fr-FR" sz="1000">
                <a:solidFill>
                  <a:schemeClr val="bg1"/>
                </a:solidFill>
                <a:latin typeface="Courier New" panose="02070309020205020404" pitchFamily="49" charset="0"/>
                <a:cs typeface="Courier New" panose="02070309020205020404" pitchFamily="49" charset="0"/>
              </a:rPr>
              <a:t>CEF Translated packets: 47, CEF Punted packets: 0</a:t>
            </a:r>
          </a:p>
          <a:p>
            <a:pPr rtl="0"/>
            <a:r>
              <a:rPr lang="fr-FR" sz="1000">
                <a:solidFill>
                  <a:schemeClr val="bg1"/>
                </a:solidFill>
                <a:latin typeface="Courier New" panose="02070309020205020404" pitchFamily="49" charset="0"/>
                <a:cs typeface="Courier New" panose="02070309020205020404" pitchFamily="49" charset="0"/>
              </a:rPr>
              <a:t>Expired translations: 5</a:t>
            </a:r>
          </a:p>
          <a:p>
            <a:pPr rtl="0"/>
            <a:r>
              <a:rPr lang="fr-FR" sz="1000">
                <a:solidFill>
                  <a:schemeClr val="bg1"/>
                </a:solidFill>
                <a:latin typeface="Courier New" panose="02070309020205020404" pitchFamily="49" charset="0"/>
                <a:cs typeface="Courier New" panose="02070309020205020404" pitchFamily="49" charset="0"/>
              </a:rPr>
              <a:t>Dynamic mappings:</a:t>
            </a:r>
          </a:p>
          <a:p>
            <a:pPr rtl="0"/>
            <a:r>
              <a:rPr lang="fr-FR" sz="1000">
                <a:solidFill>
                  <a:schemeClr val="bg1"/>
                </a:solidFill>
                <a:latin typeface="Courier New" panose="02070309020205020404" pitchFamily="49" charset="0"/>
                <a:cs typeface="Courier New" panose="02070309020205020404" pitchFamily="49" charset="0"/>
              </a:rPr>
              <a:t>-- Inside Source</a:t>
            </a:r>
          </a:p>
          <a:p>
            <a:pPr rtl="0"/>
            <a:r>
              <a:rPr lang="fr-FR" sz="1000">
                <a:solidFill>
                  <a:schemeClr val="bg1"/>
                </a:solidFill>
                <a:latin typeface="Courier New" panose="02070309020205020404" pitchFamily="49" charset="0"/>
                <a:cs typeface="Courier New" panose="02070309020205020404" pitchFamily="49" charset="0"/>
              </a:rPr>
              <a:t>[Id: 1] access-list 1 pool NAT-POOL1 refcount 4</a:t>
            </a:r>
          </a:p>
          <a:p>
            <a:pPr rtl="0"/>
            <a:r>
              <a:rPr lang="fr-FR" sz="1000">
                <a:solidFill>
                  <a:schemeClr val="bg1"/>
                </a:solidFill>
                <a:latin typeface="Courier New" panose="02070309020205020404" pitchFamily="49" charset="0"/>
                <a:cs typeface="Courier New" panose="02070309020205020404" pitchFamily="49" charset="0"/>
              </a:rPr>
              <a:t> </a:t>
            </a:r>
            <a:r>
              <a:rPr lang="fr-FR" sz="1000">
                <a:solidFill>
                  <a:schemeClr val="accent6">
                    <a:lumMod val="75000"/>
                  </a:schemeClr>
                </a:solidFill>
                <a:latin typeface="Courier New" panose="02070309020205020404" pitchFamily="49" charset="0"/>
                <a:cs typeface="Courier New" panose="02070309020205020404" pitchFamily="49" charset="0"/>
              </a:rPr>
              <a:t>pool NAT-POOL1: netmask 255.255.255.224</a:t>
            </a:r>
          </a:p>
          <a:p>
            <a:pPr rtl="0"/>
            <a:r>
              <a:rPr lang="fr-FR" sz="1000">
                <a:solidFill>
                  <a:schemeClr val="accent6">
                    <a:lumMod val="75000"/>
                  </a:schemeClr>
                </a:solidFill>
                <a:latin typeface="Courier New" panose="02070309020205020404" pitchFamily="49" charset="0"/>
                <a:cs typeface="Courier New" panose="02070309020205020404" pitchFamily="49" charset="0"/>
              </a:rPr>
              <a:t>	start 209.165.200.226 fin 209.165.200.240</a:t>
            </a:r>
          </a:p>
          <a:p>
            <a:pPr rtl="0"/>
            <a:r>
              <a:rPr lang="fr-FR" sz="1000">
                <a:solidFill>
                  <a:schemeClr val="accent6">
                    <a:lumMod val="75000"/>
                  </a:schemeClr>
                </a:solidFill>
                <a:latin typeface="Courier New" panose="02070309020205020404" pitchFamily="49" charset="0"/>
                <a:cs typeface="Courier New" panose="02070309020205020404" pitchFamily="49" charset="0"/>
              </a:rPr>
              <a:t>	type generic, total addresses 15, allocated 2 (13%), misses 0</a:t>
            </a:r>
          </a:p>
          <a:p>
            <a:pPr rtl="0"/>
            <a:r>
              <a:rPr lang="fr-FR" sz="1000">
                <a:solidFill>
                  <a:schemeClr val="bg1"/>
                </a:solidFill>
                <a:latin typeface="Courier New" panose="02070309020205020404" pitchFamily="49" charset="0"/>
                <a:cs typeface="Courier New" panose="02070309020205020404" pitchFamily="49" charset="0"/>
              </a:rPr>
              <a:t>(output omitted)</a:t>
            </a:r>
          </a:p>
          <a:p>
            <a:pPr rtl="0"/>
            <a:r>
              <a:rPr lang="fr-FR" sz="1000">
                <a:solidFill>
                  <a:schemeClr val="bg1"/>
                </a:solidFill>
                <a:latin typeface="Courier New" panose="02070309020205020404" pitchFamily="49" charset="0"/>
                <a:cs typeface="Courier New" panose="02070309020205020404" pitchFamily="49" charset="0"/>
              </a:rPr>
              <a:t>R2#</a:t>
            </a:r>
          </a:p>
        </p:txBody>
      </p:sp>
    </p:spTree>
    <p:extLst>
      <p:ext uri="{BB962C8B-B14F-4D97-AF65-F5344CB8AC3E}">
        <p14:creationId xmlns:p14="http://schemas.microsoft.com/office/powerpoint/2010/main" val="401018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statique</a:t>
            </a:r>
            <a:r>
              <a:rPr lang="en-US" dirty="0"/>
              <a:t/>
            </a:r>
            <a:br>
              <a:rPr lang="en-US" dirty="0"/>
            </a:br>
            <a:r>
              <a:rPr lang="fr-FR" sz="2400" dirty="0"/>
              <a:t>Vérifier la NAT dynamique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7913517" cy="643444"/>
          </a:xfrm>
        </p:spPr>
        <p:txBody>
          <a:bodyPr/>
          <a:lstStyle/>
          <a:p>
            <a:pPr marL="0" indent="0" algn="l" rtl="0"/>
            <a:r>
              <a:rPr lang="fr-FR" sz="1600">
                <a:solidFill>
                  <a:srgbClr val="000000"/>
                </a:solidFill>
              </a:rPr>
              <a:t>La commande </a:t>
            </a:r>
            <a:r>
              <a:rPr lang="fr-FR" sz="1600" b="1">
                <a:solidFill>
                  <a:srgbClr val="000000"/>
                </a:solidFill>
              </a:rPr>
              <a:t>show running-config</a:t>
            </a:r>
            <a:r>
              <a:rPr lang="fr-FR" sz="1600">
                <a:solidFill>
                  <a:srgbClr val="000000"/>
                </a:solidFill>
              </a:rPr>
              <a:t> et les commandes de show la NAT, l'ACL, l'interface ou pool avec les valeurs correspondantes </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E069F52E-0461-45E4-BE52-F85A33205591}"/>
              </a:ext>
            </a:extLst>
          </p:cNvPr>
          <p:cNvSpPr txBox="1"/>
          <p:nvPr/>
        </p:nvSpPr>
        <p:spPr>
          <a:xfrm>
            <a:off x="431971" y="1727180"/>
            <a:ext cx="8528758" cy="577081"/>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running-config | include NAT</a:t>
            </a:r>
          </a:p>
          <a:p>
            <a:pPr rtl="0"/>
            <a:r>
              <a:rPr lang="fr-FR" sz="1050">
                <a:solidFill>
                  <a:schemeClr val="bg1"/>
                </a:solidFill>
                <a:latin typeface="Courier New" panose="02070309020205020404" pitchFamily="49" charset="0"/>
                <a:cs typeface="Courier New" panose="02070309020205020404" pitchFamily="49" charset="0"/>
              </a:rPr>
              <a:t>ip nat pool NAT-POOL1 209.165.200.226 209.165.200.240 netmask 255.255.255.224</a:t>
            </a:r>
          </a:p>
          <a:p>
            <a:pPr rtl="0"/>
            <a:r>
              <a:rPr lang="fr-FR" sz="1050">
                <a:solidFill>
                  <a:schemeClr val="bg1"/>
                </a:solidFill>
                <a:latin typeface="Courier New" panose="02070309020205020404" pitchFamily="49" charset="0"/>
                <a:cs typeface="Courier New" panose="02070309020205020404" pitchFamily="49" charset="0"/>
              </a:rPr>
              <a:t>ip nat inside source list 1 pool NAT-POOL1</a:t>
            </a:r>
          </a:p>
        </p:txBody>
      </p:sp>
    </p:spTree>
    <p:extLst>
      <p:ext uri="{BB962C8B-B14F-4D97-AF65-F5344CB8AC3E}">
        <p14:creationId xmlns:p14="http://schemas.microsoft.com/office/powerpoint/2010/main" val="318183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dynamique</a:t>
            </a:r>
            <a:r>
              <a:rPr lang="en-US" dirty="0"/>
              <a:t/>
            </a:r>
            <a:br>
              <a:rPr lang="en-US" dirty="0"/>
            </a:br>
            <a:r>
              <a:rPr lang="fr-FR" sz="2400" dirty="0" err="1"/>
              <a:t>Packet</a:t>
            </a:r>
            <a:r>
              <a:rPr lang="fr-FR" sz="2400" dirty="0"/>
              <a:t> Tracer - Configurer la NAT dynamique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marL="0" indent="0" algn="l" rtl="0"/>
            <a:r>
              <a:rPr lang="fr-FR" sz="1800">
                <a:solidFill>
                  <a:srgbClr val="000000"/>
                </a:solidFill>
              </a:rPr>
              <a:t>Dans ce Packet Tracer, vous aborderez les points suivants :</a:t>
            </a:r>
          </a:p>
          <a:p>
            <a:pPr marL="285750" indent="-285750" algn="l" rtl="0">
              <a:buFont typeface="Arial" panose="020B0604020202020204" pitchFamily="34" charset="0"/>
              <a:buChar char="•"/>
            </a:pPr>
            <a:r>
              <a:rPr lang="fr-FR" sz="1800">
                <a:solidFill>
                  <a:srgbClr val="000000"/>
                </a:solidFill>
              </a:rPr>
              <a:t>Configuration de la NAT dynamique</a:t>
            </a:r>
          </a:p>
          <a:p>
            <a:pPr marL="285750" indent="-285750" algn="l" rtl="0">
              <a:buFont typeface="Arial" panose="020B0604020202020204" pitchFamily="34" charset="0"/>
              <a:buChar char="•"/>
            </a:pPr>
            <a:r>
              <a:rPr lang="fr-FR" sz="1800">
                <a:solidFill>
                  <a:srgbClr val="000000"/>
                </a:solidFill>
              </a:rPr>
              <a:t>Vérification de l'implémentation de la NAT</a:t>
            </a:r>
          </a:p>
        </p:txBody>
      </p:sp>
    </p:spTree>
    <p:extLst>
      <p:ext uri="{BB962C8B-B14F-4D97-AF65-F5344CB8AC3E}">
        <p14:creationId xmlns:p14="http://schemas.microsoft.com/office/powerpoint/2010/main" val="2479863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6.6 PAT</a:t>
            </a:r>
          </a:p>
        </p:txBody>
      </p:sp>
    </p:spTree>
    <p:custDataLst>
      <p:tags r:id="rId1"/>
    </p:custDataLst>
    <p:extLst>
      <p:ext uri="{BB962C8B-B14F-4D97-AF65-F5344CB8AC3E}">
        <p14:creationId xmlns:p14="http://schemas.microsoft.com/office/powerpoint/2010/main" val="296742233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78079227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2000" dirty="0"/>
              <a:t>PAT</a:t>
            </a:r>
            <a:r>
              <a:rPr lang="en-US" dirty="0"/>
              <a:t/>
            </a:r>
            <a:br>
              <a:rPr lang="en-US" dirty="0"/>
            </a:br>
            <a:r>
              <a:rPr lang="fr-FR" sz="2400" dirty="0"/>
              <a:t>Configurer PAT pour utiliser une adresse IPv4 unique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007836" cy="2076968"/>
          </a:xfrm>
        </p:spPr>
        <p:txBody>
          <a:bodyPr/>
          <a:lstStyle/>
          <a:p>
            <a:pPr marL="0" indent="0" algn="l" rtl="0"/>
            <a:r>
              <a:rPr lang="fr-FR" sz="1600" dirty="0">
                <a:solidFill>
                  <a:srgbClr val="000000"/>
                </a:solidFill>
              </a:rPr>
              <a:t>Pour configurer PAT pour utiliser une seule adresse IPv4, ajoutez le mot-clé </a:t>
            </a:r>
            <a:r>
              <a:rPr lang="fr-FR" sz="1600" b="1" dirty="0">
                <a:solidFill>
                  <a:srgbClr val="000000"/>
                </a:solidFill>
              </a:rPr>
              <a:t>surcharge</a:t>
            </a:r>
            <a:r>
              <a:rPr lang="fr-FR" sz="1600" dirty="0">
                <a:solidFill>
                  <a:srgbClr val="000000"/>
                </a:solidFill>
              </a:rPr>
              <a:t> à la commande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a:t>
            </a:r>
            <a:r>
              <a:rPr lang="fr-FR" sz="1600" b="1" dirty="0" err="1">
                <a:solidFill>
                  <a:srgbClr val="000000"/>
                </a:solidFill>
              </a:rPr>
              <a:t>inside</a:t>
            </a:r>
            <a:r>
              <a:rPr lang="fr-FR" sz="1600" b="1" dirty="0">
                <a:solidFill>
                  <a:srgbClr val="000000"/>
                </a:solidFill>
              </a:rPr>
              <a:t> source</a:t>
            </a:r>
            <a:r>
              <a:rPr lang="fr-FR" sz="1600" dirty="0">
                <a:solidFill>
                  <a:srgbClr val="000000"/>
                </a:solidFill>
              </a:rPr>
              <a:t> .</a:t>
            </a:r>
          </a:p>
          <a:p>
            <a:pPr marL="0" indent="0" algn="l"/>
            <a:endParaRPr lang="en-US" sz="1600" dirty="0">
              <a:solidFill>
                <a:srgbClr val="000000"/>
              </a:solidFill>
            </a:endParaRPr>
          </a:p>
          <a:p>
            <a:pPr marL="0" indent="0" algn="l" rtl="0"/>
            <a:r>
              <a:rPr lang="fr-FR" sz="1600" dirty="0">
                <a:solidFill>
                  <a:srgbClr val="000000"/>
                </a:solidFill>
              </a:rPr>
              <a:t>Dans cet exemple, les adresses de tous les hôtes du réseau 192.168.0.0/16 (correspondant à l'ACL 1) qui envoient du trafic via le routeur R2 sur Internet sont traduites en l'adresse IPv4 209.165.200.225 (adresse IPv4 de l'interface S0/1/1). Les flux de trafic sont identifiés par les numéros de port dans la table NAT, car le mot clé </a:t>
            </a:r>
            <a:r>
              <a:rPr lang="fr-FR" sz="1600" b="1" dirty="0" err="1">
                <a:solidFill>
                  <a:srgbClr val="000000"/>
                </a:solidFill>
              </a:rPr>
              <a:t>overload</a:t>
            </a:r>
            <a:r>
              <a:rPr lang="fr-FR" sz="1600" dirty="0">
                <a:solidFill>
                  <a:srgbClr val="000000"/>
                </a:solidFill>
              </a:rPr>
              <a:t> a été configuré.</a:t>
            </a:r>
          </a:p>
          <a:p>
            <a:pPr marL="0" indent="0" algn="l"/>
            <a:endParaRPr lang="en-US" sz="1800" dirty="0">
              <a:solidFill>
                <a:srgbClr val="000000"/>
              </a:solidFill>
            </a:endParaRP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8E4D9B25-7DC2-4015-BF3F-0D2A1A29248A}"/>
              </a:ext>
            </a:extLst>
          </p:cNvPr>
          <p:cNvSpPr txBox="1"/>
          <p:nvPr/>
        </p:nvSpPr>
        <p:spPr>
          <a:xfrm>
            <a:off x="431971" y="3084787"/>
            <a:ext cx="8280058" cy="1223412"/>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ip nat inside source list 1 interface serial 0/1/0 </a:t>
            </a:r>
            <a:r>
              <a:rPr lang="fr-FR" sz="1050" b="1">
                <a:solidFill>
                  <a:schemeClr val="accent6">
                    <a:lumMod val="75000"/>
                  </a:schemeClr>
                </a:solidFill>
                <a:latin typeface="Courier New" panose="02070309020205020404" pitchFamily="49" charset="0"/>
                <a:cs typeface="Courier New" panose="02070309020205020404" pitchFamily="49" charset="0"/>
              </a:rPr>
              <a:t>overload</a:t>
            </a:r>
          </a:p>
          <a:p>
            <a:pPr rtl="0"/>
            <a:r>
              <a:rPr lang="fr-FR" sz="1050">
                <a:solidFill>
                  <a:schemeClr val="bg1"/>
                </a:solidFill>
                <a:latin typeface="Courier New" panose="02070309020205020404" pitchFamily="49" charset="0"/>
                <a:cs typeface="Courier New" panose="02070309020205020404" pitchFamily="49" charset="0"/>
              </a:rPr>
              <a:t>R2(config)# </a:t>
            </a:r>
            <a:r>
              <a:rPr lang="fr-FR" sz="1050" b="1">
                <a:solidFill>
                  <a:schemeClr val="bg1"/>
                </a:solidFill>
                <a:latin typeface="Courier New" panose="02070309020205020404" pitchFamily="49" charset="0"/>
                <a:cs typeface="Courier New" panose="02070309020205020404" pitchFamily="49" charset="0"/>
              </a:rPr>
              <a:t>access-list 1 permit 192.168.0.0 0.0.255.255</a:t>
            </a:r>
          </a:p>
          <a:p>
            <a:pPr rtl="0"/>
            <a:r>
              <a:rPr lang="fr-FR" sz="1050">
                <a:solidFill>
                  <a:schemeClr val="bg1"/>
                </a:solidFill>
                <a:latin typeface="Courier New" panose="02070309020205020404" pitchFamily="49" charset="0"/>
                <a:cs typeface="Courier New" panose="02070309020205020404" pitchFamily="49" charset="0"/>
              </a:rPr>
              <a:t>R2 (config) # </a:t>
            </a:r>
            <a:r>
              <a:rPr lang="fr-FR" sz="1050" b="1">
                <a:solidFill>
                  <a:schemeClr val="bg1"/>
                </a:solidFill>
                <a:latin typeface="Courier New" panose="02070309020205020404" pitchFamily="49" charset="0"/>
                <a:cs typeface="Courier New" panose="02070309020205020404" pitchFamily="49" charset="0"/>
              </a:rPr>
              <a:t>interface serial0/1/0</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chemeClr val="bg1"/>
                </a:solidFill>
                <a:latin typeface="Courier New" panose="02070309020205020404" pitchFamily="49" charset="0"/>
                <a:cs typeface="Courier New" panose="02070309020205020404" pitchFamily="49" charset="0"/>
              </a:rPr>
              <a:t>ip nat inside</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chemeClr val="bg1"/>
                </a:solidFill>
                <a:latin typeface="Courier New" panose="02070309020205020404" pitchFamily="49" charset="0"/>
                <a:cs typeface="Courier New" panose="02070309020205020404" pitchFamily="49" charset="0"/>
              </a:rPr>
              <a:t>exit</a:t>
            </a:r>
          </a:p>
          <a:p>
            <a:pPr rtl="0"/>
            <a:r>
              <a:rPr lang="fr-FR" sz="1050">
                <a:solidFill>
                  <a:schemeClr val="bg1"/>
                </a:solidFill>
                <a:latin typeface="Courier New" panose="02070309020205020404" pitchFamily="49" charset="0"/>
                <a:cs typeface="Courier New" panose="02070309020205020404" pitchFamily="49" charset="0"/>
              </a:rPr>
              <a:t>R2 (config) # </a:t>
            </a:r>
            <a:r>
              <a:rPr lang="fr-FR" sz="1050" b="1">
                <a:solidFill>
                  <a:schemeClr val="bg1"/>
                </a:solidFill>
                <a:latin typeface="Courier New" panose="02070309020205020404" pitchFamily="49" charset="0"/>
                <a:cs typeface="Courier New" panose="02070309020205020404" pitchFamily="49" charset="0"/>
              </a:rPr>
              <a:t>interface Serial0/1/1</a:t>
            </a:r>
          </a:p>
          <a:p>
            <a:pPr rtl="0"/>
            <a:r>
              <a:rPr lang="fr-FR" sz="1050">
                <a:solidFill>
                  <a:schemeClr val="bg1"/>
                </a:solidFill>
                <a:latin typeface="Courier New" panose="02070309020205020404" pitchFamily="49" charset="0"/>
                <a:cs typeface="Courier New" panose="02070309020205020404" pitchFamily="49" charset="0"/>
              </a:rPr>
              <a:t>R2(config-if)# </a:t>
            </a:r>
            <a:r>
              <a:rPr lang="fr-FR" sz="1050" b="1">
                <a:solidFill>
                  <a:schemeClr val="bg1"/>
                </a:solidFill>
                <a:latin typeface="Courier New" panose="02070309020205020404" pitchFamily="49" charset="0"/>
                <a:cs typeface="Courier New" panose="02070309020205020404" pitchFamily="49" charset="0"/>
              </a:rPr>
              <a:t>ip nat outside</a:t>
            </a:r>
          </a:p>
        </p:txBody>
      </p:sp>
    </p:spTree>
    <p:extLst>
      <p:ext uri="{BB962C8B-B14F-4D97-AF65-F5344CB8AC3E}">
        <p14:creationId xmlns:p14="http://schemas.microsoft.com/office/powerpoint/2010/main" val="2473045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PAT</a:t>
            </a:r>
            <a:r>
              <a:rPr lang="en-US" dirty="0"/>
              <a:t/>
            </a:r>
            <a:br>
              <a:rPr lang="en-US" dirty="0"/>
            </a:br>
            <a:r>
              <a:rPr lang="fr-FR" sz="2400" dirty="0"/>
              <a:t>Configurer PAT pour utiliser un pool d'adresses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568082" y="823837"/>
            <a:ext cx="8007836" cy="2076968"/>
          </a:xfrm>
        </p:spPr>
        <p:txBody>
          <a:bodyPr/>
          <a:lstStyle/>
          <a:p>
            <a:pPr marL="0" indent="0" algn="l" rtl="0"/>
            <a:r>
              <a:rPr lang="fr-FR" sz="1600">
                <a:solidFill>
                  <a:srgbClr val="000000"/>
                </a:solidFill>
              </a:rPr>
              <a:t>Un FAI peut allouer plusieurs adresses IPv4 publiques à une organisation. Dans ce scénario, l'organisation peut configurer PAT pour utiliser un pool d'adresses publiques IPv4 pour la traduction.</a:t>
            </a:r>
          </a:p>
          <a:p>
            <a:pPr marL="0" indent="0" algn="l" rtl="0"/>
            <a:r>
              <a:rPr lang="fr-FR" sz="1600">
                <a:solidFill>
                  <a:srgbClr val="000000"/>
                </a:solidFill>
              </a:rPr>
              <a:t>Pour configurer PAT pour un pool d'adresses NAT dynamique, ajoutez simplement le mot-clé </a:t>
            </a:r>
            <a:r>
              <a:rPr lang="fr-FR" sz="1600" b="1">
                <a:solidFill>
                  <a:srgbClr val="000000"/>
                </a:solidFill>
              </a:rPr>
              <a:t>surcharge</a:t>
            </a:r>
            <a:r>
              <a:rPr lang="fr-FR" sz="1600">
                <a:solidFill>
                  <a:srgbClr val="000000"/>
                </a:solidFill>
              </a:rPr>
              <a:t> à la commande </a:t>
            </a:r>
            <a:r>
              <a:rPr lang="fr-FR" sz="1600" b="1">
                <a:solidFill>
                  <a:srgbClr val="000000"/>
                </a:solidFill>
              </a:rPr>
              <a:t>ip nat inside source</a:t>
            </a:r>
            <a:r>
              <a:rPr lang="fr-FR" sz="1600">
                <a:solidFill>
                  <a:srgbClr val="000000"/>
                </a:solidFill>
              </a:rPr>
              <a:t> .</a:t>
            </a:r>
          </a:p>
          <a:p>
            <a:pPr marL="0" indent="0" algn="l"/>
            <a:endParaRPr lang="en-US" sz="1600" dirty="0">
              <a:solidFill>
                <a:srgbClr val="000000"/>
              </a:solidFill>
            </a:endParaRPr>
          </a:p>
          <a:p>
            <a:pPr marL="0" indent="0" algn="l" rtl="0"/>
            <a:r>
              <a:rPr lang="fr-FR" sz="1600">
                <a:solidFill>
                  <a:srgbClr val="000000"/>
                </a:solidFill>
              </a:rPr>
              <a:t>Dans l'exemple, NAT-POOL2 est lié à une ACL pour permettre la traduction de 192.168.0.0/16. Ces hôtes peuvent partager une adresse IPv4 à partir du pool car PAT est activé avec le mot-clé </a:t>
            </a:r>
            <a:r>
              <a:rPr lang="fr-FR" sz="1600" b="1">
                <a:solidFill>
                  <a:srgbClr val="000000"/>
                </a:solidFill>
              </a:rPr>
              <a:t>surcharge</a:t>
            </a:r>
            <a:r>
              <a:rPr lang="fr-FR" sz="1400">
                <a:solidFill>
                  <a:srgbClr val="000000"/>
                </a:solidFill>
              </a:rPr>
              <a:t>. </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8E4D9B25-7DC2-4015-BF3F-0D2A1A29248A}"/>
              </a:ext>
            </a:extLst>
          </p:cNvPr>
          <p:cNvSpPr txBox="1"/>
          <p:nvPr/>
        </p:nvSpPr>
        <p:spPr>
          <a:xfrm>
            <a:off x="431971" y="3281179"/>
            <a:ext cx="8280058" cy="1223412"/>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R2(config)# ip nat pool NAT-POOL2 209.165.200.226 209.165.200.240 netmask 255.255.255.224</a:t>
            </a:r>
          </a:p>
          <a:p>
            <a:pPr rtl="0"/>
            <a:r>
              <a:rPr lang="fr-FR" sz="1050">
                <a:solidFill>
                  <a:schemeClr val="bg1"/>
                </a:solidFill>
                <a:latin typeface="Courier New" panose="02070309020205020404" pitchFamily="49" charset="0"/>
                <a:cs typeface="Courier New" panose="02070309020205020404" pitchFamily="49" charset="0"/>
              </a:rPr>
              <a:t>R2(config)# access-list 1 permit 192.168.0.0 0.0.255.255</a:t>
            </a:r>
          </a:p>
          <a:p>
            <a:pPr rtl="0"/>
            <a:r>
              <a:rPr lang="fr-FR" sz="1050">
                <a:solidFill>
                  <a:schemeClr val="bg1"/>
                </a:solidFill>
                <a:latin typeface="Courier New" panose="02070309020205020404" pitchFamily="49" charset="0"/>
                <a:cs typeface="Courier New" panose="02070309020205020404" pitchFamily="49" charset="0"/>
              </a:rPr>
              <a:t>R2(config)# ip nat inside source list 1 pool NAT-POOL2 </a:t>
            </a:r>
            <a:r>
              <a:rPr lang="fr-FR" sz="1050">
                <a:solidFill>
                  <a:schemeClr val="accent6">
                    <a:lumMod val="75000"/>
                  </a:schemeClr>
                </a:solidFill>
                <a:latin typeface="Courier New" panose="02070309020205020404" pitchFamily="49" charset="0"/>
                <a:cs typeface="Courier New" panose="02070309020205020404" pitchFamily="49" charset="0"/>
              </a:rPr>
              <a:t>overload</a:t>
            </a:r>
          </a:p>
          <a:p>
            <a:pPr rtl="0"/>
            <a:r>
              <a:rPr lang="fr-FR" sz="1050">
                <a:solidFill>
                  <a:schemeClr val="bg1"/>
                </a:solidFill>
                <a:latin typeface="Courier New" panose="02070309020205020404" pitchFamily="49" charset="0"/>
                <a:cs typeface="Courier New" panose="02070309020205020404" pitchFamily="49" charset="0"/>
              </a:rPr>
              <a:t>R2 (config) # interface serial0/1/0</a:t>
            </a:r>
          </a:p>
          <a:p>
            <a:pPr rtl="0"/>
            <a:r>
              <a:rPr lang="fr-FR" sz="1050">
                <a:solidFill>
                  <a:schemeClr val="bg1"/>
                </a:solidFill>
                <a:latin typeface="Courier New" panose="02070309020205020404" pitchFamily="49" charset="0"/>
                <a:cs typeface="Courier New" panose="02070309020205020404" pitchFamily="49" charset="0"/>
              </a:rPr>
              <a:t>R2(config-if)# ip nat inside</a:t>
            </a:r>
          </a:p>
          <a:p>
            <a:pPr rtl="0"/>
            <a:r>
              <a:rPr lang="fr-FR" sz="1050">
                <a:solidFill>
                  <a:schemeClr val="bg1"/>
                </a:solidFill>
                <a:latin typeface="Courier New" panose="02070309020205020404" pitchFamily="49" charset="0"/>
                <a:cs typeface="Courier New" panose="02070309020205020404" pitchFamily="49" charset="0"/>
              </a:rPr>
              <a:t>R2 (config-if) # interface serial0/1/0</a:t>
            </a:r>
          </a:p>
          <a:p>
            <a:pPr rtl="0"/>
            <a:r>
              <a:rPr lang="fr-FR" sz="1050">
                <a:solidFill>
                  <a:schemeClr val="bg1"/>
                </a:solidFill>
                <a:latin typeface="Courier New" panose="02070309020205020404" pitchFamily="49" charset="0"/>
                <a:cs typeface="Courier New" panose="02070309020205020404" pitchFamily="49" charset="0"/>
              </a:rPr>
              <a:t>R2(config-if)# ip nat outside</a:t>
            </a:r>
          </a:p>
        </p:txBody>
      </p:sp>
    </p:spTree>
    <p:extLst>
      <p:ext uri="{BB962C8B-B14F-4D97-AF65-F5344CB8AC3E}">
        <p14:creationId xmlns:p14="http://schemas.microsoft.com/office/powerpoint/2010/main" val="23478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PAT</a:t>
            </a:r>
            <a:r>
              <a:rPr lang="en-US" dirty="0"/>
              <a:t/>
            </a:r>
            <a:br>
              <a:rPr lang="en-US" dirty="0"/>
            </a:br>
            <a:r>
              <a:rPr lang="fr-FR" sz="2400" dirty="0"/>
              <a:t>Analyser PAT - Serveur à PC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0" y="855419"/>
            <a:ext cx="4761186" cy="3815706"/>
          </a:xfrm>
        </p:spPr>
        <p:txBody>
          <a:bodyPr/>
          <a:lstStyle/>
          <a:p>
            <a:pPr marL="342900" indent="-342900" algn="l" rtl="0">
              <a:buFont typeface="+mj-lt"/>
              <a:buAutoNum type="arabicPeriod"/>
            </a:pPr>
            <a:r>
              <a:rPr lang="fr-FR" sz="1600" dirty="0">
                <a:solidFill>
                  <a:srgbClr val="000000"/>
                </a:solidFill>
              </a:rPr>
              <a:t>PC1 et PC2 envoient des paquets à Svr1 et Svr2.</a:t>
            </a:r>
          </a:p>
          <a:p>
            <a:pPr marL="342900" indent="-342900" algn="l" rtl="0">
              <a:buFont typeface="+mj-lt"/>
              <a:buAutoNum type="arabicPeriod"/>
            </a:pPr>
            <a:r>
              <a:rPr lang="fr-FR" sz="1600" dirty="0">
                <a:solidFill>
                  <a:srgbClr val="000000"/>
                </a:solidFill>
              </a:rPr>
              <a:t>Le paquet provenant de PC1 atteint R2 en premier. R2 modifie l'adresse IPv4 source qui devient 209.165.200.225 (adresse globale interne). Le paquet est ensuite acheminé vers Svr1.</a:t>
            </a:r>
          </a:p>
          <a:p>
            <a:pPr marL="342900" indent="-342900" algn="l" rtl="0">
              <a:buFont typeface="+mj-lt"/>
              <a:buAutoNum type="arabicPeriod"/>
            </a:pPr>
            <a:r>
              <a:rPr lang="fr-FR" sz="1600" dirty="0">
                <a:solidFill>
                  <a:srgbClr val="000000"/>
                </a:solidFill>
              </a:rPr>
              <a:t>Le paquet de PC2 arrive à R2. La PAT modifie l'adresse IPv4 source de PC2 qui devient l'adresse globale interne 209.165.200.225. PC2 possède le même numéro de port source qu'une entrée actuelle de la PAT, la traduction de PC1. La PAT incrémente le numéro de port source jusqu'à ce qu'il corresponde à une valeur unique de sa table. Dans ce cas, 1445.</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FFE8261F-EEFC-4354-95EA-D985E6FF03C4}"/>
              </a:ext>
            </a:extLst>
          </p:cNvPr>
          <p:cNvPicPr>
            <a:picLocks noChangeAspect="1"/>
          </p:cNvPicPr>
          <p:nvPr/>
        </p:nvPicPr>
        <p:blipFill>
          <a:blip r:embed="rId3"/>
          <a:stretch>
            <a:fillRect/>
          </a:stretch>
        </p:blipFill>
        <p:spPr>
          <a:xfrm>
            <a:off x="4761186" y="954060"/>
            <a:ext cx="3950843" cy="3717065"/>
          </a:xfrm>
          <a:prstGeom prst="rect">
            <a:avLst/>
          </a:prstGeom>
        </p:spPr>
      </p:pic>
    </p:spTree>
    <p:extLst>
      <p:ext uri="{BB962C8B-B14F-4D97-AF65-F5344CB8AC3E}">
        <p14:creationId xmlns:p14="http://schemas.microsoft.com/office/powerpoint/2010/main" val="334105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52400" y="69823"/>
            <a:ext cx="8345488" cy="731837"/>
          </a:xfrm>
        </p:spPr>
        <p:txBody>
          <a:bodyPr/>
          <a:lstStyle/>
          <a:p>
            <a:pPr rtl="0">
              <a:lnSpc>
                <a:spcPct val="100000"/>
              </a:lnSpc>
            </a:pPr>
            <a:r>
              <a:rPr lang="fr-FR" sz="1600" dirty="0"/>
              <a:t>PAT</a:t>
            </a:r>
            <a:r>
              <a:rPr lang="en-US" dirty="0"/>
              <a:t/>
            </a:r>
            <a:br>
              <a:rPr lang="en-US" dirty="0"/>
            </a:br>
            <a:r>
              <a:rPr lang="fr-FR" sz="2400" dirty="0"/>
              <a:t>Analyser PAT - PC à Serveur</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76200" y="801660"/>
            <a:ext cx="5193157" cy="3815706"/>
          </a:xfrm>
        </p:spPr>
        <p:txBody>
          <a:bodyPr/>
          <a:lstStyle/>
          <a:p>
            <a:pPr marL="342900" indent="-342900" algn="l" rtl="0">
              <a:buFont typeface="+mj-lt"/>
              <a:buAutoNum type="arabicPeriod"/>
            </a:pPr>
            <a:r>
              <a:rPr lang="fr-FR" sz="1600" dirty="0">
                <a:solidFill>
                  <a:srgbClr val="000000"/>
                </a:solidFill>
              </a:rPr>
              <a:t>PC1 et PC2 envoient des paquets à Svr1 et Svr2.</a:t>
            </a:r>
          </a:p>
          <a:p>
            <a:pPr marL="342900" indent="-342900" algn="l" rtl="0">
              <a:buFont typeface="+mj-lt"/>
              <a:buAutoNum type="arabicPeriod"/>
            </a:pPr>
            <a:r>
              <a:rPr lang="fr-FR" sz="1600" dirty="0">
                <a:solidFill>
                  <a:srgbClr val="000000"/>
                </a:solidFill>
              </a:rPr>
              <a:t>Le paquet provenant de PC1 atteint R2 en premier. R2 modifie l'adresse IPv4 source qui devient 209.165.200.225 (adresse globale interne). Le paquet est ensuite acheminé vers Svr1.</a:t>
            </a:r>
          </a:p>
          <a:p>
            <a:pPr marL="342900" indent="-342900" algn="l" rtl="0">
              <a:buFont typeface="+mj-lt"/>
              <a:buAutoNum type="arabicPeriod"/>
            </a:pPr>
            <a:r>
              <a:rPr lang="fr-FR" sz="1600" dirty="0">
                <a:solidFill>
                  <a:srgbClr val="000000"/>
                </a:solidFill>
              </a:rPr>
              <a:t>Le paquet de PC2 arrive à R2. La PAT modifie l'adresse IPv4 source de PC2 qui devient l'adresse globale interne 209.165.200.225. PC2 possède le même numéro de port source qu'une entrée actuelle de la PAT, la traduction de PC1. La PAT incrémente le numéro de port source jusqu'à ce qu'il corresponde à une valeur unique de sa table. Dans ce cas, il est 1445.</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FFE8261F-EEFC-4354-95EA-D985E6FF03C4}"/>
              </a:ext>
            </a:extLst>
          </p:cNvPr>
          <p:cNvPicPr>
            <a:picLocks noChangeAspect="1"/>
          </p:cNvPicPr>
          <p:nvPr/>
        </p:nvPicPr>
        <p:blipFill>
          <a:blip r:embed="rId3"/>
          <a:stretch>
            <a:fillRect/>
          </a:stretch>
        </p:blipFill>
        <p:spPr>
          <a:xfrm>
            <a:off x="5193157" y="801660"/>
            <a:ext cx="3950843" cy="3717065"/>
          </a:xfrm>
          <a:prstGeom prst="rect">
            <a:avLst/>
          </a:prstGeom>
        </p:spPr>
      </p:pic>
    </p:spTree>
    <p:extLst>
      <p:ext uri="{BB962C8B-B14F-4D97-AF65-F5344CB8AC3E}">
        <p14:creationId xmlns:p14="http://schemas.microsoft.com/office/powerpoint/2010/main" val="237293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a:t>PAT</a:t>
            </a:r>
            <a:r>
              <a:rPr lang="en-US" dirty="0"/>
              <a:t/>
            </a:r>
            <a:br>
              <a:rPr lang="en-US" dirty="0"/>
            </a:br>
            <a:r>
              <a:rPr lang="fr-FR" sz="2400"/>
              <a:t>Analyser PAT - Serveur à PC</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41402" y="855419"/>
            <a:ext cx="4404123" cy="3815706"/>
          </a:xfrm>
        </p:spPr>
        <p:txBody>
          <a:bodyPr/>
          <a:lstStyle/>
          <a:p>
            <a:pPr marL="342900" indent="-342900" algn="l" rtl="0">
              <a:buFont typeface="+mj-lt"/>
              <a:buAutoNum type="arabicPeriod"/>
            </a:pPr>
            <a:r>
              <a:rPr lang="fr-FR" sz="1600" dirty="0">
                <a:solidFill>
                  <a:srgbClr val="000000"/>
                </a:solidFill>
              </a:rPr>
              <a:t>Les serveurs utilisent le port source du paquet reçu comme port de destination et l'adresse source comme adresse de destination pour le trafic de retour.</a:t>
            </a:r>
          </a:p>
          <a:p>
            <a:pPr marL="342900" indent="-342900" algn="l" rtl="0">
              <a:buFont typeface="+mj-lt"/>
              <a:buAutoNum type="arabicPeriod"/>
            </a:pPr>
            <a:r>
              <a:rPr lang="fr-FR" sz="1600" dirty="0">
                <a:solidFill>
                  <a:srgbClr val="000000"/>
                </a:solidFill>
              </a:rPr>
              <a:t>R2 modifie l'adresse IPv4 de destination du paquet de Srv1 de 209.165.200.225 à 192.168.10.10, et transfère le paquet vers PC1.</a:t>
            </a:r>
          </a:p>
          <a:p>
            <a:pPr marL="342900" indent="-342900" algn="l" rtl="0">
              <a:buFont typeface="+mj-lt"/>
              <a:buAutoNum type="arabicPeriod"/>
            </a:pPr>
            <a:r>
              <a:rPr lang="fr-FR" sz="1600" dirty="0">
                <a:solidFill>
                  <a:srgbClr val="000000"/>
                </a:solidFill>
              </a:rPr>
              <a:t>R2 modifie l'adresse de destination du paquet de Srv2. de 209.165.200.225 à 192.168.10.11. et modifie le port de destination à sa valeur d'origine de 1444. Le paquet est alors transféré vers PC2.</a:t>
            </a: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97FFE441-D27A-4F87-9509-A545F38ACF1E}"/>
              </a:ext>
            </a:extLst>
          </p:cNvPr>
          <p:cNvPicPr>
            <a:picLocks noChangeAspect="1"/>
          </p:cNvPicPr>
          <p:nvPr/>
        </p:nvPicPr>
        <p:blipFill>
          <a:blip r:embed="rId3"/>
          <a:stretch>
            <a:fillRect/>
          </a:stretch>
        </p:blipFill>
        <p:spPr>
          <a:xfrm>
            <a:off x="4762922" y="731837"/>
            <a:ext cx="4113556" cy="3815706"/>
          </a:xfrm>
          <a:prstGeom prst="rect">
            <a:avLst/>
          </a:prstGeom>
        </p:spPr>
      </p:pic>
    </p:spTree>
    <p:extLst>
      <p:ext uri="{BB962C8B-B14F-4D97-AF65-F5344CB8AC3E}">
        <p14:creationId xmlns:p14="http://schemas.microsoft.com/office/powerpoint/2010/main" val="199510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254000" y="110067"/>
            <a:ext cx="8345488" cy="731837"/>
          </a:xfrm>
        </p:spPr>
        <p:txBody>
          <a:bodyPr/>
          <a:lstStyle/>
          <a:p>
            <a:pPr rtl="0">
              <a:lnSpc>
                <a:spcPct val="100000"/>
              </a:lnSpc>
            </a:pPr>
            <a:r>
              <a:rPr lang="fr-FR" sz="1600" dirty="0"/>
              <a:t>PAT</a:t>
            </a:r>
            <a:r>
              <a:rPr lang="en-US" dirty="0"/>
              <a:t/>
            </a:r>
            <a:br>
              <a:rPr lang="en-US" dirty="0"/>
            </a:br>
            <a:r>
              <a:rPr lang="fr-FR" sz="2400" dirty="0"/>
              <a:t>Vérifier PAT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0" y="855419"/>
            <a:ext cx="7913517" cy="1524809"/>
          </a:xfrm>
        </p:spPr>
        <p:txBody>
          <a:bodyPr/>
          <a:lstStyle/>
          <a:p>
            <a:pPr marL="0" indent="0" algn="l" rtl="0"/>
            <a:r>
              <a:rPr lang="fr-FR" sz="1600">
                <a:solidFill>
                  <a:srgbClr val="000000"/>
                </a:solidFill>
              </a:rPr>
              <a:t>Les mêmes commandes utilisées pour vérifier la NAT statique et dynamique sont utilisées pour vérifier la PAT. La commande </a:t>
            </a:r>
            <a:r>
              <a:rPr lang="fr-FR" sz="1600" b="1">
                <a:solidFill>
                  <a:srgbClr val="000000"/>
                </a:solidFill>
              </a:rPr>
              <a:t>show ip nat translations</a:t>
            </a:r>
            <a:r>
              <a:rPr lang="fr-FR" sz="1600">
                <a:solidFill>
                  <a:srgbClr val="000000"/>
                </a:solidFill>
              </a:rPr>
              <a:t> affiche les traductions de deux hôtes différents pour des serveurs Web différents. Remarquez que deux hôtes internes différents obtiennent la même adresse IPv4 209.165.200.226 (adresse globale interne). Les numéros de port source de la table NAT différencient les deux transactions.</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4542B632-CC48-439D-9988-47679C6115B5}"/>
              </a:ext>
            </a:extLst>
          </p:cNvPr>
          <p:cNvSpPr txBox="1"/>
          <p:nvPr/>
        </p:nvSpPr>
        <p:spPr>
          <a:xfrm>
            <a:off x="431971" y="2763272"/>
            <a:ext cx="8280058" cy="900246"/>
          </a:xfrm>
          <a:prstGeom prst="rect">
            <a:avLst/>
          </a:prstGeom>
          <a:solidFill>
            <a:srgbClr val="000000"/>
          </a:solidFill>
        </p:spPr>
        <p:txBody>
          <a:bodyPr wrap="square" rtlCol="0">
            <a:spAutoFit/>
          </a:bodyPr>
          <a:lstStyle/>
          <a:p>
            <a:pPr rtl="0"/>
            <a:r>
              <a:rPr lang="fr-FR" sz="1050">
                <a:solidFill>
                  <a:schemeClr val="bg1"/>
                </a:solidFill>
                <a:latin typeface="Courier New" panose="02070309020205020404" pitchFamily="49" charset="0"/>
                <a:cs typeface="Courier New" panose="02070309020205020404" pitchFamily="49" charset="0"/>
              </a:rPr>
              <a:t>R2# </a:t>
            </a:r>
            <a:r>
              <a:rPr lang="fr-FR" sz="1050" b="1">
                <a:solidFill>
                  <a:schemeClr val="bg1"/>
                </a:solidFill>
                <a:latin typeface="Courier New" panose="02070309020205020404" pitchFamily="49" charset="0"/>
                <a:cs typeface="Courier New" panose="02070309020205020404" pitchFamily="49" charset="0"/>
              </a:rPr>
              <a:t>show ip nat translations</a:t>
            </a:r>
          </a:p>
          <a:p>
            <a:pPr rtl="0"/>
            <a:r>
              <a:rPr lang="fr-FR" sz="1050">
                <a:solidFill>
                  <a:schemeClr val="bg1"/>
                </a:solidFill>
                <a:latin typeface="Courier New" panose="02070309020205020404" pitchFamily="49" charset="0"/>
                <a:cs typeface="Courier New" panose="02070309020205020404" pitchFamily="49" charset="0"/>
              </a:rPr>
              <a:t>Pro Inside global Inside local Outside local Outside global</a:t>
            </a:r>
          </a:p>
          <a:p>
            <a:pPr rtl="0"/>
            <a:r>
              <a:rPr lang="fr-FR" sz="1050">
                <a:solidFill>
                  <a:schemeClr val="bg1"/>
                </a:solidFill>
                <a:latin typeface="Courier New" panose="02070309020205020404" pitchFamily="49" charset="0"/>
                <a:cs typeface="Courier New" panose="02070309020205020404" pitchFamily="49" charset="0"/>
              </a:rPr>
              <a:t>tcp </a:t>
            </a:r>
            <a:r>
              <a:rPr lang="fr-FR" sz="1050">
                <a:solidFill>
                  <a:schemeClr val="accent6">
                    <a:lumMod val="75000"/>
                  </a:schemeClr>
                </a:solidFill>
                <a:latin typeface="Courier New" panose="02070309020205020404" pitchFamily="49" charset="0"/>
                <a:cs typeface="Courier New" panose="02070309020205020404" pitchFamily="49" charset="0"/>
              </a:rPr>
              <a:t>209.165.200. 225:1444</a:t>
            </a:r>
            <a:r>
              <a:rPr lang="fr-FR" sz="1050">
                <a:solidFill>
                  <a:schemeClr val="bg1"/>
                </a:solidFill>
                <a:latin typeface="Courier New" panose="02070309020205020404" pitchFamily="49" charset="0"/>
                <a:cs typeface="Courier New" panose="02070309020205020404" pitchFamily="49" charset="0"/>
              </a:rPr>
              <a:t> 192.168.10. 10:1444 209.165.201. 1:80 209.165.201. 1:80</a:t>
            </a:r>
          </a:p>
          <a:p>
            <a:pPr rtl="0"/>
            <a:r>
              <a:rPr lang="fr-FR" sz="1050">
                <a:solidFill>
                  <a:schemeClr val="bg1"/>
                </a:solidFill>
                <a:latin typeface="Courier New" panose="02070309020205020404" pitchFamily="49" charset="0"/>
                <a:cs typeface="Courier New" panose="02070309020205020404" pitchFamily="49" charset="0"/>
              </a:rPr>
              <a:t>tcp </a:t>
            </a:r>
            <a:r>
              <a:rPr lang="fr-FR" sz="1050">
                <a:solidFill>
                  <a:schemeClr val="accent6">
                    <a:lumMod val="75000"/>
                  </a:schemeClr>
                </a:solidFill>
                <a:latin typeface="Courier New" panose="02070309020205020404" pitchFamily="49" charset="0"/>
                <a:cs typeface="Courier New" panose="02070309020205020404" pitchFamily="49" charset="0"/>
              </a:rPr>
              <a:t>209.165.200. 225:1445</a:t>
            </a:r>
            <a:r>
              <a:rPr lang="fr-FR" sz="1050">
                <a:solidFill>
                  <a:schemeClr val="bg1"/>
                </a:solidFill>
                <a:latin typeface="Courier New" panose="02070309020205020404" pitchFamily="49" charset="0"/>
                <a:cs typeface="Courier New" panose="02070309020205020404" pitchFamily="49" charset="0"/>
              </a:rPr>
              <a:t> 192.168.11. 10:1444 209.165.202. 129:80 209.165.202. 129:80</a:t>
            </a:r>
          </a:p>
          <a:p>
            <a:pPr rtl="0"/>
            <a:r>
              <a:rPr lang="fr-FR" sz="1050">
                <a:solidFill>
                  <a:schemeClr val="bg1"/>
                </a:solidFill>
                <a:latin typeface="Courier New" panose="02070309020205020404" pitchFamily="49" charset="0"/>
                <a:cs typeface="Courier New" panose="02070309020205020404" pitchFamily="49" charset="0"/>
              </a:rPr>
              <a:t>R2#</a:t>
            </a:r>
          </a:p>
        </p:txBody>
      </p:sp>
    </p:spTree>
    <p:extLst>
      <p:ext uri="{BB962C8B-B14F-4D97-AF65-F5344CB8AC3E}">
        <p14:creationId xmlns:p14="http://schemas.microsoft.com/office/powerpoint/2010/main" val="4235267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PAT</a:t>
            </a:r>
            <a:r>
              <a:rPr lang="en-US" dirty="0"/>
              <a:t/>
            </a:r>
            <a:br>
              <a:rPr lang="en-US" dirty="0"/>
            </a:br>
            <a:r>
              <a:rPr lang="fr-FR" sz="2400" dirty="0"/>
              <a:t>Vérifier PAT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12975" y="636222"/>
            <a:ext cx="8854823" cy="993367"/>
          </a:xfrm>
        </p:spPr>
        <p:txBody>
          <a:bodyPr/>
          <a:lstStyle/>
          <a:p>
            <a:pPr marL="0" indent="0" algn="l" rtl="0"/>
            <a:r>
              <a:rPr lang="fr-FR" sz="1600" dirty="0">
                <a:solidFill>
                  <a:srgbClr val="000000"/>
                </a:solidFill>
              </a:rPr>
              <a:t>La commande </a:t>
            </a:r>
            <a:r>
              <a:rPr lang="fr-FR" sz="1600" b="1" dirty="0">
                <a:solidFill>
                  <a:srgbClr val="000000"/>
                </a:solidFill>
              </a:rPr>
              <a:t>show </a:t>
            </a:r>
            <a:r>
              <a:rPr lang="fr-FR" sz="1600" b="1" dirty="0" err="1">
                <a:solidFill>
                  <a:srgbClr val="000000"/>
                </a:solidFill>
              </a:rPr>
              <a:t>ip</a:t>
            </a:r>
            <a:r>
              <a:rPr lang="fr-FR" sz="1600" b="1" dirty="0">
                <a:solidFill>
                  <a:srgbClr val="000000"/>
                </a:solidFill>
              </a:rPr>
              <a:t> </a:t>
            </a:r>
            <a:r>
              <a:rPr lang="fr-FR" sz="1600" b="1" dirty="0" err="1">
                <a:solidFill>
                  <a:srgbClr val="000000"/>
                </a:solidFill>
              </a:rPr>
              <a:t>nat</a:t>
            </a:r>
            <a:r>
              <a:rPr lang="fr-FR" sz="1600" b="1" dirty="0">
                <a:solidFill>
                  <a:srgbClr val="000000"/>
                </a:solidFill>
              </a:rPr>
              <a:t> </a:t>
            </a:r>
            <a:r>
              <a:rPr lang="fr-FR" sz="1600" b="1" dirty="0" err="1">
                <a:solidFill>
                  <a:srgbClr val="000000"/>
                </a:solidFill>
              </a:rPr>
              <a:t>statistics</a:t>
            </a:r>
            <a:r>
              <a:rPr lang="fr-FR" sz="1600" dirty="0">
                <a:solidFill>
                  <a:srgbClr val="000000"/>
                </a:solidFill>
              </a:rPr>
              <a:t> permet de vérifier que NAT-POOL2 a alloué une adresse unique pour les deux traductions. Le nombre et le type de traductions actives, les paramètres de configuration du NAT, le nombre d'adresses dans le pool et le nombre d'adresses allouées sont également indiqués.</a:t>
            </a:r>
          </a:p>
        </p:txBody>
      </p:sp>
      <p:sp>
        <p:nvSpPr>
          <p:cNvPr id="6" name="TextBox 5">
            <a:extLst>
              <a:ext uri="{FF2B5EF4-FFF2-40B4-BE49-F238E27FC236}">
                <a16:creationId xmlns:a16="http://schemas.microsoft.com/office/drawing/2014/main" xmlns:c15="http://schemas.microsoft.com/office/drawing/2012/chart" xmlns:c="http://schemas.openxmlformats.org/drawingml/2006/chart" xmlns="" id="{4542B632-CC48-439D-9988-47679C6115B5}"/>
              </a:ext>
            </a:extLst>
          </p:cNvPr>
          <p:cNvSpPr txBox="1"/>
          <p:nvPr/>
        </p:nvSpPr>
        <p:spPr>
          <a:xfrm>
            <a:off x="491239" y="1707210"/>
            <a:ext cx="8280058" cy="3000821"/>
          </a:xfrm>
          <a:prstGeom prst="rect">
            <a:avLst/>
          </a:prstGeom>
          <a:solidFill>
            <a:srgbClr val="000000"/>
          </a:solidFill>
        </p:spPr>
        <p:txBody>
          <a:bodyPr wrap="square" rtlCol="0">
            <a:spAutoFit/>
          </a:bodyPr>
          <a:lstStyle/>
          <a:p>
            <a:pPr rtl="0"/>
            <a:r>
              <a:rPr lang="fr-FR" sz="1050" dirty="0">
                <a:solidFill>
                  <a:schemeClr val="bg1"/>
                </a:solidFill>
                <a:latin typeface="Courier New" panose="02070309020205020404" pitchFamily="49" charset="0"/>
                <a:cs typeface="Courier New" panose="02070309020205020404" pitchFamily="49" charset="0"/>
              </a:rPr>
              <a:t>R2# </a:t>
            </a:r>
            <a:r>
              <a:rPr lang="fr-FR" sz="1050" b="1" dirty="0">
                <a:solidFill>
                  <a:schemeClr val="bg1"/>
                </a:solidFill>
                <a:latin typeface="Courier New" panose="02070309020205020404" pitchFamily="49" charset="0"/>
                <a:cs typeface="Courier New" panose="02070309020205020404" pitchFamily="49" charset="0"/>
              </a:rPr>
              <a:t>show </a:t>
            </a:r>
            <a:r>
              <a:rPr lang="fr-FR" sz="1050" b="1" dirty="0" err="1">
                <a:solidFill>
                  <a:schemeClr val="bg1"/>
                </a:solidFill>
                <a:latin typeface="Courier New" panose="02070309020205020404" pitchFamily="49" charset="0"/>
                <a:cs typeface="Courier New" panose="02070309020205020404" pitchFamily="49" charset="0"/>
              </a:rPr>
              <a:t>ip</a:t>
            </a:r>
            <a:r>
              <a:rPr lang="fr-FR" sz="1050" b="1" dirty="0">
                <a:solidFill>
                  <a:schemeClr val="bg1"/>
                </a:solidFill>
                <a:latin typeface="Courier New" panose="02070309020205020404" pitchFamily="49" charset="0"/>
                <a:cs typeface="Courier New" panose="02070309020205020404" pitchFamily="49" charset="0"/>
              </a:rPr>
              <a:t> </a:t>
            </a:r>
            <a:r>
              <a:rPr lang="fr-FR" sz="1050" b="1" dirty="0" err="1">
                <a:solidFill>
                  <a:schemeClr val="bg1"/>
                </a:solidFill>
                <a:latin typeface="Courier New" panose="02070309020205020404" pitchFamily="49" charset="0"/>
                <a:cs typeface="Courier New" panose="02070309020205020404" pitchFamily="49" charset="0"/>
              </a:rPr>
              <a:t>nat</a:t>
            </a:r>
            <a:r>
              <a:rPr lang="fr-FR" sz="1050" b="1" dirty="0">
                <a:solidFill>
                  <a:schemeClr val="bg1"/>
                </a:solidFill>
                <a:latin typeface="Courier New" panose="02070309020205020404" pitchFamily="49" charset="0"/>
                <a:cs typeface="Courier New" panose="02070309020205020404" pitchFamily="49" charset="0"/>
              </a:rPr>
              <a:t> </a:t>
            </a:r>
            <a:r>
              <a:rPr lang="fr-FR" sz="1050" b="1" dirty="0" err="1">
                <a:solidFill>
                  <a:schemeClr val="bg1"/>
                </a:solidFill>
                <a:latin typeface="Courier New" panose="02070309020205020404" pitchFamily="49" charset="0"/>
                <a:cs typeface="Courier New" panose="02070309020205020404" pitchFamily="49" charset="0"/>
              </a:rPr>
              <a:t>statistics</a:t>
            </a:r>
            <a:r>
              <a:rPr lang="fr-FR" sz="1050" b="1" dirty="0">
                <a:solidFill>
                  <a:schemeClr val="bg1"/>
                </a:solidFill>
                <a:latin typeface="Courier New" panose="02070309020205020404" pitchFamily="49" charset="0"/>
                <a:cs typeface="Courier New" panose="02070309020205020404" pitchFamily="49" charset="0"/>
              </a:rPr>
              <a:t> </a:t>
            </a:r>
          </a:p>
          <a:p>
            <a:pPr rtl="0"/>
            <a:r>
              <a:rPr lang="fr-FR" sz="1050" dirty="0">
                <a:solidFill>
                  <a:schemeClr val="bg1"/>
                </a:solidFill>
                <a:latin typeface="Courier New" panose="02070309020205020404" pitchFamily="49" charset="0"/>
                <a:cs typeface="Courier New" panose="02070309020205020404" pitchFamily="49" charset="0"/>
              </a:rPr>
              <a:t>Total active translations: 4 (0 </a:t>
            </a:r>
            <a:r>
              <a:rPr lang="fr-FR" sz="1050" dirty="0" err="1">
                <a:solidFill>
                  <a:schemeClr val="bg1"/>
                </a:solidFill>
                <a:latin typeface="Courier New" panose="02070309020205020404" pitchFamily="49" charset="0"/>
                <a:cs typeface="Courier New" panose="02070309020205020404" pitchFamily="49" charset="0"/>
              </a:rPr>
              <a:t>static</a:t>
            </a:r>
            <a:r>
              <a:rPr lang="fr-FR" sz="1050" dirty="0">
                <a:solidFill>
                  <a:schemeClr val="bg1"/>
                </a:solidFill>
                <a:latin typeface="Courier New" panose="02070309020205020404" pitchFamily="49" charset="0"/>
                <a:cs typeface="Courier New" panose="02070309020205020404" pitchFamily="49" charset="0"/>
              </a:rPr>
              <a:t>, 2 </a:t>
            </a:r>
            <a:r>
              <a:rPr lang="fr-FR" sz="1050" dirty="0" err="1">
                <a:solidFill>
                  <a:schemeClr val="bg1"/>
                </a:solidFill>
                <a:latin typeface="Courier New" panose="02070309020205020404" pitchFamily="49" charset="0"/>
                <a:cs typeface="Courier New" panose="02070309020205020404" pitchFamily="49" charset="0"/>
              </a:rPr>
              <a:t>dynamic</a:t>
            </a:r>
            <a:r>
              <a:rPr lang="fr-FR" sz="1050" dirty="0">
                <a:solidFill>
                  <a:schemeClr val="bg1"/>
                </a:solidFill>
                <a:latin typeface="Courier New" panose="02070309020205020404" pitchFamily="49" charset="0"/>
                <a:cs typeface="Courier New" panose="02070309020205020404" pitchFamily="49" charset="0"/>
              </a:rPr>
              <a:t>; 2 </a:t>
            </a:r>
            <a:r>
              <a:rPr lang="fr-FR" sz="1050" dirty="0" err="1">
                <a:solidFill>
                  <a:schemeClr val="bg1"/>
                </a:solidFill>
                <a:latin typeface="Courier New" panose="02070309020205020404" pitchFamily="49" charset="0"/>
                <a:cs typeface="Courier New" panose="02070309020205020404" pitchFamily="49" charset="0"/>
              </a:rPr>
              <a:t>extended</a:t>
            </a:r>
            <a:r>
              <a:rPr lang="fr-FR" sz="1050" dirty="0">
                <a:solidFill>
                  <a:schemeClr val="bg1"/>
                </a:solidFill>
                <a:latin typeface="Courier New" panose="02070309020205020404" pitchFamily="49" charset="0"/>
                <a:cs typeface="Courier New" panose="02070309020205020404" pitchFamily="49" charset="0"/>
              </a:rPr>
              <a:t>)</a:t>
            </a:r>
          </a:p>
          <a:p>
            <a:pPr rtl="0"/>
            <a:r>
              <a:rPr lang="fr-FR" sz="1050" dirty="0">
                <a:solidFill>
                  <a:schemeClr val="bg1"/>
                </a:solidFill>
                <a:latin typeface="Courier New" panose="02070309020205020404" pitchFamily="49" charset="0"/>
                <a:cs typeface="Courier New" panose="02070309020205020404" pitchFamily="49" charset="0"/>
              </a:rPr>
              <a:t>Peak translations: 2, </a:t>
            </a:r>
            <a:r>
              <a:rPr lang="fr-FR" sz="1050" dirty="0" err="1">
                <a:solidFill>
                  <a:schemeClr val="bg1"/>
                </a:solidFill>
                <a:latin typeface="Courier New" panose="02070309020205020404" pitchFamily="49" charset="0"/>
                <a:cs typeface="Courier New" panose="02070309020205020404" pitchFamily="49" charset="0"/>
              </a:rPr>
              <a:t>occurred</a:t>
            </a:r>
            <a:r>
              <a:rPr lang="fr-FR" sz="1050" dirty="0">
                <a:solidFill>
                  <a:schemeClr val="bg1"/>
                </a:solidFill>
                <a:latin typeface="Courier New" panose="02070309020205020404" pitchFamily="49" charset="0"/>
                <a:cs typeface="Courier New" panose="02070309020205020404" pitchFamily="49" charset="0"/>
              </a:rPr>
              <a:t> 00:31:43 </a:t>
            </a:r>
            <a:r>
              <a:rPr lang="fr-FR" sz="1050" dirty="0" err="1">
                <a:solidFill>
                  <a:schemeClr val="bg1"/>
                </a:solidFill>
                <a:latin typeface="Courier New" panose="02070309020205020404" pitchFamily="49" charset="0"/>
                <a:cs typeface="Courier New" panose="02070309020205020404" pitchFamily="49" charset="0"/>
              </a:rPr>
              <a:t>ago</a:t>
            </a:r>
            <a:endParaRPr lang="fr-FR" sz="1050" dirty="0">
              <a:solidFill>
                <a:schemeClr val="bg1"/>
              </a:solidFill>
              <a:latin typeface="Courier New" panose="02070309020205020404" pitchFamily="49" charset="0"/>
              <a:cs typeface="Courier New" panose="02070309020205020404" pitchFamily="49" charset="0"/>
            </a:endParaRPr>
          </a:p>
          <a:p>
            <a:pPr rtl="0"/>
            <a:r>
              <a:rPr lang="fr-FR" sz="1050" dirty="0" err="1">
                <a:solidFill>
                  <a:schemeClr val="bg1"/>
                </a:solidFill>
                <a:latin typeface="Courier New" panose="02070309020205020404" pitchFamily="49" charset="0"/>
                <a:cs typeface="Courier New" panose="02070309020205020404" pitchFamily="49" charset="0"/>
              </a:rPr>
              <a:t>Outside</a:t>
            </a:r>
            <a:r>
              <a:rPr lang="fr-FR" sz="1050" dirty="0">
                <a:solidFill>
                  <a:schemeClr val="bg1"/>
                </a:solidFill>
                <a:latin typeface="Courier New" panose="02070309020205020404" pitchFamily="49" charset="0"/>
                <a:cs typeface="Courier New" panose="02070309020205020404" pitchFamily="49" charset="0"/>
              </a:rPr>
              <a:t> interfaces:</a:t>
            </a:r>
          </a:p>
          <a:p>
            <a:pPr rtl="0"/>
            <a:r>
              <a:rPr lang="fr-FR" sz="1050" dirty="0">
                <a:solidFill>
                  <a:schemeClr val="bg1"/>
                </a:solidFill>
                <a:latin typeface="Courier New" panose="02070309020205020404" pitchFamily="49" charset="0"/>
                <a:cs typeface="Courier New" panose="02070309020205020404" pitchFamily="49" charset="0"/>
              </a:rPr>
              <a:t>  Serial0/1/1</a:t>
            </a:r>
          </a:p>
          <a:p>
            <a:pPr rtl="0"/>
            <a:r>
              <a:rPr lang="fr-FR" sz="1050" dirty="0">
                <a:solidFill>
                  <a:schemeClr val="bg1"/>
                </a:solidFill>
                <a:latin typeface="Courier New" panose="02070309020205020404" pitchFamily="49" charset="0"/>
                <a:cs typeface="Courier New" panose="02070309020205020404" pitchFamily="49" charset="0"/>
              </a:rPr>
              <a:t>Inside interfaces: </a:t>
            </a:r>
          </a:p>
          <a:p>
            <a:pPr rtl="0"/>
            <a:r>
              <a:rPr lang="fr-FR" sz="1050" dirty="0">
                <a:solidFill>
                  <a:schemeClr val="bg1"/>
                </a:solidFill>
                <a:latin typeface="Courier New" panose="02070309020205020404" pitchFamily="49" charset="0"/>
                <a:cs typeface="Courier New" panose="02070309020205020404" pitchFamily="49" charset="0"/>
              </a:rPr>
              <a:t>  Serial0/1/0</a:t>
            </a:r>
          </a:p>
          <a:p>
            <a:pPr rtl="0"/>
            <a:r>
              <a:rPr lang="fr-FR" sz="1050" dirty="0">
                <a:solidFill>
                  <a:schemeClr val="bg1"/>
                </a:solidFill>
                <a:latin typeface="Courier New" panose="02070309020205020404" pitchFamily="49" charset="0"/>
                <a:cs typeface="Courier New" panose="02070309020205020404" pitchFamily="49" charset="0"/>
              </a:rPr>
              <a:t>Hits: 4 Misses: 0</a:t>
            </a:r>
          </a:p>
          <a:p>
            <a:pPr rtl="0"/>
            <a:r>
              <a:rPr lang="fr-FR" sz="1050" dirty="0">
                <a:solidFill>
                  <a:schemeClr val="bg1"/>
                </a:solidFill>
                <a:latin typeface="Courier New" panose="02070309020205020404" pitchFamily="49" charset="0"/>
                <a:cs typeface="Courier New" panose="02070309020205020404" pitchFamily="49" charset="0"/>
              </a:rPr>
              <a:t>CEF </a:t>
            </a:r>
            <a:r>
              <a:rPr lang="fr-FR" sz="1050" dirty="0" err="1">
                <a:solidFill>
                  <a:schemeClr val="bg1"/>
                </a:solidFill>
                <a:latin typeface="Courier New" panose="02070309020205020404" pitchFamily="49" charset="0"/>
                <a:cs typeface="Courier New" panose="02070309020205020404" pitchFamily="49" charset="0"/>
              </a:rPr>
              <a:t>Translated</a:t>
            </a:r>
            <a:r>
              <a:rPr lang="fr-FR" sz="1050" dirty="0">
                <a:solidFill>
                  <a:schemeClr val="bg1"/>
                </a:solidFill>
                <a:latin typeface="Courier New" panose="02070309020205020404" pitchFamily="49" charset="0"/>
                <a:cs typeface="Courier New" panose="02070309020205020404" pitchFamily="49" charset="0"/>
              </a:rPr>
              <a:t> </a:t>
            </a:r>
            <a:r>
              <a:rPr lang="fr-FR" sz="1050" dirty="0" err="1">
                <a:solidFill>
                  <a:schemeClr val="bg1"/>
                </a:solidFill>
                <a:latin typeface="Courier New" panose="02070309020205020404" pitchFamily="49" charset="0"/>
                <a:cs typeface="Courier New" panose="02070309020205020404" pitchFamily="49" charset="0"/>
              </a:rPr>
              <a:t>packets</a:t>
            </a:r>
            <a:r>
              <a:rPr lang="fr-FR" sz="1050" dirty="0">
                <a:solidFill>
                  <a:schemeClr val="bg1"/>
                </a:solidFill>
                <a:latin typeface="Courier New" panose="02070309020205020404" pitchFamily="49" charset="0"/>
                <a:cs typeface="Courier New" panose="02070309020205020404" pitchFamily="49" charset="0"/>
              </a:rPr>
              <a:t>: 47, CEF </a:t>
            </a:r>
            <a:r>
              <a:rPr lang="fr-FR" sz="1050" dirty="0" err="1">
                <a:solidFill>
                  <a:schemeClr val="bg1"/>
                </a:solidFill>
                <a:latin typeface="Courier New" panose="02070309020205020404" pitchFamily="49" charset="0"/>
                <a:cs typeface="Courier New" panose="02070309020205020404" pitchFamily="49" charset="0"/>
              </a:rPr>
              <a:t>Punted</a:t>
            </a:r>
            <a:r>
              <a:rPr lang="fr-FR" sz="1050" dirty="0">
                <a:solidFill>
                  <a:schemeClr val="bg1"/>
                </a:solidFill>
                <a:latin typeface="Courier New" panose="02070309020205020404" pitchFamily="49" charset="0"/>
                <a:cs typeface="Courier New" panose="02070309020205020404" pitchFamily="49" charset="0"/>
              </a:rPr>
              <a:t> </a:t>
            </a:r>
            <a:r>
              <a:rPr lang="fr-FR" sz="1050" dirty="0" err="1">
                <a:solidFill>
                  <a:schemeClr val="bg1"/>
                </a:solidFill>
                <a:latin typeface="Courier New" panose="02070309020205020404" pitchFamily="49" charset="0"/>
                <a:cs typeface="Courier New" panose="02070309020205020404" pitchFamily="49" charset="0"/>
              </a:rPr>
              <a:t>packets</a:t>
            </a:r>
            <a:r>
              <a:rPr lang="fr-FR" sz="1050" dirty="0">
                <a:solidFill>
                  <a:schemeClr val="bg1"/>
                </a:solidFill>
                <a:latin typeface="Courier New" panose="02070309020205020404" pitchFamily="49" charset="0"/>
                <a:cs typeface="Courier New" panose="02070309020205020404" pitchFamily="49" charset="0"/>
              </a:rPr>
              <a:t>: 0</a:t>
            </a:r>
          </a:p>
          <a:p>
            <a:pPr rtl="0"/>
            <a:r>
              <a:rPr lang="fr-FR" sz="1050" dirty="0" err="1">
                <a:solidFill>
                  <a:schemeClr val="bg1"/>
                </a:solidFill>
                <a:latin typeface="Courier New" panose="02070309020205020404" pitchFamily="49" charset="0"/>
                <a:cs typeface="Courier New" panose="02070309020205020404" pitchFamily="49" charset="0"/>
              </a:rPr>
              <a:t>Expired</a:t>
            </a:r>
            <a:r>
              <a:rPr lang="fr-FR" sz="1050" dirty="0">
                <a:solidFill>
                  <a:schemeClr val="bg1"/>
                </a:solidFill>
                <a:latin typeface="Courier New" panose="02070309020205020404" pitchFamily="49" charset="0"/>
                <a:cs typeface="Courier New" panose="02070309020205020404" pitchFamily="49" charset="0"/>
              </a:rPr>
              <a:t> translations: 0</a:t>
            </a:r>
          </a:p>
          <a:p>
            <a:pPr rtl="0"/>
            <a:r>
              <a:rPr lang="fr-FR" sz="1050" dirty="0" err="1">
                <a:solidFill>
                  <a:schemeClr val="bg1"/>
                </a:solidFill>
                <a:latin typeface="Courier New" panose="02070309020205020404" pitchFamily="49" charset="0"/>
                <a:cs typeface="Courier New" panose="02070309020205020404" pitchFamily="49" charset="0"/>
              </a:rPr>
              <a:t>Dynamic</a:t>
            </a:r>
            <a:r>
              <a:rPr lang="fr-FR" sz="1050" dirty="0">
                <a:solidFill>
                  <a:schemeClr val="bg1"/>
                </a:solidFill>
                <a:latin typeface="Courier New" panose="02070309020205020404" pitchFamily="49" charset="0"/>
                <a:cs typeface="Courier New" panose="02070309020205020404" pitchFamily="49" charset="0"/>
              </a:rPr>
              <a:t> </a:t>
            </a:r>
            <a:r>
              <a:rPr lang="fr-FR" sz="1050" dirty="0" err="1">
                <a:solidFill>
                  <a:schemeClr val="bg1"/>
                </a:solidFill>
                <a:latin typeface="Courier New" panose="02070309020205020404" pitchFamily="49" charset="0"/>
                <a:cs typeface="Courier New" panose="02070309020205020404" pitchFamily="49" charset="0"/>
              </a:rPr>
              <a:t>mappings</a:t>
            </a:r>
            <a:r>
              <a:rPr lang="fr-FR" sz="1050" dirty="0">
                <a:solidFill>
                  <a:schemeClr val="bg1"/>
                </a:solidFill>
                <a:latin typeface="Courier New" panose="02070309020205020404" pitchFamily="49" charset="0"/>
                <a:cs typeface="Courier New" panose="02070309020205020404" pitchFamily="49" charset="0"/>
              </a:rPr>
              <a:t>:</a:t>
            </a:r>
          </a:p>
          <a:p>
            <a:pPr rtl="0"/>
            <a:r>
              <a:rPr lang="fr-FR" sz="1050" dirty="0">
                <a:solidFill>
                  <a:schemeClr val="bg1"/>
                </a:solidFill>
                <a:latin typeface="Courier New" panose="02070309020205020404" pitchFamily="49" charset="0"/>
                <a:cs typeface="Courier New" panose="02070309020205020404" pitchFamily="49" charset="0"/>
              </a:rPr>
              <a:t>-- Inside Source</a:t>
            </a:r>
          </a:p>
          <a:p>
            <a:pPr rtl="0"/>
            <a:r>
              <a:rPr lang="fr-FR" sz="1050" dirty="0">
                <a:solidFill>
                  <a:schemeClr val="bg1"/>
                </a:solidFill>
                <a:latin typeface="Courier New" panose="02070309020205020404" pitchFamily="49" charset="0"/>
                <a:cs typeface="Courier New" panose="02070309020205020404" pitchFamily="49" charset="0"/>
              </a:rPr>
              <a:t>[Id: 3] </a:t>
            </a:r>
            <a:r>
              <a:rPr lang="fr-FR" sz="1050" dirty="0" err="1">
                <a:solidFill>
                  <a:schemeClr val="bg1"/>
                </a:solidFill>
                <a:latin typeface="Courier New" panose="02070309020205020404" pitchFamily="49" charset="0"/>
                <a:cs typeface="Courier New" panose="02070309020205020404" pitchFamily="49" charset="0"/>
              </a:rPr>
              <a:t>access-list</a:t>
            </a:r>
            <a:r>
              <a:rPr lang="fr-FR" sz="1050" dirty="0">
                <a:solidFill>
                  <a:schemeClr val="bg1"/>
                </a:solidFill>
                <a:latin typeface="Courier New" panose="02070309020205020404" pitchFamily="49" charset="0"/>
                <a:cs typeface="Courier New" panose="02070309020205020404" pitchFamily="49" charset="0"/>
              </a:rPr>
              <a:t> 1 pool NAT-POOL2 </a:t>
            </a:r>
            <a:r>
              <a:rPr lang="fr-FR" sz="1050" dirty="0" err="1">
                <a:solidFill>
                  <a:schemeClr val="bg1"/>
                </a:solidFill>
                <a:latin typeface="Courier New" panose="02070309020205020404" pitchFamily="49" charset="0"/>
                <a:cs typeface="Courier New" panose="02070309020205020404" pitchFamily="49" charset="0"/>
              </a:rPr>
              <a:t>refcount</a:t>
            </a:r>
            <a:r>
              <a:rPr lang="fr-FR" sz="1050" dirty="0">
                <a:solidFill>
                  <a:schemeClr val="bg1"/>
                </a:solidFill>
                <a:latin typeface="Courier New" panose="02070309020205020404" pitchFamily="49" charset="0"/>
                <a:cs typeface="Courier New" panose="02070309020205020404" pitchFamily="49" charset="0"/>
              </a:rPr>
              <a:t> 2</a:t>
            </a:r>
          </a:p>
          <a:p>
            <a:pPr rtl="0"/>
            <a:r>
              <a:rPr lang="fr-FR" sz="1050" dirty="0">
                <a:solidFill>
                  <a:schemeClr val="bg1"/>
                </a:solidFill>
                <a:latin typeface="Courier New" panose="02070309020205020404" pitchFamily="49" charset="0"/>
                <a:cs typeface="Courier New" panose="02070309020205020404" pitchFamily="49" charset="0"/>
              </a:rPr>
              <a:t> </a:t>
            </a:r>
            <a:r>
              <a:rPr lang="fr-FR" sz="1050" dirty="0">
                <a:solidFill>
                  <a:schemeClr val="accent6">
                    <a:lumMod val="75000"/>
                  </a:schemeClr>
                </a:solidFill>
                <a:latin typeface="Courier New" panose="02070309020205020404" pitchFamily="49" charset="0"/>
                <a:cs typeface="Courier New" panose="02070309020205020404" pitchFamily="49" charset="0"/>
              </a:rPr>
              <a:t>pool NAT-POOL2: </a:t>
            </a:r>
            <a:r>
              <a:rPr lang="fr-FR" sz="1050" dirty="0" err="1">
                <a:solidFill>
                  <a:schemeClr val="accent6">
                    <a:lumMod val="75000"/>
                  </a:schemeClr>
                </a:solidFill>
                <a:latin typeface="Courier New" panose="02070309020205020404" pitchFamily="49" charset="0"/>
                <a:cs typeface="Courier New" panose="02070309020205020404" pitchFamily="49" charset="0"/>
              </a:rPr>
              <a:t>netmask</a:t>
            </a:r>
            <a:r>
              <a:rPr lang="fr-FR" sz="1050" dirty="0">
                <a:solidFill>
                  <a:schemeClr val="accent6">
                    <a:lumMod val="75000"/>
                  </a:schemeClr>
                </a:solidFill>
                <a:latin typeface="Courier New" panose="02070309020205020404" pitchFamily="49" charset="0"/>
                <a:cs typeface="Courier New" panose="02070309020205020404" pitchFamily="49" charset="0"/>
              </a:rPr>
              <a:t> 255.255.255.224</a:t>
            </a:r>
          </a:p>
          <a:p>
            <a:pPr rtl="0"/>
            <a:r>
              <a:rPr lang="fr-FR" sz="1050" dirty="0">
                <a:solidFill>
                  <a:schemeClr val="accent6">
                    <a:lumMod val="75000"/>
                  </a:schemeClr>
                </a:solidFill>
                <a:latin typeface="Courier New" panose="02070309020205020404" pitchFamily="49" charset="0"/>
                <a:cs typeface="Courier New" panose="02070309020205020404" pitchFamily="49" charset="0"/>
              </a:rPr>
              <a:t>	</a:t>
            </a:r>
            <a:r>
              <a:rPr lang="fr-FR" sz="1050" dirty="0" err="1">
                <a:solidFill>
                  <a:schemeClr val="accent6">
                    <a:lumMod val="75000"/>
                  </a:schemeClr>
                </a:solidFill>
                <a:latin typeface="Courier New" panose="02070309020205020404" pitchFamily="49" charset="0"/>
                <a:cs typeface="Courier New" panose="02070309020205020404" pitchFamily="49" charset="0"/>
              </a:rPr>
              <a:t>start</a:t>
            </a:r>
            <a:r>
              <a:rPr lang="fr-FR" sz="1050" dirty="0">
                <a:solidFill>
                  <a:schemeClr val="accent6">
                    <a:lumMod val="75000"/>
                  </a:schemeClr>
                </a:solidFill>
                <a:latin typeface="Courier New" panose="02070309020205020404" pitchFamily="49" charset="0"/>
                <a:cs typeface="Courier New" panose="02070309020205020404" pitchFamily="49" charset="0"/>
              </a:rPr>
              <a:t> 209.165.200.225 end 209.165.200.240</a:t>
            </a:r>
          </a:p>
          <a:p>
            <a:pPr rtl="0"/>
            <a:r>
              <a:rPr lang="fr-FR" sz="1050" dirty="0">
                <a:solidFill>
                  <a:schemeClr val="accent6">
                    <a:lumMod val="75000"/>
                  </a:schemeClr>
                </a:solidFill>
                <a:latin typeface="Courier New" panose="02070309020205020404" pitchFamily="49" charset="0"/>
                <a:cs typeface="Courier New" panose="02070309020205020404" pitchFamily="49" charset="0"/>
              </a:rPr>
              <a:t>	type </a:t>
            </a:r>
            <a:r>
              <a:rPr lang="fr-FR" sz="1050" dirty="0" err="1">
                <a:solidFill>
                  <a:schemeClr val="accent6">
                    <a:lumMod val="75000"/>
                  </a:schemeClr>
                </a:solidFill>
                <a:latin typeface="Courier New" panose="02070309020205020404" pitchFamily="49" charset="0"/>
                <a:cs typeface="Courier New" panose="02070309020205020404" pitchFamily="49" charset="0"/>
              </a:rPr>
              <a:t>generic</a:t>
            </a:r>
            <a:r>
              <a:rPr lang="fr-FR" sz="1050" dirty="0">
                <a:solidFill>
                  <a:schemeClr val="accent6">
                    <a:lumMod val="75000"/>
                  </a:schemeClr>
                </a:solidFill>
                <a:latin typeface="Courier New" panose="02070309020205020404" pitchFamily="49" charset="0"/>
                <a:cs typeface="Courier New" panose="02070309020205020404" pitchFamily="49" charset="0"/>
              </a:rPr>
              <a:t>, total </a:t>
            </a:r>
            <a:r>
              <a:rPr lang="fr-FR" sz="1050" dirty="0" err="1">
                <a:solidFill>
                  <a:schemeClr val="accent6">
                    <a:lumMod val="75000"/>
                  </a:schemeClr>
                </a:solidFill>
                <a:latin typeface="Courier New" panose="02070309020205020404" pitchFamily="49" charset="0"/>
                <a:cs typeface="Courier New" panose="02070309020205020404" pitchFamily="49" charset="0"/>
              </a:rPr>
              <a:t>addresses</a:t>
            </a:r>
            <a:r>
              <a:rPr lang="fr-FR" sz="1050" dirty="0">
                <a:solidFill>
                  <a:schemeClr val="accent6">
                    <a:lumMod val="75000"/>
                  </a:schemeClr>
                </a:solidFill>
                <a:latin typeface="Courier New" panose="02070309020205020404" pitchFamily="49" charset="0"/>
                <a:cs typeface="Courier New" panose="02070309020205020404" pitchFamily="49" charset="0"/>
              </a:rPr>
              <a:t> 15, </a:t>
            </a:r>
            <a:r>
              <a:rPr lang="fr-FR" sz="1050" dirty="0" err="1">
                <a:solidFill>
                  <a:schemeClr val="accent6">
                    <a:lumMod val="75000"/>
                  </a:schemeClr>
                </a:solidFill>
                <a:latin typeface="Courier New" panose="02070309020205020404" pitchFamily="49" charset="0"/>
                <a:cs typeface="Courier New" panose="02070309020205020404" pitchFamily="49" charset="0"/>
              </a:rPr>
              <a:t>allocated</a:t>
            </a:r>
            <a:r>
              <a:rPr lang="fr-FR" sz="1050" dirty="0">
                <a:solidFill>
                  <a:schemeClr val="accent6">
                    <a:lumMod val="75000"/>
                  </a:schemeClr>
                </a:solidFill>
                <a:latin typeface="Courier New" panose="02070309020205020404" pitchFamily="49" charset="0"/>
                <a:cs typeface="Courier New" panose="02070309020205020404" pitchFamily="49" charset="0"/>
              </a:rPr>
              <a:t> 1 (6%), misses 0</a:t>
            </a:r>
          </a:p>
          <a:p>
            <a:pPr rtl="0"/>
            <a:r>
              <a:rPr lang="fr-FR" sz="1050" dirty="0">
                <a:solidFill>
                  <a:schemeClr val="bg1"/>
                </a:solidFill>
                <a:latin typeface="Courier New" panose="02070309020205020404" pitchFamily="49" charset="0"/>
                <a:cs typeface="Courier New" panose="02070309020205020404" pitchFamily="49" charset="0"/>
              </a:rPr>
              <a:t>(output </a:t>
            </a:r>
            <a:r>
              <a:rPr lang="fr-FR" sz="1050" dirty="0" err="1">
                <a:solidFill>
                  <a:schemeClr val="bg1"/>
                </a:solidFill>
                <a:latin typeface="Courier New" panose="02070309020205020404" pitchFamily="49" charset="0"/>
                <a:cs typeface="Courier New" panose="02070309020205020404" pitchFamily="49" charset="0"/>
              </a:rPr>
              <a:t>omitted</a:t>
            </a:r>
            <a:r>
              <a:rPr lang="fr-FR" sz="1050" dirty="0">
                <a:solidFill>
                  <a:schemeClr val="bg1"/>
                </a:solidFill>
                <a:latin typeface="Courier New" panose="02070309020205020404" pitchFamily="49" charset="0"/>
                <a:cs typeface="Courier New" panose="02070309020205020404" pitchFamily="49" charset="0"/>
              </a:rPr>
              <a:t>)</a:t>
            </a:r>
          </a:p>
          <a:p>
            <a:pPr rtl="0"/>
            <a:r>
              <a:rPr lang="fr-FR" sz="1050" dirty="0">
                <a:solidFill>
                  <a:schemeClr val="bg1"/>
                </a:solidFill>
                <a:latin typeface="Courier New" panose="02070309020205020404" pitchFamily="49" charset="0"/>
                <a:cs typeface="Courier New" panose="02070309020205020404" pitchFamily="49" charset="0"/>
              </a:rPr>
              <a:t>R2#</a:t>
            </a:r>
          </a:p>
        </p:txBody>
      </p:sp>
    </p:spTree>
    <p:extLst>
      <p:ext uri="{BB962C8B-B14F-4D97-AF65-F5344CB8AC3E}">
        <p14:creationId xmlns:p14="http://schemas.microsoft.com/office/powerpoint/2010/main" val="2340749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76200" y="101600"/>
            <a:ext cx="8345488" cy="731837"/>
          </a:xfrm>
        </p:spPr>
        <p:txBody>
          <a:bodyPr/>
          <a:lstStyle/>
          <a:p>
            <a:pPr rtl="0">
              <a:lnSpc>
                <a:spcPct val="100000"/>
              </a:lnSpc>
            </a:pPr>
            <a:r>
              <a:rPr lang="fr-FR" sz="1600" dirty="0"/>
              <a:t>NAT dynamique</a:t>
            </a:r>
            <a:r>
              <a:rPr lang="en-US" dirty="0"/>
              <a:t/>
            </a:r>
            <a:br>
              <a:rPr lang="en-US" dirty="0"/>
            </a:br>
            <a:r>
              <a:rPr lang="fr-FR" sz="2400" dirty="0" err="1"/>
              <a:t>Packet</a:t>
            </a:r>
            <a:r>
              <a:rPr lang="fr-FR" sz="2400" dirty="0"/>
              <a:t> Tracer - Configurer PAT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marL="0" indent="0"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Configurer la NAT dynamique avec surcharge</a:t>
            </a:r>
          </a:p>
          <a:p>
            <a:pPr marL="285750" indent="-285750" algn="l" rtl="0">
              <a:buFont typeface="Arial" panose="020B0604020202020204" pitchFamily="34" charset="0"/>
              <a:buChar char="•"/>
            </a:pPr>
            <a:r>
              <a:rPr lang="fr-FR" sz="1800">
                <a:solidFill>
                  <a:srgbClr val="000000"/>
                </a:solidFill>
              </a:rPr>
              <a:t>Vérifier la NAT dynamique avec mise en œuvre de la surcharge</a:t>
            </a:r>
          </a:p>
          <a:p>
            <a:pPr marL="285750" indent="-285750" algn="l" rtl="0">
              <a:buFont typeface="Arial" panose="020B0604020202020204" pitchFamily="34" charset="0"/>
              <a:buChar char="•"/>
            </a:pPr>
            <a:r>
              <a:rPr lang="fr-FR" sz="1800">
                <a:solidFill>
                  <a:srgbClr val="000000"/>
                </a:solidFill>
              </a:rPr>
              <a:t>Configurer PAT à l'aide d'une interface</a:t>
            </a:r>
          </a:p>
          <a:p>
            <a:pPr marL="285750" indent="-285750" algn="l" rtl="0">
              <a:buFont typeface="Arial" panose="020B0604020202020204" pitchFamily="34" charset="0"/>
              <a:buChar char="•"/>
            </a:pPr>
            <a:r>
              <a:rPr lang="fr-FR" sz="1800">
                <a:solidFill>
                  <a:srgbClr val="000000"/>
                </a:solidFill>
              </a:rPr>
              <a:t>Vérifier l'implémentation de l'interface PAT</a:t>
            </a:r>
          </a:p>
        </p:txBody>
      </p:sp>
    </p:spTree>
    <p:extLst>
      <p:ext uri="{BB962C8B-B14F-4D97-AF65-F5344CB8AC3E}">
        <p14:creationId xmlns:p14="http://schemas.microsoft.com/office/powerpoint/2010/main" val="1659371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6.7 NAT64</a:t>
            </a:r>
          </a:p>
        </p:txBody>
      </p:sp>
    </p:spTree>
    <p:custDataLst>
      <p:tags r:id="rId1"/>
    </p:custDataLst>
    <p:extLst>
      <p:ext uri="{BB962C8B-B14F-4D97-AF65-F5344CB8AC3E}">
        <p14:creationId xmlns:p14="http://schemas.microsoft.com/office/powerpoint/2010/main" val="991060594"/>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69333" y="59267"/>
            <a:ext cx="8345488" cy="731837"/>
          </a:xfrm>
        </p:spPr>
        <p:txBody>
          <a:bodyPr/>
          <a:lstStyle/>
          <a:p>
            <a:pPr rtl="0">
              <a:lnSpc>
                <a:spcPct val="100000"/>
              </a:lnSpc>
            </a:pPr>
            <a:r>
              <a:rPr lang="fr-FR" sz="1600" dirty="0"/>
              <a:t>NAT64</a:t>
            </a:r>
            <a:r>
              <a:rPr lang="en-US" dirty="0"/>
              <a:t/>
            </a:r>
            <a:br>
              <a:rPr lang="en-US" dirty="0"/>
            </a:br>
            <a:r>
              <a:rPr lang="fr-FR" sz="2400" dirty="0"/>
              <a:t> NAT pour IPv6?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007836" cy="2905876"/>
          </a:xfrm>
        </p:spPr>
        <p:txBody>
          <a:bodyPr/>
          <a:lstStyle/>
          <a:p>
            <a:pPr marL="0" indent="0" algn="l" rtl="0"/>
            <a:r>
              <a:rPr lang="fr-FR" sz="1600">
                <a:solidFill>
                  <a:srgbClr val="000000"/>
                </a:solidFill>
              </a:rPr>
              <a:t>IPv6 a été développé dans l'intention de rendre inutiles la NAT pour IPv4 et sa traduction entre les adresses IPv4 publiques et privées. </a:t>
            </a:r>
          </a:p>
          <a:p>
            <a:pPr marL="285750" indent="-285750" algn="l" rtl="0">
              <a:buFont typeface="Arial" panose="020B0604020202020204" pitchFamily="34" charset="0"/>
              <a:buChar char="•"/>
            </a:pPr>
            <a:r>
              <a:rPr lang="fr-FR" sz="1600">
                <a:solidFill>
                  <a:srgbClr val="000000"/>
                </a:solidFill>
              </a:rPr>
              <a:t>Cependant, IPv6 inclut son propre espace d'adressage privé IPv6, des adresses locales uniques (ULA).</a:t>
            </a:r>
          </a:p>
          <a:p>
            <a:pPr marL="285750" indent="-285750" algn="l" rtl="0">
              <a:buFont typeface="Arial" panose="020B0604020202020204" pitchFamily="34" charset="0"/>
              <a:buChar char="•"/>
            </a:pPr>
            <a:r>
              <a:rPr lang="fr-FR" sz="1600">
                <a:solidFill>
                  <a:srgbClr val="000000"/>
                </a:solidFill>
              </a:rPr>
              <a:t>Les adresses locales uniques IPv6 (ULA) sont similaires aux adresses privées RFC 1918 dans IPv4 mais ont un objectif différent. </a:t>
            </a:r>
          </a:p>
          <a:p>
            <a:pPr marL="285750" indent="-285750" algn="l" rtl="0">
              <a:buFont typeface="Arial" panose="020B0604020202020204" pitchFamily="34" charset="0"/>
              <a:buChar char="•"/>
            </a:pPr>
            <a:r>
              <a:rPr lang="fr-FR" sz="1600">
                <a:solidFill>
                  <a:srgbClr val="000000"/>
                </a:solidFill>
              </a:rPr>
              <a:t>Les adresses ULA sont destinées uniquement aux communications locales au sein d'un site. Les adresses ULA ne sont pas destinées à fournir un espace d'adressage IPv6 supplémentaire, ni à fournir un niveau de sécurité.</a:t>
            </a:r>
          </a:p>
          <a:p>
            <a:pPr marL="285750" indent="-285750" algn="l" rtl="0">
              <a:buFont typeface="Arial" panose="020B0604020202020204" pitchFamily="34" charset="0"/>
              <a:buChar char="•"/>
            </a:pPr>
            <a:r>
              <a:rPr lang="fr-FR" sz="1600">
                <a:solidFill>
                  <a:srgbClr val="000000"/>
                </a:solidFill>
              </a:rPr>
              <a:t>IPv6 permet la traduction de protocole entre IPv4 et IPv6 connu sous le nom de NAT64.</a:t>
            </a:r>
          </a:p>
        </p:txBody>
      </p:sp>
    </p:spTree>
    <p:extLst>
      <p:ext uri="{BB962C8B-B14F-4D97-AF65-F5344CB8AC3E}">
        <p14:creationId xmlns:p14="http://schemas.microsoft.com/office/powerpoint/2010/main" val="191578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6: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4030082009"/>
              </p:ext>
            </p:extLst>
          </p:nvPr>
        </p:nvGraphicFramePr>
        <p:xfrm>
          <a:off x="455999" y="1147358"/>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t>6.1.5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NAT Characteristics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t>6.2.7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rtl="0"/>
                      <a:r>
                        <a:rPr lang="fr-FR" sz="1100"/>
                        <a:t>Investigate NAT Operations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t>6.3.3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NAT Advantages and Disadvantages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t>6.4.5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 Static NAT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t>6.5.6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 Dynamic NAT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r h="350784">
                <a:tc>
                  <a:txBody>
                    <a:bodyPr/>
                    <a:lstStyle/>
                    <a:p>
                      <a:pPr algn="ctr" rtl="0"/>
                      <a:r>
                        <a:rPr lang="fr-FR" sz="1100"/>
                        <a:t>6.6.7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 PAT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01172460"/>
                  </a:ext>
                </a:extLst>
              </a:tr>
              <a:tr h="350784">
                <a:tc>
                  <a:txBody>
                    <a:bodyPr/>
                    <a:lstStyle/>
                    <a:p>
                      <a:pPr algn="ctr" rtl="0"/>
                      <a:r>
                        <a:rPr lang="fr-FR" sz="1100"/>
                        <a:t>6.8.1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 NAT for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22206681"/>
                  </a:ext>
                </a:extLst>
              </a:tr>
              <a:tr h="350784">
                <a:tc>
                  <a:txBody>
                    <a:bodyPr/>
                    <a:lstStyle/>
                    <a:p>
                      <a:pPr algn="ctr" rtl="0"/>
                      <a:r>
                        <a:rPr lang="fr-FR" sz="1100"/>
                        <a:t>6.8.2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 NAT for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263295" y="0"/>
            <a:ext cx="8345488" cy="731837"/>
          </a:xfrm>
        </p:spPr>
        <p:txBody>
          <a:bodyPr/>
          <a:lstStyle/>
          <a:p>
            <a:pPr rtl="0">
              <a:lnSpc>
                <a:spcPct val="100000"/>
              </a:lnSpc>
            </a:pPr>
            <a:r>
              <a:rPr lang="fr-FR" sz="1600" dirty="0"/>
              <a:t>NAT64</a:t>
            </a:r>
            <a:r>
              <a:rPr lang="en-US" dirty="0"/>
              <a:t/>
            </a:r>
            <a:br>
              <a:rPr lang="en-US" dirty="0"/>
            </a:br>
            <a:r>
              <a:rPr lang="fr-FR" sz="2400" dirty="0"/>
              <a:t>NAT64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228601" y="855418"/>
            <a:ext cx="4343400" cy="3548415"/>
          </a:xfrm>
        </p:spPr>
        <p:txBody>
          <a:bodyPr/>
          <a:lstStyle/>
          <a:p>
            <a:pPr marL="285750" indent="-285750" algn="l" rtl="0">
              <a:buFont typeface="Arial" panose="020B0604020202020204" pitchFamily="34" charset="0"/>
              <a:buChar char="•"/>
            </a:pPr>
            <a:r>
              <a:rPr lang="fr-FR" sz="1600" dirty="0">
                <a:solidFill>
                  <a:srgbClr val="000000"/>
                </a:solidFill>
              </a:rPr>
              <a:t>La NAT pour IPv6 est utilisée dans un contexte très différent de la NAT pour IPv4. </a:t>
            </a:r>
          </a:p>
          <a:p>
            <a:pPr marL="285750" indent="-285750" algn="l" rtl="0">
              <a:buFont typeface="Arial" panose="020B0604020202020204" pitchFamily="34" charset="0"/>
              <a:buChar char="•"/>
            </a:pPr>
            <a:r>
              <a:rPr lang="fr-FR" sz="1600" dirty="0">
                <a:solidFill>
                  <a:srgbClr val="000000"/>
                </a:solidFill>
              </a:rPr>
              <a:t>Les différentes NAT pour IPv6 servent à fournir de façon transparente un accès entre les réseaux IPv6-unique et les réseaux ipv4-unique, comme indiqué. Elles ne servent pas à traduire des adresses IPv6 privées en adresses IPv6 globales.</a:t>
            </a:r>
          </a:p>
          <a:p>
            <a:pPr marL="285750" indent="-285750" algn="l" rtl="0">
              <a:buFont typeface="Arial" panose="020B0604020202020204" pitchFamily="34" charset="0"/>
              <a:buChar char="•"/>
            </a:pPr>
            <a:r>
              <a:rPr lang="fr-FR" sz="1600" dirty="0">
                <a:solidFill>
                  <a:srgbClr val="000000"/>
                </a:solidFill>
              </a:rPr>
              <a:t>La NAT pour IPv6 ne doit pas être utilisée en tant que stratégie à long terme, mais comme un mécanisme temporaire permettant d'aider à la migration d'IPv4 vers IPv6. </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1F20D9CC-F472-41F8-B2C2-BA1500CE2CD9}"/>
              </a:ext>
            </a:extLst>
          </p:cNvPr>
          <p:cNvPicPr>
            <a:picLocks noChangeAspect="1"/>
          </p:cNvPicPr>
          <p:nvPr/>
        </p:nvPicPr>
        <p:blipFill>
          <a:blip r:embed="rId3"/>
          <a:stretch>
            <a:fillRect/>
          </a:stretch>
        </p:blipFill>
        <p:spPr>
          <a:xfrm>
            <a:off x="4571506" y="1322825"/>
            <a:ext cx="4140523" cy="2497849"/>
          </a:xfrm>
          <a:prstGeom prst="rect">
            <a:avLst/>
          </a:prstGeom>
        </p:spPr>
      </p:pic>
    </p:spTree>
    <p:extLst>
      <p:ext uri="{BB962C8B-B14F-4D97-AF65-F5344CB8AC3E}">
        <p14:creationId xmlns:p14="http://schemas.microsoft.com/office/powerpoint/2010/main" val="209985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6.8 Module pratique et questionnaire</a:t>
            </a:r>
          </a:p>
        </p:txBody>
      </p:sp>
    </p:spTree>
    <p:custDataLst>
      <p:tags r:id="rId1"/>
    </p:custDataLst>
    <p:extLst>
      <p:ext uri="{BB962C8B-B14F-4D97-AF65-F5344CB8AC3E}">
        <p14:creationId xmlns:p14="http://schemas.microsoft.com/office/powerpoint/2010/main" val="3095965249"/>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NAT dynamique</a:t>
            </a:r>
            <a:r>
              <a:rPr lang="en-US" dirty="0"/>
              <a:t/>
            </a:r>
            <a:br>
              <a:rPr lang="en-US" dirty="0"/>
            </a:br>
            <a:r>
              <a:rPr lang="fr-FR" sz="2400" dirty="0" err="1"/>
              <a:t>Packet</a:t>
            </a:r>
            <a:r>
              <a:rPr lang="fr-FR" sz="2400" dirty="0"/>
              <a:t> Tracer - Configurer NAT pour IPv4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marL="0" indent="0"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Configuration de la NAT dynamique avec la PAT</a:t>
            </a:r>
          </a:p>
          <a:p>
            <a:pPr marL="285750" indent="-285750" algn="l" rtl="0">
              <a:buFont typeface="Arial" panose="020B0604020202020204" pitchFamily="34" charset="0"/>
              <a:buChar char="•"/>
            </a:pPr>
            <a:r>
              <a:rPr lang="fr-FR" sz="1800">
                <a:solidFill>
                  <a:srgbClr val="000000"/>
                </a:solidFill>
              </a:rPr>
              <a:t>Configuration de la NAT statique</a:t>
            </a:r>
          </a:p>
        </p:txBody>
      </p:sp>
    </p:spTree>
    <p:extLst>
      <p:ext uri="{BB962C8B-B14F-4D97-AF65-F5344CB8AC3E}">
        <p14:creationId xmlns:p14="http://schemas.microsoft.com/office/powerpoint/2010/main" val="191896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67733" y="84667"/>
            <a:ext cx="8345488" cy="731837"/>
          </a:xfrm>
        </p:spPr>
        <p:txBody>
          <a:bodyPr/>
          <a:lstStyle/>
          <a:p>
            <a:pPr rtl="0">
              <a:lnSpc>
                <a:spcPct val="100000"/>
              </a:lnSpc>
            </a:pPr>
            <a:r>
              <a:rPr lang="fr-FR" sz="1600" dirty="0"/>
              <a:t>NAT dynamique</a:t>
            </a:r>
            <a:r>
              <a:rPr lang="en-US" dirty="0"/>
              <a:t/>
            </a:r>
            <a:br>
              <a:rPr lang="en-US" dirty="0"/>
            </a:br>
            <a:r>
              <a:rPr lang="fr-FR" sz="2400" dirty="0" err="1"/>
              <a:t>Packet</a:t>
            </a:r>
            <a:r>
              <a:rPr lang="fr-FR" sz="2400" dirty="0"/>
              <a:t> Tracer - Configurer NAT pour IPv4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1" y="855419"/>
            <a:ext cx="8280057" cy="1716331"/>
          </a:xfrm>
        </p:spPr>
        <p:txBody>
          <a:bodyPr/>
          <a:lstStyle/>
          <a:p>
            <a:pPr marL="0" indent="0" algn="l" rtl="0"/>
            <a:r>
              <a:rPr lang="fr-FR" sz="1800">
                <a:solidFill>
                  <a:srgbClr val="000000"/>
                </a:solidFill>
              </a:rPr>
              <a:t>Au cours de ce TP, vous réaliserez les objectifs suivants:</a:t>
            </a:r>
          </a:p>
          <a:p>
            <a:pPr marL="285750" indent="-285750" algn="l" rtl="0">
              <a:buFont typeface="Arial" panose="020B0604020202020204" pitchFamily="34" charset="0"/>
              <a:buChar char="•"/>
            </a:pPr>
            <a:r>
              <a:rPr lang="fr-FR" sz="1800">
                <a:solidFill>
                  <a:srgbClr val="000000"/>
                </a:solidFill>
              </a:rPr>
              <a:t>Créer le réseau et configurer les paramètres de base des périphériques</a:t>
            </a:r>
          </a:p>
          <a:p>
            <a:pPr marL="285750" indent="-285750" algn="l" rtl="0">
              <a:buFont typeface="Arial" panose="020B0604020202020204" pitchFamily="34" charset="0"/>
              <a:buChar char="•"/>
            </a:pPr>
            <a:r>
              <a:rPr lang="fr-FR" sz="1800">
                <a:solidFill>
                  <a:srgbClr val="000000"/>
                </a:solidFill>
              </a:rPr>
              <a:t>Configurer et vérifier NAT pour IPv4.</a:t>
            </a:r>
          </a:p>
          <a:p>
            <a:pPr marL="285750" indent="-285750" algn="l" rtl="0">
              <a:buFont typeface="Arial" panose="020B0604020202020204" pitchFamily="34" charset="0"/>
              <a:buChar char="•"/>
            </a:pPr>
            <a:r>
              <a:rPr lang="fr-FR" sz="1800">
                <a:solidFill>
                  <a:srgbClr val="000000"/>
                </a:solidFill>
              </a:rPr>
              <a:t>Configurer et vérifier PAT pour IPv4.</a:t>
            </a:r>
          </a:p>
          <a:p>
            <a:pPr marL="285750" indent="-285750" algn="l" rtl="0">
              <a:buFont typeface="Arial" panose="020B0604020202020204" pitchFamily="34" charset="0"/>
              <a:buChar char="•"/>
            </a:pPr>
            <a:r>
              <a:rPr lang="fr-FR" sz="1800">
                <a:solidFill>
                  <a:srgbClr val="000000"/>
                </a:solidFill>
              </a:rPr>
              <a:t>Configurer et vérifier NAT statique pour IPv4.</a:t>
            </a:r>
          </a:p>
        </p:txBody>
      </p:sp>
    </p:spTree>
    <p:extLst>
      <p:ext uri="{BB962C8B-B14F-4D97-AF65-F5344CB8AC3E}">
        <p14:creationId xmlns:p14="http://schemas.microsoft.com/office/powerpoint/2010/main" val="46665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Il n'existe pas suffisamment d'adresses IPv4 publiques pour pouvoir attribuer une adresse unique à chaque périphérique connecté à l'internet.</a:t>
            </a:r>
          </a:p>
          <a:p>
            <a:pPr rtl="0">
              <a:spcBef>
                <a:spcPts val="0"/>
              </a:spcBef>
              <a:spcAft>
                <a:spcPts val="0"/>
              </a:spcAft>
              <a:buFont typeface="Arial" panose="020B0604020202020204" pitchFamily="34" charset="0"/>
              <a:buChar char="•"/>
            </a:pPr>
            <a:r>
              <a:rPr lang="fr-FR" sz="1600"/>
              <a:t>L'utilisation principale de NAT consiste à limiter la consommation des adresses IPv4 publiques.</a:t>
            </a:r>
          </a:p>
          <a:p>
            <a:pPr rtl="0">
              <a:spcBef>
                <a:spcPts val="0"/>
              </a:spcBef>
              <a:spcAft>
                <a:spcPts val="0"/>
              </a:spcAft>
              <a:buFont typeface="Arial" panose="020B0604020202020204" pitchFamily="34" charset="0"/>
              <a:buChar char="•"/>
            </a:pPr>
            <a:r>
              <a:rPr lang="fr-FR" sz="1600"/>
              <a:t>Dans la terminologie NAT, le réseau interne désigne l'ensemble des réseaux soumis à la traduction. Le réseau externe désigne tous les autres réseaux.</a:t>
            </a:r>
          </a:p>
          <a:p>
            <a:pPr rtl="0">
              <a:spcBef>
                <a:spcPts val="0"/>
              </a:spcBef>
              <a:spcAft>
                <a:spcPts val="0"/>
              </a:spcAft>
              <a:buFont typeface="Arial" panose="020B0604020202020204" pitchFamily="34" charset="0"/>
              <a:buChar char="•"/>
            </a:pPr>
            <a:r>
              <a:rPr lang="fr-FR" sz="1600"/>
              <a:t>La terminologie NAT est toujours appliquée du point de vue de l'appareil avec l'adresse traduite:</a:t>
            </a:r>
          </a:p>
          <a:p>
            <a:pPr rtl="0">
              <a:spcBef>
                <a:spcPts val="0"/>
              </a:spcBef>
              <a:spcAft>
                <a:spcPts val="0"/>
              </a:spcAft>
              <a:buFont typeface="Arial" panose="020B0604020202020204" pitchFamily="34" charset="0"/>
              <a:buChar char="•"/>
            </a:pPr>
            <a:r>
              <a:rPr lang="fr-FR" sz="1600"/>
              <a:t>L'adresse interne est l'adresse de l'appareil qui est traduit par NAT.</a:t>
            </a:r>
          </a:p>
          <a:p>
            <a:pPr rtl="0">
              <a:spcBef>
                <a:spcPts val="0"/>
              </a:spcBef>
              <a:spcAft>
                <a:spcPts val="0"/>
              </a:spcAft>
              <a:buFont typeface="Arial" panose="020B0604020202020204" pitchFamily="34" charset="0"/>
              <a:buChar char="•"/>
            </a:pPr>
            <a:r>
              <a:rPr lang="fr-FR" sz="1600"/>
              <a:t>L'adresse externe est l'adresse du périphérique de destination.</a:t>
            </a:r>
          </a:p>
          <a:p>
            <a:pPr rtl="0">
              <a:spcBef>
                <a:spcPts val="0"/>
              </a:spcBef>
              <a:spcAft>
                <a:spcPts val="0"/>
              </a:spcAft>
              <a:buFont typeface="Arial" panose="020B0604020202020204" pitchFamily="34" charset="0"/>
              <a:buChar char="•"/>
            </a:pPr>
            <a:r>
              <a:rPr lang="fr-FR" sz="1600"/>
              <a:t>L'adresse locale est toute adresse qui apparaît dans la partie interne du réseau.</a:t>
            </a:r>
          </a:p>
          <a:p>
            <a:pPr rtl="0">
              <a:spcBef>
                <a:spcPts val="0"/>
              </a:spcBef>
              <a:spcAft>
                <a:spcPts val="0"/>
              </a:spcAft>
              <a:buFont typeface="Arial" panose="020B0604020202020204" pitchFamily="34" charset="0"/>
              <a:buChar char="•"/>
            </a:pPr>
            <a:r>
              <a:rPr lang="fr-FR" sz="1600"/>
              <a:t>L'adresse globale est toute adresse qui apparaît sur la partie externe du réseau.</a:t>
            </a:r>
          </a:p>
          <a:p>
            <a:pPr rtl="0">
              <a:spcBef>
                <a:spcPts val="0"/>
              </a:spcBef>
              <a:spcAft>
                <a:spcPts val="0"/>
              </a:spcAft>
              <a:buFont typeface="Arial" panose="020B0604020202020204" pitchFamily="34" charset="0"/>
              <a:buChar char="•"/>
            </a:pPr>
            <a:r>
              <a:rPr lang="fr-FR" sz="1600"/>
              <a:t>La NAT statique utilise un mappage de type un à un des adresses locales et globales.</a:t>
            </a:r>
          </a:p>
          <a:p>
            <a:pPr rtl="0">
              <a:spcBef>
                <a:spcPts val="0"/>
              </a:spcBef>
              <a:spcAft>
                <a:spcPts val="0"/>
              </a:spcAft>
              <a:buFont typeface="Arial" panose="020B0604020202020204" pitchFamily="34" charset="0"/>
              <a:buChar char="•"/>
            </a:pPr>
            <a:r>
              <a:rPr lang="fr-FR" sz="1600"/>
              <a:t>La NAT dynamique utilise un pool d'adresses publiques et les attribue selon la méthode du premier arrivé, premier servi.</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La traduction d'adresses de port (PAT), également appelée surcharge NAT, mappe plusieurs adresses IPv4 privées à une seule adresse IPv4 publique unique ou à quelques adresses. </a:t>
            </a:r>
          </a:p>
          <a:p>
            <a:pPr rtl="0">
              <a:spcBef>
                <a:spcPts val="0"/>
              </a:spcBef>
              <a:spcAft>
                <a:spcPts val="0"/>
              </a:spcAft>
              <a:buFont typeface="Arial" panose="020B0604020202020204" pitchFamily="34" charset="0"/>
              <a:buChar char="•"/>
            </a:pPr>
            <a:r>
              <a:rPr lang="fr-FR" sz="1600"/>
              <a:t>La fonction NAT augmente les délais de transfert, car la traduction de chaque adresse IPv4 des en-têtes de paquet prend du temps.</a:t>
            </a:r>
          </a:p>
          <a:p>
            <a:pPr rtl="0">
              <a:spcBef>
                <a:spcPts val="0"/>
              </a:spcBef>
              <a:spcAft>
                <a:spcPts val="0"/>
              </a:spcAft>
              <a:buFont typeface="Arial" panose="020B0604020202020204" pitchFamily="34" charset="0"/>
              <a:buChar char="•"/>
            </a:pPr>
            <a:r>
              <a:rPr lang="fr-FR" sz="1600"/>
              <a:t>La fonction NAT complique l’utilisation des protocoles de Tunneling, tels qu’IPsec, car la NAT modifie les valeurs dans les en-têtes, provoquant ainsi l’échec des vérifications d’intégrité.</a:t>
            </a:r>
          </a:p>
          <a:p>
            <a:pPr rtl="0">
              <a:spcBef>
                <a:spcPts val="0"/>
              </a:spcBef>
              <a:spcAft>
                <a:spcPts val="0"/>
              </a:spcAft>
              <a:buFont typeface="Arial" panose="020B0604020202020204" pitchFamily="34" charset="0"/>
              <a:buChar char="•"/>
            </a:pPr>
            <a:r>
              <a:rPr lang="fr-FR" sz="1600"/>
              <a:t>La commande </a:t>
            </a:r>
            <a:r>
              <a:rPr lang="fr-FR" sz="1600" b="1"/>
              <a:t>show ip nat translations</a:t>
            </a:r>
            <a:r>
              <a:rPr lang="fr-FR" sz="1600"/>
              <a:t> montre toutes les traductions statiques qui ont été configurées ainsi que les éventuelles traductions dynamiques créées par le trafic. </a:t>
            </a:r>
          </a:p>
          <a:p>
            <a:pPr rtl="0">
              <a:spcBef>
                <a:spcPts val="0"/>
              </a:spcBef>
              <a:spcAft>
                <a:spcPts val="0"/>
              </a:spcAft>
              <a:buFont typeface="Arial" panose="020B0604020202020204" pitchFamily="34" charset="0"/>
              <a:buChar char="•"/>
            </a:pPr>
            <a:r>
              <a:rPr lang="fr-FR" sz="1600"/>
              <a:t>Pour effacer les entrées dynamiques avant l’expiration du délai, utilisez la commande du mode d'exécution privilégié </a:t>
            </a:r>
            <a:r>
              <a:rPr lang="fr-FR" sz="1600" b="1"/>
              <a:t>clear ip nat translation</a:t>
            </a:r>
            <a:r>
              <a:rPr lang="fr-FR" sz="1600"/>
              <a:t> .</a:t>
            </a:r>
          </a:p>
          <a:p>
            <a:pPr rtl="0">
              <a:spcBef>
                <a:spcPts val="0"/>
              </a:spcBef>
              <a:spcAft>
                <a:spcPts val="0"/>
              </a:spcAft>
              <a:buFont typeface="Arial" panose="020B0604020202020204" pitchFamily="34" charset="0"/>
              <a:buChar char="•"/>
            </a:pPr>
            <a:r>
              <a:rPr lang="fr-FR" sz="1600"/>
              <a:t>IPv6 a été développé dans l'intention de rendre inutiles la NAT pour IPv4 et sa traduction entre les adresses IPv4 publiques et privées.</a:t>
            </a:r>
          </a:p>
          <a:p>
            <a:pPr rtl="0">
              <a:spcBef>
                <a:spcPts val="0"/>
              </a:spcBef>
              <a:spcAft>
                <a:spcPts val="0"/>
              </a:spcAft>
              <a:buFont typeface="Arial" panose="020B0604020202020204" pitchFamily="34" charset="0"/>
              <a:buChar char="•"/>
            </a:pPr>
            <a:r>
              <a:rPr lang="fr-FR" sz="1600"/>
              <a:t>Les adresses locales uniques IPv6 (ULA) sont similaires aux adresses privées RFC 1918 dans IPv4 mais ont un objectif différent.</a:t>
            </a:r>
          </a:p>
          <a:p>
            <a:pPr rtl="0">
              <a:spcBef>
                <a:spcPts val="0"/>
              </a:spcBef>
              <a:spcAft>
                <a:spcPts val="0"/>
              </a:spcAft>
              <a:buFont typeface="Arial" panose="020B0604020202020204" pitchFamily="34" charset="0"/>
              <a:buChar char="•"/>
            </a:pPr>
            <a:r>
              <a:rPr lang="fr-FR" sz="1600"/>
              <a:t>IPv6 permet la traduction de protocole entre IPv4 et IPv6 connu sous le nom de NAT64.</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3316344990"/>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6: NAT for IPv4</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xmlns:c15="http://schemas.microsoft.com/office/drawing/2012/chart" xmlns:c="http://schemas.openxmlformats.org/drawingml/2006/chart" xmlns="" id="{F2480B83-AF5E-4A70-B69B-F1E3A8FAC758}"/>
              </a:ext>
            </a:extLst>
          </p:cNvPr>
          <p:cNvGraphicFramePr>
            <a:graphicFrameLocks noGrp="1"/>
          </p:cNvGraphicFramePr>
          <p:nvPr>
            <p:ph idx="1"/>
            <p:extLst>
              <p:ext uri="{D42A27DB-BD31-4B8C-83A1-F6EECF244321}">
                <p14:modId xmlns:p14="http://schemas.microsoft.com/office/powerpoint/2010/main" val="964276608"/>
              </p:ext>
            </p:extLst>
          </p:nvPr>
        </p:nvGraphicFramePr>
        <p:xfrm>
          <a:off x="144463" y="779659"/>
          <a:ext cx="2815553" cy="3931920"/>
        </p:xfrm>
        <a:graphic>
          <a:graphicData uri="http://schemas.openxmlformats.org/drawingml/2006/table">
            <a:tbl>
              <a:tblPr firstRow="1" bandRow="1">
                <a:tableStyleId>{F5AB1C69-6EDB-4FF4-983F-18BD219EF322}</a:tableStyleId>
              </a:tblPr>
              <a:tblGrid>
                <a:gridCol w="2815553">
                  <a:extLst>
                    <a:ext uri="{9D8B030D-6E8A-4147-A177-3AD203B41FA5}">
                      <a16:colId xmlns:a16="http://schemas.microsoft.com/office/drawing/2014/main" xmlns:c15="http://schemas.microsoft.com/office/drawing/2012/chart" xmlns:c="http://schemas.openxmlformats.org/drawingml/2006/chart" xmlns="" val="3270854437"/>
                    </a:ext>
                  </a:extLst>
                </a:gridCol>
              </a:tblGrid>
              <a:tr h="370840">
                <a:tc>
                  <a:txBody>
                    <a:bodyPr/>
                    <a:lstStyle/>
                    <a:p>
                      <a:pPr marL="285750" indent="-285750" rtl="0">
                        <a:buFont typeface="Arial" panose="020B0604020202020204" pitchFamily="34" charset="0"/>
                        <a:buChar char="•"/>
                      </a:pPr>
                      <a:r>
                        <a:rPr lang="fr-FR" b="0">
                          <a:solidFill>
                            <a:srgbClr val="000000"/>
                          </a:solidFill>
                        </a:rPr>
                        <a:t>RFC1918</a:t>
                      </a:r>
                    </a:p>
                    <a:p>
                      <a:pPr marL="285750" indent="-285750" rtl="0">
                        <a:buFont typeface="Arial" panose="020B0604020202020204" pitchFamily="34" charset="0"/>
                        <a:buChar char="•"/>
                      </a:pPr>
                      <a:r>
                        <a:rPr lang="fr-FR" b="0">
                          <a:solidFill>
                            <a:srgbClr val="000000"/>
                          </a:solidFill>
                        </a:rPr>
                        <a:t>inside local address</a:t>
                      </a:r>
                    </a:p>
                    <a:p>
                      <a:pPr marL="285750" indent="-285750" rtl="0">
                        <a:buFont typeface="Arial" panose="020B0604020202020204" pitchFamily="34" charset="0"/>
                        <a:buChar char="•"/>
                      </a:pPr>
                      <a:r>
                        <a:rPr lang="fr-FR" b="0">
                          <a:solidFill>
                            <a:srgbClr val="000000"/>
                          </a:solidFill>
                        </a:rPr>
                        <a:t>inside global address</a:t>
                      </a:r>
                    </a:p>
                    <a:p>
                      <a:pPr marL="285750" indent="-285750" rtl="0">
                        <a:buFont typeface="Arial" panose="020B0604020202020204" pitchFamily="34" charset="0"/>
                        <a:buChar char="•"/>
                      </a:pPr>
                      <a:r>
                        <a:rPr lang="fr-FR" b="0">
                          <a:solidFill>
                            <a:srgbClr val="000000"/>
                          </a:solidFill>
                        </a:rPr>
                        <a:t>outside local address</a:t>
                      </a:r>
                    </a:p>
                    <a:p>
                      <a:pPr marL="285750" indent="-285750" rtl="0">
                        <a:buFont typeface="Arial" panose="020B0604020202020204" pitchFamily="34" charset="0"/>
                        <a:buChar char="•"/>
                      </a:pPr>
                      <a:r>
                        <a:rPr lang="fr-FR" b="0">
                          <a:solidFill>
                            <a:srgbClr val="000000"/>
                          </a:solidFill>
                        </a:rPr>
                        <a:t>outside global address</a:t>
                      </a:r>
                    </a:p>
                    <a:p>
                      <a:pPr marL="285750" indent="-285750" rtl="0">
                        <a:buFont typeface="Arial" panose="020B0604020202020204" pitchFamily="34" charset="0"/>
                        <a:buChar char="•"/>
                      </a:pPr>
                      <a:r>
                        <a:rPr lang="fr-FR" b="0">
                          <a:solidFill>
                            <a:srgbClr val="000000"/>
                          </a:solidFill>
                        </a:rPr>
                        <a:t>static NAT</a:t>
                      </a:r>
                    </a:p>
                    <a:p>
                      <a:pPr marL="285750" indent="-285750" rtl="0">
                        <a:buFont typeface="Arial" panose="020B0604020202020204" pitchFamily="34" charset="0"/>
                        <a:buChar char="•"/>
                      </a:pPr>
                      <a:r>
                        <a:rPr lang="fr-FR" b="0">
                          <a:solidFill>
                            <a:srgbClr val="000000"/>
                          </a:solidFill>
                        </a:rPr>
                        <a:t>dynamic NAT</a:t>
                      </a:r>
                    </a:p>
                    <a:p>
                      <a:pPr marL="285750" indent="-285750" rtl="0">
                        <a:buFont typeface="Arial" panose="020B0604020202020204" pitchFamily="34" charset="0"/>
                        <a:buChar char="•"/>
                      </a:pPr>
                      <a:r>
                        <a:rPr lang="fr-FR" b="0">
                          <a:solidFill>
                            <a:srgbClr val="000000"/>
                          </a:solidFill>
                        </a:rPr>
                        <a:t>PAT</a:t>
                      </a:r>
                    </a:p>
                    <a:p>
                      <a:pPr marL="285750" indent="-285750" rtl="0">
                        <a:buFont typeface="Arial" panose="020B0604020202020204" pitchFamily="34" charset="0"/>
                        <a:buChar char="•"/>
                      </a:pPr>
                      <a:r>
                        <a:rPr lang="fr-FR" b="1">
                          <a:solidFill>
                            <a:srgbClr val="000000"/>
                          </a:solidFill>
                        </a:rPr>
                        <a:t>ip nat inside source static</a:t>
                      </a:r>
                    </a:p>
                    <a:p>
                      <a:pPr marL="285750" indent="-285750" rtl="0">
                        <a:buFont typeface="Arial" panose="020B0604020202020204" pitchFamily="34" charset="0"/>
                        <a:buChar char="•"/>
                      </a:pPr>
                      <a:r>
                        <a:rPr lang="fr-FR" b="1">
                          <a:solidFill>
                            <a:srgbClr val="000000"/>
                          </a:solidFill>
                        </a:rPr>
                        <a:t>show ip nat translations</a:t>
                      </a:r>
                    </a:p>
                    <a:p>
                      <a:pPr marL="285750" indent="-285750" rtl="0">
                        <a:buFont typeface="Arial" panose="020B0604020202020204" pitchFamily="34" charset="0"/>
                        <a:buChar char="•"/>
                      </a:pPr>
                      <a:r>
                        <a:rPr lang="fr-FR" b="1">
                          <a:solidFill>
                            <a:srgbClr val="000000"/>
                          </a:solidFill>
                        </a:rPr>
                        <a:t>show ip nat statistics</a:t>
                      </a:r>
                    </a:p>
                    <a:p>
                      <a:pPr marL="285750" indent="-285750" rtl="0">
                        <a:buFont typeface="Arial" panose="020B0604020202020204" pitchFamily="34" charset="0"/>
                        <a:buChar char="•"/>
                      </a:pPr>
                      <a:r>
                        <a:rPr lang="fr-FR" b="1">
                          <a:solidFill>
                            <a:srgbClr val="000000"/>
                          </a:solidFill>
                        </a:rPr>
                        <a:t>ip nat outside</a:t>
                      </a:r>
                    </a:p>
                    <a:p>
                      <a:pPr marL="285750" indent="-285750" rtl="0">
                        <a:buFont typeface="Arial" panose="020B0604020202020204" pitchFamily="34" charset="0"/>
                        <a:buChar char="•"/>
                      </a:pPr>
                      <a:r>
                        <a:rPr lang="fr-FR" b="1">
                          <a:solidFill>
                            <a:srgbClr val="000000"/>
                          </a:solidFill>
                        </a:rPr>
                        <a:t>ip nat inside</a:t>
                      </a:r>
                    </a:p>
                    <a:p>
                      <a:pPr marL="285750" indent="-285750" rtl="0">
                        <a:buFont typeface="Arial" panose="020B0604020202020204" pitchFamily="34" charset="0"/>
                        <a:buChar char="•"/>
                      </a:pPr>
                      <a:r>
                        <a:rPr lang="fr-FR" b="1">
                          <a:solidFill>
                            <a:srgbClr val="000000"/>
                          </a:solidFill>
                        </a:rPr>
                        <a:t>ip nat pool</a:t>
                      </a:r>
                    </a:p>
                    <a:p>
                      <a:pPr marL="285750" indent="-285750" rtl="0">
                        <a:buFont typeface="Arial" panose="020B0604020202020204" pitchFamily="34" charset="0"/>
                        <a:buChar char="•"/>
                      </a:pPr>
                      <a:r>
                        <a:rPr lang="fr-FR" b="1">
                          <a:solidFill>
                            <a:srgbClr val="000000"/>
                          </a:solidFill>
                        </a:rPr>
                        <a:t>clear ip nat translation *</a:t>
                      </a:r>
                    </a:p>
                    <a:p>
                      <a:pPr marL="285750" indent="-285750" rtl="0">
                        <a:buFont typeface="Arial" panose="020B0604020202020204" pitchFamily="34" charset="0"/>
                        <a:buChar char="•"/>
                      </a:pPr>
                      <a:r>
                        <a:rPr lang="fr-FR" b="0">
                          <a:solidFill>
                            <a:srgbClr val="000000"/>
                          </a:solidFill>
                        </a:rPr>
                        <a:t>Overload</a:t>
                      </a:r>
                    </a:p>
                    <a:p>
                      <a:pPr marL="285750" indent="-285750" rtl="0">
                        <a:buFont typeface="Arial" panose="020B0604020202020204" pitchFamily="34" charset="0"/>
                        <a:buChar char="•"/>
                      </a:pPr>
                      <a:r>
                        <a:rPr lang="fr-FR" b="0">
                          <a:solidFill>
                            <a:srgbClr val="000000"/>
                          </a:solidFill>
                        </a:rPr>
                        <a:t>NAT 64</a:t>
                      </a: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c15="http://schemas.microsoft.com/office/drawing/2012/chart" xmlns:c="http://schemas.openxmlformats.org/drawingml/2006/chart" xmlns=""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6, the instructor should:</a:t>
            </a:r>
          </a:p>
          <a:p>
            <a:pPr rtl="0" eaLnBrk="1" hangingPunct="1">
              <a:lnSpc>
                <a:spcPct val="85000"/>
              </a:lnSpc>
              <a:spcBef>
                <a:spcPct val="30000"/>
              </a:spcBef>
              <a:buFont typeface="Arial" panose="020B0604020202020204" pitchFamily="34" charset="0"/>
              <a:buChar char="•"/>
            </a:pPr>
            <a:r>
              <a:rPr lang="fr-FR" sz="1600"/>
              <a:t>Review the activities and assessments for this module.</a:t>
            </a:r>
          </a:p>
          <a:p>
            <a:pPr rtl="0" eaLnBrk="1" hangingPunct="1">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eaLnBrk="1" hangingPunct="1">
              <a:lnSpc>
                <a:spcPct val="85000"/>
              </a:lnSpc>
              <a:spcBef>
                <a:spcPct val="30000"/>
              </a:spcBef>
              <a:buNone/>
            </a:pPr>
            <a:r>
              <a:rPr lang="fr-FR" sz="1600"/>
              <a:t>Topic 6.1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a class discussion on the primary use of NAT and IPv4 address exhaustion.</a:t>
            </a:r>
          </a:p>
          <a:p>
            <a:pPr lvl="2" rtl="0">
              <a:lnSpc>
                <a:spcPct val="85000"/>
              </a:lnSpc>
              <a:spcBef>
                <a:spcPct val="30000"/>
              </a:spcBef>
            </a:pPr>
            <a:r>
              <a:rPr lang="fr-FR" sz="1600"/>
              <a:t>Have students identify the four types of NAT addresses.</a:t>
            </a:r>
          </a:p>
          <a:p>
            <a:pPr marL="0" indent="0" rtl="0">
              <a:lnSpc>
                <a:spcPct val="85000"/>
              </a:lnSpc>
              <a:spcBef>
                <a:spcPct val="30000"/>
              </a:spcBef>
              <a:buNone/>
            </a:pPr>
            <a:r>
              <a:rPr lang="fr-FR" sz="1600"/>
              <a:t>Topic 6.2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a class discussion on the differences between NAT and PAT.</a:t>
            </a:r>
          </a:p>
          <a:p>
            <a:pPr lvl="2" rtl="0">
              <a:lnSpc>
                <a:spcPct val="85000"/>
              </a:lnSpc>
              <a:spcBef>
                <a:spcPct val="30000"/>
              </a:spcBef>
            </a:pPr>
            <a:r>
              <a:rPr lang="fr-FR" sz="1600"/>
              <a:t>What happens to packets that are not carrying TCP or UDP segments?</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 (Cont.)</a:t>
            </a:r>
          </a:p>
        </p:txBody>
      </p:sp>
      <p:sp>
        <p:nvSpPr>
          <p:cNvPr id="11266" name="Rectangle 34"/>
          <p:cNvSpPr>
            <a:spLocks noGrp="1" noChangeArrowheads="1"/>
          </p:cNvSpPr>
          <p:nvPr>
            <p:ph idx="1"/>
          </p:nvPr>
        </p:nvSpPr>
        <p:spPr>
          <a:xfrm>
            <a:off x="145357" y="798944"/>
            <a:ext cx="8853286" cy="3984458"/>
          </a:xfrm>
        </p:spPr>
        <p:txBody>
          <a:bodyPr/>
          <a:lstStyle/>
          <a:p>
            <a:pPr marL="0" indent="0" rtl="0" eaLnBrk="1" hangingPunct="1">
              <a:lnSpc>
                <a:spcPct val="85000"/>
              </a:lnSpc>
              <a:spcBef>
                <a:spcPct val="30000"/>
              </a:spcBef>
              <a:buNone/>
            </a:pPr>
            <a:r>
              <a:rPr lang="fr-FR" sz="1600"/>
              <a:t>Topic 6.3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the students discuss the advantages and disadvantages of NAT.</a:t>
            </a:r>
          </a:p>
          <a:p>
            <a:pPr lvl="2" rtl="0">
              <a:lnSpc>
                <a:spcPct val="85000"/>
              </a:lnSpc>
              <a:spcBef>
                <a:spcPct val="30000"/>
              </a:spcBef>
            </a:pPr>
            <a:r>
              <a:rPr lang="fr-FR" sz="1600"/>
              <a:t>When would Carrier Grade NAT (CGN) be used?</a:t>
            </a:r>
          </a:p>
          <a:p>
            <a:pPr marL="0" indent="0" rtl="0">
              <a:lnSpc>
                <a:spcPct val="85000"/>
              </a:lnSpc>
              <a:spcBef>
                <a:spcPct val="30000"/>
              </a:spcBef>
              <a:buNone/>
            </a:pPr>
            <a:r>
              <a:rPr lang="fr-FR" sz="1600"/>
              <a:t>Topic 6.4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students discuss scenarios of when to use static NAT.</a:t>
            </a:r>
          </a:p>
          <a:p>
            <a:pPr lvl="2" rtl="0">
              <a:lnSpc>
                <a:spcPct val="85000"/>
              </a:lnSpc>
              <a:spcBef>
                <a:spcPct val="30000"/>
              </a:spcBef>
            </a:pPr>
            <a:r>
              <a:rPr lang="fr-FR" sz="1600"/>
              <a:t>Ask students which show commands can be used to verify NAT?</a:t>
            </a:r>
          </a:p>
          <a:p>
            <a:pPr marL="0" indent="0" rtl="0">
              <a:lnSpc>
                <a:spcPct val="85000"/>
              </a:lnSpc>
              <a:spcBef>
                <a:spcPct val="30000"/>
              </a:spcBef>
              <a:buNone/>
            </a:pPr>
            <a:r>
              <a:rPr lang="fr-FR" sz="1600"/>
              <a:t>Topic 6.5</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students discuss scenarios of when to use dynamic NAT.</a:t>
            </a:r>
          </a:p>
          <a:p>
            <a:pPr lvl="2" rtl="0">
              <a:lnSpc>
                <a:spcPct val="85000"/>
              </a:lnSpc>
              <a:spcBef>
                <a:spcPct val="30000"/>
              </a:spcBef>
            </a:pPr>
            <a:r>
              <a:rPr lang="fr-FR" sz="1600"/>
              <a:t>Have students outline the steps in analyzing a dynamic NAT translation.</a:t>
            </a:r>
          </a:p>
          <a:p>
            <a:pPr marL="0" indent="0">
              <a:lnSpc>
                <a:spcPct val="85000"/>
              </a:lnSpc>
              <a:spcBef>
                <a:spcPct val="30000"/>
              </a:spcBef>
              <a:buNone/>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 (Cont.)</a:t>
            </a:r>
          </a:p>
        </p:txBody>
      </p:sp>
      <p:sp>
        <p:nvSpPr>
          <p:cNvPr id="11266" name="Rectangle 34"/>
          <p:cNvSpPr>
            <a:spLocks noGrp="1" noChangeArrowheads="1"/>
          </p:cNvSpPr>
          <p:nvPr>
            <p:ph idx="1"/>
          </p:nvPr>
        </p:nvSpPr>
        <p:spPr>
          <a:xfrm>
            <a:off x="145357" y="628083"/>
            <a:ext cx="8853286" cy="4155319"/>
          </a:xfrm>
        </p:spPr>
        <p:txBody>
          <a:bodyPr/>
          <a:lstStyle/>
          <a:p>
            <a:pPr marL="0" indent="0" rtl="0" eaLnBrk="1" hangingPunct="1">
              <a:lnSpc>
                <a:spcPct val="85000"/>
              </a:lnSpc>
              <a:spcBef>
                <a:spcPct val="30000"/>
              </a:spcBef>
              <a:buNone/>
            </a:pPr>
            <a:r>
              <a:rPr lang="fr-FR" sz="1600"/>
              <a:t>Topic 6.6</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the students discuss scenarios of when to use PAT.</a:t>
            </a:r>
          </a:p>
          <a:p>
            <a:pPr lvl="2" rtl="0">
              <a:lnSpc>
                <a:spcPct val="85000"/>
              </a:lnSpc>
              <a:spcBef>
                <a:spcPct val="30000"/>
              </a:spcBef>
            </a:pPr>
            <a:r>
              <a:rPr lang="fr-FR" sz="1600"/>
              <a:t>Have students outline the steps in analyzing a PAT translation.</a:t>
            </a:r>
          </a:p>
          <a:p>
            <a:pPr marL="0" indent="0" rtl="0">
              <a:lnSpc>
                <a:spcPct val="85000"/>
              </a:lnSpc>
              <a:spcBef>
                <a:spcPct val="30000"/>
              </a:spcBef>
              <a:buNone/>
            </a:pPr>
            <a:r>
              <a:rPr lang="fr-FR" sz="1600"/>
              <a:t>Topic 6.7</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Have a class discussion on why IPv6 does not need NAT.</a:t>
            </a:r>
          </a:p>
          <a:p>
            <a:pPr marL="261937" lvl="2" indent="0">
              <a:lnSpc>
                <a:spcPct val="85000"/>
              </a:lnSpc>
              <a:spcBef>
                <a:spcPct val="30000"/>
              </a:spcBef>
              <a:buNone/>
            </a:pPr>
            <a:endParaRPr lang="en-US" sz="1300" dirty="0"/>
          </a:p>
          <a:p>
            <a:pPr marL="0" indent="0">
              <a:lnSpc>
                <a:spcPct val="85000"/>
              </a:lnSpc>
              <a:spcBef>
                <a:spcPct val="30000"/>
              </a:spcBef>
              <a:buNone/>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202983613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11473</TotalTime>
  <Words>6422</Words>
  <Application>Microsoft Office PowerPoint</Application>
  <PresentationFormat>On-screen Show (16:9)</PresentationFormat>
  <Paragraphs>800</Paragraphs>
  <Slides>67</Slides>
  <Notes>65</Notes>
  <HiddenSlides>9</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Default Theme</vt:lpstr>
      <vt:lpstr>Module 6: NAT pour IPv4</vt:lpstr>
      <vt:lpstr>Instructor Materials – Module 6 Planning Guide</vt:lpstr>
      <vt:lpstr>What to Expect in this Module</vt:lpstr>
      <vt:lpstr>What to Expect in this Module (Cont.)</vt:lpstr>
      <vt:lpstr>Check Your Understanding</vt:lpstr>
      <vt:lpstr>Module 6: Activities</vt:lpstr>
      <vt:lpstr>Module 6: Best Practices</vt:lpstr>
      <vt:lpstr>Module 6: Best Practices (Cont.)</vt:lpstr>
      <vt:lpstr>Module 6: Best Practices (Cont.)</vt:lpstr>
      <vt:lpstr>Module 6: NAT pour IPv4</vt:lpstr>
      <vt:lpstr>Objectifs du Module</vt:lpstr>
      <vt:lpstr>6.1 - Caractéristiques de la NAT</vt:lpstr>
      <vt:lpstr>Caractéristiques de la NAT Espace d'adressage privé IPv4</vt:lpstr>
      <vt:lpstr>Caractéristiques de la NAT Qu'est-ce que la NAT</vt:lpstr>
      <vt:lpstr>Caractéristiques de la NAT Comment fonctionne la NAT</vt:lpstr>
      <vt:lpstr>Caractéristiques de la NAT Terminologie NAT</vt:lpstr>
      <vt:lpstr>Caractéristiques de la NAT Terminologie NAT (Suite)</vt:lpstr>
      <vt:lpstr>6.2 - Types de NAT</vt:lpstr>
      <vt:lpstr>Types de NAT NAT statique</vt:lpstr>
      <vt:lpstr>Types de NAT NAT dynamique</vt:lpstr>
      <vt:lpstr>Types de NAT Traduction d'adresses de port (PAT)</vt:lpstr>
      <vt:lpstr>Types de NAT Port disponible suivant</vt:lpstr>
      <vt:lpstr>Types de NAT Comparaison entre la NAT et la PAT</vt:lpstr>
      <vt:lpstr>Types de NAT Paquets sans segment de couche 4</vt:lpstr>
      <vt:lpstr>Types de NAT Packet Tracer - Étude du fonctionnement de la NAT</vt:lpstr>
      <vt:lpstr>6.3 Avantages et inconvénients de la fonction NAT</vt:lpstr>
      <vt:lpstr>Avantages et Inconvénients de la fonction NAT Bénéfices de la NAT</vt:lpstr>
      <vt:lpstr>Avantages et Inconvénients de la fonction NAT Inconvénients de la NAT</vt:lpstr>
      <vt:lpstr>6.4 NAT statique</vt:lpstr>
      <vt:lpstr>NAT Statique Scénario de NAT statique</vt:lpstr>
      <vt:lpstr>NAT Statique Configurer la NAT statique</vt:lpstr>
      <vt:lpstr>NAT statique Analyser la NAT statique</vt:lpstr>
      <vt:lpstr>NAT statique Vérifier NAT statique</vt:lpstr>
      <vt:lpstr>NAT statique Vérifier la NAT statique</vt:lpstr>
      <vt:lpstr>NAT Statique Packet Tracer - Configurer la NAT statique</vt:lpstr>
      <vt:lpstr>6.5 NAT dynamique</vt:lpstr>
      <vt:lpstr>NAT Statique Scénario de NAT dynamique</vt:lpstr>
      <vt:lpstr>NAT statique Configurer la NAT dynamique</vt:lpstr>
      <vt:lpstr>NAT statique Configurer la NAT dynamique (Suite)</vt:lpstr>
      <vt:lpstr>NAT statique Analyser la NAT dynamique - de l'intérieur à l'extérieur</vt:lpstr>
      <vt:lpstr>NAT statique Analyser la NAT dynamique - de l'extérieur à l'intérieur</vt:lpstr>
      <vt:lpstr>NAT statique Analyser la NAT dynamique - de l'extérieur à l'intérieur (Suite)</vt:lpstr>
      <vt:lpstr>NAT statique Vérifier la NAT dynamique (Suite)</vt:lpstr>
      <vt:lpstr>NAT statique Vérifier la NAT dynamique (Suite) </vt:lpstr>
      <vt:lpstr>NAT statique Vérifier la NAT dynamique (Suite) </vt:lpstr>
      <vt:lpstr>NAT statique Vérifier la NAT dynamique (Suite) </vt:lpstr>
      <vt:lpstr>NAT statique Vérifier la NAT dynamique (Suite) </vt:lpstr>
      <vt:lpstr>NAT dynamique Packet Tracer - Configurer la NAT dynamique</vt:lpstr>
      <vt:lpstr>6.6 PAT</vt:lpstr>
      <vt:lpstr>PAT Configurer PAT pour utiliser une adresse IPv4 unique</vt:lpstr>
      <vt:lpstr>PAT Configurer PAT pour utiliser un pool d'adresses</vt:lpstr>
      <vt:lpstr>PAT Analyser PAT - Serveur à PC</vt:lpstr>
      <vt:lpstr>PAT Analyser PAT - PC à Serveur</vt:lpstr>
      <vt:lpstr>PAT Analyser PAT - Serveur à PC</vt:lpstr>
      <vt:lpstr>PAT Vérifier PAT</vt:lpstr>
      <vt:lpstr>PAT Vérifier PAT (suite) </vt:lpstr>
      <vt:lpstr>NAT dynamique Packet Tracer - Configurer PAT</vt:lpstr>
      <vt:lpstr>6.7 NAT64</vt:lpstr>
      <vt:lpstr>NAT64  NAT pour IPv6? </vt:lpstr>
      <vt:lpstr>NAT64 NAT64</vt:lpstr>
      <vt:lpstr>6.8 Module pratique et questionnaire</vt:lpstr>
      <vt:lpstr>NAT dynamique Packet Tracer - Configurer NAT pour IPv4</vt:lpstr>
      <vt:lpstr>NAT dynamique Packet Tracer - Configurer NAT pour IPv4</vt:lpstr>
      <vt:lpstr>Module Pratique et Questionnaire Qu'est-ce que j'ai appris dans ce module?</vt:lpstr>
      <vt:lpstr>Module pratique et questionnaire Qu'est-ce que j'ai appris dans ce module? (Suite)</vt:lpstr>
      <vt:lpstr>Module 6: NAT for IPv4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313</cp:revision>
  <dcterms:created xsi:type="dcterms:W3CDTF">2019-10-18T06:21:22Z</dcterms:created>
  <dcterms:modified xsi:type="dcterms:W3CDTF">2020-08-31T20:31:16Z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