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tags/tag16.xml" ContentType="application/vnd.openxmlformats-officedocument.presentationml.tags+xml"/>
  <Override PartName="/ppt/notesSlides/notesSlide41.xml" ContentType="application/vnd.openxmlformats-officedocument.presentationml.notesSlide+xml"/>
  <Override PartName="/ppt/notesSlides/notesSlide52.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tags/tag12.xml" ContentType="application/vnd.openxmlformats-officedocument.presentationml.tags+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tags/tag13.xml" ContentType="application/vnd.openxmlformats-officedocument.presentationml.tags+xml"/>
  <Override PartName="/ppt/tags/tag22.xml" ContentType="application/vnd.openxmlformats-officedocument.presentationml.tags+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tags/tag18.xml" ContentType="application/vnd.openxmlformats-officedocument.presentationml.tags+xml"/>
  <Override PartName="/ppt/notesSlides/notesSlide6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10.xml" ContentType="application/vnd.openxmlformats-officedocument.presentationml.tags+xml"/>
  <Override PartName="/ppt/tags/tag21.xml" ContentType="application/vnd.openxmlformats-officedocument.presentationml.tags+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tags/tag3.xml" ContentType="application/vnd.openxmlformats-officedocument.presentationml.tags+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tags/tag19.xml" ContentType="application/vnd.openxmlformats-officedocument.presentationml.tags+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4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66"/>
  </p:notesMasterIdLst>
  <p:sldIdLst>
    <p:sldId id="513" r:id="rId2"/>
    <p:sldId id="730" r:id="rId3"/>
    <p:sldId id="1272" r:id="rId4"/>
    <p:sldId id="1071" r:id="rId5"/>
    <p:sldId id="1273" r:id="rId6"/>
    <p:sldId id="763" r:id="rId7"/>
    <p:sldId id="1052" r:id="rId8"/>
    <p:sldId id="1206" r:id="rId9"/>
    <p:sldId id="1207" r:id="rId10"/>
    <p:sldId id="876" r:id="rId11"/>
    <p:sldId id="1096" r:id="rId12"/>
    <p:sldId id="759" r:id="rId13"/>
    <p:sldId id="1164" r:id="rId14"/>
    <p:sldId id="1165" r:id="rId15"/>
    <p:sldId id="1166" r:id="rId16"/>
    <p:sldId id="1167" r:id="rId17"/>
    <p:sldId id="1168" r:id="rId18"/>
    <p:sldId id="1169" r:id="rId19"/>
    <p:sldId id="1170" r:id="rId20"/>
    <p:sldId id="1171" r:id="rId21"/>
    <p:sldId id="1056" r:id="rId22"/>
    <p:sldId id="1103" r:id="rId23"/>
    <p:sldId id="1176" r:id="rId24"/>
    <p:sldId id="1177" r:id="rId25"/>
    <p:sldId id="1178" r:id="rId26"/>
    <p:sldId id="1179" r:id="rId27"/>
    <p:sldId id="1180" r:id="rId28"/>
    <p:sldId id="1181" r:id="rId29"/>
    <p:sldId id="1161" r:id="rId30"/>
    <p:sldId id="1173" r:id="rId31"/>
    <p:sldId id="1182" r:id="rId32"/>
    <p:sldId id="1183" r:id="rId33"/>
    <p:sldId id="1184" r:id="rId34"/>
    <p:sldId id="1162" r:id="rId35"/>
    <p:sldId id="1174" r:id="rId36"/>
    <p:sldId id="1202" r:id="rId37"/>
    <p:sldId id="1185" r:id="rId38"/>
    <p:sldId id="1203" r:id="rId39"/>
    <p:sldId id="1186" r:id="rId40"/>
    <p:sldId id="1204" r:id="rId41"/>
    <p:sldId id="1187" r:id="rId42"/>
    <p:sldId id="1188" r:id="rId43"/>
    <p:sldId id="1189" r:id="rId44"/>
    <p:sldId id="1163" r:id="rId45"/>
    <p:sldId id="1175" r:id="rId46"/>
    <p:sldId id="1190" r:id="rId47"/>
    <p:sldId id="1191" r:id="rId48"/>
    <p:sldId id="1192" r:id="rId49"/>
    <p:sldId id="1193" r:id="rId50"/>
    <p:sldId id="1194" r:id="rId51"/>
    <p:sldId id="1195" r:id="rId52"/>
    <p:sldId id="1196" r:id="rId53"/>
    <p:sldId id="1197" r:id="rId54"/>
    <p:sldId id="1198" r:id="rId55"/>
    <p:sldId id="1199" r:id="rId56"/>
    <p:sldId id="1200" r:id="rId57"/>
    <p:sldId id="1201" r:id="rId58"/>
    <p:sldId id="957" r:id="rId59"/>
    <p:sldId id="1155" r:id="rId60"/>
    <p:sldId id="1274" r:id="rId61"/>
    <p:sldId id="958" r:id="rId62"/>
    <p:sldId id="1205" r:id="rId63"/>
    <p:sldId id="874" r:id="rId64"/>
    <p:sldId id="291" r:id="rId65"/>
  </p:sldIdLst>
  <p:sldSz cx="9144000" cy="5143500" type="screen16x9"/>
  <p:notesSz cx="6858000" cy="9144000"/>
  <p:custDataLst>
    <p:tags r:id="rId67"/>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 xmlns:p15="http://schemas.microsoft.com/office/powerpoint/2012/main" userId="S-1-5-21-1708537768-1303643608-725345543-200204" providerId="AD"/>
      </p:ext>
    </p:extLst>
  </p:cmAuthor>
  <p:cmAuthor id="2" name="Bob Vachon" initials="BV" lastIdx="24" clrIdx="2">
    <p:extLst>
      <p:ext uri="{19B8F6BF-5375-455C-9EA6-DF929625EA0E}">
        <p15:presenceInfo xmlns="" xmlns:p15="http://schemas.microsoft.com/office/powerpoint/2012/main" userId="c7abe87968a0b633" providerId="Windows Live"/>
      </p:ext>
    </p:extLst>
  </p:cmAuthor>
  <p:cmAuthor id="3" name="Sue Livingston -X (suliving - UNICON INC at Cisco)" initials="SL-(-UIaC" lastIdx="29" clrIdx="3">
    <p:extLst>
      <p:ext uri="{19B8F6BF-5375-455C-9EA6-DF929625EA0E}">
        <p15:presenceInfo xmlns="" xmlns:p15="http://schemas.microsoft.com/office/powerpoint/2012/main" userId="S::suliving@cisco.com::dc701d48-dd51-411a-9041-b7f1328f1486" providerId="AD"/>
      </p:ext>
    </p:extLst>
  </p:cmAuthor>
  <p:cmAuthor id="4" name="jagibbon" initials="jmg" lastIdx="8" clrIdx="4">
    <p:extLst>
      <p:ext uri="{19B8F6BF-5375-455C-9EA6-DF929625EA0E}">
        <p15:presenceInfo xmlns=""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00"/>
    <a:srgbClr val="AFE8FB"/>
    <a:srgbClr val="0000CC"/>
    <a:srgbClr val="000099"/>
    <a:srgbClr val="CC99FF"/>
    <a:srgbClr val="CCCC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345" autoAdjust="0"/>
    <p:restoredTop sz="82796" autoAdjust="0"/>
  </p:normalViewPr>
  <p:slideViewPr>
    <p:cSldViewPr snapToGrid="0" showGuides="1">
      <p:cViewPr varScale="1">
        <p:scale>
          <a:sx n="86" d="100"/>
          <a:sy n="86" d="100"/>
        </p:scale>
        <p:origin x="-876" y="-90"/>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pPr/>
              <a:t>8/30/2020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pPr/>
              <a:t>‹#›</a:t>
            </a:fld>
            <a:endParaRPr lang="en-US" dirty="0"/>
          </a:p>
        </p:txBody>
      </p:sp>
    </p:spTree>
    <p:extLst>
      <p:ext uri="{BB962C8B-B14F-4D97-AF65-F5344CB8AC3E}">
        <p14:creationId xmlns=""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Cisco Networking Academy</a:t>
            </a:r>
          </a:p>
          <a:p>
            <a:pPr rtl="0">
              <a:buFontTx/>
              <a:buNone/>
            </a:pPr>
            <a:r>
              <a:rPr lang="fr-FR" b="0" baseline="0"/>
              <a:t>Réseau, Sécurité et Automatisation D'entreprise</a:t>
            </a:r>
            <a:r>
              <a:rPr lang="fr-FR" b="0"/>
              <a:t>v7.0 (ENSA)</a:t>
            </a:r>
          </a:p>
          <a:p>
            <a:pPr rtl="0">
              <a:buFontTx/>
              <a:buNone/>
            </a:pPr>
            <a:r>
              <a:rPr lang="fr-FR">
                <a:solidFill>
                  <a:schemeClr val="accent5">
                    <a:lumMod val="40000"/>
                    <a:lumOff val="60000"/>
                  </a:schemeClr>
                </a:solidFill>
              </a:rPr>
              <a:t>Module 12 : Dépannage du réseau</a:t>
            </a:r>
          </a:p>
        </p:txBody>
      </p:sp>
      <p:sp>
        <p:nvSpPr>
          <p:cNvPr id="4" name="Slide Number Placeholder 3"/>
          <p:cNvSpPr>
            <a:spLocks noGrp="1"/>
          </p:cNvSpPr>
          <p:nvPr>
            <p:ph type="sldNum" sz="quarter" idx="10"/>
          </p:nvPr>
        </p:nvSpPr>
        <p:spPr/>
        <p:txBody>
          <a:bodyPr/>
          <a:lstStyle/>
          <a:p>
            <a:pPr rtl="0"/>
            <a:fld id="{5641018C-6CAF-B84E-B92C-ECB119457FBA}" type="slidenum">
              <a:rPr/>
              <a:pPr rtl="0"/>
              <a:t>1</a:t>
            </a:fld>
            <a:endParaRPr/>
          </a:p>
        </p:txBody>
      </p:sp>
    </p:spTree>
    <p:extLst>
      <p:ext uri="{BB962C8B-B14F-4D97-AF65-F5344CB8AC3E}">
        <p14:creationId xmlns="" xmlns:c="http://schemas.openxmlformats.org/drawingml/2006/chart" xmlns:c15="http://schemas.microsoft.com/office/drawing/2012/chart"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12</a:t>
            </a:r>
            <a:r>
              <a:rPr lang="fr-FR" sz="1200" baseline="0">
                <a:solidFill>
                  <a:schemeClr val="accent5">
                    <a:lumMod val="40000"/>
                    <a:lumOff val="60000"/>
                  </a:schemeClr>
                </a:solidFill>
              </a:rPr>
              <a:t> – </a:t>
            </a:r>
            <a:r>
              <a:rPr lang="fr-FR" sz="1200">
                <a:solidFill>
                  <a:schemeClr val="accent5">
                    <a:lumMod val="40000"/>
                    <a:lumOff val="60000"/>
                  </a:schemeClr>
                </a:solidFill>
              </a:rPr>
              <a:t>Dépannage du réseau</a:t>
            </a:r>
          </a:p>
          <a:p>
            <a:pPr rtl="0">
              <a:buFontTx/>
              <a:buNone/>
            </a:pPr>
            <a:r>
              <a:rPr lang="fr-FR" sz="1200" b="0"/>
              <a:t>12.1 — </a:t>
            </a:r>
            <a:r>
              <a:rPr lang="fr-FR"/>
              <a:t>Documentation du réseau</a:t>
            </a:r>
          </a:p>
        </p:txBody>
      </p:sp>
      <p:sp>
        <p:nvSpPr>
          <p:cNvPr id="4" name="Slide Number Placeholder 3"/>
          <p:cNvSpPr>
            <a:spLocks noGrp="1"/>
          </p:cNvSpPr>
          <p:nvPr>
            <p:ph type="sldNum" sz="quarter" idx="10"/>
          </p:nvPr>
        </p:nvSpPr>
        <p:spPr/>
        <p:txBody>
          <a:bodyPr/>
          <a:lstStyle/>
          <a:p>
            <a:pPr rtl="0"/>
            <a:fld id="{5641018C-6CAF-B84E-B92C-ECB119457FBA}" type="slidenum">
              <a:rPr/>
              <a:pPr rtl="0"/>
              <a:t>12</a:t>
            </a:fld>
            <a:endParaRPr/>
          </a:p>
        </p:txBody>
      </p:sp>
    </p:spTree>
    <p:extLst>
      <p:ext uri="{BB962C8B-B14F-4D97-AF65-F5344CB8AC3E}">
        <p14:creationId xmlns="" xmlns:c="http://schemas.openxmlformats.org/drawingml/2006/chart" xmlns:c15="http://schemas.microsoft.com/office/drawing/2012/chart"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12.1 — Documentation du réseau</a:t>
            </a:r>
          </a:p>
          <a:p>
            <a:pPr rtl="0"/>
            <a:r>
              <a:rPr lang="fr-FR"/>
              <a:t>12.1.1 - </a:t>
            </a:r>
            <a:r>
              <a:rPr lang="fr-FR" sz="1200"/>
              <a:t>Aperçu de la documentation</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13</a:t>
            </a:fld>
            <a:endParaRPr/>
          </a:p>
        </p:txBody>
      </p:sp>
    </p:spTree>
    <p:extLst>
      <p:ext uri="{BB962C8B-B14F-4D97-AF65-F5344CB8AC3E}">
        <p14:creationId xmlns="" xmlns:c="http://schemas.openxmlformats.org/drawingml/2006/chart" xmlns:c15="http://schemas.microsoft.com/office/drawing/2012/chart" xmlns:p14="http://schemas.microsoft.com/office/powerpoint/2010/main" val="818969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12.1 — Documentation du réseau</a:t>
            </a:r>
          </a:p>
          <a:p>
            <a:pPr rtl="0"/>
            <a:r>
              <a:rPr lang="fr-FR"/>
              <a:t>12.1.2 - Diagrammes de la topologie du réseau</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14</a:t>
            </a:fld>
            <a:endParaRPr/>
          </a:p>
        </p:txBody>
      </p:sp>
    </p:spTree>
    <p:extLst>
      <p:ext uri="{BB962C8B-B14F-4D97-AF65-F5344CB8AC3E}">
        <p14:creationId xmlns="" xmlns:c="http://schemas.openxmlformats.org/drawingml/2006/chart" xmlns:c15="http://schemas.microsoft.com/office/drawing/2012/chart" xmlns:p14="http://schemas.microsoft.com/office/powerpoint/2010/main" val="34356658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12.1 — Documentation du réseau</a:t>
            </a:r>
          </a:p>
          <a:p>
            <a:pPr rtl="0"/>
            <a:r>
              <a:rPr lang="fr-FR"/>
              <a:t>12.1.3 — </a:t>
            </a:r>
            <a:r>
              <a:rPr lang="fr-FR" sz="1200" b="0" i="0" kern="1200">
                <a:solidFill>
                  <a:schemeClr val="tx1"/>
                </a:solidFill>
                <a:effectLst/>
                <a:latin typeface="+mn-lt"/>
                <a:ea typeface="+mn-ea"/>
                <a:cs typeface="+mn-cs"/>
              </a:rPr>
              <a:t>Documentation du périphérique réseau</a:t>
            </a:r>
          </a:p>
          <a:p>
            <a:r>
              <a:rPr lang="en-CA" sz="1200" b="0" i="0" kern="1200" dirty="0">
                <a:solidFill>
                  <a:schemeClr val="tx1"/>
                </a:solidFill>
                <a:effectLst/>
                <a:latin typeface="+mn-lt"/>
                <a:ea typeface="+mn-ea"/>
                <a:cs typeface="+mn-cs"/>
              </a:rPr>
              <a:t/>
            </a:r>
            <a:br>
              <a:rPr lang="en-CA" sz="1200" b="0" i="0" kern="1200" dirty="0">
                <a:solidFill>
                  <a:schemeClr val="tx1"/>
                </a:solidFill>
                <a:effectLst/>
                <a:latin typeface="+mn-lt"/>
                <a:ea typeface="+mn-ea"/>
                <a:cs typeface="+mn-cs"/>
              </a:rPr>
            </a:br>
            <a:endParaRPr lang="en-CA"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15</a:t>
            </a:fld>
            <a:endParaRPr/>
          </a:p>
        </p:txBody>
      </p:sp>
    </p:spTree>
    <p:extLst>
      <p:ext uri="{BB962C8B-B14F-4D97-AF65-F5344CB8AC3E}">
        <p14:creationId xmlns="" xmlns:c="http://schemas.openxmlformats.org/drawingml/2006/chart" xmlns:c15="http://schemas.microsoft.com/office/drawing/2012/chart" xmlns:p14="http://schemas.microsoft.com/office/powerpoint/2010/main" val="41734910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12.1 — Documentation du réseau</a:t>
            </a:r>
          </a:p>
          <a:p>
            <a:pPr rtl="0"/>
            <a:r>
              <a:rPr lang="fr-FR"/>
              <a:t>12.1.4 - </a:t>
            </a:r>
            <a:r>
              <a:rPr lang="fr-FR" sz="1200" b="0" i="0" kern="1200">
                <a:solidFill>
                  <a:schemeClr val="tx1"/>
                </a:solidFill>
                <a:effectLst/>
                <a:latin typeface="+mn-lt"/>
                <a:ea typeface="+mn-ea"/>
                <a:cs typeface="+mn-cs"/>
              </a:rPr>
              <a:t>Établir une base de référence du réseau</a:t>
            </a:r>
          </a:p>
          <a:p>
            <a:r>
              <a:rPr lang="en-CA" sz="1200" b="0" i="0" kern="1200" dirty="0">
                <a:solidFill>
                  <a:schemeClr val="tx1"/>
                </a:solidFill>
                <a:effectLst/>
                <a:latin typeface="+mn-lt"/>
                <a:ea typeface="+mn-ea"/>
                <a:cs typeface="+mn-cs"/>
              </a:rPr>
              <a:t/>
            </a:r>
            <a:br>
              <a:rPr lang="en-CA" sz="1200" b="0" i="0" kern="1200" dirty="0">
                <a:solidFill>
                  <a:schemeClr val="tx1"/>
                </a:solidFill>
                <a:effectLst/>
                <a:latin typeface="+mn-lt"/>
                <a:ea typeface="+mn-ea"/>
                <a:cs typeface="+mn-cs"/>
              </a:rPr>
            </a:br>
            <a:endParaRPr lang="en-CA"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16</a:t>
            </a:fld>
            <a:endParaRPr/>
          </a:p>
        </p:txBody>
      </p:sp>
    </p:spTree>
    <p:extLst>
      <p:ext uri="{BB962C8B-B14F-4D97-AF65-F5344CB8AC3E}">
        <p14:creationId xmlns="" xmlns:c="http://schemas.openxmlformats.org/drawingml/2006/chart" xmlns:c15="http://schemas.microsoft.com/office/drawing/2012/chart" xmlns:p14="http://schemas.microsoft.com/office/powerpoint/2010/main" val="4989188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12.1 — Documentation du réseau</a:t>
            </a:r>
          </a:p>
          <a:p>
            <a:pPr rtl="0"/>
            <a:r>
              <a:rPr lang="fr-FR"/>
              <a:t>12.1.5 - Étape 1 - Déterminer les types de données à collecter</a:t>
            </a:r>
          </a:p>
          <a:p>
            <a:endParaRPr lang="en-US" dirty="0"/>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17</a:t>
            </a:fld>
            <a:endParaRPr/>
          </a:p>
        </p:txBody>
      </p:sp>
    </p:spTree>
    <p:extLst>
      <p:ext uri="{BB962C8B-B14F-4D97-AF65-F5344CB8AC3E}">
        <p14:creationId xmlns="" xmlns:c="http://schemas.openxmlformats.org/drawingml/2006/chart" xmlns:c15="http://schemas.microsoft.com/office/drawing/2012/chart" xmlns:p14="http://schemas.microsoft.com/office/powerpoint/2010/main" val="28959865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12.1 — Documentation du réseau</a:t>
            </a:r>
          </a:p>
          <a:p>
            <a:pPr rtl="0"/>
            <a:r>
              <a:rPr lang="fr-FR"/>
              <a:t>12.1.6 - </a:t>
            </a:r>
            <a:r>
              <a:rPr lang="fr-FR" sz="1200" b="0" i="0" kern="1200">
                <a:solidFill>
                  <a:schemeClr val="tx1"/>
                </a:solidFill>
                <a:effectLst/>
                <a:latin typeface="+mn-lt"/>
                <a:ea typeface="+mn-ea"/>
                <a:cs typeface="+mn-cs"/>
              </a:rPr>
              <a:t>Étape 2 - Identification des dispositifs et des ports d'intérêt</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18</a:t>
            </a:fld>
            <a:endParaRPr/>
          </a:p>
        </p:txBody>
      </p:sp>
    </p:spTree>
    <p:extLst>
      <p:ext uri="{BB962C8B-B14F-4D97-AF65-F5344CB8AC3E}">
        <p14:creationId xmlns="" xmlns:c="http://schemas.openxmlformats.org/drawingml/2006/chart" xmlns:c15="http://schemas.microsoft.com/office/drawing/2012/chart" xmlns:p14="http://schemas.microsoft.com/office/powerpoint/2010/main" val="37468092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12.1 — Documentation du réseau</a:t>
            </a:r>
          </a:p>
          <a:p>
            <a:pPr rtl="0"/>
            <a:r>
              <a:rPr lang="fr-FR"/>
              <a:t>12.1.7 - Étape 3 - Déterminer la durée de référence</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19</a:t>
            </a:fld>
            <a:endParaRPr/>
          </a:p>
        </p:txBody>
      </p:sp>
    </p:spTree>
    <p:extLst>
      <p:ext uri="{BB962C8B-B14F-4D97-AF65-F5344CB8AC3E}">
        <p14:creationId xmlns="" xmlns:c="http://schemas.openxmlformats.org/drawingml/2006/chart" xmlns:c15="http://schemas.microsoft.com/office/drawing/2012/chart" xmlns:p14="http://schemas.microsoft.com/office/powerpoint/2010/main" val="26829227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12.1 — Documentation du réseau</a:t>
            </a:r>
          </a:p>
          <a:p>
            <a:pPr rtl="0"/>
            <a:r>
              <a:rPr lang="fr-FR"/>
              <a:t>12.1.8 — </a:t>
            </a:r>
            <a:r>
              <a:rPr lang="fr-FR" sz="1200" b="0" i="0" kern="1200">
                <a:solidFill>
                  <a:schemeClr val="tx1"/>
                </a:solidFill>
                <a:effectLst/>
                <a:latin typeface="+mn-lt"/>
                <a:ea typeface="+mn-ea"/>
                <a:cs typeface="+mn-cs"/>
              </a:rPr>
              <a:t>Mesure des données</a:t>
            </a:r>
          </a:p>
          <a:p>
            <a:pPr rtl="0"/>
            <a:r>
              <a:rPr lang="fr-FR"/>
              <a:t>12.1.9 - </a:t>
            </a:r>
            <a:r>
              <a:rPr lang="fr-FR" sz="1200" b="0" i="0" kern="1200">
                <a:solidFill>
                  <a:schemeClr val="tx1"/>
                </a:solidFill>
                <a:effectLst/>
                <a:latin typeface="+mn-lt"/>
                <a:ea typeface="+mn-ea"/>
                <a:cs typeface="+mn-cs"/>
              </a:rPr>
              <a:t>Vérifiez votre compréhension - Documentation du réseau</a:t>
            </a:r>
          </a:p>
          <a:p>
            <a:r>
              <a:rPr lang="en-CA" sz="1200" b="0" i="0" kern="1200" dirty="0">
                <a:solidFill>
                  <a:schemeClr val="tx1"/>
                </a:solidFill>
                <a:effectLst/>
                <a:latin typeface="+mn-lt"/>
                <a:ea typeface="+mn-ea"/>
                <a:cs typeface="+mn-cs"/>
              </a:rPr>
              <a:t/>
            </a:r>
            <a:br>
              <a:rPr lang="en-CA" sz="1200" b="0" i="0" kern="1200" dirty="0">
                <a:solidFill>
                  <a:schemeClr val="tx1"/>
                </a:solidFill>
                <a:effectLst/>
                <a:latin typeface="+mn-lt"/>
                <a:ea typeface="+mn-ea"/>
                <a:cs typeface="+mn-cs"/>
              </a:rPr>
            </a:br>
            <a:endParaRPr lang="en-CA" sz="1200" b="0" i="0" kern="1200" dirty="0">
              <a:solidFill>
                <a:schemeClr val="tx1"/>
              </a:solidFill>
              <a:effectLst/>
              <a:latin typeface="+mn-lt"/>
              <a:ea typeface="+mn-ea"/>
              <a:cs typeface="+mn-cs"/>
            </a:endParaRPr>
          </a:p>
          <a:p>
            <a:r>
              <a:rPr lang="en-CA" sz="1200" b="0" i="0" kern="1200" dirty="0">
                <a:solidFill>
                  <a:schemeClr val="tx1"/>
                </a:solidFill>
                <a:effectLst/>
                <a:latin typeface="+mn-lt"/>
                <a:ea typeface="+mn-ea"/>
                <a:cs typeface="+mn-cs"/>
              </a:rPr>
              <a:t/>
            </a:r>
            <a:br>
              <a:rPr lang="en-CA" sz="1200" b="0" i="0" kern="1200" dirty="0">
                <a:solidFill>
                  <a:schemeClr val="tx1"/>
                </a:solidFill>
                <a:effectLst/>
                <a:latin typeface="+mn-lt"/>
                <a:ea typeface="+mn-ea"/>
                <a:cs typeface="+mn-cs"/>
              </a:rPr>
            </a:br>
            <a:endParaRPr lang="en-CA"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20</a:t>
            </a:fld>
            <a:endParaRPr/>
          </a:p>
        </p:txBody>
      </p:sp>
    </p:spTree>
    <p:extLst>
      <p:ext uri="{BB962C8B-B14F-4D97-AF65-F5344CB8AC3E}">
        <p14:creationId xmlns="" xmlns:c="http://schemas.openxmlformats.org/drawingml/2006/chart" xmlns:c15="http://schemas.microsoft.com/office/drawing/2012/chart" xmlns:p14="http://schemas.microsoft.com/office/powerpoint/2010/main" val="38301912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12.2 - Processus de dépannage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pPr rtl="0"/>
              <a:t>21</a:t>
            </a:fld>
            <a:endParaRPr/>
          </a:p>
        </p:txBody>
      </p:sp>
    </p:spTree>
    <p:extLst>
      <p:ext uri="{BB962C8B-B14F-4D97-AF65-F5344CB8AC3E}">
        <p14:creationId xmlns="" xmlns:c="http://schemas.openxmlformats.org/drawingml/2006/chart" xmlns:c15="http://schemas.microsoft.com/office/drawing/2012/chart" xmlns:p14="http://schemas.microsoft.com/office/powerpoint/2010/main" val="39632910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rtl="0"/>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 xmlns:c="http://schemas.openxmlformats.org/drawingml/2006/chart" xmlns:c15="http://schemas.microsoft.com/office/drawing/2012/chart"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12.2 - Processus de dépannage</a:t>
            </a:r>
          </a:p>
          <a:p>
            <a:pPr rtl="0"/>
            <a:r>
              <a:rPr lang="fr-FR"/>
              <a:t>12.2.1 – </a:t>
            </a:r>
            <a:r>
              <a:rPr lang="fr-FR" sz="1200" b="0" i="0" kern="1200">
                <a:solidFill>
                  <a:schemeClr val="tx1"/>
                </a:solidFill>
                <a:effectLst/>
                <a:latin typeface="+mn-lt"/>
                <a:ea typeface="+mn-ea"/>
                <a:cs typeface="+mn-cs"/>
              </a:rPr>
              <a:t>Procédures générales de dépannage</a:t>
            </a:r>
          </a:p>
          <a:p>
            <a:r>
              <a:rPr lang="en-CA" sz="1200" b="0" i="0" kern="1200" dirty="0">
                <a:solidFill>
                  <a:schemeClr val="tx1"/>
                </a:solidFill>
                <a:effectLst/>
                <a:latin typeface="+mn-lt"/>
                <a:ea typeface="+mn-ea"/>
                <a:cs typeface="+mn-cs"/>
              </a:rPr>
              <a:t/>
            </a:r>
            <a:br>
              <a:rPr lang="en-CA" sz="1200" b="0" i="0" kern="1200" dirty="0">
                <a:solidFill>
                  <a:schemeClr val="tx1"/>
                </a:solidFill>
                <a:effectLst/>
                <a:latin typeface="+mn-lt"/>
                <a:ea typeface="+mn-ea"/>
                <a:cs typeface="+mn-cs"/>
              </a:rPr>
            </a:br>
            <a:endParaRPr lang="en-CA"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22</a:t>
            </a:fld>
            <a:endParaRPr/>
          </a:p>
        </p:txBody>
      </p:sp>
    </p:spTree>
    <p:extLst>
      <p:ext uri="{BB962C8B-B14F-4D97-AF65-F5344CB8AC3E}">
        <p14:creationId xmlns="" xmlns:c="http://schemas.openxmlformats.org/drawingml/2006/chart" xmlns:c15="http://schemas.microsoft.com/office/drawing/2012/chart" xmlns:p14="http://schemas.microsoft.com/office/powerpoint/2010/main" val="24491579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12.2 - Processus de dépannage</a:t>
            </a:r>
          </a:p>
          <a:p>
            <a:pPr rtl="0"/>
            <a:r>
              <a:rPr lang="fr-FR"/>
              <a:t>12.2.2 - </a:t>
            </a:r>
            <a:r>
              <a:rPr lang="fr-FR" sz="1200" b="0" i="0" kern="1200">
                <a:solidFill>
                  <a:schemeClr val="tx1"/>
                </a:solidFill>
                <a:effectLst/>
                <a:latin typeface="+mn-lt"/>
                <a:ea typeface="+mn-ea"/>
                <a:cs typeface="+mn-cs"/>
              </a:rPr>
              <a:t>Processus de dépannage en sept étapes</a:t>
            </a:r>
          </a:p>
          <a:p>
            <a:r>
              <a:rPr lang="en-CA" sz="1200" b="0" i="0" kern="1200" dirty="0">
                <a:solidFill>
                  <a:schemeClr val="tx1"/>
                </a:solidFill>
                <a:effectLst/>
                <a:latin typeface="+mn-lt"/>
                <a:ea typeface="+mn-ea"/>
                <a:cs typeface="+mn-cs"/>
              </a:rPr>
              <a:t/>
            </a:r>
            <a:br>
              <a:rPr lang="en-CA" sz="1200" b="0" i="0" kern="1200" dirty="0">
                <a:solidFill>
                  <a:schemeClr val="tx1"/>
                </a:solidFill>
                <a:effectLst/>
                <a:latin typeface="+mn-lt"/>
                <a:ea typeface="+mn-ea"/>
                <a:cs typeface="+mn-cs"/>
              </a:rPr>
            </a:br>
            <a:endParaRPr lang="en-CA"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23</a:t>
            </a:fld>
            <a:endParaRPr/>
          </a:p>
        </p:txBody>
      </p:sp>
    </p:spTree>
    <p:extLst>
      <p:ext uri="{BB962C8B-B14F-4D97-AF65-F5344CB8AC3E}">
        <p14:creationId xmlns="" xmlns:c="http://schemas.openxmlformats.org/drawingml/2006/chart" xmlns:c15="http://schemas.microsoft.com/office/drawing/2012/chart" xmlns:p14="http://schemas.microsoft.com/office/powerpoint/2010/main" val="34561011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12.2 - Processus de dépannage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12.2.3 – </a:t>
            </a:r>
            <a:r>
              <a:rPr lang="fr-FR" sz="1200" b="0" i="0" kern="1200">
                <a:solidFill>
                  <a:schemeClr val="tx1"/>
                </a:solidFill>
                <a:effectLst/>
                <a:latin typeface="+mn-lt"/>
                <a:ea typeface="+mn-ea"/>
                <a:cs typeface="+mn-cs"/>
              </a:rPr>
              <a:t>Questionner les utilisateurs</a:t>
            </a:r>
          </a:p>
          <a:p>
            <a:endParaRPr lang="en-US" dirty="0"/>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24</a:t>
            </a:fld>
            <a:endParaRPr/>
          </a:p>
        </p:txBody>
      </p:sp>
    </p:spTree>
    <p:extLst>
      <p:ext uri="{BB962C8B-B14F-4D97-AF65-F5344CB8AC3E}">
        <p14:creationId xmlns="" xmlns:c="http://schemas.openxmlformats.org/drawingml/2006/chart" xmlns:c15="http://schemas.microsoft.com/office/drawing/2012/chart" xmlns:p14="http://schemas.microsoft.com/office/powerpoint/2010/main" val="39766008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12.2 - Processus de dépannage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12.2.4 - </a:t>
            </a:r>
            <a:r>
              <a:rPr lang="fr-FR" sz="1200" b="0" i="0" kern="1200">
                <a:solidFill>
                  <a:schemeClr val="tx1"/>
                </a:solidFill>
                <a:effectLst/>
                <a:latin typeface="+mn-lt"/>
                <a:ea typeface="+mn-ea"/>
                <a:cs typeface="+mn-cs"/>
              </a:rPr>
              <a:t>Recueillir des informations</a:t>
            </a:r>
          </a:p>
          <a:p>
            <a:endParaRPr lang="en-US" dirty="0"/>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25</a:t>
            </a:fld>
            <a:endParaRPr/>
          </a:p>
        </p:txBody>
      </p:sp>
    </p:spTree>
    <p:extLst>
      <p:ext uri="{BB962C8B-B14F-4D97-AF65-F5344CB8AC3E}">
        <p14:creationId xmlns="" xmlns:c="http://schemas.openxmlformats.org/drawingml/2006/chart" xmlns:c15="http://schemas.microsoft.com/office/drawing/2012/chart" xmlns:p14="http://schemas.microsoft.com/office/powerpoint/2010/main" val="17606676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12.2 - Processus de dépannage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12.2.5 — </a:t>
            </a:r>
            <a:r>
              <a:rPr lang="fr-FR" sz="1200" b="0" i="0" kern="1200">
                <a:solidFill>
                  <a:schemeClr val="tx1"/>
                </a:solidFill>
                <a:effectLst/>
                <a:latin typeface="+mn-lt"/>
                <a:ea typeface="+mn-ea"/>
                <a:cs typeface="+mn-cs"/>
              </a:rPr>
              <a:t>Dépannage avec les modèles en couches</a:t>
            </a:r>
          </a:p>
          <a:p>
            <a:endParaRPr lang="en-US" dirty="0"/>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26</a:t>
            </a:fld>
            <a:endParaRPr/>
          </a:p>
        </p:txBody>
      </p:sp>
    </p:spTree>
    <p:extLst>
      <p:ext uri="{BB962C8B-B14F-4D97-AF65-F5344CB8AC3E}">
        <p14:creationId xmlns="" xmlns:c="http://schemas.openxmlformats.org/drawingml/2006/chart" xmlns:c15="http://schemas.microsoft.com/office/drawing/2012/chart" xmlns:p14="http://schemas.microsoft.com/office/powerpoint/2010/main" val="6194874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12.2 - Processus de dépannage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12.2.6 — </a:t>
            </a:r>
            <a:r>
              <a:rPr lang="fr-FR" sz="1200" b="0" i="0" kern="1200">
                <a:solidFill>
                  <a:schemeClr val="tx1"/>
                </a:solidFill>
                <a:effectLst/>
                <a:latin typeface="+mn-lt"/>
                <a:ea typeface="+mn-ea"/>
                <a:cs typeface="+mn-cs"/>
              </a:rPr>
              <a:t>Méthodes de dépannage structurées</a:t>
            </a:r>
          </a:p>
          <a:p>
            <a:endParaRPr lang="en-US" dirty="0"/>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27</a:t>
            </a:fld>
            <a:endParaRPr/>
          </a:p>
        </p:txBody>
      </p:sp>
    </p:spTree>
    <p:extLst>
      <p:ext uri="{BB962C8B-B14F-4D97-AF65-F5344CB8AC3E}">
        <p14:creationId xmlns="" xmlns:c="http://schemas.openxmlformats.org/drawingml/2006/chart" xmlns:c15="http://schemas.microsoft.com/office/drawing/2012/chart" xmlns:p14="http://schemas.microsoft.com/office/powerpoint/2010/main" val="24440059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12.2 - Processus de dépannage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12.2.7 - </a:t>
            </a:r>
            <a:r>
              <a:rPr lang="fr-FR" sz="1200" b="0" i="0" kern="1200">
                <a:solidFill>
                  <a:schemeClr val="tx1"/>
                </a:solidFill>
                <a:effectLst/>
                <a:latin typeface="+mn-lt"/>
                <a:ea typeface="+mn-ea"/>
                <a:cs typeface="+mn-cs"/>
              </a:rPr>
              <a:t>Lignes directrices pour le choix d'une méthode de dépannage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12.2.8 - </a:t>
            </a:r>
            <a:r>
              <a:rPr lang="fr-FR" sz="1200" b="0" i="0" kern="1200">
                <a:solidFill>
                  <a:schemeClr val="tx1"/>
                </a:solidFill>
                <a:effectLst/>
                <a:latin typeface="+mn-lt"/>
                <a:ea typeface="+mn-ea"/>
                <a:cs typeface="+mn-cs"/>
              </a:rPr>
              <a:t>Vérifier votre compréhension - Processus de dépannage</a:t>
            </a:r>
          </a:p>
          <a:p>
            <a:endParaRPr lang="en-US" dirty="0"/>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28</a:t>
            </a:fld>
            <a:endParaRPr/>
          </a:p>
        </p:txBody>
      </p:sp>
    </p:spTree>
    <p:extLst>
      <p:ext uri="{BB962C8B-B14F-4D97-AF65-F5344CB8AC3E}">
        <p14:creationId xmlns="" xmlns:c="http://schemas.openxmlformats.org/drawingml/2006/chart" xmlns:c15="http://schemas.microsoft.com/office/drawing/2012/chart" xmlns:p14="http://schemas.microsoft.com/office/powerpoint/2010/main" val="28816010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12.3 - Processus de dépannage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pPr rtl="0"/>
              <a:t>29</a:t>
            </a:fld>
            <a:endParaRPr/>
          </a:p>
        </p:txBody>
      </p:sp>
    </p:spTree>
    <p:extLst>
      <p:ext uri="{BB962C8B-B14F-4D97-AF65-F5344CB8AC3E}">
        <p14:creationId xmlns="" xmlns:c="http://schemas.openxmlformats.org/drawingml/2006/chart" xmlns:c15="http://schemas.microsoft.com/office/drawing/2012/chart" xmlns:p14="http://schemas.microsoft.com/office/powerpoint/2010/main" val="8582402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12.3 – Outils de dépannage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12.3.1 – </a:t>
            </a:r>
            <a:r>
              <a:rPr lang="fr-FR" sz="1200" b="0" i="0" kern="1200">
                <a:solidFill>
                  <a:schemeClr val="tx1"/>
                </a:solidFill>
                <a:effectLst/>
                <a:latin typeface="+mn-lt"/>
                <a:ea typeface="+mn-ea"/>
                <a:cs typeface="+mn-cs"/>
              </a:rPr>
              <a:t>Outils logiciels de dépannage</a:t>
            </a:r>
          </a:p>
          <a:p>
            <a:endParaRPr lang="en-US" dirty="0"/>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30</a:t>
            </a:fld>
            <a:endParaRPr/>
          </a:p>
        </p:txBody>
      </p:sp>
    </p:spTree>
    <p:extLst>
      <p:ext uri="{BB962C8B-B14F-4D97-AF65-F5344CB8AC3E}">
        <p14:creationId xmlns="" xmlns:c="http://schemas.openxmlformats.org/drawingml/2006/chart" xmlns:c15="http://schemas.microsoft.com/office/drawing/2012/chart" xmlns:p14="http://schemas.microsoft.com/office/powerpoint/2010/main" val="29470564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12.3 – Outils de dépannage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12.3.2 – </a:t>
            </a:r>
            <a:r>
              <a:rPr lang="fr-FR" sz="1200" b="0" i="0" kern="1200">
                <a:solidFill>
                  <a:schemeClr val="tx1"/>
                </a:solidFill>
                <a:effectLst/>
                <a:latin typeface="+mn-lt"/>
                <a:ea typeface="+mn-ea"/>
                <a:cs typeface="+mn-cs"/>
              </a:rPr>
              <a:t>Analyseurs de protocole</a:t>
            </a:r>
          </a:p>
          <a:p>
            <a:endParaRPr lang="en-US" dirty="0"/>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31</a:t>
            </a:fld>
            <a:endParaRPr/>
          </a:p>
        </p:txBody>
      </p:sp>
    </p:spTree>
    <p:extLst>
      <p:ext uri="{BB962C8B-B14F-4D97-AF65-F5344CB8AC3E}">
        <p14:creationId xmlns="" xmlns:c="http://schemas.openxmlformats.org/drawingml/2006/chart" xmlns:c15="http://schemas.microsoft.com/office/drawing/2012/chart" xmlns:p14="http://schemas.microsoft.com/office/powerpoint/2010/main" val="11914786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 xmlns:c="http://schemas.openxmlformats.org/drawingml/2006/chart" xmlns:c15="http://schemas.microsoft.com/office/drawing/2012/chart"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12.3 – Outils de dépannage</a:t>
            </a:r>
          </a:p>
          <a:p>
            <a:pPr rtl="0"/>
            <a:r>
              <a:rPr lang="fr-FR"/>
              <a:t>12.3.3 – Outils matériels de dépannage</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32</a:t>
            </a:fld>
            <a:endParaRPr/>
          </a:p>
        </p:txBody>
      </p:sp>
    </p:spTree>
    <p:extLst>
      <p:ext uri="{BB962C8B-B14F-4D97-AF65-F5344CB8AC3E}">
        <p14:creationId xmlns="" xmlns:c="http://schemas.openxmlformats.org/drawingml/2006/chart" xmlns:c15="http://schemas.microsoft.com/office/drawing/2012/chart" xmlns:p14="http://schemas.microsoft.com/office/powerpoint/2010/main" val="54706396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12.3 – Outils de dépannage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12.3.4 — </a:t>
            </a:r>
            <a:r>
              <a:rPr lang="fr-FR" sz="1200" b="0" i="0" kern="1200">
                <a:solidFill>
                  <a:schemeClr val="tx1"/>
                </a:solidFill>
                <a:effectLst/>
                <a:latin typeface="+mn-lt"/>
                <a:ea typeface="+mn-ea"/>
                <a:cs typeface="+mn-cs"/>
              </a:rPr>
              <a:t>Syslog Server comme outil de dépannage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12.3.5 — </a:t>
            </a:r>
            <a:r>
              <a:rPr lang="fr-FR" sz="1200" b="0" i="0" kern="1200">
                <a:solidFill>
                  <a:schemeClr val="tx1"/>
                </a:solidFill>
                <a:effectLst/>
                <a:latin typeface="+mn-lt"/>
                <a:ea typeface="+mn-ea"/>
                <a:cs typeface="+mn-cs"/>
              </a:rPr>
              <a:t>Vérifiez votre compréhension - Outils de dépannage</a:t>
            </a:r>
          </a:p>
          <a:p>
            <a:endParaRPr lang="en-US" dirty="0"/>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33</a:t>
            </a:fld>
            <a:endParaRPr/>
          </a:p>
        </p:txBody>
      </p:sp>
    </p:spTree>
    <p:extLst>
      <p:ext uri="{BB962C8B-B14F-4D97-AF65-F5344CB8AC3E}">
        <p14:creationId xmlns="" xmlns:c="http://schemas.openxmlformats.org/drawingml/2006/chart" xmlns:c15="http://schemas.microsoft.com/office/drawing/2012/chart" xmlns:p14="http://schemas.microsoft.com/office/powerpoint/2010/main" val="14356205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12.4 - Symptômes et causes des problèmes de réseau</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pPr rtl="0"/>
              <a:t>34</a:t>
            </a:fld>
            <a:endParaRPr/>
          </a:p>
        </p:txBody>
      </p:sp>
    </p:spTree>
    <p:extLst>
      <p:ext uri="{BB962C8B-B14F-4D97-AF65-F5344CB8AC3E}">
        <p14:creationId xmlns="" xmlns:c="http://schemas.openxmlformats.org/drawingml/2006/chart" xmlns:c15="http://schemas.microsoft.com/office/drawing/2012/chart" xmlns:p14="http://schemas.microsoft.com/office/powerpoint/2010/main" val="15093754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12.4 - Symptômes et causes des problèmes de réseau</a:t>
            </a:r>
          </a:p>
          <a:p>
            <a:pPr rtl="0"/>
            <a:r>
              <a:rPr lang="fr-FR"/>
              <a:t>12.4.1 – Dépannage de la couche physique</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35</a:t>
            </a:fld>
            <a:endParaRPr/>
          </a:p>
        </p:txBody>
      </p:sp>
    </p:spTree>
    <p:extLst>
      <p:ext uri="{BB962C8B-B14F-4D97-AF65-F5344CB8AC3E}">
        <p14:creationId xmlns="" xmlns:c="http://schemas.openxmlformats.org/drawingml/2006/chart" xmlns:c15="http://schemas.microsoft.com/office/drawing/2012/chart" xmlns:p14="http://schemas.microsoft.com/office/powerpoint/2010/main" val="70276898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12.4 - Symptômes et causes des problèmes de réseau</a:t>
            </a:r>
          </a:p>
          <a:p>
            <a:pPr rtl="0"/>
            <a:r>
              <a:rPr lang="fr-FR"/>
              <a:t>12.4.1 – Dépannage de la couche physique</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36</a:t>
            </a:fld>
            <a:endParaRPr/>
          </a:p>
        </p:txBody>
      </p:sp>
    </p:spTree>
    <p:extLst>
      <p:ext uri="{BB962C8B-B14F-4D97-AF65-F5344CB8AC3E}">
        <p14:creationId xmlns="" xmlns:c="http://schemas.openxmlformats.org/drawingml/2006/chart" xmlns:c15="http://schemas.microsoft.com/office/drawing/2012/chart" xmlns:p14="http://schemas.microsoft.com/office/powerpoint/2010/main" val="28008687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12.4 - Symptômes et causes des problèmes de réseau</a:t>
            </a:r>
          </a:p>
          <a:p>
            <a:pPr rtl="0"/>
            <a:r>
              <a:rPr lang="fr-FR"/>
              <a:t>12.4.2 – Dépannage de la couche liaison de données</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37</a:t>
            </a:fld>
            <a:endParaRPr/>
          </a:p>
        </p:txBody>
      </p:sp>
    </p:spTree>
    <p:extLst>
      <p:ext uri="{BB962C8B-B14F-4D97-AF65-F5344CB8AC3E}">
        <p14:creationId xmlns="" xmlns:c="http://schemas.openxmlformats.org/drawingml/2006/chart" xmlns:c15="http://schemas.microsoft.com/office/drawing/2012/chart" xmlns:p14="http://schemas.microsoft.com/office/powerpoint/2010/main" val="4854748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12.4 - Symptômes et causes des problèmes de réseau</a:t>
            </a:r>
          </a:p>
          <a:p>
            <a:pPr rtl="0"/>
            <a:r>
              <a:rPr lang="fr-FR"/>
              <a:t>12.4.2 – Dépannage de la couche liaison de données</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38</a:t>
            </a:fld>
            <a:endParaRPr/>
          </a:p>
        </p:txBody>
      </p:sp>
    </p:spTree>
    <p:extLst>
      <p:ext uri="{BB962C8B-B14F-4D97-AF65-F5344CB8AC3E}">
        <p14:creationId xmlns="" xmlns:c="http://schemas.openxmlformats.org/drawingml/2006/chart" xmlns:c15="http://schemas.microsoft.com/office/drawing/2012/chart" xmlns:p14="http://schemas.microsoft.com/office/powerpoint/2010/main" val="15325553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12.4 - Symptômes et causes des problèmes de réseau</a:t>
            </a:r>
          </a:p>
          <a:p>
            <a:pPr rtl="0"/>
            <a:r>
              <a:rPr lang="fr-FR"/>
              <a:t>12.4.3 – Dépannage de la couche réseau</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39</a:t>
            </a:fld>
            <a:endParaRPr/>
          </a:p>
        </p:txBody>
      </p:sp>
    </p:spTree>
    <p:extLst>
      <p:ext uri="{BB962C8B-B14F-4D97-AF65-F5344CB8AC3E}">
        <p14:creationId xmlns="" xmlns:c="http://schemas.openxmlformats.org/drawingml/2006/chart" xmlns:c15="http://schemas.microsoft.com/office/drawing/2012/chart" xmlns:p14="http://schemas.microsoft.com/office/powerpoint/2010/main" val="9168803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12.4 - Symptômes et causes des problèmes de réseau</a:t>
            </a:r>
          </a:p>
          <a:p>
            <a:pPr rtl="0"/>
            <a:r>
              <a:rPr lang="fr-FR"/>
              <a:t>12.4.3 – Dépannage de la couche réseau</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40</a:t>
            </a:fld>
            <a:endParaRPr/>
          </a:p>
        </p:txBody>
      </p:sp>
    </p:spTree>
    <p:extLst>
      <p:ext uri="{BB962C8B-B14F-4D97-AF65-F5344CB8AC3E}">
        <p14:creationId xmlns="" xmlns:c="http://schemas.openxmlformats.org/drawingml/2006/chart" xmlns:c15="http://schemas.microsoft.com/office/drawing/2012/chart" xmlns:p14="http://schemas.microsoft.com/office/powerpoint/2010/main" val="10712365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12.4 - Symptômes et causes des problèmes de réseau</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12.4.4 - </a:t>
            </a:r>
            <a:r>
              <a:rPr lang="fr-FR" sz="1200" b="0" i="0" kern="1200">
                <a:solidFill>
                  <a:schemeClr val="tx1"/>
                </a:solidFill>
                <a:effectLst/>
                <a:latin typeface="+mn-lt"/>
                <a:ea typeface="+mn-ea"/>
                <a:cs typeface="+mn-cs"/>
              </a:rPr>
              <a:t>Dépannage de la couche transport - ACLs</a:t>
            </a:r>
          </a:p>
          <a:p>
            <a:endParaRPr lang="en-US" dirty="0"/>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41</a:t>
            </a:fld>
            <a:endParaRPr/>
          </a:p>
        </p:txBody>
      </p:sp>
    </p:spTree>
    <p:extLst>
      <p:ext uri="{BB962C8B-B14F-4D97-AF65-F5344CB8AC3E}">
        <p14:creationId xmlns="" xmlns:c="http://schemas.openxmlformats.org/drawingml/2006/chart" xmlns:c15="http://schemas.microsoft.com/office/drawing/2012/chart" xmlns:p14="http://schemas.microsoft.com/office/powerpoint/2010/main" val="22372076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6</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 xmlns:c="http://schemas.openxmlformats.org/drawingml/2006/chart" xmlns:c15="http://schemas.microsoft.com/office/drawing/2012/chart" xmlns:p14="http://schemas.microsoft.com/office/powerpoint/2010/main" val="16874538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12.4 - Symptômes et causes des problèmes de réseau</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12.4.5 - </a:t>
            </a:r>
            <a:r>
              <a:rPr lang="fr-FR" sz="1200" b="0" i="0" kern="1200">
                <a:solidFill>
                  <a:schemeClr val="tx1"/>
                </a:solidFill>
                <a:effectLst/>
                <a:latin typeface="+mn-lt"/>
                <a:ea typeface="+mn-ea"/>
                <a:cs typeface="+mn-cs"/>
              </a:rPr>
              <a:t>Dépannage de la couche transport - NAT pour IPv4</a:t>
            </a:r>
          </a:p>
          <a:p>
            <a:endParaRPr lang="en-US" dirty="0"/>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42</a:t>
            </a:fld>
            <a:endParaRPr/>
          </a:p>
        </p:txBody>
      </p:sp>
    </p:spTree>
    <p:extLst>
      <p:ext uri="{BB962C8B-B14F-4D97-AF65-F5344CB8AC3E}">
        <p14:creationId xmlns="" xmlns:c="http://schemas.openxmlformats.org/drawingml/2006/chart" xmlns:c15="http://schemas.microsoft.com/office/drawing/2012/chart" xmlns:p14="http://schemas.microsoft.com/office/powerpoint/2010/main" val="45950517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12.4 - Symptômes et causes des problèmes de réseau</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12.4.6 - </a:t>
            </a:r>
            <a:r>
              <a:rPr lang="fr-FR" sz="1200" b="0" i="0" kern="1200">
                <a:solidFill>
                  <a:schemeClr val="tx1"/>
                </a:solidFill>
                <a:effectLst/>
                <a:latin typeface="+mn-lt"/>
                <a:ea typeface="+mn-ea"/>
                <a:cs typeface="+mn-cs"/>
              </a:rPr>
              <a:t>Dépannage de la couche d'application</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12.4.7 — </a:t>
            </a:r>
            <a:r>
              <a:rPr lang="fr-FR" sz="1200" b="0" i="0" kern="1200">
                <a:solidFill>
                  <a:schemeClr val="tx1"/>
                </a:solidFill>
                <a:effectLst/>
                <a:latin typeface="+mn-lt"/>
                <a:ea typeface="+mn-ea"/>
                <a:cs typeface="+mn-cs"/>
              </a:rPr>
              <a:t>Vérifiez votre compréhension - Symptômes et causes des problèmes de réseau</a:t>
            </a:r>
          </a:p>
          <a:p>
            <a:endParaRPr lang="en-US" dirty="0"/>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43</a:t>
            </a:fld>
            <a:endParaRPr/>
          </a:p>
        </p:txBody>
      </p:sp>
    </p:spTree>
    <p:extLst>
      <p:ext uri="{BB962C8B-B14F-4D97-AF65-F5344CB8AC3E}">
        <p14:creationId xmlns="" xmlns:c="http://schemas.openxmlformats.org/drawingml/2006/chart" xmlns:c15="http://schemas.microsoft.com/office/drawing/2012/chart" xmlns:p14="http://schemas.microsoft.com/office/powerpoint/2010/main" val="7037436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12.5 – Dépannage de la connectivité IP</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pPr rtl="0"/>
              <a:t>44</a:t>
            </a:fld>
            <a:endParaRPr/>
          </a:p>
        </p:txBody>
      </p:sp>
    </p:spTree>
    <p:extLst>
      <p:ext uri="{BB962C8B-B14F-4D97-AF65-F5344CB8AC3E}">
        <p14:creationId xmlns="" xmlns:c="http://schemas.openxmlformats.org/drawingml/2006/chart" xmlns:c15="http://schemas.microsoft.com/office/drawing/2012/chart" xmlns:p14="http://schemas.microsoft.com/office/powerpoint/2010/main" val="96482915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12.5 – Dépannage de la connectivité IP</a:t>
            </a:r>
          </a:p>
          <a:p>
            <a:pPr rtl="0"/>
            <a:r>
              <a:rPr lang="fr-FR"/>
              <a:t>12.5.1 - Composantes du dépannage de la connectivité de bout en bout</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45</a:t>
            </a:fld>
            <a:endParaRPr/>
          </a:p>
        </p:txBody>
      </p:sp>
    </p:spTree>
    <p:extLst>
      <p:ext uri="{BB962C8B-B14F-4D97-AF65-F5344CB8AC3E}">
        <p14:creationId xmlns="" xmlns:c="http://schemas.openxmlformats.org/drawingml/2006/chart" xmlns:c15="http://schemas.microsoft.com/office/drawing/2012/chart" xmlns:p14="http://schemas.microsoft.com/office/powerpoint/2010/main" val="32529474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12.5 – Dépannage de la connectivité IP</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12.5.2 - </a:t>
            </a:r>
            <a:r>
              <a:rPr lang="fr-FR" sz="1200" b="0" i="0" kern="1200">
                <a:solidFill>
                  <a:schemeClr val="tx1"/>
                </a:solidFill>
                <a:effectLst/>
                <a:latin typeface="+mn-lt"/>
                <a:ea typeface="+mn-ea"/>
                <a:cs typeface="+mn-cs"/>
              </a:rPr>
              <a:t>Le problème de connectivité de bout en bout déclenche le dépannage</a:t>
            </a:r>
          </a:p>
          <a:p>
            <a:endParaRPr lang="en-US" dirty="0"/>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46</a:t>
            </a:fld>
            <a:endParaRPr/>
          </a:p>
        </p:txBody>
      </p:sp>
    </p:spTree>
    <p:extLst>
      <p:ext uri="{BB962C8B-B14F-4D97-AF65-F5344CB8AC3E}">
        <p14:creationId xmlns="" xmlns:c="http://schemas.openxmlformats.org/drawingml/2006/chart" xmlns:c15="http://schemas.microsoft.com/office/drawing/2012/chart" xmlns:p14="http://schemas.microsoft.com/office/powerpoint/2010/main" val="33333823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12.5 – Dépannage de la connectivité IP</a:t>
            </a:r>
          </a:p>
          <a:p>
            <a:pPr rtl="0"/>
            <a:r>
              <a:rPr lang="fr-FR"/>
              <a:t>12.5.3 - Étape 1 - Vérification de la couche physique</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47</a:t>
            </a:fld>
            <a:endParaRPr/>
          </a:p>
        </p:txBody>
      </p:sp>
    </p:spTree>
    <p:extLst>
      <p:ext uri="{BB962C8B-B14F-4D97-AF65-F5344CB8AC3E}">
        <p14:creationId xmlns="" xmlns:c="http://schemas.openxmlformats.org/drawingml/2006/chart" xmlns:c15="http://schemas.microsoft.com/office/drawing/2012/chart" xmlns:p14="http://schemas.microsoft.com/office/powerpoint/2010/main" val="177918823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12.5 – Dépannage de la connectivité IP</a:t>
            </a:r>
          </a:p>
          <a:p>
            <a:pPr rtl="0"/>
            <a:r>
              <a:rPr lang="fr-FR"/>
              <a:t>12.5.4 – Étape 2 - Vérifier les erreurs de connexion en duplex</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48</a:t>
            </a:fld>
            <a:endParaRPr/>
          </a:p>
        </p:txBody>
      </p:sp>
    </p:spTree>
    <p:extLst>
      <p:ext uri="{BB962C8B-B14F-4D97-AF65-F5344CB8AC3E}">
        <p14:creationId xmlns="" xmlns:c="http://schemas.openxmlformats.org/drawingml/2006/chart" xmlns:c15="http://schemas.microsoft.com/office/drawing/2012/chart" xmlns:p14="http://schemas.microsoft.com/office/powerpoint/2010/main" val="359351338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12.5 – Dépannage de la connectivité IP</a:t>
            </a:r>
          </a:p>
          <a:p>
            <a:pPr rtl="0"/>
            <a:r>
              <a:rPr lang="fr-FR"/>
              <a:t>12.5.5 - Étape 3 - Vérification de l'adressage sur le réseau local</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49</a:t>
            </a:fld>
            <a:endParaRPr/>
          </a:p>
        </p:txBody>
      </p:sp>
    </p:spTree>
    <p:extLst>
      <p:ext uri="{BB962C8B-B14F-4D97-AF65-F5344CB8AC3E}">
        <p14:creationId xmlns="" xmlns:c="http://schemas.openxmlformats.org/drawingml/2006/chart" xmlns:c15="http://schemas.microsoft.com/office/drawing/2012/chart" xmlns:p14="http://schemas.microsoft.com/office/powerpoint/2010/main" val="358608156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12.5 – Dépannage de la connectivité IP</a:t>
            </a:r>
          </a:p>
          <a:p>
            <a:pPr rtl="0"/>
            <a:r>
              <a:rPr lang="fr-FR"/>
              <a:t>12.5.6 - Exemple de dépannage de l'attribution d'un VLAN</a:t>
            </a:r>
          </a:p>
          <a:p>
            <a:endParaRPr lang="en-US" dirty="0"/>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50</a:t>
            </a:fld>
            <a:endParaRPr/>
          </a:p>
        </p:txBody>
      </p:sp>
    </p:spTree>
    <p:extLst>
      <p:ext uri="{BB962C8B-B14F-4D97-AF65-F5344CB8AC3E}">
        <p14:creationId xmlns="" xmlns:c="http://schemas.openxmlformats.org/drawingml/2006/chart" xmlns:c15="http://schemas.microsoft.com/office/drawing/2012/chart" xmlns:p14="http://schemas.microsoft.com/office/powerpoint/2010/main" val="151720673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12.5 – Dépannage de la connectivité IP</a:t>
            </a:r>
          </a:p>
          <a:p>
            <a:pPr rtl="0"/>
            <a:r>
              <a:rPr lang="fr-FR"/>
              <a:t>12.5.7 - </a:t>
            </a:r>
            <a:r>
              <a:rPr lang="fr-FR" sz="1200" b="0" i="0" kern="1200">
                <a:solidFill>
                  <a:schemeClr val="tx1"/>
                </a:solidFill>
                <a:effectLst/>
                <a:latin typeface="+mn-lt"/>
                <a:ea typeface="+mn-ea"/>
                <a:cs typeface="+mn-cs"/>
              </a:rPr>
              <a:t>Étape 4 - Vérification de la passerelle par défaut</a:t>
            </a:r>
          </a:p>
          <a:p>
            <a:r>
              <a:rPr lang="en-CA" sz="1200" b="0" i="0" kern="1200" dirty="0">
                <a:solidFill>
                  <a:schemeClr val="tx1"/>
                </a:solidFill>
                <a:effectLst/>
                <a:latin typeface="+mn-lt"/>
                <a:ea typeface="+mn-ea"/>
                <a:cs typeface="+mn-cs"/>
              </a:rPr>
              <a:t/>
            </a:r>
            <a:br>
              <a:rPr lang="en-CA" sz="1200" b="0" i="0" kern="1200" dirty="0">
                <a:solidFill>
                  <a:schemeClr val="tx1"/>
                </a:solidFill>
                <a:effectLst/>
                <a:latin typeface="+mn-lt"/>
                <a:ea typeface="+mn-ea"/>
                <a:cs typeface="+mn-cs"/>
              </a:rPr>
            </a:br>
            <a:endParaRPr lang="en-CA"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51</a:t>
            </a:fld>
            <a:endParaRPr/>
          </a:p>
        </p:txBody>
      </p:sp>
    </p:spTree>
    <p:extLst>
      <p:ext uri="{BB962C8B-B14F-4D97-AF65-F5344CB8AC3E}">
        <p14:creationId xmlns="" xmlns:c="http://schemas.openxmlformats.org/drawingml/2006/chart" xmlns:c15="http://schemas.microsoft.com/office/drawing/2012/chart" xmlns:p14="http://schemas.microsoft.com/office/powerpoint/2010/main" val="5473296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7</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 xmlns:c="http://schemas.openxmlformats.org/drawingml/2006/chart" xmlns:c15="http://schemas.microsoft.com/office/drawing/2012/chart" xmlns:p14="http://schemas.microsoft.com/office/powerpoint/2010/main" val="215460024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12.5 – Dépannage de la connectivité IP</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12.5.8 — </a:t>
            </a:r>
            <a:r>
              <a:rPr lang="fr-FR" sz="1200" b="0" i="0" kern="1200">
                <a:solidFill>
                  <a:schemeClr val="tx1"/>
                </a:solidFill>
                <a:effectLst/>
                <a:latin typeface="+mn-lt"/>
                <a:ea typeface="+mn-ea"/>
                <a:cs typeface="+mn-cs"/>
              </a:rPr>
              <a:t>Exemple de dépannage de la passerelle par défaut IPv6</a:t>
            </a:r>
          </a:p>
          <a:p>
            <a:endParaRPr lang="en-US" dirty="0"/>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52</a:t>
            </a:fld>
            <a:endParaRPr/>
          </a:p>
        </p:txBody>
      </p:sp>
    </p:spTree>
    <p:extLst>
      <p:ext uri="{BB962C8B-B14F-4D97-AF65-F5344CB8AC3E}">
        <p14:creationId xmlns="" xmlns:c="http://schemas.openxmlformats.org/drawingml/2006/chart" xmlns:c15="http://schemas.microsoft.com/office/drawing/2012/chart" xmlns:p14="http://schemas.microsoft.com/office/powerpoint/2010/main" val="130033138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12.5 – Dépannage de la connectivité IP</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12.5.9 - </a:t>
            </a:r>
            <a:r>
              <a:rPr lang="fr-FR" sz="1200" b="0" i="0" kern="1200">
                <a:solidFill>
                  <a:schemeClr val="tx1"/>
                </a:solidFill>
                <a:effectLst/>
                <a:latin typeface="+mn-lt"/>
                <a:ea typeface="+mn-ea"/>
                <a:cs typeface="+mn-cs"/>
              </a:rPr>
              <a:t>Étape 5 - Vérifier le bon chemin</a:t>
            </a:r>
          </a:p>
          <a:p>
            <a:endParaRPr lang="en-US" dirty="0"/>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53</a:t>
            </a:fld>
            <a:endParaRPr/>
          </a:p>
        </p:txBody>
      </p:sp>
    </p:spTree>
    <p:extLst>
      <p:ext uri="{BB962C8B-B14F-4D97-AF65-F5344CB8AC3E}">
        <p14:creationId xmlns="" xmlns:c="http://schemas.openxmlformats.org/drawingml/2006/chart" xmlns:c15="http://schemas.microsoft.com/office/drawing/2012/chart" xmlns:p14="http://schemas.microsoft.com/office/powerpoint/2010/main" val="405419254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12.5 – Dépannage de la connectivité IP</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12.5.10 - </a:t>
            </a:r>
            <a:r>
              <a:rPr lang="fr-FR" sz="1200" b="0" i="0" kern="1200">
                <a:solidFill>
                  <a:schemeClr val="tx1"/>
                </a:solidFill>
                <a:effectLst/>
                <a:latin typeface="+mn-lt"/>
                <a:ea typeface="+mn-ea"/>
                <a:cs typeface="+mn-cs"/>
              </a:rPr>
              <a:t>Étape 6 - Vérification de la couche transport</a:t>
            </a:r>
          </a:p>
          <a:p>
            <a:endParaRPr lang="en-US" dirty="0"/>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54</a:t>
            </a:fld>
            <a:endParaRPr/>
          </a:p>
        </p:txBody>
      </p:sp>
    </p:spTree>
    <p:extLst>
      <p:ext uri="{BB962C8B-B14F-4D97-AF65-F5344CB8AC3E}">
        <p14:creationId xmlns="" xmlns:c="http://schemas.openxmlformats.org/drawingml/2006/chart" xmlns:c15="http://schemas.microsoft.com/office/drawing/2012/chart" xmlns:p14="http://schemas.microsoft.com/office/powerpoint/2010/main" val="151021744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12.5 – Dépannage de la connectivité IP</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b="0" i="0" kern="1200">
                <a:solidFill>
                  <a:schemeClr val="tx1"/>
                </a:solidFill>
                <a:effectLst/>
                <a:latin typeface="+mn-lt"/>
                <a:ea typeface="+mn-ea"/>
                <a:cs typeface="+mn-cs"/>
              </a:rPr>
              <a:t>Étape 7 - Vérification des listes de contrôle d'accès ACLs</a:t>
            </a:r>
          </a:p>
          <a:p>
            <a:endParaRPr lang="en-US" dirty="0"/>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55</a:t>
            </a:fld>
            <a:endParaRPr/>
          </a:p>
        </p:txBody>
      </p:sp>
    </p:spTree>
    <p:extLst>
      <p:ext uri="{BB962C8B-B14F-4D97-AF65-F5344CB8AC3E}">
        <p14:creationId xmlns="" xmlns:c="http://schemas.openxmlformats.org/drawingml/2006/chart" xmlns:c15="http://schemas.microsoft.com/office/drawing/2012/chart" xmlns:p14="http://schemas.microsoft.com/office/powerpoint/2010/main" val="261793716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12.5 – Dépannage de la connectivité IP</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12.5.12 - </a:t>
            </a:r>
            <a:r>
              <a:rPr lang="fr-FR" sz="1200" b="0" i="0" kern="1200">
                <a:solidFill>
                  <a:schemeClr val="tx1"/>
                </a:solidFill>
                <a:effectLst/>
                <a:latin typeface="+mn-lt"/>
                <a:ea typeface="+mn-ea"/>
                <a:cs typeface="+mn-cs"/>
              </a:rPr>
              <a:t>Étape 8 - Vérification du DNS</a:t>
            </a:r>
          </a:p>
          <a:p>
            <a:endParaRPr lang="en-US" dirty="0"/>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56</a:t>
            </a:fld>
            <a:endParaRPr/>
          </a:p>
        </p:txBody>
      </p:sp>
    </p:spTree>
    <p:extLst>
      <p:ext uri="{BB962C8B-B14F-4D97-AF65-F5344CB8AC3E}">
        <p14:creationId xmlns="" xmlns:c="http://schemas.openxmlformats.org/drawingml/2006/chart" xmlns:c15="http://schemas.microsoft.com/office/drawing/2012/chart" xmlns:p14="http://schemas.microsoft.com/office/powerpoint/2010/main" val="291788096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12.5 – Dépannage de la connectivité IP</a:t>
            </a:r>
          </a:p>
          <a:p>
            <a:pPr rtl="0"/>
            <a:r>
              <a:rPr lang="fr-FR"/>
              <a:t>12.5.13 – </a:t>
            </a:r>
            <a:r>
              <a:rPr lang="fr-FR" sz="1200" b="0" i="0" kern="1200">
                <a:solidFill>
                  <a:schemeClr val="tx1"/>
                </a:solidFill>
                <a:effectLst/>
                <a:latin typeface="+mn-lt"/>
                <a:ea typeface="+mn-ea"/>
                <a:cs typeface="+mn-cs"/>
              </a:rPr>
              <a:t>Packet Tracer - Dépanner les réseaux d'entreprise</a:t>
            </a:r>
          </a:p>
          <a:p>
            <a:r>
              <a:rPr lang="en-CA" sz="1200" b="0" i="0" kern="1200" dirty="0">
                <a:solidFill>
                  <a:schemeClr val="tx1"/>
                </a:solidFill>
                <a:effectLst/>
                <a:latin typeface="+mn-lt"/>
                <a:ea typeface="+mn-ea"/>
                <a:cs typeface="+mn-cs"/>
              </a:rPr>
              <a:t/>
            </a:r>
            <a:br>
              <a:rPr lang="en-CA" sz="1200" b="0" i="0" kern="1200" dirty="0">
                <a:solidFill>
                  <a:schemeClr val="tx1"/>
                </a:solidFill>
                <a:effectLst/>
                <a:latin typeface="+mn-lt"/>
                <a:ea typeface="+mn-ea"/>
                <a:cs typeface="+mn-cs"/>
              </a:rPr>
            </a:br>
            <a:endParaRPr lang="en-CA"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57</a:t>
            </a:fld>
            <a:endParaRPr/>
          </a:p>
        </p:txBody>
      </p:sp>
    </p:spTree>
    <p:extLst>
      <p:ext uri="{BB962C8B-B14F-4D97-AF65-F5344CB8AC3E}">
        <p14:creationId xmlns="" xmlns:c="http://schemas.openxmlformats.org/drawingml/2006/chart" xmlns:c15="http://schemas.microsoft.com/office/drawing/2012/chart" xmlns:p14="http://schemas.microsoft.com/office/powerpoint/2010/main" val="55017629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12.6 -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pPr rtl="0"/>
              <a:t>58</a:t>
            </a:fld>
            <a:endParaRPr/>
          </a:p>
        </p:txBody>
      </p:sp>
    </p:spTree>
    <p:extLst>
      <p:ext uri="{BB962C8B-B14F-4D97-AF65-F5344CB8AC3E}">
        <p14:creationId xmlns="" xmlns:c="http://schemas.openxmlformats.org/drawingml/2006/chart" xmlns:c15="http://schemas.microsoft.com/office/drawing/2012/chart" xmlns:p14="http://schemas.microsoft.com/office/powerpoint/2010/main" val="221714368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12.6 -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12.6.1 – Packet Tracer - </a:t>
            </a:r>
            <a:r>
              <a:rPr lang="fr-FR" sz="1200" b="0" i="0" kern="1200">
                <a:solidFill>
                  <a:schemeClr val="tx1"/>
                </a:solidFill>
                <a:effectLst/>
                <a:latin typeface="+mn-lt"/>
                <a:ea typeface="+mn-ea"/>
                <a:cs typeface="+mn-cs"/>
              </a:rPr>
              <a:t>Dépannage du réseau</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59</a:t>
            </a:fld>
            <a:endParaRPr/>
          </a:p>
        </p:txBody>
      </p:sp>
    </p:spTree>
    <p:extLst>
      <p:ext uri="{BB962C8B-B14F-4D97-AF65-F5344CB8AC3E}">
        <p14:creationId xmlns="" xmlns:c="http://schemas.openxmlformats.org/drawingml/2006/chart" xmlns:c15="http://schemas.microsoft.com/office/drawing/2012/chart" xmlns:p14="http://schemas.microsoft.com/office/powerpoint/2010/main" val="29947768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Dépannage du réseau</a:t>
            </a:r>
          </a:p>
          <a:p>
            <a:pPr rtl="0"/>
            <a:r>
              <a:rPr lang="fr-FR"/>
              <a:t>12.6 -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12.6.2 – Packet Tracer – </a:t>
            </a:r>
            <a:r>
              <a:rPr lang="fr-FR" sz="1200" b="0" i="0" kern="1200">
                <a:solidFill>
                  <a:schemeClr val="tx1"/>
                </a:solidFill>
                <a:effectLst/>
                <a:latin typeface="+mn-lt"/>
                <a:ea typeface="+mn-ea"/>
                <a:cs typeface="+mn-cs"/>
              </a:rPr>
              <a:t>Défi de dépannage - Utiliser la documentation pour résoudre les problèmes</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60</a:t>
            </a:fld>
            <a:endParaRPr/>
          </a:p>
        </p:txBody>
      </p:sp>
    </p:spTree>
    <p:extLst>
      <p:ext uri="{BB962C8B-B14F-4D97-AF65-F5344CB8AC3E}">
        <p14:creationId xmlns="" xmlns:c="http://schemas.openxmlformats.org/drawingml/2006/chart" xmlns:c15="http://schemas.microsoft.com/office/drawing/2012/chart" xmlns:p14="http://schemas.microsoft.com/office/powerpoint/2010/main" val="7685499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61</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pPr rtl="0"/>
            <a:r>
              <a:rPr lang="fr-FR"/>
              <a:t>12 – Dépannage du réseau</a:t>
            </a:r>
          </a:p>
          <a:p>
            <a:pPr rtl="0"/>
            <a:r>
              <a:rPr lang="fr-FR"/>
              <a:t>12.6 - Module pratique et questionnaire</a:t>
            </a:r>
          </a:p>
          <a:p>
            <a:pPr rtl="0"/>
            <a:r>
              <a:rPr lang="fr-FR"/>
              <a:t>12.6.3 – Qu'est-ce que j'ai appris dans ce module?</a:t>
            </a:r>
          </a:p>
        </p:txBody>
      </p:sp>
    </p:spTree>
    <p:extLst>
      <p:ext uri="{BB962C8B-B14F-4D97-AF65-F5344CB8AC3E}">
        <p14:creationId xmlns="" xmlns:c="http://schemas.openxmlformats.org/drawingml/2006/chart" xmlns:c15="http://schemas.microsoft.com/office/drawing/2012/chart" xmlns:p14="http://schemas.microsoft.com/office/powerpoint/2010/main" val="1476824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8</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 xmlns:c="http://schemas.openxmlformats.org/drawingml/2006/chart" xmlns:c15="http://schemas.microsoft.com/office/drawing/2012/chart" xmlns:p14="http://schemas.microsoft.com/office/powerpoint/2010/main" val="102515148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62</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pPr rtl="0"/>
            <a:r>
              <a:rPr lang="fr-FR"/>
              <a:t>12 – Dépannage du réseau</a:t>
            </a:r>
          </a:p>
          <a:p>
            <a:pPr rtl="0"/>
            <a:r>
              <a:rPr lang="fr-FR"/>
              <a:t>12.6 - Module pratique et questionnaire</a:t>
            </a:r>
          </a:p>
          <a:p>
            <a:pPr rtl="0"/>
            <a:r>
              <a:rPr lang="fr-FR"/>
              <a:t>12.6.3 – Qu'est-ce que j'ai appris dans ce module?</a:t>
            </a:r>
          </a:p>
        </p:txBody>
      </p:sp>
    </p:spTree>
    <p:extLst>
      <p:ext uri="{BB962C8B-B14F-4D97-AF65-F5344CB8AC3E}">
        <p14:creationId xmlns="" xmlns:c="http://schemas.openxmlformats.org/drawingml/2006/chart" xmlns:c15="http://schemas.microsoft.com/office/drawing/2012/chart" xmlns:p14="http://schemas.microsoft.com/office/powerpoint/2010/main" val="122237390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rtl="0"/>
              <a:t>63</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 xmlns:c="http://schemas.openxmlformats.org/drawingml/2006/chart" xmlns:c15="http://schemas.microsoft.com/office/drawing/2012/chart" xmlns:p14="http://schemas.microsoft.com/office/powerpoint/2010/main" val="224674291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64</a:t>
            </a:fld>
            <a:endParaRPr/>
          </a:p>
        </p:txBody>
      </p:sp>
    </p:spTree>
    <p:extLst>
      <p:ext uri="{BB962C8B-B14F-4D97-AF65-F5344CB8AC3E}">
        <p14:creationId xmlns="" xmlns:c="http://schemas.openxmlformats.org/drawingml/2006/chart" xmlns:c15="http://schemas.microsoft.com/office/drawing/2012/chart" xmlns:p14="http://schemas.microsoft.com/office/powerpoint/2010/main" val="1591394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9</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 xmlns:c="http://schemas.openxmlformats.org/drawingml/2006/chart" xmlns:c15="http://schemas.microsoft.com/office/drawing/2012/chart" xmlns:p14="http://schemas.microsoft.com/office/powerpoint/2010/main" val="14019517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Cisco Networking Academy Program</a:t>
            </a:r>
          </a:p>
          <a:p>
            <a:pPr rtl="0">
              <a:buFontTx/>
              <a:buNone/>
            </a:pPr>
            <a:r>
              <a:rPr lang="fr-FR" b="0" baseline="0"/>
              <a:t>Réseau, Sécurité et Automatisation D'entreprise</a:t>
            </a:r>
            <a:r>
              <a:rPr lang="fr-FR" b="0"/>
              <a:t>v7.0 (ENSA)</a:t>
            </a:r>
          </a:p>
          <a:p>
            <a:pPr rtl="0"/>
            <a:r>
              <a:rPr lang="fr-FR">
                <a:solidFill>
                  <a:schemeClr val="accent5">
                    <a:lumMod val="40000"/>
                    <a:lumOff val="60000"/>
                  </a:schemeClr>
                </a:solidFill>
              </a:rPr>
              <a:t>Module 12 : Dépannage du réseau</a:t>
            </a:r>
          </a:p>
        </p:txBody>
      </p:sp>
      <p:sp>
        <p:nvSpPr>
          <p:cNvPr id="4" name="Slide Number Placeholder 3"/>
          <p:cNvSpPr>
            <a:spLocks noGrp="1"/>
          </p:cNvSpPr>
          <p:nvPr>
            <p:ph type="sldNum" sz="quarter" idx="10"/>
          </p:nvPr>
        </p:nvSpPr>
        <p:spPr/>
        <p:txBody>
          <a:bodyPr/>
          <a:lstStyle/>
          <a:p>
            <a:pPr rtl="0"/>
            <a:fld id="{5641018C-6CAF-B84E-B92C-ECB119457FBA}" type="slidenum">
              <a:rPr/>
              <a:pPr rtl="0"/>
              <a:t>10</a:t>
            </a:fld>
            <a:endParaRPr/>
          </a:p>
        </p:txBody>
      </p:sp>
    </p:spTree>
    <p:extLst>
      <p:ext uri="{BB962C8B-B14F-4D97-AF65-F5344CB8AC3E}">
        <p14:creationId xmlns="" xmlns:c="http://schemas.openxmlformats.org/drawingml/2006/chart" xmlns:c15="http://schemas.microsoft.com/office/drawing/2012/chart"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rtl="0"/>
              <a:t>11</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12</a:t>
            </a:r>
            <a:r>
              <a:rPr lang="fr-FR" sz="1200" baseline="0">
                <a:solidFill>
                  <a:schemeClr val="accent5">
                    <a:lumMod val="40000"/>
                    <a:lumOff val="60000"/>
                  </a:schemeClr>
                </a:solidFill>
              </a:rPr>
              <a:t> – </a:t>
            </a:r>
            <a:r>
              <a:rPr lang="fr-FR" sz="1200">
                <a:solidFill>
                  <a:schemeClr val="accent5">
                    <a:lumMod val="40000"/>
                    <a:lumOff val="60000"/>
                  </a:schemeClr>
                </a:solidFill>
              </a:rPr>
              <a:t>Dépannage du réseau</a:t>
            </a:r>
          </a:p>
          <a:p>
            <a:pPr rtl="0">
              <a:buFontTx/>
              <a:buNone/>
            </a:pPr>
            <a:r>
              <a:rPr lang="fr-FR" sz="1200" b="0"/>
              <a:t>12.0 — Introduction</a:t>
            </a:r>
          </a:p>
          <a:p>
            <a:pPr rtl="0">
              <a:lnSpc>
                <a:spcPct val="80000"/>
              </a:lnSpc>
              <a:buFontTx/>
              <a:buNone/>
            </a:pPr>
            <a:r>
              <a:rPr lang="fr-FR" sz="1200" kern="1200">
                <a:solidFill>
                  <a:schemeClr val="tx1"/>
                </a:solidFill>
                <a:latin typeface="Arial" charset="0"/>
                <a:ea typeface="ＭＳ Ｐゴシック" charset="0"/>
                <a:cs typeface="ＭＳ Ｐゴシック" charset="0"/>
              </a:rPr>
              <a:t>12.0.2 – </a:t>
            </a:r>
            <a:r>
              <a:rPr lang="fr-FR" sz="1200" kern="1200">
                <a:solidFill>
                  <a:schemeClr val="tx1"/>
                </a:solidFill>
                <a:latin typeface="+mn-lt"/>
                <a:ea typeface="+mn-ea"/>
                <a:cs typeface="+mn-cs"/>
              </a:rPr>
              <a:t>Qu'est-ce que</a:t>
            </a:r>
            <a:r>
              <a:rPr lang="fr-FR" sz="1200" kern="1200" baseline="0">
                <a:solidFill>
                  <a:schemeClr val="tx1"/>
                </a:solidFill>
                <a:latin typeface="+mn-lt"/>
                <a:ea typeface="+mn-ea"/>
                <a:cs typeface="+mn-cs"/>
              </a:rPr>
              <a:t>je vais apprendre dans ce module?</a:t>
            </a:r>
          </a:p>
          <a:p>
            <a:pPr>
              <a:buFontTx/>
              <a:buNone/>
            </a:pPr>
            <a:endParaRPr lang="en-GB" dirty="0"/>
          </a:p>
        </p:txBody>
      </p:sp>
    </p:spTree>
    <p:extLst>
      <p:ext uri="{BB962C8B-B14F-4D97-AF65-F5344CB8AC3E}">
        <p14:creationId xmlns="" xmlns:c="http://schemas.openxmlformats.org/drawingml/2006/chart" xmlns:c15="http://schemas.microsoft.com/office/drawing/2012/chart" xmlns:p14="http://schemas.microsoft.com/office/powerpoint/2010/main" val="17344456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 xmlns:c="http://schemas.openxmlformats.org/drawingml/2006/chart" xmlns:c15="http://schemas.microsoft.com/office/drawing/2012/chart"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 xmlns:c="http://schemas.openxmlformats.org/drawingml/2006/chart" xmlns:c15="http://schemas.microsoft.com/office/drawing/2012/chart" xmlns:p14="http://schemas.microsoft.com/office/powerpoint/2010/main" val="3086725553"/>
      </p:ext>
    </p:extLst>
  </p:cSld>
  <p:clrMapOvr>
    <a:masterClrMapping/>
  </p:clrMapOvr>
  <p:transition spd="slow">
    <p:wipe/>
  </p:transition>
  <p:extLst>
    <p:ext uri="{DCECCB84-F9BA-43D5-87BE-67443E8EF086}">
      <p15:sldGuideLst xmlns="" xmlns:c="http://schemas.openxmlformats.org/drawingml/2006/chart" xmlns:c15="http://schemas.microsoft.com/office/drawing/2012/char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 xmlns:c="http://schemas.openxmlformats.org/drawingml/2006/chart" xmlns:c15="http://schemas.microsoft.com/office/drawing/2012/chart"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 xmlns:c="http://schemas.openxmlformats.org/drawingml/2006/chart" xmlns:c15="http://schemas.microsoft.com/office/drawing/2012/chart"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 xmlns:c="http://schemas.openxmlformats.org/drawingml/2006/chart" xmlns:c15="http://schemas.microsoft.com/office/drawing/2012/chart"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 xmlns:c="http://schemas.openxmlformats.org/drawingml/2006/chart" xmlns:c15="http://schemas.microsoft.com/office/drawing/2012/chart"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 xmlns:c="http://schemas.openxmlformats.org/drawingml/2006/chart" xmlns:c15="http://schemas.microsoft.com/office/drawing/2012/chart"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 xmlns:c="http://schemas.openxmlformats.org/drawingml/2006/chart" xmlns:c15="http://schemas.microsoft.com/office/drawing/2012/chart"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 xmlns:c="http://schemas.openxmlformats.org/drawingml/2006/chart" xmlns:c15="http://schemas.microsoft.com/office/drawing/2012/chart" xmlns:p14="http://schemas.microsoft.com/office/powerpoint/2010/main" val="3653042546"/>
      </p:ext>
    </p:extLst>
  </p:cSld>
  <p:clrMapOvr>
    <a:masterClrMapping/>
  </p:clrMapOvr>
  <p:transition spd="slow">
    <p:wipe/>
  </p:transition>
  <p:extLst>
    <p:ext uri="{DCECCB84-F9BA-43D5-87BE-67443E8EF086}">
      <p15:sldGuideLst xmlns="" xmlns:c="http://schemas.openxmlformats.org/drawingml/2006/chart" xmlns:c15="http://schemas.microsoft.com/office/drawing/2012/char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 xmlns:c="http://schemas.openxmlformats.org/drawingml/2006/chart" xmlns:c15="http://schemas.microsoft.com/office/drawing/2012/chart" xmlns:p14="http://schemas.microsoft.com/office/powerpoint/2010/main" val="1974617842"/>
      </p:ext>
    </p:extLst>
  </p:cSld>
  <p:clrMapOvr>
    <a:masterClrMapping/>
  </p:clrMapOvr>
  <p:transition spd="slow">
    <p:wipe/>
  </p:transition>
  <p:extLst>
    <p:ext uri="{DCECCB84-F9BA-43D5-87BE-67443E8EF086}">
      <p15:sldGuideLst xmlns="" xmlns:c="http://schemas.openxmlformats.org/drawingml/2006/chart" xmlns:c15="http://schemas.microsoft.com/office/drawing/2012/char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rtl="0"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2012 Cisco et/ou ses filiales. Tous droits réservés.   Informations confidentielles de Cisco</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 xmlns:c="http://schemas.openxmlformats.org/drawingml/2006/chart" xmlns:c15="http://schemas.microsoft.com/office/drawing/2012/chart"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 xmlns:c="http://schemas.openxmlformats.org/drawingml/2006/chart" xmlns:c15="http://schemas.microsoft.com/office/drawing/2012/chart" xmlns:p14="http://schemas.microsoft.com/office/powerpoint/2010/main" val="542967988"/>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 xmlns:c="http://schemas.openxmlformats.org/drawingml/2006/chart" xmlns:c15="http://schemas.microsoft.com/office/drawing/2012/chart"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 xmlns:c="http://schemas.openxmlformats.org/drawingml/2006/chart" xmlns:c15="http://schemas.microsoft.com/office/drawing/2012/chart"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 xmlns:c="http://schemas.openxmlformats.org/drawingml/2006/chart" xmlns:c15="http://schemas.microsoft.com/office/drawing/2012/chart"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 xmlns:c="http://schemas.openxmlformats.org/drawingml/2006/chart" xmlns:c15="http://schemas.microsoft.com/office/drawing/2012/chart"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rtl="0"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 2012 Cisco et/ou ses filiales. Tous droits réservés.   Informations confidentielles de Cisco</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 xmlns:c="http://schemas.openxmlformats.org/drawingml/2006/chart" xmlns:c15="http://schemas.microsoft.com/office/drawing/2012/chart"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 xmlns:c="http://schemas.openxmlformats.org/drawingml/2006/chart" xmlns:c15="http://schemas.microsoft.com/office/drawing/2012/char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6.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4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8.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5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0.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5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3.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5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4.xml"/><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10.xml"/><Relationship Id="rId1" Type="http://schemas.openxmlformats.org/officeDocument/2006/relationships/tags" Target="../tags/tag2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12 : Dépannage du réseau</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7" y="3809526"/>
            <a:ext cx="3932382" cy="902174"/>
          </a:xfrm>
        </p:spPr>
        <p:txBody>
          <a:bodyPr/>
          <a:lstStyle/>
          <a:p>
            <a:pPr rtl="0"/>
            <a:r>
              <a:rPr lang="fr-FR">
                <a:solidFill>
                  <a:schemeClr val="accent5">
                    <a:lumMod val="40000"/>
                    <a:lumOff val="60000"/>
                  </a:schemeClr>
                </a:solidFill>
              </a:rPr>
              <a:t>Réseau, Sécurité et Automatisation D'entreprise v7.0 (ENSA)</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58416" cy="1080143"/>
          </a:xfrm>
        </p:spPr>
        <p:txBody>
          <a:bodyPr/>
          <a:lstStyle/>
          <a:p>
            <a:pPr rtl="0"/>
            <a:r>
              <a:rPr lang="fr-FR" sz="4400">
                <a:solidFill>
                  <a:schemeClr val="accent5">
                    <a:lumMod val="40000"/>
                    <a:lumOff val="60000"/>
                  </a:schemeClr>
                </a:solidFill>
              </a:rPr>
              <a:t>Module 12 : Dépannage du réseau</a:t>
            </a:r>
          </a:p>
        </p:txBody>
      </p:sp>
      <p:sp>
        <p:nvSpPr>
          <p:cNvPr id="7" name="Subtitle 6"/>
          <p:cNvSpPr>
            <a:spLocks noGrp="1"/>
          </p:cNvSpPr>
          <p:nvPr>
            <p:ph type="subTitle" idx="1"/>
          </p:nvPr>
        </p:nvSpPr>
        <p:spPr>
          <a:xfrm>
            <a:off x="469496" y="3809526"/>
            <a:ext cx="3985545" cy="902174"/>
          </a:xfrm>
        </p:spPr>
        <p:txBody>
          <a:bodyPr/>
          <a:lstStyle/>
          <a:p>
            <a:pPr rtl="0"/>
            <a:r>
              <a:rPr lang="fr-FR">
                <a:solidFill>
                  <a:schemeClr val="accent5">
                    <a:lumMod val="40000"/>
                    <a:lumOff val="60000"/>
                  </a:schemeClr>
                </a:solidFill>
              </a:rPr>
              <a:t>Réseau, Sécurité et Automatisation D'entreprise v7.0 (ENSA)</a:t>
            </a:r>
          </a:p>
          <a:p>
            <a:endParaRPr lang="en-US" dirty="0">
              <a:solidFill>
                <a:schemeClr val="accent5">
                  <a:lumMod val="40000"/>
                  <a:lumOff val="60000"/>
                </a:schemeClr>
              </a:solidFill>
            </a:endParaRP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98938986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de ce module</a:t>
            </a:r>
          </a:p>
        </p:txBody>
      </p:sp>
      <p:sp>
        <p:nvSpPr>
          <p:cNvPr id="3" name="Rectangle 1">
            <a:extLst>
              <a:ext uri="{FF2B5EF4-FFF2-40B4-BE49-F238E27FC236}">
                <a16:creationId xmlns="" xmlns:c="http://schemas.openxmlformats.org/drawingml/2006/chart" xmlns:c15="http://schemas.microsoft.com/office/drawing/2012/chart" xmlns:a16="http://schemas.microsoft.com/office/drawing/2014/main" id="{B5758CB9-E7D6-4639-ACDC-3F86DC2D2F72}"/>
              </a:ext>
            </a:extLst>
          </p:cNvPr>
          <p:cNvSpPr>
            <a:spLocks noChangeArrowheads="1"/>
          </p:cNvSpPr>
          <p:nvPr/>
        </p:nvSpPr>
        <p:spPr bwMode="auto">
          <a:xfrm>
            <a:off x="169682" y="769893"/>
            <a:ext cx="8804635" cy="830997"/>
          </a:xfrm>
          <a:prstGeom prst="rect">
            <a:avLst/>
          </a:prstGeom>
          <a:noFill/>
          <a:ln>
            <a:noFill/>
          </a:ln>
          <a:effectLst/>
          <a:extLst>
            <a:ext uri="{909E8E84-426E-40DD-AFC4-6F175D3DCCD1}">
              <a14:hiddenFill xmlns="" xmlns:c="http://schemas.openxmlformats.org/drawingml/2006/chart" xmlns:c15="http://schemas.microsoft.com/office/drawing/2012/chart" xmlns:a14="http://schemas.microsoft.com/office/drawing/2010/main">
                <a:solidFill>
                  <a:schemeClr val="accent1"/>
                </a:solidFill>
              </a14:hiddenFill>
            </a:ext>
            <a:ext uri="{91240B29-F687-4F45-9708-019B960494DF}">
              <a14:hiddenLine xmlns="" xmlns:c="http://schemas.openxmlformats.org/drawingml/2006/chart" xmlns:c15="http://schemas.microsoft.com/office/drawing/2012/chart" xmlns:a14="http://schemas.microsoft.com/office/drawing/2010/main" w="9525">
                <a:solidFill>
                  <a:schemeClr val="tx1"/>
                </a:solidFill>
                <a:miter lim="800000"/>
                <a:headEnd/>
                <a:tailEnd/>
              </a14:hiddenLine>
            </a:ext>
            <a:ext uri="{AF507438-7753-43E0-B8FC-AC1667EBCBE1}">
              <a14:hiddenEffects xmlns="" xmlns:c="http://schemas.openxmlformats.org/drawingml/2006/chart" xmlns:c15="http://schemas.microsoft.com/office/drawing/2012/chart"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Titre du module : </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Dépannage du réseau</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lvl="0" defTabSz="914400" rtl="0" eaLnBrk="0" hangingPunct="0"/>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Objectif du module</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 </a:t>
            </a:r>
            <a:r>
              <a:rPr lang="fr-FR" sz="1600">
                <a:latin typeface="+mn-lt"/>
                <a:ea typeface="Calibri" panose="020F0502020204030204" pitchFamily="34" charset="0"/>
                <a:cs typeface="Calibri" panose="020F0502020204030204" pitchFamily="34" charset="0"/>
              </a:rPr>
              <a:t>Dépanner les réseaux d'entreprises.</a:t>
            </a:r>
          </a:p>
        </p:txBody>
      </p:sp>
      <p:graphicFrame>
        <p:nvGraphicFramePr>
          <p:cNvPr id="2" name="Table 1">
            <a:extLst>
              <a:ext uri="{FF2B5EF4-FFF2-40B4-BE49-F238E27FC236}">
                <a16:creationId xmlns="" xmlns:c="http://schemas.openxmlformats.org/drawingml/2006/chart" xmlns:c15="http://schemas.microsoft.com/office/drawing/2012/chart" xmlns:a16="http://schemas.microsoft.com/office/drawing/2014/main" id="{E974E1EB-2DBE-496F-B0B0-6C44227DA401}"/>
              </a:ext>
            </a:extLst>
          </p:cNvPr>
          <p:cNvGraphicFramePr>
            <a:graphicFrameLocks noGrp="1"/>
          </p:cNvGraphicFramePr>
          <p:nvPr>
            <p:extLst>
              <p:ext uri="{D42A27DB-BD31-4B8C-83A1-F6EECF244321}">
                <p14:modId xmlns="" xmlns:c="http://schemas.openxmlformats.org/drawingml/2006/chart" xmlns:c15="http://schemas.microsoft.com/office/drawing/2012/chart" xmlns:p14="http://schemas.microsoft.com/office/powerpoint/2010/main" val="2511241157"/>
              </p:ext>
            </p:extLst>
          </p:nvPr>
        </p:nvGraphicFramePr>
        <p:xfrm>
          <a:off x="396000" y="1620000"/>
          <a:ext cx="8328900" cy="3150491"/>
        </p:xfrm>
        <a:graphic>
          <a:graphicData uri="http://schemas.openxmlformats.org/drawingml/2006/table">
            <a:tbl>
              <a:tblPr firstRow="1" firstCol="1" bandRow="1">
                <a:tableStyleId>{5C22544A-7EE6-4342-B048-85BDC9FD1C3A}</a:tableStyleId>
              </a:tblPr>
              <a:tblGrid>
                <a:gridCol w="4120000">
                  <a:extLst>
                    <a:ext uri="{9D8B030D-6E8A-4147-A177-3AD203B41FA5}">
                      <a16:colId xmlns="" xmlns:c="http://schemas.openxmlformats.org/drawingml/2006/chart" xmlns:c15="http://schemas.microsoft.com/office/drawing/2012/chart" xmlns:a16="http://schemas.microsoft.com/office/drawing/2014/main" val="1523797708"/>
                    </a:ext>
                  </a:extLst>
                </a:gridCol>
                <a:gridCol w="4208900">
                  <a:extLst>
                    <a:ext uri="{9D8B030D-6E8A-4147-A177-3AD203B41FA5}">
                      <a16:colId xmlns="" xmlns:c="http://schemas.openxmlformats.org/drawingml/2006/chart" xmlns:c15="http://schemas.microsoft.com/office/drawing/2012/chart" xmlns:a16="http://schemas.microsoft.com/office/drawing/2014/main" val="2750207184"/>
                    </a:ext>
                  </a:extLst>
                </a:gridCol>
              </a:tblGrid>
              <a:tr h="216347">
                <a:tc>
                  <a:txBody>
                    <a:bodyPr/>
                    <a:lstStyle/>
                    <a:p>
                      <a:pPr marL="0" marR="0" rtl="0">
                        <a:lnSpc>
                          <a:spcPct val="107000"/>
                        </a:lnSpc>
                        <a:spcBef>
                          <a:spcPts val="0"/>
                        </a:spcBef>
                        <a:spcAft>
                          <a:spcPts val="0"/>
                        </a:spcAft>
                      </a:pPr>
                      <a:r>
                        <a:rPr lang="fr-FR" sz="1400">
                          <a:effectLst/>
                        </a:rPr>
                        <a:t>Titre du rubrique</a:t>
                      </a:r>
                    </a:p>
                  </a:txBody>
                  <a:tcPr marL="68580" marR="68580" marT="0" marB="0"/>
                </a:tc>
                <a:tc>
                  <a:txBody>
                    <a:bodyPr/>
                    <a:lstStyle/>
                    <a:p>
                      <a:pPr marL="0" marR="0" rtl="0">
                        <a:lnSpc>
                          <a:spcPct val="107000"/>
                        </a:lnSpc>
                        <a:spcBef>
                          <a:spcPts val="0"/>
                        </a:spcBef>
                        <a:spcAft>
                          <a:spcPts val="0"/>
                        </a:spcAft>
                      </a:pPr>
                      <a:r>
                        <a:rPr lang="fr-FR" sz="1400">
                          <a:effectLst/>
                        </a:rPr>
                        <a:t>Objectif du rubrique</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1874061904"/>
                  </a:ext>
                </a:extLst>
              </a:tr>
              <a:tr h="559340">
                <a:tc>
                  <a:txBody>
                    <a:bodyPr/>
                    <a:lstStyle/>
                    <a:p>
                      <a:pPr marL="0" marR="0" rtl="0">
                        <a:lnSpc>
                          <a:spcPct val="107000"/>
                        </a:lnSpc>
                        <a:spcBef>
                          <a:spcPts val="0"/>
                        </a:spcBef>
                        <a:spcAft>
                          <a:spcPts val="0"/>
                        </a:spcAft>
                      </a:pPr>
                      <a:r>
                        <a:rPr lang="fr-FR" sz="1400">
                          <a:effectLst/>
                          <a:latin typeface="+mn-lt"/>
                          <a:ea typeface="Calibri" panose="020F0502020204030204" pitchFamily="34" charset="0"/>
                          <a:cs typeface="Times New Roman" panose="02020603050405020304" pitchFamily="18" charset="0"/>
                        </a:rPr>
                        <a:t>Documentation du réseau</a:t>
                      </a:r>
                    </a:p>
                  </a:txBody>
                  <a:tcPr marL="68580" marR="68580" marT="0" marB="0"/>
                </a:tc>
                <a:tc>
                  <a:txBody>
                    <a:bodyPr/>
                    <a:lstStyle/>
                    <a:p>
                      <a:pPr marL="0" marR="0" rtl="0">
                        <a:lnSpc>
                          <a:spcPct val="107000"/>
                        </a:lnSpc>
                        <a:spcBef>
                          <a:spcPts val="0"/>
                        </a:spcBef>
                        <a:spcAft>
                          <a:spcPts val="0"/>
                        </a:spcAft>
                      </a:pPr>
                      <a:r>
                        <a:rPr lang="fr-FR" sz="1400" kern="1200">
                          <a:solidFill>
                            <a:srgbClr val="000000"/>
                          </a:solidFill>
                          <a:effectLst/>
                          <a:latin typeface="+mn-lt"/>
                          <a:ea typeface="+mn-ea"/>
                          <a:cs typeface="+mn-cs"/>
                        </a:rPr>
                        <a:t>Expliquer comment la documentation réseau est établie et utilisée pour résoudre les problèmes de réseau.</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1646858405"/>
                  </a:ext>
                </a:extLst>
              </a:tr>
              <a:tr h="559340">
                <a:tc>
                  <a:txBody>
                    <a:bodyPr/>
                    <a:lstStyle/>
                    <a:p>
                      <a:pPr marL="0" marR="0" rtl="0">
                        <a:lnSpc>
                          <a:spcPct val="107000"/>
                        </a:lnSpc>
                        <a:spcBef>
                          <a:spcPts val="0"/>
                        </a:spcBef>
                        <a:spcAft>
                          <a:spcPts val="0"/>
                        </a:spcAft>
                      </a:pPr>
                      <a:r>
                        <a:rPr lang="fr-FR" sz="1400">
                          <a:effectLst/>
                          <a:latin typeface="+mn-lt"/>
                          <a:ea typeface="Calibri" panose="020F0502020204030204" pitchFamily="34" charset="0"/>
                          <a:cs typeface="Times New Roman" panose="02020603050405020304" pitchFamily="18" charset="0"/>
                        </a:rPr>
                        <a:t>Procédure de dépannage</a:t>
                      </a:r>
                    </a:p>
                  </a:txBody>
                  <a:tcPr marL="68580" marR="68580" marT="0" marB="0"/>
                </a:tc>
                <a:tc>
                  <a:txBody>
                    <a:bodyPr/>
                    <a:lstStyle/>
                    <a:p>
                      <a:pPr marL="0" marR="0" rtl="0">
                        <a:lnSpc>
                          <a:spcPct val="107000"/>
                        </a:lnSpc>
                        <a:spcBef>
                          <a:spcPts val="0"/>
                        </a:spcBef>
                        <a:spcAft>
                          <a:spcPts val="0"/>
                        </a:spcAft>
                      </a:pPr>
                      <a:r>
                        <a:rPr lang="fr-FR" sz="1400" kern="1200">
                          <a:solidFill>
                            <a:srgbClr val="000000"/>
                          </a:solidFill>
                          <a:effectLst/>
                          <a:latin typeface="+mn-lt"/>
                          <a:ea typeface="+mn-ea"/>
                          <a:cs typeface="+mn-cs"/>
                        </a:rPr>
                        <a:t>Comparer les méthodes de dépannage qui utilisent une approche systématique et en couches.</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1435904258"/>
                  </a:ext>
                </a:extLst>
              </a:tr>
              <a:tr h="559340">
                <a:tc>
                  <a:txBody>
                    <a:bodyPr/>
                    <a:lstStyle/>
                    <a:p>
                      <a:pPr marL="0" marR="0" rtl="0">
                        <a:lnSpc>
                          <a:spcPct val="107000"/>
                        </a:lnSpc>
                        <a:spcBef>
                          <a:spcPts val="0"/>
                        </a:spcBef>
                        <a:spcAft>
                          <a:spcPts val="0"/>
                        </a:spcAft>
                      </a:pPr>
                      <a:r>
                        <a:rPr lang="fr-FR" sz="1400">
                          <a:effectLst/>
                          <a:latin typeface="+mn-lt"/>
                          <a:ea typeface="Calibri" panose="020F0502020204030204" pitchFamily="34" charset="0"/>
                          <a:cs typeface="Times New Roman" panose="02020603050405020304" pitchFamily="18" charset="0"/>
                        </a:rPr>
                        <a:t>Outils de dépannage</a:t>
                      </a:r>
                    </a:p>
                  </a:txBody>
                  <a:tcPr marL="68580" marR="68580" marT="0" marB="0"/>
                </a:tc>
                <a:tc>
                  <a:txBody>
                    <a:bodyPr/>
                    <a:lstStyle/>
                    <a:p>
                      <a:pPr marL="0" marR="0" rtl="0">
                        <a:lnSpc>
                          <a:spcPct val="107000"/>
                        </a:lnSpc>
                        <a:spcBef>
                          <a:spcPts val="0"/>
                        </a:spcBef>
                        <a:spcAft>
                          <a:spcPts val="0"/>
                        </a:spcAft>
                      </a:pPr>
                      <a:r>
                        <a:rPr lang="fr-FR" sz="1400" kern="1200">
                          <a:solidFill>
                            <a:srgbClr val="000000"/>
                          </a:solidFill>
                          <a:effectLst/>
                          <a:latin typeface="+mn-lt"/>
                          <a:ea typeface="+mn-ea"/>
                          <a:cs typeface="+mn-cs"/>
                        </a:rPr>
                        <a:t>Décrire les différents outils de dépannage du réseau.</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581345525"/>
                  </a:ext>
                </a:extLst>
              </a:tr>
              <a:tr h="559340">
                <a:tc>
                  <a:txBody>
                    <a:bodyPr/>
                    <a:lstStyle/>
                    <a:p>
                      <a:pPr marL="0" marR="0" rtl="0">
                        <a:lnSpc>
                          <a:spcPct val="107000"/>
                        </a:lnSpc>
                        <a:spcBef>
                          <a:spcPts val="0"/>
                        </a:spcBef>
                        <a:spcAft>
                          <a:spcPts val="0"/>
                        </a:spcAft>
                      </a:pPr>
                      <a:r>
                        <a:rPr lang="fr-FR" sz="1400">
                          <a:effectLst/>
                          <a:latin typeface="+mn-lt"/>
                          <a:ea typeface="Calibri" panose="020F0502020204030204" pitchFamily="34" charset="0"/>
                          <a:cs typeface="Times New Roman" panose="02020603050405020304" pitchFamily="18" charset="0"/>
                        </a:rPr>
                        <a:t>Symptômes et causes des problèmes de réseau</a:t>
                      </a:r>
                    </a:p>
                  </a:txBody>
                  <a:tcPr marL="68580" marR="68580" marT="0" marB="0"/>
                </a:tc>
                <a:tc>
                  <a:txBody>
                    <a:bodyPr/>
                    <a:lstStyle/>
                    <a:p>
                      <a:pPr marL="0" marR="0" rtl="0">
                        <a:lnSpc>
                          <a:spcPct val="107000"/>
                        </a:lnSpc>
                        <a:spcBef>
                          <a:spcPts val="0"/>
                        </a:spcBef>
                        <a:spcAft>
                          <a:spcPts val="0"/>
                        </a:spcAft>
                      </a:pPr>
                      <a:r>
                        <a:rPr lang="fr-FR" sz="1400" kern="1200">
                          <a:solidFill>
                            <a:srgbClr val="000000"/>
                          </a:solidFill>
                          <a:effectLst/>
                          <a:latin typeface="+mn-lt"/>
                          <a:ea typeface="+mn-ea"/>
                          <a:cs typeface="+mn-cs"/>
                        </a:rPr>
                        <a:t>Déterminer les symptômes et les causes des problèmes réseau à l'aide d'un modèle en couches.</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725451415"/>
                  </a:ext>
                </a:extLst>
              </a:tr>
              <a:tr h="559340">
                <a:tc>
                  <a:txBody>
                    <a:bodyPr/>
                    <a:lstStyle/>
                    <a:p>
                      <a:pPr marL="0" marR="0" rtl="0">
                        <a:lnSpc>
                          <a:spcPct val="107000"/>
                        </a:lnSpc>
                        <a:spcBef>
                          <a:spcPts val="0"/>
                        </a:spcBef>
                        <a:spcAft>
                          <a:spcPts val="0"/>
                        </a:spcAft>
                      </a:pPr>
                      <a:r>
                        <a:rPr lang="fr-FR" sz="1400">
                          <a:effectLst/>
                          <a:latin typeface="+mn-lt"/>
                          <a:ea typeface="Calibri" panose="020F0502020204030204" pitchFamily="34" charset="0"/>
                          <a:cs typeface="Times New Roman" panose="02020603050405020304" pitchFamily="18" charset="0"/>
                        </a:rPr>
                        <a:t>Dépannage de la connectivité IP</a:t>
                      </a:r>
                    </a:p>
                  </a:txBody>
                  <a:tcPr marL="68580" marR="68580" marT="0" marB="0"/>
                </a:tc>
                <a:tc>
                  <a:txBody>
                    <a:bodyPr/>
                    <a:lstStyle/>
                    <a:p>
                      <a:pPr marL="0" marR="0" rtl="0">
                        <a:lnSpc>
                          <a:spcPct val="107000"/>
                        </a:lnSpc>
                        <a:spcBef>
                          <a:spcPts val="0"/>
                        </a:spcBef>
                        <a:spcAft>
                          <a:spcPts val="0"/>
                        </a:spcAft>
                      </a:pPr>
                      <a:r>
                        <a:rPr lang="fr-FR" sz="1400" kern="1200">
                          <a:solidFill>
                            <a:srgbClr val="000000"/>
                          </a:solidFill>
                          <a:effectLst/>
                          <a:latin typeface="+mn-lt"/>
                          <a:ea typeface="+mn-ea"/>
                          <a:cs typeface="+mn-cs"/>
                        </a:rPr>
                        <a:t>Dépanner un réseau à l'aide du modèle en couches.</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1466743546"/>
                  </a:ext>
                </a:extLst>
              </a:tr>
            </a:tbl>
          </a:graphicData>
        </a:graphic>
      </p:graphicFrame>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945709179"/>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791910" cy="929640"/>
          </a:xfrm>
        </p:spPr>
        <p:txBody>
          <a:bodyPr/>
          <a:lstStyle/>
          <a:p>
            <a:pPr rtl="0"/>
            <a:r>
              <a:rPr lang="fr-FR">
                <a:solidFill>
                  <a:schemeClr val="accent5">
                    <a:lumMod val="40000"/>
                    <a:lumOff val="60000"/>
                  </a:schemeClr>
                </a:solidFill>
              </a:rPr>
              <a:t>12.1 Documentation du réseau</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673099643"/>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Documentation du réseau</a:t>
            </a:r>
            <a:r>
              <a:rPr lang="en-US" dirty="0"/>
              <a:t/>
            </a:r>
            <a:br>
              <a:rPr lang="en-US" dirty="0"/>
            </a:br>
            <a:r>
              <a:rPr lang="fr-FR" sz="2400"/>
              <a:t>Aperçu de la documentation</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45794"/>
            <a:ext cx="8280057" cy="3073946"/>
          </a:xfrm>
        </p:spPr>
        <p:txBody>
          <a:bodyPr/>
          <a:lstStyle/>
          <a:p>
            <a:pPr marL="0" indent="0" algn="l" rtl="0"/>
            <a:r>
              <a:rPr lang="fr-FR" sz="1600">
                <a:solidFill>
                  <a:srgbClr val="000000"/>
                </a:solidFill>
              </a:rPr>
              <a:t>Une documentation réseau précise et complète est nécessaire pour surveiller et dépanner efficacement les réseaux.</a:t>
            </a:r>
          </a:p>
          <a:p>
            <a:pPr marL="0" indent="0" algn="l"/>
            <a:endParaRPr lang="en-CA" sz="1600" dirty="0">
              <a:solidFill>
                <a:srgbClr val="000000"/>
              </a:solidFill>
            </a:endParaRPr>
          </a:p>
          <a:p>
            <a:pPr marL="0" indent="0" algn="l" rtl="0"/>
            <a:r>
              <a:rPr lang="fr-FR" sz="1600">
                <a:solidFill>
                  <a:srgbClr val="000000"/>
                </a:solidFill>
              </a:rPr>
              <a:t>La documentation réseau commune comprend les éléments suivants :</a:t>
            </a:r>
          </a:p>
          <a:p>
            <a:pPr marL="285750" indent="-285750" algn="l" rtl="0">
              <a:buFont typeface="Arial" panose="020B0604020202020204" pitchFamily="34" charset="0"/>
              <a:buChar char="•"/>
            </a:pPr>
            <a:r>
              <a:rPr lang="fr-FR" sz="1400">
                <a:solidFill>
                  <a:srgbClr val="000000"/>
                </a:solidFill>
              </a:rPr>
              <a:t>Diagrammes de topologie du réseau physique et du réseau logique</a:t>
            </a:r>
          </a:p>
          <a:p>
            <a:pPr marL="285750" indent="-285750" algn="l" rtl="0">
              <a:buFont typeface="Arial" panose="020B0604020202020204" pitchFamily="34" charset="0"/>
              <a:buChar char="•"/>
            </a:pPr>
            <a:r>
              <a:rPr lang="fr-FR" sz="1400">
                <a:solidFill>
                  <a:srgbClr val="000000"/>
                </a:solidFill>
              </a:rPr>
              <a:t>Documentation sur les périphériques réseau qui enregistre toutes les informations pertinentes sur les périphériques</a:t>
            </a:r>
          </a:p>
          <a:p>
            <a:pPr marL="285750" indent="-285750" algn="l" rtl="0">
              <a:buFont typeface="Arial" panose="020B0604020202020204" pitchFamily="34" charset="0"/>
              <a:buChar char="•"/>
            </a:pPr>
            <a:r>
              <a:rPr lang="fr-FR" sz="1400">
                <a:solidFill>
                  <a:srgbClr val="000000"/>
                </a:solidFill>
              </a:rPr>
              <a:t>Documentation de référence sur les performances réseau</a:t>
            </a:r>
          </a:p>
          <a:p>
            <a:pPr marL="285750" indent="-285750" algn="l">
              <a:buFont typeface="Arial" panose="020B0604020202020204" pitchFamily="34" charset="0"/>
              <a:buChar char="•"/>
            </a:pPr>
            <a:endParaRPr lang="en-CA" sz="1400" dirty="0">
              <a:solidFill>
                <a:srgbClr val="000000"/>
              </a:solidFill>
            </a:endParaRPr>
          </a:p>
          <a:p>
            <a:pPr marL="285750" indent="-285750" algn="l">
              <a:buFont typeface="Arial" panose="020B0604020202020204" pitchFamily="34" charset="0"/>
              <a:buChar char="•"/>
            </a:pPr>
            <a:endParaRPr lang="en-CA" sz="1400" dirty="0">
              <a:solidFill>
                <a:srgbClr val="000000"/>
              </a:solidFill>
            </a:endParaRPr>
          </a:p>
          <a:p>
            <a:pPr marL="0" indent="0" algn="l" rtl="0"/>
            <a:r>
              <a:rPr lang="fr-FR" sz="1600">
                <a:solidFill>
                  <a:srgbClr val="000000"/>
                </a:solidFill>
              </a:rPr>
              <a:t>Toute la documentation réseau devrait être conservée dans un seul endroit et la documentation de sauvegarde devrait être conservée et conservée dans un endroit distinct.</a:t>
            </a:r>
          </a:p>
        </p:txBody>
      </p:sp>
    </p:spTree>
    <p:extLst>
      <p:ext uri="{BB962C8B-B14F-4D97-AF65-F5344CB8AC3E}">
        <p14:creationId xmlns="" xmlns:c="http://schemas.openxmlformats.org/drawingml/2006/chart" xmlns:c15="http://schemas.microsoft.com/office/drawing/2012/chart" xmlns:p14="http://schemas.microsoft.com/office/powerpoint/2010/main" val="2560129153"/>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Documentation du réseau</a:t>
            </a:r>
            <a:r>
              <a:rPr lang="en-US" dirty="0"/>
              <a:t/>
            </a:r>
            <a:br>
              <a:rPr lang="en-US" dirty="0"/>
            </a:br>
            <a:r>
              <a:rPr lang="fr-FR" sz="2400"/>
              <a:t>Diagrammes de la topologie du réseau</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8280057" cy="358715"/>
          </a:xfrm>
        </p:spPr>
        <p:txBody>
          <a:bodyPr/>
          <a:lstStyle/>
          <a:p>
            <a:pPr marL="0" indent="0" algn="l" rtl="0"/>
            <a:r>
              <a:rPr lang="fr-FR" sz="1600">
                <a:solidFill>
                  <a:srgbClr val="000000"/>
                </a:solidFill>
              </a:rPr>
              <a:t>Il existe deux types de diagrammes topologiques, physiques et logiques.</a:t>
            </a:r>
          </a:p>
        </p:txBody>
      </p:sp>
      <p:sp>
        <p:nvSpPr>
          <p:cNvPr id="2" name="Rectangle 1">
            <a:extLst>
              <a:ext uri="{FF2B5EF4-FFF2-40B4-BE49-F238E27FC236}">
                <a16:creationId xmlns="" xmlns:c="http://schemas.openxmlformats.org/drawingml/2006/chart" xmlns:c15="http://schemas.microsoft.com/office/drawing/2012/chart" xmlns:a16="http://schemas.microsoft.com/office/drawing/2014/main" id="{2BFCAFFD-E120-40E3-A1E4-91FD6A24FEAF}"/>
              </a:ext>
            </a:extLst>
          </p:cNvPr>
          <p:cNvSpPr/>
          <p:nvPr/>
        </p:nvSpPr>
        <p:spPr>
          <a:xfrm>
            <a:off x="328134" y="1214134"/>
            <a:ext cx="4060111" cy="3434867"/>
          </a:xfrm>
          <a:prstGeom prst="rect">
            <a:avLst/>
          </a:prstGeom>
          <a:noFill/>
          <a:ln>
            <a:solidFill>
              <a:schemeClr val="accent1"/>
            </a:solidFill>
          </a:ln>
        </p:spPr>
        <p:style>
          <a:lnRef idx="0">
            <a:schemeClr val="accent5"/>
          </a:lnRef>
          <a:fillRef idx="3">
            <a:schemeClr val="accent5"/>
          </a:fillRef>
          <a:effectRef idx="3">
            <a:schemeClr val="accent5"/>
          </a:effectRef>
          <a:fontRef idx="minor">
            <a:schemeClr val="lt1"/>
          </a:fontRef>
        </p:style>
        <p:txBody>
          <a:bodyPr rtlCol="0" anchor="t"/>
          <a:lstStyle/>
          <a:p>
            <a:pPr algn="ctr" rtl="0"/>
            <a:r>
              <a:rPr lang="fr-FR" sz="1200" b="1">
                <a:solidFill>
                  <a:srgbClr val="000000"/>
                </a:solidFill>
              </a:rPr>
              <a:t>Topologie physique</a:t>
            </a:r>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8853BF26-11A9-4B9C-826C-F9D012C39551}"/>
              </a:ext>
            </a:extLst>
          </p:cNvPr>
          <p:cNvPicPr>
            <a:picLocks noChangeAspect="1"/>
          </p:cNvPicPr>
          <p:nvPr/>
        </p:nvPicPr>
        <p:blipFill>
          <a:blip r:embed="rId3"/>
          <a:stretch>
            <a:fillRect/>
          </a:stretch>
        </p:blipFill>
        <p:spPr>
          <a:xfrm>
            <a:off x="516046" y="1690997"/>
            <a:ext cx="3758238" cy="2747959"/>
          </a:xfrm>
          <a:prstGeom prst="rect">
            <a:avLst/>
          </a:prstGeom>
        </p:spPr>
      </p:pic>
      <p:sp>
        <p:nvSpPr>
          <p:cNvPr id="5" name="Rectangle 4">
            <a:extLst>
              <a:ext uri="{FF2B5EF4-FFF2-40B4-BE49-F238E27FC236}">
                <a16:creationId xmlns="" xmlns:c="http://schemas.openxmlformats.org/drawingml/2006/chart" xmlns:c15="http://schemas.microsoft.com/office/drawing/2012/chart" xmlns:a16="http://schemas.microsoft.com/office/drawing/2014/main" id="{D35329ED-3E2A-43E1-8470-CB933F55DFB8}"/>
              </a:ext>
            </a:extLst>
          </p:cNvPr>
          <p:cNvSpPr/>
          <p:nvPr/>
        </p:nvSpPr>
        <p:spPr>
          <a:xfrm>
            <a:off x="4661833" y="1214134"/>
            <a:ext cx="4060111" cy="3434867"/>
          </a:xfrm>
          <a:prstGeom prst="rect">
            <a:avLst/>
          </a:prstGeom>
          <a:noFill/>
          <a:ln>
            <a:solidFill>
              <a:schemeClr val="accent1"/>
            </a:solidFill>
          </a:ln>
        </p:spPr>
        <p:style>
          <a:lnRef idx="0">
            <a:schemeClr val="accent5"/>
          </a:lnRef>
          <a:fillRef idx="3">
            <a:schemeClr val="accent5"/>
          </a:fillRef>
          <a:effectRef idx="3">
            <a:schemeClr val="accent5"/>
          </a:effectRef>
          <a:fontRef idx="minor">
            <a:schemeClr val="lt1"/>
          </a:fontRef>
        </p:style>
        <p:txBody>
          <a:bodyPr rtlCol="0" anchor="t"/>
          <a:lstStyle/>
          <a:p>
            <a:pPr algn="ctr" rtl="0"/>
            <a:r>
              <a:rPr lang="fr-FR" sz="1200" b="1">
                <a:solidFill>
                  <a:srgbClr val="000000"/>
                </a:solidFill>
              </a:rPr>
              <a:t>Topologie logique</a:t>
            </a:r>
          </a:p>
        </p:txBody>
      </p:sp>
      <p:pic>
        <p:nvPicPr>
          <p:cNvPr id="7" name="Picture 6">
            <a:extLst>
              <a:ext uri="{FF2B5EF4-FFF2-40B4-BE49-F238E27FC236}">
                <a16:creationId xmlns="" xmlns:c="http://schemas.openxmlformats.org/drawingml/2006/chart" xmlns:c15="http://schemas.microsoft.com/office/drawing/2012/chart" xmlns:a16="http://schemas.microsoft.com/office/drawing/2014/main" id="{C74DBD1B-F3C1-479C-A636-2E8E0A0B2531}"/>
              </a:ext>
            </a:extLst>
          </p:cNvPr>
          <p:cNvPicPr>
            <a:picLocks noChangeAspect="1"/>
          </p:cNvPicPr>
          <p:nvPr/>
        </p:nvPicPr>
        <p:blipFill>
          <a:blip r:embed="rId4"/>
          <a:stretch>
            <a:fillRect/>
          </a:stretch>
        </p:blipFill>
        <p:spPr>
          <a:xfrm>
            <a:off x="4692659" y="1891538"/>
            <a:ext cx="3987826" cy="2539388"/>
          </a:xfrm>
          <a:prstGeom prst="rect">
            <a:avLst/>
          </a:prstGeom>
        </p:spPr>
      </p:pic>
    </p:spTree>
    <p:extLst>
      <p:ext uri="{BB962C8B-B14F-4D97-AF65-F5344CB8AC3E}">
        <p14:creationId xmlns="" xmlns:c="http://schemas.openxmlformats.org/drawingml/2006/chart" xmlns:c15="http://schemas.microsoft.com/office/drawing/2012/chart" xmlns:p14="http://schemas.microsoft.com/office/powerpoint/2010/main" val="2001877736"/>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Documentation du réseau</a:t>
            </a:r>
            <a:r>
              <a:rPr lang="en-US" dirty="0"/>
              <a:t/>
            </a:r>
            <a:br>
              <a:rPr lang="en-US" dirty="0"/>
            </a:br>
            <a:r>
              <a:rPr lang="fr-FR" sz="2400"/>
              <a:t>Documentation du périphérique réseau</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2" y="855419"/>
            <a:ext cx="2406671" cy="3073946"/>
          </a:xfrm>
        </p:spPr>
        <p:txBody>
          <a:bodyPr/>
          <a:lstStyle/>
          <a:p>
            <a:pPr marL="0" indent="0" algn="l" rtl="0"/>
            <a:r>
              <a:rPr lang="fr-FR" sz="1600">
                <a:solidFill>
                  <a:srgbClr val="000000"/>
                </a:solidFill>
              </a:rPr>
              <a:t>La documentation relative aux dispositifs de réseau doit contenir des enregistrements précis et actualisés du matériel et des logiciels de réseau. </a:t>
            </a:r>
          </a:p>
          <a:p>
            <a:pPr marL="0" indent="0" algn="l"/>
            <a:endParaRPr lang="en-CA" sz="1600" dirty="0">
              <a:solidFill>
                <a:srgbClr val="000000"/>
              </a:solidFill>
            </a:endParaRPr>
          </a:p>
          <a:p>
            <a:pPr marL="0" indent="0" algn="l" rtl="0"/>
            <a:r>
              <a:rPr lang="fr-FR" sz="1600">
                <a:solidFill>
                  <a:srgbClr val="000000"/>
                </a:solidFill>
              </a:rPr>
              <a:t>La documentation doit inclure toutes les informations pertinentes sur les périphériques réseau.</a:t>
            </a:r>
          </a:p>
        </p:txBody>
      </p:sp>
      <p:sp>
        <p:nvSpPr>
          <p:cNvPr id="10" name="Rectangle 9">
            <a:extLst>
              <a:ext uri="{FF2B5EF4-FFF2-40B4-BE49-F238E27FC236}">
                <a16:creationId xmlns="" xmlns:c="http://schemas.openxmlformats.org/drawingml/2006/chart" xmlns:c15="http://schemas.microsoft.com/office/drawing/2012/chart" xmlns:a16="http://schemas.microsoft.com/office/drawing/2014/main" id="{12BC2FEB-9ACF-4340-80B7-B913FD563C31}"/>
              </a:ext>
            </a:extLst>
          </p:cNvPr>
          <p:cNvSpPr/>
          <p:nvPr/>
        </p:nvSpPr>
        <p:spPr>
          <a:xfrm>
            <a:off x="3089708" y="606463"/>
            <a:ext cx="5672795" cy="1234173"/>
          </a:xfrm>
          <a:prstGeom prst="rect">
            <a:avLst/>
          </a:prstGeom>
          <a:noFill/>
          <a:ln>
            <a:solidFill>
              <a:schemeClr val="accent1"/>
            </a:solidFill>
          </a:ln>
        </p:spPr>
        <p:style>
          <a:lnRef idx="0">
            <a:schemeClr val="accent5"/>
          </a:lnRef>
          <a:fillRef idx="3">
            <a:schemeClr val="accent5"/>
          </a:fillRef>
          <a:effectRef idx="3">
            <a:schemeClr val="accent5"/>
          </a:effectRef>
          <a:fontRef idx="minor">
            <a:schemeClr val="lt1"/>
          </a:fontRef>
        </p:style>
        <p:txBody>
          <a:bodyPr rtlCol="0" anchor="t"/>
          <a:lstStyle/>
          <a:p>
            <a:pPr rtl="0"/>
            <a:r>
              <a:rPr lang="fr-FR" sz="1200" b="1">
                <a:solidFill>
                  <a:srgbClr val="000000"/>
                </a:solidFill>
              </a:rPr>
              <a:t>Dispositif de routage </a:t>
            </a:r>
          </a:p>
          <a:p>
            <a:pPr rtl="0"/>
            <a:r>
              <a:rPr lang="fr-FR" sz="1200" b="1">
                <a:solidFill>
                  <a:srgbClr val="000000"/>
                </a:solidFill>
              </a:rPr>
              <a:t>Documentation</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03211694-E374-4599-8DA7-6302BC3773FC}"/>
              </a:ext>
            </a:extLst>
          </p:cNvPr>
          <p:cNvPicPr>
            <a:picLocks noChangeAspect="1"/>
          </p:cNvPicPr>
          <p:nvPr/>
        </p:nvPicPr>
        <p:blipFill>
          <a:blip r:embed="rId3"/>
          <a:stretch>
            <a:fillRect/>
          </a:stretch>
        </p:blipFill>
        <p:spPr>
          <a:xfrm>
            <a:off x="4902506" y="633454"/>
            <a:ext cx="3774257" cy="1182041"/>
          </a:xfrm>
          <a:prstGeom prst="rect">
            <a:avLst/>
          </a:prstGeom>
          <a:ln>
            <a:solidFill>
              <a:schemeClr val="accent1"/>
            </a:solidFill>
          </a:ln>
        </p:spPr>
      </p:pic>
      <p:sp>
        <p:nvSpPr>
          <p:cNvPr id="11" name="Rectangle 10">
            <a:extLst>
              <a:ext uri="{FF2B5EF4-FFF2-40B4-BE49-F238E27FC236}">
                <a16:creationId xmlns="" xmlns:c="http://schemas.openxmlformats.org/drawingml/2006/chart" xmlns:c15="http://schemas.microsoft.com/office/drawing/2012/chart" xmlns:a16="http://schemas.microsoft.com/office/drawing/2014/main" id="{82271C85-8ED5-43A7-B2EE-4B589FF29A8E}"/>
              </a:ext>
            </a:extLst>
          </p:cNvPr>
          <p:cNvSpPr/>
          <p:nvPr/>
        </p:nvSpPr>
        <p:spPr>
          <a:xfrm>
            <a:off x="3089708" y="1955992"/>
            <a:ext cx="5672795" cy="1419776"/>
          </a:xfrm>
          <a:prstGeom prst="rect">
            <a:avLst/>
          </a:prstGeom>
          <a:noFill/>
          <a:ln>
            <a:solidFill>
              <a:schemeClr val="accent1"/>
            </a:solidFill>
          </a:ln>
        </p:spPr>
        <p:style>
          <a:lnRef idx="0">
            <a:schemeClr val="accent5"/>
          </a:lnRef>
          <a:fillRef idx="3">
            <a:schemeClr val="accent5"/>
          </a:fillRef>
          <a:effectRef idx="3">
            <a:schemeClr val="accent5"/>
          </a:effectRef>
          <a:fontRef idx="minor">
            <a:schemeClr val="lt1"/>
          </a:fontRef>
        </p:style>
        <p:txBody>
          <a:bodyPr rtlCol="0" anchor="t"/>
          <a:lstStyle/>
          <a:p>
            <a:pPr rtl="0"/>
            <a:r>
              <a:rPr lang="fr-FR" sz="1200" b="1">
                <a:solidFill>
                  <a:srgbClr val="000000"/>
                </a:solidFill>
              </a:rPr>
              <a:t>Dispositif de commutation </a:t>
            </a:r>
          </a:p>
          <a:p>
            <a:pPr rtl="0"/>
            <a:r>
              <a:rPr lang="fr-FR" sz="1200" b="1">
                <a:solidFill>
                  <a:srgbClr val="000000"/>
                </a:solidFill>
              </a:rPr>
              <a:t>Documentation</a:t>
            </a:r>
          </a:p>
        </p:txBody>
      </p:sp>
      <p:pic>
        <p:nvPicPr>
          <p:cNvPr id="5" name="Picture 4">
            <a:extLst>
              <a:ext uri="{FF2B5EF4-FFF2-40B4-BE49-F238E27FC236}">
                <a16:creationId xmlns="" xmlns:c="http://schemas.openxmlformats.org/drawingml/2006/chart" xmlns:c15="http://schemas.microsoft.com/office/drawing/2012/chart" xmlns:a16="http://schemas.microsoft.com/office/drawing/2014/main" id="{C656E8C5-78C0-4282-B5CD-EBB78DC85D10}"/>
              </a:ext>
            </a:extLst>
          </p:cNvPr>
          <p:cNvPicPr>
            <a:picLocks noChangeAspect="1"/>
          </p:cNvPicPr>
          <p:nvPr/>
        </p:nvPicPr>
        <p:blipFill>
          <a:blip r:embed="rId4"/>
          <a:stretch>
            <a:fillRect/>
          </a:stretch>
        </p:blipFill>
        <p:spPr>
          <a:xfrm>
            <a:off x="5188945" y="1972890"/>
            <a:ext cx="3523083" cy="1378021"/>
          </a:xfrm>
          <a:prstGeom prst="rect">
            <a:avLst/>
          </a:prstGeom>
          <a:ln>
            <a:solidFill>
              <a:schemeClr val="accent1"/>
            </a:solidFill>
          </a:ln>
        </p:spPr>
      </p:pic>
      <p:sp>
        <p:nvSpPr>
          <p:cNvPr id="12" name="Rectangle 11">
            <a:extLst>
              <a:ext uri="{FF2B5EF4-FFF2-40B4-BE49-F238E27FC236}">
                <a16:creationId xmlns="" xmlns:c="http://schemas.openxmlformats.org/drawingml/2006/chart" xmlns:c15="http://schemas.microsoft.com/office/drawing/2012/chart" xmlns:a16="http://schemas.microsoft.com/office/drawing/2014/main" id="{17BA5CFF-18B1-4081-9189-61AE2CFF4D1C}"/>
              </a:ext>
            </a:extLst>
          </p:cNvPr>
          <p:cNvSpPr/>
          <p:nvPr/>
        </p:nvSpPr>
        <p:spPr>
          <a:xfrm>
            <a:off x="3089708" y="3450632"/>
            <a:ext cx="5672795" cy="1311139"/>
          </a:xfrm>
          <a:prstGeom prst="rect">
            <a:avLst/>
          </a:prstGeom>
          <a:noFill/>
          <a:ln>
            <a:solidFill>
              <a:schemeClr val="accent1"/>
            </a:solidFill>
          </a:ln>
        </p:spPr>
        <p:style>
          <a:lnRef idx="0">
            <a:schemeClr val="accent5"/>
          </a:lnRef>
          <a:fillRef idx="3">
            <a:schemeClr val="accent5"/>
          </a:fillRef>
          <a:effectRef idx="3">
            <a:schemeClr val="accent5"/>
          </a:effectRef>
          <a:fontRef idx="minor">
            <a:schemeClr val="lt1"/>
          </a:fontRef>
        </p:style>
        <p:txBody>
          <a:bodyPr rtlCol="0" anchor="t"/>
          <a:lstStyle/>
          <a:p>
            <a:pPr rtl="0"/>
            <a:r>
              <a:rPr lang="fr-FR" sz="1200" b="1">
                <a:solidFill>
                  <a:srgbClr val="000000"/>
                </a:solidFill>
              </a:rPr>
              <a:t>Système final </a:t>
            </a:r>
          </a:p>
          <a:p>
            <a:pPr rtl="0"/>
            <a:r>
              <a:rPr lang="fr-FR" sz="1200" b="1">
                <a:solidFill>
                  <a:srgbClr val="000000"/>
                </a:solidFill>
              </a:rPr>
              <a:t>Documentation</a:t>
            </a:r>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FB43D777-BD26-4159-A9B6-2E86C2D4CD4A}"/>
              </a:ext>
            </a:extLst>
          </p:cNvPr>
          <p:cNvPicPr>
            <a:picLocks noChangeAspect="1"/>
          </p:cNvPicPr>
          <p:nvPr/>
        </p:nvPicPr>
        <p:blipFill>
          <a:blip r:embed="rId5"/>
          <a:stretch>
            <a:fillRect/>
          </a:stretch>
        </p:blipFill>
        <p:spPr>
          <a:xfrm>
            <a:off x="4457309" y="3477520"/>
            <a:ext cx="4248368" cy="1257365"/>
          </a:xfrm>
          <a:prstGeom prst="rect">
            <a:avLst/>
          </a:prstGeom>
          <a:ln>
            <a:solidFill>
              <a:schemeClr val="accent1"/>
            </a:solidFill>
          </a:ln>
        </p:spPr>
      </p:pic>
    </p:spTree>
    <p:extLst>
      <p:ext uri="{BB962C8B-B14F-4D97-AF65-F5344CB8AC3E}">
        <p14:creationId xmlns="" xmlns:c="http://schemas.openxmlformats.org/drawingml/2006/chart" xmlns:c15="http://schemas.microsoft.com/office/drawing/2012/chart" xmlns:p14="http://schemas.microsoft.com/office/powerpoint/2010/main" val="3879101640"/>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Documentation du réseau</a:t>
            </a:r>
            <a:r>
              <a:rPr lang="en-US" dirty="0"/>
              <a:t/>
            </a:r>
            <a:br>
              <a:rPr lang="en-US" dirty="0"/>
            </a:br>
            <a:r>
              <a:rPr lang="fr-FR" sz="2400"/>
              <a:t>Établir une base de référence du réseau</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rtl="0"/>
            <a:r>
              <a:rPr lang="fr-FR" sz="1600">
                <a:solidFill>
                  <a:srgbClr val="000000"/>
                </a:solidFill>
              </a:rPr>
              <a:t>Une ligne de base de réseau est utilisée pour établir la performance normale du réseau afin de déterminer la "personnalité" d'un réseau dans des conditions normales. L'établissement d'une planification initiale des performances réseau nécessite la collecte de données de performances à partir des ports et des périphériques essentiels au fonctionnement du réseau.</a:t>
            </a:r>
          </a:p>
          <a:p>
            <a:pPr marL="285750" indent="-285750" algn="l">
              <a:buFont typeface="Arial" panose="020B0604020202020204" pitchFamily="34" charset="0"/>
              <a:buChar char="•"/>
            </a:pPr>
            <a:endParaRPr lang="en-CA" sz="1600" dirty="0">
              <a:solidFill>
                <a:srgbClr val="000000"/>
              </a:solidFill>
            </a:endParaRPr>
          </a:p>
          <a:p>
            <a:pPr marL="0" indent="0" algn="l" rtl="0"/>
            <a:r>
              <a:rPr lang="fr-FR" sz="1600">
                <a:solidFill>
                  <a:srgbClr val="000000"/>
                </a:solidFill>
              </a:rPr>
              <a:t>Les données de référence sont les suivantes :</a:t>
            </a:r>
          </a:p>
          <a:p>
            <a:pPr marL="358835" lvl="1" indent="-285750" rtl="0">
              <a:buFont typeface="Arial" panose="020B0604020202020204" pitchFamily="34" charset="0"/>
              <a:buChar char="•"/>
            </a:pPr>
            <a:r>
              <a:rPr lang="fr-FR" sz="1600">
                <a:solidFill>
                  <a:srgbClr val="000000"/>
                </a:solidFill>
              </a:rPr>
              <a:t>Permet de savoir si la conception actuelle du réseau peut répondre aux besoins des entreprises. </a:t>
            </a:r>
          </a:p>
          <a:p>
            <a:pPr marL="358835" lvl="1" indent="-285750" rtl="0">
              <a:buFont typeface="Arial" panose="020B0604020202020204" pitchFamily="34" charset="0"/>
              <a:buChar char="•"/>
            </a:pPr>
            <a:r>
              <a:rPr lang="fr-FR" sz="1600">
                <a:solidFill>
                  <a:srgbClr val="000000"/>
                </a:solidFill>
              </a:rPr>
              <a:t>Peut révéler des zones de congestion ou des zones du réseau qui sont sous-utilisées.</a:t>
            </a:r>
          </a:p>
          <a:p>
            <a:pPr marL="285750" indent="-285750" algn="l">
              <a:buFont typeface="Arial" panose="020B0604020202020204" pitchFamily="34" charset="0"/>
              <a:buChar char="•"/>
            </a:pPr>
            <a:endParaRPr lang="en-CA" sz="1600" dirty="0">
              <a:solidFill>
                <a:srgbClr val="000000"/>
              </a:solidFill>
            </a:endParaRPr>
          </a:p>
        </p:txBody>
      </p:sp>
    </p:spTree>
    <p:extLst>
      <p:ext uri="{BB962C8B-B14F-4D97-AF65-F5344CB8AC3E}">
        <p14:creationId xmlns="" xmlns:c="http://schemas.openxmlformats.org/drawingml/2006/chart" xmlns:c15="http://schemas.microsoft.com/office/drawing/2012/chart" xmlns:p14="http://schemas.microsoft.com/office/powerpoint/2010/main" val="2508214099"/>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Documentation du réseau</a:t>
            </a:r>
            <a:r>
              <a:rPr lang="en-US" dirty="0"/>
              <a:t/>
            </a:r>
            <a:br>
              <a:rPr lang="en-US" dirty="0"/>
            </a:br>
            <a:r>
              <a:rPr lang="fr-FR" sz="2400"/>
              <a:t>Étape 1 - Déterminer les types de données à collecter</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rtl="0"/>
            <a:r>
              <a:rPr lang="fr-FR" sz="1600">
                <a:solidFill>
                  <a:srgbClr val="000000"/>
                </a:solidFill>
              </a:rPr>
              <a:t>Lors de la réalisation de la planification initiale, commencez par sélectionner quelques variables représentant les stratégies définies. </a:t>
            </a:r>
          </a:p>
          <a:p>
            <a:pPr marL="0" indent="0" algn="l"/>
            <a:endParaRPr lang="en-CA" sz="1600" dirty="0">
              <a:solidFill>
                <a:srgbClr val="000000"/>
              </a:solidFill>
            </a:endParaRPr>
          </a:p>
          <a:p>
            <a:pPr marL="0" indent="0" algn="l" rtl="0"/>
            <a:r>
              <a:rPr lang="fr-FR" sz="1600">
                <a:solidFill>
                  <a:srgbClr val="000000"/>
                </a:solidFill>
              </a:rPr>
              <a:t>Si vous sélectionnez trop de points de données, la quantité de données peut être trop importante, rendant difficile l’analyse des données recueillies. </a:t>
            </a:r>
          </a:p>
          <a:p>
            <a:pPr marL="0" indent="0" algn="l"/>
            <a:endParaRPr lang="en-CA" sz="1600" dirty="0">
              <a:solidFill>
                <a:srgbClr val="000000"/>
              </a:solidFill>
            </a:endParaRPr>
          </a:p>
          <a:p>
            <a:pPr marL="0" indent="0" algn="l" rtl="0"/>
            <a:r>
              <a:rPr lang="fr-FR" sz="1600">
                <a:solidFill>
                  <a:srgbClr val="000000"/>
                </a:solidFill>
              </a:rPr>
              <a:t>Commencez par quelques données seulement et affinez votre choix au fur et à mesure. </a:t>
            </a:r>
          </a:p>
          <a:p>
            <a:pPr marL="0" indent="0" algn="l"/>
            <a:endParaRPr lang="en-CA" sz="1600" dirty="0">
              <a:solidFill>
                <a:srgbClr val="000000"/>
              </a:solidFill>
            </a:endParaRPr>
          </a:p>
          <a:p>
            <a:pPr marL="0" indent="0" algn="l" rtl="0"/>
            <a:r>
              <a:rPr lang="fr-FR" sz="1600">
                <a:solidFill>
                  <a:srgbClr val="000000"/>
                </a:solidFill>
              </a:rPr>
              <a:t>Quelques bonnes variables de départ sont l'utilisation de l'interface et l'utilisation du CPU.</a:t>
            </a:r>
          </a:p>
        </p:txBody>
      </p:sp>
    </p:spTree>
    <p:extLst>
      <p:ext uri="{BB962C8B-B14F-4D97-AF65-F5344CB8AC3E}">
        <p14:creationId xmlns="" xmlns:c="http://schemas.openxmlformats.org/drawingml/2006/chart" xmlns:c15="http://schemas.microsoft.com/office/drawing/2012/chart" xmlns:p14="http://schemas.microsoft.com/office/powerpoint/2010/main" val="3107187356"/>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Documentation du réseau</a:t>
            </a:r>
            <a:r>
              <a:rPr lang="en-US" dirty="0"/>
              <a:t/>
            </a:r>
            <a:br>
              <a:rPr lang="en-US" dirty="0"/>
            </a:br>
            <a:r>
              <a:rPr lang="fr-FR" sz="2400"/>
              <a:t>Étape 2 - Identifier les dispositifs et les ports d'intérêt</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4266155" cy="638504"/>
          </a:xfrm>
        </p:spPr>
        <p:txBody>
          <a:bodyPr/>
          <a:lstStyle/>
          <a:p>
            <a:pPr marL="0" indent="0" algn="l" rtl="0"/>
            <a:r>
              <a:rPr lang="fr-FR" sz="1600">
                <a:solidFill>
                  <a:srgbClr val="000000"/>
                </a:solidFill>
              </a:rPr>
              <a:t>Une topologie de réseau logique peut être utile pour identifier les principaux appareils et ports à surveiller.</a:t>
            </a:r>
          </a:p>
        </p:txBody>
      </p:sp>
      <p:sp>
        <p:nvSpPr>
          <p:cNvPr id="5" name="Content Placeholder 3">
            <a:extLst>
              <a:ext uri="{FF2B5EF4-FFF2-40B4-BE49-F238E27FC236}">
                <a16:creationId xmlns="" xmlns:c="http://schemas.openxmlformats.org/drawingml/2006/chart" xmlns:c15="http://schemas.microsoft.com/office/drawing/2012/chart" xmlns:a16="http://schemas.microsoft.com/office/drawing/2014/main" id="{70A6D0E7-4433-44E3-BE50-BDD1373ABB54}"/>
              </a:ext>
            </a:extLst>
          </p:cNvPr>
          <p:cNvSpPr txBox="1">
            <a:spLocks/>
          </p:cNvSpPr>
          <p:nvPr/>
        </p:nvSpPr>
        <p:spPr>
          <a:xfrm>
            <a:off x="431971" y="1493923"/>
            <a:ext cx="4013905" cy="2660787"/>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rtl="0"/>
            <a:r>
              <a:rPr lang="fr-FR" sz="1600">
                <a:solidFill>
                  <a:srgbClr val="000000"/>
                </a:solidFill>
              </a:rPr>
              <a:t>Comme indiqué dans l'exemple de topologie, les périphériques et les ports d'intérêt comprennent :</a:t>
            </a:r>
          </a:p>
          <a:p>
            <a:pPr marL="358835" lvl="1" indent="-285750" rtl="0">
              <a:buFont typeface="Arial" panose="020B0604020202020204" pitchFamily="34" charset="0"/>
              <a:buChar char="•"/>
            </a:pPr>
            <a:r>
              <a:rPr lang="fr-FR">
                <a:solidFill>
                  <a:srgbClr val="000000"/>
                </a:solidFill>
              </a:rPr>
              <a:t>PC1 (le terminal Admin)</a:t>
            </a:r>
          </a:p>
          <a:p>
            <a:pPr marL="358835" lvl="1" indent="-285750" rtl="0">
              <a:buFont typeface="Arial" panose="020B0604020202020204" pitchFamily="34" charset="0"/>
              <a:buChar char="•"/>
            </a:pPr>
            <a:r>
              <a:rPr lang="fr-FR">
                <a:solidFill>
                  <a:srgbClr val="000000"/>
                </a:solidFill>
              </a:rPr>
              <a:t>Deux serveurs (c'est-à-dire Srv1 et Svr2)</a:t>
            </a:r>
          </a:p>
          <a:p>
            <a:pPr marL="358835" lvl="1" indent="-285750" rtl="0">
              <a:buFont typeface="Arial" panose="020B0604020202020204" pitchFamily="34" charset="0"/>
              <a:buChar char="•"/>
            </a:pPr>
            <a:r>
              <a:rPr lang="fr-FR">
                <a:solidFill>
                  <a:srgbClr val="000000"/>
                </a:solidFill>
              </a:rPr>
              <a:t>Interfaces de routeur </a:t>
            </a:r>
          </a:p>
          <a:p>
            <a:pPr marL="358835" lvl="1" indent="-285750" rtl="0">
              <a:buFont typeface="Arial" panose="020B0604020202020204" pitchFamily="34" charset="0"/>
              <a:buChar char="•"/>
            </a:pPr>
            <a:r>
              <a:rPr lang="fr-FR">
                <a:solidFill>
                  <a:srgbClr val="000000"/>
                </a:solidFill>
              </a:rPr>
              <a:t>Ports clés sur les commutateurs</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F8DC8728-D326-4DFD-ADA1-49AC65E84E76}"/>
              </a:ext>
            </a:extLst>
          </p:cNvPr>
          <p:cNvPicPr>
            <a:picLocks noChangeAspect="1"/>
          </p:cNvPicPr>
          <p:nvPr/>
        </p:nvPicPr>
        <p:blipFill>
          <a:blip r:embed="rId3"/>
          <a:stretch>
            <a:fillRect/>
          </a:stretch>
        </p:blipFill>
        <p:spPr>
          <a:xfrm>
            <a:off x="4571999" y="1268578"/>
            <a:ext cx="4159464" cy="2660787"/>
          </a:xfrm>
          <a:prstGeom prst="rect">
            <a:avLst/>
          </a:prstGeom>
        </p:spPr>
      </p:pic>
    </p:spTree>
    <p:extLst>
      <p:ext uri="{BB962C8B-B14F-4D97-AF65-F5344CB8AC3E}">
        <p14:creationId xmlns="" xmlns:c="http://schemas.openxmlformats.org/drawingml/2006/chart" xmlns:c15="http://schemas.microsoft.com/office/drawing/2012/chart" xmlns:p14="http://schemas.microsoft.com/office/powerpoint/2010/main" val="85172842"/>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Documentation du réseau</a:t>
            </a:r>
            <a:r>
              <a:rPr lang="en-US" dirty="0"/>
              <a:t/>
            </a:r>
            <a:br>
              <a:rPr lang="en-US" dirty="0"/>
            </a:br>
            <a:r>
              <a:rPr lang="fr-FR" sz="2400"/>
              <a:t>Étape 3 - Déterminer la durée de base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rtl="0"/>
            <a:r>
              <a:rPr lang="fr-FR" sz="1600">
                <a:solidFill>
                  <a:srgbClr val="000000"/>
                </a:solidFill>
              </a:rPr>
              <a:t>Lors de la saisie des données à des fins d'analyse, la période spécifiée doit être la suivante :</a:t>
            </a:r>
          </a:p>
          <a:p>
            <a:pPr marL="285750" indent="-285750" algn="l" rtl="0">
              <a:buFont typeface="Arial" panose="020B0604020202020204" pitchFamily="34" charset="0"/>
              <a:buChar char="•"/>
            </a:pPr>
            <a:r>
              <a:rPr lang="fr-FR" sz="1600">
                <a:solidFill>
                  <a:srgbClr val="000000"/>
                </a:solidFill>
              </a:rPr>
              <a:t>Au minimum, sept jours.</a:t>
            </a:r>
          </a:p>
          <a:p>
            <a:pPr marL="285750" indent="-285750" algn="l" rtl="0">
              <a:buFont typeface="Arial" panose="020B0604020202020204" pitchFamily="34" charset="0"/>
              <a:buChar char="•"/>
            </a:pPr>
            <a:r>
              <a:rPr lang="fr-FR" sz="1600">
                <a:solidFill>
                  <a:srgbClr val="000000"/>
                </a:solidFill>
              </a:rPr>
              <a:t>Ne dure pas plus de six semaines, à moins qu'il ne soit nécessaire de mesurer des tendances spécifiques à long terme. </a:t>
            </a:r>
          </a:p>
          <a:p>
            <a:pPr marL="285750" indent="-285750" algn="l" rtl="0">
              <a:buFont typeface="Arial" panose="020B0604020202020204" pitchFamily="34" charset="0"/>
              <a:buChar char="•"/>
            </a:pPr>
            <a:r>
              <a:rPr lang="fr-FR" sz="1600">
                <a:solidFill>
                  <a:srgbClr val="000000"/>
                </a:solidFill>
              </a:rPr>
              <a:t>Une planification initiale de deux à quatre semaines est généralement tout à fait adéquate.</a:t>
            </a:r>
          </a:p>
          <a:p>
            <a:pPr marL="285750" indent="-285750" algn="l">
              <a:buFont typeface="Arial" panose="020B0604020202020204" pitchFamily="34" charset="0"/>
              <a:buChar char="•"/>
            </a:pPr>
            <a:endParaRPr lang="en-CA" sz="1600" dirty="0">
              <a:solidFill>
                <a:srgbClr val="000000"/>
              </a:solidFill>
            </a:endParaRPr>
          </a:p>
          <a:p>
            <a:pPr marL="0" indent="0" algn="l" rtl="0"/>
            <a:r>
              <a:rPr lang="fr-FR" sz="1600">
                <a:solidFill>
                  <a:srgbClr val="000000"/>
                </a:solidFill>
              </a:rPr>
              <a:t>Analysez tous les ans l’ensemble du réseau ou déterminez la ligne de base de différentes sections du réseau les unes après les autres. </a:t>
            </a:r>
          </a:p>
          <a:p>
            <a:pPr marL="285750" indent="-285750" algn="l">
              <a:buFont typeface="Arial" panose="020B0604020202020204" pitchFamily="34" charset="0"/>
              <a:buChar char="•"/>
            </a:pPr>
            <a:endParaRPr lang="en-CA" sz="1600" dirty="0">
              <a:solidFill>
                <a:srgbClr val="000000"/>
              </a:solidFill>
            </a:endParaRPr>
          </a:p>
          <a:p>
            <a:pPr marL="0" indent="0" algn="l" rtl="0"/>
            <a:r>
              <a:rPr lang="fr-FR" sz="1600">
                <a:solidFill>
                  <a:srgbClr val="000000"/>
                </a:solidFill>
              </a:rPr>
              <a:t>L'analyse doit être effectuée régulièrement afin de pouvoir comprendre dans quelle mesure le réseau est affecté par sa croissance ainsi que par les autres modifications qui lui sont apportées.</a:t>
            </a:r>
          </a:p>
        </p:txBody>
      </p:sp>
    </p:spTree>
    <p:extLst>
      <p:ext uri="{BB962C8B-B14F-4D97-AF65-F5344CB8AC3E}">
        <p14:creationId xmlns="" xmlns:c="http://schemas.openxmlformats.org/drawingml/2006/chart" xmlns:c15="http://schemas.microsoft.com/office/drawing/2012/chart" xmlns:p14="http://schemas.microsoft.com/office/powerpoint/2010/main" val="3321588878"/>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Instructor Materials – Module 12 Planning Guide</a:t>
            </a:r>
          </a:p>
        </p:txBody>
      </p:sp>
      <p:sp>
        <p:nvSpPr>
          <p:cNvPr id="4099" name="Rectangle 34"/>
          <p:cNvSpPr>
            <a:spLocks noGrp="1" noChangeArrowheads="1"/>
          </p:cNvSpPr>
          <p:nvPr>
            <p:ph idx="1"/>
          </p:nvPr>
        </p:nvSpPr>
        <p:spPr>
          <a:xfrm>
            <a:off x="145357" y="808179"/>
            <a:ext cx="8433035" cy="3773247"/>
          </a:xfrm>
        </p:spPr>
        <p:txBody>
          <a:bodyPr/>
          <a:lstStyle/>
          <a:p>
            <a:pPr marL="0" indent="0" rtl="0">
              <a:buNone/>
            </a:pPr>
            <a:r>
              <a:rPr lang="fr-FR"/>
              <a:t>This PowerPoint deck is divided in two parts:</a:t>
            </a:r>
          </a:p>
          <a:p>
            <a:pPr rtl="0">
              <a:buFont typeface="Arial" panose="020B0604020202020204" pitchFamily="34" charset="0"/>
              <a:buChar char="•"/>
            </a:pPr>
            <a:r>
              <a:rPr lang="fr-FR"/>
              <a:t>Instructor Planning Guide</a:t>
            </a:r>
          </a:p>
          <a:p>
            <a:pPr lvl="1" rtl="0">
              <a:buFont typeface="Arial" panose="020B0604020202020204" pitchFamily="34" charset="0"/>
              <a:buChar char="•"/>
            </a:pPr>
            <a:r>
              <a:rPr lang="fr-FR"/>
              <a:t>Information to help you become familiar with the module</a:t>
            </a:r>
          </a:p>
          <a:p>
            <a:pPr lvl="1" rtl="0">
              <a:buFont typeface="Arial" panose="020B0604020202020204" pitchFamily="34" charset="0"/>
              <a:buChar char="•"/>
            </a:pPr>
            <a:r>
              <a:rPr lang="fr-FR"/>
              <a:t>Teaching aids</a:t>
            </a:r>
          </a:p>
          <a:p>
            <a:pPr rtl="0">
              <a:buFont typeface="Arial" panose="020B0604020202020204" pitchFamily="34" charset="0"/>
              <a:buChar char="•"/>
            </a:pPr>
            <a:r>
              <a:rPr lang="fr-FR"/>
              <a:t>Instructor Class Presentation</a:t>
            </a:r>
          </a:p>
          <a:p>
            <a:pPr lvl="1" rtl="0"/>
            <a:r>
              <a:rPr lang="fr-FR"/>
              <a:t>Optional slides that you can use in the classroom</a:t>
            </a:r>
          </a:p>
          <a:p>
            <a:pPr lvl="1" rtl="0"/>
            <a:r>
              <a:rPr lang="fr-FR"/>
              <a:t>Begins on slide # 10</a:t>
            </a:r>
          </a:p>
          <a:p>
            <a:pPr marL="142875" lvl="1" indent="0" algn="ctr" rtl="0">
              <a:buNone/>
            </a:pPr>
            <a:r>
              <a:rPr lang="fr-FR" sz="1600" b="1"/>
              <a:t>Note</a:t>
            </a:r>
            <a:r>
              <a:rPr lang="fr-FR" sz="1600"/>
              <a:t>: Remove the Planning Guide from this presentation before sharing with anyone.</a:t>
            </a:r>
          </a:p>
          <a:p>
            <a:pPr marL="0" indent="0" rtl="0">
              <a:buNone/>
            </a:pPr>
            <a:r>
              <a:rPr lang="fr-FR" sz="1600" b="1">
                <a:solidFill>
                  <a:schemeClr val="accent4"/>
                </a:solidFill>
              </a:rPr>
              <a:t>For additional help and resources go to the Instructor Home Page and Course Resources for this course. You also can visit the professional development site on netacad.com, the official Cisco Networking Academy Facebook page, or Instructor Only FB group.</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Documentation du réseau </a:t>
            </a:r>
            <a:r>
              <a:rPr lang="en-US" dirty="0"/>
              <a:t/>
            </a:r>
            <a:br>
              <a:rPr lang="en-US" dirty="0"/>
            </a:br>
            <a:r>
              <a:rPr lang="fr-FR" sz="2400"/>
              <a:t>Mesure de données</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594911"/>
            <a:ext cx="8280057" cy="545912"/>
          </a:xfrm>
        </p:spPr>
        <p:txBody>
          <a:bodyPr/>
          <a:lstStyle/>
          <a:p>
            <a:pPr marL="0" indent="0" algn="l" rtl="0"/>
            <a:r>
              <a:rPr lang="fr-FR" sz="1600" dirty="0">
                <a:solidFill>
                  <a:srgbClr val="000000"/>
                </a:solidFill>
              </a:rPr>
              <a:t>La figure répertorie certaines des commandes Cisco IOS les plus fréquemment utilisées pour la collecte des données.</a:t>
            </a:r>
          </a:p>
        </p:txBody>
      </p:sp>
      <p:graphicFrame>
        <p:nvGraphicFramePr>
          <p:cNvPr id="2" name="Table 1">
            <a:extLst>
              <a:ext uri="{FF2B5EF4-FFF2-40B4-BE49-F238E27FC236}">
                <a16:creationId xmlns="" xmlns:c="http://schemas.openxmlformats.org/drawingml/2006/chart" xmlns:c15="http://schemas.microsoft.com/office/drawing/2012/chart" xmlns:a16="http://schemas.microsoft.com/office/drawing/2014/main" id="{1691795A-845D-4379-ABF4-179B6DB31E24}"/>
              </a:ext>
            </a:extLst>
          </p:cNvPr>
          <p:cNvGraphicFramePr>
            <a:graphicFrameLocks noGrp="1"/>
          </p:cNvGraphicFramePr>
          <p:nvPr>
            <p:extLst>
              <p:ext uri="{D42A27DB-BD31-4B8C-83A1-F6EECF244321}">
                <p14:modId xmlns="" xmlns:c="http://schemas.openxmlformats.org/drawingml/2006/chart" xmlns:c15="http://schemas.microsoft.com/office/drawing/2012/chart" xmlns:p14="http://schemas.microsoft.com/office/powerpoint/2010/main" val="1225495337"/>
              </p:ext>
            </p:extLst>
          </p:nvPr>
        </p:nvGraphicFramePr>
        <p:xfrm>
          <a:off x="508226" y="1214135"/>
          <a:ext cx="8345488" cy="3673403"/>
        </p:xfrm>
        <a:graphic>
          <a:graphicData uri="http://schemas.openxmlformats.org/drawingml/2006/table">
            <a:tbl>
              <a:tblPr firstRow="1" bandRow="1">
                <a:tableStyleId>{5C22544A-7EE6-4342-B048-85BDC9FD1C3A}</a:tableStyleId>
              </a:tblPr>
              <a:tblGrid>
                <a:gridCol w="3606574">
                  <a:extLst>
                    <a:ext uri="{9D8B030D-6E8A-4147-A177-3AD203B41FA5}">
                      <a16:colId xmlns="" xmlns:c="http://schemas.openxmlformats.org/drawingml/2006/chart" xmlns:c15="http://schemas.microsoft.com/office/drawing/2012/chart" xmlns:a16="http://schemas.microsoft.com/office/drawing/2014/main" val="2018599688"/>
                    </a:ext>
                  </a:extLst>
                </a:gridCol>
                <a:gridCol w="4738914">
                  <a:extLst>
                    <a:ext uri="{9D8B030D-6E8A-4147-A177-3AD203B41FA5}">
                      <a16:colId xmlns="" xmlns:c="http://schemas.openxmlformats.org/drawingml/2006/chart" xmlns:c15="http://schemas.microsoft.com/office/drawing/2012/chart" xmlns:a16="http://schemas.microsoft.com/office/drawing/2014/main" val="1451271533"/>
                    </a:ext>
                  </a:extLst>
                </a:gridCol>
              </a:tblGrid>
              <a:tr h="343650">
                <a:tc>
                  <a:txBody>
                    <a:bodyPr/>
                    <a:lstStyle/>
                    <a:p>
                      <a:pPr algn="l" rtl="0" fontAlgn="ctr"/>
                      <a:r>
                        <a:rPr lang="fr-FR" sz="1200" b="1" dirty="0">
                          <a:effectLst/>
                        </a:rPr>
                        <a:t>Commande</a:t>
                      </a:r>
                    </a:p>
                  </a:txBody>
                  <a:tcPr marL="31750" marR="31750" marT="31750" marB="31750" anchor="ctr"/>
                </a:tc>
                <a:tc>
                  <a:txBody>
                    <a:bodyPr/>
                    <a:lstStyle/>
                    <a:p>
                      <a:pPr algn="l" rtl="0" fontAlgn="ctr"/>
                      <a:r>
                        <a:rPr lang="fr-FR" sz="1200" b="1">
                          <a:effectLst/>
                        </a:rPr>
                        <a:t>Description</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662881758"/>
                  </a:ext>
                </a:extLst>
              </a:tr>
              <a:tr h="284512">
                <a:tc>
                  <a:txBody>
                    <a:bodyPr/>
                    <a:lstStyle/>
                    <a:p>
                      <a:pPr rtl="0" fontAlgn="ctr"/>
                      <a:r>
                        <a:rPr lang="fr-FR" sz="1000" b="1">
                          <a:solidFill>
                            <a:srgbClr val="000000"/>
                          </a:solidFill>
                          <a:effectLst/>
                          <a:latin typeface="Courier New" panose="02070309020205020404" pitchFamily="49" charset="0"/>
                          <a:cs typeface="Courier New" panose="02070309020205020404" pitchFamily="49" charset="0"/>
                        </a:rPr>
                        <a:t>show version</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Affiche le temps de fonctionnement, les informations sur la version des logiciels et du matériel</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675893446"/>
                  </a:ext>
                </a:extLst>
              </a:tr>
              <a:tr h="343650">
                <a:tc>
                  <a:txBody>
                    <a:bodyPr/>
                    <a:lstStyle/>
                    <a:p>
                      <a:pPr rtl="0" fontAlgn="ctr"/>
                      <a:r>
                        <a:rPr lang="fr-FR" sz="1000" b="1">
                          <a:solidFill>
                            <a:srgbClr val="000000"/>
                          </a:solidFill>
                          <a:effectLst/>
                          <a:latin typeface="Courier New" panose="02070309020205020404" pitchFamily="49" charset="0"/>
                          <a:cs typeface="Courier New" panose="02070309020205020404" pitchFamily="49" charset="0"/>
                        </a:rPr>
                        <a:t>show ip interface</a:t>
                      </a:r>
                      <a:r>
                        <a:rPr lang="fr-FR" sz="1000" b="0">
                          <a:solidFill>
                            <a:srgbClr val="000000"/>
                          </a:solidFill>
                          <a:effectLst/>
                          <a:latin typeface="Courier New" panose="02070309020205020404" pitchFamily="49" charset="0"/>
                          <a:cs typeface="Courier New" panose="02070309020205020404" pitchFamily="49" charset="0"/>
                        </a:rPr>
                        <a:t> [</a:t>
                      </a:r>
                      <a:r>
                        <a:rPr lang="fr-FR" sz="1000" b="1">
                          <a:solidFill>
                            <a:srgbClr val="000000"/>
                          </a:solidFill>
                          <a:effectLst/>
                          <a:latin typeface="Courier New" panose="02070309020205020404" pitchFamily="49" charset="0"/>
                          <a:cs typeface="Courier New" panose="02070309020205020404" pitchFamily="49" charset="0"/>
                        </a:rPr>
                        <a:t>brief</a:t>
                      </a:r>
                      <a:r>
                        <a:rPr lang="fr-FR" sz="1000" b="0">
                          <a:solidFill>
                            <a:srgbClr val="000000"/>
                          </a:solidFill>
                          <a:effectLst/>
                          <a:latin typeface="Courier New" panose="02070309020205020404" pitchFamily="49" charset="0"/>
                          <a:cs typeface="Courier New" panose="02070309020205020404" pitchFamily="49" charset="0"/>
                        </a:rPr>
                        <a:t>] </a:t>
                      </a:r>
                      <a:r>
                        <a:rPr lang="en-CA" sz="1000" b="0" dirty="0">
                          <a:solidFill>
                            <a:srgbClr val="000000"/>
                          </a:solidFill>
                          <a:effectLst/>
                          <a:latin typeface="Courier New" panose="02070309020205020404" pitchFamily="49" charset="0"/>
                          <a:cs typeface="Courier New" panose="02070309020205020404" pitchFamily="49" charset="0"/>
                        </a:rPr>
                        <a:t/>
                      </a:r>
                      <a:br>
                        <a:rPr lang="en-CA" sz="1000" b="0" dirty="0">
                          <a:solidFill>
                            <a:srgbClr val="000000"/>
                          </a:solidFill>
                          <a:effectLst/>
                          <a:latin typeface="Courier New" panose="02070309020205020404" pitchFamily="49" charset="0"/>
                          <a:cs typeface="Courier New" panose="02070309020205020404" pitchFamily="49" charset="0"/>
                        </a:rPr>
                      </a:br>
                      <a:r>
                        <a:rPr lang="fr-FR" sz="1000" b="1">
                          <a:solidFill>
                            <a:srgbClr val="000000"/>
                          </a:solidFill>
                          <a:effectLst/>
                          <a:latin typeface="Courier New" panose="02070309020205020404" pitchFamily="49" charset="0"/>
                          <a:cs typeface="Courier New" panose="02070309020205020404" pitchFamily="49" charset="0"/>
                        </a:rPr>
                        <a:t>show ipv6 interface</a:t>
                      </a:r>
                      <a:r>
                        <a:rPr lang="fr-FR" sz="1000" b="0">
                          <a:solidFill>
                            <a:srgbClr val="000000"/>
                          </a:solidFill>
                          <a:effectLst/>
                          <a:latin typeface="Courier New" panose="02070309020205020404" pitchFamily="49" charset="0"/>
                          <a:cs typeface="Courier New" panose="02070309020205020404" pitchFamily="49" charset="0"/>
                        </a:rPr>
                        <a:t> [</a:t>
                      </a:r>
                      <a:r>
                        <a:rPr lang="fr-FR" sz="1000" b="1">
                          <a:solidFill>
                            <a:srgbClr val="000000"/>
                          </a:solidFill>
                          <a:effectLst/>
                          <a:latin typeface="Courier New" panose="02070309020205020404" pitchFamily="49" charset="0"/>
                          <a:cs typeface="Courier New" panose="02070309020205020404" pitchFamily="49" charset="0"/>
                        </a:rPr>
                        <a:t>brief</a:t>
                      </a:r>
                      <a:r>
                        <a:rPr lang="fr-FR" sz="1000" b="0">
                          <a:solidFill>
                            <a:srgbClr val="000000"/>
                          </a:solidFill>
                          <a:effectLst/>
                          <a:latin typeface="Courier New" panose="02070309020205020404" pitchFamily="49" charset="0"/>
                          <a:cs typeface="Courier New" panose="02070309020205020404" pitchFamily="49" charset="0"/>
                        </a:rPr>
                        <a:t>]</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Affiche toutes les options de configuration définies sur une interface.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825478387"/>
                  </a:ext>
                </a:extLst>
              </a:tr>
              <a:tr h="265387">
                <a:tc>
                  <a:txBody>
                    <a:bodyPr/>
                    <a:lstStyle/>
                    <a:p>
                      <a:pPr rtl="0" fontAlgn="ctr"/>
                      <a:r>
                        <a:rPr lang="fr-FR" sz="1000" b="1">
                          <a:solidFill>
                            <a:srgbClr val="000000"/>
                          </a:solidFill>
                          <a:effectLst/>
                          <a:latin typeface="Courier New" panose="02070309020205020404" pitchFamily="49" charset="0"/>
                          <a:cs typeface="Courier New" panose="02070309020205020404" pitchFamily="49" charset="0"/>
                        </a:rPr>
                        <a:t>show interfaces</a:t>
                      </a:r>
                      <a:r>
                        <a:rPr lang="fr-FR" sz="1000" b="0">
                          <a:solidFill>
                            <a:srgbClr val="000000"/>
                          </a:solidFill>
                          <a:effectLst/>
                          <a:latin typeface="Courier New" panose="02070309020205020404" pitchFamily="49" charset="0"/>
                          <a:cs typeface="Courier New" panose="02070309020205020404" pitchFamily="49" charset="0"/>
                        </a:rPr>
                        <a:t> </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Affiche les résultats détaillés pour chaque interface.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241581414"/>
                  </a:ext>
                </a:extLst>
              </a:tr>
              <a:tr h="355418">
                <a:tc>
                  <a:txBody>
                    <a:bodyPr/>
                    <a:lstStyle/>
                    <a:p>
                      <a:pPr rtl="0" fontAlgn="ctr"/>
                      <a:r>
                        <a:rPr lang="fr-FR" sz="1000" b="1">
                          <a:solidFill>
                            <a:srgbClr val="000000"/>
                          </a:solidFill>
                          <a:effectLst/>
                          <a:latin typeface="Courier New" panose="02070309020205020404" pitchFamily="49" charset="0"/>
                          <a:cs typeface="Courier New" panose="02070309020205020404" pitchFamily="49" charset="0"/>
                        </a:rPr>
                        <a:t>show ip route</a:t>
                      </a:r>
                      <a:r>
                        <a:rPr lang="fr-FR" sz="1000" b="0">
                          <a:solidFill>
                            <a:srgbClr val="000000"/>
                          </a:solidFill>
                          <a:effectLst/>
                          <a:latin typeface="Courier New" panose="02070309020205020404" pitchFamily="49" charset="0"/>
                          <a:cs typeface="Courier New" panose="02070309020205020404" pitchFamily="49" charset="0"/>
                        </a:rPr>
                        <a:t> [</a:t>
                      </a:r>
                      <a:r>
                        <a:rPr lang="fr-FR" sz="1000" b="1">
                          <a:solidFill>
                            <a:srgbClr val="000000"/>
                          </a:solidFill>
                          <a:effectLst/>
                          <a:latin typeface="Courier New" panose="02070309020205020404" pitchFamily="49" charset="0"/>
                          <a:cs typeface="Courier New" panose="02070309020205020404" pitchFamily="49" charset="0"/>
                        </a:rPr>
                        <a:t>static </a:t>
                      </a:r>
                      <a:r>
                        <a:rPr lang="fr-FR" sz="1000" b="0">
                          <a:solidFill>
                            <a:srgbClr val="000000"/>
                          </a:solidFill>
                          <a:effectLst/>
                          <a:latin typeface="Courier New" panose="02070309020205020404" pitchFamily="49" charset="0"/>
                          <a:cs typeface="Courier New" panose="02070309020205020404" pitchFamily="49" charset="0"/>
                        </a:rPr>
                        <a:t>| </a:t>
                      </a:r>
                      <a:r>
                        <a:rPr lang="fr-FR" sz="1000" b="1">
                          <a:solidFill>
                            <a:srgbClr val="000000"/>
                          </a:solidFill>
                          <a:effectLst/>
                          <a:latin typeface="Courier New" panose="02070309020205020404" pitchFamily="49" charset="0"/>
                          <a:cs typeface="Courier New" panose="02070309020205020404" pitchFamily="49" charset="0"/>
                        </a:rPr>
                        <a:t>eigrp </a:t>
                      </a:r>
                      <a:r>
                        <a:rPr lang="fr-FR" sz="1000" b="0">
                          <a:solidFill>
                            <a:srgbClr val="000000"/>
                          </a:solidFill>
                          <a:effectLst/>
                          <a:latin typeface="Courier New" panose="02070309020205020404" pitchFamily="49" charset="0"/>
                          <a:cs typeface="Courier New" panose="02070309020205020404" pitchFamily="49" charset="0"/>
                        </a:rPr>
                        <a:t>| </a:t>
                      </a:r>
                      <a:r>
                        <a:rPr lang="fr-FR" sz="1000" b="1">
                          <a:solidFill>
                            <a:srgbClr val="000000"/>
                          </a:solidFill>
                          <a:effectLst/>
                          <a:latin typeface="Courier New" panose="02070309020205020404" pitchFamily="49" charset="0"/>
                          <a:cs typeface="Courier New" panose="02070309020205020404" pitchFamily="49" charset="0"/>
                        </a:rPr>
                        <a:t>ospf </a:t>
                      </a:r>
                      <a:r>
                        <a:rPr lang="fr-FR" sz="1000" b="0">
                          <a:solidFill>
                            <a:srgbClr val="000000"/>
                          </a:solidFill>
                          <a:effectLst/>
                          <a:latin typeface="Courier New" panose="02070309020205020404" pitchFamily="49" charset="0"/>
                          <a:cs typeface="Courier New" panose="02070309020205020404" pitchFamily="49" charset="0"/>
                        </a:rPr>
                        <a:t>| </a:t>
                      </a:r>
                      <a:r>
                        <a:rPr lang="fr-FR" sz="1000" b="1">
                          <a:solidFill>
                            <a:srgbClr val="000000"/>
                          </a:solidFill>
                          <a:effectLst/>
                          <a:latin typeface="Courier New" panose="02070309020205020404" pitchFamily="49" charset="0"/>
                          <a:cs typeface="Courier New" panose="02070309020205020404" pitchFamily="49" charset="0"/>
                        </a:rPr>
                        <a:t>bgp</a:t>
                      </a:r>
                      <a:r>
                        <a:rPr lang="fr-FR" sz="1000" b="0">
                          <a:solidFill>
                            <a:srgbClr val="000000"/>
                          </a:solidFill>
                          <a:effectLst/>
                          <a:latin typeface="Courier New" panose="02070309020205020404" pitchFamily="49" charset="0"/>
                          <a:cs typeface="Courier New" panose="02070309020205020404" pitchFamily="49" charset="0"/>
                        </a:rPr>
                        <a:t>]</a:t>
                      </a:r>
                      <a:r>
                        <a:rPr lang="en-CA" sz="1000" b="0" dirty="0">
                          <a:solidFill>
                            <a:srgbClr val="000000"/>
                          </a:solidFill>
                          <a:effectLst/>
                          <a:latin typeface="Courier New" panose="02070309020205020404" pitchFamily="49" charset="0"/>
                          <a:cs typeface="Courier New" panose="02070309020205020404" pitchFamily="49" charset="0"/>
                        </a:rPr>
                        <a:t/>
                      </a:r>
                      <a:br>
                        <a:rPr lang="en-CA" sz="1000" b="0" dirty="0">
                          <a:solidFill>
                            <a:srgbClr val="000000"/>
                          </a:solidFill>
                          <a:effectLst/>
                          <a:latin typeface="Courier New" panose="02070309020205020404" pitchFamily="49" charset="0"/>
                          <a:cs typeface="Courier New" panose="02070309020205020404" pitchFamily="49" charset="0"/>
                        </a:rPr>
                      </a:br>
                      <a:r>
                        <a:rPr lang="fr-FR" sz="1000" b="1">
                          <a:solidFill>
                            <a:srgbClr val="000000"/>
                          </a:solidFill>
                          <a:effectLst/>
                          <a:latin typeface="Courier New" panose="02070309020205020404" pitchFamily="49" charset="0"/>
                          <a:cs typeface="Courier New" panose="02070309020205020404" pitchFamily="49" charset="0"/>
                        </a:rPr>
                        <a:t>show ipv6 route</a:t>
                      </a:r>
                      <a:r>
                        <a:rPr lang="fr-FR" sz="1000" b="0">
                          <a:solidFill>
                            <a:srgbClr val="000000"/>
                          </a:solidFill>
                          <a:effectLst/>
                          <a:latin typeface="Courier New" panose="02070309020205020404" pitchFamily="49" charset="0"/>
                          <a:cs typeface="Courier New" panose="02070309020205020404" pitchFamily="49" charset="0"/>
                        </a:rPr>
                        <a:t> [</a:t>
                      </a:r>
                      <a:r>
                        <a:rPr lang="fr-FR" sz="1000" b="1">
                          <a:solidFill>
                            <a:srgbClr val="000000"/>
                          </a:solidFill>
                          <a:effectLst/>
                          <a:latin typeface="Courier New" panose="02070309020205020404" pitchFamily="49" charset="0"/>
                          <a:cs typeface="Courier New" panose="02070309020205020404" pitchFamily="49" charset="0"/>
                        </a:rPr>
                        <a:t>static </a:t>
                      </a:r>
                      <a:r>
                        <a:rPr lang="fr-FR" sz="1000" b="0">
                          <a:solidFill>
                            <a:srgbClr val="000000"/>
                          </a:solidFill>
                          <a:effectLst/>
                          <a:latin typeface="Courier New" panose="02070309020205020404" pitchFamily="49" charset="0"/>
                          <a:cs typeface="Courier New" panose="02070309020205020404" pitchFamily="49" charset="0"/>
                        </a:rPr>
                        <a:t>| </a:t>
                      </a:r>
                      <a:r>
                        <a:rPr lang="fr-FR" sz="1000" b="1">
                          <a:solidFill>
                            <a:srgbClr val="000000"/>
                          </a:solidFill>
                          <a:effectLst/>
                          <a:latin typeface="Courier New" panose="02070309020205020404" pitchFamily="49" charset="0"/>
                          <a:cs typeface="Courier New" panose="02070309020205020404" pitchFamily="49" charset="0"/>
                        </a:rPr>
                        <a:t>eigrp </a:t>
                      </a:r>
                      <a:r>
                        <a:rPr lang="fr-FR" sz="1000" b="0">
                          <a:solidFill>
                            <a:srgbClr val="000000"/>
                          </a:solidFill>
                          <a:effectLst/>
                          <a:latin typeface="Courier New" panose="02070309020205020404" pitchFamily="49" charset="0"/>
                          <a:cs typeface="Courier New" panose="02070309020205020404" pitchFamily="49" charset="0"/>
                        </a:rPr>
                        <a:t>| </a:t>
                      </a:r>
                      <a:r>
                        <a:rPr lang="fr-FR" sz="1000" b="1">
                          <a:solidFill>
                            <a:srgbClr val="000000"/>
                          </a:solidFill>
                          <a:effectLst/>
                          <a:latin typeface="Courier New" panose="02070309020205020404" pitchFamily="49" charset="0"/>
                          <a:cs typeface="Courier New" panose="02070309020205020404" pitchFamily="49" charset="0"/>
                        </a:rPr>
                        <a:t>ospf </a:t>
                      </a:r>
                      <a:r>
                        <a:rPr lang="fr-FR" sz="1000" b="0">
                          <a:solidFill>
                            <a:srgbClr val="000000"/>
                          </a:solidFill>
                          <a:effectLst/>
                          <a:latin typeface="Courier New" panose="02070309020205020404" pitchFamily="49" charset="0"/>
                          <a:cs typeface="Courier New" panose="02070309020205020404" pitchFamily="49" charset="0"/>
                        </a:rPr>
                        <a:t>| </a:t>
                      </a:r>
                      <a:r>
                        <a:rPr lang="fr-FR" sz="1000" b="1">
                          <a:solidFill>
                            <a:srgbClr val="000000"/>
                          </a:solidFill>
                          <a:effectLst/>
                          <a:latin typeface="Courier New" panose="02070309020205020404" pitchFamily="49" charset="0"/>
                          <a:cs typeface="Courier New" panose="02070309020205020404" pitchFamily="49" charset="0"/>
                        </a:rPr>
                        <a:t>bgp</a:t>
                      </a:r>
                      <a:r>
                        <a:rPr lang="fr-FR" sz="1000" b="0">
                          <a:solidFill>
                            <a:srgbClr val="000000"/>
                          </a:solidFill>
                          <a:effectLst/>
                          <a:latin typeface="Courier New" panose="02070309020205020404" pitchFamily="49" charset="0"/>
                          <a:cs typeface="Courier New" panose="02070309020205020404" pitchFamily="49" charset="0"/>
                        </a:rPr>
                        <a:t>]</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La table de routage comprend des réseaux connectés directement et des réseaux distants.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638563347"/>
                  </a:ext>
                </a:extLst>
              </a:tr>
              <a:tr h="308823">
                <a:tc>
                  <a:txBody>
                    <a:bodyPr/>
                    <a:lstStyle/>
                    <a:p>
                      <a:pPr rtl="0" fontAlgn="ctr"/>
                      <a:r>
                        <a:rPr lang="fr-FR" sz="1000" b="1">
                          <a:solidFill>
                            <a:srgbClr val="000000"/>
                          </a:solidFill>
                          <a:effectLst/>
                          <a:latin typeface="Courier New" panose="02070309020205020404" pitchFamily="49" charset="0"/>
                          <a:cs typeface="Courier New" panose="02070309020205020404" pitchFamily="49" charset="0"/>
                        </a:rPr>
                        <a:t>show cdp neighbors detail</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Affiche des informations détaillées sur les appareils Cisco directement connectés.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735387363"/>
                  </a:ext>
                </a:extLst>
              </a:tr>
              <a:tr h="341296">
                <a:tc>
                  <a:txBody>
                    <a:bodyPr/>
                    <a:lstStyle/>
                    <a:p>
                      <a:pPr rtl="0" fontAlgn="ctr"/>
                      <a:r>
                        <a:rPr lang="fr-FR" sz="1000" b="1" dirty="0">
                          <a:solidFill>
                            <a:srgbClr val="000000"/>
                          </a:solidFill>
                          <a:effectLst/>
                          <a:latin typeface="Courier New" panose="02070309020205020404" pitchFamily="49" charset="0"/>
                          <a:cs typeface="Courier New" panose="02070309020205020404" pitchFamily="49" charset="0"/>
                        </a:rPr>
                        <a:t>show </a:t>
                      </a:r>
                      <a:r>
                        <a:rPr lang="fr-FR" sz="1000" b="1" dirty="0" err="1">
                          <a:solidFill>
                            <a:srgbClr val="000000"/>
                          </a:solidFill>
                          <a:effectLst/>
                          <a:latin typeface="Courier New" panose="02070309020205020404" pitchFamily="49" charset="0"/>
                          <a:cs typeface="Courier New" panose="02070309020205020404" pitchFamily="49" charset="0"/>
                        </a:rPr>
                        <a:t>arp</a:t>
                      </a:r>
                      <a:r>
                        <a:rPr lang="en-CA" sz="1000" b="0" dirty="0">
                          <a:solidFill>
                            <a:srgbClr val="000000"/>
                          </a:solidFill>
                          <a:effectLst/>
                          <a:latin typeface="Courier New" panose="02070309020205020404" pitchFamily="49" charset="0"/>
                          <a:cs typeface="Courier New" panose="02070309020205020404" pitchFamily="49" charset="0"/>
                        </a:rPr>
                        <a:t/>
                      </a:r>
                      <a:br>
                        <a:rPr lang="en-CA" sz="1000" b="0" dirty="0">
                          <a:solidFill>
                            <a:srgbClr val="000000"/>
                          </a:solidFill>
                          <a:effectLst/>
                          <a:latin typeface="Courier New" panose="02070309020205020404" pitchFamily="49" charset="0"/>
                          <a:cs typeface="Courier New" panose="02070309020205020404" pitchFamily="49" charset="0"/>
                        </a:rPr>
                      </a:br>
                      <a:r>
                        <a:rPr lang="fr-FR" sz="1000" b="1" dirty="0">
                          <a:solidFill>
                            <a:srgbClr val="000000"/>
                          </a:solidFill>
                          <a:effectLst/>
                          <a:latin typeface="Courier New" panose="02070309020205020404" pitchFamily="49" charset="0"/>
                          <a:cs typeface="Courier New" panose="02070309020205020404" pitchFamily="49" charset="0"/>
                        </a:rPr>
                        <a:t>show ipv6 </a:t>
                      </a:r>
                      <a:r>
                        <a:rPr lang="fr-FR" sz="1000" b="1" dirty="0" err="1">
                          <a:solidFill>
                            <a:srgbClr val="000000"/>
                          </a:solidFill>
                          <a:effectLst/>
                          <a:latin typeface="Courier New" panose="02070309020205020404" pitchFamily="49" charset="0"/>
                          <a:cs typeface="Courier New" panose="02070309020205020404" pitchFamily="49" charset="0"/>
                        </a:rPr>
                        <a:t>neighbors</a:t>
                      </a:r>
                      <a:endParaRPr lang="fr-FR" sz="1000" b="1" dirty="0">
                        <a:solidFill>
                          <a:srgbClr val="000000"/>
                        </a:solidFill>
                        <a:effectLst/>
                        <a:latin typeface="Courier New" panose="02070309020205020404" pitchFamily="49" charset="0"/>
                        <a:cs typeface="Courier New" panose="02070309020205020404" pitchFamily="49" charset="0"/>
                      </a:endParaRP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Affiche le contenu de la table ARP (IPv4) et de la table voisine (IPv6).</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186036008"/>
                  </a:ext>
                </a:extLst>
              </a:tr>
              <a:tr h="273353">
                <a:tc>
                  <a:txBody>
                    <a:bodyPr/>
                    <a:lstStyle/>
                    <a:p>
                      <a:pPr rtl="0" fontAlgn="ctr"/>
                      <a:r>
                        <a:rPr lang="fr-FR" sz="1000" b="1">
                          <a:solidFill>
                            <a:srgbClr val="000000"/>
                          </a:solidFill>
                          <a:effectLst/>
                          <a:latin typeface="Courier New" panose="02070309020205020404" pitchFamily="49" charset="0"/>
                          <a:cs typeface="Courier New" panose="02070309020205020404" pitchFamily="49" charset="0"/>
                        </a:rPr>
                        <a:t>show running-config</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Affichez la configuration en cours.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789815858"/>
                  </a:ext>
                </a:extLst>
              </a:tr>
              <a:tr h="253553">
                <a:tc>
                  <a:txBody>
                    <a:bodyPr/>
                    <a:lstStyle/>
                    <a:p>
                      <a:pPr rtl="0" fontAlgn="ctr"/>
                      <a:r>
                        <a:rPr lang="fr-FR" sz="1000" b="1">
                          <a:solidFill>
                            <a:srgbClr val="000000"/>
                          </a:solidFill>
                          <a:effectLst/>
                          <a:latin typeface="Courier New" panose="02070309020205020404" pitchFamily="49" charset="0"/>
                          <a:cs typeface="Courier New" panose="02070309020205020404" pitchFamily="49" charset="0"/>
                        </a:rPr>
                        <a:t>show vlan</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Affiche l'état des VLAN sur un commutateur.</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966803147"/>
                  </a:ext>
                </a:extLst>
              </a:tr>
              <a:tr h="266700">
                <a:tc>
                  <a:txBody>
                    <a:bodyPr/>
                    <a:lstStyle/>
                    <a:p>
                      <a:pPr rtl="0" fontAlgn="ctr"/>
                      <a:r>
                        <a:rPr lang="fr-FR" sz="1000" b="1">
                          <a:solidFill>
                            <a:srgbClr val="000000"/>
                          </a:solidFill>
                          <a:effectLst/>
                          <a:latin typeface="Courier New" panose="02070309020205020404" pitchFamily="49" charset="0"/>
                          <a:cs typeface="Courier New" panose="02070309020205020404" pitchFamily="49" charset="0"/>
                        </a:rPr>
                        <a:t>show port</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Affiche l'état des ports sur un commutateur.</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04089341"/>
                  </a:ext>
                </a:extLst>
              </a:tr>
              <a:tr h="355418">
                <a:tc>
                  <a:txBody>
                    <a:bodyPr/>
                    <a:lstStyle/>
                    <a:p>
                      <a:pPr rtl="0" fontAlgn="ctr"/>
                      <a:r>
                        <a:rPr lang="fr-FR" sz="1000" b="1">
                          <a:solidFill>
                            <a:srgbClr val="000000"/>
                          </a:solidFill>
                          <a:effectLst/>
                          <a:latin typeface="Courier New" panose="02070309020205020404" pitchFamily="49" charset="0"/>
                          <a:cs typeface="Courier New" panose="02070309020205020404" pitchFamily="49" charset="0"/>
                        </a:rPr>
                        <a:t>show tech-support</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Utilisé pour collecter une grande quantité d'informations à l'aide de plusieurs commandes </a:t>
                      </a:r>
                      <a:r>
                        <a:rPr lang="fr-FR" sz="1050" b="1" kern="1200">
                          <a:solidFill>
                            <a:srgbClr val="000000"/>
                          </a:solidFill>
                          <a:effectLst/>
                          <a:latin typeface="+mn-lt"/>
                          <a:ea typeface="+mn-ea"/>
                          <a:cs typeface="+mn-cs"/>
                        </a:rPr>
                        <a:t>show </a:t>
                      </a:r>
                      <a:r>
                        <a:rPr lang="fr-FR" sz="1050" b="0" kern="1200">
                          <a:solidFill>
                            <a:srgbClr val="000000"/>
                          </a:solidFill>
                          <a:effectLst/>
                          <a:latin typeface="+mn-lt"/>
                          <a:ea typeface="+mn-ea"/>
                          <a:cs typeface="+mn-cs"/>
                        </a:rPr>
                        <a:t>à des fins de compte rendu de l'assistance technique.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320307206"/>
                  </a:ext>
                </a:extLst>
              </a:tr>
            </a:tbl>
          </a:graphicData>
        </a:graphic>
      </p:graphicFrame>
    </p:spTree>
    <p:extLst>
      <p:ext uri="{BB962C8B-B14F-4D97-AF65-F5344CB8AC3E}">
        <p14:creationId xmlns="" xmlns:c="http://schemas.openxmlformats.org/drawingml/2006/chart" xmlns:c15="http://schemas.microsoft.com/office/drawing/2012/chart" xmlns:p14="http://schemas.microsoft.com/office/powerpoint/2010/main" val="1519952198"/>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12.2 Processus de dépannage</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619359580"/>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Processus de dépannage </a:t>
            </a:r>
            <a:r>
              <a:rPr lang="en-US" dirty="0"/>
              <a:t/>
            </a:r>
            <a:br>
              <a:rPr lang="en-US" dirty="0"/>
            </a:br>
            <a:r>
              <a:rPr lang="fr-FR" sz="2400"/>
              <a:t>Procédures générales de dépannage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4359104" cy="3073946"/>
          </a:xfrm>
        </p:spPr>
        <p:txBody>
          <a:bodyPr/>
          <a:lstStyle/>
          <a:p>
            <a:pPr marL="0" indent="0" algn="l" rtl="0"/>
            <a:r>
              <a:rPr lang="fr-FR" sz="1600">
                <a:solidFill>
                  <a:srgbClr val="000000"/>
                </a:solidFill>
              </a:rPr>
              <a:t>Le dépannage peut prendre du temps car les réseaux diffèrent, les problèmes diffèrent et l'expérience de dépannage varie. </a:t>
            </a:r>
          </a:p>
          <a:p>
            <a:pPr marL="285750" indent="-285750" algn="l" rtl="0">
              <a:buFont typeface="Arial" panose="020B0604020202020204" pitchFamily="34" charset="0"/>
              <a:buChar char="•"/>
            </a:pPr>
            <a:r>
              <a:rPr lang="fr-FR" sz="1600">
                <a:solidFill>
                  <a:srgbClr val="000000"/>
                </a:solidFill>
              </a:rPr>
              <a:t>L'utilisation d'une méthode de dépannage structurée raccourcit le temps global de dépannage.</a:t>
            </a:r>
          </a:p>
          <a:p>
            <a:pPr marL="285750" indent="-285750" algn="l" rtl="0">
              <a:buFont typeface="Arial" panose="020B0604020202020204" pitchFamily="34" charset="0"/>
              <a:buChar char="•"/>
            </a:pPr>
            <a:r>
              <a:rPr lang="fr-FR" sz="1600">
                <a:solidFill>
                  <a:srgbClr val="000000"/>
                </a:solidFill>
              </a:rPr>
              <a:t>Plusieurs processus de dépannage peuvent être utilisés pour résoudre un problème. </a:t>
            </a:r>
          </a:p>
          <a:p>
            <a:pPr marL="285750" indent="-285750" algn="l" rtl="0">
              <a:buFont typeface="Arial" panose="020B0604020202020204" pitchFamily="34" charset="0"/>
              <a:buChar char="•"/>
            </a:pPr>
            <a:r>
              <a:rPr lang="fr-FR" sz="1600">
                <a:solidFill>
                  <a:srgbClr val="000000"/>
                </a:solidFill>
              </a:rPr>
              <a:t>La figure montre l'organigramme logique d'un processus simplifié de dépannage en trois étapes.</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F7F6A288-952E-4240-94C0-A9B1C9AFC7E0}"/>
              </a:ext>
            </a:extLst>
          </p:cNvPr>
          <p:cNvPicPr>
            <a:picLocks noChangeAspect="1"/>
          </p:cNvPicPr>
          <p:nvPr/>
        </p:nvPicPr>
        <p:blipFill>
          <a:blip r:embed="rId3"/>
          <a:stretch>
            <a:fillRect/>
          </a:stretch>
        </p:blipFill>
        <p:spPr>
          <a:xfrm>
            <a:off x="4791075" y="647943"/>
            <a:ext cx="4116932" cy="3640138"/>
          </a:xfrm>
          <a:prstGeom prst="rect">
            <a:avLst/>
          </a:prstGeom>
        </p:spPr>
      </p:pic>
    </p:spTree>
    <p:extLst>
      <p:ext uri="{BB962C8B-B14F-4D97-AF65-F5344CB8AC3E}">
        <p14:creationId xmlns="" xmlns:c="http://schemas.openxmlformats.org/drawingml/2006/chart" xmlns:c15="http://schemas.microsoft.com/office/drawing/2012/chart" xmlns:p14="http://schemas.microsoft.com/office/powerpoint/2010/main" val="2872558894"/>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Processus de dépannage</a:t>
            </a:r>
            <a:r>
              <a:rPr lang="en-US" dirty="0"/>
              <a:t/>
            </a:r>
            <a:br>
              <a:rPr lang="en-US" dirty="0"/>
            </a:br>
            <a:r>
              <a:rPr lang="fr-FR" sz="2400"/>
              <a:t>Processus de dépannage en sept étapes</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2" y="855419"/>
            <a:ext cx="4358896" cy="582683"/>
          </a:xfrm>
        </p:spPr>
        <p:txBody>
          <a:bodyPr/>
          <a:lstStyle/>
          <a:p>
            <a:pPr marL="0" indent="0" algn="l" rtl="0"/>
            <a:r>
              <a:rPr lang="fr-FR" sz="1600">
                <a:solidFill>
                  <a:srgbClr val="000000"/>
                </a:solidFill>
              </a:rPr>
              <a:t>La figure montre un processus de dépannage plus détaillé en sept étapes.</a:t>
            </a:r>
          </a:p>
        </p:txBody>
      </p:sp>
      <p:graphicFrame>
        <p:nvGraphicFramePr>
          <p:cNvPr id="2" name="Table 1">
            <a:extLst>
              <a:ext uri="{FF2B5EF4-FFF2-40B4-BE49-F238E27FC236}">
                <a16:creationId xmlns="" xmlns:c="http://schemas.openxmlformats.org/drawingml/2006/chart" xmlns:c15="http://schemas.microsoft.com/office/drawing/2012/chart" xmlns:a16="http://schemas.microsoft.com/office/drawing/2014/main" id="{306DD679-458C-4339-A53C-0D2BFAFE863D}"/>
              </a:ext>
            </a:extLst>
          </p:cNvPr>
          <p:cNvGraphicFramePr>
            <a:graphicFrameLocks noGrp="1"/>
          </p:cNvGraphicFramePr>
          <p:nvPr>
            <p:extLst>
              <p:ext uri="{D42A27DB-BD31-4B8C-83A1-F6EECF244321}">
                <p14:modId xmlns="" xmlns:c="http://schemas.openxmlformats.org/drawingml/2006/chart" xmlns:c15="http://schemas.microsoft.com/office/drawing/2012/chart" xmlns:p14="http://schemas.microsoft.com/office/powerpoint/2010/main" val="1727105321"/>
              </p:ext>
            </p:extLst>
          </p:nvPr>
        </p:nvGraphicFramePr>
        <p:xfrm>
          <a:off x="533400" y="1646238"/>
          <a:ext cx="8178628" cy="3082812"/>
        </p:xfrm>
        <a:graphic>
          <a:graphicData uri="http://schemas.openxmlformats.org/drawingml/2006/table">
            <a:tbl>
              <a:tblPr firstRow="1" bandRow="1">
                <a:tableStyleId>{5C22544A-7EE6-4342-B048-85BDC9FD1C3A}</a:tableStyleId>
              </a:tblPr>
              <a:tblGrid>
                <a:gridCol w="1580588">
                  <a:extLst>
                    <a:ext uri="{9D8B030D-6E8A-4147-A177-3AD203B41FA5}">
                      <a16:colId xmlns="" xmlns:c="http://schemas.openxmlformats.org/drawingml/2006/chart" xmlns:c15="http://schemas.microsoft.com/office/drawing/2012/chart" xmlns:a16="http://schemas.microsoft.com/office/drawing/2014/main" val="1047834271"/>
                    </a:ext>
                  </a:extLst>
                </a:gridCol>
                <a:gridCol w="6598040">
                  <a:extLst>
                    <a:ext uri="{9D8B030D-6E8A-4147-A177-3AD203B41FA5}">
                      <a16:colId xmlns="" xmlns:c="http://schemas.openxmlformats.org/drawingml/2006/chart" xmlns:c15="http://schemas.microsoft.com/office/drawing/2012/chart" xmlns:a16="http://schemas.microsoft.com/office/drawing/2014/main" val="1512075306"/>
                    </a:ext>
                  </a:extLst>
                </a:gridCol>
              </a:tblGrid>
              <a:tr h="239712">
                <a:tc>
                  <a:txBody>
                    <a:bodyPr/>
                    <a:lstStyle/>
                    <a:p>
                      <a:pPr rtl="0"/>
                      <a:r>
                        <a:rPr lang="fr-FR" sz="1100"/>
                        <a:t>Étapes</a:t>
                      </a:r>
                    </a:p>
                  </a:txBody>
                  <a:tcPr/>
                </a:tc>
                <a:tc>
                  <a:txBody>
                    <a:bodyPr/>
                    <a:lstStyle/>
                    <a:p>
                      <a:pPr rtl="0"/>
                      <a:r>
                        <a:rPr lang="fr-FR" sz="1100"/>
                        <a:t>Description</a:t>
                      </a:r>
                    </a:p>
                  </a:txBody>
                  <a:tcPr anchor="ctr"/>
                </a:tc>
                <a:extLst>
                  <a:ext uri="{0D108BD9-81ED-4DB2-BD59-A6C34878D82A}">
                    <a16:rowId xmlns="" xmlns:c="http://schemas.openxmlformats.org/drawingml/2006/chart" xmlns:c15="http://schemas.microsoft.com/office/drawing/2012/chart" xmlns:a16="http://schemas.microsoft.com/office/drawing/2014/main" val="1956367653"/>
                  </a:ext>
                </a:extLst>
              </a:tr>
              <a:tr h="354852">
                <a:tc>
                  <a:txBody>
                    <a:bodyPr/>
                    <a:lstStyle/>
                    <a:p>
                      <a:pPr rtl="0"/>
                      <a:r>
                        <a:rPr lang="fr-FR" sz="1050" b="1">
                          <a:solidFill>
                            <a:srgbClr val="000000"/>
                          </a:solidFill>
                        </a:rPr>
                        <a:t>Définir le problème</a:t>
                      </a:r>
                    </a:p>
                  </a:txBody>
                  <a:tcPr anchor="ctr"/>
                </a:tc>
                <a:tc>
                  <a:txBody>
                    <a:bodyPr/>
                    <a:lstStyle/>
                    <a:p>
                      <a:pPr marL="85725" indent="-85725" rtl="0">
                        <a:buFont typeface="Arial" panose="020B0604020202020204" pitchFamily="34" charset="0"/>
                        <a:buChar char="•"/>
                      </a:pPr>
                      <a:r>
                        <a:rPr lang="fr-FR" sz="1050" kern="1200">
                          <a:solidFill>
                            <a:srgbClr val="000000"/>
                          </a:solidFill>
                          <a:latin typeface="+mn-lt"/>
                          <a:ea typeface="+mn-ea"/>
                          <a:cs typeface="+mn-cs"/>
                        </a:rPr>
                        <a:t>Vérifiez qu'il y a un problème, puis définissez correctement le problème.</a:t>
                      </a:r>
                    </a:p>
                  </a:txBody>
                  <a:tcPr anchor="ctr"/>
                </a:tc>
                <a:extLst>
                  <a:ext uri="{0D108BD9-81ED-4DB2-BD59-A6C34878D82A}">
                    <a16:rowId xmlns="" xmlns:c="http://schemas.openxmlformats.org/drawingml/2006/chart" xmlns:c15="http://schemas.microsoft.com/office/drawing/2012/chart" xmlns:a16="http://schemas.microsoft.com/office/drawing/2014/main" val="355292894"/>
                  </a:ext>
                </a:extLst>
              </a:tr>
              <a:tr h="354852">
                <a:tc>
                  <a:txBody>
                    <a:bodyPr/>
                    <a:lstStyle/>
                    <a:p>
                      <a:pPr rtl="0"/>
                      <a:r>
                        <a:rPr lang="fr-FR" sz="1050" b="1">
                          <a:solidFill>
                            <a:srgbClr val="000000"/>
                          </a:solidFill>
                        </a:rPr>
                        <a:t>Rassembler des informations</a:t>
                      </a:r>
                    </a:p>
                  </a:txBody>
                  <a:tcPr anchor="ctr"/>
                </a:tc>
                <a:tc>
                  <a:txBody>
                    <a:bodyPr/>
                    <a:lstStyle/>
                    <a:p>
                      <a:pPr marL="85725" indent="-85725" algn="l" defTabSz="685777" rtl="0" eaLnBrk="1" latinLnBrk="0" hangingPunct="1">
                        <a:buFont typeface="Arial" panose="020B0604020202020204" pitchFamily="34" charset="0"/>
                        <a:buChar char="•"/>
                      </a:pPr>
                      <a:r>
                        <a:rPr lang="fr-FR" sz="1050" kern="1200">
                          <a:solidFill>
                            <a:srgbClr val="000000"/>
                          </a:solidFill>
                          <a:latin typeface="+mn-lt"/>
                          <a:ea typeface="+mn-ea"/>
                          <a:cs typeface="+mn-cs"/>
                        </a:rPr>
                        <a:t>Les cibles (c'est-à-dire les hôtes, les appareils) sont identifiées, consultées et l'information recueillie. </a:t>
                      </a:r>
                    </a:p>
                  </a:txBody>
                  <a:tcPr anchor="ctr"/>
                </a:tc>
                <a:extLst>
                  <a:ext uri="{0D108BD9-81ED-4DB2-BD59-A6C34878D82A}">
                    <a16:rowId xmlns="" xmlns:c="http://schemas.openxmlformats.org/drawingml/2006/chart" xmlns:c15="http://schemas.microsoft.com/office/drawing/2012/chart" xmlns:a16="http://schemas.microsoft.com/office/drawing/2014/main" val="2816269490"/>
                  </a:ext>
                </a:extLst>
              </a:tr>
              <a:tr h="354852">
                <a:tc>
                  <a:txBody>
                    <a:bodyPr/>
                    <a:lstStyle/>
                    <a:p>
                      <a:pPr rtl="0"/>
                      <a:r>
                        <a:rPr lang="fr-FR" sz="1050" b="1">
                          <a:solidFill>
                            <a:srgbClr val="000000"/>
                          </a:solidFill>
                        </a:rPr>
                        <a:t>Analyser les informations</a:t>
                      </a:r>
                    </a:p>
                  </a:txBody>
                  <a:tcPr anchor="ctr"/>
                </a:tc>
                <a:tc>
                  <a:txBody>
                    <a:bodyPr/>
                    <a:lstStyle/>
                    <a:p>
                      <a:pPr marL="85725" indent="-85725" algn="l" defTabSz="685777" rtl="0" eaLnBrk="1" latinLnBrk="0" hangingPunct="1">
                        <a:buFont typeface="Arial" panose="020B0604020202020204" pitchFamily="34" charset="0"/>
                        <a:buChar char="•"/>
                      </a:pPr>
                      <a:r>
                        <a:rPr lang="fr-FR" sz="1050" kern="1200">
                          <a:solidFill>
                            <a:srgbClr val="000000"/>
                          </a:solidFill>
                          <a:latin typeface="+mn-lt"/>
                          <a:ea typeface="+mn-ea"/>
                          <a:cs typeface="+mn-cs"/>
                        </a:rPr>
                        <a:t>Identifiez les causes possibles à l'aide de la documentation réseau, des lignes de base réseau, des bases de connaissances et des homologues.</a:t>
                      </a:r>
                    </a:p>
                  </a:txBody>
                  <a:tcPr anchor="ctr"/>
                </a:tc>
                <a:extLst>
                  <a:ext uri="{0D108BD9-81ED-4DB2-BD59-A6C34878D82A}">
                    <a16:rowId xmlns="" xmlns:c="http://schemas.openxmlformats.org/drawingml/2006/chart" xmlns:c15="http://schemas.microsoft.com/office/drawing/2012/chart" xmlns:a16="http://schemas.microsoft.com/office/drawing/2014/main" val="1796877854"/>
                  </a:ext>
                </a:extLst>
              </a:tr>
              <a:tr h="354852">
                <a:tc>
                  <a:txBody>
                    <a:bodyPr/>
                    <a:lstStyle/>
                    <a:p>
                      <a:pPr rtl="0"/>
                      <a:r>
                        <a:rPr lang="fr-FR" sz="1050" b="1">
                          <a:solidFill>
                            <a:srgbClr val="000000"/>
                          </a:solidFill>
                        </a:rPr>
                        <a:t>Éliminer les causes possibles</a:t>
                      </a:r>
                    </a:p>
                  </a:txBody>
                  <a:tcPr anchor="ctr"/>
                </a:tc>
                <a:tc>
                  <a:txBody>
                    <a:bodyPr/>
                    <a:lstStyle/>
                    <a:p>
                      <a:pPr marL="85725" indent="-85725" algn="l" defTabSz="685777" rtl="0" eaLnBrk="1" latinLnBrk="0" hangingPunct="1">
                        <a:buFont typeface="Arial" panose="020B0604020202020204" pitchFamily="34" charset="0"/>
                        <a:buChar char="•"/>
                      </a:pPr>
                      <a:r>
                        <a:rPr lang="fr-FR" sz="1050" kern="1200">
                          <a:solidFill>
                            <a:srgbClr val="000000"/>
                          </a:solidFill>
                          <a:latin typeface="+mn-lt"/>
                          <a:ea typeface="+mn-ea"/>
                          <a:cs typeface="+mn-cs"/>
                        </a:rPr>
                        <a:t>Éliminer progressivement les causes possibles pour finalement identifier la cause la plus probable. </a:t>
                      </a:r>
                    </a:p>
                  </a:txBody>
                  <a:tcPr anchor="ctr"/>
                </a:tc>
                <a:extLst>
                  <a:ext uri="{0D108BD9-81ED-4DB2-BD59-A6C34878D82A}">
                    <a16:rowId xmlns="" xmlns:c="http://schemas.openxmlformats.org/drawingml/2006/chart" xmlns:c15="http://schemas.microsoft.com/office/drawing/2012/chart" xmlns:a16="http://schemas.microsoft.com/office/drawing/2014/main" val="3236296886"/>
                  </a:ext>
                </a:extLst>
              </a:tr>
              <a:tr h="354852">
                <a:tc>
                  <a:txBody>
                    <a:bodyPr/>
                    <a:lstStyle/>
                    <a:p>
                      <a:pPr rtl="0"/>
                      <a:r>
                        <a:rPr lang="fr-FR" sz="1050" b="1">
                          <a:solidFill>
                            <a:srgbClr val="000000"/>
                          </a:solidFill>
                        </a:rPr>
                        <a:t>Proposer une hypothèse</a:t>
                      </a:r>
                    </a:p>
                  </a:txBody>
                  <a:tcPr anchor="ctr"/>
                </a:tc>
                <a:tc>
                  <a:txBody>
                    <a:bodyPr/>
                    <a:lstStyle/>
                    <a:p>
                      <a:pPr marL="85725" indent="-85725" algn="l" defTabSz="685777" rtl="0" eaLnBrk="1" latinLnBrk="0" hangingPunct="1">
                        <a:buFont typeface="Arial" panose="020B0604020202020204" pitchFamily="34" charset="0"/>
                        <a:buChar char="•"/>
                      </a:pPr>
                      <a:r>
                        <a:rPr lang="fr-FR" sz="1050" kern="1200">
                          <a:solidFill>
                            <a:srgbClr val="000000"/>
                          </a:solidFill>
                          <a:latin typeface="+mn-lt"/>
                          <a:ea typeface="+mn-ea"/>
                          <a:cs typeface="+mn-cs"/>
                        </a:rPr>
                        <a:t>Lorsque la cause la plus probable a été identifiée, une solution doit être formulée.</a:t>
                      </a:r>
                    </a:p>
                  </a:txBody>
                  <a:tcPr anchor="ctr"/>
                </a:tc>
                <a:extLst>
                  <a:ext uri="{0D108BD9-81ED-4DB2-BD59-A6C34878D82A}">
                    <a16:rowId xmlns="" xmlns:c="http://schemas.openxmlformats.org/drawingml/2006/chart" xmlns:c15="http://schemas.microsoft.com/office/drawing/2012/chart" xmlns:a16="http://schemas.microsoft.com/office/drawing/2014/main" val="3891431469"/>
                  </a:ext>
                </a:extLst>
              </a:tr>
              <a:tr h="354852">
                <a:tc>
                  <a:txBody>
                    <a:bodyPr/>
                    <a:lstStyle/>
                    <a:p>
                      <a:pPr rtl="0"/>
                      <a:r>
                        <a:rPr lang="fr-FR" sz="1050" b="1">
                          <a:solidFill>
                            <a:srgbClr val="000000"/>
                          </a:solidFill>
                        </a:rPr>
                        <a:t>Tester cette hypothèse</a:t>
                      </a:r>
                    </a:p>
                  </a:txBody>
                  <a:tcPr anchor="ctr"/>
                </a:tc>
                <a:tc>
                  <a:txBody>
                    <a:bodyPr/>
                    <a:lstStyle/>
                    <a:p>
                      <a:pPr marL="85725" indent="-85725" algn="l" defTabSz="685777" rtl="0" eaLnBrk="1" latinLnBrk="0" hangingPunct="1">
                        <a:buFont typeface="Arial" panose="020B0604020202020204" pitchFamily="34" charset="0"/>
                        <a:buChar char="•"/>
                      </a:pPr>
                      <a:r>
                        <a:rPr lang="fr-FR" sz="1050" kern="1200">
                          <a:solidFill>
                            <a:srgbClr val="000000"/>
                          </a:solidFill>
                          <a:latin typeface="+mn-lt"/>
                          <a:ea typeface="+mn-ea"/>
                          <a:cs typeface="+mn-cs"/>
                        </a:rPr>
                        <a:t>Évaluez l'urgence du problème, créez un plan de restauration, implémentez la solution et vérifiez les résultats.</a:t>
                      </a:r>
                    </a:p>
                  </a:txBody>
                  <a:tcPr anchor="ctr"/>
                </a:tc>
                <a:extLst>
                  <a:ext uri="{0D108BD9-81ED-4DB2-BD59-A6C34878D82A}">
                    <a16:rowId xmlns="" xmlns:c="http://schemas.openxmlformats.org/drawingml/2006/chart" xmlns:c15="http://schemas.microsoft.com/office/drawing/2012/chart" xmlns:a16="http://schemas.microsoft.com/office/drawing/2014/main" val="654147565"/>
                  </a:ext>
                </a:extLst>
              </a:tr>
              <a:tr h="354852">
                <a:tc>
                  <a:txBody>
                    <a:bodyPr/>
                    <a:lstStyle/>
                    <a:p>
                      <a:pPr rtl="0"/>
                      <a:r>
                        <a:rPr lang="fr-FR" sz="1050" b="1">
                          <a:solidFill>
                            <a:srgbClr val="000000"/>
                          </a:solidFill>
                        </a:rPr>
                        <a:t>Résoudre le problème</a:t>
                      </a:r>
                    </a:p>
                  </a:txBody>
                  <a:tcPr anchor="ctr"/>
                </a:tc>
                <a:tc>
                  <a:txBody>
                    <a:bodyPr/>
                    <a:lstStyle/>
                    <a:p>
                      <a:pPr marL="85725" indent="-85725" algn="l" defTabSz="685777" rtl="0" eaLnBrk="1" latinLnBrk="0" hangingPunct="1">
                        <a:buFont typeface="Arial" panose="020B0604020202020204" pitchFamily="34" charset="0"/>
                        <a:buChar char="•"/>
                      </a:pPr>
                      <a:r>
                        <a:rPr lang="fr-FR" sz="1050" kern="1200">
                          <a:solidFill>
                            <a:srgbClr val="000000"/>
                          </a:solidFill>
                          <a:latin typeface="+mn-lt"/>
                          <a:ea typeface="+mn-ea"/>
                          <a:cs typeface="+mn-cs"/>
                        </a:rPr>
                        <a:t>Une fois résolu, informez toutes les parties concernées et documentez la cause et la solution pour aider à résoudre les problèmes futurs.</a:t>
                      </a:r>
                    </a:p>
                  </a:txBody>
                  <a:tcPr anchor="ctr"/>
                </a:tc>
                <a:extLst>
                  <a:ext uri="{0D108BD9-81ED-4DB2-BD59-A6C34878D82A}">
                    <a16:rowId xmlns="" xmlns:c="http://schemas.openxmlformats.org/drawingml/2006/chart" xmlns:c15="http://schemas.microsoft.com/office/drawing/2012/chart" xmlns:a16="http://schemas.microsoft.com/office/drawing/2014/main" val="84977400"/>
                  </a:ext>
                </a:extLst>
              </a:tr>
            </a:tbl>
          </a:graphicData>
        </a:graphic>
      </p:graphicFrame>
      <p:pic>
        <p:nvPicPr>
          <p:cNvPr id="5" name="Picture 4">
            <a:extLst>
              <a:ext uri="{FF2B5EF4-FFF2-40B4-BE49-F238E27FC236}">
                <a16:creationId xmlns="" xmlns:c="http://schemas.openxmlformats.org/drawingml/2006/chart" xmlns:c15="http://schemas.microsoft.com/office/drawing/2012/chart" xmlns:a16="http://schemas.microsoft.com/office/drawing/2014/main" id="{B01ACE55-26FD-480B-A54D-7E7958AC2F21}"/>
              </a:ext>
            </a:extLst>
          </p:cNvPr>
          <p:cNvPicPr>
            <a:picLocks noChangeAspect="1"/>
          </p:cNvPicPr>
          <p:nvPr/>
        </p:nvPicPr>
        <p:blipFill>
          <a:blip r:embed="rId3"/>
          <a:stretch>
            <a:fillRect/>
          </a:stretch>
        </p:blipFill>
        <p:spPr>
          <a:xfrm>
            <a:off x="4793699" y="579383"/>
            <a:ext cx="4019757" cy="1066855"/>
          </a:xfrm>
          <a:prstGeom prst="rect">
            <a:avLst/>
          </a:prstGeom>
        </p:spPr>
      </p:pic>
    </p:spTree>
    <p:extLst>
      <p:ext uri="{BB962C8B-B14F-4D97-AF65-F5344CB8AC3E}">
        <p14:creationId xmlns="" xmlns:c="http://schemas.openxmlformats.org/drawingml/2006/chart" xmlns:c15="http://schemas.microsoft.com/office/drawing/2012/chart" xmlns:p14="http://schemas.microsoft.com/office/powerpoint/2010/main" val="3541885324"/>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Processus de dépannage </a:t>
            </a:r>
            <a:r>
              <a:rPr lang="en-US" dirty="0"/>
              <a:t/>
            </a:r>
            <a:br>
              <a:rPr lang="en-US" dirty="0"/>
            </a:br>
            <a:r>
              <a:rPr lang="fr-FR" sz="2400"/>
              <a:t>Questions aux utilisateurs finaux</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661012"/>
            <a:ext cx="8280057" cy="553123"/>
          </a:xfrm>
        </p:spPr>
        <p:txBody>
          <a:bodyPr/>
          <a:lstStyle/>
          <a:p>
            <a:pPr marL="0" indent="0" algn="l" rtl="0"/>
            <a:r>
              <a:rPr lang="fr-FR" sz="1600" dirty="0">
                <a:solidFill>
                  <a:srgbClr val="000000"/>
                </a:solidFill>
              </a:rPr>
              <a:t>Le tableau fournit des directives de questionnement et des exemples de questions ouvertes aux utilisateurs finaux.</a:t>
            </a:r>
          </a:p>
        </p:txBody>
      </p:sp>
      <p:graphicFrame>
        <p:nvGraphicFramePr>
          <p:cNvPr id="2" name="Table 1">
            <a:extLst>
              <a:ext uri="{FF2B5EF4-FFF2-40B4-BE49-F238E27FC236}">
                <a16:creationId xmlns="" xmlns:c="http://schemas.openxmlformats.org/drawingml/2006/chart" xmlns:c15="http://schemas.microsoft.com/office/drawing/2012/chart" xmlns:a16="http://schemas.microsoft.com/office/drawing/2014/main" id="{444A3B28-E7D7-48D4-93AA-DA54273E20F9}"/>
              </a:ext>
            </a:extLst>
          </p:cNvPr>
          <p:cNvGraphicFramePr>
            <a:graphicFrameLocks noGrp="1"/>
          </p:cNvGraphicFramePr>
          <p:nvPr>
            <p:extLst>
              <p:ext uri="{D42A27DB-BD31-4B8C-83A1-F6EECF244321}">
                <p14:modId xmlns="" xmlns:c="http://schemas.openxmlformats.org/drawingml/2006/chart" xmlns:c15="http://schemas.microsoft.com/office/drawing/2012/chart" xmlns:p14="http://schemas.microsoft.com/office/powerpoint/2010/main" val="451992164"/>
              </p:ext>
            </p:extLst>
          </p:nvPr>
        </p:nvGraphicFramePr>
        <p:xfrm>
          <a:off x="609600" y="1214135"/>
          <a:ext cx="8102428" cy="3415014"/>
        </p:xfrm>
        <a:graphic>
          <a:graphicData uri="http://schemas.openxmlformats.org/drawingml/2006/table">
            <a:tbl>
              <a:tblPr firstRow="1" bandRow="1">
                <a:tableStyleId>{5C22544A-7EE6-4342-B048-85BDC9FD1C3A}</a:tableStyleId>
              </a:tblPr>
              <a:tblGrid>
                <a:gridCol w="2819400">
                  <a:extLst>
                    <a:ext uri="{9D8B030D-6E8A-4147-A177-3AD203B41FA5}">
                      <a16:colId xmlns="" xmlns:c="http://schemas.openxmlformats.org/drawingml/2006/chart" xmlns:c15="http://schemas.microsoft.com/office/drawing/2012/chart" xmlns:a16="http://schemas.microsoft.com/office/drawing/2014/main" val="217029517"/>
                    </a:ext>
                  </a:extLst>
                </a:gridCol>
                <a:gridCol w="5283028">
                  <a:extLst>
                    <a:ext uri="{9D8B030D-6E8A-4147-A177-3AD203B41FA5}">
                      <a16:colId xmlns="" xmlns:c="http://schemas.openxmlformats.org/drawingml/2006/chart" xmlns:c15="http://schemas.microsoft.com/office/drawing/2012/chart" xmlns:a16="http://schemas.microsoft.com/office/drawing/2014/main" val="1252993372"/>
                    </a:ext>
                  </a:extLst>
                </a:gridCol>
              </a:tblGrid>
              <a:tr h="420753">
                <a:tc>
                  <a:txBody>
                    <a:bodyPr/>
                    <a:lstStyle/>
                    <a:p>
                      <a:pPr algn="l" rtl="0" fontAlgn="ctr"/>
                      <a:r>
                        <a:rPr lang="fr-FR" sz="1200" b="1" dirty="0">
                          <a:effectLst/>
                        </a:rPr>
                        <a:t>Directives</a:t>
                      </a:r>
                    </a:p>
                  </a:txBody>
                  <a:tcPr marL="31750" marR="31750" marT="31750" marB="31750" anchor="ctr"/>
                </a:tc>
                <a:tc>
                  <a:txBody>
                    <a:bodyPr/>
                    <a:lstStyle/>
                    <a:p>
                      <a:pPr algn="l" rtl="0" fontAlgn="ctr"/>
                      <a:r>
                        <a:rPr lang="fr-FR" sz="1200" b="1">
                          <a:effectLst/>
                        </a:rPr>
                        <a:t>Exemple de questions ouvertes aux utilisateurs finaux</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439792799"/>
                  </a:ext>
                </a:extLst>
              </a:tr>
              <a:tr h="616720">
                <a:tc>
                  <a:txBody>
                    <a:bodyPr/>
                    <a:lstStyle/>
                    <a:p>
                      <a:pPr rtl="0" fontAlgn="ctr"/>
                      <a:r>
                        <a:rPr lang="fr-FR" sz="1100" b="0">
                          <a:solidFill>
                            <a:srgbClr val="000000"/>
                          </a:solidFill>
                          <a:effectLst/>
                        </a:rPr>
                        <a:t>Posez des questions pertinentes.</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Qu’est-ce qui ne fonctionne pas ?</a:t>
                      </a:r>
                    </a:p>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Quel est exactement le problème?</a:t>
                      </a:r>
                    </a:p>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Qu'est-ce que tu essaies d'accomplir?</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501185609"/>
                  </a:ext>
                </a:extLst>
              </a:tr>
              <a:tr h="435162">
                <a:tc>
                  <a:txBody>
                    <a:bodyPr/>
                    <a:lstStyle/>
                    <a:p>
                      <a:pPr rtl="0" fontAlgn="ctr"/>
                      <a:r>
                        <a:rPr lang="fr-FR" sz="1100" b="0">
                          <a:solidFill>
                            <a:srgbClr val="000000"/>
                          </a:solidFill>
                          <a:effectLst/>
                        </a:rPr>
                        <a:t>Déterminez l'étendue du problème.</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Qui ce problème affecte-t-il? C'est juste toi ou d'autres?</a:t>
                      </a:r>
                    </a:p>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Sur quel appareil est-ce que cela se passe?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269619013"/>
                  </a:ext>
                </a:extLst>
              </a:tr>
              <a:tr h="616720">
                <a:tc>
                  <a:txBody>
                    <a:bodyPr/>
                    <a:lstStyle/>
                    <a:p>
                      <a:pPr rtl="0" fontAlgn="ctr"/>
                      <a:r>
                        <a:rPr lang="fr-FR" sz="1100" b="0">
                          <a:solidFill>
                            <a:srgbClr val="000000"/>
                          </a:solidFill>
                          <a:effectLst/>
                        </a:rPr>
                        <a:t>Déterminez à quel moment le problème s'est produit/se produit.</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Quand exactement le problème s’est-il produit ?</a:t>
                      </a:r>
                    </a:p>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Quand est-ce que vous vous êtes aperçu du problème pour la première fois ?</a:t>
                      </a:r>
                    </a:p>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Des messages d'erreur ont-ils été affichés?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4186411143"/>
                  </a:ext>
                </a:extLst>
              </a:tr>
              <a:tr h="452453">
                <a:tc>
                  <a:txBody>
                    <a:bodyPr/>
                    <a:lstStyle/>
                    <a:p>
                      <a:pPr rtl="0" fontAlgn="ctr"/>
                      <a:r>
                        <a:rPr lang="fr-FR" sz="1100" b="0">
                          <a:solidFill>
                            <a:srgbClr val="000000"/>
                          </a:solidFill>
                          <a:effectLst/>
                        </a:rPr>
                        <a:t>Déterminez si le problème est constant ou intermittent.</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Pouvez-vous reproduire le problème?</a:t>
                      </a:r>
                    </a:p>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Pouvez-vous m'envoyer une capture d'écran ou une vidéo du problème?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449721664"/>
                  </a:ext>
                </a:extLst>
              </a:tr>
              <a:tr h="420753">
                <a:tc>
                  <a:txBody>
                    <a:bodyPr/>
                    <a:lstStyle/>
                    <a:p>
                      <a:pPr rtl="0" fontAlgn="ctr"/>
                      <a:r>
                        <a:rPr lang="fr-FR" sz="1100" b="0">
                          <a:solidFill>
                            <a:srgbClr val="000000"/>
                          </a:solidFill>
                          <a:effectLst/>
                        </a:rPr>
                        <a:t>Déterminez si quelque chose a changé.</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Qu’est-ce qui a changé depuis la dernière fois que cela fonctionnait ?</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167591286"/>
                  </a:ext>
                </a:extLst>
              </a:tr>
              <a:tr h="452453">
                <a:tc>
                  <a:txBody>
                    <a:bodyPr/>
                    <a:lstStyle/>
                    <a:p>
                      <a:pPr rtl="0" fontAlgn="ctr"/>
                      <a:r>
                        <a:rPr lang="fr-FR" sz="1100" b="0">
                          <a:solidFill>
                            <a:srgbClr val="000000"/>
                          </a:solidFill>
                          <a:effectLst/>
                        </a:rPr>
                        <a:t>Utilisez les questions pour éliminer ou découvrir d'éventuels problèmes.</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dirty="0">
                          <a:solidFill>
                            <a:srgbClr val="000000"/>
                          </a:solidFill>
                          <a:effectLst/>
                          <a:latin typeface="+mn-lt"/>
                          <a:ea typeface="+mn-ea"/>
                          <a:cs typeface="+mn-cs"/>
                        </a:rPr>
                        <a:t>Qu'est-ce qui fonctionne ?</a:t>
                      </a:r>
                    </a:p>
                    <a:p>
                      <a:pPr marL="85725" indent="-85725" algn="l" defTabSz="685777" rtl="0" eaLnBrk="1" fontAlgn="ctr" latinLnBrk="0" hangingPunct="1">
                        <a:buFont typeface="Arial" panose="020B0604020202020204" pitchFamily="34" charset="0"/>
                        <a:buChar char="•"/>
                      </a:pPr>
                      <a:r>
                        <a:rPr lang="fr-FR" sz="1050" b="0" kern="1200" dirty="0">
                          <a:solidFill>
                            <a:srgbClr val="000000"/>
                          </a:solidFill>
                          <a:effectLst/>
                          <a:latin typeface="+mn-lt"/>
                          <a:ea typeface="+mn-ea"/>
                          <a:cs typeface="+mn-cs"/>
                        </a:rPr>
                        <a:t>Qu’est-ce qui ne fonctionne pas ?</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4262862871"/>
                  </a:ext>
                </a:extLst>
              </a:tr>
            </a:tbl>
          </a:graphicData>
        </a:graphic>
      </p:graphicFrame>
    </p:spTree>
    <p:extLst>
      <p:ext uri="{BB962C8B-B14F-4D97-AF65-F5344CB8AC3E}">
        <p14:creationId xmlns="" xmlns:c="http://schemas.openxmlformats.org/drawingml/2006/chart" xmlns:c15="http://schemas.microsoft.com/office/drawing/2012/chart" xmlns:p14="http://schemas.microsoft.com/office/powerpoint/2010/main" val="500473766"/>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Processus de dépannage</a:t>
            </a:r>
            <a:r>
              <a:rPr lang="en-US" dirty="0"/>
              <a:t/>
            </a:r>
            <a:br>
              <a:rPr lang="en-US" dirty="0"/>
            </a:br>
            <a:r>
              <a:rPr lang="fr-FR" sz="2400"/>
              <a:t>Collecter des informations</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649995"/>
            <a:ext cx="8280057" cy="564140"/>
          </a:xfrm>
        </p:spPr>
        <p:txBody>
          <a:bodyPr/>
          <a:lstStyle/>
          <a:p>
            <a:pPr marL="0" indent="0" algn="l" rtl="0"/>
            <a:r>
              <a:rPr lang="fr-FR" sz="1600" dirty="0">
                <a:solidFill>
                  <a:srgbClr val="000000"/>
                </a:solidFill>
              </a:rPr>
              <a:t>Commandes IOS Cisco courantes utilisées pour recueillir les symptômes des problèmes de réseau.</a:t>
            </a:r>
          </a:p>
        </p:txBody>
      </p:sp>
      <p:graphicFrame>
        <p:nvGraphicFramePr>
          <p:cNvPr id="5" name="Table 4">
            <a:extLst>
              <a:ext uri="{FF2B5EF4-FFF2-40B4-BE49-F238E27FC236}">
                <a16:creationId xmlns="" xmlns:c="http://schemas.openxmlformats.org/drawingml/2006/chart" xmlns:c15="http://schemas.microsoft.com/office/drawing/2012/chart" xmlns:a16="http://schemas.microsoft.com/office/drawing/2014/main" id="{03C696C3-5F8B-48F8-887C-DA0DFB0055D8}"/>
              </a:ext>
            </a:extLst>
          </p:cNvPr>
          <p:cNvGraphicFramePr>
            <a:graphicFrameLocks noGrp="1"/>
          </p:cNvGraphicFramePr>
          <p:nvPr>
            <p:extLst>
              <p:ext uri="{D42A27DB-BD31-4B8C-83A1-F6EECF244321}">
                <p14:modId xmlns="" xmlns:c="http://schemas.openxmlformats.org/drawingml/2006/chart" xmlns:c15="http://schemas.microsoft.com/office/drawing/2012/chart" xmlns:p14="http://schemas.microsoft.com/office/powerpoint/2010/main" val="3082252713"/>
              </p:ext>
            </p:extLst>
          </p:nvPr>
        </p:nvGraphicFramePr>
        <p:xfrm>
          <a:off x="508226" y="1214135"/>
          <a:ext cx="8345488" cy="2974276"/>
        </p:xfrm>
        <a:graphic>
          <a:graphicData uri="http://schemas.openxmlformats.org/drawingml/2006/table">
            <a:tbl>
              <a:tblPr firstRow="1" bandRow="1">
                <a:tableStyleId>{5C22544A-7EE6-4342-B048-85BDC9FD1C3A}</a:tableStyleId>
              </a:tblPr>
              <a:tblGrid>
                <a:gridCol w="2320699">
                  <a:extLst>
                    <a:ext uri="{9D8B030D-6E8A-4147-A177-3AD203B41FA5}">
                      <a16:colId xmlns="" xmlns:c="http://schemas.openxmlformats.org/drawingml/2006/chart" xmlns:c15="http://schemas.microsoft.com/office/drawing/2012/chart" xmlns:a16="http://schemas.microsoft.com/office/drawing/2014/main" val="2018599688"/>
                    </a:ext>
                  </a:extLst>
                </a:gridCol>
                <a:gridCol w="6024789">
                  <a:extLst>
                    <a:ext uri="{9D8B030D-6E8A-4147-A177-3AD203B41FA5}">
                      <a16:colId xmlns="" xmlns:c="http://schemas.openxmlformats.org/drawingml/2006/chart" xmlns:c15="http://schemas.microsoft.com/office/drawing/2012/chart" xmlns:a16="http://schemas.microsoft.com/office/drawing/2014/main" val="1451271533"/>
                    </a:ext>
                  </a:extLst>
                </a:gridCol>
              </a:tblGrid>
              <a:tr h="343650">
                <a:tc>
                  <a:txBody>
                    <a:bodyPr/>
                    <a:lstStyle/>
                    <a:p>
                      <a:pPr algn="l" rtl="0" fontAlgn="ctr"/>
                      <a:r>
                        <a:rPr lang="fr-FR" sz="1200" b="1">
                          <a:effectLst/>
                        </a:rPr>
                        <a:t>Commande</a:t>
                      </a:r>
                    </a:p>
                  </a:txBody>
                  <a:tcPr marL="31750" marR="31750" marT="31750" marB="31750" anchor="ctr"/>
                </a:tc>
                <a:tc>
                  <a:txBody>
                    <a:bodyPr/>
                    <a:lstStyle/>
                    <a:p>
                      <a:pPr algn="l" rtl="0" fontAlgn="ctr"/>
                      <a:r>
                        <a:rPr lang="fr-FR" sz="1200" b="1">
                          <a:effectLst/>
                        </a:rPr>
                        <a:t>Description</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662881758"/>
                  </a:ext>
                </a:extLst>
              </a:tr>
              <a:tr h="284512">
                <a:tc>
                  <a:txBody>
                    <a:bodyPr/>
                    <a:lstStyle/>
                    <a:p>
                      <a:pPr marL="0" algn="l" defTabSz="685777" rtl="0" eaLnBrk="1" fontAlgn="ctr" latinLnBrk="0" hangingPunct="1"/>
                      <a:r>
                        <a:rPr lang="fr-FR" sz="1000" b="1">
                          <a:solidFill>
                            <a:srgbClr val="000000"/>
                          </a:solidFill>
                          <a:effectLst/>
                          <a:latin typeface="Courier New" panose="02070309020205020404" pitchFamily="49" charset="0"/>
                          <a:cs typeface="Courier New" panose="02070309020205020404" pitchFamily="49" charset="0"/>
                        </a:rPr>
                        <a:t>ping </a:t>
                      </a:r>
                      <a:r>
                        <a:rPr lang="fr-FR" sz="1000">
                          <a:solidFill>
                            <a:srgbClr val="000000"/>
                          </a:solidFill>
                          <a:latin typeface="Courier New" panose="02070309020205020404" pitchFamily="49" charset="0"/>
                          <a:cs typeface="Courier New" panose="02070309020205020404" pitchFamily="49" charset="0"/>
                        </a:rPr>
                        <a:t>{</a:t>
                      </a:r>
                      <a:r>
                        <a:rPr lang="fr-FR" sz="1000" i="1">
                          <a:solidFill>
                            <a:srgbClr val="000000"/>
                          </a:solidFill>
                          <a:effectLst/>
                          <a:latin typeface="Courier New" panose="02070309020205020404" pitchFamily="49" charset="0"/>
                          <a:cs typeface="Courier New" panose="02070309020205020404" pitchFamily="49" charset="0"/>
                        </a:rPr>
                        <a:t>host</a:t>
                      </a:r>
                      <a:r>
                        <a:rPr lang="fr-FR" sz="1000">
                          <a:solidFill>
                            <a:srgbClr val="000000"/>
                          </a:solidFill>
                          <a:latin typeface="Courier New" panose="02070309020205020404" pitchFamily="49" charset="0"/>
                          <a:cs typeface="Courier New" panose="02070309020205020404" pitchFamily="49" charset="0"/>
                        </a:rPr>
                        <a:t> |</a:t>
                      </a:r>
                      <a:r>
                        <a:rPr lang="fr-FR" sz="1000" b="0" i="1" kern="1200">
                          <a:solidFill>
                            <a:srgbClr val="000000"/>
                          </a:solidFill>
                          <a:effectLst/>
                          <a:latin typeface="Courier New" panose="02070309020205020404" pitchFamily="49" charset="0"/>
                          <a:ea typeface="+mn-ea"/>
                          <a:cs typeface="Courier New" panose="02070309020205020404" pitchFamily="49" charset="0"/>
                        </a:rPr>
                        <a:t>ip-address</a:t>
                      </a:r>
                      <a:r>
                        <a:rPr lang="fr-FR" sz="1000" b="1" kern="1200">
                          <a:solidFill>
                            <a:srgbClr val="000000"/>
                          </a:solidFill>
                          <a:effectLst/>
                          <a:latin typeface="Courier New" panose="02070309020205020404" pitchFamily="49" charset="0"/>
                          <a:ea typeface="+mn-ea"/>
                          <a:cs typeface="Courier New" panose="02070309020205020404" pitchFamily="49" charset="0"/>
                        </a:rPr>
                        <a:t>}</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Envoie un paquet de requête d'écho à une adresse, puis attend une réponse.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675893446"/>
                  </a:ext>
                </a:extLst>
              </a:tr>
              <a:tr h="343650">
                <a:tc>
                  <a:txBody>
                    <a:bodyPr/>
                    <a:lstStyle/>
                    <a:p>
                      <a:pPr marL="0" algn="l" defTabSz="685777" rtl="0" eaLnBrk="1" fontAlgn="ctr" latinLnBrk="0" hangingPunct="1"/>
                      <a:r>
                        <a:rPr lang="fr-FR" sz="1000" b="1" kern="1200">
                          <a:solidFill>
                            <a:srgbClr val="000000"/>
                          </a:solidFill>
                          <a:effectLst/>
                          <a:latin typeface="Courier New" panose="02070309020205020404" pitchFamily="49" charset="0"/>
                          <a:ea typeface="+mn-ea"/>
                          <a:cs typeface="Courier New" panose="02070309020205020404" pitchFamily="49" charset="0"/>
                        </a:rPr>
                        <a:t>traceroute </a:t>
                      </a:r>
                      <a:r>
                        <a:rPr lang="fr-FR" sz="1000" b="0" i="1" kern="1200">
                          <a:solidFill>
                            <a:srgbClr val="000000"/>
                          </a:solidFill>
                          <a:effectLst/>
                          <a:latin typeface="Courier New" panose="02070309020205020404" pitchFamily="49" charset="0"/>
                          <a:ea typeface="+mn-ea"/>
                          <a:cs typeface="Courier New" panose="02070309020205020404" pitchFamily="49" charset="0"/>
                        </a:rPr>
                        <a:t>destination</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Identifie le chemin que suit un paquet via les réseaux.</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825478387"/>
                  </a:ext>
                </a:extLst>
              </a:tr>
              <a:tr h="265387">
                <a:tc>
                  <a:txBody>
                    <a:bodyPr/>
                    <a:lstStyle/>
                    <a:p>
                      <a:pPr marL="0" algn="l" defTabSz="685777" rtl="0" eaLnBrk="1" fontAlgn="ctr" latinLnBrk="0" hangingPunct="1"/>
                      <a:r>
                        <a:rPr lang="fr-FR" sz="1000" b="1" kern="1200">
                          <a:solidFill>
                            <a:srgbClr val="000000"/>
                          </a:solidFill>
                          <a:effectLst/>
                          <a:latin typeface="Courier New" panose="02070309020205020404" pitchFamily="49" charset="0"/>
                          <a:ea typeface="+mn-ea"/>
                          <a:cs typeface="Courier New" panose="02070309020205020404" pitchFamily="49" charset="0"/>
                        </a:rPr>
                        <a:t>telnet {</a:t>
                      </a:r>
                      <a:r>
                        <a:rPr lang="fr-FR" sz="1000" b="0" i="1" kern="1200">
                          <a:solidFill>
                            <a:srgbClr val="000000"/>
                          </a:solidFill>
                          <a:effectLst/>
                          <a:latin typeface="Courier New" panose="02070309020205020404" pitchFamily="49" charset="0"/>
                          <a:ea typeface="+mn-ea"/>
                          <a:cs typeface="Courier New" panose="02070309020205020404" pitchFamily="49" charset="0"/>
                        </a:rPr>
                        <a:t>host</a:t>
                      </a:r>
                      <a:r>
                        <a:rPr lang="fr-FR" sz="1000" b="1" kern="1200">
                          <a:solidFill>
                            <a:srgbClr val="000000"/>
                          </a:solidFill>
                          <a:effectLst/>
                          <a:latin typeface="Courier New" panose="02070309020205020404" pitchFamily="49" charset="0"/>
                          <a:ea typeface="+mn-ea"/>
                          <a:cs typeface="Courier New" panose="02070309020205020404" pitchFamily="49" charset="0"/>
                        </a:rPr>
                        <a:t> | </a:t>
                      </a:r>
                      <a:r>
                        <a:rPr lang="fr-FR" sz="1000" b="0" i="1" kern="1200">
                          <a:solidFill>
                            <a:srgbClr val="000000"/>
                          </a:solidFill>
                          <a:effectLst/>
                          <a:latin typeface="Courier New" panose="02070309020205020404" pitchFamily="49" charset="0"/>
                          <a:ea typeface="+mn-ea"/>
                          <a:cs typeface="Courier New" panose="02070309020205020404" pitchFamily="49" charset="0"/>
                        </a:rPr>
                        <a:t>ip-address</a:t>
                      </a:r>
                      <a:r>
                        <a:rPr lang="fr-FR" sz="1000" b="1" kern="1200">
                          <a:solidFill>
                            <a:srgbClr val="000000"/>
                          </a:solidFill>
                          <a:effectLst/>
                          <a:latin typeface="Courier New" panose="02070309020205020404" pitchFamily="49" charset="0"/>
                          <a:ea typeface="+mn-ea"/>
                          <a:cs typeface="Courier New" panose="02070309020205020404" pitchFamily="49" charset="0"/>
                        </a:rPr>
                        <a:t>}</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Se connecte à une adresse IP en utilisant l'application Telnet (Remarque : utilisez SSH lorsque c'est possible).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241581414"/>
                  </a:ext>
                </a:extLst>
              </a:tr>
              <a:tr h="355418">
                <a:tc>
                  <a:txBody>
                    <a:bodyPr/>
                    <a:lstStyle/>
                    <a:p>
                      <a:pPr marL="0" algn="l" defTabSz="685777" rtl="0" eaLnBrk="1" fontAlgn="ctr" latinLnBrk="0" hangingPunct="1"/>
                      <a:r>
                        <a:rPr lang="fr-FR" sz="1000" b="1" kern="1200">
                          <a:solidFill>
                            <a:srgbClr val="000000"/>
                          </a:solidFill>
                          <a:effectLst/>
                          <a:latin typeface="Courier New" panose="02070309020205020404" pitchFamily="49" charset="0"/>
                          <a:ea typeface="+mn-ea"/>
                          <a:cs typeface="Courier New" panose="02070309020205020404" pitchFamily="49" charset="0"/>
                        </a:rPr>
                        <a:t>ssh -l </a:t>
                      </a:r>
                      <a:r>
                        <a:rPr lang="fr-FR" sz="1000" b="0" i="1" kern="1200">
                          <a:solidFill>
                            <a:srgbClr val="000000"/>
                          </a:solidFill>
                          <a:effectLst/>
                          <a:latin typeface="Courier New" panose="02070309020205020404" pitchFamily="49" charset="0"/>
                          <a:ea typeface="+mn-ea"/>
                          <a:cs typeface="Courier New" panose="02070309020205020404" pitchFamily="49" charset="0"/>
                        </a:rPr>
                        <a:t>user-id ip-address</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Permet la connexion à une adresse IP à l'aide de SSH.</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638563347"/>
                  </a:ext>
                </a:extLst>
              </a:tr>
              <a:tr h="308823">
                <a:tc>
                  <a:txBody>
                    <a:bodyPr/>
                    <a:lstStyle/>
                    <a:p>
                      <a:pPr marL="0" algn="l" defTabSz="685777" rtl="0" eaLnBrk="1" fontAlgn="ctr" latinLnBrk="0" hangingPunct="1"/>
                      <a:r>
                        <a:rPr lang="fr-FR" sz="1000" b="1" kern="1200">
                          <a:solidFill>
                            <a:srgbClr val="000000"/>
                          </a:solidFill>
                          <a:effectLst/>
                          <a:latin typeface="Courier New" panose="02070309020205020404" pitchFamily="49" charset="0"/>
                          <a:ea typeface="+mn-ea"/>
                          <a:cs typeface="Courier New" panose="02070309020205020404" pitchFamily="49" charset="0"/>
                        </a:rPr>
                        <a:t>show ip interface brief </a:t>
                      </a:r>
                      <a:r>
                        <a:rPr lang="en-CA" sz="1000" b="1" kern="1200" dirty="0">
                          <a:solidFill>
                            <a:srgbClr val="000000"/>
                          </a:solidFill>
                          <a:effectLst/>
                          <a:latin typeface="Courier New" panose="02070309020205020404" pitchFamily="49" charset="0"/>
                          <a:ea typeface="+mn-ea"/>
                          <a:cs typeface="Courier New" panose="02070309020205020404" pitchFamily="49" charset="0"/>
                        </a:rPr>
                        <a:t/>
                      </a:r>
                      <a:br>
                        <a:rPr lang="en-CA" sz="1000" b="1" kern="1200" dirty="0">
                          <a:solidFill>
                            <a:srgbClr val="000000"/>
                          </a:solidFill>
                          <a:effectLst/>
                          <a:latin typeface="Courier New" panose="02070309020205020404" pitchFamily="49" charset="0"/>
                          <a:ea typeface="+mn-ea"/>
                          <a:cs typeface="Courier New" panose="02070309020205020404" pitchFamily="49" charset="0"/>
                        </a:rPr>
                      </a:br>
                      <a:r>
                        <a:rPr lang="fr-FR" sz="1000" b="1" kern="1200">
                          <a:solidFill>
                            <a:srgbClr val="000000"/>
                          </a:solidFill>
                          <a:effectLst/>
                          <a:latin typeface="Courier New" panose="02070309020205020404" pitchFamily="49" charset="0"/>
                          <a:ea typeface="+mn-ea"/>
                          <a:cs typeface="Courier New" panose="02070309020205020404" pitchFamily="49" charset="0"/>
                        </a:rPr>
                        <a:t>show ipv6 interface brief</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Affiche un résumé de l’état de toutes les interfaces sur un périphérique.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735387363"/>
                  </a:ext>
                </a:extLst>
              </a:tr>
              <a:tr h="341296">
                <a:tc>
                  <a:txBody>
                    <a:bodyPr/>
                    <a:lstStyle/>
                    <a:p>
                      <a:pPr marL="0" algn="l" defTabSz="685777" rtl="0" eaLnBrk="1" fontAlgn="ctr" latinLnBrk="0" hangingPunct="1"/>
                      <a:r>
                        <a:rPr lang="fr-FR" sz="1000" b="1" kern="1200">
                          <a:solidFill>
                            <a:srgbClr val="000000"/>
                          </a:solidFill>
                          <a:effectLst/>
                          <a:latin typeface="Courier New" panose="02070309020205020404" pitchFamily="49" charset="0"/>
                          <a:ea typeface="+mn-ea"/>
                          <a:cs typeface="Courier New" panose="02070309020205020404" pitchFamily="49" charset="0"/>
                        </a:rPr>
                        <a:t>show ip route</a:t>
                      </a:r>
                      <a:r>
                        <a:rPr lang="en-CA" sz="1000" b="1" kern="1200" dirty="0">
                          <a:solidFill>
                            <a:srgbClr val="000000"/>
                          </a:solidFill>
                          <a:effectLst/>
                          <a:latin typeface="Courier New" panose="02070309020205020404" pitchFamily="49" charset="0"/>
                          <a:ea typeface="+mn-ea"/>
                          <a:cs typeface="Courier New" panose="02070309020205020404" pitchFamily="49" charset="0"/>
                        </a:rPr>
                        <a:t/>
                      </a:r>
                      <a:br>
                        <a:rPr lang="en-CA" sz="1000" b="1" kern="1200" dirty="0">
                          <a:solidFill>
                            <a:srgbClr val="000000"/>
                          </a:solidFill>
                          <a:effectLst/>
                          <a:latin typeface="Courier New" panose="02070309020205020404" pitchFamily="49" charset="0"/>
                          <a:ea typeface="+mn-ea"/>
                          <a:cs typeface="Courier New" panose="02070309020205020404" pitchFamily="49" charset="0"/>
                        </a:rPr>
                      </a:br>
                      <a:r>
                        <a:rPr lang="fr-FR" sz="1000" b="1" kern="1200">
                          <a:solidFill>
                            <a:srgbClr val="000000"/>
                          </a:solidFill>
                          <a:effectLst/>
                          <a:latin typeface="Courier New" panose="02070309020205020404" pitchFamily="49" charset="0"/>
                          <a:ea typeface="+mn-ea"/>
                          <a:cs typeface="Courier New" panose="02070309020205020404" pitchFamily="49" charset="0"/>
                        </a:rPr>
                        <a:t>show ipv6 route</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Affiche les tables de routage IPv4 et IPv6 actuelles.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186036008"/>
                  </a:ext>
                </a:extLst>
              </a:tr>
              <a:tr h="273353">
                <a:tc>
                  <a:txBody>
                    <a:bodyPr/>
                    <a:lstStyle/>
                    <a:p>
                      <a:pPr marL="0" algn="l" defTabSz="685777" rtl="0" eaLnBrk="1" fontAlgn="ctr" latinLnBrk="0" hangingPunct="1"/>
                      <a:r>
                        <a:rPr lang="fr-FR" sz="1000" b="1" kern="1200">
                          <a:solidFill>
                            <a:srgbClr val="000000"/>
                          </a:solidFill>
                          <a:effectLst/>
                          <a:latin typeface="Courier New" panose="02070309020205020404" pitchFamily="49" charset="0"/>
                          <a:ea typeface="+mn-ea"/>
                          <a:cs typeface="Courier New" panose="02070309020205020404" pitchFamily="49" charset="0"/>
                        </a:rPr>
                        <a:t>show protocols</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Affiche l'état global et spécifique à l'interface de tout protocole de couche 3 configuré.</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789815858"/>
                  </a:ext>
                </a:extLst>
              </a:tr>
              <a:tr h="253553">
                <a:tc>
                  <a:txBody>
                    <a:bodyPr/>
                    <a:lstStyle/>
                    <a:p>
                      <a:pPr marL="0" algn="l" defTabSz="685777" rtl="0" eaLnBrk="1" fontAlgn="ctr" latinLnBrk="0" hangingPunct="1"/>
                      <a:r>
                        <a:rPr lang="fr-FR" sz="1000" b="1" kern="1200">
                          <a:solidFill>
                            <a:srgbClr val="000000"/>
                          </a:solidFill>
                          <a:effectLst/>
                          <a:latin typeface="Courier New" panose="02070309020205020404" pitchFamily="49" charset="0"/>
                          <a:ea typeface="+mn-ea"/>
                          <a:cs typeface="Courier New" panose="02070309020205020404" pitchFamily="49" charset="0"/>
                        </a:rPr>
                        <a:t>debug</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Affiche la liste des options pour activer ou désactiver les événements de débogage.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966803147"/>
                  </a:ext>
                </a:extLst>
              </a:tr>
            </a:tbl>
          </a:graphicData>
        </a:graphic>
      </p:graphicFrame>
    </p:spTree>
    <p:extLst>
      <p:ext uri="{BB962C8B-B14F-4D97-AF65-F5344CB8AC3E}">
        <p14:creationId xmlns="" xmlns:c="http://schemas.openxmlformats.org/drawingml/2006/chart" xmlns:c15="http://schemas.microsoft.com/office/drawing/2012/chart" xmlns:p14="http://schemas.microsoft.com/office/powerpoint/2010/main" val="391526631"/>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Processus de dépannage</a:t>
            </a:r>
            <a:r>
              <a:rPr lang="en-US" dirty="0"/>
              <a:t/>
            </a:r>
            <a:br>
              <a:rPr lang="en-US" dirty="0"/>
            </a:br>
            <a:r>
              <a:rPr lang="fr-FR" sz="2400"/>
              <a:t>Dépannage avec les modèles en couches</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8280057" cy="574370"/>
          </a:xfrm>
        </p:spPr>
        <p:txBody>
          <a:bodyPr/>
          <a:lstStyle/>
          <a:p>
            <a:pPr marL="0" indent="0" algn="l" rtl="0"/>
            <a:r>
              <a:rPr lang="fr-FR" sz="1600">
                <a:solidFill>
                  <a:srgbClr val="000000"/>
                </a:solidFill>
              </a:rPr>
              <a:t>Les modèles OSI et TCP/IP peuvent être appliqués pour isoler les problèmes de réseau lors du dépannage. </a:t>
            </a:r>
          </a:p>
        </p:txBody>
      </p:sp>
      <p:sp>
        <p:nvSpPr>
          <p:cNvPr id="5" name="Content Placeholder 3">
            <a:extLst>
              <a:ext uri="{FF2B5EF4-FFF2-40B4-BE49-F238E27FC236}">
                <a16:creationId xmlns="" xmlns:c="http://schemas.openxmlformats.org/drawingml/2006/chart" xmlns:c15="http://schemas.microsoft.com/office/drawing/2012/chart" xmlns:a16="http://schemas.microsoft.com/office/drawing/2014/main" id="{C92CE7DC-0CA8-4337-8499-875108DC262E}"/>
              </a:ext>
            </a:extLst>
          </p:cNvPr>
          <p:cNvSpPr txBox="1">
            <a:spLocks/>
          </p:cNvSpPr>
          <p:nvPr/>
        </p:nvSpPr>
        <p:spPr>
          <a:xfrm>
            <a:off x="431970" y="1684094"/>
            <a:ext cx="3387555" cy="289152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rtl="0"/>
            <a:r>
              <a:rPr lang="fr-FR" sz="1600">
                <a:solidFill>
                  <a:srgbClr val="000000"/>
                </a:solidFill>
              </a:rPr>
              <a:t>La figure montre quelques dispositifs courants et les couches OSI qui doivent être examinées au cours du processus de dépannage pour ce dispositif.</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AB50092C-8DC9-4A15-A546-B5341C3510B5}"/>
              </a:ext>
            </a:extLst>
          </p:cNvPr>
          <p:cNvPicPr>
            <a:picLocks noChangeAspect="1"/>
          </p:cNvPicPr>
          <p:nvPr/>
        </p:nvPicPr>
        <p:blipFill>
          <a:blip r:embed="rId3"/>
          <a:stretch>
            <a:fillRect/>
          </a:stretch>
        </p:blipFill>
        <p:spPr>
          <a:xfrm>
            <a:off x="3815714" y="1355450"/>
            <a:ext cx="4896314" cy="3361485"/>
          </a:xfrm>
          <a:prstGeom prst="rect">
            <a:avLst/>
          </a:prstGeom>
        </p:spPr>
      </p:pic>
    </p:spTree>
    <p:extLst>
      <p:ext uri="{BB962C8B-B14F-4D97-AF65-F5344CB8AC3E}">
        <p14:creationId xmlns="" xmlns:c="http://schemas.openxmlformats.org/drawingml/2006/chart" xmlns:c15="http://schemas.microsoft.com/office/drawing/2012/chart" xmlns:p14="http://schemas.microsoft.com/office/powerpoint/2010/main" val="2278761903"/>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Processus de dépannage</a:t>
            </a:r>
            <a:r>
              <a:rPr lang="en-US" dirty="0"/>
              <a:t/>
            </a:r>
            <a:br>
              <a:rPr lang="en-US" dirty="0"/>
            </a:br>
            <a:r>
              <a:rPr lang="fr-FR" sz="2400"/>
              <a:t>Méthodes de dépannage structurées</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8280057" cy="294112"/>
          </a:xfrm>
        </p:spPr>
        <p:txBody>
          <a:bodyPr/>
          <a:lstStyle/>
          <a:p>
            <a:pPr marL="0" indent="0" algn="l" rtl="0"/>
            <a:r>
              <a:rPr lang="fr-FR" sz="1600">
                <a:solidFill>
                  <a:srgbClr val="000000"/>
                </a:solidFill>
              </a:rPr>
              <a:t>Les différentes approches de dépannage qui peuvent être utilisées sont les suivantes.</a:t>
            </a:r>
          </a:p>
        </p:txBody>
      </p:sp>
      <p:graphicFrame>
        <p:nvGraphicFramePr>
          <p:cNvPr id="2" name="Table 1">
            <a:extLst>
              <a:ext uri="{FF2B5EF4-FFF2-40B4-BE49-F238E27FC236}">
                <a16:creationId xmlns="" xmlns:c="http://schemas.openxmlformats.org/drawingml/2006/chart" xmlns:c15="http://schemas.microsoft.com/office/drawing/2012/chart" xmlns:a16="http://schemas.microsoft.com/office/drawing/2014/main" id="{9F3F09D2-6836-4B12-991C-13C96D03F3E0}"/>
              </a:ext>
            </a:extLst>
          </p:cNvPr>
          <p:cNvGraphicFramePr>
            <a:graphicFrameLocks noGrp="1"/>
          </p:cNvGraphicFramePr>
          <p:nvPr>
            <p:extLst>
              <p:ext uri="{D42A27DB-BD31-4B8C-83A1-F6EECF244321}">
                <p14:modId xmlns="" xmlns:c="http://schemas.openxmlformats.org/drawingml/2006/chart" xmlns:c15="http://schemas.microsoft.com/office/drawing/2012/chart" xmlns:p14="http://schemas.microsoft.com/office/powerpoint/2010/main" val="3691951368"/>
              </p:ext>
            </p:extLst>
          </p:nvPr>
        </p:nvGraphicFramePr>
        <p:xfrm>
          <a:off x="333375" y="1214135"/>
          <a:ext cx="8477250" cy="3228636"/>
        </p:xfrm>
        <a:graphic>
          <a:graphicData uri="http://schemas.openxmlformats.org/drawingml/2006/table">
            <a:tbl>
              <a:tblPr firstRow="1" bandRow="1">
                <a:tableStyleId>{5C22544A-7EE6-4342-B048-85BDC9FD1C3A}</a:tableStyleId>
              </a:tblPr>
              <a:tblGrid>
                <a:gridCol w="1638300">
                  <a:extLst>
                    <a:ext uri="{9D8B030D-6E8A-4147-A177-3AD203B41FA5}">
                      <a16:colId xmlns="" xmlns:c="http://schemas.openxmlformats.org/drawingml/2006/chart" xmlns:c15="http://schemas.microsoft.com/office/drawing/2012/chart" xmlns:a16="http://schemas.microsoft.com/office/drawing/2014/main" val="1770144010"/>
                    </a:ext>
                  </a:extLst>
                </a:gridCol>
                <a:gridCol w="6838950">
                  <a:extLst>
                    <a:ext uri="{9D8B030D-6E8A-4147-A177-3AD203B41FA5}">
                      <a16:colId xmlns="" xmlns:c="http://schemas.openxmlformats.org/drawingml/2006/chart" xmlns:c15="http://schemas.microsoft.com/office/drawing/2012/chart" xmlns:a16="http://schemas.microsoft.com/office/drawing/2014/main" val="2892143209"/>
                    </a:ext>
                  </a:extLst>
                </a:gridCol>
              </a:tblGrid>
              <a:tr h="354852">
                <a:tc>
                  <a:txBody>
                    <a:bodyPr/>
                    <a:lstStyle/>
                    <a:p>
                      <a:pPr rtl="0"/>
                      <a:r>
                        <a:rPr lang="fr-FR" sz="1200"/>
                        <a:t>Approche de dépannage</a:t>
                      </a:r>
                    </a:p>
                  </a:txBody>
                  <a:tcPr/>
                </a:tc>
                <a:tc>
                  <a:txBody>
                    <a:bodyPr/>
                    <a:lstStyle/>
                    <a:p>
                      <a:pPr rtl="0"/>
                      <a:r>
                        <a:rPr lang="fr-FR" sz="1200"/>
                        <a:t>Description</a:t>
                      </a:r>
                    </a:p>
                  </a:txBody>
                  <a:tcPr anchor="ctr"/>
                </a:tc>
                <a:extLst>
                  <a:ext uri="{0D108BD9-81ED-4DB2-BD59-A6C34878D82A}">
                    <a16:rowId xmlns="" xmlns:c="http://schemas.openxmlformats.org/drawingml/2006/chart" xmlns:c15="http://schemas.microsoft.com/office/drawing/2012/chart" xmlns:a16="http://schemas.microsoft.com/office/drawing/2014/main" val="301804604"/>
                  </a:ext>
                </a:extLst>
              </a:tr>
              <a:tr h="354852">
                <a:tc>
                  <a:txBody>
                    <a:bodyPr/>
                    <a:lstStyle/>
                    <a:p>
                      <a:pPr rtl="0"/>
                      <a:r>
                        <a:rPr lang="fr-FR" sz="1100" b="1">
                          <a:solidFill>
                            <a:srgbClr val="000000"/>
                          </a:solidFill>
                        </a:rPr>
                        <a:t>Méthode ascendante</a:t>
                      </a:r>
                    </a:p>
                  </a:txBody>
                  <a:tcPr anchor="ctr"/>
                </a:tc>
                <a:tc>
                  <a:txBody>
                    <a:bodyPr/>
                    <a:lstStyle/>
                    <a:p>
                      <a:pPr marL="85725" indent="-85725" rtl="0">
                        <a:buFont typeface="Arial" panose="020B0604020202020204" pitchFamily="34" charset="0"/>
                        <a:buChar char="•"/>
                      </a:pPr>
                      <a:r>
                        <a:rPr lang="fr-FR" sz="1100" kern="1200">
                          <a:solidFill>
                            <a:srgbClr val="000000"/>
                          </a:solidFill>
                          <a:latin typeface="+mn-lt"/>
                          <a:ea typeface="+mn-ea"/>
                          <a:cs typeface="+mn-cs"/>
                        </a:rPr>
                        <a:t>Bonne approche à utiliser lorsque l'on soupçonne que le problème est d'ordre physique.</a:t>
                      </a:r>
                    </a:p>
                  </a:txBody>
                  <a:tcPr anchor="ctr"/>
                </a:tc>
                <a:extLst>
                  <a:ext uri="{0D108BD9-81ED-4DB2-BD59-A6C34878D82A}">
                    <a16:rowId xmlns="" xmlns:c="http://schemas.openxmlformats.org/drawingml/2006/chart" xmlns:c15="http://schemas.microsoft.com/office/drawing/2012/chart" xmlns:a16="http://schemas.microsoft.com/office/drawing/2014/main" val="1656234682"/>
                  </a:ext>
                </a:extLst>
              </a:tr>
              <a:tr h="354852">
                <a:tc>
                  <a:txBody>
                    <a:bodyPr/>
                    <a:lstStyle/>
                    <a:p>
                      <a:pPr rtl="0"/>
                      <a:r>
                        <a:rPr lang="fr-FR" sz="1100" b="1">
                          <a:solidFill>
                            <a:srgbClr val="000000"/>
                          </a:solidFill>
                        </a:rPr>
                        <a:t>Méthode descendante</a:t>
                      </a:r>
                    </a:p>
                  </a:txBody>
                  <a:tcPr anchor="ctr"/>
                </a:tc>
                <a:tc>
                  <a:txBody>
                    <a:bodyPr/>
                    <a:lstStyle/>
                    <a:p>
                      <a:pPr marL="85725" indent="-85725" algn="l" defTabSz="685777" rtl="0" eaLnBrk="1" latinLnBrk="0" hangingPunct="1">
                        <a:buFont typeface="Arial" panose="020B0604020202020204" pitchFamily="34" charset="0"/>
                        <a:buChar char="•"/>
                      </a:pPr>
                      <a:r>
                        <a:rPr lang="fr-FR" sz="1100" kern="1200">
                          <a:solidFill>
                            <a:srgbClr val="000000"/>
                          </a:solidFill>
                          <a:latin typeface="+mn-lt"/>
                          <a:ea typeface="+mn-ea"/>
                          <a:cs typeface="+mn-cs"/>
                        </a:rPr>
                        <a:t>Utilisez cette approche pour les problèmes simples ou lorsque vous pensez que le problème concerne un élément logiciel.</a:t>
                      </a:r>
                    </a:p>
                  </a:txBody>
                  <a:tcPr anchor="ctr"/>
                </a:tc>
                <a:extLst>
                  <a:ext uri="{0D108BD9-81ED-4DB2-BD59-A6C34878D82A}">
                    <a16:rowId xmlns="" xmlns:c="http://schemas.openxmlformats.org/drawingml/2006/chart" xmlns:c15="http://schemas.microsoft.com/office/drawing/2012/chart" xmlns:a16="http://schemas.microsoft.com/office/drawing/2014/main" val="258495843"/>
                  </a:ext>
                </a:extLst>
              </a:tr>
              <a:tr h="354852">
                <a:tc>
                  <a:txBody>
                    <a:bodyPr/>
                    <a:lstStyle/>
                    <a:p>
                      <a:pPr rtl="0"/>
                      <a:r>
                        <a:rPr lang="fr-FR" sz="1100" b="1">
                          <a:solidFill>
                            <a:srgbClr val="000000"/>
                          </a:solidFill>
                        </a:rPr>
                        <a:t>Diviser et conquérir</a:t>
                      </a:r>
                    </a:p>
                  </a:txBody>
                  <a:tcPr anchor="ctr"/>
                </a:tc>
                <a:tc>
                  <a:txBody>
                    <a:bodyPr/>
                    <a:lstStyle/>
                    <a:p>
                      <a:pPr marL="85725" indent="-85725" algn="l" defTabSz="685777" rtl="0" eaLnBrk="1" latinLnBrk="0" hangingPunct="1">
                        <a:buFont typeface="Arial" panose="020B0604020202020204" pitchFamily="34" charset="0"/>
                        <a:buChar char="•"/>
                      </a:pPr>
                      <a:r>
                        <a:rPr lang="fr-FR" sz="1100" kern="1200">
                          <a:solidFill>
                            <a:srgbClr val="000000"/>
                          </a:solidFill>
                          <a:latin typeface="+mn-lt"/>
                          <a:ea typeface="+mn-ea"/>
                          <a:cs typeface="+mn-cs"/>
                        </a:rPr>
                        <a:t>Commencez par une couche intermédiaire (c. -à-d., couche 3) et teste dans les deux sens à partir de cette couche.</a:t>
                      </a:r>
                    </a:p>
                  </a:txBody>
                  <a:tcPr anchor="ctr"/>
                </a:tc>
                <a:extLst>
                  <a:ext uri="{0D108BD9-81ED-4DB2-BD59-A6C34878D82A}">
                    <a16:rowId xmlns="" xmlns:c="http://schemas.openxmlformats.org/drawingml/2006/chart" xmlns:c15="http://schemas.microsoft.com/office/drawing/2012/chart" xmlns:a16="http://schemas.microsoft.com/office/drawing/2014/main" val="3794494702"/>
                  </a:ext>
                </a:extLst>
              </a:tr>
              <a:tr h="354852">
                <a:tc>
                  <a:txBody>
                    <a:bodyPr/>
                    <a:lstStyle/>
                    <a:p>
                      <a:pPr rtl="0"/>
                      <a:r>
                        <a:rPr lang="fr-FR" sz="1100" b="1">
                          <a:solidFill>
                            <a:srgbClr val="000000"/>
                          </a:solidFill>
                        </a:rPr>
                        <a:t>Suivre le chemin</a:t>
                      </a:r>
                    </a:p>
                  </a:txBody>
                  <a:tcPr anchor="ctr"/>
                </a:tc>
                <a:tc>
                  <a:txBody>
                    <a:bodyPr/>
                    <a:lstStyle/>
                    <a:p>
                      <a:pPr marL="85725" indent="-85725" algn="l" defTabSz="685777" rtl="0" eaLnBrk="1" latinLnBrk="0" hangingPunct="1">
                        <a:buFont typeface="Arial" panose="020B0604020202020204" pitchFamily="34" charset="0"/>
                        <a:buChar char="•"/>
                      </a:pPr>
                      <a:r>
                        <a:rPr lang="fr-FR" sz="1100" kern="1200">
                          <a:solidFill>
                            <a:srgbClr val="000000"/>
                          </a:solidFill>
                          <a:latin typeface="+mn-lt"/>
                          <a:ea typeface="+mn-ea"/>
                          <a:cs typeface="+mn-cs"/>
                        </a:rPr>
                        <a:t>Permet de découvrir le chemin de trafic réel de la source à la destination afin de réduire la portée du dépannage. </a:t>
                      </a:r>
                    </a:p>
                  </a:txBody>
                  <a:tcPr anchor="ctr"/>
                </a:tc>
                <a:extLst>
                  <a:ext uri="{0D108BD9-81ED-4DB2-BD59-A6C34878D82A}">
                    <a16:rowId xmlns="" xmlns:c="http://schemas.openxmlformats.org/drawingml/2006/chart" xmlns:c15="http://schemas.microsoft.com/office/drawing/2012/chart" xmlns:a16="http://schemas.microsoft.com/office/drawing/2014/main" val="4234686385"/>
                  </a:ext>
                </a:extLst>
              </a:tr>
              <a:tr h="354852">
                <a:tc>
                  <a:txBody>
                    <a:bodyPr/>
                    <a:lstStyle/>
                    <a:p>
                      <a:pPr rtl="0"/>
                      <a:r>
                        <a:rPr lang="fr-FR" sz="1100" b="1">
                          <a:solidFill>
                            <a:srgbClr val="000000"/>
                          </a:solidFill>
                        </a:rPr>
                        <a:t>Substitution</a:t>
                      </a:r>
                    </a:p>
                  </a:txBody>
                  <a:tcPr anchor="ctr"/>
                </a:tc>
                <a:tc>
                  <a:txBody>
                    <a:bodyPr/>
                    <a:lstStyle/>
                    <a:p>
                      <a:pPr marL="85725" indent="-85725" algn="l" defTabSz="685777" rtl="0" eaLnBrk="1" latinLnBrk="0" hangingPunct="1">
                        <a:buFont typeface="Arial" panose="020B0604020202020204" pitchFamily="34" charset="0"/>
                        <a:buChar char="•"/>
                      </a:pPr>
                      <a:r>
                        <a:rPr lang="fr-FR" sz="1100" kern="1200">
                          <a:solidFill>
                            <a:srgbClr val="000000"/>
                          </a:solidFill>
                          <a:latin typeface="+mn-lt"/>
                          <a:ea typeface="+mn-ea"/>
                          <a:cs typeface="+mn-cs"/>
                        </a:rPr>
                        <a:t>Vous échangez physiquement un appareil potentiellement problématique avec un appareil connu et fonctionnel. </a:t>
                      </a:r>
                    </a:p>
                  </a:txBody>
                  <a:tcPr anchor="ctr"/>
                </a:tc>
                <a:extLst>
                  <a:ext uri="{0D108BD9-81ED-4DB2-BD59-A6C34878D82A}">
                    <a16:rowId xmlns="" xmlns:c="http://schemas.openxmlformats.org/drawingml/2006/chart" xmlns:c15="http://schemas.microsoft.com/office/drawing/2012/chart" xmlns:a16="http://schemas.microsoft.com/office/drawing/2014/main" val="253194837"/>
                  </a:ext>
                </a:extLst>
              </a:tr>
              <a:tr h="354852">
                <a:tc>
                  <a:txBody>
                    <a:bodyPr/>
                    <a:lstStyle/>
                    <a:p>
                      <a:pPr rtl="0"/>
                      <a:r>
                        <a:rPr lang="fr-FR" sz="1100" b="1">
                          <a:solidFill>
                            <a:srgbClr val="000000"/>
                          </a:solidFill>
                        </a:rPr>
                        <a:t>Comparaison</a:t>
                      </a:r>
                    </a:p>
                  </a:txBody>
                  <a:tcPr anchor="ctr"/>
                </a:tc>
                <a:tc>
                  <a:txBody>
                    <a:bodyPr/>
                    <a:lstStyle/>
                    <a:p>
                      <a:pPr marL="85725" indent="-85725" algn="l" defTabSz="685777" rtl="0" eaLnBrk="1" latinLnBrk="0" hangingPunct="1">
                        <a:buFont typeface="Arial" panose="020B0604020202020204" pitchFamily="34" charset="0"/>
                        <a:buChar char="•"/>
                      </a:pPr>
                      <a:r>
                        <a:rPr lang="fr-FR" sz="1100" kern="1200">
                          <a:solidFill>
                            <a:srgbClr val="000000"/>
                          </a:solidFill>
                          <a:latin typeface="+mn-lt"/>
                          <a:ea typeface="+mn-ea"/>
                          <a:cs typeface="+mn-cs"/>
                        </a:rPr>
                        <a:t>Tente de résoudre le problème en comparant un élément non opérationnel avec celui de travail. </a:t>
                      </a:r>
                    </a:p>
                  </a:txBody>
                  <a:tcPr anchor="ctr"/>
                </a:tc>
                <a:extLst>
                  <a:ext uri="{0D108BD9-81ED-4DB2-BD59-A6C34878D82A}">
                    <a16:rowId xmlns="" xmlns:c="http://schemas.openxmlformats.org/drawingml/2006/chart" xmlns:c15="http://schemas.microsoft.com/office/drawing/2012/chart" xmlns:a16="http://schemas.microsoft.com/office/drawing/2014/main" val="2005758700"/>
                  </a:ext>
                </a:extLst>
              </a:tr>
              <a:tr h="354852">
                <a:tc>
                  <a:txBody>
                    <a:bodyPr/>
                    <a:lstStyle/>
                    <a:p>
                      <a:pPr rtl="0"/>
                      <a:r>
                        <a:rPr lang="fr-FR" sz="1100" b="1">
                          <a:solidFill>
                            <a:srgbClr val="000000"/>
                          </a:solidFill>
                        </a:rPr>
                        <a:t>Devinette instruite</a:t>
                      </a:r>
                    </a:p>
                  </a:txBody>
                  <a:tcPr anchor="ctr"/>
                </a:tc>
                <a:tc>
                  <a:txBody>
                    <a:bodyPr/>
                    <a:lstStyle/>
                    <a:p>
                      <a:pPr marL="85725" indent="-85725" algn="l" defTabSz="685777" rtl="0" eaLnBrk="1" latinLnBrk="0" hangingPunct="1">
                        <a:buFont typeface="Arial" panose="020B0604020202020204" pitchFamily="34" charset="0"/>
                        <a:buChar char="•"/>
                      </a:pPr>
                      <a:r>
                        <a:rPr lang="fr-FR" sz="1100" kern="1200">
                          <a:solidFill>
                            <a:srgbClr val="000000"/>
                          </a:solidFill>
                          <a:latin typeface="+mn-lt"/>
                          <a:ea typeface="+mn-ea"/>
                          <a:cs typeface="+mn-cs"/>
                        </a:rPr>
                        <a:t>Le succès de cette méthode varie en fonction de votre expérience de dépannage et de votre capacité.</a:t>
                      </a:r>
                    </a:p>
                  </a:txBody>
                  <a:tcPr anchor="ctr"/>
                </a:tc>
                <a:extLst>
                  <a:ext uri="{0D108BD9-81ED-4DB2-BD59-A6C34878D82A}">
                    <a16:rowId xmlns="" xmlns:c="http://schemas.openxmlformats.org/drawingml/2006/chart" xmlns:c15="http://schemas.microsoft.com/office/drawing/2012/chart" xmlns:a16="http://schemas.microsoft.com/office/drawing/2014/main" val="2816975240"/>
                  </a:ext>
                </a:extLst>
              </a:tr>
            </a:tbl>
          </a:graphicData>
        </a:graphic>
      </p:graphicFrame>
    </p:spTree>
    <p:extLst>
      <p:ext uri="{BB962C8B-B14F-4D97-AF65-F5344CB8AC3E}">
        <p14:creationId xmlns="" xmlns:c="http://schemas.openxmlformats.org/drawingml/2006/chart" xmlns:c15="http://schemas.microsoft.com/office/drawing/2012/chart" xmlns:p14="http://schemas.microsoft.com/office/powerpoint/2010/main" val="4183160778"/>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165253"/>
            <a:ext cx="8345488" cy="566584"/>
          </a:xfrm>
        </p:spPr>
        <p:txBody>
          <a:bodyPr/>
          <a:lstStyle/>
          <a:p>
            <a:pPr rtl="0"/>
            <a:r>
              <a:rPr lang="fr-FR" sz="1600" dirty="0"/>
              <a:t>Processus de dépannage</a:t>
            </a:r>
            <a:r>
              <a:rPr lang="en-US" dirty="0"/>
              <a:t/>
            </a:r>
            <a:br>
              <a:rPr lang="en-US" dirty="0"/>
            </a:br>
            <a:r>
              <a:rPr lang="fr-FR" sz="2400" dirty="0"/>
              <a:t>Lignes directrices pour le choix d'une méthode de dépannage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2" y="855419"/>
            <a:ext cx="4682954" cy="3073946"/>
          </a:xfrm>
        </p:spPr>
        <p:txBody>
          <a:bodyPr/>
          <a:lstStyle/>
          <a:p>
            <a:pPr marL="0" indent="0" algn="l" rtl="0"/>
            <a:r>
              <a:rPr lang="fr-FR" sz="1600">
                <a:solidFill>
                  <a:srgbClr val="000000"/>
                </a:solidFill>
              </a:rPr>
              <a:t>Afin de résoudre rapidement les problèmes réseau, prenez le temps de sélectionner la méthode de dépannage réseau la plus efficace.</a:t>
            </a:r>
          </a:p>
          <a:p>
            <a:pPr marL="0" indent="0" algn="l"/>
            <a:endParaRPr lang="en-CA" sz="1600" dirty="0">
              <a:solidFill>
                <a:srgbClr val="000000"/>
              </a:solidFill>
            </a:endParaRPr>
          </a:p>
          <a:p>
            <a:pPr marL="285750" indent="-285750" algn="l" rtl="0">
              <a:buFont typeface="Arial" panose="020B0604020202020204" pitchFamily="34" charset="0"/>
              <a:buChar char="•"/>
            </a:pPr>
            <a:r>
              <a:rPr lang="fr-FR" sz="1600">
                <a:solidFill>
                  <a:srgbClr val="000000"/>
                </a:solidFill>
              </a:rPr>
              <a:t>La figure illustre la méthode qui pourrait être utilisée lorsqu'un certain type de problème est découvert.</a:t>
            </a:r>
          </a:p>
          <a:p>
            <a:pPr marL="285750" indent="-285750" algn="l" rtl="0">
              <a:buFont typeface="Arial" panose="020B0604020202020204" pitchFamily="34" charset="0"/>
              <a:buChar char="•"/>
            </a:pPr>
            <a:r>
              <a:rPr lang="fr-FR" sz="1600">
                <a:solidFill>
                  <a:srgbClr val="000000"/>
                </a:solidFill>
              </a:rPr>
              <a:t>Le dépannage est une compétence qui est développée en le faisant. </a:t>
            </a:r>
          </a:p>
          <a:p>
            <a:pPr marL="285750" indent="-285750" algn="l" rtl="0">
              <a:buFont typeface="Arial" panose="020B0604020202020204" pitchFamily="34" charset="0"/>
              <a:buChar char="•"/>
            </a:pPr>
            <a:r>
              <a:rPr lang="fr-FR" sz="1600">
                <a:solidFill>
                  <a:srgbClr val="000000"/>
                </a:solidFill>
              </a:rPr>
              <a:t>Chaque problème réseau que vous identifiez et résolvez est ajouté à votre jeu de compétences.</a:t>
            </a:r>
          </a:p>
          <a:p>
            <a:pPr marL="0" indent="0" algn="l"/>
            <a:endParaRPr lang="en-CA" sz="1600" dirty="0">
              <a:solidFill>
                <a:srgbClr val="000000"/>
              </a:solidFill>
            </a:endParaRPr>
          </a:p>
          <a:p>
            <a:pPr marL="0" indent="0" algn="l"/>
            <a:endParaRPr lang="en-US" sz="1600" dirty="0">
              <a:solidFill>
                <a:srgbClr val="000000"/>
              </a:solidFill>
            </a:endParaRP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A306F81F-DE41-4532-BF2E-A94AC0054C31}"/>
              </a:ext>
            </a:extLst>
          </p:cNvPr>
          <p:cNvPicPr>
            <a:picLocks noChangeAspect="1"/>
          </p:cNvPicPr>
          <p:nvPr/>
        </p:nvPicPr>
        <p:blipFill>
          <a:blip r:embed="rId3"/>
          <a:stretch>
            <a:fillRect/>
          </a:stretch>
        </p:blipFill>
        <p:spPr>
          <a:xfrm>
            <a:off x="5324475" y="855418"/>
            <a:ext cx="3733875" cy="3400347"/>
          </a:xfrm>
          <a:prstGeom prst="rect">
            <a:avLst/>
          </a:prstGeom>
        </p:spPr>
      </p:pic>
    </p:spTree>
    <p:extLst>
      <p:ext uri="{BB962C8B-B14F-4D97-AF65-F5344CB8AC3E}">
        <p14:creationId xmlns="" xmlns:c="http://schemas.openxmlformats.org/drawingml/2006/chart" xmlns:c15="http://schemas.microsoft.com/office/drawing/2012/chart" xmlns:p14="http://schemas.microsoft.com/office/powerpoint/2010/main" val="2690063141"/>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12.3 Processus de dépannage</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351390074"/>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What to Expect in this Module</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C2EDE137-350D-6D47-BD51-750CD198389A}"/>
              </a:ext>
            </a:extLst>
          </p:cNvPr>
          <p:cNvSpPr>
            <a:spLocks noGrp="1"/>
          </p:cNvSpPr>
          <p:nvPr>
            <p:ph idx="1"/>
          </p:nvPr>
        </p:nvSpPr>
        <p:spPr>
          <a:xfrm>
            <a:off x="144065" y="798945"/>
            <a:ext cx="8853286" cy="346366"/>
          </a:xfrm>
        </p:spPr>
        <p:txBody>
          <a:bodyPr/>
          <a:lstStyle/>
          <a:p>
            <a:pPr rtl="0"/>
            <a:r>
              <a:rPr lang="fr-FR"/>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 xmlns:c="http://schemas.openxmlformats.org/drawingml/2006/chart" xmlns:c15="http://schemas.microsoft.com/office/drawing/2012/chart" xmlns:a16="http://schemas.microsoft.com/office/drawing/2014/main" id="{24EE699F-A87C-2246-9235-C1DFDF6B2651}"/>
              </a:ext>
            </a:extLst>
          </p:cNvPr>
          <p:cNvGraphicFramePr>
            <a:graphicFrameLocks noGrp="1"/>
          </p:cNvGraphicFramePr>
          <p:nvPr>
            <p:extLst/>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 xmlns:c="http://schemas.openxmlformats.org/drawingml/2006/chart" xmlns:c15="http://schemas.microsoft.com/office/drawing/2012/chart" xmlns:a16="http://schemas.microsoft.com/office/drawing/2014/main" val="200107645"/>
                    </a:ext>
                  </a:extLst>
                </a:gridCol>
                <a:gridCol w="6416970">
                  <a:extLst>
                    <a:ext uri="{9D8B030D-6E8A-4147-A177-3AD203B41FA5}">
                      <a16:colId xmlns="" xmlns:c="http://schemas.openxmlformats.org/drawingml/2006/chart" xmlns:c15="http://schemas.microsoft.com/office/drawing/2012/chart" xmlns:a16="http://schemas.microsoft.com/office/drawing/2014/main" val="2648404099"/>
                    </a:ext>
                  </a:extLst>
                </a:gridCol>
              </a:tblGrid>
              <a:tr h="265091">
                <a:tc>
                  <a:txBody>
                    <a:bodyPr/>
                    <a:lstStyle/>
                    <a:p>
                      <a:pPr rtl="0"/>
                      <a:r>
                        <a:rPr lang="fr-FR"/>
                        <a:t>Feature</a:t>
                      </a:r>
                    </a:p>
                  </a:txBody>
                  <a:tcPr/>
                </a:tc>
                <a:tc>
                  <a:txBody>
                    <a:bodyPr/>
                    <a:lstStyle/>
                    <a:p>
                      <a:pPr rtl="0"/>
                      <a:r>
                        <a:rPr lang="fr-FR"/>
                        <a:t>Description</a:t>
                      </a:r>
                    </a:p>
                  </a:txBody>
                  <a:tcPr/>
                </a:tc>
                <a:extLst>
                  <a:ext uri="{0D108BD9-81ED-4DB2-BD59-A6C34878D82A}">
                    <a16:rowId xmlns="" xmlns:c="http://schemas.openxmlformats.org/drawingml/2006/chart" xmlns:c15="http://schemas.microsoft.com/office/drawing/2012/chart"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 learners to new skills and concepts.</a:t>
                      </a:r>
                    </a:p>
                  </a:txBody>
                  <a:tcPr/>
                </a:tc>
                <a:extLst>
                  <a:ext uri="{0D108BD9-81ED-4DB2-BD59-A6C34878D82A}">
                    <a16:rowId xmlns="" xmlns:c="http://schemas.openxmlformats.org/drawingml/2006/chart" xmlns:c15="http://schemas.microsoft.com/office/drawing/2012/chart"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Videos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 learners to new skills and concepts.</a:t>
                      </a:r>
                    </a:p>
                  </a:txBody>
                  <a:tcPr/>
                </a:tc>
                <a:extLst>
                  <a:ext uri="{0D108BD9-81ED-4DB2-BD59-A6C34878D82A}">
                    <a16:rowId xmlns="" xmlns:c="http://schemas.openxmlformats.org/drawingml/2006/chart" xmlns:c15="http://schemas.microsoft.com/office/drawing/2012/chart"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Check Your Understanding(CYU)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Per topic online quiz to help learners gauge content understanding. </a:t>
                      </a:r>
                    </a:p>
                  </a:txBody>
                  <a:tcPr/>
                </a:tc>
                <a:extLst>
                  <a:ext uri="{0D108BD9-81ED-4DB2-BD59-A6C34878D82A}">
                    <a16:rowId xmlns="" xmlns:c="http://schemas.openxmlformats.org/drawingml/2006/chart" xmlns:c15="http://schemas.microsoft.com/office/drawing/2012/chart"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Interactive Activities</a:t>
                      </a:r>
                    </a:p>
                  </a:txBody>
                  <a:tcPr marL="9525" marR="9525" marT="9525" marB="0" anchor="b"/>
                </a:tc>
                <a:tc>
                  <a:txBody>
                    <a:bodyPr/>
                    <a:lstStyle/>
                    <a:p>
                      <a:pPr rtl="0"/>
                      <a:r>
                        <a:rPr lang="fr-FR"/>
                        <a:t>A variety of formats to help learners gauge content understanding.</a:t>
                      </a:r>
                    </a:p>
                  </a:txBody>
                  <a:tcPr/>
                </a:tc>
                <a:extLst>
                  <a:ext uri="{0D108BD9-81ED-4DB2-BD59-A6C34878D82A}">
                    <a16:rowId xmlns="" xmlns:c="http://schemas.openxmlformats.org/drawingml/2006/chart" xmlns:c15="http://schemas.microsoft.com/office/drawing/2012/chart"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Syntax Checker</a:t>
                      </a:r>
                    </a:p>
                  </a:txBody>
                  <a:tcPr marL="9525" marR="9525" marT="9525" marB="0" anchor="b"/>
                </a:tc>
                <a:tc>
                  <a:txBody>
                    <a:bodyPr/>
                    <a:lstStyle/>
                    <a:p>
                      <a:pPr rtl="0"/>
                      <a:r>
                        <a:rPr lang="fr-FR"/>
                        <a:t>Small simulations that expose learners to Cisco command line to practice configuration skills.</a:t>
                      </a:r>
                    </a:p>
                  </a:txBody>
                  <a:tcPr/>
                </a:tc>
                <a:extLst>
                  <a:ext uri="{0D108BD9-81ED-4DB2-BD59-A6C34878D82A}">
                    <a16:rowId xmlns="" xmlns:c="http://schemas.openxmlformats.org/drawingml/2006/chart" xmlns:c15="http://schemas.microsoft.com/office/drawing/2012/chart"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PT Activity</a:t>
                      </a:r>
                    </a:p>
                  </a:txBody>
                  <a:tcPr marL="9525" marR="9525" marT="9525" marB="0" anchor="b"/>
                </a:tc>
                <a:tc>
                  <a:txBody>
                    <a:bodyPr/>
                    <a:lstStyle/>
                    <a:p>
                      <a:pPr rtl="0"/>
                      <a:r>
                        <a:rPr lang="fr-FR"/>
                        <a:t>Simulation and modeling activities designed to explore, acquire, reinforce, and expand skills.</a:t>
                      </a:r>
                    </a:p>
                  </a:txBody>
                  <a:tcPr/>
                </a:tc>
                <a:extLst>
                  <a:ext uri="{0D108BD9-81ED-4DB2-BD59-A6C34878D82A}">
                    <a16:rowId xmlns="" xmlns:c="http://schemas.openxmlformats.org/drawingml/2006/chart" xmlns:c15="http://schemas.microsoft.com/office/drawing/2012/chart" xmlns:a16="http://schemas.microsoft.com/office/drawing/2014/main" val="3727131555"/>
                  </a:ext>
                </a:extLst>
              </a:tr>
            </a:tbl>
          </a:graphicData>
        </a:graphic>
      </p:graphicFrame>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Outils de dépannage </a:t>
            </a:r>
            <a:r>
              <a:rPr lang="en-US" dirty="0"/>
              <a:t/>
            </a:r>
            <a:br>
              <a:rPr lang="en-US" dirty="0"/>
            </a:br>
            <a:r>
              <a:rPr lang="fr-FR" sz="2400"/>
              <a:t>Outils logiciels de dépannage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8280057" cy="377079"/>
          </a:xfrm>
        </p:spPr>
        <p:txBody>
          <a:bodyPr/>
          <a:lstStyle/>
          <a:p>
            <a:pPr marL="0" indent="0" algn="l" rtl="0"/>
            <a:r>
              <a:rPr lang="fr-FR" sz="1600">
                <a:solidFill>
                  <a:srgbClr val="000000"/>
                </a:solidFill>
              </a:rPr>
              <a:t>Voici quelques outils logiciels de dépannage courants :</a:t>
            </a:r>
          </a:p>
        </p:txBody>
      </p:sp>
      <p:graphicFrame>
        <p:nvGraphicFramePr>
          <p:cNvPr id="5" name="Table 4">
            <a:extLst>
              <a:ext uri="{FF2B5EF4-FFF2-40B4-BE49-F238E27FC236}">
                <a16:creationId xmlns="" xmlns:c="http://schemas.openxmlformats.org/drawingml/2006/chart" xmlns:c15="http://schemas.microsoft.com/office/drawing/2012/chart" xmlns:a16="http://schemas.microsoft.com/office/drawing/2014/main" id="{854885A9-ED3C-48E3-A4DC-F73D8909EF9C}"/>
              </a:ext>
            </a:extLst>
          </p:cNvPr>
          <p:cNvGraphicFramePr>
            <a:graphicFrameLocks noGrp="1"/>
          </p:cNvGraphicFramePr>
          <p:nvPr>
            <p:extLst>
              <p:ext uri="{D42A27DB-BD31-4B8C-83A1-F6EECF244321}">
                <p14:modId xmlns="" xmlns:c="http://schemas.openxmlformats.org/drawingml/2006/chart" xmlns:c15="http://schemas.microsoft.com/office/drawing/2012/chart" xmlns:p14="http://schemas.microsoft.com/office/powerpoint/2010/main" val="2826158118"/>
              </p:ext>
            </p:extLst>
          </p:nvPr>
        </p:nvGraphicFramePr>
        <p:xfrm>
          <a:off x="609600" y="1638301"/>
          <a:ext cx="8102428" cy="2537945"/>
        </p:xfrm>
        <a:graphic>
          <a:graphicData uri="http://schemas.openxmlformats.org/drawingml/2006/table">
            <a:tbl>
              <a:tblPr firstRow="1" bandRow="1">
                <a:tableStyleId>{5C22544A-7EE6-4342-B048-85BDC9FD1C3A}</a:tableStyleId>
              </a:tblPr>
              <a:tblGrid>
                <a:gridCol w="1647825">
                  <a:extLst>
                    <a:ext uri="{9D8B030D-6E8A-4147-A177-3AD203B41FA5}">
                      <a16:colId xmlns="" xmlns:c="http://schemas.openxmlformats.org/drawingml/2006/chart" xmlns:c15="http://schemas.microsoft.com/office/drawing/2012/chart" xmlns:a16="http://schemas.microsoft.com/office/drawing/2014/main" val="217029517"/>
                    </a:ext>
                  </a:extLst>
                </a:gridCol>
                <a:gridCol w="6454603">
                  <a:extLst>
                    <a:ext uri="{9D8B030D-6E8A-4147-A177-3AD203B41FA5}">
                      <a16:colId xmlns="" xmlns:c="http://schemas.openxmlformats.org/drawingml/2006/chart" xmlns:c15="http://schemas.microsoft.com/office/drawing/2012/chart" xmlns:a16="http://schemas.microsoft.com/office/drawing/2014/main" val="1252993372"/>
                    </a:ext>
                  </a:extLst>
                </a:gridCol>
              </a:tblGrid>
              <a:tr h="361949">
                <a:tc>
                  <a:txBody>
                    <a:bodyPr/>
                    <a:lstStyle/>
                    <a:p>
                      <a:pPr algn="l" rtl="0" fontAlgn="ctr"/>
                      <a:r>
                        <a:rPr lang="fr-FR" sz="1200" b="1">
                          <a:effectLst/>
                        </a:rPr>
                        <a:t>Outil logiciel</a:t>
                      </a:r>
                    </a:p>
                  </a:txBody>
                  <a:tcPr marL="31750" marR="31750" marT="31750" marB="31750" anchor="ctr"/>
                </a:tc>
                <a:tc>
                  <a:txBody>
                    <a:bodyPr/>
                    <a:lstStyle/>
                    <a:p>
                      <a:pPr algn="l" rtl="0" fontAlgn="ctr"/>
                      <a:r>
                        <a:rPr lang="fr-FR" sz="1200" b="1">
                          <a:effectLst/>
                        </a:rPr>
                        <a:t>Description</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439792799"/>
                  </a:ext>
                </a:extLst>
              </a:tr>
              <a:tr h="608816">
                <a:tc>
                  <a:txBody>
                    <a:bodyPr/>
                    <a:lstStyle/>
                    <a:p>
                      <a:pPr rtl="0" fontAlgn="ctr"/>
                      <a:r>
                        <a:rPr lang="fr-FR" sz="1100" b="1">
                          <a:solidFill>
                            <a:srgbClr val="000000"/>
                          </a:solidFill>
                          <a:effectLst/>
                        </a:rPr>
                        <a:t>Outils de système d’administration de réseaux (NMS)</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Les logiciels de réseau comprennent des outils de surveillance, de configuration et de gestion des pannes au niveau des appareils.</a:t>
                      </a:r>
                    </a:p>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Ces outils peuvent être utilisés pour étudier et corriger les problèmes de réseau.</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501185609"/>
                  </a:ext>
                </a:extLst>
              </a:tr>
              <a:tr h="650968">
                <a:tc>
                  <a:txBody>
                    <a:bodyPr/>
                    <a:lstStyle/>
                    <a:p>
                      <a:pPr rtl="0" fontAlgn="ctr"/>
                      <a:r>
                        <a:rPr lang="fr-FR" sz="1100" b="1">
                          <a:solidFill>
                            <a:srgbClr val="000000"/>
                          </a:solidFill>
                          <a:effectLst/>
                        </a:rPr>
                        <a:t>Bases de connaissances</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Les bases de connaissances des vendeurs d'appareils réseau en ligne sont devenues des sources d'information indispensables. </a:t>
                      </a:r>
                    </a:p>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En associant ces bases de connaissances aux moteurs de recherche sur Internet, un administrateur réseau a accès à de nombreuses informations basées sur l'expérience.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269619013"/>
                  </a:ext>
                </a:extLst>
              </a:tr>
              <a:tr h="650968">
                <a:tc>
                  <a:txBody>
                    <a:bodyPr/>
                    <a:lstStyle/>
                    <a:p>
                      <a:pPr rtl="0" fontAlgn="ctr"/>
                      <a:r>
                        <a:rPr lang="fr-FR" sz="1100" b="1">
                          <a:solidFill>
                            <a:srgbClr val="000000"/>
                          </a:solidFill>
                          <a:effectLst/>
                        </a:rPr>
                        <a:t>Outils de création d’une ligne de base</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De nombreux outils d'automatisation du processus de documentation réseau et de planification initiale sont disponibles. </a:t>
                      </a:r>
                    </a:p>
                    <a:p>
                      <a:pPr marL="85725" indent="-85725" algn="l" defTabSz="685777" rtl="0" eaLnBrk="1" fontAlgn="ctr" latinLnBrk="0" hangingPunct="1">
                        <a:buFont typeface="Arial" panose="020B0604020202020204" pitchFamily="34" charset="0"/>
                        <a:buChar char="•"/>
                      </a:pPr>
                      <a:r>
                        <a:rPr lang="fr-FR" sz="1050" b="0" kern="1200">
                          <a:solidFill>
                            <a:srgbClr val="000000"/>
                          </a:solidFill>
                          <a:effectLst/>
                          <a:latin typeface="+mn-lt"/>
                          <a:ea typeface="+mn-ea"/>
                          <a:cs typeface="+mn-cs"/>
                        </a:rPr>
                        <a:t>Les outils de basculement permettent d'effectuer des tâches de documentation courantes telles que les diagrammes de réseau, de mettre à jour la documentation des logiciels et du matériel du réseau, et de mesurer de manière rentable l'utilisation de la bande passante du réseau de base.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4186411143"/>
                  </a:ext>
                </a:extLst>
              </a:tr>
            </a:tbl>
          </a:graphicData>
        </a:graphic>
      </p:graphicFrame>
    </p:spTree>
    <p:extLst>
      <p:ext uri="{BB962C8B-B14F-4D97-AF65-F5344CB8AC3E}">
        <p14:creationId xmlns="" xmlns:c="http://schemas.openxmlformats.org/drawingml/2006/chart" xmlns:c15="http://schemas.microsoft.com/office/drawing/2012/chart" xmlns:p14="http://schemas.microsoft.com/office/powerpoint/2010/main" val="994679751"/>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Outils de dépannage</a:t>
            </a:r>
            <a:r>
              <a:rPr lang="en-US" dirty="0"/>
              <a:t/>
            </a:r>
            <a:br>
              <a:rPr lang="en-US" dirty="0"/>
            </a:br>
            <a:r>
              <a:rPr lang="fr-FR" sz="2400"/>
              <a:t> Analyseurs de protocole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2711279" cy="3073946"/>
          </a:xfrm>
        </p:spPr>
        <p:txBody>
          <a:bodyPr/>
          <a:lstStyle/>
          <a:p>
            <a:pPr marL="0" indent="0" algn="l" rtl="0"/>
            <a:r>
              <a:rPr lang="fr-FR" sz="1600">
                <a:solidFill>
                  <a:srgbClr val="000000"/>
                </a:solidFill>
              </a:rPr>
              <a:t>Un analyseur de protocole peut capturer et afficher la couche physique dans les informations de couche d'application contenues dans un paquet.</a:t>
            </a:r>
          </a:p>
          <a:p>
            <a:pPr marL="0" indent="0" algn="l"/>
            <a:endParaRPr lang="en-CA" sz="1600" dirty="0">
              <a:solidFill>
                <a:srgbClr val="000000"/>
              </a:solidFill>
            </a:endParaRPr>
          </a:p>
          <a:p>
            <a:pPr marL="0" indent="0" algn="l" rtl="0"/>
            <a:r>
              <a:rPr lang="fr-FR" sz="1600">
                <a:solidFill>
                  <a:srgbClr val="000000"/>
                </a:solidFill>
              </a:rPr>
              <a:t>Des analyseurs de protocoles tels que Wireshark peuvent aider à dépanner des problèmes de performances réseau.</a:t>
            </a:r>
          </a:p>
        </p:txBody>
      </p:sp>
      <p:pic>
        <p:nvPicPr>
          <p:cNvPr id="5" name="Picture 4">
            <a:extLst>
              <a:ext uri="{FF2B5EF4-FFF2-40B4-BE49-F238E27FC236}">
                <a16:creationId xmlns="" xmlns:c="http://schemas.openxmlformats.org/drawingml/2006/chart" xmlns:c15="http://schemas.microsoft.com/office/drawing/2012/chart" xmlns:a16="http://schemas.microsoft.com/office/drawing/2014/main" id="{D37B1248-B074-416F-B646-520FE2FA413B}"/>
              </a:ext>
            </a:extLst>
          </p:cNvPr>
          <p:cNvPicPr>
            <a:picLocks noChangeAspect="1"/>
          </p:cNvPicPr>
          <p:nvPr/>
        </p:nvPicPr>
        <p:blipFill>
          <a:blip r:embed="rId3"/>
          <a:stretch>
            <a:fillRect/>
          </a:stretch>
        </p:blipFill>
        <p:spPr>
          <a:xfrm>
            <a:off x="3124521" y="855419"/>
            <a:ext cx="5857553" cy="3650862"/>
          </a:xfrm>
          <a:prstGeom prst="rect">
            <a:avLst/>
          </a:prstGeom>
        </p:spPr>
      </p:pic>
    </p:spTree>
    <p:extLst>
      <p:ext uri="{BB962C8B-B14F-4D97-AF65-F5344CB8AC3E}">
        <p14:creationId xmlns="" xmlns:c="http://schemas.openxmlformats.org/drawingml/2006/chart" xmlns:c15="http://schemas.microsoft.com/office/drawing/2012/chart" xmlns:p14="http://schemas.microsoft.com/office/powerpoint/2010/main" val="4149064399"/>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Outils de dépannage </a:t>
            </a:r>
            <a:r>
              <a:rPr lang="en-US" dirty="0"/>
              <a:t/>
            </a:r>
            <a:br>
              <a:rPr lang="en-US" dirty="0"/>
            </a:br>
            <a:r>
              <a:rPr lang="fr-FR" sz="2400"/>
              <a:t>Outils matériels de dépannage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8280057" cy="294112"/>
          </a:xfrm>
        </p:spPr>
        <p:txBody>
          <a:bodyPr/>
          <a:lstStyle/>
          <a:p>
            <a:pPr marL="0" indent="0" algn="l" rtl="0"/>
            <a:r>
              <a:rPr lang="fr-FR" sz="1600">
                <a:solidFill>
                  <a:srgbClr val="000000"/>
                </a:solidFill>
              </a:rPr>
              <a:t>Il existe plusieurs types d'outils de dépannage du matériel.</a:t>
            </a:r>
          </a:p>
        </p:txBody>
      </p:sp>
      <p:graphicFrame>
        <p:nvGraphicFramePr>
          <p:cNvPr id="5" name="Table 4">
            <a:extLst>
              <a:ext uri="{FF2B5EF4-FFF2-40B4-BE49-F238E27FC236}">
                <a16:creationId xmlns="" xmlns:c="http://schemas.openxmlformats.org/drawingml/2006/chart" xmlns:c15="http://schemas.microsoft.com/office/drawing/2012/chart" xmlns:a16="http://schemas.microsoft.com/office/drawing/2014/main" id="{8850CEB0-36C1-4F1F-86E8-EC43EBF0C673}"/>
              </a:ext>
            </a:extLst>
          </p:cNvPr>
          <p:cNvGraphicFramePr>
            <a:graphicFrameLocks noGrp="1"/>
          </p:cNvGraphicFramePr>
          <p:nvPr>
            <p:extLst>
              <p:ext uri="{D42A27DB-BD31-4B8C-83A1-F6EECF244321}">
                <p14:modId xmlns="" xmlns:c="http://schemas.openxmlformats.org/drawingml/2006/chart" xmlns:c15="http://schemas.microsoft.com/office/drawing/2012/chart" xmlns:p14="http://schemas.microsoft.com/office/powerpoint/2010/main" val="2284455932"/>
              </p:ext>
            </p:extLst>
          </p:nvPr>
        </p:nvGraphicFramePr>
        <p:xfrm>
          <a:off x="609600" y="1214135"/>
          <a:ext cx="8102428" cy="2962563"/>
        </p:xfrm>
        <a:graphic>
          <a:graphicData uri="http://schemas.openxmlformats.org/drawingml/2006/table">
            <a:tbl>
              <a:tblPr firstRow="1" bandRow="1">
                <a:tableStyleId>{5C22544A-7EE6-4342-B048-85BDC9FD1C3A}</a:tableStyleId>
              </a:tblPr>
              <a:tblGrid>
                <a:gridCol w="1647825">
                  <a:extLst>
                    <a:ext uri="{9D8B030D-6E8A-4147-A177-3AD203B41FA5}">
                      <a16:colId xmlns="" xmlns:c="http://schemas.openxmlformats.org/drawingml/2006/chart" xmlns:c15="http://schemas.microsoft.com/office/drawing/2012/chart" xmlns:a16="http://schemas.microsoft.com/office/drawing/2014/main" val="217029517"/>
                    </a:ext>
                  </a:extLst>
                </a:gridCol>
                <a:gridCol w="6454603">
                  <a:extLst>
                    <a:ext uri="{9D8B030D-6E8A-4147-A177-3AD203B41FA5}">
                      <a16:colId xmlns="" xmlns:c="http://schemas.openxmlformats.org/drawingml/2006/chart" xmlns:c15="http://schemas.microsoft.com/office/drawing/2012/chart" xmlns:a16="http://schemas.microsoft.com/office/drawing/2014/main" val="1252993372"/>
                    </a:ext>
                  </a:extLst>
                </a:gridCol>
              </a:tblGrid>
              <a:tr h="420753">
                <a:tc>
                  <a:txBody>
                    <a:bodyPr/>
                    <a:lstStyle/>
                    <a:p>
                      <a:pPr algn="l" rtl="0" fontAlgn="ctr"/>
                      <a:r>
                        <a:rPr lang="fr-FR" sz="1200" b="1">
                          <a:effectLst/>
                        </a:rPr>
                        <a:t>Outils matériels</a:t>
                      </a:r>
                    </a:p>
                  </a:txBody>
                  <a:tcPr marL="31750" marR="31750" marT="31750" marB="31750" anchor="ctr"/>
                </a:tc>
                <a:tc>
                  <a:txBody>
                    <a:bodyPr/>
                    <a:lstStyle/>
                    <a:p>
                      <a:pPr algn="l" rtl="0" fontAlgn="ctr"/>
                      <a:r>
                        <a:rPr lang="fr-FR" sz="1200" b="1">
                          <a:effectLst/>
                        </a:rPr>
                        <a:t>Description</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439792799"/>
                  </a:ext>
                </a:extLst>
              </a:tr>
              <a:tr h="508362">
                <a:tc>
                  <a:txBody>
                    <a:bodyPr/>
                    <a:lstStyle/>
                    <a:p>
                      <a:pPr rtl="0" fontAlgn="ctr"/>
                      <a:r>
                        <a:rPr lang="fr-FR" sz="1100" b="1">
                          <a:solidFill>
                            <a:srgbClr val="000000"/>
                          </a:solidFill>
                          <a:effectLst/>
                        </a:rPr>
                        <a:t>Multimètres numériques</a:t>
                      </a: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fr-FR" sz="1050" b="0" kern="1200">
                          <a:solidFill>
                            <a:srgbClr val="000000"/>
                          </a:solidFill>
                          <a:effectLst/>
                          <a:latin typeface="+mn-lt"/>
                          <a:ea typeface="+mn-ea"/>
                          <a:cs typeface="+mn-cs"/>
                        </a:rPr>
                        <a:t>Les appareils mesurent les valeurs électriques de la tension, du courant et de la résistance.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501185609"/>
                  </a:ext>
                </a:extLst>
              </a:tr>
              <a:tr h="508362">
                <a:tc>
                  <a:txBody>
                    <a:bodyPr/>
                    <a:lstStyle/>
                    <a:p>
                      <a:pPr rtl="0" fontAlgn="ctr"/>
                      <a:r>
                        <a:rPr lang="fr-FR" sz="1100" b="1">
                          <a:solidFill>
                            <a:srgbClr val="000000"/>
                          </a:solidFill>
                          <a:effectLst/>
                        </a:rPr>
                        <a:t>Testeurs de câble</a:t>
                      </a: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fr-FR" sz="1050" b="0" kern="1200">
                          <a:solidFill>
                            <a:srgbClr val="000000"/>
                          </a:solidFill>
                          <a:effectLst/>
                          <a:latin typeface="+mn-lt"/>
                          <a:ea typeface="+mn-ea"/>
                          <a:cs typeface="+mn-cs"/>
                        </a:rPr>
                        <a:t>Les appareils portatifs sont conçus pour tester les différents types de câblage de communication de données.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269619013"/>
                  </a:ext>
                </a:extLst>
              </a:tr>
              <a:tr h="508362">
                <a:tc>
                  <a:txBody>
                    <a:bodyPr/>
                    <a:lstStyle/>
                    <a:p>
                      <a:pPr rtl="0" fontAlgn="ctr"/>
                      <a:r>
                        <a:rPr lang="fr-FR" sz="1100" b="1">
                          <a:solidFill>
                            <a:srgbClr val="000000"/>
                          </a:solidFill>
                          <a:effectLst/>
                        </a:rPr>
                        <a:t>Analyseur de câble</a:t>
                      </a: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fr-FR" sz="1050" b="0" kern="1200">
                          <a:solidFill>
                            <a:srgbClr val="000000"/>
                          </a:solidFill>
                          <a:effectLst/>
                          <a:latin typeface="+mn-lt"/>
                          <a:ea typeface="+mn-ea"/>
                          <a:cs typeface="+mn-cs"/>
                        </a:rPr>
                        <a:t>Appareils portatifs multifonctionnels utilisés pour tester et certifier les câbles en cuivre et en fibre optique.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4186411143"/>
                  </a:ext>
                </a:extLst>
              </a:tr>
              <a:tr h="508362">
                <a:tc>
                  <a:txBody>
                    <a:bodyPr/>
                    <a:lstStyle/>
                    <a:p>
                      <a:pPr rtl="0" fontAlgn="ctr"/>
                      <a:r>
                        <a:rPr lang="fr-FR" sz="1100" b="1">
                          <a:solidFill>
                            <a:srgbClr val="000000"/>
                          </a:solidFill>
                          <a:effectLst/>
                        </a:rPr>
                        <a:t>Analyseurs de réseau portables</a:t>
                      </a: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fr-FR" sz="1050" b="0" kern="1200">
                          <a:solidFill>
                            <a:srgbClr val="000000"/>
                          </a:solidFill>
                          <a:effectLst/>
                          <a:latin typeface="+mn-lt"/>
                          <a:ea typeface="+mn-ea"/>
                          <a:cs typeface="+mn-cs"/>
                        </a:rPr>
                        <a:t>Dispositif spécialisé utilisé pour dépanner les réseaux commutés et les VLAN.</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449721664"/>
                  </a:ext>
                </a:extLst>
              </a:tr>
              <a:tr h="508362">
                <a:tc>
                  <a:txBody>
                    <a:bodyPr/>
                    <a:lstStyle/>
                    <a:p>
                      <a:pPr rtl="0" fontAlgn="ctr"/>
                      <a:r>
                        <a:rPr lang="fr-FR" sz="1100" b="1">
                          <a:solidFill>
                            <a:srgbClr val="000000"/>
                          </a:solidFill>
                          <a:effectLst/>
                        </a:rPr>
                        <a:t>Cisco Prime NAM</a:t>
                      </a: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fr-FR" sz="1050" b="0" kern="1200">
                          <a:solidFill>
                            <a:srgbClr val="000000"/>
                          </a:solidFill>
                          <a:effectLst/>
                          <a:latin typeface="+mn-lt"/>
                          <a:ea typeface="+mn-ea"/>
                          <a:cs typeface="+mn-cs"/>
                        </a:rPr>
                        <a:t>Interface basée sur un navigateur qui affiche l'analyse des performances des périphériques dans un environnement commuté et routé.</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167591286"/>
                  </a:ext>
                </a:extLst>
              </a:tr>
            </a:tbl>
          </a:graphicData>
        </a:graphic>
      </p:graphicFrame>
    </p:spTree>
    <p:extLst>
      <p:ext uri="{BB962C8B-B14F-4D97-AF65-F5344CB8AC3E}">
        <p14:creationId xmlns="" xmlns:c="http://schemas.openxmlformats.org/drawingml/2006/chart" xmlns:c15="http://schemas.microsoft.com/office/drawing/2012/chart" xmlns:p14="http://schemas.microsoft.com/office/powerpoint/2010/main" val="198986516"/>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Outils de dépannage</a:t>
            </a:r>
            <a:r>
              <a:rPr lang="en-US" dirty="0"/>
              <a:t/>
            </a:r>
            <a:br>
              <a:rPr lang="en-US" dirty="0"/>
            </a:br>
            <a:r>
              <a:rPr lang="fr-FR" sz="2400"/>
              <a:t>Syslog Server comme outil de dépannage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8280057" cy="468284"/>
          </a:xfrm>
        </p:spPr>
        <p:txBody>
          <a:bodyPr/>
          <a:lstStyle/>
          <a:p>
            <a:pPr marL="0" indent="0" algn="l" rtl="0"/>
            <a:r>
              <a:rPr lang="fr-FR" sz="1600">
                <a:solidFill>
                  <a:srgbClr val="000000"/>
                </a:solidFill>
              </a:rPr>
              <a:t>Syslog est utilisé par les clients syslog pour envoyer des messages de journal textuels à un serveur syslog. </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BB227259-C385-48D1-B6EF-4BBF584C01EE}"/>
              </a:ext>
            </a:extLst>
          </p:cNvPr>
          <p:cNvSpPr txBox="1">
            <a:spLocks/>
          </p:cNvSpPr>
          <p:nvPr/>
        </p:nvSpPr>
        <p:spPr>
          <a:xfrm>
            <a:off x="431972" y="1390650"/>
            <a:ext cx="6330778" cy="213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285750" indent="-285750" algn="l" rtl="0">
              <a:buFont typeface="Arial" panose="020B0604020202020204" pitchFamily="34" charset="0"/>
              <a:buChar char="•"/>
            </a:pPr>
            <a:r>
              <a:rPr lang="fr-FR" sz="1600">
                <a:solidFill>
                  <a:srgbClr val="000000"/>
                </a:solidFill>
              </a:rPr>
              <a:t>Les messages de journal peuvent être envoyés à la console, aux lignes VTY, au tampon mémoire ou au serveur syslog.</a:t>
            </a:r>
          </a:p>
          <a:p>
            <a:pPr marL="285750" indent="-285750" algn="l" rtl="0">
              <a:buFont typeface="Arial" panose="020B0604020202020204" pitchFamily="34" charset="0"/>
              <a:buChar char="•"/>
            </a:pPr>
            <a:r>
              <a:rPr lang="fr-FR" sz="1600">
                <a:solidFill>
                  <a:srgbClr val="000000"/>
                </a:solidFill>
              </a:rPr>
              <a:t>Les messages du journal de bord de l'IOS de Cisco tombent dans l'un des huit niveaux.</a:t>
            </a:r>
          </a:p>
          <a:p>
            <a:pPr marL="285750" indent="-285750" algn="l" rtl="0">
              <a:buFont typeface="Arial" panose="020B0604020202020204" pitchFamily="34" charset="0"/>
              <a:buChar char="•"/>
            </a:pPr>
            <a:r>
              <a:rPr lang="fr-FR" sz="1600">
                <a:solidFill>
                  <a:srgbClr val="000000"/>
                </a:solidFill>
              </a:rPr>
              <a:t>Plus le numéro de niveau est faible, plus le niveau de gravité est important. </a:t>
            </a:r>
          </a:p>
          <a:p>
            <a:pPr marL="285750" indent="-285750" algn="l" rtl="0">
              <a:buFont typeface="Arial" panose="020B0604020202020204" pitchFamily="34" charset="0"/>
              <a:buChar char="•"/>
            </a:pPr>
            <a:r>
              <a:rPr lang="fr-FR" sz="1600">
                <a:solidFill>
                  <a:srgbClr val="000000"/>
                </a:solidFill>
              </a:rPr>
              <a:t>Par défaut, la console affiche les messages de niveau 6 (débogage).</a:t>
            </a:r>
          </a:p>
          <a:p>
            <a:pPr marL="285750" indent="-285750" algn="l" rtl="0">
              <a:buFont typeface="Arial" panose="020B0604020202020204" pitchFamily="34" charset="0"/>
              <a:buChar char="•"/>
            </a:pPr>
            <a:r>
              <a:rPr lang="fr-FR" sz="1600">
                <a:solidFill>
                  <a:srgbClr val="000000"/>
                </a:solidFill>
              </a:rPr>
              <a:t>Dans la sortie de commande, les niveaux 0 (urgences) à 5 (notifications) sont envoyés au serveur syslog au 209.165.200.225.</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45E4C30B-F6F3-4940-A64F-15B49CF9CFC4}"/>
              </a:ext>
            </a:extLst>
          </p:cNvPr>
          <p:cNvPicPr>
            <a:picLocks noChangeAspect="1"/>
          </p:cNvPicPr>
          <p:nvPr/>
        </p:nvPicPr>
        <p:blipFill>
          <a:blip r:embed="rId3"/>
          <a:stretch>
            <a:fillRect/>
          </a:stretch>
        </p:blipFill>
        <p:spPr>
          <a:xfrm>
            <a:off x="3237856" y="4097558"/>
            <a:ext cx="3286608" cy="864897"/>
          </a:xfrm>
          <a:prstGeom prst="rect">
            <a:avLst/>
          </a:prstGeom>
        </p:spPr>
      </p:pic>
      <p:graphicFrame>
        <p:nvGraphicFramePr>
          <p:cNvPr id="5" name="Table 4">
            <a:extLst>
              <a:ext uri="{FF2B5EF4-FFF2-40B4-BE49-F238E27FC236}">
                <a16:creationId xmlns="" xmlns:c="http://schemas.openxmlformats.org/drawingml/2006/chart" xmlns:c15="http://schemas.microsoft.com/office/drawing/2012/chart" xmlns:a16="http://schemas.microsoft.com/office/drawing/2014/main" id="{2660D6CF-D9B0-4C5A-9010-9111C9658AB3}"/>
              </a:ext>
            </a:extLst>
          </p:cNvPr>
          <p:cNvGraphicFramePr>
            <a:graphicFrameLocks noGrp="1"/>
          </p:cNvGraphicFramePr>
          <p:nvPr>
            <p:extLst>
              <p:ext uri="{D42A27DB-BD31-4B8C-83A1-F6EECF244321}">
                <p14:modId xmlns="" xmlns:c="http://schemas.openxmlformats.org/drawingml/2006/chart" xmlns:c15="http://schemas.microsoft.com/office/drawing/2012/chart" xmlns:p14="http://schemas.microsoft.com/office/powerpoint/2010/main" val="141405627"/>
              </p:ext>
            </p:extLst>
          </p:nvPr>
        </p:nvGraphicFramePr>
        <p:xfrm>
          <a:off x="6831013" y="1433209"/>
          <a:ext cx="1514475" cy="2123440"/>
        </p:xfrm>
        <a:graphic>
          <a:graphicData uri="http://schemas.openxmlformats.org/drawingml/2006/table">
            <a:tbl>
              <a:tblPr firstRow="1" bandRow="1">
                <a:tableStyleId>{5C22544A-7EE6-4342-B048-85BDC9FD1C3A}</a:tableStyleId>
              </a:tblPr>
              <a:tblGrid>
                <a:gridCol w="609600">
                  <a:extLst>
                    <a:ext uri="{9D8B030D-6E8A-4147-A177-3AD203B41FA5}">
                      <a16:colId xmlns="" xmlns:c="http://schemas.openxmlformats.org/drawingml/2006/chart" xmlns:c15="http://schemas.microsoft.com/office/drawing/2012/chart" xmlns:a16="http://schemas.microsoft.com/office/drawing/2014/main" val="3000051281"/>
                    </a:ext>
                  </a:extLst>
                </a:gridCol>
                <a:gridCol w="904875">
                  <a:extLst>
                    <a:ext uri="{9D8B030D-6E8A-4147-A177-3AD203B41FA5}">
                      <a16:colId xmlns="" xmlns:c="http://schemas.openxmlformats.org/drawingml/2006/chart" xmlns:c15="http://schemas.microsoft.com/office/drawing/2012/chart" xmlns:a16="http://schemas.microsoft.com/office/drawing/2014/main" val="2311946324"/>
                    </a:ext>
                  </a:extLst>
                </a:gridCol>
              </a:tblGrid>
              <a:tr h="230251">
                <a:tc>
                  <a:txBody>
                    <a:bodyPr/>
                    <a:lstStyle/>
                    <a:p>
                      <a:pPr algn="ctr" rtl="0"/>
                      <a:r>
                        <a:rPr lang="fr-FR" sz="1000"/>
                        <a:t>Niveau</a:t>
                      </a:r>
                    </a:p>
                  </a:txBody>
                  <a:tcPr/>
                </a:tc>
                <a:tc>
                  <a:txBody>
                    <a:bodyPr/>
                    <a:lstStyle/>
                    <a:p>
                      <a:pPr rtl="0"/>
                      <a:r>
                        <a:rPr lang="fr-FR" sz="1000"/>
                        <a:t>Mot-clé</a:t>
                      </a:r>
                    </a:p>
                  </a:txBody>
                  <a:tcPr/>
                </a:tc>
                <a:extLst>
                  <a:ext uri="{0D108BD9-81ED-4DB2-BD59-A6C34878D82A}">
                    <a16:rowId xmlns="" xmlns:c="http://schemas.openxmlformats.org/drawingml/2006/chart" xmlns:c15="http://schemas.microsoft.com/office/drawing/2012/chart" xmlns:a16="http://schemas.microsoft.com/office/drawing/2014/main" val="255366754"/>
                  </a:ext>
                </a:extLst>
              </a:tr>
              <a:tr h="203868">
                <a:tc>
                  <a:txBody>
                    <a:bodyPr/>
                    <a:lstStyle/>
                    <a:p>
                      <a:pPr algn="ctr" rtl="0" fontAlgn="ctr"/>
                      <a:r>
                        <a:rPr lang="fr-FR" sz="1000" b="0">
                          <a:solidFill>
                            <a:srgbClr val="000000"/>
                          </a:solidFill>
                          <a:effectLst/>
                        </a:rPr>
                        <a:t>0</a:t>
                      </a:r>
                    </a:p>
                  </a:txBody>
                  <a:tcPr marL="31750" marR="31750" marT="31750" marB="31750" anchor="ctr"/>
                </a:tc>
                <a:tc>
                  <a:txBody>
                    <a:bodyPr/>
                    <a:lstStyle/>
                    <a:p>
                      <a:pPr rtl="0" fontAlgn="ctr"/>
                      <a:r>
                        <a:rPr lang="fr-FR" sz="1000" b="0">
                          <a:solidFill>
                            <a:srgbClr val="000000"/>
                          </a:solidFill>
                          <a:effectLst/>
                        </a:rPr>
                        <a:t>Urgences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039275109"/>
                  </a:ext>
                </a:extLst>
              </a:tr>
              <a:tr h="203868">
                <a:tc>
                  <a:txBody>
                    <a:bodyPr/>
                    <a:lstStyle/>
                    <a:p>
                      <a:pPr algn="ctr" rtl="0" fontAlgn="ctr"/>
                      <a:r>
                        <a:rPr lang="fr-FR" sz="1000" b="0">
                          <a:solidFill>
                            <a:srgbClr val="000000"/>
                          </a:solidFill>
                          <a:effectLst/>
                        </a:rPr>
                        <a:t>1</a:t>
                      </a:r>
                    </a:p>
                  </a:txBody>
                  <a:tcPr marL="31750" marR="31750" marT="31750" marB="31750" anchor="ctr"/>
                </a:tc>
                <a:tc>
                  <a:txBody>
                    <a:bodyPr/>
                    <a:lstStyle/>
                    <a:p>
                      <a:pPr rtl="0" fontAlgn="ctr"/>
                      <a:r>
                        <a:rPr lang="fr-FR" sz="1000" b="0">
                          <a:solidFill>
                            <a:srgbClr val="000000"/>
                          </a:solidFill>
                          <a:effectLst/>
                        </a:rPr>
                        <a:t>Alertes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988615813"/>
                  </a:ext>
                </a:extLst>
              </a:tr>
              <a:tr h="203868">
                <a:tc>
                  <a:txBody>
                    <a:bodyPr/>
                    <a:lstStyle/>
                    <a:p>
                      <a:pPr algn="ctr" rtl="0" fontAlgn="ctr"/>
                      <a:r>
                        <a:rPr lang="fr-FR" sz="1000" b="0">
                          <a:solidFill>
                            <a:srgbClr val="000000"/>
                          </a:solidFill>
                          <a:effectLst/>
                        </a:rPr>
                        <a:t>2</a:t>
                      </a:r>
                    </a:p>
                  </a:txBody>
                  <a:tcPr marL="31750" marR="31750" marT="31750" marB="31750" anchor="ctr"/>
                </a:tc>
                <a:tc>
                  <a:txBody>
                    <a:bodyPr/>
                    <a:lstStyle/>
                    <a:p>
                      <a:pPr rtl="0" fontAlgn="ctr"/>
                      <a:r>
                        <a:rPr lang="fr-FR" sz="1000" b="0">
                          <a:solidFill>
                            <a:srgbClr val="000000"/>
                          </a:solidFill>
                          <a:effectLst/>
                        </a:rPr>
                        <a:t>Essentiel</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36783399"/>
                  </a:ext>
                </a:extLst>
              </a:tr>
              <a:tr h="203868">
                <a:tc>
                  <a:txBody>
                    <a:bodyPr/>
                    <a:lstStyle/>
                    <a:p>
                      <a:pPr algn="ctr" rtl="0" fontAlgn="ctr"/>
                      <a:r>
                        <a:rPr lang="fr-FR" sz="1000" b="0">
                          <a:solidFill>
                            <a:srgbClr val="000000"/>
                          </a:solidFill>
                          <a:effectLst/>
                        </a:rPr>
                        <a:t>3</a:t>
                      </a:r>
                    </a:p>
                  </a:txBody>
                  <a:tcPr marL="31750" marR="31750" marT="31750" marB="31750" anchor="ctr"/>
                </a:tc>
                <a:tc>
                  <a:txBody>
                    <a:bodyPr/>
                    <a:lstStyle/>
                    <a:p>
                      <a:pPr rtl="0" fontAlgn="ctr"/>
                      <a:r>
                        <a:rPr lang="fr-FR" sz="1000" b="0">
                          <a:solidFill>
                            <a:srgbClr val="000000"/>
                          </a:solidFill>
                          <a:effectLst/>
                        </a:rPr>
                        <a:t>Erreurs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57830655"/>
                  </a:ext>
                </a:extLst>
              </a:tr>
              <a:tr h="203868">
                <a:tc>
                  <a:txBody>
                    <a:bodyPr/>
                    <a:lstStyle/>
                    <a:p>
                      <a:pPr algn="ctr" rtl="0" fontAlgn="ctr"/>
                      <a:r>
                        <a:rPr lang="fr-FR" sz="1000" b="0">
                          <a:solidFill>
                            <a:srgbClr val="000000"/>
                          </a:solidFill>
                          <a:effectLst/>
                        </a:rPr>
                        <a:t>4</a:t>
                      </a:r>
                    </a:p>
                  </a:txBody>
                  <a:tcPr marL="31750" marR="31750" marT="31750" marB="31750" anchor="ctr"/>
                </a:tc>
                <a:tc>
                  <a:txBody>
                    <a:bodyPr/>
                    <a:lstStyle/>
                    <a:p>
                      <a:pPr rtl="0" fontAlgn="ctr"/>
                      <a:r>
                        <a:rPr lang="fr-FR" sz="1000" b="0">
                          <a:solidFill>
                            <a:srgbClr val="000000"/>
                          </a:solidFill>
                          <a:effectLst/>
                        </a:rPr>
                        <a:t>Avertissements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43156923"/>
                  </a:ext>
                </a:extLst>
              </a:tr>
              <a:tr h="203868">
                <a:tc>
                  <a:txBody>
                    <a:bodyPr/>
                    <a:lstStyle/>
                    <a:p>
                      <a:pPr algn="ctr" rtl="0" fontAlgn="ctr"/>
                      <a:r>
                        <a:rPr lang="fr-FR" sz="1000" b="0">
                          <a:solidFill>
                            <a:srgbClr val="000000"/>
                          </a:solidFill>
                          <a:effectLst/>
                        </a:rPr>
                        <a:t>5</a:t>
                      </a:r>
                    </a:p>
                  </a:txBody>
                  <a:tcPr marL="31750" marR="31750" marT="31750" marB="31750" anchor="ctr"/>
                </a:tc>
                <a:tc>
                  <a:txBody>
                    <a:bodyPr/>
                    <a:lstStyle/>
                    <a:p>
                      <a:pPr rtl="0" fontAlgn="ctr"/>
                      <a:r>
                        <a:rPr lang="fr-FR" sz="1000" b="0">
                          <a:solidFill>
                            <a:srgbClr val="000000"/>
                          </a:solidFill>
                          <a:effectLst/>
                        </a:rPr>
                        <a:t>Notifications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818440137"/>
                  </a:ext>
                </a:extLst>
              </a:tr>
              <a:tr h="203868">
                <a:tc>
                  <a:txBody>
                    <a:bodyPr/>
                    <a:lstStyle/>
                    <a:p>
                      <a:pPr algn="ctr" rtl="0" fontAlgn="ctr"/>
                      <a:r>
                        <a:rPr lang="fr-FR" sz="1000" b="0">
                          <a:solidFill>
                            <a:srgbClr val="000000"/>
                          </a:solidFill>
                          <a:effectLst/>
                        </a:rPr>
                        <a:t>6</a:t>
                      </a:r>
                    </a:p>
                  </a:txBody>
                  <a:tcPr marL="31750" marR="31750" marT="31750" marB="31750" anchor="ctr"/>
                </a:tc>
                <a:tc>
                  <a:txBody>
                    <a:bodyPr/>
                    <a:lstStyle/>
                    <a:p>
                      <a:pPr rtl="0" fontAlgn="ctr"/>
                      <a:r>
                        <a:rPr lang="fr-FR" sz="1000" b="0">
                          <a:solidFill>
                            <a:srgbClr val="000000"/>
                          </a:solidFill>
                          <a:effectLst/>
                        </a:rPr>
                        <a:t>Information</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535039655"/>
                  </a:ext>
                </a:extLst>
              </a:tr>
              <a:tr h="203868">
                <a:tc>
                  <a:txBody>
                    <a:bodyPr/>
                    <a:lstStyle/>
                    <a:p>
                      <a:pPr algn="ctr" rtl="0" fontAlgn="ctr"/>
                      <a:r>
                        <a:rPr lang="fr-FR" sz="1000" b="0">
                          <a:solidFill>
                            <a:srgbClr val="000000"/>
                          </a:solidFill>
                          <a:effectLst/>
                        </a:rPr>
                        <a:t>7</a:t>
                      </a:r>
                    </a:p>
                  </a:txBody>
                  <a:tcPr marL="31750" marR="31750" marT="31750" marB="31750" anchor="ctr"/>
                </a:tc>
                <a:tc>
                  <a:txBody>
                    <a:bodyPr/>
                    <a:lstStyle/>
                    <a:p>
                      <a:pPr rtl="0" fontAlgn="ctr"/>
                      <a:r>
                        <a:rPr lang="fr-FR" sz="1000" b="0">
                          <a:solidFill>
                            <a:srgbClr val="000000"/>
                          </a:solidFill>
                          <a:effectLst/>
                        </a:rPr>
                        <a:t>Débogage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415926732"/>
                  </a:ext>
                </a:extLst>
              </a:tr>
            </a:tbl>
          </a:graphicData>
        </a:graphic>
      </p:graphicFrame>
    </p:spTree>
    <p:extLst>
      <p:ext uri="{BB962C8B-B14F-4D97-AF65-F5344CB8AC3E}">
        <p14:creationId xmlns="" xmlns:c="http://schemas.openxmlformats.org/drawingml/2006/chart" xmlns:c15="http://schemas.microsoft.com/office/drawing/2012/chart" xmlns:p14="http://schemas.microsoft.com/office/powerpoint/2010/main" val="2640703003"/>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12.4 Symptômes et causes des problèmes de réseau</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699748293"/>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Symptômes et causes des problèmes de réseau</a:t>
            </a:r>
            <a:r>
              <a:rPr lang="en-US" dirty="0"/>
              <a:t/>
            </a:r>
            <a:br>
              <a:rPr lang="en-US" dirty="0"/>
            </a:br>
            <a:r>
              <a:rPr lang="fr-FR" sz="2400"/>
              <a:t>Dépannage de la couche physique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616945"/>
            <a:ext cx="8280057" cy="530212"/>
          </a:xfrm>
        </p:spPr>
        <p:txBody>
          <a:bodyPr/>
          <a:lstStyle/>
          <a:p>
            <a:pPr marL="0" indent="0" algn="l" rtl="0"/>
            <a:r>
              <a:rPr lang="fr-FR" sz="1600" dirty="0">
                <a:solidFill>
                  <a:srgbClr val="000000"/>
                </a:solidFill>
              </a:rPr>
              <a:t>Le tableau répertorie les symptômes courants des problèmes de réseau de couche physique.</a:t>
            </a:r>
          </a:p>
        </p:txBody>
      </p:sp>
      <p:graphicFrame>
        <p:nvGraphicFramePr>
          <p:cNvPr id="5" name="Table 4">
            <a:extLst>
              <a:ext uri="{FF2B5EF4-FFF2-40B4-BE49-F238E27FC236}">
                <a16:creationId xmlns="" xmlns:c="http://schemas.openxmlformats.org/drawingml/2006/chart" xmlns:c15="http://schemas.microsoft.com/office/drawing/2012/chart" xmlns:a16="http://schemas.microsoft.com/office/drawing/2014/main" id="{4BB73388-F71D-4000-BD84-1DEAAAE84FBE}"/>
              </a:ext>
            </a:extLst>
          </p:cNvPr>
          <p:cNvGraphicFramePr>
            <a:graphicFrameLocks noGrp="1"/>
          </p:cNvGraphicFramePr>
          <p:nvPr>
            <p:extLst>
              <p:ext uri="{D42A27DB-BD31-4B8C-83A1-F6EECF244321}">
                <p14:modId xmlns="" xmlns:c="http://schemas.openxmlformats.org/drawingml/2006/chart" xmlns:c15="http://schemas.microsoft.com/office/drawing/2012/chart" xmlns:p14="http://schemas.microsoft.com/office/powerpoint/2010/main" val="1107579653"/>
              </p:ext>
            </p:extLst>
          </p:nvPr>
        </p:nvGraphicFramePr>
        <p:xfrm>
          <a:off x="0" y="1200838"/>
          <a:ext cx="9144000" cy="3886662"/>
        </p:xfrm>
        <a:graphic>
          <a:graphicData uri="http://schemas.openxmlformats.org/drawingml/2006/table">
            <a:tbl>
              <a:tblPr firstRow="1" bandRow="1">
                <a:tableStyleId>{5C22544A-7EE6-4342-B048-85BDC9FD1C3A}</a:tableStyleId>
              </a:tblPr>
              <a:tblGrid>
                <a:gridCol w="1741409">
                  <a:extLst>
                    <a:ext uri="{9D8B030D-6E8A-4147-A177-3AD203B41FA5}">
                      <a16:colId xmlns="" xmlns:c="http://schemas.openxmlformats.org/drawingml/2006/chart" xmlns:c15="http://schemas.microsoft.com/office/drawing/2012/chart" xmlns:a16="http://schemas.microsoft.com/office/drawing/2014/main" val="217029517"/>
                    </a:ext>
                  </a:extLst>
                </a:gridCol>
                <a:gridCol w="7402591">
                  <a:extLst>
                    <a:ext uri="{9D8B030D-6E8A-4147-A177-3AD203B41FA5}">
                      <a16:colId xmlns="" xmlns:c="http://schemas.openxmlformats.org/drawingml/2006/chart" xmlns:c15="http://schemas.microsoft.com/office/drawing/2012/chart" xmlns:a16="http://schemas.microsoft.com/office/drawing/2014/main" val="1252993372"/>
                    </a:ext>
                  </a:extLst>
                </a:gridCol>
              </a:tblGrid>
              <a:tr h="277322">
                <a:tc>
                  <a:txBody>
                    <a:bodyPr/>
                    <a:lstStyle/>
                    <a:p>
                      <a:pPr algn="l" rtl="0" fontAlgn="ctr"/>
                      <a:r>
                        <a:rPr lang="fr-FR" sz="1200" b="1" dirty="0">
                          <a:effectLst/>
                        </a:rPr>
                        <a:t>Symptôme</a:t>
                      </a:r>
                    </a:p>
                  </a:txBody>
                  <a:tcPr marL="31750" marR="31750" marT="31750" marB="31750" anchor="ctr"/>
                </a:tc>
                <a:tc>
                  <a:txBody>
                    <a:bodyPr/>
                    <a:lstStyle/>
                    <a:p>
                      <a:pPr algn="l" rtl="0" fontAlgn="ctr"/>
                      <a:r>
                        <a:rPr lang="fr-FR" sz="1200" b="1">
                          <a:effectLst/>
                        </a:rPr>
                        <a:t>Description</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439792799"/>
                  </a:ext>
                </a:extLst>
              </a:tr>
              <a:tr h="766405">
                <a:tc>
                  <a:txBody>
                    <a:bodyPr/>
                    <a:lstStyle/>
                    <a:p>
                      <a:pPr rtl="0" fontAlgn="ctr"/>
                      <a:r>
                        <a:rPr lang="fr-FR" sz="1200" b="1" kern="1200">
                          <a:solidFill>
                            <a:srgbClr val="000000"/>
                          </a:solidFill>
                          <a:effectLst/>
                          <a:latin typeface="+mn-lt"/>
                          <a:ea typeface="+mn-ea"/>
                          <a:cs typeface="+mn-cs"/>
                        </a:rPr>
                        <a:t>Performance inférieure à la ligne de base</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200" b="0" kern="1200" dirty="0">
                          <a:solidFill>
                            <a:srgbClr val="000000"/>
                          </a:solidFill>
                          <a:effectLst/>
                          <a:latin typeface="+mn-lt"/>
                          <a:ea typeface="+mn-ea"/>
                          <a:cs typeface="+mn-cs"/>
                        </a:rPr>
                        <a:t>Nécessite des lignes de référence précédentes pour la comparaison.</a:t>
                      </a:r>
                    </a:p>
                    <a:p>
                      <a:pPr marL="85725" indent="-85725" algn="l" defTabSz="685777" rtl="0" eaLnBrk="1" fontAlgn="ctr" latinLnBrk="0" hangingPunct="1">
                        <a:buFont typeface="Arial" panose="020B0604020202020204" pitchFamily="34" charset="0"/>
                        <a:buChar char="•"/>
                      </a:pPr>
                      <a:r>
                        <a:rPr lang="fr-FR" sz="1200" b="0" kern="1200" dirty="0">
                          <a:solidFill>
                            <a:srgbClr val="000000"/>
                          </a:solidFill>
                          <a:effectLst/>
                          <a:latin typeface="+mn-lt"/>
                          <a:ea typeface="+mn-ea"/>
                          <a:cs typeface="+mn-cs"/>
                        </a:rPr>
                        <a:t>Les raisons les plus courantes sont la surcharge ou la sous-alimentation des serveurs, la configuration inadéquate des commutateurs ou des routeurs, l'encombrement du trafic sur une liaison à faible capacité et la perte chronique de trames.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501185609"/>
                  </a:ext>
                </a:extLst>
              </a:tr>
              <a:tr h="590107">
                <a:tc>
                  <a:txBody>
                    <a:bodyPr/>
                    <a:lstStyle/>
                    <a:p>
                      <a:pPr rtl="0" fontAlgn="ctr"/>
                      <a:r>
                        <a:rPr lang="fr-FR" sz="1200" b="1" kern="1200">
                          <a:solidFill>
                            <a:srgbClr val="000000"/>
                          </a:solidFill>
                          <a:effectLst/>
                          <a:latin typeface="+mn-lt"/>
                          <a:ea typeface="+mn-ea"/>
                          <a:cs typeface="+mn-cs"/>
                        </a:rPr>
                        <a:t>Perte de connectivité</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200" b="0" kern="1200">
                          <a:solidFill>
                            <a:srgbClr val="000000"/>
                          </a:solidFill>
                          <a:effectLst/>
                          <a:latin typeface="+mn-lt"/>
                          <a:ea typeface="+mn-ea"/>
                          <a:cs typeface="+mn-cs"/>
                        </a:rPr>
                        <a:t>La perte de connectivité peut être due à un câble défectueux ou déconnecté.</a:t>
                      </a:r>
                    </a:p>
                    <a:p>
                      <a:pPr marL="85725" indent="-85725" algn="l" defTabSz="685777" rtl="0" eaLnBrk="1" fontAlgn="ctr" latinLnBrk="0" hangingPunct="1">
                        <a:buFont typeface="Arial" panose="020B0604020202020204" pitchFamily="34" charset="0"/>
                        <a:buChar char="•"/>
                      </a:pPr>
                      <a:r>
                        <a:rPr lang="fr-FR" sz="1200" b="0" kern="1200">
                          <a:solidFill>
                            <a:srgbClr val="000000"/>
                          </a:solidFill>
                          <a:effectLst/>
                          <a:latin typeface="+mn-lt"/>
                          <a:ea typeface="+mn-ea"/>
                          <a:cs typeface="+mn-cs"/>
                        </a:rPr>
                        <a:t>Peut être vérifié à l'aide d'un simple test </a:t>
                      </a:r>
                      <a:r>
                        <a:rPr lang="fr-FR" sz="1200" b="1" kern="1200">
                          <a:solidFill>
                            <a:srgbClr val="000000"/>
                          </a:solidFill>
                          <a:effectLst/>
                          <a:latin typeface="+mn-lt"/>
                          <a:ea typeface="+mn-ea"/>
                          <a:cs typeface="+mn-cs"/>
                        </a:rPr>
                        <a:t>ping </a:t>
                      </a:r>
                      <a:r>
                        <a:rPr lang="fr-FR" sz="1200" b="0" kern="1200">
                          <a:solidFill>
                            <a:srgbClr val="000000"/>
                          </a:solidFill>
                          <a:effectLst/>
                          <a:latin typeface="+mn-lt"/>
                          <a:ea typeface="+mn-ea"/>
                          <a:cs typeface="+mn-cs"/>
                        </a:rPr>
                        <a:t>.</a:t>
                      </a:r>
                    </a:p>
                    <a:p>
                      <a:pPr marL="85725" indent="-85725" algn="l" defTabSz="685777" rtl="0" eaLnBrk="1" fontAlgn="ctr" latinLnBrk="0" hangingPunct="1">
                        <a:buFont typeface="Arial" panose="020B0604020202020204" pitchFamily="34" charset="0"/>
                        <a:buChar char="•"/>
                      </a:pPr>
                      <a:r>
                        <a:rPr lang="fr-FR" sz="1200" b="0" kern="1200">
                          <a:solidFill>
                            <a:srgbClr val="000000"/>
                          </a:solidFill>
                          <a:effectLst/>
                          <a:latin typeface="+mn-lt"/>
                          <a:ea typeface="+mn-ea"/>
                          <a:cs typeface="+mn-cs"/>
                        </a:rPr>
                        <a:t>Une perte de connectivité intermittente peut être le signe d'une connexion lâche ou oxydée.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269619013"/>
                  </a:ext>
                </a:extLst>
              </a:tr>
              <a:tr h="766405">
                <a:tc>
                  <a:txBody>
                    <a:bodyPr/>
                    <a:lstStyle/>
                    <a:p>
                      <a:pPr rtl="0" fontAlgn="ctr"/>
                      <a:r>
                        <a:rPr lang="fr-FR" sz="1200" b="1" kern="1200">
                          <a:solidFill>
                            <a:srgbClr val="000000"/>
                          </a:solidFill>
                          <a:effectLst/>
                          <a:latin typeface="+mn-lt"/>
                          <a:ea typeface="+mn-ea"/>
                          <a:cs typeface="+mn-cs"/>
                        </a:rPr>
                        <a:t>Goulots d’étranglement sur le réseau ou encombrement</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200" b="0" kern="1200">
                          <a:solidFill>
                            <a:srgbClr val="000000"/>
                          </a:solidFill>
                          <a:effectLst/>
                          <a:latin typeface="+mn-lt"/>
                          <a:ea typeface="+mn-ea"/>
                          <a:cs typeface="+mn-cs"/>
                        </a:rPr>
                        <a:t>Si un itinéraire échoue, les protocoles de routage pourraient rediriger le trafic vers des itinéraires sous-optimaux.</a:t>
                      </a:r>
                    </a:p>
                    <a:p>
                      <a:pPr marL="85725" indent="-85725" algn="l" defTabSz="685777" rtl="0" eaLnBrk="1" fontAlgn="ctr" latinLnBrk="0" hangingPunct="1">
                        <a:buFont typeface="Arial" panose="020B0604020202020204" pitchFamily="34" charset="0"/>
                        <a:buChar char="•"/>
                      </a:pPr>
                      <a:r>
                        <a:rPr lang="fr-FR" sz="1200" b="0" kern="1200">
                          <a:solidFill>
                            <a:srgbClr val="000000"/>
                          </a:solidFill>
                          <a:effectLst/>
                          <a:latin typeface="+mn-lt"/>
                          <a:ea typeface="+mn-ea"/>
                          <a:cs typeface="+mn-cs"/>
                        </a:rPr>
                        <a:t>Cela peut provoquer un encombrement ou des goulots d’étranglements au niveau de ces éléments du réseau.</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4186411143"/>
                  </a:ext>
                </a:extLst>
              </a:tr>
              <a:tr h="766405">
                <a:tc>
                  <a:txBody>
                    <a:bodyPr/>
                    <a:lstStyle/>
                    <a:p>
                      <a:pPr rtl="0" fontAlgn="ctr"/>
                      <a:r>
                        <a:rPr lang="fr-FR" sz="1200" b="1" kern="1200">
                          <a:solidFill>
                            <a:srgbClr val="000000"/>
                          </a:solidFill>
                          <a:effectLst/>
                          <a:latin typeface="+mn-lt"/>
                          <a:ea typeface="+mn-ea"/>
                          <a:cs typeface="+mn-cs"/>
                        </a:rPr>
                        <a:t>Utilisation élevée de l’unité centrale (UC)</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200" b="0" kern="1200">
                          <a:solidFill>
                            <a:srgbClr val="000000"/>
                          </a:solidFill>
                          <a:effectLst/>
                          <a:latin typeface="+mn-lt"/>
                          <a:ea typeface="+mn-ea"/>
                          <a:cs typeface="+mn-cs"/>
                        </a:rPr>
                        <a:t>Des taux d'utilisation élevés du processeur indiquent qu'un périphérique fonctionne à ses limites de conception ou dépasse ses limites de conception.</a:t>
                      </a:r>
                    </a:p>
                    <a:p>
                      <a:pPr marL="85725" indent="-85725" algn="l" defTabSz="685777" rtl="0" eaLnBrk="1" fontAlgn="ctr" latinLnBrk="0" hangingPunct="1">
                        <a:buFont typeface="Arial" panose="020B0604020202020204" pitchFamily="34" charset="0"/>
                        <a:buChar char="•"/>
                      </a:pPr>
                      <a:r>
                        <a:rPr lang="fr-FR" sz="1200" b="0" kern="1200">
                          <a:solidFill>
                            <a:srgbClr val="000000"/>
                          </a:solidFill>
                          <a:effectLst/>
                          <a:latin typeface="+mn-lt"/>
                          <a:ea typeface="+mn-ea"/>
                          <a:cs typeface="+mn-cs"/>
                        </a:rPr>
                        <a:t>Si le problème n’est pas rapidement résolu, la surcharge de l’UC peut entraîner l’échec ou la panne du périphérique.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449721664"/>
                  </a:ext>
                </a:extLst>
              </a:tr>
              <a:tr h="590107">
                <a:tc>
                  <a:txBody>
                    <a:bodyPr/>
                    <a:lstStyle/>
                    <a:p>
                      <a:pPr rtl="0" fontAlgn="ctr"/>
                      <a:r>
                        <a:rPr lang="fr-FR" sz="1200" b="1" kern="1200">
                          <a:solidFill>
                            <a:srgbClr val="000000"/>
                          </a:solidFill>
                          <a:effectLst/>
                          <a:latin typeface="+mn-lt"/>
                          <a:ea typeface="+mn-ea"/>
                          <a:cs typeface="+mn-cs"/>
                        </a:rPr>
                        <a:t>Messages d’erreur de la console</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fr-FR" sz="1200" b="0" kern="1200" dirty="0">
                          <a:solidFill>
                            <a:srgbClr val="000000"/>
                          </a:solidFill>
                          <a:effectLst/>
                          <a:latin typeface="+mn-lt"/>
                          <a:ea typeface="+mn-ea"/>
                          <a:cs typeface="+mn-cs"/>
                        </a:rPr>
                        <a:t>Les messages d'erreur signalés sur la console de l'appareil peuvent indiquer un problème de couche physique.</a:t>
                      </a:r>
                    </a:p>
                    <a:p>
                      <a:pPr marL="85725" indent="-85725" algn="l" defTabSz="685777" rtl="0" eaLnBrk="1" fontAlgn="ctr" latinLnBrk="0" hangingPunct="1">
                        <a:buFont typeface="Arial" panose="020B0604020202020204" pitchFamily="34" charset="0"/>
                        <a:buChar char="•"/>
                      </a:pPr>
                      <a:r>
                        <a:rPr lang="fr-FR" sz="1200" b="0" kern="1200" dirty="0">
                          <a:solidFill>
                            <a:srgbClr val="000000"/>
                          </a:solidFill>
                          <a:effectLst/>
                          <a:latin typeface="+mn-lt"/>
                          <a:ea typeface="+mn-ea"/>
                          <a:cs typeface="+mn-cs"/>
                        </a:rPr>
                        <a:t>Les messages de la console doivent être consignés sur un serveur </a:t>
                      </a:r>
                      <a:r>
                        <a:rPr lang="fr-FR" sz="1200" b="0" kern="1200" dirty="0" err="1">
                          <a:solidFill>
                            <a:srgbClr val="000000"/>
                          </a:solidFill>
                          <a:effectLst/>
                          <a:latin typeface="+mn-lt"/>
                          <a:ea typeface="+mn-ea"/>
                          <a:cs typeface="+mn-cs"/>
                        </a:rPr>
                        <a:t>syslog</a:t>
                      </a:r>
                      <a:r>
                        <a:rPr lang="fr-FR" sz="1200" b="0" kern="1200" dirty="0">
                          <a:solidFill>
                            <a:srgbClr val="000000"/>
                          </a:solidFill>
                          <a:effectLst/>
                          <a:latin typeface="+mn-lt"/>
                          <a:ea typeface="+mn-ea"/>
                          <a:cs typeface="+mn-cs"/>
                        </a:rPr>
                        <a:t> central.</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167591286"/>
                  </a:ext>
                </a:extLst>
              </a:tr>
            </a:tbl>
          </a:graphicData>
        </a:graphic>
      </p:graphicFrame>
    </p:spTree>
    <p:extLst>
      <p:ext uri="{BB962C8B-B14F-4D97-AF65-F5344CB8AC3E}">
        <p14:creationId xmlns="" xmlns:c="http://schemas.openxmlformats.org/drawingml/2006/chart" xmlns:c15="http://schemas.microsoft.com/office/drawing/2012/chart" xmlns:p14="http://schemas.microsoft.com/office/powerpoint/2010/main" val="3794833059"/>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Symptômes et causes des problèmes de réseau</a:t>
            </a:r>
            <a:r>
              <a:rPr lang="en-US" dirty="0"/>
              <a:t/>
            </a:r>
            <a:br>
              <a:rPr lang="en-US" dirty="0"/>
            </a:br>
            <a:r>
              <a:rPr lang="fr-FR" sz="2400"/>
              <a:t>Dépannage de la couche physique (suite)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627961"/>
            <a:ext cx="8280057" cy="402817"/>
          </a:xfrm>
        </p:spPr>
        <p:txBody>
          <a:bodyPr/>
          <a:lstStyle/>
          <a:p>
            <a:pPr marL="0" indent="0" algn="l" rtl="0"/>
            <a:r>
              <a:rPr lang="fr-FR" sz="1600" dirty="0">
                <a:solidFill>
                  <a:srgbClr val="000000"/>
                </a:solidFill>
              </a:rPr>
              <a:t>Les problèmes réseau relatifs à la couche physique les plus fréquents sont les suivants :</a:t>
            </a:r>
          </a:p>
        </p:txBody>
      </p:sp>
      <p:graphicFrame>
        <p:nvGraphicFramePr>
          <p:cNvPr id="5" name="Table 4">
            <a:extLst>
              <a:ext uri="{FF2B5EF4-FFF2-40B4-BE49-F238E27FC236}">
                <a16:creationId xmlns="" xmlns:c="http://schemas.openxmlformats.org/drawingml/2006/chart" xmlns:c15="http://schemas.microsoft.com/office/drawing/2012/chart" xmlns:a16="http://schemas.microsoft.com/office/drawing/2014/main" id="{4BB73388-F71D-4000-BD84-1DEAAAE84FBE}"/>
              </a:ext>
            </a:extLst>
          </p:cNvPr>
          <p:cNvGraphicFramePr>
            <a:graphicFrameLocks noGrp="1"/>
          </p:cNvGraphicFramePr>
          <p:nvPr>
            <p:extLst>
              <p:ext uri="{D42A27DB-BD31-4B8C-83A1-F6EECF244321}">
                <p14:modId xmlns="" xmlns:c="http://schemas.openxmlformats.org/drawingml/2006/chart" xmlns:c15="http://schemas.microsoft.com/office/drawing/2012/chart" xmlns:p14="http://schemas.microsoft.com/office/powerpoint/2010/main" val="3761201727"/>
              </p:ext>
            </p:extLst>
          </p:nvPr>
        </p:nvGraphicFramePr>
        <p:xfrm>
          <a:off x="0" y="958467"/>
          <a:ext cx="9143999" cy="4411980"/>
        </p:xfrm>
        <a:graphic>
          <a:graphicData uri="http://schemas.openxmlformats.org/drawingml/2006/table">
            <a:tbl>
              <a:tblPr firstRow="1" bandRow="1">
                <a:tableStyleId>{5C22544A-7EE6-4342-B048-85BDC9FD1C3A}</a:tableStyleId>
              </a:tblPr>
              <a:tblGrid>
                <a:gridCol w="1859654">
                  <a:extLst>
                    <a:ext uri="{9D8B030D-6E8A-4147-A177-3AD203B41FA5}">
                      <a16:colId xmlns="" xmlns:c="http://schemas.openxmlformats.org/drawingml/2006/chart" xmlns:c15="http://schemas.microsoft.com/office/drawing/2012/chart" xmlns:a16="http://schemas.microsoft.com/office/drawing/2014/main" val="217029517"/>
                    </a:ext>
                  </a:extLst>
                </a:gridCol>
                <a:gridCol w="7284345">
                  <a:extLst>
                    <a:ext uri="{9D8B030D-6E8A-4147-A177-3AD203B41FA5}">
                      <a16:colId xmlns="" xmlns:c="http://schemas.openxmlformats.org/drawingml/2006/chart" xmlns:c15="http://schemas.microsoft.com/office/drawing/2012/chart" xmlns:a16="http://schemas.microsoft.com/office/drawing/2014/main" val="1252993372"/>
                    </a:ext>
                  </a:extLst>
                </a:gridCol>
              </a:tblGrid>
              <a:tr h="228935">
                <a:tc>
                  <a:txBody>
                    <a:bodyPr/>
                    <a:lstStyle/>
                    <a:p>
                      <a:pPr algn="l" rtl="0" fontAlgn="ctr"/>
                      <a:r>
                        <a:rPr lang="fr-FR" sz="1200" b="1" dirty="0">
                          <a:effectLst/>
                        </a:rPr>
                        <a:t>Cause du problème</a:t>
                      </a:r>
                    </a:p>
                  </a:txBody>
                  <a:tcPr marL="31750" marR="31750" marT="31750" marB="31750" anchor="ctr"/>
                </a:tc>
                <a:tc>
                  <a:txBody>
                    <a:bodyPr/>
                    <a:lstStyle/>
                    <a:p>
                      <a:pPr algn="l" rtl="0" fontAlgn="ctr"/>
                      <a:r>
                        <a:rPr lang="fr-FR" sz="1200" b="1">
                          <a:effectLst/>
                        </a:rPr>
                        <a:t>Description</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439792799"/>
                  </a:ext>
                </a:extLst>
              </a:tr>
              <a:tr h="370349">
                <a:tc>
                  <a:txBody>
                    <a:bodyPr/>
                    <a:lstStyle/>
                    <a:p>
                      <a:pPr rtl="0" fontAlgn="ctr"/>
                      <a:r>
                        <a:rPr lang="fr-FR" sz="1200" b="1" kern="1200">
                          <a:solidFill>
                            <a:srgbClr val="000000"/>
                          </a:solidFill>
                          <a:effectLst/>
                          <a:latin typeface="+mn-lt"/>
                          <a:ea typeface="+mn-ea"/>
                          <a:cs typeface="+mn-cs"/>
                        </a:rPr>
                        <a:t>Problèmes d'alimentation</a:t>
                      </a: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fr-FR" sz="1200" b="0" kern="1200">
                          <a:solidFill>
                            <a:srgbClr val="000000"/>
                          </a:solidFill>
                          <a:effectLst/>
                          <a:latin typeface="+mn-lt"/>
                          <a:ea typeface="+mn-ea"/>
                          <a:cs typeface="+mn-cs"/>
                        </a:rPr>
                        <a:t>Vérifiez le fonctionnement des ventilateurs et assurez-vous que les orifices d'admission et d'évacuation du châssis sont dégagés.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501185609"/>
                  </a:ext>
                </a:extLst>
              </a:tr>
              <a:tr h="528130">
                <a:tc>
                  <a:txBody>
                    <a:bodyPr/>
                    <a:lstStyle/>
                    <a:p>
                      <a:pPr rtl="0" fontAlgn="ctr"/>
                      <a:r>
                        <a:rPr lang="fr-FR" sz="1200" b="1" kern="1200">
                          <a:solidFill>
                            <a:srgbClr val="000000"/>
                          </a:solidFill>
                          <a:effectLst/>
                          <a:latin typeface="+mn-lt"/>
                          <a:ea typeface="+mn-ea"/>
                          <a:cs typeface="+mn-cs"/>
                        </a:rPr>
                        <a:t>Défaillances matérielles</a:t>
                      </a: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fr-FR" sz="1200" b="0" kern="1200">
                          <a:solidFill>
                            <a:srgbClr val="000000"/>
                          </a:solidFill>
                          <a:effectLst/>
                          <a:latin typeface="+mn-lt"/>
                          <a:ea typeface="+mn-ea"/>
                          <a:cs typeface="+mn-cs"/>
                        </a:rPr>
                        <a:t>Des fichiers de pilote NIC défectueux ou corrompus, un mauvais câblage ou des problèmes de mise à la terre peuvent provoquer des erreurs de transmission sur le réseau telles que des collisions tardives, des trames courtes et des jabberies.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131934780"/>
                  </a:ext>
                </a:extLst>
              </a:tr>
              <a:tr h="370349">
                <a:tc>
                  <a:txBody>
                    <a:bodyPr/>
                    <a:lstStyle/>
                    <a:p>
                      <a:pPr rtl="0" fontAlgn="ctr"/>
                      <a:r>
                        <a:rPr lang="fr-FR" sz="1200" b="1" kern="1200">
                          <a:solidFill>
                            <a:srgbClr val="000000"/>
                          </a:solidFill>
                          <a:effectLst/>
                          <a:latin typeface="+mn-lt"/>
                          <a:ea typeface="+mn-ea"/>
                          <a:cs typeface="+mn-cs"/>
                        </a:rPr>
                        <a:t>Câbles défectueux</a:t>
                      </a: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fr-FR" sz="1200" b="0" kern="1200" dirty="0">
                          <a:solidFill>
                            <a:srgbClr val="000000"/>
                          </a:solidFill>
                          <a:effectLst/>
                          <a:latin typeface="+mn-lt"/>
                          <a:ea typeface="+mn-ea"/>
                          <a:cs typeface="+mn-cs"/>
                        </a:rPr>
                        <a:t>Recherchez les câbles endommagés, les câbles inadaptés et les connecteurs mal sertis.</a:t>
                      </a:r>
                    </a:p>
                    <a:p>
                      <a:pPr marL="0" indent="0" algn="l" defTabSz="685777" rtl="0" eaLnBrk="1" fontAlgn="ctr" latinLnBrk="0" hangingPunct="1">
                        <a:buFont typeface="Arial" panose="020B0604020202020204" pitchFamily="34" charset="0"/>
                        <a:buNone/>
                      </a:pPr>
                      <a:r>
                        <a:rPr lang="fr-FR" sz="1200" b="0" kern="1200" dirty="0">
                          <a:solidFill>
                            <a:srgbClr val="000000"/>
                          </a:solidFill>
                          <a:effectLst/>
                          <a:latin typeface="+mn-lt"/>
                          <a:ea typeface="+mn-ea"/>
                          <a:cs typeface="+mn-cs"/>
                        </a:rPr>
                        <a:t>Les câbles suspects doivent être testés ou remplacés par des câbles qui fonctionnent.</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564157572"/>
                  </a:ext>
                </a:extLst>
              </a:tr>
              <a:tr h="370349">
                <a:tc>
                  <a:txBody>
                    <a:bodyPr/>
                    <a:lstStyle/>
                    <a:p>
                      <a:pPr rtl="0" fontAlgn="ctr"/>
                      <a:r>
                        <a:rPr lang="fr-FR" sz="1200" b="1" kern="1200">
                          <a:solidFill>
                            <a:srgbClr val="000000"/>
                          </a:solidFill>
                          <a:effectLst/>
                          <a:latin typeface="+mn-lt"/>
                          <a:ea typeface="+mn-ea"/>
                          <a:cs typeface="+mn-cs"/>
                        </a:rPr>
                        <a:t>Atténuation</a:t>
                      </a: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fr-FR" sz="1200" b="0" kern="1200">
                          <a:solidFill>
                            <a:srgbClr val="000000"/>
                          </a:solidFill>
                          <a:effectLst/>
                          <a:latin typeface="+mn-lt"/>
                          <a:ea typeface="+mn-ea"/>
                          <a:cs typeface="+mn-cs"/>
                        </a:rPr>
                        <a:t>L'atténuation peut être causée si une longueur de câble dépasse la limite de conception du support, ou lorsqu'il y a une mauvaise connexion résultant d'un câble lâche, ou de contacts sales ou oxydés.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668781421"/>
                  </a:ext>
                </a:extLst>
              </a:tr>
              <a:tr h="528130">
                <a:tc>
                  <a:txBody>
                    <a:bodyPr/>
                    <a:lstStyle/>
                    <a:p>
                      <a:pPr rtl="0" fontAlgn="ctr"/>
                      <a:r>
                        <a:rPr lang="fr-FR" sz="1200" b="1" kern="1200">
                          <a:solidFill>
                            <a:srgbClr val="000000"/>
                          </a:solidFill>
                          <a:effectLst/>
                          <a:latin typeface="+mn-lt"/>
                          <a:ea typeface="+mn-ea"/>
                          <a:cs typeface="+mn-cs"/>
                        </a:rPr>
                        <a:t>Bruit</a:t>
                      </a: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fr-FR" sz="1200" b="0" kern="1200">
                          <a:solidFill>
                            <a:srgbClr val="000000"/>
                          </a:solidFill>
                          <a:effectLst/>
                          <a:latin typeface="+mn-lt"/>
                          <a:ea typeface="+mn-ea"/>
                          <a:cs typeface="+mn-cs"/>
                        </a:rPr>
                        <a:t>Les interférences électromagnétiques locales (EMI) peuvent être générées par de nombreuses sources, telles que la diaphonie, les câbles électriques à proximité, les gros moteurs électriques, les stations de radio FM, la radio policière, et plus encore.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269619013"/>
                  </a:ext>
                </a:extLst>
              </a:tr>
              <a:tr h="528130">
                <a:tc>
                  <a:txBody>
                    <a:bodyPr/>
                    <a:lstStyle/>
                    <a:p>
                      <a:pPr rtl="0" fontAlgn="ctr"/>
                      <a:r>
                        <a:rPr lang="fr-FR" sz="1200" b="1" kern="1200">
                          <a:solidFill>
                            <a:srgbClr val="000000"/>
                          </a:solidFill>
                          <a:effectLst/>
                          <a:latin typeface="+mn-lt"/>
                          <a:ea typeface="+mn-ea"/>
                          <a:cs typeface="+mn-cs"/>
                        </a:rPr>
                        <a:t>Erreurs de configuration d'interface</a:t>
                      </a: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fr-FR" sz="1200" b="0" kern="1200">
                          <a:solidFill>
                            <a:srgbClr val="000000"/>
                          </a:solidFill>
                          <a:effectLst/>
                          <a:latin typeface="+mn-lt"/>
                          <a:ea typeface="+mn-ea"/>
                          <a:cs typeface="+mn-cs"/>
                        </a:rPr>
                        <a:t>Les causes peuvent inclure une fréquence d'horloge incorrecte, une source d'horloge incorrecte et une interface non activée.</a:t>
                      </a:r>
                    </a:p>
                    <a:p>
                      <a:pPr marL="0" indent="0" algn="l" defTabSz="685777" rtl="0" eaLnBrk="1" fontAlgn="ctr" latinLnBrk="0" hangingPunct="1">
                        <a:buFont typeface="Arial" panose="020B0604020202020204" pitchFamily="34" charset="0"/>
                        <a:buNone/>
                      </a:pPr>
                      <a:r>
                        <a:rPr lang="fr-FR" sz="1200" b="0" kern="1200">
                          <a:solidFill>
                            <a:srgbClr val="000000"/>
                          </a:solidFill>
                          <a:effectLst/>
                          <a:latin typeface="+mn-lt"/>
                          <a:ea typeface="+mn-ea"/>
                          <a:cs typeface="+mn-cs"/>
                        </a:rPr>
                        <a:t>Cela provoque une perte de connectivité avec les segments de réseau reliés.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4186411143"/>
                  </a:ext>
                </a:extLst>
              </a:tr>
              <a:tr h="370349">
                <a:tc>
                  <a:txBody>
                    <a:bodyPr/>
                    <a:lstStyle/>
                    <a:p>
                      <a:pPr rtl="0" fontAlgn="ctr"/>
                      <a:r>
                        <a:rPr lang="fr-FR" sz="1200" b="1" kern="1200">
                          <a:solidFill>
                            <a:srgbClr val="000000"/>
                          </a:solidFill>
                          <a:effectLst/>
                          <a:latin typeface="+mn-lt"/>
                          <a:ea typeface="+mn-ea"/>
                          <a:cs typeface="+mn-cs"/>
                        </a:rPr>
                        <a:t>Dépassement des limites de conception</a:t>
                      </a: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fr-FR" sz="1200" b="0" kern="1200">
                          <a:solidFill>
                            <a:srgbClr val="000000"/>
                          </a:solidFill>
                          <a:effectLst/>
                          <a:latin typeface="+mn-lt"/>
                          <a:ea typeface="+mn-ea"/>
                          <a:cs typeface="+mn-cs"/>
                        </a:rPr>
                        <a:t>Un composant pourrait fonctionner de manière sous-optimale s'il est utilisé au-delà des spécifications.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449721664"/>
                  </a:ext>
                </a:extLst>
              </a:tr>
              <a:tr h="528130">
                <a:tc>
                  <a:txBody>
                    <a:bodyPr/>
                    <a:lstStyle/>
                    <a:p>
                      <a:pPr rtl="0" fontAlgn="ctr"/>
                      <a:r>
                        <a:rPr lang="fr-FR" sz="1200" b="1" kern="1200">
                          <a:solidFill>
                            <a:srgbClr val="000000"/>
                          </a:solidFill>
                          <a:effectLst/>
                          <a:latin typeface="+mn-lt"/>
                          <a:ea typeface="+mn-ea"/>
                          <a:cs typeface="+mn-cs"/>
                        </a:rPr>
                        <a:t>Surcharge du processeur</a:t>
                      </a: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fr-FR" sz="1200" b="0" kern="1200" dirty="0">
                          <a:solidFill>
                            <a:srgbClr val="000000"/>
                          </a:solidFill>
                          <a:effectLst/>
                          <a:latin typeface="+mn-lt"/>
                          <a:ea typeface="+mn-ea"/>
                          <a:cs typeface="+mn-cs"/>
                        </a:rPr>
                        <a:t>Les symptômes comprennent des processus avec des pourcentages élevés d'utilisation du CPU, des pertes de file d'attente d'entrée, des performances lentes, des dépassements de délais SNMP, l'absence d'accès à distance, l'absence de services DHCP, Telnet, et des </a:t>
                      </a:r>
                      <a:r>
                        <a:rPr lang="fr-FR" sz="1200" b="0" kern="1200" dirty="0" err="1">
                          <a:solidFill>
                            <a:srgbClr val="000000"/>
                          </a:solidFill>
                          <a:effectLst/>
                          <a:latin typeface="+mn-lt"/>
                          <a:ea typeface="+mn-ea"/>
                          <a:cs typeface="+mn-cs"/>
                        </a:rPr>
                        <a:t>pings</a:t>
                      </a:r>
                      <a:r>
                        <a:rPr lang="fr-FR" sz="1200" b="0" kern="1200" dirty="0">
                          <a:solidFill>
                            <a:srgbClr val="000000"/>
                          </a:solidFill>
                          <a:effectLst/>
                          <a:latin typeface="+mn-lt"/>
                          <a:ea typeface="+mn-ea"/>
                          <a:cs typeface="+mn-cs"/>
                        </a:rPr>
                        <a:t> lents ou sans réponse.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167591286"/>
                  </a:ext>
                </a:extLst>
              </a:tr>
            </a:tbl>
          </a:graphicData>
        </a:graphic>
      </p:graphicFrame>
    </p:spTree>
    <p:extLst>
      <p:ext uri="{BB962C8B-B14F-4D97-AF65-F5344CB8AC3E}">
        <p14:creationId xmlns="" xmlns:c="http://schemas.openxmlformats.org/drawingml/2006/chart" xmlns:c15="http://schemas.microsoft.com/office/drawing/2012/chart" xmlns:p14="http://schemas.microsoft.com/office/powerpoint/2010/main" val="455863122"/>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Symptômes et causes des problèmes de réseau</a:t>
            </a:r>
            <a:r>
              <a:rPr lang="en-US" dirty="0"/>
              <a:t/>
            </a:r>
            <a:br>
              <a:rPr lang="en-US" dirty="0"/>
            </a:br>
            <a:r>
              <a:rPr lang="fr-FR" sz="2400"/>
              <a:t>Dépannage de la couche de liaison des données</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0" y="616945"/>
            <a:ext cx="9011798" cy="3411572"/>
          </a:xfrm>
        </p:spPr>
        <p:txBody>
          <a:bodyPr/>
          <a:lstStyle/>
          <a:p>
            <a:pPr marL="0" indent="0" algn="l" rtl="0"/>
            <a:r>
              <a:rPr lang="fr-FR" sz="1600" dirty="0">
                <a:solidFill>
                  <a:srgbClr val="000000"/>
                </a:solidFill>
              </a:rPr>
              <a:t>Le tableau répertorie les symptômes courants des problèmes de réseau de couche de liaison de données.</a:t>
            </a:r>
          </a:p>
        </p:txBody>
      </p:sp>
      <p:graphicFrame>
        <p:nvGraphicFramePr>
          <p:cNvPr id="5" name="Table 4">
            <a:extLst>
              <a:ext uri="{FF2B5EF4-FFF2-40B4-BE49-F238E27FC236}">
                <a16:creationId xmlns="" xmlns:c="http://schemas.openxmlformats.org/drawingml/2006/chart" xmlns:c15="http://schemas.microsoft.com/office/drawing/2012/chart" xmlns:a16="http://schemas.microsoft.com/office/drawing/2014/main" id="{A9FBA682-77FB-4E59-8D3F-904E7C831C8E}"/>
              </a:ext>
            </a:extLst>
          </p:cNvPr>
          <p:cNvGraphicFramePr>
            <a:graphicFrameLocks noGrp="1"/>
          </p:cNvGraphicFramePr>
          <p:nvPr>
            <p:extLst>
              <p:ext uri="{D42A27DB-BD31-4B8C-83A1-F6EECF244321}">
                <p14:modId xmlns="" xmlns:c="http://schemas.openxmlformats.org/drawingml/2006/chart" xmlns:c15="http://schemas.microsoft.com/office/drawing/2012/chart" xmlns:p14="http://schemas.microsoft.com/office/powerpoint/2010/main" val="1473762101"/>
              </p:ext>
            </p:extLst>
          </p:nvPr>
        </p:nvGraphicFramePr>
        <p:xfrm>
          <a:off x="219456" y="1134738"/>
          <a:ext cx="8668512" cy="3928873"/>
        </p:xfrm>
        <a:graphic>
          <a:graphicData uri="http://schemas.openxmlformats.org/drawingml/2006/table">
            <a:tbl>
              <a:tblPr firstRow="1" bandRow="1">
                <a:tableStyleId>{5C22544A-7EE6-4342-B048-85BDC9FD1C3A}</a:tableStyleId>
              </a:tblPr>
              <a:tblGrid>
                <a:gridCol w="2435523">
                  <a:extLst>
                    <a:ext uri="{9D8B030D-6E8A-4147-A177-3AD203B41FA5}">
                      <a16:colId xmlns="" xmlns:c="http://schemas.openxmlformats.org/drawingml/2006/chart" xmlns:c15="http://schemas.microsoft.com/office/drawing/2012/chart" xmlns:a16="http://schemas.microsoft.com/office/drawing/2014/main" val="217029517"/>
                    </a:ext>
                  </a:extLst>
                </a:gridCol>
                <a:gridCol w="6232989">
                  <a:extLst>
                    <a:ext uri="{9D8B030D-6E8A-4147-A177-3AD203B41FA5}">
                      <a16:colId xmlns="" xmlns:c="http://schemas.openxmlformats.org/drawingml/2006/chart" xmlns:c15="http://schemas.microsoft.com/office/drawing/2012/chart" xmlns:a16="http://schemas.microsoft.com/office/drawing/2014/main" val="1252993372"/>
                    </a:ext>
                  </a:extLst>
                </a:gridCol>
              </a:tblGrid>
              <a:tr h="353569">
                <a:tc>
                  <a:txBody>
                    <a:bodyPr/>
                    <a:lstStyle/>
                    <a:p>
                      <a:pPr algn="l" rtl="0" fontAlgn="ctr"/>
                      <a:r>
                        <a:rPr lang="fr-FR" sz="1200" b="1" dirty="0">
                          <a:effectLst/>
                        </a:rPr>
                        <a:t>Symptôme</a:t>
                      </a:r>
                    </a:p>
                  </a:txBody>
                  <a:tcPr marL="31750" marR="31750" marT="31750" marB="31750" anchor="ctr"/>
                </a:tc>
                <a:tc>
                  <a:txBody>
                    <a:bodyPr/>
                    <a:lstStyle/>
                    <a:p>
                      <a:pPr algn="l" rtl="0" fontAlgn="ctr"/>
                      <a:r>
                        <a:rPr lang="fr-FR" sz="1200" b="1">
                          <a:effectLst/>
                        </a:rPr>
                        <a:t>Description</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439792799"/>
                  </a:ext>
                </a:extLst>
              </a:tr>
              <a:tr h="596673">
                <a:tc>
                  <a:txBody>
                    <a:bodyPr/>
                    <a:lstStyle/>
                    <a:p>
                      <a:pPr marL="0" algn="l" defTabSz="685777" rtl="0" eaLnBrk="1" fontAlgn="ctr" latinLnBrk="0" hangingPunct="1">
                        <a:lnSpc>
                          <a:spcPct val="115000"/>
                        </a:lnSpc>
                        <a:spcAft>
                          <a:spcPts val="0"/>
                        </a:spcAft>
                      </a:pPr>
                      <a:r>
                        <a:rPr lang="fr-FR" sz="1200" b="1" kern="1200">
                          <a:solidFill>
                            <a:srgbClr val="000000"/>
                          </a:solidFill>
                          <a:effectLst/>
                          <a:latin typeface="+mn-lt"/>
                          <a:ea typeface="+mn-ea"/>
                          <a:cs typeface="+mn-cs"/>
                        </a:rPr>
                        <a:t>Erreur de fonctionnement ou de connectivité au niveau de la couche réseau ou au-dessus</a:t>
                      </a:r>
                    </a:p>
                  </a:txBody>
                  <a:tcPr marL="35809" marR="35809" marT="0" marB="0" anchor="ctr"/>
                </a:tc>
                <a:tc>
                  <a:txBody>
                    <a:bodyPr/>
                    <a:lstStyle/>
                    <a:p>
                      <a:pPr marL="0" indent="0" algn="l" defTabSz="685777" rtl="0" eaLnBrk="1" fontAlgn="ctr" latinLnBrk="0" hangingPunct="1">
                        <a:lnSpc>
                          <a:spcPct val="115000"/>
                        </a:lnSpc>
                        <a:spcAft>
                          <a:spcPts val="0"/>
                        </a:spcAft>
                        <a:buFont typeface="Arial" panose="020B0604020202020204" pitchFamily="34" charset="0"/>
                        <a:buNone/>
                      </a:pPr>
                      <a:r>
                        <a:rPr lang="fr-FR" sz="1200" b="0" kern="1200" dirty="0">
                          <a:solidFill>
                            <a:srgbClr val="000000"/>
                          </a:solidFill>
                          <a:effectLst/>
                          <a:latin typeface="+mn-lt"/>
                          <a:ea typeface="+mn-ea"/>
                          <a:cs typeface="+mn-cs"/>
                        </a:rPr>
                        <a:t>Certains problèmes de couche 2 peuvent empêcher l'échange de trames sur un lien, tandis que d'autres ne font que dégrader les performances du réseau.</a:t>
                      </a:r>
                    </a:p>
                  </a:txBody>
                  <a:tcPr marL="35809" marR="35809" marT="0" marB="0" anchor="ctr"/>
                </a:tc>
                <a:extLst>
                  <a:ext uri="{0D108BD9-81ED-4DB2-BD59-A6C34878D82A}">
                    <a16:rowId xmlns="" xmlns:c="http://schemas.openxmlformats.org/drawingml/2006/chart" xmlns:c15="http://schemas.microsoft.com/office/drawing/2012/chart" xmlns:a16="http://schemas.microsoft.com/office/drawing/2014/main" val="1501185609"/>
                  </a:ext>
                </a:extLst>
              </a:tr>
              <a:tr h="994455">
                <a:tc>
                  <a:txBody>
                    <a:bodyPr/>
                    <a:lstStyle/>
                    <a:p>
                      <a:pPr marL="0" algn="l" defTabSz="685777" rtl="0" eaLnBrk="1" fontAlgn="ctr" latinLnBrk="0" hangingPunct="1">
                        <a:lnSpc>
                          <a:spcPct val="115000"/>
                        </a:lnSpc>
                        <a:spcAft>
                          <a:spcPts val="0"/>
                        </a:spcAft>
                      </a:pPr>
                      <a:r>
                        <a:rPr lang="fr-FR" sz="1200" b="1" kern="1200">
                          <a:solidFill>
                            <a:srgbClr val="000000"/>
                          </a:solidFill>
                          <a:effectLst/>
                          <a:latin typeface="+mn-lt"/>
                          <a:ea typeface="+mn-ea"/>
                          <a:cs typeface="+mn-cs"/>
                        </a:rPr>
                        <a:t>Performances réseau inférieures au point de référence </a:t>
                      </a:r>
                    </a:p>
                  </a:txBody>
                  <a:tcPr marL="35809" marR="35809" marT="0" marB="0" anchor="ctr"/>
                </a:tc>
                <a:tc>
                  <a:txBody>
                    <a:bodyPr/>
                    <a:lstStyle/>
                    <a:p>
                      <a:pPr marL="85725" lvl="0" indent="-85725" algn="l" defTabSz="685777" rtl="0" eaLnBrk="1" fontAlgn="ctr" latinLnBrk="0" hangingPunct="1">
                        <a:lnSpc>
                          <a:spcPct val="115000"/>
                        </a:lnSpc>
                        <a:spcAft>
                          <a:spcPts val="0"/>
                        </a:spcAft>
                        <a:buFont typeface="Arial" panose="020B0604020202020204" pitchFamily="34" charset="0"/>
                        <a:buChar char="•"/>
                      </a:pPr>
                      <a:r>
                        <a:rPr lang="fr-FR" sz="1200" b="0" kern="1200" dirty="0">
                          <a:solidFill>
                            <a:srgbClr val="000000"/>
                          </a:solidFill>
                          <a:effectLst/>
                          <a:latin typeface="+mn-lt"/>
                          <a:ea typeface="+mn-ea"/>
                          <a:cs typeface="+mn-cs"/>
                        </a:rPr>
                        <a:t>Les trames peuvent emprunter un chemin sous-optimal vers leur destination, mais elles arrivent, ce qui entraîne une utilisation inattendue de la bande passante élevée sur les liens. </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fr-FR" sz="1200" b="0" kern="1200" dirty="0">
                          <a:solidFill>
                            <a:srgbClr val="000000"/>
                          </a:solidFill>
                          <a:effectLst/>
                          <a:latin typeface="+mn-lt"/>
                          <a:ea typeface="+mn-ea"/>
                          <a:cs typeface="+mn-cs"/>
                        </a:rPr>
                        <a:t>Dans un environnement Ethernet, une requête </a:t>
                      </a:r>
                      <a:r>
                        <a:rPr lang="fr-FR" sz="1200" b="0" kern="1200" dirty="0" err="1">
                          <a:solidFill>
                            <a:srgbClr val="000000"/>
                          </a:solidFill>
                          <a:effectLst/>
                          <a:latin typeface="+mn-lt"/>
                          <a:ea typeface="+mn-ea"/>
                          <a:cs typeface="+mn-cs"/>
                        </a:rPr>
                        <a:t>ping</a:t>
                      </a:r>
                      <a:r>
                        <a:rPr lang="fr-FR" sz="1200" b="0" kern="1200" dirty="0">
                          <a:solidFill>
                            <a:srgbClr val="000000"/>
                          </a:solidFill>
                          <a:effectLst/>
                          <a:latin typeface="+mn-lt"/>
                          <a:ea typeface="+mn-ea"/>
                          <a:cs typeface="+mn-cs"/>
                        </a:rPr>
                        <a:t> étendue ou continue indique également si des trames sont abandonnées.</a:t>
                      </a:r>
                    </a:p>
                  </a:txBody>
                  <a:tcPr marL="35809" marR="35809" marT="0" marB="0" anchor="ctr"/>
                </a:tc>
                <a:extLst>
                  <a:ext uri="{0D108BD9-81ED-4DB2-BD59-A6C34878D82A}">
                    <a16:rowId xmlns="" xmlns:c="http://schemas.openxmlformats.org/drawingml/2006/chart" xmlns:c15="http://schemas.microsoft.com/office/drawing/2012/chart" xmlns:a16="http://schemas.microsoft.com/office/drawing/2014/main" val="2269619013"/>
                  </a:ext>
                </a:extLst>
              </a:tr>
              <a:tr h="795564">
                <a:tc>
                  <a:txBody>
                    <a:bodyPr/>
                    <a:lstStyle/>
                    <a:p>
                      <a:pPr marL="0" algn="l" defTabSz="685777" rtl="0" eaLnBrk="1" fontAlgn="ctr" latinLnBrk="0" hangingPunct="1">
                        <a:lnSpc>
                          <a:spcPct val="115000"/>
                        </a:lnSpc>
                        <a:spcAft>
                          <a:spcPts val="0"/>
                        </a:spcAft>
                      </a:pPr>
                      <a:r>
                        <a:rPr lang="fr-FR" sz="1200" b="1" kern="1200">
                          <a:solidFill>
                            <a:srgbClr val="000000"/>
                          </a:solidFill>
                          <a:effectLst/>
                          <a:latin typeface="+mn-lt"/>
                          <a:ea typeface="+mn-ea"/>
                          <a:cs typeface="+mn-cs"/>
                        </a:rPr>
                        <a:t>Nombre excessif de diffusions </a:t>
                      </a:r>
                    </a:p>
                  </a:txBody>
                  <a:tcPr marL="35809" marR="35809" marT="0" marB="0" anchor="ctr"/>
                </a:tc>
                <a:tc>
                  <a:txBody>
                    <a:bodyPr/>
                    <a:lstStyle/>
                    <a:p>
                      <a:pPr marL="85725" lvl="0" indent="-85725" algn="l" defTabSz="685777" rtl="0" eaLnBrk="1" fontAlgn="ctr" latinLnBrk="0" hangingPunct="1">
                        <a:lnSpc>
                          <a:spcPct val="115000"/>
                        </a:lnSpc>
                        <a:spcAft>
                          <a:spcPts val="0"/>
                        </a:spcAft>
                        <a:buFont typeface="Arial" panose="020B0604020202020204" pitchFamily="34" charset="0"/>
                        <a:buChar char="•"/>
                      </a:pPr>
                      <a:r>
                        <a:rPr lang="fr-FR" sz="1200" b="0" kern="1200">
                          <a:solidFill>
                            <a:srgbClr val="000000"/>
                          </a:solidFill>
                          <a:effectLst/>
                          <a:latin typeface="+mn-lt"/>
                          <a:ea typeface="+mn-ea"/>
                          <a:cs typeface="+mn-cs"/>
                        </a:rPr>
                        <a:t>Les systèmes d'exploitation utilisent largement les diffusions et les multidiffusions. </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fr-FR" sz="1200" b="0" kern="1200">
                          <a:solidFill>
                            <a:srgbClr val="000000"/>
                          </a:solidFill>
                          <a:effectLst/>
                          <a:latin typeface="+mn-lt"/>
                          <a:ea typeface="+mn-ea"/>
                          <a:cs typeface="+mn-cs"/>
                        </a:rPr>
                        <a:t>En général, les diffusions excessives sont le résultat d'une mauvaise programmation ou configuration des applications, d'un grand nombre de domaines de diffusion de la couche 2 ou de problèmes de réseau sous-jacents.</a:t>
                      </a:r>
                    </a:p>
                  </a:txBody>
                  <a:tcPr marL="35809" marR="35809" marT="0" marB="0" anchor="ctr"/>
                </a:tc>
                <a:extLst>
                  <a:ext uri="{0D108BD9-81ED-4DB2-BD59-A6C34878D82A}">
                    <a16:rowId xmlns="" xmlns:c="http://schemas.openxmlformats.org/drawingml/2006/chart" xmlns:c15="http://schemas.microsoft.com/office/drawing/2012/chart" xmlns:a16="http://schemas.microsoft.com/office/drawing/2014/main" val="4186411143"/>
                  </a:ext>
                </a:extLst>
              </a:tr>
              <a:tr h="994455">
                <a:tc>
                  <a:txBody>
                    <a:bodyPr/>
                    <a:lstStyle/>
                    <a:p>
                      <a:pPr marL="0" algn="l" defTabSz="685777" rtl="0" eaLnBrk="1" fontAlgn="ctr" latinLnBrk="0" hangingPunct="1">
                        <a:lnSpc>
                          <a:spcPct val="115000"/>
                        </a:lnSpc>
                        <a:spcAft>
                          <a:spcPts val="0"/>
                        </a:spcAft>
                      </a:pPr>
                      <a:r>
                        <a:rPr lang="fr-FR" sz="1200" b="1" kern="1200">
                          <a:solidFill>
                            <a:srgbClr val="000000"/>
                          </a:solidFill>
                          <a:effectLst/>
                          <a:latin typeface="+mn-lt"/>
                          <a:ea typeface="+mn-ea"/>
                          <a:cs typeface="+mn-cs"/>
                        </a:rPr>
                        <a:t>Messages de console </a:t>
                      </a:r>
                    </a:p>
                  </a:txBody>
                  <a:tcPr marL="35809" marR="35809" marT="0" marB="0" anchor="ctr"/>
                </a:tc>
                <a:tc>
                  <a:txBody>
                    <a:bodyPr/>
                    <a:lstStyle/>
                    <a:p>
                      <a:pPr marL="85725" lvl="0" indent="-85725" algn="l" defTabSz="685777" rtl="0" eaLnBrk="1" fontAlgn="ctr" latinLnBrk="0" hangingPunct="1">
                        <a:lnSpc>
                          <a:spcPct val="115000"/>
                        </a:lnSpc>
                        <a:spcAft>
                          <a:spcPts val="0"/>
                        </a:spcAft>
                        <a:buFont typeface="Arial" panose="020B0604020202020204" pitchFamily="34" charset="0"/>
                        <a:buChar char="•"/>
                      </a:pPr>
                      <a:r>
                        <a:rPr lang="fr-FR" sz="1200" b="0" kern="1200" dirty="0">
                          <a:solidFill>
                            <a:srgbClr val="000000"/>
                          </a:solidFill>
                          <a:effectLst/>
                          <a:latin typeface="+mn-lt"/>
                          <a:ea typeface="+mn-ea"/>
                          <a:cs typeface="+mn-cs"/>
                        </a:rPr>
                        <a:t>Les routeurs envoient des messages lorsqu'ils détectent un problème d'interprétation des trames entrantes (problèmes d'encapsulation ou de cadrage) ou lorsque des </a:t>
                      </a:r>
                      <a:r>
                        <a:rPr lang="fr-FR" sz="1200" b="0" kern="1200" dirty="0" err="1">
                          <a:solidFill>
                            <a:srgbClr val="000000"/>
                          </a:solidFill>
                          <a:effectLst/>
                          <a:latin typeface="+mn-lt"/>
                          <a:ea typeface="+mn-ea"/>
                          <a:cs typeface="+mn-cs"/>
                        </a:rPr>
                        <a:t>keepalives</a:t>
                      </a:r>
                      <a:r>
                        <a:rPr lang="fr-FR" sz="1200" b="0" kern="1200" dirty="0">
                          <a:solidFill>
                            <a:srgbClr val="000000"/>
                          </a:solidFill>
                          <a:effectLst/>
                          <a:latin typeface="+mn-lt"/>
                          <a:ea typeface="+mn-ea"/>
                          <a:cs typeface="+mn-cs"/>
                        </a:rPr>
                        <a:t> sont attendus mais n'arrivent pas. </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fr-FR" sz="1200" b="0" kern="1200" dirty="0">
                          <a:solidFill>
                            <a:srgbClr val="000000"/>
                          </a:solidFill>
                          <a:effectLst/>
                          <a:latin typeface="+mn-lt"/>
                          <a:ea typeface="+mn-ea"/>
                          <a:cs typeface="+mn-cs"/>
                        </a:rPr>
                        <a:t>Le message qui apparaît le plus souvent sur la console pour signaler un problème de couche 2 est le message de panne du protocole de ligne.</a:t>
                      </a:r>
                    </a:p>
                  </a:txBody>
                  <a:tcPr marL="35809" marR="35809" marT="0" marB="0" anchor="ctr"/>
                </a:tc>
                <a:extLst>
                  <a:ext uri="{0D108BD9-81ED-4DB2-BD59-A6C34878D82A}">
                    <a16:rowId xmlns="" xmlns:c="http://schemas.openxmlformats.org/drawingml/2006/chart" xmlns:c15="http://schemas.microsoft.com/office/drawing/2012/chart" xmlns:a16="http://schemas.microsoft.com/office/drawing/2014/main" val="2449721664"/>
                  </a:ext>
                </a:extLst>
              </a:tr>
            </a:tbl>
          </a:graphicData>
        </a:graphic>
      </p:graphicFrame>
    </p:spTree>
    <p:extLst>
      <p:ext uri="{BB962C8B-B14F-4D97-AF65-F5344CB8AC3E}">
        <p14:creationId xmlns="" xmlns:c="http://schemas.openxmlformats.org/drawingml/2006/chart" xmlns:c15="http://schemas.microsoft.com/office/drawing/2012/chart" xmlns:p14="http://schemas.microsoft.com/office/powerpoint/2010/main" val="4060402133"/>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Symptômes et causes des problèmes de réseau</a:t>
            </a:r>
            <a:r>
              <a:rPr lang="en-US" dirty="0"/>
              <a:t/>
            </a:r>
            <a:br>
              <a:rPr lang="en-US" dirty="0"/>
            </a:br>
            <a:r>
              <a:rPr lang="fr-FR" sz="2400"/>
              <a:t>Dépannage de la couche de liaison des données</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319489" y="627961"/>
            <a:ext cx="8593157" cy="527508"/>
          </a:xfrm>
        </p:spPr>
        <p:txBody>
          <a:bodyPr/>
          <a:lstStyle/>
          <a:p>
            <a:pPr marL="0" indent="0" algn="l" rtl="0"/>
            <a:r>
              <a:rPr lang="fr-FR" sz="1600" dirty="0">
                <a:solidFill>
                  <a:srgbClr val="000000"/>
                </a:solidFill>
              </a:rPr>
              <a:t>Le tableau répertorie les problèmes qui causent généralement des problèmes de réseau au niveau de la couche de liaison de données.</a:t>
            </a:r>
          </a:p>
        </p:txBody>
      </p:sp>
      <p:graphicFrame>
        <p:nvGraphicFramePr>
          <p:cNvPr id="6" name="Table 5">
            <a:extLst>
              <a:ext uri="{FF2B5EF4-FFF2-40B4-BE49-F238E27FC236}">
                <a16:creationId xmlns="" xmlns:c="http://schemas.openxmlformats.org/drawingml/2006/chart" xmlns:c15="http://schemas.microsoft.com/office/drawing/2012/chart" xmlns:a16="http://schemas.microsoft.com/office/drawing/2014/main" id="{AD833A4D-CC8C-41FA-BF90-44555E224947}"/>
              </a:ext>
            </a:extLst>
          </p:cNvPr>
          <p:cNvGraphicFramePr>
            <a:graphicFrameLocks noGrp="1"/>
          </p:cNvGraphicFramePr>
          <p:nvPr>
            <p:extLst>
              <p:ext uri="{D42A27DB-BD31-4B8C-83A1-F6EECF244321}">
                <p14:modId xmlns="" xmlns:c="http://schemas.openxmlformats.org/drawingml/2006/chart" xmlns:c15="http://schemas.microsoft.com/office/drawing/2012/chart" xmlns:p14="http://schemas.microsoft.com/office/powerpoint/2010/main" val="1895141151"/>
              </p:ext>
            </p:extLst>
          </p:nvPr>
        </p:nvGraphicFramePr>
        <p:xfrm>
          <a:off x="609600" y="1226327"/>
          <a:ext cx="8102428" cy="3593046"/>
        </p:xfrm>
        <a:graphic>
          <a:graphicData uri="http://schemas.openxmlformats.org/drawingml/2006/table">
            <a:tbl>
              <a:tblPr firstRow="1" bandRow="1">
                <a:tableStyleId>{5C22544A-7EE6-4342-B048-85BDC9FD1C3A}</a:tableStyleId>
              </a:tblPr>
              <a:tblGrid>
                <a:gridCol w="1800225">
                  <a:extLst>
                    <a:ext uri="{9D8B030D-6E8A-4147-A177-3AD203B41FA5}">
                      <a16:colId xmlns="" xmlns:c="http://schemas.openxmlformats.org/drawingml/2006/chart" xmlns:c15="http://schemas.microsoft.com/office/drawing/2012/chart" xmlns:a16="http://schemas.microsoft.com/office/drawing/2014/main" val="217029517"/>
                    </a:ext>
                  </a:extLst>
                </a:gridCol>
                <a:gridCol w="6302203">
                  <a:extLst>
                    <a:ext uri="{9D8B030D-6E8A-4147-A177-3AD203B41FA5}">
                      <a16:colId xmlns="" xmlns:c="http://schemas.openxmlformats.org/drawingml/2006/chart" xmlns:c15="http://schemas.microsoft.com/office/drawing/2012/chart" xmlns:a16="http://schemas.microsoft.com/office/drawing/2014/main" val="1252993372"/>
                    </a:ext>
                  </a:extLst>
                </a:gridCol>
              </a:tblGrid>
              <a:tr h="403314">
                <a:tc>
                  <a:txBody>
                    <a:bodyPr/>
                    <a:lstStyle/>
                    <a:p>
                      <a:pPr algn="l" rtl="0" fontAlgn="ctr"/>
                      <a:r>
                        <a:rPr lang="fr-FR" sz="1400" b="1" dirty="0">
                          <a:effectLst/>
                        </a:rPr>
                        <a:t>Cause du problème</a:t>
                      </a:r>
                    </a:p>
                  </a:txBody>
                  <a:tcPr marL="31750" marR="31750" marT="31750" marB="31750" anchor="ctr"/>
                </a:tc>
                <a:tc>
                  <a:txBody>
                    <a:bodyPr/>
                    <a:lstStyle/>
                    <a:p>
                      <a:pPr algn="l" rtl="0" fontAlgn="ctr"/>
                      <a:r>
                        <a:rPr lang="fr-FR" sz="1400" b="1">
                          <a:effectLst/>
                        </a:rPr>
                        <a:t>Description</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439792799"/>
                  </a:ext>
                </a:extLst>
              </a:tr>
              <a:tr h="343270">
                <a:tc>
                  <a:txBody>
                    <a:bodyPr/>
                    <a:lstStyle/>
                    <a:p>
                      <a:pPr rtl="0">
                        <a:lnSpc>
                          <a:spcPct val="115000"/>
                        </a:lnSpc>
                        <a:spcAft>
                          <a:spcPts val="0"/>
                        </a:spcAft>
                      </a:pPr>
                      <a:r>
                        <a:rPr lang="fr-FR"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Erreurs d'encapsulation</a:t>
                      </a:r>
                    </a:p>
                  </a:txBody>
                  <a:tcPr marL="68580" marR="68580" marT="0" marB="0"/>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400" b="0" kern="1200" dirty="0">
                          <a:solidFill>
                            <a:srgbClr val="000000"/>
                          </a:solidFill>
                          <a:effectLst/>
                          <a:latin typeface="+mn-lt"/>
                          <a:ea typeface="+mn-ea"/>
                          <a:cs typeface="+mn-cs"/>
                        </a:rPr>
                        <a:t>Se produit lorsque les bits placés dans un champ par l'expéditeur ne sont pas ce que le destinataire attend de voir. </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1501185609"/>
                  </a:ext>
                </a:extLst>
              </a:tr>
              <a:tr h="487292">
                <a:tc>
                  <a:txBody>
                    <a:bodyPr/>
                    <a:lstStyle/>
                    <a:p>
                      <a:pPr rtl="0">
                        <a:lnSpc>
                          <a:spcPct val="115000"/>
                        </a:lnSpc>
                        <a:spcAft>
                          <a:spcPts val="0"/>
                        </a:spcAft>
                      </a:pPr>
                      <a:r>
                        <a:rPr lang="fr-FR"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Erreurs de mappage d'adresses</a:t>
                      </a:r>
                    </a:p>
                  </a:txBody>
                  <a:tcPr marL="68580" marR="68580" marT="0" marB="0"/>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400" b="0" i="0" kern="1200" dirty="0" smtClean="0">
                          <a:solidFill>
                            <a:srgbClr val="000000"/>
                          </a:solidFill>
                          <a:latin typeface="+mn-lt"/>
                          <a:ea typeface="+mn-ea"/>
                          <a:cs typeface="+mn-cs"/>
                        </a:rPr>
                        <a:t>Se produit lorsque la couche 2 et l'adressage de couche ne sont pas disponibles.</a:t>
                      </a:r>
                      <a:endParaRPr lang="fr-FR" sz="1400" b="0" kern="1200" dirty="0">
                        <a:solidFill>
                          <a:srgbClr val="000000"/>
                        </a:solidFill>
                        <a:effectLst/>
                        <a:latin typeface="+mn-lt"/>
                        <a:ea typeface="+mn-ea"/>
                        <a:cs typeface="+mn-cs"/>
                      </a:endParaRP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2131934780"/>
                  </a:ext>
                </a:extLst>
              </a:tr>
              <a:tr h="487292">
                <a:tc>
                  <a:txBody>
                    <a:bodyPr/>
                    <a:lstStyle/>
                    <a:p>
                      <a:pPr rtl="0">
                        <a:lnSpc>
                          <a:spcPct val="115000"/>
                        </a:lnSpc>
                        <a:spcAft>
                          <a:spcPts val="0"/>
                        </a:spcAft>
                      </a:pPr>
                      <a:r>
                        <a:rPr lang="fr-FR"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Erreurs de trames</a:t>
                      </a:r>
                    </a:p>
                  </a:txBody>
                  <a:tcPr marL="68580" marR="68580" marT="0" marB="0"/>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400" b="0" kern="1200" dirty="0">
                          <a:solidFill>
                            <a:srgbClr val="000000"/>
                          </a:solidFill>
                          <a:effectLst/>
                          <a:latin typeface="+mn-lt"/>
                          <a:ea typeface="+mn-ea"/>
                          <a:cs typeface="+mn-cs"/>
                        </a:rPr>
                        <a:t>Les erreurs de trame peuvent être provoquées par des parasites sur une ligne série, un câble mal conçu (trop long ou mal blindé), une carte réseau défaillante, une incohérence du duplex ou une mauvaise configuration de l'horloge de ligne (line </a:t>
                      </a:r>
                      <a:r>
                        <a:rPr lang="fr-FR" sz="1400" b="0" kern="1200" dirty="0" err="1">
                          <a:solidFill>
                            <a:srgbClr val="000000"/>
                          </a:solidFill>
                          <a:effectLst/>
                          <a:latin typeface="+mn-lt"/>
                          <a:ea typeface="+mn-ea"/>
                          <a:cs typeface="+mn-cs"/>
                        </a:rPr>
                        <a:t>clock</a:t>
                      </a:r>
                      <a:r>
                        <a:rPr lang="fr-FR" sz="1400" b="0" kern="1200" dirty="0">
                          <a:solidFill>
                            <a:srgbClr val="000000"/>
                          </a:solidFill>
                          <a:effectLst/>
                          <a:latin typeface="+mn-lt"/>
                          <a:ea typeface="+mn-ea"/>
                          <a:cs typeface="+mn-cs"/>
                        </a:rPr>
                        <a:t>) de la CSU (Channel Service Unit).</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3564157572"/>
                  </a:ext>
                </a:extLst>
              </a:tr>
              <a:tr h="703247">
                <a:tc>
                  <a:txBody>
                    <a:bodyPr/>
                    <a:lstStyle/>
                    <a:p>
                      <a:pPr rtl="0">
                        <a:lnSpc>
                          <a:spcPct val="115000"/>
                        </a:lnSpc>
                        <a:spcAft>
                          <a:spcPts val="0"/>
                        </a:spcAft>
                      </a:pPr>
                      <a:r>
                        <a:rPr lang="fr-FR"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Défaillance ou boucles STP</a:t>
                      </a:r>
                    </a:p>
                  </a:txBody>
                  <a:tcPr marL="68580" marR="68580" marT="0" marB="0"/>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400" b="0" kern="1200" dirty="0">
                          <a:solidFill>
                            <a:srgbClr val="000000"/>
                          </a:solidFill>
                          <a:effectLst/>
                          <a:latin typeface="+mn-lt"/>
                          <a:ea typeface="+mn-ea"/>
                          <a:cs typeface="+mn-cs"/>
                        </a:rPr>
                        <a:t>La plupart des problèmes liés au protocole STP sont dus à la présence de boucles de redirection qui se produisent lors de l'absence de ports bloqués dans une topologie redondante et de l'acheminement en cercles du trafic de manière infinie, ou de la diffusion excessive de paquets en raison d'un taux élevé de modifications de la topologie STP. </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668781421"/>
                  </a:ext>
                </a:extLst>
              </a:tr>
            </a:tbl>
          </a:graphicData>
        </a:graphic>
      </p:graphicFrame>
    </p:spTree>
    <p:extLst>
      <p:ext uri="{BB962C8B-B14F-4D97-AF65-F5344CB8AC3E}">
        <p14:creationId xmlns="" xmlns:c="http://schemas.openxmlformats.org/drawingml/2006/chart" xmlns:c15="http://schemas.microsoft.com/office/drawing/2012/chart" xmlns:p14="http://schemas.microsoft.com/office/powerpoint/2010/main" val="4207830889"/>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12192"/>
            <a:ext cx="8345488" cy="731837"/>
          </a:xfrm>
        </p:spPr>
        <p:txBody>
          <a:bodyPr/>
          <a:lstStyle/>
          <a:p>
            <a:pPr rtl="0"/>
            <a:r>
              <a:rPr lang="fr-FR" sz="1600"/>
              <a:t>Symptômes et causes des problèmes de réseau</a:t>
            </a:r>
            <a:r>
              <a:rPr lang="en-US" dirty="0"/>
              <a:t/>
            </a:r>
            <a:br>
              <a:rPr lang="en-US" dirty="0"/>
            </a:br>
            <a:r>
              <a:rPr lang="fr-FR" sz="2400"/>
              <a:t>Dépannage de la couche réseau</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638978"/>
            <a:ext cx="8280057" cy="571513"/>
          </a:xfrm>
        </p:spPr>
        <p:txBody>
          <a:bodyPr/>
          <a:lstStyle/>
          <a:p>
            <a:pPr marL="0" indent="0" algn="l" rtl="0"/>
            <a:r>
              <a:rPr lang="fr-FR" sz="1600" dirty="0">
                <a:solidFill>
                  <a:srgbClr val="000000"/>
                </a:solidFill>
              </a:rPr>
              <a:t>Le tableau répertorie les symptômes courants des problèmes de réseau de couche de liaison de données.</a:t>
            </a:r>
          </a:p>
          <a:p>
            <a:pPr marL="0" indent="0" algn="l"/>
            <a:endParaRPr lang="en-CA" sz="1600" dirty="0">
              <a:solidFill>
                <a:srgbClr val="000000"/>
              </a:solidFill>
            </a:endParaRPr>
          </a:p>
        </p:txBody>
      </p:sp>
      <p:graphicFrame>
        <p:nvGraphicFramePr>
          <p:cNvPr id="2" name="Table 1">
            <a:extLst>
              <a:ext uri="{FF2B5EF4-FFF2-40B4-BE49-F238E27FC236}">
                <a16:creationId xmlns="" xmlns:c="http://schemas.openxmlformats.org/drawingml/2006/chart" xmlns:c15="http://schemas.microsoft.com/office/drawing/2012/chart" xmlns:a16="http://schemas.microsoft.com/office/drawing/2014/main" id="{A937A068-B473-454B-A79E-BB4552697074}"/>
              </a:ext>
            </a:extLst>
          </p:cNvPr>
          <p:cNvGraphicFramePr>
            <a:graphicFrameLocks noGrp="1"/>
          </p:cNvGraphicFramePr>
          <p:nvPr>
            <p:extLst>
              <p:ext uri="{D42A27DB-BD31-4B8C-83A1-F6EECF244321}">
                <p14:modId xmlns="" xmlns:c="http://schemas.openxmlformats.org/drawingml/2006/chart" xmlns:c15="http://schemas.microsoft.com/office/drawing/2012/chart" xmlns:p14="http://schemas.microsoft.com/office/powerpoint/2010/main" val="1035967767"/>
              </p:ext>
            </p:extLst>
          </p:nvPr>
        </p:nvGraphicFramePr>
        <p:xfrm>
          <a:off x="385590" y="1211856"/>
          <a:ext cx="8526762" cy="3862921"/>
        </p:xfrm>
        <a:graphic>
          <a:graphicData uri="http://schemas.openxmlformats.org/drawingml/2006/table">
            <a:tbl>
              <a:tblPr firstRow="1" bandRow="1">
                <a:tableStyleId>{5C22544A-7EE6-4342-B048-85BDC9FD1C3A}</a:tableStyleId>
              </a:tblPr>
              <a:tblGrid>
                <a:gridCol w="2052810">
                  <a:extLst>
                    <a:ext uri="{9D8B030D-6E8A-4147-A177-3AD203B41FA5}">
                      <a16:colId xmlns="" xmlns:c="http://schemas.openxmlformats.org/drawingml/2006/chart" xmlns:c15="http://schemas.microsoft.com/office/drawing/2012/chart" xmlns:a16="http://schemas.microsoft.com/office/drawing/2014/main" val="3623608735"/>
                    </a:ext>
                  </a:extLst>
                </a:gridCol>
                <a:gridCol w="6473952">
                  <a:extLst>
                    <a:ext uri="{9D8B030D-6E8A-4147-A177-3AD203B41FA5}">
                      <a16:colId xmlns="" xmlns:c="http://schemas.openxmlformats.org/drawingml/2006/chart" xmlns:c15="http://schemas.microsoft.com/office/drawing/2012/chart" xmlns:a16="http://schemas.microsoft.com/office/drawing/2014/main" val="2624756040"/>
                    </a:ext>
                  </a:extLst>
                </a:gridCol>
              </a:tblGrid>
              <a:tr h="546189">
                <a:tc>
                  <a:txBody>
                    <a:bodyPr/>
                    <a:lstStyle/>
                    <a:p>
                      <a:pPr algn="l" rtl="0" fontAlgn="ctr"/>
                      <a:r>
                        <a:rPr lang="fr-FR" sz="1400" b="1" dirty="0">
                          <a:effectLst/>
                        </a:rPr>
                        <a:t>Symptôme</a:t>
                      </a:r>
                    </a:p>
                  </a:txBody>
                  <a:tcPr marL="31750" marR="31750" marT="31750" marB="31750" anchor="ctr"/>
                </a:tc>
                <a:tc>
                  <a:txBody>
                    <a:bodyPr/>
                    <a:lstStyle/>
                    <a:p>
                      <a:pPr algn="l" rtl="0" fontAlgn="ctr"/>
                      <a:r>
                        <a:rPr lang="fr-FR" sz="1400" b="1">
                          <a:effectLst/>
                        </a:rPr>
                        <a:t>Description</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711381194"/>
                  </a:ext>
                </a:extLst>
              </a:tr>
              <a:tr h="1236159">
                <a:tc>
                  <a:txBody>
                    <a:bodyPr/>
                    <a:lstStyle/>
                    <a:p>
                      <a:pPr rtl="0" fontAlgn="ctr"/>
                      <a:r>
                        <a:rPr lang="fr-FR" sz="1400" b="1" kern="1200">
                          <a:solidFill>
                            <a:srgbClr val="000000"/>
                          </a:solidFill>
                          <a:effectLst/>
                          <a:latin typeface="Calibri" panose="020F0502020204030204" pitchFamily="34" charset="0"/>
                          <a:cs typeface="Times New Roman" panose="02020603050405020304" pitchFamily="18" charset="0"/>
                        </a:rPr>
                        <a:t>Panne réseau</a:t>
                      </a:r>
                    </a:p>
                  </a:txBody>
                  <a:tcPr marL="31750" marR="31750" marT="31750" marB="31750" anchor="ctr"/>
                </a:tc>
                <a:tc>
                  <a:txBody>
                    <a:bodyPr/>
                    <a:lstStyle/>
                    <a:p>
                      <a:pPr marL="85725" lvl="0" indent="-85725" algn="l" defTabSz="685777" rtl="0" eaLnBrk="1" fontAlgn="ctr" latinLnBrk="0" hangingPunct="1">
                        <a:lnSpc>
                          <a:spcPct val="115000"/>
                        </a:lnSpc>
                        <a:spcAft>
                          <a:spcPts val="0"/>
                        </a:spcAft>
                        <a:buFont typeface="Arial" panose="020B0604020202020204" pitchFamily="34" charset="0"/>
                        <a:buChar char="•"/>
                      </a:pPr>
                      <a:r>
                        <a:rPr lang="fr-FR" sz="1400" b="0" kern="1200" dirty="0">
                          <a:solidFill>
                            <a:srgbClr val="000000"/>
                          </a:solidFill>
                          <a:effectLst/>
                          <a:latin typeface="+mn-lt"/>
                          <a:ea typeface="+mn-ea"/>
                          <a:cs typeface="+mn-cs"/>
                        </a:rPr>
                        <a:t>Se produit lorsque le réseau est presque ou totalement non fonctionnel, ce qui affecte tous les utilisateurs et applications du réseau.</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fr-FR" sz="1400" b="0" kern="1200" dirty="0">
                          <a:solidFill>
                            <a:srgbClr val="000000"/>
                          </a:solidFill>
                          <a:effectLst/>
                          <a:latin typeface="+mn-lt"/>
                          <a:ea typeface="+mn-ea"/>
                          <a:cs typeface="+mn-cs"/>
                        </a:rPr>
                        <a:t>Ces pannes sont généralement constatées rapidement par les utilisateurs et les administrateurs réseau ; elles ont un impact énorme sur la productivité de l’entreprise.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166185210"/>
                  </a:ext>
                </a:extLst>
              </a:tr>
              <a:tr h="1941353">
                <a:tc>
                  <a:txBody>
                    <a:bodyPr/>
                    <a:lstStyle/>
                    <a:p>
                      <a:pPr rtl="0" fontAlgn="ctr"/>
                      <a:r>
                        <a:rPr lang="fr-FR" sz="1400" b="1" kern="1200">
                          <a:solidFill>
                            <a:srgbClr val="000000"/>
                          </a:solidFill>
                          <a:effectLst/>
                          <a:latin typeface="Calibri" panose="020F0502020204030204" pitchFamily="34" charset="0"/>
                          <a:cs typeface="Times New Roman" panose="02020603050405020304" pitchFamily="18" charset="0"/>
                        </a:rPr>
                        <a:t>Performances non optimales</a:t>
                      </a:r>
                    </a:p>
                  </a:txBody>
                  <a:tcPr marL="31750" marR="31750" marT="31750" marB="31750" anchor="ctr"/>
                </a:tc>
                <a:tc>
                  <a:txBody>
                    <a:bodyPr/>
                    <a:lstStyle/>
                    <a:p>
                      <a:pPr marL="85725" lvl="0" indent="-85725" algn="l" defTabSz="685777" rtl="0" eaLnBrk="1" fontAlgn="ctr" latinLnBrk="0" hangingPunct="1">
                        <a:lnSpc>
                          <a:spcPct val="115000"/>
                        </a:lnSpc>
                        <a:spcAft>
                          <a:spcPts val="0"/>
                        </a:spcAft>
                        <a:buFont typeface="Arial" panose="020B0604020202020204" pitchFamily="34" charset="0"/>
                        <a:buChar char="•"/>
                      </a:pPr>
                      <a:r>
                        <a:rPr lang="fr-FR" sz="1400" b="0" kern="1200" dirty="0">
                          <a:solidFill>
                            <a:srgbClr val="000000"/>
                          </a:solidFill>
                          <a:effectLst/>
                          <a:latin typeface="+mn-lt"/>
                          <a:ea typeface="+mn-ea"/>
                          <a:cs typeface="+mn-cs"/>
                        </a:rPr>
                        <a:t>Il s'agit d'un sous-ensemble d'utilisateurs, d'applications, de destinations ou d'un type de trafic.</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fr-FR" sz="1400" b="0" kern="1200" dirty="0">
                          <a:solidFill>
                            <a:srgbClr val="000000"/>
                          </a:solidFill>
                          <a:effectLst/>
                          <a:latin typeface="+mn-lt"/>
                          <a:ea typeface="+mn-ea"/>
                          <a:cs typeface="+mn-cs"/>
                        </a:rPr>
                        <a:t>Les problèmes d'optimisation peuvent être difficiles à détecter et encore plus difficiles à isoler et à diagnostiquer.</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fr-FR" sz="1400" b="0" kern="1200" dirty="0">
                          <a:solidFill>
                            <a:srgbClr val="000000"/>
                          </a:solidFill>
                          <a:effectLst/>
                          <a:latin typeface="+mn-lt"/>
                          <a:ea typeface="+mn-ea"/>
                          <a:cs typeface="+mn-cs"/>
                        </a:rPr>
                        <a:t>Cela est dû au fait qu'elles impliquent généralement plusieurs couches, voire un seul ordinateur hôte.</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fr-FR" sz="1400" b="0" kern="1200" dirty="0">
                          <a:solidFill>
                            <a:srgbClr val="000000"/>
                          </a:solidFill>
                          <a:effectLst/>
                          <a:latin typeface="+mn-lt"/>
                          <a:ea typeface="+mn-ea"/>
                          <a:cs typeface="+mn-cs"/>
                        </a:rPr>
                        <a:t>Le fait de déterminer qu'un problème est un problème de couche réseau peut prendre du temps.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499702936"/>
                  </a:ext>
                </a:extLst>
              </a:tr>
            </a:tbl>
          </a:graphicData>
        </a:graphic>
      </p:graphicFrame>
    </p:spTree>
    <p:extLst>
      <p:ext uri="{BB962C8B-B14F-4D97-AF65-F5344CB8AC3E}">
        <p14:creationId xmlns="" xmlns:c="http://schemas.openxmlformats.org/drawingml/2006/chart" xmlns:c15="http://schemas.microsoft.com/office/drawing/2012/chart" xmlns:p14="http://schemas.microsoft.com/office/powerpoint/2010/main" val="2330208364"/>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2">
            <a:extLst>
              <a:ext uri="{FF2B5EF4-FFF2-40B4-BE49-F238E27FC236}">
                <a16:creationId xmlns="" xmlns:c="http://schemas.openxmlformats.org/drawingml/2006/chart" xmlns:c15="http://schemas.microsoft.com/office/drawing/2012/chart"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What to Expect in this Module (Cont.)</a:t>
            </a:r>
          </a:p>
        </p:txBody>
      </p:sp>
      <p:sp>
        <p:nvSpPr>
          <p:cNvPr id="6" name="Content Placeholder 1">
            <a:extLst>
              <a:ext uri="{FF2B5EF4-FFF2-40B4-BE49-F238E27FC236}">
                <a16:creationId xmlns="" xmlns:c="http://schemas.openxmlformats.org/drawingml/2006/chart" xmlns:c15="http://schemas.microsoft.com/office/drawing/2012/chart"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 xmlns:c="http://schemas.openxmlformats.org/drawingml/2006/chart" xmlns:c15="http://schemas.microsoft.com/office/drawing/2012/chart" xmlns:a14="http://schemas.microsoft.com/office/drawing/2010/main">
                <a:solidFill>
                  <a:srgbClr val="FFFFFF"/>
                </a:solidFill>
              </a14:hiddenFill>
            </a:ext>
            <a:ext uri="{91240B29-F687-4F45-9708-019B960494DF}">
              <a14:hiddenLine xmlns="" xmlns:c="http://schemas.openxmlformats.org/drawingml/2006/chart" xmlns:c15="http://schemas.microsoft.com/office/drawing/2012/chart"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a:t>To facilitate learning, the following features may be included in this module:</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 xmlns:c="http://schemas.openxmlformats.org/drawingml/2006/chart" xmlns:c15="http://schemas.microsoft.com/office/drawing/2012/chart" xmlns:a16="http://schemas.microsoft.com/office/drawing/2014/main" id="{DDD52CCD-9D1E-4CC4-815A-A5967A0831D9}"/>
              </a:ext>
            </a:extLst>
          </p:cNvPr>
          <p:cNvGraphicFramePr>
            <a:graphicFrameLocks noGrp="1"/>
          </p:cNvGraphicFramePr>
          <p:nvPr>
            <p:ph idx="1"/>
            <p:extLst/>
          </p:nvPr>
        </p:nvGraphicFramePr>
        <p:xfrm>
          <a:off x="106756" y="1279280"/>
          <a:ext cx="8595235" cy="2042609"/>
        </p:xfrm>
        <a:graphic>
          <a:graphicData uri="http://schemas.openxmlformats.org/drawingml/2006/table">
            <a:tbl>
              <a:tblPr firstRow="1" bandRow="1">
                <a:tableStyleId>{5C22544A-7EE6-4342-B048-85BDC9FD1C3A}</a:tableStyleId>
              </a:tblPr>
              <a:tblGrid>
                <a:gridCol w="2178265">
                  <a:extLst>
                    <a:ext uri="{9D8B030D-6E8A-4147-A177-3AD203B41FA5}">
                      <a16:colId xmlns="" xmlns:c="http://schemas.openxmlformats.org/drawingml/2006/chart" xmlns:c15="http://schemas.microsoft.com/office/drawing/2012/chart" xmlns:a16="http://schemas.microsoft.com/office/drawing/2014/main" val="3215831619"/>
                    </a:ext>
                  </a:extLst>
                </a:gridCol>
                <a:gridCol w="6416970">
                  <a:extLst>
                    <a:ext uri="{9D8B030D-6E8A-4147-A177-3AD203B41FA5}">
                      <a16:colId xmlns="" xmlns:c="http://schemas.openxmlformats.org/drawingml/2006/chart" xmlns:c15="http://schemas.microsoft.com/office/drawing/2012/chart" xmlns:a16="http://schemas.microsoft.com/office/drawing/2014/main" val="276475465"/>
                    </a:ext>
                  </a:extLst>
                </a:gridCol>
              </a:tblGrid>
              <a:tr h="396689">
                <a:tc>
                  <a:txBody>
                    <a:bodyPr/>
                    <a:lstStyle/>
                    <a:p>
                      <a:pPr algn="l" rtl="0" fontAlgn="b"/>
                      <a:r>
                        <a:rPr lang="fr-FR" sz="1400" b="1" i="0" u="none" strike="noStrike">
                          <a:solidFill>
                            <a:schemeClr val="bg1"/>
                          </a:solidFill>
                          <a:effectLst/>
                          <a:latin typeface="+mn-lt"/>
                        </a:rPr>
                        <a:t>Feature</a:t>
                      </a:r>
                    </a:p>
                  </a:txBody>
                  <a:tcPr marL="9525" marR="9525" marT="9525" marB="0" anchor="b"/>
                </a:tc>
                <a:tc>
                  <a:txBody>
                    <a:bodyPr/>
                    <a:lstStyle/>
                    <a:p>
                      <a:pPr rtl="0"/>
                      <a:r>
                        <a:rPr lang="fr-FR"/>
                        <a:t>Description</a:t>
                      </a:r>
                    </a:p>
                  </a:txBody>
                  <a:tcPr/>
                </a:tc>
                <a:extLst>
                  <a:ext uri="{0D108BD9-81ED-4DB2-BD59-A6C34878D82A}">
                    <a16:rowId xmlns="" xmlns:c="http://schemas.openxmlformats.org/drawingml/2006/chart" xmlns:c15="http://schemas.microsoft.com/office/drawing/2012/chart"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Hands-On Labs</a:t>
                      </a:r>
                    </a:p>
                  </a:txBody>
                  <a:tcPr marL="9525" marR="9525" marT="9525" marB="0" anchor="b"/>
                </a:tc>
                <a:tc>
                  <a:txBody>
                    <a:bodyPr/>
                    <a:lstStyle/>
                    <a:p>
                      <a:pPr rtl="0"/>
                      <a:r>
                        <a:rPr lang="fr-FR"/>
                        <a:t>Labs designed for working with physical equipment.</a:t>
                      </a:r>
                    </a:p>
                  </a:txBody>
                  <a:tcPr/>
                </a:tc>
                <a:extLst>
                  <a:ext uri="{0D108BD9-81ED-4DB2-BD59-A6C34878D82A}">
                    <a16:rowId xmlns="" xmlns:c="http://schemas.openxmlformats.org/drawingml/2006/chart" xmlns:c15="http://schemas.microsoft.com/office/drawing/2012/chart"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Class Activities</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These are found on the Instructor Resources page. Class Activities are designed to facilitate learning, class discussion, and collaboration.</a:t>
                      </a:r>
                    </a:p>
                  </a:txBody>
                  <a:tcPr/>
                </a:tc>
                <a:extLst>
                  <a:ext uri="{0D108BD9-81ED-4DB2-BD59-A6C34878D82A}">
                    <a16:rowId xmlns="" xmlns:c="http://schemas.openxmlformats.org/drawingml/2006/chart" xmlns:c15="http://schemas.microsoft.com/office/drawing/2012/chart"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Module Quizzes</a:t>
                      </a:r>
                    </a:p>
                  </a:txBody>
                  <a:tcPr marL="9525" marR="9525" marT="9525" marB="0" anchor="b"/>
                </a:tc>
                <a:tc>
                  <a:txBody>
                    <a:bodyPr/>
                    <a:lstStyle/>
                    <a:p>
                      <a:pPr rtl="0"/>
                      <a:r>
                        <a:rPr lang="fr-FR"/>
                        <a:t>Self-assessments that integrate concepts and skills learned throughout the series of topics presented in the module.</a:t>
                      </a:r>
                    </a:p>
                  </a:txBody>
                  <a:tcPr/>
                </a:tc>
                <a:extLst>
                  <a:ext uri="{0D108BD9-81ED-4DB2-BD59-A6C34878D82A}">
                    <a16:rowId xmlns="" xmlns:c="http://schemas.openxmlformats.org/drawingml/2006/chart" xmlns:c15="http://schemas.microsoft.com/office/drawing/2012/chart"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Module Summary</a:t>
                      </a:r>
                    </a:p>
                  </a:txBody>
                  <a:tcPr marL="9525" marR="9525" marT="9525" marB="0" anchor="b"/>
                </a:tc>
                <a:tc>
                  <a:txBody>
                    <a:bodyPr/>
                    <a:lstStyle/>
                    <a:p>
                      <a:pPr rtl="0"/>
                      <a:r>
                        <a:rPr lang="fr-FR"/>
                        <a:t>Briefly recaps module content.</a:t>
                      </a:r>
                    </a:p>
                  </a:txBody>
                  <a:tcPr/>
                </a:tc>
                <a:extLst>
                  <a:ext uri="{0D108BD9-81ED-4DB2-BD59-A6C34878D82A}">
                    <a16:rowId xmlns="" xmlns:c="http://schemas.openxmlformats.org/drawingml/2006/chart" xmlns:c15="http://schemas.microsoft.com/office/drawing/2012/chart" xmlns:a16="http://schemas.microsoft.com/office/drawing/2014/main" val="2267046280"/>
                  </a:ext>
                </a:extLst>
              </a:tr>
            </a:tbl>
          </a:graphicData>
        </a:graphic>
      </p:graphicFrame>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Symptômes et causes des problèmes de réseau</a:t>
            </a:r>
            <a:r>
              <a:rPr lang="en-US" dirty="0"/>
              <a:t/>
            </a:r>
            <a:br>
              <a:rPr lang="en-US" dirty="0"/>
            </a:br>
            <a:r>
              <a:rPr lang="fr-FR" sz="2400"/>
              <a:t>Dépannage de la couche réseau (suite)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638978"/>
            <a:ext cx="8280057" cy="575157"/>
          </a:xfrm>
        </p:spPr>
        <p:txBody>
          <a:bodyPr/>
          <a:lstStyle/>
          <a:p>
            <a:pPr marL="0" indent="0" algn="l" rtl="0"/>
            <a:r>
              <a:rPr lang="fr-FR" sz="1600" dirty="0">
                <a:solidFill>
                  <a:srgbClr val="000000"/>
                </a:solidFill>
              </a:rPr>
              <a:t>Le tableau répertorie les symptômes courants des problèmes de réseau de couche de liaison de données.</a:t>
            </a:r>
          </a:p>
          <a:p>
            <a:pPr marL="0" indent="0" algn="l"/>
            <a:endParaRPr lang="en-CA" sz="1600" dirty="0">
              <a:solidFill>
                <a:srgbClr val="000000"/>
              </a:solidFill>
            </a:endParaRPr>
          </a:p>
        </p:txBody>
      </p:sp>
      <p:graphicFrame>
        <p:nvGraphicFramePr>
          <p:cNvPr id="2" name="Table 1">
            <a:extLst>
              <a:ext uri="{FF2B5EF4-FFF2-40B4-BE49-F238E27FC236}">
                <a16:creationId xmlns="" xmlns:c="http://schemas.openxmlformats.org/drawingml/2006/chart" xmlns:c15="http://schemas.microsoft.com/office/drawing/2012/chart" xmlns:a16="http://schemas.microsoft.com/office/drawing/2014/main" id="{A937A068-B473-454B-A79E-BB4552697074}"/>
              </a:ext>
            </a:extLst>
          </p:cNvPr>
          <p:cNvGraphicFramePr>
            <a:graphicFrameLocks noGrp="1"/>
          </p:cNvGraphicFramePr>
          <p:nvPr>
            <p:extLst>
              <p:ext uri="{D42A27DB-BD31-4B8C-83A1-F6EECF244321}">
                <p14:modId xmlns="" xmlns:c="http://schemas.openxmlformats.org/drawingml/2006/chart" xmlns:c15="http://schemas.microsoft.com/office/drawing/2012/chart" xmlns:p14="http://schemas.microsoft.com/office/powerpoint/2010/main" val="3955080338"/>
              </p:ext>
            </p:extLst>
          </p:nvPr>
        </p:nvGraphicFramePr>
        <p:xfrm>
          <a:off x="520785" y="1214135"/>
          <a:ext cx="8102428" cy="3784092"/>
        </p:xfrm>
        <a:graphic>
          <a:graphicData uri="http://schemas.openxmlformats.org/drawingml/2006/table">
            <a:tbl>
              <a:tblPr firstRow="1" bandRow="1">
                <a:tableStyleId>{5C22544A-7EE6-4342-B048-85BDC9FD1C3A}</a:tableStyleId>
              </a:tblPr>
              <a:tblGrid>
                <a:gridCol w="1917615">
                  <a:extLst>
                    <a:ext uri="{9D8B030D-6E8A-4147-A177-3AD203B41FA5}">
                      <a16:colId xmlns="" xmlns:c="http://schemas.openxmlformats.org/drawingml/2006/chart" xmlns:c15="http://schemas.microsoft.com/office/drawing/2012/chart" xmlns:a16="http://schemas.microsoft.com/office/drawing/2014/main" val="3623608735"/>
                    </a:ext>
                  </a:extLst>
                </a:gridCol>
                <a:gridCol w="6184813">
                  <a:extLst>
                    <a:ext uri="{9D8B030D-6E8A-4147-A177-3AD203B41FA5}">
                      <a16:colId xmlns="" xmlns:c="http://schemas.openxmlformats.org/drawingml/2006/chart" xmlns:c15="http://schemas.microsoft.com/office/drawing/2012/chart" xmlns:a16="http://schemas.microsoft.com/office/drawing/2014/main" val="2624756040"/>
                    </a:ext>
                  </a:extLst>
                </a:gridCol>
              </a:tblGrid>
              <a:tr h="268623">
                <a:tc>
                  <a:txBody>
                    <a:bodyPr/>
                    <a:lstStyle/>
                    <a:p>
                      <a:pPr algn="l" rtl="0" fontAlgn="ctr"/>
                      <a:r>
                        <a:rPr lang="fr-FR" sz="1400" b="1" dirty="0">
                          <a:effectLst/>
                        </a:rPr>
                        <a:t>Cause du problème</a:t>
                      </a:r>
                    </a:p>
                  </a:txBody>
                  <a:tcPr marL="31750" marR="31750" marT="31750" marB="31750" anchor="ctr"/>
                </a:tc>
                <a:tc>
                  <a:txBody>
                    <a:bodyPr/>
                    <a:lstStyle/>
                    <a:p>
                      <a:pPr algn="l" rtl="0" fontAlgn="ctr"/>
                      <a:r>
                        <a:rPr lang="fr-FR" sz="1400" b="1">
                          <a:effectLst/>
                        </a:rPr>
                        <a:t>Description</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711381194"/>
                  </a:ext>
                </a:extLst>
              </a:tr>
              <a:tr h="615569">
                <a:tc>
                  <a:txBody>
                    <a:bodyPr/>
                    <a:lstStyle/>
                    <a:p>
                      <a:pPr rtl="0" fontAlgn="ctr"/>
                      <a:r>
                        <a:rPr lang="fr-FR" sz="1400" b="1" kern="1200">
                          <a:solidFill>
                            <a:srgbClr val="000000"/>
                          </a:solidFill>
                          <a:effectLst/>
                          <a:latin typeface="Calibri" panose="020F0502020204030204" pitchFamily="34" charset="0"/>
                          <a:ea typeface="+mn-ea"/>
                          <a:cs typeface="Times New Roman" panose="02020603050405020304" pitchFamily="18" charset="0"/>
                        </a:rPr>
                        <a:t>Problèmes généraux de réseau</a:t>
                      </a:r>
                    </a:p>
                  </a:txBody>
                  <a:tcPr marL="31750" marR="31750" marT="31750" marB="31750" anchor="ctr"/>
                </a:tc>
                <a:tc>
                  <a:txBody>
                    <a:bodyPr/>
                    <a:lstStyle/>
                    <a:p>
                      <a:pPr marL="85725" lvl="0" indent="-85725" algn="l" defTabSz="685777" rtl="0" eaLnBrk="1" fontAlgn="ctr" latinLnBrk="0" hangingPunct="1">
                        <a:lnSpc>
                          <a:spcPct val="115000"/>
                        </a:lnSpc>
                        <a:spcAft>
                          <a:spcPts val="0"/>
                        </a:spcAft>
                        <a:buFont typeface="Arial" panose="020B0604020202020204" pitchFamily="34" charset="0"/>
                        <a:buChar char="•"/>
                      </a:pPr>
                      <a:r>
                        <a:rPr lang="fr-FR" sz="1400" b="0" kern="1200">
                          <a:solidFill>
                            <a:srgbClr val="000000"/>
                          </a:solidFill>
                          <a:effectLst/>
                          <a:latin typeface="+mn-lt"/>
                          <a:ea typeface="+mn-ea"/>
                          <a:cs typeface="+mn-cs"/>
                        </a:rPr>
                        <a:t>Souvent, une modification de la topologie peut sans le savoir avoir des effets sur d'autres zones du réseau.</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fr-FR" sz="1400" b="0" kern="1200">
                          <a:solidFill>
                            <a:srgbClr val="000000"/>
                          </a:solidFill>
                          <a:effectLst/>
                          <a:latin typeface="+mn-lt"/>
                          <a:ea typeface="+mn-ea"/>
                          <a:cs typeface="+mn-cs"/>
                        </a:rPr>
                        <a:t>Déterminez si une modification récente a été apportée au réseau et si quelqu'un a récemment travaillé à l'infrastructure du réseau.</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166185210"/>
                  </a:ext>
                </a:extLst>
              </a:tr>
              <a:tr h="615569">
                <a:tc>
                  <a:txBody>
                    <a:bodyPr/>
                    <a:lstStyle/>
                    <a:p>
                      <a:pPr rtl="0" fontAlgn="ctr"/>
                      <a:r>
                        <a:rPr lang="fr-FR" sz="1400" b="1" kern="1200">
                          <a:solidFill>
                            <a:srgbClr val="000000"/>
                          </a:solidFill>
                          <a:effectLst/>
                          <a:latin typeface="Calibri" panose="020F0502020204030204" pitchFamily="34" charset="0"/>
                          <a:ea typeface="+mn-ea"/>
                          <a:cs typeface="Times New Roman" panose="02020603050405020304" pitchFamily="18" charset="0"/>
                        </a:rPr>
                        <a:t>Problèmes de connectivité</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400" b="0" kern="1200" dirty="0">
                          <a:solidFill>
                            <a:srgbClr val="000000"/>
                          </a:solidFill>
                          <a:effectLst/>
                          <a:latin typeface="+mn-lt"/>
                          <a:ea typeface="+mn-ea"/>
                          <a:cs typeface="+mn-cs"/>
                        </a:rPr>
                        <a:t>Vérifiez les problèmes d'équipement et de connectivité, y compris les problèmes d'alimentation, d'environnement et de couche 1, tels que les problèmes de câblage, de ports défectueux et de l'ISP.</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663477630"/>
                  </a:ext>
                </a:extLst>
              </a:tr>
              <a:tr h="492553">
                <a:tc>
                  <a:txBody>
                    <a:bodyPr/>
                    <a:lstStyle/>
                    <a:p>
                      <a:pPr rtl="0" fontAlgn="ctr"/>
                      <a:r>
                        <a:rPr lang="fr-FR" sz="1400" b="1" kern="1200">
                          <a:solidFill>
                            <a:srgbClr val="000000"/>
                          </a:solidFill>
                          <a:effectLst/>
                          <a:latin typeface="Calibri" panose="020F0502020204030204" pitchFamily="34" charset="0"/>
                          <a:ea typeface="+mn-ea"/>
                          <a:cs typeface="Times New Roman" panose="02020603050405020304" pitchFamily="18" charset="0"/>
                        </a:rPr>
                        <a:t>Table de routage</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400" b="0" kern="1200">
                          <a:solidFill>
                            <a:srgbClr val="000000"/>
                          </a:solidFill>
                          <a:effectLst/>
                          <a:latin typeface="+mn-lt"/>
                          <a:ea typeface="+mn-ea"/>
                          <a:cs typeface="+mn-cs"/>
                        </a:rPr>
                        <a:t>Vérifiez le tableau de routage pour tout ce qui est imprévu, comme les itinéraires manquants ou les itinéraires inattendus.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627490049"/>
                  </a:ext>
                </a:extLst>
              </a:tr>
              <a:tr h="504825">
                <a:tc>
                  <a:txBody>
                    <a:bodyPr/>
                    <a:lstStyle/>
                    <a:p>
                      <a:pPr rtl="0" fontAlgn="ctr"/>
                      <a:r>
                        <a:rPr lang="fr-FR" sz="1400" b="1" kern="1200">
                          <a:solidFill>
                            <a:srgbClr val="000000"/>
                          </a:solidFill>
                          <a:effectLst/>
                          <a:latin typeface="Calibri" panose="020F0502020204030204" pitchFamily="34" charset="0"/>
                          <a:ea typeface="+mn-ea"/>
                          <a:cs typeface="Times New Roman" panose="02020603050405020304" pitchFamily="18" charset="0"/>
                        </a:rPr>
                        <a:t>Problèmes de voisinage</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400" b="0" kern="1200">
                          <a:solidFill>
                            <a:srgbClr val="000000"/>
                          </a:solidFill>
                          <a:effectLst/>
                          <a:latin typeface="+mn-lt"/>
                          <a:ea typeface="+mn-ea"/>
                          <a:cs typeface="+mn-cs"/>
                        </a:rPr>
                        <a:t>Vérifiez s'il y a des problèmes avec les routeurs formant des adjacences voisines.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921656052"/>
                  </a:ext>
                </a:extLst>
              </a:tr>
              <a:tr h="509190">
                <a:tc>
                  <a:txBody>
                    <a:bodyPr/>
                    <a:lstStyle/>
                    <a:p>
                      <a:pPr rtl="0" fontAlgn="ctr"/>
                      <a:r>
                        <a:rPr lang="fr-FR" sz="1400" b="1" kern="1200">
                          <a:solidFill>
                            <a:srgbClr val="000000"/>
                          </a:solidFill>
                          <a:effectLst/>
                          <a:latin typeface="Calibri" panose="020F0502020204030204" pitchFamily="34" charset="0"/>
                          <a:ea typeface="+mn-ea"/>
                          <a:cs typeface="Times New Roman" panose="02020603050405020304" pitchFamily="18" charset="0"/>
                        </a:rPr>
                        <a:t>Base de données topologique</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400" b="0" kern="1200">
                          <a:solidFill>
                            <a:srgbClr val="000000"/>
                          </a:solidFill>
                          <a:effectLst/>
                          <a:latin typeface="+mn-lt"/>
                          <a:ea typeface="+mn-ea"/>
                          <a:cs typeface="+mn-cs"/>
                        </a:rPr>
                        <a:t>Vérifiez le tableau pour tout ce qui est inattendu, comme les entrées manquantes ou les entrées inattendues.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499702936"/>
                  </a:ext>
                </a:extLst>
              </a:tr>
            </a:tbl>
          </a:graphicData>
        </a:graphic>
      </p:graphicFrame>
    </p:spTree>
    <p:extLst>
      <p:ext uri="{BB962C8B-B14F-4D97-AF65-F5344CB8AC3E}">
        <p14:creationId xmlns="" xmlns:c="http://schemas.openxmlformats.org/drawingml/2006/chart" xmlns:c15="http://schemas.microsoft.com/office/drawing/2012/chart" xmlns:p14="http://schemas.microsoft.com/office/powerpoint/2010/main" val="3522246422"/>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Symptômes et causes des problèmes de réseau</a:t>
            </a:r>
            <a:r>
              <a:rPr lang="en-US" dirty="0"/>
              <a:t/>
            </a:r>
            <a:br>
              <a:rPr lang="en-US" dirty="0"/>
            </a:br>
            <a:r>
              <a:rPr lang="fr-FR" sz="2400"/>
              <a:t>Dépannage de la couche transport - ACLs</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627961"/>
            <a:ext cx="8280057" cy="551550"/>
          </a:xfrm>
        </p:spPr>
        <p:txBody>
          <a:bodyPr/>
          <a:lstStyle/>
          <a:p>
            <a:pPr marL="0" indent="0" algn="l" rtl="0"/>
            <a:r>
              <a:rPr lang="fr-FR" sz="1600" dirty="0">
                <a:solidFill>
                  <a:srgbClr val="000000"/>
                </a:solidFill>
              </a:rPr>
              <a:t>Des erreurs de configuration fréquentes peuvent avoir lieu dans les divers domaines suivants :</a:t>
            </a:r>
          </a:p>
        </p:txBody>
      </p:sp>
      <p:graphicFrame>
        <p:nvGraphicFramePr>
          <p:cNvPr id="5" name="Table 4">
            <a:extLst>
              <a:ext uri="{FF2B5EF4-FFF2-40B4-BE49-F238E27FC236}">
                <a16:creationId xmlns="" xmlns:c="http://schemas.openxmlformats.org/drawingml/2006/chart" xmlns:c15="http://schemas.microsoft.com/office/drawing/2012/chart" xmlns:a16="http://schemas.microsoft.com/office/drawing/2014/main" id="{35CF5E66-89DC-45B8-8307-8DAEE958D96B}"/>
              </a:ext>
            </a:extLst>
          </p:cNvPr>
          <p:cNvGraphicFramePr>
            <a:graphicFrameLocks noGrp="1"/>
          </p:cNvGraphicFramePr>
          <p:nvPr>
            <p:extLst>
              <p:ext uri="{D42A27DB-BD31-4B8C-83A1-F6EECF244321}">
                <p14:modId xmlns="" xmlns:c="http://schemas.openxmlformats.org/drawingml/2006/chart" xmlns:c15="http://schemas.microsoft.com/office/drawing/2012/chart" xmlns:p14="http://schemas.microsoft.com/office/powerpoint/2010/main" val="1091039738"/>
              </p:ext>
            </p:extLst>
          </p:nvPr>
        </p:nvGraphicFramePr>
        <p:xfrm>
          <a:off x="581025" y="1179511"/>
          <a:ext cx="8102428" cy="3822261"/>
        </p:xfrm>
        <a:graphic>
          <a:graphicData uri="http://schemas.openxmlformats.org/drawingml/2006/table">
            <a:tbl>
              <a:tblPr firstRow="1" bandRow="1">
                <a:tableStyleId>{5C22544A-7EE6-4342-B048-85BDC9FD1C3A}</a:tableStyleId>
              </a:tblPr>
              <a:tblGrid>
                <a:gridCol w="2406541">
                  <a:extLst>
                    <a:ext uri="{9D8B030D-6E8A-4147-A177-3AD203B41FA5}">
                      <a16:colId xmlns="" xmlns:c="http://schemas.openxmlformats.org/drawingml/2006/chart" xmlns:c15="http://schemas.microsoft.com/office/drawing/2012/chart" xmlns:a16="http://schemas.microsoft.com/office/drawing/2014/main" val="3623608735"/>
                    </a:ext>
                  </a:extLst>
                </a:gridCol>
                <a:gridCol w="5695887">
                  <a:extLst>
                    <a:ext uri="{9D8B030D-6E8A-4147-A177-3AD203B41FA5}">
                      <a16:colId xmlns="" xmlns:c="http://schemas.openxmlformats.org/drawingml/2006/chart" xmlns:c15="http://schemas.microsoft.com/office/drawing/2012/chart" xmlns:a16="http://schemas.microsoft.com/office/drawing/2014/main" val="2624756040"/>
                    </a:ext>
                  </a:extLst>
                </a:gridCol>
              </a:tblGrid>
              <a:tr h="222272">
                <a:tc>
                  <a:txBody>
                    <a:bodyPr/>
                    <a:lstStyle/>
                    <a:p>
                      <a:pPr marL="0" algn="l" defTabSz="685777" rtl="0" eaLnBrk="1" fontAlgn="ctr" latinLnBrk="0" hangingPunct="1"/>
                      <a:r>
                        <a:rPr lang="fr-FR" sz="1200" b="1" kern="1200">
                          <a:solidFill>
                            <a:schemeClr val="lt1"/>
                          </a:solidFill>
                          <a:effectLst/>
                          <a:latin typeface="+mn-lt"/>
                          <a:ea typeface="+mn-ea"/>
                          <a:cs typeface="+mn-cs"/>
                        </a:rPr>
                        <a:t>Mauvaises configurations</a:t>
                      </a:r>
                    </a:p>
                  </a:txBody>
                  <a:tcPr marL="31750" marR="31750" marT="31750" marB="31750" anchor="ctr"/>
                </a:tc>
                <a:tc>
                  <a:txBody>
                    <a:bodyPr/>
                    <a:lstStyle/>
                    <a:p>
                      <a:pPr marL="0" algn="l" defTabSz="685777" rtl="0" eaLnBrk="1" fontAlgn="ctr" latinLnBrk="0" hangingPunct="1"/>
                      <a:r>
                        <a:rPr lang="fr-FR" sz="1200" b="1" kern="1200">
                          <a:solidFill>
                            <a:schemeClr val="lt1"/>
                          </a:solidFill>
                          <a:effectLst/>
                          <a:latin typeface="+mn-lt"/>
                          <a:ea typeface="+mn-ea"/>
                          <a:cs typeface="+mn-cs"/>
                        </a:rPr>
                        <a:t>Description</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711381194"/>
                  </a:ext>
                </a:extLst>
              </a:tr>
              <a:tr h="403375">
                <a:tc>
                  <a:txBody>
                    <a:bodyPr/>
                    <a:lstStyle/>
                    <a:p>
                      <a:pPr rtl="0" fontAlgn="ctr"/>
                      <a:r>
                        <a:rPr lang="fr-FR" sz="1200" b="1" kern="1200">
                          <a:solidFill>
                            <a:srgbClr val="000000"/>
                          </a:solidFill>
                          <a:effectLst/>
                          <a:latin typeface="Calibri" panose="020F0502020204030204" pitchFamily="34" charset="0"/>
                          <a:ea typeface="+mn-ea"/>
                          <a:cs typeface="Times New Roman" panose="02020603050405020304" pitchFamily="18" charset="0"/>
                        </a:rPr>
                        <a:t>Sélection du flux de trafic</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200" b="0" kern="1200">
                          <a:solidFill>
                            <a:srgbClr val="000000"/>
                          </a:solidFill>
                          <a:effectLst/>
                          <a:latin typeface="+mn-lt"/>
                          <a:ea typeface="+mn-ea"/>
                          <a:cs typeface="+mn-cs"/>
                        </a:rPr>
                        <a:t>Un ACL doit être appliqué à la bonne interface dans le bon sens de circulation.</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469040433"/>
                  </a:ext>
                </a:extLst>
              </a:tr>
              <a:tr h="403375">
                <a:tc>
                  <a:txBody>
                    <a:bodyPr/>
                    <a:lstStyle/>
                    <a:p>
                      <a:pPr rtl="0" fontAlgn="ctr"/>
                      <a:r>
                        <a:rPr lang="fr-FR" sz="1200" b="1" kern="1200">
                          <a:solidFill>
                            <a:srgbClr val="000000"/>
                          </a:solidFill>
                          <a:effectLst/>
                          <a:latin typeface="Calibri" panose="020F0502020204030204" pitchFamily="34" charset="0"/>
                          <a:ea typeface="+mn-ea"/>
                          <a:cs typeface="Times New Roman" panose="02020603050405020304" pitchFamily="18" charset="0"/>
                        </a:rPr>
                        <a:t>Ordre incorrect des entrées de contrôle d'accès</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200" b="0" kern="1200">
                          <a:solidFill>
                            <a:srgbClr val="000000"/>
                          </a:solidFill>
                          <a:effectLst/>
                          <a:latin typeface="+mn-lt"/>
                          <a:ea typeface="+mn-ea"/>
                          <a:cs typeface="+mn-cs"/>
                        </a:rPr>
                        <a:t>Les entrées dans une ACL doivent être de spécifiques à générales.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419303435"/>
                  </a:ext>
                </a:extLst>
              </a:tr>
              <a:tr h="403375">
                <a:tc>
                  <a:txBody>
                    <a:bodyPr/>
                    <a:lstStyle/>
                    <a:p>
                      <a:pPr rtl="0" fontAlgn="ctr"/>
                      <a:r>
                        <a:rPr lang="fr-FR" sz="1200" b="1" kern="1200">
                          <a:solidFill>
                            <a:srgbClr val="000000"/>
                          </a:solidFill>
                          <a:effectLst/>
                          <a:latin typeface="Calibri" panose="020F0502020204030204" pitchFamily="34" charset="0"/>
                          <a:ea typeface="+mn-ea"/>
                          <a:cs typeface="Times New Roman" panose="02020603050405020304" pitchFamily="18" charset="0"/>
                        </a:rPr>
                        <a:t>Énoncé "deny any implicite"</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200" b="0" kern="1200">
                          <a:solidFill>
                            <a:srgbClr val="000000"/>
                          </a:solidFill>
                          <a:effectLst/>
                          <a:latin typeface="+mn-lt"/>
                          <a:ea typeface="+mn-ea"/>
                          <a:cs typeface="+mn-cs"/>
                        </a:rPr>
                        <a:t>L'ACE implicite peut être la cause d'une erreur de configuration ACL.</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999130747"/>
                  </a:ext>
                </a:extLst>
              </a:tr>
              <a:tr h="403375">
                <a:tc>
                  <a:txBody>
                    <a:bodyPr/>
                    <a:lstStyle/>
                    <a:p>
                      <a:pPr rtl="0" fontAlgn="ctr"/>
                      <a:r>
                        <a:rPr lang="fr-FR" sz="1200" b="1" kern="1200">
                          <a:solidFill>
                            <a:srgbClr val="000000"/>
                          </a:solidFill>
                          <a:effectLst/>
                          <a:latin typeface="Calibri" panose="020F0502020204030204" pitchFamily="34" charset="0"/>
                          <a:ea typeface="+mn-ea"/>
                          <a:cs typeface="Times New Roman" panose="02020603050405020304" pitchFamily="18" charset="0"/>
                        </a:rPr>
                        <a:t>Masques génériques d'adresses et IPv4</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200" b="0" kern="1200">
                          <a:solidFill>
                            <a:srgbClr val="000000"/>
                          </a:solidFill>
                          <a:effectLst/>
                          <a:latin typeface="+mn-lt"/>
                          <a:ea typeface="+mn-ea"/>
                          <a:cs typeface="+mn-cs"/>
                        </a:rPr>
                        <a:t>Les masques génériques IPv4 complexes sont plus efficaces, mais sont plus sujets à des erreurs de configuration.</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166185210"/>
                  </a:ext>
                </a:extLst>
              </a:tr>
              <a:tr h="403375">
                <a:tc>
                  <a:txBody>
                    <a:bodyPr/>
                    <a:lstStyle/>
                    <a:p>
                      <a:pPr rtl="0" fontAlgn="ctr"/>
                      <a:r>
                        <a:rPr lang="fr-FR" sz="1200" b="1" kern="1200">
                          <a:solidFill>
                            <a:srgbClr val="000000"/>
                          </a:solidFill>
                          <a:effectLst/>
                          <a:latin typeface="Calibri" panose="020F0502020204030204" pitchFamily="34" charset="0"/>
                          <a:ea typeface="+mn-ea"/>
                          <a:cs typeface="Times New Roman" panose="02020603050405020304" pitchFamily="18" charset="0"/>
                        </a:rPr>
                        <a:t>Sélection de protocole de couche transport</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200" b="0" kern="1200">
                          <a:solidFill>
                            <a:srgbClr val="000000"/>
                          </a:solidFill>
                          <a:effectLst/>
                          <a:latin typeface="+mn-lt"/>
                          <a:ea typeface="+mn-ea"/>
                          <a:cs typeface="+mn-cs"/>
                        </a:rPr>
                        <a:t>Il est important que seul le protocole de couche de transport correct soit spécifié dans un ACE.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663477630"/>
                  </a:ext>
                </a:extLst>
              </a:tr>
              <a:tr h="403375">
                <a:tc>
                  <a:txBody>
                    <a:bodyPr/>
                    <a:lstStyle/>
                    <a:p>
                      <a:pPr rtl="0" fontAlgn="ctr"/>
                      <a:r>
                        <a:rPr lang="fr-FR" sz="1200" b="1" kern="1200">
                          <a:solidFill>
                            <a:srgbClr val="000000"/>
                          </a:solidFill>
                          <a:effectLst/>
                          <a:latin typeface="Calibri" panose="020F0502020204030204" pitchFamily="34" charset="0"/>
                          <a:ea typeface="+mn-ea"/>
                          <a:cs typeface="Times New Roman" panose="02020603050405020304" pitchFamily="18" charset="0"/>
                        </a:rPr>
                        <a:t>Ports source et de destination</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200" b="0" kern="1200">
                          <a:solidFill>
                            <a:srgbClr val="000000"/>
                          </a:solidFill>
                          <a:effectLst/>
                          <a:latin typeface="+mn-lt"/>
                          <a:ea typeface="+mn-ea"/>
                          <a:cs typeface="+mn-cs"/>
                        </a:rPr>
                        <a:t>S'assurer que les ports entrants et sortants corrects sont spécifiés dans un ACE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627490049"/>
                  </a:ext>
                </a:extLst>
              </a:tr>
              <a:tr h="403375">
                <a:tc>
                  <a:txBody>
                    <a:bodyPr/>
                    <a:lstStyle/>
                    <a:p>
                      <a:pPr rtl="0" fontAlgn="ctr"/>
                      <a:r>
                        <a:rPr lang="fr-FR" sz="1200" b="1" kern="1200">
                          <a:solidFill>
                            <a:srgbClr val="000000"/>
                          </a:solidFill>
                          <a:effectLst/>
                          <a:latin typeface="Calibri" panose="020F0502020204030204" pitchFamily="34" charset="0"/>
                          <a:ea typeface="+mn-ea"/>
                          <a:cs typeface="Times New Roman" panose="02020603050405020304" pitchFamily="18" charset="0"/>
                        </a:rPr>
                        <a:t>Utilisation du mot-clé established</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200" b="0" kern="1200">
                          <a:solidFill>
                            <a:srgbClr val="000000"/>
                          </a:solidFill>
                          <a:effectLst/>
                          <a:latin typeface="+mn-lt"/>
                          <a:ea typeface="+mn-ea"/>
                          <a:cs typeface="+mn-cs"/>
                        </a:rPr>
                        <a:t>Le mot clé </a:t>
                      </a:r>
                      <a:r>
                        <a:rPr lang="fr-FR" sz="1200" b="1" kern="1200">
                          <a:solidFill>
                            <a:srgbClr val="000000"/>
                          </a:solidFill>
                          <a:effectLst/>
                          <a:latin typeface="+mn-lt"/>
                          <a:ea typeface="+mn-ea"/>
                          <a:cs typeface="+mn-cs"/>
                        </a:rPr>
                        <a:t>established</a:t>
                      </a:r>
                      <a:r>
                        <a:rPr lang="fr-FR" sz="1200" b="0" kern="1200">
                          <a:solidFill>
                            <a:srgbClr val="000000"/>
                          </a:solidFill>
                          <a:effectLst/>
                          <a:latin typeface="+mn-lt"/>
                          <a:ea typeface="+mn-ea"/>
                          <a:cs typeface="+mn-cs"/>
                        </a:rPr>
                        <a:t> appliqué de manière incorrecte peut fournir des résultats inattendus.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921656052"/>
                  </a:ext>
                </a:extLst>
              </a:tr>
              <a:tr h="403375">
                <a:tc>
                  <a:txBody>
                    <a:bodyPr/>
                    <a:lstStyle/>
                    <a:p>
                      <a:pPr rtl="0" fontAlgn="ctr"/>
                      <a:r>
                        <a:rPr lang="fr-FR" sz="1200" b="1" kern="1200">
                          <a:solidFill>
                            <a:srgbClr val="000000"/>
                          </a:solidFill>
                          <a:effectLst/>
                          <a:latin typeface="Calibri" panose="020F0502020204030204" pitchFamily="34" charset="0"/>
                          <a:ea typeface="+mn-ea"/>
                          <a:cs typeface="Times New Roman" panose="02020603050405020304" pitchFamily="18" charset="0"/>
                        </a:rPr>
                        <a:t>Protocoles non courants</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200" b="0" kern="1200" dirty="0">
                          <a:solidFill>
                            <a:srgbClr val="000000"/>
                          </a:solidFill>
                          <a:effectLst/>
                          <a:latin typeface="+mn-lt"/>
                          <a:ea typeface="+mn-ea"/>
                          <a:cs typeface="+mn-cs"/>
                        </a:rPr>
                        <a:t>Les ACL mal configurés causent souvent des problèmes pour les protocoles autres que TCP et UDP.</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499702936"/>
                  </a:ext>
                </a:extLst>
              </a:tr>
            </a:tbl>
          </a:graphicData>
        </a:graphic>
      </p:graphicFrame>
    </p:spTree>
    <p:extLst>
      <p:ext uri="{BB962C8B-B14F-4D97-AF65-F5344CB8AC3E}">
        <p14:creationId xmlns="" xmlns:c="http://schemas.openxmlformats.org/drawingml/2006/chart" xmlns:c15="http://schemas.microsoft.com/office/drawing/2012/chart" xmlns:p14="http://schemas.microsoft.com/office/powerpoint/2010/main" val="3437045158"/>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Symptômes et causes des problèmes de réseau</a:t>
            </a:r>
            <a:r>
              <a:rPr lang="en-US" dirty="0"/>
              <a:t/>
            </a:r>
            <a:br>
              <a:rPr lang="en-US" dirty="0"/>
            </a:br>
            <a:r>
              <a:rPr lang="fr-FR" sz="2400"/>
              <a:t>Dépannage de la couche transport - ACLs</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627961"/>
            <a:ext cx="8280057" cy="586174"/>
          </a:xfrm>
        </p:spPr>
        <p:txBody>
          <a:bodyPr/>
          <a:lstStyle/>
          <a:p>
            <a:pPr marL="0" indent="0" algn="l"/>
            <a:r>
              <a:rPr lang="fr-FR" sz="1600" dirty="0" smtClean="0">
                <a:solidFill>
                  <a:srgbClr val="000000"/>
                </a:solidFill>
              </a:rPr>
              <a:t>Le tableau énumère les domaines d'interopérabilité communs avec le NAT.</a:t>
            </a:r>
            <a:endParaRPr lang="en-CA" sz="1600" dirty="0" smtClean="0">
              <a:solidFill>
                <a:srgbClr val="000000"/>
              </a:solidFill>
            </a:endParaRPr>
          </a:p>
          <a:p>
            <a:pPr marL="0" indent="0" algn="l"/>
            <a:endParaRPr lang="en-US" sz="1600" dirty="0">
              <a:solidFill>
                <a:srgbClr val="000000"/>
              </a:solidFill>
            </a:endParaRPr>
          </a:p>
        </p:txBody>
      </p:sp>
      <p:graphicFrame>
        <p:nvGraphicFramePr>
          <p:cNvPr id="2" name="Table 1">
            <a:extLst>
              <a:ext uri="{FF2B5EF4-FFF2-40B4-BE49-F238E27FC236}">
                <a16:creationId xmlns="" xmlns:c="http://schemas.openxmlformats.org/drawingml/2006/chart" xmlns:c15="http://schemas.microsoft.com/office/drawing/2012/chart" xmlns:a16="http://schemas.microsoft.com/office/drawing/2014/main" id="{A976FCBD-3CC8-4D14-BF07-181618BA66E4}"/>
              </a:ext>
            </a:extLst>
          </p:cNvPr>
          <p:cNvGraphicFramePr>
            <a:graphicFrameLocks noGrp="1"/>
          </p:cNvGraphicFramePr>
          <p:nvPr>
            <p:extLst>
              <p:ext uri="{D42A27DB-BD31-4B8C-83A1-F6EECF244321}">
                <p14:modId xmlns="" xmlns:c="http://schemas.openxmlformats.org/drawingml/2006/chart" xmlns:c15="http://schemas.microsoft.com/office/drawing/2012/chart" xmlns:p14="http://schemas.microsoft.com/office/powerpoint/2010/main" val="3747742323"/>
              </p:ext>
            </p:extLst>
          </p:nvPr>
        </p:nvGraphicFramePr>
        <p:xfrm>
          <a:off x="297455" y="980501"/>
          <a:ext cx="8604174" cy="4075684"/>
        </p:xfrm>
        <a:graphic>
          <a:graphicData uri="http://schemas.openxmlformats.org/drawingml/2006/table">
            <a:tbl>
              <a:tblPr firstRow="1" bandRow="1">
                <a:tableStyleId>{5C22544A-7EE6-4342-B048-85BDC9FD1C3A}</a:tableStyleId>
              </a:tblPr>
              <a:tblGrid>
                <a:gridCol w="2555567">
                  <a:extLst>
                    <a:ext uri="{9D8B030D-6E8A-4147-A177-3AD203B41FA5}">
                      <a16:colId xmlns="" xmlns:c="http://schemas.openxmlformats.org/drawingml/2006/chart" xmlns:c15="http://schemas.microsoft.com/office/drawing/2012/chart" xmlns:a16="http://schemas.microsoft.com/office/drawing/2014/main" val="3606254890"/>
                    </a:ext>
                  </a:extLst>
                </a:gridCol>
                <a:gridCol w="6048607">
                  <a:extLst>
                    <a:ext uri="{9D8B030D-6E8A-4147-A177-3AD203B41FA5}">
                      <a16:colId xmlns="" xmlns:c="http://schemas.openxmlformats.org/drawingml/2006/chart" xmlns:c15="http://schemas.microsoft.com/office/drawing/2012/chart" xmlns:a16="http://schemas.microsoft.com/office/drawing/2014/main" val="2502156337"/>
                    </a:ext>
                  </a:extLst>
                </a:gridCol>
              </a:tblGrid>
              <a:tr h="201792">
                <a:tc>
                  <a:txBody>
                    <a:bodyPr/>
                    <a:lstStyle/>
                    <a:p>
                      <a:pPr marL="0" algn="l" defTabSz="685777" rtl="0" eaLnBrk="1" fontAlgn="ctr" latinLnBrk="0" hangingPunct="1"/>
                      <a:r>
                        <a:rPr lang="fr-FR" sz="1200" b="1" kern="1200" dirty="0">
                          <a:solidFill>
                            <a:schemeClr val="lt1"/>
                          </a:solidFill>
                          <a:effectLst/>
                          <a:latin typeface="+mn-lt"/>
                          <a:ea typeface="+mn-ea"/>
                          <a:cs typeface="+mn-cs"/>
                        </a:rPr>
                        <a:t>Symptôme</a:t>
                      </a:r>
                    </a:p>
                  </a:txBody>
                  <a:tcPr marL="31750" marR="31750" marT="31750" marB="31750" anchor="ctr"/>
                </a:tc>
                <a:tc>
                  <a:txBody>
                    <a:bodyPr/>
                    <a:lstStyle/>
                    <a:p>
                      <a:pPr marL="0" algn="l" defTabSz="685777" rtl="0" eaLnBrk="1" fontAlgn="ctr" latinLnBrk="0" hangingPunct="1"/>
                      <a:r>
                        <a:rPr lang="fr-FR" sz="1200" b="1" kern="1200" dirty="0">
                          <a:solidFill>
                            <a:schemeClr val="lt1"/>
                          </a:solidFill>
                          <a:effectLst/>
                          <a:latin typeface="+mn-lt"/>
                          <a:ea typeface="+mn-ea"/>
                          <a:cs typeface="+mn-cs"/>
                        </a:rPr>
                        <a:t>Description</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4121230603"/>
                  </a:ext>
                </a:extLst>
              </a:tr>
              <a:tr h="1085520">
                <a:tc>
                  <a:txBody>
                    <a:bodyPr/>
                    <a:lstStyle/>
                    <a:p>
                      <a:pPr rtl="0" fontAlgn="ctr"/>
                      <a:r>
                        <a:rPr lang="fr-FR" sz="1200" b="1" kern="1200">
                          <a:solidFill>
                            <a:srgbClr val="000000"/>
                          </a:solidFill>
                          <a:effectLst/>
                          <a:latin typeface="Calibri" panose="020F0502020204030204" pitchFamily="34" charset="0"/>
                          <a:ea typeface="+mn-ea"/>
                          <a:cs typeface="Times New Roman" panose="02020603050405020304" pitchFamily="18" charset="0"/>
                        </a:rPr>
                        <a:t>Protocoles BOOTP et DHCP</a:t>
                      </a:r>
                    </a:p>
                  </a:txBody>
                  <a:tcPr marL="31750" marR="31750" marT="31750" marB="31750" anchor="ctr"/>
                </a:tc>
                <a:tc>
                  <a:txBody>
                    <a:bodyPr/>
                    <a:lstStyle/>
                    <a:p>
                      <a:pPr marL="85725" lvl="0" indent="-85725" algn="l" defTabSz="685777" rtl="0" eaLnBrk="1" fontAlgn="ctr" latinLnBrk="0" hangingPunct="1">
                        <a:lnSpc>
                          <a:spcPct val="115000"/>
                        </a:lnSpc>
                        <a:spcAft>
                          <a:spcPts val="0"/>
                        </a:spcAft>
                        <a:buFont typeface="Arial" panose="020B0604020202020204" pitchFamily="34" charset="0"/>
                        <a:buChar char="•"/>
                      </a:pPr>
                      <a:r>
                        <a:rPr lang="fr-FR" sz="1200" b="0" kern="1200" dirty="0">
                          <a:solidFill>
                            <a:srgbClr val="000000"/>
                          </a:solidFill>
                          <a:effectLst/>
                          <a:latin typeface="+mn-lt"/>
                          <a:ea typeface="+mn-ea"/>
                          <a:cs typeface="+mn-cs"/>
                        </a:rPr>
                        <a:t>Le paquet DHCP-</a:t>
                      </a:r>
                      <a:r>
                        <a:rPr lang="fr-FR" sz="1200" b="0" kern="1200" dirty="0" err="1">
                          <a:solidFill>
                            <a:srgbClr val="000000"/>
                          </a:solidFill>
                          <a:effectLst/>
                          <a:latin typeface="+mn-lt"/>
                          <a:ea typeface="+mn-ea"/>
                          <a:cs typeface="+mn-cs"/>
                        </a:rPr>
                        <a:t>Request</a:t>
                      </a:r>
                      <a:r>
                        <a:rPr lang="fr-FR" sz="1200" b="0" kern="1200" dirty="0">
                          <a:solidFill>
                            <a:srgbClr val="000000"/>
                          </a:solidFill>
                          <a:effectLst/>
                          <a:latin typeface="+mn-lt"/>
                          <a:ea typeface="+mn-ea"/>
                          <a:cs typeface="+mn-cs"/>
                        </a:rPr>
                        <a:t> a une adresse IPv4 source de 0.0.0.0.</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fr-FR" sz="1200" b="0" kern="1200" dirty="0">
                          <a:solidFill>
                            <a:srgbClr val="000000"/>
                          </a:solidFill>
                          <a:effectLst/>
                          <a:latin typeface="+mn-lt"/>
                          <a:ea typeface="+mn-ea"/>
                          <a:cs typeface="+mn-cs"/>
                        </a:rPr>
                        <a:t>Cependant, la NAT nécessite une adresse IPv4 de destination et une adresse IPv4 source valides. Par conséquent, BOOTP et DHCP peuvent avoir des difficultés à fonctionner sur un routeur exécutant une NAT statique ou dynamique.</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fr-FR" sz="1200" b="0" kern="1200" dirty="0">
                          <a:solidFill>
                            <a:srgbClr val="000000"/>
                          </a:solidFill>
                          <a:effectLst/>
                          <a:latin typeface="+mn-lt"/>
                          <a:ea typeface="+mn-ea"/>
                          <a:cs typeface="+mn-cs"/>
                        </a:rPr>
                        <a:t>La configuration de la fonctionnalité d'assistant IPv4 peut contribuer à résoudre ce problème.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169814655"/>
                  </a:ext>
                </a:extLst>
              </a:tr>
              <a:tr h="741017">
                <a:tc>
                  <a:txBody>
                    <a:bodyPr/>
                    <a:lstStyle/>
                    <a:p>
                      <a:pPr rtl="0" fontAlgn="ctr"/>
                      <a:r>
                        <a:rPr lang="fr-FR" sz="1200" b="1" kern="1200">
                          <a:solidFill>
                            <a:srgbClr val="000000"/>
                          </a:solidFill>
                          <a:effectLst/>
                          <a:latin typeface="Calibri" panose="020F0502020204030204" pitchFamily="34" charset="0"/>
                          <a:ea typeface="+mn-ea"/>
                          <a:cs typeface="Times New Roman" panose="02020603050405020304" pitchFamily="18" charset="0"/>
                        </a:rPr>
                        <a:t>DNS</a:t>
                      </a:r>
                    </a:p>
                  </a:txBody>
                  <a:tcPr marL="31750" marR="31750" marT="31750" marB="31750" anchor="ctr"/>
                </a:tc>
                <a:tc>
                  <a:txBody>
                    <a:bodyPr/>
                    <a:lstStyle/>
                    <a:p>
                      <a:pPr marL="85725" lvl="0" indent="-85725" algn="l" defTabSz="685777" rtl="0" eaLnBrk="1" fontAlgn="ctr" latinLnBrk="0" hangingPunct="1">
                        <a:lnSpc>
                          <a:spcPct val="115000"/>
                        </a:lnSpc>
                        <a:spcAft>
                          <a:spcPts val="0"/>
                        </a:spcAft>
                        <a:buFont typeface="Arial" panose="020B0604020202020204" pitchFamily="34" charset="0"/>
                        <a:buChar char="•"/>
                      </a:pPr>
                      <a:r>
                        <a:rPr lang="fr-FR" sz="1200" b="0" kern="1200">
                          <a:solidFill>
                            <a:srgbClr val="000000"/>
                          </a:solidFill>
                          <a:effectLst/>
                          <a:latin typeface="+mn-lt"/>
                          <a:ea typeface="+mn-ea"/>
                          <a:cs typeface="+mn-cs"/>
                        </a:rPr>
                        <a:t>Un serveur DNS en dehors du routeur NAT n'a pas de représentation précise du réseau à l'intérieur du routeur.</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fr-FR" sz="1200" b="0" kern="1200">
                          <a:solidFill>
                            <a:srgbClr val="000000"/>
                          </a:solidFill>
                          <a:effectLst/>
                          <a:latin typeface="+mn-lt"/>
                          <a:ea typeface="+mn-ea"/>
                          <a:cs typeface="+mn-cs"/>
                        </a:rPr>
                        <a:t>La configuration de la fonctionnalité d'assistant IPv4 peut contribuer à résoudre ce problème.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324454070"/>
                  </a:ext>
                </a:extLst>
              </a:tr>
              <a:tr h="741017">
                <a:tc>
                  <a:txBody>
                    <a:bodyPr/>
                    <a:lstStyle/>
                    <a:p>
                      <a:pPr rtl="0" fontAlgn="ctr"/>
                      <a:r>
                        <a:rPr lang="fr-FR" sz="1200" b="1" kern="1200">
                          <a:solidFill>
                            <a:srgbClr val="000000"/>
                          </a:solidFill>
                          <a:effectLst/>
                          <a:latin typeface="Calibri" panose="020F0502020204030204" pitchFamily="34" charset="0"/>
                          <a:ea typeface="+mn-ea"/>
                          <a:cs typeface="Times New Roman" panose="02020603050405020304" pitchFamily="18" charset="0"/>
                        </a:rPr>
                        <a:t>SNMP</a:t>
                      </a:r>
                    </a:p>
                  </a:txBody>
                  <a:tcPr marL="31750" marR="31750" marT="31750" marB="31750" anchor="ctr"/>
                </a:tc>
                <a:tc>
                  <a:txBody>
                    <a:bodyPr/>
                    <a:lstStyle/>
                    <a:p>
                      <a:pPr marL="85725" lvl="0" indent="-85725" algn="l" defTabSz="685777" rtl="0" eaLnBrk="1" fontAlgn="ctr" latinLnBrk="0" hangingPunct="1">
                        <a:lnSpc>
                          <a:spcPct val="115000"/>
                        </a:lnSpc>
                        <a:spcAft>
                          <a:spcPts val="0"/>
                        </a:spcAft>
                        <a:buFont typeface="Arial" panose="020B0604020202020204" pitchFamily="34" charset="0"/>
                        <a:buChar char="•"/>
                      </a:pPr>
                      <a:r>
                        <a:rPr lang="fr-FR" sz="1200" b="0" kern="1200">
                          <a:solidFill>
                            <a:srgbClr val="000000"/>
                          </a:solidFill>
                          <a:effectLst/>
                          <a:latin typeface="+mn-lt"/>
                          <a:ea typeface="+mn-ea"/>
                          <a:cs typeface="+mn-cs"/>
                        </a:rPr>
                        <a:t>Une station de gestion SNMP d'un côté d'un routeur NAT peut ne pas être en mesure de contacter les agents SNMP de l'autre côté du routeur NAT.</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fr-FR" sz="1200" b="0" kern="1200">
                          <a:solidFill>
                            <a:srgbClr val="000000"/>
                          </a:solidFill>
                          <a:effectLst/>
                          <a:latin typeface="+mn-lt"/>
                          <a:ea typeface="+mn-ea"/>
                          <a:cs typeface="+mn-cs"/>
                        </a:rPr>
                        <a:t>La configuration de la fonctionnalité d'assistant IPv4 peut contribuer à résoudre ce problème.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963168104"/>
                  </a:ext>
                </a:extLst>
              </a:tr>
              <a:tr h="568765">
                <a:tc>
                  <a:txBody>
                    <a:bodyPr/>
                    <a:lstStyle/>
                    <a:p>
                      <a:pPr rtl="0" fontAlgn="ctr"/>
                      <a:r>
                        <a:rPr lang="fr-FR" sz="1200" b="1" kern="1200">
                          <a:solidFill>
                            <a:srgbClr val="000000"/>
                          </a:solidFill>
                          <a:effectLst/>
                          <a:latin typeface="Calibri" panose="020F0502020204030204" pitchFamily="34" charset="0"/>
                          <a:ea typeface="+mn-ea"/>
                          <a:cs typeface="Times New Roman" panose="02020603050405020304" pitchFamily="18" charset="0"/>
                        </a:rPr>
                        <a:t>Protocoles de tunneling et de chiffrement</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200" b="0" kern="1200" dirty="0">
                          <a:solidFill>
                            <a:srgbClr val="000000"/>
                          </a:solidFill>
                          <a:effectLst/>
                          <a:latin typeface="+mn-lt"/>
                          <a:ea typeface="+mn-ea"/>
                          <a:cs typeface="+mn-cs"/>
                        </a:rPr>
                        <a:t>Les protocoles de cryptage et de </a:t>
                      </a:r>
                      <a:r>
                        <a:rPr lang="fr-FR" sz="1200" b="0" kern="1200" dirty="0" err="1">
                          <a:solidFill>
                            <a:srgbClr val="000000"/>
                          </a:solidFill>
                          <a:effectLst/>
                          <a:latin typeface="+mn-lt"/>
                          <a:ea typeface="+mn-ea"/>
                          <a:cs typeface="+mn-cs"/>
                        </a:rPr>
                        <a:t>tunnelage</a:t>
                      </a:r>
                      <a:r>
                        <a:rPr lang="fr-FR" sz="1200" b="0" kern="1200" dirty="0">
                          <a:solidFill>
                            <a:srgbClr val="000000"/>
                          </a:solidFill>
                          <a:effectLst/>
                          <a:latin typeface="+mn-lt"/>
                          <a:ea typeface="+mn-ea"/>
                          <a:cs typeface="+mn-cs"/>
                        </a:rPr>
                        <a:t> exigent souvent que le trafic provienne d'un port UDP ou TCP spécifique, ou utilisent un protocole au niveau de la couche transport qui ne peut être traité par le NAT.</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488276448"/>
                  </a:ext>
                </a:extLst>
              </a:tr>
            </a:tbl>
          </a:graphicData>
        </a:graphic>
      </p:graphicFrame>
    </p:spTree>
    <p:extLst>
      <p:ext uri="{BB962C8B-B14F-4D97-AF65-F5344CB8AC3E}">
        <p14:creationId xmlns="" xmlns:c="http://schemas.openxmlformats.org/drawingml/2006/chart" xmlns:c15="http://schemas.microsoft.com/office/drawing/2012/chart" xmlns:p14="http://schemas.microsoft.com/office/powerpoint/2010/main" val="909422754"/>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Symptômes et causes des problèmes de réseau</a:t>
            </a:r>
            <a:r>
              <a:rPr lang="en-US" dirty="0"/>
              <a:t/>
            </a:r>
            <a:br>
              <a:rPr lang="en-US" dirty="0"/>
            </a:br>
            <a:r>
              <a:rPr lang="fr-FR" sz="2400"/>
              <a:t>Dépannage de la couche d'application</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731837"/>
            <a:ext cx="8280057" cy="514594"/>
          </a:xfrm>
        </p:spPr>
        <p:txBody>
          <a:bodyPr/>
          <a:lstStyle/>
          <a:p>
            <a:pPr marL="0" indent="0" algn="l" rtl="0"/>
            <a:r>
              <a:rPr lang="fr-FR" sz="1600">
                <a:solidFill>
                  <a:srgbClr val="000000"/>
                </a:solidFill>
              </a:rPr>
              <a:t>Le tableau fournit une brève description de ces protocoles de couche d'application.</a:t>
            </a:r>
          </a:p>
        </p:txBody>
      </p:sp>
      <p:graphicFrame>
        <p:nvGraphicFramePr>
          <p:cNvPr id="2" name="Table 1">
            <a:extLst>
              <a:ext uri="{FF2B5EF4-FFF2-40B4-BE49-F238E27FC236}">
                <a16:creationId xmlns="" xmlns:c="http://schemas.openxmlformats.org/drawingml/2006/chart" xmlns:c15="http://schemas.microsoft.com/office/drawing/2012/chart" xmlns:a16="http://schemas.microsoft.com/office/drawing/2014/main" id="{6CD33E78-8D4E-48B5-9567-A7ECBFA5EA6A}"/>
              </a:ext>
            </a:extLst>
          </p:cNvPr>
          <p:cNvGraphicFramePr>
            <a:graphicFrameLocks noGrp="1"/>
          </p:cNvGraphicFramePr>
          <p:nvPr>
            <p:extLst>
              <p:ext uri="{D42A27DB-BD31-4B8C-83A1-F6EECF244321}">
                <p14:modId xmlns="" xmlns:c="http://schemas.openxmlformats.org/drawingml/2006/chart" xmlns:c15="http://schemas.microsoft.com/office/drawing/2012/chart" xmlns:p14="http://schemas.microsoft.com/office/powerpoint/2010/main" val="4109437445"/>
              </p:ext>
            </p:extLst>
          </p:nvPr>
        </p:nvGraphicFramePr>
        <p:xfrm>
          <a:off x="609600" y="1223709"/>
          <a:ext cx="8102428" cy="3696188"/>
        </p:xfrm>
        <a:graphic>
          <a:graphicData uri="http://schemas.openxmlformats.org/drawingml/2006/table">
            <a:tbl>
              <a:tblPr firstRow="1" bandRow="1">
                <a:tableStyleId>{5C22544A-7EE6-4342-B048-85BDC9FD1C3A}</a:tableStyleId>
              </a:tblPr>
              <a:tblGrid>
                <a:gridCol w="1412984">
                  <a:extLst>
                    <a:ext uri="{9D8B030D-6E8A-4147-A177-3AD203B41FA5}">
                      <a16:colId xmlns="" xmlns:c="http://schemas.openxmlformats.org/drawingml/2006/chart" xmlns:c15="http://schemas.microsoft.com/office/drawing/2012/chart" xmlns:a16="http://schemas.microsoft.com/office/drawing/2014/main" val="2323637086"/>
                    </a:ext>
                  </a:extLst>
                </a:gridCol>
                <a:gridCol w="6689444">
                  <a:extLst>
                    <a:ext uri="{9D8B030D-6E8A-4147-A177-3AD203B41FA5}">
                      <a16:colId xmlns="" xmlns:c="http://schemas.openxmlformats.org/drawingml/2006/chart" xmlns:c15="http://schemas.microsoft.com/office/drawing/2012/chart" xmlns:a16="http://schemas.microsoft.com/office/drawing/2014/main" val="1225337320"/>
                    </a:ext>
                  </a:extLst>
                </a:gridCol>
              </a:tblGrid>
              <a:tr h="190064">
                <a:tc>
                  <a:txBody>
                    <a:bodyPr/>
                    <a:lstStyle/>
                    <a:p>
                      <a:pPr marL="0" algn="l" defTabSz="685777" rtl="0" eaLnBrk="1" fontAlgn="ctr" latinLnBrk="0" hangingPunct="1"/>
                      <a:r>
                        <a:rPr lang="fr-FR" sz="1200" b="1" kern="1200">
                          <a:solidFill>
                            <a:schemeClr val="lt1"/>
                          </a:solidFill>
                          <a:effectLst/>
                          <a:latin typeface="+mn-lt"/>
                          <a:ea typeface="+mn-ea"/>
                          <a:cs typeface="+mn-cs"/>
                        </a:rPr>
                        <a:t>Applications</a:t>
                      </a:r>
                    </a:p>
                  </a:txBody>
                  <a:tcPr marL="31750" marR="31750" marT="31750" marB="31750" anchor="ctr"/>
                </a:tc>
                <a:tc>
                  <a:txBody>
                    <a:bodyPr/>
                    <a:lstStyle/>
                    <a:p>
                      <a:pPr marL="0" algn="l" defTabSz="685777" rtl="0" eaLnBrk="1" fontAlgn="ctr" latinLnBrk="0" hangingPunct="1"/>
                      <a:r>
                        <a:rPr lang="fr-FR" sz="1200" b="1" kern="1200">
                          <a:solidFill>
                            <a:schemeClr val="lt1"/>
                          </a:solidFill>
                          <a:effectLst/>
                          <a:latin typeface="+mn-lt"/>
                          <a:ea typeface="+mn-ea"/>
                          <a:cs typeface="+mn-cs"/>
                        </a:rPr>
                        <a:t>Description</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862576515"/>
                  </a:ext>
                </a:extLst>
              </a:tr>
              <a:tr h="332906">
                <a:tc>
                  <a:txBody>
                    <a:bodyPr/>
                    <a:lstStyle/>
                    <a:p>
                      <a:pPr marL="0" algn="l" defTabSz="685777" rtl="0" eaLnBrk="1" fontAlgn="ctr" latinLnBrk="0" hangingPunct="1"/>
                      <a:r>
                        <a:rPr lang="fr-FR" sz="1200" b="1" kern="1200">
                          <a:solidFill>
                            <a:srgbClr val="000000"/>
                          </a:solidFill>
                          <a:effectLst/>
                          <a:latin typeface="Calibri" panose="020F0502020204030204" pitchFamily="34" charset="0"/>
                          <a:ea typeface="+mn-ea"/>
                          <a:cs typeface="Times New Roman" panose="02020603050405020304" pitchFamily="18" charset="0"/>
                        </a:rPr>
                        <a:t>SSH/TelNet</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200" b="0" kern="1200">
                          <a:solidFill>
                            <a:srgbClr val="000000"/>
                          </a:solidFill>
                          <a:effectLst/>
                          <a:latin typeface="+mn-lt"/>
                          <a:ea typeface="+mn-ea"/>
                          <a:cs typeface="+mn-cs"/>
                        </a:rPr>
                        <a:t>Permet aux utilisateurs d'établir des connexions de session de terminal avec des hôtes distants.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2212285635"/>
                  </a:ext>
                </a:extLst>
              </a:tr>
              <a:tr h="332906">
                <a:tc>
                  <a:txBody>
                    <a:bodyPr/>
                    <a:lstStyle/>
                    <a:p>
                      <a:pPr marL="0" algn="l" defTabSz="685777" rtl="0" eaLnBrk="1" fontAlgn="ctr" latinLnBrk="0" hangingPunct="1"/>
                      <a:r>
                        <a:rPr lang="fr-FR" sz="1200" b="1" kern="1200">
                          <a:solidFill>
                            <a:srgbClr val="000000"/>
                          </a:solidFill>
                          <a:effectLst/>
                          <a:latin typeface="Calibri" panose="020F0502020204030204" pitchFamily="34" charset="0"/>
                          <a:ea typeface="+mn-ea"/>
                          <a:cs typeface="Times New Roman" panose="02020603050405020304" pitchFamily="18" charset="0"/>
                        </a:rPr>
                        <a:t>HTTP</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200" b="0" kern="1200">
                          <a:solidFill>
                            <a:srgbClr val="000000"/>
                          </a:solidFill>
                          <a:effectLst/>
                          <a:latin typeface="+mn-lt"/>
                          <a:ea typeface="+mn-ea"/>
                          <a:cs typeface="+mn-cs"/>
                        </a:rPr>
                        <a:t>Permet l'échange de textes, d'images graphiques, de sons, de vidéos et d'autres fichiers multimédia sur le web.</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135156215"/>
                  </a:ext>
                </a:extLst>
              </a:tr>
              <a:tr h="332906">
                <a:tc>
                  <a:txBody>
                    <a:bodyPr/>
                    <a:lstStyle/>
                    <a:p>
                      <a:pPr marL="0" algn="l" defTabSz="685777" rtl="0" eaLnBrk="1" fontAlgn="ctr" latinLnBrk="0" hangingPunct="1"/>
                      <a:r>
                        <a:rPr lang="fr-FR" sz="1200" b="1" kern="1200">
                          <a:solidFill>
                            <a:srgbClr val="000000"/>
                          </a:solidFill>
                          <a:effectLst/>
                          <a:latin typeface="Calibri" panose="020F0502020204030204" pitchFamily="34" charset="0"/>
                          <a:ea typeface="+mn-ea"/>
                          <a:cs typeface="Times New Roman" panose="02020603050405020304" pitchFamily="18" charset="0"/>
                        </a:rPr>
                        <a:t>FTP</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200" b="0" kern="1200">
                          <a:solidFill>
                            <a:srgbClr val="000000"/>
                          </a:solidFill>
                          <a:effectLst/>
                          <a:latin typeface="+mn-lt"/>
                          <a:ea typeface="+mn-ea"/>
                          <a:cs typeface="+mn-cs"/>
                        </a:rPr>
                        <a:t>Effectue des transferts de fichiers interactifs entre les hôtes.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635664994"/>
                  </a:ext>
                </a:extLst>
              </a:tr>
              <a:tr h="332906">
                <a:tc>
                  <a:txBody>
                    <a:bodyPr/>
                    <a:lstStyle/>
                    <a:p>
                      <a:pPr marL="0" algn="l" defTabSz="685777" rtl="0" eaLnBrk="1" fontAlgn="ctr" latinLnBrk="0" hangingPunct="1"/>
                      <a:r>
                        <a:rPr lang="fr-FR" sz="1200" b="1" kern="1200">
                          <a:solidFill>
                            <a:srgbClr val="000000"/>
                          </a:solidFill>
                          <a:effectLst/>
                          <a:latin typeface="Calibri" panose="020F0502020204030204" pitchFamily="34" charset="0"/>
                          <a:ea typeface="+mn-ea"/>
                          <a:cs typeface="Times New Roman" panose="02020603050405020304" pitchFamily="18" charset="0"/>
                        </a:rPr>
                        <a:t>TFTP</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200" b="0" kern="1200">
                          <a:solidFill>
                            <a:srgbClr val="000000"/>
                          </a:solidFill>
                          <a:effectLst/>
                          <a:latin typeface="+mn-lt"/>
                          <a:ea typeface="+mn-ea"/>
                          <a:cs typeface="+mn-cs"/>
                        </a:rPr>
                        <a:t>Effectue des transferts de fichiers interactifs de base, généralement entre des hôtes et des dispositifs de réseau.</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1863822605"/>
                  </a:ext>
                </a:extLst>
              </a:tr>
              <a:tr h="332906">
                <a:tc>
                  <a:txBody>
                    <a:bodyPr/>
                    <a:lstStyle/>
                    <a:p>
                      <a:pPr marL="0" algn="l" defTabSz="685777" rtl="0" eaLnBrk="1" fontAlgn="ctr" latinLnBrk="0" hangingPunct="1"/>
                      <a:r>
                        <a:rPr lang="fr-FR" sz="1200" b="1" kern="1200">
                          <a:solidFill>
                            <a:srgbClr val="000000"/>
                          </a:solidFill>
                          <a:effectLst/>
                          <a:latin typeface="Calibri" panose="020F0502020204030204" pitchFamily="34" charset="0"/>
                          <a:ea typeface="+mn-ea"/>
                          <a:cs typeface="Times New Roman" panose="02020603050405020304" pitchFamily="18" charset="0"/>
                        </a:rPr>
                        <a:t>SMTP</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200" b="0" kern="1200">
                          <a:solidFill>
                            <a:srgbClr val="000000"/>
                          </a:solidFill>
                          <a:effectLst/>
                          <a:latin typeface="+mn-lt"/>
                          <a:ea typeface="+mn-ea"/>
                          <a:cs typeface="+mn-cs"/>
                        </a:rPr>
                        <a:t>Prend en charge les services de base de transmission de messages.</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782620958"/>
                  </a:ext>
                </a:extLst>
              </a:tr>
              <a:tr h="332906">
                <a:tc>
                  <a:txBody>
                    <a:bodyPr/>
                    <a:lstStyle/>
                    <a:p>
                      <a:pPr marL="0" algn="l" defTabSz="685777" rtl="0" eaLnBrk="1" fontAlgn="ctr" latinLnBrk="0" hangingPunct="1"/>
                      <a:r>
                        <a:rPr lang="fr-FR" sz="1200" b="1" kern="1200">
                          <a:solidFill>
                            <a:srgbClr val="000000"/>
                          </a:solidFill>
                          <a:effectLst/>
                          <a:latin typeface="Calibri" panose="020F0502020204030204" pitchFamily="34" charset="0"/>
                          <a:ea typeface="+mn-ea"/>
                          <a:cs typeface="Times New Roman" panose="02020603050405020304" pitchFamily="18" charset="0"/>
                        </a:rPr>
                        <a:t>POP</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200" b="0" kern="1200">
                          <a:solidFill>
                            <a:srgbClr val="000000"/>
                          </a:solidFill>
                          <a:effectLst/>
                          <a:latin typeface="+mn-lt"/>
                          <a:ea typeface="+mn-ea"/>
                          <a:cs typeface="+mn-cs"/>
                        </a:rPr>
                        <a:t>Se connecte aux serveurs de messagerie et télécharge le courrier électronique.</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693505641"/>
                  </a:ext>
                </a:extLst>
              </a:tr>
              <a:tr h="332906">
                <a:tc>
                  <a:txBody>
                    <a:bodyPr/>
                    <a:lstStyle/>
                    <a:p>
                      <a:pPr marL="0" algn="l" defTabSz="685777" rtl="0" eaLnBrk="1" fontAlgn="ctr" latinLnBrk="0" hangingPunct="1"/>
                      <a:r>
                        <a:rPr lang="fr-FR" sz="1200" b="1" kern="1200">
                          <a:solidFill>
                            <a:srgbClr val="000000"/>
                          </a:solidFill>
                          <a:effectLst/>
                          <a:latin typeface="Calibri" panose="020F0502020204030204" pitchFamily="34" charset="0"/>
                          <a:ea typeface="+mn-ea"/>
                          <a:cs typeface="Times New Roman" panose="02020603050405020304" pitchFamily="18" charset="0"/>
                        </a:rPr>
                        <a:t>SNMP</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200" b="0" kern="1200">
                          <a:solidFill>
                            <a:srgbClr val="000000"/>
                          </a:solidFill>
                          <a:effectLst/>
                          <a:latin typeface="+mn-lt"/>
                          <a:ea typeface="+mn-ea"/>
                          <a:cs typeface="+mn-cs"/>
                        </a:rPr>
                        <a:t>Collecte des informations de gestion à partir des périphériques réseau.</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60090278"/>
                  </a:ext>
                </a:extLst>
              </a:tr>
              <a:tr h="332906">
                <a:tc>
                  <a:txBody>
                    <a:bodyPr/>
                    <a:lstStyle/>
                    <a:p>
                      <a:pPr marL="0" algn="l" defTabSz="685777" rtl="0" eaLnBrk="1" fontAlgn="ctr" latinLnBrk="0" hangingPunct="1"/>
                      <a:r>
                        <a:rPr lang="fr-FR" sz="1200" b="1" kern="1200">
                          <a:solidFill>
                            <a:srgbClr val="000000"/>
                          </a:solidFill>
                          <a:effectLst/>
                          <a:latin typeface="Calibri" panose="020F0502020204030204" pitchFamily="34" charset="0"/>
                          <a:ea typeface="+mn-ea"/>
                          <a:cs typeface="Times New Roman" panose="02020603050405020304" pitchFamily="18" charset="0"/>
                        </a:rPr>
                        <a:t>DNS</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200" b="0" kern="1200">
                          <a:solidFill>
                            <a:srgbClr val="000000"/>
                          </a:solidFill>
                          <a:effectLst/>
                          <a:latin typeface="+mn-lt"/>
                          <a:ea typeface="+mn-ea"/>
                          <a:cs typeface="+mn-cs"/>
                        </a:rPr>
                        <a:t>Fait correspondre les adresses IP aux noms attribués aux appareils du réseau.</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436323343"/>
                  </a:ext>
                </a:extLst>
              </a:tr>
              <a:tr h="332906">
                <a:tc>
                  <a:txBody>
                    <a:bodyPr/>
                    <a:lstStyle/>
                    <a:p>
                      <a:pPr marL="0" algn="l" defTabSz="685777" rtl="0" eaLnBrk="1" fontAlgn="ctr" latinLnBrk="0" hangingPunct="1"/>
                      <a:r>
                        <a:rPr lang="fr-FR" sz="1200" b="1" kern="1200">
                          <a:solidFill>
                            <a:srgbClr val="000000"/>
                          </a:solidFill>
                          <a:effectLst/>
                          <a:latin typeface="Calibri" panose="020F0502020204030204" pitchFamily="34" charset="0"/>
                          <a:ea typeface="+mn-ea"/>
                          <a:cs typeface="Times New Roman" panose="02020603050405020304" pitchFamily="18" charset="0"/>
                        </a:rPr>
                        <a:t>NFS</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fr-FR" sz="1200" b="0" kern="1200">
                          <a:solidFill>
                            <a:srgbClr val="000000"/>
                          </a:solidFill>
                          <a:effectLst/>
                          <a:latin typeface="+mn-lt"/>
                          <a:ea typeface="+mn-ea"/>
                          <a:cs typeface="+mn-cs"/>
                        </a:rPr>
                        <a:t>Le système de fichiers réseau (NFS) permet aux ordinateurs de monter et d'utiliser des lecteurs sur des hôtes distants. </a:t>
                      </a:r>
                    </a:p>
                  </a:txBody>
                  <a:tcPr marL="31750" marR="31750" marT="31750" marB="31750" anchor="ctr"/>
                </a:tc>
                <a:extLst>
                  <a:ext uri="{0D108BD9-81ED-4DB2-BD59-A6C34878D82A}">
                    <a16:rowId xmlns="" xmlns:c="http://schemas.openxmlformats.org/drawingml/2006/chart" xmlns:c15="http://schemas.microsoft.com/office/drawing/2012/chart" xmlns:a16="http://schemas.microsoft.com/office/drawing/2014/main" val="3230724480"/>
                  </a:ext>
                </a:extLst>
              </a:tr>
            </a:tbl>
          </a:graphicData>
        </a:graphic>
      </p:graphicFrame>
    </p:spTree>
    <p:extLst>
      <p:ext uri="{BB962C8B-B14F-4D97-AF65-F5344CB8AC3E}">
        <p14:creationId xmlns="" xmlns:c="http://schemas.openxmlformats.org/drawingml/2006/chart" xmlns:c15="http://schemas.microsoft.com/office/drawing/2012/chart" xmlns:p14="http://schemas.microsoft.com/office/powerpoint/2010/main" val="3815292208"/>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12.5 Dépannage de la connectivité IP</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091631845"/>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143219"/>
            <a:ext cx="8345488" cy="588618"/>
          </a:xfrm>
        </p:spPr>
        <p:txBody>
          <a:bodyPr/>
          <a:lstStyle/>
          <a:p>
            <a:pPr rtl="0"/>
            <a:r>
              <a:rPr lang="fr-FR" sz="1600" dirty="0"/>
              <a:t>Dépannage de la connectivité IP </a:t>
            </a:r>
            <a:r>
              <a:rPr lang="en-US" dirty="0"/>
              <a:t/>
            </a:r>
            <a:br>
              <a:rPr lang="en-US" dirty="0"/>
            </a:br>
            <a:r>
              <a:rPr lang="fr-FR" sz="2400" dirty="0"/>
              <a:t>Composantes de dépannage de la connectivité de bout en bout</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rtl="0"/>
            <a:r>
              <a:rPr lang="fr-FR" sz="1600">
                <a:solidFill>
                  <a:srgbClr val="000000"/>
                </a:solidFill>
              </a:rPr>
              <a:t>Les étapes de l'approche ascendante lorsqu'il n'y a pas de connectivité de bout en bout sont les suivantes : </a:t>
            </a:r>
          </a:p>
          <a:p>
            <a:pPr marL="442913" indent="-250825" algn="l" rtl="0">
              <a:buFont typeface="+mj-lt"/>
              <a:buAutoNum type="arabicPeriod"/>
            </a:pPr>
            <a:r>
              <a:rPr lang="fr-FR" sz="1600">
                <a:solidFill>
                  <a:srgbClr val="000000"/>
                </a:solidFill>
              </a:rPr>
              <a:t>Vérifiez la connectivité physique à l'endroit où la communication réseau s'arrête. </a:t>
            </a:r>
          </a:p>
          <a:p>
            <a:pPr marL="442913" indent="-250825" algn="l" rtl="0">
              <a:buFont typeface="+mj-lt"/>
              <a:buAutoNum type="arabicPeriod"/>
            </a:pPr>
            <a:r>
              <a:rPr lang="fr-FR" sz="1600">
                <a:solidFill>
                  <a:srgbClr val="000000"/>
                </a:solidFill>
              </a:rPr>
              <a:t>Vérifiez les incohérences de duplex.</a:t>
            </a:r>
          </a:p>
          <a:p>
            <a:pPr marL="442913" indent="-250825" algn="l" rtl="0">
              <a:buFont typeface="+mj-lt"/>
              <a:buAutoNum type="arabicPeriod"/>
            </a:pPr>
            <a:r>
              <a:rPr lang="fr-FR" sz="1600">
                <a:solidFill>
                  <a:srgbClr val="000000"/>
                </a:solidFill>
              </a:rPr>
              <a:t>Vérifiez l'adressage des couches de liaison de données et réseau sur le réseau local. </a:t>
            </a:r>
          </a:p>
          <a:p>
            <a:pPr marL="442913" indent="-250825" algn="l" rtl="0">
              <a:buFont typeface="+mj-lt"/>
              <a:buAutoNum type="arabicPeriod"/>
            </a:pPr>
            <a:r>
              <a:rPr lang="fr-FR" sz="1600">
                <a:solidFill>
                  <a:srgbClr val="000000"/>
                </a:solidFill>
              </a:rPr>
              <a:t>Vérifiez que la passerelle par défaut est correcte.</a:t>
            </a:r>
          </a:p>
          <a:p>
            <a:pPr marL="442913" indent="-250825" algn="l" rtl="0">
              <a:buFont typeface="+mj-lt"/>
              <a:buAutoNum type="arabicPeriod"/>
            </a:pPr>
            <a:r>
              <a:rPr lang="fr-FR" sz="1600">
                <a:solidFill>
                  <a:srgbClr val="000000"/>
                </a:solidFill>
              </a:rPr>
              <a:t>Assurez-vous que les appareils déterminent le chemin correct entre la source et la destination. </a:t>
            </a:r>
          </a:p>
          <a:p>
            <a:pPr marL="442913" indent="-250825" algn="l" rtl="0">
              <a:buFont typeface="+mj-lt"/>
              <a:buAutoNum type="arabicPeriod"/>
            </a:pPr>
            <a:r>
              <a:rPr lang="fr-FR" sz="1600">
                <a:solidFill>
                  <a:srgbClr val="000000"/>
                </a:solidFill>
              </a:rPr>
              <a:t>Vérifiez que la couche transport fonctionne correctement. </a:t>
            </a:r>
          </a:p>
          <a:p>
            <a:pPr marL="442913" indent="-250825" algn="l" rtl="0">
              <a:buFont typeface="+mj-lt"/>
              <a:buAutoNum type="arabicPeriod"/>
            </a:pPr>
            <a:r>
              <a:rPr lang="fr-FR" sz="1600">
                <a:solidFill>
                  <a:srgbClr val="000000"/>
                </a:solidFill>
              </a:rPr>
              <a:t>Vérifiez qu'il n'y a pas de listes de contrôle d'accès qui bloquent le trafic.</a:t>
            </a:r>
          </a:p>
          <a:p>
            <a:pPr marL="442913" indent="-250825" algn="l" rtl="0">
              <a:buFont typeface="+mj-lt"/>
              <a:buAutoNum type="arabicPeriod"/>
            </a:pPr>
            <a:r>
              <a:rPr lang="fr-FR" sz="1600">
                <a:solidFill>
                  <a:srgbClr val="000000"/>
                </a:solidFill>
              </a:rPr>
              <a:t>Vérifiez que les paramètres DNS sont corrects. </a:t>
            </a:r>
          </a:p>
        </p:txBody>
      </p:sp>
    </p:spTree>
    <p:extLst>
      <p:ext uri="{BB962C8B-B14F-4D97-AF65-F5344CB8AC3E}">
        <p14:creationId xmlns="" xmlns:c="http://schemas.openxmlformats.org/drawingml/2006/chart" xmlns:c15="http://schemas.microsoft.com/office/drawing/2012/chart" xmlns:p14="http://schemas.microsoft.com/office/powerpoint/2010/main" val="1118152760"/>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165253"/>
            <a:ext cx="8345488" cy="566584"/>
          </a:xfrm>
        </p:spPr>
        <p:txBody>
          <a:bodyPr/>
          <a:lstStyle/>
          <a:p>
            <a:pPr rtl="0"/>
            <a:r>
              <a:rPr lang="fr-FR" sz="1600" dirty="0"/>
              <a:t>Dépannage de la connectivité IP</a:t>
            </a:r>
            <a:r>
              <a:rPr lang="en-US" dirty="0"/>
              <a:t/>
            </a:r>
            <a:br>
              <a:rPr lang="en-US" dirty="0"/>
            </a:br>
            <a:r>
              <a:rPr lang="fr-FR" sz="2400" dirty="0"/>
              <a:t>Un problème de connectivité de bout en bout déclenche le dépannage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2" y="855419"/>
            <a:ext cx="3742864" cy="3073946"/>
          </a:xfrm>
        </p:spPr>
        <p:txBody>
          <a:bodyPr/>
          <a:lstStyle/>
          <a:p>
            <a:pPr marL="0" indent="0" algn="l" rtl="0"/>
            <a:r>
              <a:rPr lang="fr-FR" sz="1600">
                <a:solidFill>
                  <a:srgbClr val="000000"/>
                </a:solidFill>
              </a:rPr>
              <a:t>D'une manière générale, c'est la découverte d'un problème de connectivité de bout en bout qui initie un dépannage. </a:t>
            </a:r>
          </a:p>
          <a:p>
            <a:pPr marL="0" indent="0" algn="l"/>
            <a:endParaRPr lang="en-CA" sz="1600" dirty="0">
              <a:solidFill>
                <a:srgbClr val="000000"/>
              </a:solidFill>
            </a:endParaRPr>
          </a:p>
          <a:p>
            <a:pPr marL="0" indent="0" algn="l" rtl="0"/>
            <a:r>
              <a:rPr lang="fr-FR" sz="1600">
                <a:solidFill>
                  <a:srgbClr val="000000"/>
                </a:solidFill>
              </a:rPr>
              <a:t>Deux des utilitaires les plus couramment utilisés pour vérifier un problème de connectivité de bout en bout sont </a:t>
            </a:r>
            <a:r>
              <a:rPr lang="fr-FR" sz="1600" b="1">
                <a:solidFill>
                  <a:srgbClr val="000000"/>
                </a:solidFill>
              </a:rPr>
              <a:t>ping</a:t>
            </a:r>
            <a:r>
              <a:rPr lang="fr-FR" sz="1600">
                <a:solidFill>
                  <a:srgbClr val="000000"/>
                </a:solidFill>
              </a:rPr>
              <a:t> et </a:t>
            </a:r>
            <a:r>
              <a:rPr lang="fr-FR" sz="1600" b="1">
                <a:solidFill>
                  <a:srgbClr val="000000"/>
                </a:solidFill>
              </a:rPr>
              <a:t>traceroute</a:t>
            </a:r>
            <a:r>
              <a:rPr lang="fr-FR" sz="1600">
                <a:solidFill>
                  <a:srgbClr val="000000"/>
                </a:solidFill>
              </a:rPr>
              <a:t>.</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746938AD-A52B-492A-B23E-8C4D655C5466}"/>
              </a:ext>
            </a:extLst>
          </p:cNvPr>
          <p:cNvPicPr>
            <a:picLocks noChangeAspect="1"/>
          </p:cNvPicPr>
          <p:nvPr/>
        </p:nvPicPr>
        <p:blipFill>
          <a:blip r:embed="rId3"/>
          <a:stretch>
            <a:fillRect/>
          </a:stretch>
        </p:blipFill>
        <p:spPr>
          <a:xfrm>
            <a:off x="4036292" y="978712"/>
            <a:ext cx="4675736" cy="3298772"/>
          </a:xfrm>
          <a:prstGeom prst="rect">
            <a:avLst/>
          </a:prstGeom>
        </p:spPr>
      </p:pic>
    </p:spTree>
    <p:extLst>
      <p:ext uri="{BB962C8B-B14F-4D97-AF65-F5344CB8AC3E}">
        <p14:creationId xmlns="" xmlns:c="http://schemas.openxmlformats.org/drawingml/2006/chart" xmlns:c15="http://schemas.microsoft.com/office/drawing/2012/chart" xmlns:p14="http://schemas.microsoft.com/office/powerpoint/2010/main" val="2794567382"/>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Dépannage de la connectivité IP</a:t>
            </a:r>
            <a:r>
              <a:rPr lang="en-US" dirty="0"/>
              <a:t/>
            </a:r>
            <a:br>
              <a:rPr lang="en-US" dirty="0"/>
            </a:br>
            <a:r>
              <a:rPr lang="fr-FR" sz="2400"/>
              <a:t>Étape 1 - Vérification de la couche physique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2" y="855418"/>
            <a:ext cx="3948440" cy="3681747"/>
          </a:xfrm>
        </p:spPr>
        <p:txBody>
          <a:bodyPr/>
          <a:lstStyle/>
          <a:p>
            <a:pPr marL="0" indent="0" algn="l" rtl="0"/>
            <a:r>
              <a:rPr lang="fr-FR" sz="1600">
                <a:solidFill>
                  <a:srgbClr val="000000"/>
                </a:solidFill>
              </a:rPr>
              <a:t>La commande </a:t>
            </a:r>
            <a:r>
              <a:rPr lang="fr-FR" sz="1600" b="1">
                <a:solidFill>
                  <a:srgbClr val="000000"/>
                </a:solidFill>
              </a:rPr>
              <a:t>show interfaces </a:t>
            </a:r>
            <a:r>
              <a:rPr lang="fr-FR" sz="1600">
                <a:solidFill>
                  <a:srgbClr val="000000"/>
                </a:solidFill>
              </a:rPr>
              <a:t>est utile lorsqu'il s'agit de résoudre des problèmes liés aux performances et que l'on soupçonne un défaut du matériel.</a:t>
            </a:r>
          </a:p>
          <a:p>
            <a:pPr marL="0" indent="0" algn="l"/>
            <a:endParaRPr lang="en-CA" sz="1600" dirty="0">
              <a:solidFill>
                <a:srgbClr val="000000"/>
              </a:solidFill>
            </a:endParaRPr>
          </a:p>
          <a:p>
            <a:pPr marL="0" indent="0" algn="l" rtl="0"/>
            <a:r>
              <a:rPr lang="fr-FR" sz="1600">
                <a:solidFill>
                  <a:srgbClr val="000000"/>
                </a:solidFill>
              </a:rPr>
              <a:t>Les éléments suivants sont intéressants pour la production :</a:t>
            </a:r>
          </a:p>
          <a:p>
            <a:pPr marL="285750" indent="-285750" algn="l" rtl="0">
              <a:buFont typeface="Arial" panose="020B0604020202020204" pitchFamily="34" charset="0"/>
              <a:buChar char="•"/>
            </a:pPr>
            <a:r>
              <a:rPr lang="fr-FR" sz="1600">
                <a:solidFill>
                  <a:srgbClr val="000000"/>
                </a:solidFill>
              </a:rPr>
              <a:t>État de l'interface</a:t>
            </a:r>
          </a:p>
          <a:p>
            <a:pPr marL="285750" indent="-285750" algn="l" rtl="0">
              <a:buFont typeface="Arial" panose="020B0604020202020204" pitchFamily="34" charset="0"/>
              <a:buChar char="•"/>
            </a:pPr>
            <a:r>
              <a:rPr lang="fr-FR" sz="1600">
                <a:solidFill>
                  <a:srgbClr val="000000"/>
                </a:solidFill>
              </a:rPr>
              <a:t>Abandons de paquets entrants</a:t>
            </a:r>
          </a:p>
          <a:p>
            <a:pPr marL="285750" indent="-285750" algn="l" rtl="0">
              <a:buFont typeface="Arial" panose="020B0604020202020204" pitchFamily="34" charset="0"/>
              <a:buChar char="•"/>
            </a:pPr>
            <a:r>
              <a:rPr lang="fr-FR" sz="1600">
                <a:solidFill>
                  <a:srgbClr val="000000"/>
                </a:solidFill>
              </a:rPr>
              <a:t>Abandons de paquets sortants </a:t>
            </a:r>
          </a:p>
          <a:p>
            <a:pPr marL="285750" indent="-285750" algn="l" rtl="0">
              <a:buFont typeface="Arial" panose="020B0604020202020204" pitchFamily="34" charset="0"/>
              <a:buChar char="•"/>
            </a:pPr>
            <a:r>
              <a:rPr lang="fr-FR" sz="1600">
                <a:solidFill>
                  <a:srgbClr val="000000"/>
                </a:solidFill>
              </a:rPr>
              <a:t>Erreurs d'entrée</a:t>
            </a:r>
          </a:p>
          <a:p>
            <a:pPr marL="285750" indent="-285750" algn="l" rtl="0">
              <a:buFont typeface="Arial" panose="020B0604020202020204" pitchFamily="34" charset="0"/>
              <a:buChar char="•"/>
            </a:pPr>
            <a:r>
              <a:rPr lang="fr-FR" sz="1600">
                <a:solidFill>
                  <a:srgbClr val="000000"/>
                </a:solidFill>
              </a:rPr>
              <a:t>Erreurs en sortie</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0DD05DCA-732E-4039-9F74-D83B29EEC5E5}"/>
              </a:ext>
            </a:extLst>
          </p:cNvPr>
          <p:cNvPicPr>
            <a:picLocks noChangeAspect="1"/>
          </p:cNvPicPr>
          <p:nvPr/>
        </p:nvPicPr>
        <p:blipFill>
          <a:blip r:embed="rId3"/>
          <a:stretch>
            <a:fillRect/>
          </a:stretch>
        </p:blipFill>
        <p:spPr>
          <a:xfrm>
            <a:off x="4572000" y="1096437"/>
            <a:ext cx="4419485" cy="3199707"/>
          </a:xfrm>
          <a:prstGeom prst="rect">
            <a:avLst/>
          </a:prstGeom>
        </p:spPr>
      </p:pic>
    </p:spTree>
    <p:extLst>
      <p:ext uri="{BB962C8B-B14F-4D97-AF65-F5344CB8AC3E}">
        <p14:creationId xmlns="" xmlns:c="http://schemas.openxmlformats.org/drawingml/2006/chart" xmlns:c15="http://schemas.microsoft.com/office/drawing/2012/chart" xmlns:p14="http://schemas.microsoft.com/office/powerpoint/2010/main" val="101569203"/>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Dépannage de la connectivité IP</a:t>
            </a:r>
            <a:r>
              <a:rPr lang="en-US" dirty="0"/>
              <a:t/>
            </a:r>
            <a:br>
              <a:rPr lang="en-US" dirty="0"/>
            </a:br>
            <a:r>
              <a:rPr lang="fr-FR" sz="2400"/>
              <a:t>Étape 2 - Vérifier les erreurs de connexion en duplex</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8280057" cy="1354874"/>
          </a:xfrm>
        </p:spPr>
        <p:txBody>
          <a:bodyPr/>
          <a:lstStyle/>
          <a:p>
            <a:pPr marL="0" indent="0" algn="l" rtl="0"/>
            <a:r>
              <a:rPr lang="fr-FR" sz="1600">
                <a:solidFill>
                  <a:srgbClr val="000000"/>
                </a:solidFill>
              </a:rPr>
              <a:t>La norme IEEE 802.3ab Gigabit Ethernet impose l'utilisation de l'auto-négociation pour la vitesse et le duplex et pratiquement toutes les cartes réseau Fast Ethernet utilisent également l'auto-négociation par défaut. </a:t>
            </a:r>
          </a:p>
          <a:p>
            <a:pPr marL="0" indent="0" algn="l"/>
            <a:endParaRPr lang="en-CA" sz="1600" dirty="0">
              <a:solidFill>
                <a:srgbClr val="000000"/>
              </a:solidFill>
            </a:endParaRPr>
          </a:p>
          <a:p>
            <a:pPr marL="0" indent="0" algn="l" rtl="0"/>
            <a:r>
              <a:rPr lang="fr-FR" sz="1600">
                <a:solidFill>
                  <a:srgbClr val="000000"/>
                </a:solidFill>
              </a:rPr>
              <a:t>Des problèmes peuvent survenir en cas d'incompatibilité duplex.</a:t>
            </a:r>
          </a:p>
          <a:p>
            <a:pPr marL="0" indent="0" algn="l"/>
            <a:endParaRPr lang="en-US" sz="1600" dirty="0">
              <a:solidFill>
                <a:srgbClr val="000000"/>
              </a:solidFill>
            </a:endParaRP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4F2EBBC3-541E-425B-A475-FC92B4520B31}"/>
              </a:ext>
            </a:extLst>
          </p:cNvPr>
          <p:cNvPicPr>
            <a:picLocks noChangeAspect="1"/>
          </p:cNvPicPr>
          <p:nvPr/>
        </p:nvPicPr>
        <p:blipFill>
          <a:blip r:embed="rId3"/>
          <a:stretch>
            <a:fillRect/>
          </a:stretch>
        </p:blipFill>
        <p:spPr>
          <a:xfrm>
            <a:off x="365714" y="2355058"/>
            <a:ext cx="4200789" cy="1109770"/>
          </a:xfrm>
          <a:prstGeom prst="rect">
            <a:avLst/>
          </a:prstGeom>
        </p:spPr>
      </p:pic>
      <p:pic>
        <p:nvPicPr>
          <p:cNvPr id="5" name="Picture 4">
            <a:extLst>
              <a:ext uri="{FF2B5EF4-FFF2-40B4-BE49-F238E27FC236}">
                <a16:creationId xmlns="" xmlns:c="http://schemas.openxmlformats.org/drawingml/2006/chart" xmlns:c15="http://schemas.microsoft.com/office/drawing/2012/chart" xmlns:a16="http://schemas.microsoft.com/office/drawing/2014/main" id="{88DB8B40-9AEA-4182-925B-BD20D0402AF5}"/>
              </a:ext>
            </a:extLst>
          </p:cNvPr>
          <p:cNvPicPr>
            <a:picLocks noChangeAspect="1"/>
          </p:cNvPicPr>
          <p:nvPr/>
        </p:nvPicPr>
        <p:blipFill>
          <a:blip r:embed="rId4"/>
          <a:stretch>
            <a:fillRect/>
          </a:stretch>
        </p:blipFill>
        <p:spPr>
          <a:xfrm>
            <a:off x="4679714" y="2346812"/>
            <a:ext cx="4173554" cy="1354874"/>
          </a:xfrm>
          <a:prstGeom prst="rect">
            <a:avLst/>
          </a:prstGeom>
        </p:spPr>
      </p:pic>
    </p:spTree>
    <p:extLst>
      <p:ext uri="{BB962C8B-B14F-4D97-AF65-F5344CB8AC3E}">
        <p14:creationId xmlns="" xmlns:c="http://schemas.openxmlformats.org/drawingml/2006/chart" xmlns:c15="http://schemas.microsoft.com/office/drawing/2012/chart" xmlns:p14="http://schemas.microsoft.com/office/powerpoint/2010/main" val="2772972413"/>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Dépannage de la connectivité IP</a:t>
            </a:r>
            <a:r>
              <a:rPr lang="en-US" dirty="0"/>
              <a:t/>
            </a:r>
            <a:br>
              <a:rPr lang="en-US" dirty="0"/>
            </a:br>
            <a:r>
              <a:rPr lang="fr-FR" sz="2400"/>
              <a:t>Étape 3 - Vérifier l'adressage sur le réseau local</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8345487" cy="651164"/>
          </a:xfrm>
        </p:spPr>
        <p:txBody>
          <a:bodyPr/>
          <a:lstStyle/>
          <a:p>
            <a:pPr marL="0" indent="0" algn="l" rtl="0"/>
            <a:r>
              <a:rPr lang="fr-FR" sz="1600">
                <a:solidFill>
                  <a:srgbClr val="000000"/>
                </a:solidFill>
              </a:rPr>
              <a:t>La commande </a:t>
            </a:r>
            <a:r>
              <a:rPr lang="fr-FR" sz="1600" b="1">
                <a:solidFill>
                  <a:srgbClr val="000000"/>
                </a:solidFill>
              </a:rPr>
              <a:t>arp</a:t>
            </a:r>
            <a:r>
              <a:rPr lang="fr-FR" sz="1600">
                <a:solidFill>
                  <a:srgbClr val="000000"/>
                </a:solidFill>
              </a:rPr>
              <a:t> Windows affiche et modifie les entrées dans le cache ARP qui sont utilisées pour stocker les adresses IPv4 et leurs adresses physiques Ethernet (MAC) résolues. </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22D26D25-4B17-44D3-B91F-0CDD27ADA1DE}"/>
              </a:ext>
            </a:extLst>
          </p:cNvPr>
          <p:cNvPicPr>
            <a:picLocks noChangeAspect="1"/>
          </p:cNvPicPr>
          <p:nvPr/>
        </p:nvPicPr>
        <p:blipFill>
          <a:blip r:embed="rId3"/>
          <a:stretch>
            <a:fillRect/>
          </a:stretch>
        </p:blipFill>
        <p:spPr>
          <a:xfrm>
            <a:off x="2925107" y="1822726"/>
            <a:ext cx="3293785" cy="1498048"/>
          </a:xfrm>
          <a:prstGeom prst="rect">
            <a:avLst/>
          </a:prstGeom>
        </p:spPr>
      </p:pic>
    </p:spTree>
    <p:extLst>
      <p:ext uri="{BB962C8B-B14F-4D97-AF65-F5344CB8AC3E}">
        <p14:creationId xmlns="" xmlns:c="http://schemas.openxmlformats.org/drawingml/2006/chart" xmlns:c15="http://schemas.microsoft.com/office/drawing/2012/chart" xmlns:p14="http://schemas.microsoft.com/office/powerpoint/2010/main" val="1040287240"/>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Check Your Understanding</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sz="1600"/>
              <a:t>Check Your Understanding activities are designed to let students quickly determine if they understand the content and can proceed, or if they need to review. </a:t>
            </a:r>
          </a:p>
          <a:p>
            <a:pPr rtl="0">
              <a:spcBef>
                <a:spcPct val="30000"/>
              </a:spcBef>
              <a:buFont typeface="Arial" panose="020B0604020202020204" pitchFamily="34" charset="0"/>
              <a:buChar char="•"/>
            </a:pPr>
            <a:r>
              <a:rPr lang="fr-FR" sz="1600"/>
              <a:t>Check Your Understanding activities </a:t>
            </a:r>
            <a:r>
              <a:rPr lang="fr-FR" sz="1600" b="1" i="1"/>
              <a:t>do not </a:t>
            </a:r>
            <a:r>
              <a:rPr lang="fr-FR" sz="1600"/>
              <a:t>affect student grades.</a:t>
            </a:r>
          </a:p>
          <a:p>
            <a:pPr rtl="0">
              <a:spcBef>
                <a:spcPct val="30000"/>
              </a:spcBef>
              <a:buFont typeface="Arial" panose="020B0604020202020204" pitchFamily="34" charset="0"/>
              <a:buChar char="•"/>
            </a:pPr>
            <a:r>
              <a:rPr lang="fr-FR" sz="160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054383092"/>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Dépannage de la connectivité IP</a:t>
            </a:r>
            <a:r>
              <a:rPr lang="en-US" dirty="0"/>
              <a:t/>
            </a:r>
            <a:br>
              <a:rPr lang="en-US" dirty="0"/>
            </a:br>
            <a:r>
              <a:rPr lang="fr-FR" sz="2400"/>
              <a:t>Exemple de dépannage de l'attribution d'un VLAN</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8280057" cy="578999"/>
          </a:xfrm>
        </p:spPr>
        <p:txBody>
          <a:bodyPr/>
          <a:lstStyle/>
          <a:p>
            <a:pPr marL="0" indent="0" algn="l" rtl="0"/>
            <a:r>
              <a:rPr lang="fr-FR" sz="1600">
                <a:solidFill>
                  <a:srgbClr val="000000"/>
                </a:solidFill>
              </a:rPr>
              <a:t>Un autre problème à prendre en considération lors du dépannage de la connectivité de bout en bout est l'attribution de VLAN. </a:t>
            </a:r>
          </a:p>
        </p:txBody>
      </p:sp>
      <p:sp>
        <p:nvSpPr>
          <p:cNvPr id="9" name="Rectangle 8">
            <a:extLst>
              <a:ext uri="{FF2B5EF4-FFF2-40B4-BE49-F238E27FC236}">
                <a16:creationId xmlns="" xmlns:c="http://schemas.openxmlformats.org/drawingml/2006/chart" xmlns:c15="http://schemas.microsoft.com/office/drawing/2012/chart" xmlns:a16="http://schemas.microsoft.com/office/drawing/2014/main" id="{3413FF74-A7F3-4AB2-AC7D-C305FDB58572}"/>
              </a:ext>
            </a:extLst>
          </p:cNvPr>
          <p:cNvSpPr/>
          <p:nvPr/>
        </p:nvSpPr>
        <p:spPr>
          <a:xfrm>
            <a:off x="476899" y="1515171"/>
            <a:ext cx="3851215" cy="2911550"/>
          </a:xfrm>
          <a:prstGeom prst="rect">
            <a:avLst/>
          </a:prstGeom>
          <a:noFill/>
          <a:ln>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FB7D0949-C710-4098-96EF-2A57D80A53A4}"/>
              </a:ext>
            </a:extLst>
          </p:cNvPr>
          <p:cNvSpPr txBox="1">
            <a:spLocks/>
          </p:cNvSpPr>
          <p:nvPr/>
        </p:nvSpPr>
        <p:spPr>
          <a:xfrm>
            <a:off x="431971" y="1520348"/>
            <a:ext cx="3964538" cy="734747"/>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rtl="0"/>
            <a:r>
              <a:rPr lang="fr-FR" sz="1400">
                <a:solidFill>
                  <a:srgbClr val="000000"/>
                </a:solidFill>
              </a:rPr>
              <a:t>Par exemple, l'adresse MAC sur Fa0/1 doit être dans VLAN 10 au lieu de VLAN 1. </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D5286F01-456E-4C0C-B080-2B5B9F8BAEA2}"/>
              </a:ext>
            </a:extLst>
          </p:cNvPr>
          <p:cNvPicPr>
            <a:picLocks noChangeAspect="1"/>
          </p:cNvPicPr>
          <p:nvPr/>
        </p:nvPicPr>
        <p:blipFill>
          <a:blip r:embed="rId3"/>
          <a:stretch>
            <a:fillRect/>
          </a:stretch>
        </p:blipFill>
        <p:spPr>
          <a:xfrm>
            <a:off x="1116814" y="2571750"/>
            <a:ext cx="2594852" cy="1538316"/>
          </a:xfrm>
          <a:prstGeom prst="rect">
            <a:avLst/>
          </a:prstGeom>
        </p:spPr>
      </p:pic>
      <p:sp>
        <p:nvSpPr>
          <p:cNvPr id="8" name="Rectangle 7">
            <a:extLst>
              <a:ext uri="{FF2B5EF4-FFF2-40B4-BE49-F238E27FC236}">
                <a16:creationId xmlns="" xmlns:c="http://schemas.openxmlformats.org/drawingml/2006/chart" xmlns:c15="http://schemas.microsoft.com/office/drawing/2012/chart" xmlns:a16="http://schemas.microsoft.com/office/drawing/2014/main" id="{71BA7166-F0A9-4D3B-855F-26750F1512AD}"/>
              </a:ext>
            </a:extLst>
          </p:cNvPr>
          <p:cNvSpPr/>
          <p:nvPr/>
        </p:nvSpPr>
        <p:spPr>
          <a:xfrm>
            <a:off x="4665604" y="1510553"/>
            <a:ext cx="3851215" cy="2911550"/>
          </a:xfrm>
          <a:prstGeom prst="rect">
            <a:avLst/>
          </a:prstGeom>
          <a:noFill/>
          <a:ln>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sp>
        <p:nvSpPr>
          <p:cNvPr id="7" name="Content Placeholder 3">
            <a:extLst>
              <a:ext uri="{FF2B5EF4-FFF2-40B4-BE49-F238E27FC236}">
                <a16:creationId xmlns="" xmlns:c="http://schemas.openxmlformats.org/drawingml/2006/chart" xmlns:c15="http://schemas.microsoft.com/office/drawing/2012/chart" xmlns:a16="http://schemas.microsoft.com/office/drawing/2014/main" id="{CACC9D2E-698F-47FD-B0F0-2A89EFE242EB}"/>
              </a:ext>
            </a:extLst>
          </p:cNvPr>
          <p:cNvSpPr txBox="1">
            <a:spLocks/>
          </p:cNvSpPr>
          <p:nvPr/>
        </p:nvSpPr>
        <p:spPr>
          <a:xfrm>
            <a:off x="4747490" y="1520348"/>
            <a:ext cx="3964538" cy="485742"/>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rtl="0"/>
            <a:r>
              <a:rPr lang="fr-FR" sz="1400">
                <a:solidFill>
                  <a:srgbClr val="000000"/>
                </a:solidFill>
              </a:rPr>
              <a:t>La configuration suivante modifie Fa0/1 en VLAN 10 et vérifie la modification.</a:t>
            </a:r>
          </a:p>
        </p:txBody>
      </p:sp>
      <p:pic>
        <p:nvPicPr>
          <p:cNvPr id="5" name="Picture 4">
            <a:extLst>
              <a:ext uri="{FF2B5EF4-FFF2-40B4-BE49-F238E27FC236}">
                <a16:creationId xmlns="" xmlns:c="http://schemas.openxmlformats.org/drawingml/2006/chart" xmlns:c15="http://schemas.microsoft.com/office/drawing/2012/chart" xmlns:a16="http://schemas.microsoft.com/office/drawing/2014/main" id="{8B18CF0A-A873-42AB-8DDF-14A169BB0E46}"/>
              </a:ext>
            </a:extLst>
          </p:cNvPr>
          <p:cNvPicPr>
            <a:picLocks noChangeAspect="1"/>
          </p:cNvPicPr>
          <p:nvPr/>
        </p:nvPicPr>
        <p:blipFill>
          <a:blip r:embed="rId4"/>
          <a:stretch>
            <a:fillRect/>
          </a:stretch>
        </p:blipFill>
        <p:spPr>
          <a:xfrm>
            <a:off x="5282200" y="2082225"/>
            <a:ext cx="2544137" cy="2231404"/>
          </a:xfrm>
          <a:prstGeom prst="rect">
            <a:avLst/>
          </a:prstGeom>
        </p:spPr>
      </p:pic>
    </p:spTree>
    <p:extLst>
      <p:ext uri="{BB962C8B-B14F-4D97-AF65-F5344CB8AC3E}">
        <p14:creationId xmlns="" xmlns:c="http://schemas.openxmlformats.org/drawingml/2006/chart" xmlns:c15="http://schemas.microsoft.com/office/drawing/2012/chart" xmlns:p14="http://schemas.microsoft.com/office/powerpoint/2010/main" val="1805163124"/>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Dépannage de la connectivité IP</a:t>
            </a:r>
            <a:r>
              <a:rPr lang="en-US" dirty="0"/>
              <a:t/>
            </a:r>
            <a:br>
              <a:rPr lang="en-US" dirty="0"/>
            </a:br>
            <a:r>
              <a:rPr lang="fr-FR" sz="2400"/>
              <a:t>Étape 4 - Vérification de la passerelle par défaut</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8280057" cy="320238"/>
          </a:xfrm>
        </p:spPr>
        <p:txBody>
          <a:bodyPr/>
          <a:lstStyle/>
          <a:p>
            <a:pPr marL="0" indent="0" algn="l" rtl="0"/>
            <a:r>
              <a:rPr lang="fr-FR" sz="1600">
                <a:solidFill>
                  <a:srgbClr val="000000"/>
                </a:solidFill>
              </a:rPr>
              <a:t>Des passerelles par défaut mal configurées ou manquantes peuvent causer des problèmes de connectivité.</a:t>
            </a:r>
          </a:p>
        </p:txBody>
      </p:sp>
      <p:sp>
        <p:nvSpPr>
          <p:cNvPr id="5" name="Content Placeholder 3">
            <a:extLst>
              <a:ext uri="{FF2B5EF4-FFF2-40B4-BE49-F238E27FC236}">
                <a16:creationId xmlns="" xmlns:c="http://schemas.openxmlformats.org/drawingml/2006/chart" xmlns:c15="http://schemas.microsoft.com/office/drawing/2012/chart" xmlns:a16="http://schemas.microsoft.com/office/drawing/2014/main" id="{62106BBF-BF6D-4F05-99CF-9528BCD36DEF}"/>
              </a:ext>
            </a:extLst>
          </p:cNvPr>
          <p:cNvSpPr txBox="1">
            <a:spLocks/>
          </p:cNvSpPr>
          <p:nvPr/>
        </p:nvSpPr>
        <p:spPr>
          <a:xfrm>
            <a:off x="431971" y="1435805"/>
            <a:ext cx="3890648"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rtl="0"/>
            <a:r>
              <a:rPr lang="fr-FR" sz="1600">
                <a:solidFill>
                  <a:srgbClr val="000000"/>
                </a:solidFill>
              </a:rPr>
              <a:t>Dans la figure par exemple, les passerelles par défaut pour :</a:t>
            </a:r>
          </a:p>
          <a:p>
            <a:pPr marL="285750" indent="-285750" algn="l" rtl="0">
              <a:buFont typeface="Arial" panose="020B0604020202020204" pitchFamily="34" charset="0"/>
              <a:buChar char="•"/>
            </a:pPr>
            <a:r>
              <a:rPr lang="fr-FR" sz="1600">
                <a:solidFill>
                  <a:srgbClr val="000000"/>
                </a:solidFill>
              </a:rPr>
              <a:t>R1 est 192.168.1.2 (R2)</a:t>
            </a:r>
          </a:p>
          <a:p>
            <a:pPr marL="285750" indent="-285750" algn="l" rtl="0">
              <a:buFont typeface="Arial" panose="020B0604020202020204" pitchFamily="34" charset="0"/>
              <a:buChar char="•"/>
            </a:pPr>
            <a:r>
              <a:rPr lang="fr-FR" sz="1600">
                <a:solidFill>
                  <a:srgbClr val="000000"/>
                </a:solidFill>
              </a:rPr>
              <a:t>PC1 est 10.1.10.1 (R1 G0/0/0)</a:t>
            </a:r>
          </a:p>
          <a:p>
            <a:pPr marL="285750" indent="-285750" algn="l">
              <a:buFont typeface="Arial" panose="020B0604020202020204" pitchFamily="34" charset="0"/>
              <a:buChar char="•"/>
            </a:pPr>
            <a:endParaRPr lang="en-CA" sz="1600" dirty="0">
              <a:solidFill>
                <a:srgbClr val="000000"/>
              </a:solidFill>
            </a:endParaRPr>
          </a:p>
          <a:p>
            <a:pPr marL="0" indent="0" algn="l" rtl="0"/>
            <a:r>
              <a:rPr lang="fr-FR" sz="1600">
                <a:solidFill>
                  <a:srgbClr val="000000"/>
                </a:solidFill>
              </a:rPr>
              <a:t>Commandes utiles pour vérifier la passerelle par défaut sur :</a:t>
            </a:r>
          </a:p>
          <a:p>
            <a:pPr marL="285750" indent="-285750" algn="l" rtl="0">
              <a:buFont typeface="Arial" panose="020B0604020202020204" pitchFamily="34" charset="0"/>
              <a:buChar char="•"/>
            </a:pPr>
            <a:r>
              <a:rPr lang="fr-FR" sz="1600">
                <a:solidFill>
                  <a:srgbClr val="000000"/>
                </a:solidFill>
              </a:rPr>
              <a:t>R1: </a:t>
            </a:r>
            <a:r>
              <a:rPr lang="fr-FR" sz="1600" b="1">
                <a:solidFill>
                  <a:srgbClr val="000000"/>
                </a:solidFill>
              </a:rPr>
              <a:t>show ip route</a:t>
            </a:r>
          </a:p>
          <a:p>
            <a:pPr marL="285750" indent="-285750" algn="l" rtl="0">
              <a:buFont typeface="Arial" panose="020B0604020202020204" pitchFamily="34" charset="0"/>
              <a:buChar char="•"/>
            </a:pPr>
            <a:r>
              <a:rPr lang="fr-FR" sz="1600">
                <a:solidFill>
                  <a:srgbClr val="000000"/>
                </a:solidFill>
              </a:rPr>
              <a:t>PC1: </a:t>
            </a:r>
            <a:r>
              <a:rPr lang="fr-FR" sz="1600" b="1">
                <a:solidFill>
                  <a:srgbClr val="000000"/>
                </a:solidFill>
              </a:rPr>
              <a:t>route print </a:t>
            </a:r>
            <a:r>
              <a:rPr lang="fr-FR" sz="1600">
                <a:solidFill>
                  <a:srgbClr val="000000"/>
                </a:solidFill>
              </a:rPr>
              <a:t>(or </a:t>
            </a:r>
            <a:r>
              <a:rPr lang="fr-FR" sz="1600" b="1">
                <a:solidFill>
                  <a:srgbClr val="000000"/>
                </a:solidFill>
              </a:rPr>
              <a:t>netstat –r</a:t>
            </a:r>
            <a:r>
              <a:rPr lang="fr-FR" sz="1600">
                <a:solidFill>
                  <a:srgbClr val="000000"/>
                </a:solidFill>
              </a:rPr>
              <a:t>)</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81942DF8-4C97-477A-A719-66D0FD7FD41E}"/>
              </a:ext>
            </a:extLst>
          </p:cNvPr>
          <p:cNvPicPr>
            <a:picLocks noChangeAspect="1"/>
          </p:cNvPicPr>
          <p:nvPr/>
        </p:nvPicPr>
        <p:blipFill>
          <a:blip r:embed="rId3"/>
          <a:stretch>
            <a:fillRect/>
          </a:stretch>
        </p:blipFill>
        <p:spPr>
          <a:xfrm>
            <a:off x="4469586" y="1476526"/>
            <a:ext cx="4472027" cy="2781570"/>
          </a:xfrm>
          <a:prstGeom prst="rect">
            <a:avLst/>
          </a:prstGeom>
        </p:spPr>
      </p:pic>
    </p:spTree>
    <p:extLst>
      <p:ext uri="{BB962C8B-B14F-4D97-AF65-F5344CB8AC3E}">
        <p14:creationId xmlns="" xmlns:c="http://schemas.openxmlformats.org/drawingml/2006/chart" xmlns:c15="http://schemas.microsoft.com/office/drawing/2012/chart" xmlns:p14="http://schemas.microsoft.com/office/powerpoint/2010/main" val="1244996"/>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Dépannage de la connectivité IP</a:t>
            </a:r>
            <a:r>
              <a:rPr lang="en-US" dirty="0"/>
              <a:t/>
            </a:r>
            <a:br>
              <a:rPr lang="en-US" dirty="0"/>
            </a:br>
            <a:r>
              <a:rPr lang="fr-FR" sz="2400"/>
              <a:t>Exemple de dépannage de la passerelle par défaut IPv6</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8280057" cy="409809"/>
          </a:xfrm>
        </p:spPr>
        <p:txBody>
          <a:bodyPr/>
          <a:lstStyle/>
          <a:p>
            <a:pPr marL="0" indent="0" algn="l" rtl="0"/>
            <a:r>
              <a:rPr lang="fr-FR" sz="1600">
                <a:solidFill>
                  <a:srgbClr val="000000"/>
                </a:solidFill>
              </a:rPr>
              <a:t>Dans IPv6, la passerelle par défaut peut être configurée manuellement, à l'aide de l'auto configuration sans état (SLAAC) ou du DHCPv6.</a:t>
            </a:r>
          </a:p>
          <a:p>
            <a:pPr marL="0" indent="0" algn="l"/>
            <a:endParaRPr lang="en-CA" sz="1600" dirty="0">
              <a:solidFill>
                <a:srgbClr val="000000"/>
              </a:solidFill>
            </a:endParaRPr>
          </a:p>
          <a:p>
            <a:pPr marL="0" indent="0" algn="l"/>
            <a:endParaRPr lang="en-US" sz="1600" dirty="0">
              <a:solidFill>
                <a:srgbClr val="000000"/>
              </a:solidFill>
            </a:endParaRPr>
          </a:p>
        </p:txBody>
      </p:sp>
      <p:sp>
        <p:nvSpPr>
          <p:cNvPr id="8" name="Rectangle 7">
            <a:extLst>
              <a:ext uri="{FF2B5EF4-FFF2-40B4-BE49-F238E27FC236}">
                <a16:creationId xmlns="" xmlns:c="http://schemas.openxmlformats.org/drawingml/2006/chart" xmlns:c15="http://schemas.microsoft.com/office/drawing/2012/chart" xmlns:a16="http://schemas.microsoft.com/office/drawing/2014/main" id="{CF02EB29-50D4-453C-A159-6A1D860435BE}"/>
              </a:ext>
            </a:extLst>
          </p:cNvPr>
          <p:cNvSpPr/>
          <p:nvPr/>
        </p:nvSpPr>
        <p:spPr>
          <a:xfrm>
            <a:off x="476899" y="1380835"/>
            <a:ext cx="3851215" cy="3177309"/>
          </a:xfrm>
          <a:prstGeom prst="rect">
            <a:avLst/>
          </a:prstGeom>
          <a:noFill/>
          <a:ln>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sp>
        <p:nvSpPr>
          <p:cNvPr id="5" name="Content Placeholder 3">
            <a:extLst>
              <a:ext uri="{FF2B5EF4-FFF2-40B4-BE49-F238E27FC236}">
                <a16:creationId xmlns="" xmlns:c="http://schemas.openxmlformats.org/drawingml/2006/chart" xmlns:c15="http://schemas.microsoft.com/office/drawing/2012/chart" xmlns:a16="http://schemas.microsoft.com/office/drawing/2014/main" id="{50E68B1B-BD17-4412-AAD9-42CFB91C918A}"/>
              </a:ext>
            </a:extLst>
          </p:cNvPr>
          <p:cNvSpPr txBox="1">
            <a:spLocks/>
          </p:cNvSpPr>
          <p:nvPr/>
        </p:nvSpPr>
        <p:spPr>
          <a:xfrm>
            <a:off x="431971" y="1376218"/>
            <a:ext cx="3964538" cy="963762"/>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rtl="0"/>
            <a:r>
              <a:rPr lang="fr-FR" sz="1400">
                <a:solidFill>
                  <a:srgbClr val="000000"/>
                </a:solidFill>
              </a:rPr>
              <a:t>Par exemple, un PC ne peut pas acquérir sa configuration IPv6 à l'aide de SLAAC. La sortie de commande manque le groupe de multidiffusion de routeurs IPv6 (FF02::2). </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C15682F7-C99B-4F8B-9EEC-B14CB724BC6B}"/>
              </a:ext>
            </a:extLst>
          </p:cNvPr>
          <p:cNvPicPr>
            <a:picLocks noChangeAspect="1"/>
          </p:cNvPicPr>
          <p:nvPr/>
        </p:nvPicPr>
        <p:blipFill>
          <a:blip r:embed="rId3"/>
          <a:stretch>
            <a:fillRect/>
          </a:stretch>
        </p:blipFill>
        <p:spPr>
          <a:xfrm>
            <a:off x="758715" y="2455587"/>
            <a:ext cx="3287582" cy="1747372"/>
          </a:xfrm>
          <a:prstGeom prst="rect">
            <a:avLst/>
          </a:prstGeom>
        </p:spPr>
      </p:pic>
      <p:sp>
        <p:nvSpPr>
          <p:cNvPr id="7" name="Rectangle 6">
            <a:extLst>
              <a:ext uri="{FF2B5EF4-FFF2-40B4-BE49-F238E27FC236}">
                <a16:creationId xmlns="" xmlns:c="http://schemas.openxmlformats.org/drawingml/2006/chart" xmlns:c15="http://schemas.microsoft.com/office/drawing/2012/chart" xmlns:a16="http://schemas.microsoft.com/office/drawing/2014/main" id="{18E2EE43-D37E-4498-A22C-F0F1E19CB2F4}"/>
              </a:ext>
            </a:extLst>
          </p:cNvPr>
          <p:cNvSpPr/>
          <p:nvPr/>
        </p:nvSpPr>
        <p:spPr>
          <a:xfrm>
            <a:off x="4887276" y="1376217"/>
            <a:ext cx="3851215" cy="3177309"/>
          </a:xfrm>
          <a:prstGeom prst="rect">
            <a:avLst/>
          </a:prstGeom>
          <a:noFill/>
          <a:ln>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2C2C46A6-5889-4BE1-B95C-055B0BBDBFBB}"/>
              </a:ext>
            </a:extLst>
          </p:cNvPr>
          <p:cNvSpPr txBox="1">
            <a:spLocks/>
          </p:cNvSpPr>
          <p:nvPr/>
        </p:nvSpPr>
        <p:spPr>
          <a:xfrm>
            <a:off x="4969162" y="1376218"/>
            <a:ext cx="3964538" cy="835661"/>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rtl="0"/>
            <a:r>
              <a:rPr lang="fr-FR" sz="1400">
                <a:solidFill>
                  <a:srgbClr val="000000"/>
                </a:solidFill>
              </a:rPr>
              <a:t>R1 est activé en tant que routeur IPv6 et la sortie vérifie maintenant que R1 est membre de ff02::2, le groupe de multidiffusion All-IPv6-Routers.</a:t>
            </a:r>
          </a:p>
        </p:txBody>
      </p:sp>
      <p:pic>
        <p:nvPicPr>
          <p:cNvPr id="9" name="Picture 8">
            <a:extLst>
              <a:ext uri="{FF2B5EF4-FFF2-40B4-BE49-F238E27FC236}">
                <a16:creationId xmlns="" xmlns:c="http://schemas.openxmlformats.org/drawingml/2006/chart" xmlns:c15="http://schemas.microsoft.com/office/drawing/2012/chart" xmlns:a16="http://schemas.microsoft.com/office/drawing/2014/main" id="{F6C649DD-7653-4C2A-BDB8-E52726D2FE75}"/>
              </a:ext>
            </a:extLst>
          </p:cNvPr>
          <p:cNvPicPr>
            <a:picLocks noChangeAspect="1"/>
          </p:cNvPicPr>
          <p:nvPr/>
        </p:nvPicPr>
        <p:blipFill>
          <a:blip r:embed="rId4"/>
          <a:stretch>
            <a:fillRect/>
          </a:stretch>
        </p:blipFill>
        <p:spPr>
          <a:xfrm>
            <a:off x="5281273" y="2311031"/>
            <a:ext cx="3074584" cy="2055579"/>
          </a:xfrm>
          <a:prstGeom prst="rect">
            <a:avLst/>
          </a:prstGeom>
        </p:spPr>
      </p:pic>
    </p:spTree>
    <p:extLst>
      <p:ext uri="{BB962C8B-B14F-4D97-AF65-F5344CB8AC3E}">
        <p14:creationId xmlns="" xmlns:c="http://schemas.openxmlformats.org/drawingml/2006/chart" xmlns:c15="http://schemas.microsoft.com/office/drawing/2012/chart" xmlns:p14="http://schemas.microsoft.com/office/powerpoint/2010/main" val="3931821678"/>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Dépannage de la connectivité IP</a:t>
            </a:r>
            <a:r>
              <a:rPr lang="en-US" dirty="0"/>
              <a:t/>
            </a:r>
            <a:br>
              <a:rPr lang="en-US" dirty="0"/>
            </a:br>
            <a:r>
              <a:rPr lang="fr-FR" sz="2400"/>
              <a:t>Étape 5 - Vérifier le bon chemin</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8280057" cy="372490"/>
          </a:xfrm>
        </p:spPr>
        <p:txBody>
          <a:bodyPr/>
          <a:lstStyle/>
          <a:p>
            <a:pPr marL="0" indent="0" algn="l" rtl="0"/>
            <a:r>
              <a:rPr lang="fr-FR" sz="1600">
                <a:solidFill>
                  <a:srgbClr val="000000"/>
                </a:solidFill>
              </a:rPr>
              <a:t>Lors d'un dépannage, il est souvent nécessaire de vérifier le chemin vers le réseau de destination.</a:t>
            </a:r>
          </a:p>
          <a:p>
            <a:pPr marL="0" indent="0" algn="l"/>
            <a:endParaRPr lang="en-US" sz="1600" dirty="0">
              <a:solidFill>
                <a:srgbClr val="000000"/>
              </a:solidFill>
            </a:endParaRPr>
          </a:p>
        </p:txBody>
      </p:sp>
      <p:sp>
        <p:nvSpPr>
          <p:cNvPr id="5" name="Content Placeholder 3">
            <a:extLst>
              <a:ext uri="{FF2B5EF4-FFF2-40B4-BE49-F238E27FC236}">
                <a16:creationId xmlns="" xmlns:c="http://schemas.openxmlformats.org/drawingml/2006/chart" xmlns:c15="http://schemas.microsoft.com/office/drawing/2012/chart" xmlns:a16="http://schemas.microsoft.com/office/drawing/2014/main" id="{5A99E1BD-959E-47FA-BCE1-C8013A56DEC9}"/>
              </a:ext>
            </a:extLst>
          </p:cNvPr>
          <p:cNvSpPr txBox="1">
            <a:spLocks/>
          </p:cNvSpPr>
          <p:nvPr/>
        </p:nvSpPr>
        <p:spPr>
          <a:xfrm>
            <a:off x="431972" y="1298408"/>
            <a:ext cx="4064208" cy="2754539"/>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285750" indent="-285750" algn="l" rtl="0">
              <a:buFont typeface="Arial" panose="020B0604020202020204" pitchFamily="34" charset="0"/>
              <a:buChar char="•"/>
            </a:pPr>
            <a:r>
              <a:rPr lang="fr-FR" sz="1600">
                <a:solidFill>
                  <a:srgbClr val="000000"/>
                </a:solidFill>
              </a:rPr>
              <a:t>La figure décrit le processus pour les tables de routage IPv4 et IPv6.</a:t>
            </a:r>
          </a:p>
          <a:p>
            <a:pPr marL="285750" indent="-285750" algn="l" rtl="0">
              <a:buFont typeface="Arial" panose="020B0604020202020204" pitchFamily="34" charset="0"/>
              <a:buChar char="•"/>
            </a:pPr>
            <a:r>
              <a:rPr lang="fr-FR" sz="1600">
                <a:solidFill>
                  <a:srgbClr val="000000"/>
                </a:solidFill>
              </a:rPr>
              <a:t>Le processus de transfert de paquets IPv4 et IPv6 se base sur le bit ou le préfixe correspondant le plus long. </a:t>
            </a:r>
          </a:p>
          <a:p>
            <a:pPr marL="285750" indent="-285750" algn="l" rtl="0">
              <a:buFont typeface="Arial" panose="020B0604020202020204" pitchFamily="34" charset="0"/>
              <a:buChar char="•"/>
            </a:pPr>
            <a:r>
              <a:rPr lang="fr-FR" sz="1600">
                <a:solidFill>
                  <a:srgbClr val="000000"/>
                </a:solidFill>
              </a:rPr>
              <a:t>Le processus de table de routage tentera de faire suivre le paquet en utilisant une entrée dans la table de routage avec le plus grand nombre de bits correspondants à gauche. </a:t>
            </a:r>
          </a:p>
          <a:p>
            <a:pPr marL="285750" indent="-285750" algn="l" rtl="0">
              <a:buFont typeface="Arial" panose="020B0604020202020204" pitchFamily="34" charset="0"/>
              <a:buChar char="•"/>
            </a:pPr>
            <a:r>
              <a:rPr lang="fr-FR" sz="1600">
                <a:solidFill>
                  <a:srgbClr val="000000"/>
                </a:solidFill>
              </a:rPr>
              <a:t>Le nombre de bits correspondants est indiqué par la longueur de préfixe de la route.</a:t>
            </a:r>
          </a:p>
          <a:p>
            <a:pPr marL="285750" indent="-285750" algn="l">
              <a:buFont typeface="Arial" panose="020B0604020202020204" pitchFamily="34" charset="0"/>
              <a:buChar char="•"/>
            </a:pPr>
            <a:endParaRPr lang="en-CA" sz="1600" dirty="0">
              <a:solidFill>
                <a:srgbClr val="000000"/>
              </a:solidFill>
            </a:endParaRP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A2335A78-07D8-4FCB-8EA9-034FE9CD89DA}"/>
              </a:ext>
            </a:extLst>
          </p:cNvPr>
          <p:cNvPicPr>
            <a:picLocks noChangeAspect="1"/>
          </p:cNvPicPr>
          <p:nvPr/>
        </p:nvPicPr>
        <p:blipFill>
          <a:blip r:embed="rId3"/>
          <a:stretch>
            <a:fillRect/>
          </a:stretch>
        </p:blipFill>
        <p:spPr>
          <a:xfrm>
            <a:off x="4647822" y="1322030"/>
            <a:ext cx="4064209" cy="2921150"/>
          </a:xfrm>
          <a:prstGeom prst="rect">
            <a:avLst/>
          </a:prstGeom>
        </p:spPr>
      </p:pic>
    </p:spTree>
    <p:extLst>
      <p:ext uri="{BB962C8B-B14F-4D97-AF65-F5344CB8AC3E}">
        <p14:creationId xmlns="" xmlns:c="http://schemas.openxmlformats.org/drawingml/2006/chart" xmlns:c15="http://schemas.microsoft.com/office/drawing/2012/chart" xmlns:p14="http://schemas.microsoft.com/office/powerpoint/2010/main" val="3149301997"/>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Dépannage de la connectivité IP</a:t>
            </a:r>
            <a:r>
              <a:rPr lang="en-US" dirty="0"/>
              <a:t/>
            </a:r>
            <a:br>
              <a:rPr lang="en-US" dirty="0"/>
            </a:br>
            <a:r>
              <a:rPr lang="fr-FR" sz="2400"/>
              <a:t>Étape 6 - Vérification de la couche transport</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8280057" cy="1417518"/>
          </a:xfrm>
        </p:spPr>
        <p:txBody>
          <a:bodyPr/>
          <a:lstStyle/>
          <a:p>
            <a:pPr marL="0" indent="0" algn="l" rtl="0"/>
            <a:r>
              <a:rPr lang="fr-FR" sz="1600">
                <a:solidFill>
                  <a:srgbClr val="000000"/>
                </a:solidFill>
              </a:rPr>
              <a:t>Deux des problèmes les plus fréquents qui affectent la connectivité de la couche transport sont liés à la configuration des listes de contrôle d'accès et à la configuration NAT. </a:t>
            </a:r>
          </a:p>
          <a:p>
            <a:pPr marL="285750" indent="-285750" algn="l" rtl="0">
              <a:buFont typeface="Arial" panose="020B0604020202020204" pitchFamily="34" charset="0"/>
              <a:buChar char="•"/>
            </a:pPr>
            <a:r>
              <a:rPr lang="fr-FR" sz="1600">
                <a:solidFill>
                  <a:srgbClr val="000000"/>
                </a:solidFill>
              </a:rPr>
              <a:t>Un outil couramment utilisé pour tester la fonctionnalité de la couche transport est l'utilitaire Telnet.</a:t>
            </a:r>
          </a:p>
          <a:p>
            <a:pPr marL="285750" indent="-285750" algn="l">
              <a:buFont typeface="Arial" panose="020B0604020202020204" pitchFamily="34" charset="0"/>
              <a:buChar char="•"/>
            </a:pPr>
            <a:endParaRPr lang="en-CA" sz="1600" dirty="0">
              <a:solidFill>
                <a:srgbClr val="000000"/>
              </a:solidFill>
            </a:endParaRPr>
          </a:p>
          <a:p>
            <a:pPr marL="285750" indent="-285750" algn="l" rtl="0">
              <a:buFont typeface="Arial" panose="020B0604020202020204" pitchFamily="34" charset="0"/>
              <a:buChar char="•"/>
            </a:pPr>
            <a:r>
              <a:rPr lang="fr-FR" sz="1600">
                <a:solidFill>
                  <a:srgbClr val="000000"/>
                </a:solidFill>
              </a:rPr>
              <a:t>Par exemple, l'administrateur tente de Telnet à R2 en utilisant le port 80.</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960E229F-F56F-419F-90BD-CD48FF086E01}"/>
              </a:ext>
            </a:extLst>
          </p:cNvPr>
          <p:cNvPicPr>
            <a:picLocks noChangeAspect="1"/>
          </p:cNvPicPr>
          <p:nvPr/>
        </p:nvPicPr>
        <p:blipFill>
          <a:blip r:embed="rId3"/>
          <a:stretch>
            <a:fillRect/>
          </a:stretch>
        </p:blipFill>
        <p:spPr>
          <a:xfrm>
            <a:off x="1967918" y="2656797"/>
            <a:ext cx="4737681" cy="2165070"/>
          </a:xfrm>
          <a:prstGeom prst="rect">
            <a:avLst/>
          </a:prstGeom>
        </p:spPr>
      </p:pic>
    </p:spTree>
    <p:extLst>
      <p:ext uri="{BB962C8B-B14F-4D97-AF65-F5344CB8AC3E}">
        <p14:creationId xmlns="" xmlns:c="http://schemas.openxmlformats.org/drawingml/2006/chart" xmlns:c15="http://schemas.microsoft.com/office/drawing/2012/chart" xmlns:p14="http://schemas.microsoft.com/office/powerpoint/2010/main" val="1177501368"/>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Dépannage de la connectivité IP</a:t>
            </a:r>
            <a:r>
              <a:rPr lang="en-US" dirty="0"/>
              <a:t/>
            </a:r>
            <a:br>
              <a:rPr lang="en-US" dirty="0"/>
            </a:br>
            <a:r>
              <a:rPr lang="fr-FR" sz="2400"/>
              <a:t>Étape 7 - Vérifier les ACLs</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8280057" cy="544761"/>
          </a:xfrm>
        </p:spPr>
        <p:txBody>
          <a:bodyPr/>
          <a:lstStyle/>
          <a:p>
            <a:pPr marL="0" indent="0" algn="l" rtl="0"/>
            <a:r>
              <a:rPr lang="fr-FR" sz="1600">
                <a:solidFill>
                  <a:srgbClr val="000000"/>
                </a:solidFill>
              </a:rPr>
              <a:t>Sur les routeurs, il peut y avoir des ACLs qui interdisent aux protocoles de passer par l'interface dans le sens entrant ou sortant.</a:t>
            </a:r>
          </a:p>
        </p:txBody>
      </p:sp>
      <p:sp>
        <p:nvSpPr>
          <p:cNvPr id="11" name="Rectangle 10">
            <a:extLst>
              <a:ext uri="{FF2B5EF4-FFF2-40B4-BE49-F238E27FC236}">
                <a16:creationId xmlns="" xmlns:c="http://schemas.openxmlformats.org/drawingml/2006/chart" xmlns:c15="http://schemas.microsoft.com/office/drawing/2012/chart" xmlns:a16="http://schemas.microsoft.com/office/drawing/2014/main" id="{9ED74636-680F-4FDD-963E-41F50070BA1D}"/>
              </a:ext>
            </a:extLst>
          </p:cNvPr>
          <p:cNvSpPr/>
          <p:nvPr/>
        </p:nvSpPr>
        <p:spPr>
          <a:xfrm>
            <a:off x="476899" y="1515171"/>
            <a:ext cx="3851215" cy="2911550"/>
          </a:xfrm>
          <a:prstGeom prst="rect">
            <a:avLst/>
          </a:prstGeom>
          <a:noFill/>
          <a:ln>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sp>
        <p:nvSpPr>
          <p:cNvPr id="8" name="Content Placeholder 3">
            <a:extLst>
              <a:ext uri="{FF2B5EF4-FFF2-40B4-BE49-F238E27FC236}">
                <a16:creationId xmlns="" xmlns:c="http://schemas.openxmlformats.org/drawingml/2006/chart" xmlns:c15="http://schemas.microsoft.com/office/drawing/2012/chart" xmlns:a16="http://schemas.microsoft.com/office/drawing/2014/main" id="{38755B66-F896-4815-8137-7E0F139DFF96}"/>
              </a:ext>
            </a:extLst>
          </p:cNvPr>
          <p:cNvSpPr txBox="1">
            <a:spLocks/>
          </p:cNvSpPr>
          <p:nvPr/>
        </p:nvSpPr>
        <p:spPr>
          <a:xfrm>
            <a:off x="431971" y="1520348"/>
            <a:ext cx="3964538" cy="718560"/>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rtl="0"/>
            <a:r>
              <a:rPr lang="fr-FR" sz="1400">
                <a:solidFill>
                  <a:srgbClr val="000000"/>
                </a:solidFill>
              </a:rPr>
              <a:t>Dans cet exemple, l'ACL 100 a été incorrectement configuré en entrée sur le G0/0/0 au lieu d'être en entrée sur le S0/1/1.</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C6B275BE-B08D-46E1-A322-7E8A90163B1E}"/>
              </a:ext>
            </a:extLst>
          </p:cNvPr>
          <p:cNvPicPr>
            <a:picLocks noChangeAspect="1"/>
          </p:cNvPicPr>
          <p:nvPr/>
        </p:nvPicPr>
        <p:blipFill>
          <a:blip r:embed="rId3"/>
          <a:stretch>
            <a:fillRect/>
          </a:stretch>
        </p:blipFill>
        <p:spPr>
          <a:xfrm>
            <a:off x="758186" y="2359076"/>
            <a:ext cx="3211868" cy="1690457"/>
          </a:xfrm>
          <a:prstGeom prst="rect">
            <a:avLst/>
          </a:prstGeom>
        </p:spPr>
      </p:pic>
      <p:sp>
        <p:nvSpPr>
          <p:cNvPr id="10" name="Rectangle 9">
            <a:extLst>
              <a:ext uri="{FF2B5EF4-FFF2-40B4-BE49-F238E27FC236}">
                <a16:creationId xmlns="" xmlns:c="http://schemas.openxmlformats.org/drawingml/2006/chart" xmlns:c15="http://schemas.microsoft.com/office/drawing/2012/chart" xmlns:a16="http://schemas.microsoft.com/office/drawing/2014/main" id="{983DF755-2EB6-418C-BED7-78027DAD9B69}"/>
              </a:ext>
            </a:extLst>
          </p:cNvPr>
          <p:cNvSpPr/>
          <p:nvPr/>
        </p:nvSpPr>
        <p:spPr>
          <a:xfrm>
            <a:off x="4665604" y="1510553"/>
            <a:ext cx="3851215" cy="2911550"/>
          </a:xfrm>
          <a:prstGeom prst="rect">
            <a:avLst/>
          </a:prstGeom>
          <a:noFill/>
          <a:ln>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sp>
        <p:nvSpPr>
          <p:cNvPr id="9" name="Content Placeholder 3">
            <a:extLst>
              <a:ext uri="{FF2B5EF4-FFF2-40B4-BE49-F238E27FC236}">
                <a16:creationId xmlns="" xmlns:c="http://schemas.openxmlformats.org/drawingml/2006/chart" xmlns:c15="http://schemas.microsoft.com/office/drawing/2012/chart" xmlns:a16="http://schemas.microsoft.com/office/drawing/2014/main" id="{84137328-7AB6-4661-B7FC-37C33AC72DCB}"/>
              </a:ext>
            </a:extLst>
          </p:cNvPr>
          <p:cNvSpPr txBox="1">
            <a:spLocks/>
          </p:cNvSpPr>
          <p:nvPr/>
        </p:nvSpPr>
        <p:spPr>
          <a:xfrm>
            <a:off x="4747490" y="1520348"/>
            <a:ext cx="3964538" cy="718560"/>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rtl="0"/>
            <a:r>
              <a:rPr lang="fr-FR" sz="1400">
                <a:solidFill>
                  <a:srgbClr val="000000"/>
                </a:solidFill>
              </a:rPr>
              <a:t>L'ACL est supprimée de G0/0/0 et configurée entrante sur S0/1/1.</a:t>
            </a:r>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B170E929-3031-4963-85A2-0758C52B55F5}"/>
              </a:ext>
            </a:extLst>
          </p:cNvPr>
          <p:cNvPicPr>
            <a:picLocks noChangeAspect="1"/>
          </p:cNvPicPr>
          <p:nvPr/>
        </p:nvPicPr>
        <p:blipFill>
          <a:blip r:embed="rId4"/>
          <a:stretch>
            <a:fillRect/>
          </a:stretch>
        </p:blipFill>
        <p:spPr>
          <a:xfrm>
            <a:off x="5390986" y="2412703"/>
            <a:ext cx="2400449" cy="1107249"/>
          </a:xfrm>
          <a:prstGeom prst="rect">
            <a:avLst/>
          </a:prstGeom>
        </p:spPr>
      </p:pic>
    </p:spTree>
    <p:extLst>
      <p:ext uri="{BB962C8B-B14F-4D97-AF65-F5344CB8AC3E}">
        <p14:creationId xmlns="" xmlns:c="http://schemas.openxmlformats.org/drawingml/2006/chart" xmlns:c15="http://schemas.microsoft.com/office/drawing/2012/chart" xmlns:p14="http://schemas.microsoft.com/office/powerpoint/2010/main" val="2228165772"/>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Dépannage de la connectivité IP</a:t>
            </a:r>
            <a:r>
              <a:rPr lang="en-US" dirty="0"/>
              <a:t/>
            </a:r>
            <a:br>
              <a:rPr lang="en-US" dirty="0"/>
            </a:br>
            <a:r>
              <a:rPr lang="fr-FR" sz="2400"/>
              <a:t>Étape 8 - Vérifier le DNS</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8280057" cy="1069175"/>
          </a:xfrm>
        </p:spPr>
        <p:txBody>
          <a:bodyPr/>
          <a:lstStyle/>
          <a:p>
            <a:pPr marL="0" indent="0" algn="l" rtl="0"/>
            <a:r>
              <a:rPr lang="fr-FR" sz="1600">
                <a:solidFill>
                  <a:srgbClr val="000000"/>
                </a:solidFill>
              </a:rPr>
              <a:t>Le protocole DNS contrôle le DNS, à savoir une base de données distribuée avec laquelle vous pouvez mapper des noms d'hôtes vers des adresses IP. </a:t>
            </a:r>
          </a:p>
          <a:p>
            <a:pPr marL="285750" indent="-285750" algn="l" rtl="0">
              <a:buFont typeface="Arial" panose="020B0604020202020204" pitchFamily="34" charset="0"/>
              <a:buChar char="•"/>
            </a:pPr>
            <a:r>
              <a:rPr lang="fr-FR" sz="1600">
                <a:solidFill>
                  <a:srgbClr val="000000"/>
                </a:solidFill>
              </a:rPr>
              <a:t>Lorsque vous configurez le DNS sur l'appareil, vous pouvez substituer le nom d'hôte à l'adresse IP par toutes les commandes IP, telles que la sortie de commande ping ou telnet.</a:t>
            </a:r>
          </a:p>
        </p:txBody>
      </p:sp>
      <p:sp>
        <p:nvSpPr>
          <p:cNvPr id="10" name="Content Placeholder 3">
            <a:extLst>
              <a:ext uri="{FF2B5EF4-FFF2-40B4-BE49-F238E27FC236}">
                <a16:creationId xmlns="" xmlns:c="http://schemas.openxmlformats.org/drawingml/2006/chart" xmlns:c15="http://schemas.microsoft.com/office/drawing/2012/chart" xmlns:a16="http://schemas.microsoft.com/office/drawing/2014/main" id="{B00FCF3A-58C1-4341-95DC-D517375E6966}"/>
              </a:ext>
            </a:extLst>
          </p:cNvPr>
          <p:cNvSpPr txBox="1">
            <a:spLocks/>
          </p:cNvSpPr>
          <p:nvPr/>
        </p:nvSpPr>
        <p:spPr>
          <a:xfrm>
            <a:off x="431971" y="2019095"/>
            <a:ext cx="4250865" cy="226898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285750" indent="-285750" algn="l" rtl="0">
              <a:buFont typeface="Arial" panose="020B0604020202020204" pitchFamily="34" charset="0"/>
              <a:buChar char="•"/>
            </a:pPr>
            <a:r>
              <a:rPr lang="fr-FR" sz="1600">
                <a:solidFill>
                  <a:srgbClr val="000000"/>
                </a:solidFill>
              </a:rPr>
              <a:t>Utilisez la commande de configuration globale </a:t>
            </a:r>
            <a:r>
              <a:rPr lang="fr-FR" sz="1600" b="1">
                <a:solidFill>
                  <a:srgbClr val="000000"/>
                </a:solidFill>
              </a:rPr>
              <a:t>ip host </a:t>
            </a:r>
            <a:r>
              <a:rPr lang="fr-FR" sz="1600">
                <a:solidFill>
                  <a:srgbClr val="000000"/>
                </a:solidFill>
              </a:rPr>
              <a:t>pour faire entrer un nom à utiliser à la place de l'adresse IPv4 du commutateur ou du routeur, comme indiqué dans la sortie de la commande.</a:t>
            </a:r>
          </a:p>
          <a:p>
            <a:pPr marL="285750" indent="-285750" algn="l">
              <a:buFont typeface="Arial" panose="020B0604020202020204" pitchFamily="34" charset="0"/>
              <a:buChar char="•"/>
            </a:pPr>
            <a:endParaRPr lang="en-CA" sz="1600" dirty="0">
              <a:solidFill>
                <a:srgbClr val="000000"/>
              </a:solidFill>
            </a:endParaRPr>
          </a:p>
          <a:p>
            <a:pPr marL="285750" indent="-285750" algn="l" rtl="0">
              <a:buFont typeface="Arial" panose="020B0604020202020204" pitchFamily="34" charset="0"/>
              <a:buChar char="•"/>
            </a:pPr>
            <a:r>
              <a:rPr lang="fr-FR" sz="1600">
                <a:solidFill>
                  <a:srgbClr val="000000"/>
                </a:solidFill>
              </a:rPr>
              <a:t>Utilisez la commande </a:t>
            </a:r>
            <a:r>
              <a:rPr lang="fr-FR" sz="1600" b="1">
                <a:solidFill>
                  <a:srgbClr val="000000"/>
                </a:solidFill>
              </a:rPr>
              <a:t>nslookup </a:t>
            </a:r>
            <a:r>
              <a:rPr lang="fr-FR" sz="1600">
                <a:solidFill>
                  <a:srgbClr val="000000"/>
                </a:solidFill>
              </a:rPr>
              <a:t>Windows pour afficher les informations de cartographie nom-à-adresse IP.</a:t>
            </a:r>
          </a:p>
        </p:txBody>
      </p:sp>
      <p:grpSp>
        <p:nvGrpSpPr>
          <p:cNvPr id="9" name="Group 8">
            <a:extLst>
              <a:ext uri="{FF2B5EF4-FFF2-40B4-BE49-F238E27FC236}">
                <a16:creationId xmlns="" xmlns:c="http://schemas.openxmlformats.org/drawingml/2006/chart" xmlns:c15="http://schemas.microsoft.com/office/drawing/2012/chart" xmlns:a16="http://schemas.microsoft.com/office/drawing/2014/main" id="{87F71B17-8CAE-4724-857F-45F1DB566561}"/>
              </a:ext>
            </a:extLst>
          </p:cNvPr>
          <p:cNvGrpSpPr/>
          <p:nvPr/>
        </p:nvGrpSpPr>
        <p:grpSpPr>
          <a:xfrm>
            <a:off x="4995973" y="2088448"/>
            <a:ext cx="3820434" cy="1346850"/>
            <a:chOff x="-243053" y="2805802"/>
            <a:chExt cx="3820434" cy="1346850"/>
          </a:xfrm>
        </p:grpSpPr>
        <p:pic>
          <p:nvPicPr>
            <p:cNvPr id="7" name="Picture 6">
              <a:extLst>
                <a:ext uri="{FF2B5EF4-FFF2-40B4-BE49-F238E27FC236}">
                  <a16:creationId xmlns="" xmlns:c="http://schemas.openxmlformats.org/drawingml/2006/chart" xmlns:c15="http://schemas.microsoft.com/office/drawing/2012/chart" xmlns:a16="http://schemas.microsoft.com/office/drawing/2014/main" id="{0C0537CC-0B7B-43E8-AC0C-821E2F3A9D9F}"/>
                </a:ext>
              </a:extLst>
            </p:cNvPr>
            <p:cNvPicPr>
              <a:picLocks noChangeAspect="1"/>
            </p:cNvPicPr>
            <p:nvPr/>
          </p:nvPicPr>
          <p:blipFill>
            <a:blip r:embed="rId3"/>
            <a:stretch>
              <a:fillRect/>
            </a:stretch>
          </p:blipFill>
          <p:spPr>
            <a:xfrm>
              <a:off x="-243053" y="3248257"/>
              <a:ext cx="3820433" cy="904395"/>
            </a:xfrm>
            <a:prstGeom prst="rect">
              <a:avLst/>
            </a:prstGeom>
          </p:spPr>
        </p:pic>
        <p:pic>
          <p:nvPicPr>
            <p:cNvPr id="8" name="Picture 7">
              <a:extLst>
                <a:ext uri="{FF2B5EF4-FFF2-40B4-BE49-F238E27FC236}">
                  <a16:creationId xmlns="" xmlns:c="http://schemas.openxmlformats.org/drawingml/2006/chart" xmlns:c15="http://schemas.microsoft.com/office/drawing/2012/chart" xmlns:a16="http://schemas.microsoft.com/office/drawing/2014/main" id="{C797D663-EED2-4ED0-B38A-6DA133C9B33D}"/>
                </a:ext>
              </a:extLst>
            </p:cNvPr>
            <p:cNvPicPr>
              <a:picLocks noChangeAspect="1"/>
            </p:cNvPicPr>
            <p:nvPr/>
          </p:nvPicPr>
          <p:blipFill>
            <a:blip r:embed="rId4"/>
            <a:stretch>
              <a:fillRect/>
            </a:stretch>
          </p:blipFill>
          <p:spPr>
            <a:xfrm>
              <a:off x="-243052" y="2805802"/>
              <a:ext cx="3820433" cy="507137"/>
            </a:xfrm>
            <a:prstGeom prst="rect">
              <a:avLst/>
            </a:prstGeom>
          </p:spPr>
        </p:pic>
      </p:grpSp>
    </p:spTree>
    <p:extLst>
      <p:ext uri="{BB962C8B-B14F-4D97-AF65-F5344CB8AC3E}">
        <p14:creationId xmlns="" xmlns:c="http://schemas.openxmlformats.org/drawingml/2006/chart" xmlns:c15="http://schemas.microsoft.com/office/drawing/2012/chart" xmlns:p14="http://schemas.microsoft.com/office/powerpoint/2010/main" val="1416484739"/>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Dépannage de la connectivité IP</a:t>
            </a:r>
            <a:r>
              <a:rPr lang="en-US" dirty="0"/>
              <a:t/>
            </a:r>
            <a:br>
              <a:rPr lang="en-US" dirty="0"/>
            </a:br>
            <a:r>
              <a:rPr lang="fr-FR" sz="2400"/>
              <a:t>Dépannage des réseaux d'entreprise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rtl="0"/>
            <a:r>
              <a:rPr lang="fr-FR" sz="1600">
                <a:solidFill>
                  <a:srgbClr val="000000"/>
                </a:solidFill>
              </a:rPr>
              <a:t>Dans cette activité Packet Tracer, vous remplirez les objectifs suivants:</a:t>
            </a:r>
          </a:p>
          <a:p>
            <a:pPr marL="285750" indent="-285750" algn="l" rtl="0">
              <a:buFont typeface="Arial" panose="020B0604020202020204" pitchFamily="34" charset="0"/>
              <a:buChar char="•"/>
            </a:pPr>
            <a:r>
              <a:rPr lang="fr-FR" sz="1600">
                <a:solidFill>
                  <a:srgbClr val="000000"/>
                </a:solidFill>
              </a:rPr>
              <a:t>Partie 1 : Vérifier les technologies de commutation</a:t>
            </a:r>
          </a:p>
          <a:p>
            <a:pPr marL="285750" indent="-285750" algn="l" rtl="0">
              <a:buFont typeface="Arial" panose="020B0604020202020204" pitchFamily="34" charset="0"/>
              <a:buChar char="•"/>
            </a:pPr>
            <a:r>
              <a:rPr lang="fr-FR" sz="1600">
                <a:solidFill>
                  <a:srgbClr val="000000"/>
                </a:solidFill>
              </a:rPr>
              <a:t>Partie 2 : Vérification du DHCP</a:t>
            </a:r>
          </a:p>
          <a:p>
            <a:pPr marL="285750" indent="-285750" algn="l" rtl="0">
              <a:buFont typeface="Arial" panose="020B0604020202020204" pitchFamily="34" charset="0"/>
              <a:buChar char="•"/>
            </a:pPr>
            <a:r>
              <a:rPr lang="fr-FR" sz="1600">
                <a:solidFill>
                  <a:srgbClr val="000000"/>
                </a:solidFill>
              </a:rPr>
              <a:t>Partie 3 : Vérification de routage</a:t>
            </a:r>
          </a:p>
          <a:p>
            <a:pPr marL="285750" indent="-285750" algn="l" rtl="0">
              <a:buFont typeface="Arial" panose="020B0604020202020204" pitchFamily="34" charset="0"/>
              <a:buChar char="•"/>
            </a:pPr>
            <a:r>
              <a:rPr lang="fr-FR" sz="1600">
                <a:solidFill>
                  <a:srgbClr val="000000"/>
                </a:solidFill>
              </a:rPr>
              <a:t>Partie 4 : Vérifier les technologies WAN</a:t>
            </a:r>
          </a:p>
          <a:p>
            <a:pPr marL="285750" indent="-285750" algn="l" rtl="0">
              <a:buFont typeface="Arial" panose="020B0604020202020204" pitchFamily="34" charset="0"/>
              <a:buChar char="•"/>
            </a:pPr>
            <a:r>
              <a:rPr lang="fr-FR" sz="1600">
                <a:solidFill>
                  <a:srgbClr val="000000"/>
                </a:solidFill>
              </a:rPr>
              <a:t>Partie 5 : Vérifier la connectivité</a:t>
            </a:r>
          </a:p>
        </p:txBody>
      </p:sp>
    </p:spTree>
    <p:extLst>
      <p:ext uri="{BB962C8B-B14F-4D97-AF65-F5344CB8AC3E}">
        <p14:creationId xmlns="" xmlns:c="http://schemas.openxmlformats.org/drawingml/2006/chart" xmlns:c15="http://schemas.microsoft.com/office/drawing/2012/chart" xmlns:p14="http://schemas.microsoft.com/office/powerpoint/2010/main" val="2173612742"/>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12.6 Module pratique et questionnaire</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410599242"/>
      </p:ext>
    </p:extLst>
  </p:cSld>
  <p:clrMapOvr>
    <a:masterClrMapping/>
  </p:clrMapOvr>
  <p:transition spd="slow">
    <p:wip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9144000" cy="731837"/>
          </a:xfrm>
        </p:spPr>
        <p:txBody>
          <a:bodyPr/>
          <a:lstStyle/>
          <a:p>
            <a:pPr rtl="0"/>
            <a:r>
              <a:rPr lang="fr-FR" sz="1600"/>
              <a:t>Conception structurée</a:t>
            </a:r>
            <a:r>
              <a:rPr lang="en-US" dirty="0"/>
              <a:t/>
            </a:r>
            <a:br>
              <a:rPr lang="en-US" dirty="0"/>
            </a:br>
            <a:r>
              <a:rPr lang="fr-FR" sz="2300"/>
              <a:t>Packet Tracer - Dépannage du réseau</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rtl="0"/>
            <a:r>
              <a:rPr lang="fr-FR" sz="1600">
                <a:solidFill>
                  <a:srgbClr val="000000"/>
                </a:solidFill>
              </a:rPr>
              <a:t>Dans cette activité Packet Tracer, vous remplirez les objectifs suivants:</a:t>
            </a:r>
          </a:p>
          <a:p>
            <a:pPr marL="285750" indent="-285750" algn="l" rtl="0">
              <a:buFont typeface="Arial" panose="020B0604020202020204" pitchFamily="34" charset="0"/>
              <a:buChar char="•"/>
            </a:pPr>
            <a:r>
              <a:rPr lang="fr-FR" sz="1600">
                <a:solidFill>
                  <a:srgbClr val="000000"/>
                </a:solidFill>
              </a:rPr>
              <a:t>Test de la connectivité réseau</a:t>
            </a:r>
          </a:p>
          <a:p>
            <a:pPr marL="285750" indent="-285750" algn="l" rtl="0">
              <a:buFont typeface="Arial" panose="020B0604020202020204" pitchFamily="34" charset="0"/>
              <a:buChar char="•"/>
            </a:pPr>
            <a:r>
              <a:rPr lang="fr-FR" sz="1600">
                <a:solidFill>
                  <a:srgbClr val="000000"/>
                </a:solidFill>
              </a:rPr>
              <a:t>Compiler les informations d'adressage de l'hôte.</a:t>
            </a:r>
          </a:p>
          <a:p>
            <a:pPr marL="285750" indent="-285750" algn="l" rtl="0">
              <a:buFont typeface="Arial" panose="020B0604020202020204" pitchFamily="34" charset="0"/>
              <a:buChar char="•"/>
            </a:pPr>
            <a:r>
              <a:rPr lang="fr-FR" sz="1600">
                <a:solidFill>
                  <a:srgbClr val="000000"/>
                </a:solidFill>
              </a:rPr>
              <a:t>Accédez à distance aux périphériques de passerelle par défaut.</a:t>
            </a:r>
          </a:p>
          <a:p>
            <a:pPr marL="285750" indent="-285750" algn="l" rtl="0">
              <a:buFont typeface="Arial" panose="020B0604020202020204" pitchFamily="34" charset="0"/>
              <a:buChar char="•"/>
            </a:pPr>
            <a:r>
              <a:rPr lang="fr-FR" sz="1600">
                <a:solidFill>
                  <a:srgbClr val="000000"/>
                </a:solidFill>
              </a:rPr>
              <a:t>Documentez les configurations de périphériques de passerelle par défaut.</a:t>
            </a:r>
          </a:p>
          <a:p>
            <a:pPr marL="285750" indent="-285750" algn="l" rtl="0">
              <a:buFont typeface="Arial" panose="020B0604020202020204" pitchFamily="34" charset="0"/>
              <a:buChar char="•"/>
            </a:pPr>
            <a:r>
              <a:rPr lang="fr-FR" sz="1600">
                <a:solidFill>
                  <a:srgbClr val="000000"/>
                </a:solidFill>
              </a:rPr>
              <a:t>Découvrez les périphériques sur le réseau.</a:t>
            </a:r>
          </a:p>
          <a:p>
            <a:pPr marL="285750" indent="-285750" algn="l" rtl="0">
              <a:buFont typeface="Arial" panose="020B0604020202020204" pitchFamily="34" charset="0"/>
              <a:buChar char="•"/>
            </a:pPr>
            <a:r>
              <a:rPr lang="fr-FR" sz="1600">
                <a:solidFill>
                  <a:srgbClr val="000000"/>
                </a:solidFill>
              </a:rPr>
              <a:t>Dessinez la topologie du réseau.</a:t>
            </a:r>
          </a:p>
        </p:txBody>
      </p:sp>
    </p:spTree>
    <p:extLst>
      <p:ext uri="{BB962C8B-B14F-4D97-AF65-F5344CB8AC3E}">
        <p14:creationId xmlns="" xmlns:c="http://schemas.openxmlformats.org/drawingml/2006/chart" xmlns:c15="http://schemas.microsoft.com/office/drawing/2012/chart" xmlns:p14="http://schemas.microsoft.com/office/powerpoint/2010/main" val="2556431342"/>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0" y="41394"/>
            <a:ext cx="9144000" cy="757551"/>
          </a:xfrm>
        </p:spPr>
        <p:txBody>
          <a:bodyPr/>
          <a:lstStyle/>
          <a:p>
            <a:pPr rtl="0"/>
            <a:r>
              <a:rPr lang="fr-FR"/>
              <a:t>Module 12: Activities</a:t>
            </a:r>
          </a:p>
        </p:txBody>
      </p:sp>
      <p:sp>
        <p:nvSpPr>
          <p:cNvPr id="6147" name="Rectangle 34"/>
          <p:cNvSpPr>
            <a:spLocks noGrp="1" noChangeArrowheads="1"/>
          </p:cNvSpPr>
          <p:nvPr>
            <p:ph idx="1"/>
          </p:nvPr>
        </p:nvSpPr>
        <p:spPr>
          <a:xfrm>
            <a:off x="144065" y="798945"/>
            <a:ext cx="8853286" cy="281056"/>
          </a:xfrm>
        </p:spPr>
        <p:txBody>
          <a:bodyPr/>
          <a:lstStyle/>
          <a:p>
            <a:pPr rtl="0"/>
            <a:r>
              <a:rPr lang="fr-FR"/>
              <a:t>What activities are associated with this module?</a:t>
            </a:r>
          </a:p>
          <a:p>
            <a:endParaRPr lang="en-US" dirty="0"/>
          </a:p>
          <a:p>
            <a:endParaRPr lang="en-US" dirty="0"/>
          </a:p>
          <a:p>
            <a:endParaRPr lang="en-US" dirty="0"/>
          </a:p>
        </p:txBody>
      </p:sp>
      <p:graphicFrame>
        <p:nvGraphicFramePr>
          <p:cNvPr id="7" name="Content Placeholder 3"/>
          <p:cNvGraphicFramePr>
            <a:graphicFrameLocks/>
          </p:cNvGraphicFramePr>
          <p:nvPr>
            <p:extLst>
              <p:ext uri="{D42A27DB-BD31-4B8C-83A1-F6EECF244321}">
                <p14:modId xmlns="" xmlns:c="http://schemas.openxmlformats.org/drawingml/2006/chart" xmlns:c15="http://schemas.microsoft.com/office/drawing/2012/chart" xmlns:p14="http://schemas.microsoft.com/office/powerpoint/2010/main" val="4047201225"/>
              </p:ext>
            </p:extLst>
          </p:nvPr>
        </p:nvGraphicFramePr>
        <p:xfrm>
          <a:off x="455999" y="1183773"/>
          <a:ext cx="8229418" cy="3160782"/>
        </p:xfrm>
        <a:graphic>
          <a:graphicData uri="http://schemas.openxmlformats.org/drawingml/2006/table">
            <a:tbl>
              <a:tblPr firstRow="1" bandRow="1">
                <a:tableStyleId>{5C22544A-7EE6-4342-B048-85BDC9FD1C3A}</a:tableStyleId>
              </a:tblPr>
              <a:tblGrid>
                <a:gridCol w="1129733">
                  <a:extLst>
                    <a:ext uri="{9D8B030D-6E8A-4147-A177-3AD203B41FA5}">
                      <a16:colId xmlns="" xmlns:c="http://schemas.openxmlformats.org/drawingml/2006/chart" xmlns:c15="http://schemas.microsoft.com/office/drawing/2012/chart" xmlns:a16="http://schemas.microsoft.com/office/drawing/2014/main" val="20001"/>
                    </a:ext>
                  </a:extLst>
                </a:gridCol>
                <a:gridCol w="1857736">
                  <a:extLst>
                    <a:ext uri="{9D8B030D-6E8A-4147-A177-3AD203B41FA5}">
                      <a16:colId xmlns="" xmlns:c="http://schemas.openxmlformats.org/drawingml/2006/chart" xmlns:c15="http://schemas.microsoft.com/office/drawing/2012/chart" xmlns:a16="http://schemas.microsoft.com/office/drawing/2014/main" val="3156509146"/>
                    </a:ext>
                  </a:extLst>
                </a:gridCol>
                <a:gridCol w="4080076">
                  <a:extLst>
                    <a:ext uri="{9D8B030D-6E8A-4147-A177-3AD203B41FA5}">
                      <a16:colId xmlns="" xmlns:c="http://schemas.openxmlformats.org/drawingml/2006/chart" xmlns:c15="http://schemas.microsoft.com/office/drawing/2012/chart" xmlns:a16="http://schemas.microsoft.com/office/drawing/2014/main" val="20002"/>
                    </a:ext>
                  </a:extLst>
                </a:gridCol>
                <a:gridCol w="1161873">
                  <a:extLst>
                    <a:ext uri="{9D8B030D-6E8A-4147-A177-3AD203B41FA5}">
                      <a16:colId xmlns="" xmlns:c="http://schemas.openxmlformats.org/drawingml/2006/chart" xmlns:c15="http://schemas.microsoft.com/office/drawing/2012/chart"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0"/>
                  </a:ext>
                </a:extLst>
              </a:tr>
              <a:tr h="350784">
                <a:tc>
                  <a:txBody>
                    <a:bodyPr/>
                    <a:lstStyle/>
                    <a:p>
                      <a:pPr algn="ctr" rtl="0"/>
                      <a:r>
                        <a:rPr lang="fr-FR" sz="1100"/>
                        <a:t>12.1.9</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rtl="0"/>
                      <a:r>
                        <a:rPr lang="fr-FR" sz="1100"/>
                        <a:t>Network Documentation</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1"/>
                  </a:ext>
                </a:extLst>
              </a:tr>
              <a:tr h="350784">
                <a:tc>
                  <a:txBody>
                    <a:bodyPr/>
                    <a:lstStyle/>
                    <a:p>
                      <a:pPr algn="ctr" rtl="0"/>
                      <a:r>
                        <a:rPr lang="fr-FR" sz="1100"/>
                        <a:t>12.2.8</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Troubleshooting Process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2582900979"/>
                  </a:ext>
                </a:extLst>
              </a:tr>
              <a:tr h="350784">
                <a:tc>
                  <a:txBody>
                    <a:bodyPr/>
                    <a:lstStyle/>
                    <a:p>
                      <a:pPr algn="ctr" rtl="0"/>
                      <a:r>
                        <a:rPr lang="fr-FR" sz="1100"/>
                        <a:t>12.3.5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Troubleshooting Tools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3522544737"/>
                  </a:ext>
                </a:extLst>
              </a:tr>
              <a:tr h="350784">
                <a:tc>
                  <a:txBody>
                    <a:bodyPr/>
                    <a:lstStyle/>
                    <a:p>
                      <a:pPr algn="ctr" rtl="0"/>
                      <a:r>
                        <a:rPr lang="fr-FR" sz="1100"/>
                        <a:t>12.4.7</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Symptoms and Causes of Network Problems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3001172460"/>
                  </a:ext>
                </a:extLst>
              </a:tr>
              <a:tr h="350784">
                <a:tc>
                  <a:txBody>
                    <a:bodyPr/>
                    <a:lstStyle/>
                    <a:p>
                      <a:pPr algn="ctr" rtl="0"/>
                      <a:r>
                        <a:rPr lang="fr-FR" sz="1100"/>
                        <a:t>12.5.13</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Troubleshoot Enterprise Networks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3554113264"/>
                  </a:ext>
                </a:extLst>
              </a:tr>
              <a:tr h="350784">
                <a:tc>
                  <a:txBody>
                    <a:bodyPr/>
                    <a:lstStyle/>
                    <a:p>
                      <a:pPr algn="ctr" rtl="0"/>
                      <a:r>
                        <a:rPr lang="fr-FR" sz="1100"/>
                        <a:t>12.6.1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Troubleshooting Challenge - Document the Network</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985717472"/>
                  </a:ext>
                </a:extLst>
              </a:tr>
              <a:tr h="350784">
                <a:tc>
                  <a:txBody>
                    <a:bodyPr/>
                    <a:lstStyle/>
                    <a:p>
                      <a:pPr algn="ctr" rtl="0"/>
                      <a:r>
                        <a:rPr lang="fr-FR" sz="1100"/>
                        <a:t>12.6.2</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Troubleshooting Challenge - Use Documentation to Solve Issues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3716905051"/>
                  </a:ext>
                </a:extLst>
              </a:tr>
              <a:tr h="350784">
                <a:tc>
                  <a:txBody>
                    <a:bodyPr/>
                    <a:lstStyle/>
                    <a:p>
                      <a:pPr algn="ctr" rtl="0"/>
                      <a:r>
                        <a:rPr lang="fr-FR" sz="1100"/>
                        <a:t>12.6.4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Module Quiz</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Network Troubleshooting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58585B"/>
                        </a:solidFill>
                        <a:effectLst/>
                        <a:uLnTx/>
                        <a:uFillTx/>
                        <a:latin typeface="Arial"/>
                        <a:ea typeface="+mn-ea"/>
                        <a:cs typeface="+mn-cs"/>
                      </a:endParaRP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3346670608"/>
                  </a:ext>
                </a:extLst>
              </a:tr>
            </a:tbl>
          </a:graphicData>
        </a:graphic>
      </p:graphicFrame>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2145273728"/>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9144000" cy="1343099"/>
          </a:xfrm>
        </p:spPr>
        <p:txBody>
          <a:bodyPr/>
          <a:lstStyle/>
          <a:p>
            <a:pPr rtl="0"/>
            <a:r>
              <a:rPr lang="fr-FR" sz="1600"/>
              <a:t>Conception structurée</a:t>
            </a:r>
            <a:r>
              <a:rPr lang="en-US" dirty="0"/>
              <a:t/>
            </a:r>
            <a:br>
              <a:rPr lang="en-US" dirty="0"/>
            </a:br>
            <a:r>
              <a:rPr lang="fr-FR" sz="2300"/>
              <a:t>Packet Tracer – </a:t>
            </a:r>
            <a:r>
              <a:rPr lang="fr-FR" sz="2400">
                <a:solidFill>
                  <a:schemeClr val="accent4"/>
                </a:solidFill>
              </a:rPr>
              <a:t>Défi de dépannage - Utiliser la documentation pour résoudre les problèmes</a:t>
            </a:r>
            <a:r>
              <a:rPr lang="en-CA" sz="2400" dirty="0">
                <a:solidFill>
                  <a:schemeClr val="tx1"/>
                </a:solidFill>
              </a:rPr>
              <a:t/>
            </a:r>
            <a:br>
              <a:rPr lang="en-CA" sz="2400" dirty="0">
                <a:solidFill>
                  <a:schemeClr val="tx1"/>
                </a:solidFill>
              </a:rPr>
            </a:br>
            <a:endParaRPr lang="en-CA" sz="2400" dirty="0">
              <a:solidFill>
                <a:schemeClr val="tx1"/>
              </a:solidFill>
            </a:endParaRP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1343099"/>
            <a:ext cx="8280057" cy="3073946"/>
          </a:xfrm>
        </p:spPr>
        <p:txBody>
          <a:bodyPr/>
          <a:lstStyle/>
          <a:p>
            <a:pPr marL="0" indent="0" algn="l" rtl="0"/>
            <a:r>
              <a:rPr lang="fr-FR" sz="1600">
                <a:solidFill>
                  <a:srgbClr val="000000"/>
                </a:solidFill>
              </a:rPr>
              <a:t>Dans cette activité Packet Tracer, vous remplirez les objectifs suivants:</a:t>
            </a:r>
          </a:p>
          <a:p>
            <a:pPr marL="285750" indent="-285750" algn="l" rtl="0">
              <a:buFont typeface="Arial" panose="020B0604020202020204" pitchFamily="34" charset="0"/>
              <a:buChar char="•"/>
            </a:pPr>
            <a:r>
              <a:rPr lang="fr-FR" sz="1600">
                <a:solidFill>
                  <a:srgbClr val="000000"/>
                </a:solidFill>
              </a:rPr>
              <a:t>Utiliser diverses techniques et outils pour identifier les problèmes de connectivité.</a:t>
            </a:r>
          </a:p>
          <a:p>
            <a:pPr marL="285750" indent="-285750" algn="l" rtl="0">
              <a:buFont typeface="Arial" panose="020B0604020202020204" pitchFamily="34" charset="0"/>
              <a:buChar char="•"/>
            </a:pPr>
            <a:r>
              <a:rPr lang="fr-FR" sz="1600">
                <a:solidFill>
                  <a:srgbClr val="000000"/>
                </a:solidFill>
              </a:rPr>
              <a:t>Utilisez la documentation pour guider les efforts de dépannage.</a:t>
            </a:r>
          </a:p>
          <a:p>
            <a:pPr marL="285750" indent="-285750" algn="l" rtl="0">
              <a:buFont typeface="Arial" panose="020B0604020202020204" pitchFamily="34" charset="0"/>
              <a:buChar char="•"/>
            </a:pPr>
            <a:r>
              <a:rPr lang="fr-FR" sz="1600">
                <a:solidFill>
                  <a:srgbClr val="000000"/>
                </a:solidFill>
              </a:rPr>
              <a:t>Identifier les problèmes spécifiques au réseau.</a:t>
            </a:r>
          </a:p>
          <a:p>
            <a:pPr marL="285750" indent="-285750" algn="l" rtl="0">
              <a:buFont typeface="Arial" panose="020B0604020202020204" pitchFamily="34" charset="0"/>
              <a:buChar char="•"/>
            </a:pPr>
            <a:r>
              <a:rPr lang="fr-FR" sz="1600">
                <a:solidFill>
                  <a:srgbClr val="000000"/>
                </a:solidFill>
              </a:rPr>
              <a:t>Mettre en œuvre des solutions aux problèmes de communication en réseau.</a:t>
            </a:r>
          </a:p>
          <a:p>
            <a:pPr marL="285750" indent="-285750" algn="l" rtl="0">
              <a:buFont typeface="Arial" panose="020B0604020202020204" pitchFamily="34" charset="0"/>
              <a:buChar char="•"/>
            </a:pPr>
            <a:r>
              <a:rPr lang="fr-FR" sz="1600">
                <a:solidFill>
                  <a:srgbClr val="000000"/>
                </a:solidFill>
              </a:rPr>
              <a:t>Vérifier le fonctionnement du réseau.</a:t>
            </a:r>
          </a:p>
        </p:txBody>
      </p:sp>
    </p:spTree>
    <p:extLst>
      <p:ext uri="{BB962C8B-B14F-4D97-AF65-F5344CB8AC3E}">
        <p14:creationId xmlns="" xmlns:c="http://schemas.openxmlformats.org/drawingml/2006/chart" xmlns:c15="http://schemas.microsoft.com/office/drawing/2012/chart" xmlns:p14="http://schemas.microsoft.com/office/powerpoint/2010/main" val="2600992622"/>
      </p:ext>
    </p:extLst>
  </p:cSld>
  <p:clrMapOvr>
    <a:masterClrMapping/>
  </p:clrMapOvr>
  <mc:AlternateContent xmlns:mc="http://schemas.openxmlformats.org/markup-compatibility/2006">
    <mc:Choice xmlns="" xmlns:c="http://schemas.openxmlformats.org/drawingml/2006/chart" xmlns:c15="http://schemas.microsoft.com/office/drawing/2012/chart" xmlns:p14="http://schemas.microsoft.com/office/powerpoint/2010/main" Requires="p14">
      <p:transition spd="med" p14:dur="700">
        <p:fade/>
      </p:transition>
    </mc:Choice>
    <mc:Fallback>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BAC22E0C-A8B9-7D4B-BC8E-95F5947642E5}"/>
              </a:ext>
            </a:extLst>
          </p:cNvPr>
          <p:cNvSpPr>
            <a:spLocks noGrp="1"/>
          </p:cNvSpPr>
          <p:nvPr>
            <p:ph idx="1"/>
          </p:nvPr>
        </p:nvSpPr>
        <p:spPr/>
        <p:txBody>
          <a:bodyPr/>
          <a:lstStyle/>
          <a:p>
            <a:pPr marL="182563" indent="-166688" rtl="0">
              <a:spcBef>
                <a:spcPts val="300"/>
              </a:spcBef>
              <a:spcAft>
                <a:spcPts val="300"/>
              </a:spcAft>
              <a:buFont typeface="Arial" panose="020B0604020202020204" pitchFamily="34" charset="0"/>
              <a:buChar char="•"/>
            </a:pPr>
            <a:r>
              <a:rPr lang="fr-FR" sz="1400" dirty="0"/>
              <a:t>La documentation réseau commune inclut les topologies de réseau physiques et logiques, la documentation des périphériques réseau et la documentation de base des performances réseau.</a:t>
            </a:r>
          </a:p>
          <a:p>
            <a:pPr marL="182563" indent="-166688" rtl="0">
              <a:spcBef>
                <a:spcPts val="300"/>
              </a:spcBef>
              <a:spcAft>
                <a:spcPts val="300"/>
              </a:spcAft>
              <a:buFont typeface="Arial" panose="020B0604020202020204" pitchFamily="34" charset="0"/>
              <a:buChar char="•"/>
            </a:pPr>
            <a:r>
              <a:rPr lang="fr-FR" sz="1400" dirty="0"/>
              <a:t>Le processus de dépannage devrait être guidé par des méthodes structurées comme le processus de dépannage en sept étapes : (c.-à-d., 1. Définir le problème, 2. Rassembler des informations, 3. Analyser l'information, 4. Éliminer les causes possibles, 5. Proposer une hypothèse, 6. Hypothèse de test, et 7. Résoudre le problème </a:t>
            </a:r>
          </a:p>
          <a:p>
            <a:pPr marL="182563" indent="-166688" rtl="0">
              <a:spcBef>
                <a:spcPts val="300"/>
              </a:spcBef>
              <a:spcAft>
                <a:spcPts val="300"/>
              </a:spcAft>
              <a:buFont typeface="Arial" panose="020B0604020202020204" pitchFamily="34" charset="0"/>
              <a:buChar char="•"/>
            </a:pPr>
            <a:r>
              <a:rPr lang="fr-FR" sz="1400" dirty="0"/>
              <a:t>Les outils de dépannage comprennent les outils NMS, les bases de connaissances, les outils de base, l'analyseur de protocole, les multimètres numériques, les testeurs de câbles, les analyseurs de câbles, les analyseurs de réseau portables, Cisco Prime NAM et les serveurs </a:t>
            </a:r>
            <a:r>
              <a:rPr lang="fr-FR" sz="1400" dirty="0" err="1"/>
              <a:t>syslog</a:t>
            </a:r>
            <a:r>
              <a:rPr lang="fr-FR" sz="1400" dirty="0"/>
              <a:t>.</a:t>
            </a:r>
          </a:p>
          <a:p>
            <a:pPr marL="182563" indent="-166688" rtl="0">
              <a:spcBef>
                <a:spcPts val="300"/>
              </a:spcBef>
              <a:spcAft>
                <a:spcPts val="300"/>
              </a:spcAft>
              <a:buFont typeface="Arial" panose="020B0604020202020204" pitchFamily="34" charset="0"/>
              <a:buChar char="•"/>
            </a:pPr>
            <a:r>
              <a:rPr lang="fr-FR" sz="1400" dirty="0"/>
              <a:t>Les problèmes de couche physique provoquent des défaillances et des conditions sous-optimales. Les problèmes de couche de liaison de données sont généralement causés par des erreurs d'encapsulation, des erreurs de mappage d'adresses, des erreurs de cadrage et des échecs STP ou des boucles. Les problèmes de couche réseau incluent IPv4, IPv6, protocoles de routage (tels que EIGRP, OSPF, etc.). Les problèmes de couche de transport peuvent être mal configurés NAT ou </a:t>
            </a:r>
            <a:r>
              <a:rPr lang="fr-FR" sz="1400" dirty="0" err="1"/>
              <a:t>ACLs</a:t>
            </a:r>
            <a:r>
              <a:rPr lang="fr-FR" sz="1400" dirty="0"/>
              <a:t>. Les problèmes de couche d'application peuvent entraîner des ressources inaccessibles ou inutilisables</a:t>
            </a:r>
            <a:r>
              <a:rPr lang="fr-FR" sz="1600" dirty="0"/>
              <a:t>. </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2548999575"/>
      </p:ext>
    </p:extLst>
  </p:cSld>
  <p:clrMapOvr>
    <a:masterClrMapping/>
  </p:clrMapOvr>
  <p:transition spd="slow">
    <p:wip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 (Suite)</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BAC22E0C-A8B9-7D4B-BC8E-95F5947642E5}"/>
              </a:ext>
            </a:extLst>
          </p:cNvPr>
          <p:cNvSpPr>
            <a:spLocks noGrp="1"/>
          </p:cNvSpPr>
          <p:nvPr>
            <p:ph idx="1"/>
          </p:nvPr>
        </p:nvSpPr>
        <p:spPr/>
        <p:txBody>
          <a:bodyPr/>
          <a:lstStyle/>
          <a:p>
            <a:pPr marL="182563" indent="-166688" rtl="0">
              <a:spcBef>
                <a:spcPts val="300"/>
              </a:spcBef>
              <a:spcAft>
                <a:spcPts val="300"/>
              </a:spcAft>
              <a:buFont typeface="Arial" panose="020B0604020202020204" pitchFamily="34" charset="0"/>
              <a:buChar char="•"/>
            </a:pPr>
            <a:r>
              <a:rPr lang="fr-FR" sz="1600"/>
              <a:t>Une méthode de dépannage ascendante peut être utilisée pour résoudre les problèmes de connectivité. Commencez à </a:t>
            </a:r>
            <a:r>
              <a:rPr lang="fr-FR"/>
              <a:t>vérifier la couche physique, vérifiez les incompatibilités duplex, vérifiez l'adressage et la passerelle par défaut, vérifiez que le chemin d'accès correct est pris et vérifiez la couche de transport. </a:t>
            </a:r>
            <a:r>
              <a:rPr lang="fr-FR" sz="1600"/>
              <a:t> </a:t>
            </a:r>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182261541"/>
      </p:ext>
    </p:extLst>
  </p:cSld>
  <p:clrMapOvr>
    <a:masterClrMapping/>
  </p:clrMapOvr>
  <p:transition spd="slow">
    <p:wipe/>
  </p:transition>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12: Network Troubleshooting</a:t>
            </a:r>
            <a:r>
              <a:rPr lang="en-US" dirty="0">
                <a:latin typeface="Arial" charset="0"/>
              </a:rPr>
              <a:t/>
            </a:r>
            <a:br>
              <a:rPr lang="en-US" dirty="0">
                <a:latin typeface="Arial" charset="0"/>
              </a:rPr>
            </a:br>
            <a:r>
              <a:rPr lang="fr-FR">
                <a:latin typeface="Arial" charset="0"/>
              </a:rPr>
              <a:t>New Terms and Commands</a:t>
            </a:r>
          </a:p>
        </p:txBody>
      </p:sp>
      <p:graphicFrame>
        <p:nvGraphicFramePr>
          <p:cNvPr id="9" name="Table 9">
            <a:extLst>
              <a:ext uri="{FF2B5EF4-FFF2-40B4-BE49-F238E27FC236}">
                <a16:creationId xmlns="" xmlns:c="http://schemas.openxmlformats.org/drawingml/2006/chart" xmlns:c15="http://schemas.microsoft.com/office/drawing/2012/chart" xmlns:a16="http://schemas.microsoft.com/office/drawing/2014/main" id="{F2480B83-AF5E-4A70-B69B-F1E3A8FAC758}"/>
              </a:ext>
            </a:extLst>
          </p:cNvPr>
          <p:cNvGraphicFramePr>
            <a:graphicFrameLocks noGrp="1"/>
          </p:cNvGraphicFramePr>
          <p:nvPr>
            <p:ph idx="1"/>
            <p:extLst>
              <p:ext uri="{D42A27DB-BD31-4B8C-83A1-F6EECF244321}">
                <p14:modId xmlns="" xmlns:c="http://schemas.openxmlformats.org/drawingml/2006/chart" xmlns:c15="http://schemas.microsoft.com/office/drawing/2012/chart" xmlns:p14="http://schemas.microsoft.com/office/powerpoint/2010/main" val="3142682512"/>
              </p:ext>
            </p:extLst>
          </p:nvPr>
        </p:nvGraphicFramePr>
        <p:xfrm>
          <a:off x="144463" y="798513"/>
          <a:ext cx="8853486" cy="3718560"/>
        </p:xfrm>
        <a:graphic>
          <a:graphicData uri="http://schemas.openxmlformats.org/drawingml/2006/table">
            <a:tbl>
              <a:tblPr firstRow="1" bandRow="1">
                <a:tableStyleId>{F5AB1C69-6EDB-4FF4-983F-18BD219EF322}</a:tableStyleId>
              </a:tblPr>
              <a:tblGrid>
                <a:gridCol w="4426743">
                  <a:extLst>
                    <a:ext uri="{9D8B030D-6E8A-4147-A177-3AD203B41FA5}">
                      <a16:colId xmlns="" xmlns:c="http://schemas.openxmlformats.org/drawingml/2006/chart" xmlns:c15="http://schemas.microsoft.com/office/drawing/2012/chart" xmlns:a16="http://schemas.microsoft.com/office/drawing/2014/main" val="3270854437"/>
                    </a:ext>
                  </a:extLst>
                </a:gridCol>
                <a:gridCol w="4426743">
                  <a:extLst>
                    <a:ext uri="{9D8B030D-6E8A-4147-A177-3AD203B41FA5}">
                      <a16:colId xmlns="" xmlns:c="http://schemas.openxmlformats.org/drawingml/2006/chart" xmlns:c15="http://schemas.microsoft.com/office/drawing/2012/chart" xmlns:a16="http://schemas.microsoft.com/office/drawing/2014/main" val="1988644124"/>
                    </a:ext>
                  </a:extLst>
                </a:gridCol>
              </a:tblGrid>
              <a:tr h="370840">
                <a:tc>
                  <a:txBody>
                    <a:bodyPr/>
                    <a:lstStyle/>
                    <a:p>
                      <a:pPr marL="285750" indent="-285750" rtl="0">
                        <a:buFont typeface="Arial" panose="020B0604020202020204" pitchFamily="34" charset="0"/>
                        <a:buChar char="•"/>
                      </a:pPr>
                      <a:r>
                        <a:rPr lang="fr-FR" b="0">
                          <a:solidFill>
                            <a:srgbClr val="000000"/>
                          </a:solidFill>
                        </a:rPr>
                        <a:t>Network topology diagram</a:t>
                      </a:r>
                    </a:p>
                    <a:p>
                      <a:pPr marL="285750" indent="-285750" rtl="0">
                        <a:buFont typeface="Arial" panose="020B0604020202020204" pitchFamily="34" charset="0"/>
                        <a:buChar char="•"/>
                      </a:pPr>
                      <a:r>
                        <a:rPr lang="fr-FR" b="0">
                          <a:solidFill>
                            <a:srgbClr val="000000"/>
                          </a:solidFill>
                        </a:rPr>
                        <a:t>Physical topology</a:t>
                      </a:r>
                    </a:p>
                    <a:p>
                      <a:pPr marL="285750" indent="-285750" rtl="0">
                        <a:buFont typeface="Arial" panose="020B0604020202020204" pitchFamily="34" charset="0"/>
                        <a:buChar char="•"/>
                      </a:pPr>
                      <a:r>
                        <a:rPr lang="fr-FR" b="0">
                          <a:solidFill>
                            <a:srgbClr val="000000"/>
                          </a:solidFill>
                        </a:rPr>
                        <a:t>Logical topology</a:t>
                      </a:r>
                    </a:p>
                    <a:p>
                      <a:pPr marL="285750" indent="-285750" rtl="0">
                        <a:buFont typeface="Arial" panose="020B0604020202020204" pitchFamily="34" charset="0"/>
                        <a:buChar char="•"/>
                      </a:pPr>
                      <a:r>
                        <a:rPr lang="fr-FR" b="0">
                          <a:solidFill>
                            <a:srgbClr val="000000"/>
                          </a:solidFill>
                        </a:rPr>
                        <a:t>Network device documentation</a:t>
                      </a:r>
                    </a:p>
                    <a:p>
                      <a:pPr marL="285750" indent="-285750" rtl="0">
                        <a:buFont typeface="Arial" panose="020B0604020202020204" pitchFamily="34" charset="0"/>
                        <a:buChar char="•"/>
                      </a:pPr>
                      <a:r>
                        <a:rPr lang="fr-FR" b="0">
                          <a:solidFill>
                            <a:srgbClr val="000000"/>
                          </a:solidFill>
                        </a:rPr>
                        <a:t>Network baseline</a:t>
                      </a:r>
                    </a:p>
                    <a:p>
                      <a:pPr marL="285750" indent="-285750" rtl="0">
                        <a:buFont typeface="Arial" panose="020B0604020202020204" pitchFamily="34" charset="0"/>
                        <a:buChar char="•"/>
                      </a:pPr>
                      <a:r>
                        <a:rPr lang="fr-FR" b="0">
                          <a:solidFill>
                            <a:srgbClr val="000000"/>
                          </a:solidFill>
                        </a:rPr>
                        <a:t>Troubleshooting processes</a:t>
                      </a:r>
                    </a:p>
                    <a:p>
                      <a:pPr marL="285750" indent="-285750" rtl="0">
                        <a:buFont typeface="Arial" panose="020B0604020202020204" pitchFamily="34" charset="0"/>
                        <a:buChar char="•"/>
                      </a:pPr>
                      <a:r>
                        <a:rPr lang="fr-FR" b="0">
                          <a:solidFill>
                            <a:srgbClr val="000000"/>
                          </a:solidFill>
                        </a:rPr>
                        <a:t>Seven-step troubleshooting process</a:t>
                      </a:r>
                    </a:p>
                    <a:p>
                      <a:pPr marL="285750" indent="-285750" rtl="0">
                        <a:buFont typeface="Arial" panose="020B0604020202020204" pitchFamily="34" charset="0"/>
                        <a:buChar char="•"/>
                      </a:pPr>
                      <a:r>
                        <a:rPr lang="fr-FR" b="0">
                          <a:solidFill>
                            <a:srgbClr val="000000"/>
                          </a:solidFill>
                        </a:rPr>
                        <a:t>Bottom-up troubleshooting approach</a:t>
                      </a:r>
                    </a:p>
                    <a:p>
                      <a:pPr marL="285750" indent="-285750" rtl="0">
                        <a:buFont typeface="Arial" panose="020B0604020202020204" pitchFamily="34" charset="0"/>
                        <a:buChar char="•"/>
                      </a:pPr>
                      <a:r>
                        <a:rPr lang="fr-FR" b="0">
                          <a:solidFill>
                            <a:srgbClr val="000000"/>
                          </a:solidFill>
                        </a:rPr>
                        <a:t>Top-down troubleshooting approach</a:t>
                      </a:r>
                    </a:p>
                    <a:p>
                      <a:pPr marL="285750" indent="-285750" rtl="0">
                        <a:buFont typeface="Arial" panose="020B0604020202020204" pitchFamily="34" charset="0"/>
                        <a:buChar char="•"/>
                      </a:pPr>
                      <a:r>
                        <a:rPr lang="fr-FR" b="0">
                          <a:solidFill>
                            <a:srgbClr val="000000"/>
                          </a:solidFill>
                        </a:rPr>
                        <a:t>Divide-and-Conquer troubleshooting approach</a:t>
                      </a:r>
                    </a:p>
                    <a:p>
                      <a:pPr marL="285750" indent="-285750" rtl="0">
                        <a:buFont typeface="Arial" panose="020B0604020202020204" pitchFamily="34" charset="0"/>
                        <a:buChar char="•"/>
                      </a:pPr>
                      <a:r>
                        <a:rPr lang="fr-FR" b="0">
                          <a:solidFill>
                            <a:srgbClr val="000000"/>
                          </a:solidFill>
                        </a:rPr>
                        <a:t>Follow-the-Path troubleshooting approach</a:t>
                      </a:r>
                    </a:p>
                    <a:p>
                      <a:pPr marL="285750" indent="-285750" rtl="0">
                        <a:buFont typeface="Arial" panose="020B0604020202020204" pitchFamily="34" charset="0"/>
                        <a:buChar char="•"/>
                      </a:pPr>
                      <a:r>
                        <a:rPr lang="fr-FR" b="0">
                          <a:solidFill>
                            <a:srgbClr val="000000"/>
                          </a:solidFill>
                        </a:rPr>
                        <a:t>Substitution troubleshooting approach</a:t>
                      </a:r>
                    </a:p>
                    <a:p>
                      <a:pPr marL="285750" indent="-285750" rtl="0">
                        <a:buFont typeface="Arial" panose="020B0604020202020204" pitchFamily="34" charset="0"/>
                        <a:buChar char="•"/>
                      </a:pPr>
                      <a:r>
                        <a:rPr lang="fr-FR" b="0">
                          <a:solidFill>
                            <a:srgbClr val="000000"/>
                          </a:solidFill>
                        </a:rPr>
                        <a:t>Comparison troubleshooting approach</a:t>
                      </a:r>
                    </a:p>
                    <a:p>
                      <a:pPr marL="285750" indent="-285750" rtl="0">
                        <a:buFont typeface="Arial" panose="020B0604020202020204" pitchFamily="34" charset="0"/>
                        <a:buChar char="•"/>
                      </a:pPr>
                      <a:r>
                        <a:rPr lang="fr-FR" b="0">
                          <a:solidFill>
                            <a:srgbClr val="000000"/>
                          </a:solidFill>
                        </a:rPr>
                        <a:t>Educated Guess troubleshooting approach</a:t>
                      </a:r>
                    </a:p>
                    <a:p>
                      <a:pPr marL="285750" indent="-285750" rtl="0">
                        <a:buFont typeface="Arial" panose="020B0604020202020204" pitchFamily="34" charset="0"/>
                        <a:buChar char="•"/>
                      </a:pPr>
                      <a:r>
                        <a:rPr lang="fr-FR" b="0">
                          <a:solidFill>
                            <a:srgbClr val="000000"/>
                          </a:solidFill>
                        </a:rPr>
                        <a:t>Network management system (NMS) tools</a:t>
                      </a:r>
                    </a:p>
                    <a:p>
                      <a:pPr marL="285750" indent="-285750" rtl="0">
                        <a:buFont typeface="Arial" panose="020B0604020202020204" pitchFamily="34" charset="0"/>
                        <a:buChar char="•"/>
                      </a:pPr>
                      <a:r>
                        <a:rPr lang="fr-FR" b="0">
                          <a:solidFill>
                            <a:srgbClr val="000000"/>
                          </a:solidFill>
                        </a:rPr>
                        <a:t>Protocol analyzers</a:t>
                      </a:r>
                    </a:p>
                    <a:p>
                      <a:pPr marL="285750" indent="-285750" rtl="0">
                        <a:buFont typeface="Arial" panose="020B0604020202020204" pitchFamily="34" charset="0"/>
                        <a:buChar char="•"/>
                      </a:pPr>
                      <a:r>
                        <a:rPr lang="fr-FR" b="0">
                          <a:solidFill>
                            <a:srgbClr val="000000"/>
                          </a:solidFill>
                        </a:rPr>
                        <a:t>Digital multimeters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lgn="l" defTabSz="685777" rtl="0" eaLnBrk="1" latinLnBrk="0" hangingPunct="1">
                        <a:buFont typeface="Arial" panose="020B0604020202020204" pitchFamily="34" charset="0"/>
                        <a:buChar char="•"/>
                      </a:pPr>
                      <a:r>
                        <a:rPr lang="fr-FR" sz="1400" b="0" kern="1200">
                          <a:solidFill>
                            <a:srgbClr val="000000"/>
                          </a:solidFill>
                          <a:latin typeface="+mn-lt"/>
                          <a:ea typeface="+mn-ea"/>
                          <a:cs typeface="+mn-cs"/>
                        </a:rPr>
                        <a:t>Cable testers</a:t>
                      </a:r>
                    </a:p>
                    <a:p>
                      <a:pPr marL="285750" indent="-285750" algn="l" defTabSz="685777" rtl="0" eaLnBrk="1" latinLnBrk="0" hangingPunct="1">
                        <a:buFont typeface="Arial" panose="020B0604020202020204" pitchFamily="34" charset="0"/>
                        <a:buChar char="•"/>
                      </a:pPr>
                      <a:r>
                        <a:rPr lang="fr-FR" sz="1400" b="0" kern="1200">
                          <a:solidFill>
                            <a:srgbClr val="000000"/>
                          </a:solidFill>
                          <a:latin typeface="+mn-lt"/>
                          <a:ea typeface="+mn-ea"/>
                          <a:cs typeface="+mn-cs"/>
                        </a:rPr>
                        <a:t>Cable analyzers</a:t>
                      </a:r>
                    </a:p>
                    <a:p>
                      <a:pPr marL="285750" indent="-285750" algn="l" defTabSz="685777" rtl="0" eaLnBrk="1" latinLnBrk="0" hangingPunct="1">
                        <a:buFont typeface="Arial" panose="020B0604020202020204" pitchFamily="34" charset="0"/>
                        <a:buChar char="•"/>
                      </a:pPr>
                      <a:r>
                        <a:rPr lang="fr-FR" sz="1400" b="0" kern="1200">
                          <a:solidFill>
                            <a:srgbClr val="000000"/>
                          </a:solidFill>
                          <a:latin typeface="+mn-lt"/>
                          <a:ea typeface="+mn-ea"/>
                          <a:cs typeface="+mn-cs"/>
                        </a:rPr>
                        <a:t>Portable Network Analyzers</a:t>
                      </a:r>
                    </a:p>
                    <a:p>
                      <a:pPr marL="285750" indent="-285750" algn="l" defTabSz="685777" rtl="0" eaLnBrk="1" latinLnBrk="0" hangingPunct="1">
                        <a:buFont typeface="Arial" panose="020B0604020202020204" pitchFamily="34" charset="0"/>
                        <a:buChar char="•"/>
                      </a:pPr>
                      <a:r>
                        <a:rPr lang="fr-FR" sz="1400" b="0" kern="1200">
                          <a:solidFill>
                            <a:srgbClr val="000000"/>
                          </a:solidFill>
                          <a:latin typeface="+mn-lt"/>
                          <a:ea typeface="+mn-ea"/>
                          <a:cs typeface="+mn-cs"/>
                        </a:rPr>
                        <a:t>Cisco Prime NAM</a:t>
                      </a:r>
                    </a:p>
                    <a:p>
                      <a:pPr marL="285750" indent="-285750" algn="l" defTabSz="685777" rtl="0" eaLnBrk="1" latinLnBrk="0" hangingPunct="1">
                        <a:buFont typeface="Arial" panose="020B0604020202020204" pitchFamily="34" charset="0"/>
                        <a:buChar char="•"/>
                      </a:pPr>
                      <a:r>
                        <a:rPr lang="fr-FR" sz="1400" b="0" kern="1200">
                          <a:solidFill>
                            <a:srgbClr val="000000"/>
                          </a:solidFill>
                          <a:latin typeface="+mn-lt"/>
                          <a:ea typeface="+mn-ea"/>
                          <a:cs typeface="+mn-cs"/>
                        </a:rPr>
                        <a:t>Syslog </a:t>
                      </a:r>
                    </a:p>
                    <a:p>
                      <a:pPr marL="285750" indent="-285750" algn="l" defTabSz="685777" rtl="0" eaLnBrk="1" latinLnBrk="0" hangingPunct="1">
                        <a:buFont typeface="Arial" panose="020B0604020202020204" pitchFamily="34" charset="0"/>
                        <a:buChar char="•"/>
                      </a:pPr>
                      <a:endParaRPr lang="en-US" sz="1400" b="0" kern="1200" dirty="0">
                        <a:solidFill>
                          <a:srgbClr val="000000"/>
                        </a:solidFill>
                        <a:latin typeface="+mn-lt"/>
                        <a:ea typeface="+mn-ea"/>
                        <a:cs typeface="+mn-cs"/>
                      </a:endParaRPr>
                    </a:p>
                    <a:p>
                      <a:endParaRPr lang="en-US"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c="http://schemas.openxmlformats.org/drawingml/2006/chart" xmlns:c15="http://schemas.microsoft.com/office/drawing/2012/chart" xmlns:a16="http://schemas.microsoft.com/office/drawing/2014/main" val="708796709"/>
                  </a:ext>
                </a:extLst>
              </a:tr>
            </a:tbl>
          </a:graphicData>
        </a:graphic>
      </p:graphicFrame>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3271745509"/>
      </p:ext>
    </p:extLst>
  </p:cSld>
  <p:clrMapOvr>
    <a:masterClrMapping/>
  </p:clrMapOvr>
  <p:transition spd="slow">
    <p:wip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4190828277"/>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 y="41394"/>
            <a:ext cx="9144000" cy="524664"/>
          </a:xfrm>
        </p:spPr>
        <p:txBody>
          <a:bodyPr/>
          <a:lstStyle/>
          <a:p>
            <a:pPr rtl="0"/>
            <a:r>
              <a:rPr lang="fr-FR"/>
              <a:t>Module 12: Best Practices</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Prior to teaching Module 12, the instructor should:</a:t>
            </a:r>
          </a:p>
          <a:p>
            <a:pPr rtl="0" eaLnBrk="1" hangingPunct="1">
              <a:lnSpc>
                <a:spcPct val="85000"/>
              </a:lnSpc>
              <a:spcBef>
                <a:spcPct val="30000"/>
              </a:spcBef>
              <a:buFont typeface="Arial" panose="020B0604020202020204" pitchFamily="34" charset="0"/>
              <a:buChar char="•"/>
            </a:pPr>
            <a:r>
              <a:rPr lang="fr-FR" sz="1600"/>
              <a:t>Review the activities and assessments for this module.</a:t>
            </a:r>
          </a:p>
          <a:p>
            <a:pPr rtl="0" eaLnBrk="1" hangingPunct="1">
              <a:lnSpc>
                <a:spcPct val="85000"/>
              </a:lnSpc>
              <a:spcBef>
                <a:spcPct val="30000"/>
              </a:spcBef>
              <a:buFont typeface="Arial" panose="020B0604020202020204" pitchFamily="34" charset="0"/>
              <a:buChar char="•"/>
            </a:pPr>
            <a:r>
              <a:rPr lang="fr-FR" sz="1600"/>
              <a:t>Try to include as many questions as possible to keep students engaged during classroom presentation.</a:t>
            </a:r>
          </a:p>
          <a:p>
            <a:pPr rtl="0">
              <a:lnSpc>
                <a:spcPct val="85000"/>
              </a:lnSpc>
              <a:spcBef>
                <a:spcPct val="30000"/>
              </a:spcBef>
              <a:buFont typeface="Arial" panose="020B0604020202020204" pitchFamily="34" charset="0"/>
              <a:buChar char="•"/>
            </a:pPr>
            <a:r>
              <a:rPr lang="fr-FR" sz="1600"/>
              <a:t>After this Module, the Optimize, Monitor, and Troubleshoot Networks Exam is available, covering Modules 9-12.</a:t>
            </a:r>
          </a:p>
          <a:p>
            <a:pPr marL="0" indent="0" eaLnBrk="1" hangingPunct="1">
              <a:lnSpc>
                <a:spcPct val="85000"/>
              </a:lnSpc>
              <a:spcBef>
                <a:spcPct val="30000"/>
              </a:spcBef>
              <a:buNone/>
            </a:pPr>
            <a:endParaRPr lang="en-US" sz="1600" dirty="0"/>
          </a:p>
          <a:p>
            <a:pPr marL="0" indent="0" rtl="0" eaLnBrk="1" hangingPunct="1">
              <a:lnSpc>
                <a:spcPct val="85000"/>
              </a:lnSpc>
              <a:spcBef>
                <a:spcPct val="30000"/>
              </a:spcBef>
              <a:buNone/>
            </a:pPr>
            <a:r>
              <a:rPr lang="fr-FR" sz="1600"/>
              <a:t>Topic 12.1</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How would you troubleshoot a network connectivity problem?</a:t>
            </a:r>
          </a:p>
          <a:p>
            <a:pPr lvl="2" rtl="0">
              <a:lnSpc>
                <a:spcPct val="85000"/>
              </a:lnSpc>
              <a:spcBef>
                <a:spcPct val="30000"/>
              </a:spcBef>
            </a:pPr>
            <a:r>
              <a:rPr lang="fr-FR" sz="1600"/>
              <a:t>What would you need if you were troubleshooting a connectivity problem?</a:t>
            </a:r>
          </a:p>
          <a:p>
            <a:pPr lvl="2">
              <a:lnSpc>
                <a:spcPct val="85000"/>
              </a:lnSpc>
              <a:spcBef>
                <a:spcPct val="30000"/>
              </a:spcBef>
            </a:pPr>
            <a:endParaRPr lang="en-US" sz="1400" dirty="0"/>
          </a:p>
          <a:p>
            <a:pPr eaLnBrk="1" hangingPunct="1">
              <a:lnSpc>
                <a:spcPct val="85000"/>
              </a:lnSpc>
              <a:spcBef>
                <a:spcPct val="30000"/>
              </a:spcBef>
            </a:pPr>
            <a:endParaRPr lang="en-US" dirty="0"/>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2109317603"/>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12: Best Practices (Cont.)</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Topic 12.2</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What steps you would take to when a host does not reach the internet?</a:t>
            </a:r>
          </a:p>
          <a:p>
            <a:pPr lvl="2" rtl="0">
              <a:lnSpc>
                <a:spcPct val="85000"/>
              </a:lnSpc>
              <a:spcBef>
                <a:spcPct val="30000"/>
              </a:spcBef>
            </a:pPr>
            <a:r>
              <a:rPr lang="fr-FR" sz="1600"/>
              <a:t>What questions would you ask an end-user?</a:t>
            </a:r>
          </a:p>
          <a:p>
            <a:pPr lvl="2">
              <a:lnSpc>
                <a:spcPct val="85000"/>
              </a:lnSpc>
              <a:spcBef>
                <a:spcPct val="30000"/>
              </a:spcBef>
            </a:pPr>
            <a:endParaRPr lang="en-US" sz="1600" dirty="0"/>
          </a:p>
          <a:p>
            <a:pPr marL="0" indent="0" rtl="0">
              <a:lnSpc>
                <a:spcPct val="85000"/>
              </a:lnSpc>
              <a:spcBef>
                <a:spcPct val="30000"/>
              </a:spcBef>
              <a:buNone/>
            </a:pPr>
            <a:r>
              <a:rPr lang="fr-FR" sz="1600"/>
              <a:t>Topic 12.3</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What type of tools would you use to solve a hardware problem?</a:t>
            </a:r>
          </a:p>
          <a:p>
            <a:pPr lvl="2" rtl="0">
              <a:lnSpc>
                <a:spcPct val="85000"/>
              </a:lnSpc>
              <a:spcBef>
                <a:spcPct val="30000"/>
              </a:spcBef>
            </a:pPr>
            <a:r>
              <a:rPr lang="fr-FR" sz="1600"/>
              <a:t>What type of tools would you use to solve a software problem?</a:t>
            </a:r>
          </a:p>
          <a:p>
            <a:pPr marL="0" indent="0">
              <a:lnSpc>
                <a:spcPct val="85000"/>
              </a:lnSpc>
              <a:spcBef>
                <a:spcPct val="30000"/>
              </a:spcBef>
              <a:buNone/>
            </a:pPr>
            <a:endParaRPr lang="en-US" sz="1600" dirty="0"/>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732821050"/>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12: Best Practices (Cont.)</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dirty="0" err="1"/>
              <a:t>Topic</a:t>
            </a:r>
            <a:r>
              <a:rPr lang="fr-FR" sz="1600" dirty="0"/>
              <a:t> 12.4</a:t>
            </a:r>
          </a:p>
          <a:p>
            <a:pPr lvl="1" rtl="0">
              <a:lnSpc>
                <a:spcPct val="85000"/>
              </a:lnSpc>
              <a:spcBef>
                <a:spcPct val="30000"/>
              </a:spcBef>
            </a:pPr>
            <a:r>
              <a:rPr lang="fr-FR" sz="1600" dirty="0" err="1"/>
              <a:t>Ask</a:t>
            </a:r>
            <a:r>
              <a:rPr lang="fr-FR" sz="1600" dirty="0"/>
              <a:t> the </a:t>
            </a:r>
            <a:r>
              <a:rPr lang="fr-FR" sz="1600" dirty="0" err="1"/>
              <a:t>students</a:t>
            </a:r>
            <a:r>
              <a:rPr lang="fr-FR" sz="1600" dirty="0"/>
              <a:t> or have a class discussion</a:t>
            </a:r>
          </a:p>
          <a:p>
            <a:pPr lvl="2" rtl="0">
              <a:lnSpc>
                <a:spcPct val="85000"/>
              </a:lnSpc>
              <a:spcBef>
                <a:spcPct val="30000"/>
              </a:spcBef>
            </a:pPr>
            <a:r>
              <a:rPr lang="fr-FR" sz="1600" dirty="0" err="1"/>
              <a:t>What</a:t>
            </a:r>
            <a:r>
              <a:rPr lang="fr-FR" sz="1600" dirty="0"/>
              <a:t> types of </a:t>
            </a:r>
            <a:r>
              <a:rPr lang="fr-FR" sz="1600" dirty="0" err="1"/>
              <a:t>problems</a:t>
            </a:r>
            <a:r>
              <a:rPr lang="fr-FR" sz="1600" dirty="0"/>
              <a:t> </a:t>
            </a:r>
            <a:r>
              <a:rPr lang="fr-FR" sz="1600" dirty="0" err="1"/>
              <a:t>can</a:t>
            </a:r>
            <a:r>
              <a:rPr lang="fr-FR" sz="1600" dirty="0"/>
              <a:t> </a:t>
            </a:r>
            <a:r>
              <a:rPr lang="fr-FR" sz="1600" dirty="0" err="1"/>
              <a:t>occur</a:t>
            </a:r>
            <a:r>
              <a:rPr lang="fr-FR" sz="1600" dirty="0"/>
              <a:t> </a:t>
            </a:r>
            <a:r>
              <a:rPr lang="fr-FR" sz="1600" dirty="0" err="1"/>
              <a:t>at</a:t>
            </a:r>
            <a:r>
              <a:rPr lang="fr-FR" sz="1600" dirty="0"/>
              <a:t> the </a:t>
            </a:r>
            <a:r>
              <a:rPr lang="fr-FR" sz="1600" dirty="0" err="1"/>
              <a:t>physical</a:t>
            </a:r>
            <a:r>
              <a:rPr lang="fr-FR" sz="1600" dirty="0"/>
              <a:t> layer?</a:t>
            </a:r>
          </a:p>
          <a:p>
            <a:pPr lvl="2" rtl="0">
              <a:lnSpc>
                <a:spcPct val="85000"/>
              </a:lnSpc>
              <a:spcBef>
                <a:spcPct val="30000"/>
              </a:spcBef>
            </a:pPr>
            <a:r>
              <a:rPr lang="fr-FR" sz="1600" dirty="0" err="1"/>
              <a:t>What</a:t>
            </a:r>
            <a:r>
              <a:rPr lang="fr-FR" sz="1600" dirty="0"/>
              <a:t> types of </a:t>
            </a:r>
            <a:r>
              <a:rPr lang="fr-FR" sz="1600" dirty="0" err="1"/>
              <a:t>problems</a:t>
            </a:r>
            <a:r>
              <a:rPr lang="fr-FR" sz="1600" dirty="0"/>
              <a:t> </a:t>
            </a:r>
            <a:r>
              <a:rPr lang="fr-FR" sz="1600" dirty="0" err="1"/>
              <a:t>can</a:t>
            </a:r>
            <a:r>
              <a:rPr lang="fr-FR" sz="1600" dirty="0"/>
              <a:t> </a:t>
            </a:r>
            <a:r>
              <a:rPr lang="fr-FR" sz="1600" dirty="0" err="1"/>
              <a:t>occur</a:t>
            </a:r>
            <a:r>
              <a:rPr lang="fr-FR" sz="1600" dirty="0"/>
              <a:t> </a:t>
            </a:r>
            <a:r>
              <a:rPr lang="fr-FR" sz="1600" dirty="0" err="1"/>
              <a:t>at</a:t>
            </a:r>
            <a:r>
              <a:rPr lang="fr-FR" sz="1600" dirty="0"/>
              <a:t> the data </a:t>
            </a:r>
            <a:r>
              <a:rPr lang="fr-FR" sz="1600" dirty="0" err="1"/>
              <a:t>link</a:t>
            </a:r>
            <a:r>
              <a:rPr lang="fr-FR" sz="1600" dirty="0"/>
              <a:t> layer?</a:t>
            </a:r>
          </a:p>
          <a:p>
            <a:pPr lvl="2" rtl="0">
              <a:lnSpc>
                <a:spcPct val="85000"/>
              </a:lnSpc>
              <a:spcBef>
                <a:spcPct val="30000"/>
              </a:spcBef>
            </a:pPr>
            <a:r>
              <a:rPr lang="fr-FR" sz="1600" dirty="0" err="1"/>
              <a:t>What</a:t>
            </a:r>
            <a:r>
              <a:rPr lang="fr-FR" sz="1600" dirty="0"/>
              <a:t> types of </a:t>
            </a:r>
            <a:r>
              <a:rPr lang="fr-FR" sz="1600" dirty="0" err="1"/>
              <a:t>problems</a:t>
            </a:r>
            <a:r>
              <a:rPr lang="fr-FR" sz="1600" dirty="0"/>
              <a:t> </a:t>
            </a:r>
            <a:r>
              <a:rPr lang="fr-FR" sz="1600" dirty="0" err="1"/>
              <a:t>can</a:t>
            </a:r>
            <a:r>
              <a:rPr lang="fr-FR" sz="1600" dirty="0"/>
              <a:t> </a:t>
            </a:r>
            <a:r>
              <a:rPr lang="fr-FR" sz="1600" dirty="0" err="1"/>
              <a:t>occur</a:t>
            </a:r>
            <a:r>
              <a:rPr lang="fr-FR" sz="1600" dirty="0"/>
              <a:t> </a:t>
            </a:r>
            <a:r>
              <a:rPr lang="fr-FR" sz="1600" dirty="0" err="1"/>
              <a:t>at</a:t>
            </a:r>
            <a:r>
              <a:rPr lang="fr-FR" sz="1600" dirty="0"/>
              <a:t> the network layer?</a:t>
            </a:r>
          </a:p>
          <a:p>
            <a:pPr lvl="2" rtl="0">
              <a:lnSpc>
                <a:spcPct val="85000"/>
              </a:lnSpc>
              <a:spcBef>
                <a:spcPct val="30000"/>
              </a:spcBef>
            </a:pPr>
            <a:r>
              <a:rPr lang="fr-FR" sz="1600" dirty="0" err="1"/>
              <a:t>What</a:t>
            </a:r>
            <a:r>
              <a:rPr lang="fr-FR" sz="1600" dirty="0"/>
              <a:t> types of </a:t>
            </a:r>
            <a:r>
              <a:rPr lang="fr-FR" sz="1600" dirty="0" err="1"/>
              <a:t>problems</a:t>
            </a:r>
            <a:r>
              <a:rPr lang="fr-FR" sz="1600" dirty="0"/>
              <a:t> </a:t>
            </a:r>
            <a:r>
              <a:rPr lang="fr-FR" sz="1600" dirty="0" err="1"/>
              <a:t>can</a:t>
            </a:r>
            <a:r>
              <a:rPr lang="fr-FR" sz="1600" dirty="0"/>
              <a:t> </a:t>
            </a:r>
            <a:r>
              <a:rPr lang="fr-FR" sz="1600" dirty="0" err="1"/>
              <a:t>occur</a:t>
            </a:r>
            <a:r>
              <a:rPr lang="fr-FR" sz="1600" dirty="0"/>
              <a:t> </a:t>
            </a:r>
            <a:r>
              <a:rPr lang="fr-FR" sz="1600" dirty="0" err="1"/>
              <a:t>at</a:t>
            </a:r>
            <a:r>
              <a:rPr lang="fr-FR" sz="1600" dirty="0"/>
              <a:t> the transport layer?</a:t>
            </a:r>
          </a:p>
          <a:p>
            <a:pPr lvl="2" rtl="0">
              <a:lnSpc>
                <a:spcPct val="85000"/>
              </a:lnSpc>
              <a:spcBef>
                <a:spcPct val="30000"/>
              </a:spcBef>
            </a:pPr>
            <a:r>
              <a:rPr lang="fr-FR" sz="1600" dirty="0" err="1"/>
              <a:t>What</a:t>
            </a:r>
            <a:r>
              <a:rPr lang="fr-FR" sz="1600" dirty="0"/>
              <a:t> types of </a:t>
            </a:r>
            <a:r>
              <a:rPr lang="fr-FR" sz="1600" dirty="0" err="1"/>
              <a:t>problems</a:t>
            </a:r>
            <a:r>
              <a:rPr lang="fr-FR" sz="1600" dirty="0"/>
              <a:t> </a:t>
            </a:r>
            <a:r>
              <a:rPr lang="fr-FR" sz="1600" dirty="0" err="1"/>
              <a:t>can</a:t>
            </a:r>
            <a:r>
              <a:rPr lang="fr-FR" sz="1600" dirty="0"/>
              <a:t> </a:t>
            </a:r>
            <a:r>
              <a:rPr lang="fr-FR" sz="1600" dirty="0" err="1"/>
              <a:t>occur</a:t>
            </a:r>
            <a:r>
              <a:rPr lang="fr-FR" sz="1600" dirty="0"/>
              <a:t> </a:t>
            </a:r>
            <a:r>
              <a:rPr lang="fr-FR" sz="1600" dirty="0" err="1"/>
              <a:t>at</a:t>
            </a:r>
            <a:r>
              <a:rPr lang="fr-FR" sz="1600" dirty="0"/>
              <a:t> the application layer?</a:t>
            </a:r>
          </a:p>
          <a:p>
            <a:pPr marL="0" indent="0" eaLnBrk="1" hangingPunct="1">
              <a:lnSpc>
                <a:spcPct val="85000"/>
              </a:lnSpc>
              <a:spcBef>
                <a:spcPct val="30000"/>
              </a:spcBef>
              <a:buNone/>
            </a:pPr>
            <a:endParaRPr lang="en-US" sz="1600" dirty="0"/>
          </a:p>
          <a:p>
            <a:pPr marL="0" indent="0" rtl="0" eaLnBrk="1" hangingPunct="1">
              <a:lnSpc>
                <a:spcPct val="85000"/>
              </a:lnSpc>
              <a:spcBef>
                <a:spcPct val="30000"/>
              </a:spcBef>
              <a:buNone/>
            </a:pPr>
            <a:r>
              <a:rPr lang="fr-FR" sz="1600" dirty="0" err="1"/>
              <a:t>Topic</a:t>
            </a:r>
            <a:r>
              <a:rPr lang="fr-FR" sz="1600" dirty="0"/>
              <a:t> 12.5</a:t>
            </a:r>
          </a:p>
          <a:p>
            <a:pPr lvl="1" rtl="0">
              <a:lnSpc>
                <a:spcPct val="85000"/>
              </a:lnSpc>
              <a:spcBef>
                <a:spcPct val="30000"/>
              </a:spcBef>
            </a:pPr>
            <a:r>
              <a:rPr lang="fr-FR" sz="1600" dirty="0" err="1"/>
              <a:t>Ask</a:t>
            </a:r>
            <a:r>
              <a:rPr lang="fr-FR" sz="1600" dirty="0"/>
              <a:t> the </a:t>
            </a:r>
            <a:r>
              <a:rPr lang="fr-FR" sz="1600" dirty="0" err="1"/>
              <a:t>students</a:t>
            </a:r>
            <a:r>
              <a:rPr lang="fr-FR" sz="1600" dirty="0"/>
              <a:t> or have a class discussion</a:t>
            </a:r>
          </a:p>
          <a:p>
            <a:pPr lvl="2" rtl="0">
              <a:lnSpc>
                <a:spcPct val="85000"/>
              </a:lnSpc>
              <a:spcBef>
                <a:spcPct val="30000"/>
              </a:spcBef>
            </a:pPr>
            <a:r>
              <a:rPr lang="fr-FR" sz="1600" dirty="0" err="1"/>
              <a:t>Given</a:t>
            </a:r>
            <a:r>
              <a:rPr lang="fr-FR" sz="1600" dirty="0"/>
              <a:t> a </a:t>
            </a:r>
            <a:r>
              <a:rPr lang="fr-FR" sz="1600" dirty="0" err="1"/>
              <a:t>topology</a:t>
            </a:r>
            <a:r>
              <a:rPr lang="fr-FR" sz="1600" dirty="0"/>
              <a:t>, </a:t>
            </a:r>
            <a:r>
              <a:rPr lang="fr-FR" sz="1600" dirty="0" err="1"/>
              <a:t>what</a:t>
            </a:r>
            <a:r>
              <a:rPr lang="fr-FR" sz="1600" dirty="0"/>
              <a:t> </a:t>
            </a:r>
            <a:r>
              <a:rPr lang="fr-FR" sz="1600" dirty="0" err="1"/>
              <a:t>steps</a:t>
            </a:r>
            <a:r>
              <a:rPr lang="fr-FR" sz="1600" dirty="0"/>
              <a:t> </a:t>
            </a:r>
            <a:r>
              <a:rPr lang="fr-FR" sz="1600" dirty="0" err="1"/>
              <a:t>would</a:t>
            </a:r>
            <a:r>
              <a:rPr lang="fr-FR" sz="1600" dirty="0"/>
              <a:t> </a:t>
            </a:r>
            <a:r>
              <a:rPr lang="fr-FR" sz="1600" dirty="0" err="1"/>
              <a:t>you</a:t>
            </a:r>
            <a:r>
              <a:rPr lang="fr-FR" sz="1600" dirty="0"/>
              <a:t> </a:t>
            </a:r>
            <a:r>
              <a:rPr lang="fr-FR" sz="1600" dirty="0" err="1"/>
              <a:t>take</a:t>
            </a:r>
            <a:r>
              <a:rPr lang="fr-FR" sz="1600" dirty="0"/>
              <a:t> to </a:t>
            </a:r>
            <a:r>
              <a:rPr lang="fr-FR" sz="1600" dirty="0" err="1"/>
              <a:t>solve</a:t>
            </a:r>
            <a:r>
              <a:rPr lang="fr-FR" sz="1600" dirty="0"/>
              <a:t> and end-to-end </a:t>
            </a:r>
            <a:r>
              <a:rPr lang="fr-FR" sz="1600" dirty="0" err="1"/>
              <a:t>connectivity</a:t>
            </a:r>
            <a:r>
              <a:rPr lang="fr-FR" sz="1600" dirty="0"/>
              <a:t> </a:t>
            </a:r>
            <a:r>
              <a:rPr lang="fr-FR" sz="1600" dirty="0" err="1"/>
              <a:t>problem</a:t>
            </a:r>
            <a:r>
              <a:rPr lang="fr-FR" sz="1600" dirty="0"/>
              <a:t>?</a:t>
            </a:r>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 xmlns:c="http://schemas.openxmlformats.org/drawingml/2006/chart" xmlns:c15="http://schemas.microsoft.com/office/drawing/2012/chart" xmlns:p14="http://schemas.microsoft.com/office/powerpoint/2010/main" val="1434731956"/>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14818</TotalTime>
  <Words>6527</Words>
  <Application>Microsoft Office PowerPoint</Application>
  <PresentationFormat>On-screen Show (16:9)</PresentationFormat>
  <Paragraphs>875</Paragraphs>
  <Slides>64</Slides>
  <Notes>62</Notes>
  <HiddenSlides>9</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Default Theme</vt:lpstr>
      <vt:lpstr>Module 12 : Dépannage du réseau</vt:lpstr>
      <vt:lpstr>Instructor Materials – Module 12 Planning Guide</vt:lpstr>
      <vt:lpstr>What to Expect in this Module</vt:lpstr>
      <vt:lpstr>What to Expect in this Module (Cont.)</vt:lpstr>
      <vt:lpstr>Check Your Understanding</vt:lpstr>
      <vt:lpstr>Module 12: Activities</vt:lpstr>
      <vt:lpstr>Module 12: Best Practices</vt:lpstr>
      <vt:lpstr>Module 12: Best Practices (Cont.)</vt:lpstr>
      <vt:lpstr>Module 12: Best Practices (Cont.)</vt:lpstr>
      <vt:lpstr>Module 12 : Dépannage du réseau</vt:lpstr>
      <vt:lpstr>Objectifs de ce module</vt:lpstr>
      <vt:lpstr>12.1 Documentation du réseau</vt:lpstr>
      <vt:lpstr>Documentation du réseau Aperçu de la documentation</vt:lpstr>
      <vt:lpstr>Documentation du réseau Diagrammes de la topologie du réseau</vt:lpstr>
      <vt:lpstr>Documentation du réseau Documentation du périphérique réseau</vt:lpstr>
      <vt:lpstr>Documentation du réseau Établir une base de référence du réseau</vt:lpstr>
      <vt:lpstr>Documentation du réseau Étape 1 - Déterminer les types de données à collecter</vt:lpstr>
      <vt:lpstr>Documentation du réseau Étape 2 - Identifier les dispositifs et les ports d'intérêt</vt:lpstr>
      <vt:lpstr>Documentation du réseau Étape 3 - Déterminer la durée de base</vt:lpstr>
      <vt:lpstr>Documentation du réseau  Mesure de données</vt:lpstr>
      <vt:lpstr>12.2 Processus de dépannage</vt:lpstr>
      <vt:lpstr>Processus de dépannage  Procédures générales de dépannage</vt:lpstr>
      <vt:lpstr>Processus de dépannage Processus de dépannage en sept étapes</vt:lpstr>
      <vt:lpstr>Processus de dépannage  Questions aux utilisateurs finaux</vt:lpstr>
      <vt:lpstr>Processus de dépannage Collecter des informations</vt:lpstr>
      <vt:lpstr>Processus de dépannage Dépannage avec les modèles en couches</vt:lpstr>
      <vt:lpstr>Processus de dépannage Méthodes de dépannage structurées</vt:lpstr>
      <vt:lpstr>Processus de dépannage Lignes directrices pour le choix d'une méthode de dépannage</vt:lpstr>
      <vt:lpstr>12.3 Processus de dépannage</vt:lpstr>
      <vt:lpstr>Outils de dépannage  Outils logiciels de dépannage</vt:lpstr>
      <vt:lpstr>Outils de dépannage  Analyseurs de protocole</vt:lpstr>
      <vt:lpstr>Outils de dépannage  Outils matériels de dépannage</vt:lpstr>
      <vt:lpstr>Outils de dépannage Syslog Server comme outil de dépannage</vt:lpstr>
      <vt:lpstr>12.4 Symptômes et causes des problèmes de réseau</vt:lpstr>
      <vt:lpstr>Symptômes et causes des problèmes de réseau Dépannage de la couche physique</vt:lpstr>
      <vt:lpstr>Symptômes et causes des problèmes de réseau Dépannage de la couche physique (suite)</vt:lpstr>
      <vt:lpstr>Symptômes et causes des problèmes de réseau Dépannage de la couche de liaison des données</vt:lpstr>
      <vt:lpstr>Symptômes et causes des problèmes de réseau Dépannage de la couche de liaison des données</vt:lpstr>
      <vt:lpstr>Symptômes et causes des problèmes de réseau Dépannage de la couche réseau</vt:lpstr>
      <vt:lpstr>Symptômes et causes des problèmes de réseau Dépannage de la couche réseau (suite)</vt:lpstr>
      <vt:lpstr>Symptômes et causes des problèmes de réseau Dépannage de la couche transport - ACLs</vt:lpstr>
      <vt:lpstr>Symptômes et causes des problèmes de réseau Dépannage de la couche transport - ACLs</vt:lpstr>
      <vt:lpstr>Symptômes et causes des problèmes de réseau Dépannage de la couche d'application</vt:lpstr>
      <vt:lpstr>12.5 Dépannage de la connectivité IP</vt:lpstr>
      <vt:lpstr>Dépannage de la connectivité IP  Composantes de dépannage de la connectivité de bout en bout</vt:lpstr>
      <vt:lpstr>Dépannage de la connectivité IP Un problème de connectivité de bout en bout déclenche le dépannage</vt:lpstr>
      <vt:lpstr>Dépannage de la connectivité IP Étape 1 - Vérification de la couche physique</vt:lpstr>
      <vt:lpstr>Dépannage de la connectivité IP Étape 2 - Vérifier les erreurs de connexion en duplex</vt:lpstr>
      <vt:lpstr>Dépannage de la connectivité IP Étape 3 - Vérifier l'adressage sur le réseau local</vt:lpstr>
      <vt:lpstr>Dépannage de la connectivité IP Exemple de dépannage de l'attribution d'un VLAN</vt:lpstr>
      <vt:lpstr>Dépannage de la connectivité IP Étape 4 - Vérification de la passerelle par défaut</vt:lpstr>
      <vt:lpstr>Dépannage de la connectivité IP Exemple de dépannage de la passerelle par défaut IPv6</vt:lpstr>
      <vt:lpstr>Dépannage de la connectivité IP Étape 5 - Vérifier le bon chemin</vt:lpstr>
      <vt:lpstr>Dépannage de la connectivité IP Étape 6 - Vérification de la couche transport</vt:lpstr>
      <vt:lpstr>Dépannage de la connectivité IP Étape 7 - Vérifier les ACLs</vt:lpstr>
      <vt:lpstr>Dépannage de la connectivité IP Étape 8 - Vérifier le DNS</vt:lpstr>
      <vt:lpstr>Dépannage de la connectivité IP Dépannage des réseaux d'entreprise</vt:lpstr>
      <vt:lpstr>12.6 Module pratique et questionnaire</vt:lpstr>
      <vt:lpstr>Conception structurée Packet Tracer - Dépannage du réseau</vt:lpstr>
      <vt:lpstr>Conception structurée Packet Tracer – Défi de dépannage - Utiliser la documentation pour résoudre les problèmes </vt:lpstr>
      <vt:lpstr>Module Pratique et Questionnaire Qu'est-ce que j'ai appris dans ce module?</vt:lpstr>
      <vt:lpstr>Module pratique et questionnaire Qu'est-ce que j'ai appris dans ce module? (Suite)</vt:lpstr>
      <vt:lpstr>Module 12: Network Troubleshooting New Terms and Commands</vt:lpstr>
      <vt:lpstr>Slide 64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Dawlat</cp:lastModifiedBy>
  <cp:revision>376</cp:revision>
  <dcterms:created xsi:type="dcterms:W3CDTF">2019-10-18T06:21:22Z</dcterms:created>
  <dcterms:modified xsi:type="dcterms:W3CDTF">2020-08-30T08:27:25Z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