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19.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20.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tags/tag21.xml" ContentType="application/vnd.openxmlformats-officedocument.presentationml.tags+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tags/tag22.xml" ContentType="application/vnd.openxmlformats-officedocument.presentationml.tags+xml"/>
  <Override PartName="/ppt/notesSlides/notesSlide81.xml" ContentType="application/vnd.openxmlformats-officedocument.presentationml.notesSlide+xml"/>
  <Override PartName="/ppt/tags/tag23.xml" ContentType="application/vnd.openxmlformats-officedocument.presentationml.tags+xml"/>
  <Override PartName="/ppt/notesSlides/notesSlide82.xml" ContentType="application/vnd.openxmlformats-officedocument.presentationml.notesSlide+xml"/>
  <Override PartName="/ppt/tags/tag24.xml" ContentType="application/vnd.openxmlformats-officedocument.presentationml.tags+xml"/>
  <Override PartName="/ppt/notesSlides/notesSlide83.xml" ContentType="application/vnd.openxmlformats-officedocument.presentationml.notesSlide+xml"/>
  <Override PartName="/ppt/tags/tag25.xml" ContentType="application/vnd.openxmlformats-officedocument.presentationml.tags+xml"/>
  <Override PartName="/ppt/notesSlides/notesSlide84.xml" ContentType="application/vnd.openxmlformats-officedocument.presentationml.notesSlide+xml"/>
  <Override PartName="/ppt/tags/tag26.xml" ContentType="application/vnd.openxmlformats-officedocument.presentationml.tags+xml"/>
  <Override PartName="/ppt/notesSlides/notesSlide85.xml" ContentType="application/vnd.openxmlformats-officedocument.presentationml.notesSlide+xml"/>
  <Override PartName="/ppt/tags/tag27.xml" ContentType="application/vnd.openxmlformats-officedocument.presentationml.tags+xml"/>
  <Override PartName="/ppt/notesSlides/notesSlide86.xml" ContentType="application/vnd.openxmlformats-officedocument.presentationml.notesSlide+xml"/>
  <Override PartName="/ppt/tags/tag28.xml" ContentType="application/vnd.openxmlformats-officedocument.presentationml.tags+xml"/>
  <Override PartName="/ppt/notesSlides/notesSlide87.xml" ContentType="application/vnd.openxmlformats-officedocument.presentationml.notesSlide+xml"/>
  <Override PartName="/ppt/tags/tag29.xml" ContentType="application/vnd.openxmlformats-officedocument.presentationml.tags+xml"/>
  <Override PartName="/ppt/notesSlides/notesSlide88.xml" ContentType="application/vnd.openxmlformats-officedocument.presentationml.notesSlide+xml"/>
  <Override PartName="/ppt/tags/tag30.xml" ContentType="application/vnd.openxmlformats-officedocument.presentationml.tags+xml"/>
  <Override PartName="/ppt/notesSlides/notesSlide89.xml" ContentType="application/vnd.openxmlformats-officedocument.presentationml.notesSlide+xml"/>
  <Override PartName="/ppt/tags/tag31.xml" ContentType="application/vnd.openxmlformats-officedocument.presentationml.tags+xml"/>
  <Override PartName="/ppt/notesSlides/notesSlide90.xml" ContentType="application/vnd.openxmlformats-officedocument.presentationml.notesSlide+xml"/>
  <Override PartName="/ppt/tags/tag32.xml" ContentType="application/vnd.openxmlformats-officedocument.presentationml.tags+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95"/>
  </p:notesMasterIdLst>
  <p:sldIdLst>
    <p:sldId id="513" r:id="rId2"/>
    <p:sldId id="1209" r:id="rId3"/>
    <p:sldId id="1272" r:id="rId4"/>
    <p:sldId id="1484" r:id="rId5"/>
    <p:sldId id="1273" r:id="rId6"/>
    <p:sldId id="1072" r:id="rId7"/>
    <p:sldId id="763" r:id="rId8"/>
    <p:sldId id="1483" r:id="rId9"/>
    <p:sldId id="1052" r:id="rId10"/>
    <p:sldId id="1069" r:id="rId11"/>
    <p:sldId id="1419" r:id="rId12"/>
    <p:sldId id="876" r:id="rId13"/>
    <p:sldId id="860" r:id="rId14"/>
    <p:sldId id="759" r:id="rId15"/>
    <p:sldId id="1108" r:id="rId16"/>
    <p:sldId id="1423" r:id="rId17"/>
    <p:sldId id="1424" r:id="rId18"/>
    <p:sldId id="1425" r:id="rId19"/>
    <p:sldId id="1426" r:id="rId20"/>
    <p:sldId id="1056" r:id="rId21"/>
    <p:sldId id="1187" r:id="rId22"/>
    <p:sldId id="1427" r:id="rId23"/>
    <p:sldId id="1428" r:id="rId24"/>
    <p:sldId id="1429" r:id="rId25"/>
    <p:sldId id="1430" r:id="rId26"/>
    <p:sldId id="1103" r:id="rId27"/>
    <p:sldId id="1189" r:id="rId28"/>
    <p:sldId id="1431" r:id="rId29"/>
    <p:sldId id="1432" r:id="rId30"/>
    <p:sldId id="1433" r:id="rId31"/>
    <p:sldId id="1434" r:id="rId32"/>
    <p:sldId id="1435" r:id="rId33"/>
    <p:sldId id="1436" r:id="rId34"/>
    <p:sldId id="1437" r:id="rId35"/>
    <p:sldId id="1104" r:id="rId36"/>
    <p:sldId id="1194" r:id="rId37"/>
    <p:sldId id="1438" r:id="rId38"/>
    <p:sldId id="1439" r:id="rId39"/>
    <p:sldId id="1440" r:id="rId40"/>
    <p:sldId id="1441" r:id="rId41"/>
    <p:sldId id="1442" r:id="rId42"/>
    <p:sldId id="1443" r:id="rId43"/>
    <p:sldId id="1444" r:id="rId44"/>
    <p:sldId id="1445" r:id="rId45"/>
    <p:sldId id="1446" r:id="rId46"/>
    <p:sldId id="1447" r:id="rId47"/>
    <p:sldId id="1448" r:id="rId48"/>
    <p:sldId id="1271" r:id="rId49"/>
    <p:sldId id="1277" r:id="rId50"/>
    <p:sldId id="1449" r:id="rId51"/>
    <p:sldId id="1450" r:id="rId52"/>
    <p:sldId id="1451" r:id="rId53"/>
    <p:sldId id="1452" r:id="rId54"/>
    <p:sldId id="1453" r:id="rId55"/>
    <p:sldId id="1311" r:id="rId56"/>
    <p:sldId id="1312" r:id="rId57"/>
    <p:sldId id="1454" r:id="rId58"/>
    <p:sldId id="1455" r:id="rId59"/>
    <p:sldId id="1456" r:id="rId60"/>
    <p:sldId id="1457" r:id="rId61"/>
    <p:sldId id="1458" r:id="rId62"/>
    <p:sldId id="1459" r:id="rId63"/>
    <p:sldId id="1460" r:id="rId64"/>
    <p:sldId id="1461" r:id="rId65"/>
    <p:sldId id="1462" r:id="rId66"/>
    <p:sldId id="1463" r:id="rId67"/>
    <p:sldId id="1464" r:id="rId68"/>
    <p:sldId id="1465" r:id="rId69"/>
    <p:sldId id="1466" r:id="rId70"/>
    <p:sldId id="1467" r:id="rId71"/>
    <p:sldId id="1468" r:id="rId72"/>
    <p:sldId id="1469" r:id="rId73"/>
    <p:sldId id="1470" r:id="rId74"/>
    <p:sldId id="1471" r:id="rId75"/>
    <p:sldId id="1472" r:id="rId76"/>
    <p:sldId id="1420" r:id="rId77"/>
    <p:sldId id="1421" r:id="rId78"/>
    <p:sldId id="1473" r:id="rId79"/>
    <p:sldId id="1474" r:id="rId80"/>
    <p:sldId id="1475" r:id="rId81"/>
    <p:sldId id="1476" r:id="rId82"/>
    <p:sldId id="1477" r:id="rId83"/>
    <p:sldId id="957" r:id="rId84"/>
    <p:sldId id="1138" r:id="rId85"/>
    <p:sldId id="1422" r:id="rId86"/>
    <p:sldId id="1357" r:id="rId87"/>
    <p:sldId id="1478" r:id="rId88"/>
    <p:sldId id="1479" r:id="rId89"/>
    <p:sldId id="1480" r:id="rId90"/>
    <p:sldId id="1481" r:id="rId91"/>
    <p:sldId id="874" r:id="rId92"/>
    <p:sldId id="1482" r:id="rId93"/>
    <p:sldId id="291" r:id="rId94"/>
  </p:sldIdLst>
  <p:sldSz cx="9144000" cy="5143500" type="screen16x9"/>
  <p:notesSz cx="6858000" cy="9144000"/>
  <p:custDataLst>
    <p:tags r:id="rId9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7"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26" autoAdjust="0"/>
    <p:restoredTop sz="86356" autoAdjust="0"/>
  </p:normalViewPr>
  <p:slideViewPr>
    <p:cSldViewPr snapToGrid="0" showGuides="1">
      <p:cViewPr varScale="1">
        <p:scale>
          <a:sx n="78" d="100"/>
          <a:sy n="78" d="100"/>
        </p:scale>
        <p:origin x="71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spcBef>
                <a:spcPts val="0"/>
              </a:spcBef>
            </a:pPr>
            <a:r>
              <a:rPr lang="fr-FR">
                <a:solidFill>
                  <a:schemeClr val="accent5">
                    <a:lumMod val="40000"/>
                    <a:lumOff val="60000"/>
                  </a:schemeClr>
                </a:solidFill>
              </a:rPr>
              <a:t>Réseau, Sécurité et Automatisation D'entreprisev7.0 (ENSA)</a:t>
            </a:r>
          </a:p>
          <a:p>
            <a:pPr rtl="0">
              <a:spcBef>
                <a:spcPts val="0"/>
              </a:spcBef>
            </a:pPr>
            <a:r>
              <a:rPr lang="fr-FR">
                <a:solidFill>
                  <a:schemeClr val="accent5">
                    <a:lumMod val="40000"/>
                    <a:lumOff val="60000"/>
                  </a:schemeClr>
                </a:solidFill>
              </a:rPr>
              <a:t>Module 10: Gestion du réseau</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spcBef>
                <a:spcPts val="0"/>
              </a:spcBef>
            </a:pPr>
            <a:r>
              <a:rPr lang="fr-FR">
                <a:solidFill>
                  <a:schemeClr val="accent5">
                    <a:lumMod val="40000"/>
                    <a:lumOff val="60000"/>
                  </a:schemeClr>
                </a:solidFill>
              </a:rPr>
              <a:t>Réseau, Sécurité et Automatisation D'entreprisev7.0 (ENSA)</a:t>
            </a:r>
          </a:p>
          <a:p>
            <a:pPr rtl="0">
              <a:spcBef>
                <a:spcPts val="0"/>
              </a:spcBef>
            </a:pPr>
            <a:r>
              <a:rPr lang="fr-FR">
                <a:solidFill>
                  <a:schemeClr val="accent5">
                    <a:lumMod val="40000"/>
                    <a:lumOff val="60000"/>
                  </a:schemeClr>
                </a:solidFill>
              </a:rPr>
              <a:t>Module 10: Gestion du réseau</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13</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10.0- Introduction</a:t>
            </a:r>
          </a:p>
          <a:p>
            <a:pPr rtl="0">
              <a:buFontTx/>
              <a:buNone/>
            </a:pPr>
            <a:r>
              <a:rPr lang="fr-FR"/>
              <a:t>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p:txBody>
      </p:sp>
      <p:sp>
        <p:nvSpPr>
          <p:cNvPr id="4" name="Slide Number Placeholder 3"/>
          <p:cNvSpPr>
            <a:spLocks noGrp="1"/>
          </p:cNvSpPr>
          <p:nvPr>
            <p:ph type="sldNum" sz="quarter" idx="10"/>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a:p>
            <a:pPr rtl="0"/>
            <a:r>
              <a:rPr lang="fr-FR"/>
              <a:t>10.1.1 : Présentation du protocole CDP</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a:p>
            <a:pPr rtl="0"/>
            <a:r>
              <a:rPr lang="fr-FR"/>
              <a:t>10.1.2 - Configurer et vérifier le CDP</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424889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a:p>
            <a:pPr rtl="0"/>
            <a:r>
              <a:rPr lang="fr-FR"/>
              <a:t>10.1.3 - </a:t>
            </a:r>
            <a:r>
              <a:rPr lang="fr-FR" sz="1200"/>
              <a:t>Découvrir des appareils en utilisant le CDP</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267061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a:p>
            <a:pPr rtl="0"/>
            <a:r>
              <a:rPr lang="fr-FR"/>
              <a:t>10.1.3 - </a:t>
            </a:r>
            <a:r>
              <a:rPr lang="fr-FR" sz="1200"/>
              <a:t>Découvrir des appareils en utilisant le CDP (suite)</a:t>
            </a:r>
          </a:p>
          <a:p>
            <a:pPr rtl="0"/>
            <a:r>
              <a:rPr lang="fr-FR" sz="1200"/>
              <a:t>10.1.4 - Vérificateur de syntaxe - Configurer et vérifier le CDP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695894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10.1 - Détection des périphériques avec le protocole CDP</a:t>
            </a:r>
          </a:p>
          <a:p>
            <a:pPr rtl="0"/>
            <a:r>
              <a:rPr lang="fr-FR"/>
              <a:t>10.1.5 - Packet Tracer - Utiliser CDP pour cartographier un réseau</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8295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p:txBody>
      </p:sp>
      <p:sp>
        <p:nvSpPr>
          <p:cNvPr id="4" name="Slide Number Placeholder 3"/>
          <p:cNvSpPr>
            <a:spLocks noGrp="1"/>
          </p:cNvSpPr>
          <p:nvPr>
            <p:ph type="sldNum" sz="quarter" idx="10"/>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a:p>
            <a:pPr rtl="0"/>
            <a:r>
              <a:rPr lang="fr-FR"/>
              <a:t>10.2.1 - Aperçu du LLDP</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949022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a:p>
            <a:pPr rtl="0"/>
            <a:r>
              <a:rPr lang="fr-FR"/>
              <a:t>10.2.2 - Configurer et vérifier le LLDP</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661521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a:p>
            <a:pPr rtl="0"/>
            <a:r>
              <a:rPr lang="fr-FR"/>
              <a:t>10.2.3 - Découvrir des appareils en utilisant le LLDP</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7332655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a:p>
            <a:pPr rtl="0"/>
            <a:r>
              <a:rPr lang="fr-FR"/>
              <a:t>10.2.3 - Découvrir des appareils en utilisant le LLDP</a:t>
            </a:r>
          </a:p>
          <a:p>
            <a:pPr rtl="0"/>
            <a:r>
              <a:rPr lang="fr-FR"/>
              <a:t>10.2.4 - Vérificateur de syntaxe - Configurer et vérifier le LLDP</a:t>
            </a:r>
          </a:p>
          <a:p>
            <a:pPr rtl="0"/>
            <a:r>
              <a:rPr lang="fr-FR"/>
              <a:t>10.2.5 - Vérifiez votre compréhension - Comparer CDP et LLDP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430068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10.2 : Détection des périphériques avec le protocole LLDP</a:t>
            </a:r>
          </a:p>
          <a:p>
            <a:pPr rtl="0"/>
            <a:r>
              <a:rPr lang="fr-FR"/>
              <a:t>10.2.6 - </a:t>
            </a:r>
            <a:r>
              <a:rPr lang="fr-FR" sz="1200"/>
              <a:t>Packet Tracer - Utiliser LLDP pour cartographier un réseau</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526423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10.3.1 - Services de temps et de calendrier</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65632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10.3.1 - Services de temps et de calendrier (suite)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276017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10.3.2 - Opération NTP</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3848840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10.3.2 - Opération NTP (suite)</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4208302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10.3.3 - Configurer et vérifier le NTP</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1565017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10.3.3 - Configurer et vérifier le NTP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4291566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10.3.3 - Configurer et vérifier le NTP (suite)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6887423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10.3 - NTP</a:t>
            </a:r>
          </a:p>
          <a:p>
            <a:pPr rtl="0"/>
            <a:r>
              <a:rPr lang="fr-FR"/>
              <a:t>10.3.4 - </a:t>
            </a:r>
            <a:r>
              <a:rPr lang="fr-FR" sz="1200"/>
              <a:t>Packet Tracer - Configurer et vérifier le NTP</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5530349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10.4.1 - Introduction au SNMP</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34633508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10.4.1 - Introduction au SNMP (suite)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18309172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10.4.2 - Opération SNMP</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8144444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10.4.2 - Opération SNMP (suite)</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3746923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10.4.3 - Pièges à agents SNMP</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6585459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10.4.4 - Versions SNMP</a:t>
            </a:r>
          </a:p>
          <a:p>
            <a:pPr rtl="0"/>
            <a:r>
              <a:rPr lang="fr-FR"/>
              <a:t>10.4.5 - Vérifiez votre compréhension - Versions SNMP</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1403656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10.4.6 - Cordes communautaires</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36066113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10.4.7 - ID d'objet MIB</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8736667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10.4.7 - ID d'objet MIB (suite)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10643736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10.4.8 - Scénario d'interrogation SNMP</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7244129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10.4.9 - Navigateur d'objets SNMP</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3688925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10.4 - SNMP</a:t>
            </a:r>
          </a:p>
          <a:p>
            <a:pPr rtl="0"/>
            <a:r>
              <a:rPr lang="fr-FR"/>
              <a:t>10.4.10 - </a:t>
            </a:r>
            <a:r>
              <a:rPr lang="fr-FR" sz="1200"/>
              <a:t>Travaux pratiques - Logiciel de surveillance des réseaux de recherche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4146202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endParaRPr lang="en-US"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21008830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10.5.1 - Introduction à Syslog</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693080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10.5.2 - Opération Syslog</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21861637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10.5.3 - Format de message Syslog</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4212160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10.5.4 - Installations Syslog</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24911061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10.5.4 - Installations Syslog (suite)</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537095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10.5 - Syslog</a:t>
            </a:r>
          </a:p>
          <a:p>
            <a:pPr rtl="0"/>
            <a:r>
              <a:rPr lang="fr-FR"/>
              <a:t>10.5.5 - </a:t>
            </a:r>
            <a:r>
              <a:rPr lang="fr-FR" sz="1200"/>
              <a:t>Configurer l'horodatage Syslog</a:t>
            </a:r>
          </a:p>
          <a:p>
            <a:pPr rtl="0"/>
            <a:r>
              <a:rPr lang="fr-FR" sz="1200"/>
              <a:t>10.5.6 - Vérifiez votre compréhension - Opération Syslog</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9688983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p:txBody>
      </p:sp>
      <p:sp>
        <p:nvSpPr>
          <p:cNvPr id="4" name="Slide Number Placeholder 3"/>
          <p:cNvSpPr>
            <a:spLocks noGrp="1"/>
          </p:cNvSpPr>
          <p:nvPr>
            <p:ph type="sldNum" sz="quarter" idx="10"/>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42755801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10.6.1 - Systèmes de fichiers du routeur</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396174565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10.6.1 - Systèmes de fichiers de routeur (suite)</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5079992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10.6.1 - Systèmes de fichiers de routeur (suite)</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123697887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10.6.2 - Systèmes de fichiers du commutateur</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24265482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10.6.3 - </a:t>
            </a:r>
            <a:r>
              <a:rPr lang="fr-FR" sz="1200"/>
              <a:t>Utiliser un fichier texte pour sauvegarder une configuration</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1744231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10.6.4 - </a:t>
            </a:r>
            <a:r>
              <a:rPr lang="fr-FR" sz="1200"/>
              <a:t>Utiliser un fichier texte pour restaurer une configuration</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920907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34924150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10.6.5 - </a:t>
            </a:r>
            <a:r>
              <a:rPr lang="fr-FR" sz="1200"/>
              <a:t>Utilisation de TFTP pour sauvegarder et restaurer une configuration</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32150782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10.6.6 - </a:t>
            </a:r>
            <a:r>
              <a:rPr lang="fr-FR" sz="1200"/>
              <a:t>Ports USB sur un routeur Cisco</a:t>
            </a:r>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68178525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10.6.7 - </a:t>
            </a:r>
            <a:r>
              <a:rPr lang="fr-FR" sz="1200"/>
              <a:t>Utilisation de l'USB pour sauvegarder et restaurer une configuration</a:t>
            </a:r>
          </a:p>
        </p:txBody>
      </p:sp>
      <p:sp>
        <p:nvSpPr>
          <p:cNvPr id="4" name="Slide Number Placeholder 3"/>
          <p:cNvSpPr>
            <a:spLocks noGrp="1"/>
          </p:cNvSpPr>
          <p:nvPr>
            <p:ph type="sldNum" sz="quarter" idx="5"/>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21927994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10.6.7 - </a:t>
            </a:r>
            <a:r>
              <a:rPr lang="fr-FR" sz="1200"/>
              <a:t>Utilisation de l'USB pour sauvegarder et restaurer une configuration (suite) </a:t>
            </a:r>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338143750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10.6.8 - </a:t>
            </a:r>
            <a:r>
              <a:rPr lang="fr-FR" sz="1200"/>
              <a:t>Procédures de récupération des mots de passe</a:t>
            </a:r>
          </a:p>
        </p:txBody>
      </p:sp>
      <p:sp>
        <p:nvSpPr>
          <p:cNvPr id="4" name="Slide Number Placeholder 3"/>
          <p:cNvSpPr>
            <a:spLocks noGrp="1"/>
          </p:cNvSpPr>
          <p:nvPr>
            <p:ph type="sldNum" sz="quarter" idx="5"/>
          </p:nvPr>
        </p:nvSpPr>
        <p:spPr/>
        <p:txBody>
          <a:bodyPr/>
          <a:lstStyle/>
          <a:p>
            <a:pPr rtl="0"/>
            <a:fld id="{5641018C-6CAF-B84E-B92C-ECB119457FBA}" type="slidenum">
              <a:rPr/>
              <a:t>66</a:t>
            </a:fld>
            <a:endParaRPr/>
          </a:p>
        </p:txBody>
      </p:sp>
    </p:spTree>
    <p:extLst>
      <p:ext uri="{BB962C8B-B14F-4D97-AF65-F5344CB8AC3E}">
        <p14:creationId xmlns:p14="http://schemas.microsoft.com/office/powerpoint/2010/main" val="19290610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10.6.9 - </a:t>
            </a:r>
            <a:r>
              <a:rPr lang="fr-FR" sz="1200"/>
              <a:t>Exemple de récupération de mot de passe</a:t>
            </a:r>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9314927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10.6.9 - </a:t>
            </a:r>
            <a:r>
              <a:rPr lang="fr-FR" sz="1200"/>
              <a:t>Exemple de récupération de mot de passe (suite) </a:t>
            </a:r>
          </a:p>
        </p:txBody>
      </p:sp>
      <p:sp>
        <p:nvSpPr>
          <p:cNvPr id="4" name="Slide Number Placeholder 3"/>
          <p:cNvSpPr>
            <a:spLocks noGrp="1"/>
          </p:cNvSpPr>
          <p:nvPr>
            <p:ph type="sldNum" sz="quarter" idx="5"/>
          </p:nvPr>
        </p:nvSpPr>
        <p:spPr/>
        <p:txBody>
          <a:bodyPr/>
          <a:lstStyle/>
          <a:p>
            <a:pPr rtl="0"/>
            <a:fld id="{5641018C-6CAF-B84E-B92C-ECB119457FBA}" type="slidenum">
              <a:rPr/>
              <a:t>68</a:t>
            </a:fld>
            <a:endParaRPr/>
          </a:p>
        </p:txBody>
      </p:sp>
    </p:spTree>
    <p:extLst>
      <p:ext uri="{BB962C8B-B14F-4D97-AF65-F5344CB8AC3E}">
        <p14:creationId xmlns:p14="http://schemas.microsoft.com/office/powerpoint/2010/main" val="16532148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10.6.9 - </a:t>
            </a:r>
            <a:r>
              <a:rPr lang="fr-FR" sz="1200"/>
              <a:t>Exemple de récupération de mot de passe (suite) </a:t>
            </a:r>
          </a:p>
        </p:txBody>
      </p:sp>
      <p:sp>
        <p:nvSpPr>
          <p:cNvPr id="4" name="Slide Number Placeholder 3"/>
          <p:cNvSpPr>
            <a:spLocks noGrp="1"/>
          </p:cNvSpPr>
          <p:nvPr>
            <p:ph type="sldNum" sz="quarter" idx="5"/>
          </p:nvPr>
        </p:nvSpPr>
        <p:spPr/>
        <p:txBody>
          <a:bodyPr/>
          <a:lstStyle/>
          <a:p>
            <a:pPr rtl="0"/>
            <a:fld id="{5641018C-6CAF-B84E-B92C-ECB119457FBA}" type="slidenum">
              <a:rPr/>
              <a:t>69</a:t>
            </a:fld>
            <a:endParaRPr/>
          </a:p>
        </p:txBody>
      </p:sp>
    </p:spTree>
    <p:extLst>
      <p:ext uri="{BB962C8B-B14F-4D97-AF65-F5344CB8AC3E}">
        <p14:creationId xmlns:p14="http://schemas.microsoft.com/office/powerpoint/2010/main" val="14738518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10.6.9 - </a:t>
            </a:r>
            <a:r>
              <a:rPr lang="fr-FR" sz="1200"/>
              <a:t>Exemple de récupération de mot de passe (suite) </a:t>
            </a:r>
          </a:p>
        </p:txBody>
      </p:sp>
      <p:sp>
        <p:nvSpPr>
          <p:cNvPr id="4" name="Slide Number Placeholder 3"/>
          <p:cNvSpPr>
            <a:spLocks noGrp="1"/>
          </p:cNvSpPr>
          <p:nvPr>
            <p:ph type="sldNum" sz="quarter" idx="5"/>
          </p:nvPr>
        </p:nvSpPr>
        <p:spPr/>
        <p:txBody>
          <a:bodyPr/>
          <a:lstStyle/>
          <a:p>
            <a:pPr rtl="0"/>
            <a:fld id="{5641018C-6CAF-B84E-B92C-ECB119457FBA}" type="slidenum">
              <a:rPr/>
              <a:t>70</a:t>
            </a:fld>
            <a:endParaRPr/>
          </a:p>
        </p:txBody>
      </p:sp>
    </p:spTree>
    <p:extLst>
      <p:ext uri="{BB962C8B-B14F-4D97-AF65-F5344CB8AC3E}">
        <p14:creationId xmlns:p14="http://schemas.microsoft.com/office/powerpoint/2010/main" val="417053916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10.6.9 - </a:t>
            </a:r>
            <a:r>
              <a:rPr lang="fr-FR" sz="1200"/>
              <a:t>Exemple de récupération de mot de passe (suite) </a:t>
            </a:r>
          </a:p>
        </p:txBody>
      </p:sp>
      <p:sp>
        <p:nvSpPr>
          <p:cNvPr id="4" name="Slide Number Placeholder 3"/>
          <p:cNvSpPr>
            <a:spLocks noGrp="1"/>
          </p:cNvSpPr>
          <p:nvPr>
            <p:ph type="sldNum" sz="quarter" idx="5"/>
          </p:nvPr>
        </p:nvSpPr>
        <p:spPr/>
        <p:txBody>
          <a:bodyPr/>
          <a:lstStyle/>
          <a:p>
            <a:pPr rtl="0"/>
            <a:fld id="{5641018C-6CAF-B84E-B92C-ECB119457FBA}" type="slidenum">
              <a:rPr/>
              <a:t>71</a:t>
            </a:fld>
            <a:endParaRPr/>
          </a:p>
        </p:txBody>
      </p:sp>
    </p:spTree>
    <p:extLst>
      <p:ext uri="{BB962C8B-B14F-4D97-AF65-F5344CB8AC3E}">
        <p14:creationId xmlns:p14="http://schemas.microsoft.com/office/powerpoint/2010/main" val="1371699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10.6.10 - </a:t>
            </a:r>
            <a:r>
              <a:rPr lang="fr-FR" sz="1200"/>
              <a:t>Packet Tracer - Sauvegarder les fichiers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t>72</a:t>
            </a:fld>
            <a:endParaRPr/>
          </a:p>
        </p:txBody>
      </p:sp>
    </p:spTree>
    <p:extLst>
      <p:ext uri="{BB962C8B-B14F-4D97-AF65-F5344CB8AC3E}">
        <p14:creationId xmlns:p14="http://schemas.microsoft.com/office/powerpoint/2010/main" val="55143666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10.6.11 - </a:t>
            </a:r>
            <a:r>
              <a:rPr lang="fr-FR" sz="1200"/>
              <a:t>Travaux pratiques - Utiliser Tera Term pour gérer les fichiers de configuration du routeur</a:t>
            </a:r>
          </a:p>
        </p:txBody>
      </p:sp>
      <p:sp>
        <p:nvSpPr>
          <p:cNvPr id="4" name="Slide Number Placeholder 3"/>
          <p:cNvSpPr>
            <a:spLocks noGrp="1"/>
          </p:cNvSpPr>
          <p:nvPr>
            <p:ph type="sldNum" sz="quarter" idx="5"/>
          </p:nvPr>
        </p:nvSpPr>
        <p:spPr/>
        <p:txBody>
          <a:bodyPr/>
          <a:lstStyle/>
          <a:p>
            <a:pPr rtl="0"/>
            <a:fld id="{5641018C-6CAF-B84E-B92C-ECB119457FBA}" type="slidenum">
              <a:rPr/>
              <a:t>73</a:t>
            </a:fld>
            <a:endParaRPr/>
          </a:p>
        </p:txBody>
      </p:sp>
    </p:spTree>
    <p:extLst>
      <p:ext uri="{BB962C8B-B14F-4D97-AF65-F5344CB8AC3E}">
        <p14:creationId xmlns:p14="http://schemas.microsoft.com/office/powerpoint/2010/main" val="267420545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10.6.12 – PTPM et </a:t>
            </a:r>
            <a:r>
              <a:rPr lang="fr-FR" sz="1200"/>
              <a:t>Travaux Pratiques - Utiliser TFTP, Flash et USB pour gérer les fichiers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t>74</a:t>
            </a:fld>
            <a:endParaRPr/>
          </a:p>
        </p:txBody>
      </p:sp>
    </p:spTree>
    <p:extLst>
      <p:ext uri="{BB962C8B-B14F-4D97-AF65-F5344CB8AC3E}">
        <p14:creationId xmlns:p14="http://schemas.microsoft.com/office/powerpoint/2010/main" val="36467932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10.6 - Maintenance des fichiers de routeurs et de commutateurs</a:t>
            </a:r>
          </a:p>
          <a:p>
            <a:pPr rtl="0"/>
            <a:r>
              <a:rPr lang="fr-FR"/>
              <a:t>10.6.13 - PTPM et </a:t>
            </a:r>
            <a:r>
              <a:rPr lang="fr-FR" sz="1200"/>
              <a:t>Travaux Pratiques - Procédures de récupération des mots de passe de recherche</a:t>
            </a:r>
          </a:p>
        </p:txBody>
      </p:sp>
      <p:sp>
        <p:nvSpPr>
          <p:cNvPr id="4" name="Slide Number Placeholder 3"/>
          <p:cNvSpPr>
            <a:spLocks noGrp="1"/>
          </p:cNvSpPr>
          <p:nvPr>
            <p:ph type="sldNum" sz="quarter" idx="5"/>
          </p:nvPr>
        </p:nvSpPr>
        <p:spPr/>
        <p:txBody>
          <a:bodyPr/>
          <a:lstStyle/>
          <a:p>
            <a:pPr rtl="0"/>
            <a:fld id="{5641018C-6CAF-B84E-B92C-ECB119457FBA}" type="slidenum">
              <a:rPr/>
              <a:t>75</a:t>
            </a:fld>
            <a:endParaRPr/>
          </a:p>
        </p:txBody>
      </p:sp>
    </p:spTree>
    <p:extLst>
      <p:ext uri="{BB962C8B-B14F-4D97-AF65-F5344CB8AC3E}">
        <p14:creationId xmlns:p14="http://schemas.microsoft.com/office/powerpoint/2010/main" val="292291134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p:txBody>
      </p:sp>
      <p:sp>
        <p:nvSpPr>
          <p:cNvPr id="4" name="Slide Number Placeholder 3"/>
          <p:cNvSpPr>
            <a:spLocks noGrp="1"/>
          </p:cNvSpPr>
          <p:nvPr>
            <p:ph type="sldNum" sz="quarter" idx="10"/>
          </p:nvPr>
        </p:nvSpPr>
        <p:spPr/>
        <p:txBody>
          <a:bodyPr/>
          <a:lstStyle/>
          <a:p>
            <a:pPr rtl="0"/>
            <a:fld id="{5641018C-6CAF-B84E-B92C-ECB119457FBA}" type="slidenum">
              <a:rPr/>
              <a:t>76</a:t>
            </a:fld>
            <a:endParaRPr/>
          </a:p>
        </p:txBody>
      </p:sp>
    </p:spTree>
    <p:extLst>
      <p:ext uri="{BB962C8B-B14F-4D97-AF65-F5344CB8AC3E}">
        <p14:creationId xmlns:p14="http://schemas.microsoft.com/office/powerpoint/2010/main" val="187432329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Vidéo - Gestion des images Cisco IOS</a:t>
            </a:r>
          </a:p>
        </p:txBody>
      </p:sp>
      <p:sp>
        <p:nvSpPr>
          <p:cNvPr id="4" name="Slide Number Placeholder 3"/>
          <p:cNvSpPr>
            <a:spLocks noGrp="1"/>
          </p:cNvSpPr>
          <p:nvPr>
            <p:ph type="sldNum" sz="quarter" idx="5"/>
          </p:nvPr>
        </p:nvSpPr>
        <p:spPr/>
        <p:txBody>
          <a:bodyPr/>
          <a:lstStyle/>
          <a:p>
            <a:pPr rtl="0"/>
            <a:fld id="{5641018C-6CAF-B84E-B92C-ECB119457FBA}" type="slidenum">
              <a:rPr/>
              <a:t>77</a:t>
            </a:fld>
            <a:endParaRPr/>
          </a:p>
        </p:txBody>
      </p:sp>
    </p:spTree>
    <p:extLst>
      <p:ext uri="{BB962C8B-B14F-4D97-AF65-F5344CB8AC3E}">
        <p14:creationId xmlns:p14="http://schemas.microsoft.com/office/powerpoint/2010/main" val="15383564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10.7.2 - </a:t>
            </a:r>
            <a:r>
              <a:rPr lang="fr-FR" sz="1200"/>
              <a:t>Serveurs TFTP comme lieu de sauvegarde</a:t>
            </a:r>
          </a:p>
        </p:txBody>
      </p:sp>
      <p:sp>
        <p:nvSpPr>
          <p:cNvPr id="4" name="Slide Number Placeholder 3"/>
          <p:cNvSpPr>
            <a:spLocks noGrp="1"/>
          </p:cNvSpPr>
          <p:nvPr>
            <p:ph type="sldNum" sz="quarter" idx="5"/>
          </p:nvPr>
        </p:nvSpPr>
        <p:spPr/>
        <p:txBody>
          <a:bodyPr/>
          <a:lstStyle/>
          <a:p>
            <a:pPr rtl="0"/>
            <a:fld id="{5641018C-6CAF-B84E-B92C-ECB119457FBA}" type="slidenum">
              <a:rPr/>
              <a:t>78</a:t>
            </a:fld>
            <a:endParaRPr/>
          </a:p>
        </p:txBody>
      </p:sp>
    </p:spTree>
    <p:extLst>
      <p:ext uri="{BB962C8B-B14F-4D97-AF65-F5344CB8AC3E}">
        <p14:creationId xmlns:p14="http://schemas.microsoft.com/office/powerpoint/2010/main" val="319581076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10.7.3 - </a:t>
            </a:r>
            <a:r>
              <a:rPr lang="fr-FR" sz="1200"/>
              <a:t>Exemple de sauvegarde de l'image IOS sur le serveur TFTP</a:t>
            </a:r>
          </a:p>
        </p:txBody>
      </p:sp>
      <p:sp>
        <p:nvSpPr>
          <p:cNvPr id="4" name="Slide Number Placeholder 3"/>
          <p:cNvSpPr>
            <a:spLocks noGrp="1"/>
          </p:cNvSpPr>
          <p:nvPr>
            <p:ph type="sldNum" sz="quarter" idx="5"/>
          </p:nvPr>
        </p:nvSpPr>
        <p:spPr/>
        <p:txBody>
          <a:bodyPr/>
          <a:lstStyle/>
          <a:p>
            <a:pPr rtl="0"/>
            <a:fld id="{5641018C-6CAF-B84E-B92C-ECB119457FBA}" type="slidenum">
              <a:rPr/>
              <a:t>79</a:t>
            </a:fld>
            <a:endParaRPr/>
          </a:p>
        </p:txBody>
      </p:sp>
    </p:spTree>
    <p:extLst>
      <p:ext uri="{BB962C8B-B14F-4D97-AF65-F5344CB8AC3E}">
        <p14:creationId xmlns:p14="http://schemas.microsoft.com/office/powerpoint/2010/main" val="349679292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10.7.4 - </a:t>
            </a:r>
            <a:r>
              <a:rPr lang="fr-FR" sz="1200"/>
              <a:t>Exemple de copie d'une image IOS sur un périphérique</a:t>
            </a:r>
          </a:p>
        </p:txBody>
      </p:sp>
      <p:sp>
        <p:nvSpPr>
          <p:cNvPr id="4" name="Slide Number Placeholder 3"/>
          <p:cNvSpPr>
            <a:spLocks noGrp="1"/>
          </p:cNvSpPr>
          <p:nvPr>
            <p:ph type="sldNum" sz="quarter" idx="5"/>
          </p:nvPr>
        </p:nvSpPr>
        <p:spPr/>
        <p:txBody>
          <a:bodyPr/>
          <a:lstStyle/>
          <a:p>
            <a:pPr rtl="0"/>
            <a:fld id="{5641018C-6CAF-B84E-B92C-ECB119457FBA}" type="slidenum">
              <a:rPr/>
              <a:t>80</a:t>
            </a:fld>
            <a:endParaRPr/>
          </a:p>
        </p:txBody>
      </p:sp>
    </p:spTree>
    <p:extLst>
      <p:ext uri="{BB962C8B-B14F-4D97-AF65-F5344CB8AC3E}">
        <p14:creationId xmlns:p14="http://schemas.microsoft.com/office/powerpoint/2010/main" val="170983269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10.7.5 -</a:t>
            </a:r>
            <a:r>
              <a:rPr lang="fr-FR" sz="1200"/>
              <a:t>La Commande boot system</a:t>
            </a:r>
          </a:p>
        </p:txBody>
      </p:sp>
      <p:sp>
        <p:nvSpPr>
          <p:cNvPr id="4" name="Slide Number Placeholder 3"/>
          <p:cNvSpPr>
            <a:spLocks noGrp="1"/>
          </p:cNvSpPr>
          <p:nvPr>
            <p:ph type="sldNum" sz="quarter" idx="5"/>
          </p:nvPr>
        </p:nvSpPr>
        <p:spPr/>
        <p:txBody>
          <a:bodyPr/>
          <a:lstStyle/>
          <a:p>
            <a:pPr rtl="0"/>
            <a:fld id="{5641018C-6CAF-B84E-B92C-ECB119457FBA}" type="slidenum">
              <a:rPr/>
              <a:t>81</a:t>
            </a:fld>
            <a:endParaRPr/>
          </a:p>
        </p:txBody>
      </p:sp>
    </p:spTree>
    <p:extLst>
      <p:ext uri="{BB962C8B-B14F-4D97-AF65-F5344CB8AC3E}">
        <p14:creationId xmlns:p14="http://schemas.microsoft.com/office/powerpoint/2010/main" val="2684671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Maintenance du réseau</a:t>
            </a:r>
          </a:p>
          <a:p>
            <a:pPr rtl="0"/>
            <a:r>
              <a:rPr lang="fr-FR"/>
              <a:t>10.7 - Gestion des images IOS</a:t>
            </a:r>
          </a:p>
          <a:p>
            <a:pPr rtl="0"/>
            <a:r>
              <a:rPr lang="fr-FR"/>
              <a:t>10.7.6 - Packet Tracer - Utiliser un serveur TFTP pour mettre à niveau une image IOS Cisco</a:t>
            </a:r>
          </a:p>
        </p:txBody>
      </p:sp>
      <p:sp>
        <p:nvSpPr>
          <p:cNvPr id="4" name="Slide Number Placeholder 3"/>
          <p:cNvSpPr>
            <a:spLocks noGrp="1"/>
          </p:cNvSpPr>
          <p:nvPr>
            <p:ph type="sldNum" sz="quarter" idx="5"/>
          </p:nvPr>
        </p:nvSpPr>
        <p:spPr/>
        <p:txBody>
          <a:bodyPr/>
          <a:lstStyle/>
          <a:p>
            <a:pPr rtl="0"/>
            <a:fld id="{5641018C-6CAF-B84E-B92C-ECB119457FBA}" type="slidenum">
              <a:rPr/>
              <a:t>82</a:t>
            </a:fld>
            <a:endParaRPr/>
          </a:p>
        </p:txBody>
      </p:sp>
    </p:spTree>
    <p:extLst>
      <p:ext uri="{BB962C8B-B14F-4D97-AF65-F5344CB8AC3E}">
        <p14:creationId xmlns:p14="http://schemas.microsoft.com/office/powerpoint/2010/main" val="249680561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Gestion du réseau</a:t>
            </a:r>
          </a:p>
          <a:p>
            <a:pPr rtl="0"/>
            <a:r>
              <a:rPr lang="fr-FR"/>
              <a:t>10.8 -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83</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10.8.1 - Packet Tracer - Configurer CDP, LLDP et NTP</a:t>
            </a:r>
          </a:p>
        </p:txBody>
      </p:sp>
    </p:spTree>
    <p:extLst>
      <p:ext uri="{BB962C8B-B14F-4D97-AF65-F5344CB8AC3E}">
        <p14:creationId xmlns:p14="http://schemas.microsoft.com/office/powerpoint/2010/main" val="252791575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10.8.2 - Travaux pratiques - Configurer CDP, LLDP et NTP</a:t>
            </a:r>
          </a:p>
        </p:txBody>
      </p:sp>
    </p:spTree>
    <p:extLst>
      <p:ext uri="{BB962C8B-B14F-4D97-AF65-F5344CB8AC3E}">
        <p14:creationId xmlns:p14="http://schemas.microsoft.com/office/powerpoint/2010/main" val="9930963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10.8.3 - Qu'est-ce que j'ai appris dans ce module?</a:t>
            </a:r>
          </a:p>
        </p:txBody>
      </p:sp>
    </p:spTree>
    <p:extLst>
      <p:ext uri="{BB962C8B-B14F-4D97-AF65-F5344CB8AC3E}">
        <p14:creationId xmlns:p14="http://schemas.microsoft.com/office/powerpoint/2010/main" val="133759662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10.8.3 - Qu'est-ce que j'ai appris dans ce module? (Cont.)</a:t>
            </a:r>
          </a:p>
        </p:txBody>
      </p:sp>
    </p:spTree>
    <p:extLst>
      <p:ext uri="{BB962C8B-B14F-4D97-AF65-F5344CB8AC3E}">
        <p14:creationId xmlns:p14="http://schemas.microsoft.com/office/powerpoint/2010/main" val="18352761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10.8.3 - Qu'est-ce que j'ai appris dans ce module? (Cont.)</a:t>
            </a:r>
          </a:p>
        </p:txBody>
      </p:sp>
    </p:spTree>
    <p:extLst>
      <p:ext uri="{BB962C8B-B14F-4D97-AF65-F5344CB8AC3E}">
        <p14:creationId xmlns:p14="http://schemas.microsoft.com/office/powerpoint/2010/main" val="239875389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89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10.8.3 - Qu'est-ce que j'ai appris dans ce module? (Cont.)</a:t>
            </a:r>
          </a:p>
        </p:txBody>
      </p:sp>
    </p:spTree>
    <p:extLst>
      <p:ext uri="{BB962C8B-B14F-4D97-AF65-F5344CB8AC3E}">
        <p14:creationId xmlns:p14="http://schemas.microsoft.com/office/powerpoint/2010/main" val="19918369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90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Gestion du réseau</a:t>
            </a:r>
          </a:p>
          <a:p>
            <a:pPr rtl="0"/>
            <a:r>
              <a:rPr lang="fr-FR"/>
              <a:t>10.8 - Module pratique et questionnaire</a:t>
            </a:r>
          </a:p>
          <a:p>
            <a:pPr rtl="0"/>
            <a:r>
              <a:rPr lang="fr-FR"/>
              <a:t>10.8.3 - Qu'est-ce que j'ai appris dans ce module? (Cont.)</a:t>
            </a:r>
          </a:p>
          <a:p>
            <a:pPr rtl="0"/>
            <a:r>
              <a:rPr lang="fr-FR"/>
              <a:t>10.8.4 - Module Questionnaire - Gestion du réseau</a:t>
            </a:r>
          </a:p>
        </p:txBody>
      </p:sp>
    </p:spTree>
    <p:extLst>
      <p:ext uri="{BB962C8B-B14F-4D97-AF65-F5344CB8AC3E}">
        <p14:creationId xmlns:p14="http://schemas.microsoft.com/office/powerpoint/2010/main" val="154337763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91</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49810096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92</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29200612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93</a:t>
            </a:fld>
            <a:endParaRPr/>
          </a:p>
        </p:txBody>
      </p:sp>
    </p:spTree>
    <p:extLst>
      <p:ext uri="{BB962C8B-B14F-4D97-AF65-F5344CB8AC3E}">
        <p14:creationId xmlns:p14="http://schemas.microsoft.com/office/powerpoint/2010/main" val="1591394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567347" y="4741653"/>
            <a:ext cx="2958179"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hyperlink" Target="http://www.cisco.com/" TargetMode="External"/><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10.xml"/><Relationship Id="rId1"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10: Gestion du réseau</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10: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a:t>Rubrique 10.3</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Discutez et donnez des exemples pour illustrer l'importance de la synchronisation temporelle sur un réseau.</a:t>
            </a:r>
          </a:p>
          <a:p>
            <a:pPr lvl="2" rtl="0">
              <a:lnSpc>
                <a:spcPct val="85000"/>
              </a:lnSpc>
              <a:spcBef>
                <a:spcPct val="30000"/>
              </a:spcBef>
            </a:pPr>
            <a:r>
              <a:rPr lang="fr-FR" sz="1500"/>
              <a:t>Comment la synchronisation avec un homologue affecte-t-elle le niveau de strate d'un périphérique?</a:t>
            </a:r>
          </a:p>
          <a:p>
            <a:pPr marL="0" indent="0" rtl="0">
              <a:lnSpc>
                <a:spcPct val="85000"/>
              </a:lnSpc>
              <a:spcBef>
                <a:spcPct val="30000"/>
              </a:spcBef>
              <a:buNone/>
            </a:pPr>
            <a:r>
              <a:rPr lang="fr-FR"/>
              <a:t>Rubrique 10.4</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Quelle est la principale différence entre un get SNMP et un interruptions SNMP?</a:t>
            </a:r>
          </a:p>
          <a:p>
            <a:pPr lvl="2" rtl="0">
              <a:lnSpc>
                <a:spcPct val="85000"/>
              </a:lnSpc>
              <a:spcBef>
                <a:spcPct val="30000"/>
              </a:spcBef>
            </a:pPr>
            <a:r>
              <a:rPr lang="fr-FR" sz="1500"/>
              <a:t>Démontrez le Navigateur d'objets SNMP.</a:t>
            </a:r>
          </a:p>
          <a:p>
            <a:pPr marL="0" indent="0" rtl="0">
              <a:lnSpc>
                <a:spcPct val="85000"/>
              </a:lnSpc>
              <a:spcBef>
                <a:spcPct val="30000"/>
              </a:spcBef>
              <a:buNone/>
            </a:pPr>
            <a:r>
              <a:rPr lang="fr-FR"/>
              <a:t>Sujet 10.5</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Discutez et donnez des exemples pour illustrer l'importance de la journalisation archivée sur un réseau.</a:t>
            </a:r>
          </a:p>
          <a:p>
            <a:pPr lvl="2" rtl="0">
              <a:lnSpc>
                <a:spcPct val="85000"/>
              </a:lnSpc>
              <a:spcBef>
                <a:spcPct val="30000"/>
              </a:spcBef>
            </a:pPr>
            <a:r>
              <a:rPr lang="fr-FR" sz="1500"/>
              <a:t>Que doit-on configurer pour que les horodatages soient exacts?</a:t>
            </a: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10: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Rubrique 10.6</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Dans le processus de récupération de mot de passe, que fait réellement le confreg 0x2142?</a:t>
            </a:r>
          </a:p>
          <a:p>
            <a:pPr lvl="2" rtl="0">
              <a:lnSpc>
                <a:spcPct val="85000"/>
              </a:lnSpc>
              <a:spcBef>
                <a:spcPct val="30000"/>
              </a:spcBef>
            </a:pPr>
            <a:r>
              <a:rPr lang="fr-FR" sz="1600"/>
              <a:t>Pourquoi un fichier de configuration capturé doit-il généralement être modifié?</a:t>
            </a:r>
          </a:p>
          <a:p>
            <a:pPr marL="0" indent="0" rtl="0">
              <a:lnSpc>
                <a:spcPct val="85000"/>
              </a:lnSpc>
              <a:spcBef>
                <a:spcPct val="30000"/>
              </a:spcBef>
              <a:buNone/>
            </a:pPr>
            <a:r>
              <a:rPr lang="fr-FR" sz="1600"/>
              <a:t>Rubrique 10.7</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est la valeur ajoutée au réseau en stockant des images IOS sur un serveur centralisé?</a:t>
            </a:r>
          </a:p>
          <a:p>
            <a:pPr lvl="2" rtl="0">
              <a:lnSpc>
                <a:spcPct val="85000"/>
              </a:lnSpc>
              <a:spcBef>
                <a:spcPct val="30000"/>
              </a:spcBef>
            </a:pPr>
            <a:r>
              <a:rPr lang="fr-FR" sz="1600"/>
              <a:t>De quoi la disponibilité et la facilité d'utilisation des ports USB intégrés, le long du connecteur de la console, devraient renforcer l'importance de?</a:t>
            </a:r>
          </a:p>
          <a:p>
            <a:pPr>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38356074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10: Gestion du réseau</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ea typeface="Calibri" panose="020F0502020204030204" pitchFamily="34" charset="0"/>
                <a:cs typeface="Calibri" panose="020F0502020204030204" pitchFamily="34" charset="0"/>
              </a:rPr>
              <a:t>Titre du module : </a:t>
            </a:r>
            <a:r>
              <a:rPr lang="fr-FR"/>
              <a:t>Gestion du réseau</a:t>
            </a:r>
          </a:p>
          <a:p>
            <a:pPr marL="0" lvl="0" indent="0" defTabSz="914400" eaLnBrk="0" hangingPunct="0">
              <a:spcBef>
                <a:spcPct val="0"/>
              </a:spcBef>
              <a:spcAft>
                <a:spcPct val="0"/>
              </a:spcAft>
              <a:buClrTx/>
              <a:buSzTx/>
              <a:buNone/>
            </a:pPr>
            <a:endParaRPr lang="en-US" altLang="en-US" sz="1400" dirty="0"/>
          </a:p>
          <a:p>
            <a:pPr marL="0" lvl="0" indent="0" defTabSz="914400" rtl="0" eaLnBrk="0" hangingPunct="0">
              <a:spcBef>
                <a:spcPct val="0"/>
              </a:spcBef>
              <a:spcAft>
                <a:spcPct val="0"/>
              </a:spcAft>
              <a:buClrTx/>
              <a:buSzTx/>
              <a:buNone/>
            </a:pPr>
            <a:r>
              <a:rPr lang="fr-FR" sz="1400" b="1">
                <a:ea typeface="Calibri" panose="020F0502020204030204" pitchFamily="34" charset="0"/>
                <a:cs typeface="Calibri" panose="020F0502020204030204" pitchFamily="34" charset="0"/>
              </a:rPr>
              <a:t>Objectif du module</a:t>
            </a:r>
            <a:r>
              <a:rPr lang="fr-FR" sz="1400">
                <a:ea typeface="Calibri" panose="020F0502020204030204" pitchFamily="34" charset="0"/>
                <a:cs typeface="Calibri" panose="020F0502020204030204" pitchFamily="34" charset="0"/>
              </a:rPr>
              <a:t> : </a:t>
            </a:r>
            <a:r>
              <a:rPr lang="fr-FR"/>
              <a:t> Mettre en œuvre des protocoles pour gérer le réseau. </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537222166"/>
              </p:ext>
            </p:extLst>
          </p:nvPr>
        </p:nvGraphicFramePr>
        <p:xfrm>
          <a:off x="440234" y="1662316"/>
          <a:ext cx="7896830" cy="268224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val="2579019526"/>
                    </a:ext>
                  </a:extLst>
                </a:gridCol>
                <a:gridCol w="4882007">
                  <a:extLst>
                    <a:ext uri="{9D8B030D-6E8A-4147-A177-3AD203B41FA5}">
                      <a16:colId xmlns:a16="http://schemas.microsoft.com/office/drawing/2014/main" val="1764220437"/>
                    </a:ext>
                  </a:extLst>
                </a:gridCol>
              </a:tblGrid>
              <a:tr h="272843">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272843">
                <a:tc>
                  <a:txBody>
                    <a:bodyPr/>
                    <a:lstStyle/>
                    <a:p>
                      <a:pPr rtl="0" fontAlgn="ctr"/>
                      <a:r>
                        <a:rPr lang="fr-FR" b="1">
                          <a:solidFill>
                            <a:schemeClr val="bg1"/>
                          </a:solidFill>
                          <a:effectLst/>
                        </a:rPr>
                        <a:t>Détection de périphériques avec le protocole CDP</a:t>
                      </a:r>
                    </a:p>
                  </a:txBody>
                  <a:tcPr marL="47625" marR="47625" marT="47625" marB="47625" anchor="ctr">
                    <a:solidFill>
                      <a:schemeClr val="accent1"/>
                    </a:solidFill>
                  </a:tcPr>
                </a:tc>
                <a:tc>
                  <a:txBody>
                    <a:bodyPr/>
                    <a:lstStyle/>
                    <a:p>
                      <a:pPr rtl="0" fontAlgn="ctr"/>
                      <a:r>
                        <a:rPr lang="fr-FR" b="0">
                          <a:effectLst/>
                        </a:rPr>
                        <a:t>Utiliser le protocole CDP pour élaborer une topologie du réseau.</a:t>
                      </a:r>
                    </a:p>
                  </a:txBody>
                  <a:tcPr marL="47625" marR="47625" marT="47625" marB="47625" anchor="ctr"/>
                </a:tc>
                <a:extLst>
                  <a:ext uri="{0D108BD9-81ED-4DB2-BD59-A6C34878D82A}">
                    <a16:rowId xmlns:a16="http://schemas.microsoft.com/office/drawing/2014/main" val="3150950737"/>
                  </a:ext>
                </a:extLst>
              </a:tr>
              <a:tr h="272843">
                <a:tc>
                  <a:txBody>
                    <a:bodyPr/>
                    <a:lstStyle/>
                    <a:p>
                      <a:pPr rtl="0" fontAlgn="ctr"/>
                      <a:r>
                        <a:rPr lang="fr-FR" b="1">
                          <a:solidFill>
                            <a:schemeClr val="bg1"/>
                          </a:solidFill>
                          <a:effectLst/>
                        </a:rPr>
                        <a:t>Détection de périphériques avec le protocole LLDP</a:t>
                      </a:r>
                    </a:p>
                  </a:txBody>
                  <a:tcPr marL="47625" marR="47625" marT="47625" marB="47625" anchor="ctr">
                    <a:solidFill>
                      <a:schemeClr val="accent1"/>
                    </a:solidFill>
                  </a:tcPr>
                </a:tc>
                <a:tc>
                  <a:txBody>
                    <a:bodyPr/>
                    <a:lstStyle/>
                    <a:p>
                      <a:pPr rtl="0" fontAlgn="ctr"/>
                      <a:r>
                        <a:rPr lang="fr-FR" b="0">
                          <a:effectLst/>
                        </a:rPr>
                        <a:t>Utiliser le protocole LLDP pour élaborer une topologie du réseau.</a:t>
                      </a:r>
                    </a:p>
                  </a:txBody>
                  <a:tcPr marL="47625" marR="47625" marT="47625" marB="47625" anchor="ctr"/>
                </a:tc>
                <a:extLst>
                  <a:ext uri="{0D108BD9-81ED-4DB2-BD59-A6C34878D82A}">
                    <a16:rowId xmlns:a16="http://schemas.microsoft.com/office/drawing/2014/main" val="2772085455"/>
                  </a:ext>
                </a:extLst>
              </a:tr>
              <a:tr h="272843">
                <a:tc>
                  <a:txBody>
                    <a:bodyPr/>
                    <a:lstStyle/>
                    <a:p>
                      <a:pPr rtl="0" fontAlgn="ctr"/>
                      <a:r>
                        <a:rPr lang="fr-FR" b="1">
                          <a:solidFill>
                            <a:schemeClr val="bg1"/>
                          </a:solidFill>
                          <a:effectLst/>
                        </a:rPr>
                        <a:t>NTP</a:t>
                      </a:r>
                    </a:p>
                  </a:txBody>
                  <a:tcPr marL="47625" marR="47625" marT="47625" marB="47625" anchor="ctr">
                    <a:solidFill>
                      <a:schemeClr val="accent1"/>
                    </a:solidFill>
                  </a:tcPr>
                </a:tc>
                <a:tc>
                  <a:txBody>
                    <a:bodyPr/>
                    <a:lstStyle/>
                    <a:p>
                      <a:pPr rtl="0" fontAlgn="ctr"/>
                      <a:r>
                        <a:rPr lang="fr-FR" b="0">
                          <a:effectLst/>
                        </a:rPr>
                        <a:t>Mettre en œuvre le protocole NTP entre un client NTP et un serveur NTP.</a:t>
                      </a:r>
                    </a:p>
                  </a:txBody>
                  <a:tcPr marL="47625" marR="47625" marT="47625" marB="47625" anchor="ctr"/>
                </a:tc>
                <a:extLst>
                  <a:ext uri="{0D108BD9-81ED-4DB2-BD59-A6C34878D82A}">
                    <a16:rowId xmlns:a16="http://schemas.microsoft.com/office/drawing/2014/main" val="3228802595"/>
                  </a:ext>
                </a:extLst>
              </a:tr>
              <a:tr h="272843">
                <a:tc>
                  <a:txBody>
                    <a:bodyPr/>
                    <a:lstStyle/>
                    <a:p>
                      <a:pPr rtl="0" fontAlgn="ctr"/>
                      <a:r>
                        <a:rPr lang="fr-FR" b="1">
                          <a:solidFill>
                            <a:schemeClr val="bg1"/>
                          </a:solidFill>
                          <a:effectLst/>
                        </a:rPr>
                        <a:t>SNMP</a:t>
                      </a:r>
                    </a:p>
                  </a:txBody>
                  <a:tcPr marL="47625" marR="47625" marT="47625" marB="47625" anchor="ctr">
                    <a:solidFill>
                      <a:schemeClr val="accent1"/>
                    </a:solidFill>
                  </a:tcPr>
                </a:tc>
                <a:tc>
                  <a:txBody>
                    <a:bodyPr/>
                    <a:lstStyle/>
                    <a:p>
                      <a:pPr rtl="0" fontAlgn="ctr"/>
                      <a:r>
                        <a:rPr lang="fr-FR" b="0">
                          <a:effectLst/>
                        </a:rPr>
                        <a:t>Expliquer le fonctionnement du protocole SNMP.</a:t>
                      </a:r>
                    </a:p>
                  </a:txBody>
                  <a:tcPr marL="47625" marR="47625" marT="47625" marB="47625" anchor="ctr"/>
                </a:tc>
                <a:extLst>
                  <a:ext uri="{0D108BD9-81ED-4DB2-BD59-A6C34878D82A}">
                    <a16:rowId xmlns:a16="http://schemas.microsoft.com/office/drawing/2014/main" val="3134809945"/>
                  </a:ext>
                </a:extLst>
              </a:tr>
              <a:tr h="272843">
                <a:tc>
                  <a:txBody>
                    <a:bodyPr/>
                    <a:lstStyle/>
                    <a:p>
                      <a:pPr rtl="0" fontAlgn="ctr"/>
                      <a:r>
                        <a:rPr lang="fr-FR" b="1">
                          <a:solidFill>
                            <a:schemeClr val="bg1"/>
                          </a:solidFill>
                          <a:effectLst/>
                        </a:rPr>
                        <a:t>Syslog</a:t>
                      </a:r>
                    </a:p>
                  </a:txBody>
                  <a:tcPr marL="47625" marR="47625" marT="47625" marB="47625" anchor="ctr">
                    <a:solidFill>
                      <a:schemeClr val="accent1"/>
                    </a:solidFill>
                  </a:tcPr>
                </a:tc>
                <a:tc>
                  <a:txBody>
                    <a:bodyPr/>
                    <a:lstStyle/>
                    <a:p>
                      <a:pPr rtl="0" fontAlgn="ctr"/>
                      <a:r>
                        <a:rPr lang="fr-FR" b="0">
                          <a:effectLst/>
                        </a:rPr>
                        <a:t>Expliquer le fonctionnement de Syslog.</a:t>
                      </a:r>
                    </a:p>
                  </a:txBody>
                  <a:tcPr marL="47625" marR="47625" marT="47625" marB="47625" anchor="ctr"/>
                </a:tc>
                <a:extLst>
                  <a:ext uri="{0D108BD9-81ED-4DB2-BD59-A6C34878D82A}">
                    <a16:rowId xmlns:a16="http://schemas.microsoft.com/office/drawing/2014/main" val="2841641446"/>
                  </a:ext>
                </a:extLst>
              </a:tr>
              <a:tr h="272843">
                <a:tc>
                  <a:txBody>
                    <a:bodyPr/>
                    <a:lstStyle/>
                    <a:p>
                      <a:pPr rtl="0" fontAlgn="ctr"/>
                      <a:r>
                        <a:rPr lang="fr-FR" b="1">
                          <a:solidFill>
                            <a:schemeClr val="bg1"/>
                          </a:solidFill>
                          <a:effectLst/>
                        </a:rPr>
                        <a:t>Maintenance des fichiers du routeur et du commutateur</a:t>
                      </a:r>
                    </a:p>
                  </a:txBody>
                  <a:tcPr marL="47625" marR="47625" marT="47625" marB="47625" anchor="ctr">
                    <a:solidFill>
                      <a:schemeClr val="accent1"/>
                    </a:solidFill>
                  </a:tcPr>
                </a:tc>
                <a:tc>
                  <a:txBody>
                    <a:bodyPr/>
                    <a:lstStyle/>
                    <a:p>
                      <a:pPr rtl="0" fontAlgn="ctr"/>
                      <a:r>
                        <a:rPr lang="fr-FR" b="0">
                          <a:effectLst/>
                        </a:rPr>
                        <a:t>Utiliser les commandes pour sauvegarder et restaurer un fichier de configuration IOS.</a:t>
                      </a:r>
                    </a:p>
                  </a:txBody>
                  <a:tcPr marL="47625" marR="47625" marT="47625" marB="47625" anchor="ctr"/>
                </a:tc>
                <a:extLst>
                  <a:ext uri="{0D108BD9-81ED-4DB2-BD59-A6C34878D82A}">
                    <a16:rowId xmlns:a16="http://schemas.microsoft.com/office/drawing/2014/main" val="2954646025"/>
                  </a:ext>
                </a:extLst>
              </a:tr>
              <a:tr h="272843">
                <a:tc>
                  <a:txBody>
                    <a:bodyPr/>
                    <a:lstStyle/>
                    <a:p>
                      <a:pPr rtl="0" fontAlgn="ctr"/>
                      <a:r>
                        <a:rPr lang="fr-FR" b="1">
                          <a:solidFill>
                            <a:schemeClr val="bg1"/>
                          </a:solidFill>
                          <a:effectLst/>
                        </a:rPr>
                        <a:t>Gestion des images IOS</a:t>
                      </a:r>
                    </a:p>
                  </a:txBody>
                  <a:tcPr marL="47625" marR="47625" marT="47625" marB="47625" anchor="ctr">
                    <a:solidFill>
                      <a:schemeClr val="accent1"/>
                    </a:solidFill>
                  </a:tcPr>
                </a:tc>
                <a:tc>
                  <a:txBody>
                    <a:bodyPr/>
                    <a:lstStyle/>
                    <a:p>
                      <a:pPr rtl="0" fontAlgn="ctr"/>
                      <a:r>
                        <a:rPr lang="fr-FR" b="0">
                          <a:effectLst/>
                        </a:rPr>
                        <a:t>Mettre en œuvre des protocoles pour gérer le réseau.</a:t>
                      </a:r>
                    </a:p>
                  </a:txBody>
                  <a:tcPr marL="47625" marR="47625" marT="47625" marB="47625" anchor="ctr"/>
                </a:tc>
                <a:extLst>
                  <a:ext uri="{0D108BD9-81ED-4DB2-BD59-A6C34878D82A}">
                    <a16:rowId xmlns:a16="http://schemas.microsoft.com/office/drawing/2014/main" val="37660119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10.1 : Détection des périphériques avec le protocole CDP</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CDP</a:t>
            </a:r>
            <a:br>
              <a:rPr lang="en-US" dirty="0"/>
            </a:br>
            <a:r>
              <a:rPr lang="fr-FR" sz="2400"/>
              <a:t>Aperçu du CDP</a:t>
            </a:r>
          </a:p>
        </p:txBody>
      </p:sp>
      <p:sp>
        <p:nvSpPr>
          <p:cNvPr id="4" name="Content Placeholder 3">
            <a:extLst>
              <a:ext uri="{FF2B5EF4-FFF2-40B4-BE49-F238E27FC236}">
                <a16:creationId xmlns:a16="http://schemas.microsoft.com/office/drawing/2014/main" id="{FA5117AB-DB1E-9E46-B6D2-8AECA095A782}"/>
              </a:ext>
            </a:extLst>
          </p:cNvPr>
          <p:cNvSpPr>
            <a:spLocks noGrp="1"/>
          </p:cNvSpPr>
          <p:nvPr>
            <p:ph idx="1"/>
          </p:nvPr>
        </p:nvSpPr>
        <p:spPr>
          <a:xfrm>
            <a:off x="474662" y="731838"/>
            <a:ext cx="8280057" cy="1945102"/>
          </a:xfrm>
        </p:spPr>
        <p:txBody>
          <a:bodyPr/>
          <a:lstStyle/>
          <a:p>
            <a:pPr marL="0" indent="0" algn="l" rtl="0"/>
            <a:r>
              <a:rPr lang="fr-FR" sz="1600">
                <a:solidFill>
                  <a:srgbClr val="000000"/>
                </a:solidFill>
              </a:rPr>
              <a:t>Le CDP est un protocole de couche 2 propriétaire de Cisco qui est utilisé pour recueillir des informations sur les appareils Cisco qui partagent la même liaison de données. CDP fonctionne indépendamment des supports et protocoles et s'exécute sur tous les périphériques Cisco, tels que routeurs, commutateurs et serveurs d'accès.</a:t>
            </a:r>
          </a:p>
          <a:p>
            <a:pPr marL="0" indent="0" algn="l"/>
            <a:endParaRPr lang="en-US" sz="1600" dirty="0">
              <a:solidFill>
                <a:srgbClr val="000000"/>
              </a:solidFill>
            </a:endParaRPr>
          </a:p>
          <a:p>
            <a:pPr marL="0" indent="0" algn="l" rtl="0"/>
            <a:r>
              <a:rPr lang="fr-FR" sz="1600">
                <a:solidFill>
                  <a:srgbClr val="000000"/>
                </a:solidFill>
              </a:rPr>
              <a:t>Le périphérique envoie des annonces CDP périodiques aux périphériques connectés. Ces annonces partagent des informations sur le type de périphérique détecté, le nom des périphériques, ainsi que le nombre et le type d'interfaces.</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79CC965C-E9DD-0740-9101-544EE00163EF}"/>
              </a:ext>
            </a:extLst>
          </p:cNvPr>
          <p:cNvPicPr>
            <a:picLocks noChangeAspect="1"/>
          </p:cNvPicPr>
          <p:nvPr/>
        </p:nvPicPr>
        <p:blipFill>
          <a:blip r:embed="rId3"/>
          <a:stretch>
            <a:fillRect/>
          </a:stretch>
        </p:blipFill>
        <p:spPr>
          <a:xfrm>
            <a:off x="1618229" y="2849335"/>
            <a:ext cx="5107896" cy="824593"/>
          </a:xfrm>
          <a:prstGeom prst="rect">
            <a:avLst/>
          </a:prstGeom>
        </p:spPr>
      </p:pic>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CDP</a:t>
            </a:r>
            <a:br>
              <a:rPr lang="en-US" dirty="0"/>
            </a:br>
            <a:r>
              <a:rPr lang="fr-FR" sz="2400"/>
              <a:t>Configurer et vérifier le CDP</a:t>
            </a:r>
          </a:p>
        </p:txBody>
      </p:sp>
      <p:sp>
        <p:nvSpPr>
          <p:cNvPr id="5" name="Content Placeholder 4">
            <a:extLst>
              <a:ext uri="{FF2B5EF4-FFF2-40B4-BE49-F238E27FC236}">
                <a16:creationId xmlns:a16="http://schemas.microsoft.com/office/drawing/2014/main" id="{902A4009-5C58-B540-B5AC-202671BA1F28}"/>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Pour les périphériques Cisco, le protocole CDP est activé par défaut. Pour vérifier le statut du CDP et afficher des informations sur la CDP, entrez la commande </a:t>
            </a:r>
            <a:r>
              <a:rPr lang="fr-FR" sz="1600" b="1">
                <a:solidFill>
                  <a:srgbClr val="000000"/>
                </a:solidFill>
              </a:rPr>
              <a:t>show cdp</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Pour désactiver le CDP sur une interface spécifique, saisissez </a:t>
            </a:r>
            <a:r>
              <a:rPr lang="fr-FR" sz="1600" b="1">
                <a:solidFill>
                  <a:srgbClr val="000000"/>
                </a:solidFill>
              </a:rPr>
              <a:t>no cdp enable</a:t>
            </a:r>
            <a:r>
              <a:rPr lang="fr-FR" sz="1600">
                <a:solidFill>
                  <a:srgbClr val="000000"/>
                </a:solidFill>
              </a:rPr>
              <a:t> dans le mode de configuration de l'interface. Le protocole CDP est toujours activé sur le périphérique; cependant, il n'envoie aucune annonce CDP via cette interface. Pour réactiver le CDP sur l'interface spécifique, saisissez </a:t>
            </a:r>
            <a:r>
              <a:rPr lang="fr-FR" sz="1600" b="1">
                <a:solidFill>
                  <a:srgbClr val="000000"/>
                </a:solidFill>
              </a:rPr>
              <a:t>cdp enable.</a:t>
            </a:r>
          </a:p>
          <a:p>
            <a:pPr marL="342900" indent="-342900" algn="l" rtl="0">
              <a:buFont typeface="Arial" panose="020B0604020202020204" pitchFamily="34" charset="0"/>
              <a:buChar char="•"/>
            </a:pPr>
            <a:r>
              <a:rPr lang="fr-FR" sz="1600">
                <a:solidFill>
                  <a:srgbClr val="000000"/>
                </a:solidFill>
              </a:rPr>
              <a:t>Pour activer CDP globalement pour toutes les interfaces prises en charge sur le périphérique, saisissez  </a:t>
            </a:r>
            <a:r>
              <a:rPr lang="fr-FR" sz="1600" b="1">
                <a:solidFill>
                  <a:srgbClr val="000000"/>
                </a:solidFill>
              </a:rPr>
              <a:t>cdp run</a:t>
            </a:r>
            <a:r>
              <a:rPr lang="fr-FR" sz="1600">
                <a:solidFill>
                  <a:srgbClr val="000000"/>
                </a:solidFill>
              </a:rPr>
              <a:t> comme mode de configuration globale. Le CDP peut être désactivé pour toutes les interfaces de l'appareil avec la commande </a:t>
            </a:r>
            <a:r>
              <a:rPr lang="fr-FR" sz="1600" b="1">
                <a:solidFill>
                  <a:srgbClr val="000000"/>
                </a:solidFill>
              </a:rPr>
              <a:t>no cdp run</a:t>
            </a:r>
            <a:r>
              <a:rPr lang="fr-FR" sz="1600">
                <a:solidFill>
                  <a:srgbClr val="000000"/>
                </a:solidFill>
              </a:rPr>
              <a:t> en mode de configuration globale.</a:t>
            </a:r>
          </a:p>
          <a:p>
            <a:pPr marL="342900" indent="-34290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cdp interface</a:t>
            </a:r>
            <a:r>
              <a:rPr lang="fr-FR" sz="1600">
                <a:solidFill>
                  <a:srgbClr val="000000"/>
                </a:solidFill>
              </a:rPr>
              <a:t> pour afficher les interfaces compatibles CDP d'un périphérique. L’état de chaque interface est également affiché. </a:t>
            </a:r>
          </a:p>
        </p:txBody>
      </p:sp>
    </p:spTree>
    <p:extLst>
      <p:ext uri="{BB962C8B-B14F-4D97-AF65-F5344CB8AC3E}">
        <p14:creationId xmlns:p14="http://schemas.microsoft.com/office/powerpoint/2010/main" val="174150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CDP</a:t>
            </a:r>
            <a:br>
              <a:rPr lang="en-US" dirty="0"/>
            </a:br>
            <a:r>
              <a:rPr lang="fr-FR" sz="2400"/>
              <a:t>Découvrir des appareils en utilisant le CDP</a:t>
            </a:r>
          </a:p>
        </p:txBody>
      </p:sp>
      <p:sp>
        <p:nvSpPr>
          <p:cNvPr id="4" name="Content Placeholder 3">
            <a:extLst>
              <a:ext uri="{FF2B5EF4-FFF2-40B4-BE49-F238E27FC236}">
                <a16:creationId xmlns:a16="http://schemas.microsoft.com/office/drawing/2014/main" id="{2359B654-F5E2-F74B-8242-5B4604F0FAEC}"/>
              </a:ext>
            </a:extLst>
          </p:cNvPr>
          <p:cNvSpPr>
            <a:spLocks noGrp="1"/>
          </p:cNvSpPr>
          <p:nvPr>
            <p:ph idx="1"/>
          </p:nvPr>
        </p:nvSpPr>
        <p:spPr>
          <a:xfrm>
            <a:off x="474662" y="731838"/>
            <a:ext cx="8280057" cy="1295746"/>
          </a:xfrm>
        </p:spPr>
        <p:txBody>
          <a:bodyPr/>
          <a:lstStyle/>
          <a:p>
            <a:pPr marL="342900" indent="-342900" algn="l" rtl="0">
              <a:buFont typeface="Arial" panose="020B0604020202020204" pitchFamily="34" charset="0"/>
              <a:buChar char="•"/>
            </a:pPr>
            <a:r>
              <a:rPr lang="fr-FR" sz="1600">
                <a:solidFill>
                  <a:srgbClr val="000000"/>
                </a:solidFill>
              </a:rPr>
              <a:t>Lorsque la CDP est activée sur le réseau, la commande </a:t>
            </a:r>
            <a:r>
              <a:rPr lang="fr-FR" sz="1600" b="1">
                <a:solidFill>
                  <a:srgbClr val="000000"/>
                </a:solidFill>
              </a:rPr>
              <a:t>show cdp neighbors</a:t>
            </a:r>
            <a:r>
              <a:rPr lang="fr-FR" sz="1600">
                <a:solidFill>
                  <a:srgbClr val="000000"/>
                </a:solidFill>
              </a:rPr>
              <a:t> peut être utilisée pour déterminer la configuration du réseau, comme indiqué dans la sortie.</a:t>
            </a:r>
          </a:p>
          <a:p>
            <a:pPr marL="342900" indent="-342900" algn="l" rtl="0">
              <a:buFont typeface="Arial" panose="020B0604020202020204" pitchFamily="34" charset="0"/>
              <a:buChar char="•"/>
            </a:pPr>
            <a:r>
              <a:rPr lang="fr-FR" sz="1600">
                <a:solidFill>
                  <a:srgbClr val="000000"/>
                </a:solidFill>
              </a:rPr>
              <a:t>La sortie montre qu'il existe un autre périphérique Cisco, S1, connecté à l'interface G0/0/1 sur R1. En outre, S1 est connecté via son F0/5</a:t>
            </a:r>
          </a:p>
        </p:txBody>
      </p:sp>
      <p:sp>
        <p:nvSpPr>
          <p:cNvPr id="6" name="Rectangle 5">
            <a:extLst>
              <a:ext uri="{FF2B5EF4-FFF2-40B4-BE49-F238E27FC236}">
                <a16:creationId xmlns:a16="http://schemas.microsoft.com/office/drawing/2014/main" id="{89FBD32F-84BD-2F43-A8D6-A70882E939C0}"/>
              </a:ext>
            </a:extLst>
          </p:cNvPr>
          <p:cNvSpPr/>
          <p:nvPr/>
        </p:nvSpPr>
        <p:spPr>
          <a:xfrm>
            <a:off x="389281" y="2161315"/>
            <a:ext cx="8280057" cy="1600438"/>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show cdp neighbors</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Capability Codes: R - Router, T - Trans Bridge, B - Source Route Bridge</a:t>
            </a:r>
          </a:p>
          <a:p>
            <a:pPr rtl="0"/>
            <a:r>
              <a:rPr lang="fr-FR" sz="1400">
                <a:solidFill>
                  <a:srgbClr val="DFDFDF"/>
                </a:solidFill>
                <a:latin typeface="Courier New" panose="02070309020205020404" pitchFamily="49" charset="0"/>
              </a:rPr>
              <a:t>				 S - Switch, H - Host, I - IGMP, r - Repeater, P - Phone, </a:t>
            </a:r>
          </a:p>
          <a:p>
            <a:pPr rtl="0"/>
            <a:r>
              <a:rPr lang="fr-FR" sz="1400">
                <a:solidFill>
                  <a:srgbClr val="DFDFDF"/>
                </a:solidFill>
                <a:latin typeface="Courier New" panose="02070309020205020404" pitchFamily="49" charset="0"/>
              </a:rPr>
              <a:t>				 D - Remote, C - CVTA, M - Two-port Mac Relay </a:t>
            </a:r>
          </a:p>
          <a:p>
            <a:endParaRPr lang="en-US" sz="1400" dirty="0">
              <a:solidFill>
                <a:srgbClr val="DFDFDF"/>
              </a:solidFill>
              <a:latin typeface="Courier New" panose="02070309020205020404" pitchFamily="49" charset="0"/>
            </a:endParaRPr>
          </a:p>
          <a:p>
            <a:pPr rtl="0"/>
            <a:r>
              <a:rPr lang="fr-FR" sz="1400">
                <a:solidFill>
                  <a:srgbClr val="DFDFDF"/>
                </a:solidFill>
                <a:latin typeface="Courier New" panose="02070309020205020404" pitchFamily="49" charset="0"/>
              </a:rPr>
              <a:t>Device ID Local Intrfce Holdtme Capability Platform Port ID </a:t>
            </a:r>
          </a:p>
          <a:p>
            <a:pPr rtl="0"/>
            <a:r>
              <a:rPr lang="fr-FR" sz="1400">
                <a:solidFill>
                  <a:srgbClr val="FBAB18"/>
                </a:solidFill>
                <a:latin typeface="Courier New" panose="02070309020205020404" pitchFamily="49" charset="0"/>
              </a:rPr>
              <a:t>S1 Gig 0/0/1 179 S I WS-C3560- Fas 0/5</a:t>
            </a:r>
          </a:p>
        </p:txBody>
      </p:sp>
    </p:spTree>
    <p:extLst>
      <p:ext uri="{BB962C8B-B14F-4D97-AF65-F5344CB8AC3E}">
        <p14:creationId xmlns:p14="http://schemas.microsoft.com/office/powerpoint/2010/main" val="412400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CDP</a:t>
            </a:r>
            <a:br>
              <a:rPr lang="en-US" dirty="0"/>
            </a:br>
            <a:r>
              <a:rPr lang="fr-FR" sz="2400"/>
              <a:t>Découvrir des appareils en utilisant le CDP (suite)</a:t>
            </a:r>
          </a:p>
        </p:txBody>
      </p:sp>
      <p:sp>
        <p:nvSpPr>
          <p:cNvPr id="5" name="Content Placeholder 4">
            <a:extLst>
              <a:ext uri="{FF2B5EF4-FFF2-40B4-BE49-F238E27FC236}">
                <a16:creationId xmlns:a16="http://schemas.microsoft.com/office/drawing/2014/main" id="{16D179D8-985D-3444-877F-0F1334F12438}"/>
              </a:ext>
            </a:extLst>
          </p:cNvPr>
          <p:cNvSpPr>
            <a:spLocks noGrp="1"/>
          </p:cNvSpPr>
          <p:nvPr>
            <p:ph idx="1"/>
          </p:nvPr>
        </p:nvSpPr>
        <p:spPr>
          <a:xfrm>
            <a:off x="474662" y="731838"/>
            <a:ext cx="8280057" cy="731838"/>
          </a:xfrm>
        </p:spPr>
        <p:txBody>
          <a:bodyPr/>
          <a:lstStyle/>
          <a:p>
            <a:pPr marL="0" indent="0" algn="l" rtl="0"/>
            <a:r>
              <a:rPr lang="fr-FR" sz="1600">
                <a:solidFill>
                  <a:srgbClr val="000000"/>
                </a:solidFill>
              </a:rPr>
              <a:t>L'administrateur réseau utilise </a:t>
            </a:r>
            <a:r>
              <a:rPr lang="fr-FR" sz="1600" b="1">
                <a:solidFill>
                  <a:srgbClr val="000000"/>
                </a:solidFill>
              </a:rPr>
              <a:t>show cdp neighbors detail</a:t>
            </a:r>
            <a:r>
              <a:rPr lang="fr-FR" sz="1600">
                <a:solidFill>
                  <a:srgbClr val="000000"/>
                </a:solidFill>
              </a:rPr>
              <a:t> pour découvrir l'adresse IP de S1. Comme indiqué dans la sortie, l'adresse de S1 est 192.168.1.2.</a:t>
            </a:r>
          </a:p>
        </p:txBody>
      </p:sp>
      <p:sp>
        <p:nvSpPr>
          <p:cNvPr id="7" name="Rectangle 6">
            <a:extLst>
              <a:ext uri="{FF2B5EF4-FFF2-40B4-BE49-F238E27FC236}">
                <a16:creationId xmlns:a16="http://schemas.microsoft.com/office/drawing/2014/main" id="{799A2198-7AFD-BE46-B7EF-314352F4A2E7}"/>
              </a:ext>
            </a:extLst>
          </p:cNvPr>
          <p:cNvSpPr/>
          <p:nvPr/>
        </p:nvSpPr>
        <p:spPr>
          <a:xfrm>
            <a:off x="237491" y="1772018"/>
            <a:ext cx="8754398" cy="2246769"/>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show cdp neighbors detail</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Device ID: S1 </a:t>
            </a:r>
          </a:p>
          <a:p>
            <a:pPr rtl="0"/>
            <a:r>
              <a:rPr lang="fr-FR" sz="1400">
                <a:solidFill>
                  <a:srgbClr val="DFDFDF"/>
                </a:solidFill>
                <a:latin typeface="Courier New" panose="02070309020205020404" pitchFamily="49" charset="0"/>
              </a:rPr>
              <a:t>Entry address(es): </a:t>
            </a:r>
          </a:p>
          <a:p>
            <a:pPr rtl="0"/>
            <a:r>
              <a:rPr lang="fr-FR" sz="1400">
                <a:solidFill>
                  <a:srgbClr val="FBAB18"/>
                </a:solidFill>
                <a:latin typeface="Courier New" panose="02070309020205020404" pitchFamily="49" charset="0"/>
              </a:rPr>
              <a:t>  IP address: 192.168.1.2</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Platform: cisco WS-C3560-24TS, Capabilities: Switch IGMP</a:t>
            </a:r>
          </a:p>
          <a:p>
            <a:pPr rtl="0"/>
            <a:r>
              <a:rPr lang="fr-FR" sz="1400">
                <a:solidFill>
                  <a:srgbClr val="DFDFDF"/>
                </a:solidFill>
                <a:latin typeface="Courier New" panose="02070309020205020404" pitchFamily="49" charset="0"/>
              </a:rPr>
              <a:t>Interface: GigabitEthernet0/0/1, Port ID (outgoing port): FastEthernet0/5</a:t>
            </a:r>
          </a:p>
          <a:p>
            <a:pPr rtl="0"/>
            <a:r>
              <a:rPr lang="fr-FR" sz="1400">
                <a:solidFill>
                  <a:srgbClr val="DFDFDF"/>
                </a:solidFill>
                <a:latin typeface="Courier New" panose="02070309020205020404" pitchFamily="49" charset="0"/>
              </a:rPr>
              <a:t>Holdtime : 136 sec </a:t>
            </a:r>
          </a:p>
          <a:p>
            <a:endParaRPr lang="en-US" sz="1400" dirty="0">
              <a:solidFill>
                <a:srgbClr val="DFDFDF"/>
              </a:solidFill>
              <a:latin typeface="Courier New" panose="02070309020205020404" pitchFamily="49" charset="0"/>
            </a:endParaRPr>
          </a:p>
          <a:p>
            <a:pPr rtl="0"/>
            <a:r>
              <a:rPr lang="fr-FR" sz="1400">
                <a:solidFill>
                  <a:srgbClr val="DFDFDF"/>
                </a:solidFill>
                <a:latin typeface="Courier New" panose="02070309020205020404" pitchFamily="49" charset="0"/>
              </a:rPr>
              <a:t>(output omitted)</a:t>
            </a:r>
          </a:p>
        </p:txBody>
      </p:sp>
    </p:spTree>
    <p:extLst>
      <p:ext uri="{BB962C8B-B14F-4D97-AF65-F5344CB8AC3E}">
        <p14:creationId xmlns:p14="http://schemas.microsoft.com/office/powerpoint/2010/main" val="408501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CDP</a:t>
            </a:r>
            <a:br>
              <a:rPr lang="en-US" dirty="0"/>
            </a:br>
            <a:r>
              <a:rPr lang="fr-FR" sz="2400"/>
              <a:t>Packet Tracer - Utiliser CDP pour cartographier un réseau</a:t>
            </a:r>
          </a:p>
        </p:txBody>
      </p:sp>
      <p:sp>
        <p:nvSpPr>
          <p:cNvPr id="4" name="Content Placeholder 3">
            <a:extLst>
              <a:ext uri="{FF2B5EF4-FFF2-40B4-BE49-F238E27FC236}">
                <a16:creationId xmlns:a16="http://schemas.microsoft.com/office/drawing/2014/main" id="{6E4496A9-F5AD-EE45-9F40-292CB7B03BB5}"/>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 administrateur réseau principal vous demande de mapper le réseau distant d'une filiale et de déterminer le nom d'un commutateur récemment installé nécessitant une adresse IPv4 à configurer. Votre tâche consiste à créer une carte du réseau de la filiale. Pour mapper le réseau, vous devrez utiliser SSH pour l'accès à distance et le protocole CDP (Cisco Discovery Protocol) pour rechercher des informations sur les périphériques réseau voisins, comme des routeurs et des commutateurs.</a:t>
            </a:r>
          </a:p>
        </p:txBody>
      </p:sp>
    </p:spTree>
    <p:extLst>
      <p:ext uri="{BB962C8B-B14F-4D97-AF65-F5344CB8AC3E}">
        <p14:creationId xmlns:p14="http://schemas.microsoft.com/office/powerpoint/2010/main" val="898970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10</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12</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10.2 Détection des périphériques avec le protocole LLDP</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LLDP</a:t>
            </a:r>
            <a:br>
              <a:rPr lang="en-US" dirty="0"/>
            </a:br>
            <a:r>
              <a:rPr lang="fr-FR" sz="2400"/>
              <a:t>Aperçu du LLDP</a:t>
            </a:r>
          </a:p>
        </p:txBody>
      </p:sp>
      <p:sp>
        <p:nvSpPr>
          <p:cNvPr id="4" name="Content Placeholder 3">
            <a:extLst>
              <a:ext uri="{FF2B5EF4-FFF2-40B4-BE49-F238E27FC236}">
                <a16:creationId xmlns:a16="http://schemas.microsoft.com/office/drawing/2014/main" id="{1521CBC8-D8F6-764A-933C-E8A847541E00}"/>
              </a:ext>
            </a:extLst>
          </p:cNvPr>
          <p:cNvSpPr>
            <a:spLocks noGrp="1"/>
          </p:cNvSpPr>
          <p:nvPr>
            <p:ph idx="1"/>
          </p:nvPr>
        </p:nvSpPr>
        <p:spPr>
          <a:xfrm>
            <a:off x="474662" y="731837"/>
            <a:ext cx="8280057" cy="1063407"/>
          </a:xfrm>
        </p:spPr>
        <p:txBody>
          <a:bodyPr/>
          <a:lstStyle/>
          <a:p>
            <a:pPr marL="0" indent="0" algn="l" rtl="0"/>
            <a:r>
              <a:rPr lang="fr-FR" sz="1600">
                <a:solidFill>
                  <a:srgbClr val="000000"/>
                </a:solidFill>
              </a:rPr>
              <a:t>Le protocole LLDP (Link Layer Discovery Protocol) est un protocole de détection voisin ouvert semblable au protocole CDP. LLDP fonctionne avec des périphériques réseau, tels que des routeurs, des commutateurs et des points d'accès LAN sans fil. Ce protocole fait connaître son identité et ses capacités à d'autres appareils et reçoit les informations d'un appareil de couche 2 physiquement connecté.</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a16="http://schemas.microsoft.com/office/drawing/2014/main" id="{DD96AD08-DA0E-AC4C-BB94-54F8FC3789C7}"/>
              </a:ext>
            </a:extLst>
          </p:cNvPr>
          <p:cNvPicPr>
            <a:picLocks noChangeAspect="1"/>
          </p:cNvPicPr>
          <p:nvPr/>
        </p:nvPicPr>
        <p:blipFill>
          <a:blip r:embed="rId3"/>
          <a:stretch>
            <a:fillRect/>
          </a:stretch>
        </p:blipFill>
        <p:spPr>
          <a:xfrm>
            <a:off x="1689100" y="1968500"/>
            <a:ext cx="5765800" cy="1206500"/>
          </a:xfrm>
          <a:prstGeom prst="rect">
            <a:avLst/>
          </a:prstGeom>
        </p:spPr>
      </p:pic>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LLDP</a:t>
            </a:r>
            <a:br>
              <a:rPr lang="en-US" dirty="0"/>
            </a:br>
            <a:r>
              <a:rPr lang="fr-FR" sz="2400"/>
              <a:t>Configurer et vérifier le LLDP</a:t>
            </a:r>
          </a:p>
        </p:txBody>
      </p:sp>
      <p:sp>
        <p:nvSpPr>
          <p:cNvPr id="5" name="Content Placeholder 4">
            <a:extLst>
              <a:ext uri="{FF2B5EF4-FFF2-40B4-BE49-F238E27FC236}">
                <a16:creationId xmlns:a16="http://schemas.microsoft.com/office/drawing/2014/main" id="{7C50DC70-2C3D-754B-BF3D-BECB529EC234}"/>
              </a:ext>
            </a:extLst>
          </p:cNvPr>
          <p:cNvSpPr>
            <a:spLocks noGrp="1"/>
          </p:cNvSpPr>
          <p:nvPr>
            <p:ph idx="1"/>
          </p:nvPr>
        </p:nvSpPr>
        <p:spPr>
          <a:xfrm>
            <a:off x="172278" y="731837"/>
            <a:ext cx="8582441" cy="1681754"/>
          </a:xfrm>
        </p:spPr>
        <p:txBody>
          <a:bodyPr/>
          <a:lstStyle/>
          <a:p>
            <a:pPr marL="342900" indent="-342900" algn="l" rtl="0">
              <a:buFont typeface="Arial" panose="020B0604020202020204" pitchFamily="34" charset="0"/>
              <a:buChar char="•"/>
            </a:pPr>
            <a:r>
              <a:rPr lang="fr-FR" sz="1600">
                <a:solidFill>
                  <a:srgbClr val="000000"/>
                </a:solidFill>
              </a:rPr>
              <a:t>Le LLDP peut être activé par défaut. Pour activer LLDP globalement sur un appareil réseau Cisco, saisissez la commande </a:t>
            </a:r>
            <a:r>
              <a:rPr lang="fr-FR" sz="1600" b="1">
                <a:solidFill>
                  <a:srgbClr val="000000"/>
                </a:solidFill>
              </a:rPr>
              <a:t>lldp run</a:t>
            </a:r>
            <a:r>
              <a:rPr lang="fr-FR" sz="1600">
                <a:solidFill>
                  <a:srgbClr val="000000"/>
                </a:solidFill>
              </a:rPr>
              <a:t> en mode de configuration globale. Pour désactiver le protocole LLDP, entrez la commande </a:t>
            </a:r>
            <a:r>
              <a:rPr lang="fr-FR" sz="1600" b="1">
                <a:solidFill>
                  <a:srgbClr val="000000"/>
                </a:solidFill>
              </a:rPr>
              <a:t>no lldp run</a:t>
            </a:r>
            <a:r>
              <a:rPr lang="fr-FR" sz="1600">
                <a:solidFill>
                  <a:srgbClr val="000000"/>
                </a:solidFill>
              </a:rPr>
              <a:t> en mode de configuration globale.</a:t>
            </a:r>
          </a:p>
          <a:p>
            <a:pPr marL="342900" indent="-342900" algn="l" rtl="0">
              <a:buFont typeface="Arial" panose="020B0604020202020204" pitchFamily="34" charset="0"/>
              <a:buChar char="•"/>
            </a:pPr>
            <a:r>
              <a:rPr lang="fr-FR" sz="1600">
                <a:solidFill>
                  <a:srgbClr val="000000"/>
                </a:solidFill>
              </a:rPr>
              <a:t>LLDP peut être configuré sur des interfaces spécifiques. Cependant, le LLDP doit être configuré séparément pour transmettre et recevoir des paquets LLDP.</a:t>
            </a:r>
          </a:p>
          <a:p>
            <a:pPr marL="342900" indent="-342900" algn="l" rtl="0">
              <a:buFont typeface="Arial" panose="020B0604020202020204" pitchFamily="34" charset="0"/>
              <a:buChar char="•"/>
            </a:pPr>
            <a:r>
              <a:rPr lang="fr-FR" sz="1600">
                <a:solidFill>
                  <a:srgbClr val="000000"/>
                </a:solidFill>
              </a:rPr>
              <a:t>Pour vérifier si le protocole LLDP a été activé sur le périphérique, entrez la commande </a:t>
            </a:r>
            <a:r>
              <a:rPr lang="fr-FR" sz="1600" b="1">
                <a:solidFill>
                  <a:srgbClr val="000000"/>
                </a:solidFill>
              </a:rPr>
              <a:t>show lldp</a:t>
            </a:r>
            <a:r>
              <a:rPr lang="fr-FR" sz="1600">
                <a:solidFill>
                  <a:srgbClr val="000000"/>
                </a:solidFill>
              </a:rPr>
              <a:t> en mode d'exécution privilégié.</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2062C1EF-305D-3148-8E4D-A7457923E797}"/>
              </a:ext>
            </a:extLst>
          </p:cNvPr>
          <p:cNvSpPr/>
          <p:nvPr/>
        </p:nvSpPr>
        <p:spPr>
          <a:xfrm>
            <a:off x="835190" y="2413591"/>
            <a:ext cx="7473619" cy="2492990"/>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Switch# </a:t>
            </a:r>
            <a:r>
              <a:rPr lang="fr-FR" sz="1200" b="1">
                <a:solidFill>
                  <a:srgbClr val="FFFFFF"/>
                </a:solidFill>
                <a:latin typeface="Courier New" panose="02070309020205020404" pitchFamily="49" charset="0"/>
              </a:rPr>
              <a:t>conf t</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Enter configuration commands, one per line. End with CNTL/Z. </a:t>
            </a:r>
          </a:p>
          <a:p>
            <a:pPr rtl="0"/>
            <a:r>
              <a:rPr lang="fr-FR" sz="1200">
                <a:solidFill>
                  <a:srgbClr val="DFDFDF"/>
                </a:solidFill>
                <a:latin typeface="Courier New" panose="02070309020205020404" pitchFamily="49" charset="0"/>
              </a:rPr>
              <a:t>Switch(config)# </a:t>
            </a:r>
            <a:r>
              <a:rPr lang="fr-FR" sz="1200" b="1">
                <a:solidFill>
                  <a:srgbClr val="FFFFFF"/>
                </a:solidFill>
                <a:latin typeface="Courier New" panose="02070309020205020404" pitchFamily="49" charset="0"/>
              </a:rPr>
              <a:t>lldp run</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Switch(config)# </a:t>
            </a:r>
            <a:r>
              <a:rPr lang="fr-FR" sz="1200" b="1">
                <a:solidFill>
                  <a:srgbClr val="FFFFFF"/>
                </a:solidFill>
                <a:latin typeface="Courier New" panose="02070309020205020404" pitchFamily="49" charset="0"/>
              </a:rPr>
              <a:t>interface gigabitethernet 0/1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Switch(config-if)# </a:t>
            </a:r>
            <a:r>
              <a:rPr lang="fr-FR" sz="1200" b="1">
                <a:solidFill>
                  <a:srgbClr val="FFFFFF"/>
                </a:solidFill>
                <a:latin typeface="Courier New" panose="02070309020205020404" pitchFamily="49" charset="0"/>
              </a:rPr>
              <a:t>lldp transmit</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Switch(config-if)# </a:t>
            </a:r>
            <a:r>
              <a:rPr lang="fr-FR" sz="1200" b="1">
                <a:solidFill>
                  <a:srgbClr val="FFFFFF"/>
                </a:solidFill>
                <a:latin typeface="Courier New" panose="02070309020205020404" pitchFamily="49" charset="0"/>
              </a:rPr>
              <a:t>lldp receive</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Switch(config-if)# </a:t>
            </a:r>
            <a:r>
              <a:rPr lang="fr-FR" sz="1200" b="1">
                <a:solidFill>
                  <a:srgbClr val="DFDFDF"/>
                </a:solidFill>
                <a:latin typeface="Courier New" panose="02070309020205020404" pitchFamily="49" charset="0"/>
              </a:rPr>
              <a:t>end</a:t>
            </a:r>
          </a:p>
          <a:p>
            <a:pPr rtl="0"/>
            <a:r>
              <a:rPr lang="fr-FR" sz="1200">
                <a:solidFill>
                  <a:srgbClr val="DFDFDF"/>
                </a:solidFill>
                <a:latin typeface="Courier New" panose="02070309020205020404" pitchFamily="49" charset="0"/>
              </a:rPr>
              <a:t>Switch# </a:t>
            </a:r>
            <a:r>
              <a:rPr lang="fr-FR" sz="1200" b="1">
                <a:solidFill>
                  <a:srgbClr val="FFFFFF"/>
                </a:solidFill>
                <a:latin typeface="Courier New" panose="02070309020205020404" pitchFamily="49" charset="0"/>
              </a:rPr>
              <a:t>show lldp</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Global LLDP Information: </a:t>
            </a:r>
          </a:p>
          <a:p>
            <a:pPr rtl="0"/>
            <a:r>
              <a:rPr lang="fr-FR" sz="1200">
                <a:solidFill>
                  <a:srgbClr val="DFDFDF"/>
                </a:solidFill>
                <a:latin typeface="Courier New" panose="02070309020205020404" pitchFamily="49" charset="0"/>
              </a:rPr>
              <a:t>   Status: ACTIVE </a:t>
            </a:r>
          </a:p>
          <a:p>
            <a:pPr rtl="0"/>
            <a:r>
              <a:rPr lang="fr-FR" sz="1200">
                <a:solidFill>
                  <a:srgbClr val="DFDFDF"/>
                </a:solidFill>
                <a:latin typeface="Courier New" panose="02070309020205020404" pitchFamily="49" charset="0"/>
              </a:rPr>
              <a:t>   LLDP advertisements are sent every 30 seconds </a:t>
            </a:r>
          </a:p>
          <a:p>
            <a:pPr rtl="0"/>
            <a:r>
              <a:rPr lang="fr-FR" sz="1200">
                <a:solidFill>
                  <a:srgbClr val="DFDFDF"/>
                </a:solidFill>
                <a:latin typeface="Courier New" panose="02070309020205020404" pitchFamily="49" charset="0"/>
              </a:rPr>
              <a:t>   LLDP hold time advertised is 120 seconds </a:t>
            </a:r>
          </a:p>
          <a:p>
            <a:pPr rtl="0"/>
            <a:r>
              <a:rPr lang="fr-FR" sz="1200">
                <a:solidFill>
                  <a:srgbClr val="DFDFDF"/>
                </a:solidFill>
                <a:latin typeface="Courier New" panose="02070309020205020404" pitchFamily="49" charset="0"/>
              </a:rPr>
              <a:t>   LLDP interface reinitialisation delay is 2 seconds</a:t>
            </a:r>
          </a:p>
        </p:txBody>
      </p:sp>
    </p:spTree>
    <p:extLst>
      <p:ext uri="{BB962C8B-B14F-4D97-AF65-F5344CB8AC3E}">
        <p14:creationId xmlns:p14="http://schemas.microsoft.com/office/powerpoint/2010/main" val="199515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LLDP</a:t>
            </a:r>
            <a:br>
              <a:rPr lang="en-US" dirty="0"/>
            </a:br>
            <a:r>
              <a:rPr lang="fr-FR" sz="2400"/>
              <a:t>Découvrir des périphériques en utilisant le LLDP</a:t>
            </a:r>
          </a:p>
        </p:txBody>
      </p:sp>
      <p:sp>
        <p:nvSpPr>
          <p:cNvPr id="4" name="Content Placeholder 3">
            <a:extLst>
              <a:ext uri="{FF2B5EF4-FFF2-40B4-BE49-F238E27FC236}">
                <a16:creationId xmlns:a16="http://schemas.microsoft.com/office/drawing/2014/main" id="{4C1EC1CD-6DD7-574D-8005-D12CAA28CC79}"/>
              </a:ext>
            </a:extLst>
          </p:cNvPr>
          <p:cNvSpPr>
            <a:spLocks noGrp="1"/>
          </p:cNvSpPr>
          <p:nvPr>
            <p:ph idx="1"/>
          </p:nvPr>
        </p:nvSpPr>
        <p:spPr>
          <a:xfrm>
            <a:off x="474662" y="731838"/>
            <a:ext cx="8280057" cy="831920"/>
          </a:xfrm>
        </p:spPr>
        <p:txBody>
          <a:bodyPr/>
          <a:lstStyle/>
          <a:p>
            <a:pPr marL="0" indent="0" algn="l" rtl="0"/>
            <a:r>
              <a:rPr lang="fr-FR" sz="1600">
                <a:solidFill>
                  <a:srgbClr val="000000"/>
                </a:solidFill>
              </a:rPr>
              <a:t>Lorsque le protocole LLDP est activé, les voisins de l'appareil peuvent être détectés à l'aide de la commande </a:t>
            </a:r>
            <a:r>
              <a:rPr lang="fr-FR" sz="1600" b="1">
                <a:solidFill>
                  <a:srgbClr val="000000"/>
                </a:solidFill>
              </a:rPr>
              <a:t>show lldp neighbors</a:t>
            </a:r>
            <a:r>
              <a:rPr lang="fr-FR" sz="1600">
                <a:solidFill>
                  <a:srgbClr val="000000"/>
                </a:solidFill>
              </a:rPr>
              <a:t>.</a:t>
            </a:r>
          </a:p>
        </p:txBody>
      </p:sp>
      <p:sp>
        <p:nvSpPr>
          <p:cNvPr id="7" name="Rectangle 6">
            <a:extLst>
              <a:ext uri="{FF2B5EF4-FFF2-40B4-BE49-F238E27FC236}">
                <a16:creationId xmlns:a16="http://schemas.microsoft.com/office/drawing/2014/main" id="{2693DC2F-675D-0A46-87C9-1769C72052B2}"/>
              </a:ext>
            </a:extLst>
          </p:cNvPr>
          <p:cNvSpPr/>
          <p:nvPr/>
        </p:nvSpPr>
        <p:spPr>
          <a:xfrm>
            <a:off x="474662" y="1786920"/>
            <a:ext cx="7870826" cy="1569660"/>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S1# </a:t>
            </a:r>
            <a:r>
              <a:rPr lang="fr-FR" sz="1200" b="1">
                <a:solidFill>
                  <a:srgbClr val="FFFFFF"/>
                </a:solidFill>
                <a:latin typeface="Courier New" panose="02070309020205020404" pitchFamily="49" charset="0"/>
              </a:rPr>
              <a:t>show lldp neighbors</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Capability codes: </a:t>
            </a:r>
          </a:p>
          <a:p>
            <a:pPr rtl="0"/>
            <a:r>
              <a:rPr lang="fr-FR" sz="1200">
                <a:solidFill>
                  <a:srgbClr val="DFDFDF"/>
                </a:solidFill>
                <a:latin typeface="Courier New" panose="02070309020205020404" pitchFamily="49" charset="0"/>
              </a:rPr>
              <a:t>    (R) Router, (B) Bridge, (T) Telephone, (C) DOCSIS Cable Device </a:t>
            </a:r>
          </a:p>
          <a:p>
            <a:pPr rtl="0"/>
            <a:r>
              <a:rPr lang="fr-FR" sz="1200">
                <a:solidFill>
                  <a:srgbClr val="DFDFDF"/>
                </a:solidFill>
                <a:latin typeface="Courier New" panose="02070309020205020404" pitchFamily="49" charset="0"/>
              </a:rPr>
              <a:t>    (W) WLAN Access Point, (P) Repeater, (S) Station, (O) Other </a:t>
            </a:r>
          </a:p>
          <a:p>
            <a:pPr rtl="0"/>
            <a:r>
              <a:rPr lang="fr-FR" sz="1200">
                <a:solidFill>
                  <a:srgbClr val="DFDFDF"/>
                </a:solidFill>
                <a:latin typeface="Courier New" panose="02070309020205020404" pitchFamily="49" charset="0"/>
              </a:rPr>
              <a:t>Device ID Local Intf Hold-time Capability Port ID </a:t>
            </a:r>
          </a:p>
          <a:p>
            <a:pPr rtl="0"/>
            <a:r>
              <a:rPr lang="fr-FR" sz="1200">
                <a:solidFill>
                  <a:srgbClr val="DFDFDF"/>
                </a:solidFill>
                <a:latin typeface="Courier New" panose="02070309020205020404" pitchFamily="49" charset="0"/>
              </a:rPr>
              <a:t>R1 Fa0/5 117 R Gi0/0/1 </a:t>
            </a:r>
          </a:p>
          <a:p>
            <a:pPr rtl="0"/>
            <a:r>
              <a:rPr lang="fr-FR" sz="1200">
                <a:solidFill>
                  <a:srgbClr val="DFDFDF"/>
                </a:solidFill>
                <a:latin typeface="Courier New" panose="02070309020205020404" pitchFamily="49" charset="0"/>
              </a:rPr>
              <a:t>S2 Fa0/1 112 B Fa0/1 </a:t>
            </a:r>
          </a:p>
          <a:p>
            <a:pPr rtl="0"/>
            <a:r>
              <a:rPr lang="fr-FR" sz="1200">
                <a:solidFill>
                  <a:srgbClr val="DFDFDF"/>
                </a:solidFill>
                <a:latin typeface="Courier New" panose="02070309020205020404" pitchFamily="49" charset="0"/>
              </a:rPr>
              <a:t>Total entries displayed: 2</a:t>
            </a:r>
          </a:p>
        </p:txBody>
      </p:sp>
    </p:spTree>
    <p:extLst>
      <p:ext uri="{BB962C8B-B14F-4D97-AF65-F5344CB8AC3E}">
        <p14:creationId xmlns:p14="http://schemas.microsoft.com/office/powerpoint/2010/main" val="258859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LLDP</a:t>
            </a:r>
            <a:br>
              <a:rPr lang="en-US" dirty="0"/>
            </a:br>
            <a:r>
              <a:rPr lang="fr-FR" sz="2400"/>
              <a:t>Découvrir des dispositifs en utilisant le LLDP (suite)</a:t>
            </a:r>
          </a:p>
        </p:txBody>
      </p:sp>
      <p:sp>
        <p:nvSpPr>
          <p:cNvPr id="4" name="Content Placeholder 3">
            <a:extLst>
              <a:ext uri="{FF2B5EF4-FFF2-40B4-BE49-F238E27FC236}">
                <a16:creationId xmlns:a16="http://schemas.microsoft.com/office/drawing/2014/main" id="{4C1EC1CD-6DD7-574D-8005-D12CAA28CC79}"/>
              </a:ext>
            </a:extLst>
          </p:cNvPr>
          <p:cNvSpPr>
            <a:spLocks noGrp="1"/>
          </p:cNvSpPr>
          <p:nvPr>
            <p:ph idx="1"/>
          </p:nvPr>
        </p:nvSpPr>
        <p:spPr>
          <a:xfrm>
            <a:off x="474662" y="731837"/>
            <a:ext cx="8280057" cy="794959"/>
          </a:xfrm>
        </p:spPr>
        <p:txBody>
          <a:bodyPr/>
          <a:lstStyle/>
          <a:p>
            <a:pPr marL="0" indent="0" algn="l" rtl="0"/>
            <a:r>
              <a:rPr lang="fr-FR" sz="1600">
                <a:solidFill>
                  <a:srgbClr val="000000"/>
                </a:solidFill>
              </a:rPr>
              <a:t>Pour plus d'informations sur les voisins, utilisez la commande </a:t>
            </a:r>
            <a:r>
              <a:rPr lang="fr-FR" sz="1600" b="1">
                <a:solidFill>
                  <a:srgbClr val="000000"/>
                </a:solidFill>
              </a:rPr>
              <a:t>show lldp neighbors detail </a:t>
            </a:r>
            <a:r>
              <a:rPr lang="fr-FR" sz="1600">
                <a:solidFill>
                  <a:srgbClr val="000000"/>
                </a:solidFill>
              </a:rPr>
              <a:t>qui permet d'obtenir la version IOS et l'adresse IP des voisins ainsi que la capacité de l'appareil.</a:t>
            </a:r>
          </a:p>
        </p:txBody>
      </p:sp>
      <p:sp>
        <p:nvSpPr>
          <p:cNvPr id="2" name="Rectangle 1">
            <a:extLst>
              <a:ext uri="{FF2B5EF4-FFF2-40B4-BE49-F238E27FC236}">
                <a16:creationId xmlns:a16="http://schemas.microsoft.com/office/drawing/2014/main" id="{749130B4-BBF8-BD45-826B-2410FA519AFB}"/>
              </a:ext>
            </a:extLst>
          </p:cNvPr>
          <p:cNvSpPr/>
          <p:nvPr/>
        </p:nvSpPr>
        <p:spPr>
          <a:xfrm>
            <a:off x="474662" y="1626016"/>
            <a:ext cx="8116445" cy="2970044"/>
          </a:xfrm>
          <a:prstGeom prst="rect">
            <a:avLst/>
          </a:prstGeom>
          <a:solidFill>
            <a:srgbClr val="000000"/>
          </a:solidFill>
        </p:spPr>
        <p:txBody>
          <a:bodyPr wrap="square">
            <a:spAutoFit/>
          </a:bodyPr>
          <a:lstStyle/>
          <a:p>
            <a:pPr rtl="0"/>
            <a:r>
              <a:rPr lang="fr-FR" sz="1100">
                <a:solidFill>
                  <a:srgbClr val="DFDFDF"/>
                </a:solidFill>
                <a:latin typeface="Courier New" panose="02070309020205020404" pitchFamily="49" charset="0"/>
              </a:rPr>
              <a:t>S1# </a:t>
            </a:r>
            <a:r>
              <a:rPr lang="fr-FR" sz="1100" b="1">
                <a:solidFill>
                  <a:srgbClr val="FFFFFF"/>
                </a:solidFill>
                <a:latin typeface="Courier New" panose="02070309020205020404" pitchFamily="49" charset="0"/>
              </a:rPr>
              <a:t>show lldp neighbors detail</a:t>
            </a:r>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 </a:t>
            </a:r>
          </a:p>
          <a:p>
            <a:pPr rtl="0"/>
            <a:r>
              <a:rPr lang="fr-FR" sz="1100">
                <a:solidFill>
                  <a:srgbClr val="DFDFDF"/>
                </a:solidFill>
                <a:latin typeface="Courier New" panose="02070309020205020404" pitchFamily="49" charset="0"/>
              </a:rPr>
              <a:t>Chassis id: 848a.8d44.49b0 </a:t>
            </a:r>
          </a:p>
          <a:p>
            <a:pPr rtl="0"/>
            <a:r>
              <a:rPr lang="fr-FR" sz="1100">
                <a:solidFill>
                  <a:srgbClr val="DFDFDF"/>
                </a:solidFill>
                <a:latin typeface="Courier New" panose="02070309020205020404" pitchFamily="49" charset="0"/>
              </a:rPr>
              <a:t>Port id: Gi0/0/1 </a:t>
            </a:r>
          </a:p>
          <a:p>
            <a:pPr rtl="0"/>
            <a:r>
              <a:rPr lang="fr-FR" sz="1100">
                <a:solidFill>
                  <a:srgbClr val="DFDFDF"/>
                </a:solidFill>
                <a:latin typeface="Courier New" panose="02070309020205020404" pitchFamily="49" charset="0"/>
              </a:rPr>
              <a:t>Port Description: GigabitEthernet0/0/1 </a:t>
            </a:r>
          </a:p>
          <a:p>
            <a:pPr rtl="0"/>
            <a:r>
              <a:rPr lang="fr-FR" sz="1100">
                <a:solidFill>
                  <a:srgbClr val="DFDFDF"/>
                </a:solidFill>
                <a:latin typeface="Courier New" panose="02070309020205020404" pitchFamily="49" charset="0"/>
              </a:rPr>
              <a:t>System Name: R1 </a:t>
            </a:r>
          </a:p>
          <a:p>
            <a:pPr rtl="0"/>
            <a:r>
              <a:rPr lang="fr-FR" sz="1100">
                <a:solidFill>
                  <a:srgbClr val="DFDFDF"/>
                </a:solidFill>
                <a:latin typeface="Courier New" panose="02070309020205020404" pitchFamily="49" charset="0"/>
              </a:rPr>
              <a:t>System Description: Cisco IOS Software [Fuji], ISR Software(X86_64_LINUX_.....,</a:t>
            </a:r>
          </a:p>
          <a:p>
            <a:pPr rtl="0"/>
            <a:r>
              <a:rPr lang="fr-FR" sz="1100">
                <a:solidFill>
                  <a:srgbClr val="DFDFDF"/>
                </a:solidFill>
                <a:latin typeface="Courier New" panose="02070309020205020404" pitchFamily="49" charset="0"/>
              </a:rPr>
              <a:t>RELEASE SOFTWARE (fc2) </a:t>
            </a:r>
          </a:p>
          <a:p>
            <a:pPr rtl="0"/>
            <a:r>
              <a:rPr lang="fr-FR" sz="1100">
                <a:solidFill>
                  <a:srgbClr val="DFDFDF"/>
                </a:solidFill>
                <a:latin typeface="Courier New" panose="02070309020205020404" pitchFamily="49" charset="0"/>
              </a:rPr>
              <a:t>Technical Support: http://www.cisco.com/techsupport </a:t>
            </a:r>
          </a:p>
          <a:p>
            <a:pPr rtl="0"/>
            <a:r>
              <a:rPr lang="fr-FR" sz="1100">
                <a:solidFill>
                  <a:srgbClr val="DFDFDF"/>
                </a:solidFill>
                <a:latin typeface="Courier New" panose="02070309020205020404" pitchFamily="49" charset="0"/>
              </a:rPr>
              <a:t>Copyright (c) 1986-2019 by Cisco Systems, Inc. </a:t>
            </a:r>
          </a:p>
          <a:p>
            <a:pPr rtl="0"/>
            <a:r>
              <a:rPr lang="fr-FR" sz="1100">
                <a:solidFill>
                  <a:srgbClr val="DFDFDF"/>
                </a:solidFill>
                <a:latin typeface="Courier New" panose="02070309020205020404" pitchFamily="49" charset="0"/>
              </a:rPr>
              <a:t>Compiled Thu 22-Aug-19 18:09 by mcpre </a:t>
            </a:r>
          </a:p>
          <a:p>
            <a:endParaRPr lang="en-US" sz="1100" dirty="0">
              <a:solidFill>
                <a:srgbClr val="DFDFDF"/>
              </a:solidFill>
              <a:latin typeface="Courier New" panose="02070309020205020404" pitchFamily="49" charset="0"/>
            </a:endParaRPr>
          </a:p>
          <a:p>
            <a:pPr rtl="0"/>
            <a:r>
              <a:rPr lang="fr-FR" sz="1100">
                <a:solidFill>
                  <a:srgbClr val="DFDFDF"/>
                </a:solidFill>
                <a:latin typeface="Courier New" panose="02070309020205020404" pitchFamily="49" charset="0"/>
              </a:rPr>
              <a:t>Time remaining: 111 seconds </a:t>
            </a:r>
          </a:p>
          <a:p>
            <a:pPr rtl="0"/>
            <a:r>
              <a:rPr lang="fr-FR" sz="1100">
                <a:solidFill>
                  <a:srgbClr val="DFDFDF"/>
                </a:solidFill>
                <a:latin typeface="Courier New" panose="02070309020205020404" pitchFamily="49" charset="0"/>
              </a:rPr>
              <a:t>System Capabilities: B,R </a:t>
            </a:r>
          </a:p>
          <a:p>
            <a:pPr rtl="0"/>
            <a:r>
              <a:rPr lang="fr-FR" sz="1100">
                <a:solidFill>
                  <a:srgbClr val="DFDFDF"/>
                </a:solidFill>
                <a:latin typeface="Courier New" panose="02070309020205020404" pitchFamily="49" charset="0"/>
              </a:rPr>
              <a:t>Enabled Capabilities: R </a:t>
            </a:r>
          </a:p>
          <a:p>
            <a:pPr rtl="0"/>
            <a:r>
              <a:rPr lang="fr-FR" sz="1100">
                <a:solidFill>
                  <a:srgbClr val="DFDFDF"/>
                </a:solidFill>
                <a:latin typeface="Courier New" panose="02070309020205020404" pitchFamily="49" charset="0"/>
              </a:rPr>
              <a:t>Adresses de gestion - non annoncées </a:t>
            </a:r>
          </a:p>
          <a:p>
            <a:pPr rtl="0"/>
            <a:r>
              <a:rPr lang="fr-FR" sz="1100">
                <a:solidFill>
                  <a:srgbClr val="DFDFDF"/>
                </a:solidFill>
                <a:latin typeface="Courier New" panose="02070309020205020404" pitchFamily="49" charset="0"/>
              </a:rPr>
              <a:t>(output omitted)</a:t>
            </a:r>
          </a:p>
        </p:txBody>
      </p:sp>
    </p:spTree>
    <p:extLst>
      <p:ext uri="{BB962C8B-B14F-4D97-AF65-F5344CB8AC3E}">
        <p14:creationId xmlns:p14="http://schemas.microsoft.com/office/powerpoint/2010/main" val="319321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Détection des périphériques avec le protocole LLDP</a:t>
            </a:r>
            <a:br>
              <a:rPr lang="en-US" dirty="0"/>
            </a:br>
            <a:r>
              <a:rPr lang="fr-FR" sz="2400"/>
              <a:t>Packet Tracer - Utiliser LLDP pour cartographier un réseau</a:t>
            </a:r>
          </a:p>
        </p:txBody>
      </p:sp>
      <p:sp>
        <p:nvSpPr>
          <p:cNvPr id="6" name="Content Placeholder 5">
            <a:extLst>
              <a:ext uri="{FF2B5EF4-FFF2-40B4-BE49-F238E27FC236}">
                <a16:creationId xmlns:a16="http://schemas.microsoft.com/office/drawing/2014/main" id="{F276385F-66FB-334B-9916-3A2AA1893799}"/>
              </a:ext>
            </a:extLst>
          </p:cNvPr>
          <p:cNvSpPr>
            <a:spLocks noGrp="1"/>
          </p:cNvSpPr>
          <p:nvPr>
            <p:ph idx="1"/>
          </p:nvPr>
        </p:nvSpPr>
        <p:spPr>
          <a:xfrm>
            <a:off x="474662" y="731837"/>
            <a:ext cx="8280057" cy="3689897"/>
          </a:xfrm>
        </p:spPr>
        <p:txBody>
          <a:bodyPr/>
          <a:lstStyle/>
          <a:p>
            <a:pPr algn="l" rtl="0"/>
            <a:r>
              <a:rPr lang="fr-FR" sz="1800">
                <a:solidFill>
                  <a:srgbClr val="000000"/>
                </a:solidFill>
              </a:rPr>
              <a:t>Dans cette activité Packet Tracer, vous remplirez les objectifs suivants:</a:t>
            </a:r>
          </a:p>
          <a:p>
            <a:pPr marL="285750" indent="-285750" algn="l" rtl="0">
              <a:buFont typeface="Arial" panose="020B0604020202020204" pitchFamily="34" charset="0"/>
              <a:buChar char="•"/>
            </a:pPr>
            <a:r>
              <a:rPr lang="fr-FR" sz="1800">
                <a:solidFill>
                  <a:srgbClr val="000000"/>
                </a:solidFill>
              </a:rPr>
              <a:t>Création du réseau et configuration des paramètres de base des périphériques</a:t>
            </a:r>
          </a:p>
          <a:p>
            <a:pPr marL="285750" indent="-285750" algn="l" rtl="0">
              <a:buFont typeface="Arial" panose="020B0604020202020204" pitchFamily="34" charset="0"/>
              <a:buChar char="•"/>
            </a:pPr>
            <a:r>
              <a:rPr lang="fr-FR" sz="1800">
                <a:solidFill>
                  <a:srgbClr val="000000"/>
                </a:solidFill>
              </a:rPr>
              <a:t>Détection de réseaux avec le protocole CDP</a:t>
            </a:r>
          </a:p>
          <a:p>
            <a:pPr marL="285750" indent="-285750" algn="l" rtl="0">
              <a:buFont typeface="Arial" panose="020B0604020202020204" pitchFamily="34" charset="0"/>
              <a:buChar char="•"/>
            </a:pPr>
            <a:r>
              <a:rPr lang="fr-FR" sz="1800">
                <a:solidFill>
                  <a:srgbClr val="000000"/>
                </a:solidFill>
              </a:rPr>
              <a:t>Détection de réseaux avec le protocole LLDP</a:t>
            </a:r>
          </a:p>
          <a:p>
            <a:pPr algn="l"/>
            <a:endParaRPr lang="en-US" sz="1600" dirty="0">
              <a:solidFill>
                <a:srgbClr val="000000"/>
              </a:solidFill>
            </a:endParaRPr>
          </a:p>
        </p:txBody>
      </p:sp>
    </p:spTree>
    <p:extLst>
      <p:ext uri="{BB962C8B-B14F-4D97-AF65-F5344CB8AC3E}">
        <p14:creationId xmlns:p14="http://schemas.microsoft.com/office/powerpoint/2010/main" val="738036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10.3 NTP</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Services de temps et de calendrier</a:t>
            </a:r>
          </a:p>
        </p:txBody>
      </p:sp>
      <p:sp>
        <p:nvSpPr>
          <p:cNvPr id="4" name="Content Placeholder 3">
            <a:extLst>
              <a:ext uri="{FF2B5EF4-FFF2-40B4-BE49-F238E27FC236}">
                <a16:creationId xmlns:a16="http://schemas.microsoft.com/office/drawing/2014/main" id="{89ADC388-2856-F348-9843-5B96ACF52C60}"/>
              </a:ext>
            </a:extLst>
          </p:cNvPr>
          <p:cNvSpPr>
            <a:spLocks noGrp="1"/>
          </p:cNvSpPr>
          <p:nvPr>
            <p:ph idx="1"/>
          </p:nvPr>
        </p:nvSpPr>
        <p:spPr>
          <a:xfrm>
            <a:off x="474662" y="731838"/>
            <a:ext cx="8280057" cy="2104128"/>
          </a:xfrm>
        </p:spPr>
        <p:txBody>
          <a:bodyPr/>
          <a:lstStyle/>
          <a:p>
            <a:pPr marL="342900" indent="-342900" algn="l" rtl="0">
              <a:buFont typeface="Arial" panose="020B0604020202020204" pitchFamily="34" charset="0"/>
              <a:buChar char="•"/>
            </a:pPr>
            <a:r>
              <a:rPr lang="fr-FR" sz="1600">
                <a:solidFill>
                  <a:srgbClr val="000000"/>
                </a:solidFill>
              </a:rPr>
              <a:t>L'horloge logicielle d'un routeur ou d'un commutateur se déclenche au démarrage du système. C'est la principale source de temps pour le système. Il est important de synchroniser l'heure sur tous les appareils du réseau. Si l'heure n'est pas synchronisée entre les différents périphériques, il vous sera impossible de déterminer l'ordre des événements et leurs causes.</a:t>
            </a:r>
          </a:p>
          <a:p>
            <a:pPr marL="342900" indent="-342900" algn="l" rtl="0">
              <a:buFont typeface="Arial" panose="020B0604020202020204" pitchFamily="34" charset="0"/>
              <a:buChar char="•"/>
            </a:pPr>
            <a:r>
              <a:rPr lang="fr-FR" sz="1600">
                <a:solidFill>
                  <a:srgbClr val="000000"/>
                </a:solidFill>
              </a:rPr>
              <a:t>En règle générale, les paramètres de la date et de l'heure sur un routeur ou un commutateur peuvent être définis en utilisant l'une des deux méthodes suivantes Vous pouvez configurer manuellement la date et l'heure, comme indiqué dans l'exemple, ou configurer le Network Time Protocol (NTP).</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EE0E6282-25CD-2741-9C99-7622D723E531}"/>
              </a:ext>
            </a:extLst>
          </p:cNvPr>
          <p:cNvSpPr/>
          <p:nvPr/>
        </p:nvSpPr>
        <p:spPr>
          <a:xfrm>
            <a:off x="829500" y="2975761"/>
            <a:ext cx="7485000" cy="1169551"/>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clock set 20:36:00 nov 15 2019</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R1# </a:t>
            </a:r>
          </a:p>
          <a:p>
            <a:pPr rtl="0"/>
            <a:r>
              <a:rPr lang="fr-FR" sz="1400">
                <a:solidFill>
                  <a:srgbClr val="DFDFDF"/>
                </a:solidFill>
                <a:latin typeface="Courier New" panose="02070309020205020404" pitchFamily="49" charset="0"/>
              </a:rPr>
              <a:t>*Nov 15 20:36:00.000: %SYS-6-CLOCKUPDATE: System clock has been updated from 21:32:31 UTC Fri Nov 15 2019 to 20:36:00 UTC Fri Nov 15 2019, configured from console by console.</a:t>
            </a:r>
          </a:p>
        </p:txBody>
      </p:sp>
    </p:spTree>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Services de temps et de calendrier (suite)</a:t>
            </a:r>
          </a:p>
        </p:txBody>
      </p:sp>
      <p:sp>
        <p:nvSpPr>
          <p:cNvPr id="5" name="Content Placeholder 4">
            <a:extLst>
              <a:ext uri="{FF2B5EF4-FFF2-40B4-BE49-F238E27FC236}">
                <a16:creationId xmlns:a16="http://schemas.microsoft.com/office/drawing/2014/main" id="{FEBBA101-AC5E-DA42-ABFF-3757080962E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À mesure qu'un réseau se développe, il devient difficile de s'assurer que tous les appareils de l'infrastructure fonctionnent avec un temps synchronisé en utilisant la méthode manuelle.</a:t>
            </a:r>
          </a:p>
          <a:p>
            <a:pPr marL="0" indent="0" algn="l"/>
            <a:endParaRPr lang="en-US" sz="1600" dirty="0">
              <a:solidFill>
                <a:srgbClr val="000000"/>
              </a:solidFill>
            </a:endParaRPr>
          </a:p>
          <a:p>
            <a:pPr marL="0" indent="0" algn="l" rtl="0"/>
            <a:r>
              <a:rPr lang="fr-FR" sz="1600">
                <a:solidFill>
                  <a:srgbClr val="000000"/>
                </a:solidFill>
              </a:rPr>
              <a:t>La meilleure solution consiste à configurer le protocole NTP sur le réseau. Ce protocole permet aux routeurs du réseau de synchroniser leurs paramètres de temps avec un serveur NTP, qui fournit des paramètres de temps plus cohérents. Le NTP peut être configuré pour se synchroniser avec une horloge maîtresse privée, ou il peut se synchroniser avec un serveur NTP accessible au public sur l'internet. Le protocole NTP utilise le port UDP 123 et est décrit dans le document RFC 1305.</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56924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Opération NTP</a:t>
            </a:r>
          </a:p>
        </p:txBody>
      </p:sp>
      <p:sp>
        <p:nvSpPr>
          <p:cNvPr id="4" name="Content Placeholder 3">
            <a:extLst>
              <a:ext uri="{FF2B5EF4-FFF2-40B4-BE49-F238E27FC236}">
                <a16:creationId xmlns:a16="http://schemas.microsoft.com/office/drawing/2014/main" id="{BE89F612-73E4-174F-AEB2-249F67B980BC}"/>
              </a:ext>
            </a:extLst>
          </p:cNvPr>
          <p:cNvSpPr>
            <a:spLocks noGrp="1"/>
          </p:cNvSpPr>
          <p:nvPr>
            <p:ph idx="1"/>
          </p:nvPr>
        </p:nvSpPr>
        <p:spPr>
          <a:xfrm>
            <a:off x="474662" y="731837"/>
            <a:ext cx="3501915" cy="3689897"/>
          </a:xfrm>
        </p:spPr>
        <p:txBody>
          <a:bodyPr/>
          <a:lstStyle/>
          <a:p>
            <a:pPr marL="0" indent="0" algn="l" rtl="0"/>
            <a:r>
              <a:rPr lang="fr-FR" sz="1600">
                <a:solidFill>
                  <a:srgbClr val="000000"/>
                </a:solidFill>
              </a:rPr>
              <a:t>Les réseaux NTP utilisent un système de sources temporelles hiérarchique. Chaque niveau de ce système hiérarchique est appelé strate. Le niveau de strate correspond au nombre de sauts à partir de la source faisant autorité. Le temps synchronisé est distribué à travers le réseau en utilisant NTP.</a:t>
            </a:r>
          </a:p>
          <a:p>
            <a:pPr marL="0" indent="0" algn="l"/>
            <a:endParaRPr lang="en-US" sz="1600" dirty="0">
              <a:solidFill>
                <a:srgbClr val="000000"/>
              </a:solidFill>
            </a:endParaRPr>
          </a:p>
          <a:p>
            <a:pPr marL="0" indent="0" algn="l" rtl="0"/>
            <a:r>
              <a:rPr lang="fr-FR" sz="1600">
                <a:solidFill>
                  <a:srgbClr val="000000"/>
                </a:solidFill>
              </a:rPr>
              <a:t>Le nombre de sauts maximal est de 15. La strate 16, le niveau de strate le plus bas, indique qu'un périphérique n'est pas synchronisé.</a:t>
            </a:r>
          </a:p>
        </p:txBody>
      </p:sp>
      <p:pic>
        <p:nvPicPr>
          <p:cNvPr id="7" name="Picture 6">
            <a:extLst>
              <a:ext uri="{FF2B5EF4-FFF2-40B4-BE49-F238E27FC236}">
                <a16:creationId xmlns:a16="http://schemas.microsoft.com/office/drawing/2014/main" id="{F0504FAB-2495-2D41-8B2D-B3A3D61DF76A}"/>
              </a:ext>
            </a:extLst>
          </p:cNvPr>
          <p:cNvPicPr>
            <a:picLocks noChangeAspect="1"/>
          </p:cNvPicPr>
          <p:nvPr/>
        </p:nvPicPr>
        <p:blipFill>
          <a:blip r:embed="rId3"/>
          <a:stretch>
            <a:fillRect/>
          </a:stretch>
        </p:blipFill>
        <p:spPr>
          <a:xfrm>
            <a:off x="4217321" y="910977"/>
            <a:ext cx="4693624" cy="3321546"/>
          </a:xfrm>
          <a:prstGeom prst="rect">
            <a:avLst/>
          </a:prstGeom>
        </p:spPr>
      </p:pic>
    </p:spTree>
    <p:extLst>
      <p:ext uri="{BB962C8B-B14F-4D97-AF65-F5344CB8AC3E}">
        <p14:creationId xmlns:p14="http://schemas.microsoft.com/office/powerpoint/2010/main" val="238102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Opération NTP (suite)</a:t>
            </a:r>
          </a:p>
        </p:txBody>
      </p:sp>
      <p:sp>
        <p:nvSpPr>
          <p:cNvPr id="5" name="Content Placeholder 4">
            <a:extLst>
              <a:ext uri="{FF2B5EF4-FFF2-40B4-BE49-F238E27FC236}">
                <a16:creationId xmlns:a16="http://schemas.microsoft.com/office/drawing/2014/main" id="{35529AAF-85E6-8841-8F27-1860B937818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b="1">
                <a:solidFill>
                  <a:srgbClr val="000000"/>
                </a:solidFill>
              </a:rPr>
              <a:t>Strate 0: </a:t>
            </a:r>
            <a:r>
              <a:rPr lang="fr-FR" sz="1600">
                <a:solidFill>
                  <a:srgbClr val="000000"/>
                </a:solidFill>
              </a:rPr>
              <a:t>Ces sources de temps faisant autorité sont des dispositifs de chronométrage de haute précision supposés être précis et associés à peu ou pas de retard.</a:t>
            </a:r>
            <a:r>
              <a:rPr lang="fr-FR" sz="1600" b="1">
                <a:solidFill>
                  <a:srgbClr val="000000"/>
                </a:solidFill>
              </a:rPr>
              <a:t> </a:t>
            </a:r>
          </a:p>
          <a:p>
            <a:pPr marL="342900" indent="-342900" algn="l" rtl="0">
              <a:buFont typeface="Arial" panose="020B0604020202020204" pitchFamily="34" charset="0"/>
              <a:buChar char="•"/>
            </a:pPr>
            <a:r>
              <a:rPr lang="fr-FR" sz="1600" b="1">
                <a:solidFill>
                  <a:srgbClr val="000000"/>
                </a:solidFill>
              </a:rPr>
              <a:t>Strate 1: </a:t>
            </a:r>
            <a:r>
              <a:rPr lang="fr-FR" sz="1600">
                <a:solidFill>
                  <a:srgbClr val="000000"/>
                </a:solidFill>
              </a:rPr>
              <a:t>Dispositifs directement connectés aux sources de temps faisant autorité. Ils représentent la principale référence temporelle du réseau.</a:t>
            </a:r>
          </a:p>
          <a:p>
            <a:pPr marL="342900" indent="-342900" algn="l" rtl="0">
              <a:buFont typeface="Arial" panose="020B0604020202020204" pitchFamily="34" charset="0"/>
              <a:buChar char="•"/>
            </a:pPr>
            <a:r>
              <a:rPr lang="fr-FR" sz="1600" b="1">
                <a:solidFill>
                  <a:srgbClr val="000000"/>
                </a:solidFill>
              </a:rPr>
              <a:t>Strate 2 et inférieure: </a:t>
            </a:r>
            <a:r>
              <a:rPr lang="fr-FR" sz="1600">
                <a:solidFill>
                  <a:srgbClr val="000000"/>
                </a:solidFill>
              </a:rPr>
              <a:t>les serveurs de la strate 2 sont connectés aux appareils de la strate 1 par des connexions réseau. Les périphériques de strate 2, tels que les clients NTP, synchronisent leur horloge à l'aide des paquets NTP des serveurs de la strate 1. Ils peuvent également servir de serveurs pour les périphériques de la strate 3.</a:t>
            </a:r>
          </a:p>
          <a:p>
            <a:pPr marL="0" indent="0" algn="l"/>
            <a:endParaRPr lang="en-US" sz="1600" dirty="0">
              <a:solidFill>
                <a:srgbClr val="000000"/>
              </a:solidFill>
            </a:endParaRPr>
          </a:p>
          <a:p>
            <a:pPr marL="0" indent="0" algn="l" rtl="0"/>
            <a:r>
              <a:rPr lang="fr-FR" sz="1600">
                <a:solidFill>
                  <a:srgbClr val="000000"/>
                </a:solidFill>
              </a:rPr>
              <a:t>Les serveurs temporels de même niveau de strate peuvent être configurés de manière à agir en tant qu'homologues avec d'autres serveurs temporels de la même strate en vue de la sauvegarde ou de la vérification de l'heure.</a:t>
            </a:r>
            <a:br>
              <a:rPr lang="en-US" sz="1600" dirty="0">
                <a:solidFill>
                  <a:srgbClr val="000000"/>
                </a:solidFill>
              </a:rPr>
            </a:br>
            <a:endParaRPr lang="en-US" sz="1600" dirty="0">
              <a:solidFill>
                <a:srgbClr val="000000"/>
              </a:solidFill>
            </a:endParaRPr>
          </a:p>
        </p:txBody>
      </p:sp>
    </p:spTree>
    <p:extLst>
      <p:ext uri="{BB962C8B-B14F-4D97-AF65-F5344CB8AC3E}">
        <p14:creationId xmlns:p14="http://schemas.microsoft.com/office/powerpoint/2010/main" val="353859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Configurer et vérifier le NTP</a:t>
            </a:r>
          </a:p>
        </p:txBody>
      </p:sp>
      <p:sp>
        <p:nvSpPr>
          <p:cNvPr id="4" name="Content Placeholder 3">
            <a:extLst>
              <a:ext uri="{FF2B5EF4-FFF2-40B4-BE49-F238E27FC236}">
                <a16:creationId xmlns:a16="http://schemas.microsoft.com/office/drawing/2014/main" id="{74561E44-FF67-444F-A8D7-72BD342EF8DB}"/>
              </a:ext>
            </a:extLst>
          </p:cNvPr>
          <p:cNvSpPr>
            <a:spLocks noGrp="1"/>
          </p:cNvSpPr>
          <p:nvPr>
            <p:ph idx="1"/>
          </p:nvPr>
        </p:nvSpPr>
        <p:spPr>
          <a:xfrm>
            <a:off x="474662" y="731837"/>
            <a:ext cx="8280057" cy="1759593"/>
          </a:xfrm>
        </p:spPr>
        <p:txBody>
          <a:bodyPr/>
          <a:lstStyle/>
          <a:p>
            <a:pPr marL="342900" indent="-342900" algn="l" rtl="0">
              <a:buFont typeface="Arial" panose="020B0604020202020204" pitchFamily="34" charset="0"/>
              <a:buChar char="•"/>
            </a:pPr>
            <a:r>
              <a:rPr lang="fr-FR" sz="1600">
                <a:solidFill>
                  <a:srgbClr val="000000"/>
                </a:solidFill>
              </a:rPr>
              <a:t>Avant que NTP ne soit configuré sur le réseau, la commande </a:t>
            </a:r>
            <a:r>
              <a:rPr lang="fr-FR" sz="1600" b="1">
                <a:solidFill>
                  <a:srgbClr val="000000"/>
                </a:solidFill>
              </a:rPr>
              <a:t>show clock</a:t>
            </a:r>
            <a:r>
              <a:rPr lang="fr-FR" sz="1600">
                <a:solidFill>
                  <a:srgbClr val="000000"/>
                </a:solidFill>
              </a:rPr>
              <a:t> affiche l'heure actuelle sur l'horloge du logiciel. Avec l'option </a:t>
            </a:r>
            <a:r>
              <a:rPr lang="fr-FR" sz="1600" b="1">
                <a:solidFill>
                  <a:srgbClr val="000000"/>
                </a:solidFill>
              </a:rPr>
              <a:t>detail</a:t>
            </a:r>
            <a:r>
              <a:rPr lang="fr-FR" sz="1600">
                <a:solidFill>
                  <a:srgbClr val="000000"/>
                </a:solidFill>
              </a:rPr>
              <a:t> , notez que la source de temps est la configuration utilisateur. Cela signifie que l'heure a été configurée manuellement avec la commande </a:t>
            </a:r>
            <a:r>
              <a:rPr lang="fr-FR" sz="1600" b="1">
                <a:solidFill>
                  <a:srgbClr val="000000"/>
                </a:solidFill>
              </a:rPr>
              <a:t>clock</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ntp server</a:t>
            </a:r>
            <a:r>
              <a:rPr lang="fr-FR" sz="1600">
                <a:solidFill>
                  <a:srgbClr val="000000"/>
                </a:solidFill>
              </a:rPr>
              <a:t> </a:t>
            </a:r>
            <a:r>
              <a:rPr lang="fr-FR" sz="1600" i="1">
                <a:solidFill>
                  <a:srgbClr val="000000"/>
                </a:solidFill>
              </a:rPr>
              <a:t>ip-address</a:t>
            </a:r>
            <a:r>
              <a:rPr lang="fr-FR" sz="1600">
                <a:solidFill>
                  <a:srgbClr val="000000"/>
                </a:solidFill>
              </a:rPr>
              <a:t> est émise en mode de configuration globale pour configurer le 209.165.200.225 comme serveur NTP pour R1. Pour vérifier si la source temporelle est définie sur NTP, utilisez à nouveau la commande </a:t>
            </a:r>
            <a:r>
              <a:rPr lang="fr-FR" sz="1600" b="1">
                <a:solidFill>
                  <a:srgbClr val="000000"/>
                </a:solidFill>
              </a:rPr>
              <a:t>show clock detail</a:t>
            </a:r>
            <a:r>
              <a:rPr lang="fr-FR" sz="1600">
                <a:solidFill>
                  <a:srgbClr val="000000"/>
                </a:solidFill>
              </a:rPr>
              <a:t>. Notez que maintenant la source de temps est NTP.</a:t>
            </a:r>
          </a:p>
        </p:txBody>
      </p:sp>
      <p:sp>
        <p:nvSpPr>
          <p:cNvPr id="6" name="Rectangle 5">
            <a:extLst>
              <a:ext uri="{FF2B5EF4-FFF2-40B4-BE49-F238E27FC236}">
                <a16:creationId xmlns:a16="http://schemas.microsoft.com/office/drawing/2014/main" id="{51B22678-E006-FD46-8500-D6ADF6C21132}"/>
              </a:ext>
            </a:extLst>
          </p:cNvPr>
          <p:cNvSpPr/>
          <p:nvPr/>
        </p:nvSpPr>
        <p:spPr>
          <a:xfrm>
            <a:off x="2277074" y="2652070"/>
            <a:ext cx="4589851" cy="2031325"/>
          </a:xfrm>
          <a:prstGeom prst="rect">
            <a:avLst/>
          </a:prstGeom>
          <a:solidFill>
            <a:srgbClr val="000000"/>
          </a:solidFill>
        </p:spPr>
        <p:txBody>
          <a:bodyPr wrap="square">
            <a:spAutoFit/>
          </a:bodyPr>
          <a:lstStyle/>
          <a:p>
            <a:pPr rtl="0"/>
            <a:r>
              <a:rPr lang="fr-FR" sz="1400">
                <a:solidFill>
                  <a:schemeClr val="bg1"/>
                </a:solidFill>
                <a:latin typeface="Courier New" panose="02070309020205020404" pitchFamily="49" charset="0"/>
                <a:cs typeface="Courier New" panose="02070309020205020404" pitchFamily="49" charset="0"/>
              </a:rPr>
              <a:t>R1# </a:t>
            </a:r>
            <a:r>
              <a:rPr lang="fr-FR" sz="1400" b="1">
                <a:solidFill>
                  <a:schemeClr val="bg1"/>
                </a:solidFill>
                <a:latin typeface="Courier New" panose="02070309020205020404" pitchFamily="49" charset="0"/>
                <a:cs typeface="Courier New" panose="02070309020205020404" pitchFamily="49" charset="0"/>
              </a:rPr>
              <a:t>show clock detail</a:t>
            </a:r>
            <a:r>
              <a:rPr lang="fr-FR" sz="1400">
                <a:solidFill>
                  <a:schemeClr val="bg1"/>
                </a:solidFill>
                <a:latin typeface="Courier New" panose="02070309020205020404" pitchFamily="49" charset="0"/>
                <a:cs typeface="Courier New" panose="02070309020205020404" pitchFamily="49" charset="0"/>
              </a:rPr>
              <a:t> </a:t>
            </a:r>
          </a:p>
          <a:p>
            <a:pPr rtl="0"/>
            <a:r>
              <a:rPr lang="fr-FR" sz="1400">
                <a:solidFill>
                  <a:schemeClr val="bg1"/>
                </a:solidFill>
                <a:latin typeface="Courier New" panose="02070309020205020404" pitchFamily="49" charset="0"/>
                <a:cs typeface="Courier New" panose="02070309020205020404" pitchFamily="49" charset="0"/>
              </a:rPr>
              <a:t>20:55:10 .207 UTC ven nov. 15 2019 </a:t>
            </a:r>
          </a:p>
          <a:p>
            <a:pPr rtl="0"/>
            <a:r>
              <a:rPr lang="fr-FR" sz="1400">
                <a:solidFill>
                  <a:schemeClr val="accent6">
                    <a:lumMod val="60000"/>
                    <a:lumOff val="40000"/>
                  </a:schemeClr>
                </a:solidFill>
                <a:latin typeface="Courier New" panose="02070309020205020404" pitchFamily="49" charset="0"/>
                <a:cs typeface="Courier New" panose="02070309020205020404" pitchFamily="49" charset="0"/>
              </a:rPr>
              <a:t>Time source is user configuration</a:t>
            </a:r>
          </a:p>
          <a:p>
            <a:pPr rtl="0"/>
            <a:r>
              <a:rPr lang="fr-FR" sz="1400">
                <a:solidFill>
                  <a:schemeClr val="bg1"/>
                </a:solidFill>
                <a:latin typeface="Courier New" panose="02070309020205020404" pitchFamily="49" charset="0"/>
                <a:cs typeface="Courier New" panose="02070309020205020404" pitchFamily="49" charset="0"/>
              </a:rPr>
              <a:t>R1# config t</a:t>
            </a:r>
          </a:p>
          <a:p>
            <a:pPr rtl="0"/>
            <a:r>
              <a:rPr lang="fr-FR" sz="1400">
                <a:solidFill>
                  <a:schemeClr val="bg1"/>
                </a:solidFill>
                <a:latin typeface="Courier New" panose="02070309020205020404" pitchFamily="49" charset="0"/>
                <a:cs typeface="Courier New" panose="02070309020205020404" pitchFamily="49" charset="0"/>
              </a:rPr>
              <a:t>R1(config)# </a:t>
            </a:r>
            <a:r>
              <a:rPr lang="fr-FR" sz="1400" b="1">
                <a:solidFill>
                  <a:schemeClr val="bg1"/>
                </a:solidFill>
                <a:latin typeface="Courier New" panose="02070309020205020404" pitchFamily="49" charset="0"/>
                <a:cs typeface="Courier New" panose="02070309020205020404" pitchFamily="49" charset="0"/>
              </a:rPr>
              <a:t>ntp server 209.165.200.225</a:t>
            </a:r>
            <a:r>
              <a:rPr lang="fr-FR" sz="1400">
                <a:solidFill>
                  <a:schemeClr val="bg1"/>
                </a:solidFill>
                <a:latin typeface="Courier New" panose="02070309020205020404" pitchFamily="49" charset="0"/>
                <a:cs typeface="Courier New" panose="02070309020205020404" pitchFamily="49" charset="0"/>
              </a:rPr>
              <a:t> </a:t>
            </a:r>
          </a:p>
          <a:p>
            <a:pPr rtl="0"/>
            <a:r>
              <a:rPr lang="fr-FR" sz="1400">
                <a:solidFill>
                  <a:schemeClr val="bg1"/>
                </a:solidFill>
                <a:latin typeface="Courier New" panose="02070309020205020404" pitchFamily="49" charset="0"/>
                <a:cs typeface="Courier New" panose="02070309020205020404" pitchFamily="49" charset="0"/>
              </a:rPr>
              <a:t>R1(config)# </a:t>
            </a:r>
            <a:r>
              <a:rPr lang="fr-FR" sz="1400" b="1">
                <a:solidFill>
                  <a:schemeClr val="bg1"/>
                </a:solidFill>
                <a:latin typeface="Courier New" panose="02070309020205020404" pitchFamily="49" charset="0"/>
                <a:cs typeface="Courier New" panose="02070309020205020404" pitchFamily="49" charset="0"/>
              </a:rPr>
              <a:t>end</a:t>
            </a:r>
            <a:r>
              <a:rPr lang="fr-FR" sz="1400">
                <a:solidFill>
                  <a:schemeClr val="bg1"/>
                </a:solidFill>
                <a:latin typeface="Courier New" panose="02070309020205020404" pitchFamily="49" charset="0"/>
                <a:cs typeface="Courier New" panose="02070309020205020404" pitchFamily="49" charset="0"/>
              </a:rPr>
              <a:t> </a:t>
            </a:r>
          </a:p>
          <a:p>
            <a:pPr rtl="0"/>
            <a:r>
              <a:rPr lang="fr-FR" sz="1400">
                <a:solidFill>
                  <a:schemeClr val="bg1"/>
                </a:solidFill>
                <a:latin typeface="Courier New" panose="02070309020205020404" pitchFamily="49" charset="0"/>
                <a:cs typeface="Courier New" panose="02070309020205020404" pitchFamily="49" charset="0"/>
              </a:rPr>
              <a:t>R1# </a:t>
            </a:r>
            <a:r>
              <a:rPr lang="fr-FR" sz="1400" b="1">
                <a:solidFill>
                  <a:schemeClr val="bg1"/>
                </a:solidFill>
                <a:latin typeface="Courier New" panose="02070309020205020404" pitchFamily="49" charset="0"/>
                <a:cs typeface="Courier New" panose="02070309020205020404" pitchFamily="49" charset="0"/>
              </a:rPr>
              <a:t>show clock detail</a:t>
            </a:r>
            <a:r>
              <a:rPr lang="fr-FR" sz="1400">
                <a:solidFill>
                  <a:schemeClr val="bg1"/>
                </a:solidFill>
                <a:latin typeface="Courier New" panose="02070309020205020404" pitchFamily="49" charset="0"/>
                <a:cs typeface="Courier New" panose="02070309020205020404" pitchFamily="49" charset="0"/>
              </a:rPr>
              <a:t> </a:t>
            </a:r>
          </a:p>
          <a:p>
            <a:pPr rtl="0"/>
            <a:r>
              <a:rPr lang="fr-FR" sz="1400">
                <a:solidFill>
                  <a:schemeClr val="bg1"/>
                </a:solidFill>
                <a:latin typeface="Courier New" panose="02070309020205020404" pitchFamily="49" charset="0"/>
                <a:cs typeface="Courier New" panose="02070309020205020404" pitchFamily="49" charset="0"/>
              </a:rPr>
              <a:t>21:01:34 .563 UTC ven. nov. 15 2019 </a:t>
            </a:r>
          </a:p>
          <a:p>
            <a:pPr rtl="0"/>
            <a:r>
              <a:rPr lang="fr-FR" sz="1400">
                <a:solidFill>
                  <a:schemeClr val="accent6">
                    <a:lumMod val="60000"/>
                    <a:lumOff val="40000"/>
                  </a:schemeClr>
                </a:solidFill>
                <a:latin typeface="Courier New" panose="02070309020205020404" pitchFamily="49" charset="0"/>
                <a:cs typeface="Courier New" panose="02070309020205020404" pitchFamily="49" charset="0"/>
              </a:rPr>
              <a:t>Time source is NTP</a:t>
            </a:r>
          </a:p>
        </p:txBody>
      </p:sp>
    </p:spTree>
    <p:extLst>
      <p:ext uri="{BB962C8B-B14F-4D97-AF65-F5344CB8AC3E}">
        <p14:creationId xmlns:p14="http://schemas.microsoft.com/office/powerpoint/2010/main" val="172929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Configurer et vérifier le NTP (suite)</a:t>
            </a:r>
          </a:p>
        </p:txBody>
      </p:sp>
      <p:sp>
        <p:nvSpPr>
          <p:cNvPr id="5" name="Content Placeholder 4">
            <a:extLst>
              <a:ext uri="{FF2B5EF4-FFF2-40B4-BE49-F238E27FC236}">
                <a16:creationId xmlns:a16="http://schemas.microsoft.com/office/drawing/2014/main" id="{E73F1391-C049-054A-9C80-F8300E82D868}"/>
              </a:ext>
            </a:extLst>
          </p:cNvPr>
          <p:cNvSpPr>
            <a:spLocks noGrp="1"/>
          </p:cNvSpPr>
          <p:nvPr>
            <p:ph idx="1"/>
          </p:nvPr>
        </p:nvSpPr>
        <p:spPr>
          <a:xfrm>
            <a:off x="117446" y="731837"/>
            <a:ext cx="8825218" cy="1331855"/>
          </a:xfrm>
        </p:spPr>
        <p:txBody>
          <a:bodyPr/>
          <a:lstStyle/>
          <a:p>
            <a:pPr marL="0" indent="0" algn="l" rtl="0"/>
            <a:r>
              <a:rPr lang="fr-FR" sz="1600">
                <a:solidFill>
                  <a:srgbClr val="000000"/>
                </a:solidFill>
              </a:rPr>
              <a:t>Les commandes </a:t>
            </a:r>
            <a:r>
              <a:rPr lang="fr-FR" sz="1600" b="1">
                <a:solidFill>
                  <a:srgbClr val="000000"/>
                </a:solidFill>
              </a:rPr>
              <a:t>show ntp associations</a:t>
            </a:r>
            <a:r>
              <a:rPr lang="fr-FR" sz="1600">
                <a:solidFill>
                  <a:srgbClr val="000000"/>
                </a:solidFill>
              </a:rPr>
              <a:t> and </a:t>
            </a:r>
            <a:r>
              <a:rPr lang="fr-FR" sz="1600" b="1">
                <a:solidFill>
                  <a:srgbClr val="000000"/>
                </a:solidFill>
              </a:rPr>
              <a:t>show ntp status</a:t>
            </a:r>
            <a:r>
              <a:rPr lang="fr-FR" sz="1600">
                <a:solidFill>
                  <a:srgbClr val="000000"/>
                </a:solidFill>
              </a:rPr>
              <a:t> sont utilisées pour vérifier que R1 est synchronisé avec le serveur NTP au 209.165.200.225. Notez que R1 est synchronisé avec un serveur NTP de strate 1 à l'adresse 209.165.200.225, qui est synchronisée avec une horloge GPS. La commande </a:t>
            </a:r>
            <a:r>
              <a:rPr lang="fr-FR" sz="1600" b="1">
                <a:solidFill>
                  <a:srgbClr val="000000"/>
                </a:solidFill>
              </a:rPr>
              <a:t>show ntp status</a:t>
            </a:r>
            <a:r>
              <a:rPr lang="fr-FR" sz="1600">
                <a:solidFill>
                  <a:srgbClr val="000000"/>
                </a:solidFill>
              </a:rPr>
              <a:t> indique que R1 est maintenant un appareil de strate 2 qui est synchronisé avec le serveur NTP au 209.165.220.225.</a:t>
            </a:r>
          </a:p>
        </p:txBody>
      </p:sp>
      <p:sp>
        <p:nvSpPr>
          <p:cNvPr id="7" name="Rectangle 6">
            <a:extLst>
              <a:ext uri="{FF2B5EF4-FFF2-40B4-BE49-F238E27FC236}">
                <a16:creationId xmlns:a16="http://schemas.microsoft.com/office/drawing/2014/main" id="{952345B1-4C5C-954D-8232-4582E83334BB}"/>
              </a:ext>
            </a:extLst>
          </p:cNvPr>
          <p:cNvSpPr/>
          <p:nvPr/>
        </p:nvSpPr>
        <p:spPr>
          <a:xfrm>
            <a:off x="287078" y="2128311"/>
            <a:ext cx="8739963" cy="2246769"/>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show ntp associations</a:t>
            </a:r>
          </a:p>
          <a:p>
            <a:pPr rtl="0"/>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address ref clock </a:t>
            </a:r>
            <a:r>
              <a:rPr lang="fr-FR" sz="1400">
                <a:solidFill>
                  <a:srgbClr val="FBAB18"/>
                </a:solidFill>
                <a:latin typeface="Courier New" panose="02070309020205020404" pitchFamily="49" charset="0"/>
              </a:rPr>
              <a:t>st</a:t>
            </a:r>
            <a:r>
              <a:rPr lang="fr-FR" sz="1400">
                <a:solidFill>
                  <a:srgbClr val="DFDFDF"/>
                </a:solidFill>
                <a:latin typeface="Courier New" panose="02070309020205020404" pitchFamily="49" charset="0"/>
              </a:rPr>
              <a:t> when poll each delay offset disp </a:t>
            </a:r>
          </a:p>
          <a:p>
            <a:pPr rtl="0"/>
            <a:r>
              <a:rPr lang="fr-FR" sz="1400">
                <a:solidFill>
                  <a:srgbClr val="FBAB18"/>
                </a:solidFill>
                <a:latin typeface="Courier New" panose="02070309020205020404" pitchFamily="49" charset="0"/>
              </a:rPr>
              <a:t>*~209.165.200.225 .GPS. 		1</a:t>
            </a:r>
            <a:r>
              <a:rPr lang="fr-FR" sz="1400">
                <a:solidFill>
                  <a:srgbClr val="DFDFDF"/>
                </a:solidFill>
                <a:latin typeface="Courier New" panose="02070309020205020404" pitchFamily="49" charset="0"/>
              </a:rPr>
              <a:t> 61 64 377 0.481 7.480 4.261 </a:t>
            </a:r>
          </a:p>
          <a:p>
            <a:pPr marL="171450" indent="-171450" rtl="0">
              <a:buFont typeface="Arial" panose="020B0604020202020204" pitchFamily="34" charset="0"/>
              <a:buChar char="•"/>
            </a:pPr>
            <a:r>
              <a:rPr lang="fr-FR" sz="1400">
                <a:solidFill>
                  <a:srgbClr val="DFDFDF"/>
                </a:solidFill>
                <a:latin typeface="Courier New" panose="02070309020205020404" pitchFamily="49" charset="0"/>
              </a:rPr>
              <a:t>sys.peer, # selected, + candidate, - outlyer, x falseticker, ~ configured </a:t>
            </a:r>
          </a:p>
          <a:p>
            <a:pPr marL="171450" indent="-171450">
              <a:buFont typeface="Arial" panose="020B0604020202020204" pitchFamily="34" charset="0"/>
              <a:buChar char="•"/>
            </a:pPr>
            <a:endParaRPr lang="en-US" sz="1400" dirty="0">
              <a:solidFill>
                <a:srgbClr val="DFDFDF"/>
              </a:solidFill>
              <a:latin typeface="Courier New" panose="02070309020205020404" pitchFamily="49" charset="0"/>
            </a:endParaRPr>
          </a:p>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show ntp status</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Clock is synchronized, </a:t>
            </a:r>
            <a:r>
              <a:rPr lang="fr-FR" sz="1400">
                <a:solidFill>
                  <a:srgbClr val="FBAB18"/>
                </a:solidFill>
                <a:latin typeface="Courier New" panose="02070309020205020404" pitchFamily="49" charset="0"/>
              </a:rPr>
              <a:t>stratum 2</a:t>
            </a:r>
            <a:r>
              <a:rPr lang="fr-FR" sz="1400">
                <a:solidFill>
                  <a:srgbClr val="DFDFDF"/>
                </a:solidFill>
                <a:latin typeface="Courier New" panose="02070309020205020404" pitchFamily="49" charset="0"/>
              </a:rPr>
              <a:t>, reference is 209.165.200.225 </a:t>
            </a:r>
          </a:p>
          <a:p>
            <a:pPr rtl="0"/>
            <a:r>
              <a:rPr lang="fr-FR" sz="1400">
                <a:solidFill>
                  <a:srgbClr val="DFDFDF"/>
                </a:solidFill>
                <a:latin typeface="Courier New" panose="02070309020205020404" pitchFamily="49" charset="0"/>
              </a:rPr>
              <a:t>nominal freq is 250.0000 Hz, actual freq is 249.9995 Hz, precision is 2**19</a:t>
            </a:r>
          </a:p>
          <a:p>
            <a:pPr rtl="0"/>
            <a:r>
              <a:rPr lang="fr-FR" sz="1400">
                <a:solidFill>
                  <a:srgbClr val="DFDFDF"/>
                </a:solidFill>
                <a:latin typeface="Courier New" panose="02070309020205020404" pitchFamily="49" charset="0"/>
              </a:rPr>
              <a:t>(output omitted)</a:t>
            </a:r>
          </a:p>
        </p:txBody>
      </p:sp>
    </p:spTree>
    <p:extLst>
      <p:ext uri="{BB962C8B-B14F-4D97-AF65-F5344CB8AC3E}">
        <p14:creationId xmlns:p14="http://schemas.microsoft.com/office/powerpoint/2010/main" val="470884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Configurer et vérifier le NTP (suite)</a:t>
            </a:r>
          </a:p>
        </p:txBody>
      </p:sp>
      <p:sp>
        <p:nvSpPr>
          <p:cNvPr id="4" name="Content Placeholder 3">
            <a:extLst>
              <a:ext uri="{FF2B5EF4-FFF2-40B4-BE49-F238E27FC236}">
                <a16:creationId xmlns:a16="http://schemas.microsoft.com/office/drawing/2014/main" id="{21685673-F341-7B40-BE7B-C4A19A4569F4}"/>
              </a:ext>
            </a:extLst>
          </p:cNvPr>
          <p:cNvSpPr>
            <a:spLocks noGrp="1"/>
          </p:cNvSpPr>
          <p:nvPr>
            <p:ph idx="1"/>
          </p:nvPr>
        </p:nvSpPr>
        <p:spPr>
          <a:xfrm>
            <a:off x="474662" y="731837"/>
            <a:ext cx="8280057" cy="1401763"/>
          </a:xfrm>
        </p:spPr>
        <p:txBody>
          <a:bodyPr/>
          <a:lstStyle/>
          <a:p>
            <a:pPr marL="342900" indent="-342900" algn="l" rtl="0">
              <a:buFont typeface="Arial" panose="020B0604020202020204" pitchFamily="34" charset="0"/>
              <a:buChar char="•"/>
            </a:pPr>
            <a:r>
              <a:rPr lang="fr-FR" sz="1600">
                <a:solidFill>
                  <a:srgbClr val="000000"/>
                </a:solidFill>
              </a:rPr>
              <a:t>L'horloge sur S1 est configurée pour se synchroniser sur R1 avec la commande </a:t>
            </a:r>
            <a:r>
              <a:rPr lang="fr-FR" sz="1600" b="1">
                <a:solidFill>
                  <a:srgbClr val="000000"/>
                </a:solidFill>
              </a:rPr>
              <a:t>ntp server</a:t>
            </a:r>
            <a:r>
              <a:rPr lang="fr-FR" sz="1600">
                <a:solidFill>
                  <a:srgbClr val="000000"/>
                </a:solidFill>
              </a:rPr>
              <a:t> et la configuration est vérifiée avec la commande </a:t>
            </a:r>
            <a:r>
              <a:rPr lang="fr-FR" sz="1600" b="1">
                <a:solidFill>
                  <a:srgbClr val="000000"/>
                </a:solidFill>
              </a:rPr>
              <a:t>show ntp associations</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Le résultat de la commande </a:t>
            </a:r>
            <a:r>
              <a:rPr lang="fr-FR" sz="1600" b="1">
                <a:solidFill>
                  <a:srgbClr val="000000"/>
                </a:solidFill>
              </a:rPr>
              <a:t>show ntp associations</a:t>
            </a:r>
            <a:r>
              <a:rPr lang="fr-FR" sz="1600">
                <a:solidFill>
                  <a:srgbClr val="000000"/>
                </a:solidFill>
              </a:rPr>
              <a:t> vérifie que l'horloge sur S1 est désormais synchronisée avec R1 sur 192.168.1.1 via NTP. R1 est un dispositif de strate 2, ce qui fait que S1 est un dispositif de strate 3 qui peut fournir un service NTP à d'autres dispositifs du réseau.</a:t>
            </a:r>
          </a:p>
        </p:txBody>
      </p:sp>
      <p:sp>
        <p:nvSpPr>
          <p:cNvPr id="6" name="Rectangle 5">
            <a:extLst>
              <a:ext uri="{FF2B5EF4-FFF2-40B4-BE49-F238E27FC236}">
                <a16:creationId xmlns:a16="http://schemas.microsoft.com/office/drawing/2014/main" id="{7842DAC9-E661-BB45-9473-83E12DDD77AA}"/>
              </a:ext>
            </a:extLst>
          </p:cNvPr>
          <p:cNvSpPr/>
          <p:nvPr/>
        </p:nvSpPr>
        <p:spPr>
          <a:xfrm>
            <a:off x="662473" y="2246376"/>
            <a:ext cx="7819054" cy="2308324"/>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S1(config)# </a:t>
            </a:r>
            <a:r>
              <a:rPr lang="fr-FR" sz="1200" b="1">
                <a:solidFill>
                  <a:srgbClr val="FFFFFF"/>
                </a:solidFill>
                <a:latin typeface="Courier New" panose="02070309020205020404" pitchFamily="49" charset="0"/>
              </a:rPr>
              <a:t>ntp server 192.168.1.1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S1(config)# </a:t>
            </a:r>
            <a:r>
              <a:rPr lang="fr-FR" sz="1200" b="1">
                <a:solidFill>
                  <a:srgbClr val="FFFFFF"/>
                </a:solidFill>
                <a:latin typeface="Courier New" panose="02070309020205020404" pitchFamily="49" charset="0"/>
              </a:rPr>
              <a:t>end</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S1# </a:t>
            </a:r>
            <a:r>
              <a:rPr lang="fr-FR" sz="1200" b="1">
                <a:solidFill>
                  <a:srgbClr val="FFFFFF"/>
                </a:solidFill>
                <a:latin typeface="Courier New" panose="02070309020205020404" pitchFamily="49" charset="0"/>
              </a:rPr>
              <a:t>show ntp associations</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address ref clock st when poll reach delay offset disp </a:t>
            </a:r>
          </a:p>
          <a:p>
            <a:pPr rtl="0"/>
            <a:r>
              <a:rPr lang="fr-FR" sz="1200">
                <a:solidFill>
                  <a:srgbClr val="DFDFDF"/>
                </a:solidFill>
                <a:latin typeface="Courier New" panose="02070309020205020404" pitchFamily="49" charset="0"/>
              </a:rPr>
              <a:t>*~</a:t>
            </a:r>
            <a:r>
              <a:rPr lang="fr-FR" sz="1200" b="1">
                <a:solidFill>
                  <a:srgbClr val="FBAB18"/>
                </a:solidFill>
                <a:latin typeface="Courier New" panose="02070309020205020404" pitchFamily="49" charset="0"/>
              </a:rPr>
              <a:t>192.168.1.1 209.165.200.225 2</a:t>
            </a:r>
            <a:r>
              <a:rPr lang="fr-FR" sz="1200">
                <a:solidFill>
                  <a:srgbClr val="DFDFDF"/>
                </a:solidFill>
                <a:latin typeface="Courier New" panose="02070309020205020404" pitchFamily="49" charset="0"/>
              </a:rPr>
              <a:t> 12 64 377 1.066 13.616 3.840 </a:t>
            </a:r>
          </a:p>
          <a:p>
            <a:pPr marL="171450" indent="-171450" rtl="0">
              <a:buFont typeface="Arial" panose="020B0604020202020204" pitchFamily="34" charset="0"/>
              <a:buChar char="•"/>
            </a:pPr>
            <a:r>
              <a:rPr lang="fr-FR" sz="1200">
                <a:solidFill>
                  <a:srgbClr val="DFDFDF"/>
                </a:solidFill>
                <a:latin typeface="Courier New" panose="02070309020205020404" pitchFamily="49" charset="0"/>
              </a:rPr>
              <a:t>sys.peer, # selected, + candidate, - outlyer, x falseticker, ~ configured</a:t>
            </a:r>
          </a:p>
          <a:p>
            <a:pPr rtl="0"/>
            <a:r>
              <a:rPr lang="fr-FR" sz="1200">
                <a:solidFill>
                  <a:srgbClr val="DFDFDF"/>
                </a:solidFill>
                <a:latin typeface="Courier New" panose="02070309020205020404" pitchFamily="49" charset="0"/>
              </a:rPr>
              <a:t>(output omitted)</a:t>
            </a:r>
          </a:p>
          <a:p>
            <a:endParaRPr lang="en-US" sz="1200" dirty="0">
              <a:solidFill>
                <a:srgbClr val="DFDFDF"/>
              </a:solidFill>
              <a:latin typeface="Courier New" panose="02070309020205020404" pitchFamily="49" charset="0"/>
              <a:cs typeface="Courier New" panose="02070309020205020404" pitchFamily="49" charset="0"/>
            </a:endParaRPr>
          </a:p>
          <a:p>
            <a:pPr rtl="0"/>
            <a:r>
              <a:rPr lang="fr-FR" sz="1200">
                <a:solidFill>
                  <a:schemeClr val="bg1"/>
                </a:solidFill>
                <a:latin typeface="Courier New" panose="02070309020205020404" pitchFamily="49" charset="0"/>
                <a:cs typeface="Courier New" panose="02070309020205020404" pitchFamily="49" charset="0"/>
              </a:rPr>
              <a:t>S1# </a:t>
            </a:r>
            <a:r>
              <a:rPr lang="fr-FR" sz="1200" b="1">
                <a:solidFill>
                  <a:schemeClr val="bg1"/>
                </a:solidFill>
                <a:latin typeface="Courier New" panose="02070309020205020404" pitchFamily="49" charset="0"/>
                <a:cs typeface="Courier New" panose="02070309020205020404" pitchFamily="49" charset="0"/>
              </a:rPr>
              <a:t>show ntp status</a:t>
            </a:r>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Clock is synchronized, </a:t>
            </a:r>
            <a:r>
              <a:rPr lang="fr-FR" sz="1200">
                <a:solidFill>
                  <a:schemeClr val="accent6">
                    <a:lumMod val="60000"/>
                    <a:lumOff val="40000"/>
                  </a:schemeClr>
                </a:solidFill>
                <a:latin typeface="Courier New" panose="02070309020205020404" pitchFamily="49" charset="0"/>
                <a:cs typeface="Courier New" panose="02070309020205020404" pitchFamily="49" charset="0"/>
              </a:rPr>
              <a:t>stratum 3</a:t>
            </a:r>
            <a:r>
              <a:rPr lang="fr-FR" sz="1200">
                <a:solidFill>
                  <a:schemeClr val="bg1"/>
                </a:solidFill>
                <a:latin typeface="Courier New" panose="02070309020205020404" pitchFamily="49" charset="0"/>
                <a:cs typeface="Courier New" panose="02070309020205020404" pitchFamily="49" charset="0"/>
              </a:rPr>
              <a:t>, reference is 192.168.1.1 </a:t>
            </a:r>
          </a:p>
          <a:p>
            <a:pPr rtl="0"/>
            <a:r>
              <a:rPr lang="fr-FR" sz="1200">
                <a:solidFill>
                  <a:schemeClr val="bg1"/>
                </a:solidFill>
                <a:latin typeface="Courier New" panose="02070309020205020404" pitchFamily="49" charset="0"/>
                <a:cs typeface="Courier New" panose="02070309020205020404" pitchFamily="49" charset="0"/>
              </a:rPr>
              <a:t>nominal freq is 119.2092 Hz, actual freq is 119.2088 Hz, precision is 2**17</a:t>
            </a:r>
          </a:p>
          <a:p>
            <a:pPr rtl="0"/>
            <a:r>
              <a:rPr lang="fr-FR" sz="1200">
                <a:solidFill>
                  <a:schemeClr val="bg1"/>
                </a:solidFill>
                <a:latin typeface="Courier New" panose="02070309020205020404" pitchFamily="49" charset="0"/>
                <a:cs typeface="Courier New" panose="02070309020205020404" pitchFamily="49" charset="0"/>
              </a:rPr>
              <a:t>(output omitted)</a:t>
            </a:r>
          </a:p>
        </p:txBody>
      </p:sp>
    </p:spTree>
    <p:extLst>
      <p:ext uri="{BB962C8B-B14F-4D97-AF65-F5344CB8AC3E}">
        <p14:creationId xmlns:p14="http://schemas.microsoft.com/office/powerpoint/2010/main" val="341227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NTP</a:t>
            </a:r>
            <a:br>
              <a:rPr lang="en-US" dirty="0"/>
            </a:br>
            <a:r>
              <a:rPr lang="fr-FR" sz="2400"/>
              <a:t>Packet Tracer - Configurer et vérifier NTP</a:t>
            </a:r>
          </a:p>
        </p:txBody>
      </p:sp>
      <p:sp>
        <p:nvSpPr>
          <p:cNvPr id="5" name="Content Placeholder 4">
            <a:extLst>
              <a:ext uri="{FF2B5EF4-FFF2-40B4-BE49-F238E27FC236}">
                <a16:creationId xmlns:a16="http://schemas.microsoft.com/office/drawing/2014/main" id="{4058EDF7-D33C-C64C-98DE-CBB2892EE282}"/>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Dans ce Packet Tracer, vous allez configurer NTP sur R1 et R2 pour permettre la synchronisation du temps.</a:t>
            </a:r>
          </a:p>
        </p:txBody>
      </p:sp>
    </p:spTree>
    <p:extLst>
      <p:ext uri="{BB962C8B-B14F-4D97-AF65-F5344CB8AC3E}">
        <p14:creationId xmlns:p14="http://schemas.microsoft.com/office/powerpoint/2010/main" val="77293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10.4 - SNMP</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Introduction au SNMP</a:t>
            </a:r>
          </a:p>
        </p:txBody>
      </p:sp>
      <p:sp>
        <p:nvSpPr>
          <p:cNvPr id="4" name="Content Placeholder 3">
            <a:extLst>
              <a:ext uri="{FF2B5EF4-FFF2-40B4-BE49-F238E27FC236}">
                <a16:creationId xmlns:a16="http://schemas.microsoft.com/office/drawing/2014/main" id="{20B069B5-50FF-0645-BE4D-C52AFDD27490}"/>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 protocole SNMP permet aux administrateurs de gérer les périphériques sur un réseau IP. Ces derniers peuvent ainsi contrôler et gérer les performances du réseau, identifier et résoudre les problèmes et anticiper la croissance du réseau.</a:t>
            </a:r>
          </a:p>
          <a:p>
            <a:pPr marL="0" indent="0" algn="l"/>
            <a:endParaRPr lang="en-US" sz="1600" dirty="0">
              <a:solidFill>
                <a:srgbClr val="000000"/>
              </a:solidFill>
            </a:endParaRPr>
          </a:p>
          <a:p>
            <a:pPr marL="0" indent="0" algn="l" rtl="0"/>
            <a:r>
              <a:rPr lang="fr-FR" sz="1600">
                <a:solidFill>
                  <a:srgbClr val="000000"/>
                </a:solidFill>
              </a:rPr>
              <a:t>SNMP est un protocole de couche Application qui procure un format pour les messages de communication entre les gestionnaires et les agents. Le système SNMP se compose de trois éléments :</a:t>
            </a:r>
          </a:p>
          <a:p>
            <a:pPr marL="358835" lvl="1" indent="-285750" rtl="0"/>
            <a:r>
              <a:rPr lang="fr-FR" sz="1600">
                <a:solidFill>
                  <a:srgbClr val="000000"/>
                </a:solidFill>
              </a:rPr>
              <a:t>Gestionnaire SNMP</a:t>
            </a:r>
          </a:p>
          <a:p>
            <a:pPr marL="358835" lvl="1" indent="-285750" rtl="0"/>
            <a:r>
              <a:rPr lang="fr-FR" sz="1600">
                <a:solidFill>
                  <a:srgbClr val="000000"/>
                </a:solidFill>
              </a:rPr>
              <a:t>Agents SNMP (nœud géré)</a:t>
            </a:r>
          </a:p>
          <a:p>
            <a:pPr marL="358835" lvl="1" indent="-285750" rtl="0"/>
            <a:r>
              <a:rPr lang="fr-FR" sz="1600">
                <a:solidFill>
                  <a:srgbClr val="000000"/>
                </a:solidFill>
              </a:rPr>
              <a:t>Base d’informations de gestion (MIB)</a:t>
            </a:r>
          </a:p>
          <a:p>
            <a:pPr marL="0" indent="0" algn="l"/>
            <a:endParaRPr lang="en-US" sz="1600" dirty="0">
              <a:solidFill>
                <a:srgbClr val="000000"/>
              </a:solidFill>
            </a:endParaRPr>
          </a:p>
          <a:p>
            <a:pPr marL="0" indent="0" algn="l" rtl="0"/>
            <a:r>
              <a:rPr lang="fr-FR" sz="1600">
                <a:solidFill>
                  <a:srgbClr val="000000"/>
                </a:solidFill>
              </a:rPr>
              <a:t>Le protocole SNMP définit la manière selon laquelle les informations de gestion sont échangées entre les applications de gestion du réseau et les agents de gestion. Le gestionnaire SNMP interroge les agents et envoie des requêtes à la base de données MIB des agents sur le port UDP 161. Les agents SNMP envoient les déroutements SNMP au gestionnaire SNMP sur le port UDP 162.</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Introduction au SNMP (suite)</a:t>
            </a:r>
          </a:p>
        </p:txBody>
      </p:sp>
      <p:sp>
        <p:nvSpPr>
          <p:cNvPr id="5" name="Content Placeholder 4">
            <a:extLst>
              <a:ext uri="{FF2B5EF4-FFF2-40B4-BE49-F238E27FC236}">
                <a16:creationId xmlns:a16="http://schemas.microsoft.com/office/drawing/2014/main" id="{F06458D2-75D7-A341-B439-A0D1BD2853CE}"/>
              </a:ext>
            </a:extLst>
          </p:cNvPr>
          <p:cNvSpPr>
            <a:spLocks noGrp="1"/>
          </p:cNvSpPr>
          <p:nvPr>
            <p:ph idx="1"/>
          </p:nvPr>
        </p:nvSpPr>
        <p:spPr>
          <a:xfrm>
            <a:off x="117447" y="731837"/>
            <a:ext cx="4462354" cy="3689897"/>
          </a:xfrm>
        </p:spPr>
        <p:txBody>
          <a:bodyPr/>
          <a:lstStyle/>
          <a:p>
            <a:pPr marL="342900" indent="-342900" algn="l" rtl="0">
              <a:buFont typeface="Arial" panose="020B0604020202020204" pitchFamily="34" charset="0"/>
              <a:buChar char="•"/>
            </a:pPr>
            <a:r>
              <a:rPr lang="fr-FR" sz="1600">
                <a:solidFill>
                  <a:srgbClr val="000000"/>
                </a:solidFill>
              </a:rPr>
              <a:t>Le gestionnaire SNMP fait partie d'un système de gestion du réseau (NMS). Le gestionnaire SNMP peut collecter des informations à partir d'un agent SNMP à l'aide de l'action «get» et modifier des configurations sur un agent à l'aide de l'action «set». Les agents SNMP peuvent transmettre des informations directement à un gestionnaire de réseau en utilisant des "pièges".</a:t>
            </a:r>
          </a:p>
          <a:p>
            <a:pPr marL="342900" indent="-342900" algn="l" rtl="0">
              <a:buFont typeface="Arial" panose="020B0604020202020204" pitchFamily="34" charset="0"/>
              <a:buChar char="•"/>
            </a:pPr>
            <a:r>
              <a:rPr lang="fr-FR" sz="1600">
                <a:solidFill>
                  <a:srgbClr val="000000"/>
                </a:solidFill>
              </a:rPr>
              <a:t>L'agent SNMP et la base de données MIB sont présents sur tous les périphériques client SNMP. Les MIB contiennent les données relatives aux périphériques et à leur fonctionnement. Elles peuvent être consultées par tout utilisateur distant authentifié. C'est l'agent SNMP qui est chargé de fournir l'accès à la MIB locale.</a:t>
            </a:r>
          </a:p>
        </p:txBody>
      </p:sp>
      <p:pic>
        <p:nvPicPr>
          <p:cNvPr id="7" name="Picture 6">
            <a:extLst>
              <a:ext uri="{FF2B5EF4-FFF2-40B4-BE49-F238E27FC236}">
                <a16:creationId xmlns:a16="http://schemas.microsoft.com/office/drawing/2014/main" id="{6F8FF0AD-CDF7-514E-B9EB-B1BE5B5BB675}"/>
              </a:ext>
            </a:extLst>
          </p:cNvPr>
          <p:cNvPicPr>
            <a:picLocks noChangeAspect="1"/>
          </p:cNvPicPr>
          <p:nvPr/>
        </p:nvPicPr>
        <p:blipFill>
          <a:blip r:embed="rId3"/>
          <a:stretch>
            <a:fillRect/>
          </a:stretch>
        </p:blipFill>
        <p:spPr>
          <a:xfrm>
            <a:off x="4579800" y="985431"/>
            <a:ext cx="4089537" cy="3172637"/>
          </a:xfrm>
          <a:prstGeom prst="rect">
            <a:avLst/>
          </a:prstGeom>
        </p:spPr>
      </p:pic>
    </p:spTree>
    <p:extLst>
      <p:ext uri="{BB962C8B-B14F-4D97-AF65-F5344CB8AC3E}">
        <p14:creationId xmlns:p14="http://schemas.microsoft.com/office/powerpoint/2010/main" val="3216686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Opération SNMP</a:t>
            </a:r>
          </a:p>
        </p:txBody>
      </p:sp>
      <p:sp>
        <p:nvSpPr>
          <p:cNvPr id="4" name="Content Placeholder 3">
            <a:extLst>
              <a:ext uri="{FF2B5EF4-FFF2-40B4-BE49-F238E27FC236}">
                <a16:creationId xmlns:a16="http://schemas.microsoft.com/office/drawing/2014/main" id="{7D7B5514-7520-084B-AEDA-136CB9D8C50B}"/>
              </a:ext>
            </a:extLst>
          </p:cNvPr>
          <p:cNvSpPr>
            <a:spLocks noGrp="1"/>
          </p:cNvSpPr>
          <p:nvPr>
            <p:ph idx="1"/>
          </p:nvPr>
        </p:nvSpPr>
        <p:spPr>
          <a:xfrm>
            <a:off x="474662" y="731838"/>
            <a:ext cx="8280057" cy="1322250"/>
          </a:xfrm>
        </p:spPr>
        <p:txBody>
          <a:bodyPr/>
          <a:lstStyle/>
          <a:p>
            <a:pPr marL="342900" indent="-342900" algn="l" rtl="0">
              <a:buFont typeface="Arial" panose="020B0604020202020204" pitchFamily="34" charset="0"/>
              <a:buChar char="•"/>
            </a:pPr>
            <a:r>
              <a:rPr lang="fr-FR" sz="1600">
                <a:solidFill>
                  <a:srgbClr val="000000"/>
                </a:solidFill>
              </a:rPr>
              <a:t>Les agents SNMP qui résident sur les appareils gérés collectent et stockent des informations sur l'appareil et son fonctionnement localement dans le MIB. Le gestionnaire SNMP utilise ensuite l'agent SNMP pour accéder aux informations contenues dans la base de données MIB.</a:t>
            </a:r>
          </a:p>
          <a:p>
            <a:pPr marL="342900" indent="-342900" algn="l" rtl="0">
              <a:buFont typeface="Arial" panose="020B0604020202020204" pitchFamily="34" charset="0"/>
              <a:buChar char="•"/>
            </a:pPr>
            <a:r>
              <a:rPr lang="fr-FR" sz="1600">
                <a:solidFill>
                  <a:srgbClr val="000000"/>
                </a:solidFill>
              </a:rPr>
              <a:t>Il existe deux types principaux de requêtes de gestionnaire SNMP, à savoir get et set. En plus de la configuration, un ensemble peut provoquer une action, comme le redémarrage d'un routeur.</a:t>
            </a:r>
          </a:p>
        </p:txBody>
      </p:sp>
      <p:graphicFrame>
        <p:nvGraphicFramePr>
          <p:cNvPr id="6" name="Table 5">
            <a:extLst>
              <a:ext uri="{FF2B5EF4-FFF2-40B4-BE49-F238E27FC236}">
                <a16:creationId xmlns:a16="http://schemas.microsoft.com/office/drawing/2014/main" id="{C87CA511-1C3B-304B-892F-5B20EF78F2C4}"/>
              </a:ext>
            </a:extLst>
          </p:cNvPr>
          <p:cNvGraphicFramePr>
            <a:graphicFrameLocks noGrp="1"/>
          </p:cNvGraphicFramePr>
          <p:nvPr>
            <p:extLst>
              <p:ext uri="{D42A27DB-BD31-4B8C-83A1-F6EECF244321}">
                <p14:modId xmlns:p14="http://schemas.microsoft.com/office/powerpoint/2010/main" val="3237475156"/>
              </p:ext>
            </p:extLst>
          </p:nvPr>
        </p:nvGraphicFramePr>
        <p:xfrm>
          <a:off x="660990" y="2204314"/>
          <a:ext cx="7822020" cy="2217420"/>
        </p:xfrm>
        <a:graphic>
          <a:graphicData uri="http://schemas.openxmlformats.org/drawingml/2006/table">
            <a:tbl>
              <a:tblPr firstRow="1" bandRow="1">
                <a:tableStyleId>{5C22544A-7EE6-4342-B048-85BDC9FD1C3A}</a:tableStyleId>
              </a:tblPr>
              <a:tblGrid>
                <a:gridCol w="1644503">
                  <a:extLst>
                    <a:ext uri="{9D8B030D-6E8A-4147-A177-3AD203B41FA5}">
                      <a16:colId xmlns:a16="http://schemas.microsoft.com/office/drawing/2014/main" val="3273219817"/>
                    </a:ext>
                  </a:extLst>
                </a:gridCol>
                <a:gridCol w="6177517">
                  <a:extLst>
                    <a:ext uri="{9D8B030D-6E8A-4147-A177-3AD203B41FA5}">
                      <a16:colId xmlns:a16="http://schemas.microsoft.com/office/drawing/2014/main" val="3859014305"/>
                    </a:ext>
                  </a:extLst>
                </a:gridCol>
              </a:tblGrid>
              <a:tr h="265061">
                <a:tc>
                  <a:txBody>
                    <a:bodyPr/>
                    <a:lstStyle/>
                    <a:p>
                      <a:pPr algn="l" rtl="0" fontAlgn="ctr"/>
                      <a:r>
                        <a:rPr lang="fr-FR" sz="1200" b="1">
                          <a:effectLst/>
                        </a:rPr>
                        <a:t>Operation</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159737364"/>
                  </a:ext>
                </a:extLst>
              </a:tr>
              <a:tr h="265061">
                <a:tc>
                  <a:txBody>
                    <a:bodyPr/>
                    <a:lstStyle/>
                    <a:p>
                      <a:pPr rtl="0" fontAlgn="ctr"/>
                      <a:r>
                        <a:rPr lang="fr-FR" sz="1200" b="1">
                          <a:effectLst/>
                        </a:rPr>
                        <a:t>get-request</a:t>
                      </a:r>
                    </a:p>
                  </a:txBody>
                  <a:tcPr marL="47625" marR="47625" marT="47625" marB="47625" anchor="ctr"/>
                </a:tc>
                <a:tc>
                  <a:txBody>
                    <a:bodyPr/>
                    <a:lstStyle/>
                    <a:p>
                      <a:pPr rtl="0" fontAlgn="ctr"/>
                      <a:r>
                        <a:rPr lang="fr-FR" sz="1200" b="0">
                          <a:effectLst/>
                        </a:rPr>
                        <a:t>Récupère une valeur à partir d'une variable spécifique.</a:t>
                      </a:r>
                    </a:p>
                  </a:txBody>
                  <a:tcPr marL="47625" marR="47625" marT="47625" marB="47625" anchor="ctr"/>
                </a:tc>
                <a:extLst>
                  <a:ext uri="{0D108BD9-81ED-4DB2-BD59-A6C34878D82A}">
                    <a16:rowId xmlns:a16="http://schemas.microsoft.com/office/drawing/2014/main" val="2970260838"/>
                  </a:ext>
                </a:extLst>
              </a:tr>
              <a:tr h="460227">
                <a:tc>
                  <a:txBody>
                    <a:bodyPr/>
                    <a:lstStyle/>
                    <a:p>
                      <a:pPr rtl="0" fontAlgn="ctr"/>
                      <a:r>
                        <a:rPr lang="fr-FR" sz="1200" b="1">
                          <a:effectLst/>
                        </a:rPr>
                        <a:t>get-next-request</a:t>
                      </a:r>
                    </a:p>
                  </a:txBody>
                  <a:tcPr marL="47625" marR="47625" marT="47625" marB="47625" anchor="ctr"/>
                </a:tc>
                <a:tc>
                  <a:txBody>
                    <a:bodyPr/>
                    <a:lstStyle/>
                    <a:p>
                      <a:pPr rtl="0" fontAlgn="ctr"/>
                      <a:r>
                        <a:rPr lang="fr-FR" sz="1200" b="0">
                          <a:effectLst/>
                        </a:rPr>
                        <a:t>Récupère une valeur à partir d'une variable dans une table; le gestionnaire SNMP ne doit pas connaître le nom exact de la variable. Une recherche séquentielle est effectuée afin de trouver la variable requise dans une table.</a:t>
                      </a:r>
                    </a:p>
                  </a:txBody>
                  <a:tcPr marL="47625" marR="47625" marT="47625" marB="47625" anchor="ctr"/>
                </a:tc>
                <a:extLst>
                  <a:ext uri="{0D108BD9-81ED-4DB2-BD59-A6C34878D82A}">
                    <a16:rowId xmlns:a16="http://schemas.microsoft.com/office/drawing/2014/main" val="3678263534"/>
                  </a:ext>
                </a:extLst>
              </a:tr>
              <a:tr h="329511">
                <a:tc>
                  <a:txBody>
                    <a:bodyPr/>
                    <a:lstStyle/>
                    <a:p>
                      <a:pPr rtl="0" fontAlgn="ctr"/>
                      <a:r>
                        <a:rPr lang="fr-FR" sz="1200" b="1">
                          <a:effectLst/>
                        </a:rPr>
                        <a:t>get-bulk-request</a:t>
                      </a:r>
                    </a:p>
                  </a:txBody>
                  <a:tcPr marL="47625" marR="47625" marT="47625" marB="47625" anchor="ctr"/>
                </a:tc>
                <a:tc>
                  <a:txBody>
                    <a:bodyPr/>
                    <a:lstStyle/>
                    <a:p>
                      <a:pPr rtl="0" fontAlgn="ctr"/>
                      <a:r>
                        <a:rPr lang="fr-FR" sz="1200" b="0">
                          <a:effectLst/>
                        </a:rPr>
                        <a:t>Récupère des blocs importants de données, comme plusieurs lignes dans une table, qui autrement nécessiteraient la transmission de nombreux petits blocs de données. (Fonctionne uniquement avec SNMPv2 ou version ultérieure.)</a:t>
                      </a:r>
                    </a:p>
                  </a:txBody>
                  <a:tcPr marL="47625" marR="47625" marT="47625" marB="47625" anchor="ctr"/>
                </a:tc>
                <a:extLst>
                  <a:ext uri="{0D108BD9-81ED-4DB2-BD59-A6C34878D82A}">
                    <a16:rowId xmlns:a16="http://schemas.microsoft.com/office/drawing/2014/main" val="3942420210"/>
                  </a:ext>
                </a:extLst>
              </a:tr>
              <a:tr h="265061">
                <a:tc>
                  <a:txBody>
                    <a:bodyPr/>
                    <a:lstStyle/>
                    <a:p>
                      <a:pPr rtl="0" fontAlgn="ctr"/>
                      <a:r>
                        <a:rPr lang="fr-FR" sz="1200" b="1">
                          <a:effectLst/>
                        </a:rPr>
                        <a:t>get-response</a:t>
                      </a:r>
                    </a:p>
                  </a:txBody>
                  <a:tcPr marL="47625" marR="47625" marT="47625" marB="47625" anchor="ctr"/>
                </a:tc>
                <a:tc>
                  <a:txBody>
                    <a:bodyPr/>
                    <a:lstStyle/>
                    <a:p>
                      <a:pPr rtl="0" fontAlgn="ctr"/>
                      <a:r>
                        <a:rPr lang="fr-FR" sz="1200" b="0">
                          <a:effectLst/>
                        </a:rPr>
                        <a:t>Réponses aux </a:t>
                      </a:r>
                      <a:r>
                        <a:rPr lang="fr-FR" sz="1200" b="1">
                          <a:effectLst/>
                        </a:rPr>
                        <a:t>get-request, get-next-request, </a:t>
                      </a:r>
                      <a:r>
                        <a:rPr lang="fr-FR" sz="1200" b="0">
                          <a:effectLst/>
                        </a:rPr>
                        <a:t>and </a:t>
                      </a:r>
                      <a:r>
                        <a:rPr lang="fr-FR" sz="1200" b="1">
                          <a:effectLst/>
                        </a:rPr>
                        <a:t>set-request </a:t>
                      </a:r>
                      <a:r>
                        <a:rPr lang="fr-FR" sz="1200" b="0">
                          <a:effectLst/>
                        </a:rPr>
                        <a:t>par un NMS.</a:t>
                      </a:r>
                    </a:p>
                  </a:txBody>
                  <a:tcPr marL="47625" marR="47625" marT="47625" marB="47625" anchor="ctr"/>
                </a:tc>
                <a:extLst>
                  <a:ext uri="{0D108BD9-81ED-4DB2-BD59-A6C34878D82A}">
                    <a16:rowId xmlns:a16="http://schemas.microsoft.com/office/drawing/2014/main" val="2097740446"/>
                  </a:ext>
                </a:extLst>
              </a:tr>
              <a:tr h="265061">
                <a:tc>
                  <a:txBody>
                    <a:bodyPr/>
                    <a:lstStyle/>
                    <a:p>
                      <a:pPr rtl="0" fontAlgn="ctr"/>
                      <a:r>
                        <a:rPr lang="fr-FR" sz="1200" b="1">
                          <a:effectLst/>
                        </a:rPr>
                        <a:t>set-request</a:t>
                      </a:r>
                    </a:p>
                  </a:txBody>
                  <a:tcPr marL="47625" marR="47625" marT="47625" marB="47625" anchor="ctr"/>
                </a:tc>
                <a:tc>
                  <a:txBody>
                    <a:bodyPr/>
                    <a:lstStyle/>
                    <a:p>
                      <a:pPr rtl="0" fontAlgn="ctr"/>
                      <a:r>
                        <a:rPr lang="fr-FR" sz="1200" b="0">
                          <a:effectLst/>
                        </a:rPr>
                        <a:t>Stocke une valeur dans une variable spécifique.</a:t>
                      </a:r>
                    </a:p>
                  </a:txBody>
                  <a:tcPr marL="47625" marR="47625" marT="47625" marB="47625" anchor="ctr"/>
                </a:tc>
                <a:extLst>
                  <a:ext uri="{0D108BD9-81ED-4DB2-BD59-A6C34878D82A}">
                    <a16:rowId xmlns:a16="http://schemas.microsoft.com/office/drawing/2014/main" val="1935313082"/>
                  </a:ext>
                </a:extLst>
              </a:tr>
            </a:tbl>
          </a:graphicData>
        </a:graphic>
      </p:graphicFrame>
    </p:spTree>
    <p:extLst>
      <p:ext uri="{BB962C8B-B14F-4D97-AF65-F5344CB8AC3E}">
        <p14:creationId xmlns:p14="http://schemas.microsoft.com/office/powerpoint/2010/main" val="392511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Opération SNMP (suite)</a:t>
            </a:r>
          </a:p>
        </p:txBody>
      </p:sp>
      <p:sp>
        <p:nvSpPr>
          <p:cNvPr id="5" name="Content Placeholder 4">
            <a:extLst>
              <a:ext uri="{FF2B5EF4-FFF2-40B4-BE49-F238E27FC236}">
                <a16:creationId xmlns:a16="http://schemas.microsoft.com/office/drawing/2014/main" id="{E822BEDE-3BBC-BD4A-A27F-85389DBE3301}"/>
              </a:ext>
            </a:extLst>
          </p:cNvPr>
          <p:cNvSpPr>
            <a:spLocks noGrp="1"/>
          </p:cNvSpPr>
          <p:nvPr>
            <p:ph idx="1"/>
          </p:nvPr>
        </p:nvSpPr>
        <p:spPr>
          <a:xfrm>
            <a:off x="474662" y="731837"/>
            <a:ext cx="8280057" cy="2183641"/>
          </a:xfrm>
        </p:spPr>
        <p:txBody>
          <a:bodyPr/>
          <a:lstStyle/>
          <a:p>
            <a:pPr marL="0" indent="0" algn="l" rtl="0"/>
            <a:r>
              <a:rPr lang="fr-FR" sz="1600">
                <a:solidFill>
                  <a:srgbClr val="000000"/>
                </a:solidFill>
              </a:rPr>
              <a:t>L'agent SNMP répond comme suit aux requêtes du gestionnaire SNMP:</a:t>
            </a:r>
          </a:p>
          <a:p>
            <a:pPr marL="342900" indent="-342900" algn="l" rtl="0">
              <a:buFont typeface="Arial" panose="020B0604020202020204" pitchFamily="34" charset="0"/>
              <a:buChar char="•"/>
            </a:pPr>
            <a:r>
              <a:rPr lang="fr-FR" sz="1600" b="1">
                <a:solidFill>
                  <a:srgbClr val="000000"/>
                </a:solidFill>
              </a:rPr>
              <a:t>Obtenir une variable MIB</a:t>
            </a:r>
            <a:r>
              <a:rPr lang="fr-FR" sz="1600">
                <a:solidFill>
                  <a:srgbClr val="000000"/>
                </a:solidFill>
              </a:rPr>
              <a:t> - L'agent SNMP exécute cette fonction en réponse à une demande GetRequest-PDU du gestionnaire de réseau. L'agent récupère la valeur de la variable MIB demandée et la transmet au gestionnaire du réseau.</a:t>
            </a:r>
          </a:p>
          <a:p>
            <a:pPr marL="342900" indent="-342900" algn="l" rtl="0">
              <a:buFont typeface="Arial" panose="020B0604020202020204" pitchFamily="34" charset="0"/>
              <a:buChar char="•"/>
            </a:pPr>
            <a:r>
              <a:rPr lang="fr-FR" sz="1600" b="1">
                <a:solidFill>
                  <a:srgbClr val="000000"/>
                </a:solidFill>
              </a:rPr>
              <a:t>Définir une variable MIB</a:t>
            </a:r>
            <a:r>
              <a:rPr lang="fr-FR" sz="1600">
                <a:solidFill>
                  <a:srgbClr val="000000"/>
                </a:solidFill>
              </a:rPr>
              <a:t> - L'agent SNMP exécute cette fonction en réponse à une SetRequest-PDU du gestionnaire de réseau. L'agent SNMP remplace la valeur de la variable MIB par la valeur spécifiée par le gestionnaire du réseau. Une réponse d'agent SNMP à une requête set inclut les nouveaux paramètres définis dans le périphérique.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01568BD0-1836-9E45-9543-DDCBB931BFA0}"/>
              </a:ext>
            </a:extLst>
          </p:cNvPr>
          <p:cNvPicPr>
            <a:picLocks noChangeAspect="1"/>
          </p:cNvPicPr>
          <p:nvPr/>
        </p:nvPicPr>
        <p:blipFill>
          <a:blip r:embed="rId3"/>
          <a:stretch>
            <a:fillRect/>
          </a:stretch>
        </p:blipFill>
        <p:spPr>
          <a:xfrm>
            <a:off x="2239482" y="3019926"/>
            <a:ext cx="4665035" cy="1867801"/>
          </a:xfrm>
          <a:prstGeom prst="rect">
            <a:avLst/>
          </a:prstGeom>
        </p:spPr>
      </p:pic>
    </p:spTree>
    <p:extLst>
      <p:ext uri="{BB962C8B-B14F-4D97-AF65-F5344CB8AC3E}">
        <p14:creationId xmlns:p14="http://schemas.microsoft.com/office/powerpoint/2010/main" val="111117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1314218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Pièges à agents SNMP</a:t>
            </a:r>
          </a:p>
        </p:txBody>
      </p:sp>
      <p:sp>
        <p:nvSpPr>
          <p:cNvPr id="4" name="Content Placeholder 3">
            <a:extLst>
              <a:ext uri="{FF2B5EF4-FFF2-40B4-BE49-F238E27FC236}">
                <a16:creationId xmlns:a16="http://schemas.microsoft.com/office/drawing/2014/main" id="{A1A33133-9D18-C147-9B63-0E473AAC7BB2}"/>
              </a:ext>
            </a:extLst>
          </p:cNvPr>
          <p:cNvSpPr>
            <a:spLocks noGrp="1"/>
          </p:cNvSpPr>
          <p:nvPr>
            <p:ph idx="1"/>
          </p:nvPr>
        </p:nvSpPr>
        <p:spPr>
          <a:xfrm>
            <a:off x="474662" y="731837"/>
            <a:ext cx="8280057" cy="1839913"/>
          </a:xfrm>
        </p:spPr>
        <p:txBody>
          <a:bodyPr/>
          <a:lstStyle/>
          <a:p>
            <a:pPr marL="342900" indent="-342900" algn="l" rtl="0">
              <a:buFont typeface="Arial" panose="020B0604020202020204" pitchFamily="34" charset="0"/>
              <a:buChar char="•"/>
            </a:pPr>
            <a:r>
              <a:rPr lang="fr-FR" sz="1600">
                <a:solidFill>
                  <a:srgbClr val="000000"/>
                </a:solidFill>
              </a:rPr>
              <a:t>Les déroutements sont des messages non sollicités alertant le gestionnaire SNMP d'une condition ou d'un événement sur le réseau. Les notifications par pièges réduisent les ressources du réseau et des agents en éliminant la nécessité de certaines demandes de sondage SNMP.</a:t>
            </a:r>
          </a:p>
          <a:p>
            <a:pPr marL="342900" indent="-342900" algn="l" rtl="0">
              <a:buFont typeface="Arial" panose="020B0604020202020204" pitchFamily="34" charset="0"/>
              <a:buChar char="•"/>
            </a:pPr>
            <a:r>
              <a:rPr lang="fr-FR" sz="1600">
                <a:solidFill>
                  <a:srgbClr val="000000"/>
                </a:solidFill>
              </a:rPr>
              <a:t>La figure illustre l'utilisation d'un piège SNMP pour alerter l'administrateur réseau que l'interface G0/0/0 a échoué. Le logiciel du système de gestion de réseau (NMS) peut envoyer à l'administrateur réseau un message textuel, faire apparaître une fenêtre contextuelle dans ce logiciel ou faire passer l'icône du routeur au rouge dans l'interface graphique du système de gestion de réseau (NMS).</a:t>
            </a:r>
          </a:p>
          <a:p>
            <a:pPr marL="0" indent="0" algn="l"/>
            <a:br>
              <a:rPr lang="en-US" sz="1600" dirty="0">
                <a:solidFill>
                  <a:srgbClr val="000000"/>
                </a:solidFill>
              </a:rPr>
            </a:b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0EA253EB-3A96-3D48-B5EE-CFA609C65AA8}"/>
              </a:ext>
            </a:extLst>
          </p:cNvPr>
          <p:cNvPicPr>
            <a:picLocks noChangeAspect="1"/>
          </p:cNvPicPr>
          <p:nvPr/>
        </p:nvPicPr>
        <p:blipFill>
          <a:blip r:embed="rId3"/>
          <a:stretch>
            <a:fillRect/>
          </a:stretch>
        </p:blipFill>
        <p:spPr>
          <a:xfrm>
            <a:off x="1940601" y="2724398"/>
            <a:ext cx="5348177" cy="1805436"/>
          </a:xfrm>
          <a:prstGeom prst="rect">
            <a:avLst/>
          </a:prstGeom>
        </p:spPr>
      </p:pic>
    </p:spTree>
    <p:extLst>
      <p:ext uri="{BB962C8B-B14F-4D97-AF65-F5344CB8AC3E}">
        <p14:creationId xmlns:p14="http://schemas.microsoft.com/office/powerpoint/2010/main" val="179850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Versions SNMP</a:t>
            </a:r>
          </a:p>
        </p:txBody>
      </p:sp>
      <p:sp>
        <p:nvSpPr>
          <p:cNvPr id="11" name="Content Placeholder 10">
            <a:extLst>
              <a:ext uri="{FF2B5EF4-FFF2-40B4-BE49-F238E27FC236}">
                <a16:creationId xmlns:a16="http://schemas.microsoft.com/office/drawing/2014/main" id="{EAA457B6-BF0E-3940-9652-1A2AD9C094CF}"/>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SNMPv1 - Standard hérité défini dans la RFC 1157. Utilise une méthode d'authentification basée sur une chaîne de communauté simple. Ne doit pas être utilisé en raison de risques de sécurité.</a:t>
            </a:r>
          </a:p>
          <a:p>
            <a:pPr marL="342900" indent="-342900" algn="l" rtl="0">
              <a:buFont typeface="Arial" panose="020B0604020202020204" pitchFamily="34" charset="0"/>
              <a:buChar char="•"/>
            </a:pPr>
            <a:r>
              <a:rPr lang="fr-FR" sz="1600">
                <a:solidFill>
                  <a:srgbClr val="000000"/>
                </a:solidFill>
              </a:rPr>
              <a:t>SNMPv2c - Défini dans les RFCs 1901-1908. Utilise une méthode d'authentification basée sur une chaîne de communauté simple. Fournit des options de récupération en bloc, ainsi que des messages d'erreur plus détaillés.</a:t>
            </a:r>
          </a:p>
          <a:p>
            <a:pPr marL="342900" indent="-342900" algn="l" rtl="0">
              <a:buFont typeface="Arial" panose="020B0604020202020204" pitchFamily="34" charset="0"/>
              <a:buChar char="•"/>
            </a:pPr>
            <a:r>
              <a:rPr lang="fr-FR" sz="1600">
                <a:solidFill>
                  <a:srgbClr val="000000"/>
                </a:solidFill>
              </a:rPr>
              <a:t>SNMPv3 - Défini dans les RFCs 3410-3415. Utilise l'authentification par nom d'utilisateur, assure la protection des données à l'aide de HMAC-MD5 ou HMAC-SHA et le chiffrement à l'aide du chiffrement DES, 3DES ou AES.</a:t>
            </a:r>
          </a:p>
        </p:txBody>
      </p:sp>
    </p:spTree>
    <p:extLst>
      <p:ext uri="{BB962C8B-B14F-4D97-AF65-F5344CB8AC3E}">
        <p14:creationId xmlns:p14="http://schemas.microsoft.com/office/powerpoint/2010/main" val="81801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Cordes communautaires</a:t>
            </a:r>
          </a:p>
        </p:txBody>
      </p:sp>
      <p:sp>
        <p:nvSpPr>
          <p:cNvPr id="4" name="Content Placeholder 3">
            <a:extLst>
              <a:ext uri="{FF2B5EF4-FFF2-40B4-BE49-F238E27FC236}">
                <a16:creationId xmlns:a16="http://schemas.microsoft.com/office/drawing/2014/main" id="{7FB4B592-9ACB-154D-A1BD-C22B9139A73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protocoles SNMPv1 et SNMPv2c utilisent des identifiants de communauté qui contrôlent l'accès à la base de données MIB. Les identifiants de communauté sont des mots de passe qui circulent en clair (plain text). Les identifiants de communauté SNMP authentifient l'accès aux objets MIB.</a:t>
            </a:r>
          </a:p>
          <a:p>
            <a:pPr marL="0" indent="0" algn="l"/>
            <a:endParaRPr lang="en-US" sz="1600" dirty="0">
              <a:solidFill>
                <a:srgbClr val="000000"/>
              </a:solidFill>
            </a:endParaRPr>
          </a:p>
          <a:p>
            <a:pPr marL="0" indent="0" algn="l" rtl="0"/>
            <a:r>
              <a:rPr lang="fr-FR" sz="1600">
                <a:solidFill>
                  <a:srgbClr val="000000"/>
                </a:solidFill>
              </a:rPr>
              <a:t>Il existe deux types d'identifiants de communauté:</a:t>
            </a:r>
          </a:p>
          <a:p>
            <a:pPr marL="415985" lvl="1" indent="-342900" rtl="0">
              <a:buFont typeface="Arial" panose="020B0604020202020204" pitchFamily="34" charset="0"/>
              <a:buChar char="•"/>
            </a:pPr>
            <a:r>
              <a:rPr lang="fr-FR" b="1">
                <a:solidFill>
                  <a:srgbClr val="000000"/>
                </a:solidFill>
              </a:rPr>
              <a:t>Lecture seule (ro)</a:t>
            </a:r>
            <a:r>
              <a:rPr lang="fr-FR">
                <a:solidFill>
                  <a:srgbClr val="000000"/>
                </a:solidFill>
              </a:rPr>
              <a:t> - Ce type donne accès aux variables MIB, mais ne permet pas de modifier ces variables, seulement de les lire. La sécurité étant minimale dans la version 2c, de nombreuses entreprises utilisent le protocole SNMPv2c en mode lecture seule.</a:t>
            </a:r>
          </a:p>
          <a:p>
            <a:pPr marL="415985" lvl="1" indent="-342900" rtl="0">
              <a:buFont typeface="Arial" panose="020B0604020202020204" pitchFamily="34" charset="0"/>
              <a:buChar char="•"/>
            </a:pPr>
            <a:r>
              <a:rPr lang="fr-FR" b="1">
                <a:solidFill>
                  <a:srgbClr val="000000"/>
                </a:solidFill>
              </a:rPr>
              <a:t>Lecture/écriture (rw)</a:t>
            </a:r>
            <a:r>
              <a:rPr lang="fr-FR">
                <a:solidFill>
                  <a:srgbClr val="000000"/>
                </a:solidFill>
              </a:rPr>
              <a:t> - Ce type fournit un accès en lecture et en écriture à l'ensemble des objets de la base de données MIB.</a:t>
            </a:r>
          </a:p>
          <a:p>
            <a:pPr marL="73085" lvl="1" indent="0">
              <a:buNone/>
            </a:pPr>
            <a:endParaRPr lang="en-US" sz="1600" dirty="0">
              <a:solidFill>
                <a:srgbClr val="000000"/>
              </a:solidFill>
            </a:endParaRPr>
          </a:p>
          <a:p>
            <a:pPr marL="73085" lvl="1" indent="0" rtl="0">
              <a:buNone/>
            </a:pPr>
            <a:r>
              <a:rPr lang="fr-FR" sz="1600">
                <a:solidFill>
                  <a:srgbClr val="000000"/>
                </a:solidFill>
              </a:rPr>
              <a:t>Pour afficher ou définir des variables MIB, l'utilisateur doit spécifier l'identifiant de communauté approprié pour l'accès en lecture ou en écriture.</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834352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ID d'objet MIB</a:t>
            </a:r>
          </a:p>
        </p:txBody>
      </p:sp>
      <p:sp>
        <p:nvSpPr>
          <p:cNvPr id="5" name="Content Placeholder 4">
            <a:extLst>
              <a:ext uri="{FF2B5EF4-FFF2-40B4-BE49-F238E27FC236}">
                <a16:creationId xmlns:a16="http://schemas.microsoft.com/office/drawing/2014/main" id="{63E82563-1839-3A40-A29A-167EAD4AD435}"/>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base de données MIB organise les variables de manière hiérarchique. De manière formelle, la base de données MIB définit chaque variable comme étant un objet avec un identifiant (OID). Les ID d'objet identifient de manière unique les objets gérés. La base de données MIB organise les OID sur la base des RFC au sein d'une hiérarchie d'ID d'objet, généralement affichée sous la forme d'une arborescence.</a:t>
            </a:r>
          </a:p>
          <a:p>
            <a:pPr marL="342900" indent="-342900" algn="l" rtl="0">
              <a:buFont typeface="Arial" panose="020B0604020202020204" pitchFamily="34" charset="0"/>
              <a:buChar char="•"/>
            </a:pPr>
            <a:r>
              <a:rPr lang="fr-FR" sz="1600">
                <a:solidFill>
                  <a:srgbClr val="000000"/>
                </a:solidFill>
              </a:rPr>
              <a:t>L'arborescence de la base de données MIB de tout type de périphérique donné inclut certaines branches avec des variables communes à de nombreux périphériques réseau, ainsi que quelques branches avec des variables spécifiques à ce périphérique ou au fournisseur.</a:t>
            </a:r>
          </a:p>
          <a:p>
            <a:pPr marL="342900" indent="-342900" algn="l" rtl="0">
              <a:buFont typeface="Arial" panose="020B0604020202020204" pitchFamily="34" charset="0"/>
              <a:buChar char="•"/>
            </a:pPr>
            <a:r>
              <a:rPr lang="fr-FR" sz="1600">
                <a:solidFill>
                  <a:srgbClr val="000000"/>
                </a:solidFill>
              </a:rPr>
              <a:t>Les RFC définissent certaines variables publiques courantes. La plupart des périphériques implémentent ces variables MIB. De plus, les fournisseurs d'équipements réseau, tels que Cisco, peuvent définir leurs propres branches privées de l'arborescence afin d'accueillir de nouvelles variables spécifiques pour leurs périphériques.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3833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ID d'objet MIB (suite) </a:t>
            </a:r>
          </a:p>
        </p:txBody>
      </p:sp>
      <p:sp>
        <p:nvSpPr>
          <p:cNvPr id="4" name="Content Placeholder 3">
            <a:extLst>
              <a:ext uri="{FF2B5EF4-FFF2-40B4-BE49-F238E27FC236}">
                <a16:creationId xmlns:a16="http://schemas.microsoft.com/office/drawing/2014/main" id="{B1A452D2-34B7-864B-98F5-04E57149C436}"/>
              </a:ext>
            </a:extLst>
          </p:cNvPr>
          <p:cNvSpPr>
            <a:spLocks noGrp="1"/>
          </p:cNvSpPr>
          <p:nvPr>
            <p:ph idx="1"/>
          </p:nvPr>
        </p:nvSpPr>
        <p:spPr>
          <a:xfrm>
            <a:off x="474662" y="731837"/>
            <a:ext cx="3714565" cy="3689897"/>
          </a:xfrm>
        </p:spPr>
        <p:txBody>
          <a:bodyPr/>
          <a:lstStyle/>
          <a:p>
            <a:pPr marL="0" indent="0" algn="l" rtl="0"/>
            <a:r>
              <a:rPr lang="fr-FR" sz="1600">
                <a:solidFill>
                  <a:srgbClr val="000000"/>
                </a:solidFill>
              </a:rPr>
              <a:t>La figure montre des parties de la structure MIB définie par Cisco. Notez comment l'OID peut être décrit en mots ou en chiffres pour aider à localiser une variable particulière dans l'arbre. </a:t>
            </a:r>
          </a:p>
          <a:p>
            <a:pPr marL="0" indent="0" algn="l"/>
            <a:endParaRPr lang="en-US" sz="1600" dirty="0">
              <a:solidFill>
                <a:srgbClr val="000000"/>
              </a:solidFill>
            </a:endParaRPr>
          </a:p>
          <a:p>
            <a:pPr marL="0" indent="0" algn="l" rtl="0"/>
            <a:r>
              <a:rPr lang="fr-FR" sz="1600">
                <a:solidFill>
                  <a:srgbClr val="000000"/>
                </a:solidFill>
              </a:rPr>
              <a:t>Les OID Cisco sont numérotés comme suit: .iso (1).org (3).dod (6).internet (1).private (4).enterprises (1).cisco (9). </a:t>
            </a:r>
          </a:p>
          <a:p>
            <a:pPr marL="0" indent="0" algn="l"/>
            <a:endParaRPr lang="en-US" sz="1600" dirty="0">
              <a:solidFill>
                <a:srgbClr val="000000"/>
              </a:solidFill>
            </a:endParaRPr>
          </a:p>
          <a:p>
            <a:pPr marL="0" indent="0" algn="l" rtl="0"/>
            <a:r>
              <a:rPr lang="fr-FR" sz="1600">
                <a:solidFill>
                  <a:srgbClr val="000000"/>
                </a:solidFill>
              </a:rPr>
              <a:t>L'OID d'objet est donc 1.3.6.1.4.1.9.</a:t>
            </a:r>
          </a:p>
          <a:p>
            <a:pPr marL="0" indent="0" algn="l"/>
            <a:br>
              <a:rPr lang="en-US" sz="1600" dirty="0">
                <a:solidFill>
                  <a:srgbClr val="000000"/>
                </a:solidFill>
              </a:rPr>
            </a:br>
            <a:endParaRPr lang="en-US" sz="1600" dirty="0">
              <a:solidFill>
                <a:srgbClr val="000000"/>
              </a:solidFill>
            </a:endParaRPr>
          </a:p>
          <a:p>
            <a:pPr marL="0" indent="0" algn="l"/>
            <a:endParaRPr lang="en-US" sz="1600" dirty="0">
              <a:solidFill>
                <a:srgbClr val="000000"/>
              </a:solidFill>
            </a:endParaRPr>
          </a:p>
        </p:txBody>
      </p:sp>
      <p:pic>
        <p:nvPicPr>
          <p:cNvPr id="7" name="Picture 6">
            <a:extLst>
              <a:ext uri="{FF2B5EF4-FFF2-40B4-BE49-F238E27FC236}">
                <a16:creationId xmlns:a16="http://schemas.microsoft.com/office/drawing/2014/main" id="{91DA170E-F686-8046-9CBA-616E798096AC}"/>
              </a:ext>
            </a:extLst>
          </p:cNvPr>
          <p:cNvPicPr>
            <a:picLocks noChangeAspect="1"/>
          </p:cNvPicPr>
          <p:nvPr/>
        </p:nvPicPr>
        <p:blipFill>
          <a:blip r:embed="rId3"/>
          <a:stretch>
            <a:fillRect/>
          </a:stretch>
        </p:blipFill>
        <p:spPr>
          <a:xfrm>
            <a:off x="4765716" y="599130"/>
            <a:ext cx="3320822" cy="3888858"/>
          </a:xfrm>
          <a:prstGeom prst="rect">
            <a:avLst/>
          </a:prstGeom>
        </p:spPr>
      </p:pic>
    </p:spTree>
    <p:extLst>
      <p:ext uri="{BB962C8B-B14F-4D97-AF65-F5344CB8AC3E}">
        <p14:creationId xmlns:p14="http://schemas.microsoft.com/office/powerpoint/2010/main" val="10041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Scénario d'interrogation SNMP</a:t>
            </a:r>
          </a:p>
        </p:txBody>
      </p:sp>
      <p:sp>
        <p:nvSpPr>
          <p:cNvPr id="5" name="Content Placeholder 4">
            <a:extLst>
              <a:ext uri="{FF2B5EF4-FFF2-40B4-BE49-F238E27FC236}">
                <a16:creationId xmlns:a16="http://schemas.microsoft.com/office/drawing/2014/main" id="{7060DDF2-7B53-CA40-82CA-CFCBFBF9995F}"/>
              </a:ext>
            </a:extLst>
          </p:cNvPr>
          <p:cNvSpPr>
            <a:spLocks noGrp="1"/>
          </p:cNvSpPr>
          <p:nvPr>
            <p:ph idx="1"/>
          </p:nvPr>
        </p:nvSpPr>
        <p:spPr>
          <a:xfrm>
            <a:off x="474662" y="731837"/>
            <a:ext cx="8280057" cy="1706563"/>
          </a:xfrm>
        </p:spPr>
        <p:txBody>
          <a:bodyPr/>
          <a:lstStyle/>
          <a:p>
            <a:pPr marL="342900" indent="-342900" algn="l" rtl="0">
              <a:buFont typeface="Arial" panose="020B0604020202020204" pitchFamily="34" charset="0"/>
              <a:buChar char="•"/>
            </a:pPr>
            <a:r>
              <a:rPr lang="fr-FR" sz="1600">
                <a:solidFill>
                  <a:srgbClr val="000000"/>
                </a:solidFill>
              </a:rPr>
              <a:t>SNMP peut être utilisé est d'observer l'utilisation du CPU sur une période de temps par des périphériques d'interrogation. Les statistiques du processeur doivent être compilées sur le système de gestion de réseau (NMS) et affichées graphiquement. Cela crée une ligne de base pour l'administrateur réseau.</a:t>
            </a:r>
          </a:p>
          <a:p>
            <a:pPr marL="342900" indent="-342900" algn="l" rtl="0">
              <a:buFont typeface="Arial" panose="020B0604020202020204" pitchFamily="34" charset="0"/>
              <a:buChar char="•"/>
            </a:pPr>
            <a:r>
              <a:rPr lang="fr-FR" sz="1600">
                <a:solidFill>
                  <a:srgbClr val="000000"/>
                </a:solidFill>
              </a:rPr>
              <a:t>Les données sont récupérées par l'intermédiaire de l'utilitaire snmpget, exécuté sur le système de gestion de réseau (NMS). À l'aide de l'utilitaire snmpget, vous pouvez récupérer manuellement des données en temps réel ou demander au NMS d'exécuter un rapport. Ce rapport vous donnerait une période de temps pendant laquelle vous pourriez utiliser les données pour obtenir la moyenne.</a:t>
            </a:r>
          </a:p>
        </p:txBody>
      </p:sp>
      <p:pic>
        <p:nvPicPr>
          <p:cNvPr id="8" name="Picture 7">
            <a:extLst>
              <a:ext uri="{FF2B5EF4-FFF2-40B4-BE49-F238E27FC236}">
                <a16:creationId xmlns:a16="http://schemas.microsoft.com/office/drawing/2014/main" id="{7F91701B-F65E-974D-82B1-99917330E016}"/>
              </a:ext>
            </a:extLst>
          </p:cNvPr>
          <p:cNvPicPr>
            <a:picLocks noChangeAspect="1"/>
          </p:cNvPicPr>
          <p:nvPr/>
        </p:nvPicPr>
        <p:blipFill>
          <a:blip r:embed="rId3"/>
          <a:stretch>
            <a:fillRect/>
          </a:stretch>
        </p:blipFill>
        <p:spPr>
          <a:xfrm>
            <a:off x="474662" y="2438400"/>
            <a:ext cx="6487591" cy="2402811"/>
          </a:xfrm>
          <a:prstGeom prst="rect">
            <a:avLst/>
          </a:prstGeom>
        </p:spPr>
      </p:pic>
    </p:spTree>
    <p:extLst>
      <p:ext uri="{BB962C8B-B14F-4D97-AF65-F5344CB8AC3E}">
        <p14:creationId xmlns:p14="http://schemas.microsoft.com/office/powerpoint/2010/main" val="90775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Navigateur d'objets SNMP</a:t>
            </a:r>
          </a:p>
        </p:txBody>
      </p:sp>
      <p:sp>
        <p:nvSpPr>
          <p:cNvPr id="4" name="Content Placeholder 3">
            <a:extLst>
              <a:ext uri="{FF2B5EF4-FFF2-40B4-BE49-F238E27FC236}">
                <a16:creationId xmlns:a16="http://schemas.microsoft.com/office/drawing/2014/main" id="{49743AA9-AEE2-AD41-884D-6E0C4E753B93}"/>
              </a:ext>
            </a:extLst>
          </p:cNvPr>
          <p:cNvSpPr>
            <a:spLocks noGrp="1"/>
          </p:cNvSpPr>
          <p:nvPr>
            <p:ph idx="1"/>
          </p:nvPr>
        </p:nvSpPr>
        <p:spPr>
          <a:xfrm>
            <a:off x="75406" y="768349"/>
            <a:ext cx="4097338" cy="3689897"/>
          </a:xfrm>
        </p:spPr>
        <p:txBody>
          <a:bodyPr/>
          <a:lstStyle/>
          <a:p>
            <a:pPr marL="0" indent="0" algn="l" rtl="0"/>
            <a:r>
              <a:rPr lang="fr-FR" sz="1600">
                <a:solidFill>
                  <a:srgbClr val="000000"/>
                </a:solidFill>
              </a:rPr>
              <a:t>L'utilitaire snmpget permet de comprendre le fonctionnement de base du protocole SNMP. Toutefois, l'utilisation de longs noms de variable MIB tels que 1.3.6.1.4.1.9.2.1.58.0 peut s'avérer problématique pour un utilisateur moyen. Le plus souvent, le personnel chargé de l'exploitation du réseau utilise un produit de gestion de réseau doté d'une interface graphique facile à utiliser, qui rend transparente pour l'utilisateur la dénomination de l'ensemble des variables de données de la MIB.</a:t>
            </a:r>
          </a:p>
          <a:p>
            <a:pPr marL="0" indent="0" algn="l"/>
            <a:endParaRPr lang="en-US" sz="1600" dirty="0">
              <a:solidFill>
                <a:srgbClr val="000000"/>
              </a:solidFill>
            </a:endParaRPr>
          </a:p>
          <a:p>
            <a:pPr marL="0" indent="0" algn="l" rtl="0"/>
            <a:r>
              <a:rPr lang="fr-FR" sz="1600">
                <a:solidFill>
                  <a:srgbClr val="000000"/>
                </a:solidFill>
              </a:rPr>
              <a:t>Le navigateur SNMP de Cisco sur le site </a:t>
            </a:r>
            <a:r>
              <a:rPr lang="fr-FR" sz="1600">
                <a:solidFill>
                  <a:srgbClr val="000000"/>
                </a:solidFill>
                <a:hlinkClick r:id="rId3"/>
              </a:rPr>
              <a:t>http://www.cisco.com</a:t>
            </a:r>
            <a:r>
              <a:rPr lang="fr-FR" sz="1600">
                <a:solidFill>
                  <a:srgbClr val="000000"/>
                </a:solidFill>
              </a:rPr>
              <a:t> permet à un administrateur réseau de rechercher des détails sur un OID particulier.</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07AAE8D7-EBDE-9645-B4E8-3049CBA119DB}"/>
              </a:ext>
            </a:extLst>
          </p:cNvPr>
          <p:cNvPicPr>
            <a:picLocks noChangeAspect="1"/>
          </p:cNvPicPr>
          <p:nvPr/>
        </p:nvPicPr>
        <p:blipFill>
          <a:blip r:embed="rId4"/>
          <a:stretch>
            <a:fillRect/>
          </a:stretch>
        </p:blipFill>
        <p:spPr>
          <a:xfrm>
            <a:off x="4572000" y="1115089"/>
            <a:ext cx="4362022" cy="2913321"/>
          </a:xfrm>
          <a:prstGeom prst="rect">
            <a:avLst/>
          </a:prstGeom>
          <a:ln>
            <a:solidFill>
              <a:srgbClr val="000000"/>
            </a:solidFill>
          </a:ln>
        </p:spPr>
      </p:pic>
    </p:spTree>
    <p:extLst>
      <p:ext uri="{BB962C8B-B14F-4D97-AF65-F5344CB8AC3E}">
        <p14:creationId xmlns:p14="http://schemas.microsoft.com/office/powerpoint/2010/main" val="224395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SNMP</a:t>
            </a:r>
            <a:br>
              <a:rPr lang="en-US" dirty="0"/>
            </a:br>
            <a:r>
              <a:rPr lang="fr-FR" sz="2400"/>
              <a:t>Travaux pratiques - Logiciel de surveillance des réseaux de recherche</a:t>
            </a:r>
          </a:p>
        </p:txBody>
      </p:sp>
      <p:sp>
        <p:nvSpPr>
          <p:cNvPr id="5" name="Content Placeholder 4">
            <a:extLst>
              <a:ext uri="{FF2B5EF4-FFF2-40B4-BE49-F238E27FC236}">
                <a16:creationId xmlns:a16="http://schemas.microsoft.com/office/drawing/2014/main" id="{D9D76EC3-21E6-C246-8B2E-C52526E04702}"/>
              </a:ext>
            </a:extLst>
          </p:cNvPr>
          <p:cNvSpPr>
            <a:spLocks noGrp="1"/>
          </p:cNvSpPr>
          <p:nvPr>
            <p:ph idx="1"/>
          </p:nvPr>
        </p:nvSpPr>
        <p:spPr>
          <a:xfrm>
            <a:off x="474662" y="731837"/>
            <a:ext cx="8280057" cy="3689897"/>
          </a:xfrm>
        </p:spPr>
        <p:txBody>
          <a:bodyPr/>
          <a:lstStyle/>
          <a:p>
            <a:pPr algn="l" rtl="0"/>
            <a:r>
              <a:rPr lang="fr-FR" sz="1800">
                <a:solidFill>
                  <a:srgbClr val="000000"/>
                </a:solidFill>
              </a:rPr>
              <a:t>Au cours de ces travaux pratiques, vous aborderez les points suivants :</a:t>
            </a:r>
          </a:p>
          <a:p>
            <a:pPr lvl="1" rtl="0"/>
            <a:r>
              <a:rPr lang="fr-FR" sz="1800">
                <a:solidFill>
                  <a:srgbClr val="000000"/>
                </a:solidFill>
              </a:rPr>
              <a:t>Partie 1 : évaluation de vos connaissances relatives à la surveillance du réseau</a:t>
            </a:r>
          </a:p>
          <a:p>
            <a:pPr lvl="1" rtl="0"/>
            <a:r>
              <a:rPr lang="fr-FR" sz="1800">
                <a:solidFill>
                  <a:srgbClr val="000000"/>
                </a:solidFill>
              </a:rPr>
              <a:t>Partie 2 : recherche d'outils de surveillance du réseau</a:t>
            </a:r>
          </a:p>
          <a:p>
            <a:pPr lvl="1" rtl="0"/>
            <a:r>
              <a:rPr lang="fr-FR" sz="1800">
                <a:solidFill>
                  <a:srgbClr val="000000"/>
                </a:solidFill>
              </a:rPr>
              <a:t>Partie 3 : sélection d'un outil de surveillance du réseau</a:t>
            </a:r>
          </a:p>
          <a:p>
            <a:pPr algn="l"/>
            <a:endParaRPr lang="en-US" sz="1600" dirty="0">
              <a:solidFill>
                <a:srgbClr val="000000"/>
              </a:solidFill>
            </a:endParaRPr>
          </a:p>
        </p:txBody>
      </p:sp>
    </p:spTree>
    <p:extLst>
      <p:ext uri="{BB962C8B-B14F-4D97-AF65-F5344CB8AC3E}">
        <p14:creationId xmlns:p14="http://schemas.microsoft.com/office/powerpoint/2010/main" val="374170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10.5 Syslog</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Introduction à Syslog</a:t>
            </a:r>
          </a:p>
        </p:txBody>
      </p:sp>
      <p:sp>
        <p:nvSpPr>
          <p:cNvPr id="6" name="Content Placeholder 5">
            <a:extLst>
              <a:ext uri="{FF2B5EF4-FFF2-40B4-BE49-F238E27FC236}">
                <a16:creationId xmlns:a16="http://schemas.microsoft.com/office/drawing/2014/main" id="{E9C46833-E955-ED49-A1A7-6F4B2A8C6897}"/>
              </a:ext>
            </a:extLst>
          </p:cNvPr>
          <p:cNvSpPr>
            <a:spLocks noGrp="1"/>
          </p:cNvSpPr>
          <p:nvPr>
            <p:ph idx="1"/>
          </p:nvPr>
        </p:nvSpPr>
        <p:spPr>
          <a:xfrm>
            <a:off x="474662" y="731838"/>
            <a:ext cx="8280057" cy="2081310"/>
          </a:xfrm>
        </p:spPr>
        <p:txBody>
          <a:bodyPr/>
          <a:lstStyle/>
          <a:p>
            <a:pPr marL="0" indent="0" algn="l" rtl="0"/>
            <a:r>
              <a:rPr lang="fr-FR" sz="1600">
                <a:solidFill>
                  <a:srgbClr val="000000"/>
                </a:solidFill>
              </a:rPr>
              <a:t>Syslog utilise le port UDP 514 pour envoyer des messages de notification d'événements sur les réseaux IP aux collecteurs de messages d'événements, comme le montre la figure.</a:t>
            </a:r>
          </a:p>
          <a:p>
            <a:pPr marL="0" indent="0" algn="l"/>
            <a:endParaRPr lang="en-US" sz="1600" dirty="0">
              <a:solidFill>
                <a:srgbClr val="000000"/>
              </a:solidFill>
            </a:endParaRPr>
          </a:p>
          <a:p>
            <a:pPr marL="0" indent="0" algn="l" rtl="0"/>
            <a:r>
              <a:rPr lang="fr-FR" sz="1600">
                <a:solidFill>
                  <a:srgbClr val="000000"/>
                </a:solidFill>
              </a:rPr>
              <a:t>Le service de consignation syslog assure trois fonctions principales, comme suit :</a:t>
            </a:r>
          </a:p>
          <a:p>
            <a:pPr marL="415985" lvl="1" indent="-342900" rtl="0">
              <a:buFont typeface="Arial" panose="020B0604020202020204" pitchFamily="34" charset="0"/>
              <a:buChar char="•"/>
            </a:pPr>
            <a:r>
              <a:rPr lang="fr-FR" sz="1600">
                <a:solidFill>
                  <a:srgbClr val="000000"/>
                </a:solidFill>
              </a:rPr>
              <a:t>La capacité à collecter les informations de journalisation pour la surveillance et le dépannage</a:t>
            </a:r>
          </a:p>
          <a:p>
            <a:pPr marL="415985" lvl="1" indent="-342900" rtl="0">
              <a:buFont typeface="Arial" panose="020B0604020202020204" pitchFamily="34" charset="0"/>
              <a:buChar char="•"/>
            </a:pPr>
            <a:r>
              <a:rPr lang="fr-FR" sz="1600">
                <a:solidFill>
                  <a:srgbClr val="000000"/>
                </a:solidFill>
              </a:rPr>
              <a:t>La capacité de sélectionner le type d'information de journalisation capturée</a:t>
            </a:r>
          </a:p>
          <a:p>
            <a:pPr marL="415985" lvl="1" indent="-342900" rtl="0">
              <a:buFont typeface="Arial" panose="020B0604020202020204" pitchFamily="34" charset="0"/>
              <a:buChar char="•"/>
            </a:pPr>
            <a:r>
              <a:rPr lang="fr-FR" sz="1600">
                <a:solidFill>
                  <a:srgbClr val="000000"/>
                </a:solidFill>
              </a:rPr>
              <a:t>La capacité à spécifier les destinations des messages Syslog capturés</a:t>
            </a:r>
          </a:p>
          <a:p>
            <a:pPr marL="0" indent="0" algn="l"/>
            <a:br>
              <a:rPr lang="en-US" sz="1600" dirty="0">
                <a:solidFill>
                  <a:srgbClr val="000000"/>
                </a:solidFill>
              </a:rPr>
            </a:br>
            <a:endParaRPr lang="en-US" sz="1600" dirty="0">
              <a:solidFill>
                <a:srgbClr val="000000"/>
              </a:solidFill>
            </a:endParaRPr>
          </a:p>
        </p:txBody>
      </p:sp>
      <p:pic>
        <p:nvPicPr>
          <p:cNvPr id="8" name="Picture 7">
            <a:extLst>
              <a:ext uri="{FF2B5EF4-FFF2-40B4-BE49-F238E27FC236}">
                <a16:creationId xmlns:a16="http://schemas.microsoft.com/office/drawing/2014/main" id="{D0A3D867-D0BE-C94A-9BD3-CA0A14119D54}"/>
              </a:ext>
            </a:extLst>
          </p:cNvPr>
          <p:cNvPicPr>
            <a:picLocks noChangeAspect="1"/>
          </p:cNvPicPr>
          <p:nvPr/>
        </p:nvPicPr>
        <p:blipFill>
          <a:blip r:embed="rId3"/>
          <a:stretch>
            <a:fillRect/>
          </a:stretch>
        </p:blipFill>
        <p:spPr>
          <a:xfrm>
            <a:off x="2042614" y="2943225"/>
            <a:ext cx="3593510" cy="2081309"/>
          </a:xfrm>
          <a:prstGeom prst="rect">
            <a:avLst/>
          </a:prstGeom>
        </p:spPr>
      </p:pic>
    </p:spTree>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05438309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Opération Syslog</a:t>
            </a:r>
          </a:p>
        </p:txBody>
      </p:sp>
      <p:sp>
        <p:nvSpPr>
          <p:cNvPr id="4" name="Content Placeholder 3">
            <a:extLst>
              <a:ext uri="{FF2B5EF4-FFF2-40B4-BE49-F238E27FC236}">
                <a16:creationId xmlns:a16="http://schemas.microsoft.com/office/drawing/2014/main" id="{9EA75D6E-E75A-3A49-AF36-6D257969E7AB}"/>
              </a:ext>
            </a:extLst>
          </p:cNvPr>
          <p:cNvSpPr>
            <a:spLocks noGrp="1"/>
          </p:cNvSpPr>
          <p:nvPr>
            <p:ph idx="1"/>
          </p:nvPr>
        </p:nvSpPr>
        <p:spPr>
          <a:xfrm>
            <a:off x="409232" y="731837"/>
            <a:ext cx="8345488" cy="3963988"/>
          </a:xfrm>
        </p:spPr>
        <p:txBody>
          <a:bodyPr/>
          <a:lstStyle/>
          <a:p>
            <a:pPr marL="0" indent="0" algn="l" rtl="0"/>
            <a:r>
              <a:rPr lang="fr-FR" sz="1600">
                <a:solidFill>
                  <a:srgbClr val="000000"/>
                </a:solidFill>
              </a:rPr>
              <a:t>Le protocole syslog commence par envoyer des messages système et une sortie de </a:t>
            </a:r>
            <a:r>
              <a:rPr lang="fr-FR" sz="1600" b="1">
                <a:solidFill>
                  <a:srgbClr val="000000"/>
                </a:solidFill>
              </a:rPr>
              <a:t>debug</a:t>
            </a:r>
            <a:r>
              <a:rPr lang="fr-FR" sz="1600">
                <a:solidFill>
                  <a:srgbClr val="000000"/>
                </a:solidFill>
              </a:rPr>
              <a:t> à un processus d'enregistrement local. La configuration Syslog peut envoyer ces messages sur le réseau à un serveur syslog externe, où ils peuvent être récupérés sans avoir besoin d'accéder au périphérique réel. </a:t>
            </a:r>
          </a:p>
          <a:p>
            <a:pPr marL="0" indent="0" algn="l" rtl="0"/>
            <a:r>
              <a:rPr lang="fr-FR" sz="1600">
                <a:solidFill>
                  <a:srgbClr val="000000"/>
                </a:solidFill>
              </a:rPr>
              <a:t>De même, des messages Syslog peuvent également être envoyés vers un tampon interne. Les messages envoyés vers le tampon interne ne peuvent être affichés que par l'intermédiaire de l'interface en ligne de commande du périphérique.</a:t>
            </a:r>
          </a:p>
          <a:p>
            <a:pPr marL="0" indent="0" algn="l" rtl="0"/>
            <a:r>
              <a:rPr lang="fr-FR" sz="1600">
                <a:solidFill>
                  <a:srgbClr val="000000"/>
                </a:solidFill>
              </a:rPr>
              <a:t>Enfin, l'administrateur réseau peut spécifier que seuls certains types de messages sont envoyés à différentes destinations. Les destinations populaires des messages Syslog sont les suivantes:</a:t>
            </a:r>
          </a:p>
          <a:p>
            <a:pPr marL="415985" lvl="1" indent="-342900" rtl="0">
              <a:buFont typeface="Arial" panose="020B0604020202020204" pitchFamily="34" charset="0"/>
              <a:buChar char="•"/>
            </a:pPr>
            <a:r>
              <a:rPr lang="fr-FR" sz="1600">
                <a:solidFill>
                  <a:srgbClr val="000000"/>
                </a:solidFill>
              </a:rPr>
              <a:t>Tampon de consignation (RAM à l'intérieur d'un routeur ou d'un commutateur)</a:t>
            </a:r>
          </a:p>
          <a:p>
            <a:pPr marL="415985" lvl="1" indent="-342900" rtl="0">
              <a:buFont typeface="Arial" panose="020B0604020202020204" pitchFamily="34" charset="0"/>
              <a:buChar char="•"/>
            </a:pPr>
            <a:r>
              <a:rPr lang="fr-FR" sz="1600">
                <a:solidFill>
                  <a:srgbClr val="000000"/>
                </a:solidFill>
              </a:rPr>
              <a:t>Ligne de console</a:t>
            </a:r>
          </a:p>
          <a:p>
            <a:pPr marL="415985" lvl="1" indent="-342900" rtl="0">
              <a:buFont typeface="Arial" panose="020B0604020202020204" pitchFamily="34" charset="0"/>
              <a:buChar char="•"/>
            </a:pPr>
            <a:r>
              <a:rPr lang="fr-FR" sz="1600">
                <a:solidFill>
                  <a:srgbClr val="000000"/>
                </a:solidFill>
              </a:rPr>
              <a:t>Ligne de terminal</a:t>
            </a:r>
          </a:p>
          <a:p>
            <a:pPr marL="415985" lvl="1" indent="-342900" rtl="0">
              <a:buFont typeface="Arial" panose="020B0604020202020204" pitchFamily="34" charset="0"/>
              <a:buChar char="•"/>
            </a:pPr>
            <a:r>
              <a:rPr lang="fr-FR" sz="1600">
                <a:solidFill>
                  <a:srgbClr val="000000"/>
                </a:solidFill>
              </a:rPr>
              <a:t>Serveur Syslog</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79697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Format de message Syslog</a:t>
            </a:r>
          </a:p>
        </p:txBody>
      </p:sp>
      <p:sp>
        <p:nvSpPr>
          <p:cNvPr id="7" name="Rectangle 2">
            <a:extLst>
              <a:ext uri="{FF2B5EF4-FFF2-40B4-BE49-F238E27FC236}">
                <a16:creationId xmlns:a16="http://schemas.microsoft.com/office/drawing/2014/main" id="{6035EF18-5899-B945-9155-FEE03E033FC1}"/>
              </a:ext>
            </a:extLst>
          </p:cNvPr>
          <p:cNvSpPr>
            <a:spLocks noGrp="1" noChangeArrowheads="1"/>
          </p:cNvSpPr>
          <p:nvPr>
            <p:ph idx="1"/>
          </p:nvPr>
        </p:nvSpPr>
        <p:spPr bwMode="auto">
          <a:xfrm>
            <a:off x="177208" y="946981"/>
            <a:ext cx="3342167" cy="381642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kumimoji="0" lang="fr-FR" sz="1600" b="0" i="0" u="none" strike="noStrike" cap="none" normalizeH="0" baseline="0">
                <a:ln>
                  <a:noFill/>
                </a:ln>
                <a:solidFill>
                  <a:srgbClr val="000000"/>
                </a:solidFill>
                <a:effectLst/>
                <a:latin typeface="+mn-lt"/>
              </a:rPr>
              <a:t>Les périphériques Cisco génèrent des messages Syslog à la suite des événements réseau. Chaque message Syslog contient un niveau de gravité et une capacité.</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rgbClr val="000000"/>
              </a:solidFill>
              <a:effectLst/>
              <a:latin typeface="+mn-lt"/>
            </a:endParaRPr>
          </a:p>
          <a:p>
            <a:pPr marL="0" marR="0" lvl="0" indent="0" algn="l" defTabSz="914400" rtl="0" eaLnBrk="0" fontAlgn="base" latinLnBrk="0" hangingPunct="0">
              <a:lnSpc>
                <a:spcPct val="100000"/>
              </a:lnSpc>
              <a:spcBef>
                <a:spcPct val="0"/>
              </a:spcBef>
              <a:spcAft>
                <a:spcPct val="0"/>
              </a:spcAft>
              <a:buClrTx/>
              <a:buSzTx/>
              <a:tabLst/>
            </a:pPr>
            <a:r>
              <a:rPr kumimoji="0" lang="fr-FR" sz="1600" b="0" i="0" u="none" strike="noStrike" cap="none" normalizeH="0" baseline="0">
                <a:ln>
                  <a:noFill/>
                </a:ln>
                <a:solidFill>
                  <a:srgbClr val="000000"/>
                </a:solidFill>
                <a:effectLst/>
                <a:latin typeface="+mn-lt"/>
              </a:rPr>
              <a:t>Plus les numéros des niveaux sont petits, plus les alarmes Syslog sont critiques. Il est possible de définir le niveau de gravité des messages de manière à contrôler l'emplacement d'affichage de chaque type de message (par exemple sur la console ou d'autres destinations). La liste complète des niveaux Syslog est illustrée au tableau.</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000000"/>
              </a:solidFill>
              <a:effectLst/>
              <a:latin typeface="Arial" panose="020B0604020202020204" pitchFamily="34" charset="0"/>
            </a:endParaRPr>
          </a:p>
        </p:txBody>
      </p:sp>
      <p:graphicFrame>
        <p:nvGraphicFramePr>
          <p:cNvPr id="8" name="Table 7">
            <a:extLst>
              <a:ext uri="{FF2B5EF4-FFF2-40B4-BE49-F238E27FC236}">
                <a16:creationId xmlns:a16="http://schemas.microsoft.com/office/drawing/2014/main" id="{766BD8CE-BBDD-6541-B15B-6B8FBF2240FC}"/>
              </a:ext>
            </a:extLst>
          </p:cNvPr>
          <p:cNvGraphicFramePr>
            <a:graphicFrameLocks noGrp="1"/>
          </p:cNvGraphicFramePr>
          <p:nvPr>
            <p:extLst>
              <p:ext uri="{D42A27DB-BD31-4B8C-83A1-F6EECF244321}">
                <p14:modId xmlns:p14="http://schemas.microsoft.com/office/powerpoint/2010/main" val="1287619288"/>
              </p:ext>
            </p:extLst>
          </p:nvPr>
        </p:nvGraphicFramePr>
        <p:xfrm>
          <a:off x="3753038" y="1344497"/>
          <a:ext cx="5213754" cy="3021396"/>
        </p:xfrm>
        <a:graphic>
          <a:graphicData uri="http://schemas.openxmlformats.org/drawingml/2006/table">
            <a:tbl>
              <a:tblPr firstRow="1" bandRow="1">
                <a:tableStyleId>{5C22544A-7EE6-4342-B048-85BDC9FD1C3A}</a:tableStyleId>
              </a:tblPr>
              <a:tblGrid>
                <a:gridCol w="1412231">
                  <a:extLst>
                    <a:ext uri="{9D8B030D-6E8A-4147-A177-3AD203B41FA5}">
                      <a16:colId xmlns:a16="http://schemas.microsoft.com/office/drawing/2014/main" val="15616042"/>
                    </a:ext>
                  </a:extLst>
                </a:gridCol>
                <a:gridCol w="1382232">
                  <a:extLst>
                    <a:ext uri="{9D8B030D-6E8A-4147-A177-3AD203B41FA5}">
                      <a16:colId xmlns:a16="http://schemas.microsoft.com/office/drawing/2014/main" val="3225001619"/>
                    </a:ext>
                  </a:extLst>
                </a:gridCol>
                <a:gridCol w="2419291">
                  <a:extLst>
                    <a:ext uri="{9D8B030D-6E8A-4147-A177-3AD203B41FA5}">
                      <a16:colId xmlns:a16="http://schemas.microsoft.com/office/drawing/2014/main" val="2230519157"/>
                    </a:ext>
                  </a:extLst>
                </a:gridCol>
              </a:tblGrid>
              <a:tr h="339156">
                <a:tc>
                  <a:txBody>
                    <a:bodyPr/>
                    <a:lstStyle/>
                    <a:p>
                      <a:pPr algn="l" rtl="0" fontAlgn="ctr"/>
                      <a:r>
                        <a:rPr lang="fr-FR" sz="1400" b="1">
                          <a:effectLst/>
                        </a:rPr>
                        <a:t>Gravité</a:t>
                      </a:r>
                    </a:p>
                  </a:txBody>
                  <a:tcPr marL="47625" marR="47625" marT="47625" marB="47625" anchor="ctr"/>
                </a:tc>
                <a:tc>
                  <a:txBody>
                    <a:bodyPr/>
                    <a:lstStyle/>
                    <a:p>
                      <a:pPr algn="l" rtl="0" fontAlgn="ctr"/>
                      <a:r>
                        <a:rPr lang="fr-FR" sz="1400" b="1">
                          <a:effectLst/>
                        </a:rPr>
                        <a:t>Niveau de gravité</a:t>
                      </a:r>
                    </a:p>
                  </a:txBody>
                  <a:tcPr marL="47625" marR="47625" marT="47625" marB="47625" anchor="ctr"/>
                </a:tc>
                <a:tc>
                  <a:txBody>
                    <a:bodyPr/>
                    <a:lstStyle/>
                    <a:p>
                      <a:pPr algn="l" rtl="0" fontAlgn="ctr"/>
                      <a:r>
                        <a:rPr lang="fr-FR" sz="1400" b="1">
                          <a:effectLst/>
                        </a:rPr>
                        <a:t>Explication</a:t>
                      </a:r>
                    </a:p>
                  </a:txBody>
                  <a:tcPr marL="47625" marR="47625" marT="47625" marB="47625" anchor="ctr"/>
                </a:tc>
                <a:extLst>
                  <a:ext uri="{0D108BD9-81ED-4DB2-BD59-A6C34878D82A}">
                    <a16:rowId xmlns:a16="http://schemas.microsoft.com/office/drawing/2014/main" val="1100616577"/>
                  </a:ext>
                </a:extLst>
              </a:tr>
              <a:tr h="279769">
                <a:tc>
                  <a:txBody>
                    <a:bodyPr/>
                    <a:lstStyle/>
                    <a:p>
                      <a:pPr rtl="0" fontAlgn="ctr"/>
                      <a:r>
                        <a:rPr lang="fr-FR" sz="1400" b="0">
                          <a:effectLst/>
                        </a:rPr>
                        <a:t>Urgence</a:t>
                      </a:r>
                    </a:p>
                  </a:txBody>
                  <a:tcPr marL="47625" marR="47625" marT="47625" marB="47625" anchor="ctr"/>
                </a:tc>
                <a:tc>
                  <a:txBody>
                    <a:bodyPr/>
                    <a:lstStyle/>
                    <a:p>
                      <a:pPr rtl="0" fontAlgn="ctr"/>
                      <a:r>
                        <a:rPr lang="fr-FR" sz="1400" b="0">
                          <a:effectLst/>
                        </a:rPr>
                        <a:t>Niveau 0</a:t>
                      </a:r>
                    </a:p>
                  </a:txBody>
                  <a:tcPr marL="47625" marR="47625" marT="47625" marB="47625" anchor="ctr"/>
                </a:tc>
                <a:tc>
                  <a:txBody>
                    <a:bodyPr/>
                    <a:lstStyle/>
                    <a:p>
                      <a:pPr rtl="0" fontAlgn="ctr"/>
                      <a:r>
                        <a:rPr lang="fr-FR" sz="1400" b="0">
                          <a:effectLst/>
                        </a:rPr>
                        <a:t>Système inutilisable</a:t>
                      </a:r>
                    </a:p>
                  </a:txBody>
                  <a:tcPr marL="47625" marR="47625" marT="47625" marB="47625" anchor="ctr"/>
                </a:tc>
                <a:extLst>
                  <a:ext uri="{0D108BD9-81ED-4DB2-BD59-A6C34878D82A}">
                    <a16:rowId xmlns:a16="http://schemas.microsoft.com/office/drawing/2014/main" val="46649933"/>
                  </a:ext>
                </a:extLst>
              </a:tr>
              <a:tr h="279769">
                <a:tc>
                  <a:txBody>
                    <a:bodyPr/>
                    <a:lstStyle/>
                    <a:p>
                      <a:pPr rtl="0" fontAlgn="ctr"/>
                      <a:r>
                        <a:rPr lang="fr-FR" sz="1400" b="0">
                          <a:effectLst/>
                        </a:rPr>
                        <a:t>Alerte</a:t>
                      </a:r>
                    </a:p>
                  </a:txBody>
                  <a:tcPr marL="47625" marR="47625" marT="47625" marB="47625" anchor="ctr"/>
                </a:tc>
                <a:tc>
                  <a:txBody>
                    <a:bodyPr/>
                    <a:lstStyle/>
                    <a:p>
                      <a:pPr rtl="0" fontAlgn="ctr"/>
                      <a:r>
                        <a:rPr lang="fr-FR" sz="1400" b="0">
                          <a:effectLst/>
                        </a:rPr>
                        <a:t>Niveau 1</a:t>
                      </a:r>
                    </a:p>
                  </a:txBody>
                  <a:tcPr marL="47625" marR="47625" marT="47625" marB="47625" anchor="ctr"/>
                </a:tc>
                <a:tc>
                  <a:txBody>
                    <a:bodyPr/>
                    <a:lstStyle/>
                    <a:p>
                      <a:pPr rtl="0" fontAlgn="ctr"/>
                      <a:r>
                        <a:rPr lang="fr-FR" sz="1400" b="0">
                          <a:effectLst/>
                        </a:rPr>
                        <a:t>Action immédiate requise</a:t>
                      </a:r>
                    </a:p>
                  </a:txBody>
                  <a:tcPr marL="47625" marR="47625" marT="47625" marB="47625" anchor="ctr"/>
                </a:tc>
                <a:extLst>
                  <a:ext uri="{0D108BD9-81ED-4DB2-BD59-A6C34878D82A}">
                    <a16:rowId xmlns:a16="http://schemas.microsoft.com/office/drawing/2014/main" val="2708665093"/>
                  </a:ext>
                </a:extLst>
              </a:tr>
              <a:tr h="279769">
                <a:tc>
                  <a:txBody>
                    <a:bodyPr/>
                    <a:lstStyle/>
                    <a:p>
                      <a:pPr rtl="0" fontAlgn="ctr"/>
                      <a:r>
                        <a:rPr lang="fr-FR" sz="1400" b="0">
                          <a:effectLst/>
                        </a:rPr>
                        <a:t>Essentiel</a:t>
                      </a:r>
                    </a:p>
                  </a:txBody>
                  <a:tcPr marL="47625" marR="47625" marT="47625" marB="47625" anchor="ctr"/>
                </a:tc>
                <a:tc>
                  <a:txBody>
                    <a:bodyPr/>
                    <a:lstStyle/>
                    <a:p>
                      <a:pPr rtl="0" fontAlgn="ctr"/>
                      <a:r>
                        <a:rPr lang="fr-FR" sz="1400" b="0">
                          <a:effectLst/>
                        </a:rPr>
                        <a:t>Niveau 2</a:t>
                      </a:r>
                    </a:p>
                  </a:txBody>
                  <a:tcPr marL="47625" marR="47625" marT="47625" marB="47625" anchor="ctr"/>
                </a:tc>
                <a:tc>
                  <a:txBody>
                    <a:bodyPr/>
                    <a:lstStyle/>
                    <a:p>
                      <a:pPr rtl="0" fontAlgn="ctr"/>
                      <a:r>
                        <a:rPr lang="fr-FR" sz="1400" b="0">
                          <a:effectLst/>
                        </a:rPr>
                        <a:t>Condition critique</a:t>
                      </a:r>
                    </a:p>
                  </a:txBody>
                  <a:tcPr marL="47625" marR="47625" marT="47625" marB="47625" anchor="ctr"/>
                </a:tc>
                <a:extLst>
                  <a:ext uri="{0D108BD9-81ED-4DB2-BD59-A6C34878D82A}">
                    <a16:rowId xmlns:a16="http://schemas.microsoft.com/office/drawing/2014/main" val="3477709704"/>
                  </a:ext>
                </a:extLst>
              </a:tr>
              <a:tr h="279769">
                <a:tc>
                  <a:txBody>
                    <a:bodyPr/>
                    <a:lstStyle/>
                    <a:p>
                      <a:pPr rtl="0" fontAlgn="ctr"/>
                      <a:r>
                        <a:rPr lang="fr-FR" sz="1400" b="0">
                          <a:effectLst/>
                        </a:rPr>
                        <a:t>Erreur</a:t>
                      </a:r>
                    </a:p>
                  </a:txBody>
                  <a:tcPr marL="47625" marR="47625" marT="47625" marB="47625" anchor="ctr"/>
                </a:tc>
                <a:tc>
                  <a:txBody>
                    <a:bodyPr/>
                    <a:lstStyle/>
                    <a:p>
                      <a:pPr rtl="0" fontAlgn="ctr"/>
                      <a:r>
                        <a:rPr lang="fr-FR" sz="1400" b="0">
                          <a:effectLst/>
                        </a:rPr>
                        <a:t>Niveau 3</a:t>
                      </a:r>
                    </a:p>
                  </a:txBody>
                  <a:tcPr marL="47625" marR="47625" marT="47625" marB="47625" anchor="ctr"/>
                </a:tc>
                <a:tc>
                  <a:txBody>
                    <a:bodyPr/>
                    <a:lstStyle/>
                    <a:p>
                      <a:pPr rtl="0" fontAlgn="ctr"/>
                      <a:r>
                        <a:rPr lang="fr-FR" sz="1400" b="0">
                          <a:effectLst/>
                        </a:rPr>
                        <a:t>Condition d'erreur</a:t>
                      </a:r>
                    </a:p>
                  </a:txBody>
                  <a:tcPr marL="47625" marR="47625" marT="47625" marB="47625" anchor="ctr"/>
                </a:tc>
                <a:extLst>
                  <a:ext uri="{0D108BD9-81ED-4DB2-BD59-A6C34878D82A}">
                    <a16:rowId xmlns:a16="http://schemas.microsoft.com/office/drawing/2014/main" val="2458992849"/>
                  </a:ext>
                </a:extLst>
              </a:tr>
              <a:tr h="279769">
                <a:tc>
                  <a:txBody>
                    <a:bodyPr/>
                    <a:lstStyle/>
                    <a:p>
                      <a:pPr rtl="0" fontAlgn="ctr"/>
                      <a:r>
                        <a:rPr lang="fr-FR" sz="1400" b="0">
                          <a:effectLst/>
                        </a:rPr>
                        <a:t>Avertissement</a:t>
                      </a:r>
                    </a:p>
                  </a:txBody>
                  <a:tcPr marL="47625" marR="47625" marT="47625" marB="47625" anchor="ctr"/>
                </a:tc>
                <a:tc>
                  <a:txBody>
                    <a:bodyPr/>
                    <a:lstStyle/>
                    <a:p>
                      <a:pPr rtl="0" fontAlgn="ctr"/>
                      <a:r>
                        <a:rPr lang="fr-FR" sz="1400" b="0">
                          <a:effectLst/>
                        </a:rPr>
                        <a:t>Niveau 4</a:t>
                      </a:r>
                    </a:p>
                  </a:txBody>
                  <a:tcPr marL="47625" marR="47625" marT="47625" marB="47625" anchor="ctr"/>
                </a:tc>
                <a:tc>
                  <a:txBody>
                    <a:bodyPr/>
                    <a:lstStyle/>
                    <a:p>
                      <a:pPr rtl="0" fontAlgn="ctr"/>
                      <a:r>
                        <a:rPr lang="fr-FR" sz="1400" b="0">
                          <a:effectLst/>
                        </a:rPr>
                        <a:t>Condition d'avertissement</a:t>
                      </a:r>
                    </a:p>
                  </a:txBody>
                  <a:tcPr marL="47625" marR="47625" marT="47625" marB="47625" anchor="ctr"/>
                </a:tc>
                <a:extLst>
                  <a:ext uri="{0D108BD9-81ED-4DB2-BD59-A6C34878D82A}">
                    <a16:rowId xmlns:a16="http://schemas.microsoft.com/office/drawing/2014/main" val="2928688954"/>
                  </a:ext>
                </a:extLst>
              </a:tr>
              <a:tr h="347795">
                <a:tc>
                  <a:txBody>
                    <a:bodyPr/>
                    <a:lstStyle/>
                    <a:p>
                      <a:pPr rtl="0" fontAlgn="ctr"/>
                      <a:r>
                        <a:rPr lang="fr-FR" sz="1400" b="0">
                          <a:effectLst/>
                        </a:rPr>
                        <a:t>Notification</a:t>
                      </a:r>
                    </a:p>
                  </a:txBody>
                  <a:tcPr marL="47625" marR="47625" marT="47625" marB="47625" anchor="ctr"/>
                </a:tc>
                <a:tc>
                  <a:txBody>
                    <a:bodyPr/>
                    <a:lstStyle/>
                    <a:p>
                      <a:pPr rtl="0" fontAlgn="ctr"/>
                      <a:r>
                        <a:rPr lang="fr-FR" sz="1400" b="0">
                          <a:effectLst/>
                        </a:rPr>
                        <a:t>Niveau 5</a:t>
                      </a:r>
                    </a:p>
                  </a:txBody>
                  <a:tcPr marL="47625" marR="47625" marT="47625" marB="47625" anchor="ctr"/>
                </a:tc>
                <a:tc>
                  <a:txBody>
                    <a:bodyPr/>
                    <a:lstStyle/>
                    <a:p>
                      <a:pPr rtl="0" fontAlgn="ctr"/>
                      <a:r>
                        <a:rPr lang="fr-FR" sz="1400" b="0">
                          <a:effectLst/>
                        </a:rPr>
                        <a:t>Événement normal mais important</a:t>
                      </a:r>
                    </a:p>
                  </a:txBody>
                  <a:tcPr marL="47625" marR="47625" marT="47625" marB="47625" anchor="ctr"/>
                </a:tc>
                <a:extLst>
                  <a:ext uri="{0D108BD9-81ED-4DB2-BD59-A6C34878D82A}">
                    <a16:rowId xmlns:a16="http://schemas.microsoft.com/office/drawing/2014/main" val="3432372912"/>
                  </a:ext>
                </a:extLst>
              </a:tr>
              <a:tr h="279769">
                <a:tc>
                  <a:txBody>
                    <a:bodyPr/>
                    <a:lstStyle/>
                    <a:p>
                      <a:pPr rtl="0" fontAlgn="ctr"/>
                      <a:r>
                        <a:rPr lang="fr-FR" sz="1400" b="0">
                          <a:effectLst/>
                        </a:rPr>
                        <a:t>Informatif</a:t>
                      </a:r>
                    </a:p>
                  </a:txBody>
                  <a:tcPr marL="47625" marR="47625" marT="47625" marB="47625" anchor="ctr"/>
                </a:tc>
                <a:tc>
                  <a:txBody>
                    <a:bodyPr/>
                    <a:lstStyle/>
                    <a:p>
                      <a:pPr rtl="0" fontAlgn="ctr"/>
                      <a:r>
                        <a:rPr lang="fr-FR" sz="1400" b="0">
                          <a:effectLst/>
                        </a:rPr>
                        <a:t>Niveau 6</a:t>
                      </a:r>
                    </a:p>
                  </a:txBody>
                  <a:tcPr marL="47625" marR="47625" marT="47625" marB="47625" anchor="ctr"/>
                </a:tc>
                <a:tc>
                  <a:txBody>
                    <a:bodyPr/>
                    <a:lstStyle/>
                    <a:p>
                      <a:pPr rtl="0" fontAlgn="ctr"/>
                      <a:r>
                        <a:rPr lang="fr-FR" sz="1400" b="0">
                          <a:effectLst/>
                        </a:rPr>
                        <a:t>Message informatif</a:t>
                      </a:r>
                    </a:p>
                  </a:txBody>
                  <a:tcPr marL="47625" marR="47625" marT="47625" marB="47625" anchor="ctr"/>
                </a:tc>
                <a:extLst>
                  <a:ext uri="{0D108BD9-81ED-4DB2-BD59-A6C34878D82A}">
                    <a16:rowId xmlns:a16="http://schemas.microsoft.com/office/drawing/2014/main" val="248113143"/>
                  </a:ext>
                </a:extLst>
              </a:tr>
              <a:tr h="279769">
                <a:tc>
                  <a:txBody>
                    <a:bodyPr/>
                    <a:lstStyle/>
                    <a:p>
                      <a:pPr rtl="0" fontAlgn="ctr"/>
                      <a:r>
                        <a:rPr lang="fr-FR" sz="1400" b="0">
                          <a:effectLst/>
                        </a:rPr>
                        <a:t>Débogage</a:t>
                      </a:r>
                    </a:p>
                  </a:txBody>
                  <a:tcPr marL="47625" marR="47625" marT="47625" marB="47625" anchor="ctr"/>
                </a:tc>
                <a:tc>
                  <a:txBody>
                    <a:bodyPr/>
                    <a:lstStyle/>
                    <a:p>
                      <a:pPr rtl="0" fontAlgn="ctr"/>
                      <a:r>
                        <a:rPr lang="fr-FR" sz="1400" b="0">
                          <a:effectLst/>
                        </a:rPr>
                        <a:t>Niveau 7</a:t>
                      </a:r>
                    </a:p>
                  </a:txBody>
                  <a:tcPr marL="47625" marR="47625" marT="47625" marB="47625" anchor="ctr"/>
                </a:tc>
                <a:tc>
                  <a:txBody>
                    <a:bodyPr/>
                    <a:lstStyle/>
                    <a:p>
                      <a:pPr rtl="0" fontAlgn="ctr"/>
                      <a:r>
                        <a:rPr lang="fr-FR" sz="1400" b="0">
                          <a:effectLst/>
                        </a:rPr>
                        <a:t>Message de débogage</a:t>
                      </a:r>
                    </a:p>
                  </a:txBody>
                  <a:tcPr marL="47625" marR="47625" marT="47625" marB="47625" anchor="ctr"/>
                </a:tc>
                <a:extLst>
                  <a:ext uri="{0D108BD9-81ED-4DB2-BD59-A6C34878D82A}">
                    <a16:rowId xmlns:a16="http://schemas.microsoft.com/office/drawing/2014/main" val="1668847051"/>
                  </a:ext>
                </a:extLst>
              </a:tr>
            </a:tbl>
          </a:graphicData>
        </a:graphic>
      </p:graphicFrame>
    </p:spTree>
    <p:extLst>
      <p:ext uri="{BB962C8B-B14F-4D97-AF65-F5344CB8AC3E}">
        <p14:creationId xmlns:p14="http://schemas.microsoft.com/office/powerpoint/2010/main" val="771551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Installations Syslog</a:t>
            </a:r>
          </a:p>
        </p:txBody>
      </p:sp>
      <p:sp>
        <p:nvSpPr>
          <p:cNvPr id="2" name="Content Placeholder 1">
            <a:extLst>
              <a:ext uri="{FF2B5EF4-FFF2-40B4-BE49-F238E27FC236}">
                <a16:creationId xmlns:a16="http://schemas.microsoft.com/office/drawing/2014/main" id="{2F0CC20D-A867-4147-A98F-F18CB560168E}"/>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En plus de spécifier la gravité du problème, les messages Syslog contiennent également des informations de capacité. Les capacités Syslog sont des identificateurs de service permettant de déterminer et de catégoriser les données d'état du système pour les rapports des messages d'événement et d'erreur. Les options de consignation disponibles sont spécifiques à l'appareil de réseau.</a:t>
            </a:r>
          </a:p>
          <a:p>
            <a:pPr marL="0" indent="0" algn="l"/>
            <a:endParaRPr lang="en-US" sz="1600" dirty="0">
              <a:solidFill>
                <a:srgbClr val="000000"/>
              </a:solidFill>
            </a:endParaRPr>
          </a:p>
          <a:p>
            <a:pPr marL="0" indent="0" algn="l" rtl="0"/>
            <a:r>
              <a:rPr lang="fr-FR" sz="1600">
                <a:solidFill>
                  <a:srgbClr val="000000"/>
                </a:solidFill>
              </a:rPr>
              <a:t>Les capacités classiques des messages Syslog signalées sur les routeurs Cisco IOS sont les suivantes:</a:t>
            </a:r>
          </a:p>
          <a:p>
            <a:pPr marL="415985" lvl="1" indent="-342900" rtl="0">
              <a:buFont typeface="Arial" panose="020B0604020202020204" pitchFamily="34" charset="0"/>
              <a:buChar char="•"/>
            </a:pPr>
            <a:r>
              <a:rPr lang="fr-FR" sz="1600">
                <a:solidFill>
                  <a:srgbClr val="000000"/>
                </a:solidFill>
              </a:rPr>
              <a:t>IP</a:t>
            </a:r>
          </a:p>
          <a:p>
            <a:pPr marL="415985" lvl="1" indent="-342900" rtl="0">
              <a:buFont typeface="Arial" panose="020B0604020202020204" pitchFamily="34" charset="0"/>
              <a:buChar char="•"/>
            </a:pPr>
            <a:r>
              <a:rPr lang="fr-FR" sz="1600">
                <a:solidFill>
                  <a:srgbClr val="000000"/>
                </a:solidFill>
              </a:rPr>
              <a:t>Protocole OSPF</a:t>
            </a:r>
          </a:p>
          <a:p>
            <a:pPr marL="415985" lvl="1" indent="-342900" rtl="0">
              <a:buFont typeface="Arial" panose="020B0604020202020204" pitchFamily="34" charset="0"/>
              <a:buChar char="•"/>
            </a:pPr>
            <a:r>
              <a:rPr lang="fr-FR" sz="1600">
                <a:solidFill>
                  <a:srgbClr val="000000"/>
                </a:solidFill>
              </a:rPr>
              <a:t>Système d'exploitation SYS</a:t>
            </a:r>
          </a:p>
          <a:p>
            <a:pPr marL="415985" lvl="1" indent="-342900" rtl="0">
              <a:buFont typeface="Arial" panose="020B0604020202020204" pitchFamily="34" charset="0"/>
              <a:buChar char="•"/>
            </a:pPr>
            <a:r>
              <a:rPr lang="fr-FR" sz="1600">
                <a:solidFill>
                  <a:srgbClr val="000000"/>
                </a:solidFill>
              </a:rPr>
              <a:t>IPsec (IP Security)</a:t>
            </a:r>
          </a:p>
          <a:p>
            <a:pPr marL="415985" lvl="1" indent="-342900" rtl="0">
              <a:buFont typeface="Arial" panose="020B0604020202020204" pitchFamily="34" charset="0"/>
              <a:buChar char="•"/>
            </a:pPr>
            <a:r>
              <a:rPr lang="fr-FR" sz="1600">
                <a:solidFill>
                  <a:srgbClr val="000000"/>
                </a:solidFill>
              </a:rPr>
              <a:t>Adresse IP d'interface (IF)</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492600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Installations Syslog (suite) </a:t>
            </a:r>
          </a:p>
        </p:txBody>
      </p:sp>
      <p:sp>
        <p:nvSpPr>
          <p:cNvPr id="5" name="Content Placeholder 4">
            <a:extLst>
              <a:ext uri="{FF2B5EF4-FFF2-40B4-BE49-F238E27FC236}">
                <a16:creationId xmlns:a16="http://schemas.microsoft.com/office/drawing/2014/main" id="{654AD627-46F6-374D-A9FD-131CEDA2C9F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Par défaut, le format des messages Syslog du logiciel Cisco IOS est le suivant:</a:t>
            </a:r>
          </a:p>
          <a:p>
            <a:pPr marL="0" indent="0" algn="l" rtl="0"/>
            <a:r>
              <a:rPr lang="fr-FR" sz="1600">
                <a:solidFill>
                  <a:srgbClr val="000000"/>
                </a:solidFill>
              </a:rPr>
              <a:t>			%facility-severity-MNEMONIC: description </a:t>
            </a:r>
          </a:p>
          <a:p>
            <a:pPr marL="0" indent="0" algn="l"/>
            <a:endParaRPr lang="en-US" sz="1600" dirty="0">
              <a:solidFill>
                <a:srgbClr val="000000"/>
              </a:solidFill>
            </a:endParaRPr>
          </a:p>
          <a:p>
            <a:pPr marL="0" indent="0" algn="l" rtl="0"/>
            <a:r>
              <a:rPr lang="fr-FR" sz="1600">
                <a:solidFill>
                  <a:srgbClr val="000000"/>
                </a:solidFill>
              </a:rPr>
              <a:t>Exemple de résultat sur un commutateur Cisco en ce qui concerne la modification d'état à la valeur «up» d'une liaison EtherChannel:</a:t>
            </a:r>
          </a:p>
          <a:p>
            <a:pPr marL="0" indent="0" algn="l" rtl="0"/>
            <a:r>
              <a:rPr lang="fr-FR" sz="1600">
                <a:solidFill>
                  <a:srgbClr val="000000"/>
                </a:solidFill>
                <a:latin typeface="Courier New" panose="02070309020205020404" pitchFamily="49" charset="0"/>
                <a:cs typeface="Courier New" panose="02070309020205020404" pitchFamily="49" charset="0"/>
              </a:rPr>
              <a:t>  %LINK-3-UPDOWN: Interface Port-channel1, changed state to up </a:t>
            </a:r>
          </a:p>
          <a:p>
            <a:pPr marL="0" indent="0" algn="l"/>
            <a:endParaRPr lang="en-US" sz="1600" dirty="0">
              <a:solidFill>
                <a:srgbClr val="000000"/>
              </a:solidFill>
            </a:endParaRPr>
          </a:p>
          <a:p>
            <a:pPr marL="0" indent="0" algn="l" rtl="0"/>
            <a:r>
              <a:rPr lang="fr-FR" sz="1600">
                <a:solidFill>
                  <a:srgbClr val="000000"/>
                </a:solidFill>
              </a:rPr>
              <a:t>Dans ce cas, la capacité est LINK et le niveau de gravité est égal à 3, avec une valeur mnémonique UPDOWN.</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204140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Syslog</a:t>
            </a:r>
            <a:br>
              <a:rPr lang="en-US" sz="1600" dirty="0"/>
            </a:br>
            <a:r>
              <a:rPr lang="fr-FR" sz="2400"/>
              <a:t>Configurer l'horodatage Syslog</a:t>
            </a:r>
          </a:p>
        </p:txBody>
      </p:sp>
      <p:sp>
        <p:nvSpPr>
          <p:cNvPr id="4" name="Content Placeholder 3">
            <a:extLst>
              <a:ext uri="{FF2B5EF4-FFF2-40B4-BE49-F238E27FC236}">
                <a16:creationId xmlns:a16="http://schemas.microsoft.com/office/drawing/2014/main" id="{D80695FE-9E05-9A43-9D25-91233028343D}"/>
              </a:ext>
            </a:extLst>
          </p:cNvPr>
          <p:cNvSpPr>
            <a:spLocks noGrp="1"/>
          </p:cNvSpPr>
          <p:nvPr>
            <p:ph idx="1"/>
          </p:nvPr>
        </p:nvSpPr>
        <p:spPr>
          <a:xfrm>
            <a:off x="474662" y="731838"/>
            <a:ext cx="8280057" cy="1043954"/>
          </a:xfrm>
        </p:spPr>
        <p:txBody>
          <a:bodyPr/>
          <a:lstStyle/>
          <a:p>
            <a:pPr marL="0" indent="0" algn="l" rtl="0"/>
            <a:r>
              <a:rPr lang="fr-FR" sz="1600">
                <a:solidFill>
                  <a:srgbClr val="000000"/>
                </a:solidFill>
              </a:rPr>
              <a:t>Par défaut, les messages de journal ne sont pas horodatés. Les messages de journal doivent être horodatés de sorte que lorsqu'ils sont envoyés à une autre destination, comme un serveur Syslog, il reste une trace du moment où le message a été généré. Utilisez la commande </a:t>
            </a:r>
            <a:r>
              <a:rPr lang="fr-FR" sz="1600" b="1">
                <a:solidFill>
                  <a:srgbClr val="000000"/>
                </a:solidFill>
              </a:rPr>
              <a:t>service timestamps log datetime</a:t>
            </a:r>
            <a:r>
              <a:rPr lang="fr-FR" sz="1600">
                <a:solidFill>
                  <a:srgbClr val="000000"/>
                </a:solidFill>
              </a:rPr>
              <a:t> pour forcer les événements journalisés à afficher la date et l'heure. </a:t>
            </a:r>
          </a:p>
        </p:txBody>
      </p:sp>
      <p:sp>
        <p:nvSpPr>
          <p:cNvPr id="6" name="Rectangle 5">
            <a:extLst>
              <a:ext uri="{FF2B5EF4-FFF2-40B4-BE49-F238E27FC236}">
                <a16:creationId xmlns:a16="http://schemas.microsoft.com/office/drawing/2014/main" id="{DAD4556B-6EEB-E840-A1A5-0CD4BBC8BBE4}"/>
              </a:ext>
            </a:extLst>
          </p:cNvPr>
          <p:cNvSpPr/>
          <p:nvPr/>
        </p:nvSpPr>
        <p:spPr>
          <a:xfrm>
            <a:off x="249865" y="1880715"/>
            <a:ext cx="8644269" cy="2677656"/>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configure terminal</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 </a:t>
            </a:r>
            <a:r>
              <a:rPr lang="fr-FR" sz="1200" b="1">
                <a:solidFill>
                  <a:srgbClr val="FFFFFF"/>
                </a:solidFill>
                <a:latin typeface="Courier New" panose="02070309020205020404" pitchFamily="49" charset="0"/>
              </a:rPr>
              <a:t>interface g0/0/0</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FFFFFF"/>
                </a:solidFill>
                <a:latin typeface="Courier New" panose="02070309020205020404" pitchFamily="49" charset="0"/>
              </a:rPr>
              <a:t>shutdown</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%LINK-5-CHANGED: Interface GigabitEthernet0/0/0, changed state to administratively down</a:t>
            </a:r>
          </a:p>
          <a:p>
            <a:pPr rtl="0"/>
            <a:r>
              <a:rPr lang="fr-FR" sz="1200">
                <a:solidFill>
                  <a:srgbClr val="DFDFDF"/>
                </a:solidFill>
                <a:latin typeface="Courier New" panose="02070309020205020404" pitchFamily="49" charset="0"/>
              </a:rPr>
              <a:t>%LINEPROTO-5-UPDOWN: Line protocol on Interface GigabitEthernet0/0/0, changed state to down R1(config-if)# </a:t>
            </a:r>
            <a:r>
              <a:rPr lang="fr-FR" sz="1200" b="1">
                <a:solidFill>
                  <a:srgbClr val="FFFFFF"/>
                </a:solidFill>
                <a:latin typeface="Courier New" panose="02070309020205020404" pitchFamily="49" charset="0"/>
              </a:rPr>
              <a:t>exit</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 </a:t>
            </a:r>
            <a:r>
              <a:rPr lang="fr-FR" sz="1200" b="1">
                <a:solidFill>
                  <a:srgbClr val="FFFFFF"/>
                </a:solidFill>
                <a:latin typeface="Courier New" panose="02070309020205020404" pitchFamily="49" charset="0"/>
              </a:rPr>
              <a:t>service timestamps log datetime</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(config) # </a:t>
            </a:r>
            <a:r>
              <a:rPr lang="fr-FR" sz="1200" b="1">
                <a:solidFill>
                  <a:srgbClr val="FFFFFF"/>
                </a:solidFill>
                <a:latin typeface="Courier New" panose="02070309020205020404" pitchFamily="49" charset="0"/>
              </a:rPr>
              <a:t>interface g0/0/1</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R1(config-if)# </a:t>
            </a:r>
            <a:r>
              <a:rPr lang="fr-FR" sz="1200" b="1">
                <a:solidFill>
                  <a:srgbClr val="FFFFFF"/>
                </a:solidFill>
                <a:latin typeface="Courier New" panose="02070309020205020404" pitchFamily="49" charset="0"/>
              </a:rPr>
              <a:t>no shutdown</a:t>
            </a:r>
            <a:r>
              <a:rPr lang="fr-FR" sz="1200">
                <a:solidFill>
                  <a:srgbClr val="DFDFDF"/>
                </a:solidFill>
                <a:latin typeface="Courier New" panose="02070309020205020404" pitchFamily="49" charset="0"/>
              </a:rPr>
              <a:t> </a:t>
            </a:r>
          </a:p>
          <a:p>
            <a:pPr rtl="0"/>
            <a:r>
              <a:rPr lang="fr-FR" sz="1200">
                <a:solidFill>
                  <a:srgbClr val="FBAB18"/>
                </a:solidFill>
                <a:latin typeface="Courier New" panose="02070309020205020404" pitchFamily="49" charset="0"/>
              </a:rPr>
              <a:t>*Mar 1 11:52:42:</a:t>
            </a:r>
            <a:r>
              <a:rPr lang="fr-FR" sz="1200">
                <a:solidFill>
                  <a:srgbClr val="DFDFDF"/>
                </a:solidFill>
                <a:latin typeface="Courier New" panose="02070309020205020404" pitchFamily="49" charset="0"/>
              </a:rPr>
              <a:t> %LINK-3-UPDOWN: Interface GigabitEthernet0/0/0, changed state to down </a:t>
            </a:r>
          </a:p>
          <a:p>
            <a:pPr rtl="0"/>
            <a:r>
              <a:rPr lang="fr-FR" sz="1200">
                <a:solidFill>
                  <a:srgbClr val="FBAB18"/>
                </a:solidFill>
                <a:latin typeface="Courier New" panose="02070309020205020404" pitchFamily="49" charset="0"/>
              </a:rPr>
              <a:t>*Mar 1 11:52:45:</a:t>
            </a:r>
            <a:r>
              <a:rPr lang="fr-FR" sz="1200">
                <a:solidFill>
                  <a:srgbClr val="DFDFDF"/>
                </a:solidFill>
                <a:latin typeface="Courier New" panose="02070309020205020404" pitchFamily="49" charset="0"/>
              </a:rPr>
              <a:t> %LINK-3-UPDOWN: Interface GigabitEthernet0/0/0, changed state to up </a:t>
            </a:r>
          </a:p>
          <a:p>
            <a:pPr rtl="0"/>
            <a:r>
              <a:rPr lang="fr-FR" sz="1200">
                <a:solidFill>
                  <a:srgbClr val="FBAB18"/>
                </a:solidFill>
                <a:latin typeface="Courier New" panose="02070309020205020404" pitchFamily="49" charset="0"/>
              </a:rPr>
              <a:t>*Mar 1 11:52:46:</a:t>
            </a:r>
            <a:r>
              <a:rPr lang="fr-FR" sz="1200">
                <a:solidFill>
                  <a:srgbClr val="DFDFDF"/>
                </a:solidFill>
                <a:latin typeface="Courier New" panose="02070309020205020404" pitchFamily="49" charset="0"/>
              </a:rPr>
              <a:t> %LINEPROTO-5-UPDOWN: Line protocol on Interface GigabitEthernet0/0/0, changed state to up </a:t>
            </a:r>
          </a:p>
          <a:p>
            <a:pPr rtl="0"/>
            <a:r>
              <a:rPr lang="fr-FR" sz="1200">
                <a:solidFill>
                  <a:srgbClr val="DFDFDF"/>
                </a:solidFill>
                <a:latin typeface="Courier New" panose="02070309020205020404" pitchFamily="49" charset="0"/>
              </a:rPr>
              <a:t>R1(config-if)#</a:t>
            </a:r>
          </a:p>
        </p:txBody>
      </p:sp>
    </p:spTree>
    <p:extLst>
      <p:ext uri="{BB962C8B-B14F-4D97-AF65-F5344CB8AC3E}">
        <p14:creationId xmlns:p14="http://schemas.microsoft.com/office/powerpoint/2010/main" val="194450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10.6 - Maintenance des fichiers de routeurs et de commutateurs</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Systèmes de fichiers de routeurs</a:t>
            </a:r>
          </a:p>
        </p:txBody>
      </p:sp>
      <p:sp>
        <p:nvSpPr>
          <p:cNvPr id="5" name="Content Placeholder 4">
            <a:extLst>
              <a:ext uri="{FF2B5EF4-FFF2-40B4-BE49-F238E27FC236}">
                <a16:creationId xmlns:a16="http://schemas.microsoft.com/office/drawing/2014/main" id="{DE8A44EA-EC49-F14F-B0A4-280210EE1480}"/>
              </a:ext>
            </a:extLst>
          </p:cNvPr>
          <p:cNvSpPr>
            <a:spLocks noGrp="1"/>
          </p:cNvSpPr>
          <p:nvPr>
            <p:ph idx="1"/>
          </p:nvPr>
        </p:nvSpPr>
        <p:spPr>
          <a:xfrm>
            <a:off x="474663" y="816898"/>
            <a:ext cx="3310528" cy="3604836"/>
          </a:xfrm>
        </p:spPr>
        <p:txBody>
          <a:bodyPr/>
          <a:lstStyle/>
          <a:p>
            <a:pPr marL="0" indent="0" algn="l" rtl="0"/>
            <a:r>
              <a:rPr lang="fr-FR" sz="1600">
                <a:solidFill>
                  <a:srgbClr val="000000"/>
                </a:solidFill>
              </a:rPr>
              <a:t>Le Cisco IFS (IOS File System) permet à l'administrateur de naviguer dans différents répertoires et d'établir la liste des fichiers d'un répertoire. L'administrateur peut également créer des sous-répertoires en mémoire flash ou sur un disque. Les répertoires disponibles dépendent du périphérique.</a:t>
            </a:r>
          </a:p>
          <a:p>
            <a:pPr marL="0" indent="0" algn="l"/>
            <a:endParaRPr lang="en-US" sz="1600" dirty="0">
              <a:solidFill>
                <a:srgbClr val="000000"/>
              </a:solidFill>
            </a:endParaRPr>
          </a:p>
          <a:p>
            <a:pPr marL="0" indent="0" algn="l" rtl="0"/>
            <a:r>
              <a:rPr lang="fr-FR" sz="1600">
                <a:solidFill>
                  <a:srgbClr val="000000"/>
                </a:solidFill>
              </a:rPr>
              <a:t>L'exemple affiche la sortie de la commande </a:t>
            </a:r>
            <a:r>
              <a:rPr lang="fr-FR" sz="1600" b="1">
                <a:solidFill>
                  <a:srgbClr val="000000"/>
                </a:solidFill>
              </a:rPr>
              <a:t>show file systems</a:t>
            </a:r>
            <a:r>
              <a:rPr lang="fr-FR" sz="1600">
                <a:solidFill>
                  <a:srgbClr val="000000"/>
                </a:solidFill>
              </a:rPr>
              <a:t> , qui répertorie tous les systèmes de fichiers disponibles sur un routeur Cisco 4221.</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5946AB3D-0D8D-AB4B-B07D-12E2324748A8}"/>
              </a:ext>
            </a:extLst>
          </p:cNvPr>
          <p:cNvSpPr/>
          <p:nvPr/>
        </p:nvSpPr>
        <p:spPr>
          <a:xfrm>
            <a:off x="3785191" y="3957270"/>
            <a:ext cx="4997302" cy="738664"/>
          </a:xfrm>
          <a:prstGeom prst="rect">
            <a:avLst/>
          </a:prstGeom>
        </p:spPr>
        <p:txBody>
          <a:bodyPr wrap="square">
            <a:spAutoFit/>
          </a:bodyPr>
          <a:lstStyle/>
          <a:p>
            <a:pPr rtl="0"/>
            <a:r>
              <a:rPr lang="fr-FR" sz="1400">
                <a:solidFill>
                  <a:srgbClr val="000000"/>
                </a:solidFill>
                <a:latin typeface="+mn-lt"/>
              </a:rPr>
              <a:t>Il indique qu'il s'agit du système de fichiers par défaut actuel. Le signe dièse (#) indique un disque de démarrage. Les deux sont assignés au système de fichiers flash par défaut</a:t>
            </a:r>
          </a:p>
        </p:txBody>
      </p:sp>
      <p:pic>
        <p:nvPicPr>
          <p:cNvPr id="4" name="Picture 3">
            <a:extLst>
              <a:ext uri="{FF2B5EF4-FFF2-40B4-BE49-F238E27FC236}">
                <a16:creationId xmlns:a16="http://schemas.microsoft.com/office/drawing/2014/main" id="{BF748312-E5A4-6543-8E1C-6D73DEBF935B}"/>
              </a:ext>
            </a:extLst>
          </p:cNvPr>
          <p:cNvPicPr>
            <a:picLocks noChangeAspect="1"/>
          </p:cNvPicPr>
          <p:nvPr/>
        </p:nvPicPr>
        <p:blipFill>
          <a:blip r:embed="rId3"/>
          <a:stretch>
            <a:fillRect/>
          </a:stretch>
        </p:blipFill>
        <p:spPr>
          <a:xfrm>
            <a:off x="3884686" y="467643"/>
            <a:ext cx="4528400" cy="3489627"/>
          </a:xfrm>
          <a:prstGeom prst="rect">
            <a:avLst/>
          </a:prstGeom>
        </p:spPr>
      </p:pic>
    </p:spTree>
    <p:extLst>
      <p:ext uri="{BB962C8B-B14F-4D97-AF65-F5344CB8AC3E}">
        <p14:creationId xmlns:p14="http://schemas.microsoft.com/office/powerpoint/2010/main" val="13310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Systèmes de fichiers de routeurs (suite)</a:t>
            </a:r>
          </a:p>
        </p:txBody>
      </p:sp>
      <p:sp>
        <p:nvSpPr>
          <p:cNvPr id="6" name="Content Placeholder 5">
            <a:extLst>
              <a:ext uri="{FF2B5EF4-FFF2-40B4-BE49-F238E27FC236}">
                <a16:creationId xmlns:a16="http://schemas.microsoft.com/office/drawing/2014/main" id="{47A1422C-49D6-784C-87D5-E3723BE91392}"/>
              </a:ext>
            </a:extLst>
          </p:cNvPr>
          <p:cNvSpPr>
            <a:spLocks noGrp="1"/>
          </p:cNvSpPr>
          <p:nvPr>
            <p:ph idx="1"/>
          </p:nvPr>
        </p:nvSpPr>
        <p:spPr>
          <a:xfrm>
            <a:off x="474662" y="946298"/>
            <a:ext cx="2502453" cy="3475436"/>
          </a:xfrm>
        </p:spPr>
        <p:txBody>
          <a:bodyPr/>
          <a:lstStyle/>
          <a:p>
            <a:pPr marL="0" indent="0" algn="l" rtl="0"/>
            <a:r>
              <a:rPr lang="fr-FR" sz="1600">
                <a:solidFill>
                  <a:srgbClr val="000000"/>
                </a:solidFill>
              </a:rPr>
              <a:t>Comme flash est le système de fichiers par défaut, la commande </a:t>
            </a:r>
            <a:r>
              <a:rPr lang="fr-FR" sz="1600" b="1">
                <a:solidFill>
                  <a:srgbClr val="000000"/>
                </a:solidFill>
              </a:rPr>
              <a:t>dir</a:t>
            </a:r>
            <a:r>
              <a:rPr lang="fr-FR" sz="1600">
                <a:solidFill>
                  <a:srgbClr val="000000"/>
                </a:solidFill>
              </a:rPr>
              <a:t> liste le contenu de flash. La dernière liste présente un intérêt particulier. Il s'agit du nom de l'image en cours des fichiers Cisco IOS qui s'exécute dans la mémoire vive.</a:t>
            </a:r>
          </a:p>
        </p:txBody>
      </p:sp>
      <p:pic>
        <p:nvPicPr>
          <p:cNvPr id="8" name="Picture 7">
            <a:extLst>
              <a:ext uri="{FF2B5EF4-FFF2-40B4-BE49-F238E27FC236}">
                <a16:creationId xmlns:a16="http://schemas.microsoft.com/office/drawing/2014/main" id="{0248DDF4-46FA-8F48-9351-E449922D0019}"/>
              </a:ext>
            </a:extLst>
          </p:cNvPr>
          <p:cNvPicPr>
            <a:picLocks noChangeAspect="1"/>
          </p:cNvPicPr>
          <p:nvPr/>
        </p:nvPicPr>
        <p:blipFill>
          <a:blip r:embed="rId3"/>
          <a:stretch>
            <a:fillRect/>
          </a:stretch>
        </p:blipFill>
        <p:spPr>
          <a:xfrm>
            <a:off x="3132804" y="731837"/>
            <a:ext cx="5687347" cy="3750575"/>
          </a:xfrm>
          <a:prstGeom prst="rect">
            <a:avLst/>
          </a:prstGeom>
        </p:spPr>
      </p:pic>
    </p:spTree>
    <p:extLst>
      <p:ext uri="{BB962C8B-B14F-4D97-AF65-F5344CB8AC3E}">
        <p14:creationId xmlns:p14="http://schemas.microsoft.com/office/powerpoint/2010/main" val="286293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Systèmes de fichiers de routeurs (suite)</a:t>
            </a:r>
          </a:p>
        </p:txBody>
      </p:sp>
      <p:sp>
        <p:nvSpPr>
          <p:cNvPr id="4" name="Content Placeholder 3">
            <a:extLst>
              <a:ext uri="{FF2B5EF4-FFF2-40B4-BE49-F238E27FC236}">
                <a16:creationId xmlns:a16="http://schemas.microsoft.com/office/drawing/2014/main" id="{08BFB2F1-6150-7340-9F51-3F039FDBE87F}"/>
              </a:ext>
            </a:extLst>
          </p:cNvPr>
          <p:cNvSpPr>
            <a:spLocks noGrp="1"/>
          </p:cNvSpPr>
          <p:nvPr>
            <p:ph idx="1"/>
          </p:nvPr>
        </p:nvSpPr>
        <p:spPr>
          <a:xfrm>
            <a:off x="257175" y="731837"/>
            <a:ext cx="3506752" cy="3689897"/>
          </a:xfrm>
        </p:spPr>
        <p:txBody>
          <a:bodyPr/>
          <a:lstStyle/>
          <a:p>
            <a:pPr marL="0" indent="0" algn="l" rtl="0"/>
            <a:r>
              <a:rPr lang="fr-FR" sz="1600">
                <a:solidFill>
                  <a:srgbClr val="000000"/>
                </a:solidFill>
              </a:rPr>
              <a:t>Pour visualiser le contenu de la NVRAM, vous devez modifier le système de fichiers actuel par défaut en utilisant la commande </a:t>
            </a:r>
            <a:r>
              <a:rPr lang="fr-FR" sz="1600" b="1">
                <a:solidFill>
                  <a:srgbClr val="000000"/>
                </a:solidFill>
              </a:rPr>
              <a:t>cd</a:t>
            </a:r>
            <a:r>
              <a:rPr lang="fr-FR" sz="1600">
                <a:solidFill>
                  <a:srgbClr val="000000"/>
                </a:solidFill>
              </a:rPr>
              <a:t> (change directory), comme indiqué dans l'exemple.</a:t>
            </a:r>
          </a:p>
          <a:p>
            <a:pPr marL="0" indent="0" algn="l"/>
            <a:endParaRPr lang="en-US" sz="1600" dirty="0">
              <a:solidFill>
                <a:srgbClr val="000000"/>
              </a:solidFill>
            </a:endParaRPr>
          </a:p>
          <a:p>
            <a:pPr marL="0" indent="0" algn="l" rtl="0"/>
            <a:r>
              <a:rPr lang="fr-FR" sz="1600">
                <a:solidFill>
                  <a:srgbClr val="000000"/>
                </a:solidFill>
              </a:rPr>
              <a:t>La commande actuelle du répertoire de travail est </a:t>
            </a:r>
            <a:r>
              <a:rPr lang="fr-FR" sz="1600" b="1">
                <a:solidFill>
                  <a:srgbClr val="000000"/>
                </a:solidFill>
              </a:rPr>
              <a:t>pwd</a:t>
            </a:r>
            <a:r>
              <a:rPr lang="fr-FR" sz="1600">
                <a:solidFill>
                  <a:srgbClr val="000000"/>
                </a:solidFill>
              </a:rPr>
              <a:t>. Cette commande verifie que nous affichons le répertoire NVRAM. Enfin, la commande </a:t>
            </a:r>
            <a:r>
              <a:rPr lang="fr-FR" sz="1600" b="1">
                <a:solidFill>
                  <a:srgbClr val="000000"/>
                </a:solidFill>
              </a:rPr>
              <a:t>dir</a:t>
            </a:r>
            <a:r>
              <a:rPr lang="fr-FR" sz="1600">
                <a:solidFill>
                  <a:srgbClr val="000000"/>
                </a:solidFill>
              </a:rPr>
              <a:t> affiche la liste du contenu de la mémoire non volatile NVRAM. Parmi les différents fichiers affichés, le seul qui présente un intérêt pour nous est le fichier nommé «startup-config» qui définit la configuration de démarrage.</a:t>
            </a:r>
            <a:br>
              <a:rPr lang="en-US" sz="1600" dirty="0">
                <a:solidFill>
                  <a:srgbClr val="000000"/>
                </a:solidFill>
              </a:rPr>
            </a:br>
            <a:endParaRPr lang="en-US" sz="1600" dirty="0">
              <a:solidFill>
                <a:srgbClr val="000000"/>
              </a:solidFill>
            </a:endParaRPr>
          </a:p>
        </p:txBody>
      </p:sp>
      <p:pic>
        <p:nvPicPr>
          <p:cNvPr id="7" name="Picture 6">
            <a:extLst>
              <a:ext uri="{FF2B5EF4-FFF2-40B4-BE49-F238E27FC236}">
                <a16:creationId xmlns:a16="http://schemas.microsoft.com/office/drawing/2014/main" id="{187146B4-AC07-E044-B3EB-5C12099028B5}"/>
              </a:ext>
            </a:extLst>
          </p:cNvPr>
          <p:cNvPicPr>
            <a:picLocks noChangeAspect="1"/>
          </p:cNvPicPr>
          <p:nvPr/>
        </p:nvPicPr>
        <p:blipFill>
          <a:blip r:embed="rId3"/>
          <a:stretch>
            <a:fillRect/>
          </a:stretch>
        </p:blipFill>
        <p:spPr>
          <a:xfrm>
            <a:off x="3991638" y="1061484"/>
            <a:ext cx="4792639" cy="3276600"/>
          </a:xfrm>
          <a:prstGeom prst="rect">
            <a:avLst/>
          </a:prstGeom>
        </p:spPr>
      </p:pic>
    </p:spTree>
    <p:extLst>
      <p:ext uri="{BB962C8B-B14F-4D97-AF65-F5344CB8AC3E}">
        <p14:creationId xmlns:p14="http://schemas.microsoft.com/office/powerpoint/2010/main" val="353416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Systèmes de fichiers de commutation</a:t>
            </a:r>
          </a:p>
        </p:txBody>
      </p:sp>
      <p:sp>
        <p:nvSpPr>
          <p:cNvPr id="5" name="Content Placeholder 4">
            <a:extLst>
              <a:ext uri="{FF2B5EF4-FFF2-40B4-BE49-F238E27FC236}">
                <a16:creationId xmlns:a16="http://schemas.microsoft.com/office/drawing/2014/main" id="{8E7321DE-D6BA-454A-A175-C63B5C0BCD74}"/>
              </a:ext>
            </a:extLst>
          </p:cNvPr>
          <p:cNvSpPr>
            <a:spLocks noGrp="1"/>
          </p:cNvSpPr>
          <p:nvPr>
            <p:ph idx="1"/>
          </p:nvPr>
        </p:nvSpPr>
        <p:spPr>
          <a:xfrm>
            <a:off x="474662" y="731837"/>
            <a:ext cx="3087245" cy="3689897"/>
          </a:xfrm>
        </p:spPr>
        <p:txBody>
          <a:bodyPr/>
          <a:lstStyle/>
          <a:p>
            <a:pPr marL="0" indent="0" algn="l" rtl="0"/>
            <a:r>
              <a:rPr lang="fr-FR" sz="1600">
                <a:solidFill>
                  <a:srgbClr val="000000"/>
                </a:solidFill>
              </a:rPr>
              <a:t>Avec le système de fichiers Flash du commutateur Cisco 2960, vous pouvez copier les fichiers de configuration et archiver (charger et télécharger) des images logicielles.</a:t>
            </a:r>
          </a:p>
          <a:p>
            <a:pPr marL="0" indent="0" algn="l"/>
            <a:endParaRPr lang="en-US" sz="1600" dirty="0">
              <a:solidFill>
                <a:srgbClr val="000000"/>
              </a:solidFill>
            </a:endParaRPr>
          </a:p>
          <a:p>
            <a:pPr marL="0" indent="0" algn="l" rtl="0"/>
            <a:r>
              <a:rPr lang="fr-FR" sz="1600">
                <a:solidFill>
                  <a:srgbClr val="000000"/>
                </a:solidFill>
              </a:rPr>
              <a:t>La commande de visualisation des systèmes de fichiers sur un commutateur Catalyst est la même que sur un routeur Cisco: </a:t>
            </a:r>
            <a:r>
              <a:rPr lang="fr-FR" sz="1600" b="1">
                <a:solidFill>
                  <a:srgbClr val="000000"/>
                </a:solidFill>
              </a:rPr>
              <a:t>show file systems.</a:t>
            </a:r>
          </a:p>
          <a:p>
            <a:pPr marL="342900" indent="-342900" algn="l">
              <a:buFont typeface="Arial" panose="020B0604020202020204" pitchFamily="34" charset="0"/>
              <a:buChar char="•"/>
            </a:pPr>
            <a:endParaRPr lang="en-US" sz="1600" dirty="0">
              <a:solidFill>
                <a:srgbClr val="000000"/>
              </a:solidFill>
            </a:endParaRPr>
          </a:p>
        </p:txBody>
      </p:sp>
      <p:pic>
        <p:nvPicPr>
          <p:cNvPr id="10" name="Picture 9">
            <a:extLst>
              <a:ext uri="{FF2B5EF4-FFF2-40B4-BE49-F238E27FC236}">
                <a16:creationId xmlns:a16="http://schemas.microsoft.com/office/drawing/2014/main" id="{B11A4723-F2CF-6B4F-9E3D-06B31A3FA3EB}"/>
              </a:ext>
            </a:extLst>
          </p:cNvPr>
          <p:cNvPicPr>
            <a:picLocks noChangeAspect="1"/>
          </p:cNvPicPr>
          <p:nvPr/>
        </p:nvPicPr>
        <p:blipFill>
          <a:blip r:embed="rId3"/>
          <a:stretch>
            <a:fillRect/>
          </a:stretch>
        </p:blipFill>
        <p:spPr>
          <a:xfrm>
            <a:off x="3916142" y="822779"/>
            <a:ext cx="4753196" cy="3673716"/>
          </a:xfrm>
          <a:prstGeom prst="rect">
            <a:avLst/>
          </a:prstGeom>
        </p:spPr>
      </p:pic>
    </p:spTree>
    <p:extLst>
      <p:ext uri="{BB962C8B-B14F-4D97-AF65-F5344CB8AC3E}">
        <p14:creationId xmlns:p14="http://schemas.microsoft.com/office/powerpoint/2010/main" val="71948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de Packet Tracer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de travaux pratiques lorsque l'accès aux équipements physiques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Utiliser un fichier texte pour sauvegarder une configuration</a:t>
            </a:r>
          </a:p>
        </p:txBody>
      </p:sp>
      <p:sp>
        <p:nvSpPr>
          <p:cNvPr id="4" name="Content Placeholder 3">
            <a:extLst>
              <a:ext uri="{FF2B5EF4-FFF2-40B4-BE49-F238E27FC236}">
                <a16:creationId xmlns:a16="http://schemas.microsoft.com/office/drawing/2014/main" id="{135DF914-53E4-5949-B469-59E8F00959E7}"/>
              </a:ext>
            </a:extLst>
          </p:cNvPr>
          <p:cNvSpPr>
            <a:spLocks noGrp="1"/>
          </p:cNvSpPr>
          <p:nvPr>
            <p:ph idx="1"/>
          </p:nvPr>
        </p:nvSpPr>
        <p:spPr>
          <a:xfrm>
            <a:off x="474662" y="731837"/>
            <a:ext cx="3331793" cy="3689897"/>
          </a:xfrm>
        </p:spPr>
        <p:txBody>
          <a:bodyPr/>
          <a:lstStyle/>
          <a:p>
            <a:pPr marL="0" indent="0" algn="l" rtl="0"/>
            <a:r>
              <a:rPr lang="fr-FR" sz="1600">
                <a:solidFill>
                  <a:srgbClr val="000000"/>
                </a:solidFill>
              </a:rPr>
              <a:t>Les fichiers de configuration peuvent être enregistrés dans un fichier texte en utilisant Tera Term :</a:t>
            </a:r>
          </a:p>
          <a:p>
            <a:pPr marL="0" indent="0" algn="l" rtl="0"/>
            <a:r>
              <a:rPr lang="fr-FR" sz="1400" b="1">
                <a:solidFill>
                  <a:srgbClr val="000000"/>
                </a:solidFill>
              </a:rPr>
              <a:t>Étape 1</a:t>
            </a:r>
            <a:r>
              <a:rPr lang="fr-FR" sz="1400">
                <a:solidFill>
                  <a:srgbClr val="000000"/>
                </a:solidFill>
              </a:rPr>
              <a:t>. Dans le menu File (Fichier), cliquez sur </a:t>
            </a:r>
            <a:r>
              <a:rPr lang="fr-FR" sz="1400" b="1">
                <a:solidFill>
                  <a:srgbClr val="000000"/>
                </a:solidFill>
              </a:rPr>
              <a:t>Log</a:t>
            </a:r>
            <a:r>
              <a:rPr lang="fr-FR" sz="1400">
                <a:solidFill>
                  <a:srgbClr val="000000"/>
                </a:solidFill>
              </a:rPr>
              <a:t>(Journal).</a:t>
            </a:r>
            <a:br>
              <a:rPr lang="en-US" sz="1400" dirty="0">
                <a:solidFill>
                  <a:srgbClr val="000000"/>
                </a:solidFill>
              </a:rPr>
            </a:br>
            <a:r>
              <a:rPr lang="fr-FR" sz="1400" b="1">
                <a:solidFill>
                  <a:srgbClr val="000000"/>
                </a:solidFill>
              </a:rPr>
              <a:t>Étape 2</a:t>
            </a:r>
            <a:r>
              <a:rPr lang="fr-FR" sz="1400">
                <a:solidFill>
                  <a:srgbClr val="000000"/>
                </a:solidFill>
              </a:rPr>
              <a:t>. Choisissez l'emplacement où vous souhaitez enregistrer le fichier. Tera Term commence à capturer le texte.</a:t>
            </a:r>
            <a:br>
              <a:rPr lang="en-US" sz="1400" dirty="0">
                <a:solidFill>
                  <a:srgbClr val="000000"/>
                </a:solidFill>
              </a:rPr>
            </a:br>
            <a:r>
              <a:rPr lang="fr-FR" sz="1400" b="1">
                <a:solidFill>
                  <a:srgbClr val="000000"/>
                </a:solidFill>
              </a:rPr>
              <a:t>Étape 3</a:t>
            </a:r>
            <a:r>
              <a:rPr lang="fr-FR" sz="1400">
                <a:solidFill>
                  <a:srgbClr val="000000"/>
                </a:solidFill>
              </a:rPr>
              <a:t>. Une fois la capture lancée, exécutez la commande </a:t>
            </a:r>
            <a:r>
              <a:rPr lang="fr-FR" sz="1400" b="1">
                <a:solidFill>
                  <a:srgbClr val="000000"/>
                </a:solidFill>
              </a:rPr>
              <a:t>show running-config</a:t>
            </a:r>
            <a:r>
              <a:rPr lang="fr-FR" sz="1400">
                <a:solidFill>
                  <a:srgbClr val="000000"/>
                </a:solidFill>
              </a:rPr>
              <a:t> ou </a:t>
            </a:r>
            <a:r>
              <a:rPr lang="fr-FR" sz="1400" b="1">
                <a:solidFill>
                  <a:srgbClr val="000000"/>
                </a:solidFill>
              </a:rPr>
              <a:t>show startup-config</a:t>
            </a:r>
            <a:r>
              <a:rPr lang="fr-FR" sz="1400">
                <a:solidFill>
                  <a:srgbClr val="000000"/>
                </a:solidFill>
              </a:rPr>
              <a:t> à l'invite EXEC privilégiée. Le texte affiché dans la fenêtre du terminal est alors placé dans le fichier choisi.</a:t>
            </a:r>
            <a:br>
              <a:rPr lang="en-US" sz="1400" dirty="0">
                <a:solidFill>
                  <a:srgbClr val="000000"/>
                </a:solidFill>
              </a:rPr>
            </a:br>
            <a:r>
              <a:rPr lang="fr-FR" sz="1400" b="1">
                <a:solidFill>
                  <a:srgbClr val="000000"/>
                </a:solidFill>
              </a:rPr>
              <a:t>Étape 4</a:t>
            </a:r>
            <a:r>
              <a:rPr lang="fr-FR" sz="1400">
                <a:solidFill>
                  <a:srgbClr val="000000"/>
                </a:solidFill>
              </a:rPr>
              <a:t>. Lorsque la capture est terminée, sélectionnez </a:t>
            </a:r>
            <a:r>
              <a:rPr lang="fr-FR" sz="1400" b="1">
                <a:solidFill>
                  <a:srgbClr val="000000"/>
                </a:solidFill>
              </a:rPr>
              <a:t>Close</a:t>
            </a:r>
            <a:r>
              <a:rPr lang="fr-FR" sz="1400">
                <a:solidFill>
                  <a:srgbClr val="000000"/>
                </a:solidFill>
              </a:rPr>
              <a:t> dans le Tera Term: Log window.</a:t>
            </a:r>
            <a:br>
              <a:rPr lang="en-US" sz="1400" dirty="0">
                <a:solidFill>
                  <a:srgbClr val="000000"/>
                </a:solidFill>
              </a:rPr>
            </a:br>
            <a:r>
              <a:rPr lang="fr-FR" sz="1400" b="1">
                <a:solidFill>
                  <a:srgbClr val="000000"/>
                </a:solidFill>
              </a:rPr>
              <a:t>Étape 5</a:t>
            </a:r>
            <a:r>
              <a:rPr lang="fr-FR" sz="1400">
                <a:solidFill>
                  <a:srgbClr val="000000"/>
                </a:solidFill>
              </a:rPr>
              <a:t>. Affichez le fichier afin de vérifier qu'il n'a pas été endommagé.</a:t>
            </a:r>
          </a:p>
        </p:txBody>
      </p:sp>
      <p:pic>
        <p:nvPicPr>
          <p:cNvPr id="7" name="Picture 6">
            <a:extLst>
              <a:ext uri="{FF2B5EF4-FFF2-40B4-BE49-F238E27FC236}">
                <a16:creationId xmlns:a16="http://schemas.microsoft.com/office/drawing/2014/main" id="{3290EB6C-C80E-DA40-8E47-9691D09D5ECB}"/>
              </a:ext>
            </a:extLst>
          </p:cNvPr>
          <p:cNvPicPr>
            <a:picLocks noChangeAspect="1"/>
          </p:cNvPicPr>
          <p:nvPr/>
        </p:nvPicPr>
        <p:blipFill>
          <a:blip r:embed="rId3"/>
          <a:stretch>
            <a:fillRect/>
          </a:stretch>
        </p:blipFill>
        <p:spPr>
          <a:xfrm>
            <a:off x="3920800" y="816100"/>
            <a:ext cx="4899350" cy="3605634"/>
          </a:xfrm>
          <a:prstGeom prst="rect">
            <a:avLst/>
          </a:prstGeom>
        </p:spPr>
      </p:pic>
    </p:spTree>
    <p:extLst>
      <p:ext uri="{BB962C8B-B14F-4D97-AF65-F5344CB8AC3E}">
        <p14:creationId xmlns:p14="http://schemas.microsoft.com/office/powerpoint/2010/main" val="227519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 et de commutateur</a:t>
            </a:r>
            <a:br>
              <a:rPr lang="en-US" dirty="0"/>
            </a:br>
            <a:r>
              <a:rPr lang="fr-FR" sz="2400"/>
              <a:t>Utiliser un fichier texte pour restaurer une configuration</a:t>
            </a:r>
          </a:p>
        </p:txBody>
      </p:sp>
      <p:sp>
        <p:nvSpPr>
          <p:cNvPr id="5" name="Content Placeholder 4">
            <a:extLst>
              <a:ext uri="{FF2B5EF4-FFF2-40B4-BE49-F238E27FC236}">
                <a16:creationId xmlns:a16="http://schemas.microsoft.com/office/drawing/2014/main" id="{72CC782C-41FA-2247-8CE2-799EF5ADFDD3}"/>
              </a:ext>
            </a:extLst>
          </p:cNvPr>
          <p:cNvSpPr>
            <a:spLocks noGrp="1"/>
          </p:cNvSpPr>
          <p:nvPr>
            <p:ph idx="1"/>
          </p:nvPr>
        </p:nvSpPr>
        <p:spPr>
          <a:xfrm>
            <a:off x="209550" y="808074"/>
            <a:ext cx="8545169" cy="3613660"/>
          </a:xfrm>
        </p:spPr>
        <p:txBody>
          <a:bodyPr/>
          <a:lstStyle/>
          <a:p>
            <a:pPr marL="0" indent="0" algn="l" rtl="0"/>
            <a:r>
              <a:rPr lang="fr-FR" sz="1600">
                <a:solidFill>
                  <a:srgbClr val="000000"/>
                </a:solidFill>
              </a:rPr>
              <a:t>Une configuration peut être copiée à partir d'un fichier et ensuite directement collée sur un périphérique. Le fichier devra être modifié pour garantir que les mots de passe cryptés sont en texte clair et que les textes non commandés tels que </a:t>
            </a:r>
            <a:r>
              <a:rPr lang="fr-FR" sz="1600" b="1">
                <a:solidFill>
                  <a:srgbClr val="000000"/>
                </a:solidFill>
              </a:rPr>
              <a:t>--More--</a:t>
            </a:r>
            <a:r>
              <a:rPr lang="fr-FR" sz="1600">
                <a:solidFill>
                  <a:srgbClr val="000000"/>
                </a:solidFill>
              </a:rPr>
              <a:t> et les messages IOS sont supprimés. </a:t>
            </a:r>
          </a:p>
          <a:p>
            <a:pPr marL="0" indent="0" algn="l"/>
            <a:endParaRPr lang="en-US" sz="1600" dirty="0">
              <a:solidFill>
                <a:srgbClr val="000000"/>
              </a:solidFill>
            </a:endParaRPr>
          </a:p>
          <a:p>
            <a:pPr marL="0" indent="0" algn="l" rtl="0"/>
            <a:r>
              <a:rPr lang="fr-FR" sz="1600">
                <a:solidFill>
                  <a:srgbClr val="000000"/>
                </a:solidFill>
              </a:rPr>
              <a:t>En outre, vous pouvez ajouter </a:t>
            </a:r>
            <a:r>
              <a:rPr lang="fr-FR" sz="1600" b="1">
                <a:solidFill>
                  <a:srgbClr val="000000"/>
                </a:solidFill>
              </a:rPr>
              <a:t>enable</a:t>
            </a:r>
            <a:r>
              <a:rPr lang="fr-FR" sz="1600">
                <a:solidFill>
                  <a:srgbClr val="000000"/>
                </a:solidFill>
              </a:rPr>
              <a:t> et </a:t>
            </a:r>
            <a:r>
              <a:rPr lang="fr-FR" sz="1600" b="1">
                <a:solidFill>
                  <a:srgbClr val="000000"/>
                </a:solidFill>
              </a:rPr>
              <a:t>configure terminal</a:t>
            </a:r>
            <a:r>
              <a:rPr lang="fr-FR" sz="1600">
                <a:solidFill>
                  <a:srgbClr val="000000"/>
                </a:solidFill>
              </a:rPr>
              <a:t> au début du fichier ou entrer en mode de configuration globale avant de coller la configuration. Au lieu de copier et coller, une configuration peut être restaurée à partir d'un fichier texte à l'aide de Tera Term. En utilisant Tera Term, la procédure est la suivante:</a:t>
            </a:r>
          </a:p>
          <a:p>
            <a:pPr marL="146110" lvl="2" indent="0" rtl="0">
              <a:buNone/>
            </a:pPr>
            <a:r>
              <a:rPr lang="fr-FR" sz="1400" b="1">
                <a:solidFill>
                  <a:srgbClr val="000000"/>
                </a:solidFill>
              </a:rPr>
              <a:t> Étape 1</a:t>
            </a:r>
            <a:r>
              <a:rPr lang="fr-FR" sz="1400">
                <a:solidFill>
                  <a:srgbClr val="000000"/>
                </a:solidFill>
              </a:rPr>
              <a:t>. Dans le menu File (Fichier), cliquez sur </a:t>
            </a:r>
            <a:r>
              <a:rPr lang="fr-FR" sz="1400" b="1">
                <a:solidFill>
                  <a:srgbClr val="000000"/>
                </a:solidFill>
              </a:rPr>
              <a:t>Send</a:t>
            </a:r>
            <a:r>
              <a:rPr lang="fr-FR" sz="1400">
                <a:solidFill>
                  <a:srgbClr val="000000"/>
                </a:solidFill>
              </a:rPr>
              <a:t> (Envoyer).</a:t>
            </a:r>
            <a:br>
              <a:rPr lang="en-US" sz="1400" dirty="0">
                <a:solidFill>
                  <a:srgbClr val="000000"/>
                </a:solidFill>
              </a:rPr>
            </a:br>
            <a:r>
              <a:rPr lang="fr-FR" sz="1400">
                <a:solidFill>
                  <a:srgbClr val="000000"/>
                </a:solidFill>
              </a:rPr>
              <a:t> </a:t>
            </a:r>
            <a:r>
              <a:rPr lang="fr-FR" sz="1400" b="1">
                <a:solidFill>
                  <a:srgbClr val="000000"/>
                </a:solidFill>
              </a:rPr>
              <a:t>Étape 2</a:t>
            </a:r>
            <a:r>
              <a:rPr lang="fr-FR" sz="1400">
                <a:solidFill>
                  <a:srgbClr val="000000"/>
                </a:solidFill>
              </a:rPr>
              <a:t>. Recherchez le fichier à copier sur le périphérique et cliquez sur </a:t>
            </a:r>
            <a:r>
              <a:rPr lang="fr-FR" sz="1400" b="1">
                <a:solidFill>
                  <a:srgbClr val="000000"/>
                </a:solidFill>
              </a:rPr>
              <a:t>Open</a:t>
            </a:r>
            <a:r>
              <a:rPr lang="fr-FR" sz="1400">
                <a:solidFill>
                  <a:srgbClr val="000000"/>
                </a:solidFill>
              </a:rPr>
              <a:t> (Ouvrir).</a:t>
            </a:r>
            <a:br>
              <a:rPr lang="en-US" sz="1400" dirty="0">
                <a:solidFill>
                  <a:srgbClr val="000000"/>
                </a:solidFill>
              </a:rPr>
            </a:br>
            <a:r>
              <a:rPr lang="fr-FR" sz="1400">
                <a:solidFill>
                  <a:srgbClr val="000000"/>
                </a:solidFill>
              </a:rPr>
              <a:t> </a:t>
            </a:r>
            <a:r>
              <a:rPr lang="fr-FR" sz="1400" b="1">
                <a:solidFill>
                  <a:srgbClr val="000000"/>
                </a:solidFill>
              </a:rPr>
              <a:t>Étape 3</a:t>
            </a:r>
            <a:r>
              <a:rPr lang="fr-FR" sz="1400">
                <a:solidFill>
                  <a:srgbClr val="000000"/>
                </a:solidFill>
              </a:rPr>
              <a:t>. Tera Term colle alors le fichier dans le périphérique.</a:t>
            </a:r>
          </a:p>
          <a:p>
            <a:pPr marL="0" indent="0" algn="l"/>
            <a:endParaRPr lang="en-US" sz="1600" dirty="0">
              <a:solidFill>
                <a:srgbClr val="000000"/>
              </a:solidFill>
            </a:endParaRPr>
          </a:p>
          <a:p>
            <a:pPr marL="0" indent="0" algn="l" rtl="0"/>
            <a:r>
              <a:rPr lang="fr-FR" sz="1600">
                <a:solidFill>
                  <a:srgbClr val="000000"/>
                </a:solidFill>
              </a:rPr>
              <a:t>Le texte contenu dans le fichier est appliqué sous forme de commandes dans l'environnement CLI et devient la configuration en cours du périphérique.</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052963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Utilisation de l'USB pour sauvegarder et restaurer une configuration</a:t>
            </a:r>
          </a:p>
        </p:txBody>
      </p:sp>
      <p:sp>
        <p:nvSpPr>
          <p:cNvPr id="4" name="Content Placeholder 3">
            <a:extLst>
              <a:ext uri="{FF2B5EF4-FFF2-40B4-BE49-F238E27FC236}">
                <a16:creationId xmlns:a16="http://schemas.microsoft.com/office/drawing/2014/main" id="{CDEA7D99-48EF-4A45-94DF-A0993FE58ACE}"/>
              </a:ext>
            </a:extLst>
          </p:cNvPr>
          <p:cNvSpPr>
            <a:spLocks noGrp="1"/>
          </p:cNvSpPr>
          <p:nvPr>
            <p:ph idx="1"/>
          </p:nvPr>
        </p:nvSpPr>
        <p:spPr>
          <a:xfrm>
            <a:off x="474662" y="731838"/>
            <a:ext cx="8280057" cy="2687638"/>
          </a:xfrm>
        </p:spPr>
        <p:txBody>
          <a:bodyPr/>
          <a:lstStyle/>
          <a:p>
            <a:pPr marL="0" indent="0" algn="l" rtl="0"/>
            <a:r>
              <a:rPr lang="fr-FR" sz="1600">
                <a:solidFill>
                  <a:srgbClr val="000000"/>
                </a:solidFill>
              </a:rPr>
              <a:t>Procédez comme suit pour sauvegarder la configuration en cours sur un serveur TFTP:</a:t>
            </a:r>
          </a:p>
          <a:p>
            <a:pPr marL="0" indent="0" algn="l" rtl="0"/>
            <a:r>
              <a:rPr lang="fr-FR" sz="1400" b="1">
                <a:solidFill>
                  <a:srgbClr val="000000"/>
                </a:solidFill>
              </a:rPr>
              <a:t>Étape 1</a:t>
            </a:r>
            <a:r>
              <a:rPr lang="fr-FR" sz="1400">
                <a:solidFill>
                  <a:srgbClr val="000000"/>
                </a:solidFill>
              </a:rPr>
              <a:t>. Saisissez la commande </a:t>
            </a:r>
            <a:r>
              <a:rPr lang="fr-FR" sz="1400" b="1">
                <a:solidFill>
                  <a:srgbClr val="000000"/>
                </a:solidFill>
              </a:rPr>
              <a:t>copy running-config tftp</a:t>
            </a:r>
            <a:r>
              <a:rPr lang="fr-FR" sz="1400">
                <a:solidFill>
                  <a:srgbClr val="000000"/>
                </a:solidFill>
              </a:rPr>
              <a:t> .</a:t>
            </a:r>
            <a:br>
              <a:rPr lang="en-US" sz="1400" dirty="0">
                <a:solidFill>
                  <a:srgbClr val="000000"/>
                </a:solidFill>
              </a:rPr>
            </a:br>
            <a:r>
              <a:rPr lang="fr-FR" sz="1400" b="1">
                <a:solidFill>
                  <a:srgbClr val="000000"/>
                </a:solidFill>
              </a:rPr>
              <a:t>Étape 2</a:t>
            </a:r>
            <a:r>
              <a:rPr lang="fr-FR" sz="1400">
                <a:solidFill>
                  <a:srgbClr val="000000"/>
                </a:solidFill>
              </a:rPr>
              <a:t>. Entrez l'adresse IP de l'hôte sur lequel le fichier de configuration sera stocké.</a:t>
            </a:r>
            <a:br>
              <a:rPr lang="en-US" sz="1400" dirty="0">
                <a:solidFill>
                  <a:srgbClr val="000000"/>
                </a:solidFill>
              </a:rPr>
            </a:br>
            <a:r>
              <a:rPr lang="fr-FR" sz="1400" b="1">
                <a:solidFill>
                  <a:srgbClr val="000000"/>
                </a:solidFill>
              </a:rPr>
              <a:t>Étape 3</a:t>
            </a:r>
            <a:r>
              <a:rPr lang="fr-FR" sz="1400">
                <a:solidFill>
                  <a:srgbClr val="000000"/>
                </a:solidFill>
              </a:rPr>
              <a:t>. Entrez le nom à attribuer au fichier de configuration.</a:t>
            </a:r>
            <a:br>
              <a:rPr lang="en-US" sz="1400" dirty="0">
                <a:solidFill>
                  <a:srgbClr val="000000"/>
                </a:solidFill>
              </a:rPr>
            </a:br>
            <a:r>
              <a:rPr lang="fr-FR" sz="1400" b="1">
                <a:solidFill>
                  <a:srgbClr val="000000"/>
                </a:solidFill>
              </a:rPr>
              <a:t>Étape 4</a:t>
            </a:r>
            <a:r>
              <a:rPr lang="fr-FR" sz="1400">
                <a:solidFill>
                  <a:srgbClr val="000000"/>
                </a:solidFill>
              </a:rPr>
              <a:t>. Appuyez sur Entrée pour confirmer chaque choix.</a:t>
            </a:r>
          </a:p>
          <a:p>
            <a:pPr marL="0" indent="0" algn="l"/>
            <a:endParaRPr lang="en-US" sz="1600" dirty="0">
              <a:solidFill>
                <a:srgbClr val="000000"/>
              </a:solidFill>
            </a:endParaRPr>
          </a:p>
          <a:p>
            <a:pPr marL="0" indent="0" algn="l" rtl="0"/>
            <a:r>
              <a:rPr lang="fr-FR" sz="1600">
                <a:solidFill>
                  <a:srgbClr val="000000"/>
                </a:solidFill>
              </a:rPr>
              <a:t>Procédez comme suit pour restaurer la configuration en cours à partir d'un serveur TFTP:</a:t>
            </a:r>
          </a:p>
          <a:p>
            <a:pPr marL="0" indent="0" algn="l" rtl="0"/>
            <a:r>
              <a:rPr lang="fr-FR" sz="1400" b="1">
                <a:solidFill>
                  <a:srgbClr val="000000"/>
                </a:solidFill>
              </a:rPr>
              <a:t>Étape 1</a:t>
            </a:r>
            <a:r>
              <a:rPr lang="fr-FR" sz="1400">
                <a:solidFill>
                  <a:srgbClr val="000000"/>
                </a:solidFill>
              </a:rPr>
              <a:t>. Saisissez la commande </a:t>
            </a:r>
            <a:r>
              <a:rPr lang="fr-FR" sz="1400" b="1">
                <a:solidFill>
                  <a:srgbClr val="000000"/>
                </a:solidFill>
              </a:rPr>
              <a:t>copy tftp running-config</a:t>
            </a:r>
            <a:r>
              <a:rPr lang="fr-FR" sz="1400">
                <a:solidFill>
                  <a:srgbClr val="000000"/>
                </a:solidFill>
              </a:rPr>
              <a:t> .</a:t>
            </a:r>
            <a:br>
              <a:rPr lang="en-US" sz="1400" dirty="0">
                <a:solidFill>
                  <a:srgbClr val="000000"/>
                </a:solidFill>
              </a:rPr>
            </a:br>
            <a:r>
              <a:rPr lang="fr-FR" sz="1400" b="1">
                <a:solidFill>
                  <a:srgbClr val="000000"/>
                </a:solidFill>
              </a:rPr>
              <a:t>Étape 2</a:t>
            </a:r>
            <a:r>
              <a:rPr lang="fr-FR" sz="1400">
                <a:solidFill>
                  <a:srgbClr val="000000"/>
                </a:solidFill>
              </a:rPr>
              <a:t>. Saisissez l'adresse IP de l'hôte sur lequel le fichier de configuration est stocké.</a:t>
            </a:r>
            <a:br>
              <a:rPr lang="en-US" sz="1400" dirty="0">
                <a:solidFill>
                  <a:srgbClr val="000000"/>
                </a:solidFill>
              </a:rPr>
            </a:br>
            <a:r>
              <a:rPr lang="fr-FR" sz="1400" b="1">
                <a:solidFill>
                  <a:srgbClr val="000000"/>
                </a:solidFill>
              </a:rPr>
              <a:t>Étape 3</a:t>
            </a:r>
            <a:r>
              <a:rPr lang="fr-FR" sz="1400">
                <a:solidFill>
                  <a:srgbClr val="000000"/>
                </a:solidFill>
              </a:rPr>
              <a:t>. Entrez le nom à attribuer au fichier de configuration.</a:t>
            </a:r>
            <a:br>
              <a:rPr lang="en-US" sz="1400" dirty="0">
                <a:solidFill>
                  <a:srgbClr val="000000"/>
                </a:solidFill>
              </a:rPr>
            </a:br>
            <a:r>
              <a:rPr lang="fr-FR" sz="1400" b="1">
                <a:solidFill>
                  <a:srgbClr val="000000"/>
                </a:solidFill>
              </a:rPr>
              <a:t>Étape 4</a:t>
            </a:r>
            <a:r>
              <a:rPr lang="fr-FR" sz="1400">
                <a:solidFill>
                  <a:srgbClr val="000000"/>
                </a:solidFill>
              </a:rPr>
              <a:t>. Appuyez sur </a:t>
            </a:r>
            <a:r>
              <a:rPr lang="fr-FR" sz="1400" b="1">
                <a:solidFill>
                  <a:srgbClr val="000000"/>
                </a:solidFill>
              </a:rPr>
              <a:t>Enter</a:t>
            </a:r>
            <a:r>
              <a:rPr lang="fr-FR" sz="1400">
                <a:solidFill>
                  <a:srgbClr val="000000"/>
                </a:solidFill>
              </a:rPr>
              <a:t> pour confirmer chaque choix.</a:t>
            </a:r>
          </a:p>
          <a:p>
            <a:pPr marL="0" indent="0" algn="l"/>
            <a:endParaRPr lang="en-US" sz="1600" dirty="0">
              <a:solidFill>
                <a:srgbClr val="000000"/>
              </a:solidFill>
            </a:endParaRPr>
          </a:p>
        </p:txBody>
      </p:sp>
      <p:sp>
        <p:nvSpPr>
          <p:cNvPr id="6" name="Rectangle 5">
            <a:extLst>
              <a:ext uri="{FF2B5EF4-FFF2-40B4-BE49-F238E27FC236}">
                <a16:creationId xmlns:a16="http://schemas.microsoft.com/office/drawing/2014/main" id="{58EEDF06-5EEE-0040-A137-30715B021E20}"/>
              </a:ext>
            </a:extLst>
          </p:cNvPr>
          <p:cNvSpPr/>
          <p:nvPr/>
        </p:nvSpPr>
        <p:spPr>
          <a:xfrm>
            <a:off x="1381696" y="3531984"/>
            <a:ext cx="6113721" cy="1015663"/>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copy running-config tftp</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Remote host []?</a:t>
            </a:r>
            <a:r>
              <a:rPr lang="fr-FR" sz="1200" b="1">
                <a:solidFill>
                  <a:srgbClr val="FFFFFF"/>
                </a:solidFill>
                <a:latin typeface="Courier New" panose="02070309020205020404" pitchFamily="49" charset="0"/>
              </a:rPr>
              <a:t>192.168.10.254</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Name of the configuration file to write[R1-config]? </a:t>
            </a:r>
            <a:r>
              <a:rPr lang="fr-FR" sz="1200" b="1">
                <a:solidFill>
                  <a:srgbClr val="FFFFFF"/>
                </a:solidFill>
                <a:latin typeface="Courier New" panose="02070309020205020404" pitchFamily="49" charset="0"/>
              </a:rPr>
              <a:t>R1-Jan-2019</a:t>
            </a:r>
          </a:p>
          <a:p>
            <a:pPr rtl="0"/>
            <a:r>
              <a:rPr lang="fr-FR" sz="1200">
                <a:solidFill>
                  <a:srgbClr val="DFDFDF"/>
                </a:solidFill>
                <a:latin typeface="Courier New" panose="02070309020205020404" pitchFamily="49" charset="0"/>
              </a:rPr>
              <a:t>Write file R1-Jan-2019 to 192.168.10.254? [confirm] </a:t>
            </a:r>
          </a:p>
          <a:p>
            <a:pPr rtl="0"/>
            <a:r>
              <a:rPr lang="fr-FR" sz="1200">
                <a:solidFill>
                  <a:srgbClr val="DFDFDF"/>
                </a:solidFill>
                <a:latin typeface="Courier New" panose="02070309020205020404" pitchFamily="49" charset="0"/>
              </a:rPr>
              <a:t>Writing R1-Jan-2019 !!!!!! [OK]</a:t>
            </a:r>
          </a:p>
        </p:txBody>
      </p:sp>
    </p:spTree>
    <p:extLst>
      <p:ext uri="{BB962C8B-B14F-4D97-AF65-F5344CB8AC3E}">
        <p14:creationId xmlns:p14="http://schemas.microsoft.com/office/powerpoint/2010/main" val="151036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Ports USB sur un routeur Cisco</a:t>
            </a:r>
          </a:p>
        </p:txBody>
      </p:sp>
      <p:sp>
        <p:nvSpPr>
          <p:cNvPr id="5" name="Content Placeholder 4">
            <a:extLst>
              <a:ext uri="{FF2B5EF4-FFF2-40B4-BE49-F238E27FC236}">
                <a16:creationId xmlns:a16="http://schemas.microsoft.com/office/drawing/2014/main" id="{DA8C1CCE-834C-EB4A-AA69-38EA7F604D0D}"/>
              </a:ext>
            </a:extLst>
          </p:cNvPr>
          <p:cNvSpPr>
            <a:spLocks noGrp="1"/>
          </p:cNvSpPr>
          <p:nvPr>
            <p:ph idx="1"/>
          </p:nvPr>
        </p:nvSpPr>
        <p:spPr>
          <a:xfrm>
            <a:off x="474662" y="731838"/>
            <a:ext cx="8280057" cy="1639518"/>
          </a:xfrm>
        </p:spPr>
        <p:txBody>
          <a:bodyPr/>
          <a:lstStyle/>
          <a:p>
            <a:pPr marL="0" indent="0" algn="l" rtl="0"/>
            <a:r>
              <a:rPr lang="fr-FR" sz="1600">
                <a:solidFill>
                  <a:srgbClr val="000000"/>
                </a:solidFill>
              </a:rPr>
              <a:t>La fonction de stockage USB (Universal Serial Bus) permet à certains modèles de routeurs Cisco de prendre en charge les disques Flash USB. La fonction Flash USB fournit une capacité de stockage secondaire en option et un périphérique d'amorçage supplémentaire. Les ports USB d'un routeur Cisco 4321 sont illustrés sur la figure.</a:t>
            </a:r>
          </a:p>
          <a:p>
            <a:pPr marL="0" indent="0" algn="l"/>
            <a:endParaRPr lang="en-US" sz="1600" dirty="0">
              <a:solidFill>
                <a:srgbClr val="000000"/>
              </a:solidFill>
            </a:endParaRPr>
          </a:p>
          <a:p>
            <a:pPr marL="0" indent="0" algn="l" rtl="0"/>
            <a:r>
              <a:rPr lang="fr-FR" sz="1600">
                <a:solidFill>
                  <a:srgbClr val="000000"/>
                </a:solidFill>
              </a:rPr>
              <a:t>Utilisez la commande </a:t>
            </a:r>
            <a:r>
              <a:rPr lang="fr-FR" sz="1600" b="1">
                <a:solidFill>
                  <a:srgbClr val="000000"/>
                </a:solidFill>
              </a:rPr>
              <a:t>dir</a:t>
            </a:r>
            <a:r>
              <a:rPr lang="fr-FR" sz="1600">
                <a:solidFill>
                  <a:srgbClr val="000000"/>
                </a:solidFill>
              </a:rPr>
              <a:t> pour afficher le contenu du disque Flash USB.</a:t>
            </a:r>
          </a:p>
        </p:txBody>
      </p:sp>
      <p:pic>
        <p:nvPicPr>
          <p:cNvPr id="8" name="Picture 7">
            <a:extLst>
              <a:ext uri="{FF2B5EF4-FFF2-40B4-BE49-F238E27FC236}">
                <a16:creationId xmlns:a16="http://schemas.microsoft.com/office/drawing/2014/main" id="{C01C5CEB-D897-F145-B8A0-E3E9FE0B3379}"/>
              </a:ext>
            </a:extLst>
          </p:cNvPr>
          <p:cNvPicPr>
            <a:picLocks noChangeAspect="1"/>
          </p:cNvPicPr>
          <p:nvPr/>
        </p:nvPicPr>
        <p:blipFill>
          <a:blip r:embed="rId3"/>
          <a:stretch>
            <a:fillRect/>
          </a:stretch>
        </p:blipFill>
        <p:spPr>
          <a:xfrm>
            <a:off x="523557" y="2504705"/>
            <a:ext cx="8182266" cy="1148022"/>
          </a:xfrm>
          <a:prstGeom prst="rect">
            <a:avLst/>
          </a:prstGeom>
        </p:spPr>
      </p:pic>
    </p:spTree>
    <p:extLst>
      <p:ext uri="{BB962C8B-B14F-4D97-AF65-F5344CB8AC3E}">
        <p14:creationId xmlns:p14="http://schemas.microsoft.com/office/powerpoint/2010/main" val="252250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Utilisation de l'USB pour sauvegarder et restaurer une configuration</a:t>
            </a:r>
          </a:p>
        </p:txBody>
      </p:sp>
      <p:sp>
        <p:nvSpPr>
          <p:cNvPr id="5" name="Content Placeholder 4">
            <a:extLst>
              <a:ext uri="{FF2B5EF4-FFF2-40B4-BE49-F238E27FC236}">
                <a16:creationId xmlns:a16="http://schemas.microsoft.com/office/drawing/2014/main" id="{3A8BA0F2-43E5-5840-B12D-29068B0E71EA}"/>
              </a:ext>
            </a:extLst>
          </p:cNvPr>
          <p:cNvSpPr>
            <a:spLocks noGrp="1"/>
          </p:cNvSpPr>
          <p:nvPr>
            <p:ph idx="1"/>
          </p:nvPr>
        </p:nvSpPr>
        <p:spPr>
          <a:xfrm>
            <a:off x="474662" y="731837"/>
            <a:ext cx="8280057" cy="1839913"/>
          </a:xfrm>
        </p:spPr>
        <p:txBody>
          <a:bodyPr/>
          <a:lstStyle/>
          <a:p>
            <a:pPr marL="285750" indent="-285750" algn="l" rtl="0">
              <a:buFont typeface="Arial" panose="020B0604020202020204" pitchFamily="34" charset="0"/>
              <a:buChar char="•"/>
            </a:pPr>
            <a:r>
              <a:rPr lang="fr-FR" sz="1600">
                <a:solidFill>
                  <a:srgbClr val="000000"/>
                </a:solidFill>
              </a:rPr>
              <a:t>Exécutez la commande </a:t>
            </a:r>
            <a:r>
              <a:rPr lang="fr-FR" sz="1600" b="1">
                <a:solidFill>
                  <a:srgbClr val="000000"/>
                </a:solidFill>
              </a:rPr>
              <a:t>show file systems</a:t>
            </a:r>
            <a:r>
              <a:rPr lang="fr-FR" sz="1600">
                <a:solidFill>
                  <a:srgbClr val="000000"/>
                </a:solidFill>
              </a:rPr>
              <a:t> pour vérifier que le lecteur USB est là et confirmer son nom. Dans cet exemple, le système de fichiers USB est nommé </a:t>
            </a:r>
            <a:r>
              <a:rPr lang="fr-FR" sz="1600" b="1">
                <a:solidFill>
                  <a:srgbClr val="000000"/>
                </a:solidFill>
              </a:rPr>
              <a:t>usbflash0 :</a:t>
            </a:r>
            <a:r>
              <a:rPr lang="fr-FR" sz="1600">
                <a:solidFill>
                  <a:srgbClr val="000000"/>
                </a:solidFill>
              </a:rPr>
              <a:t>.</a:t>
            </a: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copy run usbflash0:</a:t>
            </a:r>
            <a:r>
              <a:rPr lang="fr-FR" sz="1600" i="1">
                <a:solidFill>
                  <a:srgbClr val="000000"/>
                </a:solidFill>
              </a:rPr>
              <a:t>/</a:t>
            </a:r>
            <a:r>
              <a:rPr lang="fr-FR" sz="1600">
                <a:solidFill>
                  <a:srgbClr val="000000"/>
                </a:solidFill>
              </a:rPr>
              <a:t> pour copier le fichier de configuration vers la clé USB. Veillez à utiliser le nom du disque Flash tel qu'il apparait dans le système de fichiers. La barre oblique est facultative et indique le répertoire racine du disque Flash USB.</a:t>
            </a:r>
          </a:p>
          <a:p>
            <a:pPr marL="285750" indent="-285750" algn="l" rtl="0">
              <a:buFont typeface="Arial" panose="020B0604020202020204" pitchFamily="34" charset="0"/>
              <a:buChar char="•"/>
            </a:pPr>
            <a:r>
              <a:rPr lang="fr-FR" sz="1600">
                <a:solidFill>
                  <a:srgbClr val="000000"/>
                </a:solidFill>
              </a:rPr>
              <a:t>L'IOS vous invite à indiquer le nom du fichier. Si le fichier existe déjà sur le lecteur Flash USB, le routeur demande s'il peut le remplacer</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3B003A9D-B5E7-C747-B70A-6B43EAD25FA7}"/>
              </a:ext>
            </a:extLst>
          </p:cNvPr>
          <p:cNvSpPr/>
          <p:nvPr/>
        </p:nvSpPr>
        <p:spPr>
          <a:xfrm>
            <a:off x="871870" y="2714760"/>
            <a:ext cx="7797468" cy="1600438"/>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copy running-config usbflash0: </a:t>
            </a:r>
          </a:p>
          <a:p>
            <a:pPr rtl="0"/>
            <a:r>
              <a:rPr lang="fr-FR" sz="1400">
                <a:solidFill>
                  <a:srgbClr val="DFDFDF"/>
                </a:solidFill>
                <a:latin typeface="Courier New" panose="02070309020205020404" pitchFamily="49" charset="0"/>
              </a:rPr>
              <a:t>Destination filename [running-config]? R1-Config </a:t>
            </a:r>
          </a:p>
          <a:p>
            <a:pPr rtl="0"/>
            <a:r>
              <a:rPr lang="fr-FR" sz="1400">
                <a:solidFill>
                  <a:srgbClr val="DFDFDF"/>
                </a:solidFill>
                <a:latin typeface="Courier New" panose="02070309020205020404" pitchFamily="49" charset="0"/>
              </a:rPr>
              <a:t>%Avertissement : Il existe déjà un fichier portant ce nom </a:t>
            </a:r>
          </a:p>
          <a:p>
            <a:pPr rtl="0"/>
            <a:r>
              <a:rPr lang="fr-FR" sz="1400">
                <a:solidFill>
                  <a:srgbClr val="DFDFDF"/>
                </a:solidFill>
                <a:latin typeface="Courier New" panose="02070309020205020404" pitchFamily="49" charset="0"/>
              </a:rPr>
              <a:t>Vous voulez sur-écrire ? [confirm] </a:t>
            </a:r>
          </a:p>
          <a:p>
            <a:endParaRPr lang="en-US" sz="1400" dirty="0">
              <a:solidFill>
                <a:srgbClr val="DFDFDF"/>
              </a:solidFill>
              <a:latin typeface="Courier New" panose="02070309020205020404" pitchFamily="49" charset="0"/>
            </a:endParaRPr>
          </a:p>
          <a:p>
            <a:pPr rtl="0"/>
            <a:r>
              <a:rPr lang="fr-FR" sz="1400">
                <a:solidFill>
                  <a:srgbClr val="DFDFDF"/>
                </a:solidFill>
                <a:latin typeface="Courier New" panose="02070309020205020404" pitchFamily="49" charset="0"/>
              </a:rPr>
              <a:t>5024 bytes copied in 1.796 secs (2797 bytes/sec) </a:t>
            </a:r>
          </a:p>
          <a:p>
            <a:pPr rtl="0"/>
            <a:r>
              <a:rPr lang="fr-FR" sz="1400">
                <a:solidFill>
                  <a:srgbClr val="DFDFDF"/>
                </a:solidFill>
                <a:latin typeface="Courier New" panose="02070309020205020404" pitchFamily="49" charset="0"/>
              </a:rPr>
              <a:t>R1#</a:t>
            </a:r>
          </a:p>
        </p:txBody>
      </p:sp>
    </p:spTree>
    <p:extLst>
      <p:ext uri="{BB962C8B-B14F-4D97-AF65-F5344CB8AC3E}">
        <p14:creationId xmlns:p14="http://schemas.microsoft.com/office/powerpoint/2010/main" val="4118491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Utilisation de l'USB pour sauvegarder et restaurer une configuration</a:t>
            </a:r>
          </a:p>
        </p:txBody>
      </p:sp>
      <p:sp>
        <p:nvSpPr>
          <p:cNvPr id="5" name="Content Placeholder 4">
            <a:extLst>
              <a:ext uri="{FF2B5EF4-FFF2-40B4-BE49-F238E27FC236}">
                <a16:creationId xmlns:a16="http://schemas.microsoft.com/office/drawing/2014/main" id="{3A8BA0F2-43E5-5840-B12D-29068B0E71EA}"/>
              </a:ext>
            </a:extLst>
          </p:cNvPr>
          <p:cNvSpPr>
            <a:spLocks noGrp="1"/>
          </p:cNvSpPr>
          <p:nvPr>
            <p:ph idx="1"/>
          </p:nvPr>
        </p:nvSpPr>
        <p:spPr>
          <a:xfrm>
            <a:off x="474662" y="731837"/>
            <a:ext cx="3821149" cy="3689897"/>
          </a:xfrm>
        </p:spPr>
        <p:txBody>
          <a:bodyPr/>
          <a:lstStyle/>
          <a:p>
            <a:pPr marL="0" indent="0" algn="l" rtl="0"/>
            <a:r>
              <a:rPr lang="fr-FR" sz="1600">
                <a:solidFill>
                  <a:srgbClr val="000000"/>
                </a:solidFill>
              </a:rPr>
              <a:t>Utilisez la commande </a:t>
            </a:r>
            <a:r>
              <a:rPr lang="fr-FR" sz="1600" b="1">
                <a:solidFill>
                  <a:srgbClr val="000000"/>
                </a:solidFill>
              </a:rPr>
              <a:t>dir</a:t>
            </a:r>
            <a:r>
              <a:rPr lang="fr-FR" sz="1600">
                <a:solidFill>
                  <a:srgbClr val="000000"/>
                </a:solidFill>
              </a:rPr>
              <a:t> pour afficher le fichier sur le disque USB et la commande </a:t>
            </a:r>
            <a:r>
              <a:rPr lang="fr-FR" sz="1600" b="1">
                <a:solidFill>
                  <a:srgbClr val="000000"/>
                </a:solidFill>
              </a:rPr>
              <a:t>more</a:t>
            </a:r>
            <a:r>
              <a:rPr lang="fr-FR" sz="1600">
                <a:solidFill>
                  <a:srgbClr val="000000"/>
                </a:solidFill>
              </a:rPr>
              <a:t> pour voir le contenu.</a:t>
            </a:r>
          </a:p>
          <a:p>
            <a:pPr marL="0" indent="0" algn="l"/>
            <a:endParaRPr lang="en-US" sz="1600" dirty="0">
              <a:solidFill>
                <a:srgbClr val="000000"/>
              </a:solidFill>
            </a:endParaRPr>
          </a:p>
          <a:p>
            <a:pPr marL="0" indent="0" algn="l" rtl="0"/>
            <a:r>
              <a:rPr lang="fr-FR" sz="1600">
                <a:solidFill>
                  <a:srgbClr val="000000"/>
                </a:solidFill>
              </a:rPr>
              <a:t>Pour restaurer les configurations avec une clé USB, il sera nécessaire de modifier le fichier USB R1-Config avec un éditeur de texte. En partant du principe que le nom de fichier est </a:t>
            </a:r>
            <a:r>
              <a:rPr lang="fr-FR" sz="1600" b="1">
                <a:solidFill>
                  <a:srgbClr val="000000"/>
                </a:solidFill>
              </a:rPr>
              <a:t>R1-Config</a:t>
            </a:r>
            <a:r>
              <a:rPr lang="fr-FR" sz="1600">
                <a:solidFill>
                  <a:srgbClr val="000000"/>
                </a:solidFill>
              </a:rPr>
              <a:t>,utilisez la commande </a:t>
            </a:r>
            <a:r>
              <a:rPr lang="fr-FR" sz="1600" b="1">
                <a:solidFill>
                  <a:srgbClr val="000000"/>
                </a:solidFill>
              </a:rPr>
              <a:t>copy usbflash0:/R1-Config </a:t>
            </a:r>
            <a:r>
              <a:rPr lang="fr-FR" sz="1600" i="1">
                <a:solidFill>
                  <a:srgbClr val="000000"/>
                </a:solidFill>
              </a:rPr>
              <a:t>running-config</a:t>
            </a:r>
            <a:r>
              <a:rPr lang="fr-FR" sz="1600">
                <a:solidFill>
                  <a:srgbClr val="000000"/>
                </a:solidFill>
              </a:rPr>
              <a:t> pour rétablir une configuration en cours.</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a16="http://schemas.microsoft.com/office/drawing/2014/main" id="{49C15FF8-4220-804D-8EDC-94BFDC948F24}"/>
              </a:ext>
            </a:extLst>
          </p:cNvPr>
          <p:cNvPicPr>
            <a:picLocks noChangeAspect="1"/>
          </p:cNvPicPr>
          <p:nvPr/>
        </p:nvPicPr>
        <p:blipFill>
          <a:blip r:embed="rId3"/>
          <a:stretch>
            <a:fillRect/>
          </a:stretch>
        </p:blipFill>
        <p:spPr>
          <a:xfrm>
            <a:off x="4344914" y="731837"/>
            <a:ext cx="4049676" cy="3910032"/>
          </a:xfrm>
          <a:prstGeom prst="rect">
            <a:avLst/>
          </a:prstGeom>
        </p:spPr>
      </p:pic>
    </p:spTree>
    <p:extLst>
      <p:ext uri="{BB962C8B-B14F-4D97-AF65-F5344CB8AC3E}">
        <p14:creationId xmlns:p14="http://schemas.microsoft.com/office/powerpoint/2010/main" val="1254951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Procédures de récupération des mots de passe</a:t>
            </a:r>
          </a:p>
        </p:txBody>
      </p:sp>
      <p:sp>
        <p:nvSpPr>
          <p:cNvPr id="6" name="Content Placeholder 5">
            <a:extLst>
              <a:ext uri="{FF2B5EF4-FFF2-40B4-BE49-F238E27FC236}">
                <a16:creationId xmlns:a16="http://schemas.microsoft.com/office/drawing/2014/main" id="{7D00FBAB-9A89-6F40-95D1-264538B637D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mots de passe des périphériques permettent d'empêcher les accès non autorisés. Les mots de passe chiffrés, tels que les mots de passe secrets chiffrés, doivent être remplacés après la récupération. Selon l'appareil, la procédure détaillée de récupération de mot de passe varie. </a:t>
            </a:r>
          </a:p>
          <a:p>
            <a:pPr marL="0" indent="0" algn="l" rtl="0"/>
            <a:r>
              <a:rPr lang="fr-FR" sz="1600">
                <a:solidFill>
                  <a:srgbClr val="000000"/>
                </a:solidFill>
              </a:rPr>
              <a:t>Cependant, toutes les procédures de récupération des mots de passe pour les périphériques Cisco suivent le même principe:</a:t>
            </a:r>
          </a:p>
          <a:p>
            <a:pPr marL="0" indent="0" algn="l" rtl="0"/>
            <a:r>
              <a:rPr lang="fr-FR" sz="1600" b="1">
                <a:solidFill>
                  <a:srgbClr val="000000"/>
                </a:solidFill>
              </a:rPr>
              <a:t>Étape 1</a:t>
            </a:r>
            <a:r>
              <a:rPr lang="fr-FR" sz="1600">
                <a:solidFill>
                  <a:srgbClr val="000000"/>
                </a:solidFill>
              </a:rPr>
              <a:t>. Activez le mode ROMMON.</a:t>
            </a:r>
            <a:br>
              <a:rPr lang="en-US" sz="1600" dirty="0">
                <a:solidFill>
                  <a:srgbClr val="000000"/>
                </a:solidFill>
              </a:rPr>
            </a:br>
            <a:r>
              <a:rPr lang="fr-FR" sz="1600" b="1">
                <a:solidFill>
                  <a:srgbClr val="000000"/>
                </a:solidFill>
              </a:rPr>
              <a:t>Étape 2</a:t>
            </a:r>
            <a:r>
              <a:rPr lang="fr-FR" sz="1600">
                <a:solidFill>
                  <a:srgbClr val="000000"/>
                </a:solidFill>
              </a:rPr>
              <a:t>. Modifiez le registre de configuration.</a:t>
            </a:r>
            <a:br>
              <a:rPr lang="en-US" sz="1600" dirty="0">
                <a:solidFill>
                  <a:srgbClr val="000000"/>
                </a:solidFill>
              </a:rPr>
            </a:br>
            <a:r>
              <a:rPr lang="fr-FR" sz="1600" b="1">
                <a:solidFill>
                  <a:srgbClr val="000000"/>
                </a:solidFill>
              </a:rPr>
              <a:t>Étape 3</a:t>
            </a:r>
            <a:r>
              <a:rPr lang="fr-FR" sz="1600">
                <a:solidFill>
                  <a:srgbClr val="000000"/>
                </a:solidFill>
              </a:rPr>
              <a:t>. Copiez la configuration de démarrage dans la configuration d'exécution.</a:t>
            </a:r>
            <a:br>
              <a:rPr lang="en-US" sz="1600" dirty="0">
                <a:solidFill>
                  <a:srgbClr val="000000"/>
                </a:solidFill>
              </a:rPr>
            </a:br>
            <a:r>
              <a:rPr lang="fr-FR" sz="1600" b="1">
                <a:solidFill>
                  <a:srgbClr val="000000"/>
                </a:solidFill>
              </a:rPr>
              <a:t>Étape 4</a:t>
            </a:r>
            <a:r>
              <a:rPr lang="fr-FR" sz="1600">
                <a:solidFill>
                  <a:srgbClr val="000000"/>
                </a:solidFill>
              </a:rPr>
              <a:t>. changer le mot de passe.</a:t>
            </a:r>
            <a:br>
              <a:rPr lang="en-US" sz="1600" dirty="0">
                <a:solidFill>
                  <a:srgbClr val="000000"/>
                </a:solidFill>
              </a:rPr>
            </a:br>
            <a:r>
              <a:rPr lang="fr-FR" sz="1600" b="1">
                <a:solidFill>
                  <a:srgbClr val="000000"/>
                </a:solidFill>
              </a:rPr>
              <a:t>Étape 5</a:t>
            </a:r>
            <a:r>
              <a:rPr lang="fr-FR" sz="1600">
                <a:solidFill>
                  <a:srgbClr val="000000"/>
                </a:solidFill>
              </a:rPr>
              <a:t>. Enregistrez le running-config comme nouveau startup-config. </a:t>
            </a:r>
            <a:br>
              <a:rPr lang="en-US" sz="1600" dirty="0">
                <a:solidFill>
                  <a:srgbClr val="000000"/>
                </a:solidFill>
              </a:rPr>
            </a:br>
            <a:r>
              <a:rPr lang="fr-FR" sz="1600" b="1">
                <a:solidFill>
                  <a:srgbClr val="000000"/>
                </a:solidFill>
              </a:rPr>
              <a:t>Étape 6</a:t>
            </a:r>
            <a:r>
              <a:rPr lang="fr-FR" sz="1600">
                <a:solidFill>
                  <a:srgbClr val="000000"/>
                </a:solidFill>
              </a:rPr>
              <a:t>. Rechargez l'appareil. </a:t>
            </a:r>
          </a:p>
          <a:p>
            <a:pPr marL="0" indent="0" algn="l"/>
            <a:endParaRPr lang="en-US" sz="1600" dirty="0">
              <a:solidFill>
                <a:srgbClr val="000000"/>
              </a:solidFill>
            </a:endParaRPr>
          </a:p>
        </p:txBody>
      </p:sp>
    </p:spTree>
    <p:extLst>
      <p:ext uri="{BB962C8B-B14F-4D97-AF65-F5344CB8AC3E}">
        <p14:creationId xmlns:p14="http://schemas.microsoft.com/office/powerpoint/2010/main" val="6197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Exemple de récupération de mot de passe</a:t>
            </a:r>
          </a:p>
        </p:txBody>
      </p:sp>
      <p:sp>
        <p:nvSpPr>
          <p:cNvPr id="4" name="Content Placeholder 3">
            <a:extLst>
              <a:ext uri="{FF2B5EF4-FFF2-40B4-BE49-F238E27FC236}">
                <a16:creationId xmlns:a16="http://schemas.microsoft.com/office/drawing/2014/main" id="{F2FF3109-185A-EC42-B199-443419D378FE}"/>
              </a:ext>
            </a:extLst>
          </p:cNvPr>
          <p:cNvSpPr>
            <a:spLocks noGrp="1"/>
          </p:cNvSpPr>
          <p:nvPr>
            <p:ph idx="1"/>
          </p:nvPr>
        </p:nvSpPr>
        <p:spPr>
          <a:xfrm>
            <a:off x="474662" y="731837"/>
            <a:ext cx="8280057" cy="1077219"/>
          </a:xfrm>
        </p:spPr>
        <p:txBody>
          <a:bodyPr/>
          <a:lstStyle/>
          <a:p>
            <a:pPr marL="0" indent="0" algn="l" rtl="0"/>
            <a:r>
              <a:rPr lang="fr-FR" sz="1600" b="1">
                <a:solidFill>
                  <a:srgbClr val="000000"/>
                </a:solidFill>
              </a:rPr>
              <a:t>Étape 1. Activez le mode ROMMON. </a:t>
            </a:r>
            <a:r>
              <a:rPr lang="fr-FR" sz="1600">
                <a:solidFill>
                  <a:srgbClr val="000000"/>
                </a:solidFill>
              </a:rPr>
              <a:t>La console d'accès permet à l'utilisateur d'accéder au mode ROMMON au moyen d'une séquence de pause pendant le processus de démarrage ou en retirant la mémoire flash externe au moment de la mise hors tension du périphérique.</a:t>
            </a:r>
            <a:r>
              <a:rPr lang="fr-FR" sz="1600" b="1">
                <a:solidFill>
                  <a:srgbClr val="000000"/>
                </a:solidFill>
              </a:rPr>
              <a:t> </a:t>
            </a:r>
          </a:p>
          <a:p>
            <a:pPr marL="0" indent="0" algn="l" rtl="0"/>
            <a:r>
              <a:rPr lang="fr-FR" sz="1600">
                <a:solidFill>
                  <a:srgbClr val="000000"/>
                </a:solidFill>
              </a:rPr>
              <a:t>En cas de succès, l'invite </a:t>
            </a:r>
            <a:r>
              <a:rPr lang="fr-FR" sz="1600" b="1">
                <a:solidFill>
                  <a:srgbClr val="000000"/>
                </a:solidFill>
              </a:rPr>
              <a:t>rommon 1 &gt;</a:t>
            </a:r>
            <a:r>
              <a:rPr lang="fr-FR" sz="1600">
                <a:solidFill>
                  <a:srgbClr val="000000"/>
                </a:solidFill>
              </a:rPr>
              <a:t> s'affiche, comme indiqué dans l'exemple.</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74553181-127B-5749-BCE9-DDA33C41CCD2}"/>
              </a:ext>
            </a:extLst>
          </p:cNvPr>
          <p:cNvSpPr/>
          <p:nvPr/>
        </p:nvSpPr>
        <p:spPr>
          <a:xfrm>
            <a:off x="903767" y="2110085"/>
            <a:ext cx="7336466" cy="1077218"/>
          </a:xfrm>
          <a:prstGeom prst="rect">
            <a:avLst/>
          </a:prstGeom>
          <a:solidFill>
            <a:srgbClr val="000000"/>
          </a:solidFill>
          <a:ln>
            <a:solidFill>
              <a:schemeClr val="accent1"/>
            </a:solidFill>
          </a:ln>
        </p:spPr>
        <p:txBody>
          <a:bodyPr wrap="square">
            <a:spAutoFit/>
          </a:bodyPr>
          <a:lstStyle/>
          <a:p>
            <a:pPr rtl="0"/>
            <a:r>
              <a:rPr lang="fr-FR" sz="1600">
                <a:solidFill>
                  <a:srgbClr val="DFDFDF"/>
                </a:solidFill>
                <a:latin typeface="Courier New" panose="02070309020205020404" pitchFamily="49" charset="0"/>
              </a:rPr>
              <a:t>Readonly ROMMON initialized </a:t>
            </a:r>
          </a:p>
          <a:p>
            <a:endParaRPr lang="en-US" sz="1600" dirty="0">
              <a:solidFill>
                <a:srgbClr val="DFDFDF"/>
              </a:solidFill>
              <a:latin typeface="Courier New" panose="02070309020205020404" pitchFamily="49" charset="0"/>
            </a:endParaRPr>
          </a:p>
          <a:p>
            <a:pPr rtl="0"/>
            <a:r>
              <a:rPr lang="fr-FR" sz="1600">
                <a:solidFill>
                  <a:srgbClr val="DFDFDF"/>
                </a:solidFill>
                <a:latin typeface="Courier New" panose="02070309020205020404" pitchFamily="49" charset="0"/>
              </a:rPr>
              <a:t>monitor: command "boot" aborted due to user interrupt rommon 1 &gt; </a:t>
            </a:r>
          </a:p>
        </p:txBody>
      </p:sp>
    </p:spTree>
    <p:extLst>
      <p:ext uri="{BB962C8B-B14F-4D97-AF65-F5344CB8AC3E}">
        <p14:creationId xmlns:p14="http://schemas.microsoft.com/office/powerpoint/2010/main" val="238625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Exemple de récupération de mot de passe (suite)</a:t>
            </a:r>
          </a:p>
        </p:txBody>
      </p:sp>
      <p:sp>
        <p:nvSpPr>
          <p:cNvPr id="6" name="Content Placeholder 5">
            <a:extLst>
              <a:ext uri="{FF2B5EF4-FFF2-40B4-BE49-F238E27FC236}">
                <a16:creationId xmlns:a16="http://schemas.microsoft.com/office/drawing/2014/main" id="{B9A6C98F-F5C3-3C4C-A282-C98098A7C815}"/>
              </a:ext>
            </a:extLst>
          </p:cNvPr>
          <p:cNvSpPr>
            <a:spLocks noGrp="1"/>
          </p:cNvSpPr>
          <p:nvPr>
            <p:ph idx="1"/>
          </p:nvPr>
        </p:nvSpPr>
        <p:spPr>
          <a:xfrm>
            <a:off x="474662" y="731837"/>
            <a:ext cx="8280057" cy="1839913"/>
          </a:xfrm>
        </p:spPr>
        <p:txBody>
          <a:bodyPr/>
          <a:lstStyle/>
          <a:p>
            <a:pPr marL="0" indent="0" algn="l" rtl="0"/>
            <a:r>
              <a:rPr lang="fr-FR" sz="1600" b="1">
                <a:solidFill>
                  <a:srgbClr val="000000"/>
                </a:solidFill>
              </a:rPr>
              <a:t>Étape 2. Modifiez le registre de configuration. </a:t>
            </a:r>
            <a:r>
              <a:rPr lang="fr-FR" sz="1600">
                <a:solidFill>
                  <a:srgbClr val="000000"/>
                </a:solidFill>
              </a:rPr>
              <a:t>La commande </a:t>
            </a:r>
            <a:r>
              <a:rPr lang="fr-FR" sz="1600" b="1">
                <a:solidFill>
                  <a:srgbClr val="000000"/>
                </a:solidFill>
              </a:rPr>
              <a:t>confreg 0x2142</a:t>
            </a:r>
            <a:r>
              <a:rPr lang="fr-FR" sz="1600">
                <a:solidFill>
                  <a:srgbClr val="000000"/>
                </a:solidFill>
              </a:rPr>
              <a:t> permet à l'utilisateur de régler le registre de configuration sur 0x2142, ce qui fait que le périphérique ignore le fichier de configuration au démarrage pendant le démarrage.</a:t>
            </a:r>
            <a:r>
              <a:rPr lang="fr-FR" sz="1600" b="1">
                <a:solidFill>
                  <a:srgbClr val="000000"/>
                </a:solidFill>
              </a:rPr>
              <a:t> </a:t>
            </a:r>
          </a:p>
          <a:p>
            <a:pPr marL="0" indent="0" algn="l" rtl="0"/>
            <a:r>
              <a:rPr lang="fr-FR" sz="1600">
                <a:solidFill>
                  <a:srgbClr val="000000"/>
                </a:solidFill>
              </a:rPr>
              <a:t>Une fois le registre de configuration défini sur 0x2142, tapez</a:t>
            </a:r>
            <a:r>
              <a:rPr lang="fr-FR" sz="1600" b="1">
                <a:solidFill>
                  <a:srgbClr val="000000"/>
                </a:solidFill>
              </a:rPr>
              <a:t> reset</a:t>
            </a:r>
            <a:r>
              <a:rPr lang="fr-FR" sz="1600">
                <a:solidFill>
                  <a:srgbClr val="000000"/>
                </a:solidFill>
              </a:rPr>
              <a:t> à l'invite pour redémarrer le périphérique. Saisissez la séquence de pause au moment où le périphérique redémarre et décompresser l'IOS. L'exemple montre la sortie du terminal d'un routeur 1941 en mode ROMMON après l'utilisation d'une séquence de pause au cours du processus de démarrage.</a:t>
            </a:r>
          </a:p>
          <a:p>
            <a:pPr marL="0" indent="0" algn="l"/>
            <a:endParaRPr lang="en-US" sz="1600" dirty="0">
              <a:solidFill>
                <a:srgbClr val="000000"/>
              </a:solidFill>
            </a:endParaRPr>
          </a:p>
        </p:txBody>
      </p:sp>
      <p:sp>
        <p:nvSpPr>
          <p:cNvPr id="7" name="Rectangle 6">
            <a:extLst>
              <a:ext uri="{FF2B5EF4-FFF2-40B4-BE49-F238E27FC236}">
                <a16:creationId xmlns:a16="http://schemas.microsoft.com/office/drawing/2014/main" id="{5A990C45-165C-AC4F-A533-448CCE688682}"/>
              </a:ext>
            </a:extLst>
          </p:cNvPr>
          <p:cNvSpPr/>
          <p:nvPr/>
        </p:nvSpPr>
        <p:spPr>
          <a:xfrm>
            <a:off x="1201479" y="2811225"/>
            <a:ext cx="7144009" cy="1600438"/>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rommon 1 &gt; </a:t>
            </a:r>
            <a:r>
              <a:rPr lang="fr-FR" sz="1400" b="1">
                <a:solidFill>
                  <a:srgbClr val="FFFFFF"/>
                </a:solidFill>
                <a:latin typeface="Courier New" panose="02070309020205020404" pitchFamily="49" charset="0"/>
              </a:rPr>
              <a:t>confreg 0x2142</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rommon 2 &gt; </a:t>
            </a:r>
            <a:r>
              <a:rPr lang="fr-FR" sz="1400" b="1">
                <a:solidFill>
                  <a:srgbClr val="FFFFFF"/>
                </a:solidFill>
                <a:latin typeface="Courier New" panose="02070309020205020404" pitchFamily="49" charset="0"/>
              </a:rPr>
              <a:t>reset</a:t>
            </a:r>
            <a:r>
              <a:rPr lang="fr-FR" sz="1400">
                <a:solidFill>
                  <a:srgbClr val="DFDFDF"/>
                </a:solidFill>
                <a:latin typeface="Courier New" panose="02070309020205020404" pitchFamily="49" charset="0"/>
              </a:rPr>
              <a:t> </a:t>
            </a:r>
          </a:p>
          <a:p>
            <a:endParaRPr lang="en-US" sz="1400" dirty="0">
              <a:solidFill>
                <a:srgbClr val="DFDFDF"/>
              </a:solidFill>
              <a:latin typeface="Courier New" panose="02070309020205020404" pitchFamily="49" charset="0"/>
            </a:endParaRPr>
          </a:p>
          <a:p>
            <a:pPr rtl="0"/>
            <a:r>
              <a:rPr lang="fr-FR" sz="1400">
                <a:solidFill>
                  <a:srgbClr val="DFDFDF"/>
                </a:solidFill>
                <a:latin typeface="Courier New" panose="02070309020205020404" pitchFamily="49" charset="0"/>
              </a:rPr>
              <a:t>System Bootstrap, Version 15.0(1r)M9, RELEASE SOFTWARE (fc1)</a:t>
            </a:r>
          </a:p>
          <a:p>
            <a:pPr rtl="0"/>
            <a:r>
              <a:rPr lang="fr-FR" sz="1400">
                <a:solidFill>
                  <a:srgbClr val="DFDFDF"/>
                </a:solidFill>
                <a:latin typeface="Courier New" panose="02070309020205020404" pitchFamily="49" charset="0"/>
              </a:rPr>
              <a:t>Technical Support: http://www.cisco.com/techsupport </a:t>
            </a:r>
          </a:p>
          <a:p>
            <a:pPr rtl="0"/>
            <a:r>
              <a:rPr lang="fr-FR" sz="1400">
                <a:solidFill>
                  <a:srgbClr val="DFDFDF"/>
                </a:solidFill>
                <a:latin typeface="Courier New" panose="02070309020205020404" pitchFamily="49" charset="0"/>
              </a:rPr>
              <a:t>Copyright (c) 2010 by cisco Systems, Inc. </a:t>
            </a:r>
          </a:p>
          <a:p>
            <a:pPr rtl="0"/>
            <a:r>
              <a:rPr lang="fr-FR" sz="1400">
                <a:solidFill>
                  <a:srgbClr val="DFDFDF"/>
                </a:solidFill>
                <a:latin typeface="Courier New" panose="02070309020205020404" pitchFamily="49" charset="0"/>
              </a:rPr>
              <a:t>(output omitted)</a:t>
            </a:r>
          </a:p>
        </p:txBody>
      </p:sp>
    </p:spTree>
    <p:extLst>
      <p:ext uri="{BB962C8B-B14F-4D97-AF65-F5344CB8AC3E}">
        <p14:creationId xmlns:p14="http://schemas.microsoft.com/office/powerpoint/2010/main" val="2177660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Exemple de récupération de mot de passe (suite)</a:t>
            </a:r>
          </a:p>
        </p:txBody>
      </p:sp>
      <p:sp>
        <p:nvSpPr>
          <p:cNvPr id="4" name="Content Placeholder 3">
            <a:extLst>
              <a:ext uri="{FF2B5EF4-FFF2-40B4-BE49-F238E27FC236}">
                <a16:creationId xmlns:a16="http://schemas.microsoft.com/office/drawing/2014/main" id="{AEE27DDC-14A5-1040-AD6B-1FBE2775A81A}"/>
              </a:ext>
            </a:extLst>
          </p:cNvPr>
          <p:cNvSpPr>
            <a:spLocks noGrp="1"/>
          </p:cNvSpPr>
          <p:nvPr>
            <p:ph idx="1"/>
          </p:nvPr>
        </p:nvSpPr>
        <p:spPr>
          <a:xfrm>
            <a:off x="474662" y="731838"/>
            <a:ext cx="8280057" cy="1323440"/>
          </a:xfrm>
        </p:spPr>
        <p:txBody>
          <a:bodyPr/>
          <a:lstStyle/>
          <a:p>
            <a:pPr marL="0" indent="0" algn="l" rtl="0"/>
            <a:r>
              <a:rPr lang="fr-FR" sz="1600" b="1">
                <a:solidFill>
                  <a:srgbClr val="000000"/>
                </a:solidFill>
              </a:rPr>
              <a:t>Étape 3. Copiez la configuration de démarrage dans la configuration d'exécution. </a:t>
            </a:r>
            <a:r>
              <a:rPr lang="fr-FR" sz="1600">
                <a:solidFill>
                  <a:srgbClr val="000000"/>
                </a:solidFill>
              </a:rPr>
              <a:t>Une fois que l'appareil a fini de se recharger, lancez la commande </a:t>
            </a:r>
            <a:r>
              <a:rPr lang="fr-FR" sz="1600" b="1">
                <a:solidFill>
                  <a:srgbClr val="000000"/>
                </a:solidFill>
              </a:rPr>
              <a:t>copy startup-config running-config</a:t>
            </a:r>
            <a:r>
              <a:rPr lang="fr-FR" sz="1600">
                <a:solidFill>
                  <a:srgbClr val="000000"/>
                </a:solidFill>
              </a:rPr>
              <a:t> .</a:t>
            </a:r>
          </a:p>
          <a:p>
            <a:pPr marL="0" indent="0" algn="l" rtl="0"/>
            <a:r>
              <a:rPr lang="fr-FR" sz="1600">
                <a:solidFill>
                  <a:srgbClr val="000000"/>
                </a:solidFill>
              </a:rPr>
              <a:t>AVERTISSEMENT : Ne pas saisir la commande </a:t>
            </a:r>
            <a:r>
              <a:rPr lang="fr-FR" sz="1600" b="1">
                <a:solidFill>
                  <a:srgbClr val="000000"/>
                </a:solidFill>
              </a:rPr>
              <a:t>copy running-config startup-config</a:t>
            </a:r>
            <a:r>
              <a:rPr lang="fr-FR" sz="1600">
                <a:solidFill>
                  <a:srgbClr val="000000"/>
                </a:solidFill>
              </a:rPr>
              <a:t>. Cette commande efface la configuration initiale.</a:t>
            </a:r>
          </a:p>
          <a:p>
            <a:pPr marL="0" indent="0" algn="l"/>
            <a:endParaRPr lang="en-US" sz="1600" dirty="0">
              <a:solidFill>
                <a:srgbClr val="000000"/>
              </a:solidFill>
            </a:endParaRPr>
          </a:p>
        </p:txBody>
      </p:sp>
      <p:sp>
        <p:nvSpPr>
          <p:cNvPr id="5" name="Rectangle 4">
            <a:extLst>
              <a:ext uri="{FF2B5EF4-FFF2-40B4-BE49-F238E27FC236}">
                <a16:creationId xmlns:a16="http://schemas.microsoft.com/office/drawing/2014/main" id="{A51ABB15-4737-4B42-8664-5CEA7AC0E43C}"/>
              </a:ext>
            </a:extLst>
          </p:cNvPr>
          <p:cNvSpPr/>
          <p:nvPr/>
        </p:nvSpPr>
        <p:spPr>
          <a:xfrm>
            <a:off x="1525932" y="2322184"/>
            <a:ext cx="6177516" cy="1323439"/>
          </a:xfrm>
          <a:prstGeom prst="rect">
            <a:avLst/>
          </a:prstGeom>
          <a:solidFill>
            <a:srgbClr val="000000"/>
          </a:solidFill>
        </p:spPr>
        <p:txBody>
          <a:bodyPr wrap="square">
            <a:spAutoFit/>
          </a:bodyPr>
          <a:lstStyle/>
          <a:p>
            <a:pPr rtl="0"/>
            <a:r>
              <a:rPr lang="fr-FR" sz="1600">
                <a:solidFill>
                  <a:srgbClr val="DFDFDF"/>
                </a:solidFill>
                <a:latin typeface="Courier New" panose="02070309020205020404" pitchFamily="49" charset="0"/>
              </a:rPr>
              <a:t>Router# </a:t>
            </a:r>
            <a:r>
              <a:rPr lang="fr-FR" sz="1600" b="1">
                <a:solidFill>
                  <a:srgbClr val="FFFFFF"/>
                </a:solidFill>
                <a:latin typeface="Courier New" panose="02070309020205020404" pitchFamily="49" charset="0"/>
              </a:rPr>
              <a:t>copy startup-config running-config</a:t>
            </a:r>
          </a:p>
          <a:p>
            <a:pPr rtl="0"/>
            <a:r>
              <a:rPr lang="fr-FR" sz="1600">
                <a:solidFill>
                  <a:srgbClr val="DFDFDF"/>
                </a:solidFill>
                <a:latin typeface="Courier New" panose="02070309020205020404" pitchFamily="49" charset="0"/>
              </a:rPr>
              <a:t>Destination filename [running-config]? </a:t>
            </a:r>
          </a:p>
          <a:p>
            <a:endParaRPr lang="en-US" sz="1600" dirty="0">
              <a:solidFill>
                <a:srgbClr val="DFDFDF"/>
              </a:solidFill>
              <a:latin typeface="Courier New" panose="02070309020205020404" pitchFamily="49" charset="0"/>
            </a:endParaRPr>
          </a:p>
          <a:p>
            <a:pPr rtl="0"/>
            <a:r>
              <a:rPr lang="fr-FR" sz="1600">
                <a:solidFill>
                  <a:srgbClr val="DFDFDF"/>
                </a:solidFill>
                <a:latin typeface="Courier New" panose="02070309020205020404" pitchFamily="49" charset="0"/>
              </a:rPr>
              <a:t>1450 bytes copied in 0.156 secs (9295 bytes/sec) </a:t>
            </a:r>
          </a:p>
          <a:p>
            <a:pPr rtl="0"/>
            <a:r>
              <a:rPr lang="fr-FR" sz="1600">
                <a:solidFill>
                  <a:srgbClr val="DFDFDF"/>
                </a:solidFill>
                <a:latin typeface="Courier New" panose="02070309020205020404" pitchFamily="49" charset="0"/>
              </a:rPr>
              <a:t>R1#</a:t>
            </a:r>
          </a:p>
        </p:txBody>
      </p:sp>
    </p:spTree>
    <p:extLst>
      <p:ext uri="{BB962C8B-B14F-4D97-AF65-F5344CB8AC3E}">
        <p14:creationId xmlns:p14="http://schemas.microsoft.com/office/powerpoint/2010/main" val="575168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10: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983030644"/>
              </p:ext>
            </p:extLst>
          </p:nvPr>
        </p:nvGraphicFramePr>
        <p:xfrm>
          <a:off x="457291" y="1214563"/>
          <a:ext cx="8229418" cy="345849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10.1.4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rtl="0"/>
                      <a:r>
                        <a:rPr lang="fr-FR" sz="1100">
                          <a:solidFill>
                            <a:srgbClr val="000000"/>
                          </a:solidFill>
                        </a:rPr>
                        <a:t>Configuration et vérification du protocole CDP</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10.1.5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Utiliser le protocole CDP pour élaborer une topologie du réseau.</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10.2.4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et vérification du protocole LLDP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10.2.5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Comparer CDP et LLDP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10.2.6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Utiliser le protocole LLDP pour élaborer une topologie du 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10.3.4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et vérification du protocole NTP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10.4.5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Versions SNMP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10.4.10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Atelier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Recherche de logiciels de surveillance du 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r h="350784">
                <a:tc>
                  <a:txBody>
                    <a:bodyPr/>
                    <a:lstStyle/>
                    <a:p>
                      <a:pPr algn="ctr" rtl="0"/>
                      <a:r>
                        <a:rPr lang="fr-FR" sz="1100">
                          <a:solidFill>
                            <a:srgbClr val="000000"/>
                          </a:solidFill>
                        </a:rPr>
                        <a:t>10.5.6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Fonctionnement de Syslog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165790490"/>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Exemple de récupération de mot de passe (suite)</a:t>
            </a:r>
          </a:p>
        </p:txBody>
      </p:sp>
      <p:sp>
        <p:nvSpPr>
          <p:cNvPr id="6" name="Content Placeholder 5">
            <a:extLst>
              <a:ext uri="{FF2B5EF4-FFF2-40B4-BE49-F238E27FC236}">
                <a16:creationId xmlns:a16="http://schemas.microsoft.com/office/drawing/2014/main" id="{C1657137-F378-FF47-9E5E-8202B5FCADC2}"/>
              </a:ext>
            </a:extLst>
          </p:cNvPr>
          <p:cNvSpPr>
            <a:spLocks noGrp="1"/>
          </p:cNvSpPr>
          <p:nvPr>
            <p:ph idx="1"/>
          </p:nvPr>
        </p:nvSpPr>
        <p:spPr>
          <a:xfrm>
            <a:off x="474662" y="731837"/>
            <a:ext cx="8280057" cy="1255989"/>
          </a:xfrm>
        </p:spPr>
        <p:txBody>
          <a:bodyPr/>
          <a:lstStyle/>
          <a:p>
            <a:pPr marL="0" indent="0" algn="l" rtl="0"/>
            <a:r>
              <a:rPr lang="fr-FR" sz="1600" b="1">
                <a:solidFill>
                  <a:srgbClr val="000000"/>
                </a:solidFill>
              </a:rPr>
              <a:t>Étape 4. changer le mot de passe. </a:t>
            </a:r>
            <a:r>
              <a:rPr lang="fr-FR" sz="1600">
                <a:solidFill>
                  <a:srgbClr val="000000"/>
                </a:solidFill>
              </a:rPr>
              <a:t>Étant donné que vous êtes en mode d'exécution privilégié, vous pouvez maintenant configurer tous les mots de passe requis.</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Le mot de passe </a:t>
            </a:r>
            <a:r>
              <a:rPr lang="fr-FR" sz="1600" b="1">
                <a:solidFill>
                  <a:srgbClr val="000000"/>
                </a:solidFill>
              </a:rPr>
              <a:t>cisco</a:t>
            </a:r>
            <a:r>
              <a:rPr lang="fr-FR" sz="1600">
                <a:solidFill>
                  <a:srgbClr val="000000"/>
                </a:solidFill>
              </a:rPr>
              <a:t> is n'est pas un mot de passe fort et n'est utilisé ici qu'à titre d'exemple</a:t>
            </a:r>
          </a:p>
          <a:p>
            <a:pPr marL="0" indent="0" algn="l"/>
            <a:endParaRPr lang="en-US" sz="1600" dirty="0">
              <a:solidFill>
                <a:srgbClr val="000000"/>
              </a:solidFill>
            </a:endParaRPr>
          </a:p>
        </p:txBody>
      </p:sp>
      <p:sp>
        <p:nvSpPr>
          <p:cNvPr id="7" name="Rectangle 6">
            <a:extLst>
              <a:ext uri="{FF2B5EF4-FFF2-40B4-BE49-F238E27FC236}">
                <a16:creationId xmlns:a16="http://schemas.microsoft.com/office/drawing/2014/main" id="{DE306985-6FE1-FF47-A38A-22A7232EF85D}"/>
              </a:ext>
            </a:extLst>
          </p:cNvPr>
          <p:cNvSpPr/>
          <p:nvPr/>
        </p:nvSpPr>
        <p:spPr>
          <a:xfrm>
            <a:off x="999460" y="2333096"/>
            <a:ext cx="7006856" cy="738664"/>
          </a:xfrm>
          <a:prstGeom prst="rect">
            <a:avLst/>
          </a:prstGeom>
          <a:solidFill>
            <a:srgbClr val="000000"/>
          </a:solidFill>
        </p:spPr>
        <p:txBody>
          <a:bodyPr wrap="square">
            <a:spAutoFit/>
          </a:bodyPr>
          <a:lstStyle/>
          <a:p>
            <a:pPr rtl="0"/>
            <a:r>
              <a:rPr lang="fr-FR" sz="1400">
                <a:solidFill>
                  <a:srgbClr val="DFDFDF"/>
                </a:solidFill>
                <a:latin typeface="Courier New" panose="02070309020205020404" pitchFamily="49" charset="0"/>
              </a:rPr>
              <a:t>R1# </a:t>
            </a:r>
            <a:r>
              <a:rPr lang="fr-FR" sz="1400" b="1">
                <a:solidFill>
                  <a:srgbClr val="FFFFFF"/>
                </a:solidFill>
                <a:latin typeface="Courier New" panose="02070309020205020404" pitchFamily="49" charset="0"/>
              </a:rPr>
              <a:t>configure terminal</a:t>
            </a:r>
            <a:r>
              <a:rPr lang="fr-FR" sz="1400">
                <a:solidFill>
                  <a:srgbClr val="DFDFDF"/>
                </a:solidFill>
                <a:latin typeface="Courier New" panose="02070309020205020404" pitchFamily="49" charset="0"/>
              </a:rPr>
              <a:t> </a:t>
            </a:r>
          </a:p>
          <a:p>
            <a:pPr rtl="0"/>
            <a:r>
              <a:rPr lang="fr-FR" sz="1400">
                <a:solidFill>
                  <a:srgbClr val="DFDFDF"/>
                </a:solidFill>
                <a:latin typeface="Courier New" panose="02070309020205020404" pitchFamily="49" charset="0"/>
              </a:rPr>
              <a:t>Entrez les commandes de configuration, une par ligne. End with CNTL/Z. </a:t>
            </a:r>
          </a:p>
          <a:p>
            <a:pPr rtl="0"/>
            <a:r>
              <a:rPr lang="fr-FR" sz="1400">
                <a:solidFill>
                  <a:srgbClr val="DFDFDF"/>
                </a:solidFill>
                <a:latin typeface="Courier New" panose="02070309020205020404" pitchFamily="49" charset="0"/>
              </a:rPr>
              <a:t>R1(config)# </a:t>
            </a:r>
            <a:r>
              <a:rPr lang="fr-FR" sz="1400" b="1">
                <a:solidFill>
                  <a:srgbClr val="FFFFFF"/>
                </a:solidFill>
                <a:latin typeface="Courier New" panose="02070309020205020404" pitchFamily="49" charset="0"/>
              </a:rPr>
              <a:t>enable secret cisco</a:t>
            </a:r>
          </a:p>
        </p:txBody>
      </p:sp>
    </p:spTree>
    <p:extLst>
      <p:ext uri="{BB962C8B-B14F-4D97-AF65-F5344CB8AC3E}">
        <p14:creationId xmlns:p14="http://schemas.microsoft.com/office/powerpoint/2010/main" val="268508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Exemple de récupération de mot de passe (suite)</a:t>
            </a:r>
          </a:p>
        </p:txBody>
      </p:sp>
      <p:sp>
        <p:nvSpPr>
          <p:cNvPr id="6" name="Content Placeholder 5">
            <a:extLst>
              <a:ext uri="{FF2B5EF4-FFF2-40B4-BE49-F238E27FC236}">
                <a16:creationId xmlns:a16="http://schemas.microsoft.com/office/drawing/2014/main" id="{C1657137-F378-FF47-9E5E-8202B5FCADC2}"/>
              </a:ext>
            </a:extLst>
          </p:cNvPr>
          <p:cNvSpPr>
            <a:spLocks noGrp="1"/>
          </p:cNvSpPr>
          <p:nvPr>
            <p:ph idx="1"/>
          </p:nvPr>
        </p:nvSpPr>
        <p:spPr>
          <a:xfrm>
            <a:off x="474662" y="731838"/>
            <a:ext cx="8280057" cy="1163224"/>
          </a:xfrm>
        </p:spPr>
        <p:txBody>
          <a:bodyPr/>
          <a:lstStyle/>
          <a:p>
            <a:pPr marL="0" indent="0" algn="l" rtl="0"/>
            <a:r>
              <a:rPr lang="fr-FR" sz="1600" b="1">
                <a:solidFill>
                  <a:srgbClr val="000000"/>
                </a:solidFill>
              </a:rPr>
              <a:t>Étape 5. Enregistrez le running-config comme nouveau startup-config. </a:t>
            </a:r>
            <a:r>
              <a:rPr lang="fr-FR" sz="1600">
                <a:solidFill>
                  <a:srgbClr val="000000"/>
                </a:solidFill>
              </a:rPr>
              <a:t>Une fois que les nouveaux mots de passe sont configurés, modifiez le registre de configuration pour le ramener à 0x2102 en utilisant la commande </a:t>
            </a:r>
            <a:r>
              <a:rPr lang="fr-FR" sz="1600" b="1">
                <a:solidFill>
                  <a:srgbClr val="000000"/>
                </a:solidFill>
              </a:rPr>
              <a:t>config-register 0x2102</a:t>
            </a:r>
            <a:r>
              <a:rPr lang="fr-FR" sz="1600">
                <a:solidFill>
                  <a:srgbClr val="000000"/>
                </a:solidFill>
              </a:rPr>
              <a:t> dans le mode de configuration globale. Enregistrez le running-config dans startup-config. </a:t>
            </a:r>
          </a:p>
          <a:p>
            <a:pPr marL="0" indent="0" algn="l"/>
            <a:endParaRPr lang="en-US" sz="1600" dirty="0">
              <a:solidFill>
                <a:srgbClr val="000000"/>
              </a:solidFill>
            </a:endParaRPr>
          </a:p>
        </p:txBody>
      </p:sp>
      <p:sp>
        <p:nvSpPr>
          <p:cNvPr id="2" name="Rectangle 1">
            <a:extLst>
              <a:ext uri="{FF2B5EF4-FFF2-40B4-BE49-F238E27FC236}">
                <a16:creationId xmlns:a16="http://schemas.microsoft.com/office/drawing/2014/main" id="{76034260-4E5D-BC4E-814E-7BA779F2811C}"/>
              </a:ext>
            </a:extLst>
          </p:cNvPr>
          <p:cNvSpPr/>
          <p:nvPr/>
        </p:nvSpPr>
        <p:spPr>
          <a:xfrm>
            <a:off x="1658678" y="1992299"/>
            <a:ext cx="5656521" cy="1569660"/>
          </a:xfrm>
          <a:prstGeom prst="rect">
            <a:avLst/>
          </a:prstGeom>
          <a:solidFill>
            <a:srgbClr val="000000"/>
          </a:solidFill>
        </p:spPr>
        <p:txBody>
          <a:bodyPr wrap="square">
            <a:spAutoFit/>
          </a:bodyPr>
          <a:lstStyle/>
          <a:p>
            <a:pPr rtl="0"/>
            <a:r>
              <a:rPr lang="fr-FR" sz="1600">
                <a:solidFill>
                  <a:schemeClr val="bg1"/>
                </a:solidFill>
                <a:latin typeface="Courier New" panose="02070309020205020404" pitchFamily="49" charset="0"/>
                <a:cs typeface="Courier New" panose="02070309020205020404" pitchFamily="49" charset="0"/>
              </a:rPr>
              <a:t>R1(config)# </a:t>
            </a:r>
            <a:r>
              <a:rPr lang="fr-FR" sz="1600" b="1">
                <a:solidFill>
                  <a:schemeClr val="bg1"/>
                </a:solidFill>
                <a:latin typeface="Courier New" panose="02070309020205020404" pitchFamily="49" charset="0"/>
                <a:cs typeface="Courier New" panose="02070309020205020404" pitchFamily="49" charset="0"/>
              </a:rPr>
              <a:t>config-register 0x2102</a:t>
            </a:r>
          </a:p>
          <a:p>
            <a:pPr rtl="0"/>
            <a:r>
              <a:rPr lang="fr-FR" sz="1600">
                <a:solidFill>
                  <a:schemeClr val="bg1"/>
                </a:solidFill>
                <a:latin typeface="Courier New" panose="02070309020205020404" pitchFamily="49" charset="0"/>
                <a:cs typeface="Courier New" panose="02070309020205020404" pitchFamily="49" charset="0"/>
              </a:rPr>
              <a:t>R1(config)# </a:t>
            </a:r>
            <a:r>
              <a:rPr lang="fr-FR" sz="1600" b="1">
                <a:solidFill>
                  <a:schemeClr val="bg1"/>
                </a:solidFill>
                <a:latin typeface="Courier New" panose="02070309020205020404" pitchFamily="49" charset="0"/>
                <a:cs typeface="Courier New" panose="02070309020205020404" pitchFamily="49" charset="0"/>
              </a:rPr>
              <a:t>end</a:t>
            </a:r>
            <a:r>
              <a:rPr lang="fr-FR" sz="1600">
                <a:solidFill>
                  <a:schemeClr val="bg1"/>
                </a:solidFill>
                <a:latin typeface="Courier New" panose="02070309020205020404" pitchFamily="49" charset="0"/>
                <a:cs typeface="Courier New" panose="02070309020205020404" pitchFamily="49" charset="0"/>
              </a:rPr>
              <a:t> </a:t>
            </a:r>
          </a:p>
          <a:p>
            <a:pPr rtl="0"/>
            <a:r>
              <a:rPr lang="fr-FR" sz="1600">
                <a:solidFill>
                  <a:schemeClr val="bg1"/>
                </a:solidFill>
                <a:latin typeface="Courier New" panose="02070309020205020404" pitchFamily="49" charset="0"/>
                <a:cs typeface="Courier New" panose="02070309020205020404" pitchFamily="49" charset="0"/>
              </a:rPr>
              <a:t>R1# </a:t>
            </a:r>
            <a:r>
              <a:rPr lang="fr-FR" sz="1600" b="1">
                <a:solidFill>
                  <a:schemeClr val="bg1"/>
                </a:solidFill>
                <a:latin typeface="Courier New" panose="02070309020205020404" pitchFamily="49" charset="0"/>
                <a:cs typeface="Courier New" panose="02070309020205020404" pitchFamily="49" charset="0"/>
              </a:rPr>
              <a:t>copy running-config startup-config</a:t>
            </a:r>
            <a:r>
              <a:rPr lang="fr-FR" sz="1600">
                <a:solidFill>
                  <a:schemeClr val="bg1"/>
                </a:solidFill>
                <a:latin typeface="Courier New" panose="02070309020205020404" pitchFamily="49" charset="0"/>
                <a:cs typeface="Courier New" panose="02070309020205020404" pitchFamily="49" charset="0"/>
              </a:rPr>
              <a:t> </a:t>
            </a:r>
          </a:p>
          <a:p>
            <a:pPr rtl="0"/>
            <a:r>
              <a:rPr lang="fr-FR" sz="1600">
                <a:solidFill>
                  <a:schemeClr val="bg1"/>
                </a:solidFill>
                <a:latin typeface="Courier New" panose="02070309020205020404" pitchFamily="49" charset="0"/>
                <a:cs typeface="Courier New" panose="02070309020205020404" pitchFamily="49" charset="0"/>
              </a:rPr>
              <a:t>Destination filename [startup-config]? Building configuration... [OK] </a:t>
            </a:r>
          </a:p>
          <a:p>
            <a:pPr rtl="0"/>
            <a:r>
              <a:rPr lang="fr-FR" sz="16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284194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Packet Tracer - Sauvegarde des fichiers de configuration</a:t>
            </a:r>
          </a:p>
        </p:txBody>
      </p:sp>
      <p:sp>
        <p:nvSpPr>
          <p:cNvPr id="5" name="Content Placeholder 4">
            <a:extLst>
              <a:ext uri="{FF2B5EF4-FFF2-40B4-BE49-F238E27FC236}">
                <a16:creationId xmlns:a16="http://schemas.microsoft.com/office/drawing/2014/main" id="{924DF2C1-B1AC-0449-BA9A-F8AB5AF0DF80}"/>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Au cours de cet exercice, vous aborderez les points suivants : </a:t>
            </a:r>
          </a:p>
          <a:p>
            <a:pPr marL="342900" indent="-342900" algn="l" rtl="0">
              <a:buFont typeface="Arial" panose="020B0604020202020204" pitchFamily="34" charset="0"/>
              <a:buChar char="•"/>
            </a:pPr>
            <a:r>
              <a:rPr lang="fr-FR" sz="1800">
                <a:solidFill>
                  <a:srgbClr val="000000"/>
                </a:solidFill>
              </a:rPr>
              <a:t>Partie 1 : Établissement de la connectivité avec le serveur TFTP </a:t>
            </a:r>
          </a:p>
          <a:p>
            <a:pPr marL="342900" indent="-342900" algn="l" rtl="0">
              <a:buFont typeface="Arial" panose="020B0604020202020204" pitchFamily="34" charset="0"/>
              <a:buChar char="•"/>
            </a:pPr>
            <a:r>
              <a:rPr lang="fr-FR" sz="1800">
                <a:solidFill>
                  <a:srgbClr val="000000"/>
                </a:solidFill>
              </a:rPr>
              <a:t>Partie 2 : Transfert du fichier de configuration à partir du serveur TFTP </a:t>
            </a:r>
          </a:p>
          <a:p>
            <a:pPr marL="342900" indent="-342900" algn="l" rtl="0">
              <a:buFont typeface="Arial" panose="020B0604020202020204" pitchFamily="34" charset="0"/>
              <a:buChar char="•"/>
            </a:pPr>
            <a:r>
              <a:rPr lang="fr-FR" sz="1800">
                <a:solidFill>
                  <a:srgbClr val="000000"/>
                </a:solidFill>
              </a:rPr>
              <a:t>Partie 3 : Sauvegarde de la configuration et de l'IOS sur le serveur TFTP</a:t>
            </a:r>
          </a:p>
        </p:txBody>
      </p:sp>
    </p:spTree>
    <p:extLst>
      <p:ext uri="{BB962C8B-B14F-4D97-AF65-F5344CB8AC3E}">
        <p14:creationId xmlns:p14="http://schemas.microsoft.com/office/powerpoint/2010/main" val="39558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Maintenance des fichiers de routeurs et de commutateurs</a:t>
            </a:r>
            <a:br>
              <a:rPr lang="en-US" dirty="0"/>
            </a:br>
            <a:r>
              <a:rPr lang="fr-FR" sz="2400"/>
              <a:t>Travaux pratiques - Utiliser le terme Tera pour gérer les fichiers de configuration des routeurs</a:t>
            </a:r>
          </a:p>
        </p:txBody>
      </p:sp>
      <p:sp>
        <p:nvSpPr>
          <p:cNvPr id="4" name="Content Placeholder 3">
            <a:extLst>
              <a:ext uri="{FF2B5EF4-FFF2-40B4-BE49-F238E27FC236}">
                <a16:creationId xmlns:a16="http://schemas.microsoft.com/office/drawing/2014/main" id="{6C1F91CE-3A84-4E44-AF83-2DCF5C944D77}"/>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Au cours de ces travaux pratiques, vous aborderez les points suivants :</a:t>
            </a:r>
          </a:p>
          <a:p>
            <a:pPr marL="342900" indent="-342900" algn="l" rtl="0">
              <a:buFont typeface="Arial" panose="020B0604020202020204" pitchFamily="34" charset="0"/>
              <a:buChar char="•"/>
            </a:pPr>
            <a:r>
              <a:rPr lang="fr-FR" sz="1800">
                <a:solidFill>
                  <a:srgbClr val="000000"/>
                </a:solidFill>
              </a:rPr>
              <a:t>Partie 1: Configurer les paramètres de base des périphériques</a:t>
            </a:r>
          </a:p>
          <a:p>
            <a:pPr marL="342900" indent="-342900" algn="l" rtl="0">
              <a:buFont typeface="Arial" panose="020B0604020202020204" pitchFamily="34" charset="0"/>
              <a:buChar char="•"/>
            </a:pPr>
            <a:r>
              <a:rPr lang="fr-FR" sz="1800">
                <a:solidFill>
                  <a:srgbClr val="000000"/>
                </a:solidFill>
              </a:rPr>
              <a:t>Partie 2: Utiliser un logiciel d'émulation de terminal pour créer un fichier de sauvegarde de configuration</a:t>
            </a:r>
          </a:p>
          <a:p>
            <a:pPr marL="342900" indent="-342900" algn="l" rtl="0">
              <a:buFont typeface="Arial" panose="020B0604020202020204" pitchFamily="34" charset="0"/>
              <a:buChar char="•"/>
            </a:pPr>
            <a:r>
              <a:rPr lang="fr-FR" sz="1800">
                <a:solidFill>
                  <a:srgbClr val="000000"/>
                </a:solidFill>
              </a:rPr>
              <a:t>Partie 3 : Utilisation d'un fichier de sauvegarde de configuration pour restaurer un routeur</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877713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85432"/>
            <a:ext cx="8345488" cy="731837"/>
          </a:xfrm>
        </p:spPr>
        <p:txBody>
          <a:bodyPr/>
          <a:lstStyle/>
          <a:p>
            <a:pPr rtl="0"/>
            <a:r>
              <a:rPr lang="fr-FR" sz="1600"/>
              <a:t>Maintenance des fichiers des routeurs et des commutateurs</a:t>
            </a:r>
            <a:br>
              <a:rPr lang="en-US" dirty="0"/>
            </a:br>
            <a:r>
              <a:rPr lang="fr-FR" sz="2400"/>
              <a:t>Packet Tracer - Utiliser TFTP, Flash et USB pour gérer les fichiers de configuration — Physical Mode</a:t>
            </a:r>
            <a:br>
              <a:rPr lang="en-US" sz="2400" dirty="0"/>
            </a:br>
            <a:r>
              <a:rPr lang="fr-FR" sz="2400"/>
              <a:t>Travaux Pratiques - Utiliser TFTP, Flash et USB pour gérer les fichiers de configuration</a:t>
            </a:r>
          </a:p>
        </p:txBody>
      </p:sp>
      <p:sp>
        <p:nvSpPr>
          <p:cNvPr id="5" name="Content Placeholder 4">
            <a:extLst>
              <a:ext uri="{FF2B5EF4-FFF2-40B4-BE49-F238E27FC236}">
                <a16:creationId xmlns:a16="http://schemas.microsoft.com/office/drawing/2014/main" id="{137031E9-71E3-CF4D-A972-BB9A285E62D0}"/>
              </a:ext>
            </a:extLst>
          </p:cNvPr>
          <p:cNvSpPr>
            <a:spLocks noGrp="1"/>
          </p:cNvSpPr>
          <p:nvPr>
            <p:ph idx="1"/>
          </p:nvPr>
        </p:nvSpPr>
        <p:spPr>
          <a:xfrm>
            <a:off x="431971" y="1614901"/>
            <a:ext cx="8280057" cy="3528599"/>
          </a:xfrm>
        </p:spPr>
        <p:txBody>
          <a:bodyPr/>
          <a:lstStyle/>
          <a:p>
            <a:pPr marL="0" indent="0" algn="l" rtl="0"/>
            <a:r>
              <a:rPr lang="fr-FR" sz="1600">
                <a:solidFill>
                  <a:srgbClr val="000000"/>
                </a:solidFill>
              </a:rPr>
              <a:t>Dans cette activité mode physique du Packet Tracer et dans les Travaux Pratiques, vous remplirez les objectifs suivants:</a:t>
            </a:r>
          </a:p>
          <a:p>
            <a:pPr marL="342900" indent="-342900" algn="l" rtl="0">
              <a:buFont typeface="Arial" panose="020B0604020202020204" pitchFamily="34" charset="0"/>
              <a:buChar char="•"/>
            </a:pPr>
            <a:r>
              <a:rPr lang="fr-FR" sz="1600">
                <a:solidFill>
                  <a:srgbClr val="000000"/>
                </a:solidFill>
              </a:rPr>
              <a:t>Partie 1: Câbler le réseau et configurer les paramètres de base des appareils</a:t>
            </a:r>
          </a:p>
          <a:p>
            <a:pPr marL="342900" indent="-342900" algn="l" rtl="0">
              <a:buFont typeface="Arial" panose="020B0604020202020204" pitchFamily="34" charset="0"/>
              <a:buChar char="•"/>
            </a:pPr>
            <a:r>
              <a:rPr lang="fr-FR" sz="1600">
                <a:solidFill>
                  <a:srgbClr val="000000"/>
                </a:solidFill>
              </a:rPr>
              <a:t>Partie 2 : Utiliser TFTP pour sauvegarder et restaurer la configuration de fonctionnement du commutateur</a:t>
            </a:r>
          </a:p>
          <a:p>
            <a:pPr marL="342900" indent="-342900" algn="l" rtl="0">
              <a:buFont typeface="Arial" panose="020B0604020202020204" pitchFamily="34" charset="0"/>
              <a:buChar char="•"/>
            </a:pPr>
            <a:r>
              <a:rPr lang="fr-FR" sz="1600">
                <a:solidFill>
                  <a:srgbClr val="000000"/>
                </a:solidFill>
              </a:rPr>
              <a:t>Partie 3: Utiliser un TFTP pour sauvegarder et restaurer la configuration en cours du routeur</a:t>
            </a:r>
          </a:p>
          <a:p>
            <a:pPr marL="342900" indent="-342900" algn="l" rtl="0">
              <a:buFont typeface="Arial" panose="020B0604020202020204" pitchFamily="34" charset="0"/>
              <a:buChar char="•"/>
            </a:pPr>
            <a:r>
              <a:rPr lang="fr-FR" sz="1600">
                <a:solidFill>
                  <a:srgbClr val="000000"/>
                </a:solidFill>
              </a:rPr>
              <a:t>Partie 4 : Sauvegarde et restauration des configurations en cours d'exécution à l'aide de la mémoire flash du routeur</a:t>
            </a:r>
          </a:p>
          <a:p>
            <a:pPr marL="342900" indent="-342900" algn="l" rtl="0">
              <a:buFont typeface="Arial" panose="020B0604020202020204" pitchFamily="34" charset="0"/>
              <a:buChar char="•"/>
            </a:pPr>
            <a:r>
              <a:rPr lang="fr-FR" sz="1600">
                <a:solidFill>
                  <a:srgbClr val="000000"/>
                </a:solidFill>
              </a:rPr>
              <a:t>Partie 5 : (Facultatif) Utiliser une clé USB pour sauvegarder et restaurer la configuration en cours (Travaux Pratiques uniquement)</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111577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54175"/>
            <a:ext cx="8345488" cy="731837"/>
          </a:xfrm>
        </p:spPr>
        <p:txBody>
          <a:bodyPr/>
          <a:lstStyle/>
          <a:p>
            <a:pPr rtl="0"/>
            <a:r>
              <a:rPr lang="fr-FR" sz="1600"/>
              <a:t>Maintenance des fichiers des routeurs et des commutateurs</a:t>
            </a:r>
            <a:br>
              <a:rPr lang="en-US" dirty="0"/>
            </a:br>
            <a:r>
              <a:rPr lang="fr-FR" sz="2400"/>
              <a:t>Packet Tracer – Procédures de récupération de mot de passe de recherche – Mode Physique</a:t>
            </a:r>
            <a:br>
              <a:rPr lang="en-US" sz="2400" dirty="0"/>
            </a:br>
            <a:r>
              <a:rPr lang="fr-FR" sz="2400"/>
              <a:t>Travaux Pratiques - Procédures de récupération de mot de passe de recherche</a:t>
            </a:r>
          </a:p>
        </p:txBody>
      </p:sp>
      <p:sp>
        <p:nvSpPr>
          <p:cNvPr id="4" name="Content Placeholder 3">
            <a:extLst>
              <a:ext uri="{FF2B5EF4-FFF2-40B4-BE49-F238E27FC236}">
                <a16:creationId xmlns:a16="http://schemas.microsoft.com/office/drawing/2014/main" id="{D7284C63-5CC9-944C-8CEE-146D0AB7DF68}"/>
              </a:ext>
            </a:extLst>
          </p:cNvPr>
          <p:cNvSpPr>
            <a:spLocks noGrp="1"/>
          </p:cNvSpPr>
          <p:nvPr>
            <p:ph idx="1"/>
          </p:nvPr>
        </p:nvSpPr>
        <p:spPr>
          <a:xfrm>
            <a:off x="431971" y="1496136"/>
            <a:ext cx="8280057" cy="2670620"/>
          </a:xfrm>
        </p:spPr>
        <p:txBody>
          <a:bodyPr/>
          <a:lstStyle/>
          <a:p>
            <a:pPr marL="0" indent="0" algn="l" rtl="0"/>
            <a:r>
              <a:rPr lang="fr-FR" sz="1800">
                <a:solidFill>
                  <a:srgbClr val="000000"/>
                </a:solidFill>
              </a:rPr>
              <a:t>Dans cette activité mode physique du Packet Tracer et dans les Travaux Pratiques, vous remplirez les objectifs suivants:</a:t>
            </a:r>
          </a:p>
          <a:p>
            <a:pPr marL="285750" indent="-285750" algn="l" rtl="0">
              <a:buFont typeface="Arial" panose="020B0604020202020204" pitchFamily="34" charset="0"/>
              <a:buChar char="•"/>
            </a:pPr>
            <a:r>
              <a:rPr lang="fr-FR" sz="1800">
                <a:solidFill>
                  <a:srgbClr val="000000"/>
                </a:solidFill>
              </a:rPr>
              <a:t>Partie 1 : Examiner le registre de configuration</a:t>
            </a:r>
          </a:p>
          <a:p>
            <a:pPr marL="285750" indent="-285750" algn="l" rtl="0">
              <a:buFont typeface="Arial" panose="020B0604020202020204" pitchFamily="34" charset="0"/>
              <a:buChar char="•"/>
            </a:pPr>
            <a:r>
              <a:rPr lang="fr-FR" sz="1800">
                <a:solidFill>
                  <a:srgbClr val="000000"/>
                </a:solidFill>
              </a:rPr>
              <a:t>Partie 2 : Documenter la procédure de récupération des mots de passe pour un routeur Cisco spécifique</a:t>
            </a:r>
          </a:p>
        </p:txBody>
      </p:sp>
    </p:spTree>
    <p:extLst>
      <p:ext uri="{BB962C8B-B14F-4D97-AF65-F5344CB8AC3E}">
        <p14:creationId xmlns:p14="http://schemas.microsoft.com/office/powerpoint/2010/main" val="316783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10.7 - Gestion des images IOS</a:t>
            </a:r>
          </a:p>
        </p:txBody>
      </p:sp>
    </p:spTree>
    <p:custDataLst>
      <p:tags r:id="rId1"/>
    </p:custDataLst>
    <p:extLst>
      <p:ext uri="{BB962C8B-B14F-4D97-AF65-F5344CB8AC3E}">
        <p14:creationId xmlns:p14="http://schemas.microsoft.com/office/powerpoint/2010/main" val="2962018746"/>
      </p:ext>
    </p:extLst>
  </p:cSld>
  <p:clrMapOvr>
    <a:masterClrMapping/>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Gestion des images IOS</a:t>
            </a:r>
            <a:br>
              <a:rPr lang="en-US" dirty="0"/>
            </a:br>
            <a:r>
              <a:rPr lang="fr-FR" sz="2400"/>
              <a:t>Vidéo - Gestion des images IOS de Cisco</a:t>
            </a:r>
          </a:p>
        </p:txBody>
      </p:sp>
      <p:sp>
        <p:nvSpPr>
          <p:cNvPr id="5" name="Content Placeholder 4">
            <a:extLst>
              <a:ext uri="{FF2B5EF4-FFF2-40B4-BE49-F238E27FC236}">
                <a16:creationId xmlns:a16="http://schemas.microsoft.com/office/drawing/2014/main" id="{0AC80066-1AAF-1E4D-A226-EB1D4DD76525}"/>
              </a:ext>
            </a:extLst>
          </p:cNvPr>
          <p:cNvSpPr>
            <a:spLocks noGrp="1"/>
          </p:cNvSpPr>
          <p:nvPr>
            <p:ph idx="1"/>
          </p:nvPr>
        </p:nvSpPr>
        <p:spPr>
          <a:xfrm>
            <a:off x="474662" y="731837"/>
            <a:ext cx="8280057" cy="3689897"/>
          </a:xfrm>
        </p:spPr>
        <p:txBody>
          <a:bodyPr/>
          <a:lstStyle/>
          <a:p>
            <a:pPr algn="l" rtl="0"/>
            <a:r>
              <a:rPr lang="fr-FR" sz="1600">
                <a:solidFill>
                  <a:srgbClr val="000000"/>
                </a:solidFill>
              </a:rPr>
              <a:t>Cette vidéo démontrera le processus de mise à niveau de l'IOS sur un routeur Cisco.</a:t>
            </a:r>
          </a:p>
        </p:txBody>
      </p:sp>
    </p:spTree>
    <p:extLst>
      <p:ext uri="{BB962C8B-B14F-4D97-AF65-F5344CB8AC3E}">
        <p14:creationId xmlns:p14="http://schemas.microsoft.com/office/powerpoint/2010/main" val="1566475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Gestion des images IOS</a:t>
            </a:r>
            <a:br>
              <a:rPr lang="en-US" dirty="0"/>
            </a:br>
            <a:r>
              <a:rPr lang="fr-FR" sz="2400"/>
              <a:t>Serveurs TFTP comme lieu de sauvegarde</a:t>
            </a:r>
          </a:p>
        </p:txBody>
      </p:sp>
      <p:sp>
        <p:nvSpPr>
          <p:cNvPr id="4" name="Content Placeholder 3">
            <a:extLst>
              <a:ext uri="{FF2B5EF4-FFF2-40B4-BE49-F238E27FC236}">
                <a16:creationId xmlns:a16="http://schemas.microsoft.com/office/drawing/2014/main" id="{CF379113-13E2-AA40-9E30-FE4042CE4EB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À mesure que le réseau se développe, les images du logiciel Cisco IOS et les fichiers de configuration peuvent être stockés sur un serveur TFTP central. Cela permet de contrôler le nombre d'images IOS et les révisions correspondantes, ainsi que les fichiers de configuration à gérer.</a:t>
            </a:r>
          </a:p>
          <a:p>
            <a:pPr marL="0" indent="0" algn="l"/>
            <a:endParaRPr lang="en-US" sz="1600" dirty="0">
              <a:solidFill>
                <a:srgbClr val="000000"/>
              </a:solidFill>
            </a:endParaRPr>
          </a:p>
          <a:p>
            <a:pPr marL="0" indent="0" algn="l" rtl="0"/>
            <a:r>
              <a:rPr lang="fr-FR" sz="1600">
                <a:solidFill>
                  <a:srgbClr val="000000"/>
                </a:solidFill>
              </a:rPr>
              <a:t>Les interréseaux couvrent habituellement de grandes zones et comprennent de multiples routeurs. Pour tout réseau, il est bon de conserver une copie de sauvegarde de l'image du logiciel Cisco IOS au cas où l'image du système sur le routeur serait corrompue ou accidentellement effacée.</a:t>
            </a:r>
          </a:p>
          <a:p>
            <a:pPr marL="0" indent="0" algn="l"/>
            <a:endParaRPr lang="en-US" sz="1600" dirty="0">
              <a:solidFill>
                <a:srgbClr val="000000"/>
              </a:solidFill>
            </a:endParaRPr>
          </a:p>
          <a:p>
            <a:pPr marL="0" indent="0" algn="l" rtl="0"/>
            <a:r>
              <a:rPr lang="fr-FR" sz="1600">
                <a:solidFill>
                  <a:srgbClr val="000000"/>
                </a:solidFill>
              </a:rPr>
              <a:t>Les routeurs largement répartis nécessitent un emplacement source ou de sauvegarde pour les images du logiciel Cisco IOS. Un serveur TFTP permet de télécharger des images logicielles et des configurations par l’intermédiaire du réseau. Le serveur TFTP réseau peut être un autre routeur, une station de travail ou un système hôte.</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7280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Gestion des images IOS</a:t>
            </a:r>
            <a:br>
              <a:rPr lang="en-US" dirty="0"/>
            </a:br>
            <a:r>
              <a:rPr lang="fr-FR" sz="2400"/>
              <a:t>Exemple de sauvegarde d'une image IOS sur un serveur TFTP</a:t>
            </a:r>
          </a:p>
        </p:txBody>
      </p:sp>
      <p:sp>
        <p:nvSpPr>
          <p:cNvPr id="5" name="Content Placeholder 4">
            <a:extLst>
              <a:ext uri="{FF2B5EF4-FFF2-40B4-BE49-F238E27FC236}">
                <a16:creationId xmlns:a16="http://schemas.microsoft.com/office/drawing/2014/main" id="{3AA580CB-5D14-F842-A73B-AF8F5D878FF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Pour gérer les opérations réseau avec un temps d'indisponibilité minimum, il est nécessaire de mettre en place des procédures de sauvegarde des images Cisco IOS. Ainsi, l'administrateur réseau peut rapidement copier une image sur un routeur en cas d'image corrompue ou effacée. Procédez comme suit :</a:t>
            </a:r>
          </a:p>
          <a:p>
            <a:pPr marL="73085" lvl="1" indent="0" rtl="0">
              <a:buNone/>
            </a:pPr>
            <a:r>
              <a:rPr lang="fr-FR" sz="1600" b="1">
                <a:solidFill>
                  <a:srgbClr val="000000"/>
                </a:solidFill>
              </a:rPr>
              <a:t>Étape 1. Envoyez une requête ping au serveur TFTP. </a:t>
            </a:r>
            <a:r>
              <a:rPr lang="fr-FR" sz="1600">
                <a:solidFill>
                  <a:srgbClr val="000000"/>
                </a:solidFill>
              </a:rPr>
              <a:t>Ping sur le serveur TFTP pour tester la connectivité.</a:t>
            </a:r>
          </a:p>
          <a:p>
            <a:pPr marL="73085" lvl="1" indent="0" rtl="0">
              <a:buNone/>
            </a:pPr>
            <a:r>
              <a:rPr lang="fr-FR" sz="1600" b="1">
                <a:solidFill>
                  <a:srgbClr val="000000"/>
                </a:solidFill>
              </a:rPr>
              <a:t>Étape 2. Vérifiez la taille de l'image en flash. </a:t>
            </a:r>
            <a:r>
              <a:rPr lang="fr-FR" sz="1600">
                <a:solidFill>
                  <a:srgbClr val="000000"/>
                </a:solidFill>
              </a:rPr>
              <a:t>Vérifiez que le serveur TFTP possède un espace disque suffisant pour accueillir l'image du logiciel Cisco IOS. Utilisez la commande </a:t>
            </a:r>
            <a:r>
              <a:rPr lang="fr-FR" sz="1600" b="1">
                <a:solidFill>
                  <a:srgbClr val="000000"/>
                </a:solidFill>
              </a:rPr>
              <a:t>show flash0:</a:t>
            </a:r>
            <a:r>
              <a:rPr lang="fr-FR" sz="1600">
                <a:solidFill>
                  <a:srgbClr val="000000"/>
                </a:solidFill>
              </a:rPr>
              <a:t> sur le routeur pour déterminer la taille du fichier image Cisco IOS.</a:t>
            </a:r>
            <a:r>
              <a:rPr lang="fr-FR" sz="1600" b="1">
                <a:solidFill>
                  <a:srgbClr val="000000"/>
                </a:solidFill>
              </a:rPr>
              <a:t> </a:t>
            </a:r>
          </a:p>
          <a:p>
            <a:pPr marL="73085" lvl="1" indent="0" rtl="0">
              <a:buNone/>
            </a:pPr>
            <a:r>
              <a:rPr lang="fr-FR" sz="1600" b="1">
                <a:solidFill>
                  <a:srgbClr val="000000"/>
                </a:solidFill>
              </a:rPr>
              <a:t>Étape 3. Copiez l'image sur le serveur TFTP</a:t>
            </a:r>
            <a:r>
              <a:rPr lang="fr-FR" sz="1600">
                <a:solidFill>
                  <a:srgbClr val="000000"/>
                </a:solidFill>
              </a:rPr>
              <a:t> Copiez l'image sur le serveur TFTP en utilisant la commande </a:t>
            </a:r>
            <a:r>
              <a:rPr lang="fr-FR" sz="1600" b="1">
                <a:solidFill>
                  <a:srgbClr val="000000"/>
                </a:solidFill>
              </a:rPr>
              <a:t>copy</a:t>
            </a:r>
            <a:r>
              <a:rPr lang="fr-FR" sz="1600">
                <a:solidFill>
                  <a:srgbClr val="000000"/>
                </a:solidFill>
              </a:rPr>
              <a:t> </a:t>
            </a:r>
            <a:r>
              <a:rPr lang="fr-FR" sz="1600" i="1">
                <a:solidFill>
                  <a:srgbClr val="000000"/>
                </a:solidFill>
              </a:rPr>
              <a:t>source-url destination-url</a:t>
            </a:r>
            <a:r>
              <a:rPr lang="fr-FR" sz="1600">
                <a:solidFill>
                  <a:srgbClr val="000000"/>
                </a:solidFill>
              </a:rPr>
              <a:t> . Une fois la commande exécutée à l'aide des URL source et de destination spécifiées, l'utilisateur est invité à indiquer le nom du fichier source, l'adresse IP de l'hôte distant et le nom du fichier de destination. Le transfert commence.</a:t>
            </a:r>
          </a:p>
        </p:txBody>
      </p:sp>
    </p:spTree>
    <p:extLst>
      <p:ext uri="{BB962C8B-B14F-4D97-AF65-F5344CB8AC3E}">
        <p14:creationId xmlns:p14="http://schemas.microsoft.com/office/powerpoint/2010/main" val="1959516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10: Activités</a:t>
            </a:r>
          </a:p>
        </p:txBody>
      </p:sp>
      <p:sp>
        <p:nvSpPr>
          <p:cNvPr id="6147" name="Rectangle 34"/>
          <p:cNvSpPr>
            <a:spLocks noGrp="1" noChangeArrowheads="1"/>
          </p:cNvSpPr>
          <p:nvPr>
            <p:ph idx="1"/>
          </p:nvPr>
        </p:nvSpPr>
        <p:spPr>
          <a:xfrm>
            <a:off x="224432" y="624737"/>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752119357"/>
              </p:ext>
            </p:extLst>
          </p:nvPr>
        </p:nvGraphicFramePr>
        <p:xfrm>
          <a:off x="363773" y="973151"/>
          <a:ext cx="8229418" cy="399527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109431">
                  <a:extLst>
                    <a:ext uri="{9D8B030D-6E8A-4147-A177-3AD203B41FA5}">
                      <a16:colId xmlns:a16="http://schemas.microsoft.com/office/drawing/2014/main" val="20002"/>
                    </a:ext>
                  </a:extLst>
                </a:gridCol>
                <a:gridCol w="1132518">
                  <a:extLst>
                    <a:ext uri="{9D8B030D-6E8A-4147-A177-3AD203B41FA5}">
                      <a16:colId xmlns:a16="http://schemas.microsoft.com/office/drawing/2014/main" val="20003"/>
                    </a:ext>
                  </a:extLst>
                </a:gridCol>
              </a:tblGrid>
              <a:tr h="291990">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000">
                          <a:latin typeface="+mn-lt"/>
                        </a:rP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latin typeface="+mn-lt"/>
                        </a:rPr>
                        <a:t>Type d'exercice</a:t>
                      </a:r>
                    </a:p>
                  </a:txBody>
                  <a:tcPr marL="68580" marR="68580" marT="34290" marB="34290" anchor="ctr"/>
                </a:tc>
                <a:tc>
                  <a:txBody>
                    <a:bodyPr/>
                    <a:lstStyle/>
                    <a:p>
                      <a:pPr rtl="0"/>
                      <a:r>
                        <a:rPr lang="fr-FR" sz="1000">
                          <a:latin typeface="+mn-lt"/>
                        </a:rPr>
                        <a:t>Nom de l'exercice</a:t>
                      </a:r>
                    </a:p>
                  </a:txBody>
                  <a:tcPr marL="68580" marR="68580" marT="34290" marB="34290" anchor="ctr"/>
                </a:tc>
                <a:tc>
                  <a:txBody>
                    <a:bodyPr/>
                    <a:lstStyle/>
                    <a:p>
                      <a:pPr rtl="0"/>
                      <a:r>
                        <a:rPr lang="fr-FR" sz="1000">
                          <a:latin typeface="+mn-lt"/>
                        </a:rPr>
                        <a:t>Facultatif ?</a:t>
                      </a:r>
                    </a:p>
                  </a:txBody>
                  <a:tcPr marL="68580" marR="68580" marT="34290" marB="34290" anchor="ctr"/>
                </a:tc>
                <a:extLst>
                  <a:ext uri="{0D108BD9-81ED-4DB2-BD59-A6C34878D82A}">
                    <a16:rowId xmlns:a16="http://schemas.microsoft.com/office/drawing/2014/main" val="10000"/>
                  </a:ext>
                </a:extLst>
              </a:tr>
              <a:tr h="339794">
                <a:tc>
                  <a:txBody>
                    <a:bodyPr/>
                    <a:lstStyle/>
                    <a:p>
                      <a:pPr algn="ctr" rtl="0"/>
                      <a:r>
                        <a:rPr lang="fr-FR" sz="1000">
                          <a:solidFill>
                            <a:srgbClr val="000000"/>
                          </a:solidFill>
                          <a:latin typeface="+mn-lt"/>
                        </a:rPr>
                        <a:t>10.6.10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Packet Tracer</a:t>
                      </a:r>
                    </a:p>
                  </a:txBody>
                  <a:tcPr marL="68580" marR="68580" marT="34290" marB="34290" anchor="ctr"/>
                </a:tc>
                <a:tc>
                  <a:txBody>
                    <a:bodyPr/>
                    <a:lstStyle/>
                    <a:p>
                      <a:pPr rtl="0"/>
                      <a:r>
                        <a:rPr lang="fr-FR" sz="1000">
                          <a:solidFill>
                            <a:srgbClr val="000000"/>
                          </a:solidFill>
                          <a:latin typeface="+mn-lt"/>
                        </a:rPr>
                        <a:t>Sauvegarde des fichiers de configuration</a:t>
                      </a:r>
                    </a:p>
                  </a:txBody>
                  <a:tcPr marL="68580" marR="68580" marT="34290" marB="34290" anchor="ctr"/>
                </a:tc>
                <a:tc>
                  <a:txBody>
                    <a:bodyPr/>
                    <a:lstStyle/>
                    <a:p>
                      <a:pPr rtl="0"/>
                      <a:r>
                        <a:rPr lang="fr-FR" sz="1000">
                          <a:solidFill>
                            <a:srgbClr val="000000"/>
                          </a:solidFill>
                          <a:latin typeface="+mn-lt"/>
                        </a:rPr>
                        <a:t>Recommandation</a:t>
                      </a:r>
                    </a:p>
                  </a:txBody>
                  <a:tcPr marL="68580" marR="68580" marT="34290" marB="34290" anchor="ctr"/>
                </a:tc>
                <a:extLst>
                  <a:ext uri="{0D108BD9-81ED-4DB2-BD59-A6C34878D82A}">
                    <a16:rowId xmlns:a16="http://schemas.microsoft.com/office/drawing/2014/main" val="10006"/>
                  </a:ext>
                </a:extLst>
              </a:tr>
              <a:tr h="339794">
                <a:tc>
                  <a:txBody>
                    <a:bodyPr/>
                    <a:lstStyle/>
                    <a:p>
                      <a:pPr algn="ctr" rtl="0"/>
                      <a:r>
                        <a:rPr lang="fr-FR" sz="1000">
                          <a:solidFill>
                            <a:srgbClr val="000000"/>
                          </a:solidFill>
                          <a:latin typeface="+mn-lt"/>
                        </a:rPr>
                        <a:t>10.6.11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Gestion des fichiers de configuration du routeur avec Tera Term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10008"/>
                  </a:ext>
                </a:extLst>
              </a:tr>
              <a:tr h="361682">
                <a:tc>
                  <a:txBody>
                    <a:bodyPr/>
                    <a:lstStyle/>
                    <a:p>
                      <a:pPr algn="ctr" rtl="0"/>
                      <a:r>
                        <a:rPr lang="fr-FR" sz="1000">
                          <a:solidFill>
                            <a:srgbClr val="000000"/>
                          </a:solidFill>
                          <a:latin typeface="+mn-lt"/>
                        </a:rPr>
                        <a:t>10.6.12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Packet Tracer - Utiliser TFTP, Flash et USB pour gérer les fichiers de configuration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a:ln>
                            <a:noFill/>
                          </a:ln>
                          <a:solidFill>
                            <a:srgbClr val="000000"/>
                          </a:solidFill>
                          <a:effectLst/>
                          <a:uLnTx/>
                          <a:uFillTx/>
                          <a:latin typeface="+mn-lt"/>
                          <a:ea typeface="+mn-ea"/>
                          <a:cs typeface="+mn-cs"/>
                        </a:rPr>
                        <a:t>Recommandation</a:t>
                      </a:r>
                    </a:p>
                  </a:txBody>
                  <a:tcPr marL="68580" marR="68580" marT="34290" marB="34290" anchor="ctr"/>
                </a:tc>
                <a:extLst>
                  <a:ext uri="{0D108BD9-81ED-4DB2-BD59-A6C34878D82A}">
                    <a16:rowId xmlns:a16="http://schemas.microsoft.com/office/drawing/2014/main" val="2018819890"/>
                  </a:ext>
                </a:extLst>
              </a:tr>
              <a:tr h="339794">
                <a:tc>
                  <a:txBody>
                    <a:bodyPr/>
                    <a:lstStyle/>
                    <a:p>
                      <a:pPr algn="ctr" rtl="0"/>
                      <a:r>
                        <a:rPr lang="fr-FR" sz="1000">
                          <a:solidFill>
                            <a:srgbClr val="000000"/>
                          </a:solidFill>
                          <a:latin typeface="+mn-lt"/>
                        </a:rPr>
                        <a:t>10.6.12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Utiliser TFTP, Flash et USB pour gérer les fichiers de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2582900979"/>
                  </a:ext>
                </a:extLst>
              </a:tr>
              <a:tr h="281106">
                <a:tc>
                  <a:txBody>
                    <a:bodyPr/>
                    <a:lstStyle/>
                    <a:p>
                      <a:pPr algn="ctr" rtl="0"/>
                      <a:r>
                        <a:rPr lang="fr-FR" sz="1000">
                          <a:solidFill>
                            <a:srgbClr val="000000"/>
                          </a:solidFill>
                          <a:latin typeface="+mn-lt"/>
                        </a:rPr>
                        <a:t>10.6.13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Packet Tracer - Procédures de récupération de mot de passe de recherche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p>
                      <a:pPr marL="0" marR="0" lvl="0" indent="0" algn="l" defTabSz="68577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mn-lt"/>
                        <a:ea typeface="+mn-ea"/>
                        <a:cs typeface="+mn-cs"/>
                      </a:endParaRPr>
                    </a:p>
                  </a:txBody>
                  <a:tcPr marL="68580" marR="68580" marT="34290" marB="34290" anchor="ctr"/>
                </a:tc>
                <a:extLst>
                  <a:ext uri="{0D108BD9-81ED-4DB2-BD59-A6C34878D82A}">
                    <a16:rowId xmlns:a16="http://schemas.microsoft.com/office/drawing/2014/main" val="1178584153"/>
                  </a:ext>
                </a:extLst>
              </a:tr>
              <a:tr h="298250">
                <a:tc>
                  <a:txBody>
                    <a:bodyPr/>
                    <a:lstStyle/>
                    <a:p>
                      <a:pPr algn="ctr" rtl="0"/>
                      <a:r>
                        <a:rPr lang="fr-FR" sz="1000">
                          <a:solidFill>
                            <a:srgbClr val="000000"/>
                          </a:solidFill>
                          <a:latin typeface="+mn-lt"/>
                        </a:rPr>
                        <a:t>10.6.13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Recherche des procédures de récupération de mots de passe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3522544737"/>
                  </a:ext>
                </a:extLst>
              </a:tr>
              <a:tr h="328404">
                <a:tc>
                  <a:txBody>
                    <a:bodyPr/>
                    <a:lstStyle/>
                    <a:p>
                      <a:pPr algn="ctr" rtl="0"/>
                      <a:r>
                        <a:rPr lang="fr-FR" sz="1000">
                          <a:solidFill>
                            <a:srgbClr val="000000"/>
                          </a:solidFill>
                          <a:latin typeface="+mn-lt"/>
                        </a:rPr>
                        <a:t>10.7.1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Gestion des images logicielles Cisco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Recommandé</a:t>
                      </a:r>
                    </a:p>
                  </a:txBody>
                  <a:tcPr marL="68580" marR="68580" marT="34290" marB="34290" anchor="ctr"/>
                </a:tc>
                <a:extLst>
                  <a:ext uri="{0D108BD9-81ED-4DB2-BD59-A6C34878D82A}">
                    <a16:rowId xmlns:a16="http://schemas.microsoft.com/office/drawing/2014/main" val="3001172460"/>
                  </a:ext>
                </a:extLst>
              </a:tr>
              <a:tr h="316677">
                <a:tc>
                  <a:txBody>
                    <a:bodyPr/>
                    <a:lstStyle/>
                    <a:p>
                      <a:pPr algn="ctr" rtl="0"/>
                      <a:r>
                        <a:rPr lang="fr-FR" sz="1000">
                          <a:solidFill>
                            <a:srgbClr val="000000"/>
                          </a:solidFill>
                          <a:latin typeface="+mn-lt"/>
                        </a:rPr>
                        <a:t>10.7.6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Utiliser un serveur TFTP pour la mise à niveau d'une image Cisco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322206681"/>
                  </a:ext>
                </a:extLst>
              </a:tr>
              <a:tr h="318911">
                <a:tc>
                  <a:txBody>
                    <a:bodyPr/>
                    <a:lstStyle/>
                    <a:p>
                      <a:pPr algn="ctr" rtl="0"/>
                      <a:r>
                        <a:rPr lang="fr-FR" sz="1000">
                          <a:solidFill>
                            <a:srgbClr val="000000"/>
                          </a:solidFill>
                          <a:latin typeface="+mn-lt"/>
                        </a:rPr>
                        <a:t>10.8.1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Configurer le CDP, le LLDP et le NTP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3406068602"/>
                  </a:ext>
                </a:extLst>
              </a:tr>
              <a:tr h="335104">
                <a:tc>
                  <a:txBody>
                    <a:bodyPr/>
                    <a:lstStyle/>
                    <a:p>
                      <a:pPr algn="ctr" rtl="0"/>
                      <a:r>
                        <a:rPr lang="fr-FR" sz="1000">
                          <a:solidFill>
                            <a:srgbClr val="000000"/>
                          </a:solidFill>
                          <a:latin typeface="+mn-lt"/>
                        </a:rPr>
                        <a:t>10.8.2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Configurer le CDP, le LLDP et le NTP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a:ln>
                            <a:noFill/>
                          </a:ln>
                          <a:solidFill>
                            <a:srgbClr val="000000"/>
                          </a:solidFill>
                          <a:effectLst/>
                          <a:uLnTx/>
                          <a:uFillTx/>
                          <a:latin typeface="+mn-lt"/>
                          <a:ea typeface="+mn-ea"/>
                          <a:cs typeface="+mn-cs"/>
                        </a:rPr>
                        <a:t>Recommandation</a:t>
                      </a:r>
                    </a:p>
                  </a:txBody>
                  <a:tcPr marL="68580" marR="68580" marT="34290" marB="34290" anchor="ctr"/>
                </a:tc>
                <a:extLst>
                  <a:ext uri="{0D108BD9-81ED-4DB2-BD59-A6C34878D82A}">
                    <a16:rowId xmlns:a16="http://schemas.microsoft.com/office/drawing/2014/main" val="1090037505"/>
                  </a:ext>
                </a:extLst>
              </a:tr>
              <a:tr h="339794">
                <a:tc>
                  <a:txBody>
                    <a:bodyPr/>
                    <a:lstStyle/>
                    <a:p>
                      <a:pPr algn="ctr" rtl="0"/>
                      <a:r>
                        <a:rPr lang="fr-FR" sz="1000">
                          <a:solidFill>
                            <a:srgbClr val="000000"/>
                          </a:solidFill>
                          <a:latin typeface="+mn-lt"/>
                        </a:rPr>
                        <a:t>10.8.4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00">
                          <a:solidFill>
                            <a:srgbClr val="000000"/>
                          </a:solidFill>
                          <a:latin typeface="+mn-lt"/>
                        </a:rPr>
                        <a:t>Network Management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a:ln>
                            <a:noFill/>
                          </a:ln>
                          <a:solidFill>
                            <a:srgbClr val="000000"/>
                          </a:solidFill>
                          <a:effectLst/>
                          <a:uLnTx/>
                          <a:uFillTx/>
                          <a:latin typeface="+mn-lt"/>
                          <a:ea typeface="+mn-ea"/>
                          <a:cs typeface="+mn-cs"/>
                        </a:rPr>
                        <a:t>Recommandé</a:t>
                      </a:r>
                    </a:p>
                  </a:txBody>
                  <a:tcPr marL="68580" marR="68580" marT="34290" marB="34290" anchor="ctr"/>
                </a:tc>
                <a:extLst>
                  <a:ext uri="{0D108BD9-81ED-4DB2-BD59-A6C34878D82A}">
                    <a16:rowId xmlns:a16="http://schemas.microsoft.com/office/drawing/2014/main" val="2965894985"/>
                  </a:ext>
                </a:extLst>
              </a:tr>
            </a:tbl>
          </a:graphicData>
        </a:graphic>
      </p:graphicFrame>
    </p:spTree>
    <p:custDataLst>
      <p:tags r:id="rId1"/>
    </p:custDataLst>
    <p:extLst>
      <p:ext uri="{BB962C8B-B14F-4D97-AF65-F5344CB8AC3E}">
        <p14:creationId xmlns:p14="http://schemas.microsoft.com/office/powerpoint/2010/main" val="3559046168"/>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Gestion des images IOS</a:t>
            </a:r>
            <a:br>
              <a:rPr lang="en-US" dirty="0"/>
            </a:br>
            <a:r>
              <a:rPr lang="fr-FR" sz="2400"/>
              <a:t>Exemple de copie d'une image de l'IOS sur un appareil</a:t>
            </a:r>
          </a:p>
        </p:txBody>
      </p:sp>
      <p:sp>
        <p:nvSpPr>
          <p:cNvPr id="4" name="Content Placeholder 3">
            <a:extLst>
              <a:ext uri="{FF2B5EF4-FFF2-40B4-BE49-F238E27FC236}">
                <a16:creationId xmlns:a16="http://schemas.microsoft.com/office/drawing/2014/main" id="{ACFA6A24-5C7D-2442-AF5C-F312B8485734}"/>
              </a:ext>
            </a:extLst>
          </p:cNvPr>
          <p:cNvSpPr>
            <a:spLocks noGrp="1"/>
          </p:cNvSpPr>
          <p:nvPr>
            <p:ph idx="1"/>
          </p:nvPr>
        </p:nvSpPr>
        <p:spPr>
          <a:xfrm>
            <a:off x="198784" y="731837"/>
            <a:ext cx="8555936" cy="1916877"/>
          </a:xfrm>
        </p:spPr>
        <p:txBody>
          <a:bodyPr/>
          <a:lstStyle/>
          <a:p>
            <a:pPr marL="0" indent="0" algn="l" rtl="0"/>
            <a:r>
              <a:rPr lang="fr-FR" sz="1600" b="1">
                <a:solidFill>
                  <a:srgbClr val="000000"/>
                </a:solidFill>
              </a:rPr>
              <a:t>Étape 1. Envoyez une requête ping au serveur TFTP. </a:t>
            </a:r>
            <a:r>
              <a:rPr lang="fr-FR" sz="1600">
                <a:solidFill>
                  <a:srgbClr val="000000"/>
                </a:solidFill>
              </a:rPr>
              <a:t>Ping sur le serveur TFTP pour tester la connectivité.</a:t>
            </a:r>
          </a:p>
          <a:p>
            <a:pPr marL="0" indent="0" algn="l" rtl="0"/>
            <a:r>
              <a:rPr lang="fr-FR" sz="1600" b="1">
                <a:solidFill>
                  <a:srgbClr val="000000"/>
                </a:solidFill>
              </a:rPr>
              <a:t>Étape 2. Vérifiez la quantité de flash libre. </a:t>
            </a:r>
            <a:r>
              <a:rPr lang="fr-FR" sz="1600">
                <a:solidFill>
                  <a:srgbClr val="000000"/>
                </a:solidFill>
              </a:rPr>
              <a:t>Assurez-vous qu'il y a suffisamment d'espace de flash sur l'appareil mis à niveau en utilisant la commande </a:t>
            </a:r>
            <a:r>
              <a:rPr lang="fr-FR" sz="1600" b="1">
                <a:solidFill>
                  <a:srgbClr val="000000"/>
                </a:solidFill>
              </a:rPr>
              <a:t>show flash:</a:t>
            </a:r>
            <a:r>
              <a:rPr lang="fr-FR" sz="1600">
                <a:solidFill>
                  <a:srgbClr val="000000"/>
                </a:solidFill>
              </a:rPr>
              <a:t>  Comparez l'espace de mémoire Flash disponible avec la nouvelle taille du fichier d'image.</a:t>
            </a:r>
          </a:p>
          <a:p>
            <a:pPr marL="0" indent="0" algn="l" rtl="0"/>
            <a:r>
              <a:rPr lang="fr-FR" sz="1600" b="1">
                <a:solidFill>
                  <a:srgbClr val="000000"/>
                </a:solidFill>
              </a:rPr>
              <a:t>Étape 3. </a:t>
            </a:r>
            <a:r>
              <a:rPr lang="fr-FR" sz="1600">
                <a:solidFill>
                  <a:srgbClr val="000000"/>
                </a:solidFill>
              </a:rPr>
              <a:t>Copiez le fichier image IOS du serveur TFTP vers le routeur en utilisant la commande </a:t>
            </a:r>
            <a:r>
              <a:rPr lang="fr-FR" sz="1600" b="1">
                <a:solidFill>
                  <a:srgbClr val="000000"/>
                </a:solidFill>
              </a:rPr>
              <a:t>copy</a:t>
            </a:r>
            <a:r>
              <a:rPr lang="fr-FR" sz="1600">
                <a:solidFill>
                  <a:srgbClr val="000000"/>
                </a:solidFill>
              </a:rPr>
              <a:t> </a:t>
            </a:r>
            <a:r>
              <a:rPr lang="fr-FR" sz="1600" b="1">
                <a:solidFill>
                  <a:srgbClr val="000000"/>
                </a:solidFill>
              </a:rPr>
              <a:t>tftp: flash: </a:t>
            </a:r>
            <a:r>
              <a:rPr lang="fr-FR" sz="1600">
                <a:solidFill>
                  <a:srgbClr val="000000"/>
                </a:solidFill>
              </a:rPr>
              <a:t> Une fois la commande exécutée à l'aide des URL source et de destination spécifiées, l'utilisateur est invité à indiquer l'adresse IP de l'hôte distant, le nom du fichier source et le nom du fichier de destination.</a:t>
            </a:r>
            <a:r>
              <a:rPr lang="fr-FR" sz="1600" b="1">
                <a:solidFill>
                  <a:srgbClr val="000000"/>
                </a:solidFill>
              </a:rPr>
              <a:t> </a:t>
            </a:r>
          </a:p>
        </p:txBody>
      </p:sp>
      <p:sp>
        <p:nvSpPr>
          <p:cNvPr id="6" name="Rectangle 5">
            <a:extLst>
              <a:ext uri="{FF2B5EF4-FFF2-40B4-BE49-F238E27FC236}">
                <a16:creationId xmlns:a16="http://schemas.microsoft.com/office/drawing/2014/main" id="{5847F9FA-A241-D540-B3C1-A068034D3202}"/>
              </a:ext>
            </a:extLst>
          </p:cNvPr>
          <p:cNvSpPr/>
          <p:nvPr/>
        </p:nvSpPr>
        <p:spPr>
          <a:xfrm>
            <a:off x="609470" y="2767984"/>
            <a:ext cx="7925059" cy="1938992"/>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copy tftp: flash: </a:t>
            </a:r>
          </a:p>
          <a:p>
            <a:pPr rtl="0"/>
            <a:r>
              <a:rPr lang="fr-FR" sz="1200">
                <a:solidFill>
                  <a:srgbClr val="DFDFDF"/>
                </a:solidFill>
                <a:latin typeface="Courier New" panose="02070309020205020404" pitchFamily="49" charset="0"/>
              </a:rPr>
              <a:t>Address or name of remote host []? </a:t>
            </a:r>
            <a:r>
              <a:rPr lang="fr-FR" sz="1200" b="1">
                <a:solidFill>
                  <a:srgbClr val="DFDFDF"/>
                </a:solidFill>
                <a:latin typeface="Courier New" panose="02070309020205020404" pitchFamily="49" charset="0"/>
              </a:rPr>
              <a:t>2001:DB8:CAFE:100::99 </a:t>
            </a:r>
          </a:p>
          <a:p>
            <a:pPr rtl="0"/>
            <a:r>
              <a:rPr lang="fr-FR" sz="1200">
                <a:solidFill>
                  <a:srgbClr val="DFDFDF"/>
                </a:solidFill>
                <a:latin typeface="Courier New" panose="02070309020205020404" pitchFamily="49" charset="0"/>
              </a:rPr>
              <a:t>Source filename []? </a:t>
            </a:r>
            <a:r>
              <a:rPr lang="fr-FR" sz="1200" b="1">
                <a:solidFill>
                  <a:srgbClr val="FFFFFF"/>
                </a:solidFill>
                <a:latin typeface="Courier New" panose="02070309020205020404" pitchFamily="49" charset="0"/>
              </a:rPr>
              <a:t>isr4200-universalk9_ias.16.09.04.SPA.bin</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Destination filename [isr4200-universalk9_ias.16.09.04.SPA.bin]? </a:t>
            </a:r>
          </a:p>
          <a:p>
            <a:pPr rtl="0"/>
            <a:r>
              <a:rPr lang="fr-FR" sz="1200">
                <a:solidFill>
                  <a:srgbClr val="DFDFDF"/>
                </a:solidFill>
                <a:latin typeface="Courier New" panose="02070309020205020404" pitchFamily="49" charset="0"/>
              </a:rPr>
              <a:t>Accessing tftp://2001:DB8:CAFE:100::99/ isr4200- universalk9_ias.16.09.04.SPA.bin... Loading isr4200-universalk9_ias.16.09.04.SPA.bin from 2001:DB8:CAFE:100::99 (via GigabitEthernet0/0/0): !!!!!!!!!!!!!!!!!!!! </a:t>
            </a:r>
          </a:p>
          <a:p>
            <a:endParaRPr lang="en-US" sz="1200" dirty="0">
              <a:solidFill>
                <a:srgbClr val="DFDFDF"/>
              </a:solidFill>
              <a:latin typeface="Courier New" panose="02070309020205020404" pitchFamily="49" charset="0"/>
            </a:endParaRPr>
          </a:p>
          <a:p>
            <a:pPr rtl="0"/>
            <a:r>
              <a:rPr lang="fr-FR" sz="1200">
                <a:solidFill>
                  <a:srgbClr val="DFDFDF"/>
                </a:solidFill>
                <a:latin typeface="Courier New" panose="02070309020205020404" pitchFamily="49" charset="0"/>
              </a:rPr>
              <a:t>[OK - 517153193 bytes] </a:t>
            </a:r>
          </a:p>
          <a:p>
            <a:pPr rtl="0"/>
            <a:r>
              <a:rPr lang="fr-FR" sz="1200">
                <a:solidFill>
                  <a:srgbClr val="DFDFDF"/>
                </a:solidFill>
                <a:latin typeface="Courier New" panose="02070309020205020404" pitchFamily="49" charset="0"/>
              </a:rPr>
              <a:t>517153193 bytes copied in 868.128 secs (265652 bytes/sec)</a:t>
            </a:r>
          </a:p>
        </p:txBody>
      </p:sp>
    </p:spTree>
    <p:extLst>
      <p:ext uri="{BB962C8B-B14F-4D97-AF65-F5344CB8AC3E}">
        <p14:creationId xmlns:p14="http://schemas.microsoft.com/office/powerpoint/2010/main" val="32882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Gestion des images IOS</a:t>
            </a:r>
            <a:br>
              <a:rPr lang="en-US" dirty="0"/>
            </a:br>
            <a:r>
              <a:rPr lang="fr-FR" sz="2400"/>
              <a:t>La commande boot system</a:t>
            </a:r>
          </a:p>
        </p:txBody>
      </p:sp>
      <p:sp>
        <p:nvSpPr>
          <p:cNvPr id="5" name="Content Placeholder 4">
            <a:extLst>
              <a:ext uri="{FF2B5EF4-FFF2-40B4-BE49-F238E27FC236}">
                <a16:creationId xmlns:a16="http://schemas.microsoft.com/office/drawing/2014/main" id="{1B6EBBFE-92D0-3D4A-B16B-2BB033F11BE1}"/>
              </a:ext>
            </a:extLst>
          </p:cNvPr>
          <p:cNvSpPr>
            <a:spLocks noGrp="1"/>
          </p:cNvSpPr>
          <p:nvPr>
            <p:ph idx="1"/>
          </p:nvPr>
        </p:nvSpPr>
        <p:spPr>
          <a:xfrm>
            <a:off x="66676" y="628650"/>
            <a:ext cx="8688044" cy="2981325"/>
          </a:xfrm>
        </p:spPr>
        <p:txBody>
          <a:bodyPr/>
          <a:lstStyle/>
          <a:p>
            <a:pPr marL="0" indent="0" algn="l" rtl="0"/>
            <a:r>
              <a:rPr lang="fr-FR" sz="1600">
                <a:solidFill>
                  <a:srgbClr val="000000"/>
                </a:solidFill>
              </a:rPr>
              <a:t>Au démarrage, le code d'amorçage analyse le fichier de configuration de démarrage dans la NVRAM pour les commandes </a:t>
            </a:r>
            <a:r>
              <a:rPr lang="fr-FR" sz="1600" b="1">
                <a:solidFill>
                  <a:srgbClr val="000000"/>
                </a:solidFill>
              </a:rPr>
              <a:t>boot system</a:t>
            </a:r>
            <a:r>
              <a:rPr lang="fr-FR" sz="1600">
                <a:solidFill>
                  <a:srgbClr val="000000"/>
                </a:solidFill>
              </a:rPr>
              <a:t> qui spécifient le nom et l'emplacement de l'image du logiciel Cisco IOS à charger. Plusieurs commandes</a:t>
            </a:r>
            <a:r>
              <a:rPr lang="fr-FR" sz="1600" b="1">
                <a:solidFill>
                  <a:srgbClr val="000000"/>
                </a:solidFill>
              </a:rPr>
              <a:t> boot system </a:t>
            </a:r>
            <a:r>
              <a:rPr lang="fr-FR" sz="1600">
                <a:solidFill>
                  <a:srgbClr val="000000"/>
                </a:solidFill>
              </a:rPr>
              <a:t>peuvent être saisies successivement pour créer un plan d'amorçage à tolérance de panne.</a:t>
            </a:r>
          </a:p>
          <a:p>
            <a:pPr marL="0" indent="0" algn="l"/>
            <a:endParaRPr lang="en-US" sz="1600" dirty="0">
              <a:solidFill>
                <a:srgbClr val="000000"/>
              </a:solidFill>
            </a:endParaRPr>
          </a:p>
          <a:p>
            <a:pPr marL="0" indent="0" algn="l" rtl="0"/>
            <a:r>
              <a:rPr lang="fr-FR" sz="1600">
                <a:solidFill>
                  <a:srgbClr val="000000"/>
                </a:solidFill>
              </a:rPr>
              <a:t>En l'absence de commandes</a:t>
            </a:r>
            <a:r>
              <a:rPr lang="fr-FR" sz="1600" b="1">
                <a:solidFill>
                  <a:srgbClr val="000000"/>
                </a:solidFill>
              </a:rPr>
              <a:t> boot system </a:t>
            </a:r>
            <a:r>
              <a:rPr lang="fr-FR" sz="1600">
                <a:solidFill>
                  <a:srgbClr val="000000"/>
                </a:solidFill>
              </a:rPr>
              <a:t>dans la configuration, le routeur charge par défaut la première image Cisco IOS valide dans la mémoire Flash et l'exécute.</a:t>
            </a:r>
          </a:p>
          <a:p>
            <a:pPr marL="0" indent="0" algn="l"/>
            <a:endParaRPr lang="en-US" sz="1600" dirty="0">
              <a:solidFill>
                <a:srgbClr val="000000"/>
              </a:solidFill>
            </a:endParaRPr>
          </a:p>
          <a:p>
            <a:pPr marL="0" indent="0" algn="l" rtl="0"/>
            <a:r>
              <a:rPr lang="fr-FR" sz="1600">
                <a:solidFill>
                  <a:srgbClr val="000000"/>
                </a:solidFill>
              </a:rPr>
              <a:t>Pour passer à l'image IOS copiée après que cette image ait été enregistrée sur la mémoire flash du routeur, configurez le routeur pour qu'il charge la nouvelle image au démarrage en utilisant la commande </a:t>
            </a:r>
            <a:r>
              <a:rPr lang="fr-FR" sz="1600" b="1">
                <a:solidFill>
                  <a:srgbClr val="000000"/>
                </a:solidFill>
              </a:rPr>
              <a:t>boot system</a:t>
            </a:r>
            <a:r>
              <a:rPr lang="fr-FR" sz="1600">
                <a:solidFill>
                  <a:srgbClr val="000000"/>
                </a:solidFill>
              </a:rPr>
              <a:t>  Enregistrez la configuration. Redémarrez le routeur pour qu'il démarre avec la nouvelle image.</a:t>
            </a:r>
          </a:p>
        </p:txBody>
      </p:sp>
      <p:sp>
        <p:nvSpPr>
          <p:cNvPr id="7" name="Rectangle 6">
            <a:extLst>
              <a:ext uri="{FF2B5EF4-FFF2-40B4-BE49-F238E27FC236}">
                <a16:creationId xmlns:a16="http://schemas.microsoft.com/office/drawing/2014/main" id="{08087044-193F-C544-8587-50072677AAC7}"/>
              </a:ext>
            </a:extLst>
          </p:cNvPr>
          <p:cNvSpPr/>
          <p:nvPr/>
        </p:nvSpPr>
        <p:spPr>
          <a:xfrm>
            <a:off x="915065" y="3720396"/>
            <a:ext cx="6815469" cy="1015663"/>
          </a:xfrm>
          <a:prstGeom prst="rect">
            <a:avLst/>
          </a:prstGeom>
          <a:solidFill>
            <a:srgbClr val="000000"/>
          </a:solidFill>
        </p:spPr>
        <p:txBody>
          <a:bodyPr wrap="square">
            <a:spAutoFit/>
          </a:bodyPr>
          <a:lstStyle/>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configure terminal</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 </a:t>
            </a:r>
            <a:r>
              <a:rPr lang="fr-FR" sz="1200" b="1">
                <a:solidFill>
                  <a:srgbClr val="FFFFFF"/>
                </a:solidFill>
                <a:latin typeface="Courier New" panose="02070309020205020404" pitchFamily="49" charset="0"/>
              </a:rPr>
              <a:t>boot system flash0:isr4200-universalk9_ias.16.09.04.SPA.bin</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R1(config)# </a:t>
            </a:r>
            <a:r>
              <a:rPr lang="fr-FR" sz="1200" b="1">
                <a:solidFill>
                  <a:srgbClr val="FFFFFF"/>
                </a:solidFill>
                <a:latin typeface="Courier New" panose="02070309020205020404" pitchFamily="49" charset="0"/>
              </a:rPr>
              <a:t>exit</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copy running-config startup-config</a:t>
            </a:r>
            <a:r>
              <a:rPr lang="fr-FR" sz="1200">
                <a:solidFill>
                  <a:srgbClr val="DFDFDF"/>
                </a:solidFill>
                <a:latin typeface="Courier New" panose="02070309020205020404" pitchFamily="49" charset="0"/>
              </a:rPr>
              <a:t> </a:t>
            </a:r>
          </a:p>
          <a:p>
            <a:pPr rtl="0"/>
            <a:r>
              <a:rPr lang="fr-FR" sz="1200">
                <a:solidFill>
                  <a:srgbClr val="DFDFDF"/>
                </a:solidFill>
                <a:latin typeface="Courier New" panose="02070309020205020404" pitchFamily="49" charset="0"/>
              </a:rPr>
              <a:t>R1# </a:t>
            </a:r>
            <a:r>
              <a:rPr lang="fr-FR" sz="1200" b="1">
                <a:solidFill>
                  <a:srgbClr val="FFFFFF"/>
                </a:solidFill>
                <a:latin typeface="Courier New" panose="02070309020205020404" pitchFamily="49" charset="0"/>
              </a:rPr>
              <a:t>reload</a:t>
            </a:r>
          </a:p>
        </p:txBody>
      </p:sp>
    </p:spTree>
    <p:extLst>
      <p:ext uri="{BB962C8B-B14F-4D97-AF65-F5344CB8AC3E}">
        <p14:creationId xmlns:p14="http://schemas.microsoft.com/office/powerpoint/2010/main" val="332538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53165"/>
            <a:ext cx="8345488" cy="731837"/>
          </a:xfrm>
        </p:spPr>
        <p:txBody>
          <a:bodyPr/>
          <a:lstStyle/>
          <a:p>
            <a:pPr rtl="0"/>
            <a:r>
              <a:rPr lang="fr-FR" sz="1600"/>
              <a:t>Gestion des images IOS</a:t>
            </a:r>
            <a:br>
              <a:rPr lang="en-US" dirty="0"/>
            </a:br>
            <a:r>
              <a:rPr lang="fr-FR" sz="2400"/>
              <a:t>Packet Tracer - Utiliser un serveur TFTP pour mettre à jour une image IOS Cisco</a:t>
            </a:r>
          </a:p>
        </p:txBody>
      </p:sp>
      <p:sp>
        <p:nvSpPr>
          <p:cNvPr id="4" name="Content Placeholder 3">
            <a:extLst>
              <a:ext uri="{FF2B5EF4-FFF2-40B4-BE49-F238E27FC236}">
                <a16:creationId xmlns:a16="http://schemas.microsoft.com/office/drawing/2014/main" id="{02203235-E67F-EE4C-8A2B-B55C1817E80A}"/>
              </a:ext>
            </a:extLst>
          </p:cNvPr>
          <p:cNvSpPr>
            <a:spLocks noGrp="1"/>
          </p:cNvSpPr>
          <p:nvPr>
            <p:ph idx="1"/>
          </p:nvPr>
        </p:nvSpPr>
        <p:spPr>
          <a:xfrm>
            <a:off x="474662" y="925033"/>
            <a:ext cx="8280057" cy="3496701"/>
          </a:xfrm>
        </p:spPr>
        <p:txBody>
          <a:bodyPr/>
          <a:lstStyle/>
          <a:p>
            <a:pPr marL="0" indent="0"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Partie 1: Mettre à niveau d'une image IOS sur un périphérique Cisco </a:t>
            </a:r>
          </a:p>
          <a:p>
            <a:pPr marL="285750" indent="-285750" algn="l" rtl="0">
              <a:buFont typeface="Arial" panose="020B0604020202020204" pitchFamily="34" charset="0"/>
              <a:buChar char="•"/>
            </a:pPr>
            <a:r>
              <a:rPr lang="fr-FR" sz="1800">
                <a:solidFill>
                  <a:srgbClr val="000000"/>
                </a:solidFill>
              </a:rPr>
              <a:t>Partie 2: Sauvegarder une image IOS sur un serveur TFTP</a:t>
            </a:r>
          </a:p>
          <a:p>
            <a:pPr marL="0" indent="0" algn="l"/>
            <a:endParaRPr lang="en-US" sz="1600" dirty="0">
              <a:solidFill>
                <a:srgbClr val="000000"/>
              </a:solidFill>
            </a:endParaRPr>
          </a:p>
        </p:txBody>
      </p:sp>
    </p:spTree>
    <p:extLst>
      <p:ext uri="{BB962C8B-B14F-4D97-AF65-F5344CB8AC3E}">
        <p14:creationId xmlns:p14="http://schemas.microsoft.com/office/powerpoint/2010/main" val="3480456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10.8 Module Practice and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Practice et Questionnaire</a:t>
            </a:r>
            <a:br>
              <a:rPr lang="en-US" dirty="0">
                <a:latin typeface="Arial" charset="0"/>
              </a:rPr>
            </a:br>
            <a:r>
              <a:rPr lang="fr-FR"/>
              <a:t>Packet Tracer - Configurer CDP, LLDP et NTP</a:t>
            </a:r>
          </a:p>
        </p:txBody>
      </p:sp>
      <p:sp>
        <p:nvSpPr>
          <p:cNvPr id="3" name="Content Placeholder 2">
            <a:extLst>
              <a:ext uri="{FF2B5EF4-FFF2-40B4-BE49-F238E27FC236}">
                <a16:creationId xmlns:a16="http://schemas.microsoft.com/office/drawing/2014/main" id="{99B8BE81-D674-D944-B21E-C516EA452503}"/>
              </a:ext>
            </a:extLst>
          </p:cNvPr>
          <p:cNvSpPr>
            <a:spLocks noGrp="1"/>
          </p:cNvSpPr>
          <p:nvPr>
            <p:ph idx="1"/>
          </p:nvPr>
        </p:nvSpPr>
        <p:spPr/>
        <p:txBody>
          <a:bodyPr/>
          <a:lstStyle/>
          <a:p>
            <a:pPr marL="0" indent="0" rtl="0">
              <a:buNone/>
            </a:pPr>
            <a:r>
              <a:rPr lang="fr-FR" sz="1800"/>
              <a:t>Dans cette activité Packet Tracer, vous remplirez les objectifs suivants:</a:t>
            </a:r>
          </a:p>
          <a:p>
            <a:pPr rtl="0">
              <a:buFont typeface="Arial" panose="020B0604020202020204" pitchFamily="34" charset="0"/>
              <a:buChar char="•"/>
            </a:pPr>
            <a:r>
              <a:rPr lang="fr-FR" sz="1800"/>
              <a:t>Création du réseau et configuration des paramètres de base des périphériques</a:t>
            </a:r>
          </a:p>
          <a:p>
            <a:pPr rtl="0">
              <a:buFont typeface="Arial" panose="020B0604020202020204" pitchFamily="34" charset="0"/>
              <a:buChar char="•"/>
            </a:pPr>
            <a:r>
              <a:rPr lang="fr-FR" sz="1800"/>
              <a:t>Détection de réseaux avec le protocole CDP</a:t>
            </a:r>
          </a:p>
          <a:p>
            <a:pPr rtl="0">
              <a:buFont typeface="Arial" panose="020B0604020202020204" pitchFamily="34" charset="0"/>
              <a:buChar char="•"/>
            </a:pPr>
            <a:r>
              <a:rPr lang="fr-FR" sz="1800"/>
              <a:t>Détection de réseaux avec le protocole LLDP</a:t>
            </a:r>
          </a:p>
          <a:p>
            <a:pPr rtl="0">
              <a:buFont typeface="Arial" panose="020B0604020202020204" pitchFamily="34" charset="0"/>
              <a:buChar char="•"/>
            </a:pPr>
            <a:r>
              <a:rPr lang="fr-FR" sz="1800"/>
              <a:t>Configuration et vérification du protocole NTP</a:t>
            </a:r>
          </a:p>
          <a:p>
            <a:endParaRPr lang="en-US" sz="16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t>Travaux pratiques - Configurer CDP, LLDP et NTP</a:t>
            </a:r>
          </a:p>
        </p:txBody>
      </p:sp>
      <p:sp>
        <p:nvSpPr>
          <p:cNvPr id="3" name="Content Placeholder 2">
            <a:extLst>
              <a:ext uri="{FF2B5EF4-FFF2-40B4-BE49-F238E27FC236}">
                <a16:creationId xmlns:a16="http://schemas.microsoft.com/office/drawing/2014/main" id="{99B8BE81-D674-D944-B21E-C516EA452503}"/>
              </a:ext>
            </a:extLst>
          </p:cNvPr>
          <p:cNvSpPr>
            <a:spLocks noGrp="1"/>
          </p:cNvSpPr>
          <p:nvPr>
            <p:ph idx="1"/>
          </p:nvPr>
        </p:nvSpPr>
        <p:spPr>
          <a:xfrm>
            <a:off x="144065" y="798944"/>
            <a:ext cx="8853286" cy="3611131"/>
          </a:xfrm>
        </p:spPr>
        <p:txBody>
          <a:bodyPr/>
          <a:lstStyle/>
          <a:p>
            <a:pPr marL="0" indent="0" rtl="0">
              <a:buNone/>
            </a:pPr>
            <a:r>
              <a:rPr lang="fr-FR" sz="1800"/>
              <a:t>Au cours de ces travaux pratiques, vous aborderez les points suivants:</a:t>
            </a:r>
          </a:p>
          <a:p>
            <a:pPr rtl="0">
              <a:buFont typeface="Arial" panose="020B0604020202020204" pitchFamily="34" charset="0"/>
              <a:buChar char="•"/>
            </a:pPr>
            <a:r>
              <a:rPr lang="fr-FR" sz="1800"/>
              <a:t>Créer le réseau et configurer les paramètres de base des périphériques</a:t>
            </a:r>
          </a:p>
          <a:p>
            <a:pPr rtl="0">
              <a:buFont typeface="Arial" panose="020B0604020202020204" pitchFamily="34" charset="0"/>
              <a:buChar char="•"/>
            </a:pPr>
            <a:r>
              <a:rPr lang="fr-FR" sz="1800"/>
              <a:t>Détection de réseaux avec le protocole CDP</a:t>
            </a:r>
          </a:p>
          <a:p>
            <a:pPr rtl="0">
              <a:buFont typeface="Arial" panose="020B0604020202020204" pitchFamily="34" charset="0"/>
              <a:buChar char="•"/>
            </a:pPr>
            <a:r>
              <a:rPr lang="fr-FR" sz="1800"/>
              <a:t>Détection de réseaux avec le protocole LLDP</a:t>
            </a:r>
          </a:p>
          <a:p>
            <a:pPr rtl="0">
              <a:buFont typeface="Arial" panose="020B0604020202020204" pitchFamily="34" charset="0"/>
              <a:buChar char="•"/>
            </a:pPr>
            <a:r>
              <a:rPr lang="fr-FR" sz="1800"/>
              <a:t>Configuration et vérification du protocole NTP</a:t>
            </a:r>
          </a:p>
          <a:p>
            <a:endParaRPr lang="en-US" sz="1600" dirty="0"/>
          </a:p>
        </p:txBody>
      </p:sp>
    </p:spTree>
    <p:custDataLst>
      <p:tags r:id="rId1"/>
    </p:custDataLst>
    <p:extLst>
      <p:ext uri="{BB962C8B-B14F-4D97-AF65-F5344CB8AC3E}">
        <p14:creationId xmlns:p14="http://schemas.microsoft.com/office/powerpoint/2010/main" val="1662618756"/>
      </p:ext>
    </p:extLst>
  </p:cSld>
  <p:clrMapOvr>
    <a:masterClrMapping/>
  </p:clrMapOvr>
  <p:transition spd="slow">
    <p:wip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1516DBF4-949C-CE4C-8D0D-4C8C6CE0D38D}"/>
              </a:ext>
            </a:extLst>
          </p:cNvPr>
          <p:cNvSpPr>
            <a:spLocks noGrp="1"/>
          </p:cNvSpPr>
          <p:nvPr>
            <p:ph idx="1"/>
          </p:nvPr>
        </p:nvSpPr>
        <p:spPr>
          <a:xfrm>
            <a:off x="144065" y="798944"/>
            <a:ext cx="8853286" cy="4155319"/>
          </a:xfrm>
        </p:spPr>
        <p:txBody>
          <a:bodyPr/>
          <a:lstStyle/>
          <a:p>
            <a:pPr rtl="0">
              <a:spcBef>
                <a:spcPts val="0"/>
              </a:spcBef>
              <a:spcAft>
                <a:spcPts val="0"/>
              </a:spcAft>
              <a:buFont typeface="Arial" panose="020B0604020202020204" pitchFamily="34" charset="0"/>
              <a:buChar char="•"/>
            </a:pPr>
            <a:r>
              <a:rPr lang="fr-FR"/>
              <a:t>CDP (Cisco Discovery Protocol) est un protocole propriétaire de couche 2 de Cisco qui permet de rassembler des informations sur les périphériques Cisco qui partagent la même liaison de données. </a:t>
            </a:r>
          </a:p>
          <a:p>
            <a:pPr rtl="0">
              <a:spcBef>
                <a:spcPts val="0"/>
              </a:spcBef>
              <a:spcAft>
                <a:spcPts val="0"/>
              </a:spcAft>
              <a:buFont typeface="Arial" panose="020B0604020202020204" pitchFamily="34" charset="0"/>
              <a:buChar char="•"/>
            </a:pPr>
            <a:r>
              <a:rPr lang="fr-FR"/>
              <a:t>Le protocole CDP peut être utilisé comme outil de détection réseau pour analyser les données des périphériques voisins. Ces données collectées par le protocole CDP peuvent vous aider à développer une topologie logique d'un réseau lorsque la documentation est manquante ou manque de précision. </a:t>
            </a:r>
          </a:p>
          <a:p>
            <a:pPr rtl="0">
              <a:spcBef>
                <a:spcPts val="0"/>
              </a:spcBef>
              <a:spcAft>
                <a:spcPts val="0"/>
              </a:spcAft>
              <a:buFont typeface="Arial" panose="020B0604020202020204" pitchFamily="34" charset="0"/>
              <a:buChar char="•"/>
            </a:pPr>
            <a:r>
              <a:rPr lang="fr-FR"/>
              <a:t>Sur les périphériques Cisco, le protocole CDP est activé par défaut. Pour activer CDP globalement pour toutes les interfaces prises en charge sur le périphérique, saisissez cdp run comme mode de configuration globale. Pour activer CDP sur l'interface spécifique, entrez la commande cdp enable. </a:t>
            </a:r>
          </a:p>
          <a:p>
            <a:pPr rtl="0">
              <a:spcBef>
                <a:spcPts val="0"/>
              </a:spcBef>
              <a:spcAft>
                <a:spcPts val="0"/>
              </a:spcAft>
              <a:buFont typeface="Arial" panose="020B0604020202020204" pitchFamily="34" charset="0"/>
              <a:buChar char="•"/>
            </a:pPr>
            <a:r>
              <a:rPr lang="fr-FR"/>
              <a:t>Pour vérifier l'état du protocole CDP et afficher une liste des voisins, utilisez la commande show cdp neighbors en mode d'exécution privilégié. </a:t>
            </a:r>
          </a:p>
          <a:p>
            <a:pPr rtl="0">
              <a:spcBef>
                <a:spcPts val="0"/>
              </a:spcBef>
              <a:spcAft>
                <a:spcPts val="0"/>
              </a:spcAft>
              <a:buFont typeface="Arial" panose="020B0604020202020204" pitchFamily="34" charset="0"/>
              <a:buChar char="•"/>
            </a:pPr>
            <a:r>
              <a:rPr lang="fr-FR"/>
              <a:t>Les périphériques Cisco prennent également en charge le protocole LLDP (Link Layer Discovery Protocol), qui est un protocole de détection de voisin indépendant similaire au protocole CDP. </a:t>
            </a:r>
          </a:p>
          <a:p>
            <a:pPr rtl="0">
              <a:spcBef>
                <a:spcPts val="0"/>
              </a:spcBef>
              <a:spcAft>
                <a:spcPts val="0"/>
              </a:spcAft>
              <a:buFont typeface="Arial" panose="020B0604020202020204" pitchFamily="34" charset="0"/>
              <a:buChar char="•"/>
            </a:pPr>
            <a:r>
              <a:rPr lang="fr-FR"/>
              <a:t>Pour activer le LLDP globalement sur un périphérique réseau Cisco, entrez la commande lldprun dans le mode de configuration globale. </a:t>
            </a:r>
          </a:p>
        </p:txBody>
      </p:sp>
    </p:spTree>
    <p:custDataLst>
      <p:tags r:id="rId1"/>
    </p:custDataLst>
    <p:extLst>
      <p:ext uri="{BB962C8B-B14F-4D97-AF65-F5344CB8AC3E}">
        <p14:creationId xmlns:p14="http://schemas.microsoft.com/office/powerpoint/2010/main" val="2818667760"/>
      </p:ext>
    </p:extLst>
  </p:cSld>
  <p:clrMapOvr>
    <a:masterClrMapping/>
  </p:clrMapOvr>
  <p:transition spd="slow">
    <p:wip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1516DBF4-949C-CE4C-8D0D-4C8C6CE0D38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Lorsque le protocole LLDP est activé, les voisins de l'appareil peuvent être détectés à l'aide de la commande show lldp neighbors. Pour plus d'informations sur les voisins, utilisez la commande show lldp neighbors detail qui permet d'obtenir la version IOS et l'adresse IP des voisins ainsi que la capacité de l'appareil.</a:t>
            </a:r>
          </a:p>
          <a:p>
            <a:pPr rtl="0">
              <a:spcBef>
                <a:spcPts val="0"/>
              </a:spcBef>
              <a:spcAft>
                <a:spcPts val="0"/>
              </a:spcAft>
              <a:buFont typeface="Arial" panose="020B0604020202020204" pitchFamily="34" charset="0"/>
              <a:buChar char="•"/>
            </a:pPr>
            <a:r>
              <a:rPr lang="fr-FR"/>
              <a:t>Si l'heure n'est pas synchronisée entre les différents périphériques, il vous sera impossible de déterminer l'ordre des événements et leurs causes. </a:t>
            </a:r>
          </a:p>
          <a:p>
            <a:pPr rtl="0">
              <a:spcBef>
                <a:spcPts val="0"/>
              </a:spcBef>
              <a:spcAft>
                <a:spcPts val="0"/>
              </a:spcAft>
              <a:buFont typeface="Arial" panose="020B0604020202020204" pitchFamily="34" charset="0"/>
              <a:buChar char="•"/>
            </a:pPr>
            <a:r>
              <a:rPr lang="fr-FR"/>
              <a:t>Vous pouvez configurer manuellement la date et l'heure, ou vous pouvez configurer le NTP, qui permet aux périphériques du réseau de synchroniser leurs paramètres d'heure avec un serveur NTP. </a:t>
            </a:r>
          </a:p>
          <a:p>
            <a:pPr rtl="0">
              <a:spcBef>
                <a:spcPts val="0"/>
              </a:spcBef>
              <a:spcAft>
                <a:spcPts val="0"/>
              </a:spcAft>
              <a:buFont typeface="Arial" panose="020B0604020202020204" pitchFamily="34" charset="0"/>
              <a:buChar char="•"/>
            </a:pPr>
            <a:r>
              <a:rPr lang="fr-FR"/>
              <a:t>Les réseaux NTP utilisent un système hiérarchique de sources temporelles et chaque niveau de ce système est appelé une strate. Les sources de temps faisant autorité, également appelées dispositifs de strate 0, sont des dispositifs de chronométrage de haute précision. Les périphériques de strate 1 sont directement connectés aux sources temporelles faisant autorité. Les périphériques de strate 2, tels que les clients NTP, synchronisent leur horloge à l'aide des paquets NTP des serveurs de la strate 1. </a:t>
            </a:r>
          </a:p>
          <a:p>
            <a:pPr rtl="0">
              <a:spcBef>
                <a:spcPts val="0"/>
              </a:spcBef>
              <a:spcAft>
                <a:spcPts val="0"/>
              </a:spcAft>
              <a:buFont typeface="Arial" panose="020B0604020202020204" pitchFamily="34" charset="0"/>
              <a:buChar char="•"/>
            </a:pPr>
            <a:r>
              <a:rPr lang="fr-FR"/>
              <a:t>La commande ntp server ip-address est émise en mode de configuration globale pour configurer un périphérique en tant que serveur NTP. </a:t>
            </a:r>
          </a:p>
        </p:txBody>
      </p:sp>
    </p:spTree>
    <p:custDataLst>
      <p:tags r:id="rId1"/>
    </p:custDataLst>
    <p:extLst>
      <p:ext uri="{BB962C8B-B14F-4D97-AF65-F5344CB8AC3E}">
        <p14:creationId xmlns:p14="http://schemas.microsoft.com/office/powerpoint/2010/main" val="4109178071"/>
      </p:ext>
    </p:extLst>
  </p:cSld>
  <p:clrMapOvr>
    <a:masterClrMapping/>
  </p:clrMapOvr>
  <p:transition spd="slow">
    <p:wip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1516DBF4-949C-CE4C-8D0D-4C8C6CE0D38D}"/>
              </a:ext>
            </a:extLst>
          </p:cNvPr>
          <p:cNvSpPr>
            <a:spLocks noGrp="1"/>
          </p:cNvSpPr>
          <p:nvPr>
            <p:ph idx="1"/>
          </p:nvPr>
        </p:nvSpPr>
        <p:spPr>
          <a:xfrm>
            <a:off x="106662" y="703694"/>
            <a:ext cx="8930676" cy="4155319"/>
          </a:xfrm>
        </p:spPr>
        <p:txBody>
          <a:bodyPr/>
          <a:lstStyle/>
          <a:p>
            <a:pPr rtl="0">
              <a:spcBef>
                <a:spcPts val="0"/>
              </a:spcBef>
              <a:spcAft>
                <a:spcPts val="0"/>
              </a:spcAft>
              <a:buFont typeface="Arial" panose="020B0604020202020204" pitchFamily="34" charset="0"/>
              <a:buChar char="•"/>
            </a:pPr>
            <a:r>
              <a:rPr lang="fr-FR"/>
              <a:t>Pour vérifier si la source temporelle est définie sur NTP, utilisez à nouveau la commande show clock detail. Les commandes show ntp associations et show ntp status sont utilisées pour vérifier qu'un appareil est synchronisé avec le serveur NTP.</a:t>
            </a:r>
          </a:p>
          <a:p>
            <a:pPr rtl="0">
              <a:spcBef>
                <a:spcPts val="0"/>
              </a:spcBef>
              <a:spcAft>
                <a:spcPts val="0"/>
              </a:spcAft>
              <a:buFont typeface="Arial" panose="020B0604020202020204" pitchFamily="34" charset="0"/>
              <a:buChar char="•"/>
            </a:pPr>
            <a:r>
              <a:rPr lang="fr-FR"/>
              <a:t>SNMP est un protocole de couche Application qui procure un format pour les messages de communication entre les gestionnaires et les agents. </a:t>
            </a:r>
          </a:p>
          <a:p>
            <a:pPr rtl="0">
              <a:spcBef>
                <a:spcPts val="0"/>
              </a:spcBef>
              <a:spcAft>
                <a:spcPts val="0"/>
              </a:spcAft>
              <a:buFont typeface="Arial" panose="020B0604020202020204" pitchFamily="34" charset="0"/>
              <a:buChar char="•"/>
            </a:pPr>
            <a:r>
              <a:rPr lang="fr-FR"/>
              <a:t>Le système SNMP se compose de trois éléments : gestionnaire SNMP, agents SNMP et MIB. </a:t>
            </a:r>
          </a:p>
          <a:p>
            <a:pPr rtl="0">
              <a:spcBef>
                <a:spcPts val="0"/>
              </a:spcBef>
              <a:spcAft>
                <a:spcPts val="0"/>
              </a:spcAft>
              <a:buFont typeface="Arial" panose="020B0604020202020204" pitchFamily="34" charset="0"/>
              <a:buChar char="•"/>
            </a:pPr>
            <a:r>
              <a:rPr lang="fr-FR"/>
              <a:t>Le gestionnaire SNMP peut collecter des informations à partir d'un agent SNMP à l'aide de l'action «get» et modifier des configurations sur un agent à l'aide de l'action «set». Les agents SNMP peuvent transmettre des informations directement à un gestionnaire de réseau en utilisant des "pièges". </a:t>
            </a:r>
          </a:p>
          <a:p>
            <a:pPr rtl="0">
              <a:spcBef>
                <a:spcPts val="0"/>
              </a:spcBef>
              <a:spcAft>
                <a:spcPts val="0"/>
              </a:spcAft>
              <a:buFont typeface="Arial" panose="020B0604020202020204" pitchFamily="34" charset="0"/>
              <a:buChar char="•"/>
            </a:pPr>
            <a:r>
              <a:rPr lang="fr-FR"/>
              <a:t>SNMPv1, SNMPv2c et SNMPv3 sont toutes des versions de SNMP. SNMPv1 est une solution héritée. Les deux protocoles SNMPv1 et SNMPv2c utilisent une forme de sécurité basée sur la communauté. Le protocole SNMPv3 fournit des services à la fois pour les modèles et les niveaux de sécurité. </a:t>
            </a:r>
          </a:p>
          <a:p>
            <a:pPr rtl="0">
              <a:spcBef>
                <a:spcPts val="0"/>
              </a:spcBef>
              <a:spcAft>
                <a:spcPts val="0"/>
              </a:spcAft>
              <a:buFont typeface="Arial" panose="020B0604020202020204" pitchFamily="34" charset="0"/>
              <a:buChar char="•"/>
            </a:pPr>
            <a:r>
              <a:rPr lang="fr-FR"/>
              <a:t>La base de données MIB organise les variables de manière hiérarchique. Les OID identifient de manière unique les objets gérés au sein de la hiérarchie MIB. Le navigateur SNMP de Cisco sur le site http://www.cisco.com permet à un administrateur réseau de rechercher des détails sur un OID particulier.</a:t>
            </a:r>
          </a:p>
          <a:p>
            <a:pPr rtl="0">
              <a:spcBef>
                <a:spcPts val="0"/>
              </a:spcBef>
              <a:spcAft>
                <a:spcPts val="0"/>
              </a:spcAft>
              <a:buFont typeface="Arial" panose="020B0604020202020204" pitchFamily="34" charset="0"/>
              <a:buChar char="•"/>
            </a:pPr>
            <a:r>
              <a:rPr lang="fr-FR"/>
              <a:t>Le protocole Syslog utilise le port 514 pour permettre aux périphériques réseau d'envoyer leurs messages système sur le réseau aux serveurs Syslog. </a:t>
            </a:r>
          </a:p>
        </p:txBody>
      </p:sp>
    </p:spTree>
    <p:custDataLst>
      <p:tags r:id="rId1"/>
    </p:custDataLst>
    <p:extLst>
      <p:ext uri="{BB962C8B-B14F-4D97-AF65-F5344CB8AC3E}">
        <p14:creationId xmlns:p14="http://schemas.microsoft.com/office/powerpoint/2010/main" val="3221690859"/>
      </p:ext>
    </p:extLst>
  </p:cSld>
  <p:clrMapOvr>
    <a:masterClrMapping/>
  </p:clrMapOvr>
  <p:transition spd="slow">
    <p:wip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1516DBF4-949C-CE4C-8D0D-4C8C6CE0D38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Le service de journalisation syslog fournit trois fonctions principales : collecter des informations de consignation pour la surveillance et le dépannage, sélectionner le type d'informations de consignation capturées et spécifier les destinations des messages syslog capturés. </a:t>
            </a:r>
          </a:p>
          <a:p>
            <a:pPr rtl="0">
              <a:spcBef>
                <a:spcPts val="0"/>
              </a:spcBef>
              <a:spcAft>
                <a:spcPts val="0"/>
              </a:spcAft>
              <a:buFont typeface="Arial" panose="020B0604020202020204" pitchFamily="34" charset="0"/>
              <a:buChar char="•"/>
            </a:pPr>
            <a:r>
              <a:rPr lang="fr-FR"/>
              <a:t>Destinations for syslog messages include the logging buffer (RAM inside a router or switch), console line, terminal line, and syslog server. </a:t>
            </a:r>
          </a:p>
          <a:p>
            <a:pPr rtl="0">
              <a:spcBef>
                <a:spcPts val="0"/>
              </a:spcBef>
              <a:spcAft>
                <a:spcPts val="0"/>
              </a:spcAft>
              <a:buFont typeface="Arial" panose="020B0604020202020204" pitchFamily="34" charset="0"/>
              <a:buChar char="•"/>
            </a:pPr>
            <a:r>
              <a:rPr lang="fr-FR"/>
              <a:t>Les capacités Syslog permet de déterminer et de catégoriser les données d'état du système pour les rapports des messages d'événement et d'erreur. Les services de message syslog courants signalés sur les routeurs Cisco IOS comprennent : IP, protocole OSPF, système d'exploitation SYS, IPsec et IF. </a:t>
            </a:r>
          </a:p>
          <a:p>
            <a:pPr rtl="0">
              <a:spcBef>
                <a:spcPts val="0"/>
              </a:spcBef>
              <a:spcAft>
                <a:spcPts val="0"/>
              </a:spcAft>
              <a:buFont typeface="Arial" panose="020B0604020202020204" pitchFamily="34" charset="0"/>
              <a:buChar char="•"/>
            </a:pPr>
            <a:r>
              <a:rPr lang="fr-FR"/>
              <a:t>Le format par défaut des messages syslog sur le logiciel Cisco IOS est: %facility-severity-MNEMONIC: description. </a:t>
            </a:r>
          </a:p>
          <a:p>
            <a:pPr rtl="0">
              <a:spcBef>
                <a:spcPts val="0"/>
              </a:spcBef>
              <a:spcAft>
                <a:spcPts val="0"/>
              </a:spcAft>
              <a:buFont typeface="Arial" panose="020B0604020202020204" pitchFamily="34" charset="0"/>
              <a:buChar char="•"/>
            </a:pPr>
            <a:r>
              <a:rPr lang="fr-FR"/>
              <a:t>Utilisez la commande service timestamps log datetime pour forcer les événements enregistrés à afficher la date et l'heure.</a:t>
            </a:r>
          </a:p>
          <a:p>
            <a:pPr rtl="0">
              <a:spcBef>
                <a:spcPts val="0"/>
              </a:spcBef>
              <a:spcAft>
                <a:spcPts val="0"/>
              </a:spcAft>
              <a:buFont typeface="Arial" panose="020B0604020202020204" pitchFamily="34" charset="0"/>
              <a:buChar char="•"/>
            </a:pPr>
            <a:r>
              <a:rPr lang="fr-FR"/>
              <a:t>Le Cisco IFS permet à l'administrateur de naviguer dans différents répertoires et de répertorier les fichiers dans un répertoire, et de créer des sous-répertoires en mémoire flash ou sur un disque. </a:t>
            </a:r>
          </a:p>
          <a:p>
            <a:pPr rtl="0">
              <a:spcBef>
                <a:spcPts val="0"/>
              </a:spcBef>
              <a:spcAft>
                <a:spcPts val="0"/>
              </a:spcAft>
              <a:buFont typeface="Arial" panose="020B0604020202020204" pitchFamily="34" charset="0"/>
              <a:buChar char="•"/>
            </a:pPr>
            <a:r>
              <a:rPr lang="fr-FR"/>
              <a:t>Utilisez la commande "Show file systems" pour visualiser les systèmes de fichiers sur un commutateur Catalyst ou un routeur Cisco. </a:t>
            </a:r>
          </a:p>
        </p:txBody>
      </p:sp>
    </p:spTree>
    <p:custDataLst>
      <p:tags r:id="rId1"/>
    </p:custDataLst>
    <p:extLst>
      <p:ext uri="{BB962C8B-B14F-4D97-AF65-F5344CB8AC3E}">
        <p14:creationId xmlns:p14="http://schemas.microsoft.com/office/powerpoint/2010/main" val="980694466"/>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10: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Avant d'enseigner le contenu du module 10, l'enseignant doit:</a:t>
            </a:r>
          </a:p>
          <a:p>
            <a:pPr rtl="0">
              <a:lnSpc>
                <a:spcPct val="85000"/>
              </a:lnSpc>
              <a:spcBef>
                <a:spcPct val="30000"/>
              </a:spcBef>
              <a:buFont typeface="Arial" panose="020B0604020202020204" pitchFamily="34" charset="0"/>
              <a:buChar char="•"/>
            </a:pPr>
            <a:r>
              <a:rPr lang="fr-FR"/>
              <a:t>Examiner les activités et les évaluations de ce module.</a:t>
            </a:r>
          </a:p>
          <a:p>
            <a:pPr rtl="0">
              <a:lnSpc>
                <a:spcPct val="85000"/>
              </a:lnSpc>
              <a:spcBef>
                <a:spcPct val="30000"/>
              </a:spcBef>
              <a:buFont typeface="Arial" panose="020B0604020202020204" pitchFamily="34" charset="0"/>
              <a:buChar char="•"/>
            </a:pPr>
            <a:r>
              <a:rPr lang="fr-FR"/>
              <a:t>Essayez d'inclure autant de questions que possible pour maintenir l'intérêt des élèves pendant la présentation en classe.</a:t>
            </a:r>
          </a:p>
          <a:p>
            <a:pPr marL="0" indent="0" rtl="0">
              <a:lnSpc>
                <a:spcPct val="85000"/>
              </a:lnSpc>
              <a:spcBef>
                <a:spcPct val="30000"/>
              </a:spcBef>
              <a:buNone/>
            </a:pPr>
            <a:r>
              <a:rPr lang="fr-FR"/>
              <a:t>Rubrique 10.1</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Vous avez modifié la topologie du réseau. Combien de temps avant que vous voyez les mises à jour CDP?</a:t>
            </a:r>
          </a:p>
          <a:p>
            <a:pPr lvl="2" rtl="0">
              <a:lnSpc>
                <a:spcPct val="85000"/>
              </a:lnSpc>
              <a:spcBef>
                <a:spcPct val="30000"/>
              </a:spcBef>
            </a:pPr>
            <a:r>
              <a:rPr lang="fr-FR" sz="1500"/>
              <a:t>Quel est le risque de sécurité inhérent au CDP?</a:t>
            </a:r>
          </a:p>
          <a:p>
            <a:pPr marL="0" indent="0" rtl="0">
              <a:lnSpc>
                <a:spcPct val="85000"/>
              </a:lnSpc>
              <a:spcBef>
                <a:spcPct val="30000"/>
              </a:spcBef>
              <a:buNone/>
            </a:pPr>
            <a:r>
              <a:rPr lang="fr-FR"/>
              <a:t>Rubrique 10.2</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Vous avez modifié la topologie du réseau et vous utilisez LLDP. Combien de temps avant de voir les mises à jour LLDP?</a:t>
            </a:r>
          </a:p>
          <a:p>
            <a:pPr lvl="2" rtl="0">
              <a:lnSpc>
                <a:spcPct val="85000"/>
              </a:lnSpc>
              <a:spcBef>
                <a:spcPct val="30000"/>
              </a:spcBef>
            </a:pPr>
            <a:r>
              <a:rPr lang="fr-FR" sz="1500"/>
              <a:t>Quelle est la différence entre activer LLDP sur une interface spécifique et activer CDP sur une interface spécifique?</a:t>
            </a:r>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1516DBF4-949C-CE4C-8D0D-4C8C6CE0D38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Vous pouvez également utiliser Tera Term pour enregistrer les fichiers de configuration dans un document texte. Une configuration peut être copiée à partir d'un fichier et ensuite directement collée sur un périphérique. </a:t>
            </a:r>
          </a:p>
          <a:p>
            <a:pPr rtl="0">
              <a:spcBef>
                <a:spcPts val="0"/>
              </a:spcBef>
              <a:spcAft>
                <a:spcPts val="0"/>
              </a:spcAft>
              <a:buFont typeface="Arial" panose="020B0604020202020204" pitchFamily="34" charset="0"/>
              <a:buChar char="•"/>
            </a:pPr>
            <a:r>
              <a:rPr lang="fr-FR"/>
              <a:t>Les fichiers de configuration peuvent être stockés sur un serveur TFTP (Trivial File Transfer Protocol) ou sur un périphérique de stockage USB. </a:t>
            </a:r>
          </a:p>
          <a:p>
            <a:pPr rtl="0">
              <a:spcBef>
                <a:spcPts val="0"/>
              </a:spcBef>
              <a:spcAft>
                <a:spcPts val="0"/>
              </a:spcAft>
              <a:buFont typeface="Arial" panose="020B0604020202020204" pitchFamily="34" charset="0"/>
              <a:buChar char="•"/>
            </a:pPr>
            <a:r>
              <a:rPr lang="fr-FR"/>
              <a:t>Pour enregistrer la configuration d'exécution ou la configuration de démarrage sur un serveur TFTP, utilisez soit la commande  copy running-config tftp ou copy startup-config tftp  </a:t>
            </a:r>
          </a:p>
          <a:p>
            <a:pPr rtl="0">
              <a:spcBef>
                <a:spcPts val="0"/>
              </a:spcBef>
              <a:spcAft>
                <a:spcPts val="0"/>
              </a:spcAft>
              <a:buFont typeface="Arial" panose="020B0604020202020204" pitchFamily="34" charset="0"/>
              <a:buChar char="•"/>
            </a:pPr>
            <a:r>
              <a:rPr lang="fr-FR"/>
              <a:t>Les images du logiciel Cisco IOS et les fichiers de configuration peuvent être stockés sur un serveur TFTP central pour contrôler le nombre d'images IOS et les révisions correspondantes, ainsi que les fichiers de configuration qui doivent être conservés. </a:t>
            </a:r>
          </a:p>
          <a:p>
            <a:pPr rtl="0">
              <a:spcBef>
                <a:spcPts val="0"/>
              </a:spcBef>
              <a:spcAft>
                <a:spcPts val="0"/>
              </a:spcAft>
              <a:buFont typeface="Arial" panose="020B0604020202020204" pitchFamily="34" charset="0"/>
              <a:buChar char="•"/>
            </a:pPr>
            <a:r>
              <a:rPr lang="fr-FR"/>
              <a:t>Sélectionnez un fichier d'image Cisco IOS répondant aux exigences en termes de plate-forme, de fonctionnalités et de logiciel. Téléchargez le fichier à partir de cisco.com et transférez-le sur le serveur TFTP. </a:t>
            </a:r>
          </a:p>
          <a:p>
            <a:pPr rtl="0">
              <a:spcBef>
                <a:spcPts val="0"/>
              </a:spcBef>
              <a:spcAft>
                <a:spcPts val="0"/>
              </a:spcAft>
              <a:buFont typeface="Arial" panose="020B0604020202020204" pitchFamily="34" charset="0"/>
              <a:buChar char="•"/>
            </a:pPr>
            <a:r>
              <a:rPr lang="fr-FR"/>
              <a:t>Pour passer à l'image IOS copiée après que cette image ait été enregistrée sur la mémoire flash du routeur, configurez le routeur pour qu'il charge la nouvelle image au démarrage en utilisant la commande boot system .</a:t>
            </a:r>
          </a:p>
        </p:txBody>
      </p:sp>
    </p:spTree>
    <p:custDataLst>
      <p:tags r:id="rId1"/>
    </p:custDataLst>
    <p:extLst>
      <p:ext uri="{BB962C8B-B14F-4D97-AF65-F5344CB8AC3E}">
        <p14:creationId xmlns:p14="http://schemas.microsoft.com/office/powerpoint/2010/main" val="539528530"/>
      </p:ext>
    </p:extLst>
  </p:cSld>
  <p:clrMapOvr>
    <a:masterClrMapping/>
  </p:clrMapOvr>
  <p:transition spd="slow">
    <p:wip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rtl="0" eaLnBrk="1" hangingPunct="1"/>
            <a:r>
              <a:rPr lang="fr-FR" sz="1400">
                <a:latin typeface="Arial" charset="0"/>
              </a:rPr>
              <a:t>Module 10: Gestion du réseau</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35C7D27D-6F98-4045-8088-22FDC3DE0CD0}"/>
              </a:ext>
            </a:extLst>
          </p:cNvPr>
          <p:cNvSpPr>
            <a:spLocks noGrp="1"/>
          </p:cNvSpPr>
          <p:nvPr>
            <p:ph idx="1"/>
          </p:nvPr>
        </p:nvSpPr>
        <p:spPr>
          <a:xfrm>
            <a:off x="144064" y="798944"/>
            <a:ext cx="3682871" cy="4155319"/>
          </a:xfrm>
        </p:spPr>
        <p:txBody>
          <a:bodyPr/>
          <a:lstStyle/>
          <a:p>
            <a:pPr rtl="0">
              <a:spcBef>
                <a:spcPts val="0"/>
              </a:spcBef>
              <a:spcAft>
                <a:spcPts val="0"/>
              </a:spcAft>
            </a:pPr>
            <a:r>
              <a:rPr lang="fr-FR"/>
              <a:t>Protocole CDP (Cisco Discovery Protocol)</a:t>
            </a:r>
          </a:p>
          <a:p>
            <a:pPr rtl="0">
              <a:spcBef>
                <a:spcPts val="0"/>
              </a:spcBef>
              <a:spcAft>
                <a:spcPts val="0"/>
              </a:spcAft>
            </a:pPr>
            <a:r>
              <a:rPr lang="fr-FR" b="1"/>
              <a:t>cdp run</a:t>
            </a:r>
          </a:p>
          <a:p>
            <a:pPr rtl="0">
              <a:spcBef>
                <a:spcPts val="0"/>
              </a:spcBef>
              <a:spcAft>
                <a:spcPts val="0"/>
              </a:spcAft>
            </a:pPr>
            <a:r>
              <a:rPr lang="fr-FR" b="1"/>
              <a:t>cdp enable</a:t>
            </a:r>
          </a:p>
          <a:p>
            <a:pPr rtl="0">
              <a:spcBef>
                <a:spcPts val="0"/>
              </a:spcBef>
              <a:spcAft>
                <a:spcPts val="0"/>
              </a:spcAft>
            </a:pPr>
            <a:r>
              <a:rPr lang="fr-FR" b="1"/>
              <a:t>show cdp </a:t>
            </a:r>
          </a:p>
          <a:p>
            <a:pPr rtl="0">
              <a:spcBef>
                <a:spcPts val="0"/>
              </a:spcBef>
              <a:spcAft>
                <a:spcPts val="0"/>
              </a:spcAft>
            </a:pPr>
            <a:r>
              <a:rPr lang="fr-FR" b="1"/>
              <a:t>show cdp interface</a:t>
            </a:r>
          </a:p>
          <a:p>
            <a:pPr rtl="0">
              <a:spcBef>
                <a:spcPts val="0"/>
              </a:spcBef>
              <a:spcAft>
                <a:spcPts val="0"/>
              </a:spcAft>
            </a:pPr>
            <a:r>
              <a:rPr lang="fr-FR" b="1"/>
              <a:t>show cdp neighbors</a:t>
            </a:r>
          </a:p>
          <a:p>
            <a:pPr rtl="0">
              <a:spcBef>
                <a:spcPts val="0"/>
              </a:spcBef>
              <a:spcAft>
                <a:spcPts val="0"/>
              </a:spcAft>
            </a:pPr>
            <a:r>
              <a:rPr lang="fr-FR" b="1"/>
              <a:t>show cdp neighbors detail</a:t>
            </a:r>
          </a:p>
          <a:p>
            <a:pPr rtl="0">
              <a:spcBef>
                <a:spcPts val="0"/>
              </a:spcBef>
              <a:spcAft>
                <a:spcPts val="0"/>
              </a:spcAft>
            </a:pPr>
            <a:r>
              <a:rPr lang="fr-FR"/>
              <a:t>Protocole LLDP (Link Layer Discovery Protocol)</a:t>
            </a:r>
          </a:p>
          <a:p>
            <a:pPr rtl="0">
              <a:spcBef>
                <a:spcPts val="0"/>
              </a:spcBef>
              <a:spcAft>
                <a:spcPts val="0"/>
              </a:spcAft>
            </a:pPr>
            <a:r>
              <a:rPr lang="fr-FR" b="1"/>
              <a:t>lldp run</a:t>
            </a:r>
          </a:p>
          <a:p>
            <a:pPr rtl="0">
              <a:spcBef>
                <a:spcPts val="0"/>
              </a:spcBef>
              <a:spcAft>
                <a:spcPts val="0"/>
              </a:spcAft>
            </a:pPr>
            <a:r>
              <a:rPr lang="fr-FR" b="1"/>
              <a:t>lldp enable</a:t>
            </a:r>
          </a:p>
          <a:p>
            <a:pPr rtl="0">
              <a:spcBef>
                <a:spcPts val="0"/>
              </a:spcBef>
              <a:spcAft>
                <a:spcPts val="0"/>
              </a:spcAft>
            </a:pPr>
            <a:r>
              <a:rPr lang="fr-FR" b="1"/>
              <a:t>lldp transmit</a:t>
            </a:r>
          </a:p>
          <a:p>
            <a:pPr rtl="0">
              <a:spcBef>
                <a:spcPts val="0"/>
              </a:spcBef>
              <a:spcAft>
                <a:spcPts val="0"/>
              </a:spcAft>
            </a:pPr>
            <a:r>
              <a:rPr lang="fr-FR" b="1"/>
              <a:t>lldp receive</a:t>
            </a:r>
          </a:p>
          <a:p>
            <a:pPr rtl="0">
              <a:spcBef>
                <a:spcPts val="0"/>
              </a:spcBef>
              <a:spcAft>
                <a:spcPts val="0"/>
              </a:spcAft>
            </a:pPr>
            <a:r>
              <a:rPr lang="fr-FR" b="1"/>
              <a:t>show lldp</a:t>
            </a:r>
          </a:p>
          <a:p>
            <a:pPr rtl="0">
              <a:spcBef>
                <a:spcPts val="0"/>
              </a:spcBef>
              <a:spcAft>
                <a:spcPts val="0"/>
              </a:spcAft>
            </a:pPr>
            <a:r>
              <a:rPr lang="fr-FR" b="1"/>
              <a:t>show lldp neighbors</a:t>
            </a:r>
          </a:p>
          <a:p>
            <a:pPr rtl="0">
              <a:spcBef>
                <a:spcPts val="0"/>
              </a:spcBef>
              <a:spcAft>
                <a:spcPts val="0"/>
              </a:spcAft>
            </a:pPr>
            <a:r>
              <a:rPr lang="fr-FR" b="1"/>
              <a:t>show lldp neighbors detail</a:t>
            </a:r>
          </a:p>
          <a:p>
            <a:pPr rtl="0">
              <a:spcBef>
                <a:spcPts val="0"/>
              </a:spcBef>
              <a:spcAft>
                <a:spcPts val="0"/>
              </a:spcAft>
            </a:pPr>
            <a:r>
              <a:rPr lang="fr-FR" b="1"/>
              <a:t>clock set hh:mm:ss mm dd yyyy</a:t>
            </a:r>
          </a:p>
          <a:p>
            <a:endParaRPr lang="en-US" dirty="0"/>
          </a:p>
        </p:txBody>
      </p:sp>
      <p:sp>
        <p:nvSpPr>
          <p:cNvPr id="4" name="Content Placeholder 2">
            <a:extLst>
              <a:ext uri="{FF2B5EF4-FFF2-40B4-BE49-F238E27FC236}">
                <a16:creationId xmlns:a16="http://schemas.microsoft.com/office/drawing/2014/main" id="{04039C20-795A-7D40-9200-23D971A64980}"/>
              </a:ext>
            </a:extLst>
          </p:cNvPr>
          <p:cNvSpPr txBox="1">
            <a:spLocks/>
          </p:cNvSpPr>
          <p:nvPr/>
        </p:nvSpPr>
        <p:spPr bwMode="auto">
          <a:xfrm>
            <a:off x="3859621" y="798943"/>
            <a:ext cx="4508202"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pPr>
            <a:r>
              <a:rPr lang="fr-FR"/>
              <a:t>Protocole NTP (Network Time Protocol)</a:t>
            </a:r>
          </a:p>
          <a:p>
            <a:pPr rtl="0">
              <a:spcBef>
                <a:spcPts val="0"/>
              </a:spcBef>
              <a:spcAft>
                <a:spcPts val="0"/>
              </a:spcAft>
            </a:pPr>
            <a:r>
              <a:rPr lang="fr-FR"/>
              <a:t>Strate</a:t>
            </a:r>
          </a:p>
          <a:p>
            <a:pPr rtl="0">
              <a:spcBef>
                <a:spcPts val="0"/>
              </a:spcBef>
              <a:spcAft>
                <a:spcPts val="0"/>
              </a:spcAft>
            </a:pPr>
            <a:r>
              <a:rPr lang="fr-FR" b="1"/>
              <a:t>show clock</a:t>
            </a:r>
          </a:p>
          <a:p>
            <a:pPr rtl="0">
              <a:spcBef>
                <a:spcPts val="0"/>
              </a:spcBef>
              <a:spcAft>
                <a:spcPts val="0"/>
              </a:spcAft>
            </a:pPr>
            <a:r>
              <a:rPr lang="fr-FR" b="1"/>
              <a:t>show clock detail</a:t>
            </a:r>
          </a:p>
          <a:p>
            <a:pPr rtl="0">
              <a:spcBef>
                <a:spcPts val="0"/>
              </a:spcBef>
              <a:spcAft>
                <a:spcPts val="0"/>
              </a:spcAft>
            </a:pPr>
            <a:r>
              <a:rPr lang="fr-FR" b="1"/>
              <a:t>ntp server ip-address</a:t>
            </a:r>
          </a:p>
          <a:p>
            <a:pPr rtl="0">
              <a:spcBef>
                <a:spcPts val="0"/>
              </a:spcBef>
              <a:spcAft>
                <a:spcPts val="0"/>
              </a:spcAft>
            </a:pPr>
            <a:r>
              <a:rPr lang="fr-FR" b="1"/>
              <a:t>show ntp associations</a:t>
            </a:r>
          </a:p>
          <a:p>
            <a:pPr rtl="0">
              <a:spcBef>
                <a:spcPts val="0"/>
              </a:spcBef>
              <a:spcAft>
                <a:spcPts val="0"/>
              </a:spcAft>
            </a:pPr>
            <a:r>
              <a:rPr lang="fr-FR" b="1"/>
              <a:t>show ntp status</a:t>
            </a:r>
          </a:p>
          <a:p>
            <a:pPr rtl="0">
              <a:spcBef>
                <a:spcPts val="0"/>
              </a:spcBef>
              <a:spcAft>
                <a:spcPts val="0"/>
              </a:spcAft>
            </a:pPr>
            <a:r>
              <a:rPr lang="fr-FR"/>
              <a:t>Protocole SNMP (Simple Network Management Protocol)</a:t>
            </a:r>
          </a:p>
          <a:p>
            <a:pPr rtl="0">
              <a:spcBef>
                <a:spcPts val="0"/>
              </a:spcBef>
              <a:spcAft>
                <a:spcPts val="0"/>
              </a:spcAft>
            </a:pPr>
            <a:r>
              <a:rPr lang="fr-FR"/>
              <a:t>système de gestion de réseau</a:t>
            </a:r>
          </a:p>
          <a:p>
            <a:pPr rtl="0">
              <a:spcBef>
                <a:spcPts val="0"/>
              </a:spcBef>
              <a:spcAft>
                <a:spcPts val="0"/>
              </a:spcAft>
            </a:pPr>
            <a:r>
              <a:rPr lang="fr-FR"/>
              <a:t>Gestionnaire SNMP</a:t>
            </a:r>
          </a:p>
          <a:p>
            <a:pPr rtl="0">
              <a:spcBef>
                <a:spcPts val="0"/>
              </a:spcBef>
              <a:spcAft>
                <a:spcPts val="0"/>
              </a:spcAft>
            </a:pPr>
            <a:r>
              <a:rPr lang="fr-FR"/>
              <a:t>Agent SNMP</a:t>
            </a:r>
          </a:p>
          <a:p>
            <a:pPr rtl="0">
              <a:spcBef>
                <a:spcPts val="0"/>
              </a:spcBef>
              <a:spcAft>
                <a:spcPts val="0"/>
              </a:spcAft>
            </a:pPr>
            <a:r>
              <a:rPr lang="fr-FR"/>
              <a:t>Base d’informations de gestion (MIB)</a:t>
            </a:r>
          </a:p>
          <a:p>
            <a:pPr rtl="0">
              <a:spcBef>
                <a:spcPts val="0"/>
              </a:spcBef>
              <a:spcAft>
                <a:spcPts val="0"/>
              </a:spcAft>
            </a:pPr>
            <a:r>
              <a:rPr lang="fr-FR"/>
              <a:t>ID d'objet (OID)</a:t>
            </a:r>
          </a:p>
          <a:p>
            <a:pPr rtl="0">
              <a:spcBef>
                <a:spcPts val="0"/>
              </a:spcBef>
              <a:spcAft>
                <a:spcPts val="0"/>
              </a:spcAft>
            </a:pPr>
            <a:r>
              <a:rPr lang="fr-FR"/>
              <a:t>get-request</a:t>
            </a:r>
          </a:p>
          <a:p>
            <a:pPr rtl="0">
              <a:spcBef>
                <a:spcPts val="0"/>
              </a:spcBef>
              <a:spcAft>
                <a:spcPts val="0"/>
              </a:spcAft>
            </a:pPr>
            <a:r>
              <a:rPr lang="fr-FR"/>
              <a:t>get-next-request</a:t>
            </a:r>
          </a:p>
          <a:p>
            <a:pPr rtl="0">
              <a:spcBef>
                <a:spcPts val="0"/>
              </a:spcBef>
              <a:spcAft>
                <a:spcPts val="0"/>
              </a:spcAft>
            </a:pPr>
            <a:r>
              <a:rPr lang="fr-FR"/>
              <a:t>get-bulk-request</a:t>
            </a:r>
          </a:p>
          <a:p>
            <a:pPr rtl="0">
              <a:spcBef>
                <a:spcPts val="0"/>
              </a:spcBef>
              <a:spcAft>
                <a:spcPts val="0"/>
              </a:spcAft>
            </a:pPr>
            <a:r>
              <a:rPr lang="fr-FR"/>
              <a:t>get-response</a:t>
            </a:r>
          </a:p>
          <a:p>
            <a:pPr rtl="0">
              <a:spcBef>
                <a:spcPts val="0"/>
              </a:spcBef>
              <a:spcAft>
                <a:spcPts val="0"/>
              </a:spcAft>
            </a:pPr>
            <a:r>
              <a:rPr lang="fr-FR"/>
              <a:t>set-request</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rtl="0" eaLnBrk="1" hangingPunct="1"/>
            <a:r>
              <a:rPr lang="fr-FR" sz="1400">
                <a:latin typeface="Arial" charset="0"/>
              </a:rPr>
              <a:t>Module 10: Gestion du réseau</a:t>
            </a:r>
            <a:br>
              <a:rPr lang="en-US" dirty="0">
                <a:latin typeface="Arial" charset="0"/>
              </a:rPr>
            </a:br>
            <a:r>
              <a:rPr lang="fr-FR">
                <a:latin typeface="Arial" charset="0"/>
              </a:rPr>
              <a:t>Nouveaux termes et commandes (Suite)</a:t>
            </a:r>
          </a:p>
        </p:txBody>
      </p:sp>
      <p:sp>
        <p:nvSpPr>
          <p:cNvPr id="3" name="Content Placeholder 2">
            <a:extLst>
              <a:ext uri="{FF2B5EF4-FFF2-40B4-BE49-F238E27FC236}">
                <a16:creationId xmlns:a16="http://schemas.microsoft.com/office/drawing/2014/main" id="{35C7D27D-6F98-4045-8088-22FDC3DE0CD0}"/>
              </a:ext>
            </a:extLst>
          </p:cNvPr>
          <p:cNvSpPr>
            <a:spLocks noGrp="1"/>
          </p:cNvSpPr>
          <p:nvPr>
            <p:ph idx="1"/>
          </p:nvPr>
        </p:nvSpPr>
        <p:spPr>
          <a:xfrm>
            <a:off x="144064" y="798944"/>
            <a:ext cx="3682871" cy="4155319"/>
          </a:xfrm>
        </p:spPr>
        <p:txBody>
          <a:bodyPr/>
          <a:lstStyle/>
          <a:p>
            <a:pPr rtl="0">
              <a:spcBef>
                <a:spcPts val="0"/>
              </a:spcBef>
              <a:spcAft>
                <a:spcPts val="0"/>
              </a:spcAft>
            </a:pPr>
            <a:r>
              <a:rPr lang="fr-FR"/>
              <a:t>Variable MIB</a:t>
            </a:r>
          </a:p>
          <a:p>
            <a:pPr rtl="0">
              <a:spcBef>
                <a:spcPts val="0"/>
              </a:spcBef>
              <a:spcAft>
                <a:spcPts val="0"/>
              </a:spcAft>
            </a:pPr>
            <a:r>
              <a:rPr lang="fr-FR"/>
              <a:t>Déroutement par agent SNMP</a:t>
            </a:r>
          </a:p>
          <a:p>
            <a:pPr rtl="0">
              <a:spcBef>
                <a:spcPts val="0"/>
              </a:spcBef>
              <a:spcAft>
                <a:spcPts val="0"/>
              </a:spcAft>
            </a:pPr>
            <a:r>
              <a:rPr lang="fr-FR"/>
              <a:t>SNMPv1</a:t>
            </a:r>
          </a:p>
          <a:p>
            <a:pPr rtl="0">
              <a:spcBef>
                <a:spcPts val="0"/>
              </a:spcBef>
              <a:spcAft>
                <a:spcPts val="0"/>
              </a:spcAft>
            </a:pPr>
            <a:r>
              <a:rPr lang="fr-FR"/>
              <a:t>SNMPv2c</a:t>
            </a:r>
          </a:p>
          <a:p>
            <a:pPr rtl="0">
              <a:spcBef>
                <a:spcPts val="0"/>
              </a:spcBef>
              <a:spcAft>
                <a:spcPts val="0"/>
              </a:spcAft>
            </a:pPr>
            <a:r>
              <a:rPr lang="fr-FR"/>
              <a:t>SNMPv3</a:t>
            </a:r>
          </a:p>
          <a:p>
            <a:pPr rtl="0">
              <a:spcBef>
                <a:spcPts val="0"/>
              </a:spcBef>
              <a:spcAft>
                <a:spcPts val="0"/>
              </a:spcAft>
            </a:pPr>
            <a:r>
              <a:rPr lang="fr-FR"/>
              <a:t>noAuthNoPriv</a:t>
            </a:r>
          </a:p>
          <a:p>
            <a:pPr rtl="0">
              <a:spcBef>
                <a:spcPts val="0"/>
              </a:spcBef>
              <a:spcAft>
                <a:spcPts val="0"/>
              </a:spcAft>
            </a:pPr>
            <a:r>
              <a:rPr lang="fr-FR"/>
              <a:t>authNoPriv</a:t>
            </a:r>
          </a:p>
          <a:p>
            <a:pPr rtl="0">
              <a:spcBef>
                <a:spcPts val="0"/>
              </a:spcBef>
              <a:spcAft>
                <a:spcPts val="0"/>
              </a:spcAft>
            </a:pPr>
            <a:r>
              <a:rPr lang="fr-FR"/>
              <a:t>authPriv</a:t>
            </a:r>
          </a:p>
          <a:p>
            <a:pPr rtl="0">
              <a:spcBef>
                <a:spcPts val="0"/>
              </a:spcBef>
              <a:spcAft>
                <a:spcPts val="0"/>
              </a:spcAft>
            </a:pPr>
            <a:r>
              <a:rPr lang="fr-FR"/>
              <a:t>Identifiants de communauté</a:t>
            </a:r>
          </a:p>
          <a:p>
            <a:pPr rtl="0">
              <a:spcBef>
                <a:spcPts val="0"/>
              </a:spcBef>
              <a:spcAft>
                <a:spcPts val="0"/>
              </a:spcAft>
            </a:pPr>
            <a:r>
              <a:rPr lang="fr-FR"/>
              <a:t>snmpget</a:t>
            </a:r>
          </a:p>
          <a:p>
            <a:pPr rtl="0">
              <a:spcBef>
                <a:spcPts val="0"/>
              </a:spcBef>
              <a:spcAft>
                <a:spcPts val="0"/>
              </a:spcAft>
            </a:pPr>
            <a:r>
              <a:rPr lang="fr-FR"/>
              <a:t>Navigateur d'objets Cisco SNMP</a:t>
            </a:r>
          </a:p>
          <a:p>
            <a:pPr rtl="0">
              <a:spcBef>
                <a:spcPts val="0"/>
              </a:spcBef>
              <a:spcAft>
                <a:spcPts val="0"/>
              </a:spcAft>
            </a:pPr>
            <a:r>
              <a:rPr lang="fr-FR"/>
              <a:t>Syslog</a:t>
            </a:r>
          </a:p>
          <a:p>
            <a:pPr rtl="0">
              <a:spcBef>
                <a:spcPts val="0"/>
              </a:spcBef>
              <a:spcAft>
                <a:spcPts val="0"/>
              </a:spcAft>
            </a:pPr>
            <a:r>
              <a:rPr lang="fr-FR"/>
              <a:t>Fonctions de message Syslog</a:t>
            </a:r>
          </a:p>
          <a:p>
            <a:pPr rtl="0">
              <a:spcBef>
                <a:spcPts val="0"/>
              </a:spcBef>
              <a:spcAft>
                <a:spcPts val="0"/>
              </a:spcAft>
            </a:pPr>
            <a:r>
              <a:rPr lang="fr-FR" b="1"/>
              <a:t>service timestamps log datetime</a:t>
            </a:r>
          </a:p>
          <a:p>
            <a:pPr rtl="0">
              <a:spcBef>
                <a:spcPts val="0"/>
              </a:spcBef>
              <a:spcAft>
                <a:spcPts val="0"/>
              </a:spcAft>
            </a:pPr>
            <a:r>
              <a:rPr lang="fr-FR"/>
              <a:t>Système de fichiers intégré Cisco (IFS)</a:t>
            </a:r>
          </a:p>
          <a:p>
            <a:pPr rtl="0">
              <a:spcBef>
                <a:spcPts val="0"/>
              </a:spcBef>
              <a:spcAft>
                <a:spcPts val="0"/>
              </a:spcAft>
            </a:pPr>
            <a:r>
              <a:rPr lang="fr-FR"/>
              <a:t>show file systems</a:t>
            </a:r>
          </a:p>
          <a:p>
            <a:pPr>
              <a:spcBef>
                <a:spcPts val="0"/>
              </a:spcBef>
              <a:spcAft>
                <a:spcPts val="0"/>
              </a:spcAft>
            </a:pPr>
            <a:endParaRPr lang="en-US" dirty="0"/>
          </a:p>
          <a:p>
            <a:endParaRPr lang="en-US" dirty="0"/>
          </a:p>
        </p:txBody>
      </p:sp>
      <p:sp>
        <p:nvSpPr>
          <p:cNvPr id="4" name="Content Placeholder 2">
            <a:extLst>
              <a:ext uri="{FF2B5EF4-FFF2-40B4-BE49-F238E27FC236}">
                <a16:creationId xmlns:a16="http://schemas.microsoft.com/office/drawing/2014/main" id="{04039C20-795A-7D40-9200-23D971A64980}"/>
              </a:ext>
            </a:extLst>
          </p:cNvPr>
          <p:cNvSpPr txBox="1">
            <a:spLocks/>
          </p:cNvSpPr>
          <p:nvPr/>
        </p:nvSpPr>
        <p:spPr bwMode="auto">
          <a:xfrm>
            <a:off x="3859621" y="798943"/>
            <a:ext cx="4508202"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pPr>
            <a:r>
              <a:rPr lang="fr-FR"/>
              <a:t>bootflash</a:t>
            </a:r>
          </a:p>
          <a:p>
            <a:pPr rtl="0">
              <a:spcBef>
                <a:spcPts val="0"/>
              </a:spcBef>
              <a:spcAft>
                <a:spcPts val="0"/>
              </a:spcAft>
            </a:pPr>
            <a:r>
              <a:rPr lang="fr-FR" b="1"/>
              <a:t>pwd</a:t>
            </a:r>
          </a:p>
          <a:p>
            <a:pPr rtl="0">
              <a:spcBef>
                <a:spcPts val="0"/>
              </a:spcBef>
              <a:spcAft>
                <a:spcPts val="0"/>
              </a:spcAft>
            </a:pPr>
            <a:r>
              <a:rPr lang="fr-FR" b="1"/>
              <a:t>copy running-config tftp</a:t>
            </a:r>
          </a:p>
          <a:p>
            <a:pPr rtl="0">
              <a:spcBef>
                <a:spcPts val="0"/>
              </a:spcBef>
              <a:spcAft>
                <a:spcPts val="0"/>
              </a:spcAft>
            </a:pPr>
            <a:r>
              <a:rPr lang="fr-FR" b="1"/>
              <a:t>copy tftp running-config</a:t>
            </a:r>
          </a:p>
          <a:p>
            <a:pPr rtl="0">
              <a:spcBef>
                <a:spcPts val="0"/>
              </a:spcBef>
              <a:spcAft>
                <a:spcPts val="0"/>
              </a:spcAft>
            </a:pPr>
            <a:r>
              <a:rPr lang="fr-FR" b="1"/>
              <a:t>copy running-config usbflash0:</a:t>
            </a:r>
          </a:p>
          <a:p>
            <a:pPr rtl="0">
              <a:spcBef>
                <a:spcPts val="0"/>
              </a:spcBef>
              <a:spcAft>
                <a:spcPts val="0"/>
              </a:spcAft>
            </a:pPr>
            <a:r>
              <a:rPr lang="fr-FR"/>
              <a:t>ROMMON</a:t>
            </a:r>
          </a:p>
          <a:p>
            <a:pPr rtl="0">
              <a:spcBef>
                <a:spcPts val="0"/>
              </a:spcBef>
              <a:spcAft>
                <a:spcPts val="0"/>
              </a:spcAft>
            </a:pPr>
            <a:r>
              <a:rPr lang="fr-FR" b="1"/>
              <a:t>confreg</a:t>
            </a:r>
          </a:p>
          <a:p>
            <a:pPr rtl="0">
              <a:spcBef>
                <a:spcPts val="0"/>
              </a:spcBef>
              <a:spcAft>
                <a:spcPts val="0"/>
              </a:spcAft>
            </a:pPr>
            <a:r>
              <a:rPr lang="fr-FR" b="1"/>
              <a:t>config-register</a:t>
            </a:r>
          </a:p>
          <a:p>
            <a:pPr rtl="0">
              <a:spcBef>
                <a:spcPts val="0"/>
              </a:spcBef>
              <a:spcAft>
                <a:spcPts val="0"/>
              </a:spcAft>
            </a:pPr>
            <a:r>
              <a:rPr lang="fr-FR" b="1"/>
              <a:t>copy tftp: flash:</a:t>
            </a:r>
          </a:p>
          <a:p>
            <a:pPr rtl="0">
              <a:spcBef>
                <a:spcPts val="0"/>
              </a:spcBef>
              <a:spcAft>
                <a:spcPts val="0"/>
              </a:spcAft>
            </a:pPr>
            <a:r>
              <a:rPr lang="fr-FR" b="1"/>
              <a:t>boot system</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326191926"/>
      </p:ext>
    </p:extLst>
  </p:cSld>
  <p:clrMapOvr>
    <a:masterClrMapping/>
  </p:clrMapOvr>
  <p:transition spd="slow">
    <p:wip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6912</TotalTime>
  <Words>12369</Words>
  <Application>Microsoft Office PowerPoint</Application>
  <PresentationFormat>On-screen Show (16:9)</PresentationFormat>
  <Paragraphs>1111</Paragraphs>
  <Slides>93</Slides>
  <Notes>91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93</vt:i4>
      </vt:variant>
    </vt:vector>
  </HeadingPairs>
  <TitlesOfParts>
    <vt:vector size="99" baseType="lpstr">
      <vt:lpstr>CiscoSans ExtraLight</vt:lpstr>
      <vt:lpstr>Arial</vt:lpstr>
      <vt:lpstr>Calibri</vt:lpstr>
      <vt:lpstr>Courier New</vt:lpstr>
      <vt:lpstr>Wingdings</vt:lpstr>
      <vt:lpstr>Default Theme</vt:lpstr>
      <vt:lpstr>Module 10: Gestion du réseau</vt:lpstr>
      <vt:lpstr>Contenu pédagogique de l'instructeur - Guide de planification du module 10</vt:lpstr>
      <vt:lpstr>À quoi s'attendre dans ce module</vt:lpstr>
      <vt:lpstr>À quoi s'attendre dans ce module (suite)</vt:lpstr>
      <vt:lpstr>Vérifiez votre compréhension</vt:lpstr>
      <vt:lpstr>Activités du mode physique du Packet Tracer :</vt:lpstr>
      <vt:lpstr>Module 10: Activités</vt:lpstr>
      <vt:lpstr>Module 10: Activités</vt:lpstr>
      <vt:lpstr>Module 10: Meilleures Pratiques</vt:lpstr>
      <vt:lpstr>Module 10: Meilleures Pratiques (Suite)</vt:lpstr>
      <vt:lpstr>Module 10: Meilleures Pratiques (Suite)</vt:lpstr>
      <vt:lpstr>Module 10: Gestion du réseau</vt:lpstr>
      <vt:lpstr>Objectifs du module</vt:lpstr>
      <vt:lpstr>10.1 : Détection des périphériques avec le protocole CDP</vt:lpstr>
      <vt:lpstr>Détection des périphériques avec le protocole CDP Aperçu du CDP</vt:lpstr>
      <vt:lpstr>Détection des périphériques avec le protocole CDP Configurer et vérifier le CDP</vt:lpstr>
      <vt:lpstr>Détection des périphériques avec le protocole CDP Découvrir des appareils en utilisant le CDP</vt:lpstr>
      <vt:lpstr>Détection des périphériques avec le protocole CDP Découvrir des appareils en utilisant le CDP (suite)</vt:lpstr>
      <vt:lpstr>Détection des périphériques avec le protocole CDP Packet Tracer - Utiliser CDP pour cartographier un réseau</vt:lpstr>
      <vt:lpstr>10.2 Détection des périphériques avec le protocole LLDP</vt:lpstr>
      <vt:lpstr>Détection des périphériques avec le protocole LLDP Aperçu du LLDP</vt:lpstr>
      <vt:lpstr>Détection des périphériques avec le protocole LLDP Configurer et vérifier le LLDP</vt:lpstr>
      <vt:lpstr>Détection des périphériques avec le protocole LLDP Découvrir des périphériques en utilisant le LLDP</vt:lpstr>
      <vt:lpstr>Détection des périphériques avec le protocole LLDP Découvrir des dispositifs en utilisant le LLDP (suite)</vt:lpstr>
      <vt:lpstr>Détection des périphériques avec le protocole LLDP Packet Tracer - Utiliser LLDP pour cartographier un réseau</vt:lpstr>
      <vt:lpstr>10.3 NTP</vt:lpstr>
      <vt:lpstr>NTP Services de temps et de calendrier</vt:lpstr>
      <vt:lpstr>NTP Services de temps et de calendrier (suite)</vt:lpstr>
      <vt:lpstr>NTP Opération NTP</vt:lpstr>
      <vt:lpstr>NTP Opération NTP (suite)</vt:lpstr>
      <vt:lpstr>NTP Configurer et vérifier le NTP</vt:lpstr>
      <vt:lpstr>NTP Configurer et vérifier le NTP (suite)</vt:lpstr>
      <vt:lpstr>NTP Configurer et vérifier le NTP (suite)</vt:lpstr>
      <vt:lpstr>NTP Packet Tracer - Configurer et vérifier NTP</vt:lpstr>
      <vt:lpstr>10.4 - SNMP</vt:lpstr>
      <vt:lpstr>SNMP Introduction au SNMP</vt:lpstr>
      <vt:lpstr>SNMP Introduction au SNMP (suite)</vt:lpstr>
      <vt:lpstr>SNMP Opération SNMP</vt:lpstr>
      <vt:lpstr>SNMP Opération SNMP (suite)</vt:lpstr>
      <vt:lpstr>SNMP Pièges à agents SNMP</vt:lpstr>
      <vt:lpstr>SNMP Versions SNMP</vt:lpstr>
      <vt:lpstr>SNMP Cordes communautaires</vt:lpstr>
      <vt:lpstr>SNMP ID d'objet MIB</vt:lpstr>
      <vt:lpstr>SNMP ID d'objet MIB (suite) </vt:lpstr>
      <vt:lpstr>SNMP Scénario d'interrogation SNMP</vt:lpstr>
      <vt:lpstr>SNMP Navigateur d'objets SNMP</vt:lpstr>
      <vt:lpstr>SNMP Travaux pratiques - Logiciel de surveillance des réseaux de recherche</vt:lpstr>
      <vt:lpstr>10.5 Syslog</vt:lpstr>
      <vt:lpstr>Syslog Introduction à Syslog</vt:lpstr>
      <vt:lpstr>Syslog Opération Syslog</vt:lpstr>
      <vt:lpstr>Syslog Format de message Syslog</vt:lpstr>
      <vt:lpstr>Syslog Installations Syslog</vt:lpstr>
      <vt:lpstr>Syslog Installations Syslog (suite) </vt:lpstr>
      <vt:lpstr>Syslog Configurer l'horodatage Syslog</vt:lpstr>
      <vt:lpstr>10.6 - Maintenance des fichiers de routeurs et de commutateurs</vt:lpstr>
      <vt:lpstr>Maintenance des fichiers de routeurs et de commutateurs Systèmes de fichiers de routeurs</vt:lpstr>
      <vt:lpstr>Maintenance des fichiers de routeurs et de commutateurs Systèmes de fichiers de routeurs (suite)</vt:lpstr>
      <vt:lpstr>Maintenance des fichiers de routeurs et de commutateurs Systèmes de fichiers de routeurs (suite)</vt:lpstr>
      <vt:lpstr>Maintenance des fichiers de routeurs et de commutateurs Systèmes de fichiers de commutation</vt:lpstr>
      <vt:lpstr>Maintenance des fichiers de routeurs et de commutateurs Utiliser un fichier texte pour sauvegarder une configuration</vt:lpstr>
      <vt:lpstr>Maintenance des fichiers de routeur et de commutateur Utiliser un fichier texte pour restaurer une configuration</vt:lpstr>
      <vt:lpstr>Maintenance des fichiers de routeurs et de commutateurs Utilisation de l'USB pour sauvegarder et restaurer une configuration</vt:lpstr>
      <vt:lpstr>Maintenance des fichiers de routeurs et de commutateurs Ports USB sur un routeur Cisco</vt:lpstr>
      <vt:lpstr>Maintenance des fichiers de routeurs et de commutateurs Utilisation de l'USB pour sauvegarder et restaurer une configuration</vt:lpstr>
      <vt:lpstr>Maintenance des fichiers de routeurs et de commutateurs Utilisation de l'USB pour sauvegarder et restaurer une configuration</vt:lpstr>
      <vt:lpstr>Maintenance des fichiers de routeurs et de commutateurs Procédures de récupération des mots de passe</vt:lpstr>
      <vt:lpstr>Maintenance des fichiers de routeurs et de commutateurs Exemple de récupération de mot de passe</vt:lpstr>
      <vt:lpstr>Maintenance des fichiers de routeurs et de commutateurs Exemple de récupération de mot de passe (suite)</vt:lpstr>
      <vt:lpstr>Maintenance des fichiers de routeurs et de commutateurs Exemple de récupération de mot de passe (suite)</vt:lpstr>
      <vt:lpstr>Maintenance des fichiers de routeurs et de commutateurs Exemple de récupération de mot de passe (suite)</vt:lpstr>
      <vt:lpstr>Maintenance des fichiers de routeurs et de commutateurs Exemple de récupération de mot de passe (suite)</vt:lpstr>
      <vt:lpstr>Maintenance des fichiers de routeurs et de commutateurs Packet Tracer - Sauvegarde des fichiers de configuration</vt:lpstr>
      <vt:lpstr>Maintenance des fichiers de routeurs et de commutateurs Travaux pratiques - Utiliser le terme Tera pour gérer les fichiers de configuration des routeurs</vt:lpstr>
      <vt:lpstr>Maintenance des fichiers des routeurs et des commutateurs Packet Tracer - Utiliser TFTP, Flash et USB pour gérer les fichiers de configuration — Physical Mode Travaux Pratiques - Utiliser TFTP, Flash et USB pour gérer les fichiers de configuration</vt:lpstr>
      <vt:lpstr>Maintenance des fichiers des routeurs et des commutateurs Packet Tracer – Procédures de récupération de mot de passe de recherche – Mode Physique Travaux Pratiques - Procédures de récupération de mot de passe de recherche</vt:lpstr>
      <vt:lpstr>10.7 - Gestion des images IOS</vt:lpstr>
      <vt:lpstr>Gestion des images IOS Vidéo - Gestion des images IOS de Cisco</vt:lpstr>
      <vt:lpstr>Gestion des images IOS Serveurs TFTP comme lieu de sauvegarde</vt:lpstr>
      <vt:lpstr>Gestion des images IOS Exemple de sauvegarde d'une image IOS sur un serveur TFTP</vt:lpstr>
      <vt:lpstr>Gestion des images IOS Exemple de copie d'une image de l'IOS sur un appareil</vt:lpstr>
      <vt:lpstr>Gestion des images IOS La commande boot system</vt:lpstr>
      <vt:lpstr>Gestion des images IOS Packet Tracer - Utiliser un serveur TFTP pour mettre à jour une image IOS Cisco</vt:lpstr>
      <vt:lpstr>10.8 Module Practice and Questionnaire</vt:lpstr>
      <vt:lpstr>Module Practice et Questionnaire Packet Tracer - Configurer CDP, LLDP et NTP</vt:lpstr>
      <vt:lpstr>Module Pratique et Questionnaire Travaux pratiques - Configurer CDP, LLDP et NTP</vt:lpstr>
      <vt:lpstr>Module pratique et questionnaire Qu'est-ce que j'ai appris dans ce module?</vt:lpstr>
      <vt:lpstr>Module pratique et questionnaire Qu'est-ce que j'ai appris dans ce module? (Cont.)</vt:lpstr>
      <vt:lpstr>Module pratique et questionnaire Qu'est-ce que j'ai appris dans ce module? (Cont.)</vt:lpstr>
      <vt:lpstr>Module pratique et questionnaire Qu'est-ce que j'ai appris dans ce module? (Cont.)</vt:lpstr>
      <vt:lpstr>Module pratique et questionnaire Qu'est-ce que j'ai appris dans ce module? (Cont.)</vt:lpstr>
      <vt:lpstr>Module 10: Gestion du réseau Nouveaux termes et commandes</vt:lpstr>
      <vt:lpstr>Module 10: Gestion du réseau Nouveaux termes et commandes (Suite)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500</cp:revision>
  <dcterms:created xsi:type="dcterms:W3CDTF">2019-10-18T06:21:22Z</dcterms:created>
  <dcterms:modified xsi:type="dcterms:W3CDTF">2021-04-13T19:28:57Z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