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9.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20.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21.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22.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tags/tag23.xml" ContentType="application/vnd.openxmlformats-officedocument.presentationml.tags+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tags/tag24.xml" ContentType="application/vnd.openxmlformats-officedocument.presentationml.tags+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tags/tag25.xml" ContentType="application/vnd.openxmlformats-officedocument.presentationml.tags+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tags/tag26.xml" ContentType="application/vnd.openxmlformats-officedocument.presentationml.tags+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tags/tag27.xml" ContentType="application/vnd.openxmlformats-officedocument.presentationml.tags+xml"/>
  <Override PartName="/ppt/notesSlides/notesSlide101.xml" ContentType="application/vnd.openxmlformats-officedocument.presentationml.notesSlide+xml"/>
  <Override PartName="/ppt/tags/tag28.xml" ContentType="application/vnd.openxmlformats-officedocument.presentationml.tags+xml"/>
  <Override PartName="/ppt/notesSlides/notesSlide102.xml" ContentType="application/vnd.openxmlformats-officedocument.presentationml.notesSlide+xml"/>
  <Override PartName="/ppt/tags/tag29.xml" ContentType="application/vnd.openxmlformats-officedocument.presentationml.tags+xml"/>
  <Override PartName="/ppt/notesSlides/notesSlide103.xml" ContentType="application/vnd.openxmlformats-officedocument.presentationml.notesSlide+xml"/>
  <Override PartName="/ppt/tags/tag30.xml" ContentType="application/vnd.openxmlformats-officedocument.presentationml.tags+xml"/>
  <Override PartName="/ppt/notesSlides/notesSlide104.xml" ContentType="application/vnd.openxmlformats-officedocument.presentationml.notesSlide+xml"/>
  <Override PartName="/ppt/tags/tag31.xml" ContentType="application/vnd.openxmlformats-officedocument.presentationml.tags+xml"/>
  <Override PartName="/ppt/notesSlides/notesSlide105.xml" ContentType="application/vnd.openxmlformats-officedocument.presentationml.notesSlide+xml"/>
  <Override PartName="/ppt/tags/tag32.xml" ContentType="application/vnd.openxmlformats-officedocument.presentationml.tags+xml"/>
  <Override PartName="/ppt/notesSlides/notesSlide106.xml" ContentType="application/vnd.openxmlformats-officedocument.presentationml.notesSlide+xml"/>
  <Override PartName="/ppt/tags/tag33.xml" ContentType="application/vnd.openxmlformats-officedocument.presentationml.tags+xml"/>
  <Override PartName="/ppt/notesSlides/notesSlide107.xml" ContentType="application/vnd.openxmlformats-officedocument.presentationml.notesSlide+xml"/>
  <Override PartName="/ppt/tags/tag34.xml" ContentType="application/vnd.openxmlformats-officedocument.presentationml.tags+xml"/>
  <Override PartName="/ppt/notesSlides/notesSlide10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 id="2147484032" r:id="rId2"/>
    <p:sldMasterId id="2147484047" r:id="rId3"/>
  </p:sldMasterIdLst>
  <p:notesMasterIdLst>
    <p:notesMasterId r:id="rId114"/>
  </p:notesMasterIdLst>
  <p:sldIdLst>
    <p:sldId id="513" r:id="rId4"/>
    <p:sldId id="1209" r:id="rId5"/>
    <p:sldId id="1355" r:id="rId6"/>
    <p:sldId id="1071" r:id="rId7"/>
    <p:sldId id="1053" r:id="rId8"/>
    <p:sldId id="1072" r:id="rId9"/>
    <p:sldId id="763" r:id="rId10"/>
    <p:sldId id="1210" r:id="rId11"/>
    <p:sldId id="1269" r:id="rId12"/>
    <p:sldId id="1052" r:id="rId13"/>
    <p:sldId id="1069" r:id="rId14"/>
    <p:sldId id="1270" r:id="rId15"/>
    <p:sldId id="876" r:id="rId16"/>
    <p:sldId id="860" r:id="rId17"/>
    <p:sldId id="1351" r:id="rId18"/>
    <p:sldId id="759" r:id="rId19"/>
    <p:sldId id="1108" r:id="rId20"/>
    <p:sldId id="1283" r:id="rId21"/>
    <p:sldId id="1284" r:id="rId22"/>
    <p:sldId id="1285" r:id="rId23"/>
    <p:sldId id="1056" r:id="rId24"/>
    <p:sldId id="1187" r:id="rId25"/>
    <p:sldId id="1286" r:id="rId26"/>
    <p:sldId id="1287" r:id="rId27"/>
    <p:sldId id="1288" r:id="rId28"/>
    <p:sldId id="1289" r:id="rId29"/>
    <p:sldId id="1103" r:id="rId30"/>
    <p:sldId id="1189" r:id="rId31"/>
    <p:sldId id="1290" r:id="rId32"/>
    <p:sldId id="1291" r:id="rId33"/>
    <p:sldId id="1293" r:id="rId34"/>
    <p:sldId id="1294" r:id="rId35"/>
    <p:sldId id="1104" r:id="rId36"/>
    <p:sldId id="1194" r:id="rId37"/>
    <p:sldId id="1295" r:id="rId38"/>
    <p:sldId id="1296" r:id="rId39"/>
    <p:sldId id="1297" r:id="rId40"/>
    <p:sldId id="1298" r:id="rId41"/>
    <p:sldId id="1271" r:id="rId42"/>
    <p:sldId id="1277" r:id="rId43"/>
    <p:sldId id="1299" r:id="rId44"/>
    <p:sldId id="1300" r:id="rId45"/>
    <p:sldId id="1301" r:id="rId46"/>
    <p:sldId id="1302" r:id="rId47"/>
    <p:sldId id="1303" r:id="rId48"/>
    <p:sldId id="1304" r:id="rId49"/>
    <p:sldId id="1305" r:id="rId50"/>
    <p:sldId id="1306" r:id="rId51"/>
    <p:sldId id="1307" r:id="rId52"/>
    <p:sldId id="1308" r:id="rId53"/>
    <p:sldId id="1309" r:id="rId54"/>
    <p:sldId id="1272" r:id="rId55"/>
    <p:sldId id="1278" r:id="rId56"/>
    <p:sldId id="1310" r:id="rId57"/>
    <p:sldId id="1311" r:id="rId58"/>
    <p:sldId id="1312" r:id="rId59"/>
    <p:sldId id="1313" r:id="rId60"/>
    <p:sldId id="1314" r:id="rId61"/>
    <p:sldId id="1315" r:id="rId62"/>
    <p:sldId id="1273" r:id="rId63"/>
    <p:sldId id="1279" r:id="rId64"/>
    <p:sldId id="1316" r:id="rId65"/>
    <p:sldId id="1317" r:id="rId66"/>
    <p:sldId id="1318" r:id="rId67"/>
    <p:sldId id="1319" r:id="rId68"/>
    <p:sldId id="1320" r:id="rId69"/>
    <p:sldId id="1321" r:id="rId70"/>
    <p:sldId id="1322" r:id="rId71"/>
    <p:sldId id="1274" r:id="rId72"/>
    <p:sldId id="1280" r:id="rId73"/>
    <p:sldId id="1323" r:id="rId74"/>
    <p:sldId id="1324" r:id="rId75"/>
    <p:sldId id="1325" r:id="rId76"/>
    <p:sldId id="1326" r:id="rId77"/>
    <p:sldId id="1327" r:id="rId78"/>
    <p:sldId id="1328" r:id="rId79"/>
    <p:sldId id="1329" r:id="rId80"/>
    <p:sldId id="1330" r:id="rId81"/>
    <p:sldId id="1331" r:id="rId82"/>
    <p:sldId id="1332" r:id="rId83"/>
    <p:sldId id="1333" r:id="rId84"/>
    <p:sldId id="1275" r:id="rId85"/>
    <p:sldId id="1281" r:id="rId86"/>
    <p:sldId id="1334" r:id="rId87"/>
    <p:sldId id="1335" r:id="rId88"/>
    <p:sldId id="1336" r:id="rId89"/>
    <p:sldId id="1337" r:id="rId90"/>
    <p:sldId id="1338" r:id="rId91"/>
    <p:sldId id="1276" r:id="rId92"/>
    <p:sldId id="1282" r:id="rId93"/>
    <p:sldId id="1339" r:id="rId94"/>
    <p:sldId id="1340" r:id="rId95"/>
    <p:sldId id="1341" r:id="rId96"/>
    <p:sldId id="1342" r:id="rId97"/>
    <p:sldId id="1343" r:id="rId98"/>
    <p:sldId id="1344" r:id="rId99"/>
    <p:sldId id="1345" r:id="rId100"/>
    <p:sldId id="1346" r:id="rId101"/>
    <p:sldId id="1347" r:id="rId102"/>
    <p:sldId id="1348" r:id="rId103"/>
    <p:sldId id="1349" r:id="rId104"/>
    <p:sldId id="1350" r:id="rId105"/>
    <p:sldId id="957" r:id="rId106"/>
    <p:sldId id="1427" r:id="rId107"/>
    <p:sldId id="1138" r:id="rId108"/>
    <p:sldId id="1352" r:id="rId109"/>
    <p:sldId id="1353" r:id="rId110"/>
    <p:sldId id="874" r:id="rId111"/>
    <p:sldId id="1354" r:id="rId112"/>
    <p:sldId id="291" r:id="rId113"/>
  </p:sldIdLst>
  <p:sldSz cx="9144000" cy="5143500" type="screen16x9"/>
  <p:notesSz cx="6858000" cy="9144000"/>
  <p:custDataLst>
    <p:tags r:id="rId11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5" autoAdjust="0"/>
    <p:restoredTop sz="82754" autoAdjust="0"/>
  </p:normalViewPr>
  <p:slideViewPr>
    <p:cSldViewPr snapToGrid="0" showGuides="1">
      <p:cViewPr varScale="1">
        <p:scale>
          <a:sx n="74" d="100"/>
          <a:sy n="74" d="100"/>
        </p:scale>
        <p:origin x="1100" y="60"/>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presProps" Target="presProps.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113" Type="http://schemas.openxmlformats.org/officeDocument/2006/relationships/slide" Target="slides/slide110.xml"/><Relationship Id="rId118" Type="http://schemas.openxmlformats.org/officeDocument/2006/relationships/viewProps" Target="viewProps.xml"/><Relationship Id="rId80" Type="http://schemas.openxmlformats.org/officeDocument/2006/relationships/slide" Target="slides/slide77.xml"/><Relationship Id="rId85" Type="http://schemas.openxmlformats.org/officeDocument/2006/relationships/slide" Target="slides/slide82.xml"/><Relationship Id="rId12" Type="http://schemas.openxmlformats.org/officeDocument/2006/relationships/slide" Target="slides/slide9.xml"/><Relationship Id="rId17" Type="http://schemas.openxmlformats.org/officeDocument/2006/relationships/slide" Target="slides/slide14.xml"/><Relationship Id="rId33" Type="http://schemas.openxmlformats.org/officeDocument/2006/relationships/slide" Target="slides/slide30.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slide" Target="slides/slide100.xml"/><Relationship Id="rId108" Type="http://schemas.openxmlformats.org/officeDocument/2006/relationships/slide" Target="slides/slide105.xml"/><Relationship Id="rId54" Type="http://schemas.openxmlformats.org/officeDocument/2006/relationships/slide" Target="slides/slide51.xml"/><Relationship Id="rId70" Type="http://schemas.openxmlformats.org/officeDocument/2006/relationships/slide" Target="slides/slide67.xml"/><Relationship Id="rId75" Type="http://schemas.openxmlformats.org/officeDocument/2006/relationships/slide" Target="slides/slide72.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23" Type="http://schemas.openxmlformats.org/officeDocument/2006/relationships/slide" Target="slides/slide20.xml"/><Relationship Id="rId28" Type="http://schemas.openxmlformats.org/officeDocument/2006/relationships/slide" Target="slides/slide25.xml"/><Relationship Id="rId49" Type="http://schemas.openxmlformats.org/officeDocument/2006/relationships/slide" Target="slides/slide46.xml"/><Relationship Id="rId114" Type="http://schemas.openxmlformats.org/officeDocument/2006/relationships/notesMaster" Target="notesMasters/notesMaster1.xml"/><Relationship Id="rId119"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tags" Target="tags/tag1.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 Id="rId116" Type="http://schemas.openxmlformats.org/officeDocument/2006/relationships/commentAuthors" Target="commentAuthors.xml"/><Relationship Id="rId20" Type="http://schemas.openxmlformats.org/officeDocument/2006/relationships/slide" Target="slides/slide17.xml"/><Relationship Id="rId41" Type="http://schemas.openxmlformats.org/officeDocument/2006/relationships/slide" Target="slides/slide38.xml"/><Relationship Id="rId62" Type="http://schemas.openxmlformats.org/officeDocument/2006/relationships/slide" Target="slides/slide59.xml"/><Relationship Id="rId83" Type="http://schemas.openxmlformats.org/officeDocument/2006/relationships/slide" Target="slides/slide80.xml"/><Relationship Id="rId88" Type="http://schemas.openxmlformats.org/officeDocument/2006/relationships/slide" Target="slides/slide85.xml"/><Relationship Id="rId111" Type="http://schemas.openxmlformats.org/officeDocument/2006/relationships/slide" Target="slides/slide108.xml"/><Relationship Id="rId15" Type="http://schemas.openxmlformats.org/officeDocument/2006/relationships/slide" Target="slides/slide12.xml"/><Relationship Id="rId36" Type="http://schemas.openxmlformats.org/officeDocument/2006/relationships/slide" Target="slides/slide33.xml"/><Relationship Id="rId57" Type="http://schemas.openxmlformats.org/officeDocument/2006/relationships/slide" Target="slides/slide54.xml"/><Relationship Id="rId106" Type="http://schemas.openxmlformats.org/officeDocument/2006/relationships/slide" Target="slides/slide10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3: Concepts de sécurité des réseaux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12</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1115044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3.10.9 – Diffie-Hellman (Cont.)</a:t>
            </a:r>
          </a:p>
          <a:p>
            <a:pPr rtl="0"/>
            <a:r>
              <a:rPr lang="fr-FR"/>
              <a:t>3.10.10 - Vérifiez votre compréhension - Cryptographie</a:t>
            </a:r>
          </a:p>
        </p:txBody>
      </p:sp>
      <p:sp>
        <p:nvSpPr>
          <p:cNvPr id="4" name="Slide Number Placeholder 3"/>
          <p:cNvSpPr>
            <a:spLocks noGrp="1"/>
          </p:cNvSpPr>
          <p:nvPr>
            <p:ph type="sldNum" sz="quarter" idx="5"/>
          </p:nvPr>
        </p:nvSpPr>
        <p:spPr/>
        <p:txBody>
          <a:bodyPr/>
          <a:lstStyle/>
          <a:p>
            <a:pPr rtl="0"/>
            <a:fld id="{5641018C-6CAF-B84E-B92C-ECB119457FBA}" type="slidenum">
              <a:rPr/>
              <a:t>102</a:t>
            </a:fld>
            <a:endParaRPr/>
          </a:p>
        </p:txBody>
      </p:sp>
    </p:spTree>
    <p:extLst>
      <p:ext uri="{BB962C8B-B14F-4D97-AF65-F5344CB8AC3E}">
        <p14:creationId xmlns:p14="http://schemas.microsoft.com/office/powerpoint/2010/main" val="68624550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3.11 -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103</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marL="0" marR="0" lvl="0" indent="0" algn="r" defTabSz="903288" rtl="0" eaLnBrk="1" fontAlgn="base" latinLnBrk="0" hangingPunct="1">
              <a:lnSpc>
                <a:spcPct val="100000"/>
              </a:lnSpc>
              <a:spcBef>
                <a:spcPct val="0"/>
              </a:spcBef>
              <a:spcAft>
                <a:spcPct val="0"/>
              </a:spcAft>
              <a:buClrTx/>
              <a:buSzTx/>
              <a:buFontTx/>
              <a:buNone/>
              <a:tabLst/>
              <a:defRPr/>
            </a:pPr>
            <a:fld id="{3997A419-355F-A04A-96E0-21643AF8E9FF}" type="slidenum">
              <a:rPr kumimoji="0" sz="800" b="0" i="0" u="none" strike="noStrike" kern="1200" cap="none" spc="0" normalizeH="0" baseline="0">
                <a:ln>
                  <a:noFill/>
                </a:ln>
                <a:solidFill>
                  <a:prstClr val="black"/>
                </a:solidFill>
                <a:effectLst/>
                <a:uLnTx/>
                <a:uFillTx/>
                <a:latin typeface="Arial" charset="0"/>
                <a:ea typeface="ＭＳ Ｐゴシック" charset="0"/>
              </a:rPr>
              <a:pPr marL="0" marR="0" lvl="0" indent="0" algn="r" defTabSz="903288" rtl="0" eaLnBrk="1" fontAlgn="base" latinLnBrk="0" hangingPunct="1">
                <a:lnSpc>
                  <a:spcPct val="100000"/>
                </a:lnSpc>
                <a:spcBef>
                  <a:spcPct val="0"/>
                </a:spcBef>
                <a:spcAft>
                  <a:spcPct val="0"/>
                </a:spcAft>
                <a:buClrTx/>
                <a:buSzTx/>
                <a:buFontTx/>
                <a:buNone/>
                <a:tabLst/>
                <a:defRPr/>
              </a:pPr>
              <a:t>104</a:t>
            </a:fld>
            <a:endParaRPr kumimoji="0" sz="800" b="0" i="0" u="none" strike="noStrike" kern="1200" cap="none" spc="0" normalizeH="0" baseline="0">
              <a:ln>
                <a:noFill/>
              </a:ln>
              <a:solidFill>
                <a:prstClr val="black"/>
              </a:solidFill>
              <a:effectLst/>
              <a:uLnTx/>
              <a:uFillTx/>
              <a:latin typeface="Arial" charset="0"/>
              <a:ea typeface="ＭＳ Ｐゴシック" charset="0"/>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3 - Concepts de sécurité réseau</a:t>
            </a:r>
          </a:p>
          <a:p>
            <a:pPr rtl="0"/>
            <a:r>
              <a:rPr lang="fr-FR"/>
              <a:t>3.11 - Module pratique et questionnaire</a:t>
            </a:r>
          </a:p>
          <a:p>
            <a:pPr rtl="0"/>
            <a:r>
              <a:rPr lang="fr-FR"/>
              <a:t>3.11.1— PTPM - Scénario de sécurité réseau</a:t>
            </a:r>
          </a:p>
        </p:txBody>
      </p:sp>
    </p:spTree>
    <p:extLst>
      <p:ext uri="{BB962C8B-B14F-4D97-AF65-F5344CB8AC3E}">
        <p14:creationId xmlns:p14="http://schemas.microsoft.com/office/powerpoint/2010/main" val="3536547136"/>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105</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3 - Concepts de sécurité réseau</a:t>
            </a:r>
          </a:p>
          <a:p>
            <a:pPr rtl="0"/>
            <a:r>
              <a:rPr lang="fr-FR"/>
              <a:t>3.11 - Module pratique et questionnaire</a:t>
            </a:r>
          </a:p>
          <a:p>
            <a:pPr rtl="0"/>
            <a:r>
              <a:rPr lang="fr-FR"/>
              <a:t>3.11.2 – Qu'est-ce que j'ai appris dans ce module?</a:t>
            </a:r>
          </a:p>
          <a:p>
            <a:pPr rtl="0"/>
            <a:r>
              <a:rPr lang="fr-FR"/>
              <a:t>3.11.3 - Module Questionnaire - Concepts de sécurité réseau</a:t>
            </a:r>
          </a:p>
        </p:txBody>
      </p:sp>
    </p:spTree>
    <p:extLst>
      <p:ext uri="{BB962C8B-B14F-4D97-AF65-F5344CB8AC3E}">
        <p14:creationId xmlns:p14="http://schemas.microsoft.com/office/powerpoint/2010/main" val="252791575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106</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3 - Concepts de sécurité réseau</a:t>
            </a:r>
          </a:p>
          <a:p>
            <a:pPr rtl="0"/>
            <a:r>
              <a:rPr lang="fr-FR"/>
              <a:t>3.11 - Module pratique et questionnaire</a:t>
            </a:r>
          </a:p>
          <a:p>
            <a:pPr rtl="0"/>
            <a:r>
              <a:rPr lang="fr-FR"/>
              <a:t>3.11.2 – Qu'est-ce que j'ai appris dans ce module?</a:t>
            </a:r>
          </a:p>
          <a:p>
            <a:pPr rtl="0"/>
            <a:r>
              <a:rPr lang="fr-FR"/>
              <a:t>3.11.3 - Module Questionnaire - Concepts de sécurité réseau</a:t>
            </a:r>
          </a:p>
        </p:txBody>
      </p:sp>
    </p:spTree>
    <p:extLst>
      <p:ext uri="{BB962C8B-B14F-4D97-AF65-F5344CB8AC3E}">
        <p14:creationId xmlns:p14="http://schemas.microsoft.com/office/powerpoint/2010/main" val="4000398499"/>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107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3 - Concepts de sécurité réseau</a:t>
            </a:r>
          </a:p>
          <a:p>
            <a:pPr rtl="0"/>
            <a:r>
              <a:rPr lang="fr-FR"/>
              <a:t>3.11 - Module pratique et questionnaire</a:t>
            </a:r>
          </a:p>
          <a:p>
            <a:pPr rtl="0"/>
            <a:r>
              <a:rPr lang="fr-FR"/>
              <a:t>3.11.2 – Qu'est-ce que j'ai appris dans ce module?</a:t>
            </a:r>
          </a:p>
          <a:p>
            <a:pPr rtl="0"/>
            <a:r>
              <a:rPr lang="fr-FR"/>
              <a:t>3.11.3 - Module Questionnaire - Concepts de sécurité réseau</a:t>
            </a:r>
          </a:p>
        </p:txBody>
      </p:sp>
    </p:spTree>
    <p:extLst>
      <p:ext uri="{BB962C8B-B14F-4D97-AF65-F5344CB8AC3E}">
        <p14:creationId xmlns:p14="http://schemas.microsoft.com/office/powerpoint/2010/main" val="631821039"/>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108</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109</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19905988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110</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3: Concepts de sécurité des réseaux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14</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15</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28867027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3.1 État actuel de la cybersécurité</a:t>
            </a:r>
          </a:p>
        </p:txBody>
      </p:sp>
      <p:sp>
        <p:nvSpPr>
          <p:cNvPr id="4" name="Slide Number Placeholder 3"/>
          <p:cNvSpPr>
            <a:spLocks noGrp="1"/>
          </p:cNvSpPr>
          <p:nvPr>
            <p:ph type="sldNum" sz="quarter" idx="10"/>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3.1 État actuel de la cybersécurité</a:t>
            </a:r>
          </a:p>
          <a:p>
            <a:pPr rtl="0"/>
            <a:r>
              <a:rPr lang="fr-FR">
                <a:solidFill>
                  <a:schemeClr val="accent5">
                    <a:lumMod val="40000"/>
                    <a:lumOff val="60000"/>
                  </a:schemeClr>
                </a:solidFill>
              </a:rPr>
              <a:t>3.1.1 - État actuel des choses</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3.1 État actuel de la cybersécurité</a:t>
            </a:r>
          </a:p>
          <a:p>
            <a:pPr rtl="0"/>
            <a:r>
              <a:rPr lang="fr-FR">
                <a:solidFill>
                  <a:schemeClr val="accent5">
                    <a:lumMod val="40000"/>
                    <a:lumOff val="60000"/>
                  </a:schemeClr>
                </a:solidFill>
              </a:rPr>
              <a:t>3.1.2 - Vecteurs d'attaques réseau</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835072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3.1 État actuel de la cybersécurité</a:t>
            </a:r>
          </a:p>
          <a:p>
            <a:pPr rtl="0"/>
            <a:r>
              <a:rPr lang="fr-FR">
                <a:solidFill>
                  <a:schemeClr val="accent5">
                    <a:lumMod val="40000"/>
                    <a:lumOff val="60000"/>
                  </a:schemeClr>
                </a:solidFill>
              </a:rPr>
              <a:t>3.1.3 - Perte de données</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173796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3.1 État actuel de la cybersécurité</a:t>
            </a:r>
          </a:p>
          <a:p>
            <a:pPr rtl="0"/>
            <a:r>
              <a:rPr lang="fr-FR">
                <a:solidFill>
                  <a:schemeClr val="accent5">
                    <a:lumMod val="40000"/>
                    <a:lumOff val="60000"/>
                  </a:schemeClr>
                </a:solidFill>
              </a:rPr>
              <a:t>3.1.3 - Perte de données (suite)</a:t>
            </a:r>
          </a:p>
          <a:p>
            <a:pPr rtl="0"/>
            <a:r>
              <a:rPr lang="fr-FR">
                <a:solidFill>
                  <a:schemeClr val="accent5">
                    <a:lumMod val="40000"/>
                    <a:lumOff val="60000"/>
                  </a:schemeClr>
                </a:solidFill>
              </a:rPr>
              <a:t>3.1.4 - Vérifiez votre compréhension - État actuel de la cybersécurité</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568564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3.2 - Acteurs de menace</a:t>
            </a:r>
          </a:p>
        </p:txBody>
      </p:sp>
      <p:sp>
        <p:nvSpPr>
          <p:cNvPr id="4" name="Slide Number Placeholder 3"/>
          <p:cNvSpPr>
            <a:spLocks noGrp="1"/>
          </p:cNvSpPr>
          <p:nvPr>
            <p:ph type="sldNum" sz="quarter" idx="10"/>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3288" rtl="0" eaLnBrk="0" fontAlgn="base" latinLnBrk="0" hangingPunct="0">
              <a:lnSpc>
                <a:spcPct val="100000"/>
              </a:lnSpc>
              <a:spcBef>
                <a:spcPct val="0"/>
              </a:spcBef>
              <a:spcAft>
                <a:spcPct val="0"/>
              </a:spcAft>
              <a:buClrTx/>
              <a:buSzTx/>
              <a:buFontTx/>
              <a:buNone/>
              <a:tabLst/>
              <a:defRPr/>
            </a:pPr>
            <a:fld id="{7C839C26-801B-42B6-A101-60F37FE2B0A8}"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3288" rtl="0" eaLnBrk="0" fontAlgn="base" latinLnBrk="0" hangingPunct="0">
                <a:lnSpc>
                  <a:spcPct val="100000"/>
                </a:lnSpc>
                <a:spcBef>
                  <a:spcPct val="0"/>
                </a:spcBef>
                <a:spcAft>
                  <a:spcPct val="0"/>
                </a:spcAft>
                <a:buClrTx/>
                <a:buSzTx/>
                <a:buFontTx/>
                <a:buNone/>
                <a:tabLst/>
                <a:defRPr/>
              </a:pPr>
              <a:t>2</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3.2 - Acteurs de menace</a:t>
            </a:r>
          </a:p>
          <a:p>
            <a:pPr rtl="0"/>
            <a:r>
              <a:rPr lang="fr-FR">
                <a:solidFill>
                  <a:schemeClr val="accent5">
                    <a:lumMod val="40000"/>
                    <a:lumOff val="60000"/>
                  </a:schemeClr>
                </a:solidFill>
              </a:rPr>
              <a:t>3.2.1 – Le pirate</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9490222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3.2 - Acteurs de menace</a:t>
            </a:r>
          </a:p>
          <a:p>
            <a:pPr rtl="0"/>
            <a:r>
              <a:rPr lang="fr-FR">
                <a:solidFill>
                  <a:schemeClr val="accent5">
                    <a:lumMod val="40000"/>
                    <a:lumOff val="60000"/>
                  </a:schemeClr>
                </a:solidFill>
              </a:rPr>
              <a:t>3.2.2 – </a:t>
            </a:r>
            <a:r>
              <a:rPr lang="fr-FR" sz="1200"/>
              <a:t>L'évolution des pirates</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9194564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3.2 - Acteurs de menace</a:t>
            </a:r>
          </a:p>
          <a:p>
            <a:pPr rtl="0"/>
            <a:r>
              <a:rPr lang="fr-FR">
                <a:solidFill>
                  <a:schemeClr val="accent5">
                    <a:lumMod val="40000"/>
                    <a:lumOff val="60000"/>
                  </a:schemeClr>
                </a:solidFill>
              </a:rPr>
              <a:t>3.2.3 – </a:t>
            </a:r>
            <a:r>
              <a:rPr lang="fr-FR" sz="1200"/>
              <a:t>Les cybercriminels</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418667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3.2 - Acteurs de menace</a:t>
            </a:r>
          </a:p>
          <a:p>
            <a:pPr rtl="0"/>
            <a:r>
              <a:rPr lang="fr-FR">
                <a:solidFill>
                  <a:schemeClr val="accent5">
                    <a:lumMod val="40000"/>
                    <a:lumOff val="60000"/>
                  </a:schemeClr>
                </a:solidFill>
              </a:rPr>
              <a:t>3.2.4 – </a:t>
            </a:r>
            <a:r>
              <a:rPr lang="fr-FR" sz="1200"/>
              <a:t>Les hacktivistes</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2737897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3.2 - Acteurs de menace</a:t>
            </a:r>
          </a:p>
          <a:p>
            <a:pPr rtl="0"/>
            <a:r>
              <a:rPr lang="fr-FR">
                <a:solidFill>
                  <a:schemeClr val="accent5">
                    <a:lumMod val="40000"/>
                    <a:lumOff val="60000"/>
                  </a:schemeClr>
                </a:solidFill>
              </a:rPr>
              <a:t>3.2.5 – Pirates parrainés par l'État</a:t>
            </a:r>
          </a:p>
          <a:p>
            <a:pPr rtl="0"/>
            <a:r>
              <a:rPr lang="fr-FR">
                <a:solidFill>
                  <a:schemeClr val="accent5">
                    <a:lumMod val="40000"/>
                    <a:lumOff val="60000"/>
                  </a:schemeClr>
                </a:solidFill>
              </a:rPr>
              <a:t>3.2.6 - Vérifiez votre compréhension - Acteurs de menace</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9794933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3.3 Outils d'acteur de menace</a:t>
            </a:r>
          </a:p>
        </p:txBody>
      </p:sp>
      <p:sp>
        <p:nvSpPr>
          <p:cNvPr id="4" name="Slide Number Placeholder 3"/>
          <p:cNvSpPr>
            <a:spLocks noGrp="1"/>
          </p:cNvSpPr>
          <p:nvPr>
            <p:ph type="sldNum" sz="quarter" idx="10"/>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3.3 Outils d'acteur de menace</a:t>
            </a:r>
          </a:p>
          <a:p>
            <a:pPr rtl="0"/>
            <a:r>
              <a:rPr lang="fr-FR">
                <a:solidFill>
                  <a:schemeClr val="accent5">
                    <a:lumMod val="40000"/>
                    <a:lumOff val="60000"/>
                  </a:schemeClr>
                </a:solidFill>
              </a:rPr>
              <a:t>3.3.1 – Vidéo – Outils d'acteur de menace</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3656323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3.3 Outils d'acteur de menace</a:t>
            </a:r>
          </a:p>
          <a:p>
            <a:pPr rtl="0"/>
            <a:r>
              <a:rPr lang="fr-FR">
                <a:solidFill>
                  <a:schemeClr val="accent5">
                    <a:lumMod val="40000"/>
                    <a:lumOff val="60000"/>
                  </a:schemeClr>
                </a:solidFill>
              </a:rPr>
              <a:t>3.3.2 - Introduction aux outils d'attaque</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28331649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3.3 Outils d'acteur de menace</a:t>
            </a:r>
          </a:p>
          <a:p>
            <a:pPr rtl="0"/>
            <a:r>
              <a:rPr lang="fr-FR">
                <a:solidFill>
                  <a:schemeClr val="accent5">
                    <a:lumMod val="40000"/>
                    <a:lumOff val="60000"/>
                  </a:schemeClr>
                </a:solidFill>
              </a:rPr>
              <a:t>3.3.3 – </a:t>
            </a:r>
            <a:r>
              <a:rPr lang="fr-FR" sz="1200"/>
              <a:t>Évolution des outils de sécurité</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24366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3.3 Outils d'acteur de menace</a:t>
            </a:r>
          </a:p>
          <a:p>
            <a:pPr rtl="0"/>
            <a:r>
              <a:rPr lang="fr-FR">
                <a:solidFill>
                  <a:schemeClr val="accent5">
                    <a:lumMod val="40000"/>
                    <a:lumOff val="60000"/>
                  </a:schemeClr>
                </a:solidFill>
              </a:rPr>
              <a:t>3.3.3 – </a:t>
            </a:r>
            <a:r>
              <a:rPr lang="fr-FR" sz="1200"/>
              <a:t>Évolution des outils de sécurité (suite)</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3775577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3.3 Outils d'acteur de menace</a:t>
            </a:r>
          </a:p>
          <a:p>
            <a:pPr rtl="0"/>
            <a:r>
              <a:rPr lang="fr-FR">
                <a:solidFill>
                  <a:schemeClr val="accent5">
                    <a:lumMod val="40000"/>
                    <a:lumOff val="60000"/>
                  </a:schemeClr>
                </a:solidFill>
              </a:rPr>
              <a:t>3.3.4 – </a:t>
            </a:r>
            <a:r>
              <a:rPr lang="fr-FR" sz="1200"/>
              <a:t>Types d'attaque</a:t>
            </a:r>
          </a:p>
          <a:p>
            <a:pPr rtl="0"/>
            <a:r>
              <a:rPr lang="fr-FR" sz="1200"/>
              <a:t>3.3.5 - Vérifiez votre compréhension - Outils d'acteur de menace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36515391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3.4 Logiciel malveillant</a:t>
            </a:r>
          </a:p>
        </p:txBody>
      </p:sp>
      <p:sp>
        <p:nvSpPr>
          <p:cNvPr id="4" name="Slide Number Placeholder 3"/>
          <p:cNvSpPr>
            <a:spLocks noGrp="1"/>
          </p:cNvSpPr>
          <p:nvPr>
            <p:ph type="sldNum" sz="quarter" idx="10"/>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3.4 Logiciel malveillant</a:t>
            </a:r>
          </a:p>
          <a:p>
            <a:pPr rtl="0"/>
            <a:r>
              <a:rPr lang="fr-FR">
                <a:solidFill>
                  <a:schemeClr val="accent5">
                    <a:lumMod val="40000"/>
                    <a:lumOff val="60000"/>
                  </a:schemeClr>
                </a:solidFill>
              </a:rPr>
              <a:t>3.4.1 – Présentation des logiciels malveillants</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34633508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3.4 Logiciel malveillant</a:t>
            </a:r>
          </a:p>
          <a:p>
            <a:pPr rtl="0"/>
            <a:r>
              <a:rPr lang="fr-FR">
                <a:solidFill>
                  <a:schemeClr val="accent5">
                    <a:lumMod val="40000"/>
                    <a:lumOff val="60000"/>
                  </a:schemeClr>
                </a:solidFill>
              </a:rPr>
              <a:t>3.4.2</a:t>
            </a:r>
            <a:r>
              <a:rPr lang="fr-FR" sz="1200"/>
              <a:t> – Virus et chevaux de Troie</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32322397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3.4 Logiciel malveillant</a:t>
            </a:r>
          </a:p>
          <a:p>
            <a:pPr rtl="0"/>
            <a:r>
              <a:rPr lang="fr-FR">
                <a:solidFill>
                  <a:schemeClr val="accent5">
                    <a:lumMod val="40000"/>
                    <a:lumOff val="60000"/>
                  </a:schemeClr>
                </a:solidFill>
              </a:rPr>
              <a:t>3.4.2</a:t>
            </a:r>
            <a:r>
              <a:rPr lang="fr-FR" sz="1200"/>
              <a:t> – Virus et chevaux de Troie (suite)</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5206179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3.4 Logiciel malveillant</a:t>
            </a:r>
          </a:p>
          <a:p>
            <a:pPr rtl="0"/>
            <a:r>
              <a:rPr lang="fr-FR">
                <a:solidFill>
                  <a:schemeClr val="accent5">
                    <a:lumMod val="40000"/>
                    <a:lumOff val="60000"/>
                  </a:schemeClr>
                </a:solidFill>
              </a:rPr>
              <a:t>3.4.2</a:t>
            </a:r>
            <a:r>
              <a:rPr lang="fr-FR" sz="1200"/>
              <a:t> – Virus et chevaux de Troie (suite)</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20280479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3.4 Logiciel malveillant</a:t>
            </a:r>
          </a:p>
          <a:p>
            <a:pPr rtl="0"/>
            <a:r>
              <a:rPr lang="fr-FR">
                <a:solidFill>
                  <a:schemeClr val="accent5">
                    <a:lumMod val="40000"/>
                    <a:lumOff val="60000"/>
                  </a:schemeClr>
                </a:solidFill>
              </a:rPr>
              <a:t>3.4.3 – </a:t>
            </a:r>
            <a:r>
              <a:rPr lang="fr-FR" sz="1200"/>
              <a:t>Autres types de logiciels malveillants</a:t>
            </a:r>
          </a:p>
          <a:p>
            <a:pPr rtl="0"/>
            <a:r>
              <a:rPr lang="fr-FR" sz="1200"/>
              <a:t>3.4.4 - Vérifiez votre compréhension - Logiciel malveillant</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3058302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21008830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3.5.1 - Présentation des attaques réseau courantes</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36930808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3.5.2 </a:t>
            </a:r>
            <a:r>
              <a:rPr lang="fr-FR" sz="1200"/>
              <a:t>Vidéo - Attaques réseau courantes</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2453767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1700" rtl="0" eaLnBrk="0" fontAlgn="base" latinLnBrk="0" hangingPunct="0">
              <a:lnSpc>
                <a:spcPct val="100000"/>
              </a:lnSpc>
              <a:spcBef>
                <a:spcPct val="0"/>
              </a:spcBef>
              <a:spcAft>
                <a:spcPct val="0"/>
              </a:spcAft>
              <a:buClrTx/>
              <a:buSzTx/>
              <a:buFontTx/>
              <a:buNone/>
              <a:tabLst/>
              <a:defRPr/>
            </a:pPr>
            <a:fld id="{ACE20BE7-F2F3-4E26-9454-50B18F790A4E}"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1700" rtl="0" eaLnBrk="0" fontAlgn="base" latinLnBrk="0" hangingPunct="0">
                <a:lnSpc>
                  <a:spcPct val="100000"/>
                </a:lnSpc>
                <a:spcBef>
                  <a:spcPct val="0"/>
                </a:spcBef>
                <a:spcAft>
                  <a:spcPct val="0"/>
                </a:spcAft>
                <a:buClrTx/>
                <a:buSzTx/>
                <a:buFontTx/>
                <a:buNone/>
                <a:tabLst/>
                <a:defRPr/>
              </a:pPr>
              <a:t>6</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3.5.3 - </a:t>
            </a:r>
            <a:r>
              <a:rPr lang="fr-FR" sz="1200"/>
              <a:t>Attaques de reconnaissance</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895389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3.5.3 - </a:t>
            </a:r>
            <a:r>
              <a:rPr lang="fr-FR" sz="1200"/>
              <a:t>Attaques de reconnaissance (suite)</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17370275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3.5.4 - </a:t>
            </a:r>
            <a:r>
              <a:rPr lang="fr-FR" sz="1200"/>
              <a:t>Vidéo - Attaques par accès et ingénierie sociale</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29470320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3.5.5 - </a:t>
            </a:r>
            <a:r>
              <a:rPr lang="fr-FR" sz="1200"/>
              <a:t>Attaques d'accès</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20310342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3.5.6 - </a:t>
            </a:r>
            <a:r>
              <a:rPr lang="fr-FR" sz="1200"/>
              <a:t>Attaques d'ingénierie sociale</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5702741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3.5.6 - </a:t>
            </a:r>
            <a:r>
              <a:rPr lang="fr-FR" sz="1200"/>
              <a:t>Attaques d'ingénierie sociale (suite)</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27193763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3.5.6 - </a:t>
            </a:r>
            <a:r>
              <a:rPr lang="fr-FR" sz="1200"/>
              <a:t>Attaques d'ingénierie sociale (suite)</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20658236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3.5.7 - </a:t>
            </a:r>
            <a:r>
              <a:rPr lang="fr-FR" sz="1200"/>
              <a:t>Laboratoire - Ingénierie sociale</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18816122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3.5.8 – </a:t>
            </a:r>
            <a:r>
              <a:rPr lang="fr-FR" sz="1200"/>
              <a:t>Vidéo –Attaques par déni de service</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30606302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solidFill>
                  <a:schemeClr val="accent5">
                    <a:lumMod val="40000"/>
                    <a:lumOff val="60000"/>
                  </a:schemeClr>
                </a:solidFill>
              </a:rPr>
              <a:t>3.5 Attaques réseau courantes</a:t>
            </a:r>
          </a:p>
          <a:p>
            <a:pPr rtl="0"/>
            <a:r>
              <a:rPr lang="fr-FR">
                <a:solidFill>
                  <a:schemeClr val="accent5">
                    <a:lumMod val="40000"/>
                    <a:lumOff val="60000"/>
                  </a:schemeClr>
                </a:solidFill>
              </a:rPr>
              <a:t>3.5.9 - </a:t>
            </a:r>
            <a:r>
              <a:rPr lang="fr-FR" sz="1200"/>
              <a:t>Attaque de déni de service (DoS) et de déni de service distribué (DDoS)</a:t>
            </a:r>
          </a:p>
          <a:p>
            <a:pPr rtl="0"/>
            <a:r>
              <a:rPr lang="fr-FR" sz="1200"/>
              <a:t>3.5.10 - Vérifiez votre compréhension - Attaques réseau courantes</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1871433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3.6 - </a:t>
            </a:r>
            <a:r>
              <a:rPr lang="fr-FR">
                <a:solidFill>
                  <a:schemeClr val="accent5">
                    <a:lumMod val="40000"/>
                    <a:lumOff val="60000"/>
                  </a:schemeClr>
                </a:solidFill>
              </a:rPr>
              <a:t>Vulnérabilités et menaces IP</a:t>
            </a:r>
          </a:p>
        </p:txBody>
      </p:sp>
      <p:sp>
        <p:nvSpPr>
          <p:cNvPr id="4" name="Slide Number Placeholder 3"/>
          <p:cNvSpPr>
            <a:spLocks noGrp="1"/>
          </p:cNvSpPr>
          <p:nvPr>
            <p:ph type="sldNum" sz="quarter" idx="10"/>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37581941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3.6 - </a:t>
            </a:r>
            <a:r>
              <a:rPr lang="fr-FR">
                <a:solidFill>
                  <a:schemeClr val="accent5">
                    <a:lumMod val="40000"/>
                    <a:lumOff val="60000"/>
                  </a:schemeClr>
                </a:solidFill>
              </a:rPr>
              <a:t>Vulnérabilités et menaces IP</a:t>
            </a:r>
          </a:p>
          <a:p>
            <a:pPr rtl="0"/>
            <a:r>
              <a:rPr lang="fr-FR">
                <a:solidFill>
                  <a:schemeClr val="accent5">
                    <a:lumMod val="40000"/>
                    <a:lumOff val="60000"/>
                  </a:schemeClr>
                </a:solidFill>
              </a:rPr>
              <a:t>3.6.1 - </a:t>
            </a:r>
            <a:r>
              <a:rPr lang="fr-FR" sz="1200"/>
              <a:t>Vidéo - Attaques courantes IP et ICMP</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400976708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3.6 - </a:t>
            </a:r>
            <a:r>
              <a:rPr lang="fr-FR">
                <a:solidFill>
                  <a:schemeClr val="accent5">
                    <a:lumMod val="40000"/>
                    <a:lumOff val="60000"/>
                  </a:schemeClr>
                </a:solidFill>
              </a:rPr>
              <a:t>Vulnérabilités et menaces IP</a:t>
            </a:r>
          </a:p>
          <a:p>
            <a:pPr rtl="0"/>
            <a:r>
              <a:rPr lang="fr-FR">
                <a:solidFill>
                  <a:schemeClr val="accent5">
                    <a:lumMod val="40000"/>
                    <a:lumOff val="60000"/>
                  </a:schemeClr>
                </a:solidFill>
              </a:rPr>
              <a:t>3.6.2 - </a:t>
            </a:r>
            <a:r>
              <a:rPr lang="fr-FR" sz="1200"/>
              <a:t>IPv4 et IPv6</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7420915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3.6 - </a:t>
            </a:r>
            <a:r>
              <a:rPr lang="fr-FR">
                <a:solidFill>
                  <a:schemeClr val="accent5">
                    <a:lumMod val="40000"/>
                    <a:lumOff val="60000"/>
                  </a:schemeClr>
                </a:solidFill>
              </a:rPr>
              <a:t>Vulnérabilités et menaces IP</a:t>
            </a:r>
          </a:p>
          <a:p>
            <a:pPr rtl="0"/>
            <a:r>
              <a:rPr lang="fr-FR">
                <a:solidFill>
                  <a:schemeClr val="accent5">
                    <a:lumMod val="40000"/>
                    <a:lumOff val="60000"/>
                  </a:schemeClr>
                </a:solidFill>
              </a:rPr>
              <a:t>3.6.3 - </a:t>
            </a:r>
            <a:r>
              <a:rPr lang="fr-FR" sz="1200"/>
              <a:t>Attaques ICMP</a:t>
            </a:r>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12343228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3.6 - </a:t>
            </a:r>
            <a:r>
              <a:rPr lang="fr-FR">
                <a:solidFill>
                  <a:schemeClr val="accent5">
                    <a:lumMod val="40000"/>
                    <a:lumOff val="60000"/>
                  </a:schemeClr>
                </a:solidFill>
              </a:rPr>
              <a:t>Vulnérabilités et menaces IP</a:t>
            </a:r>
          </a:p>
          <a:p>
            <a:pPr rtl="0"/>
            <a:r>
              <a:rPr lang="fr-FR">
                <a:solidFill>
                  <a:schemeClr val="accent5">
                    <a:lumMod val="40000"/>
                    <a:lumOff val="60000"/>
                  </a:schemeClr>
                </a:solidFill>
              </a:rPr>
              <a:t>3.6.3 - </a:t>
            </a:r>
            <a:r>
              <a:rPr lang="fr-FR" sz="1200"/>
              <a:t>Attaques ICMP (suite)</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358706552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3.6 - </a:t>
            </a:r>
            <a:r>
              <a:rPr lang="fr-FR">
                <a:solidFill>
                  <a:schemeClr val="accent5">
                    <a:lumMod val="40000"/>
                    <a:lumOff val="60000"/>
                  </a:schemeClr>
                </a:solidFill>
              </a:rPr>
              <a:t>Vulnérabilités et menaces IP</a:t>
            </a:r>
          </a:p>
          <a:p>
            <a:pPr rtl="0"/>
            <a:r>
              <a:rPr lang="fr-FR">
                <a:solidFill>
                  <a:schemeClr val="accent5">
                    <a:lumMod val="40000"/>
                    <a:lumOff val="60000"/>
                  </a:schemeClr>
                </a:solidFill>
              </a:rPr>
              <a:t>3.6.4 -</a:t>
            </a:r>
            <a:r>
              <a:rPr lang="fr-FR" sz="1200"/>
              <a:t>Vidéo - Attaque d'amplification, de réflexion et d'usurpation</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165165617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3.6 - </a:t>
            </a:r>
            <a:r>
              <a:rPr lang="fr-FR">
                <a:solidFill>
                  <a:schemeClr val="accent5">
                    <a:lumMod val="40000"/>
                    <a:lumOff val="60000"/>
                  </a:schemeClr>
                </a:solidFill>
              </a:rPr>
              <a:t>Vulnérabilités et menaces IP</a:t>
            </a:r>
          </a:p>
          <a:p>
            <a:pPr rtl="0"/>
            <a:r>
              <a:rPr lang="fr-FR">
                <a:solidFill>
                  <a:schemeClr val="accent5">
                    <a:lumMod val="40000"/>
                    <a:lumOff val="60000"/>
                  </a:schemeClr>
                </a:solidFill>
              </a:rPr>
              <a:t>3.6.5 - </a:t>
            </a:r>
            <a:r>
              <a:rPr lang="fr-FR" sz="1200"/>
              <a:t>Attaques par amplification et réflexion</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4867281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3.6 - </a:t>
            </a:r>
            <a:r>
              <a:rPr lang="fr-FR">
                <a:solidFill>
                  <a:schemeClr val="accent5">
                    <a:lumMod val="40000"/>
                    <a:lumOff val="60000"/>
                  </a:schemeClr>
                </a:solidFill>
              </a:rPr>
              <a:t>Vulnérabilités et menaces IP</a:t>
            </a:r>
          </a:p>
          <a:p>
            <a:pPr rtl="0"/>
            <a:r>
              <a:rPr lang="fr-FR">
                <a:solidFill>
                  <a:schemeClr val="accent5">
                    <a:lumMod val="40000"/>
                    <a:lumOff val="60000"/>
                  </a:schemeClr>
                </a:solidFill>
              </a:rPr>
              <a:t>3.6.6 - </a:t>
            </a:r>
            <a:r>
              <a:rPr lang="fr-FR" sz="1200"/>
              <a:t>Attaques par usurpation d'adresse</a:t>
            </a:r>
          </a:p>
          <a:p>
            <a:pPr rtl="0"/>
            <a:r>
              <a:rPr lang="fr-FR" sz="1200"/>
              <a:t>3.6.7 - Vérifiez votre compréhension - Vulnérabilités et menaces IP</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396754807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336871168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pPr rtl="0"/>
            <a:r>
              <a:rPr lang="fr-FR"/>
              <a:t>3.7.1 - En-tête de segment TCP</a:t>
            </a:r>
          </a:p>
        </p:txBody>
      </p:sp>
      <p:sp>
        <p:nvSpPr>
          <p:cNvPr id="4" name="Slide Number Placeholder 3"/>
          <p:cNvSpPr>
            <a:spLocks noGrp="1"/>
          </p:cNvSpPr>
          <p:nvPr>
            <p:ph type="sldNum" sz="quarter" idx="5"/>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2063460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60855515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pPr rtl="0"/>
            <a:r>
              <a:rPr lang="fr-FR"/>
              <a:t>3.7.2 - </a:t>
            </a:r>
            <a:r>
              <a:rPr lang="fr-FR" sz="1200"/>
              <a:t>Services TCP</a:t>
            </a:r>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88040489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pPr rtl="0"/>
            <a:r>
              <a:rPr lang="fr-FR"/>
              <a:t>3.7.2 - </a:t>
            </a:r>
            <a:r>
              <a:rPr lang="fr-FR" sz="1200"/>
              <a:t>Services TCP (suite)</a:t>
            </a:r>
          </a:p>
        </p:txBody>
      </p:sp>
      <p:sp>
        <p:nvSpPr>
          <p:cNvPr id="4" name="Slide Number Placeholder 3"/>
          <p:cNvSpPr>
            <a:spLocks noGrp="1"/>
          </p:cNvSpPr>
          <p:nvPr>
            <p:ph type="sldNum" sz="quarter" idx="5"/>
          </p:nvPr>
        </p:nvSpPr>
        <p:spPr/>
        <p:txBody>
          <a:bodyPr/>
          <a:lstStyle/>
          <a:p>
            <a:pPr rtl="0"/>
            <a:fld id="{5641018C-6CAF-B84E-B92C-ECB119457FBA}" type="slidenum">
              <a:rPr/>
              <a:t>63</a:t>
            </a:fld>
            <a:endParaRPr/>
          </a:p>
        </p:txBody>
      </p:sp>
    </p:spTree>
    <p:extLst>
      <p:ext uri="{BB962C8B-B14F-4D97-AF65-F5344CB8AC3E}">
        <p14:creationId xmlns:p14="http://schemas.microsoft.com/office/powerpoint/2010/main" val="141838913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pPr rtl="0"/>
            <a:r>
              <a:rPr lang="fr-FR"/>
              <a:t>3.7.3 - </a:t>
            </a:r>
            <a:r>
              <a:rPr lang="fr-FR" sz="1200"/>
              <a:t>Attaques TCP</a:t>
            </a:r>
          </a:p>
        </p:txBody>
      </p:sp>
      <p:sp>
        <p:nvSpPr>
          <p:cNvPr id="4" name="Slide Number Placeholder 3"/>
          <p:cNvSpPr>
            <a:spLocks noGrp="1"/>
          </p:cNvSpPr>
          <p:nvPr>
            <p:ph type="sldNum" sz="quarter" idx="5"/>
          </p:nvPr>
        </p:nvSpPr>
        <p:spPr/>
        <p:txBody>
          <a:bodyPr/>
          <a:lstStyle/>
          <a:p>
            <a:pPr rtl="0"/>
            <a:fld id="{5641018C-6CAF-B84E-B92C-ECB119457FBA}" type="slidenum">
              <a:rPr/>
              <a:t>64</a:t>
            </a:fld>
            <a:endParaRPr/>
          </a:p>
        </p:txBody>
      </p:sp>
    </p:spTree>
    <p:extLst>
      <p:ext uri="{BB962C8B-B14F-4D97-AF65-F5344CB8AC3E}">
        <p14:creationId xmlns:p14="http://schemas.microsoft.com/office/powerpoint/2010/main" val="208531303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pPr rtl="0"/>
            <a:r>
              <a:rPr lang="fr-FR"/>
              <a:t>3.7.3 - </a:t>
            </a:r>
            <a:r>
              <a:rPr lang="fr-FR" sz="1200"/>
              <a:t>Attaques TCP (suite)</a:t>
            </a:r>
          </a:p>
        </p:txBody>
      </p:sp>
      <p:sp>
        <p:nvSpPr>
          <p:cNvPr id="4" name="Slide Number Placeholder 3"/>
          <p:cNvSpPr>
            <a:spLocks noGrp="1"/>
          </p:cNvSpPr>
          <p:nvPr>
            <p:ph type="sldNum" sz="quarter" idx="5"/>
          </p:nvPr>
        </p:nvSpPr>
        <p:spPr/>
        <p:txBody>
          <a:bodyPr/>
          <a:lstStyle/>
          <a:p>
            <a:pPr rtl="0"/>
            <a:fld id="{5641018C-6CAF-B84E-B92C-ECB119457FBA}" type="slidenum">
              <a:rPr/>
              <a:t>65</a:t>
            </a:fld>
            <a:endParaRPr/>
          </a:p>
        </p:txBody>
      </p:sp>
    </p:spTree>
    <p:extLst>
      <p:ext uri="{BB962C8B-B14F-4D97-AF65-F5344CB8AC3E}">
        <p14:creationId xmlns:p14="http://schemas.microsoft.com/office/powerpoint/2010/main" val="167001442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pPr rtl="0"/>
            <a:r>
              <a:rPr lang="fr-FR"/>
              <a:t>3.7.3 - </a:t>
            </a:r>
            <a:r>
              <a:rPr lang="fr-FR" sz="1200"/>
              <a:t>Attaques TCP (suite)</a:t>
            </a:r>
          </a:p>
        </p:txBody>
      </p:sp>
      <p:sp>
        <p:nvSpPr>
          <p:cNvPr id="4" name="Slide Number Placeholder 3"/>
          <p:cNvSpPr>
            <a:spLocks noGrp="1"/>
          </p:cNvSpPr>
          <p:nvPr>
            <p:ph type="sldNum" sz="quarter" idx="5"/>
          </p:nvPr>
        </p:nvSpPr>
        <p:spPr/>
        <p:txBody>
          <a:bodyPr/>
          <a:lstStyle/>
          <a:p>
            <a:pPr rtl="0"/>
            <a:fld id="{5641018C-6CAF-B84E-B92C-ECB119457FBA}" type="slidenum">
              <a:rPr/>
              <a:t>66</a:t>
            </a:fld>
            <a:endParaRPr/>
          </a:p>
        </p:txBody>
      </p:sp>
    </p:spTree>
    <p:extLst>
      <p:ext uri="{BB962C8B-B14F-4D97-AF65-F5344CB8AC3E}">
        <p14:creationId xmlns:p14="http://schemas.microsoft.com/office/powerpoint/2010/main" val="334746588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pPr rtl="0"/>
            <a:r>
              <a:rPr lang="fr-FR"/>
              <a:t>3.7.4 - </a:t>
            </a:r>
            <a:r>
              <a:rPr lang="fr-FR" sz="1200"/>
              <a:t>En-tête et fonctionnement du segment UDP</a:t>
            </a:r>
          </a:p>
        </p:txBody>
      </p:sp>
      <p:sp>
        <p:nvSpPr>
          <p:cNvPr id="4" name="Slide Number Placeholder 3"/>
          <p:cNvSpPr>
            <a:spLocks noGrp="1"/>
          </p:cNvSpPr>
          <p:nvPr>
            <p:ph type="sldNum" sz="quarter" idx="5"/>
          </p:nvPr>
        </p:nvSpPr>
        <p:spPr/>
        <p:txBody>
          <a:bodyPr/>
          <a:lstStyle/>
          <a:p>
            <a:pPr rtl="0"/>
            <a:fld id="{5641018C-6CAF-B84E-B92C-ECB119457FBA}" type="slidenum">
              <a:rPr/>
              <a:t>67</a:t>
            </a:fld>
            <a:endParaRPr/>
          </a:p>
        </p:txBody>
      </p:sp>
    </p:spTree>
    <p:extLst>
      <p:ext uri="{BB962C8B-B14F-4D97-AF65-F5344CB8AC3E}">
        <p14:creationId xmlns:p14="http://schemas.microsoft.com/office/powerpoint/2010/main" val="309025943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3.7 – Vulnérabilités TCP et UDP</a:t>
            </a:r>
          </a:p>
          <a:p>
            <a:pPr rtl="0"/>
            <a:r>
              <a:rPr lang="fr-FR"/>
              <a:t>3.7.5 - </a:t>
            </a:r>
            <a:r>
              <a:rPr lang="fr-FR" sz="1200"/>
              <a:t>Attaques UDP</a:t>
            </a:r>
          </a:p>
          <a:p>
            <a:pPr rtl="0"/>
            <a:r>
              <a:rPr lang="fr-FR" sz="1200"/>
              <a:t>3.7.6 - Vérifiez votre compréhension - Vulnérabilités TCP et UDP</a:t>
            </a:r>
          </a:p>
        </p:txBody>
      </p:sp>
      <p:sp>
        <p:nvSpPr>
          <p:cNvPr id="4" name="Slide Number Placeholder 3"/>
          <p:cNvSpPr>
            <a:spLocks noGrp="1"/>
          </p:cNvSpPr>
          <p:nvPr>
            <p:ph type="sldNum" sz="quarter" idx="5"/>
          </p:nvPr>
        </p:nvSpPr>
        <p:spPr/>
        <p:txBody>
          <a:bodyPr/>
          <a:lstStyle/>
          <a:p>
            <a:pPr rtl="0"/>
            <a:fld id="{5641018C-6CAF-B84E-B92C-ECB119457FBA}" type="slidenum">
              <a:rPr/>
              <a:t>68</a:t>
            </a:fld>
            <a:endParaRPr/>
          </a:p>
        </p:txBody>
      </p:sp>
    </p:spTree>
    <p:extLst>
      <p:ext uri="{BB962C8B-B14F-4D97-AF65-F5344CB8AC3E}">
        <p14:creationId xmlns:p14="http://schemas.microsoft.com/office/powerpoint/2010/main" val="225409438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69</a:t>
            </a:fld>
            <a:endParaRPr/>
          </a:p>
        </p:txBody>
      </p:sp>
    </p:spTree>
    <p:extLst>
      <p:ext uri="{BB962C8B-B14F-4D97-AF65-F5344CB8AC3E}">
        <p14:creationId xmlns:p14="http://schemas.microsoft.com/office/powerpoint/2010/main" val="302227860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3.8.1 – Vulnérabilités ARP</a:t>
            </a:r>
          </a:p>
        </p:txBody>
      </p:sp>
      <p:sp>
        <p:nvSpPr>
          <p:cNvPr id="4" name="Slide Number Placeholder 3"/>
          <p:cNvSpPr>
            <a:spLocks noGrp="1"/>
          </p:cNvSpPr>
          <p:nvPr>
            <p:ph type="sldNum" sz="quarter" idx="5"/>
          </p:nvPr>
        </p:nvSpPr>
        <p:spPr/>
        <p:txBody>
          <a:bodyPr/>
          <a:lstStyle/>
          <a:p>
            <a:pPr rtl="0"/>
            <a:fld id="{5641018C-6CAF-B84E-B92C-ECB119457FBA}" type="slidenum">
              <a:rPr/>
              <a:t>70</a:t>
            </a:fld>
            <a:endParaRPr/>
          </a:p>
        </p:txBody>
      </p:sp>
    </p:spTree>
    <p:extLst>
      <p:ext uri="{BB962C8B-B14F-4D97-AF65-F5344CB8AC3E}">
        <p14:creationId xmlns:p14="http://schemas.microsoft.com/office/powerpoint/2010/main" val="313461791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3.8.2 – </a:t>
            </a:r>
            <a:r>
              <a:rPr lang="fr-FR" sz="1200"/>
              <a:t>Empoisonnement du cache ARP</a:t>
            </a:r>
          </a:p>
        </p:txBody>
      </p:sp>
      <p:sp>
        <p:nvSpPr>
          <p:cNvPr id="4" name="Slide Number Placeholder 3"/>
          <p:cNvSpPr>
            <a:spLocks noGrp="1"/>
          </p:cNvSpPr>
          <p:nvPr>
            <p:ph type="sldNum" sz="quarter" idx="5"/>
          </p:nvPr>
        </p:nvSpPr>
        <p:spPr/>
        <p:txBody>
          <a:bodyPr/>
          <a:lstStyle/>
          <a:p>
            <a:pPr rtl="0"/>
            <a:fld id="{5641018C-6CAF-B84E-B92C-ECB119457FBA}" type="slidenum">
              <a:rPr/>
              <a:t>71</a:t>
            </a:fld>
            <a:endParaRPr/>
          </a:p>
        </p:txBody>
      </p:sp>
    </p:spTree>
    <p:extLst>
      <p:ext uri="{BB962C8B-B14F-4D97-AF65-F5344CB8AC3E}">
        <p14:creationId xmlns:p14="http://schemas.microsoft.com/office/powerpoint/2010/main" val="2557545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9</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86996777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3.8.3 – </a:t>
            </a:r>
            <a:r>
              <a:rPr lang="fr-FR" sz="1200"/>
              <a:t>Vidéo - Usurpation ARP</a:t>
            </a:r>
          </a:p>
        </p:txBody>
      </p:sp>
      <p:sp>
        <p:nvSpPr>
          <p:cNvPr id="4" name="Slide Number Placeholder 3"/>
          <p:cNvSpPr>
            <a:spLocks noGrp="1"/>
          </p:cNvSpPr>
          <p:nvPr>
            <p:ph type="sldNum" sz="quarter" idx="5"/>
          </p:nvPr>
        </p:nvSpPr>
        <p:spPr/>
        <p:txBody>
          <a:bodyPr/>
          <a:lstStyle/>
          <a:p>
            <a:pPr rtl="0"/>
            <a:fld id="{5641018C-6CAF-B84E-B92C-ECB119457FBA}" type="slidenum">
              <a:rPr/>
              <a:t>72</a:t>
            </a:fld>
            <a:endParaRPr/>
          </a:p>
        </p:txBody>
      </p:sp>
    </p:spTree>
    <p:extLst>
      <p:ext uri="{BB962C8B-B14F-4D97-AF65-F5344CB8AC3E}">
        <p14:creationId xmlns:p14="http://schemas.microsoft.com/office/powerpoint/2010/main" val="316325565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3.8.4 – Attaques DNS</a:t>
            </a:r>
          </a:p>
        </p:txBody>
      </p:sp>
      <p:sp>
        <p:nvSpPr>
          <p:cNvPr id="4" name="Slide Number Placeholder 3"/>
          <p:cNvSpPr>
            <a:spLocks noGrp="1"/>
          </p:cNvSpPr>
          <p:nvPr>
            <p:ph type="sldNum" sz="quarter" idx="5"/>
          </p:nvPr>
        </p:nvSpPr>
        <p:spPr/>
        <p:txBody>
          <a:bodyPr/>
          <a:lstStyle/>
          <a:p>
            <a:pPr rtl="0"/>
            <a:fld id="{5641018C-6CAF-B84E-B92C-ECB119457FBA}" type="slidenum">
              <a:rPr/>
              <a:t>73</a:t>
            </a:fld>
            <a:endParaRPr/>
          </a:p>
        </p:txBody>
      </p:sp>
    </p:spTree>
    <p:extLst>
      <p:ext uri="{BB962C8B-B14F-4D97-AF65-F5344CB8AC3E}">
        <p14:creationId xmlns:p14="http://schemas.microsoft.com/office/powerpoint/2010/main" val="397354950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3.8.4 – </a:t>
            </a:r>
            <a:r>
              <a:rPr lang="fr-FR" sz="1200"/>
              <a:t>Attaques DNS (suite)</a:t>
            </a:r>
          </a:p>
        </p:txBody>
      </p:sp>
      <p:sp>
        <p:nvSpPr>
          <p:cNvPr id="4" name="Slide Number Placeholder 3"/>
          <p:cNvSpPr>
            <a:spLocks noGrp="1"/>
          </p:cNvSpPr>
          <p:nvPr>
            <p:ph type="sldNum" sz="quarter" idx="5"/>
          </p:nvPr>
        </p:nvSpPr>
        <p:spPr/>
        <p:txBody>
          <a:bodyPr/>
          <a:lstStyle/>
          <a:p>
            <a:pPr rtl="0"/>
            <a:fld id="{5641018C-6CAF-B84E-B92C-ECB119457FBA}" type="slidenum">
              <a:rPr/>
              <a:t>74</a:t>
            </a:fld>
            <a:endParaRPr/>
          </a:p>
        </p:txBody>
      </p:sp>
    </p:spTree>
    <p:extLst>
      <p:ext uri="{BB962C8B-B14F-4D97-AF65-F5344CB8AC3E}">
        <p14:creationId xmlns:p14="http://schemas.microsoft.com/office/powerpoint/2010/main" val="298539764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3.8.4 – </a:t>
            </a:r>
            <a:r>
              <a:rPr lang="fr-FR" sz="1200"/>
              <a:t>Attaques DNS (suite)</a:t>
            </a:r>
          </a:p>
        </p:txBody>
      </p:sp>
      <p:sp>
        <p:nvSpPr>
          <p:cNvPr id="4" name="Slide Number Placeholder 3"/>
          <p:cNvSpPr>
            <a:spLocks noGrp="1"/>
          </p:cNvSpPr>
          <p:nvPr>
            <p:ph type="sldNum" sz="quarter" idx="5"/>
          </p:nvPr>
        </p:nvSpPr>
        <p:spPr/>
        <p:txBody>
          <a:bodyPr/>
          <a:lstStyle/>
          <a:p>
            <a:pPr rtl="0"/>
            <a:fld id="{5641018C-6CAF-B84E-B92C-ECB119457FBA}" type="slidenum">
              <a:rPr/>
              <a:t>75</a:t>
            </a:fld>
            <a:endParaRPr/>
          </a:p>
        </p:txBody>
      </p:sp>
    </p:spTree>
    <p:extLst>
      <p:ext uri="{BB962C8B-B14F-4D97-AF65-F5344CB8AC3E}">
        <p14:creationId xmlns:p14="http://schemas.microsoft.com/office/powerpoint/2010/main" val="220786249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3.8.4 – </a:t>
            </a:r>
            <a:r>
              <a:rPr lang="fr-FR" sz="1200"/>
              <a:t>Attaques DNS (suite)</a:t>
            </a:r>
          </a:p>
        </p:txBody>
      </p:sp>
      <p:sp>
        <p:nvSpPr>
          <p:cNvPr id="4" name="Slide Number Placeholder 3"/>
          <p:cNvSpPr>
            <a:spLocks noGrp="1"/>
          </p:cNvSpPr>
          <p:nvPr>
            <p:ph type="sldNum" sz="quarter" idx="5"/>
          </p:nvPr>
        </p:nvSpPr>
        <p:spPr/>
        <p:txBody>
          <a:bodyPr/>
          <a:lstStyle/>
          <a:p>
            <a:pPr rtl="0"/>
            <a:fld id="{5641018C-6CAF-B84E-B92C-ECB119457FBA}" type="slidenum">
              <a:rPr/>
              <a:t>76</a:t>
            </a:fld>
            <a:endParaRPr/>
          </a:p>
        </p:txBody>
      </p:sp>
    </p:spTree>
    <p:extLst>
      <p:ext uri="{BB962C8B-B14F-4D97-AF65-F5344CB8AC3E}">
        <p14:creationId xmlns:p14="http://schemas.microsoft.com/office/powerpoint/2010/main" val="161633664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3.8.5 – </a:t>
            </a:r>
            <a:r>
              <a:rPr lang="fr-FR" sz="1200"/>
              <a:t>Tunnellisation DNS</a:t>
            </a:r>
          </a:p>
        </p:txBody>
      </p:sp>
      <p:sp>
        <p:nvSpPr>
          <p:cNvPr id="4" name="Slide Number Placeholder 3"/>
          <p:cNvSpPr>
            <a:spLocks noGrp="1"/>
          </p:cNvSpPr>
          <p:nvPr>
            <p:ph type="sldNum" sz="quarter" idx="5"/>
          </p:nvPr>
        </p:nvSpPr>
        <p:spPr/>
        <p:txBody>
          <a:bodyPr/>
          <a:lstStyle/>
          <a:p>
            <a:pPr rtl="0"/>
            <a:fld id="{5641018C-6CAF-B84E-B92C-ECB119457FBA}" type="slidenum">
              <a:rPr/>
              <a:t>77</a:t>
            </a:fld>
            <a:endParaRPr/>
          </a:p>
        </p:txBody>
      </p:sp>
    </p:spTree>
    <p:extLst>
      <p:ext uri="{BB962C8B-B14F-4D97-AF65-F5344CB8AC3E}">
        <p14:creationId xmlns:p14="http://schemas.microsoft.com/office/powerpoint/2010/main" val="92729364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3.8.6 – </a:t>
            </a:r>
            <a:r>
              <a:rPr lang="fr-FR" sz="1200"/>
              <a:t>DHCP</a:t>
            </a:r>
          </a:p>
        </p:txBody>
      </p:sp>
      <p:sp>
        <p:nvSpPr>
          <p:cNvPr id="4" name="Slide Number Placeholder 3"/>
          <p:cNvSpPr>
            <a:spLocks noGrp="1"/>
          </p:cNvSpPr>
          <p:nvPr>
            <p:ph type="sldNum" sz="quarter" idx="5"/>
          </p:nvPr>
        </p:nvSpPr>
        <p:spPr/>
        <p:txBody>
          <a:bodyPr/>
          <a:lstStyle/>
          <a:p>
            <a:pPr rtl="0"/>
            <a:fld id="{5641018C-6CAF-B84E-B92C-ECB119457FBA}" type="slidenum">
              <a:rPr/>
              <a:t>78</a:t>
            </a:fld>
            <a:endParaRPr/>
          </a:p>
        </p:txBody>
      </p:sp>
    </p:spTree>
    <p:extLst>
      <p:ext uri="{BB962C8B-B14F-4D97-AF65-F5344CB8AC3E}">
        <p14:creationId xmlns:p14="http://schemas.microsoft.com/office/powerpoint/2010/main" val="261329867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3.8.7 – </a:t>
            </a:r>
            <a:r>
              <a:rPr lang="fr-FR" sz="1200"/>
              <a:t>Attaques DHCP</a:t>
            </a:r>
          </a:p>
        </p:txBody>
      </p:sp>
      <p:sp>
        <p:nvSpPr>
          <p:cNvPr id="4" name="Slide Number Placeholder 3"/>
          <p:cNvSpPr>
            <a:spLocks noGrp="1"/>
          </p:cNvSpPr>
          <p:nvPr>
            <p:ph type="sldNum" sz="quarter" idx="5"/>
          </p:nvPr>
        </p:nvSpPr>
        <p:spPr/>
        <p:txBody>
          <a:bodyPr/>
          <a:lstStyle/>
          <a:p>
            <a:pPr rtl="0"/>
            <a:fld id="{5641018C-6CAF-B84E-B92C-ECB119457FBA}" type="slidenum">
              <a:rPr/>
              <a:t>79</a:t>
            </a:fld>
            <a:endParaRPr/>
          </a:p>
        </p:txBody>
      </p:sp>
    </p:spTree>
    <p:extLst>
      <p:ext uri="{BB962C8B-B14F-4D97-AF65-F5344CB8AC3E}">
        <p14:creationId xmlns:p14="http://schemas.microsoft.com/office/powerpoint/2010/main" val="303545211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3.8.7 – </a:t>
            </a:r>
            <a:r>
              <a:rPr lang="fr-FR" sz="1200"/>
              <a:t>Attaques DHCP (suite)</a:t>
            </a:r>
          </a:p>
        </p:txBody>
      </p:sp>
      <p:sp>
        <p:nvSpPr>
          <p:cNvPr id="4" name="Slide Number Placeholder 3"/>
          <p:cNvSpPr>
            <a:spLocks noGrp="1"/>
          </p:cNvSpPr>
          <p:nvPr>
            <p:ph type="sldNum" sz="quarter" idx="5"/>
          </p:nvPr>
        </p:nvSpPr>
        <p:spPr/>
        <p:txBody>
          <a:bodyPr/>
          <a:lstStyle/>
          <a:p>
            <a:pPr rtl="0"/>
            <a:fld id="{5641018C-6CAF-B84E-B92C-ECB119457FBA}" type="slidenum">
              <a:rPr/>
              <a:t>80</a:t>
            </a:fld>
            <a:endParaRPr/>
          </a:p>
        </p:txBody>
      </p:sp>
    </p:spTree>
    <p:extLst>
      <p:ext uri="{BB962C8B-B14F-4D97-AF65-F5344CB8AC3E}">
        <p14:creationId xmlns:p14="http://schemas.microsoft.com/office/powerpoint/2010/main" val="178715011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3.8 - Services IP</a:t>
            </a:r>
          </a:p>
          <a:p>
            <a:pPr rtl="0"/>
            <a:r>
              <a:rPr lang="fr-FR"/>
              <a:t>3.8.8 - </a:t>
            </a:r>
            <a:r>
              <a:rPr lang="fr-FR" sz="1200"/>
              <a:t>Travaux pratiques - Explorez le trafic DNS</a:t>
            </a:r>
          </a:p>
        </p:txBody>
      </p:sp>
      <p:sp>
        <p:nvSpPr>
          <p:cNvPr id="4" name="Slide Number Placeholder 3"/>
          <p:cNvSpPr>
            <a:spLocks noGrp="1"/>
          </p:cNvSpPr>
          <p:nvPr>
            <p:ph type="sldNum" sz="quarter" idx="5"/>
          </p:nvPr>
        </p:nvSpPr>
        <p:spPr/>
        <p:txBody>
          <a:bodyPr/>
          <a:lstStyle/>
          <a:p>
            <a:pPr rtl="0"/>
            <a:fld id="{5641018C-6CAF-B84E-B92C-ECB119457FBA}" type="slidenum">
              <a:rPr/>
              <a:t>81</a:t>
            </a:fld>
            <a:endParaRPr/>
          </a:p>
        </p:txBody>
      </p:sp>
    </p:spTree>
    <p:extLst>
      <p:ext uri="{BB962C8B-B14F-4D97-AF65-F5344CB8AC3E}">
        <p14:creationId xmlns:p14="http://schemas.microsoft.com/office/powerpoint/2010/main" val="3777700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3.9 Meilleures pratiques de sécurité réseau</a:t>
            </a:r>
          </a:p>
        </p:txBody>
      </p:sp>
      <p:sp>
        <p:nvSpPr>
          <p:cNvPr id="4" name="Slide Number Placeholder 3"/>
          <p:cNvSpPr>
            <a:spLocks noGrp="1"/>
          </p:cNvSpPr>
          <p:nvPr>
            <p:ph type="sldNum" sz="quarter" idx="10"/>
          </p:nvPr>
        </p:nvSpPr>
        <p:spPr/>
        <p:txBody>
          <a:bodyPr/>
          <a:lstStyle/>
          <a:p>
            <a:pPr rtl="0"/>
            <a:fld id="{5641018C-6CAF-B84E-B92C-ECB119457FBA}" type="slidenum">
              <a:rPr/>
              <a:t>82</a:t>
            </a:fld>
            <a:endParaRPr/>
          </a:p>
        </p:txBody>
      </p:sp>
    </p:spTree>
    <p:extLst>
      <p:ext uri="{BB962C8B-B14F-4D97-AF65-F5344CB8AC3E}">
        <p14:creationId xmlns:p14="http://schemas.microsoft.com/office/powerpoint/2010/main" val="419695089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3.9 Meilleures pratiques de sécurité réseau</a:t>
            </a:r>
          </a:p>
          <a:p>
            <a:pPr rtl="0"/>
            <a:r>
              <a:rPr lang="fr-FR"/>
              <a:t>3.9.1 - </a:t>
            </a:r>
            <a:r>
              <a:rPr lang="fr-FR" sz="1200"/>
              <a:t>Confidentialité, disponibilité et intégrité</a:t>
            </a:r>
          </a:p>
        </p:txBody>
      </p:sp>
      <p:sp>
        <p:nvSpPr>
          <p:cNvPr id="4" name="Slide Number Placeholder 3"/>
          <p:cNvSpPr>
            <a:spLocks noGrp="1"/>
          </p:cNvSpPr>
          <p:nvPr>
            <p:ph type="sldNum" sz="quarter" idx="5"/>
          </p:nvPr>
        </p:nvSpPr>
        <p:spPr/>
        <p:txBody>
          <a:bodyPr/>
          <a:lstStyle/>
          <a:p>
            <a:pPr rtl="0"/>
            <a:fld id="{5641018C-6CAF-B84E-B92C-ECB119457FBA}" type="slidenum">
              <a:rPr/>
              <a:t>83</a:t>
            </a:fld>
            <a:endParaRPr/>
          </a:p>
        </p:txBody>
      </p:sp>
    </p:spTree>
    <p:extLst>
      <p:ext uri="{BB962C8B-B14F-4D97-AF65-F5344CB8AC3E}">
        <p14:creationId xmlns:p14="http://schemas.microsoft.com/office/powerpoint/2010/main" val="176318431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3.9 Meilleures pratiques de sécurité réseau</a:t>
            </a:r>
          </a:p>
          <a:p>
            <a:pPr rtl="0"/>
            <a:r>
              <a:rPr lang="fr-FR"/>
              <a:t>3.9.2 - L'approche de défense en profondeur</a:t>
            </a:r>
          </a:p>
        </p:txBody>
      </p:sp>
      <p:sp>
        <p:nvSpPr>
          <p:cNvPr id="4" name="Slide Number Placeholder 3"/>
          <p:cNvSpPr>
            <a:spLocks noGrp="1"/>
          </p:cNvSpPr>
          <p:nvPr>
            <p:ph type="sldNum" sz="quarter" idx="5"/>
          </p:nvPr>
        </p:nvSpPr>
        <p:spPr/>
        <p:txBody>
          <a:bodyPr/>
          <a:lstStyle/>
          <a:p>
            <a:pPr rtl="0"/>
            <a:fld id="{5641018C-6CAF-B84E-B92C-ECB119457FBA}" type="slidenum">
              <a:rPr/>
              <a:t>84</a:t>
            </a:fld>
            <a:endParaRPr/>
          </a:p>
        </p:txBody>
      </p:sp>
    </p:spTree>
    <p:extLst>
      <p:ext uri="{BB962C8B-B14F-4D97-AF65-F5344CB8AC3E}">
        <p14:creationId xmlns:p14="http://schemas.microsoft.com/office/powerpoint/2010/main" val="234699886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3.9 Meilleures pratiques de sécurité réseau</a:t>
            </a:r>
          </a:p>
          <a:p>
            <a:pPr rtl="0"/>
            <a:r>
              <a:rPr lang="fr-FR"/>
              <a:t>3.9.3 - Les pare-feux</a:t>
            </a:r>
          </a:p>
        </p:txBody>
      </p:sp>
      <p:sp>
        <p:nvSpPr>
          <p:cNvPr id="4" name="Slide Number Placeholder 3"/>
          <p:cNvSpPr>
            <a:spLocks noGrp="1"/>
          </p:cNvSpPr>
          <p:nvPr>
            <p:ph type="sldNum" sz="quarter" idx="5"/>
          </p:nvPr>
        </p:nvSpPr>
        <p:spPr/>
        <p:txBody>
          <a:bodyPr/>
          <a:lstStyle/>
          <a:p>
            <a:pPr rtl="0"/>
            <a:fld id="{5641018C-6CAF-B84E-B92C-ECB119457FBA}" type="slidenum">
              <a:rPr/>
              <a:t>85</a:t>
            </a:fld>
            <a:endParaRPr/>
          </a:p>
        </p:txBody>
      </p:sp>
    </p:spTree>
    <p:extLst>
      <p:ext uri="{BB962C8B-B14F-4D97-AF65-F5344CB8AC3E}">
        <p14:creationId xmlns:p14="http://schemas.microsoft.com/office/powerpoint/2010/main" val="281586961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3.9 Meilleures pratiques de sécurité réseau</a:t>
            </a:r>
          </a:p>
          <a:p>
            <a:pPr rtl="0"/>
            <a:r>
              <a:rPr lang="fr-FR"/>
              <a:t>3.9.4 - IPS</a:t>
            </a:r>
          </a:p>
        </p:txBody>
      </p:sp>
      <p:sp>
        <p:nvSpPr>
          <p:cNvPr id="4" name="Slide Number Placeholder 3"/>
          <p:cNvSpPr>
            <a:spLocks noGrp="1"/>
          </p:cNvSpPr>
          <p:nvPr>
            <p:ph type="sldNum" sz="quarter" idx="5"/>
          </p:nvPr>
        </p:nvSpPr>
        <p:spPr/>
        <p:txBody>
          <a:bodyPr/>
          <a:lstStyle/>
          <a:p>
            <a:pPr rtl="0"/>
            <a:fld id="{5641018C-6CAF-B84E-B92C-ECB119457FBA}" type="slidenum">
              <a:rPr/>
              <a:t>86</a:t>
            </a:fld>
            <a:endParaRPr/>
          </a:p>
        </p:txBody>
      </p:sp>
    </p:spTree>
    <p:extLst>
      <p:ext uri="{BB962C8B-B14F-4D97-AF65-F5344CB8AC3E}">
        <p14:creationId xmlns:p14="http://schemas.microsoft.com/office/powerpoint/2010/main" val="126798380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3.9 Meilleures pratiques de sécurité réseau</a:t>
            </a:r>
          </a:p>
          <a:p>
            <a:pPr rtl="0"/>
            <a:r>
              <a:rPr lang="fr-FR"/>
              <a:t>3.9.4 – IPS (suite)</a:t>
            </a:r>
          </a:p>
        </p:txBody>
      </p:sp>
      <p:sp>
        <p:nvSpPr>
          <p:cNvPr id="4" name="Slide Number Placeholder 3"/>
          <p:cNvSpPr>
            <a:spLocks noGrp="1"/>
          </p:cNvSpPr>
          <p:nvPr>
            <p:ph type="sldNum" sz="quarter" idx="5"/>
          </p:nvPr>
        </p:nvSpPr>
        <p:spPr/>
        <p:txBody>
          <a:bodyPr/>
          <a:lstStyle/>
          <a:p>
            <a:pPr rtl="0"/>
            <a:fld id="{5641018C-6CAF-B84E-B92C-ECB119457FBA}" type="slidenum">
              <a:rPr/>
              <a:t>87</a:t>
            </a:fld>
            <a:endParaRPr/>
          </a:p>
        </p:txBody>
      </p:sp>
    </p:spTree>
    <p:extLst>
      <p:ext uri="{BB962C8B-B14F-4D97-AF65-F5344CB8AC3E}">
        <p14:creationId xmlns:p14="http://schemas.microsoft.com/office/powerpoint/2010/main" val="143458145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3.9 Meilleures pratiques de sécurité réseau</a:t>
            </a:r>
          </a:p>
          <a:p>
            <a:pPr rtl="0"/>
            <a:r>
              <a:rPr lang="fr-FR"/>
              <a:t>3.9.5 - Dispositifs de sécurité du contenu</a:t>
            </a:r>
          </a:p>
          <a:p>
            <a:pPr rtl="0"/>
            <a:r>
              <a:rPr lang="fr-FR"/>
              <a:t>3.9.6 - Vérifiez votre compréhension - Meilleures pratiques de sécurité réseau</a:t>
            </a:r>
          </a:p>
        </p:txBody>
      </p:sp>
      <p:sp>
        <p:nvSpPr>
          <p:cNvPr id="4" name="Slide Number Placeholder 3"/>
          <p:cNvSpPr>
            <a:spLocks noGrp="1"/>
          </p:cNvSpPr>
          <p:nvPr>
            <p:ph type="sldNum" sz="quarter" idx="5"/>
          </p:nvPr>
        </p:nvSpPr>
        <p:spPr/>
        <p:txBody>
          <a:bodyPr/>
          <a:lstStyle/>
          <a:p>
            <a:pPr rtl="0"/>
            <a:fld id="{5641018C-6CAF-B84E-B92C-ECB119457FBA}" type="slidenum">
              <a:rPr/>
              <a:t>88</a:t>
            </a:fld>
            <a:endParaRPr/>
          </a:p>
        </p:txBody>
      </p:sp>
    </p:spTree>
    <p:extLst>
      <p:ext uri="{BB962C8B-B14F-4D97-AF65-F5344CB8AC3E}">
        <p14:creationId xmlns:p14="http://schemas.microsoft.com/office/powerpoint/2010/main" val="1395032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89</a:t>
            </a:fld>
            <a:endParaRPr/>
          </a:p>
        </p:txBody>
      </p:sp>
    </p:spTree>
    <p:extLst>
      <p:ext uri="{BB962C8B-B14F-4D97-AF65-F5344CB8AC3E}">
        <p14:creationId xmlns:p14="http://schemas.microsoft.com/office/powerpoint/2010/main" val="304754576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3.10.1 - </a:t>
            </a:r>
            <a:r>
              <a:rPr lang="fr-FR" sz="1200"/>
              <a:t>Vidéo - Cryptographie</a:t>
            </a:r>
          </a:p>
        </p:txBody>
      </p:sp>
      <p:sp>
        <p:nvSpPr>
          <p:cNvPr id="4" name="Slide Number Placeholder 3"/>
          <p:cNvSpPr>
            <a:spLocks noGrp="1"/>
          </p:cNvSpPr>
          <p:nvPr>
            <p:ph type="sldNum" sz="quarter" idx="5"/>
          </p:nvPr>
        </p:nvSpPr>
        <p:spPr/>
        <p:txBody>
          <a:bodyPr/>
          <a:lstStyle/>
          <a:p>
            <a:pPr rtl="0"/>
            <a:fld id="{5641018C-6CAF-B84E-B92C-ECB119457FBA}" type="slidenum">
              <a:rPr/>
              <a:t>90</a:t>
            </a:fld>
            <a:endParaRPr/>
          </a:p>
        </p:txBody>
      </p:sp>
    </p:spTree>
    <p:extLst>
      <p:ext uri="{BB962C8B-B14F-4D97-AF65-F5344CB8AC3E}">
        <p14:creationId xmlns:p14="http://schemas.microsoft.com/office/powerpoint/2010/main" val="262515004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3.10.2 – Sécuriser vos communications</a:t>
            </a:r>
          </a:p>
        </p:txBody>
      </p:sp>
      <p:sp>
        <p:nvSpPr>
          <p:cNvPr id="4" name="Slide Number Placeholder 3"/>
          <p:cNvSpPr>
            <a:spLocks noGrp="1"/>
          </p:cNvSpPr>
          <p:nvPr>
            <p:ph type="sldNum" sz="quarter" idx="5"/>
          </p:nvPr>
        </p:nvSpPr>
        <p:spPr/>
        <p:txBody>
          <a:bodyPr/>
          <a:lstStyle/>
          <a:p>
            <a:pPr rtl="0"/>
            <a:fld id="{5641018C-6CAF-B84E-B92C-ECB119457FBA}" type="slidenum">
              <a:rPr/>
              <a:t>91</a:t>
            </a:fld>
            <a:endParaRPr/>
          </a:p>
        </p:txBody>
      </p:sp>
    </p:spTree>
    <p:extLst>
      <p:ext uri="{BB962C8B-B14F-4D97-AF65-F5344CB8AC3E}">
        <p14:creationId xmlns:p14="http://schemas.microsoft.com/office/powerpoint/2010/main" val="3822260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11</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3.10.3 – </a:t>
            </a:r>
            <a:r>
              <a:rPr lang="fr-FR" sz="1200"/>
              <a:t>Intégrité des données</a:t>
            </a:r>
          </a:p>
        </p:txBody>
      </p:sp>
      <p:sp>
        <p:nvSpPr>
          <p:cNvPr id="4" name="Slide Number Placeholder 3"/>
          <p:cNvSpPr>
            <a:spLocks noGrp="1"/>
          </p:cNvSpPr>
          <p:nvPr>
            <p:ph type="sldNum" sz="quarter" idx="5"/>
          </p:nvPr>
        </p:nvSpPr>
        <p:spPr/>
        <p:txBody>
          <a:bodyPr/>
          <a:lstStyle/>
          <a:p>
            <a:pPr rtl="0"/>
            <a:fld id="{5641018C-6CAF-B84E-B92C-ECB119457FBA}" type="slidenum">
              <a:rPr/>
              <a:t>92</a:t>
            </a:fld>
            <a:endParaRPr/>
          </a:p>
        </p:txBody>
      </p:sp>
    </p:spTree>
    <p:extLst>
      <p:ext uri="{BB962C8B-B14F-4D97-AF65-F5344CB8AC3E}">
        <p14:creationId xmlns:p14="http://schemas.microsoft.com/office/powerpoint/2010/main" val="211504637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3.10.4 - Fonctions de hachage</a:t>
            </a:r>
          </a:p>
        </p:txBody>
      </p:sp>
      <p:sp>
        <p:nvSpPr>
          <p:cNvPr id="4" name="Slide Number Placeholder 3"/>
          <p:cNvSpPr>
            <a:spLocks noGrp="1"/>
          </p:cNvSpPr>
          <p:nvPr>
            <p:ph type="sldNum" sz="quarter" idx="5"/>
          </p:nvPr>
        </p:nvSpPr>
        <p:spPr/>
        <p:txBody>
          <a:bodyPr/>
          <a:lstStyle/>
          <a:p>
            <a:pPr rtl="0"/>
            <a:fld id="{5641018C-6CAF-B84E-B92C-ECB119457FBA}" type="slidenum">
              <a:rPr/>
              <a:t>93</a:t>
            </a:fld>
            <a:endParaRPr/>
          </a:p>
        </p:txBody>
      </p:sp>
    </p:spTree>
    <p:extLst>
      <p:ext uri="{BB962C8B-B14F-4D97-AF65-F5344CB8AC3E}">
        <p14:creationId xmlns:p14="http://schemas.microsoft.com/office/powerpoint/2010/main" val="553737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3.10.5 - Authentification d'origine</a:t>
            </a:r>
          </a:p>
        </p:txBody>
      </p:sp>
      <p:sp>
        <p:nvSpPr>
          <p:cNvPr id="4" name="Slide Number Placeholder 3"/>
          <p:cNvSpPr>
            <a:spLocks noGrp="1"/>
          </p:cNvSpPr>
          <p:nvPr>
            <p:ph type="sldNum" sz="quarter" idx="5"/>
          </p:nvPr>
        </p:nvSpPr>
        <p:spPr/>
        <p:txBody>
          <a:bodyPr/>
          <a:lstStyle/>
          <a:p>
            <a:pPr rtl="0"/>
            <a:fld id="{5641018C-6CAF-B84E-B92C-ECB119457FBA}" type="slidenum">
              <a:rPr/>
              <a:t>94</a:t>
            </a:fld>
            <a:endParaRPr/>
          </a:p>
        </p:txBody>
      </p:sp>
    </p:spTree>
    <p:extLst>
      <p:ext uri="{BB962C8B-B14F-4D97-AF65-F5344CB8AC3E}">
        <p14:creationId xmlns:p14="http://schemas.microsoft.com/office/powerpoint/2010/main" val="352683000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3.10.6 – </a:t>
            </a:r>
            <a:r>
              <a:rPr lang="fr-FR" sz="1200"/>
              <a:t>La confidentialité des données</a:t>
            </a:r>
          </a:p>
        </p:txBody>
      </p:sp>
      <p:sp>
        <p:nvSpPr>
          <p:cNvPr id="4" name="Slide Number Placeholder 3"/>
          <p:cNvSpPr>
            <a:spLocks noGrp="1"/>
          </p:cNvSpPr>
          <p:nvPr>
            <p:ph type="sldNum" sz="quarter" idx="5"/>
          </p:nvPr>
        </p:nvSpPr>
        <p:spPr/>
        <p:txBody>
          <a:bodyPr/>
          <a:lstStyle/>
          <a:p>
            <a:pPr rtl="0"/>
            <a:fld id="{5641018C-6CAF-B84E-B92C-ECB119457FBA}" type="slidenum">
              <a:rPr/>
              <a:t>95</a:t>
            </a:fld>
            <a:endParaRPr/>
          </a:p>
        </p:txBody>
      </p:sp>
    </p:spTree>
    <p:extLst>
      <p:ext uri="{BB962C8B-B14F-4D97-AF65-F5344CB8AC3E}">
        <p14:creationId xmlns:p14="http://schemas.microsoft.com/office/powerpoint/2010/main" val="63133382"/>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3.10.7 - Cryptage symétrique</a:t>
            </a:r>
          </a:p>
        </p:txBody>
      </p:sp>
      <p:sp>
        <p:nvSpPr>
          <p:cNvPr id="4" name="Slide Number Placeholder 3"/>
          <p:cNvSpPr>
            <a:spLocks noGrp="1"/>
          </p:cNvSpPr>
          <p:nvPr>
            <p:ph type="sldNum" sz="quarter" idx="5"/>
          </p:nvPr>
        </p:nvSpPr>
        <p:spPr/>
        <p:txBody>
          <a:bodyPr/>
          <a:lstStyle/>
          <a:p>
            <a:pPr rtl="0"/>
            <a:fld id="{5641018C-6CAF-B84E-B92C-ECB119457FBA}" type="slidenum">
              <a:rPr/>
              <a:t>96</a:t>
            </a:fld>
            <a:endParaRPr/>
          </a:p>
        </p:txBody>
      </p:sp>
    </p:spTree>
    <p:extLst>
      <p:ext uri="{BB962C8B-B14F-4D97-AF65-F5344CB8AC3E}">
        <p14:creationId xmlns:p14="http://schemas.microsoft.com/office/powerpoint/2010/main" val="271240168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3.10.7 - Chiffrement symétrique (suite)</a:t>
            </a:r>
          </a:p>
        </p:txBody>
      </p:sp>
      <p:sp>
        <p:nvSpPr>
          <p:cNvPr id="4" name="Slide Number Placeholder 3"/>
          <p:cNvSpPr>
            <a:spLocks noGrp="1"/>
          </p:cNvSpPr>
          <p:nvPr>
            <p:ph type="sldNum" sz="quarter" idx="5"/>
          </p:nvPr>
        </p:nvSpPr>
        <p:spPr/>
        <p:txBody>
          <a:bodyPr/>
          <a:lstStyle/>
          <a:p>
            <a:pPr rtl="0"/>
            <a:fld id="{5641018C-6CAF-B84E-B92C-ECB119457FBA}" type="slidenum">
              <a:rPr/>
              <a:t>97</a:t>
            </a:fld>
            <a:endParaRPr/>
          </a:p>
        </p:txBody>
      </p:sp>
    </p:spTree>
    <p:extLst>
      <p:ext uri="{BB962C8B-B14F-4D97-AF65-F5344CB8AC3E}">
        <p14:creationId xmlns:p14="http://schemas.microsoft.com/office/powerpoint/2010/main" val="103203740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3.10.8 - Chiffrement asymétrique</a:t>
            </a:r>
          </a:p>
        </p:txBody>
      </p:sp>
      <p:sp>
        <p:nvSpPr>
          <p:cNvPr id="4" name="Slide Number Placeholder 3"/>
          <p:cNvSpPr>
            <a:spLocks noGrp="1"/>
          </p:cNvSpPr>
          <p:nvPr>
            <p:ph type="sldNum" sz="quarter" idx="5"/>
          </p:nvPr>
        </p:nvSpPr>
        <p:spPr/>
        <p:txBody>
          <a:bodyPr/>
          <a:lstStyle/>
          <a:p>
            <a:pPr rtl="0"/>
            <a:fld id="{5641018C-6CAF-B84E-B92C-ECB119457FBA}" type="slidenum">
              <a:rPr/>
              <a:t>98</a:t>
            </a:fld>
            <a:endParaRPr/>
          </a:p>
        </p:txBody>
      </p:sp>
    </p:spTree>
    <p:extLst>
      <p:ext uri="{BB962C8B-B14F-4D97-AF65-F5344CB8AC3E}">
        <p14:creationId xmlns:p14="http://schemas.microsoft.com/office/powerpoint/2010/main" val="90661947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3.10.8 - Chiffrement asymétrique (suite)</a:t>
            </a:r>
          </a:p>
        </p:txBody>
      </p:sp>
      <p:sp>
        <p:nvSpPr>
          <p:cNvPr id="4" name="Slide Number Placeholder 3"/>
          <p:cNvSpPr>
            <a:spLocks noGrp="1"/>
          </p:cNvSpPr>
          <p:nvPr>
            <p:ph type="sldNum" sz="quarter" idx="5"/>
          </p:nvPr>
        </p:nvSpPr>
        <p:spPr/>
        <p:txBody>
          <a:bodyPr/>
          <a:lstStyle/>
          <a:p>
            <a:pPr rtl="0"/>
            <a:fld id="{5641018C-6CAF-B84E-B92C-ECB119457FBA}" type="slidenum">
              <a:rPr/>
              <a:t>99</a:t>
            </a:fld>
            <a:endParaRPr/>
          </a:p>
        </p:txBody>
      </p:sp>
    </p:spTree>
    <p:extLst>
      <p:ext uri="{BB962C8B-B14F-4D97-AF65-F5344CB8AC3E}">
        <p14:creationId xmlns:p14="http://schemas.microsoft.com/office/powerpoint/2010/main" val="96714779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3.10.8 - Chiffrement asymétrique (suite)</a:t>
            </a:r>
          </a:p>
        </p:txBody>
      </p:sp>
      <p:sp>
        <p:nvSpPr>
          <p:cNvPr id="4" name="Slide Number Placeholder 3"/>
          <p:cNvSpPr>
            <a:spLocks noGrp="1"/>
          </p:cNvSpPr>
          <p:nvPr>
            <p:ph type="sldNum" sz="quarter" idx="5"/>
          </p:nvPr>
        </p:nvSpPr>
        <p:spPr/>
        <p:txBody>
          <a:bodyPr/>
          <a:lstStyle/>
          <a:p>
            <a:pPr rtl="0"/>
            <a:fld id="{5641018C-6CAF-B84E-B92C-ECB119457FBA}" type="slidenum">
              <a:rPr/>
              <a:t>100</a:t>
            </a:fld>
            <a:endParaRPr/>
          </a:p>
        </p:txBody>
      </p:sp>
    </p:spTree>
    <p:extLst>
      <p:ext uri="{BB962C8B-B14F-4D97-AF65-F5344CB8AC3E}">
        <p14:creationId xmlns:p14="http://schemas.microsoft.com/office/powerpoint/2010/main" val="428312981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3 - Concepts de sécurité réseau</a:t>
            </a:r>
          </a:p>
          <a:p>
            <a:pPr rtl="0"/>
            <a:r>
              <a:rPr lang="fr-FR"/>
              <a:t>3.10 - Cryptographie</a:t>
            </a:r>
          </a:p>
          <a:p>
            <a:pPr rtl="0"/>
            <a:r>
              <a:rPr lang="fr-FR"/>
              <a:t>3.10.9 – Diffie-Hellman</a:t>
            </a:r>
          </a:p>
        </p:txBody>
      </p:sp>
      <p:sp>
        <p:nvSpPr>
          <p:cNvPr id="4" name="Slide Number Placeholder 3"/>
          <p:cNvSpPr>
            <a:spLocks noGrp="1"/>
          </p:cNvSpPr>
          <p:nvPr>
            <p:ph type="sldNum" sz="quarter" idx="5"/>
          </p:nvPr>
        </p:nvSpPr>
        <p:spPr/>
        <p:txBody>
          <a:bodyPr/>
          <a:lstStyle/>
          <a:p>
            <a:pPr rtl="0"/>
            <a:fld id="{5641018C-6CAF-B84E-B92C-ECB119457FBA}" type="slidenum">
              <a:rPr/>
              <a:t>101</a:t>
            </a:fld>
            <a:endParaRPr/>
          </a:p>
        </p:txBody>
      </p:sp>
    </p:spTree>
    <p:extLst>
      <p:ext uri="{BB962C8B-B14F-4D97-AF65-F5344CB8AC3E}">
        <p14:creationId xmlns:p14="http://schemas.microsoft.com/office/powerpoint/2010/main" val="27139425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563167643"/>
      </p:ext>
    </p:extLst>
  </p:cSld>
  <p:clrMapOvr>
    <a:masterClrMapping/>
  </p:clrMapOvr>
  <p:transition spd="slow">
    <p:wipe/>
  </p:transition>
  <p:extLst>
    <p:ext uri="{DCECCB84-F9BA-43D5-87BE-67443E8EF086}">
      <p15:sldGuideLst xmlns:p15="http://schemas.microsoft.com/office/powerpoint/2012/main">
        <p15:guide id="1" orient="horz" pos="228">
          <p15:clr>
            <a:srgbClr val="FBAE40"/>
          </p15:clr>
        </p15:guide>
        <p15:guide id="2" pos="360">
          <p15:clr>
            <a:srgbClr val="FBAE40"/>
          </p15:clr>
        </p15:guide>
        <p15:guide id="3" orient="horz" pos="518">
          <p15:clr>
            <a:srgbClr val="FBAE40"/>
          </p15:clr>
        </p15:guide>
        <p15:guide id="4" pos="812">
          <p15:clr>
            <a:srgbClr val="FBAE40"/>
          </p15:clr>
        </p15:guide>
        <p15:guide id="5" pos="31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686914251"/>
      </p:ext>
    </p:extLst>
  </p:cSld>
  <p:clrMapOvr>
    <a:masterClrMapping/>
  </p:clrMapOvr>
  <p:transition spd="slow">
    <p:wipe/>
  </p:transition>
  <p:extLst>
    <p:ext uri="{DCECCB84-F9BA-43D5-87BE-67443E8EF086}">
      <p15:sldGuideLst xmlns:p15="http://schemas.microsoft.com/office/powerpoint/2012/main">
        <p15:guide id="1" orient="horz" pos="228">
          <p15:clr>
            <a:srgbClr val="FBAE40"/>
          </p15:clr>
        </p15:guide>
        <p15:guide id="2" pos="360">
          <p15:clr>
            <a:srgbClr val="FBAE40"/>
          </p15:clr>
        </p15:guide>
        <p15:guide id="3" orient="horz" pos="518">
          <p15:clr>
            <a:srgbClr val="FBAE40"/>
          </p15:clr>
        </p15:guide>
        <p15:guide id="4" pos="812">
          <p15:clr>
            <a:srgbClr val="FBAE40"/>
          </p15:clr>
        </p15:guide>
        <p15:guide id="5" pos="31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103855784"/>
      </p:ext>
    </p:extLst>
  </p:cSld>
  <p:clrMapOvr>
    <a:masterClrMapping/>
  </p:clrMapOvr>
  <p:transition spd="slow">
    <p:wipe/>
  </p:transition>
  <p:extLst>
    <p:ext uri="{DCECCB84-F9BA-43D5-87BE-67443E8EF086}">
      <p15:sldGuideLst xmlns:p15="http://schemas.microsoft.com/office/powerpoint/2012/main">
        <p15:guide id="1" orient="horz" pos="228">
          <p15:clr>
            <a:srgbClr val="FBAE40"/>
          </p15:clr>
        </p15:guide>
        <p15:guide id="2" pos="360">
          <p15:clr>
            <a:srgbClr val="FBAE40"/>
          </p15:clr>
        </p15:guide>
        <p15:guide id="3" orient="horz" pos="518">
          <p15:clr>
            <a:srgbClr val="FBAE40"/>
          </p15:clr>
        </p15:guide>
        <p15:guide id="4" pos="812">
          <p15:clr>
            <a:srgbClr val="FBAE40"/>
          </p15:clr>
        </p15:guide>
        <p15:guide id="5" pos="31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190802920"/>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227984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256959"/>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2944908389"/>
      </p:ext>
    </p:extLst>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590044018"/>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936438468"/>
      </p:ext>
    </p:extLst>
  </p:cSld>
  <p:clrMapOvr>
    <a:masterClrMapping/>
  </p:clrMapOvr>
  <p:transition spd="slow">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979823359"/>
      </p:ext>
    </p:extLst>
  </p:cSld>
  <p:clrMapOvr>
    <a:masterClrMapping/>
  </p:clrMapOvr>
  <p:transition spd="slow">
    <p:wip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989502559"/>
      </p:ext>
    </p:extLst>
  </p:cSld>
  <p:clrMapOvr>
    <a:masterClrMapping/>
  </p:clrMapOvr>
  <p:transition spd="slow">
    <p:wip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233890507"/>
      </p:ext>
    </p:extLst>
  </p:cSld>
  <p:clrMapOvr>
    <a:masterClrMapping/>
  </p:clrMapOvr>
  <p:transition spd="slow">
    <p:wip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3873762349"/>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261775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152411999"/>
      </p:ext>
    </p:extLst>
  </p:cSld>
  <p:clrMapOvr>
    <a:masterClrMapping/>
  </p:clrMapOvr>
  <p:transition spd="slow">
    <p:wipe/>
  </p:transition>
  <p:extLst>
    <p:ext uri="{DCECCB84-F9BA-43D5-87BE-67443E8EF086}">
      <p15:sldGuideLst xmlns:p15="http://schemas.microsoft.com/office/powerpoint/2012/main">
        <p15:guide id="1" orient="horz" pos="228">
          <p15:clr>
            <a:srgbClr val="FBAE40"/>
          </p15:clr>
        </p15:guide>
        <p15:guide id="2" pos="360">
          <p15:clr>
            <a:srgbClr val="FBAE40"/>
          </p15:clr>
        </p15:guide>
        <p15:guide id="3" orient="horz" pos="518">
          <p15:clr>
            <a:srgbClr val="FBAE40"/>
          </p15:clr>
        </p15:guide>
        <p15:guide id="4" pos="812">
          <p15:clr>
            <a:srgbClr val="FBAE40"/>
          </p15:clr>
        </p15:guide>
        <p15:guide id="5" pos="31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4045336808"/>
      </p:ext>
    </p:extLst>
  </p:cSld>
  <p:clrMapOvr>
    <a:masterClrMapping/>
  </p:clrMapOvr>
  <p:transition spd="slow">
    <p:wipe/>
  </p:transition>
  <p:extLst>
    <p:ext uri="{DCECCB84-F9BA-43D5-87BE-67443E8EF086}">
      <p15:sldGuideLst xmlns:p15="http://schemas.microsoft.com/office/powerpoint/2012/main">
        <p15:guide id="1" orient="horz" pos="228">
          <p15:clr>
            <a:srgbClr val="FBAE40"/>
          </p15:clr>
        </p15:guide>
        <p15:guide id="2" pos="360">
          <p15:clr>
            <a:srgbClr val="FBAE40"/>
          </p15:clr>
        </p15:guide>
        <p15:guide id="3" orient="horz" pos="518">
          <p15:clr>
            <a:srgbClr val="FBAE40"/>
          </p15:clr>
        </p15:guide>
        <p15:guide id="4" pos="812">
          <p15:clr>
            <a:srgbClr val="FBAE40"/>
          </p15:clr>
        </p15:guide>
        <p15:guide id="5" pos="31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26059334"/>
      </p:ext>
    </p:extLst>
  </p:cSld>
  <p:clrMapOvr>
    <a:masterClrMapping/>
  </p:clrMapOvr>
  <p:transition spd="slow">
    <p:wipe/>
  </p:transition>
  <p:extLst>
    <p:ext uri="{DCECCB84-F9BA-43D5-87BE-67443E8EF086}">
      <p15:sldGuideLst xmlns:p15="http://schemas.microsoft.com/office/powerpoint/2012/main">
        <p15:guide id="1" orient="horz" pos="228">
          <p15:clr>
            <a:srgbClr val="FBAE40"/>
          </p15:clr>
        </p15:guide>
        <p15:guide id="2" pos="360">
          <p15:clr>
            <a:srgbClr val="FBAE40"/>
          </p15:clr>
        </p15:guide>
        <p15:guide id="3" orient="horz" pos="518">
          <p15:clr>
            <a:srgbClr val="FBAE40"/>
          </p15:clr>
        </p15:guide>
        <p15:guide id="4" pos="812">
          <p15:clr>
            <a:srgbClr val="FBAE40"/>
          </p15:clr>
        </p15:guide>
        <p15:guide id="5" pos="31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897228143"/>
      </p:ext>
    </p:extLst>
  </p:cSld>
  <p:clrMapOvr>
    <a:masterClrMapping/>
  </p:clrMapOvr>
  <p:transition spd="slow">
    <p:wip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233460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32909883"/>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973630008"/>
      </p:ext>
    </p:extLst>
  </p:cSld>
  <p:clrMapOvr>
    <a:masterClrMapping/>
  </p:clrMapOvr>
  <p:transition spd="slow">
    <p:wip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1752183941"/>
      </p:ext>
    </p:extLst>
  </p:cSld>
  <p:clrMapOvr>
    <a:masterClrMapping/>
  </p:clrMapOvr>
  <p:transition spd="slow">
    <p:wip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2716284018"/>
      </p:ext>
    </p:extLst>
  </p:cSld>
  <p:clrMapOvr>
    <a:masterClrMapping/>
  </p:clrMapOvr>
  <p:transition spd="slow">
    <p:wip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4146774332"/>
      </p:ext>
    </p:extLst>
  </p:cSld>
  <p:clrMapOvr>
    <a:masterClrMapping/>
  </p:clrMapOvr>
  <p:transition spd="slow">
    <p:wip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644608379"/>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512968899"/>
      </p:ext>
    </p:extLst>
  </p:cSld>
  <p:clrMapOvr>
    <a:masterClrMapping/>
  </p:clrMapOvr>
  <p:transition spd="slow">
    <p:wip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935341025"/>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082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541342" y="4741653"/>
            <a:ext cx="2984184"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649320"/>
            <a:ext cx="2658018" cy="246851"/>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802994358"/>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 id="2147484045" r:id="rId13"/>
    <p:sldLayoutId id="2147484046"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33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642658" y="4741653"/>
            <a:ext cx="2882868"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861113313"/>
      </p:ext>
    </p:extLst>
  </p:cSld>
  <p:clrMap bg1="lt1" tx1="dk1" bg2="lt2" tx2="dk2" accent1="accent1" accent2="accent2" accent3="accent3" accent4="accent4" accent5="accent5" accent6="accent6" hlink="hlink" folHlink="folHlink"/>
  <p:sldLayoutIdLst>
    <p:sldLayoutId id="2147484048" r:id="rId1"/>
    <p:sldLayoutId id="2147484049" r:id="rId2"/>
    <p:sldLayoutId id="2147484050" r:id="rId3"/>
    <p:sldLayoutId id="2147484051" r:id="rId4"/>
    <p:sldLayoutId id="2147484052" r:id="rId5"/>
    <p:sldLayoutId id="2147484053" r:id="rId6"/>
    <p:sldLayoutId id="2147484054" r:id="rId7"/>
    <p:sldLayoutId id="2147484055" r:id="rId8"/>
    <p:sldLayoutId id="2147484056" r:id="rId9"/>
    <p:sldLayoutId id="2147484057" r:id="rId10"/>
    <p:sldLayoutId id="2147484058" r:id="rId11"/>
    <p:sldLayoutId id="2147484059" r:id="rId12"/>
    <p:sldLayoutId id="2147484060" r:id="rId13"/>
    <p:sldLayoutId id="214748406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33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0.xml"/><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4.xml"/><Relationship Id="rId1" Type="http://schemas.openxmlformats.org/officeDocument/2006/relationships/tags" Target="../tags/tag27.xml"/></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102.xml"/><Relationship Id="rId2" Type="http://schemas.openxmlformats.org/officeDocument/2006/relationships/slideLayout" Target="../slideLayouts/slideLayout41.xml"/><Relationship Id="rId1" Type="http://schemas.openxmlformats.org/officeDocument/2006/relationships/tags" Target="../tags/tag28.xml"/></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4.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08.xml"/><Relationship Id="rId2" Type="http://schemas.openxmlformats.org/officeDocument/2006/relationships/slideLayout" Target="../slideLayouts/slideLayout10.xml"/><Relationship Id="rId1" Type="http://schemas.openxmlformats.org/officeDocument/2006/relationships/tags" Target="../tags/tag3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7.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6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4.xml"/><Relationship Id="rId1" Type="http://schemas.openxmlformats.org/officeDocument/2006/relationships/tags" Target="../tags/tag2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3.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5.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0.xml"/><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2.xml"/><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3.xml"/><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4.xml"/><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3: Concepts de sécurité des réseaux</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 l'instructeur</a:t>
            </a:r>
          </a:p>
        </p:txBody>
      </p:sp>
      <p:sp>
        <p:nvSpPr>
          <p:cNvPr id="7" name="Subtitle 6"/>
          <p:cNvSpPr>
            <a:spLocks noGrp="1"/>
          </p:cNvSpPr>
          <p:nvPr>
            <p:ph type="subTitle" idx="1"/>
          </p:nvPr>
        </p:nvSpPr>
        <p:spPr>
          <a:xfrm>
            <a:off x="469496" y="3809526"/>
            <a:ext cx="3836690"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3: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a:t>Avant d'enseigner le contenu du module 3, l'enseignant doit:</a:t>
            </a:r>
          </a:p>
          <a:p>
            <a:pPr rtl="0">
              <a:lnSpc>
                <a:spcPct val="85000"/>
              </a:lnSpc>
              <a:spcBef>
                <a:spcPct val="30000"/>
              </a:spcBef>
              <a:buFont typeface="Arial" panose="020B0604020202020204" pitchFamily="34" charset="0"/>
              <a:buChar char="•"/>
            </a:pPr>
            <a:r>
              <a:rPr lang="fr-FR" sz="1600"/>
              <a:t>Examiner les activités et les évaluations de ce module.</a:t>
            </a:r>
          </a:p>
          <a:p>
            <a:pPr rtl="0">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marL="0" indent="0" rtl="0">
              <a:lnSpc>
                <a:spcPct val="85000"/>
              </a:lnSpc>
              <a:spcBef>
                <a:spcPct val="30000"/>
              </a:spcBef>
              <a:buNone/>
            </a:pPr>
            <a:r>
              <a:rPr lang="fr-FR" sz="1400"/>
              <a:t>Rubrique 3.1</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sz="1400"/>
              <a:t>Quelle est la cybercrime la plus récente dont vous avez entendu parler?</a:t>
            </a:r>
          </a:p>
          <a:p>
            <a:pPr lvl="2" rtl="0">
              <a:lnSpc>
                <a:spcPct val="85000"/>
              </a:lnSpc>
              <a:spcBef>
                <a:spcPct val="30000"/>
              </a:spcBef>
            </a:pPr>
            <a:r>
              <a:rPr lang="fr-FR" sz="1400"/>
              <a:t>Avez-vous déjà été victime d'un cybercrime?</a:t>
            </a:r>
          </a:p>
          <a:p>
            <a:pPr marL="0" indent="0" rtl="0">
              <a:lnSpc>
                <a:spcPct val="85000"/>
              </a:lnSpc>
              <a:spcBef>
                <a:spcPct val="30000"/>
              </a:spcBef>
              <a:buNone/>
            </a:pPr>
            <a:r>
              <a:rPr lang="fr-FR" sz="1400"/>
              <a:t>Rubrique 3.2</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sz="1400"/>
              <a:t>Quelle est, selon vous, la principale différence entre les hackers au chapeau gris  et les Hacktivistes?</a:t>
            </a:r>
          </a:p>
          <a:p>
            <a:pPr lvl="2" rtl="0">
              <a:lnSpc>
                <a:spcPct val="85000"/>
              </a:lnSpc>
              <a:spcBef>
                <a:spcPct val="30000"/>
              </a:spcBef>
            </a:pPr>
            <a:r>
              <a:rPr lang="fr-FR" sz="1400"/>
              <a:t>Qu'est-ce qui distingue les pirates sponsorisés par l'État de tout le reste?</a:t>
            </a:r>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Chiffrement asymétrique (suite)</a:t>
            </a:r>
          </a:p>
        </p:txBody>
      </p:sp>
      <p:graphicFrame>
        <p:nvGraphicFramePr>
          <p:cNvPr id="6" name="Content Placeholder 5">
            <a:extLst>
              <a:ext uri="{FF2B5EF4-FFF2-40B4-BE49-F238E27FC236}">
                <a16:creationId xmlns:a16="http://schemas.microsoft.com/office/drawing/2014/main" id="{1463EBC9-E905-924E-97BF-8E0EAB654EBE}"/>
              </a:ext>
            </a:extLst>
          </p:cNvPr>
          <p:cNvGraphicFramePr>
            <a:graphicFrameLocks noGrp="1"/>
          </p:cNvGraphicFramePr>
          <p:nvPr>
            <p:ph idx="1"/>
            <p:extLst>
              <p:ext uri="{D42A27DB-BD31-4B8C-83A1-F6EECF244321}">
                <p14:modId xmlns:p14="http://schemas.microsoft.com/office/powerpoint/2010/main" val="2382369120"/>
              </p:ext>
            </p:extLst>
          </p:nvPr>
        </p:nvGraphicFramePr>
        <p:xfrm>
          <a:off x="474663" y="731837"/>
          <a:ext cx="8280399" cy="3673799"/>
        </p:xfrm>
        <a:graphic>
          <a:graphicData uri="http://schemas.openxmlformats.org/drawingml/2006/table">
            <a:tbl>
              <a:tblPr firstRow="1" bandRow="1">
                <a:tableStyleId>{5C22544A-7EE6-4342-B048-85BDC9FD1C3A}</a:tableStyleId>
              </a:tblPr>
              <a:tblGrid>
                <a:gridCol w="2257904">
                  <a:extLst>
                    <a:ext uri="{9D8B030D-6E8A-4147-A177-3AD203B41FA5}">
                      <a16:colId xmlns:a16="http://schemas.microsoft.com/office/drawing/2014/main" val="3996511865"/>
                    </a:ext>
                  </a:extLst>
                </a:gridCol>
                <a:gridCol w="1190847">
                  <a:extLst>
                    <a:ext uri="{9D8B030D-6E8A-4147-A177-3AD203B41FA5}">
                      <a16:colId xmlns:a16="http://schemas.microsoft.com/office/drawing/2014/main" val="1012834394"/>
                    </a:ext>
                  </a:extLst>
                </a:gridCol>
                <a:gridCol w="4831648">
                  <a:extLst>
                    <a:ext uri="{9D8B030D-6E8A-4147-A177-3AD203B41FA5}">
                      <a16:colId xmlns:a16="http://schemas.microsoft.com/office/drawing/2014/main" val="2323758169"/>
                    </a:ext>
                  </a:extLst>
                </a:gridCol>
              </a:tblGrid>
              <a:tr h="315603">
                <a:tc>
                  <a:txBody>
                    <a:bodyPr/>
                    <a:lstStyle/>
                    <a:p>
                      <a:pPr algn="l" rtl="0" fontAlgn="ctr"/>
                      <a:r>
                        <a:rPr lang="fr-FR" sz="1000" b="1">
                          <a:effectLst/>
                        </a:rPr>
                        <a:t>Algorithmes de chiffrement asymétrique</a:t>
                      </a:r>
                    </a:p>
                  </a:txBody>
                  <a:tcPr marL="47625" marR="47625" marT="47625" marB="47625" anchor="ctr"/>
                </a:tc>
                <a:tc>
                  <a:txBody>
                    <a:bodyPr/>
                    <a:lstStyle/>
                    <a:p>
                      <a:pPr algn="l" rtl="0" fontAlgn="ctr"/>
                      <a:r>
                        <a:rPr lang="fr-FR" sz="1000" b="1">
                          <a:effectLst/>
                        </a:rPr>
                        <a:t>Longueur de clé (Key Length)</a:t>
                      </a:r>
                    </a:p>
                  </a:txBody>
                  <a:tcPr marL="47625" marR="47625" marT="47625" marB="47625" anchor="ctr"/>
                </a:tc>
                <a:tc>
                  <a:txBody>
                    <a:bodyPr/>
                    <a:lstStyle/>
                    <a:p>
                      <a:pPr algn="l" rtl="0" fontAlgn="ctr"/>
                      <a:r>
                        <a:rPr lang="fr-FR" sz="1000" b="1">
                          <a:effectLst/>
                        </a:rPr>
                        <a:t>Description</a:t>
                      </a:r>
                    </a:p>
                  </a:txBody>
                  <a:tcPr marL="47625" marR="47625" marT="47625" marB="47625" anchor="ctr"/>
                </a:tc>
                <a:extLst>
                  <a:ext uri="{0D108BD9-81ED-4DB2-BD59-A6C34878D82A}">
                    <a16:rowId xmlns:a16="http://schemas.microsoft.com/office/drawing/2014/main" val="313461226"/>
                  </a:ext>
                </a:extLst>
              </a:tr>
              <a:tr h="691196">
                <a:tc>
                  <a:txBody>
                    <a:bodyPr/>
                    <a:lstStyle/>
                    <a:p>
                      <a:pPr rtl="0" fontAlgn="ctr"/>
                      <a:r>
                        <a:rPr lang="fr-FR" sz="1000" b="1">
                          <a:effectLst/>
                        </a:rPr>
                        <a:t>Diffie-Hellman</a:t>
                      </a:r>
                      <a:br>
                        <a:rPr lang="en-US" sz="1000" b="1">
                          <a:effectLst/>
                        </a:rPr>
                      </a:br>
                      <a:r>
                        <a:rPr lang="fr-FR" sz="1000" b="1">
                          <a:effectLst/>
                        </a:rPr>
                        <a:t>(DH)</a:t>
                      </a:r>
                    </a:p>
                  </a:txBody>
                  <a:tcPr marL="47625" marR="47625" marT="47625" marB="47625" anchor="ctr"/>
                </a:tc>
                <a:tc>
                  <a:txBody>
                    <a:bodyPr/>
                    <a:lstStyle/>
                    <a:p>
                      <a:pPr rtl="0" fontAlgn="ctr"/>
                      <a:r>
                        <a:rPr lang="fr-FR" sz="1000" b="0">
                          <a:effectLst/>
                        </a:rPr>
                        <a:t>512, 1024, 2048, 3072, 4096</a:t>
                      </a:r>
                    </a:p>
                  </a:txBody>
                  <a:tcPr marL="47625" marR="47625" marT="47625" marB="47625" anchor="ctr"/>
                </a:tc>
                <a:tc>
                  <a:txBody>
                    <a:bodyPr/>
                    <a:lstStyle/>
                    <a:p>
                      <a:pPr rtl="0" fontAlgn="ctr"/>
                      <a:r>
                        <a:rPr lang="fr-FR" sz="1000" b="0">
                          <a:effectLst/>
                        </a:rPr>
                        <a:t>L'algorithme Diffie-Hellman permet à deux parties de s'entendre sur une clé qu'elles peuvent utiliser pour crypter les messages qu'elles souhaitent s'envoyer l'une à l'autre. La sécurité de cet algorithme dépend de l'hypothèse qu'il est facile d'élever un nombre à une certaine puissance, mais difficile de calculer quelle puissance a été utilisée compte tenu du nombre et du résultat.</a:t>
                      </a:r>
                    </a:p>
                  </a:txBody>
                  <a:tcPr marL="47625" marR="47625" marT="47625" marB="47625" anchor="ctr"/>
                </a:tc>
                <a:extLst>
                  <a:ext uri="{0D108BD9-81ED-4DB2-BD59-A6C34878D82A}">
                    <a16:rowId xmlns:a16="http://schemas.microsoft.com/office/drawing/2014/main" val="2148606628"/>
                  </a:ext>
                </a:extLst>
              </a:tr>
              <a:tr h="691196">
                <a:tc>
                  <a:txBody>
                    <a:bodyPr/>
                    <a:lstStyle/>
                    <a:p>
                      <a:pPr rtl="0" fontAlgn="ctr"/>
                      <a:r>
                        <a:rPr lang="fr-FR" sz="1000" b="1">
                          <a:effectLst/>
                        </a:rPr>
                        <a:t>Norme de signature numérique (DSS)</a:t>
                      </a:r>
                      <a:br>
                        <a:rPr lang="en-US" sz="1000" b="1">
                          <a:effectLst/>
                        </a:rPr>
                      </a:br>
                      <a:r>
                        <a:rPr lang="fr-FR" sz="1000" b="1">
                          <a:effectLst/>
                        </a:rPr>
                        <a:t>et</a:t>
                      </a:r>
                      <a:br>
                        <a:rPr lang="en-US" sz="1000" b="1">
                          <a:effectLst/>
                        </a:rPr>
                      </a:br>
                      <a:r>
                        <a:rPr lang="fr-FR" sz="1000" b="1">
                          <a:effectLst/>
                        </a:rPr>
                        <a:t>algorithme de signature numérique (DSA)</a:t>
                      </a:r>
                    </a:p>
                  </a:txBody>
                  <a:tcPr marL="47625" marR="47625" marT="47625" marB="47625" anchor="ctr"/>
                </a:tc>
                <a:tc>
                  <a:txBody>
                    <a:bodyPr/>
                    <a:lstStyle/>
                    <a:p>
                      <a:pPr rtl="0" fontAlgn="ctr"/>
                      <a:r>
                        <a:rPr lang="fr-FR" sz="1000" b="0">
                          <a:effectLst/>
                        </a:rPr>
                        <a:t>512 - 1024</a:t>
                      </a:r>
                    </a:p>
                  </a:txBody>
                  <a:tcPr marL="47625" marR="47625" marT="47625" marB="47625" anchor="ctr"/>
                </a:tc>
                <a:tc>
                  <a:txBody>
                    <a:bodyPr/>
                    <a:lstStyle/>
                    <a:p>
                      <a:pPr rtl="0" fontAlgn="ctr"/>
                      <a:r>
                        <a:rPr lang="fr-FR" sz="1000" b="0">
                          <a:effectLst/>
                        </a:rPr>
                        <a:t>DSS spécifie DSA comme algorithme pour les signatures numériques. DSA est un algorithme à clé publique basé sur le schéma de signature ElGamal. La vitesse de création de signature est similaire à RSA mais est 10 à 40 fois plus lente pour la vérification.</a:t>
                      </a:r>
                    </a:p>
                  </a:txBody>
                  <a:tcPr marL="47625" marR="47625" marT="47625" marB="47625" anchor="ctr"/>
                </a:tc>
                <a:extLst>
                  <a:ext uri="{0D108BD9-81ED-4DB2-BD59-A6C34878D82A}">
                    <a16:rowId xmlns:a16="http://schemas.microsoft.com/office/drawing/2014/main" val="2866571815"/>
                  </a:ext>
                </a:extLst>
              </a:tr>
              <a:tr h="691196">
                <a:tc>
                  <a:txBody>
                    <a:bodyPr/>
                    <a:lstStyle/>
                    <a:p>
                      <a:pPr rtl="0" fontAlgn="ctr"/>
                      <a:r>
                        <a:rPr lang="fr-FR" sz="1000" b="1">
                          <a:effectLst/>
                        </a:rPr>
                        <a:t>Algorithmes de chiffrement Rivest, Shamir et Adleman</a:t>
                      </a:r>
                      <a:br>
                        <a:rPr lang="en-US" sz="1000" b="1">
                          <a:effectLst/>
                        </a:rPr>
                      </a:br>
                      <a:r>
                        <a:rPr lang="fr-FR" sz="1000" b="1">
                          <a:effectLst/>
                        </a:rPr>
                        <a:t>(RSA)</a:t>
                      </a:r>
                    </a:p>
                  </a:txBody>
                  <a:tcPr marL="47625" marR="47625" marT="47625" marB="47625" anchor="ctr"/>
                </a:tc>
                <a:tc>
                  <a:txBody>
                    <a:bodyPr/>
                    <a:lstStyle/>
                    <a:p>
                      <a:pPr rtl="0" fontAlgn="ctr"/>
                      <a:r>
                        <a:rPr lang="fr-FR" sz="1000" b="0">
                          <a:effectLst/>
                        </a:rPr>
                        <a:t>De 512 à 2048</a:t>
                      </a:r>
                    </a:p>
                  </a:txBody>
                  <a:tcPr marL="47625" marR="47625" marT="47625" marB="47625" anchor="ctr"/>
                </a:tc>
                <a:tc>
                  <a:txBody>
                    <a:bodyPr/>
                    <a:lstStyle/>
                    <a:p>
                      <a:pPr rtl="0" fontAlgn="ctr"/>
                      <a:r>
                        <a:rPr lang="fr-FR" sz="1000" b="0">
                          <a:effectLst/>
                        </a:rPr>
                        <a:t>RSA est destiné à la cryptographie à clé publique basée sur la difficulté actuelle de factoriser de très grands nombres. Il s'agit du premier algorithme connu pour être adapté à la signature ainsi qu'au cryptage. Il est largement utilisé dans les protocoles de commerce électronique et est censé être sécurisé étant donné les clés suffisamment longues et l'utilisation d'implémentations à jour.</a:t>
                      </a:r>
                    </a:p>
                  </a:txBody>
                  <a:tcPr marL="47625" marR="47625" marT="47625" marB="47625" anchor="ctr"/>
                </a:tc>
                <a:extLst>
                  <a:ext uri="{0D108BD9-81ED-4DB2-BD59-A6C34878D82A}">
                    <a16:rowId xmlns:a16="http://schemas.microsoft.com/office/drawing/2014/main" val="2358129322"/>
                  </a:ext>
                </a:extLst>
              </a:tr>
              <a:tr h="691196">
                <a:tc>
                  <a:txBody>
                    <a:bodyPr/>
                    <a:lstStyle/>
                    <a:p>
                      <a:pPr rtl="0" fontAlgn="ctr"/>
                      <a:r>
                        <a:rPr lang="fr-FR" sz="1000" b="1">
                          <a:effectLst/>
                        </a:rPr>
                        <a:t>EIGamal</a:t>
                      </a:r>
                    </a:p>
                  </a:txBody>
                  <a:tcPr marL="47625" marR="47625" marT="47625" marB="47625" anchor="ctr"/>
                </a:tc>
                <a:tc>
                  <a:txBody>
                    <a:bodyPr/>
                    <a:lstStyle/>
                    <a:p>
                      <a:pPr rtl="0" fontAlgn="ctr"/>
                      <a:r>
                        <a:rPr lang="fr-FR" sz="1000" b="0">
                          <a:effectLst/>
                        </a:rPr>
                        <a:t>De 512 à 1 024</a:t>
                      </a:r>
                    </a:p>
                  </a:txBody>
                  <a:tcPr marL="47625" marR="47625" marT="47625" marB="47625" anchor="ctr"/>
                </a:tc>
                <a:tc>
                  <a:txBody>
                    <a:bodyPr/>
                    <a:lstStyle/>
                    <a:p>
                      <a:pPr rtl="0" fontAlgn="ctr"/>
                      <a:r>
                        <a:rPr lang="fr-FR" sz="1000" b="0">
                          <a:effectLst/>
                        </a:rPr>
                        <a:t>Un algorithme de chiffrement asymétrique de cryptographie à clé publique qui repose sur l'accord de clé Diffie-Hellman. Toutefois, l'inconvénient du système ElGamal est qu'il rend le message chiffré très volumineux, environ deux fois la taille du message d'origine. C'est pourquoi il n'est utilisé que pour les petits messages tels que les clés secrètes.</a:t>
                      </a:r>
                    </a:p>
                  </a:txBody>
                  <a:tcPr marL="47625" marR="47625" marT="47625" marB="47625" anchor="ctr"/>
                </a:tc>
                <a:extLst>
                  <a:ext uri="{0D108BD9-81ED-4DB2-BD59-A6C34878D82A}">
                    <a16:rowId xmlns:a16="http://schemas.microsoft.com/office/drawing/2014/main" val="2368773845"/>
                  </a:ext>
                </a:extLst>
              </a:tr>
              <a:tr h="440800">
                <a:tc>
                  <a:txBody>
                    <a:bodyPr/>
                    <a:lstStyle/>
                    <a:p>
                      <a:pPr rtl="0" fontAlgn="ctr"/>
                      <a:r>
                        <a:rPr lang="fr-FR" sz="1000" b="1">
                          <a:effectLst/>
                        </a:rPr>
                        <a:t>Techniques de courbe elliptique</a:t>
                      </a:r>
                    </a:p>
                  </a:txBody>
                  <a:tcPr marL="47625" marR="47625" marT="47625" marB="47625" anchor="ctr"/>
                </a:tc>
                <a:tc>
                  <a:txBody>
                    <a:bodyPr/>
                    <a:lstStyle/>
                    <a:p>
                      <a:pPr rtl="0" fontAlgn="ctr"/>
                      <a:r>
                        <a:rPr lang="fr-FR" sz="1000" b="0">
                          <a:effectLst/>
                        </a:rPr>
                        <a:t>160</a:t>
                      </a:r>
                    </a:p>
                  </a:txBody>
                  <a:tcPr marL="47625" marR="47625" marT="47625" marB="47625" anchor="ctr"/>
                </a:tc>
                <a:tc>
                  <a:txBody>
                    <a:bodyPr/>
                    <a:lstStyle/>
                    <a:p>
                      <a:pPr rtl="0" fontAlgn="ctr"/>
                      <a:r>
                        <a:rPr lang="fr-FR" sz="1000" b="0">
                          <a:effectLst/>
                        </a:rPr>
                        <a:t>La cryptographie à courbe elliptique peut être utilisée pour adapter de nombreux algorithmes cryptographiques, tels que Diffie-Hellman ou ElGamal. Le principal avantage de la cryptographie sur les courbes elliptiques est que les clés peuvent être beaucoup plus petites.</a:t>
                      </a:r>
                    </a:p>
                  </a:txBody>
                  <a:tcPr marL="47625" marR="47625" marT="47625" marB="47625" anchor="ctr"/>
                </a:tc>
                <a:extLst>
                  <a:ext uri="{0D108BD9-81ED-4DB2-BD59-A6C34878D82A}">
                    <a16:rowId xmlns:a16="http://schemas.microsoft.com/office/drawing/2014/main" val="2295999212"/>
                  </a:ext>
                </a:extLst>
              </a:tr>
            </a:tbl>
          </a:graphicData>
        </a:graphic>
      </p:graphicFrame>
    </p:spTree>
    <p:extLst>
      <p:ext uri="{BB962C8B-B14F-4D97-AF65-F5344CB8AC3E}">
        <p14:creationId xmlns:p14="http://schemas.microsoft.com/office/powerpoint/2010/main" val="3695303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Diffie-Hellman</a:t>
            </a:r>
          </a:p>
        </p:txBody>
      </p:sp>
      <p:sp>
        <p:nvSpPr>
          <p:cNvPr id="4" name="Content Placeholder 3">
            <a:extLst>
              <a:ext uri="{FF2B5EF4-FFF2-40B4-BE49-F238E27FC236}">
                <a16:creationId xmlns:a16="http://schemas.microsoft.com/office/drawing/2014/main" id="{029FDF38-4407-C847-9211-10EA40A630FE}"/>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400">
                <a:solidFill>
                  <a:srgbClr val="000000"/>
                </a:solidFill>
              </a:rPr>
              <a:t>Diffie-Hellman (DH) est un algorithme mathématique asymétrique où deux ordinateurs génèrent une clé secrète partagée identique sans avoir communiqué auparavant. En réalité, la nouvelle clé partagée n'est pas véritablement échangée entre l'émetteur et le récepteur.</a:t>
            </a:r>
          </a:p>
          <a:p>
            <a:pPr marL="342900" indent="-342900" algn="l" rtl="0">
              <a:buFont typeface="Arial" panose="020B0604020202020204" pitchFamily="34" charset="0"/>
              <a:buChar char="•"/>
            </a:pPr>
            <a:r>
              <a:rPr lang="fr-FR" sz="1400">
                <a:solidFill>
                  <a:srgbClr val="000000"/>
                </a:solidFill>
              </a:rPr>
              <a:t>Voici trois exemples d'instances où DH est couramment utilisé:</a:t>
            </a:r>
          </a:p>
          <a:p>
            <a:pPr marL="415985" lvl="1" indent="-342900" rtl="0">
              <a:buFont typeface="Arial" panose="020B0604020202020204" pitchFamily="34" charset="0"/>
              <a:buChar char="•"/>
            </a:pPr>
            <a:r>
              <a:rPr lang="fr-FR">
                <a:solidFill>
                  <a:srgbClr val="000000"/>
                </a:solidFill>
              </a:rPr>
              <a:t>Les données sont échangées à l'aide d'un VPN IPsec.</a:t>
            </a:r>
          </a:p>
          <a:p>
            <a:pPr marL="415985" lvl="1" indent="-342900" rtl="0">
              <a:buFont typeface="Arial" panose="020B0604020202020204" pitchFamily="34" charset="0"/>
              <a:buChar char="•"/>
            </a:pPr>
            <a:r>
              <a:rPr lang="fr-FR">
                <a:solidFill>
                  <a:srgbClr val="000000"/>
                </a:solidFill>
              </a:rPr>
              <a:t>Les données sont cryptées sur Internet à l'aide de SSL ou TLS.</a:t>
            </a:r>
          </a:p>
          <a:p>
            <a:pPr marL="415985" lvl="1" indent="-342900" rtl="0">
              <a:buFont typeface="Arial" panose="020B0604020202020204" pitchFamily="34" charset="0"/>
              <a:buChar char="•"/>
            </a:pPr>
            <a:r>
              <a:rPr lang="fr-FR">
                <a:solidFill>
                  <a:srgbClr val="000000"/>
                </a:solidFill>
              </a:rPr>
              <a:t>Les données SSH sont échangées.</a:t>
            </a:r>
          </a:p>
          <a:p>
            <a:pPr marL="342900" indent="-342900" algn="l" rtl="0">
              <a:buFont typeface="Arial" panose="020B0604020202020204" pitchFamily="34" charset="0"/>
              <a:buChar char="•"/>
            </a:pPr>
            <a:r>
              <a:rPr lang="fr-FR" sz="1400">
                <a:solidFill>
                  <a:srgbClr val="000000"/>
                </a:solidFill>
              </a:rPr>
              <a:t>La sécurité DH utilise des nombres incroyablement élevés dans ses calculs. </a:t>
            </a:r>
          </a:p>
          <a:p>
            <a:pPr marL="342900" indent="-342900" algn="l" rtl="0">
              <a:buFont typeface="Arial" panose="020B0604020202020204" pitchFamily="34" charset="0"/>
              <a:buChar char="•"/>
            </a:pPr>
            <a:r>
              <a:rPr lang="fr-FR" sz="1400">
                <a:solidFill>
                  <a:srgbClr val="000000"/>
                </a:solidFill>
              </a:rPr>
              <a:t>Malheureusement, les systèmes à clé asymétrique sont extrêmement lents, quel que soit le mode de chiffrement par bloc. Par conséquent, il est courant de chiffrer la majeure partie du trafic à l'aide d'un algorithme symétrique, tel que 3DES ou AES, puis d'utiliser l'algorithme DH pour créer des clés qui seront utilisées par l'algorithme de chiffrement.</a:t>
            </a:r>
          </a:p>
          <a:p>
            <a:pPr marL="358835" lvl="1" indent="-285750"/>
            <a:endParaRPr lang="en-US"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0903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Diffie-Hellman (suite)</a:t>
            </a:r>
          </a:p>
        </p:txBody>
      </p:sp>
      <p:sp>
        <p:nvSpPr>
          <p:cNvPr id="5" name="Content Placeholder 4">
            <a:extLst>
              <a:ext uri="{FF2B5EF4-FFF2-40B4-BE49-F238E27FC236}">
                <a16:creationId xmlns:a16="http://schemas.microsoft.com/office/drawing/2014/main" id="{3EEDFADD-64B1-4445-9DF7-EFB13FAEE90E}"/>
              </a:ext>
            </a:extLst>
          </p:cNvPr>
          <p:cNvSpPr>
            <a:spLocks noGrp="1"/>
          </p:cNvSpPr>
          <p:nvPr>
            <p:ph idx="1"/>
          </p:nvPr>
        </p:nvSpPr>
        <p:spPr>
          <a:xfrm>
            <a:off x="223284" y="731837"/>
            <a:ext cx="5050465" cy="3689897"/>
          </a:xfrm>
        </p:spPr>
        <p:txBody>
          <a:bodyPr/>
          <a:lstStyle/>
          <a:p>
            <a:pPr marL="342900" indent="-342900" algn="l" rtl="0">
              <a:buFont typeface="Arial" panose="020B0604020202020204" pitchFamily="34" charset="0"/>
              <a:buChar char="•"/>
            </a:pPr>
            <a:r>
              <a:rPr lang="fr-FR" sz="1200">
                <a:solidFill>
                  <a:srgbClr val="000000"/>
                </a:solidFill>
              </a:rPr>
              <a:t>Les couleurs de la figure seront utilisées à la place des nombres pour simplifier le processus d'accord de clé DH. L'échange de clés DH commence par Alice et Bob se mettant d'accord sur une couleur commune arbitraire qui n'a pas besoin d'être gardée secrète. La couleur convenue dans notre exemple est le jaune.</a:t>
            </a:r>
          </a:p>
          <a:p>
            <a:pPr marL="342900" indent="-342900" algn="l" rtl="0">
              <a:buFont typeface="Arial" panose="020B0604020202020204" pitchFamily="34" charset="0"/>
              <a:buChar char="•"/>
            </a:pPr>
            <a:r>
              <a:rPr lang="fr-FR" sz="1200">
                <a:solidFill>
                  <a:srgbClr val="000000"/>
                </a:solidFill>
              </a:rPr>
              <a:t>Ensuite, Alice et Bob doivent chacun choisir une couleur secrète. Alice choisit le rouge et Bob le bleu. Ces couleurs secrètes ne doivent jamais être partagées. La couleur secrète représente la clé privée choisie par chacune des parties.</a:t>
            </a:r>
          </a:p>
          <a:p>
            <a:pPr marL="342900" indent="-342900" algn="l" rtl="0">
              <a:buFont typeface="Arial" panose="020B0604020202020204" pitchFamily="34" charset="0"/>
              <a:buChar char="•"/>
            </a:pPr>
            <a:r>
              <a:rPr lang="fr-FR" sz="1200">
                <a:solidFill>
                  <a:srgbClr val="000000"/>
                </a:solidFill>
              </a:rPr>
              <a:t>Alice et Bob mélangent maintenant la couleur commune partagée (le jaune) avec leur propre couleur secrète afin d'obtenir une couleur privée. Par conséquent, Alice mélange le jaune au rouge et obtient ainsi une couleur privée orange. Bob mélange le jaune au bleu et obtient ainsi une couleur privée verte.</a:t>
            </a:r>
          </a:p>
          <a:p>
            <a:pPr marL="342900" indent="-342900" algn="l" rtl="0">
              <a:buFont typeface="Arial" panose="020B0604020202020204" pitchFamily="34" charset="0"/>
              <a:buChar char="•"/>
            </a:pPr>
            <a:r>
              <a:rPr lang="fr-FR" sz="1200">
                <a:solidFill>
                  <a:srgbClr val="000000"/>
                </a:solidFill>
              </a:rPr>
              <a:t>Alice envoie sa couleur privée (l'orange) à Bob et Bob envoie sa couleur privée (le vert) à Alice.</a:t>
            </a:r>
          </a:p>
          <a:p>
            <a:pPr marL="342900" indent="-342900" algn="l" rtl="0">
              <a:buFont typeface="Arial" panose="020B0604020202020204" pitchFamily="34" charset="0"/>
              <a:buChar char="•"/>
            </a:pPr>
            <a:r>
              <a:rPr lang="fr-FR" sz="1200">
                <a:solidFill>
                  <a:srgbClr val="000000"/>
                </a:solidFill>
              </a:rPr>
              <a:t>Alice et Bob mélangent chacun la couleur qu'ils ont reçue avec leur couleur d'origine secrète (rouge pour Alice et bleu pour Bob). Le résultat est un mélange de couleurs marron final identique au mélange de couleurs final de l'autre. La couleur brune représente la clé secrète partagée résultante entre Bob et Alice.</a:t>
            </a:r>
          </a:p>
          <a:p>
            <a:pPr marL="342900" indent="-342900" algn="l">
              <a:buFont typeface="Arial" panose="020B0604020202020204" pitchFamily="34" charset="0"/>
              <a:buChar char="•"/>
            </a:pPr>
            <a:endParaRPr lang="en-US" sz="1200" dirty="0">
              <a:solidFill>
                <a:srgbClr val="000000"/>
              </a:solidFill>
            </a:endParaRPr>
          </a:p>
        </p:txBody>
      </p:sp>
      <p:pic>
        <p:nvPicPr>
          <p:cNvPr id="7" name="Picture 6">
            <a:extLst>
              <a:ext uri="{FF2B5EF4-FFF2-40B4-BE49-F238E27FC236}">
                <a16:creationId xmlns:a16="http://schemas.microsoft.com/office/drawing/2014/main" id="{565AB422-70F6-CC49-BAE7-8B193970E5FE}"/>
              </a:ext>
            </a:extLst>
          </p:cNvPr>
          <p:cNvPicPr>
            <a:picLocks noChangeAspect="1"/>
          </p:cNvPicPr>
          <p:nvPr/>
        </p:nvPicPr>
        <p:blipFill>
          <a:blip r:embed="rId3"/>
          <a:stretch>
            <a:fillRect/>
          </a:stretch>
        </p:blipFill>
        <p:spPr>
          <a:xfrm>
            <a:off x="5396909" y="1490457"/>
            <a:ext cx="3523807" cy="2162586"/>
          </a:xfrm>
          <a:prstGeom prst="rect">
            <a:avLst/>
          </a:prstGeom>
        </p:spPr>
      </p:pic>
    </p:spTree>
    <p:extLst>
      <p:ext uri="{BB962C8B-B14F-4D97-AF65-F5344CB8AC3E}">
        <p14:creationId xmlns:p14="http://schemas.microsoft.com/office/powerpoint/2010/main" val="190361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3.11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0" y="355946"/>
            <a:ext cx="9144000" cy="757551"/>
          </a:xfrm>
        </p:spPr>
        <p:txBody>
          <a:bodyPr/>
          <a:lstStyle/>
          <a:p>
            <a:pPr rtl="0"/>
            <a:r>
              <a:rPr lang="fr-FR" sz="1400">
                <a:latin typeface="Arial" charset="0"/>
              </a:rPr>
              <a:t>Module Pratique et Questionnaire</a:t>
            </a:r>
            <a:br>
              <a:rPr lang="en-US" dirty="0">
                <a:latin typeface="Arial" charset="0"/>
              </a:rPr>
            </a:br>
            <a:r>
              <a:rPr lang="fr-FR" sz="2400"/>
              <a:t>Paquet Tracer — </a:t>
            </a:r>
            <a:r>
              <a:rPr lang="fr-FR"/>
              <a:t>Scénario de sécurité réseau </a:t>
            </a:r>
            <a:r>
              <a:rPr lang="fr-FR" sz="2400"/>
              <a:t>— Mode physique </a:t>
            </a:r>
            <a:br>
              <a:rPr lang="en-US" sz="2400" dirty="0"/>
            </a:br>
            <a:endParaRPr lang="en-US" sz="2400" dirty="0"/>
          </a:p>
        </p:txBody>
      </p:sp>
      <p:sp>
        <p:nvSpPr>
          <p:cNvPr id="2" name="Content Placeholder 1">
            <a:extLst>
              <a:ext uri="{FF2B5EF4-FFF2-40B4-BE49-F238E27FC236}">
                <a16:creationId xmlns:a16="http://schemas.microsoft.com/office/drawing/2014/main" id="{AC0D9146-AFD4-244A-9206-D52E812D11D8}"/>
              </a:ext>
            </a:extLst>
          </p:cNvPr>
          <p:cNvSpPr>
            <a:spLocks noGrp="1"/>
          </p:cNvSpPr>
          <p:nvPr>
            <p:ph idx="1"/>
          </p:nvPr>
        </p:nvSpPr>
        <p:spPr>
          <a:xfrm>
            <a:off x="145357" y="1113497"/>
            <a:ext cx="8853286" cy="3217101"/>
          </a:xfrm>
        </p:spPr>
        <p:txBody>
          <a:bodyPr/>
          <a:lstStyle/>
          <a:p>
            <a:pPr marL="0" indent="0" defTabSz="457105" rtl="0" fontAlgn="auto">
              <a:spcBef>
                <a:spcPct val="20000"/>
              </a:spcBef>
              <a:spcAft>
                <a:spcPts val="0"/>
              </a:spcAft>
              <a:buClrTx/>
              <a:buSzTx/>
              <a:buNone/>
            </a:pPr>
            <a:r>
              <a:rPr lang="fr-FR" sz="1800"/>
              <a:t>Dans cette activité mode physique du Packet Tracer, vous remplirez les objectifs suivants:</a:t>
            </a:r>
          </a:p>
          <a:p>
            <a:pPr marL="0" indent="0" defTabSz="457105" fontAlgn="auto">
              <a:spcBef>
                <a:spcPct val="20000"/>
              </a:spcBef>
              <a:spcAft>
                <a:spcPts val="0"/>
              </a:spcAft>
              <a:buClrTx/>
              <a:buSzTx/>
              <a:buNone/>
            </a:pPr>
            <a:endParaRPr lang="en-US" sz="1800" dirty="0"/>
          </a:p>
          <a:p>
            <a:pPr marL="417512" lvl="1" rtl="0">
              <a:spcBef>
                <a:spcPts val="600"/>
              </a:spcBef>
              <a:spcAft>
                <a:spcPts val="600"/>
              </a:spcAft>
            </a:pPr>
            <a:r>
              <a:rPr lang="fr-FR" sz="1700">
                <a:effectLst/>
                <a:latin typeface="Arial" panose="020B0604020202020204" pitchFamily="34" charset="0"/>
                <a:ea typeface="Calibri" panose="020F0502020204030204" pitchFamily="34" charset="0"/>
                <a:cs typeface="Times New Roman" panose="02020603050405020304" pitchFamily="18" charset="0"/>
              </a:rPr>
              <a:t>Partie 1: Explorer les réseaux</a:t>
            </a:r>
          </a:p>
          <a:p>
            <a:pPr marL="417512" lvl="1" rtl="0">
              <a:spcBef>
                <a:spcPts val="600"/>
              </a:spcBef>
              <a:spcAft>
                <a:spcPts val="600"/>
              </a:spcAft>
            </a:pPr>
            <a:r>
              <a:rPr lang="fr-FR" sz="1700">
                <a:effectLst/>
                <a:latin typeface="Arial" panose="020B0604020202020204" pitchFamily="34" charset="0"/>
                <a:ea typeface="Calibri" panose="020F0502020204030204" pitchFamily="34" charset="0"/>
                <a:cs typeface="Times New Roman" panose="02020603050405020304" pitchFamily="18" charset="0"/>
              </a:rPr>
              <a:t>Partie 2: Mettre en œuvre des mesures de sécurité</a:t>
            </a:r>
          </a:p>
        </p:txBody>
      </p:sp>
    </p:spTree>
    <p:custDataLst>
      <p:tags r:id="rId1"/>
    </p:custDataLst>
    <p:extLst>
      <p:ext uri="{BB962C8B-B14F-4D97-AF65-F5344CB8AC3E}">
        <p14:creationId xmlns:p14="http://schemas.microsoft.com/office/powerpoint/2010/main" val="2068412141"/>
      </p:ext>
    </p:extLst>
  </p:cSld>
  <p:clrMapOvr>
    <a:masterClrMapping/>
  </p:clrMapOvr>
  <p:transition spd="slow">
    <p:wip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56FB1191-F9AB-B840-83CB-06421283DF16}"/>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Les failles de sécurité du réseau peuvent perturber le commerce électronique, entraîner la perte de données commerciales, menacer la confidentialité des personnes et compromettre l'intégrité des informations. </a:t>
            </a:r>
          </a:p>
          <a:p>
            <a:pPr rtl="0">
              <a:spcBef>
                <a:spcPts val="0"/>
              </a:spcBef>
              <a:spcAft>
                <a:spcPts val="0"/>
              </a:spcAft>
              <a:buFont typeface="Arial" panose="020B0604020202020204" pitchFamily="34" charset="0"/>
              <a:buChar char="•"/>
            </a:pPr>
            <a:r>
              <a:rPr lang="fr-FR" sz="1400"/>
              <a:t>Les vulnérabilités doivent être traitées avant de devenir une menace et d'être exploitées. Des techniques d'atténuation sont requises avant, pendant et après une attaque. </a:t>
            </a:r>
          </a:p>
          <a:p>
            <a:pPr rtl="0">
              <a:spcBef>
                <a:spcPts val="0"/>
              </a:spcBef>
              <a:spcAft>
                <a:spcPts val="0"/>
              </a:spcAft>
              <a:buFont typeface="Arial" panose="020B0604020202020204" pitchFamily="34" charset="0"/>
              <a:buChar char="•"/>
            </a:pPr>
            <a:r>
              <a:rPr lang="fr-FR" sz="1400"/>
              <a:t>Un vecteur d'attaque est un chemin par lequel un acteur de menace peut accéder à un serveur, un hôte ou un réseau. Les vecteurs d'attaque proviennent de l'intérieur ou de l'extérieur du réseau d'entreprise.</a:t>
            </a:r>
          </a:p>
          <a:p>
            <a:pPr rtl="0">
              <a:spcBef>
                <a:spcPts val="0"/>
              </a:spcBef>
              <a:spcAft>
                <a:spcPts val="0"/>
              </a:spcAft>
              <a:buFont typeface="Arial" panose="020B0604020202020204" pitchFamily="34" charset="0"/>
              <a:buChar char="•"/>
            </a:pPr>
            <a:r>
              <a:rPr lang="fr-FR" sz="1400"/>
              <a:t>Le terme «acteur de menace» comprend les pirates et tout appareil, personne, groupe ou État-nation qui est, intentionnellement ou non, la source d'une attaque. </a:t>
            </a:r>
          </a:p>
          <a:p>
            <a:pPr rtl="0">
              <a:spcBef>
                <a:spcPts val="0"/>
              </a:spcBef>
              <a:spcAft>
                <a:spcPts val="0"/>
              </a:spcAft>
              <a:buFont typeface="Arial" panose="020B0604020202020204" pitchFamily="34" charset="0"/>
              <a:buChar char="•"/>
            </a:pPr>
            <a:r>
              <a:rPr lang="fr-FR" sz="1400"/>
              <a:t>Les outils d'attaque sont devenus plus sophistiqués et hautement automatisés. Ces nouveaux outils nécessitent moins de connaissances techniques pour être implémentés. </a:t>
            </a:r>
          </a:p>
          <a:p>
            <a:pPr rtl="0">
              <a:spcBef>
                <a:spcPts val="0"/>
              </a:spcBef>
              <a:spcAft>
                <a:spcPts val="0"/>
              </a:spcAft>
              <a:buFont typeface="Arial" panose="020B0604020202020204" pitchFamily="34" charset="0"/>
              <a:buChar char="•"/>
            </a:pPr>
            <a:r>
              <a:rPr lang="fr-FR" sz="1400"/>
              <a:t>Les types d'attaques les plus courants sont les suivants: écoute clandestine, modification de données, usurpation d'adresse IP, mot de passe, déni de service, homme au milieu, clé compromise et renifleur.</a:t>
            </a:r>
          </a:p>
          <a:p>
            <a:pPr rtl="0">
              <a:spcBef>
                <a:spcPts val="0"/>
              </a:spcBef>
              <a:spcAft>
                <a:spcPts val="0"/>
              </a:spcAft>
              <a:buFont typeface="Arial" panose="020B0604020202020204" pitchFamily="34" charset="0"/>
              <a:buChar char="•"/>
            </a:pPr>
            <a:r>
              <a:rPr lang="fr-FR" sz="1400"/>
              <a:t>Les trois types de logiciels malveillants les plus courants sont les vers, les virus et les chevaux de Troie. </a:t>
            </a:r>
          </a:p>
          <a:p>
            <a:pPr rtl="0">
              <a:spcBef>
                <a:spcPts val="0"/>
              </a:spcBef>
              <a:spcAft>
                <a:spcPts val="0"/>
              </a:spcAft>
              <a:buFont typeface="Arial" panose="020B0604020202020204" pitchFamily="34" charset="0"/>
              <a:buChar char="•"/>
            </a:pPr>
            <a:r>
              <a:rPr lang="fr-FR" sz="1400"/>
              <a:t>Les réseaux sont sensibles aux types d'attaques suivants: reconnaissance, accès et DoS. </a:t>
            </a:r>
          </a:p>
          <a:p>
            <a:pPr rtl="0">
              <a:spcBef>
                <a:spcPts val="0"/>
              </a:spcBef>
              <a:spcAft>
                <a:spcPts val="0"/>
              </a:spcAft>
              <a:buFont typeface="Arial" panose="020B0604020202020204" pitchFamily="34" charset="0"/>
              <a:buChar char="•"/>
            </a:pPr>
            <a:r>
              <a:rPr lang="fr-FR" sz="1400"/>
              <a:t>Les types d'attaques d'accès sont les suivants: mot de passe, usurpation d'identité, exploitations de confiance, redirections de ports, homme-au-milieu et buffer overflow. </a:t>
            </a:r>
          </a:p>
          <a:p>
            <a:pPr rtl="0">
              <a:spcBef>
                <a:spcPts val="0"/>
              </a:spcBef>
              <a:spcAft>
                <a:spcPts val="0"/>
              </a:spcAft>
              <a:buFont typeface="Arial" panose="020B0604020202020204" pitchFamily="34" charset="0"/>
              <a:buChar char="•"/>
            </a:pPr>
            <a:r>
              <a:rPr lang="fr-FR" sz="1400"/>
              <a:t>Les techniques d'attaque IP incluent: ICMP, amplification et réflexion, usurpation d'adresse, MITM et détournement de session. </a:t>
            </a:r>
          </a:p>
          <a:p>
            <a:pPr>
              <a:spcBef>
                <a:spcPts val="0"/>
              </a:spcBef>
              <a:spcAft>
                <a:spcPts val="0"/>
              </a:spcAft>
              <a:buFont typeface="Arial" panose="020B0604020202020204" pitchFamily="34" charset="0"/>
              <a:buChar char="•"/>
            </a:pPr>
            <a:endParaRPr lang="en-US" sz="14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56FB1191-F9AB-B840-83CB-06421283DF16}"/>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Les acteurs de menace utilisent ICMP pour les attaques de reconnaissance et de scan. Ils lancent des attaques de collecte d'informations pour cartographier une topologie de réseau, découvrir quels hôtes sont actifs (accessibles), identifier le système d'exploitation hôte (empreinte digitale du système d'exploitation) et déterminer l'état d'un pare-feu. Les acteurs de menace utilisent souvent des techniques d'amplification et de réflexion pour créer des attaques DoS.</a:t>
            </a:r>
          </a:p>
          <a:p>
            <a:pPr rtl="0">
              <a:spcBef>
                <a:spcPts val="0"/>
              </a:spcBef>
              <a:spcAft>
                <a:spcPts val="0"/>
              </a:spcAft>
              <a:buFont typeface="Arial" panose="020B0604020202020204" pitchFamily="34" charset="0"/>
              <a:buChar char="•"/>
            </a:pPr>
            <a:r>
              <a:rPr lang="fr-FR" sz="1400"/>
              <a:t>Les attaques TCP incluent: l'attaque TCP SYN Flood, l'attaque de réinitialisation TCP et le détournement de session TCP. Les attaques UDP Flood envoient un flot de paquets UDP, souvent à partir d'un hôte usurpé, vers un serveur du sous-réseau. Le résultat est très similaire à une attaque DoS.</a:t>
            </a:r>
          </a:p>
          <a:p>
            <a:pPr rtl="0">
              <a:spcBef>
                <a:spcPts val="0"/>
              </a:spcBef>
              <a:spcAft>
                <a:spcPts val="0"/>
              </a:spcAft>
              <a:buFont typeface="Arial" panose="020B0604020202020204" pitchFamily="34" charset="0"/>
              <a:buChar char="•"/>
            </a:pPr>
            <a:r>
              <a:rPr lang="fr-FR" sz="1400"/>
              <a:t>Tout client peut envoyer une réponse ARP non sollicitée appelée «ARP gratuit». Cela signifie que tout hôte peut prétendre être le propriétaire de n'importe quelle adresse IP ou MAC. Un acteur de menace peut empoisonner le cache ARP des appareils sur le réseau local, créant une attaque MITM pour rediriger le trafic. </a:t>
            </a:r>
          </a:p>
          <a:p>
            <a:pPr rtl="0">
              <a:spcBef>
                <a:spcPts val="0"/>
              </a:spcBef>
              <a:spcAft>
                <a:spcPts val="0"/>
              </a:spcAft>
              <a:buFont typeface="Arial" panose="020B0604020202020204" pitchFamily="34" charset="0"/>
              <a:buChar char="•"/>
            </a:pPr>
            <a:r>
              <a:rPr lang="fr-FR" sz="1400"/>
              <a:t>Les attaques DNS incluent: les attaques par résolveur ouvert, les attaques furtives, les attaques par suivi de domaine et les attaques par tunnel. Pour arrêter la tunnellisation DNS, l'administrateur réseau doit utiliser un filtre qui inspecte le trafic DNS. </a:t>
            </a:r>
          </a:p>
          <a:p>
            <a:pPr rtl="0">
              <a:spcBef>
                <a:spcPts val="0"/>
              </a:spcBef>
              <a:spcAft>
                <a:spcPts val="0"/>
              </a:spcAft>
              <a:buFont typeface="Arial" panose="020B0604020202020204" pitchFamily="34" charset="0"/>
              <a:buChar char="•"/>
            </a:pPr>
            <a:r>
              <a:rPr lang="fr-FR" sz="1400"/>
              <a:t>Une attaque par usurpation via le service DHCP se produit lorsqu'un serveur DHCP non autorisé (rogue) se connecte au réseau et fournit des paramètres de configuration IP incorrects aux clients légitimes.</a:t>
            </a:r>
          </a:p>
          <a:p>
            <a:pPr rtl="0">
              <a:spcBef>
                <a:spcPts val="0"/>
              </a:spcBef>
              <a:spcAft>
                <a:spcPts val="0"/>
              </a:spcAft>
              <a:buFont typeface="Arial" panose="020B0604020202020204" pitchFamily="34" charset="0"/>
              <a:buChar char="•"/>
            </a:pPr>
            <a:r>
              <a:rPr lang="fr-FR" sz="1400"/>
              <a:t>La plupart des organisations suivent la triade de sécurité de l'information de la CIA: confidentialité, intégrité et disponibilité. </a:t>
            </a:r>
          </a:p>
          <a:p>
            <a:pPr rtl="0">
              <a:spcBef>
                <a:spcPts val="0"/>
              </a:spcBef>
              <a:spcAft>
                <a:spcPts val="0"/>
              </a:spcAft>
              <a:buFont typeface="Arial" panose="020B0604020202020204" pitchFamily="34" charset="0"/>
              <a:buChar char="•"/>
            </a:pPr>
            <a:r>
              <a:rPr lang="fr-FR" sz="1400"/>
              <a:t>Pour garantir des communications sécurisées sur les réseaux publics et privés, vous devez sécuriser les appareils, y compris les routeurs, les commutateurs, les serveurs et les hôtes. C'est ce qu'on appelle la défense en profondeur. </a:t>
            </a:r>
          </a:p>
          <a:p>
            <a:pPr>
              <a:spcBef>
                <a:spcPts val="0"/>
              </a:spcBef>
              <a:spcAft>
                <a:spcPts val="0"/>
              </a:spcAft>
              <a:buFont typeface="Arial" panose="020B0604020202020204" pitchFamily="34" charset="0"/>
              <a:buChar char="•"/>
            </a:pPr>
            <a:endParaRPr lang="en-US" sz="1400" dirty="0"/>
          </a:p>
        </p:txBody>
      </p:sp>
    </p:spTree>
    <p:custDataLst>
      <p:tags r:id="rId1"/>
    </p:custDataLst>
    <p:extLst>
      <p:ext uri="{BB962C8B-B14F-4D97-AF65-F5344CB8AC3E}">
        <p14:creationId xmlns:p14="http://schemas.microsoft.com/office/powerpoint/2010/main" val="717004060"/>
      </p:ext>
    </p:extLst>
  </p:cSld>
  <p:clrMapOvr>
    <a:masterClrMapping/>
  </p:clrMapOvr>
  <p:transition spd="slow">
    <p:wip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56FB1191-F9AB-B840-83CB-06421283DF16}"/>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Un pare-feu est un système, ou un groupe de systèmes, qui impose une politique de contrôle d'accès entre des réseaux. </a:t>
            </a:r>
          </a:p>
          <a:p>
            <a:pPr rtl="0">
              <a:spcBef>
                <a:spcPts val="0"/>
              </a:spcBef>
              <a:spcAft>
                <a:spcPts val="0"/>
              </a:spcAft>
              <a:buFont typeface="Arial" panose="020B0604020202020204" pitchFamily="34" charset="0"/>
              <a:buChar char="•"/>
            </a:pPr>
            <a:r>
              <a:rPr lang="fr-FR" sz="1400"/>
              <a:t>Pour vous défendre contre les attaques rapides et évolutives, vous pouvez avoir besoin d'un système de détection d'intrusion (IDS) ou des systèmes de prévention des intrusions (IPS) plus évolutifs.</a:t>
            </a:r>
          </a:p>
          <a:p>
            <a:pPr rtl="0">
              <a:spcBef>
                <a:spcPts val="0"/>
              </a:spcBef>
              <a:spcAft>
                <a:spcPts val="0"/>
              </a:spcAft>
              <a:buFont typeface="Arial" panose="020B0604020202020204" pitchFamily="34" charset="0"/>
              <a:buChar char="•"/>
            </a:pPr>
            <a:r>
              <a:rPr lang="fr-FR" sz="1400"/>
              <a:t>Les quatre éléments des communications sécurisées sont l'intégrité des données, l'authentification d'origine, la confidentialité des données et la non-répudiation des données. </a:t>
            </a:r>
          </a:p>
          <a:p>
            <a:pPr rtl="0">
              <a:spcBef>
                <a:spcPts val="0"/>
              </a:spcBef>
              <a:spcAft>
                <a:spcPts val="0"/>
              </a:spcAft>
              <a:buFont typeface="Arial" panose="020B0604020202020204" pitchFamily="34" charset="0"/>
              <a:buChar char="•"/>
            </a:pPr>
            <a:r>
              <a:rPr lang="fr-FR" sz="1400"/>
              <a:t>Les fonctions de hachage garantissent que les données des messages n'ont pas été modifiées accidentellement ou intentionnellement. </a:t>
            </a:r>
          </a:p>
          <a:p>
            <a:pPr rtl="0">
              <a:spcBef>
                <a:spcPts val="0"/>
              </a:spcBef>
              <a:spcAft>
                <a:spcPts val="0"/>
              </a:spcAft>
              <a:buFont typeface="Arial" panose="020B0604020202020204" pitchFamily="34" charset="0"/>
              <a:buChar char="•"/>
            </a:pPr>
            <a:r>
              <a:rPr lang="fr-FR" sz="1400"/>
              <a:t>Trois fonctions de hachage bien connues sont MD5 avec un résumé de 128 bits, l'algorithme de hachage SHA et SHA-2. </a:t>
            </a:r>
          </a:p>
          <a:p>
            <a:pPr rtl="0">
              <a:spcBef>
                <a:spcPts val="0"/>
              </a:spcBef>
              <a:spcAft>
                <a:spcPts val="0"/>
              </a:spcAft>
              <a:buFont typeface="Arial" panose="020B0604020202020204" pitchFamily="34" charset="0"/>
              <a:buChar char="•"/>
            </a:pPr>
            <a:r>
              <a:rPr lang="fr-FR" sz="1400"/>
              <a:t>Pour ajouter l'authentification à l'assurance d'intégrité, utilisez un code d'authentification de message de hachage à clé (HMAC). HMAC est calculé à l'aide de tout algorithme cryptographique qui combine une fonction de hachage cryptographique avec une clé secrète. </a:t>
            </a:r>
          </a:p>
          <a:p>
            <a:pPr rtl="0">
              <a:spcBef>
                <a:spcPts val="0"/>
              </a:spcBef>
              <a:spcAft>
                <a:spcPts val="0"/>
              </a:spcAft>
              <a:buFont typeface="Arial" panose="020B0604020202020204" pitchFamily="34" charset="0"/>
              <a:buChar char="•"/>
            </a:pPr>
            <a:r>
              <a:rPr lang="fr-FR" sz="1400"/>
              <a:t>Les algorithmes de chiffrement symétrique utilisant DES, 3DES, AES, SEAL et RC sont basés sur l'hypothèse que chaque partie communicante connaît la clé pré-partagée. </a:t>
            </a:r>
          </a:p>
          <a:p>
            <a:pPr rtl="0">
              <a:spcBef>
                <a:spcPts val="0"/>
              </a:spcBef>
              <a:spcAft>
                <a:spcPts val="0"/>
              </a:spcAft>
              <a:buFont typeface="Arial" panose="020B0604020202020204" pitchFamily="34" charset="0"/>
              <a:buChar char="•"/>
            </a:pPr>
            <a:r>
              <a:rPr lang="fr-FR" sz="1400"/>
              <a:t>La confidentialité des données peut également être assurée à l'aide d'algorithmes asymétriques, notamment Rivest, Shamir et Adleman (RSA) et l'infrastructure à clé publique (PKI). Diffie-Hellman (DH) est un algorithme mathématique asymétrique où deux ordinateurs génèrent une clé secrète partagée identique sans avoir communiqué auparavant.</a:t>
            </a:r>
          </a:p>
          <a:p>
            <a:pPr>
              <a:spcBef>
                <a:spcPts val="0"/>
              </a:spcBef>
              <a:spcAft>
                <a:spcPts val="0"/>
              </a:spcAft>
              <a:buFont typeface="Arial" panose="020B0604020202020204" pitchFamily="34" charset="0"/>
              <a:buChar char="•"/>
            </a:pPr>
            <a:endParaRPr lang="en-US" sz="1400" dirty="0"/>
          </a:p>
        </p:txBody>
      </p:sp>
    </p:spTree>
    <p:custDataLst>
      <p:tags r:id="rId1"/>
    </p:custDataLst>
    <p:extLst>
      <p:ext uri="{BB962C8B-B14F-4D97-AF65-F5344CB8AC3E}">
        <p14:creationId xmlns:p14="http://schemas.microsoft.com/office/powerpoint/2010/main" val="730988987"/>
      </p:ext>
    </p:extLst>
  </p:cSld>
  <p:clrMapOvr>
    <a:masterClrMapping/>
  </p:clrMapOvr>
  <p:transition spd="slow">
    <p:wip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3: Concepts de sécurité réseau</a:t>
            </a:r>
            <a:br>
              <a:rPr lang="en-US" dirty="0">
                <a:latin typeface="Arial" charset="0"/>
              </a:rPr>
            </a:br>
            <a:r>
              <a:rPr lang="fr-FR">
                <a:latin typeface="Arial" charset="0"/>
              </a:rPr>
              <a:t>Nouveaux termes et commandes</a:t>
            </a:r>
          </a:p>
        </p:txBody>
      </p:sp>
      <p:sp>
        <p:nvSpPr>
          <p:cNvPr id="3" name="Content Placeholder 2">
            <a:extLst>
              <a:ext uri="{FF2B5EF4-FFF2-40B4-BE49-F238E27FC236}">
                <a16:creationId xmlns:a16="http://schemas.microsoft.com/office/drawing/2014/main" id="{CE8C6162-D86A-9644-A0EE-E1EE5E7020B3}"/>
              </a:ext>
            </a:extLst>
          </p:cNvPr>
          <p:cNvSpPr>
            <a:spLocks noGrp="1"/>
          </p:cNvSpPr>
          <p:nvPr>
            <p:ph idx="1"/>
          </p:nvPr>
        </p:nvSpPr>
        <p:spPr>
          <a:xfrm>
            <a:off x="1163420" y="798942"/>
            <a:ext cx="2745891" cy="4155319"/>
          </a:xfrm>
        </p:spPr>
        <p:txBody>
          <a:bodyPr/>
          <a:lstStyle/>
          <a:p>
            <a:pPr rtl="0">
              <a:spcBef>
                <a:spcPts val="0"/>
              </a:spcBef>
              <a:spcAft>
                <a:spcPts val="0"/>
              </a:spcAft>
              <a:buFont typeface="Arial" panose="020B0604020202020204" pitchFamily="34" charset="0"/>
              <a:buChar char="•"/>
            </a:pPr>
            <a:r>
              <a:rPr lang="fr-FR" sz="1400"/>
              <a:t>Ressources</a:t>
            </a:r>
          </a:p>
          <a:p>
            <a:pPr rtl="0">
              <a:spcBef>
                <a:spcPts val="0"/>
              </a:spcBef>
              <a:spcAft>
                <a:spcPts val="0"/>
              </a:spcAft>
              <a:buFont typeface="Arial" panose="020B0604020202020204" pitchFamily="34" charset="0"/>
              <a:buChar char="•"/>
            </a:pPr>
            <a:r>
              <a:rPr lang="fr-FR" sz="1400"/>
              <a:t>Vulnérabilité</a:t>
            </a:r>
          </a:p>
          <a:p>
            <a:pPr rtl="0">
              <a:spcBef>
                <a:spcPts val="0"/>
              </a:spcBef>
              <a:spcAft>
                <a:spcPts val="0"/>
              </a:spcAft>
              <a:buFont typeface="Arial" panose="020B0604020202020204" pitchFamily="34" charset="0"/>
              <a:buChar char="•"/>
            </a:pPr>
            <a:r>
              <a:rPr lang="fr-FR" sz="1400"/>
              <a:t>Threat</a:t>
            </a:r>
          </a:p>
          <a:p>
            <a:pPr rtl="0">
              <a:spcBef>
                <a:spcPts val="0"/>
              </a:spcBef>
              <a:spcAft>
                <a:spcPts val="0"/>
              </a:spcAft>
              <a:buFont typeface="Arial" panose="020B0604020202020204" pitchFamily="34" charset="0"/>
              <a:buChar char="•"/>
            </a:pPr>
            <a:r>
              <a:rPr lang="fr-FR" sz="1400"/>
              <a:t>Exploiter</a:t>
            </a:r>
          </a:p>
          <a:p>
            <a:pPr rtl="0">
              <a:spcBef>
                <a:spcPts val="0"/>
              </a:spcBef>
              <a:spcAft>
                <a:spcPts val="0"/>
              </a:spcAft>
              <a:buFont typeface="Arial" panose="020B0604020202020204" pitchFamily="34" charset="0"/>
              <a:buChar char="•"/>
            </a:pPr>
            <a:r>
              <a:rPr lang="fr-FR" sz="1400"/>
              <a:t>Atténuation</a:t>
            </a:r>
          </a:p>
          <a:p>
            <a:pPr rtl="0">
              <a:spcBef>
                <a:spcPts val="0"/>
              </a:spcBef>
              <a:spcAft>
                <a:spcPts val="0"/>
              </a:spcAft>
              <a:buFont typeface="Arial" panose="020B0604020202020204" pitchFamily="34" charset="0"/>
              <a:buChar char="•"/>
            </a:pPr>
            <a:r>
              <a:rPr lang="fr-FR" sz="1400"/>
              <a:t>Risque</a:t>
            </a:r>
          </a:p>
          <a:p>
            <a:pPr rtl="0">
              <a:spcBef>
                <a:spcPts val="0"/>
              </a:spcBef>
              <a:spcAft>
                <a:spcPts val="0"/>
              </a:spcAft>
              <a:buFont typeface="Arial" panose="020B0604020202020204" pitchFamily="34" charset="0"/>
              <a:buChar char="•"/>
            </a:pPr>
            <a:r>
              <a:rPr lang="fr-FR" sz="1400"/>
              <a:t>Vecteur d'attaque</a:t>
            </a:r>
          </a:p>
          <a:p>
            <a:pPr rtl="0">
              <a:spcBef>
                <a:spcPts val="0"/>
              </a:spcBef>
              <a:spcAft>
                <a:spcPts val="0"/>
              </a:spcAft>
              <a:buFont typeface="Arial" panose="020B0604020202020204" pitchFamily="34" charset="0"/>
              <a:buChar char="•"/>
            </a:pPr>
            <a:r>
              <a:rPr lang="fr-FR" sz="1400"/>
              <a:t>Déni de service (DoS)</a:t>
            </a:r>
          </a:p>
          <a:p>
            <a:pPr rtl="0">
              <a:spcBef>
                <a:spcPts val="0"/>
              </a:spcBef>
              <a:spcAft>
                <a:spcPts val="0"/>
              </a:spcAft>
              <a:buFont typeface="Arial" panose="020B0604020202020204" pitchFamily="34" charset="0"/>
              <a:buChar char="•"/>
            </a:pPr>
            <a:r>
              <a:rPr lang="fr-FR" sz="1400"/>
              <a:t>Déni de service distribué (DDoS)</a:t>
            </a:r>
          </a:p>
          <a:p>
            <a:pPr rtl="0">
              <a:spcBef>
                <a:spcPts val="0"/>
              </a:spcBef>
              <a:spcAft>
                <a:spcPts val="0"/>
              </a:spcAft>
              <a:buFont typeface="Arial" panose="020B0604020202020204" pitchFamily="34" charset="0"/>
              <a:buChar char="•"/>
            </a:pPr>
            <a:r>
              <a:rPr lang="fr-FR" sz="1400"/>
              <a:t>Hacker</a:t>
            </a:r>
          </a:p>
          <a:p>
            <a:pPr rtl="0">
              <a:spcBef>
                <a:spcPts val="0"/>
              </a:spcBef>
              <a:spcAft>
                <a:spcPts val="0"/>
              </a:spcAft>
              <a:buFont typeface="Arial" panose="020B0604020202020204" pitchFamily="34" charset="0"/>
              <a:buChar char="•"/>
            </a:pPr>
            <a:r>
              <a:rPr lang="fr-FR" sz="1400"/>
              <a:t>Hackers au chapeau blanc</a:t>
            </a:r>
          </a:p>
          <a:p>
            <a:pPr rtl="0">
              <a:spcBef>
                <a:spcPts val="0"/>
              </a:spcBef>
              <a:spcAft>
                <a:spcPts val="0"/>
              </a:spcAft>
              <a:buFont typeface="Arial" panose="020B0604020202020204" pitchFamily="34" charset="0"/>
              <a:buChar char="•"/>
            </a:pPr>
            <a:r>
              <a:rPr lang="fr-FR" sz="1400"/>
              <a:t>Hackers au chapeau gris</a:t>
            </a:r>
          </a:p>
          <a:p>
            <a:pPr rtl="0">
              <a:spcBef>
                <a:spcPts val="0"/>
              </a:spcBef>
              <a:spcAft>
                <a:spcPts val="0"/>
              </a:spcAft>
              <a:buFont typeface="Arial" panose="020B0604020202020204" pitchFamily="34" charset="0"/>
              <a:buChar char="•"/>
            </a:pPr>
            <a:r>
              <a:rPr lang="fr-FR" sz="1400"/>
              <a:t>Pirates au chapeau noir</a:t>
            </a:r>
          </a:p>
          <a:p>
            <a:pPr rtl="0">
              <a:spcBef>
                <a:spcPts val="0"/>
              </a:spcBef>
              <a:spcAft>
                <a:spcPts val="0"/>
              </a:spcAft>
              <a:buFont typeface="Arial" panose="020B0604020202020204" pitchFamily="34" charset="0"/>
              <a:buChar char="•"/>
            </a:pPr>
            <a:r>
              <a:rPr lang="fr-FR" sz="1400"/>
              <a:t>Les testeurs de vulnérabilité</a:t>
            </a:r>
          </a:p>
          <a:p>
            <a:pPr rtl="0">
              <a:spcBef>
                <a:spcPts val="0"/>
              </a:spcBef>
              <a:spcAft>
                <a:spcPts val="0"/>
              </a:spcAft>
              <a:buFont typeface="Arial" panose="020B0604020202020204" pitchFamily="34" charset="0"/>
              <a:buChar char="•"/>
            </a:pPr>
            <a:r>
              <a:rPr lang="fr-FR" sz="1400"/>
              <a:t>Hacktiviste</a:t>
            </a:r>
          </a:p>
          <a:p>
            <a:pPr rtl="0">
              <a:spcBef>
                <a:spcPts val="0"/>
              </a:spcBef>
              <a:spcAft>
                <a:spcPts val="0"/>
              </a:spcAft>
              <a:buFont typeface="Arial" panose="020B0604020202020204" pitchFamily="34" charset="0"/>
              <a:buChar char="•"/>
            </a:pPr>
            <a:r>
              <a:rPr lang="fr-FR" sz="1400"/>
              <a:t>Les Cybercriminels</a:t>
            </a:r>
          </a:p>
          <a:p>
            <a:pPr rtl="0">
              <a:spcBef>
                <a:spcPts val="0"/>
              </a:spcBef>
              <a:spcAft>
                <a:spcPts val="0"/>
              </a:spcAft>
              <a:buFont typeface="Arial" panose="020B0604020202020204" pitchFamily="34" charset="0"/>
              <a:buChar char="•"/>
            </a:pPr>
            <a:r>
              <a:rPr lang="fr-FR" sz="1400"/>
              <a:t>Rootkit</a:t>
            </a:r>
          </a:p>
          <a:p>
            <a:pPr rtl="0">
              <a:spcBef>
                <a:spcPts val="0"/>
              </a:spcBef>
              <a:spcAft>
                <a:spcPts val="0"/>
              </a:spcAft>
              <a:buFont typeface="Arial" panose="020B0604020202020204" pitchFamily="34" charset="0"/>
              <a:buChar char="•"/>
            </a:pPr>
            <a:r>
              <a:rPr lang="fr-FR" sz="1400"/>
              <a:t>Fuzzer</a:t>
            </a:r>
          </a:p>
          <a:p>
            <a:pPr>
              <a:spcBef>
                <a:spcPts val="0"/>
              </a:spcBef>
              <a:spcAft>
                <a:spcPts val="0"/>
              </a:spcAft>
            </a:pPr>
            <a:endParaRPr lang="en-US" sz="1400" dirty="0"/>
          </a:p>
        </p:txBody>
      </p:sp>
      <p:sp>
        <p:nvSpPr>
          <p:cNvPr id="6" name="Content Placeholder 2">
            <a:extLst>
              <a:ext uri="{FF2B5EF4-FFF2-40B4-BE49-F238E27FC236}">
                <a16:creationId xmlns:a16="http://schemas.microsoft.com/office/drawing/2014/main" id="{B1627BFE-6B32-CC4C-95DE-D9696B38972C}"/>
              </a:ext>
            </a:extLst>
          </p:cNvPr>
          <p:cNvSpPr txBox="1">
            <a:spLocks/>
          </p:cNvSpPr>
          <p:nvPr/>
        </p:nvSpPr>
        <p:spPr bwMode="auto">
          <a:xfrm>
            <a:off x="5408042" y="798943"/>
            <a:ext cx="2572538"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ts val="0"/>
              </a:spcBef>
              <a:spcAft>
                <a:spcPts val="0"/>
              </a:spcAft>
              <a:buFont typeface="Arial" panose="020B0604020202020204" pitchFamily="34" charset="0"/>
              <a:buChar char="•"/>
            </a:pPr>
            <a:r>
              <a:rPr lang="fr-FR" sz="1400"/>
              <a:t>Publiciel</a:t>
            </a:r>
          </a:p>
          <a:p>
            <a:pPr rtl="0">
              <a:spcBef>
                <a:spcPts val="0"/>
              </a:spcBef>
              <a:spcAft>
                <a:spcPts val="0"/>
              </a:spcAft>
              <a:buFont typeface="Arial" panose="020B0604020202020204" pitchFamily="34" charset="0"/>
              <a:buChar char="•"/>
            </a:pPr>
            <a:r>
              <a:rPr lang="fr-FR" sz="1400"/>
              <a:t>Rançongiciel</a:t>
            </a:r>
          </a:p>
          <a:p>
            <a:pPr rtl="0">
              <a:spcBef>
                <a:spcPts val="0"/>
              </a:spcBef>
              <a:spcAft>
                <a:spcPts val="0"/>
              </a:spcAft>
              <a:buFont typeface="Arial" panose="020B0604020202020204" pitchFamily="34" charset="0"/>
              <a:buChar char="•"/>
            </a:pPr>
            <a:r>
              <a:rPr lang="fr-FR" sz="1400"/>
              <a:t>Logiciel espion</a:t>
            </a:r>
          </a:p>
          <a:p>
            <a:pPr rtl="0">
              <a:spcBef>
                <a:spcPts val="0"/>
              </a:spcBef>
              <a:spcAft>
                <a:spcPts val="0"/>
              </a:spcAft>
              <a:buFont typeface="Arial" panose="020B0604020202020204" pitchFamily="34" charset="0"/>
              <a:buChar char="•"/>
            </a:pPr>
            <a:r>
              <a:rPr lang="fr-FR" sz="1400"/>
              <a:t>Phishing</a:t>
            </a:r>
          </a:p>
          <a:p>
            <a:pPr rtl="0">
              <a:spcBef>
                <a:spcPts val="0"/>
              </a:spcBef>
              <a:spcAft>
                <a:spcPts val="0"/>
              </a:spcAft>
              <a:buFont typeface="Arial" panose="020B0604020202020204" pitchFamily="34" charset="0"/>
              <a:buChar char="•"/>
            </a:pPr>
            <a:r>
              <a:rPr lang="fr-FR" sz="1400"/>
              <a:t>Phishing ciblé</a:t>
            </a:r>
          </a:p>
          <a:p>
            <a:pPr rtl="0">
              <a:spcBef>
                <a:spcPts val="0"/>
              </a:spcBef>
              <a:spcAft>
                <a:spcPts val="0"/>
              </a:spcAft>
              <a:buFont typeface="Arial" panose="020B0604020202020204" pitchFamily="34" charset="0"/>
              <a:buChar char="•"/>
            </a:pPr>
            <a:r>
              <a:rPr lang="fr-FR" sz="1400"/>
              <a:t>Contrepartie</a:t>
            </a:r>
          </a:p>
          <a:p>
            <a:pPr rtl="0">
              <a:spcBef>
                <a:spcPts val="0"/>
              </a:spcBef>
              <a:spcAft>
                <a:spcPts val="0"/>
              </a:spcAft>
              <a:buFont typeface="Arial" panose="020B0604020202020204" pitchFamily="34" charset="0"/>
              <a:buChar char="•"/>
            </a:pPr>
            <a:r>
              <a:rPr lang="fr-FR" sz="1400"/>
              <a:t>Appâtage</a:t>
            </a:r>
          </a:p>
          <a:p>
            <a:pPr rtl="0">
              <a:spcBef>
                <a:spcPts val="0"/>
              </a:spcBef>
              <a:spcAft>
                <a:spcPts val="0"/>
              </a:spcAft>
              <a:buFont typeface="Arial" panose="020B0604020202020204" pitchFamily="34" charset="0"/>
              <a:buChar char="•"/>
            </a:pPr>
            <a:r>
              <a:rPr lang="fr-FR" sz="1400"/>
              <a:t>Tailgaiting</a:t>
            </a:r>
          </a:p>
          <a:p>
            <a:pPr rtl="0">
              <a:spcBef>
                <a:spcPts val="0"/>
              </a:spcBef>
              <a:spcAft>
                <a:spcPts val="0"/>
              </a:spcAft>
              <a:buFont typeface="Arial" panose="020B0604020202020204" pitchFamily="34" charset="0"/>
              <a:buChar char="•"/>
            </a:pPr>
            <a:r>
              <a:rPr lang="fr-FR" sz="1400"/>
              <a:t>Espionnage par-dessus l'épaule (Shoulder Surfing)</a:t>
            </a:r>
          </a:p>
          <a:p>
            <a:pPr rtl="0">
              <a:spcBef>
                <a:spcPts val="0"/>
              </a:spcBef>
              <a:spcAft>
                <a:spcPts val="0"/>
              </a:spcAft>
              <a:buFont typeface="Arial" panose="020B0604020202020204" pitchFamily="34" charset="0"/>
              <a:buChar char="•"/>
            </a:pPr>
            <a:r>
              <a:rPr lang="fr-FR" sz="1400"/>
              <a:t>Dumpster Diving</a:t>
            </a:r>
          </a:p>
          <a:p>
            <a:pPr rtl="0">
              <a:spcBef>
                <a:spcPts val="0"/>
              </a:spcBef>
              <a:spcAft>
                <a:spcPts val="0"/>
              </a:spcAft>
              <a:buFont typeface="Arial" panose="020B0604020202020204" pitchFamily="34" charset="0"/>
              <a:buChar char="•"/>
            </a:pPr>
            <a:r>
              <a:rPr lang="fr-FR" sz="1400"/>
              <a:t>Attaques par amplification</a:t>
            </a:r>
          </a:p>
          <a:p>
            <a:pPr rtl="0">
              <a:spcBef>
                <a:spcPts val="0"/>
              </a:spcBef>
              <a:spcAft>
                <a:spcPts val="0"/>
              </a:spcAft>
              <a:buFont typeface="Arial" panose="020B0604020202020204" pitchFamily="34" charset="0"/>
              <a:buChar char="•"/>
            </a:pPr>
            <a:r>
              <a:rPr lang="fr-FR" sz="1400"/>
              <a:t>Attaques de redirection</a:t>
            </a:r>
          </a:p>
          <a:p>
            <a:pPr rtl="0">
              <a:spcBef>
                <a:spcPts val="0"/>
              </a:spcBef>
              <a:spcAft>
                <a:spcPts val="0"/>
              </a:spcAft>
              <a:buFont typeface="Arial" panose="020B0604020202020204" pitchFamily="34" charset="0"/>
              <a:buChar char="•"/>
            </a:pPr>
            <a:r>
              <a:rPr lang="fr-FR" sz="1400"/>
              <a:t>Attaque Smurf</a:t>
            </a:r>
          </a:p>
          <a:p>
            <a:pPr rtl="0">
              <a:spcBef>
                <a:spcPts val="0"/>
              </a:spcBef>
              <a:spcAft>
                <a:spcPts val="0"/>
              </a:spcAft>
              <a:buFont typeface="Arial" panose="020B0604020202020204" pitchFamily="34" charset="0"/>
              <a:buChar char="•"/>
            </a:pPr>
            <a:r>
              <a:rPr lang="fr-FR" sz="1400"/>
              <a:t>Usurpation non aveugle</a:t>
            </a:r>
          </a:p>
          <a:p>
            <a:pPr rtl="0">
              <a:spcBef>
                <a:spcPts val="0"/>
              </a:spcBef>
              <a:spcAft>
                <a:spcPts val="0"/>
              </a:spcAft>
              <a:buFont typeface="Arial" panose="020B0604020202020204" pitchFamily="34" charset="0"/>
              <a:buChar char="•"/>
            </a:pPr>
            <a:r>
              <a:rPr lang="fr-FR" sz="1400"/>
              <a:t>Usurpation aveugle</a:t>
            </a:r>
          </a:p>
          <a:p>
            <a:pPr rtl="0">
              <a:spcBef>
                <a:spcPts val="0"/>
              </a:spcBef>
              <a:spcAft>
                <a:spcPts val="0"/>
              </a:spcAft>
              <a:buFont typeface="Arial" panose="020B0604020202020204" pitchFamily="34" charset="0"/>
              <a:buChar char="•"/>
            </a:pPr>
            <a:r>
              <a:rPr lang="fr-FR" sz="1400"/>
              <a:t>Inondation SYN sur TCP</a:t>
            </a:r>
          </a:p>
          <a:p>
            <a:pPr rtl="0">
              <a:spcBef>
                <a:spcPts val="0"/>
              </a:spcBef>
              <a:spcAft>
                <a:spcPts val="0"/>
              </a:spcAft>
              <a:buFont typeface="Arial" panose="020B0604020202020204" pitchFamily="34" charset="0"/>
              <a:buChar char="•"/>
            </a:pPr>
            <a:r>
              <a:rPr lang="fr-FR" sz="1400"/>
              <a:t>Attaque par réinitialisation TCP</a:t>
            </a:r>
          </a:p>
          <a:p>
            <a:pPr rtl="0">
              <a:spcBef>
                <a:spcPts val="0"/>
              </a:spcBef>
              <a:spcAft>
                <a:spcPts val="0"/>
              </a:spcAft>
              <a:buFont typeface="Arial" panose="020B0604020202020204" pitchFamily="34" charset="0"/>
              <a:buChar char="•"/>
            </a:pPr>
            <a:r>
              <a:rPr lang="fr-FR" sz="1400"/>
              <a:t>Détournement de session TCP</a:t>
            </a:r>
          </a:p>
          <a:p>
            <a:pPr>
              <a:spcBef>
                <a:spcPts val="0"/>
              </a:spcBef>
              <a:spcAft>
                <a:spcPts val="0"/>
              </a:spcAft>
            </a:pPr>
            <a:endParaRPr lang="en-US" sz="1400" b="1"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3: Concepts de sécurité réseau</a:t>
            </a:r>
            <a:br>
              <a:rPr lang="en-US" dirty="0">
                <a:latin typeface="Arial" charset="0"/>
              </a:rPr>
            </a:br>
            <a:r>
              <a:rPr lang="fr-FR">
                <a:latin typeface="Arial" charset="0"/>
              </a:rPr>
              <a:t>Nouveaux termes et commandes</a:t>
            </a:r>
          </a:p>
        </p:txBody>
      </p:sp>
      <p:sp>
        <p:nvSpPr>
          <p:cNvPr id="2" name="TextBox 1">
            <a:extLst>
              <a:ext uri="{FF2B5EF4-FFF2-40B4-BE49-F238E27FC236}">
                <a16:creationId xmlns:a16="http://schemas.microsoft.com/office/drawing/2014/main" id="{D0C77FF6-7916-CD42-B0A9-235348985A47}"/>
              </a:ext>
            </a:extLst>
          </p:cNvPr>
          <p:cNvSpPr txBox="1"/>
          <p:nvPr/>
        </p:nvSpPr>
        <p:spPr>
          <a:xfrm>
            <a:off x="564445" y="880533"/>
            <a:ext cx="3365453" cy="3539430"/>
          </a:xfrm>
          <a:prstGeom prst="rect">
            <a:avLst/>
          </a:prstGeom>
          <a:noFill/>
        </p:spPr>
        <p:txBody>
          <a:bodyPr wrap="square" rtlCol="0">
            <a:spAutoFit/>
          </a:bodyPr>
          <a:lstStyle/>
          <a:p>
            <a:pPr marL="285750" indent="-285750" rtl="0">
              <a:spcBef>
                <a:spcPts val="0"/>
              </a:spcBef>
              <a:spcAft>
                <a:spcPts val="0"/>
              </a:spcAft>
              <a:buFont typeface="Arial" panose="020B0604020202020204" pitchFamily="34" charset="0"/>
              <a:buChar char="•"/>
            </a:pPr>
            <a:r>
              <a:rPr lang="fr-FR" sz="1400">
                <a:solidFill>
                  <a:srgbClr val="000000"/>
                </a:solidFill>
              </a:rPr>
              <a:t>Inondation UDP</a:t>
            </a:r>
          </a:p>
          <a:p>
            <a:pPr marL="285750" indent="-285750" rtl="0">
              <a:spcBef>
                <a:spcPts val="0"/>
              </a:spcBef>
              <a:spcAft>
                <a:spcPts val="0"/>
              </a:spcAft>
              <a:buFont typeface="Arial" panose="020B0604020202020204" pitchFamily="34" charset="0"/>
              <a:buChar char="•"/>
            </a:pPr>
            <a:r>
              <a:rPr lang="fr-FR" sz="1400">
                <a:solidFill>
                  <a:srgbClr val="000000"/>
                </a:solidFill>
              </a:rPr>
              <a:t>Gratuitous ARP</a:t>
            </a:r>
          </a:p>
          <a:p>
            <a:pPr marL="285750" indent="-285750" rtl="0">
              <a:spcBef>
                <a:spcPts val="0"/>
              </a:spcBef>
              <a:spcAft>
                <a:spcPts val="0"/>
              </a:spcAft>
              <a:buFont typeface="Arial" panose="020B0604020202020204" pitchFamily="34" charset="0"/>
              <a:buChar char="•"/>
            </a:pPr>
            <a:r>
              <a:rPr lang="fr-FR" sz="1400">
                <a:solidFill>
                  <a:srgbClr val="000000"/>
                </a:solidFill>
              </a:rPr>
              <a:t>Attaque par empoisonnement du cache ARP</a:t>
            </a:r>
          </a:p>
          <a:p>
            <a:pPr marL="285750" indent="-285750" rtl="0">
              <a:spcBef>
                <a:spcPts val="0"/>
              </a:spcBef>
              <a:spcAft>
                <a:spcPts val="0"/>
              </a:spcAft>
              <a:buFont typeface="Arial" panose="020B0604020202020204" pitchFamily="34" charset="0"/>
              <a:buChar char="•"/>
            </a:pPr>
            <a:r>
              <a:rPr lang="fr-FR" sz="1400">
                <a:solidFill>
                  <a:srgbClr val="000000"/>
                </a:solidFill>
              </a:rPr>
              <a:t>Empoisonnement du cache DNS</a:t>
            </a:r>
          </a:p>
          <a:p>
            <a:pPr marL="285750" indent="-285750" rtl="0">
              <a:spcBef>
                <a:spcPts val="0"/>
              </a:spcBef>
              <a:spcAft>
                <a:spcPts val="0"/>
              </a:spcAft>
              <a:buFont typeface="Arial" panose="020B0604020202020204" pitchFamily="34" charset="0"/>
              <a:buChar char="•"/>
            </a:pPr>
            <a:r>
              <a:rPr lang="fr-FR" sz="1400">
                <a:solidFill>
                  <a:srgbClr val="000000"/>
                </a:solidFill>
              </a:rPr>
              <a:t>Flux rapide</a:t>
            </a:r>
          </a:p>
          <a:p>
            <a:pPr marL="285750" indent="-285750" rtl="0">
              <a:spcBef>
                <a:spcPts val="0"/>
              </a:spcBef>
              <a:spcAft>
                <a:spcPts val="0"/>
              </a:spcAft>
              <a:buFont typeface="Arial" panose="020B0604020202020204" pitchFamily="34" charset="0"/>
              <a:buChar char="•"/>
            </a:pPr>
            <a:r>
              <a:rPr lang="fr-FR" sz="1400">
                <a:solidFill>
                  <a:srgbClr val="000000"/>
                </a:solidFill>
              </a:rPr>
              <a:t>Double flux IP</a:t>
            </a:r>
          </a:p>
          <a:p>
            <a:pPr marL="285750" indent="-285750" rtl="0">
              <a:spcBef>
                <a:spcPts val="0"/>
              </a:spcBef>
              <a:spcAft>
                <a:spcPts val="0"/>
              </a:spcAft>
              <a:buFont typeface="Arial" panose="020B0604020202020204" pitchFamily="34" charset="0"/>
              <a:buChar char="•"/>
            </a:pPr>
            <a:r>
              <a:rPr lang="fr-FR" sz="1400">
                <a:solidFill>
                  <a:srgbClr val="000000"/>
                </a:solidFill>
              </a:rPr>
              <a:t>Attaques DNS par tunnellisation</a:t>
            </a:r>
          </a:p>
          <a:p>
            <a:pPr marL="285750" indent="-285750" rtl="0">
              <a:spcBef>
                <a:spcPts val="0"/>
              </a:spcBef>
              <a:spcAft>
                <a:spcPts val="0"/>
              </a:spcAft>
              <a:buFont typeface="Arial" panose="020B0604020202020204" pitchFamily="34" charset="0"/>
              <a:buChar char="•"/>
            </a:pPr>
            <a:r>
              <a:rPr lang="fr-FR" sz="1400">
                <a:solidFill>
                  <a:srgbClr val="000000"/>
                </a:solidFill>
              </a:rPr>
              <a:t>Usurpation (spoofing) DHCP</a:t>
            </a:r>
          </a:p>
          <a:p>
            <a:pPr marL="285750" indent="-285750" rtl="0">
              <a:spcBef>
                <a:spcPts val="0"/>
              </a:spcBef>
              <a:spcAft>
                <a:spcPts val="0"/>
              </a:spcAft>
              <a:buFont typeface="Arial" panose="020B0604020202020204" pitchFamily="34" charset="0"/>
              <a:buChar char="•"/>
            </a:pPr>
            <a:r>
              <a:rPr lang="fr-FR" sz="1400">
                <a:solidFill>
                  <a:srgbClr val="000000"/>
                </a:solidFill>
              </a:rPr>
              <a:t>Confidentialité, intégrité et disponibilité (CIA)</a:t>
            </a:r>
          </a:p>
          <a:p>
            <a:pPr marL="285750" indent="-285750" rtl="0">
              <a:spcBef>
                <a:spcPts val="0"/>
              </a:spcBef>
              <a:spcAft>
                <a:spcPts val="0"/>
              </a:spcAft>
              <a:buFont typeface="Arial" panose="020B0604020202020204" pitchFamily="34" charset="0"/>
              <a:buChar char="•"/>
            </a:pPr>
            <a:r>
              <a:rPr lang="fr-FR" sz="1400">
                <a:solidFill>
                  <a:srgbClr val="000000"/>
                </a:solidFill>
              </a:rPr>
              <a:t>Système de protection contre les intrusions (IPS)</a:t>
            </a:r>
          </a:p>
          <a:p>
            <a:pPr marL="285750" indent="-285750" rtl="0">
              <a:spcBef>
                <a:spcPts val="0"/>
              </a:spcBef>
              <a:spcAft>
                <a:spcPts val="0"/>
              </a:spcAft>
              <a:buFont typeface="Arial" panose="020B0604020202020204" pitchFamily="34" charset="0"/>
              <a:buChar char="•"/>
            </a:pPr>
            <a:r>
              <a:rPr lang="fr-FR" sz="1400">
                <a:solidFill>
                  <a:srgbClr val="000000"/>
                </a:solidFill>
              </a:rPr>
              <a:t>système de détection d'intrusions (IDS)</a:t>
            </a:r>
          </a:p>
          <a:p>
            <a:pPr marL="285750" indent="-285750" rtl="0">
              <a:spcBef>
                <a:spcPts val="0"/>
              </a:spcBef>
              <a:spcAft>
                <a:spcPts val="0"/>
              </a:spcAft>
              <a:buFont typeface="Arial" panose="020B0604020202020204" pitchFamily="34" charset="0"/>
              <a:buChar char="•"/>
            </a:pPr>
            <a:r>
              <a:rPr lang="fr-FR" sz="1400">
                <a:solidFill>
                  <a:srgbClr val="000000"/>
                </a:solidFill>
              </a:rPr>
              <a:t>Signature IDS/IPS</a:t>
            </a:r>
          </a:p>
          <a:p>
            <a:pPr marL="285750" indent="-285750" rtl="0">
              <a:spcBef>
                <a:spcPts val="0"/>
              </a:spcBef>
              <a:spcAft>
                <a:spcPts val="0"/>
              </a:spcAft>
              <a:buFont typeface="Arial" panose="020B0604020202020204" pitchFamily="34" charset="0"/>
              <a:buChar char="•"/>
            </a:pPr>
            <a:r>
              <a:rPr lang="fr-FR" sz="1400">
                <a:solidFill>
                  <a:srgbClr val="000000"/>
                </a:solidFill>
              </a:rPr>
              <a:t>Algorithmes de hachage</a:t>
            </a:r>
          </a:p>
          <a:p>
            <a:pPr marL="285750" indent="-285750" rtl="0">
              <a:spcBef>
                <a:spcPts val="0"/>
              </a:spcBef>
              <a:spcAft>
                <a:spcPts val="0"/>
              </a:spcAft>
              <a:buFont typeface="Arial" panose="020B0604020202020204" pitchFamily="34" charset="0"/>
              <a:buChar char="•"/>
            </a:pPr>
            <a:r>
              <a:rPr lang="fr-FR" sz="1400">
                <a:solidFill>
                  <a:srgbClr val="000000"/>
                </a:solidFill>
              </a:rPr>
              <a:t>HMAC (keyed-hash message authentication code)</a:t>
            </a:r>
          </a:p>
        </p:txBody>
      </p:sp>
      <p:sp>
        <p:nvSpPr>
          <p:cNvPr id="5" name="Rectangle 4">
            <a:extLst>
              <a:ext uri="{FF2B5EF4-FFF2-40B4-BE49-F238E27FC236}">
                <a16:creationId xmlns:a16="http://schemas.microsoft.com/office/drawing/2014/main" id="{E9FE1E84-1696-5A42-B5EA-8AC998AADC8C}"/>
              </a:ext>
            </a:extLst>
          </p:cNvPr>
          <p:cNvSpPr/>
          <p:nvPr/>
        </p:nvSpPr>
        <p:spPr>
          <a:xfrm>
            <a:off x="3929898" y="1110616"/>
            <a:ext cx="4572000" cy="3323987"/>
          </a:xfrm>
          <a:prstGeom prst="rect">
            <a:avLst/>
          </a:prstGeom>
        </p:spPr>
        <p:txBody>
          <a:bodyPr>
            <a:spAutoFit/>
          </a:bodyPr>
          <a:lstStyle/>
          <a:p>
            <a:pPr marL="285750" indent="-285750" rtl="0">
              <a:spcBef>
                <a:spcPts val="0"/>
              </a:spcBef>
              <a:spcAft>
                <a:spcPts val="0"/>
              </a:spcAft>
              <a:buFont typeface="Arial" panose="020B0604020202020204" pitchFamily="34" charset="0"/>
              <a:buChar char="•"/>
            </a:pPr>
            <a:r>
              <a:rPr lang="fr-FR" sz="1400">
                <a:solidFill>
                  <a:srgbClr val="000000"/>
                </a:solidFill>
              </a:rPr>
              <a:t>Chiffrement symétrique</a:t>
            </a:r>
          </a:p>
          <a:p>
            <a:pPr marL="285750" indent="-285750" rtl="0">
              <a:spcBef>
                <a:spcPts val="0"/>
              </a:spcBef>
              <a:spcAft>
                <a:spcPts val="0"/>
              </a:spcAft>
              <a:buFont typeface="Arial" panose="020B0604020202020204" pitchFamily="34" charset="0"/>
              <a:buChar char="•"/>
            </a:pPr>
            <a:r>
              <a:rPr lang="fr-FR" sz="1400">
                <a:solidFill>
                  <a:srgbClr val="000000"/>
                </a:solidFill>
              </a:rPr>
              <a:t>Chiffrement asymétrique</a:t>
            </a:r>
          </a:p>
          <a:p>
            <a:pPr marL="285750" indent="-285750" rtl="0">
              <a:spcBef>
                <a:spcPts val="0"/>
              </a:spcBef>
              <a:spcAft>
                <a:spcPts val="0"/>
              </a:spcAft>
              <a:buFont typeface="Arial" panose="020B0604020202020204" pitchFamily="34" charset="0"/>
              <a:buChar char="•"/>
            </a:pPr>
            <a:r>
              <a:rPr lang="fr-FR" sz="1400">
                <a:solidFill>
                  <a:srgbClr val="000000"/>
                </a:solidFill>
              </a:rPr>
              <a:t>Clé publique</a:t>
            </a:r>
          </a:p>
          <a:p>
            <a:pPr marL="285750" indent="-285750" rtl="0">
              <a:spcBef>
                <a:spcPts val="0"/>
              </a:spcBef>
              <a:spcAft>
                <a:spcPts val="0"/>
              </a:spcAft>
              <a:buFont typeface="Arial" panose="020B0604020202020204" pitchFamily="34" charset="0"/>
              <a:buChar char="•"/>
            </a:pPr>
            <a:r>
              <a:rPr lang="fr-FR" sz="1400">
                <a:solidFill>
                  <a:srgbClr val="000000"/>
                </a:solidFill>
              </a:rPr>
              <a:t>L'échange de clés Diffie-Hellman</a:t>
            </a:r>
          </a:p>
          <a:p>
            <a:pPr marL="285750" indent="-285750" rtl="0">
              <a:spcBef>
                <a:spcPts val="0"/>
              </a:spcBef>
              <a:spcAft>
                <a:spcPts val="0"/>
              </a:spcAft>
              <a:buFont typeface="Arial" panose="020B0604020202020204" pitchFamily="34" charset="0"/>
              <a:buChar char="•"/>
            </a:pPr>
            <a:r>
              <a:rPr lang="fr-FR" sz="1400">
                <a:solidFill>
                  <a:srgbClr val="000000"/>
                </a:solidFill>
              </a:rPr>
              <a:t>DES</a:t>
            </a:r>
          </a:p>
          <a:p>
            <a:pPr marL="285750" indent="-285750" rtl="0">
              <a:spcBef>
                <a:spcPts val="0"/>
              </a:spcBef>
              <a:spcAft>
                <a:spcPts val="0"/>
              </a:spcAft>
              <a:buFont typeface="Arial" panose="020B0604020202020204" pitchFamily="34" charset="0"/>
              <a:buChar char="•"/>
            </a:pPr>
            <a:r>
              <a:rPr lang="fr-FR" sz="1400">
                <a:solidFill>
                  <a:srgbClr val="000000"/>
                </a:solidFill>
              </a:rPr>
              <a:t>3DES</a:t>
            </a:r>
          </a:p>
          <a:p>
            <a:pPr marL="285750" indent="-285750" rtl="0">
              <a:spcBef>
                <a:spcPts val="0"/>
              </a:spcBef>
              <a:spcAft>
                <a:spcPts val="0"/>
              </a:spcAft>
              <a:buFont typeface="Arial" panose="020B0604020202020204" pitchFamily="34" charset="0"/>
              <a:buChar char="•"/>
            </a:pPr>
            <a:r>
              <a:rPr lang="fr-FR" sz="1400">
                <a:solidFill>
                  <a:srgbClr val="000000"/>
                </a:solidFill>
              </a:rPr>
              <a:t>AES</a:t>
            </a:r>
          </a:p>
          <a:p>
            <a:pPr marL="285750" indent="-285750" rtl="0">
              <a:spcBef>
                <a:spcPts val="0"/>
              </a:spcBef>
              <a:spcAft>
                <a:spcPts val="0"/>
              </a:spcAft>
              <a:buFont typeface="Arial" panose="020B0604020202020204" pitchFamily="34" charset="0"/>
              <a:buChar char="•"/>
            </a:pPr>
            <a:r>
              <a:rPr lang="fr-FR" sz="1400">
                <a:solidFill>
                  <a:srgbClr val="000000"/>
                </a:solidFill>
              </a:rPr>
              <a:t>Algorithmes SEAL (Software-Optimized Encryption Algorithm)</a:t>
            </a:r>
          </a:p>
          <a:p>
            <a:pPr marL="285750" indent="-285750" rtl="0">
              <a:spcBef>
                <a:spcPts val="0"/>
              </a:spcBef>
              <a:spcAft>
                <a:spcPts val="0"/>
              </a:spcAft>
              <a:buFont typeface="Arial" panose="020B0604020202020204" pitchFamily="34" charset="0"/>
              <a:buChar char="•"/>
            </a:pPr>
            <a:r>
              <a:rPr lang="fr-FR" sz="1400">
                <a:solidFill>
                  <a:srgbClr val="000000"/>
                </a:solidFill>
              </a:rPr>
              <a:t>Algorithmes Rivest Cipher (RC)</a:t>
            </a:r>
          </a:p>
          <a:p>
            <a:pPr marL="285750" indent="-285750" rtl="0">
              <a:spcBef>
                <a:spcPts val="0"/>
              </a:spcBef>
              <a:spcAft>
                <a:spcPts val="0"/>
              </a:spcAft>
              <a:buFont typeface="Arial" panose="020B0604020202020204" pitchFamily="34" charset="0"/>
              <a:buChar char="•"/>
            </a:pPr>
            <a:r>
              <a:rPr lang="fr-FR" sz="1400">
                <a:solidFill>
                  <a:srgbClr val="000000"/>
                </a:solidFill>
              </a:rPr>
              <a:t>DSS (Digital Signature Standard)</a:t>
            </a:r>
          </a:p>
          <a:p>
            <a:pPr marL="285750" indent="-285750" rtl="0">
              <a:spcBef>
                <a:spcPts val="0"/>
              </a:spcBef>
              <a:spcAft>
                <a:spcPts val="0"/>
              </a:spcAft>
              <a:buFont typeface="Arial" panose="020B0604020202020204" pitchFamily="34" charset="0"/>
              <a:buChar char="•"/>
            </a:pPr>
            <a:r>
              <a:rPr lang="fr-FR" sz="1400">
                <a:solidFill>
                  <a:srgbClr val="000000"/>
                </a:solidFill>
              </a:rPr>
              <a:t>Algorithme DSA (Digital Signature Algorithm)</a:t>
            </a:r>
          </a:p>
          <a:p>
            <a:pPr marL="285750" indent="-285750" rtl="0">
              <a:spcBef>
                <a:spcPts val="0"/>
              </a:spcBef>
              <a:spcAft>
                <a:spcPts val="0"/>
              </a:spcAft>
              <a:buFont typeface="Arial" panose="020B0604020202020204" pitchFamily="34" charset="0"/>
              <a:buChar char="•"/>
            </a:pPr>
            <a:r>
              <a:rPr lang="fr-FR" sz="1400">
                <a:solidFill>
                  <a:srgbClr val="000000"/>
                </a:solidFill>
              </a:rPr>
              <a:t>Algorithmes de chiffrement Rivest, Shamir et Adleman (RSA)</a:t>
            </a:r>
          </a:p>
          <a:p>
            <a:pPr marL="285750" indent="-285750" rtl="0">
              <a:spcBef>
                <a:spcPts val="0"/>
              </a:spcBef>
              <a:spcAft>
                <a:spcPts val="0"/>
              </a:spcAft>
              <a:buFont typeface="Arial" panose="020B0604020202020204" pitchFamily="34" charset="0"/>
              <a:buChar char="•"/>
            </a:pPr>
            <a:r>
              <a:rPr lang="fr-FR" sz="1400">
                <a:solidFill>
                  <a:srgbClr val="000000"/>
                </a:solidFill>
              </a:rPr>
              <a:t>ElGamal</a:t>
            </a:r>
          </a:p>
          <a:p>
            <a:pPr marL="285750" indent="-285750" rtl="0">
              <a:spcBef>
                <a:spcPts val="0"/>
              </a:spcBef>
              <a:spcAft>
                <a:spcPts val="0"/>
              </a:spcAft>
              <a:buFont typeface="Arial" panose="020B0604020202020204" pitchFamily="34" charset="0"/>
              <a:buChar char="•"/>
            </a:pPr>
            <a:r>
              <a:rPr lang="fr-FR" sz="1400">
                <a:solidFill>
                  <a:srgbClr val="000000"/>
                </a:solidFill>
              </a:rPr>
              <a:t>Cryptographie des courbes elliptiques</a:t>
            </a:r>
            <a:br>
              <a:rPr lang="en-US" sz="1400" dirty="0">
                <a:solidFill>
                  <a:srgbClr val="000000"/>
                </a:solidFill>
              </a:rPr>
            </a:br>
            <a:endParaRPr lang="en-US" sz="1400" dirty="0">
              <a:solidFill>
                <a:srgbClr val="000000"/>
              </a:solidFill>
            </a:endParaRPr>
          </a:p>
        </p:txBody>
      </p:sp>
    </p:spTree>
    <p:custDataLst>
      <p:tags r:id="rId1"/>
    </p:custDataLst>
    <p:extLst>
      <p:ext uri="{BB962C8B-B14F-4D97-AF65-F5344CB8AC3E}">
        <p14:creationId xmlns:p14="http://schemas.microsoft.com/office/powerpoint/2010/main" val="36951984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3: Meilleures Pratiques (Suite)</a:t>
            </a:r>
          </a:p>
        </p:txBody>
      </p:sp>
      <p:sp>
        <p:nvSpPr>
          <p:cNvPr id="11266" name="Rectangle 34"/>
          <p:cNvSpPr>
            <a:spLocks noGrp="1" noChangeArrowheads="1"/>
          </p:cNvSpPr>
          <p:nvPr>
            <p:ph idx="1"/>
          </p:nvPr>
        </p:nvSpPr>
        <p:spPr>
          <a:xfrm>
            <a:off x="145357" y="684645"/>
            <a:ext cx="8853286" cy="3972196"/>
          </a:xfrm>
        </p:spPr>
        <p:txBody>
          <a:bodyPr/>
          <a:lstStyle/>
          <a:p>
            <a:pPr marL="0" indent="0" rtl="0" eaLnBrk="1" hangingPunct="1">
              <a:lnSpc>
                <a:spcPct val="85000"/>
              </a:lnSpc>
              <a:spcBef>
                <a:spcPct val="30000"/>
              </a:spcBef>
              <a:buNone/>
            </a:pPr>
            <a:r>
              <a:rPr lang="fr-FR" sz="1200"/>
              <a:t>Rubrique 3.3</a:t>
            </a:r>
          </a:p>
          <a:p>
            <a:pPr lvl="1" rtl="0">
              <a:lnSpc>
                <a:spcPct val="85000"/>
              </a:lnSpc>
              <a:spcBef>
                <a:spcPct val="30000"/>
              </a:spcBef>
            </a:pPr>
            <a:r>
              <a:rPr lang="fr-FR" sz="1100"/>
              <a:t>Posez les questions suivantes aux étudiants afin de les faire débattre :</a:t>
            </a:r>
          </a:p>
          <a:p>
            <a:pPr lvl="2" rtl="0">
              <a:lnSpc>
                <a:spcPct val="85000"/>
              </a:lnSpc>
              <a:spcBef>
                <a:spcPct val="30000"/>
              </a:spcBef>
            </a:pPr>
            <a:r>
              <a:rPr lang="fr-FR" sz="1050"/>
              <a:t>Quelle est l'implication d'avoir un outil très sophistiqué et facile à utiliser?</a:t>
            </a:r>
          </a:p>
          <a:p>
            <a:pPr lvl="2" rtl="0">
              <a:lnSpc>
                <a:spcPct val="85000"/>
              </a:lnSpc>
              <a:spcBef>
                <a:spcPct val="30000"/>
              </a:spcBef>
            </a:pPr>
            <a:r>
              <a:rPr lang="fr-FR" sz="1050"/>
              <a:t>Quels sont les exemples d'outils qui pourraient être utilisés par les acteurs de menace mais qui ont aussi des objectifs légitimes?</a:t>
            </a:r>
          </a:p>
          <a:p>
            <a:pPr marL="0" indent="0" rtl="0">
              <a:lnSpc>
                <a:spcPct val="85000"/>
              </a:lnSpc>
              <a:spcBef>
                <a:spcPct val="30000"/>
              </a:spcBef>
              <a:buNone/>
            </a:pPr>
            <a:r>
              <a:rPr lang="fr-FR" sz="1200"/>
              <a:t>Rubrique 3.4</a:t>
            </a:r>
          </a:p>
          <a:p>
            <a:pPr lvl="1" rtl="0">
              <a:lnSpc>
                <a:spcPct val="85000"/>
              </a:lnSpc>
              <a:spcBef>
                <a:spcPct val="30000"/>
              </a:spcBef>
            </a:pPr>
            <a:r>
              <a:rPr lang="fr-FR" sz="1100"/>
              <a:t>Posez les questions suivantes aux étudiants afin de les faire débattre :</a:t>
            </a:r>
          </a:p>
          <a:p>
            <a:pPr lvl="2" rtl="0">
              <a:lnSpc>
                <a:spcPct val="85000"/>
              </a:lnSpc>
              <a:spcBef>
                <a:spcPct val="30000"/>
              </a:spcBef>
            </a:pPr>
            <a:r>
              <a:rPr lang="fr-FR" sz="1050"/>
              <a:t>Quel serait le meilleur type de logiciels malveillants à utiliser pour compromettre tous les systèmes d'une organisation?</a:t>
            </a:r>
          </a:p>
          <a:p>
            <a:pPr lvl="2" rtl="0">
              <a:lnSpc>
                <a:spcPct val="85000"/>
              </a:lnSpc>
              <a:spcBef>
                <a:spcPct val="30000"/>
              </a:spcBef>
            </a:pPr>
            <a:r>
              <a:rPr lang="fr-FR" sz="1050"/>
              <a:t>Le compromis d'un hôte est-il toujours détectable immédiatement?</a:t>
            </a:r>
          </a:p>
          <a:p>
            <a:pPr marL="0" indent="0" rtl="0">
              <a:lnSpc>
                <a:spcPct val="85000"/>
              </a:lnSpc>
              <a:spcBef>
                <a:spcPct val="30000"/>
              </a:spcBef>
              <a:buNone/>
            </a:pPr>
            <a:r>
              <a:rPr lang="fr-FR" sz="1200"/>
              <a:t>Rubrique 3.5</a:t>
            </a:r>
          </a:p>
          <a:p>
            <a:pPr lvl="1" rtl="0">
              <a:lnSpc>
                <a:spcPct val="85000"/>
              </a:lnSpc>
              <a:spcBef>
                <a:spcPct val="30000"/>
              </a:spcBef>
            </a:pPr>
            <a:r>
              <a:rPr lang="fr-FR" sz="1100"/>
              <a:t>Posez les questions suivantes aux étudiants afin de les faire débattre :</a:t>
            </a:r>
          </a:p>
          <a:p>
            <a:pPr lvl="2" rtl="0">
              <a:lnSpc>
                <a:spcPct val="85000"/>
              </a:lnSpc>
              <a:spcBef>
                <a:spcPct val="30000"/>
              </a:spcBef>
            </a:pPr>
            <a:r>
              <a:rPr lang="fr-FR" sz="1050"/>
              <a:t>La représentation d'acteurs de menace à la télévision et au cinéma est courante. À partir des téléviseurs/films que vous avez regardés, quels types d'attaques réseau ont été représentés?</a:t>
            </a:r>
          </a:p>
          <a:p>
            <a:pPr lvl="2" rtl="0">
              <a:lnSpc>
                <a:spcPct val="85000"/>
              </a:lnSpc>
              <a:spcBef>
                <a:spcPct val="30000"/>
              </a:spcBef>
            </a:pPr>
            <a:r>
              <a:rPr lang="fr-FR" sz="1050"/>
              <a:t>Quelle attaque est plus grave, DoS ou DDoS?</a:t>
            </a:r>
          </a:p>
          <a:p>
            <a:pPr marL="0" indent="0" rtl="0">
              <a:lnSpc>
                <a:spcPct val="85000"/>
              </a:lnSpc>
              <a:spcBef>
                <a:spcPct val="30000"/>
              </a:spcBef>
              <a:buNone/>
            </a:pPr>
            <a:r>
              <a:rPr lang="fr-FR" sz="1200"/>
              <a:t>Rubrique 3.6</a:t>
            </a:r>
          </a:p>
          <a:p>
            <a:pPr lvl="1" rtl="0">
              <a:lnSpc>
                <a:spcPct val="85000"/>
              </a:lnSpc>
              <a:spcBef>
                <a:spcPct val="30000"/>
              </a:spcBef>
            </a:pPr>
            <a:r>
              <a:rPr lang="fr-FR" sz="1100"/>
              <a:t>Posez les questions suivantes aux étudiants afin de les faire débattre :</a:t>
            </a:r>
          </a:p>
          <a:p>
            <a:pPr lvl="2" rtl="0">
              <a:lnSpc>
                <a:spcPct val="85000"/>
              </a:lnSpc>
              <a:spcBef>
                <a:spcPct val="30000"/>
              </a:spcBef>
            </a:pPr>
            <a:r>
              <a:rPr lang="fr-FR" sz="1050"/>
              <a:t>Pourquoi est-il si important de comprendre les détails des champs dans un en-tête IPv4 ou IPv6?</a:t>
            </a:r>
          </a:p>
          <a:p>
            <a:pPr lvl="2" rtl="0">
              <a:lnSpc>
                <a:spcPct val="85000"/>
              </a:lnSpc>
              <a:spcBef>
                <a:spcPct val="30000"/>
              </a:spcBef>
            </a:pPr>
            <a:r>
              <a:rPr lang="fr-FR" sz="1050"/>
              <a:t>Quelle est la principale préoccupation dans une attaque d'usurpation d'adresse?</a:t>
            </a:r>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3: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eaLnBrk="1" hangingPunct="1">
              <a:lnSpc>
                <a:spcPct val="85000"/>
              </a:lnSpc>
              <a:spcBef>
                <a:spcPct val="30000"/>
              </a:spcBef>
              <a:buNone/>
            </a:pPr>
            <a:r>
              <a:rPr lang="fr-FR" sz="1400"/>
              <a:t>Rubrique 3.7</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De quelle partie du processus de transfert à trois étapes dépend l'attaque TCP SYN Flood pour avoir un effet sur la cible ?</a:t>
            </a:r>
          </a:p>
          <a:p>
            <a:pPr lvl="2" rtl="0">
              <a:lnSpc>
                <a:spcPct val="85000"/>
              </a:lnSpc>
              <a:spcBef>
                <a:spcPct val="30000"/>
              </a:spcBef>
            </a:pPr>
            <a:r>
              <a:rPr lang="fr-FR" sz="1100"/>
              <a:t>Pourquoi le détournement de session TCP est-il si difficile à accomplir?</a:t>
            </a:r>
          </a:p>
          <a:p>
            <a:pPr marL="0" indent="0" rtl="0">
              <a:lnSpc>
                <a:spcPct val="85000"/>
              </a:lnSpc>
              <a:spcBef>
                <a:spcPct val="30000"/>
              </a:spcBef>
              <a:buNone/>
            </a:pPr>
            <a:r>
              <a:rPr lang="fr-FR" sz="1400"/>
              <a:t>Rubrique 3.8</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Aussi essentiel qu'il soit pour les opérations IPv4, qu'est-ce qui rend ARP si vulnérable ?</a:t>
            </a:r>
          </a:p>
          <a:p>
            <a:pPr lvl="2" rtl="0">
              <a:lnSpc>
                <a:spcPct val="85000"/>
              </a:lnSpc>
              <a:spcBef>
                <a:spcPct val="30000"/>
              </a:spcBef>
            </a:pPr>
            <a:r>
              <a:rPr lang="fr-FR" sz="1100"/>
              <a:t>Quel aspect d'un message DNS est exploité lors d'une attaque de tunnel DNS?</a:t>
            </a:r>
          </a:p>
          <a:p>
            <a:pPr marL="0" indent="0" rtl="0">
              <a:lnSpc>
                <a:spcPct val="85000"/>
              </a:lnSpc>
              <a:spcBef>
                <a:spcPct val="30000"/>
              </a:spcBef>
              <a:buNone/>
            </a:pPr>
            <a:r>
              <a:rPr lang="fr-FR" sz="1400"/>
              <a:t>Rubrique 3.9</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Qu'est-ce qu'un NGFW et en quoi le pare-feu est-il différent d'un pare-feu standard?</a:t>
            </a:r>
          </a:p>
          <a:p>
            <a:pPr lvl="2" rtl="0">
              <a:lnSpc>
                <a:spcPct val="85000"/>
              </a:lnSpc>
              <a:spcBef>
                <a:spcPct val="30000"/>
              </a:spcBef>
            </a:pPr>
            <a:r>
              <a:rPr lang="fr-FR" sz="1100"/>
              <a:t>Comment le triangle de CIA se rapporte-t-il à différentes industries comme ICS vs Retail?</a:t>
            </a:r>
          </a:p>
          <a:p>
            <a:pPr marL="0" indent="0" rtl="0">
              <a:lnSpc>
                <a:spcPct val="85000"/>
              </a:lnSpc>
              <a:spcBef>
                <a:spcPct val="30000"/>
              </a:spcBef>
              <a:buNone/>
            </a:pPr>
            <a:r>
              <a:rPr lang="fr-FR" sz="1400"/>
              <a:t>Rubrique 3.10</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Quel pourrait être l'impact d'un pare-feu mal configuré?</a:t>
            </a:r>
          </a:p>
          <a:p>
            <a:pPr lvl="2" rtl="0">
              <a:lnSpc>
                <a:spcPct val="85000"/>
              </a:lnSpc>
              <a:spcBef>
                <a:spcPct val="30000"/>
              </a:spcBef>
            </a:pPr>
            <a:r>
              <a:rPr lang="fr-FR" sz="1100"/>
              <a:t>Quelle est la principale différence entre un IPS et un IDS?</a:t>
            </a:r>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841783720"/>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3: Concepts de sécurité des réseaux</a:t>
            </a:r>
          </a:p>
        </p:txBody>
      </p:sp>
      <p:sp>
        <p:nvSpPr>
          <p:cNvPr id="7" name="Subtitle 6"/>
          <p:cNvSpPr>
            <a:spLocks noGrp="1"/>
          </p:cNvSpPr>
          <p:nvPr>
            <p:ph type="subTitle" idx="1"/>
          </p:nvPr>
        </p:nvSpPr>
        <p:spPr>
          <a:xfrm>
            <a:off x="469496" y="3809526"/>
            <a:ext cx="3804791"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Module 3: </a:t>
            </a:r>
            <a:r>
              <a:rPr lang="fr-FR" sz="1400">
                <a:solidFill>
                  <a:schemeClr val="tx1"/>
                </a:solidFill>
                <a:ea typeface="Calibri" panose="020F0502020204030204" pitchFamily="34" charset="0"/>
                <a:cs typeface="Calibri" panose="020F0502020204030204" pitchFamily="34" charset="0"/>
              </a:rPr>
              <a:t>Concepts de sécurité des réseaux</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 du module</a:t>
            </a:r>
            <a:r>
              <a:rPr lang="fr-FR" sz="1400">
                <a:solidFill>
                  <a:schemeClr val="tx1"/>
                </a:solidFill>
                <a:ea typeface="Calibri" panose="020F0502020204030204" pitchFamily="34" charset="0"/>
                <a:cs typeface="Calibri" panose="020F0502020204030204" pitchFamily="34" charset="0"/>
              </a:rPr>
              <a:t>: </a:t>
            </a:r>
            <a:r>
              <a:rPr lang="fr-FR"/>
              <a:t>Expliquer comment les vulnérabilités, les menaces et les attaques peuvent être atténuer pour renforcer la sécurité du réseau.</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621983294"/>
              </p:ext>
            </p:extLst>
          </p:nvPr>
        </p:nvGraphicFramePr>
        <p:xfrm>
          <a:off x="450866" y="1832941"/>
          <a:ext cx="7896830" cy="2728430"/>
        </p:xfrm>
        <a:graphic>
          <a:graphicData uri="http://schemas.openxmlformats.org/drawingml/2006/table">
            <a:tbl>
              <a:tblPr firstRow="1" bandRow="1">
                <a:tableStyleId>{5C22544A-7EE6-4342-B048-85BDC9FD1C3A}</a:tableStyleId>
              </a:tblPr>
              <a:tblGrid>
                <a:gridCol w="2595417">
                  <a:extLst>
                    <a:ext uri="{9D8B030D-6E8A-4147-A177-3AD203B41FA5}">
                      <a16:colId xmlns:a16="http://schemas.microsoft.com/office/drawing/2014/main" val="2579019526"/>
                    </a:ext>
                  </a:extLst>
                </a:gridCol>
                <a:gridCol w="5301413">
                  <a:extLst>
                    <a:ext uri="{9D8B030D-6E8A-4147-A177-3AD203B41FA5}">
                      <a16:colId xmlns:a16="http://schemas.microsoft.com/office/drawing/2014/main" val="1764220437"/>
                    </a:ext>
                  </a:extLst>
                </a:gridCol>
              </a:tblGrid>
              <a:tr h="272843">
                <a:tc>
                  <a:txBody>
                    <a:bodyPr/>
                    <a:lstStyle/>
                    <a:p>
                      <a:pPr algn="l" rtl="0" fontAlgn="ctr"/>
                      <a:r>
                        <a:rPr lang="fr-FR" sz="1000">
                          <a:effectLst/>
                        </a:rPr>
                        <a:t>Titre du Rubrique</a:t>
                      </a:r>
                    </a:p>
                  </a:txBody>
                  <a:tcPr marL="47625" marR="47625" marT="47625" marB="47625" anchor="ctr"/>
                </a:tc>
                <a:tc>
                  <a:txBody>
                    <a:bodyPr/>
                    <a:lstStyle/>
                    <a:p>
                      <a:pPr algn="l" rtl="0" fontAlgn="ctr"/>
                      <a:r>
                        <a:rPr lang="fr-FR" sz="1000">
                          <a:effectLst/>
                        </a:rPr>
                        <a:t>Objectif du Rubrique</a:t>
                      </a:r>
                    </a:p>
                  </a:txBody>
                  <a:tcPr marL="47625" marR="47625" marT="47625" marB="47625" anchor="ctr"/>
                </a:tc>
                <a:extLst>
                  <a:ext uri="{0D108BD9-81ED-4DB2-BD59-A6C34878D82A}">
                    <a16:rowId xmlns:a16="http://schemas.microsoft.com/office/drawing/2014/main" val="742401779"/>
                  </a:ext>
                </a:extLst>
              </a:tr>
              <a:tr h="272843">
                <a:tc>
                  <a:txBody>
                    <a:bodyPr/>
                    <a:lstStyle/>
                    <a:p>
                      <a:pPr rtl="0" fontAlgn="ctr"/>
                      <a:r>
                        <a:rPr lang="fr-FR" sz="1000" b="1" i="0" kern="1200">
                          <a:solidFill>
                            <a:schemeClr val="bg1"/>
                          </a:solidFill>
                          <a:effectLst/>
                          <a:latin typeface="+mn-lt"/>
                          <a:ea typeface="+mn-ea"/>
                          <a:cs typeface="+mn-cs"/>
                        </a:rPr>
                        <a:t>État actuel de la cybersécurité:</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Décrire l'état de la cybersécurité aujourd'hui et les vecteurs des pertes de données.</a:t>
                      </a:r>
                    </a:p>
                  </a:txBody>
                  <a:tcPr marL="47625" marR="47625" marT="47625" marB="47625" anchor="ctr"/>
                </a:tc>
                <a:extLst>
                  <a:ext uri="{0D108BD9-81ED-4DB2-BD59-A6C34878D82A}">
                    <a16:rowId xmlns:a16="http://schemas.microsoft.com/office/drawing/2014/main" val="3150950737"/>
                  </a:ext>
                </a:extLst>
              </a:tr>
              <a:tr h="272843">
                <a:tc>
                  <a:txBody>
                    <a:bodyPr/>
                    <a:lstStyle/>
                    <a:p>
                      <a:pPr rtl="0" fontAlgn="ctr"/>
                      <a:r>
                        <a:rPr lang="fr-FR" sz="1000" b="1" i="0" kern="1200">
                          <a:solidFill>
                            <a:schemeClr val="bg1"/>
                          </a:solidFill>
                          <a:effectLst/>
                          <a:latin typeface="+mn-lt"/>
                          <a:ea typeface="+mn-ea"/>
                          <a:cs typeface="+mn-cs"/>
                        </a:rPr>
                        <a:t>Hackers</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Décrire les outils utilisés par les hackers pour attaquer les réseaux.</a:t>
                      </a:r>
                    </a:p>
                  </a:txBody>
                  <a:tcPr marL="47625" marR="47625" marT="47625" marB="47625" anchor="ctr"/>
                </a:tc>
                <a:extLst>
                  <a:ext uri="{0D108BD9-81ED-4DB2-BD59-A6C34878D82A}">
                    <a16:rowId xmlns:a16="http://schemas.microsoft.com/office/drawing/2014/main" val="2772085455"/>
                  </a:ext>
                </a:extLst>
              </a:tr>
              <a:tr h="272843">
                <a:tc>
                  <a:txBody>
                    <a:bodyPr/>
                    <a:lstStyle/>
                    <a:p>
                      <a:pPr rtl="0" fontAlgn="ctr"/>
                      <a:r>
                        <a:rPr lang="fr-FR" sz="1000" b="1" i="0" kern="1200">
                          <a:solidFill>
                            <a:schemeClr val="bg1"/>
                          </a:solidFill>
                          <a:effectLst/>
                          <a:latin typeface="+mn-lt"/>
                          <a:ea typeface="+mn-ea"/>
                          <a:cs typeface="+mn-cs"/>
                        </a:rPr>
                        <a:t>Programmes malveillants</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Décrire les types de programmes malveillants.</a:t>
                      </a:r>
                    </a:p>
                  </a:txBody>
                  <a:tcPr marL="47625" marR="47625" marT="47625" marB="47625" anchor="ctr"/>
                </a:tc>
                <a:extLst>
                  <a:ext uri="{0D108BD9-81ED-4DB2-BD59-A6C34878D82A}">
                    <a16:rowId xmlns:a16="http://schemas.microsoft.com/office/drawing/2014/main" val="3228802595"/>
                  </a:ext>
                </a:extLst>
              </a:tr>
              <a:tr h="272843">
                <a:tc>
                  <a:txBody>
                    <a:bodyPr/>
                    <a:lstStyle/>
                    <a:p>
                      <a:pPr rtl="0" fontAlgn="ctr"/>
                      <a:r>
                        <a:rPr lang="fr-FR" sz="1000" b="1" i="0" kern="1200">
                          <a:solidFill>
                            <a:schemeClr val="bg1"/>
                          </a:solidFill>
                          <a:effectLst/>
                          <a:latin typeface="+mn-lt"/>
                          <a:ea typeface="+mn-ea"/>
                          <a:cs typeface="+mn-cs"/>
                        </a:rPr>
                        <a:t>Attaques réseau courantes</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Décrire les attaques réseau courantes.</a:t>
                      </a:r>
                    </a:p>
                  </a:txBody>
                  <a:tcPr marL="47625" marR="47625" marT="47625" marB="47625" anchor="ctr"/>
                </a:tc>
                <a:extLst>
                  <a:ext uri="{0D108BD9-81ED-4DB2-BD59-A6C34878D82A}">
                    <a16:rowId xmlns:a16="http://schemas.microsoft.com/office/drawing/2014/main" val="3134809945"/>
                  </a:ext>
                </a:extLst>
              </a:tr>
              <a:tr h="272843">
                <a:tc>
                  <a:txBody>
                    <a:bodyPr/>
                    <a:lstStyle/>
                    <a:p>
                      <a:pPr rtl="0" fontAlgn="ctr"/>
                      <a:r>
                        <a:rPr lang="fr-FR" sz="1000" b="1" i="0" kern="1200">
                          <a:solidFill>
                            <a:schemeClr val="bg1"/>
                          </a:solidFill>
                          <a:effectLst/>
                          <a:latin typeface="+mn-lt"/>
                          <a:ea typeface="+mn-ea"/>
                          <a:cs typeface="+mn-cs"/>
                        </a:rPr>
                        <a:t>Menaces et vulnérabilités liées au protocole IP</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Expliquer comment les vulnérabilités liées au protocole IP sont exploitées par les hackers.</a:t>
                      </a:r>
                    </a:p>
                  </a:txBody>
                  <a:tcPr marL="47625" marR="47625" marT="47625" marB="47625" anchor="ctr"/>
                </a:tc>
                <a:extLst>
                  <a:ext uri="{0D108BD9-81ED-4DB2-BD59-A6C34878D82A}">
                    <a16:rowId xmlns:a16="http://schemas.microsoft.com/office/drawing/2014/main" val="2841641446"/>
                  </a:ext>
                </a:extLst>
              </a:tr>
              <a:tr h="272843">
                <a:tc>
                  <a:txBody>
                    <a:bodyPr/>
                    <a:lstStyle/>
                    <a:p>
                      <a:pPr rtl="0" fontAlgn="ctr"/>
                      <a:r>
                        <a:rPr lang="fr-FR" sz="1000" b="1" i="0" kern="1200">
                          <a:solidFill>
                            <a:schemeClr val="bg1"/>
                          </a:solidFill>
                          <a:effectLst/>
                          <a:latin typeface="+mn-lt"/>
                          <a:ea typeface="+mn-ea"/>
                          <a:cs typeface="+mn-cs"/>
                        </a:rPr>
                        <a:t>Vulnérabilités liées aux protocoles TCP et UDP</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Expliquer comment les vulnérabilités liées aux protocoles TCP et UDP sont exploitées par les hackers.</a:t>
                      </a:r>
                    </a:p>
                  </a:txBody>
                  <a:tcPr marL="47625" marR="47625" marT="47625" marB="47625" anchor="ctr"/>
                </a:tc>
                <a:extLst>
                  <a:ext uri="{0D108BD9-81ED-4DB2-BD59-A6C34878D82A}">
                    <a16:rowId xmlns:a16="http://schemas.microsoft.com/office/drawing/2014/main" val="4178150570"/>
                  </a:ext>
                </a:extLst>
              </a:tr>
              <a:tr h="272843">
                <a:tc>
                  <a:txBody>
                    <a:bodyPr/>
                    <a:lstStyle/>
                    <a:p>
                      <a:pPr rtl="0" fontAlgn="ctr"/>
                      <a:r>
                        <a:rPr lang="fr-FR" sz="1000" b="1" i="0" kern="1200">
                          <a:solidFill>
                            <a:schemeClr val="bg1"/>
                          </a:solidFill>
                          <a:effectLst/>
                          <a:latin typeface="+mn-lt"/>
                          <a:ea typeface="+mn-ea"/>
                          <a:cs typeface="+mn-cs"/>
                        </a:rPr>
                        <a:t>Services IP</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Expliquer comment les services IP sont exploités par les hackers.</a:t>
                      </a:r>
                    </a:p>
                  </a:txBody>
                  <a:tcPr marL="47625" marR="47625" marT="47625" marB="47625" anchor="ctr"/>
                </a:tc>
                <a:extLst>
                  <a:ext uri="{0D108BD9-81ED-4DB2-BD59-A6C34878D82A}">
                    <a16:rowId xmlns:a16="http://schemas.microsoft.com/office/drawing/2014/main" val="2959529399"/>
                  </a:ext>
                </a:extLst>
              </a:tr>
              <a:tr h="272843">
                <a:tc>
                  <a:txBody>
                    <a:bodyPr/>
                    <a:lstStyle/>
                    <a:p>
                      <a:pPr rtl="0" fontAlgn="ctr"/>
                      <a:r>
                        <a:rPr lang="fr-FR" sz="1000" b="1" i="0" kern="1200">
                          <a:solidFill>
                            <a:schemeClr val="bg1"/>
                          </a:solidFill>
                          <a:effectLst/>
                          <a:latin typeface="+mn-lt"/>
                          <a:ea typeface="+mn-ea"/>
                          <a:cs typeface="+mn-cs"/>
                        </a:rPr>
                        <a:t>Bonnes pratiques pour la sécurité du réseau</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Décrire les bonnes pratiques de protection d'un réseau.</a:t>
                      </a:r>
                    </a:p>
                  </a:txBody>
                  <a:tcPr marL="47625" marR="47625" marT="47625" marB="47625" anchor="ctr"/>
                </a:tc>
                <a:extLst>
                  <a:ext uri="{0D108BD9-81ED-4DB2-BD59-A6C34878D82A}">
                    <a16:rowId xmlns:a16="http://schemas.microsoft.com/office/drawing/2014/main" val="1288100985"/>
                  </a:ext>
                </a:extLst>
              </a:tr>
              <a:tr h="272843">
                <a:tc>
                  <a:txBody>
                    <a:bodyPr/>
                    <a:lstStyle/>
                    <a:p>
                      <a:pPr rtl="0" fontAlgn="ctr"/>
                      <a:r>
                        <a:rPr lang="fr-FR" sz="1000" b="1" i="0" kern="1200">
                          <a:solidFill>
                            <a:schemeClr val="bg1"/>
                          </a:solidFill>
                          <a:effectLst/>
                          <a:latin typeface="+mn-lt"/>
                          <a:ea typeface="+mn-ea"/>
                          <a:cs typeface="+mn-cs"/>
                        </a:rPr>
                        <a:t>Cryptographie</a:t>
                      </a:r>
                    </a:p>
                  </a:txBody>
                  <a:tcPr marL="47625" marR="47625" marT="47625" marB="47625" anchor="ctr">
                    <a:solidFill>
                      <a:schemeClr val="accent1"/>
                    </a:solidFill>
                  </a:tcPr>
                </a:tc>
                <a:tc>
                  <a:txBody>
                    <a:bodyPr/>
                    <a:lstStyle/>
                    <a:p>
                      <a:pPr rtl="0" fontAlgn="ctr"/>
                      <a:r>
                        <a:rPr lang="fr-FR" sz="1000" b="0" i="0" kern="1200">
                          <a:solidFill>
                            <a:schemeClr val="dk1"/>
                          </a:solidFill>
                          <a:effectLst/>
                          <a:latin typeface="+mn-lt"/>
                          <a:ea typeface="+mn-ea"/>
                          <a:cs typeface="+mn-cs"/>
                        </a:rPr>
                        <a:t>Décrire les processus cryptographiques courants utilisés pour protéger les données en transit.</a:t>
                      </a:r>
                    </a:p>
                  </a:txBody>
                  <a:tcPr marL="47625" marR="47625" marT="47625" marB="47625" anchor="ctr"/>
                </a:tc>
                <a:extLst>
                  <a:ext uri="{0D108BD9-81ED-4DB2-BD59-A6C34878D82A}">
                    <a16:rowId xmlns:a16="http://schemas.microsoft.com/office/drawing/2014/main" val="4020238600"/>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Déclaration de piratage éthique</a:t>
            </a:r>
          </a:p>
        </p:txBody>
      </p:sp>
      <p:sp>
        <p:nvSpPr>
          <p:cNvPr id="4" name="Content Placeholder 3">
            <a:extLst>
              <a:ext uri="{FF2B5EF4-FFF2-40B4-BE49-F238E27FC236}">
                <a16:creationId xmlns:a16="http://schemas.microsoft.com/office/drawing/2014/main" id="{5F479554-F005-4E4F-92B4-8EAFA3055509}"/>
              </a:ext>
            </a:extLst>
          </p:cNvPr>
          <p:cNvSpPr>
            <a:spLocks noGrp="1"/>
          </p:cNvSpPr>
          <p:nvPr>
            <p:ph idx="1"/>
          </p:nvPr>
        </p:nvSpPr>
        <p:spPr/>
        <p:txBody>
          <a:bodyPr/>
          <a:lstStyle/>
          <a:p>
            <a:pPr rtl="0">
              <a:buFont typeface="Arial" panose="020B0604020202020204" pitchFamily="34" charset="0"/>
              <a:buChar char="•"/>
            </a:pPr>
            <a:r>
              <a:rPr lang="fr-FR"/>
              <a:t>Dans ce module, les apprenants peuvent être exposés à des outils et des techniques dans un environnement de machine virtuelle «sandboxed» pour démontrer divers types de cyberattaques. L'expérimentation de ces outils, techniques et ressources est à la discrétion de l'instructeur et de l'institution locale. Si l'apprenant envisage d'utiliser des outils d'attaque à des fins éducatives, il doit contacter son instructeur avant toute expérimentation.</a:t>
            </a:r>
          </a:p>
          <a:p>
            <a:pPr rtl="0">
              <a:buFont typeface="Arial" panose="020B0604020202020204" pitchFamily="34" charset="0"/>
              <a:buChar char="•"/>
            </a:pPr>
            <a:r>
              <a:rPr lang="fr-FR"/>
              <a:t>L'accès non autorisé aux données, ordinateurs et systèmes réseau est un délit dans de nombreux pays et est souvent sévèrement puni, quelles que soient les motivations de l'auteur. Il est de la responsabilité du participant, en tant qu'utilisateur de ce matériel, de respecter les lois relatives à l'utilisation du matériel informatique.</a:t>
            </a:r>
          </a:p>
          <a:p>
            <a:endParaRPr lang="en-US" dirty="0"/>
          </a:p>
        </p:txBody>
      </p:sp>
    </p:spTree>
    <p:custDataLst>
      <p:tags r:id="rId1"/>
    </p:custDataLst>
    <p:extLst>
      <p:ext uri="{BB962C8B-B14F-4D97-AF65-F5344CB8AC3E}">
        <p14:creationId xmlns:p14="http://schemas.microsoft.com/office/powerpoint/2010/main" val="3330404778"/>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3.1 État actuel de la cybersécurité:</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État actuel de la cybersécurité</a:t>
            </a:r>
            <a:br>
              <a:rPr lang="en-US" dirty="0"/>
            </a:br>
            <a:r>
              <a:rPr lang="fr-FR" sz="2400"/>
              <a:t>État actuel des affaires</a:t>
            </a:r>
          </a:p>
        </p:txBody>
      </p:sp>
      <p:sp>
        <p:nvSpPr>
          <p:cNvPr id="4" name="Content Placeholder 3">
            <a:extLst>
              <a:ext uri="{FF2B5EF4-FFF2-40B4-BE49-F238E27FC236}">
                <a16:creationId xmlns:a16="http://schemas.microsoft.com/office/drawing/2014/main" id="{E84D44B6-EA2C-0240-AD8A-CCC64FF2495A}"/>
              </a:ext>
            </a:extLst>
          </p:cNvPr>
          <p:cNvSpPr>
            <a:spLocks noGrp="1"/>
          </p:cNvSpPr>
          <p:nvPr>
            <p:ph idx="1"/>
          </p:nvPr>
        </p:nvSpPr>
        <p:spPr>
          <a:xfrm>
            <a:off x="474662" y="731836"/>
            <a:ext cx="8280057" cy="1043801"/>
          </a:xfrm>
        </p:spPr>
        <p:txBody>
          <a:bodyPr/>
          <a:lstStyle/>
          <a:p>
            <a:pPr marL="342900" indent="-342900" algn="l" rtl="0">
              <a:buFont typeface="Arial" panose="020B0604020202020204" pitchFamily="34" charset="0"/>
              <a:buChar char="•"/>
            </a:pPr>
            <a:r>
              <a:rPr lang="fr-FR" sz="1400">
                <a:solidFill>
                  <a:srgbClr val="000000"/>
                </a:solidFill>
              </a:rPr>
              <a:t>Les cybercriminels disposent désormais de l'expertise et des outils nécessaires pour éliminer les infrastructures et les systèmes critiques. Leurs outils et techniques continuent d'évoluer.</a:t>
            </a:r>
          </a:p>
          <a:p>
            <a:pPr marL="342900" indent="-342900" algn="l" rtl="0">
              <a:buFont typeface="Arial" panose="020B0604020202020204" pitchFamily="34" charset="0"/>
              <a:buChar char="•"/>
            </a:pPr>
            <a:r>
              <a:rPr lang="fr-FR" sz="1400">
                <a:solidFill>
                  <a:srgbClr val="000000"/>
                </a:solidFill>
              </a:rPr>
              <a:t>Le maintien d'un réseau sécurisé garantit la sécurité des utilisateurs du réseau et protège les intérêts commerciaux. Tous les utilisateurs doivent connaître les termes de sécurité du tableau.</a:t>
            </a:r>
          </a:p>
        </p:txBody>
      </p:sp>
      <p:graphicFrame>
        <p:nvGraphicFramePr>
          <p:cNvPr id="2" name="Table 4">
            <a:extLst>
              <a:ext uri="{FF2B5EF4-FFF2-40B4-BE49-F238E27FC236}">
                <a16:creationId xmlns:a16="http://schemas.microsoft.com/office/drawing/2014/main" id="{645F4A8C-5393-4DD0-9D5D-BDB27A2674AE}"/>
              </a:ext>
            </a:extLst>
          </p:cNvPr>
          <p:cNvGraphicFramePr>
            <a:graphicFrameLocks noGrp="1"/>
          </p:cNvGraphicFramePr>
          <p:nvPr>
            <p:extLst>
              <p:ext uri="{D42A27DB-BD31-4B8C-83A1-F6EECF244321}">
                <p14:modId xmlns:p14="http://schemas.microsoft.com/office/powerpoint/2010/main" val="242543802"/>
              </p:ext>
            </p:extLst>
          </p:nvPr>
        </p:nvGraphicFramePr>
        <p:xfrm>
          <a:off x="636104" y="1876565"/>
          <a:ext cx="7709384" cy="2678430"/>
        </p:xfrm>
        <a:graphic>
          <a:graphicData uri="http://schemas.openxmlformats.org/drawingml/2006/table">
            <a:tbl>
              <a:tblPr firstRow="1" bandRow="1">
                <a:tableStyleId>{5C22544A-7EE6-4342-B048-85BDC9FD1C3A}</a:tableStyleId>
              </a:tblPr>
              <a:tblGrid>
                <a:gridCol w="1478943">
                  <a:extLst>
                    <a:ext uri="{9D8B030D-6E8A-4147-A177-3AD203B41FA5}">
                      <a16:colId xmlns:a16="http://schemas.microsoft.com/office/drawing/2014/main" val="1183708368"/>
                    </a:ext>
                  </a:extLst>
                </a:gridCol>
                <a:gridCol w="6230441">
                  <a:extLst>
                    <a:ext uri="{9D8B030D-6E8A-4147-A177-3AD203B41FA5}">
                      <a16:colId xmlns:a16="http://schemas.microsoft.com/office/drawing/2014/main" val="3706806568"/>
                    </a:ext>
                  </a:extLst>
                </a:gridCol>
              </a:tblGrid>
              <a:tr h="248871">
                <a:tc>
                  <a:txBody>
                    <a:bodyPr/>
                    <a:lstStyle/>
                    <a:p>
                      <a:pPr algn="l" rtl="0" fontAlgn="ctr"/>
                      <a:r>
                        <a:rPr lang="fr-FR" sz="1200" b="1">
                          <a:effectLst/>
                        </a:rPr>
                        <a:t>Termes de sécurité</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39376498"/>
                  </a:ext>
                </a:extLst>
              </a:tr>
              <a:tr h="412512">
                <a:tc>
                  <a:txBody>
                    <a:bodyPr/>
                    <a:lstStyle/>
                    <a:p>
                      <a:pPr rtl="0" fontAlgn="ctr"/>
                      <a:r>
                        <a:rPr lang="fr-FR" sz="1200" b="1">
                          <a:effectLst/>
                        </a:rPr>
                        <a:t>Atouts</a:t>
                      </a:r>
                    </a:p>
                  </a:txBody>
                  <a:tcPr marL="47625" marR="47625" marT="47625" marB="47625" anchor="ctr"/>
                </a:tc>
                <a:tc>
                  <a:txBody>
                    <a:bodyPr/>
                    <a:lstStyle/>
                    <a:p>
                      <a:pPr rtl="0" fontAlgn="ctr"/>
                      <a:r>
                        <a:rPr lang="fr-FR" sz="1200" b="0">
                          <a:effectLst/>
                        </a:rPr>
                        <a:t>Un atout est tout ce qui a de la valeur pour l'organisation. Cela comprend les personnes, l'équipement, les ressources et les données.</a:t>
                      </a:r>
                    </a:p>
                  </a:txBody>
                  <a:tcPr marL="47625" marR="47625" marT="47625" marB="47625" anchor="ctr"/>
                </a:tc>
                <a:extLst>
                  <a:ext uri="{0D108BD9-81ED-4DB2-BD59-A6C34878D82A}">
                    <a16:rowId xmlns:a16="http://schemas.microsoft.com/office/drawing/2014/main" val="6771436"/>
                  </a:ext>
                </a:extLst>
              </a:tr>
              <a:tr h="248871">
                <a:tc>
                  <a:txBody>
                    <a:bodyPr/>
                    <a:lstStyle/>
                    <a:p>
                      <a:pPr rtl="0" fontAlgn="ctr"/>
                      <a:r>
                        <a:rPr lang="fr-FR" sz="1200" b="1">
                          <a:effectLst/>
                        </a:rPr>
                        <a:t>Vulnérabilité</a:t>
                      </a:r>
                    </a:p>
                  </a:txBody>
                  <a:tcPr marL="47625" marR="47625" marT="47625" marB="47625" anchor="ctr"/>
                </a:tc>
                <a:tc>
                  <a:txBody>
                    <a:bodyPr/>
                    <a:lstStyle/>
                    <a:p>
                      <a:pPr rtl="0" fontAlgn="ctr"/>
                      <a:r>
                        <a:rPr lang="fr-FR" sz="1200" b="0">
                          <a:effectLst/>
                        </a:rPr>
                        <a:t>Une vulnérabilité est une faiblesse d'un système, ou de sa conception, qui pourrait être exploitée par une menace.</a:t>
                      </a:r>
                    </a:p>
                  </a:txBody>
                  <a:tcPr marL="47625" marR="47625" marT="47625" marB="47625" anchor="ctr"/>
                </a:tc>
                <a:extLst>
                  <a:ext uri="{0D108BD9-81ED-4DB2-BD59-A6C34878D82A}">
                    <a16:rowId xmlns:a16="http://schemas.microsoft.com/office/drawing/2014/main" val="2344560001"/>
                  </a:ext>
                </a:extLst>
              </a:tr>
              <a:tr h="248871">
                <a:tc>
                  <a:txBody>
                    <a:bodyPr/>
                    <a:lstStyle/>
                    <a:p>
                      <a:pPr rtl="0" fontAlgn="ctr"/>
                      <a:r>
                        <a:rPr lang="fr-FR" sz="1200" b="1">
                          <a:effectLst/>
                        </a:rPr>
                        <a:t>Threat</a:t>
                      </a:r>
                    </a:p>
                  </a:txBody>
                  <a:tcPr marL="47625" marR="47625" marT="47625" marB="47625" anchor="ctr"/>
                </a:tc>
                <a:tc>
                  <a:txBody>
                    <a:bodyPr/>
                    <a:lstStyle/>
                    <a:p>
                      <a:pPr rtl="0" fontAlgn="ctr"/>
                      <a:r>
                        <a:rPr lang="fr-FR" sz="1200" b="0">
                          <a:effectLst/>
                        </a:rPr>
                        <a:t>Une menace est un danger potentiel pour les actifs, les données ou les fonctionnalités réseau d'une entreprise.</a:t>
                      </a:r>
                    </a:p>
                  </a:txBody>
                  <a:tcPr marL="47625" marR="47625" marT="47625" marB="47625" anchor="ctr"/>
                </a:tc>
                <a:extLst>
                  <a:ext uri="{0D108BD9-81ED-4DB2-BD59-A6C34878D82A}">
                    <a16:rowId xmlns:a16="http://schemas.microsoft.com/office/drawing/2014/main" val="945701440"/>
                  </a:ext>
                </a:extLst>
              </a:tr>
              <a:tr h="248871">
                <a:tc>
                  <a:txBody>
                    <a:bodyPr/>
                    <a:lstStyle/>
                    <a:p>
                      <a:pPr rtl="0" fontAlgn="ctr"/>
                      <a:r>
                        <a:rPr lang="fr-FR" sz="1200" b="1">
                          <a:effectLst/>
                        </a:rPr>
                        <a:t>Exploiter</a:t>
                      </a:r>
                    </a:p>
                  </a:txBody>
                  <a:tcPr marL="47625" marR="47625" marT="47625" marB="47625" anchor="ctr"/>
                </a:tc>
                <a:tc>
                  <a:txBody>
                    <a:bodyPr/>
                    <a:lstStyle/>
                    <a:p>
                      <a:pPr rtl="0" fontAlgn="ctr"/>
                      <a:r>
                        <a:rPr lang="fr-FR" sz="1200" b="0">
                          <a:effectLst/>
                        </a:rPr>
                        <a:t>Un exploit est un mécanisme qui tire parti d'une vulnérabilité.</a:t>
                      </a:r>
                    </a:p>
                  </a:txBody>
                  <a:tcPr marL="47625" marR="47625" marT="47625" marB="47625" anchor="ctr"/>
                </a:tc>
                <a:extLst>
                  <a:ext uri="{0D108BD9-81ED-4DB2-BD59-A6C34878D82A}">
                    <a16:rowId xmlns:a16="http://schemas.microsoft.com/office/drawing/2014/main" val="3517750451"/>
                  </a:ext>
                </a:extLst>
              </a:tr>
              <a:tr h="412512">
                <a:tc>
                  <a:txBody>
                    <a:bodyPr/>
                    <a:lstStyle/>
                    <a:p>
                      <a:pPr rtl="0" fontAlgn="ctr"/>
                      <a:r>
                        <a:rPr lang="fr-FR" sz="1200" b="1">
                          <a:effectLst/>
                        </a:rPr>
                        <a:t>Atténuation</a:t>
                      </a:r>
                    </a:p>
                  </a:txBody>
                  <a:tcPr marL="47625" marR="47625" marT="47625" marB="47625" anchor="ctr"/>
                </a:tc>
                <a:tc>
                  <a:txBody>
                    <a:bodyPr/>
                    <a:lstStyle/>
                    <a:p>
                      <a:pPr rtl="0" fontAlgn="ctr"/>
                      <a:r>
                        <a:rPr lang="fr-FR" sz="1200" b="0">
                          <a:effectLst/>
                        </a:rPr>
                        <a:t>L'atténuation est la contre-mesure qui réduit la probabilité ou la gravité d'une menace ou d'un risque potentiel. La sécurité du réseau implique plusieurs techniques d'atténuation.</a:t>
                      </a:r>
                    </a:p>
                  </a:txBody>
                  <a:tcPr marL="47625" marR="47625" marT="47625" marB="47625" anchor="ctr"/>
                </a:tc>
                <a:extLst>
                  <a:ext uri="{0D108BD9-81ED-4DB2-BD59-A6C34878D82A}">
                    <a16:rowId xmlns:a16="http://schemas.microsoft.com/office/drawing/2014/main" val="2556453748"/>
                  </a:ext>
                </a:extLst>
              </a:tr>
              <a:tr h="576153">
                <a:tc>
                  <a:txBody>
                    <a:bodyPr/>
                    <a:lstStyle/>
                    <a:p>
                      <a:pPr rtl="0" fontAlgn="ctr"/>
                      <a:r>
                        <a:rPr lang="fr-FR" sz="1200" b="1">
                          <a:effectLst/>
                        </a:rPr>
                        <a:t>Risque</a:t>
                      </a:r>
                    </a:p>
                  </a:txBody>
                  <a:tcPr marL="47625" marR="47625" marT="47625" marB="47625" anchor="ctr"/>
                </a:tc>
                <a:tc>
                  <a:txBody>
                    <a:bodyPr/>
                    <a:lstStyle/>
                    <a:p>
                      <a:pPr rtl="0" fontAlgn="ctr"/>
                      <a:r>
                        <a:rPr lang="fr-FR" sz="1200" b="0">
                          <a:effectLst/>
                        </a:rPr>
                        <a:t>Le risque est la probabilité qu'une menace exploite la vulnérabilité d'un actif, dans le but d'affecter négativement une organisation. Le risque est mesuré en utilisant la probabilité de survenance d'un événement et ses conséquences.</a:t>
                      </a:r>
                    </a:p>
                  </a:txBody>
                  <a:tcPr marL="47625" marR="47625" marT="47625" marB="47625" anchor="ctr"/>
                </a:tc>
                <a:extLst>
                  <a:ext uri="{0D108BD9-81ED-4DB2-BD59-A6C34878D82A}">
                    <a16:rowId xmlns:a16="http://schemas.microsoft.com/office/drawing/2014/main" val="1716542497"/>
                  </a:ext>
                </a:extLst>
              </a:tr>
            </a:tbl>
          </a:graphicData>
        </a:graphic>
      </p:graphicFrame>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État actuel de la cybersécurité</a:t>
            </a:r>
            <a:br>
              <a:rPr lang="en-US" dirty="0"/>
            </a:br>
            <a:r>
              <a:rPr lang="fr-FR" sz="2400"/>
              <a:t>Vecteurs d'attaques réseau</a:t>
            </a:r>
          </a:p>
        </p:txBody>
      </p:sp>
      <p:sp>
        <p:nvSpPr>
          <p:cNvPr id="6" name="Content Placeholder 5">
            <a:extLst>
              <a:ext uri="{FF2B5EF4-FFF2-40B4-BE49-F238E27FC236}">
                <a16:creationId xmlns:a16="http://schemas.microsoft.com/office/drawing/2014/main" id="{2527565D-C4C7-44EF-BD42-505F961CF16D}"/>
              </a:ext>
            </a:extLst>
          </p:cNvPr>
          <p:cNvSpPr>
            <a:spLocks noGrp="1"/>
          </p:cNvSpPr>
          <p:nvPr>
            <p:ph idx="1"/>
          </p:nvPr>
        </p:nvSpPr>
        <p:spPr>
          <a:xfrm>
            <a:off x="474662" y="731838"/>
            <a:ext cx="8280057" cy="1033168"/>
          </a:xfrm>
        </p:spPr>
        <p:txBody>
          <a:bodyPr/>
          <a:lstStyle/>
          <a:p>
            <a:pPr marL="285750" indent="-285750" algn="l" rtl="0">
              <a:buFont typeface="Arial" panose="020B0604020202020204" pitchFamily="34" charset="0"/>
              <a:buChar char="•"/>
            </a:pPr>
            <a:r>
              <a:rPr lang="fr-FR" sz="1400">
                <a:solidFill>
                  <a:srgbClr val="000000"/>
                </a:solidFill>
              </a:rPr>
              <a:t>Un vecteur d'attaque est un chemin par lequel un acteur de menace peut accéder à un serveur, un hôte ou un réseau. Les vecteurs d'attaque proviennent de l'intérieur ou de l'extérieur du réseau d'entreprise, comme le montre la figure. </a:t>
            </a:r>
          </a:p>
          <a:p>
            <a:pPr marL="285750" indent="-285750" algn="l" rtl="0">
              <a:buFont typeface="Arial" panose="020B0604020202020204" pitchFamily="34" charset="0"/>
              <a:buChar char="•"/>
            </a:pPr>
            <a:r>
              <a:rPr lang="fr-FR" sz="1400">
                <a:solidFill>
                  <a:srgbClr val="000000"/>
                </a:solidFill>
              </a:rPr>
              <a:t>Les menaces internes ont le potentiel de causer des dommages plus importants que les menaces externes car les utilisateurs internes ont un accès direct au bâtiment et à ses équipements d'infrastructure. </a:t>
            </a:r>
          </a:p>
        </p:txBody>
      </p:sp>
      <p:pic>
        <p:nvPicPr>
          <p:cNvPr id="7" name="Picture 6">
            <a:extLst>
              <a:ext uri="{FF2B5EF4-FFF2-40B4-BE49-F238E27FC236}">
                <a16:creationId xmlns:a16="http://schemas.microsoft.com/office/drawing/2014/main" id="{8C5B8242-C430-4AAF-8B82-477ECF3F7FBF}"/>
              </a:ext>
            </a:extLst>
          </p:cNvPr>
          <p:cNvPicPr>
            <a:picLocks noChangeAspect="1"/>
          </p:cNvPicPr>
          <p:nvPr/>
        </p:nvPicPr>
        <p:blipFill>
          <a:blip r:embed="rId3"/>
          <a:stretch>
            <a:fillRect/>
          </a:stretch>
        </p:blipFill>
        <p:spPr>
          <a:xfrm>
            <a:off x="2224342" y="1859852"/>
            <a:ext cx="4695315" cy="2792446"/>
          </a:xfrm>
          <a:prstGeom prst="rect">
            <a:avLst/>
          </a:prstGeom>
        </p:spPr>
      </p:pic>
    </p:spTree>
    <p:extLst>
      <p:ext uri="{BB962C8B-B14F-4D97-AF65-F5344CB8AC3E}">
        <p14:creationId xmlns:p14="http://schemas.microsoft.com/office/powerpoint/2010/main" val="1114987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État actuel de la cybersécurité</a:t>
            </a:r>
            <a:br>
              <a:rPr lang="en-US" dirty="0"/>
            </a:br>
            <a:r>
              <a:rPr lang="fr-FR" sz="2400"/>
              <a:t>Perte de données</a:t>
            </a:r>
          </a:p>
        </p:txBody>
      </p:sp>
      <p:sp>
        <p:nvSpPr>
          <p:cNvPr id="4" name="Content Placeholder 3">
            <a:extLst>
              <a:ext uri="{FF2B5EF4-FFF2-40B4-BE49-F238E27FC236}">
                <a16:creationId xmlns:a16="http://schemas.microsoft.com/office/drawing/2014/main" id="{E2C5284B-8395-4A93-926B-7DCB2924CD61}"/>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La perte ou l'exfiltration de données se produit lorsque les données sont intentionnellement ou involontairement perdues, volées ou divulguées au monde extérieur. La perte de données peut entraîner:</a:t>
            </a:r>
          </a:p>
          <a:p>
            <a:pPr marL="342900" indent="-342900" algn="l" rtl="0">
              <a:buFont typeface="Arial" panose="020B0604020202020204" pitchFamily="34" charset="0"/>
              <a:buChar char="•"/>
            </a:pPr>
            <a:r>
              <a:rPr lang="fr-FR" sz="1600">
                <a:solidFill>
                  <a:srgbClr val="000000"/>
                </a:solidFill>
              </a:rPr>
              <a:t>Dommages à la marque et perte de réputation</a:t>
            </a:r>
          </a:p>
          <a:p>
            <a:pPr marL="342900" indent="-342900" algn="l" rtl="0">
              <a:buFont typeface="Arial" panose="020B0604020202020204" pitchFamily="34" charset="0"/>
              <a:buChar char="•"/>
            </a:pPr>
            <a:r>
              <a:rPr lang="fr-FR" sz="1600">
                <a:solidFill>
                  <a:srgbClr val="000000"/>
                </a:solidFill>
              </a:rPr>
              <a:t>Perte d'avantage concurrentiel</a:t>
            </a:r>
          </a:p>
          <a:p>
            <a:pPr marL="342900" indent="-342900" algn="l" rtl="0">
              <a:buFont typeface="Arial" panose="020B0604020202020204" pitchFamily="34" charset="0"/>
              <a:buChar char="•"/>
            </a:pPr>
            <a:r>
              <a:rPr lang="fr-FR" sz="1600">
                <a:solidFill>
                  <a:srgbClr val="000000"/>
                </a:solidFill>
              </a:rPr>
              <a:t>Perte de clients</a:t>
            </a:r>
          </a:p>
          <a:p>
            <a:pPr marL="342900" indent="-342900" algn="l" rtl="0">
              <a:buFont typeface="Arial" panose="020B0604020202020204" pitchFamily="34" charset="0"/>
              <a:buChar char="•"/>
            </a:pPr>
            <a:r>
              <a:rPr lang="fr-FR" sz="1600">
                <a:solidFill>
                  <a:srgbClr val="000000"/>
                </a:solidFill>
              </a:rPr>
              <a:t>Perte de revenus</a:t>
            </a:r>
          </a:p>
          <a:p>
            <a:pPr marL="342900" indent="-342900" algn="l" rtl="0">
              <a:buFont typeface="Arial" panose="020B0604020202020204" pitchFamily="34" charset="0"/>
              <a:buChar char="•"/>
            </a:pPr>
            <a:r>
              <a:rPr lang="fr-FR" sz="1600">
                <a:solidFill>
                  <a:srgbClr val="000000"/>
                </a:solidFill>
              </a:rPr>
              <a:t>Litiges/actions en justice entraînant des amendes et des sanctions civiles</a:t>
            </a:r>
          </a:p>
          <a:p>
            <a:pPr marL="342900" indent="-342900" algn="l" rtl="0">
              <a:buFont typeface="Arial" panose="020B0604020202020204" pitchFamily="34" charset="0"/>
              <a:buChar char="•"/>
            </a:pPr>
            <a:r>
              <a:rPr lang="fr-FR" sz="1600">
                <a:solidFill>
                  <a:srgbClr val="000000"/>
                </a:solidFill>
              </a:rPr>
              <a:t>Coûts et efforts importants pour informer les parties concernées et se remettre de la violation</a:t>
            </a:r>
          </a:p>
          <a:p>
            <a:pPr marL="0" indent="0" algn="l" rtl="0"/>
            <a:r>
              <a:rPr lang="fr-FR" sz="1600">
                <a:solidFill>
                  <a:srgbClr val="000000"/>
                </a:solidFill>
              </a:rPr>
              <a:t>Les professionnels de la sécurité réseau doivent protéger les données de l'organisation. Divers contrôles de prévention des pertes de données (DLP) doivent être mis en œuvre qui combinent des mesures stratégiques, opérationnelles et tactiques.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426923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3</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buFont typeface="Arial" panose="020B0604020202020204" pitchFamily="34" charset="0"/>
              <a:buChar char="•"/>
            </a:pPr>
            <a:r>
              <a:rPr lang="fr-FR"/>
              <a:t>Diapositives facultatives que vous pouvez utiliser en classe</a:t>
            </a:r>
          </a:p>
          <a:p>
            <a:pPr lvl="1" rtl="0">
              <a:buFont typeface="Arial" panose="020B0604020202020204" pitchFamily="34" charset="0"/>
              <a:buChar char="•"/>
            </a:pPr>
            <a:r>
              <a:rPr lang="fr-FR"/>
              <a:t>Commence à la diapositive 13</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262546906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État actuel de la cybersécurité</a:t>
            </a:r>
            <a:br>
              <a:rPr lang="en-US" dirty="0"/>
            </a:br>
            <a:r>
              <a:rPr lang="fr-FR" sz="2400"/>
              <a:t>Perte de données (suite)</a:t>
            </a:r>
          </a:p>
        </p:txBody>
      </p:sp>
      <p:graphicFrame>
        <p:nvGraphicFramePr>
          <p:cNvPr id="5" name="Table 7">
            <a:extLst>
              <a:ext uri="{FF2B5EF4-FFF2-40B4-BE49-F238E27FC236}">
                <a16:creationId xmlns:a16="http://schemas.microsoft.com/office/drawing/2014/main" id="{7E239FBE-21E6-4F81-A7B7-738F8D30A6DB}"/>
              </a:ext>
            </a:extLst>
          </p:cNvPr>
          <p:cNvGraphicFramePr>
            <a:graphicFrameLocks noGrp="1"/>
          </p:cNvGraphicFramePr>
          <p:nvPr>
            <p:extLst>
              <p:ext uri="{D42A27DB-BD31-4B8C-83A1-F6EECF244321}">
                <p14:modId xmlns:p14="http://schemas.microsoft.com/office/powerpoint/2010/main" val="696727683"/>
              </p:ext>
            </p:extLst>
          </p:nvPr>
        </p:nvGraphicFramePr>
        <p:xfrm>
          <a:off x="413135" y="1141095"/>
          <a:ext cx="8082149" cy="2861310"/>
        </p:xfrm>
        <a:graphic>
          <a:graphicData uri="http://schemas.openxmlformats.org/drawingml/2006/table">
            <a:tbl>
              <a:tblPr firstRow="1" bandRow="1">
                <a:tableStyleId>{5C22544A-7EE6-4342-B048-85BDC9FD1C3A}</a:tableStyleId>
              </a:tblPr>
              <a:tblGrid>
                <a:gridCol w="1686334">
                  <a:extLst>
                    <a:ext uri="{9D8B030D-6E8A-4147-A177-3AD203B41FA5}">
                      <a16:colId xmlns:a16="http://schemas.microsoft.com/office/drawing/2014/main" val="3298178183"/>
                    </a:ext>
                  </a:extLst>
                </a:gridCol>
                <a:gridCol w="6395815">
                  <a:extLst>
                    <a:ext uri="{9D8B030D-6E8A-4147-A177-3AD203B41FA5}">
                      <a16:colId xmlns:a16="http://schemas.microsoft.com/office/drawing/2014/main" val="904825780"/>
                    </a:ext>
                  </a:extLst>
                </a:gridCol>
              </a:tblGrid>
              <a:tr h="184445">
                <a:tc>
                  <a:txBody>
                    <a:bodyPr/>
                    <a:lstStyle/>
                    <a:p>
                      <a:pPr algn="l" rtl="0" fontAlgn="ctr"/>
                      <a:r>
                        <a:rPr lang="fr-FR" sz="1200" b="1">
                          <a:effectLst/>
                        </a:rPr>
                        <a:t>Vecteurs de perte de données</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3466952537"/>
                  </a:ext>
                </a:extLst>
              </a:tr>
              <a:tr h="305723">
                <a:tc>
                  <a:txBody>
                    <a:bodyPr/>
                    <a:lstStyle/>
                    <a:p>
                      <a:pPr rtl="0" fontAlgn="ctr"/>
                      <a:r>
                        <a:rPr lang="fr-FR" sz="1200" b="1">
                          <a:effectLst/>
                        </a:rPr>
                        <a:t>Courriel / Réseaux sociaux</a:t>
                      </a:r>
                    </a:p>
                  </a:txBody>
                  <a:tcPr marL="47625" marR="47625" marT="47625" marB="47625" anchor="ctr"/>
                </a:tc>
                <a:tc>
                  <a:txBody>
                    <a:bodyPr/>
                    <a:lstStyle/>
                    <a:p>
                      <a:pPr rtl="0" fontAlgn="ctr"/>
                      <a:r>
                        <a:rPr lang="fr-FR" sz="1200" b="0">
                          <a:effectLst/>
                        </a:rPr>
                        <a:t>Les e-mails ou les messages instantanés interceptés peuvent être capturés et révéler des informations confidentielles.</a:t>
                      </a:r>
                    </a:p>
                  </a:txBody>
                  <a:tcPr marL="47625" marR="47625" marT="47625" marB="47625" anchor="ctr"/>
                </a:tc>
                <a:extLst>
                  <a:ext uri="{0D108BD9-81ED-4DB2-BD59-A6C34878D82A}">
                    <a16:rowId xmlns:a16="http://schemas.microsoft.com/office/drawing/2014/main" val="3654109023"/>
                  </a:ext>
                </a:extLst>
              </a:tr>
              <a:tr h="305723">
                <a:tc>
                  <a:txBody>
                    <a:bodyPr/>
                    <a:lstStyle/>
                    <a:p>
                      <a:pPr rtl="0" fontAlgn="ctr"/>
                      <a:r>
                        <a:rPr lang="fr-FR" sz="1200" b="1">
                          <a:effectLst/>
                        </a:rPr>
                        <a:t>Appareils non chiffrés</a:t>
                      </a:r>
                    </a:p>
                  </a:txBody>
                  <a:tcPr marL="47625" marR="47625" marT="47625" marB="47625" anchor="ctr"/>
                </a:tc>
                <a:tc>
                  <a:txBody>
                    <a:bodyPr/>
                    <a:lstStyle/>
                    <a:p>
                      <a:pPr rtl="0" fontAlgn="ctr"/>
                      <a:r>
                        <a:rPr lang="fr-FR" sz="1200" b="0">
                          <a:effectLst/>
                        </a:rPr>
                        <a:t>Si les données ne sont pas stockées à l'aide d'un algorithme de cryptage, le voleur peut récupérer des données confidentielles précieuses.</a:t>
                      </a:r>
                    </a:p>
                  </a:txBody>
                  <a:tcPr marL="47625" marR="47625" marT="47625" marB="47625" anchor="ctr"/>
                </a:tc>
                <a:extLst>
                  <a:ext uri="{0D108BD9-81ED-4DB2-BD59-A6C34878D82A}">
                    <a16:rowId xmlns:a16="http://schemas.microsoft.com/office/drawing/2014/main" val="1512207988"/>
                  </a:ext>
                </a:extLst>
              </a:tr>
              <a:tr h="305723">
                <a:tc>
                  <a:txBody>
                    <a:bodyPr/>
                    <a:lstStyle/>
                    <a:p>
                      <a:pPr rtl="0" fontAlgn="ctr"/>
                      <a:r>
                        <a:rPr lang="fr-FR" sz="1200" b="1">
                          <a:effectLst/>
                        </a:rPr>
                        <a:t>Périphériques de stockage cloud</a:t>
                      </a:r>
                    </a:p>
                  </a:txBody>
                  <a:tcPr marL="47625" marR="47625" marT="47625" marB="47625" anchor="ctr"/>
                </a:tc>
                <a:tc>
                  <a:txBody>
                    <a:bodyPr/>
                    <a:lstStyle/>
                    <a:p>
                      <a:pPr rtl="0" fontAlgn="ctr"/>
                      <a:r>
                        <a:rPr lang="fr-FR" sz="1200" b="0">
                          <a:effectLst/>
                        </a:rPr>
                        <a:t>Les données sensibles peuvent être perdues si l'accès au cloud est compromis en raison de faibles paramètres de sécurité.</a:t>
                      </a:r>
                    </a:p>
                  </a:txBody>
                  <a:tcPr marL="47625" marR="47625" marT="47625" marB="47625" anchor="ctr"/>
                </a:tc>
                <a:extLst>
                  <a:ext uri="{0D108BD9-81ED-4DB2-BD59-A6C34878D82A}">
                    <a16:rowId xmlns:a16="http://schemas.microsoft.com/office/drawing/2014/main" val="3036782206"/>
                  </a:ext>
                </a:extLst>
              </a:tr>
              <a:tr h="305723">
                <a:tc>
                  <a:txBody>
                    <a:bodyPr/>
                    <a:lstStyle/>
                    <a:p>
                      <a:pPr rtl="0" fontAlgn="ctr"/>
                      <a:r>
                        <a:rPr lang="fr-FR" sz="1200" b="1">
                          <a:effectLst/>
                        </a:rPr>
                        <a:t>Supports amovibles</a:t>
                      </a:r>
                    </a:p>
                  </a:txBody>
                  <a:tcPr marL="47625" marR="47625" marT="47625" marB="47625" anchor="ctr"/>
                </a:tc>
                <a:tc>
                  <a:txBody>
                    <a:bodyPr/>
                    <a:lstStyle/>
                    <a:p>
                      <a:pPr rtl="0" fontAlgn="ctr"/>
                      <a:r>
                        <a:rPr lang="fr-FR" sz="1200" b="0">
                          <a:effectLst/>
                        </a:rPr>
                        <a:t>L'un des risques est qu'un employé puisse effectuer un transfert non autorisé de données vers une clé USB. Un autre risque est la perte d'une clé USB contenant de précieuses données d'entreprise.</a:t>
                      </a:r>
                    </a:p>
                  </a:txBody>
                  <a:tcPr marL="47625" marR="47625" marT="47625" marB="47625" anchor="ctr"/>
                </a:tc>
                <a:extLst>
                  <a:ext uri="{0D108BD9-81ED-4DB2-BD59-A6C34878D82A}">
                    <a16:rowId xmlns:a16="http://schemas.microsoft.com/office/drawing/2014/main" val="2081207769"/>
                  </a:ext>
                </a:extLst>
              </a:tr>
              <a:tr h="184445">
                <a:tc>
                  <a:txBody>
                    <a:bodyPr/>
                    <a:lstStyle/>
                    <a:p>
                      <a:pPr rtl="0" fontAlgn="ctr"/>
                      <a:r>
                        <a:rPr lang="fr-FR" sz="1200" b="1">
                          <a:effectLst/>
                        </a:rPr>
                        <a:t>Copie conforme</a:t>
                      </a:r>
                    </a:p>
                  </a:txBody>
                  <a:tcPr marL="47625" marR="47625" marT="47625" marB="47625" anchor="ctr"/>
                </a:tc>
                <a:tc>
                  <a:txBody>
                    <a:bodyPr/>
                    <a:lstStyle/>
                    <a:p>
                      <a:pPr rtl="0" fontAlgn="ctr"/>
                      <a:r>
                        <a:rPr lang="fr-FR" sz="1200" b="0">
                          <a:effectLst/>
                        </a:rPr>
                        <a:t>Les données confidentielles doivent être déchiquetées lorsqu'elles ne sont plus nécessaires.</a:t>
                      </a:r>
                    </a:p>
                  </a:txBody>
                  <a:tcPr marL="47625" marR="47625" marT="47625" marB="47625" anchor="ctr"/>
                </a:tc>
                <a:extLst>
                  <a:ext uri="{0D108BD9-81ED-4DB2-BD59-A6C34878D82A}">
                    <a16:rowId xmlns:a16="http://schemas.microsoft.com/office/drawing/2014/main" val="1652980252"/>
                  </a:ext>
                </a:extLst>
              </a:tr>
              <a:tr h="305723">
                <a:tc>
                  <a:txBody>
                    <a:bodyPr/>
                    <a:lstStyle/>
                    <a:p>
                      <a:pPr rtl="0" fontAlgn="ctr"/>
                      <a:r>
                        <a:rPr lang="fr-FR" sz="1200" b="1">
                          <a:effectLst/>
                        </a:rPr>
                        <a:t>Contrôle d'accès incorrect</a:t>
                      </a:r>
                    </a:p>
                  </a:txBody>
                  <a:tcPr marL="47625" marR="47625" marT="47625" marB="47625" anchor="ctr"/>
                </a:tc>
                <a:tc>
                  <a:txBody>
                    <a:bodyPr/>
                    <a:lstStyle/>
                    <a:p>
                      <a:pPr rtl="0" fontAlgn="ctr"/>
                      <a:r>
                        <a:rPr lang="fr-FR" sz="1200" b="0">
                          <a:effectLst/>
                        </a:rPr>
                        <a:t>Les mots de passe ou les mots de passe faibles qui ont été compromis peuvent fournir à un acteur de la menace un accès facile aux données de l'entreprise.</a:t>
                      </a:r>
                    </a:p>
                  </a:txBody>
                  <a:tcPr marL="47625" marR="47625" marT="47625" marB="47625" anchor="ctr"/>
                </a:tc>
                <a:extLst>
                  <a:ext uri="{0D108BD9-81ED-4DB2-BD59-A6C34878D82A}">
                    <a16:rowId xmlns:a16="http://schemas.microsoft.com/office/drawing/2014/main" val="4118486314"/>
                  </a:ext>
                </a:extLst>
              </a:tr>
            </a:tbl>
          </a:graphicData>
        </a:graphic>
      </p:graphicFrame>
    </p:spTree>
    <p:extLst>
      <p:ext uri="{BB962C8B-B14F-4D97-AF65-F5344CB8AC3E}">
        <p14:creationId xmlns:p14="http://schemas.microsoft.com/office/powerpoint/2010/main" val="565529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3.2 Acteurs de menace</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Acteur de menace</a:t>
            </a:r>
            <a:br>
              <a:rPr lang="en-US" dirty="0"/>
            </a:br>
            <a:r>
              <a:rPr lang="fr-FR" sz="2400"/>
              <a:t>Le pirate</a:t>
            </a:r>
          </a:p>
        </p:txBody>
      </p:sp>
      <p:sp>
        <p:nvSpPr>
          <p:cNvPr id="5" name="Content Placeholder 4">
            <a:extLst>
              <a:ext uri="{FF2B5EF4-FFF2-40B4-BE49-F238E27FC236}">
                <a16:creationId xmlns:a16="http://schemas.microsoft.com/office/drawing/2014/main" id="{6E9A3CB1-A250-3845-A361-8633E95DD2CA}"/>
              </a:ext>
            </a:extLst>
          </p:cNvPr>
          <p:cNvSpPr>
            <a:spLocks noGrp="1"/>
          </p:cNvSpPr>
          <p:nvPr>
            <p:ph idx="1"/>
          </p:nvPr>
        </p:nvSpPr>
        <p:spPr>
          <a:xfrm>
            <a:off x="474662" y="731836"/>
            <a:ext cx="8280057" cy="363317"/>
          </a:xfrm>
        </p:spPr>
        <p:txBody>
          <a:bodyPr/>
          <a:lstStyle/>
          <a:p>
            <a:pPr marL="0" indent="0" algn="l" rtl="0"/>
            <a:r>
              <a:rPr lang="fr-FR" sz="1600">
                <a:solidFill>
                  <a:srgbClr val="000000"/>
                </a:solidFill>
              </a:rPr>
              <a:t>Pirate est un terme commun utilisé pour décrire un acteur de menace</a:t>
            </a:r>
          </a:p>
        </p:txBody>
      </p:sp>
      <p:graphicFrame>
        <p:nvGraphicFramePr>
          <p:cNvPr id="2" name="Table 3">
            <a:extLst>
              <a:ext uri="{FF2B5EF4-FFF2-40B4-BE49-F238E27FC236}">
                <a16:creationId xmlns:a16="http://schemas.microsoft.com/office/drawing/2014/main" id="{902ECCE7-333D-4FDF-8515-777914301B11}"/>
              </a:ext>
            </a:extLst>
          </p:cNvPr>
          <p:cNvGraphicFramePr>
            <a:graphicFrameLocks noGrp="1"/>
          </p:cNvGraphicFramePr>
          <p:nvPr>
            <p:extLst>
              <p:ext uri="{D42A27DB-BD31-4B8C-83A1-F6EECF244321}">
                <p14:modId xmlns:p14="http://schemas.microsoft.com/office/powerpoint/2010/main" val="1307819566"/>
              </p:ext>
            </p:extLst>
          </p:nvPr>
        </p:nvGraphicFramePr>
        <p:xfrm>
          <a:off x="587551" y="1198530"/>
          <a:ext cx="7659756" cy="2119630"/>
        </p:xfrm>
        <a:graphic>
          <a:graphicData uri="http://schemas.openxmlformats.org/drawingml/2006/table">
            <a:tbl>
              <a:tblPr firstRow="1" bandRow="1">
                <a:tableStyleId>{5C22544A-7EE6-4342-B048-85BDC9FD1C3A}</a:tableStyleId>
              </a:tblPr>
              <a:tblGrid>
                <a:gridCol w="1879157">
                  <a:extLst>
                    <a:ext uri="{9D8B030D-6E8A-4147-A177-3AD203B41FA5}">
                      <a16:colId xmlns:a16="http://schemas.microsoft.com/office/drawing/2014/main" val="523303648"/>
                    </a:ext>
                  </a:extLst>
                </a:gridCol>
                <a:gridCol w="5780599">
                  <a:extLst>
                    <a:ext uri="{9D8B030D-6E8A-4147-A177-3AD203B41FA5}">
                      <a16:colId xmlns:a16="http://schemas.microsoft.com/office/drawing/2014/main" val="3925058997"/>
                    </a:ext>
                  </a:extLst>
                </a:gridCol>
              </a:tblGrid>
              <a:tr h="370840">
                <a:tc>
                  <a:txBody>
                    <a:bodyPr/>
                    <a:lstStyle/>
                    <a:p>
                      <a:pPr algn="l" rtl="0" fontAlgn="ctr"/>
                      <a:r>
                        <a:rPr lang="fr-FR" sz="1200" b="1">
                          <a:effectLst/>
                        </a:rPr>
                        <a:t>Type de pirate</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2212248996"/>
                  </a:ext>
                </a:extLst>
              </a:tr>
              <a:tr h="370840">
                <a:tc>
                  <a:txBody>
                    <a:bodyPr/>
                    <a:lstStyle/>
                    <a:p>
                      <a:pPr rtl="0" fontAlgn="ctr"/>
                      <a:r>
                        <a:rPr lang="fr-FR" sz="1200" b="1">
                          <a:effectLst/>
                        </a:rPr>
                        <a:t>Pirates au chapeau blanc</a:t>
                      </a:r>
                    </a:p>
                  </a:txBody>
                  <a:tcPr marL="47625" marR="47625" marT="47625" marB="47625" anchor="ctr"/>
                </a:tc>
                <a:tc>
                  <a:txBody>
                    <a:bodyPr/>
                    <a:lstStyle/>
                    <a:p>
                      <a:pPr rtl="0" fontAlgn="ctr"/>
                      <a:r>
                        <a:rPr lang="fr-FR" sz="1200" b="0">
                          <a:effectLst/>
                        </a:rPr>
                        <a:t>Il s'agit de pirates éthiques qui utilisent leurs compétences en matière de programmation à des fins bénéfiques, éthiques et légales. Les vulnérabilités de sécurité sont signalées aux développeurs afin qu'ils les corrigent avant qu'elles ne puissent être exploitées.</a:t>
                      </a:r>
                    </a:p>
                  </a:txBody>
                  <a:tcPr marL="47625" marR="47625" marT="47625" marB="47625" anchor="ctr"/>
                </a:tc>
                <a:extLst>
                  <a:ext uri="{0D108BD9-81ED-4DB2-BD59-A6C34878D82A}">
                    <a16:rowId xmlns:a16="http://schemas.microsoft.com/office/drawing/2014/main" val="535351585"/>
                  </a:ext>
                </a:extLst>
              </a:tr>
              <a:tr h="370840">
                <a:tc>
                  <a:txBody>
                    <a:bodyPr/>
                    <a:lstStyle/>
                    <a:p>
                      <a:pPr rtl="0" fontAlgn="ctr"/>
                      <a:r>
                        <a:rPr lang="fr-FR" sz="1200" b="1">
                          <a:effectLst/>
                        </a:rPr>
                        <a:t>Pirates au chapeau gris</a:t>
                      </a:r>
                    </a:p>
                  </a:txBody>
                  <a:tcPr marL="47625" marR="47625" marT="47625" marB="47625" anchor="ctr"/>
                </a:tc>
                <a:tc>
                  <a:txBody>
                    <a:bodyPr/>
                    <a:lstStyle/>
                    <a:p>
                      <a:pPr rtl="0" fontAlgn="ctr"/>
                      <a:r>
                        <a:rPr lang="fr-FR" sz="1200" b="0">
                          <a:effectLst/>
                        </a:rPr>
                        <a:t>Il s'agit de personnes qui commettent des délits et dont l'éthique est discutable, mais qui ne le font pas pour leur gain personnel ou pour causer des dommages. Les pirates au chapeau gris peuvent dévoiler une vulnérabilité à l'entreprise affectée après avoir compromis son réseau.</a:t>
                      </a:r>
                    </a:p>
                  </a:txBody>
                  <a:tcPr marL="47625" marR="47625" marT="47625" marB="47625" anchor="ctr"/>
                </a:tc>
                <a:extLst>
                  <a:ext uri="{0D108BD9-81ED-4DB2-BD59-A6C34878D82A}">
                    <a16:rowId xmlns:a16="http://schemas.microsoft.com/office/drawing/2014/main" val="2411487140"/>
                  </a:ext>
                </a:extLst>
              </a:tr>
              <a:tr h="370840">
                <a:tc>
                  <a:txBody>
                    <a:bodyPr/>
                    <a:lstStyle/>
                    <a:p>
                      <a:pPr rtl="0" fontAlgn="ctr"/>
                      <a:r>
                        <a:rPr lang="fr-FR" sz="1200" b="1">
                          <a:effectLst/>
                        </a:rPr>
                        <a:t>Pirates au chapeau noir</a:t>
                      </a:r>
                    </a:p>
                  </a:txBody>
                  <a:tcPr marL="47625" marR="47625" marT="47625" marB="47625" anchor="ctr"/>
                </a:tc>
                <a:tc>
                  <a:txBody>
                    <a:bodyPr/>
                    <a:lstStyle/>
                    <a:p>
                      <a:pPr rtl="0" fontAlgn="ctr"/>
                      <a:r>
                        <a:rPr lang="fr-FR" sz="1200" b="0">
                          <a:effectLst/>
                        </a:rPr>
                        <a:t>Ce sont des criminels contraires à l'éthique qui compromettent la sécurité des ordinateurs et des réseaux à des fins personnelles ou pour des raisons malveillantes, telles que des attaques de réseaux.</a:t>
                      </a:r>
                    </a:p>
                  </a:txBody>
                  <a:tcPr marL="47625" marR="47625" marT="47625" marB="47625" anchor="ctr"/>
                </a:tc>
                <a:extLst>
                  <a:ext uri="{0D108BD9-81ED-4DB2-BD59-A6C34878D82A}">
                    <a16:rowId xmlns:a16="http://schemas.microsoft.com/office/drawing/2014/main" val="3393874711"/>
                  </a:ext>
                </a:extLst>
              </a:tr>
            </a:tbl>
          </a:graphicData>
        </a:graphic>
      </p:graphicFrame>
    </p:spTree>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Acteurs de menace</a:t>
            </a:r>
            <a:br>
              <a:rPr lang="en-US" dirty="0"/>
            </a:br>
            <a:r>
              <a:rPr lang="fr-FR" sz="2400"/>
              <a:t>L'évolution des pirates</a:t>
            </a:r>
          </a:p>
        </p:txBody>
      </p:sp>
      <p:sp>
        <p:nvSpPr>
          <p:cNvPr id="6" name="Content Placeholder 5">
            <a:extLst>
              <a:ext uri="{FF2B5EF4-FFF2-40B4-BE49-F238E27FC236}">
                <a16:creationId xmlns:a16="http://schemas.microsoft.com/office/drawing/2014/main" id="{4633AD93-42AD-4A4C-950D-7306C7B0C608}"/>
              </a:ext>
            </a:extLst>
          </p:cNvPr>
          <p:cNvSpPr>
            <a:spLocks noGrp="1"/>
          </p:cNvSpPr>
          <p:nvPr>
            <p:ph idx="1"/>
          </p:nvPr>
        </p:nvSpPr>
        <p:spPr>
          <a:xfrm>
            <a:off x="474662" y="731837"/>
            <a:ext cx="8280057" cy="416479"/>
          </a:xfrm>
        </p:spPr>
        <p:txBody>
          <a:bodyPr/>
          <a:lstStyle/>
          <a:p>
            <a:pPr marL="0" indent="0" algn="l" rtl="0"/>
            <a:r>
              <a:rPr lang="fr-FR" sz="1600">
                <a:solidFill>
                  <a:srgbClr val="000000"/>
                </a:solidFill>
              </a:rPr>
              <a:t>Le tableau affiche les termes de piratage modernes et une brève description de chacun.</a:t>
            </a:r>
          </a:p>
        </p:txBody>
      </p:sp>
      <p:graphicFrame>
        <p:nvGraphicFramePr>
          <p:cNvPr id="7" name="Table 7">
            <a:extLst>
              <a:ext uri="{FF2B5EF4-FFF2-40B4-BE49-F238E27FC236}">
                <a16:creationId xmlns:a16="http://schemas.microsoft.com/office/drawing/2014/main" id="{E66A70F9-643B-4718-8798-166B707A71AC}"/>
              </a:ext>
            </a:extLst>
          </p:cNvPr>
          <p:cNvGraphicFramePr>
            <a:graphicFrameLocks noGrp="1"/>
          </p:cNvGraphicFramePr>
          <p:nvPr>
            <p:extLst>
              <p:ext uri="{D42A27DB-BD31-4B8C-83A1-F6EECF244321}">
                <p14:modId xmlns:p14="http://schemas.microsoft.com/office/powerpoint/2010/main" val="2243953386"/>
              </p:ext>
            </p:extLst>
          </p:nvPr>
        </p:nvGraphicFramePr>
        <p:xfrm>
          <a:off x="474662" y="1287172"/>
          <a:ext cx="7870826" cy="3041650"/>
        </p:xfrm>
        <a:graphic>
          <a:graphicData uri="http://schemas.openxmlformats.org/drawingml/2006/table">
            <a:tbl>
              <a:tblPr firstRow="1" bandRow="1">
                <a:tableStyleId>{5C22544A-7EE6-4342-B048-85BDC9FD1C3A}</a:tableStyleId>
              </a:tblPr>
              <a:tblGrid>
                <a:gridCol w="1409797">
                  <a:extLst>
                    <a:ext uri="{9D8B030D-6E8A-4147-A177-3AD203B41FA5}">
                      <a16:colId xmlns:a16="http://schemas.microsoft.com/office/drawing/2014/main" val="3006086274"/>
                    </a:ext>
                  </a:extLst>
                </a:gridCol>
                <a:gridCol w="6461029">
                  <a:extLst>
                    <a:ext uri="{9D8B030D-6E8A-4147-A177-3AD203B41FA5}">
                      <a16:colId xmlns:a16="http://schemas.microsoft.com/office/drawing/2014/main" val="4068638601"/>
                    </a:ext>
                  </a:extLst>
                </a:gridCol>
              </a:tblGrid>
              <a:tr h="370840">
                <a:tc>
                  <a:txBody>
                    <a:bodyPr/>
                    <a:lstStyle/>
                    <a:p>
                      <a:pPr algn="l" rtl="0" fontAlgn="ctr"/>
                      <a:r>
                        <a:rPr lang="fr-FR" sz="1200" b="1">
                          <a:effectLst/>
                        </a:rPr>
                        <a:t>Terme de piratage</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3846713604"/>
                  </a:ext>
                </a:extLst>
              </a:tr>
              <a:tr h="370840">
                <a:tc>
                  <a:txBody>
                    <a:bodyPr/>
                    <a:lstStyle/>
                    <a:p>
                      <a:pPr rtl="0" fontAlgn="ctr"/>
                      <a:r>
                        <a:rPr lang="fr-FR" sz="1200" b="1">
                          <a:effectLst/>
                        </a:rPr>
                        <a:t>Les script kiddies (hackers néophytes)</a:t>
                      </a:r>
                    </a:p>
                  </a:txBody>
                  <a:tcPr marL="47625" marR="47625" marT="47625" marB="47625" anchor="ctr"/>
                </a:tc>
                <a:tc>
                  <a:txBody>
                    <a:bodyPr/>
                    <a:lstStyle/>
                    <a:p>
                      <a:pPr rtl="0" fontAlgn="ctr"/>
                      <a:r>
                        <a:rPr lang="fr-FR" sz="1200" b="0">
                          <a:effectLst/>
                        </a:rPr>
                        <a:t>Ce sont des adolescents ou des pirates informatiques inexpérimentés qui exécutent des scripts, des outils et des exploits existants, pour causer du tort, mais généralement sans but lucratif.</a:t>
                      </a:r>
                    </a:p>
                  </a:txBody>
                  <a:tcPr marL="47625" marR="47625" marT="47625" marB="47625" anchor="ctr"/>
                </a:tc>
                <a:extLst>
                  <a:ext uri="{0D108BD9-81ED-4DB2-BD59-A6C34878D82A}">
                    <a16:rowId xmlns:a16="http://schemas.microsoft.com/office/drawing/2014/main" val="3390830915"/>
                  </a:ext>
                </a:extLst>
              </a:tr>
              <a:tr h="370840">
                <a:tc>
                  <a:txBody>
                    <a:bodyPr/>
                    <a:lstStyle/>
                    <a:p>
                      <a:pPr rtl="0" fontAlgn="ctr"/>
                      <a:r>
                        <a:rPr lang="fr-FR" sz="1200" b="1">
                          <a:effectLst/>
                        </a:rPr>
                        <a:t>Courtier de vulnérabilité</a:t>
                      </a:r>
                    </a:p>
                  </a:txBody>
                  <a:tcPr marL="47625" marR="47625" marT="47625" marB="47625" anchor="ctr"/>
                </a:tc>
                <a:tc>
                  <a:txBody>
                    <a:bodyPr/>
                    <a:lstStyle/>
                    <a:p>
                      <a:pPr rtl="0" fontAlgn="ctr"/>
                      <a:r>
                        <a:rPr lang="fr-FR" sz="1200" b="0">
                          <a:effectLst/>
                        </a:rPr>
                        <a:t>Ce sont généralement des pirates du chapeau gris qui tentent de découvrir des exploits et de les signaler aux fournisseurs, parfois pour des prix ou des récompenses.</a:t>
                      </a:r>
                    </a:p>
                  </a:txBody>
                  <a:tcPr marL="47625" marR="47625" marT="47625" marB="47625" anchor="ctr"/>
                </a:tc>
                <a:extLst>
                  <a:ext uri="{0D108BD9-81ED-4DB2-BD59-A6C34878D82A}">
                    <a16:rowId xmlns:a16="http://schemas.microsoft.com/office/drawing/2014/main" val="3110897951"/>
                  </a:ext>
                </a:extLst>
              </a:tr>
              <a:tr h="370840">
                <a:tc>
                  <a:txBody>
                    <a:bodyPr/>
                    <a:lstStyle/>
                    <a:p>
                      <a:pPr rtl="0" fontAlgn="ctr"/>
                      <a:r>
                        <a:rPr lang="fr-FR" sz="1200" b="1">
                          <a:effectLst/>
                        </a:rPr>
                        <a:t>Les hacktivistes</a:t>
                      </a:r>
                    </a:p>
                  </a:txBody>
                  <a:tcPr marL="47625" marR="47625" marT="47625" marB="47625" anchor="ctr"/>
                </a:tc>
                <a:tc>
                  <a:txBody>
                    <a:bodyPr/>
                    <a:lstStyle/>
                    <a:p>
                      <a:pPr rtl="0" fontAlgn="ctr"/>
                      <a:r>
                        <a:rPr lang="fr-FR" sz="1200" b="0">
                          <a:effectLst/>
                        </a:rPr>
                        <a:t>Ce sont des pirates du chapeau gris qui protestent publiquement contre des organisations ou des gouvernements en publiant des articles, des vidéos, des fuites d'informations sensibles et des attaques de réseau.</a:t>
                      </a:r>
                    </a:p>
                  </a:txBody>
                  <a:tcPr marL="47625" marR="47625" marT="47625" marB="47625" anchor="ctr"/>
                </a:tc>
                <a:extLst>
                  <a:ext uri="{0D108BD9-81ED-4DB2-BD59-A6C34878D82A}">
                    <a16:rowId xmlns:a16="http://schemas.microsoft.com/office/drawing/2014/main" val="4117518957"/>
                  </a:ext>
                </a:extLst>
              </a:tr>
              <a:tr h="370840">
                <a:tc>
                  <a:txBody>
                    <a:bodyPr/>
                    <a:lstStyle/>
                    <a:p>
                      <a:pPr rtl="0" fontAlgn="ctr"/>
                      <a:r>
                        <a:rPr lang="fr-FR" sz="1200" b="1">
                          <a:effectLst/>
                        </a:rPr>
                        <a:t>Cybercriminels</a:t>
                      </a:r>
                    </a:p>
                  </a:txBody>
                  <a:tcPr marL="47625" marR="47625" marT="47625" marB="47625" anchor="ctr"/>
                </a:tc>
                <a:tc>
                  <a:txBody>
                    <a:bodyPr/>
                    <a:lstStyle/>
                    <a:p>
                      <a:pPr rtl="0" fontAlgn="ctr"/>
                      <a:r>
                        <a:rPr lang="fr-FR" sz="1200" b="0">
                          <a:effectLst/>
                        </a:rPr>
                        <a:t>Il s'agit de hackers au chapeau noir qui travaillent à leur compte ou pour de grandes organisations de piratage informatique.</a:t>
                      </a:r>
                    </a:p>
                  </a:txBody>
                  <a:tcPr marL="47625" marR="47625" marT="47625" marB="47625" anchor="ctr"/>
                </a:tc>
                <a:extLst>
                  <a:ext uri="{0D108BD9-81ED-4DB2-BD59-A6C34878D82A}">
                    <a16:rowId xmlns:a16="http://schemas.microsoft.com/office/drawing/2014/main" val="400340865"/>
                  </a:ext>
                </a:extLst>
              </a:tr>
              <a:tr h="370840">
                <a:tc>
                  <a:txBody>
                    <a:bodyPr/>
                    <a:lstStyle/>
                    <a:p>
                      <a:pPr rtl="0" fontAlgn="ctr"/>
                      <a:r>
                        <a:rPr lang="fr-FR" sz="1200" b="1">
                          <a:effectLst/>
                        </a:rPr>
                        <a:t>Sponsorisé par l'État</a:t>
                      </a:r>
                    </a:p>
                  </a:txBody>
                  <a:tcPr marL="47625" marR="47625" marT="47625" marB="47625" anchor="ctr"/>
                </a:tc>
                <a:tc>
                  <a:txBody>
                    <a:bodyPr/>
                    <a:lstStyle/>
                    <a:p>
                      <a:pPr rtl="0" fontAlgn="ctr"/>
                      <a:r>
                        <a:rPr lang="fr-FR" sz="1200" b="0">
                          <a:effectLst/>
                        </a:rPr>
                        <a:t>Ils peuvent être vus comme des hackers en chapeau blanc ou en chapeau noir qui volent des secrets du gouvernement, collectent des renseignements et sabotent les réseaux. Ils ciblent généralement les gouvernements étrangers, les groupes terroristes et les grandes entreprises. La plupart des pays du monde participent dans une certaine mesure au piratage parrainé par l'État</a:t>
                      </a:r>
                    </a:p>
                  </a:txBody>
                  <a:tcPr marL="47625" marR="47625" marT="47625" marB="47625" anchor="ctr"/>
                </a:tc>
                <a:extLst>
                  <a:ext uri="{0D108BD9-81ED-4DB2-BD59-A6C34878D82A}">
                    <a16:rowId xmlns:a16="http://schemas.microsoft.com/office/drawing/2014/main" val="2719683667"/>
                  </a:ext>
                </a:extLst>
              </a:tr>
            </a:tbl>
          </a:graphicData>
        </a:graphic>
      </p:graphicFrame>
    </p:spTree>
    <p:extLst>
      <p:ext uri="{BB962C8B-B14F-4D97-AF65-F5344CB8AC3E}">
        <p14:creationId xmlns:p14="http://schemas.microsoft.com/office/powerpoint/2010/main" val="134939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Acteurs de menace</a:t>
            </a:r>
            <a:br>
              <a:rPr lang="en-US" dirty="0"/>
            </a:br>
            <a:r>
              <a:rPr lang="fr-FR" sz="2400"/>
              <a:t>Cybercriminels</a:t>
            </a:r>
          </a:p>
        </p:txBody>
      </p:sp>
      <p:sp>
        <p:nvSpPr>
          <p:cNvPr id="4" name="Content Placeholder 3">
            <a:extLst>
              <a:ext uri="{FF2B5EF4-FFF2-40B4-BE49-F238E27FC236}">
                <a16:creationId xmlns:a16="http://schemas.microsoft.com/office/drawing/2014/main" id="{6AE89DE6-91ED-415A-9407-35802F61F58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On estime que les cybercriminels volent des milliards de dollars aux consommateurs et aux entreprises. Les cybercriminels opèrent dans une économie souterraine où ils achètent, vendent et échangent des kits d'outils d'attaque, du code d'exploitation zero day, des services de botnet, des chevaux de Troie bancaires, des enregistreurs de frappe et bien plus encore. Ils achètent et vendent également les informations privées et la propriété intellectuelle qu'ils volent. Les cybercriminels ciblent les petites entreprises et les consommateurs, ainsi que les grandes entreprises et des industries entières.</a:t>
            </a:r>
          </a:p>
        </p:txBody>
      </p:sp>
    </p:spTree>
    <p:extLst>
      <p:ext uri="{BB962C8B-B14F-4D97-AF65-F5344CB8AC3E}">
        <p14:creationId xmlns:p14="http://schemas.microsoft.com/office/powerpoint/2010/main" val="2096684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Acteurs de menace</a:t>
            </a:r>
            <a:br>
              <a:rPr lang="en-US" dirty="0"/>
            </a:br>
            <a:r>
              <a:rPr lang="fr-FR" sz="2400"/>
              <a:t>Les hacktivistes</a:t>
            </a:r>
          </a:p>
        </p:txBody>
      </p:sp>
      <p:sp>
        <p:nvSpPr>
          <p:cNvPr id="5" name="Content Placeholder 4">
            <a:extLst>
              <a:ext uri="{FF2B5EF4-FFF2-40B4-BE49-F238E27FC236}">
                <a16:creationId xmlns:a16="http://schemas.microsoft.com/office/drawing/2014/main" id="{5647252F-0EC9-4143-9BCD-6BA4A36BC422}"/>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Anonymous et l'armée syrienne électronique sont deux exemples de groupes hacktivistes. Bien que la plupart des groupes hacktivistes ne soient pas bien organisés, ils peuvent causer des problèmes importants aux gouvernements et aux entreprises. Les hacktivistes ont tendance à s'appuyer sur des outils assez simples et disponibles gratuitement.</a:t>
            </a:r>
          </a:p>
        </p:txBody>
      </p:sp>
    </p:spTree>
    <p:extLst>
      <p:ext uri="{BB962C8B-B14F-4D97-AF65-F5344CB8AC3E}">
        <p14:creationId xmlns:p14="http://schemas.microsoft.com/office/powerpoint/2010/main" val="1527685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Acteurs de menace</a:t>
            </a:r>
            <a:br>
              <a:rPr lang="en-US" dirty="0"/>
            </a:br>
            <a:r>
              <a:rPr lang="fr-FR" sz="2400"/>
              <a:t>Pirates sponsorisés par l'État</a:t>
            </a:r>
          </a:p>
        </p:txBody>
      </p:sp>
      <p:sp>
        <p:nvSpPr>
          <p:cNvPr id="4" name="Content Placeholder 3">
            <a:extLst>
              <a:ext uri="{FF2B5EF4-FFF2-40B4-BE49-F238E27FC236}">
                <a16:creationId xmlns:a16="http://schemas.microsoft.com/office/drawing/2014/main" id="{B8C32E08-8A3D-448C-8EF7-F393FA98B23A}"/>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Les pirates informatiques sponsorisés par l'État créent un code d'attaque avancé et personnalisé, utilisant souvent des vulnérabilités logicielles non découvertes appelées vulnérabilités zero-day. Un exemple d'attaque parrainée par l'État concerne le malware Stuxnet qui a été créé pour endommager les capacités d'enrichissement nucléaire de l'Iran.</a:t>
            </a:r>
          </a:p>
        </p:txBody>
      </p:sp>
    </p:spTree>
    <p:extLst>
      <p:ext uri="{BB962C8B-B14F-4D97-AF65-F5344CB8AC3E}">
        <p14:creationId xmlns:p14="http://schemas.microsoft.com/office/powerpoint/2010/main" val="2351145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3.3 Outils d'acteur de menace</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d'acteur de menace</a:t>
            </a:r>
            <a:br>
              <a:rPr lang="en-US" dirty="0"/>
            </a:br>
            <a:r>
              <a:rPr lang="fr-FR" sz="2400"/>
              <a:t>Vidéo - Outils d'acteur de menace</a:t>
            </a:r>
          </a:p>
        </p:txBody>
      </p:sp>
      <p:sp>
        <p:nvSpPr>
          <p:cNvPr id="4" name="Content Placeholder 3">
            <a:extLst>
              <a:ext uri="{FF2B5EF4-FFF2-40B4-BE49-F238E27FC236}">
                <a16:creationId xmlns:a16="http://schemas.microsoft.com/office/drawing/2014/main" id="{51FB38E1-F809-1848-978A-29EB4312989F}"/>
              </a:ext>
            </a:extLst>
          </p:cNvPr>
          <p:cNvSpPr>
            <a:spLocks noGrp="1"/>
          </p:cNvSpPr>
          <p:nvPr>
            <p:ph idx="1"/>
          </p:nvPr>
        </p:nvSpPr>
        <p:spPr>
          <a:xfrm>
            <a:off x="474662" y="731837"/>
            <a:ext cx="8280057" cy="3689897"/>
          </a:xfrm>
        </p:spPr>
        <p:txBody>
          <a:bodyPr/>
          <a:lstStyle/>
          <a:p>
            <a:pPr marL="0" indent="0" algn="l" rtl="0"/>
            <a:r>
              <a:rPr lang="fr-FR">
                <a:solidFill>
                  <a:srgbClr val="000000"/>
                </a:solidFill>
              </a:rPr>
              <a:t>Cette vidéo couvrira les points suivants:</a:t>
            </a:r>
          </a:p>
          <a:p>
            <a:pPr marL="342900" indent="-342900" algn="l" rtl="0">
              <a:buFont typeface="Arial" panose="020B0604020202020204" pitchFamily="34" charset="0"/>
              <a:buChar char="•"/>
            </a:pPr>
            <a:r>
              <a:rPr lang="fr-FR">
                <a:solidFill>
                  <a:srgbClr val="000000"/>
                </a:solidFill>
              </a:rPr>
              <a:t>Expliquer les outils de test de pénétration</a:t>
            </a:r>
          </a:p>
          <a:p>
            <a:pPr marL="342900" indent="-342900" algn="l" rtl="0">
              <a:buFont typeface="Arial" panose="020B0604020202020204" pitchFamily="34" charset="0"/>
              <a:buChar char="•"/>
            </a:pPr>
            <a:r>
              <a:rPr lang="fr-FR">
                <a:solidFill>
                  <a:srgbClr val="000000"/>
                </a:solidFill>
              </a:rPr>
              <a:t>Expliquez les types d'attaque</a:t>
            </a:r>
          </a:p>
        </p:txBody>
      </p:sp>
    </p:spTree>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d'acteur de menace</a:t>
            </a:r>
            <a:br>
              <a:rPr lang="en-US" dirty="0"/>
            </a:br>
            <a:r>
              <a:rPr lang="fr-FR" sz="2400"/>
              <a:t>Introduction aux outils d'attaque</a:t>
            </a:r>
          </a:p>
        </p:txBody>
      </p:sp>
      <p:sp>
        <p:nvSpPr>
          <p:cNvPr id="4" name="Content Placeholder 3">
            <a:extLst>
              <a:ext uri="{FF2B5EF4-FFF2-40B4-BE49-F238E27FC236}">
                <a16:creationId xmlns:a16="http://schemas.microsoft.com/office/drawing/2014/main" id="{51FB38E1-F809-1848-978A-29EB4312989F}"/>
              </a:ext>
            </a:extLst>
          </p:cNvPr>
          <p:cNvSpPr>
            <a:spLocks noGrp="1"/>
          </p:cNvSpPr>
          <p:nvPr>
            <p:ph idx="1"/>
          </p:nvPr>
        </p:nvSpPr>
        <p:spPr>
          <a:xfrm>
            <a:off x="474662" y="731837"/>
            <a:ext cx="8280057" cy="3689897"/>
          </a:xfrm>
        </p:spPr>
        <p:txBody>
          <a:bodyPr/>
          <a:lstStyle/>
          <a:p>
            <a:pPr marL="0" indent="0" algn="l" rtl="0"/>
            <a:r>
              <a:rPr lang="fr-FR">
                <a:solidFill>
                  <a:srgbClr val="000000"/>
                </a:solidFill>
              </a:rPr>
              <a:t>Pour exploiter une vulnérabilité, un acteur de menace doit disposer d'une technique ou d'un outil. Au fil des ans, les outils d'attaque sont devenus plus sophistiqués et hautement automatisés. Ces nouveaux outils nécessitent moins de connaissances techniques pour être implémentés.</a:t>
            </a:r>
          </a:p>
        </p:txBody>
      </p:sp>
    </p:spTree>
    <p:extLst>
      <p:ext uri="{BB962C8B-B14F-4D97-AF65-F5344CB8AC3E}">
        <p14:creationId xmlns:p14="http://schemas.microsoft.com/office/powerpoint/2010/main" val="2548732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rtl="0">
              <a:buNone/>
            </a:pPr>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48436900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d'acteur de menace</a:t>
            </a:r>
            <a:br>
              <a:rPr lang="en-US" dirty="0"/>
            </a:br>
            <a:r>
              <a:rPr lang="fr-FR" sz="2400"/>
              <a:t>Évolution des outils de sécurité</a:t>
            </a:r>
          </a:p>
        </p:txBody>
      </p:sp>
      <p:sp>
        <p:nvSpPr>
          <p:cNvPr id="5" name="Content Placeholder 4">
            <a:extLst>
              <a:ext uri="{FF2B5EF4-FFF2-40B4-BE49-F238E27FC236}">
                <a16:creationId xmlns:a16="http://schemas.microsoft.com/office/drawing/2014/main" id="{58163159-BE53-4F60-A16B-8C5A02182621}"/>
              </a:ext>
            </a:extLst>
          </p:cNvPr>
          <p:cNvSpPr>
            <a:spLocks noGrp="1"/>
          </p:cNvSpPr>
          <p:nvPr>
            <p:ph idx="1"/>
          </p:nvPr>
        </p:nvSpPr>
        <p:spPr>
          <a:xfrm>
            <a:off x="474662" y="731837"/>
            <a:ext cx="8280057" cy="607865"/>
          </a:xfrm>
        </p:spPr>
        <p:txBody>
          <a:bodyPr/>
          <a:lstStyle/>
          <a:p>
            <a:pPr marL="0" indent="0" algn="l" rtl="0"/>
            <a:r>
              <a:rPr lang="fr-FR" sz="1400">
                <a:solidFill>
                  <a:srgbClr val="000000"/>
                </a:solidFill>
              </a:rPr>
              <a:t>Le tableau présente les catégories d'outils de test de pénétration courants. Remarquez comment certains outils sont utilisés par les chapeaux blancs et les chapeaux noirs. Gardez à l'esprit que la liste n'est pas exhaustive car de nouveaux outils sont toujours en développement.</a:t>
            </a:r>
          </a:p>
        </p:txBody>
      </p:sp>
      <p:graphicFrame>
        <p:nvGraphicFramePr>
          <p:cNvPr id="10" name="Table 10">
            <a:extLst>
              <a:ext uri="{FF2B5EF4-FFF2-40B4-BE49-F238E27FC236}">
                <a16:creationId xmlns:a16="http://schemas.microsoft.com/office/drawing/2014/main" id="{ACDF1C54-809F-4BFE-BBC1-2CD17112AA36}"/>
              </a:ext>
            </a:extLst>
          </p:cNvPr>
          <p:cNvGraphicFramePr>
            <a:graphicFrameLocks noGrp="1"/>
          </p:cNvGraphicFramePr>
          <p:nvPr>
            <p:extLst>
              <p:ext uri="{D42A27DB-BD31-4B8C-83A1-F6EECF244321}">
                <p14:modId xmlns:p14="http://schemas.microsoft.com/office/powerpoint/2010/main" val="3263151185"/>
              </p:ext>
            </p:extLst>
          </p:nvPr>
        </p:nvGraphicFramePr>
        <p:xfrm>
          <a:off x="636587" y="1463675"/>
          <a:ext cx="7870826" cy="3344232"/>
        </p:xfrm>
        <a:graphic>
          <a:graphicData uri="http://schemas.openxmlformats.org/drawingml/2006/table">
            <a:tbl>
              <a:tblPr firstRow="1" bandRow="1">
                <a:tableStyleId>{5C22544A-7EE6-4342-B048-85BDC9FD1C3A}</a:tableStyleId>
              </a:tblPr>
              <a:tblGrid>
                <a:gridCol w="1330284">
                  <a:extLst>
                    <a:ext uri="{9D8B030D-6E8A-4147-A177-3AD203B41FA5}">
                      <a16:colId xmlns:a16="http://schemas.microsoft.com/office/drawing/2014/main" val="4155723150"/>
                    </a:ext>
                  </a:extLst>
                </a:gridCol>
                <a:gridCol w="6540542">
                  <a:extLst>
                    <a:ext uri="{9D8B030D-6E8A-4147-A177-3AD203B41FA5}">
                      <a16:colId xmlns:a16="http://schemas.microsoft.com/office/drawing/2014/main" val="2550611757"/>
                    </a:ext>
                  </a:extLst>
                </a:gridCol>
              </a:tblGrid>
              <a:tr h="400657">
                <a:tc>
                  <a:txBody>
                    <a:bodyPr/>
                    <a:lstStyle/>
                    <a:p>
                      <a:pPr algn="l" rtl="0" fontAlgn="ctr"/>
                      <a:r>
                        <a:rPr lang="fr-FR" sz="1100">
                          <a:effectLst/>
                        </a:rPr>
                        <a:t>Outil de test de pénétration</a:t>
                      </a:r>
                    </a:p>
                  </a:txBody>
                  <a:tcPr marL="47625" marR="47625" marT="47625" marB="47625" anchor="ctr"/>
                </a:tc>
                <a:tc>
                  <a:txBody>
                    <a:bodyPr/>
                    <a:lstStyle/>
                    <a:p>
                      <a:pPr algn="l" rtl="0" fontAlgn="ctr"/>
                      <a:r>
                        <a:rPr lang="fr-FR" sz="1100">
                          <a:effectLst/>
                        </a:rPr>
                        <a:t>Description</a:t>
                      </a:r>
                    </a:p>
                  </a:txBody>
                  <a:tcPr marL="47625" marR="47625" marT="47625" marB="47625" anchor="ctr"/>
                </a:tc>
                <a:extLst>
                  <a:ext uri="{0D108BD9-81ED-4DB2-BD59-A6C34878D82A}">
                    <a16:rowId xmlns:a16="http://schemas.microsoft.com/office/drawing/2014/main" val="3622081630"/>
                  </a:ext>
                </a:extLst>
              </a:tr>
              <a:tr h="718534">
                <a:tc>
                  <a:txBody>
                    <a:bodyPr/>
                    <a:lstStyle/>
                    <a:p>
                      <a:pPr rtl="0" fontAlgn="ctr"/>
                      <a:r>
                        <a:rPr lang="fr-FR" sz="1100" b="0">
                          <a:effectLst/>
                        </a:rPr>
                        <a:t>Craqueurs de mots de passe</a:t>
                      </a:r>
                    </a:p>
                  </a:txBody>
                  <a:tcPr marL="47625" marR="47625" marT="47625" marB="47625" anchor="ctr"/>
                </a:tc>
                <a:tc>
                  <a:txBody>
                    <a:bodyPr/>
                    <a:lstStyle/>
                    <a:p>
                      <a:pPr rtl="0" fontAlgn="ctr"/>
                      <a:r>
                        <a:rPr lang="fr-FR" sz="1100" b="0">
                          <a:effectLst/>
                        </a:rPr>
                        <a:t>Les outils de piratage de mot de passe sont souvent appelés outils de récupération de mot de passe et peuvent être utilisés pour casser ou récupérer un mot de passe. Les craqueurs de mot de passe font des suppositions à plusieurs reprises afin de casser le mot de passe. Des exemples d'outils de craquage de mot de passe incluent John the Ripper, Ophcrack, L0phtCrack, THC Hydra, Rainbow Crack et Medusa.</a:t>
                      </a:r>
                    </a:p>
                  </a:txBody>
                  <a:tcPr marL="47625" marR="47625" marT="47625" marB="47625" anchor="ctr"/>
                </a:tc>
                <a:extLst>
                  <a:ext uri="{0D108BD9-81ED-4DB2-BD59-A6C34878D82A}">
                    <a16:rowId xmlns:a16="http://schemas.microsoft.com/office/drawing/2014/main" val="3293108817"/>
                  </a:ext>
                </a:extLst>
              </a:tr>
              <a:tr h="559596">
                <a:tc>
                  <a:txBody>
                    <a:bodyPr/>
                    <a:lstStyle/>
                    <a:p>
                      <a:pPr rtl="0" fontAlgn="ctr"/>
                      <a:r>
                        <a:rPr lang="fr-FR" sz="1100" b="0">
                          <a:effectLst/>
                        </a:rPr>
                        <a:t>Outils de piratage sans fil</a:t>
                      </a:r>
                    </a:p>
                  </a:txBody>
                  <a:tcPr marL="47625" marR="47625" marT="47625" marB="47625" anchor="ctr"/>
                </a:tc>
                <a:tc>
                  <a:txBody>
                    <a:bodyPr/>
                    <a:lstStyle/>
                    <a:p>
                      <a:pPr rtl="0" fontAlgn="ctr"/>
                      <a:r>
                        <a:rPr lang="fr-FR" sz="1100" b="0">
                          <a:effectLst/>
                        </a:rPr>
                        <a:t>Les outils de piratage sans fil sont utilisés pour pirater intentionnellement un réseau sans fil afin de détecter les vulnérabilités de sécurité. Des exemples d'outils de piratage sans fil incluent Aircrack-ng, Kismet, InSSIDer, KisMAC, Firesheep et ViStumbler.</a:t>
                      </a:r>
                    </a:p>
                  </a:txBody>
                  <a:tcPr marL="47625" marR="47625" marT="47625" marB="47625" anchor="ctr"/>
                </a:tc>
                <a:extLst>
                  <a:ext uri="{0D108BD9-81ED-4DB2-BD59-A6C34878D82A}">
                    <a16:rowId xmlns:a16="http://schemas.microsoft.com/office/drawing/2014/main" val="792203969"/>
                  </a:ext>
                </a:extLst>
              </a:tr>
              <a:tr h="559596">
                <a:tc>
                  <a:txBody>
                    <a:bodyPr/>
                    <a:lstStyle/>
                    <a:p>
                      <a:pPr rtl="0" fontAlgn="ctr"/>
                      <a:r>
                        <a:rPr lang="fr-FR" sz="1100" b="0">
                          <a:effectLst/>
                        </a:rPr>
                        <a:t>Analyse du réseau et outils de piratage</a:t>
                      </a:r>
                    </a:p>
                  </a:txBody>
                  <a:tcPr marL="47625" marR="47625" marT="47625" marB="47625" anchor="ctr"/>
                </a:tc>
                <a:tc>
                  <a:txBody>
                    <a:bodyPr/>
                    <a:lstStyle/>
                    <a:p>
                      <a:pPr rtl="0" fontAlgn="ctr"/>
                      <a:r>
                        <a:rPr lang="fr-FR" sz="1100" b="0">
                          <a:effectLst/>
                        </a:rPr>
                        <a:t>Les outils d'analyse du réseau recherchent des ports TCP ou UDP ouverts sur les appareils réseau, les serveurs et les hôtes. Nmap, SuperScan, Angry IP Scanner et NetScanTools en sont quelques exemples.</a:t>
                      </a:r>
                    </a:p>
                  </a:txBody>
                  <a:tcPr marL="47625" marR="47625" marT="47625" marB="47625" anchor="ctr"/>
                </a:tc>
                <a:extLst>
                  <a:ext uri="{0D108BD9-81ED-4DB2-BD59-A6C34878D82A}">
                    <a16:rowId xmlns:a16="http://schemas.microsoft.com/office/drawing/2014/main" val="4076634743"/>
                  </a:ext>
                </a:extLst>
              </a:tr>
              <a:tr h="400657">
                <a:tc>
                  <a:txBody>
                    <a:bodyPr/>
                    <a:lstStyle/>
                    <a:p>
                      <a:pPr rtl="0" fontAlgn="ctr"/>
                      <a:r>
                        <a:rPr lang="fr-FR" sz="1100" b="0">
                          <a:effectLst/>
                        </a:rPr>
                        <a:t>Outils de création de paquets</a:t>
                      </a:r>
                    </a:p>
                  </a:txBody>
                  <a:tcPr marL="47625" marR="47625" marT="47625" marB="47625" anchor="ctr"/>
                </a:tc>
                <a:tc>
                  <a:txBody>
                    <a:bodyPr/>
                    <a:lstStyle/>
                    <a:p>
                      <a:pPr rtl="0" fontAlgn="ctr"/>
                      <a:r>
                        <a:rPr lang="fr-FR" sz="1100" b="0">
                          <a:effectLst/>
                        </a:rPr>
                        <a:t>Ces outils analysent et testent la robustesse d'un pare-feu à l'aide de paquets falsifiés spéciaux. Les exemples incluent Hping, Scapy, Socat, Yersinia, Netcat, Nping et Nemesis.</a:t>
                      </a:r>
                    </a:p>
                  </a:txBody>
                  <a:tcPr marL="47625" marR="47625" marT="47625" marB="47625" anchor="ctr"/>
                </a:tc>
                <a:extLst>
                  <a:ext uri="{0D108BD9-81ED-4DB2-BD59-A6C34878D82A}">
                    <a16:rowId xmlns:a16="http://schemas.microsoft.com/office/drawing/2014/main" val="3129414898"/>
                  </a:ext>
                </a:extLst>
              </a:tr>
              <a:tr h="559596">
                <a:tc>
                  <a:txBody>
                    <a:bodyPr/>
                    <a:lstStyle/>
                    <a:p>
                      <a:pPr rtl="0" fontAlgn="ctr"/>
                      <a:r>
                        <a:rPr lang="fr-FR" sz="1100" b="0">
                          <a:effectLst/>
                        </a:rPr>
                        <a:t>Analyseurs de paquets</a:t>
                      </a:r>
                    </a:p>
                  </a:txBody>
                  <a:tcPr marL="47625" marR="47625" marT="47625" marB="47625" anchor="ctr"/>
                </a:tc>
                <a:tc>
                  <a:txBody>
                    <a:bodyPr/>
                    <a:lstStyle/>
                    <a:p>
                      <a:pPr rtl="0" fontAlgn="ctr"/>
                      <a:r>
                        <a:rPr lang="fr-FR" sz="1100" b="0">
                          <a:effectLst/>
                        </a:rPr>
                        <a:t>Ces outils capturent et analysent les paquets sur les LAN ou les WLAN Ethernet classiques. Wireshark, Tcpdump, Ettercap, Dsniff, EtherApe, Paros, Fiddler, Ratproxy et SSLstrip en sont quelques exemples.</a:t>
                      </a:r>
                    </a:p>
                  </a:txBody>
                  <a:tcPr marL="47625" marR="47625" marT="47625" marB="47625" anchor="ctr"/>
                </a:tc>
                <a:extLst>
                  <a:ext uri="{0D108BD9-81ED-4DB2-BD59-A6C34878D82A}">
                    <a16:rowId xmlns:a16="http://schemas.microsoft.com/office/drawing/2014/main" val="624535015"/>
                  </a:ext>
                </a:extLst>
              </a:tr>
            </a:tbl>
          </a:graphicData>
        </a:graphic>
      </p:graphicFrame>
    </p:spTree>
    <p:extLst>
      <p:ext uri="{BB962C8B-B14F-4D97-AF65-F5344CB8AC3E}">
        <p14:creationId xmlns:p14="http://schemas.microsoft.com/office/powerpoint/2010/main" val="671697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d'acteur de menace</a:t>
            </a:r>
            <a:br>
              <a:rPr lang="en-US" dirty="0"/>
            </a:br>
            <a:r>
              <a:rPr lang="fr-FR" sz="2400"/>
              <a:t>Évolution des outils de sécurité (suite)</a:t>
            </a:r>
          </a:p>
        </p:txBody>
      </p:sp>
      <p:graphicFrame>
        <p:nvGraphicFramePr>
          <p:cNvPr id="10" name="Table 10">
            <a:extLst>
              <a:ext uri="{FF2B5EF4-FFF2-40B4-BE49-F238E27FC236}">
                <a16:creationId xmlns:a16="http://schemas.microsoft.com/office/drawing/2014/main" id="{ACDF1C54-809F-4BFE-BBC1-2CD17112AA36}"/>
              </a:ext>
            </a:extLst>
          </p:cNvPr>
          <p:cNvGraphicFramePr>
            <a:graphicFrameLocks noGrp="1"/>
          </p:cNvGraphicFramePr>
          <p:nvPr>
            <p:extLst>
              <p:ext uri="{D42A27DB-BD31-4B8C-83A1-F6EECF244321}">
                <p14:modId xmlns:p14="http://schemas.microsoft.com/office/powerpoint/2010/main" val="1953745962"/>
              </p:ext>
            </p:extLst>
          </p:nvPr>
        </p:nvGraphicFramePr>
        <p:xfrm>
          <a:off x="474662" y="628470"/>
          <a:ext cx="7870826" cy="3801618"/>
        </p:xfrm>
        <a:graphic>
          <a:graphicData uri="http://schemas.openxmlformats.org/drawingml/2006/table">
            <a:tbl>
              <a:tblPr firstRow="1" bandRow="1">
                <a:tableStyleId>{5C22544A-7EE6-4342-B048-85BDC9FD1C3A}</a:tableStyleId>
              </a:tblPr>
              <a:tblGrid>
                <a:gridCol w="1330284">
                  <a:extLst>
                    <a:ext uri="{9D8B030D-6E8A-4147-A177-3AD203B41FA5}">
                      <a16:colId xmlns:a16="http://schemas.microsoft.com/office/drawing/2014/main" val="4155723150"/>
                    </a:ext>
                  </a:extLst>
                </a:gridCol>
                <a:gridCol w="6540542">
                  <a:extLst>
                    <a:ext uri="{9D8B030D-6E8A-4147-A177-3AD203B41FA5}">
                      <a16:colId xmlns:a16="http://schemas.microsoft.com/office/drawing/2014/main" val="2550611757"/>
                    </a:ext>
                  </a:extLst>
                </a:gridCol>
              </a:tblGrid>
              <a:tr h="279268">
                <a:tc>
                  <a:txBody>
                    <a:bodyPr/>
                    <a:lstStyle/>
                    <a:p>
                      <a:pPr algn="l" rtl="0" fontAlgn="ctr"/>
                      <a:r>
                        <a:rPr lang="fr-FR" sz="1000">
                          <a:effectLst/>
                        </a:rPr>
                        <a:t>Outil de test de pénétration</a:t>
                      </a:r>
                    </a:p>
                  </a:txBody>
                  <a:tcPr marL="47625" marR="47625" marT="47625" marB="47625" anchor="ctr"/>
                </a:tc>
                <a:tc>
                  <a:txBody>
                    <a:bodyPr/>
                    <a:lstStyle/>
                    <a:p>
                      <a:pPr algn="l" rtl="0" fontAlgn="ctr"/>
                      <a:r>
                        <a:rPr lang="fr-FR" sz="1000">
                          <a:effectLst/>
                        </a:rPr>
                        <a:t>Description</a:t>
                      </a:r>
                    </a:p>
                  </a:txBody>
                  <a:tcPr marL="47625" marR="47625" marT="47625" marB="47625" anchor="ctr"/>
                </a:tc>
                <a:extLst>
                  <a:ext uri="{0D108BD9-81ED-4DB2-BD59-A6C34878D82A}">
                    <a16:rowId xmlns:a16="http://schemas.microsoft.com/office/drawing/2014/main" val="3622081630"/>
                  </a:ext>
                </a:extLst>
              </a:tr>
              <a:tr h="301520">
                <a:tc>
                  <a:txBody>
                    <a:bodyPr/>
                    <a:lstStyle/>
                    <a:p>
                      <a:pPr rtl="0" fontAlgn="ctr"/>
                      <a:r>
                        <a:rPr lang="fr-FR" sz="1000" b="0">
                          <a:effectLst/>
                        </a:rPr>
                        <a:t>Détecteurs de rootkit</a:t>
                      </a:r>
                    </a:p>
                  </a:txBody>
                  <a:tcPr marL="47625" marR="47625" marT="47625" marB="47625" anchor="ctr"/>
                </a:tc>
                <a:tc>
                  <a:txBody>
                    <a:bodyPr/>
                    <a:lstStyle/>
                    <a:p>
                      <a:pPr rtl="0" fontAlgn="ctr"/>
                      <a:r>
                        <a:rPr lang="fr-FR" sz="1000" b="0">
                          <a:effectLst/>
                        </a:rPr>
                        <a:t>Ils vérifient l'intégrité des répertoires et des fichiers utilisés par les hackers bienveillants afin de détecter les rootkits installés. AIDE, Netfilter et PF: OpenBSD Packet Filter en sont quelques exemples.</a:t>
                      </a:r>
                    </a:p>
                  </a:txBody>
                  <a:tcPr marL="47625" marR="47625" marT="47625" marB="47625" anchor="ctr"/>
                </a:tc>
                <a:extLst>
                  <a:ext uri="{0D108BD9-81ED-4DB2-BD59-A6C34878D82A}">
                    <a16:rowId xmlns:a16="http://schemas.microsoft.com/office/drawing/2014/main" val="3157979628"/>
                  </a:ext>
                </a:extLst>
              </a:tr>
              <a:tr h="301520">
                <a:tc>
                  <a:txBody>
                    <a:bodyPr/>
                    <a:lstStyle/>
                    <a:p>
                      <a:pPr rtl="0" fontAlgn="ctr"/>
                      <a:r>
                        <a:rPr lang="fr-FR" sz="1000" b="0">
                          <a:effectLst/>
                        </a:rPr>
                        <a:t>Générateurs de bruits pour rechercher des vulnérabilités</a:t>
                      </a:r>
                    </a:p>
                  </a:txBody>
                  <a:tcPr marL="47625" marR="47625" marT="47625" marB="47625" anchor="ctr"/>
                </a:tc>
                <a:tc>
                  <a:txBody>
                    <a:bodyPr/>
                    <a:lstStyle/>
                    <a:p>
                      <a:pPr rtl="0" fontAlgn="ctr"/>
                      <a:r>
                        <a:rPr lang="fr-FR" sz="1000" b="0">
                          <a:effectLst/>
                        </a:rPr>
                        <a:t>Les fuzzers sont des outils utilisés par les acteurs de menace pour découvrir les vulnérabilités de sécurité d'un ordinateur. Les exemples de fuzzers incluent Skipfish, Wapiti et W3af.</a:t>
                      </a:r>
                    </a:p>
                  </a:txBody>
                  <a:tcPr marL="47625" marR="47625" marT="47625" marB="47625" anchor="ctr"/>
                </a:tc>
                <a:extLst>
                  <a:ext uri="{0D108BD9-81ED-4DB2-BD59-A6C34878D82A}">
                    <a16:rowId xmlns:a16="http://schemas.microsoft.com/office/drawing/2014/main" val="2249412404"/>
                  </a:ext>
                </a:extLst>
              </a:tr>
              <a:tr h="301520">
                <a:tc>
                  <a:txBody>
                    <a:bodyPr/>
                    <a:lstStyle/>
                    <a:p>
                      <a:pPr rtl="0" fontAlgn="ctr"/>
                      <a:r>
                        <a:rPr lang="fr-FR" sz="1000" b="0">
                          <a:effectLst/>
                        </a:rPr>
                        <a:t>Outils d'investigation</a:t>
                      </a:r>
                    </a:p>
                  </a:txBody>
                  <a:tcPr marL="47625" marR="47625" marT="47625" marB="47625" anchor="ctr"/>
                </a:tc>
                <a:tc>
                  <a:txBody>
                    <a:bodyPr/>
                    <a:lstStyle/>
                    <a:p>
                      <a:pPr rtl="0" fontAlgn="ctr"/>
                      <a:r>
                        <a:rPr lang="fr-FR" sz="1000" b="0">
                          <a:effectLst/>
                        </a:rPr>
                        <a:t>Ces outils sont utilisés par les pirates du chapeau blanc pour flairer toute trace de preuves existant dans un ordinateur. Sleuth Kit, Helix, Maltego et Encase en sont quelques exemples.</a:t>
                      </a:r>
                    </a:p>
                  </a:txBody>
                  <a:tcPr marL="47625" marR="47625" marT="47625" marB="47625" anchor="ctr"/>
                </a:tc>
                <a:extLst>
                  <a:ext uri="{0D108BD9-81ED-4DB2-BD59-A6C34878D82A}">
                    <a16:rowId xmlns:a16="http://schemas.microsoft.com/office/drawing/2014/main" val="4147644561"/>
                  </a:ext>
                </a:extLst>
              </a:tr>
              <a:tr h="412242">
                <a:tc>
                  <a:txBody>
                    <a:bodyPr/>
                    <a:lstStyle/>
                    <a:p>
                      <a:pPr rtl="0" fontAlgn="ctr"/>
                      <a:r>
                        <a:rPr lang="fr-FR" sz="1000" b="0">
                          <a:effectLst/>
                        </a:rPr>
                        <a:t>Débogueurs</a:t>
                      </a:r>
                    </a:p>
                  </a:txBody>
                  <a:tcPr marL="47625" marR="47625" marT="47625" marB="47625" anchor="ctr"/>
                </a:tc>
                <a:tc>
                  <a:txBody>
                    <a:bodyPr/>
                    <a:lstStyle/>
                    <a:p>
                      <a:pPr rtl="0" fontAlgn="ctr"/>
                      <a:r>
                        <a:rPr lang="fr-FR" sz="1000" b="0">
                          <a:effectLst/>
                        </a:rPr>
                        <a:t>Ces outils sont utilisés par les hackers au chapeau noir pour inverser l'ingénierie des fichiers binaires lors de l'écriture d'exploits. Ils sont également utilisés par les hackers chapeau blanc pour analyser les malwares. GDB, WinDbg, IDA Pro et Immunity Debugger sont quelques exemples d'outils de débogage.</a:t>
                      </a:r>
                    </a:p>
                  </a:txBody>
                  <a:tcPr marL="47625" marR="47625" marT="47625" marB="47625" anchor="ctr"/>
                </a:tc>
                <a:extLst>
                  <a:ext uri="{0D108BD9-81ED-4DB2-BD59-A6C34878D82A}">
                    <a16:rowId xmlns:a16="http://schemas.microsoft.com/office/drawing/2014/main" val="3437827108"/>
                  </a:ext>
                </a:extLst>
              </a:tr>
              <a:tr h="412242">
                <a:tc>
                  <a:txBody>
                    <a:bodyPr/>
                    <a:lstStyle/>
                    <a:p>
                      <a:pPr rtl="0" fontAlgn="ctr"/>
                      <a:r>
                        <a:rPr lang="fr-FR" sz="1000" b="0">
                          <a:effectLst/>
                        </a:rPr>
                        <a:t>Piratage de systèmes d'exploitation</a:t>
                      </a:r>
                    </a:p>
                  </a:txBody>
                  <a:tcPr marL="47625" marR="47625" marT="47625" marB="47625" anchor="ctr"/>
                </a:tc>
                <a:tc>
                  <a:txBody>
                    <a:bodyPr/>
                    <a:lstStyle/>
                    <a:p>
                      <a:pPr rtl="0" fontAlgn="ctr"/>
                      <a:r>
                        <a:rPr lang="fr-FR" sz="1000" b="0">
                          <a:effectLst/>
                        </a:rPr>
                        <a:t>Ce sont des systèmes d'exploitation spécialement conçus préchargés avec des outils optimisés pour le piratage. Des exemples de systèmes d'exploitation de piratage spécialement conçus incluent Kali Linux, BackBox Linux.</a:t>
                      </a:r>
                    </a:p>
                  </a:txBody>
                  <a:tcPr marL="47625" marR="47625" marT="47625" marB="47625" anchor="ctr"/>
                </a:tc>
                <a:extLst>
                  <a:ext uri="{0D108BD9-81ED-4DB2-BD59-A6C34878D82A}">
                    <a16:rowId xmlns:a16="http://schemas.microsoft.com/office/drawing/2014/main" val="1201415600"/>
                  </a:ext>
                </a:extLst>
              </a:tr>
              <a:tr h="412242">
                <a:tc>
                  <a:txBody>
                    <a:bodyPr/>
                    <a:lstStyle/>
                    <a:p>
                      <a:pPr rtl="0" fontAlgn="ctr"/>
                      <a:r>
                        <a:rPr lang="fr-FR" sz="1000" b="0">
                          <a:effectLst/>
                        </a:rPr>
                        <a:t>Outils de chiffrement</a:t>
                      </a:r>
                    </a:p>
                  </a:txBody>
                  <a:tcPr marL="47625" marR="47625" marT="47625" marB="47625" anchor="ctr"/>
                </a:tc>
                <a:tc>
                  <a:txBody>
                    <a:bodyPr/>
                    <a:lstStyle/>
                    <a:p>
                      <a:pPr rtl="0" fontAlgn="ctr"/>
                      <a:r>
                        <a:rPr lang="fr-FR" sz="1000" b="0">
                          <a:effectLst/>
                        </a:rPr>
                        <a:t>Ces outils de chiffrement utilisent des algorithmes pour encoder les données afin d'empêcher tout accès non autorisé aux données chiffrées. VeraCrypt, CipherShed, OpenSHH, OpenSSL, Tor, OpenVPN et Stunnel en sont quelques exemples.</a:t>
                      </a:r>
                    </a:p>
                  </a:txBody>
                  <a:tcPr marL="47625" marR="47625" marT="47625" marB="47625" anchor="ctr"/>
                </a:tc>
                <a:extLst>
                  <a:ext uri="{0D108BD9-81ED-4DB2-BD59-A6C34878D82A}">
                    <a16:rowId xmlns:a16="http://schemas.microsoft.com/office/drawing/2014/main" val="73672600"/>
                  </a:ext>
                </a:extLst>
              </a:tr>
              <a:tr h="412242">
                <a:tc>
                  <a:txBody>
                    <a:bodyPr/>
                    <a:lstStyle/>
                    <a:p>
                      <a:pPr rtl="0" fontAlgn="ctr"/>
                      <a:r>
                        <a:rPr lang="fr-FR" sz="1000" b="0">
                          <a:effectLst/>
                        </a:rPr>
                        <a:t>Outils d'exploitation des vulnérabilités</a:t>
                      </a:r>
                    </a:p>
                  </a:txBody>
                  <a:tcPr marL="47625" marR="47625" marT="47625" marB="47625" anchor="ctr"/>
                </a:tc>
                <a:tc>
                  <a:txBody>
                    <a:bodyPr/>
                    <a:lstStyle/>
                    <a:p>
                      <a:pPr rtl="0" fontAlgn="ctr"/>
                      <a:r>
                        <a:rPr lang="fr-FR" sz="1000" b="0">
                          <a:effectLst/>
                        </a:rPr>
                        <a:t>Ces outils déterminent si un hôte distant est vulnérable à une attaque. Core Impact, Metasploit, Sqlmap, Social Engineer Toolkit et Netsparker en sont quelques exemples.</a:t>
                      </a:r>
                    </a:p>
                  </a:txBody>
                  <a:tcPr marL="47625" marR="47625" marT="47625" marB="47625" anchor="ctr"/>
                </a:tc>
                <a:extLst>
                  <a:ext uri="{0D108BD9-81ED-4DB2-BD59-A6C34878D82A}">
                    <a16:rowId xmlns:a16="http://schemas.microsoft.com/office/drawing/2014/main" val="1891662437"/>
                  </a:ext>
                </a:extLst>
              </a:tr>
              <a:tr h="467603">
                <a:tc>
                  <a:txBody>
                    <a:bodyPr/>
                    <a:lstStyle/>
                    <a:p>
                      <a:pPr rtl="0" fontAlgn="ctr"/>
                      <a:r>
                        <a:rPr lang="fr-FR" sz="1000" b="0">
                          <a:effectLst/>
                        </a:rPr>
                        <a:t>Scanners de vulnérabilité</a:t>
                      </a:r>
                    </a:p>
                  </a:txBody>
                  <a:tcPr marL="47625" marR="47625" marT="47625" marB="47625" anchor="ctr"/>
                </a:tc>
                <a:tc>
                  <a:txBody>
                    <a:bodyPr/>
                    <a:lstStyle/>
                    <a:p>
                      <a:pPr rtl="0" fontAlgn="ctr"/>
                      <a:r>
                        <a:rPr lang="fr-FR" sz="1000" b="0">
                          <a:effectLst/>
                        </a:rPr>
                        <a:t>Ces outils analysent un réseau ou un système pour identifier les ports ouverts. Ils peuvent également rechercher des vulnérabilités connues et analyser des machines virtuelles, des appareils BYOD et des bases de données clientes. Des exemples d'outils incluent Nipper, Core Impact, Nessus, SAINT et OpenVAS</a:t>
                      </a:r>
                    </a:p>
                  </a:txBody>
                  <a:tcPr marL="47625" marR="47625" marT="47625" marB="47625" anchor="ctr"/>
                </a:tc>
                <a:extLst>
                  <a:ext uri="{0D108BD9-81ED-4DB2-BD59-A6C34878D82A}">
                    <a16:rowId xmlns:a16="http://schemas.microsoft.com/office/drawing/2014/main" val="144898808"/>
                  </a:ext>
                </a:extLst>
              </a:tr>
            </a:tbl>
          </a:graphicData>
        </a:graphic>
      </p:graphicFrame>
    </p:spTree>
    <p:extLst>
      <p:ext uri="{BB962C8B-B14F-4D97-AF65-F5344CB8AC3E}">
        <p14:creationId xmlns:p14="http://schemas.microsoft.com/office/powerpoint/2010/main" val="2798957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d'acteur de menace</a:t>
            </a:r>
            <a:br>
              <a:rPr lang="en-US" dirty="0"/>
            </a:br>
            <a:r>
              <a:rPr lang="fr-FR" sz="2400"/>
              <a:t>Types d'attaque</a:t>
            </a:r>
          </a:p>
        </p:txBody>
      </p:sp>
      <p:graphicFrame>
        <p:nvGraphicFramePr>
          <p:cNvPr id="2" name="Table 3">
            <a:extLst>
              <a:ext uri="{FF2B5EF4-FFF2-40B4-BE49-F238E27FC236}">
                <a16:creationId xmlns:a16="http://schemas.microsoft.com/office/drawing/2014/main" id="{9388B3BB-64D8-4E24-892E-E62F6312B6CE}"/>
              </a:ext>
            </a:extLst>
          </p:cNvPr>
          <p:cNvGraphicFramePr>
            <a:graphicFrameLocks noGrp="1"/>
          </p:cNvGraphicFramePr>
          <p:nvPr>
            <p:extLst>
              <p:ext uri="{D42A27DB-BD31-4B8C-83A1-F6EECF244321}">
                <p14:modId xmlns:p14="http://schemas.microsoft.com/office/powerpoint/2010/main" val="3615688238"/>
              </p:ext>
            </p:extLst>
          </p:nvPr>
        </p:nvGraphicFramePr>
        <p:xfrm>
          <a:off x="389614" y="794191"/>
          <a:ext cx="8070574" cy="3796654"/>
        </p:xfrm>
        <a:graphic>
          <a:graphicData uri="http://schemas.openxmlformats.org/drawingml/2006/table">
            <a:tbl>
              <a:tblPr firstRow="1" bandRow="1">
                <a:tableStyleId>{5C22544A-7EE6-4342-B048-85BDC9FD1C3A}</a:tableStyleId>
              </a:tblPr>
              <a:tblGrid>
                <a:gridCol w="1733384">
                  <a:extLst>
                    <a:ext uri="{9D8B030D-6E8A-4147-A177-3AD203B41FA5}">
                      <a16:colId xmlns:a16="http://schemas.microsoft.com/office/drawing/2014/main" val="2753654898"/>
                    </a:ext>
                  </a:extLst>
                </a:gridCol>
                <a:gridCol w="6337190">
                  <a:extLst>
                    <a:ext uri="{9D8B030D-6E8A-4147-A177-3AD203B41FA5}">
                      <a16:colId xmlns:a16="http://schemas.microsoft.com/office/drawing/2014/main" val="2925169399"/>
                    </a:ext>
                  </a:extLst>
                </a:gridCol>
              </a:tblGrid>
              <a:tr h="291454">
                <a:tc>
                  <a:txBody>
                    <a:bodyPr/>
                    <a:lstStyle/>
                    <a:p>
                      <a:pPr algn="l" rtl="0" fontAlgn="ctr"/>
                      <a:r>
                        <a:rPr lang="fr-FR" sz="1000">
                          <a:effectLst/>
                        </a:rPr>
                        <a:t>Type d'attaque</a:t>
                      </a:r>
                    </a:p>
                  </a:txBody>
                  <a:tcPr marL="47625" marR="47625" marT="47625" marB="47625" anchor="ctr"/>
                </a:tc>
                <a:tc>
                  <a:txBody>
                    <a:bodyPr/>
                    <a:lstStyle/>
                    <a:p>
                      <a:pPr algn="l" rtl="0" fontAlgn="ctr"/>
                      <a:r>
                        <a:rPr lang="fr-FR" sz="1000">
                          <a:effectLst/>
                        </a:rPr>
                        <a:t>Description</a:t>
                      </a:r>
                    </a:p>
                  </a:txBody>
                  <a:tcPr marL="47625" marR="47625" marT="47625" marB="47625" anchor="ctr"/>
                </a:tc>
                <a:extLst>
                  <a:ext uri="{0D108BD9-81ED-4DB2-BD59-A6C34878D82A}">
                    <a16:rowId xmlns:a16="http://schemas.microsoft.com/office/drawing/2014/main" val="376172192"/>
                  </a:ext>
                </a:extLst>
              </a:tr>
              <a:tr h="314411">
                <a:tc>
                  <a:txBody>
                    <a:bodyPr/>
                    <a:lstStyle/>
                    <a:p>
                      <a:pPr rtl="0" fontAlgn="ctr"/>
                      <a:r>
                        <a:rPr lang="fr-FR" sz="1000" b="0">
                          <a:effectLst/>
                        </a:rPr>
                        <a:t>Attaque d'écoute</a:t>
                      </a:r>
                    </a:p>
                  </a:txBody>
                  <a:tcPr marL="47625" marR="47625" marT="47625" marB="47625" anchor="ctr"/>
                </a:tc>
                <a:tc>
                  <a:txBody>
                    <a:bodyPr/>
                    <a:lstStyle/>
                    <a:p>
                      <a:pPr rtl="0" fontAlgn="ctr"/>
                      <a:r>
                        <a:rPr lang="fr-FR" sz="1000" b="0">
                          <a:effectLst/>
                        </a:rPr>
                        <a:t>C'est à ce moment qu'un acteur de menace capture et «écoute» le trafic réseau. Cette attaque est également appelée reniflement ou surveillance.</a:t>
                      </a:r>
                    </a:p>
                  </a:txBody>
                  <a:tcPr marL="47625" marR="47625" marT="47625" marB="47625" anchor="ctr"/>
                </a:tc>
                <a:extLst>
                  <a:ext uri="{0D108BD9-81ED-4DB2-BD59-A6C34878D82A}">
                    <a16:rowId xmlns:a16="http://schemas.microsoft.com/office/drawing/2014/main" val="2572956634"/>
                  </a:ext>
                </a:extLst>
              </a:tr>
              <a:tr h="314411">
                <a:tc>
                  <a:txBody>
                    <a:bodyPr/>
                    <a:lstStyle/>
                    <a:p>
                      <a:pPr rtl="0" fontAlgn="ctr"/>
                      <a:r>
                        <a:rPr lang="fr-FR" sz="1000" b="0">
                          <a:effectLst/>
                        </a:rPr>
                        <a:t>Attaque par modification de données</a:t>
                      </a:r>
                    </a:p>
                  </a:txBody>
                  <a:tcPr marL="47625" marR="47625" marT="47625" marB="47625" anchor="ctr"/>
                </a:tc>
                <a:tc>
                  <a:txBody>
                    <a:bodyPr/>
                    <a:lstStyle/>
                    <a:p>
                      <a:pPr rtl="0" fontAlgn="ctr"/>
                      <a:r>
                        <a:rPr lang="fr-FR" sz="1000" b="0">
                          <a:effectLst/>
                        </a:rPr>
                        <a:t>Si les acteurs de menace ont capturé le trafic d'entreprise, ils peuvent modifier les données du paquet à l'insu de l'expéditeur ou du destinataire.</a:t>
                      </a:r>
                    </a:p>
                  </a:txBody>
                  <a:tcPr marL="47625" marR="47625" marT="47625" marB="47625" anchor="ctr"/>
                </a:tc>
                <a:extLst>
                  <a:ext uri="{0D108BD9-81ED-4DB2-BD59-A6C34878D82A}">
                    <a16:rowId xmlns:a16="http://schemas.microsoft.com/office/drawing/2014/main" val="3783905614"/>
                  </a:ext>
                </a:extLst>
              </a:tr>
              <a:tr h="314411">
                <a:tc>
                  <a:txBody>
                    <a:bodyPr/>
                    <a:lstStyle/>
                    <a:p>
                      <a:pPr rtl="0" fontAlgn="ctr"/>
                      <a:r>
                        <a:rPr lang="fr-FR" sz="1000" b="0">
                          <a:effectLst/>
                        </a:rPr>
                        <a:t>Attaque par usurpation d'adresse IP</a:t>
                      </a:r>
                    </a:p>
                  </a:txBody>
                  <a:tcPr marL="47625" marR="47625" marT="47625" marB="47625" anchor="ctr"/>
                </a:tc>
                <a:tc>
                  <a:txBody>
                    <a:bodyPr/>
                    <a:lstStyle/>
                    <a:p>
                      <a:pPr rtl="0" fontAlgn="ctr"/>
                      <a:r>
                        <a:rPr lang="fr-FR" sz="1000" b="0">
                          <a:effectLst/>
                        </a:rPr>
                        <a:t>Un acteur de menace construit un paquet IP qui semble provenir d'une adresse valide à l'intérieur de l'intranet de l'entreprise.</a:t>
                      </a:r>
                    </a:p>
                  </a:txBody>
                  <a:tcPr marL="47625" marR="47625" marT="47625" marB="47625" anchor="ctr"/>
                </a:tc>
                <a:extLst>
                  <a:ext uri="{0D108BD9-81ED-4DB2-BD59-A6C34878D82A}">
                    <a16:rowId xmlns:a16="http://schemas.microsoft.com/office/drawing/2014/main" val="1884138171"/>
                  </a:ext>
                </a:extLst>
              </a:tr>
              <a:tr h="434186">
                <a:tc>
                  <a:txBody>
                    <a:bodyPr/>
                    <a:lstStyle/>
                    <a:p>
                      <a:pPr rtl="0" fontAlgn="ctr"/>
                      <a:r>
                        <a:rPr lang="fr-FR" sz="1000" b="0">
                          <a:effectLst/>
                        </a:rPr>
                        <a:t>Attaques basées sur un mot de passe</a:t>
                      </a:r>
                    </a:p>
                  </a:txBody>
                  <a:tcPr marL="47625" marR="47625" marT="47625" marB="47625" anchor="ctr"/>
                </a:tc>
                <a:tc>
                  <a:txBody>
                    <a:bodyPr/>
                    <a:lstStyle/>
                    <a:p>
                      <a:pPr rtl="0" fontAlgn="ctr"/>
                      <a:r>
                        <a:rPr lang="fr-FR" sz="1000" b="0">
                          <a:effectLst/>
                        </a:rPr>
                        <a:t>Si les acteurs de menace découvrent un compte d'utilisateur valide, les acteurs de menace ont les mêmes droits que l'utilisateur réel. Les acteurs de menace peuvent utiliser ce compte valide pour obtenir des listes d'autres utilisateurs, des informations sur le réseau, changer les configurations de serveur et de réseau et modifier, réacheminer ou supprimer des données.</a:t>
                      </a:r>
                    </a:p>
                  </a:txBody>
                  <a:tcPr marL="47625" marR="47625" marT="47625" marB="47625" anchor="ctr"/>
                </a:tc>
                <a:extLst>
                  <a:ext uri="{0D108BD9-81ED-4DB2-BD59-A6C34878D82A}">
                    <a16:rowId xmlns:a16="http://schemas.microsoft.com/office/drawing/2014/main" val="713672646"/>
                  </a:ext>
                </a:extLst>
              </a:tr>
              <a:tr h="434186">
                <a:tc>
                  <a:txBody>
                    <a:bodyPr/>
                    <a:lstStyle/>
                    <a:p>
                      <a:pPr rtl="0" fontAlgn="ctr"/>
                      <a:r>
                        <a:rPr lang="fr-FR" sz="1000" b="0">
                          <a:effectLst/>
                        </a:rPr>
                        <a:t>Attaque par déni de service</a:t>
                      </a:r>
                    </a:p>
                  </a:txBody>
                  <a:tcPr marL="47625" marR="47625" marT="47625" marB="47625" anchor="ctr"/>
                </a:tc>
                <a:tc>
                  <a:txBody>
                    <a:bodyPr/>
                    <a:lstStyle/>
                    <a:p>
                      <a:pPr rtl="0" fontAlgn="ctr"/>
                      <a:r>
                        <a:rPr lang="fr-FR" sz="1000" b="0">
                          <a:effectLst/>
                        </a:rPr>
                        <a:t>Une attaque DoS empêche l'utilisation normale d'un ordinateur ou d'un réseau par des utilisateurs valides. Une attaque DoS peut inonder un ordinateur ou l'ensemble du réseau de trafic jusqu'à ce qu'un arrêt se produise en raison de la surcharge. Une attaque DoS peut également bloquer le trafic et donc empêcher les utilisateurs autorisés d'accéder aux ressources du réseau.</a:t>
                      </a:r>
                    </a:p>
                  </a:txBody>
                  <a:tcPr marL="47625" marR="47625" marT="47625" marB="47625" anchor="ctr"/>
                </a:tc>
                <a:extLst>
                  <a:ext uri="{0D108BD9-81ED-4DB2-BD59-A6C34878D82A}">
                    <a16:rowId xmlns:a16="http://schemas.microsoft.com/office/drawing/2014/main" val="3633901938"/>
                  </a:ext>
                </a:extLst>
              </a:tr>
              <a:tr h="314411">
                <a:tc>
                  <a:txBody>
                    <a:bodyPr/>
                    <a:lstStyle/>
                    <a:p>
                      <a:pPr rtl="0" fontAlgn="ctr"/>
                      <a:r>
                        <a:rPr lang="fr-FR" sz="1000" b="0">
                          <a:effectLst/>
                        </a:rPr>
                        <a:t>Attaque de l'homme-au-milieu</a:t>
                      </a:r>
                    </a:p>
                  </a:txBody>
                  <a:tcPr marL="47625" marR="47625" marT="47625" marB="47625" anchor="ctr"/>
                </a:tc>
                <a:tc>
                  <a:txBody>
                    <a:bodyPr/>
                    <a:lstStyle/>
                    <a:p>
                      <a:pPr rtl="0" fontAlgn="ctr"/>
                      <a:r>
                        <a:rPr lang="fr-FR" sz="1000" b="0">
                          <a:effectLst/>
                        </a:rPr>
                        <a:t>Cette attaque se produit lorsque les acteurs de menace se sont positionnés entre une source et une destination. Ils peuvent désormais surveiller, capturer et contrôler activement la communication de manière transparente.</a:t>
                      </a:r>
                    </a:p>
                  </a:txBody>
                  <a:tcPr marL="47625" marR="47625" marT="47625" marB="47625" anchor="ctr"/>
                </a:tc>
                <a:extLst>
                  <a:ext uri="{0D108BD9-81ED-4DB2-BD59-A6C34878D82A}">
                    <a16:rowId xmlns:a16="http://schemas.microsoft.com/office/drawing/2014/main" val="2240618988"/>
                  </a:ext>
                </a:extLst>
              </a:tr>
              <a:tr h="314411">
                <a:tc>
                  <a:txBody>
                    <a:bodyPr/>
                    <a:lstStyle/>
                    <a:p>
                      <a:pPr rtl="0" fontAlgn="ctr"/>
                      <a:r>
                        <a:rPr lang="fr-FR" sz="1000" b="0">
                          <a:effectLst/>
                        </a:rPr>
                        <a:t>Attaque à clé compromise</a:t>
                      </a:r>
                    </a:p>
                  </a:txBody>
                  <a:tcPr marL="47625" marR="47625" marT="47625" marB="47625" anchor="ctr"/>
                </a:tc>
                <a:tc>
                  <a:txBody>
                    <a:bodyPr/>
                    <a:lstStyle/>
                    <a:p>
                      <a:pPr rtl="0" fontAlgn="ctr"/>
                      <a:r>
                        <a:rPr lang="fr-FR" sz="1000" b="0">
                          <a:effectLst/>
                        </a:rPr>
                        <a:t>Si un acteur de menace obtient une clé secrète, cette clé est appelée clé compromise. Une clé compromise peut être utilisée pour accéder à une communication sécurisée sans que l'expéditeur ou le destinataire ne soit au courant de l'attaque.</a:t>
                      </a:r>
                    </a:p>
                  </a:txBody>
                  <a:tcPr marL="47625" marR="47625" marT="47625" marB="47625" anchor="ctr"/>
                </a:tc>
                <a:extLst>
                  <a:ext uri="{0D108BD9-81ED-4DB2-BD59-A6C34878D82A}">
                    <a16:rowId xmlns:a16="http://schemas.microsoft.com/office/drawing/2014/main" val="730624141"/>
                  </a:ext>
                </a:extLst>
              </a:tr>
              <a:tr h="314411">
                <a:tc>
                  <a:txBody>
                    <a:bodyPr/>
                    <a:lstStyle/>
                    <a:p>
                      <a:pPr rtl="0" fontAlgn="ctr"/>
                      <a:r>
                        <a:rPr lang="fr-FR" sz="1000" b="0">
                          <a:effectLst/>
                        </a:rPr>
                        <a:t>Analyseur réseau</a:t>
                      </a:r>
                    </a:p>
                  </a:txBody>
                  <a:tcPr marL="47625" marR="47625" marT="47625" marB="47625" anchor="ctr"/>
                </a:tc>
                <a:tc>
                  <a:txBody>
                    <a:bodyPr/>
                    <a:lstStyle/>
                    <a:p>
                      <a:pPr rtl="0" fontAlgn="ctr"/>
                      <a:r>
                        <a:rPr lang="fr-FR" sz="1000" b="0">
                          <a:effectLst/>
                        </a:rPr>
                        <a:t>Un analyseur réseau est une application ou un appareil capable de lire, de surveiller et de capturer les échanges de données sur le réseau, et de lire les paquets réseau. Si les paquets ne sont pas chiffrés, un renifleur fournit une vue complète des données à l'intérieur du paquet</a:t>
                      </a:r>
                    </a:p>
                  </a:txBody>
                  <a:tcPr marL="47625" marR="47625" marT="47625" marB="47625" anchor="ctr"/>
                </a:tc>
                <a:extLst>
                  <a:ext uri="{0D108BD9-81ED-4DB2-BD59-A6C34878D82A}">
                    <a16:rowId xmlns:a16="http://schemas.microsoft.com/office/drawing/2014/main" val="307566371"/>
                  </a:ext>
                </a:extLst>
              </a:tr>
            </a:tbl>
          </a:graphicData>
        </a:graphic>
      </p:graphicFrame>
    </p:spTree>
    <p:extLst>
      <p:ext uri="{BB962C8B-B14F-4D97-AF65-F5344CB8AC3E}">
        <p14:creationId xmlns:p14="http://schemas.microsoft.com/office/powerpoint/2010/main" val="30974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3.4 Logiciel malveillant</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Logiciel malveillant</a:t>
            </a:r>
            <a:br>
              <a:rPr lang="en-US" dirty="0"/>
            </a:br>
            <a:r>
              <a:rPr lang="fr-FR" sz="2400"/>
              <a:t>Présentation des logiciels malveillants</a:t>
            </a:r>
          </a:p>
        </p:txBody>
      </p:sp>
      <p:sp>
        <p:nvSpPr>
          <p:cNvPr id="5" name="Content Placeholder 4">
            <a:extLst>
              <a:ext uri="{FF2B5EF4-FFF2-40B4-BE49-F238E27FC236}">
                <a16:creationId xmlns:a16="http://schemas.microsoft.com/office/drawing/2014/main" id="{6FD6750E-AA5C-FD42-9B61-BBE3A650A642}"/>
              </a:ext>
            </a:extLst>
          </p:cNvPr>
          <p:cNvSpPr>
            <a:spLocks noGrp="1"/>
          </p:cNvSpPr>
          <p:nvPr>
            <p:ph idx="1"/>
          </p:nvPr>
        </p:nvSpPr>
        <p:spPr>
          <a:xfrm>
            <a:off x="474662" y="731838"/>
            <a:ext cx="8280057" cy="1374776"/>
          </a:xfrm>
        </p:spPr>
        <p:txBody>
          <a:bodyPr/>
          <a:lstStyle/>
          <a:p>
            <a:pPr marL="342900" indent="-342900" algn="l" rtl="0">
              <a:buFont typeface="Arial" panose="020B0604020202020204" pitchFamily="34" charset="0"/>
              <a:buChar char="•"/>
            </a:pPr>
            <a:r>
              <a:rPr lang="fr-FR" sz="1600">
                <a:solidFill>
                  <a:srgbClr val="000000"/>
                </a:solidFill>
              </a:rPr>
              <a:t>Maintenant que vous connaissez les outils utilisés par les pirates, cette rubrique vous présente différents types de logiciels malveillants que les pirates utilisent pour accéder aux terminaux.</a:t>
            </a:r>
          </a:p>
          <a:p>
            <a:pPr marL="342900" indent="-342900" algn="l" rtl="0">
              <a:buFont typeface="Arial" panose="020B0604020202020204" pitchFamily="34" charset="0"/>
              <a:buChar char="•"/>
            </a:pPr>
            <a:r>
              <a:rPr lang="fr-FR" sz="1600">
                <a:solidFill>
                  <a:srgbClr val="000000"/>
                </a:solidFill>
              </a:rPr>
              <a:t>Les terminaux sont particulièrement exposés aux attaques de logiciels malveillants. Il est important de les connaître, car les acteurs de menace comptent sur les utilisateurs pour installer des logiciels malveillants afin d'aider à exploiter les failles de sécurité.</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11F6ABAB-EC36-4383-823E-69C5FADF4ABB}"/>
              </a:ext>
            </a:extLst>
          </p:cNvPr>
          <p:cNvPicPr>
            <a:picLocks noChangeAspect="1"/>
          </p:cNvPicPr>
          <p:nvPr/>
        </p:nvPicPr>
        <p:blipFill>
          <a:blip r:embed="rId3"/>
          <a:stretch>
            <a:fillRect/>
          </a:stretch>
        </p:blipFill>
        <p:spPr>
          <a:xfrm>
            <a:off x="664803" y="2106613"/>
            <a:ext cx="7400925" cy="2305050"/>
          </a:xfrm>
          <a:prstGeom prst="rect">
            <a:avLst/>
          </a:prstGeom>
        </p:spPr>
      </p:pic>
    </p:spTree>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Malware</a:t>
            </a:r>
            <a:br>
              <a:rPr lang="en-US" dirty="0"/>
            </a:br>
            <a:r>
              <a:rPr lang="fr-FR" sz="2400"/>
              <a:t>Virus et chevaux de Troie</a:t>
            </a:r>
          </a:p>
        </p:txBody>
      </p:sp>
      <p:sp>
        <p:nvSpPr>
          <p:cNvPr id="6" name="Content Placeholder 5">
            <a:extLst>
              <a:ext uri="{FF2B5EF4-FFF2-40B4-BE49-F238E27FC236}">
                <a16:creationId xmlns:a16="http://schemas.microsoft.com/office/drawing/2014/main" id="{B2A2FCA2-F9A2-4F39-9924-81C9624F0264}"/>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 premier type de programme malveillant, et le plus répandu, est le virus. Les virus nécessitent une action humaine pour se propager et infecter d'autres ordinateurs. </a:t>
            </a:r>
          </a:p>
          <a:p>
            <a:pPr marL="342900" indent="-342900" algn="l" rtl="0">
              <a:buFont typeface="Arial" panose="020B0604020202020204" pitchFamily="34" charset="0"/>
              <a:buChar char="•"/>
            </a:pPr>
            <a:r>
              <a:rPr lang="fr-FR" sz="1600">
                <a:solidFill>
                  <a:srgbClr val="000000"/>
                </a:solidFill>
              </a:rPr>
              <a:t>Le virus est caché dans du code, un logiciel ou des documents. Lorsque l'utilisateur y accède, le virus s'exécute et contamine l'ordinateur.</a:t>
            </a:r>
          </a:p>
          <a:p>
            <a:pPr marL="342900" indent="-342900" algn="l" rtl="0">
              <a:buFont typeface="Arial" panose="020B0604020202020204" pitchFamily="34" charset="0"/>
              <a:buChar char="•"/>
            </a:pPr>
            <a:r>
              <a:rPr lang="fr-FR" sz="1600">
                <a:solidFill>
                  <a:srgbClr val="000000"/>
                </a:solidFill>
              </a:rPr>
              <a:t>Les virus peuvent:</a:t>
            </a:r>
          </a:p>
          <a:p>
            <a:pPr marL="415985" lvl="1" indent="-342900" rtl="0">
              <a:buFont typeface="Arial" panose="020B0604020202020204" pitchFamily="34" charset="0"/>
              <a:buChar char="•"/>
            </a:pPr>
            <a:r>
              <a:rPr lang="fr-FR">
                <a:solidFill>
                  <a:srgbClr val="000000"/>
                </a:solidFill>
              </a:rPr>
              <a:t>  Modifier, corrompre, supprimer des fichiers ou effacer des disques entiers.</a:t>
            </a:r>
          </a:p>
          <a:p>
            <a:pPr marL="415985" lvl="1" indent="-342900" rtl="0">
              <a:buFont typeface="Arial" panose="020B0604020202020204" pitchFamily="34" charset="0"/>
              <a:buChar char="•"/>
            </a:pPr>
            <a:r>
              <a:rPr lang="fr-FR">
                <a:solidFill>
                  <a:srgbClr val="000000"/>
                </a:solidFill>
              </a:rPr>
              <a:t> Cause des problèmes de démarrage de l'ordinateur et des applications corrompues.</a:t>
            </a:r>
          </a:p>
          <a:p>
            <a:pPr marL="415985" lvl="1" indent="-342900" rtl="0">
              <a:buFont typeface="Arial" panose="020B0604020202020204" pitchFamily="34" charset="0"/>
              <a:buChar char="•"/>
            </a:pPr>
            <a:r>
              <a:rPr lang="fr-FR">
                <a:solidFill>
                  <a:srgbClr val="000000"/>
                </a:solidFill>
              </a:rPr>
              <a:t> Capturer et envoyer des informations sensibles aux acteurs de menace.</a:t>
            </a:r>
          </a:p>
          <a:p>
            <a:pPr marL="415985" lvl="1" indent="-342900" rtl="0">
              <a:buFont typeface="Arial" panose="020B0604020202020204" pitchFamily="34" charset="0"/>
              <a:buChar char="•"/>
            </a:pPr>
            <a:r>
              <a:rPr lang="fr-FR">
                <a:solidFill>
                  <a:srgbClr val="000000"/>
                </a:solidFill>
              </a:rPr>
              <a:t> Accéder et utiliser des comptes de messagerie pour vous propager.</a:t>
            </a:r>
          </a:p>
          <a:p>
            <a:pPr marL="415985" lvl="1" indent="-342900" rtl="0">
              <a:buFont typeface="Arial" panose="020B0604020202020204" pitchFamily="34" charset="0"/>
              <a:buChar char="•"/>
            </a:pPr>
            <a:r>
              <a:rPr lang="fr-FR">
                <a:solidFill>
                  <a:srgbClr val="000000"/>
                </a:solidFill>
              </a:rPr>
              <a:t> Rester en sommeil jusqu'à ce qu'il soit convoqué par l'acteur de menace.</a:t>
            </a:r>
          </a:p>
          <a:p>
            <a:pPr marL="0" indent="0" algn="l"/>
            <a:endParaRPr lang="en-US" sz="1600" dirty="0">
              <a:solidFill>
                <a:srgbClr val="000000"/>
              </a:solidFill>
            </a:endParaRPr>
          </a:p>
        </p:txBody>
      </p:sp>
    </p:spTree>
    <p:extLst>
      <p:ext uri="{BB962C8B-B14F-4D97-AF65-F5344CB8AC3E}">
        <p14:creationId xmlns:p14="http://schemas.microsoft.com/office/powerpoint/2010/main" val="41476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Logiciel malveillant</a:t>
            </a:r>
            <a:br>
              <a:rPr lang="en-US" dirty="0"/>
            </a:br>
            <a:r>
              <a:rPr lang="fr-FR" sz="2400"/>
              <a:t>Virus et chevaux de Troie (Trojan Horses) (suite)</a:t>
            </a:r>
          </a:p>
        </p:txBody>
      </p:sp>
      <p:sp>
        <p:nvSpPr>
          <p:cNvPr id="4" name="Content Placeholder 3">
            <a:extLst>
              <a:ext uri="{FF2B5EF4-FFF2-40B4-BE49-F238E27FC236}">
                <a16:creationId xmlns:a16="http://schemas.microsoft.com/office/drawing/2014/main" id="{9FEBC5BE-2E6D-48E5-BB0B-F5FEEE8EB8C5}"/>
              </a:ext>
            </a:extLst>
          </p:cNvPr>
          <p:cNvSpPr>
            <a:spLocks noGrp="1"/>
          </p:cNvSpPr>
          <p:nvPr>
            <p:ph idx="1"/>
          </p:nvPr>
        </p:nvSpPr>
        <p:spPr>
          <a:xfrm>
            <a:off x="474662" y="731838"/>
            <a:ext cx="8280057" cy="340650"/>
          </a:xfrm>
        </p:spPr>
        <p:txBody>
          <a:bodyPr/>
          <a:lstStyle/>
          <a:p>
            <a:pPr marL="0" indent="0" algn="l" rtl="0"/>
            <a:r>
              <a:rPr lang="fr-FR" sz="1600">
                <a:solidFill>
                  <a:srgbClr val="000000"/>
                </a:solidFill>
              </a:rPr>
              <a:t>Les virus modernes sont développés pour des objectifs spécifiques tels que ceux répertoriés dans le tableau.</a:t>
            </a:r>
          </a:p>
        </p:txBody>
      </p:sp>
      <p:graphicFrame>
        <p:nvGraphicFramePr>
          <p:cNvPr id="5" name="Table 6">
            <a:extLst>
              <a:ext uri="{FF2B5EF4-FFF2-40B4-BE49-F238E27FC236}">
                <a16:creationId xmlns:a16="http://schemas.microsoft.com/office/drawing/2014/main" id="{9D8455FD-392D-4236-AAF9-83ACFE3EBC95}"/>
              </a:ext>
            </a:extLst>
          </p:cNvPr>
          <p:cNvGraphicFramePr>
            <a:graphicFrameLocks noGrp="1"/>
          </p:cNvGraphicFramePr>
          <p:nvPr>
            <p:extLst>
              <p:ext uri="{D42A27DB-BD31-4B8C-83A1-F6EECF244321}">
                <p14:modId xmlns:p14="http://schemas.microsoft.com/office/powerpoint/2010/main" val="2374398166"/>
              </p:ext>
            </p:extLst>
          </p:nvPr>
        </p:nvGraphicFramePr>
        <p:xfrm>
          <a:off x="545988" y="1263873"/>
          <a:ext cx="7799500" cy="2225040"/>
        </p:xfrm>
        <a:graphic>
          <a:graphicData uri="http://schemas.openxmlformats.org/drawingml/2006/table">
            <a:tbl>
              <a:tblPr firstRow="1" bandRow="1">
                <a:tableStyleId>{5C22544A-7EE6-4342-B048-85BDC9FD1C3A}</a:tableStyleId>
              </a:tblPr>
              <a:tblGrid>
                <a:gridCol w="1553156">
                  <a:extLst>
                    <a:ext uri="{9D8B030D-6E8A-4147-A177-3AD203B41FA5}">
                      <a16:colId xmlns:a16="http://schemas.microsoft.com/office/drawing/2014/main" val="221734640"/>
                    </a:ext>
                  </a:extLst>
                </a:gridCol>
                <a:gridCol w="6246344">
                  <a:extLst>
                    <a:ext uri="{9D8B030D-6E8A-4147-A177-3AD203B41FA5}">
                      <a16:colId xmlns:a16="http://schemas.microsoft.com/office/drawing/2014/main" val="1686031297"/>
                    </a:ext>
                  </a:extLst>
                </a:gridCol>
              </a:tblGrid>
              <a:tr h="370840">
                <a:tc>
                  <a:txBody>
                    <a:bodyPr/>
                    <a:lstStyle/>
                    <a:p>
                      <a:pPr algn="l" rtl="0" fontAlgn="ctr"/>
                      <a:r>
                        <a:rPr lang="fr-FR">
                          <a:effectLst/>
                        </a:rPr>
                        <a:t>Types de virus</a:t>
                      </a:r>
                    </a:p>
                  </a:txBody>
                  <a:tcPr marL="47625" marR="47625" marT="47625" marB="47625" anchor="ctr"/>
                </a:tc>
                <a:tc>
                  <a:txBody>
                    <a:bodyPr/>
                    <a:lstStyle/>
                    <a:p>
                      <a:pPr algn="l" rtl="0" fontAlgn="ctr"/>
                      <a:r>
                        <a:rPr lang="fr-FR">
                          <a:effectLst/>
                        </a:rPr>
                        <a:t>Description</a:t>
                      </a:r>
                    </a:p>
                  </a:txBody>
                  <a:tcPr marL="47625" marR="47625" marT="47625" marB="47625" anchor="ctr"/>
                </a:tc>
                <a:extLst>
                  <a:ext uri="{0D108BD9-81ED-4DB2-BD59-A6C34878D82A}">
                    <a16:rowId xmlns:a16="http://schemas.microsoft.com/office/drawing/2014/main" val="3719108026"/>
                  </a:ext>
                </a:extLst>
              </a:tr>
              <a:tr h="370840">
                <a:tc>
                  <a:txBody>
                    <a:bodyPr/>
                    <a:lstStyle/>
                    <a:p>
                      <a:pPr rtl="0" fontAlgn="ctr"/>
                      <a:r>
                        <a:rPr lang="fr-FR" b="0">
                          <a:effectLst/>
                        </a:rPr>
                        <a:t>Virus du secteur de démarrage</a:t>
                      </a:r>
                    </a:p>
                  </a:txBody>
                  <a:tcPr marL="47625" marR="47625" marT="47625" marB="47625" anchor="ctr"/>
                </a:tc>
                <a:tc>
                  <a:txBody>
                    <a:bodyPr/>
                    <a:lstStyle/>
                    <a:p>
                      <a:pPr rtl="0" fontAlgn="ctr"/>
                      <a:r>
                        <a:rPr lang="fr-FR" b="0">
                          <a:effectLst/>
                        </a:rPr>
                        <a:t>Le virus attaque le secteur de démarrage, la table de partition de fichiers ou le système de fichiers.</a:t>
                      </a:r>
                    </a:p>
                  </a:txBody>
                  <a:tcPr marL="47625" marR="47625" marT="47625" marB="47625" anchor="ctr"/>
                </a:tc>
                <a:extLst>
                  <a:ext uri="{0D108BD9-81ED-4DB2-BD59-A6C34878D82A}">
                    <a16:rowId xmlns:a16="http://schemas.microsoft.com/office/drawing/2014/main" val="981056106"/>
                  </a:ext>
                </a:extLst>
              </a:tr>
              <a:tr h="370840">
                <a:tc>
                  <a:txBody>
                    <a:bodyPr/>
                    <a:lstStyle/>
                    <a:p>
                      <a:pPr rtl="0" fontAlgn="ctr"/>
                      <a:r>
                        <a:rPr lang="fr-FR" b="0">
                          <a:effectLst/>
                        </a:rPr>
                        <a:t>Virus de micrologiciel</a:t>
                      </a:r>
                    </a:p>
                  </a:txBody>
                  <a:tcPr marL="47625" marR="47625" marT="47625" marB="47625" anchor="ctr"/>
                </a:tc>
                <a:tc>
                  <a:txBody>
                    <a:bodyPr/>
                    <a:lstStyle/>
                    <a:p>
                      <a:pPr rtl="0" fontAlgn="ctr"/>
                      <a:r>
                        <a:rPr lang="fr-FR" b="0">
                          <a:effectLst/>
                        </a:rPr>
                        <a:t>Le virus attaque le micrologiciel du périphérique.</a:t>
                      </a:r>
                    </a:p>
                  </a:txBody>
                  <a:tcPr marL="47625" marR="47625" marT="47625" marB="47625" anchor="ctr"/>
                </a:tc>
                <a:extLst>
                  <a:ext uri="{0D108BD9-81ED-4DB2-BD59-A6C34878D82A}">
                    <a16:rowId xmlns:a16="http://schemas.microsoft.com/office/drawing/2014/main" val="3789947596"/>
                  </a:ext>
                </a:extLst>
              </a:tr>
              <a:tr h="370840">
                <a:tc>
                  <a:txBody>
                    <a:bodyPr/>
                    <a:lstStyle/>
                    <a:p>
                      <a:pPr rtl="0" fontAlgn="ctr"/>
                      <a:r>
                        <a:rPr lang="fr-FR" b="0">
                          <a:effectLst/>
                        </a:rPr>
                        <a:t>Virus contenu dans les macros</a:t>
                      </a:r>
                    </a:p>
                  </a:txBody>
                  <a:tcPr marL="47625" marR="47625" marT="47625" marB="47625" anchor="ctr"/>
                </a:tc>
                <a:tc>
                  <a:txBody>
                    <a:bodyPr/>
                    <a:lstStyle/>
                    <a:p>
                      <a:pPr rtl="0" fontAlgn="ctr"/>
                      <a:r>
                        <a:rPr lang="fr-FR" b="0">
                          <a:effectLst/>
                        </a:rPr>
                        <a:t>Le virus utilise la fonctionnalité macro de MS Office de façon malveillante.</a:t>
                      </a:r>
                    </a:p>
                  </a:txBody>
                  <a:tcPr marL="47625" marR="47625" marT="47625" marB="47625" anchor="ctr"/>
                </a:tc>
                <a:extLst>
                  <a:ext uri="{0D108BD9-81ED-4DB2-BD59-A6C34878D82A}">
                    <a16:rowId xmlns:a16="http://schemas.microsoft.com/office/drawing/2014/main" val="845021848"/>
                  </a:ext>
                </a:extLst>
              </a:tr>
              <a:tr h="370840">
                <a:tc>
                  <a:txBody>
                    <a:bodyPr/>
                    <a:lstStyle/>
                    <a:p>
                      <a:pPr rtl="0" fontAlgn="ctr"/>
                      <a:r>
                        <a:rPr lang="fr-FR" b="0">
                          <a:effectLst/>
                        </a:rPr>
                        <a:t>Virus de programme</a:t>
                      </a:r>
                    </a:p>
                  </a:txBody>
                  <a:tcPr marL="47625" marR="47625" marT="47625" marB="47625" anchor="ctr"/>
                </a:tc>
                <a:tc>
                  <a:txBody>
                    <a:bodyPr/>
                    <a:lstStyle/>
                    <a:p>
                      <a:pPr rtl="0" fontAlgn="ctr"/>
                      <a:r>
                        <a:rPr lang="fr-FR" b="0">
                          <a:effectLst/>
                        </a:rPr>
                        <a:t>Le virus s'insère dans un autre programme exécutable.</a:t>
                      </a:r>
                    </a:p>
                  </a:txBody>
                  <a:tcPr marL="47625" marR="47625" marT="47625" marB="47625" anchor="ctr"/>
                </a:tc>
                <a:extLst>
                  <a:ext uri="{0D108BD9-81ED-4DB2-BD59-A6C34878D82A}">
                    <a16:rowId xmlns:a16="http://schemas.microsoft.com/office/drawing/2014/main" val="1212032130"/>
                  </a:ext>
                </a:extLst>
              </a:tr>
              <a:tr h="370840">
                <a:tc>
                  <a:txBody>
                    <a:bodyPr/>
                    <a:lstStyle/>
                    <a:p>
                      <a:pPr rtl="0" fontAlgn="ctr"/>
                      <a:r>
                        <a:rPr lang="fr-FR" b="0">
                          <a:effectLst/>
                        </a:rPr>
                        <a:t>Virus de script</a:t>
                      </a:r>
                    </a:p>
                  </a:txBody>
                  <a:tcPr marL="47625" marR="47625" marT="47625" marB="47625" anchor="ctr"/>
                </a:tc>
                <a:tc>
                  <a:txBody>
                    <a:bodyPr/>
                    <a:lstStyle/>
                    <a:p>
                      <a:pPr rtl="0" fontAlgn="ctr"/>
                      <a:r>
                        <a:rPr lang="fr-FR" b="0">
                          <a:effectLst/>
                        </a:rPr>
                        <a:t>Le virus attaque l'interpréteur du système d'exploitation utilisé pour exécuter des scripts.</a:t>
                      </a:r>
                    </a:p>
                  </a:txBody>
                  <a:tcPr marL="47625" marR="47625" marT="47625" marB="47625" anchor="ctr"/>
                </a:tc>
                <a:extLst>
                  <a:ext uri="{0D108BD9-81ED-4DB2-BD59-A6C34878D82A}">
                    <a16:rowId xmlns:a16="http://schemas.microsoft.com/office/drawing/2014/main" val="4265404546"/>
                  </a:ext>
                </a:extLst>
              </a:tr>
            </a:tbl>
          </a:graphicData>
        </a:graphic>
      </p:graphicFrame>
    </p:spTree>
    <p:extLst>
      <p:ext uri="{BB962C8B-B14F-4D97-AF65-F5344CB8AC3E}">
        <p14:creationId xmlns:p14="http://schemas.microsoft.com/office/powerpoint/2010/main" val="3101238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Logiciel malveillant</a:t>
            </a:r>
            <a:br>
              <a:rPr lang="en-US" dirty="0"/>
            </a:br>
            <a:r>
              <a:rPr lang="fr-FR" sz="2400"/>
              <a:t>Virus et chevaux de Troie (Trojan Horses) (suite)</a:t>
            </a:r>
          </a:p>
        </p:txBody>
      </p:sp>
      <p:sp>
        <p:nvSpPr>
          <p:cNvPr id="4" name="Content Placeholder 3">
            <a:extLst>
              <a:ext uri="{FF2B5EF4-FFF2-40B4-BE49-F238E27FC236}">
                <a16:creationId xmlns:a16="http://schemas.microsoft.com/office/drawing/2014/main" id="{9FEBC5BE-2E6D-48E5-BB0B-F5FEEE8EB8C5}"/>
              </a:ext>
            </a:extLst>
          </p:cNvPr>
          <p:cNvSpPr>
            <a:spLocks noGrp="1"/>
          </p:cNvSpPr>
          <p:nvPr>
            <p:ph idx="1"/>
          </p:nvPr>
        </p:nvSpPr>
        <p:spPr>
          <a:xfrm>
            <a:off x="474662" y="731838"/>
            <a:ext cx="8280057" cy="777986"/>
          </a:xfrm>
        </p:spPr>
        <p:txBody>
          <a:bodyPr/>
          <a:lstStyle/>
          <a:p>
            <a:pPr marL="0" indent="0" algn="l" rtl="0"/>
            <a:r>
              <a:rPr lang="fr-FR" sz="1400">
                <a:solidFill>
                  <a:srgbClr val="000000"/>
                </a:solidFill>
              </a:rPr>
              <a:t>Les acteurs de menace utilisent des chevaux de Troie pour compromettre les hôtes. Le cheval de Troie se présente comme un programme utile, mais contient du code malveillant. Les chevaux de Troie sont souvent fournis avec des programmes en ligne gratuits, tels que des jeux informatiques. Il existe plusieurs types de chevaux de Troie, comme décrit dans le tableau.</a:t>
            </a:r>
          </a:p>
        </p:txBody>
      </p:sp>
      <p:graphicFrame>
        <p:nvGraphicFramePr>
          <p:cNvPr id="2" name="Table 5">
            <a:extLst>
              <a:ext uri="{FF2B5EF4-FFF2-40B4-BE49-F238E27FC236}">
                <a16:creationId xmlns:a16="http://schemas.microsoft.com/office/drawing/2014/main" id="{FBDF7E54-E10B-4B47-9165-C2E91391BEA8}"/>
              </a:ext>
            </a:extLst>
          </p:cNvPr>
          <p:cNvGraphicFramePr>
            <a:graphicFrameLocks noGrp="1"/>
          </p:cNvGraphicFramePr>
          <p:nvPr>
            <p:extLst>
              <p:ext uri="{D42A27DB-BD31-4B8C-83A1-F6EECF244321}">
                <p14:modId xmlns:p14="http://schemas.microsoft.com/office/powerpoint/2010/main" val="3321783990"/>
              </p:ext>
            </p:extLst>
          </p:nvPr>
        </p:nvGraphicFramePr>
        <p:xfrm>
          <a:off x="474662" y="1676786"/>
          <a:ext cx="8080942" cy="2933627"/>
        </p:xfrm>
        <a:graphic>
          <a:graphicData uri="http://schemas.openxmlformats.org/drawingml/2006/table">
            <a:tbl>
              <a:tblPr firstRow="1" bandRow="1">
                <a:tableStyleId>{5C22544A-7EE6-4342-B048-85BDC9FD1C3A}</a:tableStyleId>
              </a:tblPr>
              <a:tblGrid>
                <a:gridCol w="1751704">
                  <a:extLst>
                    <a:ext uri="{9D8B030D-6E8A-4147-A177-3AD203B41FA5}">
                      <a16:colId xmlns:a16="http://schemas.microsoft.com/office/drawing/2014/main" val="2150875659"/>
                    </a:ext>
                  </a:extLst>
                </a:gridCol>
                <a:gridCol w="6329238">
                  <a:extLst>
                    <a:ext uri="{9D8B030D-6E8A-4147-A177-3AD203B41FA5}">
                      <a16:colId xmlns:a16="http://schemas.microsoft.com/office/drawing/2014/main" val="3969696868"/>
                    </a:ext>
                  </a:extLst>
                </a:gridCol>
              </a:tblGrid>
              <a:tr h="296081">
                <a:tc>
                  <a:txBody>
                    <a:bodyPr/>
                    <a:lstStyle/>
                    <a:p>
                      <a:pPr algn="l" rtl="0" fontAlgn="ctr"/>
                      <a:r>
                        <a:rPr lang="fr-FR" sz="1100">
                          <a:effectLst/>
                        </a:rPr>
                        <a:t>Type de cheval de Troie</a:t>
                      </a:r>
                    </a:p>
                  </a:txBody>
                  <a:tcPr marL="47625" marR="47625" marT="47625" marB="47625" anchor="ctr"/>
                </a:tc>
                <a:tc>
                  <a:txBody>
                    <a:bodyPr/>
                    <a:lstStyle/>
                    <a:p>
                      <a:pPr algn="l" rtl="0" fontAlgn="ctr"/>
                      <a:r>
                        <a:rPr lang="fr-FR" sz="1100">
                          <a:effectLst/>
                        </a:rPr>
                        <a:t>Description</a:t>
                      </a:r>
                    </a:p>
                  </a:txBody>
                  <a:tcPr marL="47625" marR="47625" marT="47625" marB="47625" anchor="ctr"/>
                </a:tc>
                <a:extLst>
                  <a:ext uri="{0D108BD9-81ED-4DB2-BD59-A6C34878D82A}">
                    <a16:rowId xmlns:a16="http://schemas.microsoft.com/office/drawing/2014/main" val="3972879684"/>
                  </a:ext>
                </a:extLst>
              </a:tr>
              <a:tr h="296081">
                <a:tc>
                  <a:txBody>
                    <a:bodyPr/>
                    <a:lstStyle/>
                    <a:p>
                      <a:pPr rtl="0" fontAlgn="ctr"/>
                      <a:r>
                        <a:rPr lang="fr-FR" sz="1100" b="0">
                          <a:effectLst/>
                        </a:rPr>
                        <a:t>Accès distant</a:t>
                      </a:r>
                    </a:p>
                  </a:txBody>
                  <a:tcPr marL="47625" marR="47625" marT="47625" marB="47625" anchor="ctr"/>
                </a:tc>
                <a:tc>
                  <a:txBody>
                    <a:bodyPr/>
                    <a:lstStyle/>
                    <a:p>
                      <a:pPr rtl="0" fontAlgn="ctr"/>
                      <a:r>
                        <a:rPr lang="fr-FR" sz="1100" b="0">
                          <a:effectLst/>
                        </a:rPr>
                        <a:t>Le cheval de Troie permet un accès à distance non autorisé.</a:t>
                      </a:r>
                    </a:p>
                  </a:txBody>
                  <a:tcPr marL="47625" marR="47625" marT="47625" marB="47625" anchor="ctr"/>
                </a:tc>
                <a:extLst>
                  <a:ext uri="{0D108BD9-81ED-4DB2-BD59-A6C34878D82A}">
                    <a16:rowId xmlns:a16="http://schemas.microsoft.com/office/drawing/2014/main" val="4273622441"/>
                  </a:ext>
                </a:extLst>
              </a:tr>
              <a:tr h="296081">
                <a:tc>
                  <a:txBody>
                    <a:bodyPr/>
                    <a:lstStyle/>
                    <a:p>
                      <a:pPr rtl="0" fontAlgn="ctr"/>
                      <a:r>
                        <a:rPr lang="fr-FR" sz="1100" b="0">
                          <a:effectLst/>
                        </a:rPr>
                        <a:t>Envoi de données</a:t>
                      </a:r>
                    </a:p>
                  </a:txBody>
                  <a:tcPr marL="47625" marR="47625" marT="47625" marB="47625" anchor="ctr"/>
                </a:tc>
                <a:tc>
                  <a:txBody>
                    <a:bodyPr/>
                    <a:lstStyle/>
                    <a:p>
                      <a:pPr rtl="0" fontAlgn="ctr"/>
                      <a:r>
                        <a:rPr lang="fr-FR" sz="1100" b="0">
                          <a:effectLst/>
                        </a:rPr>
                        <a:t>Le cheval de Troie fournit à l'acteur de menace des données sensibles, telles que des mots de passe.</a:t>
                      </a:r>
                    </a:p>
                  </a:txBody>
                  <a:tcPr marL="47625" marR="47625" marT="47625" marB="47625" anchor="ctr"/>
                </a:tc>
                <a:extLst>
                  <a:ext uri="{0D108BD9-81ED-4DB2-BD59-A6C34878D82A}">
                    <a16:rowId xmlns:a16="http://schemas.microsoft.com/office/drawing/2014/main" val="2471923008"/>
                  </a:ext>
                </a:extLst>
              </a:tr>
              <a:tr h="296081">
                <a:tc>
                  <a:txBody>
                    <a:bodyPr/>
                    <a:lstStyle/>
                    <a:p>
                      <a:pPr rtl="0" fontAlgn="ctr"/>
                      <a:r>
                        <a:rPr lang="fr-FR" sz="1100" b="0">
                          <a:effectLst/>
                        </a:rPr>
                        <a:t>Destructeur</a:t>
                      </a:r>
                    </a:p>
                  </a:txBody>
                  <a:tcPr marL="47625" marR="47625" marT="47625" marB="47625" anchor="ctr"/>
                </a:tc>
                <a:tc>
                  <a:txBody>
                    <a:bodyPr/>
                    <a:lstStyle/>
                    <a:p>
                      <a:pPr rtl="0" fontAlgn="ctr"/>
                      <a:r>
                        <a:rPr lang="fr-FR" sz="1100" b="0">
                          <a:effectLst/>
                        </a:rPr>
                        <a:t>Le cheval de Troie corrompt ou supprime des fichiers.</a:t>
                      </a:r>
                    </a:p>
                  </a:txBody>
                  <a:tcPr marL="47625" marR="47625" marT="47625" marB="47625" anchor="ctr"/>
                </a:tc>
                <a:extLst>
                  <a:ext uri="{0D108BD9-81ED-4DB2-BD59-A6C34878D82A}">
                    <a16:rowId xmlns:a16="http://schemas.microsoft.com/office/drawing/2014/main" val="645553755"/>
                  </a:ext>
                </a:extLst>
              </a:tr>
              <a:tr h="343738">
                <a:tc>
                  <a:txBody>
                    <a:bodyPr/>
                    <a:lstStyle/>
                    <a:p>
                      <a:pPr rtl="0" fontAlgn="ctr"/>
                      <a:r>
                        <a:rPr lang="fr-FR" sz="1100" b="0">
                          <a:effectLst/>
                        </a:rPr>
                        <a:t>Proxy</a:t>
                      </a:r>
                    </a:p>
                  </a:txBody>
                  <a:tcPr marL="47625" marR="47625" marT="47625" marB="47625" anchor="ctr"/>
                </a:tc>
                <a:tc>
                  <a:txBody>
                    <a:bodyPr/>
                    <a:lstStyle/>
                    <a:p>
                      <a:pPr rtl="0" fontAlgn="ctr"/>
                      <a:r>
                        <a:rPr lang="fr-FR" sz="1100" b="0">
                          <a:effectLst/>
                        </a:rPr>
                        <a:t>Le cheval de Troie utilisera l'ordinateur de la victime comme périphérique source pour lancer des attaques et effectuer d'autres activités illégales.</a:t>
                      </a:r>
                    </a:p>
                  </a:txBody>
                  <a:tcPr marL="47625" marR="47625" marT="47625" marB="47625" anchor="ctr"/>
                </a:tc>
                <a:extLst>
                  <a:ext uri="{0D108BD9-81ED-4DB2-BD59-A6C34878D82A}">
                    <a16:rowId xmlns:a16="http://schemas.microsoft.com/office/drawing/2014/main" val="2216671508"/>
                  </a:ext>
                </a:extLst>
              </a:tr>
              <a:tr h="296081">
                <a:tc>
                  <a:txBody>
                    <a:bodyPr/>
                    <a:lstStyle/>
                    <a:p>
                      <a:pPr rtl="0" fontAlgn="ctr"/>
                      <a:r>
                        <a:rPr lang="fr-FR" sz="1100" b="0">
                          <a:effectLst/>
                        </a:rPr>
                        <a:t>FTP</a:t>
                      </a:r>
                    </a:p>
                  </a:txBody>
                  <a:tcPr marL="47625" marR="47625" marT="47625" marB="47625" anchor="ctr"/>
                </a:tc>
                <a:tc>
                  <a:txBody>
                    <a:bodyPr/>
                    <a:lstStyle/>
                    <a:p>
                      <a:pPr rtl="0" fontAlgn="ctr"/>
                      <a:r>
                        <a:rPr lang="fr-FR" sz="1100" b="0">
                          <a:effectLst/>
                        </a:rPr>
                        <a:t>Le cheval de Troie permet des services de transfert de fichiers non autorisés sur des dispositifs terminaux.</a:t>
                      </a:r>
                    </a:p>
                  </a:txBody>
                  <a:tcPr marL="47625" marR="47625" marT="47625" marB="47625" anchor="ctr"/>
                </a:tc>
                <a:extLst>
                  <a:ext uri="{0D108BD9-81ED-4DB2-BD59-A6C34878D82A}">
                    <a16:rowId xmlns:a16="http://schemas.microsoft.com/office/drawing/2014/main" val="1506744757"/>
                  </a:ext>
                </a:extLst>
              </a:tr>
              <a:tr h="296081">
                <a:tc>
                  <a:txBody>
                    <a:bodyPr/>
                    <a:lstStyle/>
                    <a:p>
                      <a:pPr rtl="0" fontAlgn="ctr"/>
                      <a:r>
                        <a:rPr lang="fr-FR" sz="1100" b="0">
                          <a:effectLst/>
                        </a:rPr>
                        <a:t>Désactivateur de logiciel de sécurité</a:t>
                      </a:r>
                    </a:p>
                  </a:txBody>
                  <a:tcPr marL="47625" marR="47625" marT="47625" marB="47625" anchor="ctr"/>
                </a:tc>
                <a:tc>
                  <a:txBody>
                    <a:bodyPr/>
                    <a:lstStyle/>
                    <a:p>
                      <a:pPr rtl="0" fontAlgn="ctr"/>
                      <a:r>
                        <a:rPr lang="fr-FR" sz="1100" b="0">
                          <a:effectLst/>
                        </a:rPr>
                        <a:t>Le cheval de Troie empêche les programmes antivirus ou les pare-feu de fonctionner.</a:t>
                      </a:r>
                    </a:p>
                  </a:txBody>
                  <a:tcPr marL="47625" marR="47625" marT="47625" marB="47625" anchor="ctr"/>
                </a:tc>
                <a:extLst>
                  <a:ext uri="{0D108BD9-81ED-4DB2-BD59-A6C34878D82A}">
                    <a16:rowId xmlns:a16="http://schemas.microsoft.com/office/drawing/2014/main" val="1735401750"/>
                  </a:ext>
                </a:extLst>
              </a:tr>
              <a:tr h="296081">
                <a:tc>
                  <a:txBody>
                    <a:bodyPr/>
                    <a:lstStyle/>
                    <a:p>
                      <a:pPr rtl="0" fontAlgn="ctr"/>
                      <a:r>
                        <a:rPr lang="fr-FR" sz="1100" b="0">
                          <a:effectLst/>
                        </a:rPr>
                        <a:t>Déni de service (DoS)</a:t>
                      </a:r>
                    </a:p>
                  </a:txBody>
                  <a:tcPr marL="47625" marR="47625" marT="47625" marB="47625" anchor="ctr"/>
                </a:tc>
                <a:tc>
                  <a:txBody>
                    <a:bodyPr/>
                    <a:lstStyle/>
                    <a:p>
                      <a:pPr rtl="0" fontAlgn="ctr"/>
                      <a:r>
                        <a:rPr lang="fr-FR" sz="1100" b="0">
                          <a:effectLst/>
                        </a:rPr>
                        <a:t>Le cheval de Troie ralentit ou arrête l'activité du réseau.</a:t>
                      </a:r>
                    </a:p>
                  </a:txBody>
                  <a:tcPr marL="47625" marR="47625" marT="47625" marB="47625" anchor="ctr"/>
                </a:tc>
                <a:extLst>
                  <a:ext uri="{0D108BD9-81ED-4DB2-BD59-A6C34878D82A}">
                    <a16:rowId xmlns:a16="http://schemas.microsoft.com/office/drawing/2014/main" val="2372658271"/>
                  </a:ext>
                </a:extLst>
              </a:tr>
              <a:tr h="343738">
                <a:tc>
                  <a:txBody>
                    <a:bodyPr/>
                    <a:lstStyle/>
                    <a:p>
                      <a:pPr rtl="0" fontAlgn="ctr"/>
                      <a:r>
                        <a:rPr lang="fr-FR" sz="1100" b="0">
                          <a:effectLst/>
                        </a:rPr>
                        <a:t>Enregistreur de frappe</a:t>
                      </a:r>
                    </a:p>
                  </a:txBody>
                  <a:tcPr marL="47625" marR="47625" marT="47625" marB="47625" anchor="ctr"/>
                </a:tc>
                <a:tc>
                  <a:txBody>
                    <a:bodyPr/>
                    <a:lstStyle/>
                    <a:p>
                      <a:pPr rtl="0" fontAlgn="ctr"/>
                      <a:r>
                        <a:rPr lang="fr-FR" sz="1100" b="0">
                          <a:effectLst/>
                        </a:rPr>
                        <a:t>Le cheval de Troie tente activement de voler des informations confidentielles, telles que les numéros de carte de crédit, en enregistrant les frappes de touches saisies dans un formulaire Web.</a:t>
                      </a:r>
                    </a:p>
                  </a:txBody>
                  <a:tcPr marL="47625" marR="47625" marT="47625" marB="47625" anchor="ctr"/>
                </a:tc>
                <a:extLst>
                  <a:ext uri="{0D108BD9-81ED-4DB2-BD59-A6C34878D82A}">
                    <a16:rowId xmlns:a16="http://schemas.microsoft.com/office/drawing/2014/main" val="1960245604"/>
                  </a:ext>
                </a:extLst>
              </a:tr>
            </a:tbl>
          </a:graphicData>
        </a:graphic>
      </p:graphicFrame>
    </p:spTree>
    <p:extLst>
      <p:ext uri="{BB962C8B-B14F-4D97-AF65-F5344CB8AC3E}">
        <p14:creationId xmlns:p14="http://schemas.microsoft.com/office/powerpoint/2010/main" val="2186231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Logiciels malveillants</a:t>
            </a:r>
            <a:br>
              <a:rPr lang="en-US" dirty="0"/>
            </a:br>
            <a:r>
              <a:rPr lang="fr-FR" sz="2400"/>
              <a:t>Types de Logiciels malveillants</a:t>
            </a:r>
          </a:p>
        </p:txBody>
      </p:sp>
      <p:graphicFrame>
        <p:nvGraphicFramePr>
          <p:cNvPr id="7" name="Table 7">
            <a:extLst>
              <a:ext uri="{FF2B5EF4-FFF2-40B4-BE49-F238E27FC236}">
                <a16:creationId xmlns:a16="http://schemas.microsoft.com/office/drawing/2014/main" id="{D3D556D1-DB67-4B3C-B5A8-452EBD03D6DB}"/>
              </a:ext>
            </a:extLst>
          </p:cNvPr>
          <p:cNvGraphicFramePr>
            <a:graphicFrameLocks noGrp="1"/>
          </p:cNvGraphicFramePr>
          <p:nvPr>
            <p:ph idx="1"/>
            <p:extLst>
              <p:ext uri="{D42A27DB-BD31-4B8C-83A1-F6EECF244321}">
                <p14:modId xmlns:p14="http://schemas.microsoft.com/office/powerpoint/2010/main" val="3905810515"/>
              </p:ext>
            </p:extLst>
          </p:nvPr>
        </p:nvGraphicFramePr>
        <p:xfrm>
          <a:off x="431800" y="731837"/>
          <a:ext cx="8280400" cy="4009880"/>
        </p:xfrm>
        <a:graphic>
          <a:graphicData uri="http://schemas.openxmlformats.org/drawingml/2006/table">
            <a:tbl>
              <a:tblPr firstRow="1" bandRow="1">
                <a:tableStyleId>{5C22544A-7EE6-4342-B048-85BDC9FD1C3A}</a:tableStyleId>
              </a:tblPr>
              <a:tblGrid>
                <a:gridCol w="927873">
                  <a:extLst>
                    <a:ext uri="{9D8B030D-6E8A-4147-A177-3AD203B41FA5}">
                      <a16:colId xmlns:a16="http://schemas.microsoft.com/office/drawing/2014/main" val="755052479"/>
                    </a:ext>
                  </a:extLst>
                </a:gridCol>
                <a:gridCol w="7352527">
                  <a:extLst>
                    <a:ext uri="{9D8B030D-6E8A-4147-A177-3AD203B41FA5}">
                      <a16:colId xmlns:a16="http://schemas.microsoft.com/office/drawing/2014/main" val="2371137968"/>
                    </a:ext>
                  </a:extLst>
                </a:gridCol>
              </a:tblGrid>
              <a:tr h="267224">
                <a:tc>
                  <a:txBody>
                    <a:bodyPr/>
                    <a:lstStyle/>
                    <a:p>
                      <a:pPr algn="l" rtl="0" fontAlgn="ctr"/>
                      <a:r>
                        <a:rPr lang="fr-FR" sz="1000">
                          <a:effectLst/>
                        </a:rPr>
                        <a:t>Logiciel malveillant</a:t>
                      </a:r>
                    </a:p>
                  </a:txBody>
                  <a:tcPr marL="47625" marR="47625" marT="47625" marB="47625" anchor="ctr"/>
                </a:tc>
                <a:tc>
                  <a:txBody>
                    <a:bodyPr/>
                    <a:lstStyle/>
                    <a:p>
                      <a:pPr algn="l" rtl="0" fontAlgn="ctr"/>
                      <a:r>
                        <a:rPr lang="fr-FR" sz="1000">
                          <a:effectLst/>
                        </a:rPr>
                        <a:t>Description</a:t>
                      </a:r>
                    </a:p>
                  </a:txBody>
                  <a:tcPr marL="47625" marR="47625" marT="47625" marB="47625" anchor="ctr"/>
                </a:tc>
                <a:extLst>
                  <a:ext uri="{0D108BD9-81ED-4DB2-BD59-A6C34878D82A}">
                    <a16:rowId xmlns:a16="http://schemas.microsoft.com/office/drawing/2014/main" val="1784928332"/>
                  </a:ext>
                </a:extLst>
              </a:tr>
              <a:tr h="727544">
                <a:tc>
                  <a:txBody>
                    <a:bodyPr/>
                    <a:lstStyle/>
                    <a:p>
                      <a:pPr rtl="0" fontAlgn="ctr"/>
                      <a:r>
                        <a:rPr lang="fr-FR" sz="1000" b="0">
                          <a:effectLst/>
                        </a:rPr>
                        <a:t>Logiciel publicitaire (Adware)</a:t>
                      </a:r>
                    </a:p>
                  </a:txBody>
                  <a:tcPr marL="47625" marR="47625" marT="47625" marB="47625" anchor="ctr"/>
                </a:tc>
                <a:tc>
                  <a:txBody>
                    <a:bodyPr/>
                    <a:lstStyle/>
                    <a:p>
                      <a:pPr rtl="0" fontAlgn="ctr">
                        <a:buFont typeface="Arial" panose="020B0604020202020204" pitchFamily="34" charset="0"/>
                        <a:buChar char="•"/>
                      </a:pPr>
                      <a:r>
                        <a:rPr lang="fr-FR" sz="1000" b="0">
                          <a:effectLst/>
                        </a:rPr>
                        <a:t>Le logiciel publicitaire est généralement distribué lors du téléchargement de logiciels en ligne.</a:t>
                      </a:r>
                    </a:p>
                    <a:p>
                      <a:pPr rtl="0" fontAlgn="ctr">
                        <a:buFont typeface="Arial" panose="020B0604020202020204" pitchFamily="34" charset="0"/>
                        <a:buChar char="•"/>
                      </a:pPr>
                      <a:r>
                        <a:rPr lang="fr-FR" sz="1000" b="0">
                          <a:effectLst/>
                        </a:rPr>
                        <a:t>Les logiciels publicitaires peuvent afficher des publicités non sollicitées via des fenêtres contextuelles des navigateurs web ou de nouvelles barres d'outils, ou rediriger de façon inattendue une page web vers un autre site web.</a:t>
                      </a:r>
                    </a:p>
                    <a:p>
                      <a:pPr rtl="0" fontAlgn="ctr">
                        <a:buFont typeface="Arial" panose="020B0604020202020204" pitchFamily="34" charset="0"/>
                        <a:buChar char="•"/>
                      </a:pPr>
                      <a:r>
                        <a:rPr lang="fr-FR" sz="1000" b="0">
                          <a:effectLst/>
                        </a:rPr>
                        <a:t>Les fenêtres contextuelles sont souvent difficiles à contrôler, car de nouvelles fenêtres contextuelles s'ouvrent plus rapidement que l'utilisateur ne peut les fermer.</a:t>
                      </a:r>
                    </a:p>
                  </a:txBody>
                  <a:tcPr marL="47625" marR="47625" marT="47625" marB="47625" anchor="ctr"/>
                </a:tc>
                <a:extLst>
                  <a:ext uri="{0D108BD9-81ED-4DB2-BD59-A6C34878D82A}">
                    <a16:rowId xmlns:a16="http://schemas.microsoft.com/office/drawing/2014/main" val="4083326322"/>
                  </a:ext>
                </a:extLst>
              </a:tr>
              <a:tr h="595762">
                <a:tc>
                  <a:txBody>
                    <a:bodyPr/>
                    <a:lstStyle/>
                    <a:p>
                      <a:pPr rtl="0" fontAlgn="ctr"/>
                      <a:r>
                        <a:rPr lang="fr-FR" sz="1000" b="0">
                          <a:effectLst/>
                        </a:rPr>
                        <a:t>Ransomware</a:t>
                      </a:r>
                    </a:p>
                  </a:txBody>
                  <a:tcPr marL="47625" marR="47625" marT="47625" marB="47625" anchor="ctr"/>
                </a:tc>
                <a:tc>
                  <a:txBody>
                    <a:bodyPr/>
                    <a:lstStyle/>
                    <a:p>
                      <a:pPr rtl="0" fontAlgn="ctr">
                        <a:buFont typeface="Arial" panose="020B0604020202020204" pitchFamily="34" charset="0"/>
                        <a:buChar char="•"/>
                      </a:pPr>
                      <a:r>
                        <a:rPr lang="fr-FR" sz="1000" b="0">
                          <a:effectLst/>
                        </a:rPr>
                        <a:t>Un ransomware empêche généralement un utilisateur d'accéder à ses fichiers en chiffrant les fichiers, puis en affichant un message demandant une rançon pour la clé de décodage.</a:t>
                      </a:r>
                    </a:p>
                    <a:p>
                      <a:pPr rtl="0" fontAlgn="ctr">
                        <a:buFont typeface="Arial" panose="020B0604020202020204" pitchFamily="34" charset="0"/>
                        <a:buChar char="•"/>
                      </a:pPr>
                      <a:r>
                        <a:rPr lang="fr-FR" sz="1000" b="0">
                          <a:effectLst/>
                        </a:rPr>
                        <a:t>Les utilisateurs qui ne disposent pas de sauvegardes à jour doivent payer la rançon pour déchiffrer leurs fichiers.</a:t>
                      </a:r>
                    </a:p>
                    <a:p>
                      <a:pPr rtl="0" fontAlgn="ctr">
                        <a:buFont typeface="Arial" panose="020B0604020202020204" pitchFamily="34" charset="0"/>
                        <a:buChar char="•"/>
                      </a:pPr>
                      <a:r>
                        <a:rPr lang="fr-FR" sz="1000" b="0">
                          <a:effectLst/>
                        </a:rPr>
                        <a:t>Le paiement est généralement effectué par virement bancaire ou par des crypto-monnaies telles que Bitcoin.</a:t>
                      </a:r>
                    </a:p>
                  </a:txBody>
                  <a:tcPr marL="47625" marR="47625" marT="47625" marB="47625" anchor="ctr"/>
                </a:tc>
                <a:extLst>
                  <a:ext uri="{0D108BD9-81ED-4DB2-BD59-A6C34878D82A}">
                    <a16:rowId xmlns:a16="http://schemas.microsoft.com/office/drawing/2014/main" val="1543207764"/>
                  </a:ext>
                </a:extLst>
              </a:tr>
              <a:tr h="859325">
                <a:tc>
                  <a:txBody>
                    <a:bodyPr/>
                    <a:lstStyle/>
                    <a:p>
                      <a:pPr rtl="0" fontAlgn="ctr"/>
                      <a:r>
                        <a:rPr lang="fr-FR" sz="1000" b="0">
                          <a:effectLst/>
                        </a:rPr>
                        <a:t>Rootkit</a:t>
                      </a:r>
                    </a:p>
                  </a:txBody>
                  <a:tcPr marL="47625" marR="47625" marT="47625" marB="47625" anchor="ctr"/>
                </a:tc>
                <a:tc>
                  <a:txBody>
                    <a:bodyPr/>
                    <a:lstStyle/>
                    <a:p>
                      <a:pPr rtl="0" fontAlgn="ctr">
                        <a:buFont typeface="Arial" panose="020B0604020202020204" pitchFamily="34" charset="0"/>
                        <a:buChar char="•"/>
                      </a:pPr>
                      <a:r>
                        <a:rPr lang="fr-FR" sz="1000" b="0">
                          <a:effectLst/>
                        </a:rPr>
                        <a:t>Les rootkits sont utilisés par les acteurs de menace pour obtenir un accès administrateur à un ordinateur au niveau du compte.</a:t>
                      </a:r>
                    </a:p>
                    <a:p>
                      <a:pPr rtl="0" fontAlgn="ctr">
                        <a:buFont typeface="Arial" panose="020B0604020202020204" pitchFamily="34" charset="0"/>
                        <a:buChar char="•"/>
                      </a:pPr>
                      <a:r>
                        <a:rPr lang="fr-FR" sz="1000" b="0">
                          <a:effectLst/>
                        </a:rPr>
                        <a:t>Ils sont très difficiles à détecter, car ils peuvent modifier le pare-feu, la protection antivirus, les fichiers système et même les commandes du système d'exploitation pour dissimuler leur présence.</a:t>
                      </a:r>
                    </a:p>
                    <a:p>
                      <a:pPr rtl="0" fontAlgn="ctr">
                        <a:buFont typeface="Arial" panose="020B0604020202020204" pitchFamily="34" charset="0"/>
                        <a:buChar char="•"/>
                      </a:pPr>
                      <a:r>
                        <a:rPr lang="fr-FR" sz="1000" b="0">
                          <a:effectLst/>
                        </a:rPr>
                        <a:t>Ils peuvent fournir une porte dérobée aux acteurs de menace en leur donnant accès au PC, en leur permettant de télécharger des fichiers et d'installer de nouveaux logiciels à utiliser dans une attaque DDoS.</a:t>
                      </a:r>
                    </a:p>
                    <a:p>
                      <a:pPr rtl="0" fontAlgn="ctr">
                        <a:buFont typeface="Arial" panose="020B0604020202020204" pitchFamily="34" charset="0"/>
                        <a:buChar char="•"/>
                      </a:pPr>
                      <a:r>
                        <a:rPr lang="fr-FR" sz="1000" b="0">
                          <a:effectLst/>
                        </a:rPr>
                        <a:t>Des outils spéciaux de suppression de rootkit doivent être utilisés pour les supprimer, ou une réinstallation complète du système d'exploitation peut être nécessaire.</a:t>
                      </a:r>
                    </a:p>
                  </a:txBody>
                  <a:tcPr marL="47625" marR="47625" marT="47625" marB="47625" anchor="ctr"/>
                </a:tc>
                <a:extLst>
                  <a:ext uri="{0D108BD9-81ED-4DB2-BD59-A6C34878D82A}">
                    <a16:rowId xmlns:a16="http://schemas.microsoft.com/office/drawing/2014/main" val="2773664734"/>
                  </a:ext>
                </a:extLst>
              </a:tr>
              <a:tr h="595762">
                <a:tc>
                  <a:txBody>
                    <a:bodyPr/>
                    <a:lstStyle/>
                    <a:p>
                      <a:pPr rtl="0" fontAlgn="ctr"/>
                      <a:r>
                        <a:rPr lang="fr-FR" sz="1000" b="0">
                          <a:effectLst/>
                        </a:rPr>
                        <a:t>Logiciel espion (Spyware)</a:t>
                      </a:r>
                    </a:p>
                  </a:txBody>
                  <a:tcPr marL="47625" marR="47625" marT="47625" marB="47625" anchor="ctr"/>
                </a:tc>
                <a:tc>
                  <a:txBody>
                    <a:bodyPr/>
                    <a:lstStyle/>
                    <a:p>
                      <a:pPr rtl="0" fontAlgn="ctr">
                        <a:buFont typeface="Arial" panose="020B0604020202020204" pitchFamily="34" charset="0"/>
                        <a:buChar char="•"/>
                      </a:pPr>
                      <a:r>
                        <a:rPr lang="fr-FR" sz="1000" b="0">
                          <a:effectLst/>
                        </a:rPr>
                        <a:t>Comme un logiciel de publicité, mais utilisé pour collecter des informations sur l'utilisateur et envoyer aux acteurs de menace sans le consentement de l'utilisateur.</a:t>
                      </a:r>
                    </a:p>
                    <a:p>
                      <a:pPr rtl="0" fontAlgn="ctr">
                        <a:buFont typeface="Arial" panose="020B0604020202020204" pitchFamily="34" charset="0"/>
                        <a:buChar char="•"/>
                      </a:pPr>
                      <a:r>
                        <a:rPr lang="fr-FR" sz="1000" b="0">
                          <a:effectLst/>
                        </a:rPr>
                        <a:t>Les logiciels espions peuvent être une menace faible, collectant des données de navigation, ou une menace élevée capturant des informations personnelles et financières.</a:t>
                      </a:r>
                    </a:p>
                  </a:txBody>
                  <a:tcPr marL="47625" marR="47625" marT="47625" marB="47625" anchor="ctr"/>
                </a:tc>
                <a:extLst>
                  <a:ext uri="{0D108BD9-81ED-4DB2-BD59-A6C34878D82A}">
                    <a16:rowId xmlns:a16="http://schemas.microsoft.com/office/drawing/2014/main" val="1656096221"/>
                  </a:ext>
                </a:extLst>
              </a:tr>
              <a:tr h="595762">
                <a:tc>
                  <a:txBody>
                    <a:bodyPr/>
                    <a:lstStyle/>
                    <a:p>
                      <a:pPr rtl="0" fontAlgn="ctr"/>
                      <a:r>
                        <a:rPr lang="fr-FR" sz="1000" b="0">
                          <a:effectLst/>
                        </a:rPr>
                        <a:t>Ver (Worm)</a:t>
                      </a:r>
                    </a:p>
                  </a:txBody>
                  <a:tcPr marL="47625" marR="47625" marT="47625" marB="47625" anchor="ctr"/>
                </a:tc>
                <a:tc>
                  <a:txBody>
                    <a:bodyPr/>
                    <a:lstStyle/>
                    <a:p>
                      <a:pPr rtl="0" fontAlgn="ctr">
                        <a:buFont typeface="Arial" panose="020B0604020202020204" pitchFamily="34" charset="0"/>
                        <a:buChar char="•"/>
                      </a:pPr>
                      <a:r>
                        <a:rPr lang="fr-FR" sz="1000" b="0">
                          <a:effectLst/>
                        </a:rPr>
                        <a:t>Un ver est un programme de réplication automatique qui se propage automatiquement sans intervention de l'utilisateur en exploitant les vulnérabilités des logiciels légitimes.</a:t>
                      </a:r>
                    </a:p>
                    <a:p>
                      <a:pPr rtl="0" fontAlgn="ctr">
                        <a:buFont typeface="Arial" panose="020B0604020202020204" pitchFamily="34" charset="0"/>
                        <a:buChar char="•"/>
                      </a:pPr>
                      <a:r>
                        <a:rPr lang="fr-FR" sz="1000" b="0">
                          <a:effectLst/>
                        </a:rPr>
                        <a:t>Il utilise le réseau pour rechercher d'autres victimes ayant la même vulnérabilité.</a:t>
                      </a:r>
                    </a:p>
                    <a:p>
                      <a:pPr rtl="0" fontAlgn="ctr">
                        <a:buFont typeface="Arial" panose="020B0604020202020204" pitchFamily="34" charset="0"/>
                        <a:buChar char="•"/>
                      </a:pPr>
                      <a:r>
                        <a:rPr lang="fr-FR" sz="1000" b="0">
                          <a:effectLst/>
                        </a:rPr>
                        <a:t>L'intention d'un ver est généralement de ralentir ou de perturber les opérations réseau.</a:t>
                      </a:r>
                    </a:p>
                  </a:txBody>
                  <a:tcPr marL="47625" marR="47625" marT="47625" marB="47625" anchor="ctr"/>
                </a:tc>
                <a:extLst>
                  <a:ext uri="{0D108BD9-81ED-4DB2-BD59-A6C34878D82A}">
                    <a16:rowId xmlns:a16="http://schemas.microsoft.com/office/drawing/2014/main" val="1573584161"/>
                  </a:ext>
                </a:extLst>
              </a:tr>
            </a:tbl>
          </a:graphicData>
        </a:graphic>
      </p:graphicFrame>
    </p:spTree>
    <p:extLst>
      <p:ext uri="{BB962C8B-B14F-4D97-AF65-F5344CB8AC3E}">
        <p14:creationId xmlns:p14="http://schemas.microsoft.com/office/powerpoint/2010/main" val="198819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3.5 Attaques réseau courantes</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Présentation des attaques réseau courantes</a:t>
            </a:r>
          </a:p>
        </p:txBody>
      </p:sp>
      <p:sp>
        <p:nvSpPr>
          <p:cNvPr id="5" name="Content Placeholder 4">
            <a:extLst>
              <a:ext uri="{FF2B5EF4-FFF2-40B4-BE49-F238E27FC236}">
                <a16:creationId xmlns:a16="http://schemas.microsoft.com/office/drawing/2014/main" id="{6FD6750E-AA5C-FD42-9B61-BBE3A650A642}"/>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Lorsque des logiciels malveillants sont livrés et installés, la charge utile peut être utilisée pour provoquer diverses attaques liées au réseau.</a:t>
            </a:r>
          </a:p>
          <a:p>
            <a:pPr marL="342900" indent="-342900" algn="l" rtl="0">
              <a:buFont typeface="Arial" panose="020B0604020202020204" pitchFamily="34" charset="0"/>
              <a:buChar char="•"/>
            </a:pPr>
            <a:r>
              <a:rPr lang="fr-FR" sz="1600">
                <a:solidFill>
                  <a:srgbClr val="000000"/>
                </a:solidFill>
              </a:rPr>
              <a:t>Pour atténuer les attaques, il est utile de comprendre les types d'attaques. En catégorisant les attaques de réseau, il est possible d'adresser les types d'attaques plutôt que les attaques individuelles.</a:t>
            </a:r>
          </a:p>
          <a:p>
            <a:pPr marL="342900" indent="-342900" algn="l" rtl="0">
              <a:buFont typeface="Arial" panose="020B0604020202020204" pitchFamily="34" charset="0"/>
              <a:buChar char="•"/>
            </a:pPr>
            <a:r>
              <a:rPr lang="fr-FR" sz="1600">
                <a:solidFill>
                  <a:srgbClr val="000000"/>
                </a:solidFill>
              </a:rPr>
              <a:t>Les réseaux sont sensibles aux types d'attaques suivants:</a:t>
            </a:r>
          </a:p>
          <a:p>
            <a:pPr marL="415985" lvl="1" indent="-342900" rtl="0">
              <a:buFont typeface="Arial" panose="020B0604020202020204" pitchFamily="34" charset="0"/>
              <a:buChar char="•"/>
            </a:pPr>
            <a:r>
              <a:rPr lang="fr-FR" sz="1600">
                <a:solidFill>
                  <a:srgbClr val="000000"/>
                </a:solidFill>
              </a:rPr>
              <a:t> Attaques de reconnaissance</a:t>
            </a:r>
          </a:p>
          <a:p>
            <a:pPr marL="415985" lvl="1" indent="-342900" rtl="0">
              <a:buFont typeface="Arial" panose="020B0604020202020204" pitchFamily="34" charset="0"/>
              <a:buChar char="•"/>
            </a:pPr>
            <a:r>
              <a:rPr lang="fr-FR" sz="1600">
                <a:solidFill>
                  <a:srgbClr val="000000"/>
                </a:solidFill>
              </a:rPr>
              <a:t> Attaques par accès</a:t>
            </a:r>
          </a:p>
          <a:p>
            <a:pPr marL="415985" lvl="1" indent="-342900" rtl="0">
              <a:buFont typeface="Arial" panose="020B0604020202020204" pitchFamily="34" charset="0"/>
              <a:buChar char="•"/>
            </a:pPr>
            <a:r>
              <a:rPr lang="fr-FR" sz="1600">
                <a:solidFill>
                  <a:srgbClr val="000000"/>
                </a:solidFill>
              </a:rPr>
              <a:t> Attaques DoS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sur les attaques réseau courantes - Attaques réseau communes</a:t>
            </a:r>
          </a:p>
        </p:txBody>
      </p:sp>
      <p:sp>
        <p:nvSpPr>
          <p:cNvPr id="4" name="Content Placeholder 3">
            <a:extLst>
              <a:ext uri="{FF2B5EF4-FFF2-40B4-BE49-F238E27FC236}">
                <a16:creationId xmlns:a16="http://schemas.microsoft.com/office/drawing/2014/main" id="{0244ABB4-6F31-4BB1-AAED-262100F28263}"/>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expliquera les techniques suivantes utilisées dans une attaque de reconnaissance:</a:t>
            </a:r>
          </a:p>
          <a:p>
            <a:pPr marL="342900" indent="-342900" algn="l" rtl="0">
              <a:buFont typeface="Arial" panose="020B0604020202020204" pitchFamily="34" charset="0"/>
              <a:buChar char="•"/>
            </a:pPr>
            <a:r>
              <a:rPr lang="fr-FR" sz="1600">
                <a:solidFill>
                  <a:srgbClr val="000000"/>
                </a:solidFill>
              </a:rPr>
              <a:t>Effectuer une requête d'informations sur une cible</a:t>
            </a:r>
          </a:p>
          <a:p>
            <a:pPr marL="342900" indent="-342900" algn="l" rtl="0">
              <a:buFont typeface="Arial" panose="020B0604020202020204" pitchFamily="34" charset="0"/>
              <a:buChar char="•"/>
            </a:pPr>
            <a:r>
              <a:rPr lang="fr-FR" sz="1600">
                <a:solidFill>
                  <a:srgbClr val="000000"/>
                </a:solidFill>
              </a:rPr>
              <a:t>Lancer un balayage ping du réseau cible</a:t>
            </a:r>
          </a:p>
          <a:p>
            <a:pPr marL="342900" indent="-342900" algn="l" rtl="0">
              <a:buFont typeface="Arial" panose="020B0604020202020204" pitchFamily="34" charset="0"/>
              <a:buChar char="•"/>
            </a:pPr>
            <a:r>
              <a:rPr lang="fr-FR" sz="1600">
                <a:solidFill>
                  <a:srgbClr val="000000"/>
                </a:solidFill>
              </a:rPr>
              <a:t>Lancer une analyse de port des adresses IP actives</a:t>
            </a:r>
          </a:p>
          <a:p>
            <a:pPr marL="342900" indent="-342900" algn="l" rtl="0">
              <a:buFont typeface="Arial" panose="020B0604020202020204" pitchFamily="34" charset="0"/>
              <a:buChar char="•"/>
            </a:pPr>
            <a:r>
              <a:rPr lang="fr-FR" sz="1600">
                <a:solidFill>
                  <a:srgbClr val="000000"/>
                </a:solidFill>
              </a:rPr>
              <a:t>Exécuter des scanners de vulnérabilité</a:t>
            </a:r>
          </a:p>
          <a:p>
            <a:pPr marL="342900" indent="-342900" algn="l" rtl="0">
              <a:buFont typeface="Arial" panose="020B0604020202020204" pitchFamily="34" charset="0"/>
              <a:buChar char="•"/>
            </a:pPr>
            <a:r>
              <a:rPr lang="fr-FR" sz="1600">
                <a:solidFill>
                  <a:srgbClr val="000000"/>
                </a:solidFill>
              </a:rPr>
              <a:t>Exécuter des outils d'exploitation</a:t>
            </a:r>
          </a:p>
        </p:txBody>
      </p:sp>
    </p:spTree>
    <p:extLst>
      <p:ext uri="{BB962C8B-B14F-4D97-AF65-F5344CB8AC3E}">
        <p14:creationId xmlns:p14="http://schemas.microsoft.com/office/powerpoint/2010/main" val="1561126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Attaques de reconnaissance</a:t>
            </a:r>
          </a:p>
        </p:txBody>
      </p:sp>
      <p:sp>
        <p:nvSpPr>
          <p:cNvPr id="5" name="Content Placeholder 4">
            <a:extLst>
              <a:ext uri="{FF2B5EF4-FFF2-40B4-BE49-F238E27FC236}">
                <a16:creationId xmlns:a16="http://schemas.microsoft.com/office/drawing/2014/main" id="{98CD262F-B878-4FBE-9F79-870D5339566A}"/>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La reconnaissance est la collecte d'informations. </a:t>
            </a:r>
          </a:p>
          <a:p>
            <a:pPr marL="342900" indent="-342900" algn="l" rtl="0">
              <a:buFont typeface="Arial" panose="020B0604020202020204" pitchFamily="34" charset="0"/>
              <a:buChar char="•"/>
            </a:pPr>
            <a:r>
              <a:rPr lang="fr-FR" sz="1600">
                <a:solidFill>
                  <a:srgbClr val="000000"/>
                </a:solidFill>
              </a:rPr>
              <a:t>Les acteurs de menace utilisent des attaques de reconnaissance (ou de recon) pour effectuer la découverte et la cartographie non autorisées de systèmes, de services ou de vulnérabilités. Les attaques Recon précèdent les attaques d'accès ou les attaques DoS.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171348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Attaques de reconnaissance (suite)</a:t>
            </a:r>
          </a:p>
        </p:txBody>
      </p:sp>
      <p:sp>
        <p:nvSpPr>
          <p:cNvPr id="5" name="Content Placeholder 4">
            <a:extLst>
              <a:ext uri="{FF2B5EF4-FFF2-40B4-BE49-F238E27FC236}">
                <a16:creationId xmlns:a16="http://schemas.microsoft.com/office/drawing/2014/main" id="{98CD262F-B878-4FBE-9F79-870D5339566A}"/>
              </a:ext>
            </a:extLst>
          </p:cNvPr>
          <p:cNvSpPr>
            <a:spLocks noGrp="1"/>
          </p:cNvSpPr>
          <p:nvPr>
            <p:ph idx="1"/>
          </p:nvPr>
        </p:nvSpPr>
        <p:spPr>
          <a:xfrm>
            <a:off x="474662" y="731838"/>
            <a:ext cx="8280057" cy="512172"/>
          </a:xfrm>
        </p:spPr>
        <p:txBody>
          <a:bodyPr/>
          <a:lstStyle/>
          <a:p>
            <a:pPr marL="0" indent="0" algn="l" rtl="0"/>
            <a:r>
              <a:rPr lang="fr-FR" sz="1400">
                <a:solidFill>
                  <a:srgbClr val="000000"/>
                </a:solidFill>
              </a:rPr>
              <a:t>Certaines des techniques utilisées par les acteurs de menace malveillants pour mener des attaques de reconnaissance sont décrites dans le tableau.</a:t>
            </a:r>
          </a:p>
        </p:txBody>
      </p:sp>
      <p:graphicFrame>
        <p:nvGraphicFramePr>
          <p:cNvPr id="2" name="Table 3">
            <a:extLst>
              <a:ext uri="{FF2B5EF4-FFF2-40B4-BE49-F238E27FC236}">
                <a16:creationId xmlns:a16="http://schemas.microsoft.com/office/drawing/2014/main" id="{518FBAD1-5CA2-440F-B4CE-26FAB6E7B21E}"/>
              </a:ext>
            </a:extLst>
          </p:cNvPr>
          <p:cNvGraphicFramePr>
            <a:graphicFrameLocks noGrp="1"/>
          </p:cNvGraphicFramePr>
          <p:nvPr>
            <p:extLst>
              <p:ext uri="{D42A27DB-BD31-4B8C-83A1-F6EECF244321}">
                <p14:modId xmlns:p14="http://schemas.microsoft.com/office/powerpoint/2010/main" val="1705669814"/>
              </p:ext>
            </p:extLst>
          </p:nvPr>
        </p:nvGraphicFramePr>
        <p:xfrm>
          <a:off x="474662" y="1358735"/>
          <a:ext cx="7778792" cy="3224530"/>
        </p:xfrm>
        <a:graphic>
          <a:graphicData uri="http://schemas.openxmlformats.org/drawingml/2006/table">
            <a:tbl>
              <a:tblPr firstRow="1" bandRow="1">
                <a:tableStyleId>{5C22544A-7EE6-4342-B048-85BDC9FD1C3A}</a:tableStyleId>
              </a:tblPr>
              <a:tblGrid>
                <a:gridCol w="1735801">
                  <a:extLst>
                    <a:ext uri="{9D8B030D-6E8A-4147-A177-3AD203B41FA5}">
                      <a16:colId xmlns:a16="http://schemas.microsoft.com/office/drawing/2014/main" val="3482076675"/>
                    </a:ext>
                  </a:extLst>
                </a:gridCol>
                <a:gridCol w="6042991">
                  <a:extLst>
                    <a:ext uri="{9D8B030D-6E8A-4147-A177-3AD203B41FA5}">
                      <a16:colId xmlns:a16="http://schemas.microsoft.com/office/drawing/2014/main" val="2123273653"/>
                    </a:ext>
                  </a:extLst>
                </a:gridCol>
              </a:tblGrid>
              <a:tr h="370840">
                <a:tc>
                  <a:txBody>
                    <a:bodyPr/>
                    <a:lstStyle/>
                    <a:p>
                      <a:pPr algn="l" rtl="0" fontAlgn="ctr"/>
                      <a:r>
                        <a:rPr lang="fr-FR" sz="1200" b="1">
                          <a:effectLst/>
                        </a:rPr>
                        <a:t>Technique</a:t>
                      </a:r>
                    </a:p>
                  </a:txBody>
                  <a:tcPr marL="47625" marR="47625" marT="47625" marB="47625" anchor="ctr"/>
                </a:tc>
                <a:tc>
                  <a:txBody>
                    <a:bodyPr/>
                    <a:lstStyle/>
                    <a:p>
                      <a:pPr algn="l" rtl="0" fontAlgn="ctr"/>
                      <a:r>
                        <a:rPr lang="fr-FR" sz="1200">
                          <a:effectLst/>
                        </a:rPr>
                        <a:t>Description</a:t>
                      </a:r>
                    </a:p>
                  </a:txBody>
                  <a:tcPr marL="47625" marR="47625" marT="47625" marB="47625" anchor="ctr"/>
                </a:tc>
                <a:extLst>
                  <a:ext uri="{0D108BD9-81ED-4DB2-BD59-A6C34878D82A}">
                    <a16:rowId xmlns:a16="http://schemas.microsoft.com/office/drawing/2014/main" val="2181595308"/>
                  </a:ext>
                </a:extLst>
              </a:tr>
              <a:tr h="370840">
                <a:tc>
                  <a:txBody>
                    <a:bodyPr/>
                    <a:lstStyle/>
                    <a:p>
                      <a:pPr rtl="0" fontAlgn="ctr"/>
                      <a:r>
                        <a:rPr lang="fr-FR" sz="1200" b="1">
                          <a:effectLst/>
                        </a:rPr>
                        <a:t>Exécuter une requête d'information sur une cible</a:t>
                      </a:r>
                    </a:p>
                  </a:txBody>
                  <a:tcPr marL="47625" marR="47625" marT="47625" marB="47625" anchor="ctr"/>
                </a:tc>
                <a:tc>
                  <a:txBody>
                    <a:bodyPr/>
                    <a:lstStyle/>
                    <a:p>
                      <a:pPr rtl="0" fontAlgn="ctr"/>
                      <a:r>
                        <a:rPr lang="fr-FR" sz="1200" b="0">
                          <a:effectLst/>
                        </a:rPr>
                        <a:t>L'acteur de menace recherche les premières informations sur une cible. Divers outils peuvent être utilisés, notamment la recherche Google, le site Web des organisations, le whois, etc.</a:t>
                      </a:r>
                    </a:p>
                  </a:txBody>
                  <a:tcPr marL="47625" marR="47625" marT="47625" marB="47625" anchor="ctr"/>
                </a:tc>
                <a:extLst>
                  <a:ext uri="{0D108BD9-81ED-4DB2-BD59-A6C34878D82A}">
                    <a16:rowId xmlns:a16="http://schemas.microsoft.com/office/drawing/2014/main" val="3985911201"/>
                  </a:ext>
                </a:extLst>
              </a:tr>
              <a:tr h="370840">
                <a:tc>
                  <a:txBody>
                    <a:bodyPr/>
                    <a:lstStyle/>
                    <a:p>
                      <a:pPr rtl="0" fontAlgn="ctr"/>
                      <a:r>
                        <a:rPr lang="fr-FR" sz="1200" b="1">
                          <a:effectLst/>
                        </a:rPr>
                        <a:t>Lancer un balayage ping du réseau cible</a:t>
                      </a:r>
                    </a:p>
                  </a:txBody>
                  <a:tcPr marL="47625" marR="47625" marT="47625" marB="47625" anchor="ctr"/>
                </a:tc>
                <a:tc>
                  <a:txBody>
                    <a:bodyPr/>
                    <a:lstStyle/>
                    <a:p>
                      <a:pPr rtl="0" fontAlgn="ctr"/>
                      <a:r>
                        <a:rPr lang="fr-FR" sz="1200" b="0">
                          <a:effectLst/>
                        </a:rPr>
                        <a:t>La requête d'informations révèle généralement l'adresse réseau de la cible. L'acteur de menace peut désormais lancer un balayage ping pour déterminer quelles adresses IP sont actives.</a:t>
                      </a:r>
                    </a:p>
                  </a:txBody>
                  <a:tcPr marL="47625" marR="47625" marT="47625" marB="47625" anchor="ctr"/>
                </a:tc>
                <a:extLst>
                  <a:ext uri="{0D108BD9-81ED-4DB2-BD59-A6C34878D82A}">
                    <a16:rowId xmlns:a16="http://schemas.microsoft.com/office/drawing/2014/main" val="3316982949"/>
                  </a:ext>
                </a:extLst>
              </a:tr>
              <a:tr h="370840">
                <a:tc>
                  <a:txBody>
                    <a:bodyPr/>
                    <a:lstStyle/>
                    <a:p>
                      <a:pPr rtl="0" fontAlgn="ctr"/>
                      <a:r>
                        <a:rPr lang="fr-FR" sz="1200" b="1">
                          <a:effectLst/>
                        </a:rPr>
                        <a:t>Lancer l'analyse des ports des adresses IP actives</a:t>
                      </a:r>
                    </a:p>
                  </a:txBody>
                  <a:tcPr marL="47625" marR="47625" marT="47625" marB="47625" anchor="ctr"/>
                </a:tc>
                <a:tc>
                  <a:txBody>
                    <a:bodyPr/>
                    <a:lstStyle/>
                    <a:p>
                      <a:pPr rtl="0" fontAlgn="ctr"/>
                      <a:r>
                        <a:rPr lang="fr-FR" sz="1200" b="0">
                          <a:effectLst/>
                        </a:rPr>
                        <a:t>Ceci est utilisé pour déterminer quels ports ou services sont disponibles. Exemples d'analyseurs de ports: Nmap, SuperScan, Angry IP Scanner et NetScanTools.</a:t>
                      </a:r>
                    </a:p>
                  </a:txBody>
                  <a:tcPr marL="47625" marR="47625" marT="47625" marB="47625" anchor="ctr"/>
                </a:tc>
                <a:extLst>
                  <a:ext uri="{0D108BD9-81ED-4DB2-BD59-A6C34878D82A}">
                    <a16:rowId xmlns:a16="http://schemas.microsoft.com/office/drawing/2014/main" val="3795215034"/>
                  </a:ext>
                </a:extLst>
              </a:tr>
              <a:tr h="370840">
                <a:tc>
                  <a:txBody>
                    <a:bodyPr/>
                    <a:lstStyle/>
                    <a:p>
                      <a:pPr rtl="0" fontAlgn="ctr"/>
                      <a:r>
                        <a:rPr lang="fr-FR" sz="1200" b="1">
                          <a:effectLst/>
                        </a:rPr>
                        <a:t>Exécuter des scanners de vulnérabilité</a:t>
                      </a:r>
                    </a:p>
                  </a:txBody>
                  <a:tcPr marL="47625" marR="47625" marT="47625" marB="47625" anchor="ctr"/>
                </a:tc>
                <a:tc>
                  <a:txBody>
                    <a:bodyPr/>
                    <a:lstStyle/>
                    <a:p>
                      <a:pPr rtl="0" fontAlgn="ctr"/>
                      <a:r>
                        <a:rPr lang="fr-FR" sz="1200" b="0">
                          <a:effectLst/>
                        </a:rPr>
                        <a:t>Il s'agit d'interroger les ports identifiés pour déterminer le type et la version de l'application et du système d'exploitation qui s'exécutent sur l'hôte. Des exemples d'outils incluent Nipper, Core Impact, Nessus, SAINT et Open VAS.</a:t>
                      </a:r>
                    </a:p>
                  </a:txBody>
                  <a:tcPr marL="47625" marR="47625" marT="47625" marB="47625" anchor="ctr"/>
                </a:tc>
                <a:extLst>
                  <a:ext uri="{0D108BD9-81ED-4DB2-BD59-A6C34878D82A}">
                    <a16:rowId xmlns:a16="http://schemas.microsoft.com/office/drawing/2014/main" val="2950460782"/>
                  </a:ext>
                </a:extLst>
              </a:tr>
              <a:tr h="370840">
                <a:tc>
                  <a:txBody>
                    <a:bodyPr/>
                    <a:lstStyle/>
                    <a:p>
                      <a:pPr rtl="0" fontAlgn="ctr"/>
                      <a:r>
                        <a:rPr lang="fr-FR" sz="1200" b="1">
                          <a:effectLst/>
                        </a:rPr>
                        <a:t>Exécuter des outils d'exploitation</a:t>
                      </a:r>
                    </a:p>
                  </a:txBody>
                  <a:tcPr marL="47625" marR="47625" marT="47625" marB="47625" anchor="ctr"/>
                </a:tc>
                <a:tc>
                  <a:txBody>
                    <a:bodyPr/>
                    <a:lstStyle/>
                    <a:p>
                      <a:pPr rtl="0" fontAlgn="ctr"/>
                      <a:r>
                        <a:rPr lang="fr-FR" sz="1200" b="0">
                          <a:effectLst/>
                        </a:rPr>
                        <a:t>L'acteur de menace tente maintenant de découvrir des services vulnérables qui peuvent être exploités. Des exemples d'outils d'exploitation de vulnérabilité comprennent Metasploit, Core Impact, Sqlmap, Social Engineer Toolkit et Netsparker.</a:t>
                      </a:r>
                    </a:p>
                  </a:txBody>
                  <a:tcPr marL="47625" marR="47625" marT="47625" marB="47625" anchor="ctr"/>
                </a:tc>
                <a:extLst>
                  <a:ext uri="{0D108BD9-81ED-4DB2-BD59-A6C34878D82A}">
                    <a16:rowId xmlns:a16="http://schemas.microsoft.com/office/drawing/2014/main" val="1988712789"/>
                  </a:ext>
                </a:extLst>
              </a:tr>
            </a:tbl>
          </a:graphicData>
        </a:graphic>
      </p:graphicFrame>
    </p:spTree>
    <p:extLst>
      <p:ext uri="{BB962C8B-B14F-4D97-AF65-F5344CB8AC3E}">
        <p14:creationId xmlns:p14="http://schemas.microsoft.com/office/powerpoint/2010/main" val="3713194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sur les attaques réseau courantes- Accès et attaques d'ingénierie sociale</a:t>
            </a:r>
          </a:p>
        </p:txBody>
      </p:sp>
      <p:sp>
        <p:nvSpPr>
          <p:cNvPr id="6" name="Content Placeholder 5">
            <a:extLst>
              <a:ext uri="{FF2B5EF4-FFF2-40B4-BE49-F238E27FC236}">
                <a16:creationId xmlns:a16="http://schemas.microsoft.com/office/drawing/2014/main" id="{61DFDCCD-5B4B-4471-92B9-FD3BE683273B}"/>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couvrira les points suivants:</a:t>
            </a:r>
          </a:p>
          <a:p>
            <a:pPr marL="285750" indent="-285750" algn="l" rtl="0">
              <a:buFont typeface="Arial" panose="020B0604020202020204" pitchFamily="34" charset="0"/>
              <a:buChar char="•"/>
            </a:pPr>
            <a:r>
              <a:rPr lang="fr-FR" sz="1600">
                <a:solidFill>
                  <a:srgbClr val="000000"/>
                </a:solidFill>
              </a:rPr>
              <a:t>Techniques utilisées dans les attaques d'accès (password attacks, spoofing attacks, trust exploitations, port redirections, man-in-the-middle attacks, buffer overflow attacks)</a:t>
            </a:r>
          </a:p>
          <a:p>
            <a:pPr marL="285750" indent="-285750" algn="l" rtl="0">
              <a:buFont typeface="Arial" panose="020B0604020202020204" pitchFamily="34" charset="0"/>
              <a:buChar char="•"/>
            </a:pPr>
            <a:r>
              <a:rPr lang="fr-FR" sz="1600">
                <a:solidFill>
                  <a:srgbClr val="000000"/>
                </a:solidFill>
              </a:rPr>
              <a:t>Techniques utilisées dans les attaques d'ingénierie sociale (pretesting, phishing, spear phishing, spam, something for something, baiting, impersonation, tailgating, shoulder surfing, dumpster diving)</a:t>
            </a:r>
          </a:p>
        </p:txBody>
      </p:sp>
    </p:spTree>
    <p:extLst>
      <p:ext uri="{BB962C8B-B14F-4D97-AF65-F5344CB8AC3E}">
        <p14:creationId xmlns:p14="http://schemas.microsoft.com/office/powerpoint/2010/main" val="747203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Attaques d'accès</a:t>
            </a:r>
          </a:p>
        </p:txBody>
      </p:sp>
      <p:sp>
        <p:nvSpPr>
          <p:cNvPr id="4" name="Content Placeholder 3">
            <a:extLst>
              <a:ext uri="{FF2B5EF4-FFF2-40B4-BE49-F238E27FC236}">
                <a16:creationId xmlns:a16="http://schemas.microsoft.com/office/drawing/2014/main" id="{76E6B36F-8B4C-427C-802D-84D9E64F60AB}"/>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400">
                <a:solidFill>
                  <a:srgbClr val="000000"/>
                </a:solidFill>
              </a:rPr>
              <a:t>Les attaques par accès exploitent les vulnérabilités connues des services d'authentifications, services FTP et services web pour accéder à des comptes web, des bases de données confidentielles ou accéder à d'autres ressources. Le but de ces types d'attaques est d'accéder à des comptes Web, à des bases de données confidentielles et à d'autres informations sensibles.</a:t>
            </a:r>
          </a:p>
          <a:p>
            <a:pPr marL="285750" indent="-285750" algn="l" rtl="0">
              <a:buFont typeface="Arial" panose="020B0604020202020204" pitchFamily="34" charset="0"/>
              <a:buChar char="•"/>
            </a:pPr>
            <a:r>
              <a:rPr lang="fr-FR" sz="1400">
                <a:solidFill>
                  <a:srgbClr val="000000"/>
                </a:solidFill>
              </a:rPr>
              <a:t>Les acteurs de menace utilisent des attaques d'accès sur les périphériques réseau et les ordinateurs pour récupérer des données, y accéder ou pour augmenter les privilèges d'accès au statut d'administrateur.</a:t>
            </a:r>
          </a:p>
          <a:p>
            <a:pPr marL="285750" indent="-285750" algn="l" rtl="0">
              <a:buFont typeface="Arial" panose="020B0604020202020204" pitchFamily="34" charset="0"/>
              <a:buChar char="•"/>
            </a:pPr>
            <a:r>
              <a:rPr lang="fr-FR" sz="1400" b="1">
                <a:solidFill>
                  <a:srgbClr val="000000"/>
                </a:solidFill>
              </a:rPr>
              <a:t>Attaques par mot de passe: </a:t>
            </a:r>
            <a:r>
              <a:rPr lang="fr-FR" sz="1400">
                <a:solidFill>
                  <a:srgbClr val="000000"/>
                </a:solidFill>
              </a:rPr>
              <a:t>lors d'une attaque par mot de passe, l'acteur de la menace tente de découvrir des mots de passe système critiques en utilisant diverses méthodes. Les attaques par mot de passe sont très courantes et peuvent être lancées à l'aide d'une variété d'outils de craquage de mot de passe.</a:t>
            </a:r>
          </a:p>
          <a:p>
            <a:pPr marL="285750" indent="-285750" algn="l" rtl="0">
              <a:buFont typeface="Arial" panose="020B0604020202020204" pitchFamily="34" charset="0"/>
              <a:buChar char="•"/>
            </a:pPr>
            <a:r>
              <a:rPr lang="fr-FR" sz="1400" b="1">
                <a:solidFill>
                  <a:srgbClr val="000000"/>
                </a:solidFill>
              </a:rPr>
              <a:t>Attaques d'usurpation d'identité: </a:t>
            </a:r>
            <a:r>
              <a:rPr lang="fr-FR" sz="1400">
                <a:solidFill>
                  <a:srgbClr val="000000"/>
                </a:solidFill>
              </a:rPr>
              <a:t>lors d'attaques d'usurpation d'identité, le dispositif d'acteur de menace tente de se faire passer pour un autre appareil en falsifiant des données. Les attaques d'usurpation d'identité courantes incluent l'usurpation d'adresse IP, l'usurpation d'adresse MAC et l'usurpation d'identité DHCP. Ces attaques d'usurpation seront discutées plus en détail plus loin dans ce module</a:t>
            </a:r>
          </a:p>
          <a:p>
            <a:pPr marL="285750" indent="-285750" algn="l" rtl="0">
              <a:buFont typeface="Arial" panose="020B0604020202020204" pitchFamily="34" charset="0"/>
              <a:buChar char="•"/>
            </a:pPr>
            <a:r>
              <a:rPr lang="fr-FR" sz="1400">
                <a:solidFill>
                  <a:srgbClr val="000000"/>
                </a:solidFill>
              </a:rPr>
              <a:t>Les autres attaques d'accès incluent:</a:t>
            </a:r>
          </a:p>
          <a:p>
            <a:pPr marL="358835" lvl="1" indent="-285750" rtl="0">
              <a:buFont typeface="Arial" panose="020B0604020202020204" pitchFamily="34" charset="0"/>
              <a:buChar char="•"/>
            </a:pPr>
            <a:r>
              <a:rPr lang="fr-FR" sz="1200">
                <a:solidFill>
                  <a:srgbClr val="000000"/>
                </a:solidFill>
              </a:rPr>
              <a:t>Exploiter la confiance</a:t>
            </a:r>
          </a:p>
          <a:p>
            <a:pPr marL="358835" lvl="1" indent="-285750" rtl="0">
              <a:buFont typeface="Arial" panose="020B0604020202020204" pitchFamily="34" charset="0"/>
              <a:buChar char="•"/>
            </a:pPr>
            <a:r>
              <a:rPr lang="fr-FR" sz="1200">
                <a:solidFill>
                  <a:srgbClr val="000000"/>
                </a:solidFill>
              </a:rPr>
              <a:t>Redirection de port</a:t>
            </a:r>
          </a:p>
          <a:p>
            <a:pPr marL="358835" lvl="1" indent="-285750" rtl="0">
              <a:buFont typeface="Arial" panose="020B0604020202020204" pitchFamily="34" charset="0"/>
              <a:buChar char="•"/>
            </a:pPr>
            <a:r>
              <a:rPr lang="fr-FR" sz="1200">
                <a:solidFill>
                  <a:srgbClr val="000000"/>
                </a:solidFill>
              </a:rPr>
              <a:t>Attaques de l'homme-au-milieu</a:t>
            </a:r>
          </a:p>
          <a:p>
            <a:pPr marL="358835" lvl="1" indent="-285750" rtl="0">
              <a:buFont typeface="Arial" panose="020B0604020202020204" pitchFamily="34" charset="0"/>
              <a:buChar char="•"/>
            </a:pPr>
            <a:r>
              <a:rPr lang="fr-FR" sz="1200">
                <a:solidFill>
                  <a:srgbClr val="000000"/>
                </a:solidFill>
              </a:rPr>
              <a:t>Attaques par débordement de la mémoire tampon</a:t>
            </a: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394945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Attaques d'ingénierie sociale</a:t>
            </a:r>
          </a:p>
        </p:txBody>
      </p:sp>
      <p:sp>
        <p:nvSpPr>
          <p:cNvPr id="5" name="Content Placeholder 4">
            <a:extLst>
              <a:ext uri="{FF2B5EF4-FFF2-40B4-BE49-F238E27FC236}">
                <a16:creationId xmlns:a16="http://schemas.microsoft.com/office/drawing/2014/main" id="{18D27744-1544-46FC-88AB-F076182F3261}"/>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L'ingénierie sociale est une attaque d'accès qui tente de manipuler des individus pour effectuer des actions ou divulguer des informations confidentielles. Certaines techniques d'ingénierie sociale sont réalisées en personne tandis que d'autres peuvent utiliser le téléphone ou l'Internet.</a:t>
            </a:r>
          </a:p>
          <a:p>
            <a:pPr marL="342900" indent="-342900" algn="l" rtl="0">
              <a:buFont typeface="Arial" panose="020B0604020202020204" pitchFamily="34" charset="0"/>
              <a:buChar char="•"/>
            </a:pPr>
            <a:r>
              <a:rPr lang="fr-FR" sz="1600">
                <a:solidFill>
                  <a:srgbClr val="000000"/>
                </a:solidFill>
              </a:rPr>
              <a:t>Les cyberpirates employant ce type d'attaque exploitent souvent la serviabilité de leurs victimes. Ils profitent aussi de leur faiblesse. </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369405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Attaques d'ingénierie sociale (suite) </a:t>
            </a:r>
          </a:p>
        </p:txBody>
      </p:sp>
      <p:graphicFrame>
        <p:nvGraphicFramePr>
          <p:cNvPr id="6" name="Table 6">
            <a:extLst>
              <a:ext uri="{FF2B5EF4-FFF2-40B4-BE49-F238E27FC236}">
                <a16:creationId xmlns:a16="http://schemas.microsoft.com/office/drawing/2014/main" id="{B7D02695-C1BD-49D3-A936-01C3A4D4DE7B}"/>
              </a:ext>
            </a:extLst>
          </p:cNvPr>
          <p:cNvGraphicFramePr>
            <a:graphicFrameLocks noGrp="1"/>
          </p:cNvGraphicFramePr>
          <p:nvPr>
            <p:ph idx="1"/>
            <p:extLst>
              <p:ext uri="{D42A27DB-BD31-4B8C-83A1-F6EECF244321}">
                <p14:modId xmlns:p14="http://schemas.microsoft.com/office/powerpoint/2010/main" val="3104004964"/>
              </p:ext>
            </p:extLst>
          </p:nvPr>
        </p:nvGraphicFramePr>
        <p:xfrm>
          <a:off x="431800" y="731837"/>
          <a:ext cx="8280400" cy="3945705"/>
        </p:xfrm>
        <a:graphic>
          <a:graphicData uri="http://schemas.openxmlformats.org/drawingml/2006/table">
            <a:tbl>
              <a:tblPr firstRow="1" bandRow="1">
                <a:tableStyleId>{5C22544A-7EE6-4342-B048-85BDC9FD1C3A}</a:tableStyleId>
              </a:tblPr>
              <a:tblGrid>
                <a:gridCol w="1839167">
                  <a:extLst>
                    <a:ext uri="{9D8B030D-6E8A-4147-A177-3AD203B41FA5}">
                      <a16:colId xmlns:a16="http://schemas.microsoft.com/office/drawing/2014/main" val="3358651624"/>
                    </a:ext>
                  </a:extLst>
                </a:gridCol>
                <a:gridCol w="6441233">
                  <a:extLst>
                    <a:ext uri="{9D8B030D-6E8A-4147-A177-3AD203B41FA5}">
                      <a16:colId xmlns:a16="http://schemas.microsoft.com/office/drawing/2014/main" val="2724903743"/>
                    </a:ext>
                  </a:extLst>
                </a:gridCol>
              </a:tblGrid>
              <a:tr h="309081">
                <a:tc>
                  <a:txBody>
                    <a:bodyPr/>
                    <a:lstStyle/>
                    <a:p>
                      <a:pPr algn="l" rtl="0" fontAlgn="ctr"/>
                      <a:r>
                        <a:rPr lang="fr-FR" sz="1000">
                          <a:effectLst/>
                        </a:rPr>
                        <a:t>Attaque d'ingénierie sociale</a:t>
                      </a:r>
                    </a:p>
                  </a:txBody>
                  <a:tcPr marL="47625" marR="47625" marT="47625" marB="47625" anchor="ctr"/>
                </a:tc>
                <a:tc>
                  <a:txBody>
                    <a:bodyPr/>
                    <a:lstStyle/>
                    <a:p>
                      <a:pPr algn="l" rtl="0" fontAlgn="ctr"/>
                      <a:r>
                        <a:rPr lang="fr-FR" sz="1000">
                          <a:effectLst/>
                        </a:rPr>
                        <a:t>Description</a:t>
                      </a:r>
                    </a:p>
                  </a:txBody>
                  <a:tcPr marL="47625" marR="47625" marT="47625" marB="47625" anchor="ctr"/>
                </a:tc>
                <a:extLst>
                  <a:ext uri="{0D108BD9-81ED-4DB2-BD59-A6C34878D82A}">
                    <a16:rowId xmlns:a16="http://schemas.microsoft.com/office/drawing/2014/main" val="1198050877"/>
                  </a:ext>
                </a:extLst>
              </a:tr>
              <a:tr h="309081">
                <a:tc>
                  <a:txBody>
                    <a:bodyPr/>
                    <a:lstStyle/>
                    <a:p>
                      <a:pPr rtl="0" fontAlgn="ctr"/>
                      <a:r>
                        <a:rPr lang="fr-FR" sz="1000" b="0">
                          <a:effectLst/>
                        </a:rPr>
                        <a:t>Prétexte</a:t>
                      </a:r>
                    </a:p>
                  </a:txBody>
                  <a:tcPr marL="47625" marR="47625" marT="47625" marB="47625" anchor="ctr"/>
                </a:tc>
                <a:tc>
                  <a:txBody>
                    <a:bodyPr/>
                    <a:lstStyle/>
                    <a:p>
                      <a:pPr rtl="0" fontAlgn="ctr"/>
                      <a:r>
                        <a:rPr lang="fr-FR" sz="1000" b="0">
                          <a:effectLst/>
                        </a:rPr>
                        <a:t>Un acteur de menace prétend avoir besoin de données personnelles ou financières pour confirmer l'identité du destinataire.</a:t>
                      </a:r>
                    </a:p>
                  </a:txBody>
                  <a:tcPr marL="47625" marR="47625" marT="47625" marB="47625" anchor="ctr"/>
                </a:tc>
                <a:extLst>
                  <a:ext uri="{0D108BD9-81ED-4DB2-BD59-A6C34878D82A}">
                    <a16:rowId xmlns:a16="http://schemas.microsoft.com/office/drawing/2014/main" val="235120403"/>
                  </a:ext>
                </a:extLst>
              </a:tr>
              <a:tr h="333427">
                <a:tc>
                  <a:txBody>
                    <a:bodyPr/>
                    <a:lstStyle/>
                    <a:p>
                      <a:pPr rtl="0" fontAlgn="ctr"/>
                      <a:r>
                        <a:rPr lang="fr-FR" sz="1000" b="0">
                          <a:effectLst/>
                        </a:rPr>
                        <a:t>Hameçonnage (Phishing)</a:t>
                      </a:r>
                    </a:p>
                  </a:txBody>
                  <a:tcPr marL="47625" marR="47625" marT="47625" marB="47625" anchor="ctr"/>
                </a:tc>
                <a:tc>
                  <a:txBody>
                    <a:bodyPr/>
                    <a:lstStyle/>
                    <a:p>
                      <a:pPr rtl="0" fontAlgn="ctr"/>
                      <a:r>
                        <a:rPr lang="fr-FR" sz="1000" b="0">
                          <a:effectLst/>
                        </a:rPr>
                        <a:t>Un acteur de menace envoie un e-mail frauduleux déguisé en une source légitime et fiable pour inciter le destinataire à installer un logiciel malveillant sur son appareil ou pour partager des informations personnelles ou financières.</a:t>
                      </a:r>
                    </a:p>
                  </a:txBody>
                  <a:tcPr marL="47625" marR="47625" marT="47625" marB="47625" anchor="ctr"/>
                </a:tc>
                <a:extLst>
                  <a:ext uri="{0D108BD9-81ED-4DB2-BD59-A6C34878D82A}">
                    <a16:rowId xmlns:a16="http://schemas.microsoft.com/office/drawing/2014/main" val="3656611265"/>
                  </a:ext>
                </a:extLst>
              </a:tr>
              <a:tr h="309081">
                <a:tc>
                  <a:txBody>
                    <a:bodyPr/>
                    <a:lstStyle/>
                    <a:p>
                      <a:pPr rtl="0" fontAlgn="ctr"/>
                      <a:r>
                        <a:rPr lang="fr-FR" sz="1000" b="0">
                          <a:effectLst/>
                        </a:rPr>
                        <a:t>Hameçonnage ciblé</a:t>
                      </a:r>
                    </a:p>
                  </a:txBody>
                  <a:tcPr marL="47625" marR="47625" marT="47625" marB="47625" anchor="ctr"/>
                </a:tc>
                <a:tc>
                  <a:txBody>
                    <a:bodyPr/>
                    <a:lstStyle/>
                    <a:p>
                      <a:pPr rtl="0" fontAlgn="ctr"/>
                      <a:r>
                        <a:rPr lang="fr-FR" sz="1000" b="0">
                          <a:effectLst/>
                        </a:rPr>
                        <a:t>Un acteur de menace crée une attaque de phishing ciblée adaptée à un individu ou une organisation spécifique.</a:t>
                      </a:r>
                    </a:p>
                  </a:txBody>
                  <a:tcPr marL="47625" marR="47625" marT="47625" marB="47625" anchor="ctr"/>
                </a:tc>
                <a:extLst>
                  <a:ext uri="{0D108BD9-81ED-4DB2-BD59-A6C34878D82A}">
                    <a16:rowId xmlns:a16="http://schemas.microsoft.com/office/drawing/2014/main" val="2040029310"/>
                  </a:ext>
                </a:extLst>
              </a:tr>
              <a:tr h="333427">
                <a:tc>
                  <a:txBody>
                    <a:bodyPr/>
                    <a:lstStyle/>
                    <a:p>
                      <a:pPr rtl="0" fontAlgn="ctr"/>
                      <a:r>
                        <a:rPr lang="fr-FR" sz="1000" b="0">
                          <a:effectLst/>
                        </a:rPr>
                        <a:t>Courrier indésirable</a:t>
                      </a:r>
                    </a:p>
                  </a:txBody>
                  <a:tcPr marL="47625" marR="47625" marT="47625" marB="47625" anchor="ctr"/>
                </a:tc>
                <a:tc>
                  <a:txBody>
                    <a:bodyPr/>
                    <a:lstStyle/>
                    <a:p>
                      <a:pPr rtl="0" fontAlgn="ctr"/>
                      <a:r>
                        <a:rPr lang="fr-FR" sz="1000" b="0">
                          <a:effectLst/>
                        </a:rPr>
                        <a:t>Également appelé « courrier indésirable », le spam est un e-mail non sollicité qui contient souvent des liens malveillants, des malwares ou du contenu trompeur.</a:t>
                      </a:r>
                    </a:p>
                  </a:txBody>
                  <a:tcPr marL="47625" marR="47625" marT="47625" marB="47625" anchor="ctr"/>
                </a:tc>
                <a:extLst>
                  <a:ext uri="{0D108BD9-81ED-4DB2-BD59-A6C34878D82A}">
                    <a16:rowId xmlns:a16="http://schemas.microsoft.com/office/drawing/2014/main" val="2088362173"/>
                  </a:ext>
                </a:extLst>
              </a:tr>
              <a:tr h="333427">
                <a:tc>
                  <a:txBody>
                    <a:bodyPr/>
                    <a:lstStyle/>
                    <a:p>
                      <a:pPr rtl="0" fontAlgn="ctr"/>
                      <a:r>
                        <a:rPr lang="fr-FR" sz="1000" b="0">
                          <a:effectLst/>
                        </a:rPr>
                        <a:t>Contrepartie</a:t>
                      </a:r>
                    </a:p>
                  </a:txBody>
                  <a:tcPr marL="47625" marR="47625" marT="47625" marB="47625" anchor="ctr"/>
                </a:tc>
                <a:tc>
                  <a:txBody>
                    <a:bodyPr/>
                    <a:lstStyle/>
                    <a:p>
                      <a:pPr rtl="0" fontAlgn="ctr"/>
                      <a:r>
                        <a:rPr lang="fr-FR" sz="1000" b="0">
                          <a:effectLst/>
                        </a:rPr>
                        <a:t>Parfois appelé «Quid pro quo», c'est lorsqu'un acteur de menace demande des informations personnelles à une partie en échange de quelque chose comme un cadeau.</a:t>
                      </a:r>
                    </a:p>
                  </a:txBody>
                  <a:tcPr marL="47625" marR="47625" marT="47625" marB="47625" anchor="ctr"/>
                </a:tc>
                <a:extLst>
                  <a:ext uri="{0D108BD9-81ED-4DB2-BD59-A6C34878D82A}">
                    <a16:rowId xmlns:a16="http://schemas.microsoft.com/office/drawing/2014/main" val="1588045426"/>
                  </a:ext>
                </a:extLst>
              </a:tr>
              <a:tr h="333427">
                <a:tc>
                  <a:txBody>
                    <a:bodyPr/>
                    <a:lstStyle/>
                    <a:p>
                      <a:pPr rtl="0" fontAlgn="ctr"/>
                      <a:r>
                        <a:rPr lang="fr-FR" sz="1000" b="0">
                          <a:effectLst/>
                        </a:rPr>
                        <a:t>Appâtage</a:t>
                      </a:r>
                    </a:p>
                  </a:txBody>
                  <a:tcPr marL="47625" marR="47625" marT="47625" marB="47625" anchor="ctr"/>
                </a:tc>
                <a:tc>
                  <a:txBody>
                    <a:bodyPr/>
                    <a:lstStyle/>
                    <a:p>
                      <a:pPr rtl="0" fontAlgn="ctr"/>
                      <a:r>
                        <a:rPr lang="fr-FR" sz="1000" b="0">
                          <a:effectLst/>
                        </a:rPr>
                        <a:t>Un acteur de menace laisse un lecteur flash infecté par un logiciel malveillant dans un lieu public. Une victime trouve le lecteur et l'insère sans méfiance dans son ordinateur portable, installant involontairement des logiciels malveillants.</a:t>
                      </a:r>
                    </a:p>
                  </a:txBody>
                  <a:tcPr marL="47625" marR="47625" marT="47625" marB="47625" anchor="ctr"/>
                </a:tc>
                <a:extLst>
                  <a:ext uri="{0D108BD9-81ED-4DB2-BD59-A6C34878D82A}">
                    <a16:rowId xmlns:a16="http://schemas.microsoft.com/office/drawing/2014/main" val="3010507069"/>
                  </a:ext>
                </a:extLst>
              </a:tr>
              <a:tr h="309081">
                <a:tc>
                  <a:txBody>
                    <a:bodyPr/>
                    <a:lstStyle/>
                    <a:p>
                      <a:pPr rtl="0" fontAlgn="ctr"/>
                      <a:r>
                        <a:rPr lang="fr-FR" sz="1000" b="0">
                          <a:effectLst/>
                        </a:rPr>
                        <a:t>Usurpation d'identité</a:t>
                      </a:r>
                    </a:p>
                  </a:txBody>
                  <a:tcPr marL="47625" marR="47625" marT="47625" marB="47625" anchor="ctr"/>
                </a:tc>
                <a:tc>
                  <a:txBody>
                    <a:bodyPr/>
                    <a:lstStyle/>
                    <a:p>
                      <a:pPr rtl="0" fontAlgn="ctr"/>
                      <a:r>
                        <a:rPr lang="fr-FR" sz="1000" b="0">
                          <a:effectLst/>
                        </a:rPr>
                        <a:t>Ce type d'attaque est l'endroit où un acteur de menace prétend être quelqu'un qu'il ne doit pas gagner la confiance d'une victime.</a:t>
                      </a:r>
                    </a:p>
                  </a:txBody>
                  <a:tcPr marL="47625" marR="47625" marT="47625" marB="47625" anchor="ctr"/>
                </a:tc>
                <a:extLst>
                  <a:ext uri="{0D108BD9-81ED-4DB2-BD59-A6C34878D82A}">
                    <a16:rowId xmlns:a16="http://schemas.microsoft.com/office/drawing/2014/main" val="1101283213"/>
                  </a:ext>
                </a:extLst>
              </a:tr>
              <a:tr h="333427">
                <a:tc>
                  <a:txBody>
                    <a:bodyPr/>
                    <a:lstStyle/>
                    <a:p>
                      <a:pPr rtl="0" fontAlgn="ctr"/>
                      <a:r>
                        <a:rPr lang="fr-FR" sz="1000" b="0">
                          <a:effectLst/>
                        </a:rPr>
                        <a:t>Accès non autorisé (Tailgating)</a:t>
                      </a:r>
                    </a:p>
                  </a:txBody>
                  <a:tcPr marL="47625" marR="47625" marT="47625" marB="47625" anchor="ctr"/>
                </a:tc>
                <a:tc>
                  <a:txBody>
                    <a:bodyPr/>
                    <a:lstStyle/>
                    <a:p>
                      <a:pPr rtl="0" fontAlgn="ctr"/>
                      <a:r>
                        <a:rPr lang="fr-FR" sz="1000" b="0">
                          <a:effectLst/>
                        </a:rPr>
                        <a:t>C'est là qu'un acteur de menace suit rapidement une personne autorisée dans un endroit sécurisé pour accéder à une zone sécurisée.</a:t>
                      </a:r>
                    </a:p>
                  </a:txBody>
                  <a:tcPr marL="47625" marR="47625" marT="47625" marB="47625" anchor="ctr"/>
                </a:tc>
                <a:extLst>
                  <a:ext uri="{0D108BD9-81ED-4DB2-BD59-A6C34878D82A}">
                    <a16:rowId xmlns:a16="http://schemas.microsoft.com/office/drawing/2014/main" val="2599319804"/>
                  </a:ext>
                </a:extLst>
              </a:tr>
              <a:tr h="333427">
                <a:tc>
                  <a:txBody>
                    <a:bodyPr/>
                    <a:lstStyle/>
                    <a:p>
                      <a:pPr rtl="0" fontAlgn="ctr"/>
                      <a:r>
                        <a:rPr lang="fr-FR" sz="1000" b="0">
                          <a:effectLst/>
                        </a:rPr>
                        <a:t>Espionnage par-dessus l'épaule (Shoulder Surfing)</a:t>
                      </a:r>
                    </a:p>
                  </a:txBody>
                  <a:tcPr marL="47625" marR="47625" marT="47625" marB="47625" anchor="ctr"/>
                </a:tc>
                <a:tc>
                  <a:txBody>
                    <a:bodyPr/>
                    <a:lstStyle/>
                    <a:p>
                      <a:pPr rtl="0" fontAlgn="ctr"/>
                      <a:r>
                        <a:rPr lang="fr-FR" sz="1000" b="0">
                          <a:effectLst/>
                        </a:rPr>
                        <a:t>C'est là qu'un acteur de menace regarde discrètement par-dessus l'épaule de quelqu'un pour voler ses mots de passe ou d'autres informations.</a:t>
                      </a:r>
                    </a:p>
                  </a:txBody>
                  <a:tcPr marL="47625" marR="47625" marT="47625" marB="47625" anchor="ctr"/>
                </a:tc>
                <a:extLst>
                  <a:ext uri="{0D108BD9-81ED-4DB2-BD59-A6C34878D82A}">
                    <a16:rowId xmlns:a16="http://schemas.microsoft.com/office/drawing/2014/main" val="3594778381"/>
                  </a:ext>
                </a:extLst>
              </a:tr>
              <a:tr h="309081">
                <a:tc>
                  <a:txBody>
                    <a:bodyPr/>
                    <a:lstStyle/>
                    <a:p>
                      <a:pPr rtl="0" fontAlgn="ctr"/>
                      <a:r>
                        <a:rPr lang="fr-FR" sz="1000" b="0">
                          <a:effectLst/>
                        </a:rPr>
                        <a:t>Fouille de poubelles (Dumpster Diving)</a:t>
                      </a:r>
                    </a:p>
                  </a:txBody>
                  <a:tcPr marL="47625" marR="47625" marT="47625" marB="47625" anchor="ctr"/>
                </a:tc>
                <a:tc>
                  <a:txBody>
                    <a:bodyPr/>
                    <a:lstStyle/>
                    <a:p>
                      <a:pPr rtl="0" fontAlgn="ctr"/>
                      <a:r>
                        <a:rPr lang="fr-FR" sz="1000" b="0">
                          <a:effectLst/>
                        </a:rPr>
                        <a:t>C'est là qu'un acteur de menace fouille dans des poubelles pour découvrir des documents confidentiels</a:t>
                      </a:r>
                    </a:p>
                  </a:txBody>
                  <a:tcPr marL="47625" marR="47625" marT="47625" marB="47625" anchor="ctr"/>
                </a:tc>
                <a:extLst>
                  <a:ext uri="{0D108BD9-81ED-4DB2-BD59-A6C34878D82A}">
                    <a16:rowId xmlns:a16="http://schemas.microsoft.com/office/drawing/2014/main" val="3603303302"/>
                  </a:ext>
                </a:extLst>
              </a:tr>
            </a:tbl>
          </a:graphicData>
        </a:graphic>
      </p:graphicFrame>
    </p:spTree>
    <p:extLst>
      <p:ext uri="{BB962C8B-B14F-4D97-AF65-F5344CB8AC3E}">
        <p14:creationId xmlns:p14="http://schemas.microsoft.com/office/powerpoint/2010/main" val="418987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Attaques d'ingénierie sociale (suite) </a:t>
            </a:r>
          </a:p>
        </p:txBody>
      </p:sp>
      <p:sp>
        <p:nvSpPr>
          <p:cNvPr id="4" name="Content Placeholder 3">
            <a:extLst>
              <a:ext uri="{FF2B5EF4-FFF2-40B4-BE49-F238E27FC236}">
                <a16:creationId xmlns:a16="http://schemas.microsoft.com/office/drawing/2014/main" id="{F5E515CA-A367-43A1-A2C0-2234EC4BED2F}"/>
              </a:ext>
            </a:extLst>
          </p:cNvPr>
          <p:cNvSpPr>
            <a:spLocks noGrp="1"/>
          </p:cNvSpPr>
          <p:nvPr>
            <p:ph idx="1"/>
          </p:nvPr>
        </p:nvSpPr>
        <p:spPr>
          <a:xfrm>
            <a:off x="474662" y="954157"/>
            <a:ext cx="4033728" cy="3467577"/>
          </a:xfrm>
        </p:spPr>
        <p:txBody>
          <a:bodyPr/>
          <a:lstStyle/>
          <a:p>
            <a:pPr marL="342900" indent="-342900" algn="l" rtl="0">
              <a:buFont typeface="Arial" panose="020B0604020202020204" pitchFamily="34" charset="0"/>
              <a:buChar char="•"/>
            </a:pPr>
            <a:r>
              <a:rPr lang="fr-FR" sz="1400">
                <a:solidFill>
                  <a:srgbClr val="000000"/>
                </a:solidFill>
              </a:rPr>
              <a:t>La boîte à outils d'ingénierie sociale (SET) a été conçue pour aider les pirates en chapeau blanc et autres professionnels de la sécurité des réseaux à créer des attaques d'ingénierie sociale pour tester leurs propres réseaux.</a:t>
            </a:r>
          </a:p>
          <a:p>
            <a:pPr marL="342900" indent="-342900" algn="l" rtl="0">
              <a:buFont typeface="Arial" panose="020B0604020202020204" pitchFamily="34" charset="0"/>
              <a:buChar char="•"/>
            </a:pPr>
            <a:r>
              <a:rPr lang="fr-FR" sz="1400">
                <a:solidFill>
                  <a:srgbClr val="000000"/>
                </a:solidFill>
              </a:rPr>
              <a:t>Les entreprises doivent éduquer leurs utilisateurs sur les risques de l'ingénierie sociale et développer des stratégies pour valider les identités par téléphone, par e-mail ou en personne.</a:t>
            </a:r>
          </a:p>
          <a:p>
            <a:pPr marL="342900" indent="-342900" algn="l" rtl="0">
              <a:buFont typeface="Arial" panose="020B0604020202020204" pitchFamily="34" charset="0"/>
              <a:buChar char="•"/>
            </a:pPr>
            <a:r>
              <a:rPr lang="fr-FR" sz="1400">
                <a:solidFill>
                  <a:srgbClr val="000000"/>
                </a:solidFill>
              </a:rPr>
              <a:t>La figure montre les pratiques recommandées qui devraient être suivies par tous les utilisateurs.</a:t>
            </a:r>
          </a:p>
          <a:p>
            <a:pPr marL="342900" indent="-34290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a16="http://schemas.microsoft.com/office/drawing/2014/main" id="{7CCBB16C-FBFB-4A7A-8A23-EBA3A217B3D8}"/>
              </a:ext>
            </a:extLst>
          </p:cNvPr>
          <p:cNvPicPr>
            <a:picLocks noChangeAspect="1"/>
          </p:cNvPicPr>
          <p:nvPr/>
        </p:nvPicPr>
        <p:blipFill>
          <a:blip r:embed="rId3"/>
          <a:stretch>
            <a:fillRect/>
          </a:stretch>
        </p:blipFill>
        <p:spPr>
          <a:xfrm>
            <a:off x="4572000" y="848854"/>
            <a:ext cx="3937368" cy="3794709"/>
          </a:xfrm>
          <a:prstGeom prst="rect">
            <a:avLst/>
          </a:prstGeom>
        </p:spPr>
      </p:pic>
    </p:spTree>
    <p:extLst>
      <p:ext uri="{BB962C8B-B14F-4D97-AF65-F5344CB8AC3E}">
        <p14:creationId xmlns:p14="http://schemas.microsoft.com/office/powerpoint/2010/main" val="138033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Travaux pratiques – Ingénierie sociale</a:t>
            </a:r>
          </a:p>
        </p:txBody>
      </p:sp>
      <p:sp>
        <p:nvSpPr>
          <p:cNvPr id="6" name="Content Placeholder 5">
            <a:extLst>
              <a:ext uri="{FF2B5EF4-FFF2-40B4-BE49-F238E27FC236}">
                <a16:creationId xmlns:a16="http://schemas.microsoft.com/office/drawing/2014/main" id="{51A9160D-089E-4FEF-B4FB-6A5C4D6FA3C7}"/>
              </a:ext>
            </a:extLst>
          </p:cNvPr>
          <p:cNvSpPr>
            <a:spLocks noGrp="1"/>
          </p:cNvSpPr>
          <p:nvPr>
            <p:ph idx="1"/>
          </p:nvPr>
        </p:nvSpPr>
        <p:spPr>
          <a:xfrm>
            <a:off x="474662" y="731837"/>
            <a:ext cx="8280057" cy="3689897"/>
          </a:xfrm>
        </p:spPr>
        <p:txBody>
          <a:bodyPr/>
          <a:lstStyle/>
          <a:p>
            <a:pPr marL="0" indent="0" algn="l" rtl="0"/>
            <a:r>
              <a:rPr lang="fr-FR">
                <a:solidFill>
                  <a:srgbClr val="000000"/>
                </a:solidFill>
              </a:rPr>
              <a:t>Au cours de ce TP, vous rechercherez des exemples d'ingénierie sociale et identifierez des façons de les reconnaître et de les contrer.</a:t>
            </a:r>
          </a:p>
        </p:txBody>
      </p:sp>
    </p:spTree>
    <p:extLst>
      <p:ext uri="{BB962C8B-B14F-4D97-AF65-F5344CB8AC3E}">
        <p14:creationId xmlns:p14="http://schemas.microsoft.com/office/powerpoint/2010/main" val="512467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4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400"/>
              <a:t>Les exercices du module Vérifiez votre compréhension </a:t>
            </a:r>
            <a:r>
              <a:rPr lang="fr-FR" sz="1400" b="1" i="1"/>
              <a:t>ne sont pas</a:t>
            </a:r>
            <a:r>
              <a:rPr lang="fr-FR" sz="1400"/>
              <a:t> comptés dans la note finale des candidats.</a:t>
            </a:r>
          </a:p>
          <a:p>
            <a:pPr rtl="0">
              <a:spcBef>
                <a:spcPct val="30000"/>
              </a:spcBef>
              <a:buFont typeface="Arial" panose="020B0604020202020204" pitchFamily="34" charset="0"/>
              <a:buChar char="•"/>
            </a:pPr>
            <a:r>
              <a:rPr lang="fr-FR" sz="1400"/>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Vidéo –Attaques par déni de service</a:t>
            </a:r>
          </a:p>
        </p:txBody>
      </p:sp>
      <p:sp>
        <p:nvSpPr>
          <p:cNvPr id="6" name="Content Placeholder 5">
            <a:extLst>
              <a:ext uri="{FF2B5EF4-FFF2-40B4-BE49-F238E27FC236}">
                <a16:creationId xmlns:a16="http://schemas.microsoft.com/office/drawing/2014/main" id="{51A9160D-089E-4FEF-B4FB-6A5C4D6FA3C7}"/>
              </a:ext>
            </a:extLst>
          </p:cNvPr>
          <p:cNvSpPr>
            <a:spLocks noGrp="1"/>
          </p:cNvSpPr>
          <p:nvPr>
            <p:ph idx="1"/>
          </p:nvPr>
        </p:nvSpPr>
        <p:spPr>
          <a:xfrm>
            <a:off x="474662" y="731837"/>
            <a:ext cx="8280057" cy="3689897"/>
          </a:xfrm>
        </p:spPr>
        <p:txBody>
          <a:bodyPr/>
          <a:lstStyle/>
          <a:p>
            <a:pPr marL="0" indent="0" algn="l" rtl="0"/>
            <a:r>
              <a:rPr lang="fr-FR">
                <a:solidFill>
                  <a:srgbClr val="000000"/>
                </a:solidFill>
              </a:rPr>
              <a:t>Cette vidéo couvrira les points suivants:</a:t>
            </a:r>
          </a:p>
          <a:p>
            <a:pPr marL="342900" indent="-342900" algn="l" rtl="0">
              <a:buFont typeface="Arial" panose="020B0604020202020204" pitchFamily="34" charset="0"/>
              <a:buChar char="•"/>
            </a:pPr>
            <a:r>
              <a:rPr lang="fr-FR">
                <a:solidFill>
                  <a:srgbClr val="000000"/>
                </a:solidFill>
              </a:rPr>
              <a:t>Techniques utilisées dans les attaques par déni de service (quantité écrasante de trafic, paquets formatés de manière malveillante)</a:t>
            </a:r>
          </a:p>
          <a:p>
            <a:pPr marL="342900" indent="-342900" algn="l" rtl="0">
              <a:buFont typeface="Arial" panose="020B0604020202020204" pitchFamily="34" charset="0"/>
              <a:buChar char="•"/>
            </a:pPr>
            <a:r>
              <a:rPr lang="fr-FR">
                <a:solidFill>
                  <a:srgbClr val="000000"/>
                </a:solidFill>
              </a:rPr>
              <a:t>Techniques utilisées dans les attaques par déni de service distribué (zombies)</a:t>
            </a:r>
          </a:p>
        </p:txBody>
      </p:sp>
    </p:spTree>
    <p:extLst>
      <p:ext uri="{BB962C8B-B14F-4D97-AF65-F5344CB8AC3E}">
        <p14:creationId xmlns:p14="http://schemas.microsoft.com/office/powerpoint/2010/main" val="1667259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Attaques réseau courantes</a:t>
            </a:r>
            <a:br>
              <a:rPr lang="en-US" dirty="0"/>
            </a:br>
            <a:r>
              <a:rPr lang="fr-FR" sz="2400"/>
              <a:t>Attaques DoS et DDoS</a:t>
            </a:r>
          </a:p>
        </p:txBody>
      </p:sp>
      <p:sp>
        <p:nvSpPr>
          <p:cNvPr id="4" name="Content Placeholder 3">
            <a:extLst>
              <a:ext uri="{FF2B5EF4-FFF2-40B4-BE49-F238E27FC236}">
                <a16:creationId xmlns:a16="http://schemas.microsoft.com/office/drawing/2014/main" id="{CF855465-F0FD-481B-A693-BEF6176CEE56}"/>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Une attaque par déni de service (DoS) crée une sorte d'interruption des services réseau pour les utilisateurs, les appareils ou les applications. Il existe deux principaux types d'attaques DoS:</a:t>
            </a:r>
          </a:p>
          <a:p>
            <a:pPr marL="415985" lvl="1" indent="-342900" rtl="0">
              <a:buFont typeface="Arial" panose="020B0604020202020204" pitchFamily="34" charset="0"/>
              <a:buChar char="•"/>
            </a:pPr>
            <a:r>
              <a:rPr lang="fr-FR" sz="1600" b="1">
                <a:solidFill>
                  <a:srgbClr val="000000"/>
                </a:solidFill>
              </a:rPr>
              <a:t>Quantité écrasante de trafic</a:t>
            </a:r>
            <a:r>
              <a:rPr lang="fr-FR" sz="1600">
                <a:solidFill>
                  <a:srgbClr val="000000"/>
                </a:solidFill>
              </a:rPr>
              <a:t> - L'acteur de menace envoie une énorme quantité de données à un débit que le réseau, l'hôte ou l'application ne peut pas gérer. Cela ralentit la transmission et le temps de réponse. Il peut également planter un appareil ou un service.</a:t>
            </a:r>
          </a:p>
          <a:p>
            <a:pPr marL="415985" lvl="1" indent="-342900" rtl="0">
              <a:buFont typeface="Arial" panose="020B0604020202020204" pitchFamily="34" charset="0"/>
              <a:buChar char="•"/>
            </a:pPr>
            <a:r>
              <a:rPr lang="fr-FR" sz="1600" b="1">
                <a:solidFill>
                  <a:srgbClr val="000000"/>
                </a:solidFill>
              </a:rPr>
              <a:t>Paquets formatés de manière malveillante</a:t>
            </a:r>
            <a:r>
              <a:rPr lang="fr-FR" sz="1600">
                <a:solidFill>
                  <a:srgbClr val="000000"/>
                </a:solidFill>
              </a:rPr>
              <a:t> -L'acteur de menace envoie un paquet formaté de manière malveillante à un hôte ou une application et le récepteur n'est pas en mesure de le gérer. L'appareil récepteur est alors très lent ou s'écrase.</a:t>
            </a:r>
          </a:p>
          <a:p>
            <a:pPr marL="342900" indent="-342900" algn="l" rtl="0">
              <a:buFont typeface="Arial" panose="020B0604020202020204" pitchFamily="34" charset="0"/>
              <a:buChar char="•"/>
            </a:pPr>
            <a:r>
              <a:rPr lang="fr-FR" sz="1600">
                <a:solidFill>
                  <a:srgbClr val="000000"/>
                </a:solidFill>
              </a:rPr>
              <a:t>Les attaques DoS sont un risque majeur car elles interrompent la communication et provoquent une perte de temps et d'argent importante. Ces attaques sont relativement simples à mener, même par un acteur de menace non qualifié.</a:t>
            </a:r>
          </a:p>
          <a:p>
            <a:pPr marL="342900" indent="-342900" algn="l" rtl="0">
              <a:buFont typeface="Arial" panose="020B0604020202020204" pitchFamily="34" charset="0"/>
              <a:buChar char="•"/>
            </a:pPr>
            <a:r>
              <a:rPr lang="fr-FR" sz="1600">
                <a:solidFill>
                  <a:srgbClr val="000000"/>
                </a:solidFill>
              </a:rPr>
              <a:t>Une attaque DoS distribuée (DDoS) est similaire à une attaque DoS, mais elle provient de plusieurs sources coordonnées. </a:t>
            </a:r>
          </a:p>
        </p:txBody>
      </p:sp>
    </p:spTree>
    <p:extLst>
      <p:ext uri="{BB962C8B-B14F-4D97-AF65-F5344CB8AC3E}">
        <p14:creationId xmlns:p14="http://schemas.microsoft.com/office/powerpoint/2010/main" val="117003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3.6 Vulnérabilités et menaces IP</a:t>
            </a:r>
          </a:p>
        </p:txBody>
      </p:sp>
    </p:spTree>
    <p:custDataLst>
      <p:tags r:id="rId1"/>
    </p:custDataLst>
    <p:extLst>
      <p:ext uri="{BB962C8B-B14F-4D97-AF65-F5344CB8AC3E}">
        <p14:creationId xmlns:p14="http://schemas.microsoft.com/office/powerpoint/2010/main" val="2627377244"/>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sur les vulnérabilités et menaces IP - Attaques IP et ICMP courantes</a:t>
            </a:r>
          </a:p>
        </p:txBody>
      </p:sp>
      <p:sp>
        <p:nvSpPr>
          <p:cNvPr id="5" name="Content Placeholder 4">
            <a:extLst>
              <a:ext uri="{FF2B5EF4-FFF2-40B4-BE49-F238E27FC236}">
                <a16:creationId xmlns:a16="http://schemas.microsoft.com/office/drawing/2014/main" id="{6FD6750E-AA5C-FD42-9B61-BBE3A650A642}"/>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couvrira les points suivants:</a:t>
            </a:r>
          </a:p>
          <a:p>
            <a:pPr marL="342900" indent="-342900" algn="l" rtl="0">
              <a:buFont typeface="Arial" panose="020B0604020202020204" pitchFamily="34" charset="0"/>
              <a:buChar char="•"/>
            </a:pPr>
            <a:r>
              <a:rPr lang="fr-FR" sz="1600">
                <a:solidFill>
                  <a:srgbClr val="000000"/>
                </a:solidFill>
              </a:rPr>
              <a:t>Techniques utilisées dans les attaques IP (attaques ICMP, attaques d'amplification et de réflexion, attaques d'usurpation d'adresse, attaques homme-au-milieu, détournement de session)</a:t>
            </a:r>
          </a:p>
          <a:p>
            <a:pPr marL="342900" indent="-342900" algn="l" rtl="0">
              <a:buFont typeface="Arial" panose="020B0604020202020204" pitchFamily="34" charset="0"/>
              <a:buChar char="•"/>
            </a:pPr>
            <a:r>
              <a:rPr lang="fr-FR" sz="1600">
                <a:solidFill>
                  <a:srgbClr val="000000"/>
                </a:solidFill>
              </a:rPr>
              <a:t>Techniques utilisées dans les attaques ICMP (demande d'écho ICMP et réponse d'écho, ICMP inaccessible, réponse de masque ICMP, redirections ICMP, découverte de routeur ICMP)</a:t>
            </a:r>
          </a:p>
        </p:txBody>
      </p:sp>
    </p:spTree>
    <p:extLst>
      <p:ext uri="{BB962C8B-B14F-4D97-AF65-F5344CB8AC3E}">
        <p14:creationId xmlns:p14="http://schemas.microsoft.com/office/powerpoint/2010/main" val="2603940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Menaces et vulnérabilités IP</a:t>
            </a:r>
            <a:br>
              <a:rPr lang="en-US" dirty="0"/>
            </a:br>
            <a:r>
              <a:rPr lang="fr-FR" sz="2400"/>
              <a:t>IPv4 et IPv6</a:t>
            </a:r>
          </a:p>
        </p:txBody>
      </p:sp>
      <p:sp>
        <p:nvSpPr>
          <p:cNvPr id="4" name="Content Placeholder 3">
            <a:extLst>
              <a:ext uri="{FF2B5EF4-FFF2-40B4-BE49-F238E27FC236}">
                <a16:creationId xmlns:a16="http://schemas.microsoft.com/office/drawing/2014/main" id="{411B2363-5433-499D-9A5A-F6EA0DB43D16}"/>
              </a:ext>
            </a:extLst>
          </p:cNvPr>
          <p:cNvSpPr>
            <a:spLocks noGrp="1"/>
          </p:cNvSpPr>
          <p:nvPr>
            <p:ph idx="1"/>
          </p:nvPr>
        </p:nvSpPr>
        <p:spPr>
          <a:xfrm>
            <a:off x="474662" y="731837"/>
            <a:ext cx="8280057" cy="990637"/>
          </a:xfrm>
        </p:spPr>
        <p:txBody>
          <a:bodyPr/>
          <a:lstStyle/>
          <a:p>
            <a:pPr marL="342900" indent="-342900" algn="l" rtl="0">
              <a:buFont typeface="Arial" panose="020B0604020202020204" pitchFamily="34" charset="0"/>
              <a:buChar char="•"/>
            </a:pPr>
            <a:r>
              <a:rPr lang="fr-FR" sz="1400">
                <a:solidFill>
                  <a:srgbClr val="000000"/>
                </a:solidFill>
              </a:rPr>
              <a:t>l'IP ne valide pas si l'adresse IP source contenue dans un paquet provient réellement de cette source. Pour cette raison, les acteurs de menace peuvent envoyer des paquets à l'aide d'une adresse IP source usurpée. Les analystes de sécurité doivent comprendre les différents champs des en-têtes IPv4 et IPv6.</a:t>
            </a:r>
          </a:p>
          <a:p>
            <a:pPr marL="342900" indent="-342900" algn="l" rtl="0">
              <a:buFont typeface="Arial" panose="020B0604020202020204" pitchFamily="34" charset="0"/>
              <a:buChar char="•"/>
            </a:pPr>
            <a:r>
              <a:rPr lang="fr-FR" sz="1400">
                <a:solidFill>
                  <a:srgbClr val="000000"/>
                </a:solidFill>
              </a:rPr>
              <a:t>Certaines des attaques liées à l'IP les plus courantes sont présentées dans le tableau</a:t>
            </a:r>
          </a:p>
          <a:p>
            <a:pPr marL="342900" indent="-342900" algn="l">
              <a:buFont typeface="Arial" panose="020B0604020202020204" pitchFamily="34" charset="0"/>
              <a:buChar char="•"/>
            </a:pPr>
            <a:endParaRPr lang="en-US" sz="1400" dirty="0">
              <a:solidFill>
                <a:srgbClr val="000000"/>
              </a:solidFill>
            </a:endParaRPr>
          </a:p>
        </p:txBody>
      </p:sp>
      <p:graphicFrame>
        <p:nvGraphicFramePr>
          <p:cNvPr id="6" name="Table 6">
            <a:extLst>
              <a:ext uri="{FF2B5EF4-FFF2-40B4-BE49-F238E27FC236}">
                <a16:creationId xmlns:a16="http://schemas.microsoft.com/office/drawing/2014/main" id="{C2F07540-9726-4E28-8A24-B837361A4384}"/>
              </a:ext>
            </a:extLst>
          </p:cNvPr>
          <p:cNvGraphicFramePr>
            <a:graphicFrameLocks noGrp="1"/>
          </p:cNvGraphicFramePr>
          <p:nvPr>
            <p:extLst>
              <p:ext uri="{D42A27DB-BD31-4B8C-83A1-F6EECF244321}">
                <p14:modId xmlns:p14="http://schemas.microsoft.com/office/powerpoint/2010/main" val="603066715"/>
              </p:ext>
            </p:extLst>
          </p:nvPr>
        </p:nvGraphicFramePr>
        <p:xfrm>
          <a:off x="630569" y="1801559"/>
          <a:ext cx="8038769" cy="2620175"/>
        </p:xfrm>
        <a:graphic>
          <a:graphicData uri="http://schemas.openxmlformats.org/drawingml/2006/table">
            <a:tbl>
              <a:tblPr firstRow="1" bandRow="1">
                <a:tableStyleId>{5C22544A-7EE6-4342-B048-85BDC9FD1C3A}</a:tableStyleId>
              </a:tblPr>
              <a:tblGrid>
                <a:gridCol w="1876175">
                  <a:extLst>
                    <a:ext uri="{9D8B030D-6E8A-4147-A177-3AD203B41FA5}">
                      <a16:colId xmlns:a16="http://schemas.microsoft.com/office/drawing/2014/main" val="649453826"/>
                    </a:ext>
                  </a:extLst>
                </a:gridCol>
                <a:gridCol w="6162594">
                  <a:extLst>
                    <a:ext uri="{9D8B030D-6E8A-4147-A177-3AD203B41FA5}">
                      <a16:colId xmlns:a16="http://schemas.microsoft.com/office/drawing/2014/main" val="799201165"/>
                    </a:ext>
                  </a:extLst>
                </a:gridCol>
              </a:tblGrid>
              <a:tr h="305139">
                <a:tc>
                  <a:txBody>
                    <a:bodyPr/>
                    <a:lstStyle/>
                    <a:p>
                      <a:pPr algn="l" rtl="0" fontAlgn="ctr"/>
                      <a:r>
                        <a:rPr lang="fr-FR" sz="1050" b="1">
                          <a:effectLst/>
                        </a:rPr>
                        <a:t>Techniques d'attaque IP</a:t>
                      </a:r>
                    </a:p>
                  </a:txBody>
                  <a:tcPr marL="47625" marR="47625" marT="47625" marB="47625" anchor="ctr"/>
                </a:tc>
                <a:tc>
                  <a:txBody>
                    <a:bodyPr/>
                    <a:lstStyle/>
                    <a:p>
                      <a:pPr algn="l" rtl="0" fontAlgn="ctr"/>
                      <a:r>
                        <a:rPr lang="fr-FR" sz="1050" b="1">
                          <a:effectLst/>
                        </a:rPr>
                        <a:t>Description</a:t>
                      </a:r>
                    </a:p>
                  </a:txBody>
                  <a:tcPr marL="47625" marR="47625" marT="47625" marB="47625" anchor="ctr"/>
                </a:tc>
                <a:extLst>
                  <a:ext uri="{0D108BD9-81ED-4DB2-BD59-A6C34878D82A}">
                    <a16:rowId xmlns:a16="http://schemas.microsoft.com/office/drawing/2014/main" val="156536428"/>
                  </a:ext>
                </a:extLst>
              </a:tr>
              <a:tr h="529813">
                <a:tc>
                  <a:txBody>
                    <a:bodyPr/>
                    <a:lstStyle/>
                    <a:p>
                      <a:pPr rtl="0" fontAlgn="ctr"/>
                      <a:r>
                        <a:rPr lang="fr-FR" sz="1050" b="1">
                          <a:effectLst/>
                        </a:rPr>
                        <a:t>Attaques ICMP</a:t>
                      </a:r>
                    </a:p>
                  </a:txBody>
                  <a:tcPr marL="47625" marR="47625" marT="47625" marB="47625" anchor="ctr"/>
                </a:tc>
                <a:tc>
                  <a:txBody>
                    <a:bodyPr/>
                    <a:lstStyle/>
                    <a:p>
                      <a:pPr rtl="0" fontAlgn="ctr"/>
                      <a:r>
                        <a:rPr lang="fr-FR" sz="1050" b="0">
                          <a:effectLst/>
                        </a:rPr>
                        <a:t>Les acteurs de menace utilisent des paquets d'écho (ping) ICMP (Internet Control Message Protocol) pour découvrir les sous-réseaux et les hôtes sur un réseau protégé, pour générer des attaques par inondation DoS et pour modifier les tables de routage des hôtes.</a:t>
                      </a:r>
                    </a:p>
                  </a:txBody>
                  <a:tcPr marL="47625" marR="47625" marT="47625" marB="47625" anchor="ctr"/>
                </a:tc>
                <a:extLst>
                  <a:ext uri="{0D108BD9-81ED-4DB2-BD59-A6C34878D82A}">
                    <a16:rowId xmlns:a16="http://schemas.microsoft.com/office/drawing/2014/main" val="1059098503"/>
                  </a:ext>
                </a:extLst>
              </a:tr>
              <a:tr h="379333">
                <a:tc>
                  <a:txBody>
                    <a:bodyPr/>
                    <a:lstStyle/>
                    <a:p>
                      <a:pPr rtl="0" fontAlgn="ctr"/>
                      <a:r>
                        <a:rPr lang="fr-FR" sz="1050" b="1">
                          <a:effectLst/>
                        </a:rPr>
                        <a:t>Amplification et</a:t>
                      </a:r>
                    </a:p>
                    <a:p>
                      <a:pPr rtl="0" fontAlgn="ctr"/>
                      <a:r>
                        <a:rPr lang="fr-FR" sz="1050" b="1">
                          <a:effectLst/>
                        </a:rPr>
                        <a:t>attaques par réflexion</a:t>
                      </a:r>
                    </a:p>
                  </a:txBody>
                  <a:tcPr marL="47625" marR="47625" marT="47625" marB="47625" anchor="ctr"/>
                </a:tc>
                <a:tc>
                  <a:txBody>
                    <a:bodyPr/>
                    <a:lstStyle/>
                    <a:p>
                      <a:pPr rtl="0" fontAlgn="ctr"/>
                      <a:r>
                        <a:rPr lang="fr-FR" sz="1050" b="0">
                          <a:effectLst/>
                        </a:rPr>
                        <a:t>Les acteurs de menace tentent d'empêcher les utilisateurs légitimes d'accéder aux informations ou aux services à l'aide d'attaques DoS et DDoS.</a:t>
                      </a:r>
                    </a:p>
                  </a:txBody>
                  <a:tcPr marL="47625" marR="47625" marT="47625" marB="47625" anchor="ctr"/>
                </a:tc>
                <a:extLst>
                  <a:ext uri="{0D108BD9-81ED-4DB2-BD59-A6C34878D82A}">
                    <a16:rowId xmlns:a16="http://schemas.microsoft.com/office/drawing/2014/main" val="651774668"/>
                  </a:ext>
                </a:extLst>
              </a:tr>
              <a:tr h="379333">
                <a:tc>
                  <a:txBody>
                    <a:bodyPr/>
                    <a:lstStyle/>
                    <a:p>
                      <a:pPr rtl="0" fontAlgn="ctr"/>
                      <a:r>
                        <a:rPr lang="fr-FR" sz="1050" b="1">
                          <a:effectLst/>
                        </a:rPr>
                        <a:t>Attaques par usurpation d'adresse</a:t>
                      </a:r>
                    </a:p>
                  </a:txBody>
                  <a:tcPr marL="47625" marR="47625" marT="47625" marB="47625" anchor="ctr"/>
                </a:tc>
                <a:tc>
                  <a:txBody>
                    <a:bodyPr/>
                    <a:lstStyle/>
                    <a:p>
                      <a:pPr rtl="0" fontAlgn="ctr"/>
                      <a:r>
                        <a:rPr lang="fr-FR" sz="1050" b="0">
                          <a:effectLst/>
                        </a:rPr>
                        <a:t>Les acteurs de menace usurpent l'adresse IP source dans un paquet IP pour effectuer une usurpation aveugle ou une usurpation non aveugle.</a:t>
                      </a:r>
                    </a:p>
                  </a:txBody>
                  <a:tcPr marL="47625" marR="47625" marT="47625" marB="47625" anchor="ctr"/>
                </a:tc>
                <a:extLst>
                  <a:ext uri="{0D108BD9-81ED-4DB2-BD59-A6C34878D82A}">
                    <a16:rowId xmlns:a16="http://schemas.microsoft.com/office/drawing/2014/main" val="346577273"/>
                  </a:ext>
                </a:extLst>
              </a:tr>
              <a:tr h="529813">
                <a:tc>
                  <a:txBody>
                    <a:bodyPr/>
                    <a:lstStyle/>
                    <a:p>
                      <a:pPr rtl="0" fontAlgn="ctr"/>
                      <a:r>
                        <a:rPr lang="fr-FR" sz="1050" b="1">
                          <a:effectLst/>
                        </a:rPr>
                        <a:t>Attaques de l'homme-au-milieu (MITM)</a:t>
                      </a:r>
                    </a:p>
                  </a:txBody>
                  <a:tcPr marL="47625" marR="47625" marT="47625" marB="47625" anchor="ctr"/>
                </a:tc>
                <a:tc>
                  <a:txBody>
                    <a:bodyPr/>
                    <a:lstStyle/>
                    <a:p>
                      <a:pPr rtl="0" fontAlgn="ctr"/>
                      <a:r>
                        <a:rPr lang="fr-FR" sz="1050" b="0">
                          <a:effectLst/>
                        </a:rPr>
                        <a:t>Les acteurs de menace se positionnent entre une source et une destination pour surveiller, capturer et contrôler de manière transparente la communication. Ils pourraient espionner en inspectant les paquets capturés, ou modifier les paquets et les transmettre à leur destination d'origine.</a:t>
                      </a:r>
                    </a:p>
                  </a:txBody>
                  <a:tcPr marL="47625" marR="47625" marT="47625" marB="47625" anchor="ctr"/>
                </a:tc>
                <a:extLst>
                  <a:ext uri="{0D108BD9-81ED-4DB2-BD59-A6C34878D82A}">
                    <a16:rowId xmlns:a16="http://schemas.microsoft.com/office/drawing/2014/main" val="508317162"/>
                  </a:ext>
                </a:extLst>
              </a:tr>
              <a:tr h="379333">
                <a:tc>
                  <a:txBody>
                    <a:bodyPr/>
                    <a:lstStyle/>
                    <a:p>
                      <a:pPr rtl="0" fontAlgn="ctr"/>
                      <a:r>
                        <a:rPr lang="fr-FR" sz="1050" b="1">
                          <a:effectLst/>
                        </a:rPr>
                        <a:t>Détournement de session</a:t>
                      </a:r>
                    </a:p>
                  </a:txBody>
                  <a:tcPr marL="47625" marR="47625" marT="47625" marB="47625" anchor="ctr"/>
                </a:tc>
                <a:tc>
                  <a:txBody>
                    <a:bodyPr/>
                    <a:lstStyle/>
                    <a:p>
                      <a:pPr rtl="0" fontAlgn="ctr"/>
                      <a:r>
                        <a:rPr lang="fr-FR" sz="1050" b="0">
                          <a:effectLst/>
                        </a:rPr>
                        <a:t>Les acteurs de menace accèdent au réseau physique, puis utilisent une attaque MITM pour détourner une session</a:t>
                      </a:r>
                    </a:p>
                  </a:txBody>
                  <a:tcPr marL="47625" marR="47625" marT="47625" marB="47625" anchor="ctr"/>
                </a:tc>
                <a:extLst>
                  <a:ext uri="{0D108BD9-81ED-4DB2-BD59-A6C34878D82A}">
                    <a16:rowId xmlns:a16="http://schemas.microsoft.com/office/drawing/2014/main" val="1806343933"/>
                  </a:ext>
                </a:extLst>
              </a:tr>
            </a:tbl>
          </a:graphicData>
        </a:graphic>
      </p:graphicFrame>
    </p:spTree>
    <p:extLst>
      <p:ext uri="{BB962C8B-B14F-4D97-AF65-F5344CB8AC3E}">
        <p14:creationId xmlns:p14="http://schemas.microsoft.com/office/powerpoint/2010/main" val="112377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Menaces et vulnérabilités IP</a:t>
            </a:r>
            <a:br>
              <a:rPr lang="en-US" dirty="0"/>
            </a:br>
            <a:r>
              <a:rPr lang="fr-FR" sz="2400"/>
              <a:t>Attaques ICMP</a:t>
            </a:r>
          </a:p>
        </p:txBody>
      </p:sp>
      <p:sp>
        <p:nvSpPr>
          <p:cNvPr id="5" name="Content Placeholder 4">
            <a:extLst>
              <a:ext uri="{FF2B5EF4-FFF2-40B4-BE49-F238E27FC236}">
                <a16:creationId xmlns:a16="http://schemas.microsoft.com/office/drawing/2014/main" id="{09A2D729-18CD-4D2F-B2D5-7B4B213F57EB}"/>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Les acteurs de menace utilisent ICMP pour les attaques de reconnaissance et de scan. Ils peuvent lancer des attaques de collecte d'informations pour cartographier une topologie de réseau, découvrir quels hôtes sont actifs (accessibles), identifier le système d'exploitation hôte (empreinte du système d'exploitation) et déterminer l'état d'un pare-feu. Les acteurs de menace utilisent également ICMP pour les attaques DoS.</a:t>
            </a:r>
          </a:p>
          <a:p>
            <a:pPr marL="342900" indent="-342900" algn="l" rtl="0">
              <a:buFont typeface="Arial" panose="020B0604020202020204" pitchFamily="34" charset="0"/>
              <a:buChar char="•"/>
            </a:pPr>
            <a:r>
              <a:rPr lang="fr-FR" sz="1600" b="1">
                <a:solidFill>
                  <a:srgbClr val="000000"/>
                </a:solidFill>
              </a:rPr>
              <a:t>Remarque</a:t>
            </a:r>
            <a:r>
              <a:rPr lang="fr-FR" sz="1600">
                <a:solidFill>
                  <a:srgbClr val="000000"/>
                </a:solidFill>
              </a:rPr>
              <a:t>: ICMP pour IPv4 (ICMPv4) et ICMP pour IPv6 (ICMPv6) sont sensibles à des types d'attaques similaires.</a:t>
            </a:r>
          </a:p>
          <a:p>
            <a:pPr marL="342900" indent="-342900" algn="l" rtl="0">
              <a:buFont typeface="Arial" panose="020B0604020202020204" pitchFamily="34" charset="0"/>
              <a:buChar char="•"/>
            </a:pPr>
            <a:r>
              <a:rPr lang="fr-FR" sz="1600">
                <a:solidFill>
                  <a:srgbClr val="000000"/>
                </a:solidFill>
              </a:rPr>
              <a:t>Les réseaux doivent avoir un filtrage strict de la liste de contrôle d'accès (ACL) ICMP sur la périphérie du réseau pour éviter les sondages ICMP à partir d'Internet. Dans le cas de grands réseaux, les dispositifs de sécurité tels que les pare-feu et les systèmes de détection d'intrusion (IDS) détectent de telles attaques et génèrent des alertes aux analystes de sécurité.</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952401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Menaces et vulnérabilités IP</a:t>
            </a:r>
            <a:br>
              <a:rPr lang="en-US" dirty="0"/>
            </a:br>
            <a:r>
              <a:rPr lang="fr-FR" sz="2400"/>
              <a:t>Attaques ICMP (suite)</a:t>
            </a:r>
          </a:p>
        </p:txBody>
      </p:sp>
      <p:sp>
        <p:nvSpPr>
          <p:cNvPr id="8" name="Rectangle 7">
            <a:extLst>
              <a:ext uri="{FF2B5EF4-FFF2-40B4-BE49-F238E27FC236}">
                <a16:creationId xmlns:a16="http://schemas.microsoft.com/office/drawing/2014/main" id="{57E10E48-4DD0-4FFB-9BC4-76CF8DAD62E6}"/>
              </a:ext>
            </a:extLst>
          </p:cNvPr>
          <p:cNvSpPr/>
          <p:nvPr/>
        </p:nvSpPr>
        <p:spPr>
          <a:xfrm>
            <a:off x="388937" y="978456"/>
            <a:ext cx="7746986" cy="338554"/>
          </a:xfrm>
          <a:prstGeom prst="rect">
            <a:avLst/>
          </a:prstGeom>
        </p:spPr>
        <p:txBody>
          <a:bodyPr wrap="square">
            <a:spAutoFit/>
          </a:bodyPr>
          <a:lstStyle/>
          <a:p>
            <a:pPr rtl="0"/>
            <a:r>
              <a:rPr lang="fr-FR" sz="1600">
                <a:solidFill>
                  <a:srgbClr val="000000"/>
                </a:solidFill>
                <a:latin typeface="CiscoSans"/>
              </a:rPr>
              <a:t>Les messages communs d'ICMP qui intéressent les acteurs de menace sont énumérés dans le tableau.</a:t>
            </a:r>
          </a:p>
        </p:txBody>
      </p:sp>
      <p:graphicFrame>
        <p:nvGraphicFramePr>
          <p:cNvPr id="6" name="Table 6">
            <a:extLst>
              <a:ext uri="{FF2B5EF4-FFF2-40B4-BE49-F238E27FC236}">
                <a16:creationId xmlns:a16="http://schemas.microsoft.com/office/drawing/2014/main" id="{F2567C71-60F3-426C-99FC-A42A5B8089BA}"/>
              </a:ext>
            </a:extLst>
          </p:cNvPr>
          <p:cNvGraphicFramePr>
            <a:graphicFrameLocks noGrp="1"/>
          </p:cNvGraphicFramePr>
          <p:nvPr>
            <p:ph idx="1"/>
            <p:extLst>
              <p:ext uri="{D42A27DB-BD31-4B8C-83A1-F6EECF244321}">
                <p14:modId xmlns:p14="http://schemas.microsoft.com/office/powerpoint/2010/main" val="1579121619"/>
              </p:ext>
            </p:extLst>
          </p:nvPr>
        </p:nvGraphicFramePr>
        <p:xfrm>
          <a:off x="474663" y="1347788"/>
          <a:ext cx="8280400" cy="2405380"/>
        </p:xfrm>
        <a:graphic>
          <a:graphicData uri="http://schemas.openxmlformats.org/drawingml/2006/table">
            <a:tbl>
              <a:tblPr firstRow="1" bandRow="1">
                <a:tableStyleId>{5C22544A-7EE6-4342-B048-85BDC9FD1C3A}</a:tableStyleId>
              </a:tblPr>
              <a:tblGrid>
                <a:gridCol w="3182937">
                  <a:extLst>
                    <a:ext uri="{9D8B030D-6E8A-4147-A177-3AD203B41FA5}">
                      <a16:colId xmlns:a16="http://schemas.microsoft.com/office/drawing/2014/main" val="3989289619"/>
                    </a:ext>
                  </a:extLst>
                </a:gridCol>
                <a:gridCol w="5097463">
                  <a:extLst>
                    <a:ext uri="{9D8B030D-6E8A-4147-A177-3AD203B41FA5}">
                      <a16:colId xmlns:a16="http://schemas.microsoft.com/office/drawing/2014/main" val="804200512"/>
                    </a:ext>
                  </a:extLst>
                </a:gridCol>
              </a:tblGrid>
              <a:tr h="370840">
                <a:tc>
                  <a:txBody>
                    <a:bodyPr/>
                    <a:lstStyle/>
                    <a:p>
                      <a:pPr algn="l" rtl="0" fontAlgn="ctr"/>
                      <a:r>
                        <a:rPr lang="fr-FR" sz="1200" b="1">
                          <a:effectLst/>
                        </a:rPr>
                        <a:t>Messages ICMP utilisés par les pirates</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1751362618"/>
                  </a:ext>
                </a:extLst>
              </a:tr>
              <a:tr h="370840">
                <a:tc>
                  <a:txBody>
                    <a:bodyPr/>
                    <a:lstStyle/>
                    <a:p>
                      <a:pPr rtl="0" fontAlgn="ctr"/>
                      <a:r>
                        <a:rPr lang="fr-FR" sz="1200" b="1">
                          <a:effectLst/>
                        </a:rPr>
                        <a:t>Demande d'écho ICMP et réponse d'écho</a:t>
                      </a:r>
                    </a:p>
                  </a:txBody>
                  <a:tcPr marL="47625" marR="47625" marT="47625" marB="47625" anchor="ctr"/>
                </a:tc>
                <a:tc>
                  <a:txBody>
                    <a:bodyPr/>
                    <a:lstStyle/>
                    <a:p>
                      <a:pPr rtl="0" fontAlgn="ctr"/>
                      <a:r>
                        <a:rPr lang="fr-FR" sz="1200" b="0">
                          <a:effectLst/>
                        </a:rPr>
                        <a:t>Ceci est utilisé pour effectuer une vérification de l'hôte et des attaques DoS.</a:t>
                      </a:r>
                    </a:p>
                  </a:txBody>
                  <a:tcPr marL="47625" marR="47625" marT="47625" marB="47625" anchor="ctr"/>
                </a:tc>
                <a:extLst>
                  <a:ext uri="{0D108BD9-81ED-4DB2-BD59-A6C34878D82A}">
                    <a16:rowId xmlns:a16="http://schemas.microsoft.com/office/drawing/2014/main" val="67869766"/>
                  </a:ext>
                </a:extLst>
              </a:tr>
              <a:tr h="370840">
                <a:tc>
                  <a:txBody>
                    <a:bodyPr/>
                    <a:lstStyle/>
                    <a:p>
                      <a:pPr rtl="0" fontAlgn="ctr"/>
                      <a:r>
                        <a:rPr lang="fr-FR" sz="1200" b="1">
                          <a:effectLst/>
                        </a:rPr>
                        <a:t>ICMP inaccessible</a:t>
                      </a:r>
                    </a:p>
                  </a:txBody>
                  <a:tcPr marL="47625" marR="47625" marT="47625" marB="47625" anchor="ctr"/>
                </a:tc>
                <a:tc>
                  <a:txBody>
                    <a:bodyPr/>
                    <a:lstStyle/>
                    <a:p>
                      <a:pPr rtl="0" fontAlgn="ctr"/>
                      <a:r>
                        <a:rPr lang="fr-FR" sz="1200" b="0">
                          <a:effectLst/>
                        </a:rPr>
                        <a:t>Il est utilisé pour effectuer des attaques de reconnaissance et de balayage de réseau.</a:t>
                      </a:r>
                    </a:p>
                  </a:txBody>
                  <a:tcPr marL="47625" marR="47625" marT="47625" marB="47625" anchor="ctr"/>
                </a:tc>
                <a:extLst>
                  <a:ext uri="{0D108BD9-81ED-4DB2-BD59-A6C34878D82A}">
                    <a16:rowId xmlns:a16="http://schemas.microsoft.com/office/drawing/2014/main" val="4027122473"/>
                  </a:ext>
                </a:extLst>
              </a:tr>
              <a:tr h="370840">
                <a:tc>
                  <a:txBody>
                    <a:bodyPr/>
                    <a:lstStyle/>
                    <a:p>
                      <a:pPr rtl="0" fontAlgn="ctr"/>
                      <a:r>
                        <a:rPr lang="fr-FR" sz="1200" b="1">
                          <a:effectLst/>
                        </a:rPr>
                        <a:t>Réponse de masque ICMP</a:t>
                      </a:r>
                    </a:p>
                  </a:txBody>
                  <a:tcPr marL="47625" marR="47625" marT="47625" marB="47625" anchor="ctr"/>
                </a:tc>
                <a:tc>
                  <a:txBody>
                    <a:bodyPr/>
                    <a:lstStyle/>
                    <a:p>
                      <a:pPr rtl="0" fontAlgn="ctr"/>
                      <a:r>
                        <a:rPr lang="fr-FR" sz="1200" b="0">
                          <a:effectLst/>
                        </a:rPr>
                        <a:t>Ceci est utilisé pour mapper un réseau IP interne.</a:t>
                      </a:r>
                    </a:p>
                  </a:txBody>
                  <a:tcPr marL="47625" marR="47625" marT="47625" marB="47625" anchor="ctr"/>
                </a:tc>
                <a:extLst>
                  <a:ext uri="{0D108BD9-81ED-4DB2-BD59-A6C34878D82A}">
                    <a16:rowId xmlns:a16="http://schemas.microsoft.com/office/drawing/2014/main" val="3584891914"/>
                  </a:ext>
                </a:extLst>
              </a:tr>
              <a:tr h="370840">
                <a:tc>
                  <a:txBody>
                    <a:bodyPr/>
                    <a:lstStyle/>
                    <a:p>
                      <a:pPr rtl="0" fontAlgn="ctr"/>
                      <a:r>
                        <a:rPr lang="fr-FR" sz="1200" b="1">
                          <a:effectLst/>
                        </a:rPr>
                        <a:t>Redirection ICMP</a:t>
                      </a:r>
                    </a:p>
                  </a:txBody>
                  <a:tcPr marL="47625" marR="47625" marT="47625" marB="47625" anchor="ctr"/>
                </a:tc>
                <a:tc>
                  <a:txBody>
                    <a:bodyPr/>
                    <a:lstStyle/>
                    <a:p>
                      <a:pPr rtl="0" fontAlgn="ctr"/>
                      <a:r>
                        <a:rPr lang="fr-FR" sz="1200" b="0">
                          <a:effectLst/>
                        </a:rPr>
                        <a:t>Ceci est utilisé pour attirer un hôte cible dans l'envoi de tout le trafic via un appareil compromis et créer une attaque MITM.</a:t>
                      </a:r>
                    </a:p>
                  </a:txBody>
                  <a:tcPr marL="47625" marR="47625" marT="47625" marB="47625" anchor="ctr"/>
                </a:tc>
                <a:extLst>
                  <a:ext uri="{0D108BD9-81ED-4DB2-BD59-A6C34878D82A}">
                    <a16:rowId xmlns:a16="http://schemas.microsoft.com/office/drawing/2014/main" val="1228637458"/>
                  </a:ext>
                </a:extLst>
              </a:tr>
              <a:tr h="370840">
                <a:tc>
                  <a:txBody>
                    <a:bodyPr/>
                    <a:lstStyle/>
                    <a:p>
                      <a:pPr rtl="0" fontAlgn="ctr"/>
                      <a:r>
                        <a:rPr lang="fr-FR" sz="1200" b="1">
                          <a:effectLst/>
                        </a:rPr>
                        <a:t>Découverte du routeur ICMP</a:t>
                      </a:r>
                    </a:p>
                  </a:txBody>
                  <a:tcPr marL="47625" marR="47625" marT="47625" marB="47625" anchor="ctr"/>
                </a:tc>
                <a:tc>
                  <a:txBody>
                    <a:bodyPr/>
                    <a:lstStyle/>
                    <a:p>
                      <a:pPr rtl="0" fontAlgn="ctr"/>
                      <a:r>
                        <a:rPr lang="fr-FR" sz="1200" b="0">
                          <a:effectLst/>
                        </a:rPr>
                        <a:t>Ceci est utilisé pour injecter des entrées de route fausses dans la table de routage d'un hôte cible.</a:t>
                      </a:r>
                    </a:p>
                  </a:txBody>
                  <a:tcPr marL="47625" marR="47625" marT="47625" marB="47625" anchor="ctr"/>
                </a:tc>
                <a:extLst>
                  <a:ext uri="{0D108BD9-81ED-4DB2-BD59-A6C34878D82A}">
                    <a16:rowId xmlns:a16="http://schemas.microsoft.com/office/drawing/2014/main" val="57009108"/>
                  </a:ext>
                </a:extLst>
              </a:tr>
            </a:tbl>
          </a:graphicData>
        </a:graphic>
      </p:graphicFrame>
    </p:spTree>
    <p:extLst>
      <p:ext uri="{BB962C8B-B14F-4D97-AF65-F5344CB8AC3E}">
        <p14:creationId xmlns:p14="http://schemas.microsoft.com/office/powerpoint/2010/main" val="3368605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sur les vulnérabilités et les menaces IP - Attaque d'amplification, de réflexion et d'usurpation</a:t>
            </a:r>
          </a:p>
        </p:txBody>
      </p:sp>
      <p:sp>
        <p:nvSpPr>
          <p:cNvPr id="4" name="Content Placeholder 3">
            <a:extLst>
              <a:ext uri="{FF2B5EF4-FFF2-40B4-BE49-F238E27FC236}">
                <a16:creationId xmlns:a16="http://schemas.microsoft.com/office/drawing/2014/main" id="{9BAB5167-A37B-42C7-8CDD-1C23F0DA9ABC}"/>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expliquera l'amplification, la réflexion et l'attaque d'usurpation.</a:t>
            </a:r>
          </a:p>
        </p:txBody>
      </p:sp>
    </p:spTree>
    <p:extLst>
      <p:ext uri="{BB962C8B-B14F-4D97-AF65-F5344CB8AC3E}">
        <p14:creationId xmlns:p14="http://schemas.microsoft.com/office/powerpoint/2010/main" val="3715469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Menaces et vulnérabilités IP</a:t>
            </a:r>
            <a:br>
              <a:rPr lang="en-US" dirty="0"/>
            </a:br>
            <a:r>
              <a:rPr lang="fr-FR" sz="2400"/>
              <a:t>Attaques par amplification et réflexion</a:t>
            </a:r>
          </a:p>
        </p:txBody>
      </p:sp>
      <p:sp>
        <p:nvSpPr>
          <p:cNvPr id="5" name="Content Placeholder 4">
            <a:extLst>
              <a:ext uri="{FF2B5EF4-FFF2-40B4-BE49-F238E27FC236}">
                <a16:creationId xmlns:a16="http://schemas.microsoft.com/office/drawing/2014/main" id="{8D16854F-1F72-497F-B3F4-B0B8B8C7D63F}"/>
              </a:ext>
            </a:extLst>
          </p:cNvPr>
          <p:cNvSpPr>
            <a:spLocks noGrp="1"/>
          </p:cNvSpPr>
          <p:nvPr>
            <p:ph idx="1"/>
          </p:nvPr>
        </p:nvSpPr>
        <p:spPr>
          <a:xfrm>
            <a:off x="474662" y="993422"/>
            <a:ext cx="3540747" cy="3428312"/>
          </a:xfrm>
        </p:spPr>
        <p:txBody>
          <a:bodyPr/>
          <a:lstStyle/>
          <a:p>
            <a:pPr marL="285750" indent="-285750" algn="l" rtl="0">
              <a:buFont typeface="Arial" panose="020B0604020202020204" pitchFamily="34" charset="0"/>
              <a:buChar char="•"/>
            </a:pPr>
            <a:r>
              <a:rPr lang="fr-FR" sz="1400">
                <a:solidFill>
                  <a:srgbClr val="000000"/>
                </a:solidFill>
              </a:rPr>
              <a:t>Les cyberpirates utilisent souvent des techniques d'amplification et de réflexion pour créer des attaques DoS. L'exemple de la figure illustre une attaque Smurf utilisée pour submerger un hôte cible.</a:t>
            </a:r>
          </a:p>
          <a:p>
            <a:pPr marL="358835" lvl="1" indent="-285750" rtl="0">
              <a:buFont typeface="Arial" panose="020B0604020202020204" pitchFamily="34" charset="0"/>
              <a:buChar char="•"/>
            </a:pPr>
            <a:r>
              <a:rPr lang="fr-FR" sz="1200" b="1">
                <a:solidFill>
                  <a:srgbClr val="000000"/>
                </a:solidFill>
              </a:rPr>
              <a:t>Remarque</a:t>
            </a:r>
            <a:r>
              <a:rPr lang="fr-FR" sz="1200">
                <a:solidFill>
                  <a:srgbClr val="000000"/>
                </a:solidFill>
              </a:rPr>
              <a:t>: De nouvelles formes d'attaques d'amplification et de réflexion telles que les attaques de réflexion et d'amplification basées sur DNS et les attaques d'amplification NTP (Network Time Protocol) sont désormais utilisées.</a:t>
            </a:r>
          </a:p>
          <a:p>
            <a:pPr marL="285750" indent="-285750" algn="l" rtl="0">
              <a:buFont typeface="Arial" panose="020B0604020202020204" pitchFamily="34" charset="0"/>
              <a:buChar char="•"/>
            </a:pPr>
            <a:r>
              <a:rPr lang="fr-FR" sz="1400">
                <a:solidFill>
                  <a:srgbClr val="000000"/>
                </a:solidFill>
              </a:rPr>
              <a:t>Les acteurs de menace utilisent également des attaques d'épuisement des ressources pour planter un hôte cible ou pour consommer les ressources d'un réseau.</a:t>
            </a:r>
            <a:br>
              <a:rPr lang="en-US" sz="1400" dirty="0">
                <a:solidFill>
                  <a:srgbClr val="000000"/>
                </a:solidFill>
              </a:rPr>
            </a:br>
            <a:endParaRPr lang="en-US" sz="1400" dirty="0">
              <a:solidFill>
                <a:srgbClr val="000000"/>
              </a:solidFill>
            </a:endParaRPr>
          </a:p>
        </p:txBody>
      </p:sp>
      <p:pic>
        <p:nvPicPr>
          <p:cNvPr id="6" name="Picture 5">
            <a:extLst>
              <a:ext uri="{FF2B5EF4-FFF2-40B4-BE49-F238E27FC236}">
                <a16:creationId xmlns:a16="http://schemas.microsoft.com/office/drawing/2014/main" id="{3D66FFCA-12E6-432F-AAF9-8618342B8683}"/>
              </a:ext>
            </a:extLst>
          </p:cNvPr>
          <p:cNvPicPr>
            <a:picLocks noChangeAspect="1"/>
          </p:cNvPicPr>
          <p:nvPr/>
        </p:nvPicPr>
        <p:blipFill>
          <a:blip r:embed="rId3"/>
          <a:stretch>
            <a:fillRect/>
          </a:stretch>
        </p:blipFill>
        <p:spPr>
          <a:xfrm>
            <a:off x="4384507" y="857502"/>
            <a:ext cx="4341056" cy="3689898"/>
          </a:xfrm>
          <a:prstGeom prst="rect">
            <a:avLst/>
          </a:prstGeom>
        </p:spPr>
      </p:pic>
    </p:spTree>
    <p:extLst>
      <p:ext uri="{BB962C8B-B14F-4D97-AF65-F5344CB8AC3E}">
        <p14:creationId xmlns:p14="http://schemas.microsoft.com/office/powerpoint/2010/main" val="415806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Menaces et vulnérabilités IP</a:t>
            </a:r>
            <a:br>
              <a:rPr lang="en-US" dirty="0"/>
            </a:br>
            <a:r>
              <a:rPr lang="fr-FR" sz="2400"/>
              <a:t>Attaques par usurpation d'adresse</a:t>
            </a:r>
          </a:p>
        </p:txBody>
      </p:sp>
      <p:sp>
        <p:nvSpPr>
          <p:cNvPr id="4" name="Content Placeholder 3">
            <a:extLst>
              <a:ext uri="{FF2B5EF4-FFF2-40B4-BE49-F238E27FC236}">
                <a16:creationId xmlns:a16="http://schemas.microsoft.com/office/drawing/2014/main" id="{66A22C41-B473-455C-81D6-80D088B3F329}"/>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400">
                <a:solidFill>
                  <a:srgbClr val="000000"/>
                </a:solidFill>
              </a:rPr>
              <a:t>Les attaques d'usurpation d'adresse IP se produisent lorsqu'un acteur de menace crée des paquets contenant de fausses informations d'adresse IP source pour masquer l'identité de l'expéditeur ou pour se faire passer pour un autre utilisateur légitime. L'usurpation d'identité est généralement intégrée à une autre attaque telle qu'une attaque de Smurf.</a:t>
            </a:r>
          </a:p>
          <a:p>
            <a:pPr marL="342900" indent="-342900" algn="l" rtl="0">
              <a:buFont typeface="Arial" panose="020B0604020202020204" pitchFamily="34" charset="0"/>
              <a:buChar char="•"/>
            </a:pPr>
            <a:r>
              <a:rPr lang="fr-FR" sz="1400">
                <a:solidFill>
                  <a:srgbClr val="000000"/>
                </a:solidFill>
              </a:rPr>
              <a:t>Les attaques d'usurpation d'identité peuvent être non aveugles ou aveugles:</a:t>
            </a:r>
          </a:p>
          <a:p>
            <a:pPr marL="415985" lvl="1" indent="-342900" rtl="0">
              <a:buFont typeface="Arial" panose="020B0604020202020204" pitchFamily="34" charset="0"/>
              <a:buChar char="•"/>
            </a:pPr>
            <a:r>
              <a:rPr lang="fr-FR" b="1">
                <a:solidFill>
                  <a:srgbClr val="000000"/>
                </a:solidFill>
              </a:rPr>
              <a:t>Usurpation d'identité non aveugle</a:t>
            </a:r>
            <a:r>
              <a:rPr lang="fr-FR">
                <a:solidFill>
                  <a:srgbClr val="000000"/>
                </a:solidFill>
              </a:rPr>
              <a:t> - L'acteur de menace peut voir le trafic qui est envoyé entre l'hôte et la cible. L'usurpation non aveugle détermine l'état d'un pare-feu et la prédiction du numéro de séquence. Il peut également détourner une session autorisée.</a:t>
            </a:r>
          </a:p>
          <a:p>
            <a:pPr marL="415985" lvl="1" indent="-342900" rtl="0">
              <a:buFont typeface="Arial" panose="020B0604020202020204" pitchFamily="34" charset="0"/>
              <a:buChar char="•"/>
            </a:pPr>
            <a:r>
              <a:rPr lang="fr-FR" b="1">
                <a:solidFill>
                  <a:srgbClr val="000000"/>
                </a:solidFill>
              </a:rPr>
              <a:t>Usurpation aveugle</a:t>
            </a:r>
            <a:r>
              <a:rPr lang="fr-FR">
                <a:solidFill>
                  <a:srgbClr val="000000"/>
                </a:solidFill>
              </a:rPr>
              <a:t> - L'acteur de menace ne peut pas voir le trafic envoyé entre l'hôte et la cible. L'usurpation aveugle est utilisée dans les attaques DoS.</a:t>
            </a:r>
          </a:p>
          <a:p>
            <a:pPr marL="342900" indent="-342900" algn="l" rtl="0">
              <a:buFont typeface="Arial" panose="020B0604020202020204" pitchFamily="34" charset="0"/>
              <a:buChar char="•"/>
            </a:pPr>
            <a:r>
              <a:rPr lang="fr-FR" sz="1400">
                <a:solidFill>
                  <a:srgbClr val="000000"/>
                </a:solidFill>
              </a:rPr>
              <a:t>Les attaques par usurpation d'adresse MAC sont utilisées lorsque les cyberpirates ont accès au réseau interne. Les acteurs de menace modifient l'adresse MAC de leur hôte pour correspondre à une autre adresse MAC connue d'un hôte cible. </a:t>
            </a:r>
          </a:p>
        </p:txBody>
      </p:sp>
    </p:spTree>
    <p:extLst>
      <p:ext uri="{BB962C8B-B14F-4D97-AF65-F5344CB8AC3E}">
        <p14:creationId xmlns:p14="http://schemas.microsoft.com/office/powerpoint/2010/main" val="1750004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Ces activités sont effectuées à l'aide du traceur de paquets en mode physique.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Ils sont conçus pour émuler les travaux pratiques correspondants.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Ils peuvent être utilisés à la place du laboratoire lorsque l'accès à l'équipement physique n'est pas possible.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Souvent, ces activités n'ont pas le niveau d'échafaudages qui est présent dans les activités PT qui précèdent immédiatement ces activités.</a:t>
            </a:r>
          </a:p>
          <a:p>
            <a:pPr marL="0" marR="0" lvl="0" indent="0" algn="l" defTabSz="684213" rtl="0" eaLnBrk="1" fontAlgn="base" latinLnBrk="0" hangingPunct="1">
              <a:lnSpc>
                <a:spcPct val="100000"/>
              </a:lnSpc>
              <a:spcBef>
                <a:spcPct val="30000"/>
              </a:spcBef>
              <a:spcAft>
                <a:spcPts val="600"/>
              </a:spcAft>
              <a:buClr>
                <a:srgbClr val="58585B"/>
              </a:buClr>
              <a:buSzPct val="90000"/>
              <a:buFont typeface="Wingdings" panose="05000000000000000000" pitchFamily="2" charset="2"/>
              <a:buNone/>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Wingdings" panose="05000000000000000000" pitchFamily="2" charset="2"/>
              <a:buChar char="§"/>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3.7 Vulnérabilités TCP et UDP</a:t>
            </a:r>
          </a:p>
        </p:txBody>
      </p:sp>
    </p:spTree>
    <p:custDataLst>
      <p:tags r:id="rId1"/>
    </p:custDataLst>
    <p:extLst>
      <p:ext uri="{BB962C8B-B14F-4D97-AF65-F5344CB8AC3E}">
        <p14:creationId xmlns:p14="http://schemas.microsoft.com/office/powerpoint/2010/main" val="1033163935"/>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Vulnérabilités TCP et UDP</a:t>
            </a:r>
            <a:br>
              <a:rPr lang="en-US" dirty="0"/>
            </a:br>
            <a:r>
              <a:rPr lang="fr-FR" sz="2400"/>
              <a:t>En-tête de segment TCP</a:t>
            </a:r>
          </a:p>
        </p:txBody>
      </p:sp>
      <p:sp>
        <p:nvSpPr>
          <p:cNvPr id="5" name="Content Placeholder 4">
            <a:extLst>
              <a:ext uri="{FF2B5EF4-FFF2-40B4-BE49-F238E27FC236}">
                <a16:creationId xmlns:a16="http://schemas.microsoft.com/office/drawing/2014/main" id="{6FD6750E-AA5C-FD42-9B61-BBE3A650A642}"/>
              </a:ext>
            </a:extLst>
          </p:cNvPr>
          <p:cNvSpPr>
            <a:spLocks noGrp="1"/>
          </p:cNvSpPr>
          <p:nvPr>
            <p:ph idx="1"/>
          </p:nvPr>
        </p:nvSpPr>
        <p:spPr>
          <a:xfrm>
            <a:off x="219476" y="914400"/>
            <a:ext cx="4176851" cy="3507334"/>
          </a:xfrm>
        </p:spPr>
        <p:txBody>
          <a:bodyPr/>
          <a:lstStyle/>
          <a:p>
            <a:pPr marL="285750" indent="-285750" algn="l" rtl="0">
              <a:buFont typeface="Arial" panose="020B0604020202020204" pitchFamily="34" charset="0"/>
              <a:buChar char="•"/>
            </a:pPr>
            <a:r>
              <a:rPr lang="fr-FR" sz="1400">
                <a:solidFill>
                  <a:srgbClr val="000000"/>
                </a:solidFill>
              </a:rPr>
              <a:t>Les informations de segment TCP apparaissent immédiatement après l'en-tête IP. Les champs du segment TCP et les drapeaux du champ Control Bits sont affichés sur la figure.</a:t>
            </a:r>
          </a:p>
          <a:p>
            <a:pPr marL="342900" indent="-342900" algn="l" rtl="0">
              <a:buFont typeface="Arial" panose="020B0604020202020204" pitchFamily="34" charset="0"/>
              <a:buChar char="•"/>
            </a:pPr>
            <a:r>
              <a:rPr lang="fr-FR" sz="1400">
                <a:solidFill>
                  <a:srgbClr val="000000"/>
                </a:solidFill>
              </a:rPr>
              <a:t>Voici les six bits de contrôle du segment TCP:</a:t>
            </a:r>
          </a:p>
          <a:p>
            <a:pPr marL="415985" lvl="1" indent="-342900" rtl="0">
              <a:buFont typeface="Arial" panose="020B0604020202020204" pitchFamily="34" charset="0"/>
              <a:buChar char="•"/>
            </a:pPr>
            <a:r>
              <a:rPr lang="fr-FR" sz="1200" b="1">
                <a:solidFill>
                  <a:srgbClr val="000000"/>
                </a:solidFill>
              </a:rPr>
              <a:t>URG</a:t>
            </a:r>
            <a:r>
              <a:rPr lang="fr-FR" sz="1200">
                <a:solidFill>
                  <a:srgbClr val="000000"/>
                </a:solidFill>
              </a:rPr>
              <a:t> - Champ de pointeur urgent significatif (Urgent pointer field significant)</a:t>
            </a:r>
          </a:p>
          <a:p>
            <a:pPr marL="415985" lvl="1" indent="-342900" rtl="0">
              <a:buFont typeface="Arial" panose="020B0604020202020204" pitchFamily="34" charset="0"/>
              <a:buChar char="•"/>
            </a:pPr>
            <a:r>
              <a:rPr lang="fr-FR" sz="1200" b="1">
                <a:solidFill>
                  <a:srgbClr val="000000"/>
                </a:solidFill>
              </a:rPr>
              <a:t>ACK</a:t>
            </a:r>
            <a:r>
              <a:rPr lang="fr-FR" sz="1200">
                <a:solidFill>
                  <a:srgbClr val="000000"/>
                </a:solidFill>
              </a:rPr>
              <a:t> - Champ d'acquittement significatif (Acknowledgment field significant)</a:t>
            </a:r>
          </a:p>
          <a:p>
            <a:pPr marL="415985" lvl="1" indent="-342900" rtl="0">
              <a:buFont typeface="Arial" panose="020B0604020202020204" pitchFamily="34" charset="0"/>
              <a:buChar char="•"/>
            </a:pPr>
            <a:r>
              <a:rPr lang="fr-FR" sz="1200" b="1">
                <a:solidFill>
                  <a:srgbClr val="000000"/>
                </a:solidFill>
              </a:rPr>
              <a:t>PSH</a:t>
            </a:r>
            <a:r>
              <a:rPr lang="fr-FR" sz="1200">
                <a:solidFill>
                  <a:srgbClr val="000000"/>
                </a:solidFill>
              </a:rPr>
              <a:t> - Fonction push (Push function)</a:t>
            </a:r>
          </a:p>
          <a:p>
            <a:pPr marL="415985" lvl="1" indent="-342900" rtl="0">
              <a:buFont typeface="Arial" panose="020B0604020202020204" pitchFamily="34" charset="0"/>
              <a:buChar char="•"/>
            </a:pPr>
            <a:r>
              <a:rPr lang="fr-FR" sz="1200" b="1">
                <a:solidFill>
                  <a:srgbClr val="000000"/>
                </a:solidFill>
              </a:rPr>
              <a:t>RST</a:t>
            </a:r>
            <a:r>
              <a:rPr lang="fr-FR" sz="1200">
                <a:solidFill>
                  <a:srgbClr val="000000"/>
                </a:solidFill>
              </a:rPr>
              <a:t>- -Réinitialiser la connexion</a:t>
            </a:r>
          </a:p>
          <a:p>
            <a:pPr marL="415985" lvl="1" indent="-342900" rtl="0">
              <a:buFont typeface="Arial" panose="020B0604020202020204" pitchFamily="34" charset="0"/>
              <a:buChar char="•"/>
            </a:pPr>
            <a:r>
              <a:rPr lang="fr-FR" sz="1200" b="1">
                <a:solidFill>
                  <a:srgbClr val="000000"/>
                </a:solidFill>
              </a:rPr>
              <a:t>SYN</a:t>
            </a:r>
            <a:r>
              <a:rPr lang="fr-FR" sz="1200">
                <a:solidFill>
                  <a:srgbClr val="000000"/>
                </a:solidFill>
              </a:rPr>
              <a:t> -Synchroniser les numéros de séquence</a:t>
            </a:r>
          </a:p>
          <a:p>
            <a:pPr marL="415985" lvl="1" indent="-342900" rtl="0">
              <a:buFont typeface="Arial" panose="020B0604020202020204" pitchFamily="34" charset="0"/>
              <a:buChar char="•"/>
            </a:pPr>
            <a:r>
              <a:rPr lang="fr-FR" sz="1200" b="1">
                <a:solidFill>
                  <a:srgbClr val="000000"/>
                </a:solidFill>
              </a:rPr>
              <a:t>FIN</a:t>
            </a:r>
            <a:r>
              <a:rPr lang="fr-FR" sz="1200">
                <a:solidFill>
                  <a:srgbClr val="000000"/>
                </a:solidFill>
              </a:rPr>
              <a:t> - Plus de données de l'expéditeur</a:t>
            </a:r>
          </a:p>
          <a:p>
            <a:pPr marL="285750" indent="-28575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id="{1FA03D00-4F5E-4234-A523-3292516E8770}"/>
              </a:ext>
            </a:extLst>
          </p:cNvPr>
          <p:cNvPicPr>
            <a:picLocks noChangeAspect="1"/>
          </p:cNvPicPr>
          <p:nvPr/>
        </p:nvPicPr>
        <p:blipFill>
          <a:blip r:embed="rId3"/>
          <a:stretch>
            <a:fillRect/>
          </a:stretch>
        </p:blipFill>
        <p:spPr>
          <a:xfrm>
            <a:off x="4498838" y="1310661"/>
            <a:ext cx="4645162" cy="2522178"/>
          </a:xfrm>
          <a:prstGeom prst="rect">
            <a:avLst/>
          </a:prstGeom>
        </p:spPr>
      </p:pic>
    </p:spTree>
    <p:extLst>
      <p:ext uri="{BB962C8B-B14F-4D97-AF65-F5344CB8AC3E}">
        <p14:creationId xmlns:p14="http://schemas.microsoft.com/office/powerpoint/2010/main" val="69175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Vulnérabilités TCP et UDP</a:t>
            </a:r>
            <a:br>
              <a:rPr lang="en-US" dirty="0"/>
            </a:br>
            <a:r>
              <a:rPr lang="fr-FR" sz="2400"/>
              <a:t>Services TCP</a:t>
            </a:r>
          </a:p>
        </p:txBody>
      </p:sp>
      <p:sp>
        <p:nvSpPr>
          <p:cNvPr id="6" name="Content Placeholder 5">
            <a:extLst>
              <a:ext uri="{FF2B5EF4-FFF2-40B4-BE49-F238E27FC236}">
                <a16:creationId xmlns:a16="http://schemas.microsoft.com/office/drawing/2014/main" id="{7D0F00A4-D4CF-45B4-88E6-63141980D7EB}"/>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TCP fournit ces services:</a:t>
            </a:r>
          </a:p>
          <a:p>
            <a:pPr marL="342900" indent="-342900" algn="l" rtl="0">
              <a:buFont typeface="Arial" panose="020B0604020202020204" pitchFamily="34" charset="0"/>
              <a:buChar char="•"/>
            </a:pPr>
            <a:r>
              <a:rPr lang="fr-FR" sz="1600" b="1">
                <a:solidFill>
                  <a:srgbClr val="000000"/>
                </a:solidFill>
              </a:rPr>
              <a:t>Livraison fiable</a:t>
            </a:r>
            <a:r>
              <a:rPr lang="fr-FR" sz="1600">
                <a:solidFill>
                  <a:srgbClr val="000000"/>
                </a:solidFill>
              </a:rPr>
              <a:t> - TCP intègre des remerciements pour garantir la livraison. Si un accusé de réception en temps opportun n'est pas reçu, l'expéditeur retransmet les données. La demande d'accusé de réception des données reçues peut entraîner des retards importants. Des exemples de protocoles de couche d'application qui utilisent la fiabilité TCP incluent HTTP, SSL / TLS, FTP, les transferts de zone DNS et autres.</a:t>
            </a:r>
          </a:p>
          <a:p>
            <a:pPr marL="342900" indent="-342900" algn="l" rtl="0">
              <a:buFont typeface="Arial" panose="020B0604020202020204" pitchFamily="34" charset="0"/>
              <a:buChar char="•"/>
            </a:pPr>
            <a:r>
              <a:rPr lang="fr-FR" sz="1600" b="1">
                <a:solidFill>
                  <a:srgbClr val="000000"/>
                </a:solidFill>
              </a:rPr>
              <a:t>Contrôle de flux</a:t>
            </a:r>
            <a:r>
              <a:rPr lang="fr-FR" sz="1600">
                <a:solidFill>
                  <a:srgbClr val="000000"/>
                </a:solidFill>
              </a:rPr>
              <a:t> - TCP implémente un contrôle de flux pour résoudre ce problème. Plutôt que d'accuser la réception d'un segment à la fois, plusieurs segments peuvent être acquittés avec un seul segment d'accusé de réception.</a:t>
            </a:r>
          </a:p>
          <a:p>
            <a:pPr marL="342900" indent="-342900" algn="l" rtl="0">
              <a:buFont typeface="Arial" panose="020B0604020202020204" pitchFamily="34" charset="0"/>
              <a:buChar char="•"/>
            </a:pPr>
            <a:r>
              <a:rPr lang="fr-FR" sz="1600" b="1">
                <a:solidFill>
                  <a:srgbClr val="000000"/>
                </a:solidFill>
              </a:rPr>
              <a:t>Communication avec état</a:t>
            </a:r>
            <a:r>
              <a:rPr lang="fr-FR" sz="1600">
                <a:solidFill>
                  <a:srgbClr val="000000"/>
                </a:solidFill>
              </a:rPr>
              <a:t> - La communication avec état TCP entre deux parties se produit pendant la prise de contact à trois voies TCP.</a:t>
            </a:r>
            <a:r>
              <a:rPr lang="fr-FR" sz="1600" b="1">
                <a:solidFill>
                  <a:srgbClr val="000000"/>
                </a:solidFill>
              </a:rPr>
              <a:t> </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540627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Vulnérabilités TCP et UDP</a:t>
            </a:r>
            <a:br>
              <a:rPr lang="en-US" dirty="0"/>
            </a:br>
            <a:r>
              <a:rPr lang="fr-FR" sz="2400"/>
              <a:t>Services TCP (suite)</a:t>
            </a:r>
          </a:p>
        </p:txBody>
      </p:sp>
      <p:sp>
        <p:nvSpPr>
          <p:cNvPr id="8" name="Content Placeholder 7">
            <a:extLst>
              <a:ext uri="{FF2B5EF4-FFF2-40B4-BE49-F238E27FC236}">
                <a16:creationId xmlns:a16="http://schemas.microsoft.com/office/drawing/2014/main" id="{CD74C9D4-B30F-4886-8012-6238B6265957}"/>
              </a:ext>
            </a:extLst>
          </p:cNvPr>
          <p:cNvSpPr>
            <a:spLocks noGrp="1"/>
          </p:cNvSpPr>
          <p:nvPr>
            <p:ph idx="1"/>
          </p:nvPr>
        </p:nvSpPr>
        <p:spPr>
          <a:xfrm>
            <a:off x="474662" y="731837"/>
            <a:ext cx="8280057" cy="1318309"/>
          </a:xfrm>
        </p:spPr>
        <p:txBody>
          <a:bodyPr/>
          <a:lstStyle/>
          <a:p>
            <a:pPr marL="0" indent="0" algn="l" rtl="0"/>
            <a:r>
              <a:rPr lang="fr-FR" sz="1400">
                <a:solidFill>
                  <a:srgbClr val="000000"/>
                </a:solidFill>
              </a:rPr>
              <a:t>Une connexion TCP est établie en trois étapes :</a:t>
            </a:r>
          </a:p>
          <a:p>
            <a:pPr marL="342900" indent="-342900" algn="l" rtl="0">
              <a:buFont typeface="+mj-lt"/>
              <a:buAutoNum type="arabicPeriod"/>
            </a:pPr>
            <a:r>
              <a:rPr lang="fr-FR" sz="1400">
                <a:solidFill>
                  <a:srgbClr val="000000"/>
                </a:solidFill>
              </a:rPr>
              <a:t>Le client demande l'établissement d'une session de communication client-serveur avec le serveur.</a:t>
            </a:r>
          </a:p>
          <a:p>
            <a:pPr marL="342900" indent="-342900" algn="l" rtl="0">
              <a:buFont typeface="+mj-lt"/>
              <a:buAutoNum type="arabicPeriod"/>
            </a:pPr>
            <a:r>
              <a:rPr lang="fr-FR" sz="1400">
                <a:solidFill>
                  <a:srgbClr val="000000"/>
                </a:solidFill>
              </a:rPr>
              <a:t>Le serveur accuse réception de la session de communication client-serveur et demande l'établissement d'une session de communication serveur-client.</a:t>
            </a:r>
          </a:p>
          <a:p>
            <a:pPr marL="342900" indent="-342900" algn="l" rtl="0">
              <a:buFont typeface="+mj-lt"/>
              <a:buAutoNum type="arabicPeriod"/>
            </a:pPr>
            <a:r>
              <a:rPr lang="fr-FR" sz="1400">
                <a:solidFill>
                  <a:srgbClr val="000000"/>
                </a:solidFill>
              </a:rPr>
              <a:t>Le client accuse réception de la session de communication serveur-client.</a:t>
            </a:r>
          </a:p>
        </p:txBody>
      </p:sp>
      <p:pic>
        <p:nvPicPr>
          <p:cNvPr id="9" name="Picture 8">
            <a:extLst>
              <a:ext uri="{FF2B5EF4-FFF2-40B4-BE49-F238E27FC236}">
                <a16:creationId xmlns:a16="http://schemas.microsoft.com/office/drawing/2014/main" id="{554ACE9D-11E7-4D60-AB2E-2358C9266848}"/>
              </a:ext>
            </a:extLst>
          </p:cNvPr>
          <p:cNvPicPr>
            <a:picLocks noChangeAspect="1"/>
          </p:cNvPicPr>
          <p:nvPr/>
        </p:nvPicPr>
        <p:blipFill>
          <a:blip r:embed="rId3"/>
          <a:stretch>
            <a:fillRect/>
          </a:stretch>
        </p:blipFill>
        <p:spPr>
          <a:xfrm>
            <a:off x="1584905" y="2050146"/>
            <a:ext cx="5175678" cy="2599765"/>
          </a:xfrm>
          <a:prstGeom prst="rect">
            <a:avLst/>
          </a:prstGeom>
        </p:spPr>
      </p:pic>
    </p:spTree>
    <p:extLst>
      <p:ext uri="{BB962C8B-B14F-4D97-AF65-F5344CB8AC3E}">
        <p14:creationId xmlns:p14="http://schemas.microsoft.com/office/powerpoint/2010/main" val="2768017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Vulnérabilités TCP et UDP</a:t>
            </a:r>
            <a:br>
              <a:rPr lang="en-US" dirty="0"/>
            </a:br>
            <a:r>
              <a:rPr lang="fr-FR" sz="2400"/>
              <a:t>Attaques TCP</a:t>
            </a:r>
          </a:p>
        </p:txBody>
      </p:sp>
      <p:sp>
        <p:nvSpPr>
          <p:cNvPr id="4" name="Content Placeholder 3">
            <a:extLst>
              <a:ext uri="{FF2B5EF4-FFF2-40B4-BE49-F238E27FC236}">
                <a16:creationId xmlns:a16="http://schemas.microsoft.com/office/drawing/2014/main" id="{FD31A9F6-8E08-4511-ACFD-F1CE94AB463E}"/>
              </a:ext>
            </a:extLst>
          </p:cNvPr>
          <p:cNvSpPr>
            <a:spLocks noGrp="1"/>
          </p:cNvSpPr>
          <p:nvPr>
            <p:ph idx="1"/>
          </p:nvPr>
        </p:nvSpPr>
        <p:spPr>
          <a:xfrm>
            <a:off x="474662" y="731836"/>
            <a:ext cx="3015961" cy="3689897"/>
          </a:xfrm>
        </p:spPr>
        <p:txBody>
          <a:bodyPr/>
          <a:lstStyle/>
          <a:p>
            <a:pPr marL="0" indent="0" algn="l" rtl="0"/>
            <a:r>
              <a:rPr lang="fr-FR" sz="1600" b="1">
                <a:solidFill>
                  <a:srgbClr val="000000"/>
                </a:solidFill>
              </a:rPr>
              <a:t>TCP SYN Attaque par inondation</a:t>
            </a:r>
          </a:p>
          <a:p>
            <a:pPr marL="457200" indent="-457200" algn="l" rtl="0">
              <a:buFont typeface="+mj-lt"/>
              <a:buAutoNum type="arabicPeriod"/>
            </a:pPr>
            <a:r>
              <a:rPr lang="fr-FR" sz="1400">
                <a:solidFill>
                  <a:srgbClr val="000000"/>
                </a:solidFill>
              </a:rPr>
              <a:t>L'acteur de menace envoie plusieurs demandes SYN à un serveur Web.</a:t>
            </a:r>
          </a:p>
          <a:p>
            <a:pPr marL="457200" indent="-457200" algn="l" rtl="0">
              <a:buFont typeface="+mj-lt"/>
              <a:buAutoNum type="arabicPeriod"/>
            </a:pPr>
            <a:r>
              <a:rPr lang="fr-FR" sz="1400">
                <a:solidFill>
                  <a:srgbClr val="000000"/>
                </a:solidFill>
              </a:rPr>
              <a:t>Le serveur Web répond avec des SYN-ACK pour chaque demande SYN et attend de terminer la négociation à poignée de main à trois voies. L'acteur de menace ne répond pas aux SYN-ACK.</a:t>
            </a:r>
          </a:p>
          <a:p>
            <a:pPr marL="457200" indent="-457200" algn="l" rtl="0">
              <a:buFont typeface="+mj-lt"/>
              <a:buAutoNum type="arabicPeriod"/>
            </a:pPr>
            <a:r>
              <a:rPr lang="fr-FR" sz="1400">
                <a:solidFill>
                  <a:srgbClr val="000000"/>
                </a:solidFill>
              </a:rPr>
              <a:t>Un utilisateur valide ne peut pas accéder au serveur Web car le serveur Web possède trop de connexions TCP semi-ouvertes.</a:t>
            </a:r>
          </a:p>
          <a:p>
            <a:pPr marL="0" indent="0" algn="l"/>
            <a:endParaRPr lang="en-US" sz="1600" dirty="0">
              <a:solidFill>
                <a:srgbClr val="000000"/>
              </a:solidFill>
            </a:endParaRPr>
          </a:p>
        </p:txBody>
      </p:sp>
      <p:pic>
        <p:nvPicPr>
          <p:cNvPr id="5" name="Picture 4">
            <a:extLst>
              <a:ext uri="{FF2B5EF4-FFF2-40B4-BE49-F238E27FC236}">
                <a16:creationId xmlns:a16="http://schemas.microsoft.com/office/drawing/2014/main" id="{81C7EC66-C2E0-45E6-A930-D4C50B26E5CB}"/>
              </a:ext>
            </a:extLst>
          </p:cNvPr>
          <p:cNvPicPr>
            <a:picLocks noChangeAspect="1"/>
          </p:cNvPicPr>
          <p:nvPr/>
        </p:nvPicPr>
        <p:blipFill>
          <a:blip r:embed="rId3"/>
          <a:stretch>
            <a:fillRect/>
          </a:stretch>
        </p:blipFill>
        <p:spPr>
          <a:xfrm>
            <a:off x="3654519" y="882595"/>
            <a:ext cx="5073338" cy="3244132"/>
          </a:xfrm>
          <a:prstGeom prst="rect">
            <a:avLst/>
          </a:prstGeom>
        </p:spPr>
      </p:pic>
    </p:spTree>
    <p:extLst>
      <p:ext uri="{BB962C8B-B14F-4D97-AF65-F5344CB8AC3E}">
        <p14:creationId xmlns:p14="http://schemas.microsoft.com/office/powerpoint/2010/main" val="3926431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Vulnérabilités TCP et UDP</a:t>
            </a:r>
            <a:br>
              <a:rPr lang="en-US" dirty="0"/>
            </a:br>
            <a:r>
              <a:rPr lang="fr-FR" sz="2400"/>
              <a:t>Attaques TCP (suite)</a:t>
            </a:r>
          </a:p>
        </p:txBody>
      </p:sp>
      <p:sp>
        <p:nvSpPr>
          <p:cNvPr id="6" name="Content Placeholder 5">
            <a:extLst>
              <a:ext uri="{FF2B5EF4-FFF2-40B4-BE49-F238E27FC236}">
                <a16:creationId xmlns:a16="http://schemas.microsoft.com/office/drawing/2014/main" id="{6354BCCE-823B-4D4C-ADA2-6310CC56D09F}"/>
              </a:ext>
            </a:extLst>
          </p:cNvPr>
          <p:cNvSpPr>
            <a:spLocks noGrp="1"/>
          </p:cNvSpPr>
          <p:nvPr>
            <p:ph idx="1"/>
          </p:nvPr>
        </p:nvSpPr>
        <p:spPr>
          <a:xfrm>
            <a:off x="474663" y="731837"/>
            <a:ext cx="4097338" cy="3689897"/>
          </a:xfrm>
        </p:spPr>
        <p:txBody>
          <a:bodyPr/>
          <a:lstStyle/>
          <a:p>
            <a:pPr marL="0" indent="0" algn="l" rtl="0"/>
            <a:r>
              <a:rPr lang="fr-FR" sz="1400">
                <a:solidFill>
                  <a:srgbClr val="000000"/>
                </a:solidFill>
              </a:rPr>
              <a:t>La fin d'une session TCP utilise le processus d'échange à quatre voies suivant:</a:t>
            </a:r>
          </a:p>
          <a:p>
            <a:pPr marL="342900" indent="-342900" algn="l" rtl="0">
              <a:buFont typeface="+mj-lt"/>
              <a:buAutoNum type="arabicPeriod"/>
            </a:pPr>
            <a:r>
              <a:rPr lang="fr-FR" sz="1400">
                <a:solidFill>
                  <a:srgbClr val="000000"/>
                </a:solidFill>
              </a:rPr>
              <a:t>Quand le client n'a plus de données à envoyer dans le flux, il envoie un segment dont l'indicateur FIN est défini.</a:t>
            </a:r>
          </a:p>
          <a:p>
            <a:pPr marL="342900" indent="-342900" algn="l" rtl="0">
              <a:buFont typeface="+mj-lt"/>
              <a:buAutoNum type="arabicPeriod"/>
            </a:pPr>
            <a:r>
              <a:rPr lang="fr-FR" sz="1400">
                <a:solidFill>
                  <a:srgbClr val="000000"/>
                </a:solidFill>
              </a:rPr>
              <a:t>Le serveur envoie un segment ACK pour informer de la bonne réception du segment FIN afin de fermer la session du client au serveur.</a:t>
            </a:r>
          </a:p>
          <a:p>
            <a:pPr marL="342900" indent="-342900" algn="l" rtl="0">
              <a:buFont typeface="+mj-lt"/>
              <a:buAutoNum type="arabicPeriod"/>
            </a:pPr>
            <a:r>
              <a:rPr lang="fr-FR" sz="1400">
                <a:solidFill>
                  <a:srgbClr val="000000"/>
                </a:solidFill>
              </a:rPr>
              <a:t>Le serveur envoie un segment FIN au client pour mettre fin à la session du serveur au client.</a:t>
            </a:r>
          </a:p>
          <a:p>
            <a:pPr marL="342900" indent="-342900" algn="l" rtl="0">
              <a:buFont typeface="+mj-lt"/>
              <a:buAutoNum type="arabicPeriod"/>
            </a:pPr>
            <a:r>
              <a:rPr lang="fr-FR" sz="1400">
                <a:solidFill>
                  <a:srgbClr val="000000"/>
                </a:solidFill>
              </a:rPr>
              <a:t>Le client répond à l'aide d'un segment ACK pour accuser réception du segment FIN envoyé par le serveur.</a:t>
            </a:r>
          </a:p>
          <a:p>
            <a:pPr marL="0" indent="0" algn="l" rtl="0"/>
            <a:r>
              <a:rPr lang="fr-FR" sz="1400">
                <a:solidFill>
                  <a:srgbClr val="000000"/>
                </a:solidFill>
              </a:rPr>
              <a:t>Un acteur de menace pourrait effectuer une attaque de réinitialisation TCP et envoyer un paquet usurpé contenant un TCP RST à un ou aux deux points de terminaison.</a:t>
            </a:r>
          </a:p>
        </p:txBody>
      </p:sp>
      <p:pic>
        <p:nvPicPr>
          <p:cNvPr id="7" name="Picture 6">
            <a:extLst>
              <a:ext uri="{FF2B5EF4-FFF2-40B4-BE49-F238E27FC236}">
                <a16:creationId xmlns:a16="http://schemas.microsoft.com/office/drawing/2014/main" id="{D3309F30-99E1-4410-AF71-F035F5E462F1}"/>
              </a:ext>
            </a:extLst>
          </p:cNvPr>
          <p:cNvPicPr>
            <a:picLocks noChangeAspect="1"/>
          </p:cNvPicPr>
          <p:nvPr/>
        </p:nvPicPr>
        <p:blipFill>
          <a:blip r:embed="rId3"/>
          <a:stretch>
            <a:fillRect/>
          </a:stretch>
        </p:blipFill>
        <p:spPr>
          <a:xfrm>
            <a:off x="4926370" y="731837"/>
            <a:ext cx="3419118" cy="3781052"/>
          </a:xfrm>
          <a:prstGeom prst="rect">
            <a:avLst/>
          </a:prstGeom>
        </p:spPr>
      </p:pic>
    </p:spTree>
    <p:extLst>
      <p:ext uri="{BB962C8B-B14F-4D97-AF65-F5344CB8AC3E}">
        <p14:creationId xmlns:p14="http://schemas.microsoft.com/office/powerpoint/2010/main" val="1464256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Vulnérabilités TCP et UDP</a:t>
            </a:r>
            <a:br>
              <a:rPr lang="en-US" dirty="0"/>
            </a:br>
            <a:r>
              <a:rPr lang="fr-FR" sz="2400"/>
              <a:t>Attaques TCP (suite)</a:t>
            </a:r>
          </a:p>
        </p:txBody>
      </p:sp>
      <p:sp>
        <p:nvSpPr>
          <p:cNvPr id="4" name="Content Placeholder 3">
            <a:extLst>
              <a:ext uri="{FF2B5EF4-FFF2-40B4-BE49-F238E27FC236}">
                <a16:creationId xmlns:a16="http://schemas.microsoft.com/office/drawing/2014/main" id="{3B38564A-E34C-4A2A-9737-73E7133AEF34}"/>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 détournement de session TCP apparaît comme une autre vulnérabilité TCP. Bien que difficile à mener, un acteur de menace prend le contrôle d'un hôte déjà authentifié lors de sa communication avec la cible. L'acteur de menace doit usurper l'adresse IP d'un hôte, prédire le numéro de séquence suivant et envoyer un ACK à l'autre hôte. En cas de succès, l'acteur de menace pourrait envoyer, mais pas recevoir, des données de l'appareil cible.</a:t>
            </a:r>
          </a:p>
        </p:txBody>
      </p:sp>
    </p:spTree>
    <p:extLst>
      <p:ext uri="{BB962C8B-B14F-4D97-AF65-F5344CB8AC3E}">
        <p14:creationId xmlns:p14="http://schemas.microsoft.com/office/powerpoint/2010/main" val="594038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Vulnérabilités TCP et UDP</a:t>
            </a:r>
            <a:br>
              <a:rPr lang="en-US" dirty="0"/>
            </a:br>
            <a:r>
              <a:rPr lang="fr-FR" sz="2400"/>
              <a:t>En-tête et fonctionnement du segment UDP</a:t>
            </a:r>
          </a:p>
        </p:txBody>
      </p:sp>
      <p:sp>
        <p:nvSpPr>
          <p:cNvPr id="5" name="Content Placeholder 4">
            <a:extLst>
              <a:ext uri="{FF2B5EF4-FFF2-40B4-BE49-F238E27FC236}">
                <a16:creationId xmlns:a16="http://schemas.microsoft.com/office/drawing/2014/main" id="{BAA5AFC8-FE81-4D66-88CA-31A860A7767E}"/>
              </a:ext>
            </a:extLst>
          </p:cNvPr>
          <p:cNvSpPr>
            <a:spLocks noGrp="1"/>
          </p:cNvSpPr>
          <p:nvPr>
            <p:ph idx="1"/>
          </p:nvPr>
        </p:nvSpPr>
        <p:spPr>
          <a:xfrm>
            <a:off x="474662" y="731837"/>
            <a:ext cx="8280057" cy="1936935"/>
          </a:xfrm>
        </p:spPr>
        <p:txBody>
          <a:bodyPr/>
          <a:lstStyle/>
          <a:p>
            <a:pPr marL="342900" indent="-342900" algn="l" rtl="0">
              <a:buFont typeface="Arial" panose="020B0604020202020204" pitchFamily="34" charset="0"/>
              <a:buChar char="•"/>
            </a:pPr>
            <a:r>
              <a:rPr lang="fr-FR" sz="1400">
                <a:solidFill>
                  <a:srgbClr val="000000"/>
                </a:solidFill>
              </a:rPr>
              <a:t>Le protocole UDP est généralement utilisé par les protocoles DNS, TFTP, NFS et SNMP. Il est aussi utilisé par les applications en temps réel comme la diffusion multimédia en flux continu ou les transmissions VoIP. Le protocole UDP s'inscrit comme un protocole de couche transport sans connexion. Il crée beaucoup moins de surcharge que le protocole TCP car il est sans connexion et n'offre pas de mécanismes sophistiqués de fiabilité (retransmission, séquençage et contrôle de flux). </a:t>
            </a:r>
          </a:p>
          <a:p>
            <a:pPr marL="342900" indent="-342900" algn="l" rtl="0">
              <a:buFont typeface="Arial" panose="020B0604020202020204" pitchFamily="34" charset="0"/>
              <a:buChar char="•"/>
            </a:pPr>
            <a:r>
              <a:rPr lang="fr-FR" sz="1400">
                <a:solidFill>
                  <a:srgbClr val="000000"/>
                </a:solidFill>
              </a:rPr>
              <a:t>Ces fonctions de fiabilité ne sont pas fournies par le protocole de couche transport et doivent être implémentées ailleurs si nécessaire.</a:t>
            </a:r>
          </a:p>
          <a:p>
            <a:pPr marL="342900" indent="-342900" algn="l" rtl="0">
              <a:buFont typeface="Arial" panose="020B0604020202020204" pitchFamily="34" charset="0"/>
              <a:buChar char="•"/>
            </a:pPr>
            <a:r>
              <a:rPr lang="fr-FR" sz="1400">
                <a:solidFill>
                  <a:srgbClr val="000000"/>
                </a:solidFill>
              </a:rPr>
              <a:t>La faible surcharge d'UDP le rend très souhaitable pour les protocoles qui effectuent des transactions de demande et de réponse simples. </a:t>
            </a:r>
          </a:p>
        </p:txBody>
      </p:sp>
      <p:pic>
        <p:nvPicPr>
          <p:cNvPr id="6" name="Picture 5">
            <a:extLst>
              <a:ext uri="{FF2B5EF4-FFF2-40B4-BE49-F238E27FC236}">
                <a16:creationId xmlns:a16="http://schemas.microsoft.com/office/drawing/2014/main" id="{2E0E2795-E731-4180-A589-E5F5879F945B}"/>
              </a:ext>
            </a:extLst>
          </p:cNvPr>
          <p:cNvPicPr>
            <a:picLocks noChangeAspect="1"/>
          </p:cNvPicPr>
          <p:nvPr/>
        </p:nvPicPr>
        <p:blipFill>
          <a:blip r:embed="rId3"/>
          <a:stretch>
            <a:fillRect/>
          </a:stretch>
        </p:blipFill>
        <p:spPr>
          <a:xfrm>
            <a:off x="2297927" y="2928399"/>
            <a:ext cx="4902890" cy="1638632"/>
          </a:xfrm>
          <a:prstGeom prst="rect">
            <a:avLst/>
          </a:prstGeom>
        </p:spPr>
      </p:pic>
    </p:spTree>
    <p:extLst>
      <p:ext uri="{BB962C8B-B14F-4D97-AF65-F5344CB8AC3E}">
        <p14:creationId xmlns:p14="http://schemas.microsoft.com/office/powerpoint/2010/main" val="1238811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Vulnérabilités TCP et UDP</a:t>
            </a:r>
            <a:br>
              <a:rPr lang="en-US" dirty="0"/>
            </a:br>
            <a:r>
              <a:rPr lang="fr-FR" sz="2400"/>
              <a:t>Attaques UDP</a:t>
            </a:r>
          </a:p>
        </p:txBody>
      </p:sp>
      <p:sp>
        <p:nvSpPr>
          <p:cNvPr id="4" name="Content Placeholder 3">
            <a:extLst>
              <a:ext uri="{FF2B5EF4-FFF2-40B4-BE49-F238E27FC236}">
                <a16:creationId xmlns:a16="http://schemas.microsoft.com/office/drawing/2014/main" id="{0987F9EC-742E-4288-A50E-475A53545240}"/>
              </a:ext>
            </a:extLst>
          </p:cNvPr>
          <p:cNvSpPr>
            <a:spLocks noGrp="1"/>
          </p:cNvSpPr>
          <p:nvPr>
            <p:ph idx="1"/>
          </p:nvPr>
        </p:nvSpPr>
        <p:spPr>
          <a:xfrm>
            <a:off x="474662" y="731836"/>
            <a:ext cx="8280057" cy="3689897"/>
          </a:xfrm>
        </p:spPr>
        <p:txBody>
          <a:bodyPr/>
          <a:lstStyle/>
          <a:p>
            <a:pPr marL="342900" indent="-342900" algn="l" rtl="0">
              <a:buFont typeface="Arial" panose="020B0604020202020204" pitchFamily="34" charset="0"/>
              <a:buChar char="•"/>
            </a:pPr>
            <a:r>
              <a:rPr lang="fr-FR" sz="1400">
                <a:solidFill>
                  <a:srgbClr val="000000"/>
                </a:solidFill>
              </a:rPr>
              <a:t>UDP n'est protégé par aucun cryptage. Vous pouvez ajouter un chiffrement à UDP, mais il n'est pas disponible par défaut. L'absence de cryptage signifie que n'importe qui peut voir le trafic, le modifier et l'envoyer à sa destination.</a:t>
            </a:r>
          </a:p>
          <a:p>
            <a:pPr marL="342900" indent="-342900" algn="l" rtl="0">
              <a:buFont typeface="Arial" panose="020B0604020202020204" pitchFamily="34" charset="0"/>
              <a:buChar char="•"/>
            </a:pPr>
            <a:r>
              <a:rPr lang="fr-FR" sz="1400" b="1">
                <a:solidFill>
                  <a:srgbClr val="000000"/>
                </a:solidFill>
              </a:rPr>
              <a:t>UDP Flood Attacks: </a:t>
            </a:r>
            <a:r>
              <a:rPr lang="fr-FR" sz="1400">
                <a:solidFill>
                  <a:srgbClr val="000000"/>
                </a:solidFill>
              </a:rPr>
              <a:t>L'acteur de menace utilise un outil comme UDP Unicorn ou Low Orbit Ion Cannon. Ces outils envoient un flot de paquets UDP, souvent à partir d'un hôte usurpé, vers un serveur du sous-réseau. Le programme balaye tous les ports connus afin de trouver les ports fermés. Cela entraînera le serveur de répondre avec un message inaccessible du port ICMP. Étant donné qu'il existe de nombreux ports fermés sur le serveur, cela crée beaucoup de trafic sur le segment, qui utilise la majeure partie de la bande passante. Le résultat est très similaire à une attaque DoS.</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759306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3.8 Services IP</a:t>
            </a:r>
          </a:p>
        </p:txBody>
      </p:sp>
    </p:spTree>
    <p:custDataLst>
      <p:tags r:id="rId1"/>
    </p:custDataLst>
    <p:extLst>
      <p:ext uri="{BB962C8B-B14F-4D97-AF65-F5344CB8AC3E}">
        <p14:creationId xmlns:p14="http://schemas.microsoft.com/office/powerpoint/2010/main" val="363939086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3: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716899279"/>
              </p:ext>
            </p:extLst>
          </p:nvPr>
        </p:nvGraphicFramePr>
        <p:xfrm>
          <a:off x="455999" y="1082042"/>
          <a:ext cx="8383200" cy="3441930"/>
        </p:xfrm>
        <a:graphic>
          <a:graphicData uri="http://schemas.openxmlformats.org/drawingml/2006/table">
            <a:tbl>
              <a:tblPr firstRow="1" bandRow="1">
                <a:tableStyleId>{5C22544A-7EE6-4342-B048-85BDC9FD1C3A}</a:tableStyleId>
              </a:tblPr>
              <a:tblGrid>
                <a:gridCol w="1150844">
                  <a:extLst>
                    <a:ext uri="{9D8B030D-6E8A-4147-A177-3AD203B41FA5}">
                      <a16:colId xmlns:a16="http://schemas.microsoft.com/office/drawing/2014/main" val="20001"/>
                    </a:ext>
                  </a:extLst>
                </a:gridCol>
                <a:gridCol w="1892451">
                  <a:extLst>
                    <a:ext uri="{9D8B030D-6E8A-4147-A177-3AD203B41FA5}">
                      <a16:colId xmlns:a16="http://schemas.microsoft.com/office/drawing/2014/main" val="3156509146"/>
                    </a:ext>
                  </a:extLst>
                </a:gridCol>
                <a:gridCol w="4156320">
                  <a:extLst>
                    <a:ext uri="{9D8B030D-6E8A-4147-A177-3AD203B41FA5}">
                      <a16:colId xmlns:a16="http://schemas.microsoft.com/office/drawing/2014/main" val="20002"/>
                    </a:ext>
                  </a:extLst>
                </a:gridCol>
                <a:gridCol w="1183585">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200">
                          <a:solidFill>
                            <a:srgbClr val="000000"/>
                          </a:solidFill>
                        </a:rPr>
                        <a:t>3.1.4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vos connaissances</a:t>
                      </a:r>
                    </a:p>
                  </a:txBody>
                  <a:tcPr marL="68580" marR="68580" marT="34290" marB="34290" anchor="ctr"/>
                </a:tc>
                <a:tc>
                  <a:txBody>
                    <a:bodyPr/>
                    <a:lstStyle/>
                    <a:p>
                      <a:pPr rtl="0"/>
                      <a:r>
                        <a:rPr lang="fr-FR" sz="1200">
                          <a:solidFill>
                            <a:srgbClr val="000000"/>
                          </a:solidFill>
                        </a:rPr>
                        <a:t>La cybersécurité aujourd'hui</a:t>
                      </a:r>
                    </a:p>
                  </a:txBody>
                  <a:tcPr marL="68580" marR="68580" marT="34290" marB="34290" anchor="ctr"/>
                </a:tc>
                <a:tc>
                  <a:txBody>
                    <a:bodyPr/>
                    <a:lstStyle/>
                    <a:p>
                      <a:pPr rtl="0"/>
                      <a:r>
                        <a:rPr lang="fr-FR" sz="12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200">
                          <a:solidFill>
                            <a:srgbClr val="000000"/>
                          </a:solidFill>
                        </a:rPr>
                        <a:t>3.2.6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vos connaissances</a:t>
                      </a:r>
                    </a:p>
                  </a:txBody>
                  <a:tcPr marL="68580" marR="68580" marT="34290" marB="34290" anchor="ctr"/>
                </a:tc>
                <a:tc>
                  <a:txBody>
                    <a:bodyPr/>
                    <a:lstStyle/>
                    <a:p>
                      <a:pPr rtl="0"/>
                      <a:r>
                        <a:rPr lang="fr-FR" sz="1200">
                          <a:solidFill>
                            <a:srgbClr val="000000"/>
                          </a:solidFill>
                        </a:rPr>
                        <a:t>Hackers</a:t>
                      </a:r>
                    </a:p>
                  </a:txBody>
                  <a:tcPr marL="68580" marR="68580" marT="34290" marB="34290" anchor="ctr"/>
                </a:tc>
                <a:tc>
                  <a:txBody>
                    <a:bodyPr/>
                    <a:lstStyle/>
                    <a:p>
                      <a:pPr rtl="0"/>
                      <a:r>
                        <a:rPr lang="fr-FR" sz="12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200">
                          <a:solidFill>
                            <a:srgbClr val="000000"/>
                          </a:solidFill>
                        </a:rPr>
                        <a:t>3.3.1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Outils des hackers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200">
                          <a:solidFill>
                            <a:srgbClr val="000000"/>
                          </a:solidFill>
                        </a:rPr>
                        <a:t>3.3.5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Outils des hackers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200">
                          <a:solidFill>
                            <a:srgbClr val="000000"/>
                          </a:solidFill>
                        </a:rPr>
                        <a:t>3.4.4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votre compréhension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Malware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u="none" strike="noStrike" kern="1200" cap="none" spc="0" normalizeH="0" baseline="0">
                          <a:ln>
                            <a:noFill/>
                          </a:ln>
                          <a:solidFill>
                            <a:srgbClr val="000000"/>
                          </a:solidFill>
                          <a:effectLst/>
                          <a:uLnTx/>
                          <a:uFillTx/>
                        </a:rPr>
                        <a:t>Recommandé</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200">
                          <a:solidFill>
                            <a:srgbClr val="000000"/>
                          </a:solidFill>
                        </a:rPr>
                        <a:t>3.5.2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Attaques de reconnaissance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200">
                          <a:solidFill>
                            <a:srgbClr val="000000"/>
                          </a:solidFill>
                        </a:rPr>
                        <a:t>3.5.4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Attaques par Accès et Ingénierie Sociale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200">
                          <a:solidFill>
                            <a:srgbClr val="000000"/>
                          </a:solidFill>
                        </a:rPr>
                        <a:t>3.5.7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Travaux pratiques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Ingénierie sociale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 IP</a:t>
            </a:r>
            <a:br>
              <a:rPr lang="en-US" dirty="0"/>
            </a:br>
            <a:r>
              <a:rPr lang="fr-FR" sz="2400"/>
              <a:t>Vulnérabilités ARP</a:t>
            </a:r>
          </a:p>
        </p:txBody>
      </p:sp>
      <p:sp>
        <p:nvSpPr>
          <p:cNvPr id="5" name="Content Placeholder 4">
            <a:extLst>
              <a:ext uri="{FF2B5EF4-FFF2-40B4-BE49-F238E27FC236}">
                <a16:creationId xmlns:a16="http://schemas.microsoft.com/office/drawing/2014/main" id="{6FD6750E-AA5C-FD42-9B61-BBE3A650A642}"/>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Les hôtes diffusent une requête ARP vers d'autres hôtes sur le segment afin de déterminer l'adresse MAC d'un hôte doté d'une adresse IP spécifique. L'hôte dont l'adresse IP correspond à la requête ARP envoie une réponse ARP.</a:t>
            </a:r>
          </a:p>
          <a:p>
            <a:pPr marL="342900" indent="-342900" algn="l" rtl="0">
              <a:buFont typeface="Arial" panose="020B0604020202020204" pitchFamily="34" charset="0"/>
              <a:buChar char="•"/>
            </a:pPr>
            <a:r>
              <a:rPr lang="fr-FR" sz="1600">
                <a:solidFill>
                  <a:srgbClr val="000000"/>
                </a:solidFill>
              </a:rPr>
              <a:t>Tout client peut envoyer une réponse ARP non sollicitée appelée «ARP gratuit». Lorsqu'un hôte envoie un ARP gratuit, les autres hôtes du sous-réseau stockent l'adresse MAC et l'adresse IP contenues dans l'ARP gratuit dans leurs tables ARP.</a:t>
            </a:r>
          </a:p>
          <a:p>
            <a:pPr marL="342900" indent="-342900" algn="l" rtl="0">
              <a:buFont typeface="Arial" panose="020B0604020202020204" pitchFamily="34" charset="0"/>
              <a:buChar char="•"/>
            </a:pPr>
            <a:r>
              <a:rPr lang="fr-FR" sz="1600">
                <a:solidFill>
                  <a:srgbClr val="000000"/>
                </a:solidFill>
              </a:rPr>
              <a:t>Cette fonctionnalité d'ARP signifie également que tout hôte peut prétendre être le propriétaire de n'importe quelle adresse IP ou MAC. Un acteur de menace peut empoisonner le cache ARP des appareils sur le réseau local, créant une attaque MITM pour rediriger le trafic. </a:t>
            </a:r>
          </a:p>
        </p:txBody>
      </p:sp>
    </p:spTree>
    <p:extLst>
      <p:ext uri="{BB962C8B-B14F-4D97-AF65-F5344CB8AC3E}">
        <p14:creationId xmlns:p14="http://schemas.microsoft.com/office/powerpoint/2010/main" val="413285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 IP</a:t>
            </a:r>
            <a:br>
              <a:rPr lang="en-US" dirty="0"/>
            </a:br>
            <a:r>
              <a:rPr lang="fr-FR" sz="2400"/>
              <a:t>Empoisonnement du cache ARP</a:t>
            </a:r>
          </a:p>
        </p:txBody>
      </p:sp>
      <p:sp>
        <p:nvSpPr>
          <p:cNvPr id="4" name="Content Placeholder 3">
            <a:extLst>
              <a:ext uri="{FF2B5EF4-FFF2-40B4-BE49-F238E27FC236}">
                <a16:creationId xmlns:a16="http://schemas.microsoft.com/office/drawing/2014/main" id="{06F80B79-6064-AA43-B385-2E9EFD9AE32F}"/>
              </a:ext>
            </a:extLst>
          </p:cNvPr>
          <p:cNvSpPr>
            <a:spLocks noGrp="1"/>
          </p:cNvSpPr>
          <p:nvPr>
            <p:ph idx="1"/>
          </p:nvPr>
        </p:nvSpPr>
        <p:spPr>
          <a:xfrm>
            <a:off x="474662" y="731837"/>
            <a:ext cx="8280057" cy="3689897"/>
          </a:xfrm>
        </p:spPr>
        <p:txBody>
          <a:bodyPr/>
          <a:lstStyle/>
          <a:p>
            <a:pPr algn="l" rtl="0"/>
            <a:r>
              <a:rPr lang="fr-FR" sz="1600">
                <a:solidFill>
                  <a:srgbClr val="000000"/>
                </a:solidFill>
              </a:rPr>
              <a:t>L'empoisonnement du cache ARP peut être utilisé pour lancer diverses attaques de l'homme-au-milieu.</a:t>
            </a:r>
          </a:p>
          <a:p>
            <a:pPr marL="342900" indent="-342900" algn="l" rtl="0">
              <a:buFont typeface="+mj-lt"/>
              <a:buAutoNum type="arabicPeriod"/>
            </a:pPr>
            <a:r>
              <a:rPr lang="fr-FR" sz="1600">
                <a:solidFill>
                  <a:srgbClr val="000000"/>
                </a:solidFill>
              </a:rPr>
              <a:t>PC-A requiert l'adresse MAC de sa passerelle par défaut (R1); par conséquent, il envoie une demande ARP pour l'adresse MAC de 192.168.10.1.</a:t>
            </a:r>
          </a:p>
          <a:p>
            <a:pPr marL="342900" indent="-342900" algn="l" rtl="0">
              <a:buFont typeface="+mj-lt"/>
              <a:buAutoNum type="arabicPeriod"/>
            </a:pPr>
            <a:r>
              <a:rPr lang="fr-FR" sz="1600">
                <a:solidFill>
                  <a:srgbClr val="000000"/>
                </a:solidFill>
              </a:rPr>
              <a:t>R1 met à jour son cache ARP avec les adresses IP et MAC de PC-A. R1 envoie une réponse ARP à PC-A, qui met ensuite à jour son cache ARP avec les adresses IP et MAC de R1.</a:t>
            </a:r>
          </a:p>
          <a:p>
            <a:pPr marL="342900" indent="-342900" algn="l" rtl="0">
              <a:buFont typeface="+mj-lt"/>
              <a:buAutoNum type="arabicPeriod"/>
            </a:pPr>
            <a:r>
              <a:rPr lang="fr-FR" sz="1600">
                <a:solidFill>
                  <a:srgbClr val="000000"/>
                </a:solidFill>
              </a:rPr>
              <a:t>L'acteur de menace envoie deux réponses ARP usurpées gratuitement en utilisant sa propre adresse MAC pour les adresses IP de destination indiquées. PC-A met à jour son cache ARP avec sa passerelle par défaut qui pointe maintenant vers l'adresse MAC hôte de l'acteur de menace. R1 met également à jour son cache ARP avec l'adresse IP de PC-A pointant vers l'adresse MAC de l'acteur de menace.</a:t>
            </a:r>
          </a:p>
          <a:p>
            <a:pPr marL="0" indent="0" algn="l" rtl="0"/>
            <a:r>
              <a:rPr lang="fr-FR" sz="1600">
                <a:solidFill>
                  <a:srgbClr val="000000"/>
                </a:solidFill>
              </a:rPr>
              <a:t>L'attaque d'empoisonnement ARP peut être passive ou active. L'empoisonnement passif par ARP est l'endroit où les acteurs de menace volent des informations confidentielles. L'empoisonnement ARP actif est l'endroit où les acteurs de menace modifient les données en transit ou injectent des données malveillantes.</a:t>
            </a:r>
          </a:p>
          <a:p>
            <a:pPr algn="l"/>
            <a:endParaRPr lang="en-US" sz="1600" dirty="0">
              <a:solidFill>
                <a:srgbClr val="000000"/>
              </a:solidFill>
            </a:endParaRPr>
          </a:p>
        </p:txBody>
      </p:sp>
    </p:spTree>
    <p:extLst>
      <p:ext uri="{BB962C8B-B14F-4D97-AF65-F5344CB8AC3E}">
        <p14:creationId xmlns:p14="http://schemas.microsoft.com/office/powerpoint/2010/main" val="152040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des services IP - Usurpation ARP</a:t>
            </a:r>
          </a:p>
        </p:txBody>
      </p:sp>
      <p:sp>
        <p:nvSpPr>
          <p:cNvPr id="5" name="Content Placeholder 4">
            <a:extLst>
              <a:ext uri="{FF2B5EF4-FFF2-40B4-BE49-F238E27FC236}">
                <a16:creationId xmlns:a16="http://schemas.microsoft.com/office/drawing/2014/main" id="{E50CF0E7-6B3C-9F41-8A99-8D56163D9F41}"/>
              </a:ext>
            </a:extLst>
          </p:cNvPr>
          <p:cNvSpPr>
            <a:spLocks noGrp="1"/>
          </p:cNvSpPr>
          <p:nvPr>
            <p:ph idx="1"/>
          </p:nvPr>
        </p:nvSpPr>
        <p:spPr>
          <a:xfrm>
            <a:off x="474662" y="731837"/>
            <a:ext cx="8280057" cy="3689897"/>
          </a:xfrm>
        </p:spPr>
        <p:txBody>
          <a:bodyPr/>
          <a:lstStyle/>
          <a:p>
            <a:pPr algn="l" rtl="0"/>
            <a:r>
              <a:rPr lang="fr-FR">
                <a:solidFill>
                  <a:srgbClr val="000000"/>
                </a:solidFill>
              </a:rPr>
              <a:t>Cette vidéo explique une attaque d'usurpation ARP.</a:t>
            </a:r>
          </a:p>
        </p:txBody>
      </p:sp>
    </p:spTree>
    <p:extLst>
      <p:ext uri="{BB962C8B-B14F-4D97-AF65-F5344CB8AC3E}">
        <p14:creationId xmlns:p14="http://schemas.microsoft.com/office/powerpoint/2010/main" val="3247609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ServicesIP</a:t>
            </a:r>
            <a:br>
              <a:rPr lang="en-US" dirty="0"/>
            </a:br>
            <a:r>
              <a:rPr lang="fr-FR" sz="2400"/>
              <a:t>Attaques DNS</a:t>
            </a:r>
          </a:p>
        </p:txBody>
      </p:sp>
      <p:sp>
        <p:nvSpPr>
          <p:cNvPr id="4" name="Content Placeholder 3">
            <a:extLst>
              <a:ext uri="{FF2B5EF4-FFF2-40B4-BE49-F238E27FC236}">
                <a16:creationId xmlns:a16="http://schemas.microsoft.com/office/drawing/2014/main" id="{7A7466AB-C536-A94E-9964-9EDC42C2BAA3}"/>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600">
                <a:solidFill>
                  <a:srgbClr val="000000"/>
                </a:solidFill>
              </a:rPr>
              <a:t>Le protocole DNS (Domain Name Service) définit un service automatisé qui fait correspondre les noms de ressources, tels que www.cisco.com, avec l'adresse réseau numérique requise, telle que l'adresse IPv4 ou IPv6. Il inclut le format des requêtes, des réponses et des données, et utilise les enregistrements de ressource (RR) pour identifier le type de réponse DNS.</a:t>
            </a:r>
          </a:p>
          <a:p>
            <a:pPr marL="285750" indent="-285750" algn="l" rtl="0">
              <a:buFont typeface="Arial" panose="020B0604020202020204" pitchFamily="34" charset="0"/>
              <a:buChar char="•"/>
            </a:pPr>
            <a:r>
              <a:rPr lang="fr-FR" sz="1600">
                <a:solidFill>
                  <a:srgbClr val="000000"/>
                </a:solidFill>
              </a:rPr>
              <a:t>La sécurisation du protocole DNS est souvent négligée. Toutefois, celui-ci est indispensable à l'exploitation d'un réseau et doit être sécurisé en conséquence.</a:t>
            </a:r>
          </a:p>
          <a:p>
            <a:pPr marL="285750" indent="-285750" algn="l" rtl="0">
              <a:buFont typeface="Arial" panose="020B0604020202020204" pitchFamily="34" charset="0"/>
              <a:buChar char="•"/>
            </a:pPr>
            <a:r>
              <a:rPr lang="fr-FR" sz="1600">
                <a:solidFill>
                  <a:srgbClr val="000000"/>
                </a:solidFill>
              </a:rPr>
              <a:t>Les attaques DNS sont les suivantes:</a:t>
            </a:r>
          </a:p>
          <a:p>
            <a:pPr marL="358835" lvl="1" indent="-285750" rtl="0">
              <a:buFont typeface="Arial" panose="020B0604020202020204" pitchFamily="34" charset="0"/>
              <a:buChar char="•"/>
            </a:pPr>
            <a:r>
              <a:rPr lang="fr-FR">
                <a:solidFill>
                  <a:srgbClr val="000000"/>
                </a:solidFill>
              </a:rPr>
              <a:t>Attaques DNS résolveur ouvert</a:t>
            </a:r>
          </a:p>
          <a:p>
            <a:pPr marL="358835" lvl="1" indent="-285750" rtl="0">
              <a:buFont typeface="Arial" panose="020B0604020202020204" pitchFamily="34" charset="0"/>
              <a:buChar char="•"/>
            </a:pPr>
            <a:r>
              <a:rPr lang="fr-FR">
                <a:solidFill>
                  <a:srgbClr val="000000"/>
                </a:solidFill>
              </a:rPr>
              <a:t>Attaques furtives DNS</a:t>
            </a:r>
          </a:p>
          <a:p>
            <a:pPr marL="358835" lvl="1" indent="-285750" rtl="0">
              <a:buFont typeface="Arial" panose="020B0604020202020204" pitchFamily="34" charset="0"/>
              <a:buChar char="•"/>
            </a:pPr>
            <a:r>
              <a:rPr lang="fr-FR">
                <a:solidFill>
                  <a:srgbClr val="000000"/>
                </a:solidFill>
              </a:rPr>
              <a:t>Les attaques de shadowing de domaine DNS</a:t>
            </a:r>
          </a:p>
          <a:p>
            <a:pPr marL="358835" lvl="1" indent="-285750" rtl="0">
              <a:buFont typeface="Arial" panose="020B0604020202020204" pitchFamily="34" charset="0"/>
              <a:buChar char="•"/>
            </a:pPr>
            <a:r>
              <a:rPr lang="fr-FR">
                <a:solidFill>
                  <a:srgbClr val="000000"/>
                </a:solidFill>
              </a:rPr>
              <a:t>Attaques de Tunnellisation (tunneling) DNS</a:t>
            </a:r>
          </a:p>
          <a:p>
            <a:pPr marL="0" indent="0" algn="l"/>
            <a:endParaRPr lang="en-US" sz="1600" dirty="0">
              <a:solidFill>
                <a:srgbClr val="000000"/>
              </a:solidFill>
            </a:endParaRPr>
          </a:p>
        </p:txBody>
      </p:sp>
    </p:spTree>
    <p:extLst>
      <p:ext uri="{BB962C8B-B14F-4D97-AF65-F5344CB8AC3E}">
        <p14:creationId xmlns:p14="http://schemas.microsoft.com/office/powerpoint/2010/main" val="309697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ServicesIP</a:t>
            </a:r>
            <a:br>
              <a:rPr lang="en-US" dirty="0"/>
            </a:br>
            <a:r>
              <a:rPr lang="fr-FR" sz="2400"/>
              <a:t>Attaques DNS (suite)</a:t>
            </a:r>
          </a:p>
        </p:txBody>
      </p:sp>
      <p:sp>
        <p:nvSpPr>
          <p:cNvPr id="5" name="Content Placeholder 4">
            <a:extLst>
              <a:ext uri="{FF2B5EF4-FFF2-40B4-BE49-F238E27FC236}">
                <a16:creationId xmlns:a16="http://schemas.microsoft.com/office/drawing/2014/main" id="{7613054B-233F-EF4E-A827-3BD4BA5A3AB8}"/>
              </a:ext>
            </a:extLst>
          </p:cNvPr>
          <p:cNvSpPr>
            <a:spLocks noGrp="1"/>
          </p:cNvSpPr>
          <p:nvPr>
            <p:ph idx="1"/>
          </p:nvPr>
        </p:nvSpPr>
        <p:spPr>
          <a:xfrm>
            <a:off x="474662" y="731838"/>
            <a:ext cx="8280057" cy="839962"/>
          </a:xfrm>
        </p:spPr>
        <p:txBody>
          <a:bodyPr/>
          <a:lstStyle/>
          <a:p>
            <a:pPr marL="0" indent="0" algn="l" rtl="0"/>
            <a:r>
              <a:rPr lang="fr-FR" sz="1600">
                <a:solidFill>
                  <a:srgbClr val="000000"/>
                </a:solidFill>
              </a:rPr>
              <a:t>Attaques du résolveur ouvert DNS: un résolveur ouvert DNS répond aux requêtes des clients en dehors de son domaine administratif. Les résolveurs ouverts DNS sont vulnérables à plusieurs activités malveillantes décrites dans le tableau.</a:t>
            </a:r>
          </a:p>
        </p:txBody>
      </p:sp>
      <p:graphicFrame>
        <p:nvGraphicFramePr>
          <p:cNvPr id="6" name="Table 5">
            <a:extLst>
              <a:ext uri="{FF2B5EF4-FFF2-40B4-BE49-F238E27FC236}">
                <a16:creationId xmlns:a16="http://schemas.microsoft.com/office/drawing/2014/main" id="{9D5F923B-F118-014E-87E4-D0C1E311086E}"/>
              </a:ext>
            </a:extLst>
          </p:cNvPr>
          <p:cNvGraphicFramePr>
            <a:graphicFrameLocks noGrp="1"/>
          </p:cNvGraphicFramePr>
          <p:nvPr>
            <p:extLst>
              <p:ext uri="{D42A27DB-BD31-4B8C-83A1-F6EECF244321}">
                <p14:modId xmlns:p14="http://schemas.microsoft.com/office/powerpoint/2010/main" val="2898208915"/>
              </p:ext>
            </p:extLst>
          </p:nvPr>
        </p:nvGraphicFramePr>
        <p:xfrm>
          <a:off x="636587" y="1571799"/>
          <a:ext cx="7870826" cy="2941320"/>
        </p:xfrm>
        <a:graphic>
          <a:graphicData uri="http://schemas.openxmlformats.org/drawingml/2006/table">
            <a:tbl>
              <a:tblPr firstRow="1" bandRow="1">
                <a:tableStyleId>{5C22544A-7EE6-4342-B048-85BDC9FD1C3A}</a:tableStyleId>
              </a:tblPr>
              <a:tblGrid>
                <a:gridCol w="2246846">
                  <a:extLst>
                    <a:ext uri="{9D8B030D-6E8A-4147-A177-3AD203B41FA5}">
                      <a16:colId xmlns:a16="http://schemas.microsoft.com/office/drawing/2014/main" val="3957751790"/>
                    </a:ext>
                  </a:extLst>
                </a:gridCol>
                <a:gridCol w="5623980">
                  <a:extLst>
                    <a:ext uri="{9D8B030D-6E8A-4147-A177-3AD203B41FA5}">
                      <a16:colId xmlns:a16="http://schemas.microsoft.com/office/drawing/2014/main" val="4255088830"/>
                    </a:ext>
                  </a:extLst>
                </a:gridCol>
              </a:tblGrid>
              <a:tr h="266566">
                <a:tc>
                  <a:txBody>
                    <a:bodyPr/>
                    <a:lstStyle/>
                    <a:p>
                      <a:pPr algn="l" rtl="0" fontAlgn="ctr"/>
                      <a:r>
                        <a:rPr lang="fr-FR" sz="1200" b="1">
                          <a:effectLst/>
                        </a:rPr>
                        <a:t>Vulnérabilités du résolveur DNS</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1051490211"/>
                  </a:ext>
                </a:extLst>
              </a:tr>
              <a:tr h="594297">
                <a:tc>
                  <a:txBody>
                    <a:bodyPr/>
                    <a:lstStyle/>
                    <a:p>
                      <a:pPr rtl="0" fontAlgn="ctr"/>
                      <a:r>
                        <a:rPr lang="fr-FR" sz="1200" b="1">
                          <a:effectLst/>
                        </a:rPr>
                        <a:t>Attaques d'empoisonnement du cache DNS</a:t>
                      </a:r>
                    </a:p>
                  </a:txBody>
                  <a:tcPr marL="47625" marR="47625" marT="47625" marB="47625" anchor="ctr"/>
                </a:tc>
                <a:tc>
                  <a:txBody>
                    <a:bodyPr/>
                    <a:lstStyle/>
                    <a:p>
                      <a:pPr rtl="0" fontAlgn="ctr"/>
                      <a:r>
                        <a:rPr lang="fr-FR" sz="1200" b="0">
                          <a:effectLst/>
                        </a:rPr>
                        <a:t>Les acteurs de menace envoient des informations de ressource d'enregistrement (RR) falsifiées à un résolveur DNS pour rediriger les utilisateurs de sites légitimes vers des sites malveillants. Les attaques d'empoisonnement du cache DNS peuvent toutes être utilisées pour informer le résolveur DNS d'utiliser un serveur de noms malveillant qui fournit des informations RR pour les activités malveillantes.</a:t>
                      </a:r>
                    </a:p>
                  </a:txBody>
                  <a:tcPr marL="47625" marR="47625" marT="47625" marB="47625" anchor="ctr"/>
                </a:tc>
                <a:extLst>
                  <a:ext uri="{0D108BD9-81ED-4DB2-BD59-A6C34878D82A}">
                    <a16:rowId xmlns:a16="http://schemas.microsoft.com/office/drawing/2014/main" val="2396605549"/>
                  </a:ext>
                </a:extLst>
              </a:tr>
              <a:tr h="725754">
                <a:tc>
                  <a:txBody>
                    <a:bodyPr/>
                    <a:lstStyle/>
                    <a:p>
                      <a:pPr rtl="0" fontAlgn="ctr"/>
                      <a:r>
                        <a:rPr lang="fr-FR" sz="1200" b="1">
                          <a:effectLst/>
                        </a:rPr>
                        <a:t>Attaques par amplification et réflexion du DNS</a:t>
                      </a:r>
                    </a:p>
                  </a:txBody>
                  <a:tcPr marL="47625" marR="47625" marT="47625" marB="47625" anchor="ctr"/>
                </a:tc>
                <a:tc>
                  <a:txBody>
                    <a:bodyPr/>
                    <a:lstStyle/>
                    <a:p>
                      <a:pPr rtl="0" fontAlgn="ctr"/>
                      <a:r>
                        <a:rPr lang="fr-FR" sz="1200" b="0">
                          <a:effectLst/>
                        </a:rPr>
                        <a:t>Les acteurs de menace utilisent des attaques DoS ou DDoS sur les résolveurs ouverts DNS pour augmenter le volume des attaques et masquer la véritable source d'une attaque. Les acteurs de menace envoient des messages DNS aux résolveurs ouverts en utilisant l'adresse IP d'un hôte cible. Ces attaques sont possibles car le résolveur ouvert répondra aux requêtes de toute personne posant une question.</a:t>
                      </a:r>
                    </a:p>
                  </a:txBody>
                  <a:tcPr marL="47625" marR="47625" marT="47625" marB="47625" anchor="ctr"/>
                </a:tc>
                <a:extLst>
                  <a:ext uri="{0D108BD9-81ED-4DB2-BD59-A6C34878D82A}">
                    <a16:rowId xmlns:a16="http://schemas.microsoft.com/office/drawing/2014/main" val="2612989220"/>
                  </a:ext>
                </a:extLst>
              </a:tr>
              <a:tr h="594297">
                <a:tc>
                  <a:txBody>
                    <a:bodyPr/>
                    <a:lstStyle/>
                    <a:p>
                      <a:pPr rtl="0" fontAlgn="ctr"/>
                      <a:r>
                        <a:rPr lang="fr-FR" sz="1200" b="1">
                          <a:effectLst/>
                        </a:rPr>
                        <a:t>Attaques d'utilisation des ressources DNS</a:t>
                      </a:r>
                    </a:p>
                  </a:txBody>
                  <a:tcPr marL="47625" marR="47625" marT="47625" marB="47625" anchor="ctr"/>
                </a:tc>
                <a:tc>
                  <a:txBody>
                    <a:bodyPr/>
                    <a:lstStyle/>
                    <a:p>
                      <a:pPr rtl="0" fontAlgn="ctr"/>
                      <a:r>
                        <a:rPr lang="fr-FR" sz="1200" b="0">
                          <a:effectLst/>
                        </a:rPr>
                        <a:t>Une attaque DoS qui consomme les ressources des résolveurs ouverts DNS. Cette attaque DoS consomme toutes les ressources disponibles afin d'altérer le fonctionnement du programme de résolution DNS ouvert. Cette attaque DoS peut exiger le redémarrage du programme de résolution DNS ouvert ou l'arrêt et le redémarrage des services.</a:t>
                      </a:r>
                    </a:p>
                  </a:txBody>
                  <a:tcPr marL="47625" marR="47625" marT="47625" marB="47625" anchor="ctr"/>
                </a:tc>
                <a:extLst>
                  <a:ext uri="{0D108BD9-81ED-4DB2-BD59-A6C34878D82A}">
                    <a16:rowId xmlns:a16="http://schemas.microsoft.com/office/drawing/2014/main" val="591442658"/>
                  </a:ext>
                </a:extLst>
              </a:tr>
            </a:tbl>
          </a:graphicData>
        </a:graphic>
      </p:graphicFrame>
    </p:spTree>
    <p:extLst>
      <p:ext uri="{BB962C8B-B14F-4D97-AF65-F5344CB8AC3E}">
        <p14:creationId xmlns:p14="http://schemas.microsoft.com/office/powerpoint/2010/main" val="2507555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ServicesIP</a:t>
            </a:r>
            <a:br>
              <a:rPr lang="en-US" dirty="0"/>
            </a:br>
            <a:r>
              <a:rPr lang="fr-FR" sz="2400"/>
              <a:t>Attaques DNS (suite)</a:t>
            </a:r>
          </a:p>
        </p:txBody>
      </p:sp>
      <p:sp>
        <p:nvSpPr>
          <p:cNvPr id="5" name="Content Placeholder 4">
            <a:extLst>
              <a:ext uri="{FF2B5EF4-FFF2-40B4-BE49-F238E27FC236}">
                <a16:creationId xmlns:a16="http://schemas.microsoft.com/office/drawing/2014/main" id="{7613054B-233F-EF4E-A827-3BD4BA5A3AB8}"/>
              </a:ext>
            </a:extLst>
          </p:cNvPr>
          <p:cNvSpPr>
            <a:spLocks noGrp="1"/>
          </p:cNvSpPr>
          <p:nvPr>
            <p:ph idx="1"/>
          </p:nvPr>
        </p:nvSpPr>
        <p:spPr>
          <a:xfrm>
            <a:off x="474662" y="731838"/>
            <a:ext cx="8280057" cy="618498"/>
          </a:xfrm>
        </p:spPr>
        <p:txBody>
          <a:bodyPr/>
          <a:lstStyle/>
          <a:p>
            <a:pPr marL="0" indent="0" algn="l" rtl="0"/>
            <a:r>
              <a:rPr lang="fr-FR" sz="1600">
                <a:solidFill>
                  <a:srgbClr val="000000"/>
                </a:solidFill>
              </a:rPr>
              <a:t>Attaques furtives DNS: pour masquer leur identité, les acteurs de menace utilisent également les techniques de furtivité DNS décrites dans le tableau pour mener leurs attaques.</a:t>
            </a:r>
          </a:p>
        </p:txBody>
      </p:sp>
      <p:graphicFrame>
        <p:nvGraphicFramePr>
          <p:cNvPr id="2" name="Table 1">
            <a:extLst>
              <a:ext uri="{FF2B5EF4-FFF2-40B4-BE49-F238E27FC236}">
                <a16:creationId xmlns:a16="http://schemas.microsoft.com/office/drawing/2014/main" id="{F5F6B81B-E2E6-F34D-B87D-6D9B8AE94047}"/>
              </a:ext>
            </a:extLst>
          </p:cNvPr>
          <p:cNvGraphicFramePr>
            <a:graphicFrameLocks noGrp="1"/>
          </p:cNvGraphicFramePr>
          <p:nvPr>
            <p:extLst>
              <p:ext uri="{D42A27DB-BD31-4B8C-83A1-F6EECF244321}">
                <p14:modId xmlns:p14="http://schemas.microsoft.com/office/powerpoint/2010/main" val="1082776033"/>
              </p:ext>
            </p:extLst>
          </p:nvPr>
        </p:nvGraphicFramePr>
        <p:xfrm>
          <a:off x="636587" y="1463674"/>
          <a:ext cx="7870826" cy="2941320"/>
        </p:xfrm>
        <a:graphic>
          <a:graphicData uri="http://schemas.openxmlformats.org/drawingml/2006/table">
            <a:tbl>
              <a:tblPr firstRow="1" bandRow="1">
                <a:tableStyleId>{5C22544A-7EE6-4342-B048-85BDC9FD1C3A}</a:tableStyleId>
              </a:tblPr>
              <a:tblGrid>
                <a:gridCol w="1513626">
                  <a:extLst>
                    <a:ext uri="{9D8B030D-6E8A-4147-A177-3AD203B41FA5}">
                      <a16:colId xmlns:a16="http://schemas.microsoft.com/office/drawing/2014/main" val="3926019934"/>
                    </a:ext>
                  </a:extLst>
                </a:gridCol>
                <a:gridCol w="6357200">
                  <a:extLst>
                    <a:ext uri="{9D8B030D-6E8A-4147-A177-3AD203B41FA5}">
                      <a16:colId xmlns:a16="http://schemas.microsoft.com/office/drawing/2014/main" val="251562899"/>
                    </a:ext>
                  </a:extLst>
                </a:gridCol>
              </a:tblGrid>
              <a:tr h="370840">
                <a:tc>
                  <a:txBody>
                    <a:bodyPr/>
                    <a:lstStyle/>
                    <a:p>
                      <a:pPr algn="l" rtl="0" fontAlgn="ctr"/>
                      <a:r>
                        <a:rPr lang="fr-FR" b="1">
                          <a:effectLst/>
                        </a:rPr>
                        <a:t>Techniques DNS furtives</a:t>
                      </a:r>
                    </a:p>
                  </a:txBody>
                  <a:tcPr marL="47625" marR="47625" marT="47625" marB="47625" anchor="ctr"/>
                </a:tc>
                <a:tc>
                  <a:txBody>
                    <a:bodyPr/>
                    <a:lstStyle/>
                    <a:p>
                      <a:pPr algn="l" rtl="0" fontAlgn="ctr"/>
                      <a:r>
                        <a:rPr lang="fr-FR" b="1">
                          <a:effectLst/>
                        </a:rPr>
                        <a:t>Description</a:t>
                      </a:r>
                    </a:p>
                  </a:txBody>
                  <a:tcPr marL="47625" marR="47625" marT="47625" marB="47625" anchor="ctr"/>
                </a:tc>
                <a:extLst>
                  <a:ext uri="{0D108BD9-81ED-4DB2-BD59-A6C34878D82A}">
                    <a16:rowId xmlns:a16="http://schemas.microsoft.com/office/drawing/2014/main" val="637447233"/>
                  </a:ext>
                </a:extLst>
              </a:tr>
              <a:tr h="370840">
                <a:tc>
                  <a:txBody>
                    <a:bodyPr/>
                    <a:lstStyle/>
                    <a:p>
                      <a:pPr rtl="0" fontAlgn="ctr"/>
                      <a:r>
                        <a:rPr lang="fr-FR" b="1">
                          <a:effectLst/>
                        </a:rPr>
                        <a:t>Flux rapide</a:t>
                      </a:r>
                    </a:p>
                  </a:txBody>
                  <a:tcPr marL="47625" marR="47625" marT="47625" marB="47625" anchor="ctr"/>
                </a:tc>
                <a:tc>
                  <a:txBody>
                    <a:bodyPr/>
                    <a:lstStyle/>
                    <a:p>
                      <a:pPr rtl="0" fontAlgn="ctr"/>
                      <a:r>
                        <a:rPr lang="fr-FR" b="0">
                          <a:effectLst/>
                        </a:rPr>
                        <a:t>Les auteurs de menace utilisent cette technique pour masquer leurs sites de phishing et de diffusion de logiciels malveillants derrière un réseau en évolution rapide d'hôtes DNS compromis. Les adresses IP du protocole DNS changent continuellement après quelques minutes. Les botnets utilisent souvent des techniques Flux rapide pour cacher efficacement la détection de serveurs malveillants.</a:t>
                      </a:r>
                    </a:p>
                  </a:txBody>
                  <a:tcPr marL="47625" marR="47625" marT="47625" marB="47625" anchor="ctr"/>
                </a:tc>
                <a:extLst>
                  <a:ext uri="{0D108BD9-81ED-4DB2-BD59-A6C34878D82A}">
                    <a16:rowId xmlns:a16="http://schemas.microsoft.com/office/drawing/2014/main" val="401785248"/>
                  </a:ext>
                </a:extLst>
              </a:tr>
              <a:tr h="370840">
                <a:tc>
                  <a:txBody>
                    <a:bodyPr/>
                    <a:lstStyle/>
                    <a:p>
                      <a:pPr rtl="0" fontAlgn="ctr"/>
                      <a:r>
                        <a:rPr lang="fr-FR" b="1">
                          <a:effectLst/>
                        </a:rPr>
                        <a:t>Double flux IP</a:t>
                      </a:r>
                    </a:p>
                  </a:txBody>
                  <a:tcPr marL="47625" marR="47625" marT="47625" marB="47625" anchor="ctr"/>
                </a:tc>
                <a:tc>
                  <a:txBody>
                    <a:bodyPr/>
                    <a:lstStyle/>
                    <a:p>
                      <a:pPr rtl="0" fontAlgn="ctr"/>
                      <a:r>
                        <a:rPr lang="fr-FR" b="0">
                          <a:effectLst/>
                        </a:rPr>
                        <a:t>Les acteurs de menace utilisent cette technique pour changer rapidement le nom d'hôte en mappages d'adresses IP et également pour changer le serveur de noms faisant autorité. Cela augmente la difficulté d'identifier la source de l'attaque.</a:t>
                      </a:r>
                    </a:p>
                  </a:txBody>
                  <a:tcPr marL="47625" marR="47625" marT="47625" marB="47625" anchor="ctr"/>
                </a:tc>
                <a:extLst>
                  <a:ext uri="{0D108BD9-81ED-4DB2-BD59-A6C34878D82A}">
                    <a16:rowId xmlns:a16="http://schemas.microsoft.com/office/drawing/2014/main" val="538943384"/>
                  </a:ext>
                </a:extLst>
              </a:tr>
              <a:tr h="370840">
                <a:tc>
                  <a:txBody>
                    <a:bodyPr/>
                    <a:lstStyle/>
                    <a:p>
                      <a:pPr rtl="0" fontAlgn="ctr"/>
                      <a:r>
                        <a:rPr lang="fr-FR" b="1">
                          <a:effectLst/>
                        </a:rPr>
                        <a:t>Algorithmes de génération de domaine</a:t>
                      </a:r>
                    </a:p>
                  </a:txBody>
                  <a:tcPr marL="47625" marR="47625" marT="47625" marB="47625" anchor="ctr"/>
                </a:tc>
                <a:tc>
                  <a:txBody>
                    <a:bodyPr/>
                    <a:lstStyle/>
                    <a:p>
                      <a:pPr rtl="0" fontAlgn="ctr"/>
                      <a:r>
                        <a:rPr lang="fr-FR" b="0">
                          <a:effectLst/>
                        </a:rPr>
                        <a:t>Les auteurs de menace utilisent cette technique dans les logiciels malveillants pour générer de manière aléatoire des noms de domaine qui peuvent ensuite être utilisés comme points de rendez-vous vers leurs serveurs de commande et de contrôle (C&amp;C).</a:t>
                      </a:r>
                    </a:p>
                  </a:txBody>
                  <a:tcPr marL="47625" marR="47625" marT="47625" marB="47625" anchor="ctr"/>
                </a:tc>
                <a:extLst>
                  <a:ext uri="{0D108BD9-81ED-4DB2-BD59-A6C34878D82A}">
                    <a16:rowId xmlns:a16="http://schemas.microsoft.com/office/drawing/2014/main" val="4165334643"/>
                  </a:ext>
                </a:extLst>
              </a:tr>
            </a:tbl>
          </a:graphicData>
        </a:graphic>
      </p:graphicFrame>
    </p:spTree>
    <p:extLst>
      <p:ext uri="{BB962C8B-B14F-4D97-AF65-F5344CB8AC3E}">
        <p14:creationId xmlns:p14="http://schemas.microsoft.com/office/powerpoint/2010/main" val="3409475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ServicesIP</a:t>
            </a:r>
            <a:br>
              <a:rPr lang="en-US" dirty="0"/>
            </a:br>
            <a:r>
              <a:rPr lang="fr-FR" sz="2400"/>
              <a:t>Attaques DNS (suite)</a:t>
            </a:r>
          </a:p>
        </p:txBody>
      </p:sp>
      <p:sp>
        <p:nvSpPr>
          <p:cNvPr id="5" name="Content Placeholder 4">
            <a:extLst>
              <a:ext uri="{FF2B5EF4-FFF2-40B4-BE49-F238E27FC236}">
                <a16:creationId xmlns:a16="http://schemas.microsoft.com/office/drawing/2014/main" id="{7613054B-233F-EF4E-A827-3BD4BA5A3AB8}"/>
              </a:ext>
            </a:extLst>
          </p:cNvPr>
          <p:cNvSpPr>
            <a:spLocks noGrp="1"/>
          </p:cNvSpPr>
          <p:nvPr>
            <p:ph idx="1"/>
          </p:nvPr>
        </p:nvSpPr>
        <p:spPr>
          <a:xfrm>
            <a:off x="474662" y="731837"/>
            <a:ext cx="8280057" cy="3689897"/>
          </a:xfrm>
        </p:spPr>
        <p:txBody>
          <a:bodyPr/>
          <a:lstStyle/>
          <a:p>
            <a:pPr marL="0" indent="0" algn="l" rtl="0"/>
            <a:r>
              <a:rPr lang="fr-FR">
                <a:solidFill>
                  <a:srgbClr val="000000"/>
                </a:solidFill>
              </a:rPr>
              <a:t>Attaques d'ombrage (shadowing) de domaine DNS : La surveillance de domaine implique que l'acteur de menace recueille des informations sur le compte du domaine afin de créer silencieusement plusieurs sous-domaines à utiliser lors des attaques. Ces sous-domaines pointent généralement vers des serveurs malveillants sans alerter le propriétaire réel du domaine parent.</a:t>
            </a:r>
          </a:p>
        </p:txBody>
      </p:sp>
    </p:spTree>
    <p:extLst>
      <p:ext uri="{BB962C8B-B14F-4D97-AF65-F5344CB8AC3E}">
        <p14:creationId xmlns:p14="http://schemas.microsoft.com/office/powerpoint/2010/main" val="889884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 IP</a:t>
            </a:r>
            <a:br>
              <a:rPr lang="en-US" dirty="0"/>
            </a:br>
            <a:r>
              <a:rPr lang="fr-FR" sz="2400"/>
              <a:t>Tunnellisation (tunneling) DNS</a:t>
            </a:r>
          </a:p>
        </p:txBody>
      </p:sp>
      <p:sp>
        <p:nvSpPr>
          <p:cNvPr id="5" name="Content Placeholder 4">
            <a:extLst>
              <a:ext uri="{FF2B5EF4-FFF2-40B4-BE49-F238E27FC236}">
                <a16:creationId xmlns:a16="http://schemas.microsoft.com/office/drawing/2014/main" id="{7613054B-233F-EF4E-A827-3BD4BA5A3AB8}"/>
              </a:ext>
            </a:extLst>
          </p:cNvPr>
          <p:cNvSpPr>
            <a:spLocks noGrp="1"/>
          </p:cNvSpPr>
          <p:nvPr>
            <p:ph idx="1"/>
          </p:nvPr>
        </p:nvSpPr>
        <p:spPr>
          <a:xfrm>
            <a:off x="431971" y="731837"/>
            <a:ext cx="8280057" cy="3689897"/>
          </a:xfrm>
        </p:spPr>
        <p:txBody>
          <a:bodyPr/>
          <a:lstStyle/>
          <a:p>
            <a:pPr marL="342900" indent="-342900" algn="l" rtl="0">
              <a:buFont typeface="Arial" panose="020B0604020202020204" pitchFamily="34" charset="0"/>
              <a:buChar char="•"/>
            </a:pPr>
            <a:r>
              <a:rPr lang="fr-FR" sz="1400">
                <a:solidFill>
                  <a:srgbClr val="000000"/>
                </a:solidFill>
              </a:rPr>
              <a:t>Les cyberpirates qui utilisent une attaque DNS par tunnellisation introduisent un trafic non DNS dans le trafic DNS. Cette méthode contourne souvent les solutions de sécurité lorsqu'un acteur de menace souhaite communiquer avec des bots à l'intérieur d'un réseau protégé ou exfiltrer des données de l'organisation. Voici comment fonctionne la tunnelisation DNS pour les commandes CnC envoyées à un botnet:</a:t>
            </a:r>
          </a:p>
          <a:p>
            <a:pPr marL="489010" lvl="2" indent="-342900" rtl="0">
              <a:buFont typeface="+mj-lt"/>
              <a:buAutoNum type="arabicPeriod"/>
            </a:pPr>
            <a:r>
              <a:rPr lang="fr-FR">
                <a:solidFill>
                  <a:srgbClr val="000000"/>
                </a:solidFill>
              </a:rPr>
              <a:t>Les données de commande sont divisées en plusieurs blocs codés.</a:t>
            </a:r>
          </a:p>
          <a:p>
            <a:pPr marL="489010" lvl="2" indent="-342900" rtl="0">
              <a:buFont typeface="+mj-lt"/>
              <a:buAutoNum type="arabicPeriod"/>
            </a:pPr>
            <a:r>
              <a:rPr lang="fr-FR">
                <a:solidFill>
                  <a:srgbClr val="000000"/>
                </a:solidFill>
              </a:rPr>
              <a:t>Chaque bloc est placé sous une étiquette de nom de domaine d'un niveau inférieur à celui de la requête DNS.</a:t>
            </a:r>
          </a:p>
          <a:p>
            <a:pPr marL="489010" lvl="2" indent="-342900" rtl="0">
              <a:buFont typeface="+mj-lt"/>
              <a:buAutoNum type="arabicPeriod"/>
            </a:pPr>
            <a:r>
              <a:rPr lang="fr-FR">
                <a:solidFill>
                  <a:srgbClr val="000000"/>
                </a:solidFill>
              </a:rPr>
              <a:t>Le protocole DNS local ou en réseau n'apportant aucune réponse à la requête, celle-ci est envoyée aux serveurs DNS récursifs du fournisseur d'accès à Internet.</a:t>
            </a:r>
          </a:p>
          <a:p>
            <a:pPr marL="489010" lvl="2" indent="-342900" rtl="0">
              <a:buFont typeface="+mj-lt"/>
              <a:buAutoNum type="arabicPeriod"/>
            </a:pPr>
            <a:r>
              <a:rPr lang="fr-FR">
                <a:solidFill>
                  <a:srgbClr val="000000"/>
                </a:solidFill>
              </a:rPr>
              <a:t>Le service DNS récursif transmet la requête au serveur de noms faisant autorité de l'acteur de menace.</a:t>
            </a:r>
          </a:p>
          <a:p>
            <a:pPr marL="489010" lvl="2" indent="-342900" rtl="0">
              <a:buFont typeface="+mj-lt"/>
              <a:buAutoNum type="arabicPeriod"/>
            </a:pPr>
            <a:r>
              <a:rPr lang="fr-FR">
                <a:solidFill>
                  <a:srgbClr val="000000"/>
                </a:solidFill>
              </a:rPr>
              <a:t>Le processus est répété jusqu'à ce que toutes les requêtes contenant les blocs soient envoyées.</a:t>
            </a:r>
          </a:p>
          <a:p>
            <a:pPr marL="489010" lvl="2" indent="-342900" rtl="0">
              <a:buFont typeface="+mj-lt"/>
              <a:buAutoNum type="arabicPeriod"/>
            </a:pPr>
            <a:r>
              <a:rPr lang="fr-FR">
                <a:solidFill>
                  <a:srgbClr val="000000"/>
                </a:solidFill>
              </a:rPr>
              <a:t>Lorsque le serveur de noms faisant autorité de l'acteur de menace reçoit les requêtes DNS des appareils infectés, il envoie des réponses pour chaque requête DNS, qui contiennent les commandes CnC encapsulées et encodées.</a:t>
            </a:r>
          </a:p>
          <a:p>
            <a:pPr marL="489010" lvl="2" indent="-342900" rtl="0">
              <a:buFont typeface="+mj-lt"/>
              <a:buAutoNum type="arabicPeriod"/>
            </a:pPr>
            <a:r>
              <a:rPr lang="fr-FR">
                <a:solidFill>
                  <a:srgbClr val="000000"/>
                </a:solidFill>
              </a:rPr>
              <a:t>Le logiciel malveillant (malware) sur l'hôte compromis recombine les morceaux et exécute les commandes cachées dans l'enregistrement DNS.</a:t>
            </a:r>
          </a:p>
          <a:p>
            <a:pPr marL="342900" indent="-342900" algn="l" rtl="0">
              <a:buFont typeface="Arial" panose="020B0604020202020204" pitchFamily="34" charset="0"/>
              <a:buChar char="•"/>
            </a:pPr>
            <a:r>
              <a:rPr lang="fr-FR" sz="1400">
                <a:solidFill>
                  <a:srgbClr val="000000"/>
                </a:solidFill>
              </a:rPr>
              <a:t>Pour arrêter la tunnellisation DNS, l'administrateur réseau doit utiliser un filtre qui inspecte le trafic DNS. Portez une attention particulière aux requêtes DNS qui sont plus longues que la moyenne, ou celles qui ont un nom de domaine suspect.</a:t>
            </a:r>
          </a:p>
        </p:txBody>
      </p:sp>
    </p:spTree>
    <p:extLst>
      <p:ext uri="{BB962C8B-B14F-4D97-AF65-F5344CB8AC3E}">
        <p14:creationId xmlns:p14="http://schemas.microsoft.com/office/powerpoint/2010/main" val="90648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 IP</a:t>
            </a:r>
            <a:br>
              <a:rPr lang="en-US" dirty="0"/>
            </a:br>
            <a:r>
              <a:rPr lang="fr-FR" sz="2400"/>
              <a:t>DHCP</a:t>
            </a:r>
          </a:p>
        </p:txBody>
      </p:sp>
      <p:sp>
        <p:nvSpPr>
          <p:cNvPr id="4" name="Content Placeholder 3">
            <a:extLst>
              <a:ext uri="{FF2B5EF4-FFF2-40B4-BE49-F238E27FC236}">
                <a16:creationId xmlns:a16="http://schemas.microsoft.com/office/drawing/2014/main" id="{5CF2F02B-EAF2-DE44-BC7A-77DE07A83F9E}"/>
              </a:ext>
            </a:extLst>
          </p:cNvPr>
          <p:cNvSpPr>
            <a:spLocks noGrp="1"/>
          </p:cNvSpPr>
          <p:nvPr>
            <p:ph idx="1"/>
          </p:nvPr>
        </p:nvSpPr>
        <p:spPr>
          <a:xfrm>
            <a:off x="474662" y="731837"/>
            <a:ext cx="4013201" cy="3689897"/>
          </a:xfrm>
        </p:spPr>
        <p:txBody>
          <a:bodyPr/>
          <a:lstStyle/>
          <a:p>
            <a:pPr marL="342900" indent="-342900" algn="l" rtl="0">
              <a:buFont typeface="Arial" panose="020B0604020202020204" pitchFamily="34" charset="0"/>
              <a:buChar char="•"/>
            </a:pPr>
            <a:r>
              <a:rPr lang="fr-FR" sz="1600">
                <a:solidFill>
                  <a:srgbClr val="000000"/>
                </a:solidFill>
              </a:rPr>
              <a:t>Les serveurs DHCP fournissent dynamiquement des informations de configuration IP aux clients. </a:t>
            </a:r>
          </a:p>
          <a:p>
            <a:pPr marL="342900" indent="-342900" algn="l" rtl="0">
              <a:buFont typeface="Arial" panose="020B0604020202020204" pitchFamily="34" charset="0"/>
              <a:buChar char="•"/>
            </a:pPr>
            <a:r>
              <a:rPr lang="fr-FR" sz="1600">
                <a:solidFill>
                  <a:srgbClr val="000000"/>
                </a:solidFill>
              </a:rPr>
              <a:t>Dans la figure, un client diffuse un message de découverte DHCP. Le DHCP répond avec une offre de monodiffusion qui inclut les informations d'adressage que le client peut utiliser. Le client diffuse une requête DHCP pour indiquer au serveur que le client accepte l'offre. Le serveur répond par un accusé de réception monodiffusion acceptant la demande.</a:t>
            </a:r>
          </a:p>
        </p:txBody>
      </p:sp>
      <p:pic>
        <p:nvPicPr>
          <p:cNvPr id="7" name="Picture 6">
            <a:extLst>
              <a:ext uri="{FF2B5EF4-FFF2-40B4-BE49-F238E27FC236}">
                <a16:creationId xmlns:a16="http://schemas.microsoft.com/office/drawing/2014/main" id="{6CC09945-66EB-C240-8769-DA33AA38109C}"/>
              </a:ext>
            </a:extLst>
          </p:cNvPr>
          <p:cNvPicPr>
            <a:picLocks noChangeAspect="1"/>
          </p:cNvPicPr>
          <p:nvPr/>
        </p:nvPicPr>
        <p:blipFill>
          <a:blip r:embed="rId3"/>
          <a:stretch>
            <a:fillRect/>
          </a:stretch>
        </p:blipFill>
        <p:spPr>
          <a:xfrm>
            <a:off x="4645392" y="1198834"/>
            <a:ext cx="4184357" cy="2873435"/>
          </a:xfrm>
          <a:prstGeom prst="rect">
            <a:avLst/>
          </a:prstGeom>
        </p:spPr>
      </p:pic>
    </p:spTree>
    <p:extLst>
      <p:ext uri="{BB962C8B-B14F-4D97-AF65-F5344CB8AC3E}">
        <p14:creationId xmlns:p14="http://schemas.microsoft.com/office/powerpoint/2010/main" val="409226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ServicesIP</a:t>
            </a:r>
            <a:br>
              <a:rPr lang="en-US" dirty="0"/>
            </a:br>
            <a:r>
              <a:rPr lang="fr-FR" sz="2400"/>
              <a:t>Attaques DHCP</a:t>
            </a:r>
          </a:p>
        </p:txBody>
      </p:sp>
      <p:sp>
        <p:nvSpPr>
          <p:cNvPr id="5" name="Content Placeholder 4">
            <a:extLst>
              <a:ext uri="{FF2B5EF4-FFF2-40B4-BE49-F238E27FC236}">
                <a16:creationId xmlns:a16="http://schemas.microsoft.com/office/drawing/2014/main" id="{1A02B5B6-2041-9E4A-9465-D1742C972D41}"/>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Une </a:t>
            </a:r>
            <a:r>
              <a:rPr lang="fr-FR" sz="1600" b="1">
                <a:solidFill>
                  <a:srgbClr val="000000"/>
                </a:solidFill>
              </a:rPr>
              <a:t>attaque d'usurpation DHCP </a:t>
            </a:r>
            <a:r>
              <a:rPr lang="fr-FR" sz="1600">
                <a:solidFill>
                  <a:srgbClr val="000000"/>
                </a:solidFill>
              </a:rPr>
              <a:t>se produit lorsqu'un serveur DHCP non autorisé est connecté au réseau et fournit de faux paramètres de configuration IP aux clients légitimes. Un serveur non autorisé peut fournir de nombreuses informations erronées :</a:t>
            </a:r>
          </a:p>
          <a:p>
            <a:pPr marL="415985" lvl="1" indent="-342900" rtl="0">
              <a:buFont typeface="Arial" panose="020B0604020202020204" pitchFamily="34" charset="0"/>
              <a:buChar char="•"/>
            </a:pPr>
            <a:r>
              <a:rPr lang="fr-FR" sz="1600" b="1">
                <a:solidFill>
                  <a:srgbClr val="000000"/>
                </a:solidFill>
              </a:rPr>
              <a:t>Passerelle par défaut incorrecte</a:t>
            </a:r>
            <a:r>
              <a:rPr lang="fr-FR" sz="1600">
                <a:solidFill>
                  <a:srgbClr val="000000"/>
                </a:solidFill>
              </a:rPr>
              <a:t> - L'acteur de menace fournit une passerelle non valide ou l'adresse IP de son hôte pour créer une attaque MITM. Cela peut ne pas être détecté car l'intrus intercepte le flux de données à travers le réseau.</a:t>
            </a:r>
          </a:p>
          <a:p>
            <a:pPr marL="415985" lvl="1" indent="-342900" rtl="0">
              <a:buFont typeface="Arial" panose="020B0604020202020204" pitchFamily="34" charset="0"/>
              <a:buChar char="•"/>
            </a:pPr>
            <a:r>
              <a:rPr lang="fr-FR" sz="1600" b="1">
                <a:solidFill>
                  <a:srgbClr val="000000"/>
                </a:solidFill>
              </a:rPr>
              <a:t>Serveur DNS incorrect</a:t>
            </a:r>
            <a:r>
              <a:rPr lang="fr-FR" sz="1600">
                <a:solidFill>
                  <a:srgbClr val="000000"/>
                </a:solidFill>
              </a:rPr>
              <a:t> - L'acteur de menace fournit une adresse de serveur DNS incorrecte orientant l'utilisateur vers un site Web malveillant.</a:t>
            </a:r>
          </a:p>
          <a:p>
            <a:pPr marL="415985" lvl="1" indent="-342900" rtl="0">
              <a:buFont typeface="Arial" panose="020B0604020202020204" pitchFamily="34" charset="0"/>
              <a:buChar char="•"/>
            </a:pPr>
            <a:r>
              <a:rPr lang="fr-FR" sz="1600" b="1">
                <a:solidFill>
                  <a:srgbClr val="000000"/>
                </a:solidFill>
              </a:rPr>
              <a:t>Adresse IP incorrecte</a:t>
            </a:r>
            <a:r>
              <a:rPr lang="fr-FR" sz="1600">
                <a:solidFill>
                  <a:srgbClr val="000000"/>
                </a:solidFill>
              </a:rPr>
              <a:t> - L'acteur de menace fournit une adresse IP non valide, une adresse IP de passerelle par défaut non valide, ou les deux. L'acteur de la menace crée ensuite une attaque DoS sur le client DHCP.</a:t>
            </a:r>
          </a:p>
          <a:p>
            <a:pPr marL="0" indent="0" algn="l"/>
            <a:endParaRPr lang="en-US" sz="1600" dirty="0">
              <a:solidFill>
                <a:srgbClr val="000000"/>
              </a:solidFill>
            </a:endParaRPr>
          </a:p>
        </p:txBody>
      </p:sp>
    </p:spTree>
    <p:extLst>
      <p:ext uri="{BB962C8B-B14F-4D97-AF65-F5344CB8AC3E}">
        <p14:creationId xmlns:p14="http://schemas.microsoft.com/office/powerpoint/2010/main" val="4124592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3: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004770054"/>
              </p:ext>
            </p:extLst>
          </p:nvPr>
        </p:nvGraphicFramePr>
        <p:xfrm>
          <a:off x="455998" y="1082042"/>
          <a:ext cx="8527265" cy="3358374"/>
        </p:xfrm>
        <a:graphic>
          <a:graphicData uri="http://schemas.openxmlformats.org/drawingml/2006/table">
            <a:tbl>
              <a:tblPr firstRow="1" bandRow="1">
                <a:tableStyleId>{5C22544A-7EE6-4342-B048-85BDC9FD1C3A}</a:tableStyleId>
              </a:tblPr>
              <a:tblGrid>
                <a:gridCol w="1170621">
                  <a:extLst>
                    <a:ext uri="{9D8B030D-6E8A-4147-A177-3AD203B41FA5}">
                      <a16:colId xmlns:a16="http://schemas.microsoft.com/office/drawing/2014/main" val="20001"/>
                    </a:ext>
                  </a:extLst>
                </a:gridCol>
                <a:gridCol w="1924973">
                  <a:extLst>
                    <a:ext uri="{9D8B030D-6E8A-4147-A177-3AD203B41FA5}">
                      <a16:colId xmlns:a16="http://schemas.microsoft.com/office/drawing/2014/main" val="3156509146"/>
                    </a:ext>
                  </a:extLst>
                </a:gridCol>
                <a:gridCol w="4227746">
                  <a:extLst>
                    <a:ext uri="{9D8B030D-6E8A-4147-A177-3AD203B41FA5}">
                      <a16:colId xmlns:a16="http://schemas.microsoft.com/office/drawing/2014/main" val="20002"/>
                    </a:ext>
                  </a:extLst>
                </a:gridCol>
                <a:gridCol w="1203925">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200">
                          <a:solidFill>
                            <a:srgbClr val="000000"/>
                          </a:solidFill>
                        </a:rPr>
                        <a:t>3.5.8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Attaques par déni de service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2309950912"/>
                  </a:ext>
                </a:extLst>
              </a:tr>
              <a:tr h="350784">
                <a:tc>
                  <a:txBody>
                    <a:bodyPr/>
                    <a:lstStyle/>
                    <a:p>
                      <a:pPr algn="ctr" rtl="0"/>
                      <a:r>
                        <a:rPr lang="fr-FR" sz="1200">
                          <a:solidFill>
                            <a:srgbClr val="000000"/>
                          </a:solidFill>
                        </a:rPr>
                        <a:t>3.5.10</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vos connaissances</a:t>
                      </a:r>
                    </a:p>
                  </a:txBody>
                  <a:tcPr marL="68580" marR="68580" marT="34290" marB="34290" anchor="ctr"/>
                </a:tc>
                <a:tc>
                  <a:txBody>
                    <a:bodyPr/>
                    <a:lstStyle/>
                    <a:p>
                      <a:pPr rtl="0"/>
                      <a:r>
                        <a:rPr lang="fr-FR" sz="1200">
                          <a:solidFill>
                            <a:srgbClr val="000000"/>
                          </a:solidFill>
                        </a:rPr>
                        <a:t>Attaques réseau courantes</a:t>
                      </a:r>
                    </a:p>
                  </a:txBody>
                  <a:tcPr marL="68580" marR="68580" marT="34290" marB="34290" anchor="ctr"/>
                </a:tc>
                <a:tc>
                  <a:txBody>
                    <a:bodyPr/>
                    <a:lstStyle/>
                    <a:p>
                      <a:pPr rtl="0"/>
                      <a:r>
                        <a:rPr lang="fr-FR" sz="12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200">
                          <a:solidFill>
                            <a:srgbClr val="000000"/>
                          </a:solidFill>
                        </a:rPr>
                        <a:t>3.6.1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Vidéo</a:t>
                      </a:r>
                    </a:p>
                  </a:txBody>
                  <a:tcPr marL="68580" marR="68580" marT="34290" marB="34290" anchor="ctr"/>
                </a:tc>
                <a:tc>
                  <a:txBody>
                    <a:bodyPr/>
                    <a:lstStyle/>
                    <a:p>
                      <a:pPr rtl="0"/>
                      <a:r>
                        <a:rPr lang="fr-FR" sz="1200">
                          <a:solidFill>
                            <a:srgbClr val="000000"/>
                          </a:solidFill>
                        </a:rPr>
                        <a:t>Attaques courantes IP et ICMP</a:t>
                      </a:r>
                    </a:p>
                  </a:txBody>
                  <a:tcPr marL="68580" marR="68580" marT="34290" marB="34290" anchor="ctr"/>
                </a:tc>
                <a:tc>
                  <a:txBody>
                    <a:bodyPr/>
                    <a:lstStyle/>
                    <a:p>
                      <a:pPr rtl="0"/>
                      <a:r>
                        <a:rPr lang="fr-FR" sz="12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200">
                          <a:solidFill>
                            <a:srgbClr val="000000"/>
                          </a:solidFill>
                        </a:rPr>
                        <a:t>3.6.4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Attaque d'Amplification, de Réflexion et d'Usurpation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200">
                          <a:solidFill>
                            <a:srgbClr val="000000"/>
                          </a:solidFill>
                        </a:rPr>
                        <a:t>3.6.7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Menaces et vulnérabilités liées au protocole IP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200">
                          <a:solidFill>
                            <a:srgbClr val="000000"/>
                          </a:solidFill>
                        </a:rPr>
                        <a:t>3.7.6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Vulnérabilités liées aux protocoles TCP et UDP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589271401"/>
                  </a:ext>
                </a:extLst>
              </a:tr>
              <a:tr h="350784">
                <a:tc>
                  <a:txBody>
                    <a:bodyPr/>
                    <a:lstStyle/>
                    <a:p>
                      <a:pPr algn="ctr" rtl="0"/>
                      <a:r>
                        <a:rPr lang="fr-FR" sz="1200">
                          <a:solidFill>
                            <a:srgbClr val="000000"/>
                          </a:solidFill>
                        </a:rPr>
                        <a:t>3.8.3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Usurpation ARP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1472519266"/>
                  </a:ext>
                </a:extLst>
              </a:tr>
              <a:tr h="350784">
                <a:tc>
                  <a:txBody>
                    <a:bodyPr/>
                    <a:lstStyle/>
                    <a:p>
                      <a:pPr algn="ctr" rtl="0"/>
                      <a:r>
                        <a:rPr lang="fr-FR" sz="1200">
                          <a:solidFill>
                            <a:srgbClr val="000000"/>
                          </a:solidFill>
                        </a:rPr>
                        <a:t>3.8.8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Explorer le trafic des requêtes DNS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1776836606"/>
                  </a:ext>
                </a:extLst>
              </a:tr>
            </a:tbl>
          </a:graphicData>
        </a:graphic>
      </p:graphicFrame>
    </p:spTree>
    <p:custDataLst>
      <p:tags r:id="rId1"/>
    </p:custDataLst>
    <p:extLst>
      <p:ext uri="{BB962C8B-B14F-4D97-AF65-F5344CB8AC3E}">
        <p14:creationId xmlns:p14="http://schemas.microsoft.com/office/powerpoint/2010/main" val="3828050738"/>
      </p:ext>
    </p:extLst>
  </p:cSld>
  <p:clrMapOvr>
    <a:masterClrMapping/>
  </p:clrMapOvr>
  <p:transition spd="slow">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ServicesIP</a:t>
            </a:r>
            <a:br>
              <a:rPr lang="en-US" dirty="0"/>
            </a:br>
            <a:r>
              <a:rPr lang="fr-FR" sz="2400"/>
              <a:t>Attaques DHCP (suite)</a:t>
            </a:r>
          </a:p>
        </p:txBody>
      </p:sp>
      <p:sp>
        <p:nvSpPr>
          <p:cNvPr id="4" name="Content Placeholder 3">
            <a:extLst>
              <a:ext uri="{FF2B5EF4-FFF2-40B4-BE49-F238E27FC236}">
                <a16:creationId xmlns:a16="http://schemas.microsoft.com/office/drawing/2014/main" id="{0FBB1A67-B6DF-6A42-BCEE-28B8D4290FB6}"/>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Supposons qu'un cyberpirate ait réussi à connecter un serveur DHCP non autorisé à un port de commutateur sur le même sous-réseau que les clients cibles. Le serveur non autorisé sert à fournir aux clients de fausses informations de configuration IP.</a:t>
            </a:r>
          </a:p>
          <a:p>
            <a:pPr marL="342900" indent="-342900" algn="l" rtl="0">
              <a:buFont typeface="+mj-lt"/>
              <a:buAutoNum type="arabicPeriod"/>
            </a:pPr>
            <a:r>
              <a:rPr lang="fr-FR" sz="1600">
                <a:solidFill>
                  <a:srgbClr val="000000"/>
                </a:solidFill>
              </a:rPr>
              <a:t>Le client diffuse une demande de découverte DHCP à la recherche d'une réponse d'un serveur DHCP. Les deux serveurs reçoivent le message.</a:t>
            </a:r>
          </a:p>
          <a:p>
            <a:pPr marL="342900" indent="-342900" algn="l" rtl="0">
              <a:buFont typeface="+mj-lt"/>
              <a:buAutoNum type="arabicPeriod"/>
            </a:pPr>
            <a:r>
              <a:rPr lang="fr-FR" sz="1600">
                <a:solidFill>
                  <a:srgbClr val="000000"/>
                </a:solidFill>
              </a:rPr>
              <a:t>Les serveurs DHCP légitimes et escrocs répondent chacun avec des paramètres de configuration IP valides. Le client répond à la première offre reçue</a:t>
            </a:r>
          </a:p>
          <a:p>
            <a:pPr marL="342900" indent="-342900" algn="l" rtl="0">
              <a:buFont typeface="+mj-lt"/>
              <a:buAutoNum type="arabicPeriod"/>
            </a:pPr>
            <a:r>
              <a:rPr lang="fr-FR" sz="1600">
                <a:solidFill>
                  <a:srgbClr val="000000"/>
                </a:solidFill>
              </a:rPr>
              <a:t>Le client a d'abord reçu l'offre frauduleuse. Il diffuse une requête DHCP acceptant les paramètres du serveur non autorisé. Le serveur légitime et escroc reçoit chacun la demande.</a:t>
            </a:r>
          </a:p>
          <a:p>
            <a:pPr marL="342900" indent="-342900" algn="l" rtl="0">
              <a:buFont typeface="+mj-lt"/>
              <a:buAutoNum type="arabicPeriod"/>
            </a:pPr>
            <a:r>
              <a:rPr lang="fr-FR" sz="1600">
                <a:solidFill>
                  <a:srgbClr val="000000"/>
                </a:solidFill>
              </a:rPr>
              <a:t>Seul le serveur non autorisé envoie un message de réponse au client pour accuser réception de sa demande. Le serveur légitime cesse de communiquer avec le client car la demande a déjà été acquittée.</a:t>
            </a:r>
          </a:p>
        </p:txBody>
      </p:sp>
    </p:spTree>
    <p:extLst>
      <p:ext uri="{BB962C8B-B14F-4D97-AF65-F5344CB8AC3E}">
        <p14:creationId xmlns:p14="http://schemas.microsoft.com/office/powerpoint/2010/main" val="2017114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Services IP</a:t>
            </a:r>
            <a:br>
              <a:rPr lang="en-US" dirty="0"/>
            </a:br>
            <a:r>
              <a:rPr lang="fr-FR" sz="2400"/>
              <a:t>Travaux pratiques– Explorer le trafic DNS</a:t>
            </a:r>
          </a:p>
        </p:txBody>
      </p:sp>
      <p:sp>
        <p:nvSpPr>
          <p:cNvPr id="5" name="Content Placeholder 4">
            <a:extLst>
              <a:ext uri="{FF2B5EF4-FFF2-40B4-BE49-F238E27FC236}">
                <a16:creationId xmlns:a16="http://schemas.microsoft.com/office/drawing/2014/main" id="{E577B6C0-CA4C-324B-97E1-25699882C513}"/>
              </a:ext>
            </a:extLst>
          </p:cNvPr>
          <p:cNvSpPr>
            <a:spLocks noGrp="1"/>
          </p:cNvSpPr>
          <p:nvPr>
            <p:ph idx="1"/>
          </p:nvPr>
        </p:nvSpPr>
        <p:spPr>
          <a:xfrm>
            <a:off x="474662" y="731837"/>
            <a:ext cx="8280057" cy="3689897"/>
          </a:xfrm>
        </p:spPr>
        <p:txBody>
          <a:bodyPr/>
          <a:lstStyle/>
          <a:p>
            <a:pPr marL="0" indent="0" algn="l" rtl="0"/>
            <a:r>
              <a:rPr lang="fr-FR">
                <a:solidFill>
                  <a:srgbClr val="000000"/>
                </a:solidFill>
              </a:rPr>
              <a:t>Au cours de ces travaux pratiques, vous aborderez les points suivants :</a:t>
            </a:r>
          </a:p>
          <a:p>
            <a:pPr marL="342900" indent="-342900" algn="l" rtl="0">
              <a:buFont typeface="Arial" panose="020B0604020202020204" pitchFamily="34" charset="0"/>
              <a:buChar char="•"/>
            </a:pPr>
            <a:r>
              <a:rPr lang="fr-FR">
                <a:solidFill>
                  <a:srgbClr val="000000"/>
                </a:solidFill>
              </a:rPr>
              <a:t>Capturer le trafic DNS</a:t>
            </a:r>
          </a:p>
          <a:p>
            <a:pPr marL="342900" indent="-342900" algn="l" rtl="0">
              <a:buFont typeface="Arial" panose="020B0604020202020204" pitchFamily="34" charset="0"/>
              <a:buChar char="•"/>
            </a:pPr>
            <a:r>
              <a:rPr lang="fr-FR">
                <a:solidFill>
                  <a:srgbClr val="000000"/>
                </a:solidFill>
              </a:rPr>
              <a:t>Explorer le trafic des requêtes DNS</a:t>
            </a:r>
          </a:p>
          <a:p>
            <a:pPr marL="342900" indent="-342900" algn="l" rtl="0">
              <a:buFont typeface="Arial" panose="020B0604020202020204" pitchFamily="34" charset="0"/>
              <a:buChar char="•"/>
            </a:pPr>
            <a:r>
              <a:rPr lang="fr-FR">
                <a:solidFill>
                  <a:srgbClr val="000000"/>
                </a:solidFill>
              </a:rPr>
              <a:t>Explorer le trafic des réponses DNS</a:t>
            </a:r>
          </a:p>
          <a:p>
            <a:pPr marL="342900" indent="-342900" algn="l">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304637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3.9 Meilleures pratiques de sécurité réseau</a:t>
            </a:r>
          </a:p>
        </p:txBody>
      </p:sp>
    </p:spTree>
    <p:custDataLst>
      <p:tags r:id="rId1"/>
    </p:custDataLst>
    <p:extLst>
      <p:ext uri="{BB962C8B-B14F-4D97-AF65-F5344CB8AC3E}">
        <p14:creationId xmlns:p14="http://schemas.microsoft.com/office/powerpoint/2010/main" val="129333411"/>
      </p:ext>
    </p:extLst>
  </p:cSld>
  <p:clrMapOvr>
    <a:masterClrMapping/>
  </p:clrMapOvr>
  <p:transition spd="slow">
    <p:wip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Meilleures pratiques de sécurité réseau</a:t>
            </a:r>
            <a:br>
              <a:rPr lang="en-US" dirty="0"/>
            </a:br>
            <a:r>
              <a:rPr lang="fr-FR" sz="2400"/>
              <a:t>Confidentialité, disponibilité et intégrité</a:t>
            </a:r>
          </a:p>
        </p:txBody>
      </p:sp>
      <p:sp>
        <p:nvSpPr>
          <p:cNvPr id="5" name="Content Placeholder 4">
            <a:extLst>
              <a:ext uri="{FF2B5EF4-FFF2-40B4-BE49-F238E27FC236}">
                <a16:creationId xmlns:a16="http://schemas.microsoft.com/office/drawing/2014/main" id="{6FD6750E-AA5C-FD42-9B61-BBE3A650A642}"/>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La sécurité du réseau consiste à protéger les informations et les systèmes d'information contre tout accès, utilisation, divulgation, interruption, modification ou destruction non autorisés.</a:t>
            </a:r>
          </a:p>
          <a:p>
            <a:pPr marL="342900" indent="-342900" algn="l" rtl="0">
              <a:buFont typeface="Arial" panose="020B0604020202020204" pitchFamily="34" charset="0"/>
              <a:buChar char="•"/>
            </a:pPr>
            <a:r>
              <a:rPr lang="fr-FR" sz="1600">
                <a:solidFill>
                  <a:srgbClr val="000000"/>
                </a:solidFill>
              </a:rPr>
              <a:t>La plupart des organisations suivent la triade de sécurité de l'information de la CIA:</a:t>
            </a:r>
          </a:p>
          <a:p>
            <a:pPr marL="415985" lvl="1" indent="-342900" rtl="0">
              <a:buFont typeface="Arial" panose="020B0604020202020204" pitchFamily="34" charset="0"/>
              <a:buChar char="•"/>
            </a:pPr>
            <a:r>
              <a:rPr lang="fr-FR" sz="1600" b="1">
                <a:solidFill>
                  <a:srgbClr val="000000"/>
                </a:solidFill>
              </a:rPr>
              <a:t>Confidentialité</a:t>
            </a:r>
            <a:r>
              <a:rPr lang="fr-FR" sz="1600">
                <a:solidFill>
                  <a:srgbClr val="000000"/>
                </a:solidFill>
              </a:rPr>
              <a:t> - Seuls les individus, entités ou processus autorisés peuvent accéder aux informations sensibles. Cela peut nécessiter l'utilisation d'algorithmes de cryptage cryptographiques tels que AES pour crypter et décrypter les données.</a:t>
            </a:r>
          </a:p>
          <a:p>
            <a:pPr marL="415985" lvl="1" indent="-342900" rtl="0">
              <a:buFont typeface="Arial" panose="020B0604020202020204" pitchFamily="34" charset="0"/>
              <a:buChar char="•"/>
            </a:pPr>
            <a:r>
              <a:rPr lang="fr-FR" sz="1600" b="1">
                <a:solidFill>
                  <a:srgbClr val="000000"/>
                </a:solidFill>
              </a:rPr>
              <a:t>Intégrité</a:t>
            </a:r>
            <a:r>
              <a:rPr lang="fr-FR" sz="1600">
                <a:solidFill>
                  <a:srgbClr val="000000"/>
                </a:solidFill>
              </a:rPr>
              <a:t> -Désigne la protection des données contre toute altération non autorisée. Il nécessite l'utilisation d'algorithmes de hachage cryptographiques tels que SHA.</a:t>
            </a:r>
          </a:p>
          <a:p>
            <a:pPr marL="415985" lvl="1" indent="-342900" rtl="0">
              <a:buFont typeface="Arial" panose="020B0604020202020204" pitchFamily="34" charset="0"/>
              <a:buChar char="•"/>
            </a:pPr>
            <a:r>
              <a:rPr lang="fr-FR" sz="1600" b="1">
                <a:solidFill>
                  <a:srgbClr val="000000"/>
                </a:solidFill>
              </a:rPr>
              <a:t>Disponibilité</a:t>
            </a:r>
            <a:r>
              <a:rPr lang="fr-FR" sz="1600">
                <a:solidFill>
                  <a:srgbClr val="000000"/>
                </a:solidFill>
              </a:rPr>
              <a:t> - Les utilisateurs autorisés doivent avoir un accès ininterrompu aux ressources et données importantes. Cela nécessite la mise en œuvre de services, de passerelles et de liaisons redondants.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4087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Meilleures pratiques de sécurité réseau</a:t>
            </a:r>
            <a:br>
              <a:rPr lang="en-US" dirty="0"/>
            </a:br>
            <a:r>
              <a:rPr lang="fr-FR" sz="2400"/>
              <a:t>L'approche de défense en profondeur</a:t>
            </a:r>
          </a:p>
        </p:txBody>
      </p:sp>
      <p:sp>
        <p:nvSpPr>
          <p:cNvPr id="4" name="Content Placeholder 3">
            <a:extLst>
              <a:ext uri="{FF2B5EF4-FFF2-40B4-BE49-F238E27FC236}">
                <a16:creationId xmlns:a16="http://schemas.microsoft.com/office/drawing/2014/main" id="{74F887D5-79B6-A047-A302-502C25F2350D}"/>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Pour garantir des communications sécurisées sur les réseaux publics et privés, vous devez sécuriser les appareils, y compris les routeurs, les commutateurs, les serveurs et les hôtes. La plupart des organisations utilisent une approche de défense en profondeur de la sécurité. Cela nécessite une combinaison de périphériques réseau et de services fonctionnant ensemble.</a:t>
            </a:r>
          </a:p>
          <a:p>
            <a:pPr marL="342900" indent="-342900" algn="l" rtl="0">
              <a:buFont typeface="Arial" panose="020B0604020202020204" pitchFamily="34" charset="0"/>
              <a:buChar char="•"/>
            </a:pPr>
            <a:r>
              <a:rPr lang="fr-FR" sz="1600">
                <a:solidFill>
                  <a:srgbClr val="000000"/>
                </a:solidFill>
              </a:rPr>
              <a:t>Plusieurs dispositifs et services de sécurité sont mis en œuvre.</a:t>
            </a:r>
          </a:p>
          <a:p>
            <a:pPr marL="415985" lvl="1" indent="-342900" rtl="0">
              <a:buFont typeface="Arial" panose="020B0604020202020204" pitchFamily="34" charset="0"/>
              <a:buChar char="•"/>
            </a:pPr>
            <a:r>
              <a:rPr lang="fr-FR" sz="1200" b="1">
                <a:solidFill>
                  <a:srgbClr val="000000"/>
                </a:solidFill>
              </a:rPr>
              <a:t>VPN</a:t>
            </a:r>
            <a:r>
              <a:rPr lang="fr-FR" sz="1200">
                <a:solidFill>
                  <a:srgbClr val="000000"/>
                </a:solidFill>
              </a:rPr>
              <a:t> </a:t>
            </a:r>
          </a:p>
          <a:p>
            <a:pPr marL="415985" lvl="1" indent="-342900" rtl="0">
              <a:buFont typeface="Arial" panose="020B0604020202020204" pitchFamily="34" charset="0"/>
              <a:buChar char="•"/>
            </a:pPr>
            <a:r>
              <a:rPr lang="fr-FR" sz="1200" b="1">
                <a:solidFill>
                  <a:srgbClr val="000000"/>
                </a:solidFill>
              </a:rPr>
              <a:t>Pare-feu ASA</a:t>
            </a:r>
          </a:p>
          <a:p>
            <a:pPr marL="415985" lvl="1" indent="-342900" rtl="0">
              <a:buFont typeface="Arial" panose="020B0604020202020204" pitchFamily="34" charset="0"/>
              <a:buChar char="•"/>
            </a:pPr>
            <a:r>
              <a:rPr lang="fr-FR" sz="1200" b="1">
                <a:solidFill>
                  <a:srgbClr val="000000"/>
                </a:solidFill>
              </a:rPr>
              <a:t>IPS</a:t>
            </a:r>
          </a:p>
          <a:p>
            <a:pPr marL="415985" lvl="1" indent="-342900" rtl="0">
              <a:buFont typeface="Arial" panose="020B0604020202020204" pitchFamily="34" charset="0"/>
              <a:buChar char="•"/>
            </a:pPr>
            <a:r>
              <a:rPr lang="fr-FR" sz="1200" b="1">
                <a:solidFill>
                  <a:srgbClr val="000000"/>
                </a:solidFill>
              </a:rPr>
              <a:t>ESA/WSA</a:t>
            </a:r>
          </a:p>
          <a:p>
            <a:pPr marL="415985" lvl="1" indent="-342900" rtl="0">
              <a:buFont typeface="Arial" panose="020B0604020202020204" pitchFamily="34" charset="0"/>
              <a:buChar char="•"/>
            </a:pPr>
            <a:r>
              <a:rPr lang="fr-FR" sz="1200" b="1">
                <a:solidFill>
                  <a:srgbClr val="000000"/>
                </a:solidFill>
              </a:rPr>
              <a:t>Serveur AAA</a:t>
            </a:r>
          </a:p>
          <a:p>
            <a:pPr marL="342900" indent="-342900" algn="l" rtl="0">
              <a:buFont typeface="Arial" panose="020B0604020202020204" pitchFamily="34" charset="0"/>
              <a:buChar char="•"/>
            </a:pPr>
            <a:r>
              <a:rPr lang="fr-FR" sz="1600">
                <a:solidFill>
                  <a:srgbClr val="000000"/>
                </a:solidFill>
              </a:rPr>
              <a:t>Tous les périphériques réseau, y compris le routeur et les commutateurs, sont renforcés.</a:t>
            </a:r>
          </a:p>
          <a:p>
            <a:pPr marL="342900" indent="-342900" algn="l" rtl="0">
              <a:buFont typeface="Arial" panose="020B0604020202020204" pitchFamily="34" charset="0"/>
              <a:buChar char="•"/>
            </a:pPr>
            <a:r>
              <a:rPr lang="fr-FR" sz="1600">
                <a:solidFill>
                  <a:srgbClr val="000000"/>
                </a:solidFill>
              </a:rPr>
              <a:t>Vous devez également sécuriser les données lorsqu'elles transitent par différents liens. </a:t>
            </a:r>
          </a:p>
          <a:p>
            <a:pPr marL="244535" lvl="1" indent="-171450"/>
            <a:endParaRPr lang="en-US" sz="1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7023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Meilleures pratiques de sécurité réseau</a:t>
            </a:r>
            <a:br>
              <a:rPr lang="en-US" dirty="0"/>
            </a:br>
            <a:r>
              <a:rPr lang="fr-FR" sz="2400"/>
              <a:t>Pare-feu</a:t>
            </a:r>
          </a:p>
        </p:txBody>
      </p:sp>
      <p:sp>
        <p:nvSpPr>
          <p:cNvPr id="5" name="Content Placeholder 4">
            <a:extLst>
              <a:ext uri="{FF2B5EF4-FFF2-40B4-BE49-F238E27FC236}">
                <a16:creationId xmlns:a16="http://schemas.microsoft.com/office/drawing/2014/main" id="{61EB0E01-CD24-C042-A055-2F80ADA96596}"/>
              </a:ext>
            </a:extLst>
          </p:cNvPr>
          <p:cNvSpPr>
            <a:spLocks noGrp="1"/>
          </p:cNvSpPr>
          <p:nvPr>
            <p:ph idx="1"/>
          </p:nvPr>
        </p:nvSpPr>
        <p:spPr>
          <a:xfrm>
            <a:off x="474662" y="731838"/>
            <a:ext cx="8280057" cy="648986"/>
          </a:xfrm>
        </p:spPr>
        <p:txBody>
          <a:bodyPr/>
          <a:lstStyle/>
          <a:p>
            <a:pPr marL="0" indent="0" algn="l" rtl="0"/>
            <a:r>
              <a:rPr lang="fr-FR" sz="1600">
                <a:solidFill>
                  <a:srgbClr val="000000"/>
                </a:solidFill>
              </a:rPr>
              <a:t>Un pare-feu est un système ou un groupe de systèmes qui applique une stratégie de contrôle d'accès entre les réseaux.</a:t>
            </a:r>
          </a:p>
        </p:txBody>
      </p:sp>
      <p:pic>
        <p:nvPicPr>
          <p:cNvPr id="7" name="Picture 6">
            <a:extLst>
              <a:ext uri="{FF2B5EF4-FFF2-40B4-BE49-F238E27FC236}">
                <a16:creationId xmlns:a16="http://schemas.microsoft.com/office/drawing/2014/main" id="{660DA74F-C7F9-4A46-B0C7-6E943DECA6FB}"/>
              </a:ext>
            </a:extLst>
          </p:cNvPr>
          <p:cNvPicPr>
            <a:picLocks noChangeAspect="1"/>
          </p:cNvPicPr>
          <p:nvPr/>
        </p:nvPicPr>
        <p:blipFill>
          <a:blip r:embed="rId3"/>
          <a:stretch>
            <a:fillRect/>
          </a:stretch>
        </p:blipFill>
        <p:spPr>
          <a:xfrm>
            <a:off x="1753094" y="1433988"/>
            <a:ext cx="4839299" cy="3040911"/>
          </a:xfrm>
          <a:prstGeom prst="rect">
            <a:avLst/>
          </a:prstGeom>
        </p:spPr>
      </p:pic>
    </p:spTree>
    <p:extLst>
      <p:ext uri="{BB962C8B-B14F-4D97-AF65-F5344CB8AC3E}">
        <p14:creationId xmlns:p14="http://schemas.microsoft.com/office/powerpoint/2010/main" val="2780005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Meilleures pratiques de sécurité réseau</a:t>
            </a:r>
            <a:br>
              <a:rPr lang="en-US" dirty="0"/>
            </a:br>
            <a:r>
              <a:rPr lang="fr-FR" sz="2400"/>
              <a:t>IPS</a:t>
            </a:r>
          </a:p>
        </p:txBody>
      </p:sp>
      <p:sp>
        <p:nvSpPr>
          <p:cNvPr id="4" name="Content Placeholder 3">
            <a:extLst>
              <a:ext uri="{FF2B5EF4-FFF2-40B4-BE49-F238E27FC236}">
                <a16:creationId xmlns:a16="http://schemas.microsoft.com/office/drawing/2014/main" id="{6C14E9AA-5130-344A-ABF8-A0ED16248EC4}"/>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Pour vous défendre contre les attaques rapides et évolutives, vous pouvez avoir besoin de systèmes de détection et de prévention économiques intégrés aux points d'entrée et de sortie du réseau.</a:t>
            </a:r>
          </a:p>
          <a:p>
            <a:pPr marL="342900" indent="-342900" algn="l" rtl="0">
              <a:buFont typeface="Arial" panose="020B0604020202020204" pitchFamily="34" charset="0"/>
              <a:buChar char="•"/>
            </a:pPr>
            <a:r>
              <a:rPr lang="fr-FR" sz="1600">
                <a:solidFill>
                  <a:srgbClr val="000000"/>
                </a:solidFill>
              </a:rPr>
              <a:t>Les technologies IDS et IPS partagent plusieurs caractéristiques. Les technologies IDS et IPS sont toutes deux déployées comme des capteurs. Des capteurs IDS ou IPS peuvent se présenter sous la forme de différents dispositifs :</a:t>
            </a:r>
          </a:p>
          <a:p>
            <a:pPr marL="415985" lvl="1" indent="-342900" rtl="0">
              <a:buFont typeface="Arial" panose="020B0604020202020204" pitchFamily="34" charset="0"/>
              <a:buChar char="•"/>
            </a:pPr>
            <a:r>
              <a:rPr lang="fr-FR">
                <a:solidFill>
                  <a:srgbClr val="000000"/>
                </a:solidFill>
              </a:rPr>
              <a:t>Un routeur configuré avec le logiciel Cisco IOS IPS</a:t>
            </a:r>
          </a:p>
          <a:p>
            <a:pPr marL="415985" lvl="1" indent="-342900" rtl="0">
              <a:buFont typeface="Arial" panose="020B0604020202020204" pitchFamily="34" charset="0"/>
              <a:buChar char="•"/>
            </a:pPr>
            <a:r>
              <a:rPr lang="fr-FR">
                <a:solidFill>
                  <a:srgbClr val="000000"/>
                </a:solidFill>
              </a:rPr>
              <a:t>Un appareil spécialement conçu pour fournir des services IDS ou IPS dédiés</a:t>
            </a:r>
          </a:p>
          <a:p>
            <a:pPr marL="415985" lvl="1" indent="-342900" rtl="0">
              <a:buFont typeface="Arial" panose="020B0604020202020204" pitchFamily="34" charset="0"/>
              <a:buChar char="•"/>
            </a:pPr>
            <a:r>
              <a:rPr lang="fr-FR">
                <a:solidFill>
                  <a:srgbClr val="000000"/>
                </a:solidFill>
              </a:rPr>
              <a:t>Un module réseau installé dans un ASA (Adaptive Security Appliance), un commutateur ou un routeur</a:t>
            </a:r>
          </a:p>
          <a:p>
            <a:pPr marL="358835" lvl="1" indent="-285750" rtl="0"/>
            <a:r>
              <a:rPr lang="fr-FR">
                <a:solidFill>
                  <a:srgbClr val="000000"/>
                </a:solidFill>
              </a:rPr>
              <a:t>Les technologies IDS et IPS détectent les modèles de trafic réseau à l'aide de signatures, qui sont un ensemble de règles utilisées pour détecter les activités malveillantes. Les technologies IDS et IPS peuvent détecter des modèles de signature atomique (mono-paquet) ou des modèles de signature composite (multi-paquet).</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124400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Meilleures pratiques de sécurité réseau</a:t>
            </a:r>
            <a:br>
              <a:rPr lang="en-US" dirty="0"/>
            </a:br>
            <a:r>
              <a:rPr lang="fr-FR" sz="2400"/>
              <a:t>IPS (suite)</a:t>
            </a:r>
          </a:p>
        </p:txBody>
      </p:sp>
      <p:sp>
        <p:nvSpPr>
          <p:cNvPr id="5" name="Content Placeholder 4">
            <a:extLst>
              <a:ext uri="{FF2B5EF4-FFF2-40B4-BE49-F238E27FC236}">
                <a16:creationId xmlns:a16="http://schemas.microsoft.com/office/drawing/2014/main" id="{68B9412E-0FA8-3046-8EC9-92C4C27085D0}"/>
              </a:ext>
            </a:extLst>
          </p:cNvPr>
          <p:cNvSpPr>
            <a:spLocks noGrp="1"/>
          </p:cNvSpPr>
          <p:nvPr>
            <p:ph idx="1"/>
          </p:nvPr>
        </p:nvSpPr>
        <p:spPr>
          <a:xfrm>
            <a:off x="474662" y="877887"/>
            <a:ext cx="4274288" cy="3543847"/>
          </a:xfrm>
        </p:spPr>
        <p:txBody>
          <a:bodyPr/>
          <a:lstStyle/>
          <a:p>
            <a:pPr marL="0" indent="0" algn="l" rtl="0"/>
            <a:r>
              <a:rPr lang="fr-FR" sz="1400">
                <a:solidFill>
                  <a:srgbClr val="000000"/>
                </a:solidFill>
              </a:rPr>
              <a:t>La figure montre comment un IPS gère le trafic refusé.</a:t>
            </a:r>
          </a:p>
          <a:p>
            <a:pPr marL="342900" indent="-342900" algn="l" rtl="0">
              <a:buFont typeface="+mj-lt"/>
              <a:buAutoNum type="arabicPeriod"/>
            </a:pPr>
            <a:r>
              <a:rPr lang="fr-FR" sz="1400">
                <a:solidFill>
                  <a:srgbClr val="000000"/>
                </a:solidFill>
              </a:rPr>
              <a:t>L'acteur de menace envoie un paquet destiné à l'ordinateur portable cible.</a:t>
            </a:r>
          </a:p>
          <a:p>
            <a:pPr marL="342900" indent="-342900" algn="l" rtl="0">
              <a:buFont typeface="+mj-lt"/>
              <a:buAutoNum type="arabicPeriod"/>
            </a:pPr>
            <a:r>
              <a:rPr lang="fr-FR" sz="1400">
                <a:solidFill>
                  <a:srgbClr val="000000"/>
                </a:solidFill>
              </a:rPr>
              <a:t>L'IPS intercepte le trafic et l'évalue par rapport aux menaces connues et aux stratégies configurées.</a:t>
            </a:r>
          </a:p>
          <a:p>
            <a:pPr marL="342900" indent="-342900" algn="l" rtl="0">
              <a:buFont typeface="+mj-lt"/>
              <a:buAutoNum type="arabicPeriod"/>
            </a:pPr>
            <a:r>
              <a:rPr lang="fr-FR" sz="1400">
                <a:solidFill>
                  <a:srgbClr val="000000"/>
                </a:solidFill>
              </a:rPr>
              <a:t>L'IPS envoie un message de journal à la console de gestion.</a:t>
            </a:r>
          </a:p>
          <a:p>
            <a:pPr marL="342900" indent="-342900" algn="l" rtl="0">
              <a:buFont typeface="+mj-lt"/>
              <a:buAutoNum type="arabicPeriod"/>
            </a:pPr>
            <a:r>
              <a:rPr lang="fr-FR" sz="1400">
                <a:solidFill>
                  <a:srgbClr val="000000"/>
                </a:solidFill>
              </a:rPr>
              <a:t>L'IPS abandonne le paquet.</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id="{66CB55A7-4B30-6347-86BF-F40FA845BBAC}"/>
              </a:ext>
            </a:extLst>
          </p:cNvPr>
          <p:cNvPicPr>
            <a:picLocks noChangeAspect="1"/>
          </p:cNvPicPr>
          <p:nvPr/>
        </p:nvPicPr>
        <p:blipFill>
          <a:blip r:embed="rId3"/>
          <a:stretch>
            <a:fillRect/>
          </a:stretch>
        </p:blipFill>
        <p:spPr>
          <a:xfrm>
            <a:off x="4748950" y="877887"/>
            <a:ext cx="3583172" cy="3387726"/>
          </a:xfrm>
          <a:prstGeom prst="rect">
            <a:avLst/>
          </a:prstGeom>
        </p:spPr>
      </p:pic>
    </p:spTree>
    <p:extLst>
      <p:ext uri="{BB962C8B-B14F-4D97-AF65-F5344CB8AC3E}">
        <p14:creationId xmlns:p14="http://schemas.microsoft.com/office/powerpoint/2010/main" val="396407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Meilleures pratiques de sécurité réseau</a:t>
            </a:r>
            <a:br>
              <a:rPr lang="en-US" dirty="0"/>
            </a:br>
            <a:r>
              <a:rPr lang="fr-FR" sz="2400"/>
              <a:t>Appareils de sécurité du contenu</a:t>
            </a:r>
          </a:p>
        </p:txBody>
      </p:sp>
      <p:sp>
        <p:nvSpPr>
          <p:cNvPr id="4" name="Content Placeholder 3">
            <a:extLst>
              <a:ext uri="{FF2B5EF4-FFF2-40B4-BE49-F238E27FC236}">
                <a16:creationId xmlns:a16="http://schemas.microsoft.com/office/drawing/2014/main" id="{E1ADEDAA-E48C-A24A-81A2-09789A95341F}"/>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Appliance de sécurité de messagerie Cisco ESA (Cisco Email Security Appliance) est un appareil spécial conçu pour surveiller le protocole de transfert de courrier simple SMTP (Simple Mail Transfer Protocol). Cisco ESA est constamment mis à jour par des flux en temps réel de Cisco Talos. Ces données de renseignement sur les menaces sont extraites par Cisco ESA toutes les trois à cinq minutes.</a:t>
            </a:r>
          </a:p>
          <a:p>
            <a:pPr marL="342900" indent="-342900" algn="l" rtl="0">
              <a:buFont typeface="Arial" panose="020B0604020202020204" pitchFamily="34" charset="0"/>
              <a:buChar char="•"/>
            </a:pPr>
            <a:r>
              <a:rPr lang="fr-FR" sz="1600">
                <a:solidFill>
                  <a:srgbClr val="000000"/>
                </a:solidFill>
              </a:rPr>
              <a:t>L'appliance de sécurité Web Cisco (WSA) est une technologie d'atténuation des menaces Web. Cisco WSA combine une protection avancée contre les logiciels malveillants, la visibilité et le contrôle des applications, des contrôles de politique d'utilisation acceptable et des rapports.</a:t>
            </a:r>
          </a:p>
          <a:p>
            <a:pPr marL="342900" indent="-342900" algn="l" rtl="0">
              <a:buFont typeface="Arial" panose="020B0604020202020204" pitchFamily="34" charset="0"/>
              <a:buChar char="•"/>
            </a:pPr>
            <a:r>
              <a:rPr lang="fr-FR" sz="1600">
                <a:solidFill>
                  <a:srgbClr val="000000"/>
                </a:solidFill>
              </a:rPr>
              <a:t>Cisco WSA offre un contrôle complet sur la façon dont les utilisateurs accèdent à Internet. Le WSA peut effectuer la mise sur liste noire des URL, le filtrage des URL, l'analyse des logiciels malveillants, la catégorisation des URL, le filtrage des applications Web et le chiffrement et le déchiffrement du trafic Web.</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242016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3.10 Cryptographie</a:t>
            </a:r>
          </a:p>
        </p:txBody>
      </p:sp>
    </p:spTree>
    <p:custDataLst>
      <p:tags r:id="rId1"/>
    </p:custDataLst>
    <p:extLst>
      <p:ext uri="{BB962C8B-B14F-4D97-AF65-F5344CB8AC3E}">
        <p14:creationId xmlns:p14="http://schemas.microsoft.com/office/powerpoint/2010/main" val="64575769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3: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491773774"/>
              </p:ext>
            </p:extLst>
          </p:nvPr>
        </p:nvGraphicFramePr>
        <p:xfrm>
          <a:off x="455999" y="1082042"/>
          <a:ext cx="8383200" cy="2306022"/>
        </p:xfrm>
        <a:graphic>
          <a:graphicData uri="http://schemas.openxmlformats.org/drawingml/2006/table">
            <a:tbl>
              <a:tblPr firstRow="1" bandRow="1">
                <a:tableStyleId>{5C22544A-7EE6-4342-B048-85BDC9FD1C3A}</a:tableStyleId>
              </a:tblPr>
              <a:tblGrid>
                <a:gridCol w="1150844">
                  <a:extLst>
                    <a:ext uri="{9D8B030D-6E8A-4147-A177-3AD203B41FA5}">
                      <a16:colId xmlns:a16="http://schemas.microsoft.com/office/drawing/2014/main" val="20001"/>
                    </a:ext>
                  </a:extLst>
                </a:gridCol>
                <a:gridCol w="1892451">
                  <a:extLst>
                    <a:ext uri="{9D8B030D-6E8A-4147-A177-3AD203B41FA5}">
                      <a16:colId xmlns:a16="http://schemas.microsoft.com/office/drawing/2014/main" val="3156509146"/>
                    </a:ext>
                  </a:extLst>
                </a:gridCol>
                <a:gridCol w="4156320">
                  <a:extLst>
                    <a:ext uri="{9D8B030D-6E8A-4147-A177-3AD203B41FA5}">
                      <a16:colId xmlns:a16="http://schemas.microsoft.com/office/drawing/2014/main" val="20002"/>
                    </a:ext>
                  </a:extLst>
                </a:gridCol>
                <a:gridCol w="1183585">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200">
                          <a:solidFill>
                            <a:srgbClr val="000000"/>
                          </a:solidFill>
                        </a:rPr>
                        <a:t>3.9.6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Bonnes pratiques pour la sécurité du réseau</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3487217632"/>
                  </a:ext>
                </a:extLst>
              </a:tr>
              <a:tr h="350784">
                <a:tc>
                  <a:txBody>
                    <a:bodyPr/>
                    <a:lstStyle/>
                    <a:p>
                      <a:pPr algn="ctr" rtl="0"/>
                      <a:r>
                        <a:rPr lang="fr-FR" sz="1200">
                          <a:solidFill>
                            <a:srgbClr val="000000"/>
                          </a:solidFill>
                        </a:rPr>
                        <a:t>3.10.1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Cryptographie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2756307978"/>
                  </a:ext>
                </a:extLst>
              </a:tr>
              <a:tr h="350784">
                <a:tc>
                  <a:txBody>
                    <a:bodyPr/>
                    <a:lstStyle/>
                    <a:p>
                      <a:pPr algn="ctr" rtl="0"/>
                      <a:r>
                        <a:rPr lang="fr-FR" sz="1200">
                          <a:solidFill>
                            <a:srgbClr val="000000"/>
                          </a:solidFill>
                        </a:rPr>
                        <a:t>3.10.10</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Vérifiez vos connaissances</a:t>
                      </a:r>
                    </a:p>
                  </a:txBody>
                  <a:tcPr marL="68580" marR="68580" marT="34290" marB="34290" anchor="ctr"/>
                </a:tc>
                <a:tc>
                  <a:txBody>
                    <a:bodyPr/>
                    <a:lstStyle/>
                    <a:p>
                      <a:pPr rtl="0"/>
                      <a:r>
                        <a:rPr lang="fr-FR" sz="1200">
                          <a:solidFill>
                            <a:srgbClr val="000000"/>
                          </a:solidFill>
                        </a:rPr>
                        <a:t>Cryptographie</a:t>
                      </a:r>
                    </a:p>
                  </a:txBody>
                  <a:tcPr marL="68580" marR="68580" marT="34290" marB="34290" anchor="ctr"/>
                </a:tc>
                <a:tc>
                  <a:txBody>
                    <a:bodyPr/>
                    <a:lstStyle/>
                    <a:p>
                      <a:pPr rtl="0"/>
                      <a:r>
                        <a:rPr lang="fr-FR" sz="12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200">
                          <a:solidFill>
                            <a:srgbClr val="000000"/>
                          </a:solidFill>
                        </a:rPr>
                        <a:t>3.11.1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Mode physique du Packet Tracer</a:t>
                      </a:r>
                    </a:p>
                  </a:txBody>
                  <a:tcPr marL="68580" marR="68580" marT="34290" marB="34290" anchor="ctr"/>
                </a:tc>
                <a:tc>
                  <a:txBody>
                    <a:bodyPr/>
                    <a:lstStyle/>
                    <a:p>
                      <a:pPr rtl="0"/>
                      <a:r>
                        <a:rPr lang="fr-FR" sz="1200">
                          <a:solidFill>
                            <a:srgbClr val="000000"/>
                          </a:solidFill>
                        </a:rPr>
                        <a:t>Scénario sécurité réseau</a:t>
                      </a:r>
                    </a:p>
                  </a:txBody>
                  <a:tcPr marL="68580" marR="68580" marT="34290" marB="34290" anchor="ctr"/>
                </a:tc>
                <a:tc>
                  <a:txBody>
                    <a:bodyPr/>
                    <a:lstStyle/>
                    <a:p>
                      <a:pPr rtl="0"/>
                      <a:r>
                        <a:rPr lang="fr-FR" sz="1200">
                          <a:solidFill>
                            <a:srgbClr val="000000"/>
                          </a:solidFill>
                        </a:rPr>
                        <a:t>Recommandation</a:t>
                      </a:r>
                    </a:p>
                  </a:txBody>
                  <a:tcPr marL="68580" marR="68580" marT="34290" marB="34290" anchor="ctr"/>
                </a:tc>
                <a:extLst>
                  <a:ext uri="{0D108BD9-81ED-4DB2-BD59-A6C34878D82A}">
                    <a16:rowId xmlns:a16="http://schemas.microsoft.com/office/drawing/2014/main" val="3051261564"/>
                  </a:ext>
                </a:extLst>
              </a:tr>
              <a:tr h="350784">
                <a:tc>
                  <a:txBody>
                    <a:bodyPr/>
                    <a:lstStyle/>
                    <a:p>
                      <a:pPr algn="ctr" rtl="0"/>
                      <a:r>
                        <a:rPr lang="fr-FR" sz="1200">
                          <a:solidFill>
                            <a:srgbClr val="000000"/>
                          </a:solidFill>
                        </a:rPr>
                        <a:t>3.11.3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a:solidFill>
                            <a:srgbClr val="000000"/>
                          </a:solidFill>
                        </a:rPr>
                        <a:t>Questionnaire du module</a:t>
                      </a:r>
                    </a:p>
                  </a:txBody>
                  <a:tcPr marL="68580" marR="68580" marT="34290" marB="34290" anchor="ctr"/>
                </a:tc>
                <a:tc>
                  <a:txBody>
                    <a:bodyPr/>
                    <a:lstStyle/>
                    <a:p>
                      <a:pPr rtl="0"/>
                      <a:r>
                        <a:rPr lang="fr-FR" sz="1200">
                          <a:solidFill>
                            <a:srgbClr val="000000"/>
                          </a:solidFill>
                        </a:rPr>
                        <a:t>Principes de sécurité du réseau</a:t>
                      </a:r>
                    </a:p>
                  </a:txBody>
                  <a:tcPr marL="68580" marR="68580" marT="34290" marB="34290" anchor="ctr"/>
                </a:tc>
                <a:tc>
                  <a:txBody>
                    <a:bodyPr/>
                    <a:lstStyle/>
                    <a:p>
                      <a:pPr rtl="0"/>
                      <a:r>
                        <a:rPr lang="fr-FR" sz="1200">
                          <a:solidFill>
                            <a:srgbClr val="000000"/>
                          </a:solidFill>
                        </a:rPr>
                        <a:t>Recommandation</a:t>
                      </a:r>
                    </a:p>
                  </a:txBody>
                  <a:tcPr marL="68580" marR="68580" marT="34290" marB="34290" anchor="ctr"/>
                </a:tc>
                <a:extLst>
                  <a:ext uri="{0D108BD9-81ED-4DB2-BD59-A6C34878D82A}">
                    <a16:rowId xmlns:a16="http://schemas.microsoft.com/office/drawing/2014/main" val="2595171516"/>
                  </a:ext>
                </a:extLst>
              </a:tr>
            </a:tbl>
          </a:graphicData>
        </a:graphic>
      </p:graphicFrame>
    </p:spTree>
    <p:custDataLst>
      <p:tags r:id="rId1"/>
    </p:custDataLst>
    <p:extLst>
      <p:ext uri="{BB962C8B-B14F-4D97-AF65-F5344CB8AC3E}">
        <p14:creationId xmlns:p14="http://schemas.microsoft.com/office/powerpoint/2010/main" val="3887094006"/>
      </p:ext>
    </p:extLst>
  </p:cSld>
  <p:clrMapOvr>
    <a:masterClrMapping/>
  </p:clrMapOvr>
  <p:transition spd="slow">
    <p:wip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de cryptographie - Cryptographie</a:t>
            </a:r>
          </a:p>
        </p:txBody>
      </p:sp>
      <p:sp>
        <p:nvSpPr>
          <p:cNvPr id="5" name="Content Placeholder 4">
            <a:extLst>
              <a:ext uri="{FF2B5EF4-FFF2-40B4-BE49-F238E27FC236}">
                <a16:creationId xmlns:a16="http://schemas.microsoft.com/office/drawing/2014/main" id="{6FD6750E-AA5C-FD42-9B61-BBE3A650A642}"/>
              </a:ext>
            </a:extLst>
          </p:cNvPr>
          <p:cNvSpPr>
            <a:spLocks noGrp="1"/>
          </p:cNvSpPr>
          <p:nvPr>
            <p:ph idx="1"/>
          </p:nvPr>
        </p:nvSpPr>
        <p:spPr>
          <a:xfrm>
            <a:off x="474662" y="731837"/>
            <a:ext cx="8280057" cy="3689897"/>
          </a:xfrm>
        </p:spPr>
        <p:txBody>
          <a:bodyPr/>
          <a:lstStyle/>
          <a:p>
            <a:pPr marL="0" indent="0" algn="l" rtl="0"/>
            <a:r>
              <a:rPr lang="fr-FR">
                <a:solidFill>
                  <a:srgbClr val="000000"/>
                </a:solidFill>
              </a:rPr>
              <a:t>Cette vidéo montrera les données de sécurité à l'aide du hachage et du chiffrement.</a:t>
            </a:r>
          </a:p>
        </p:txBody>
      </p:sp>
    </p:spTree>
    <p:extLst>
      <p:ext uri="{BB962C8B-B14F-4D97-AF65-F5344CB8AC3E}">
        <p14:creationId xmlns:p14="http://schemas.microsoft.com/office/powerpoint/2010/main" val="240905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Sécurisant les communications</a:t>
            </a:r>
          </a:p>
        </p:txBody>
      </p:sp>
      <p:sp>
        <p:nvSpPr>
          <p:cNvPr id="4" name="Content Placeholder 3">
            <a:extLst>
              <a:ext uri="{FF2B5EF4-FFF2-40B4-BE49-F238E27FC236}">
                <a16:creationId xmlns:a16="http://schemas.microsoft.com/office/drawing/2014/main" id="{26FC2A05-0E2C-1D41-A2E1-DADF0EB8DA11}"/>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Les organisations doivent fournir un support pour sécuriser les données au fur et à mesure qu'elles traversent les liens. Cela peut inclure le trafic interne, mais il est encore plus important de protéger les données qui circulent en dehors de l'organisation.</a:t>
            </a:r>
          </a:p>
          <a:p>
            <a:pPr marL="342900" indent="-342900" algn="l" rtl="0">
              <a:buFont typeface="Arial" panose="020B0604020202020204" pitchFamily="34" charset="0"/>
              <a:buChar char="•"/>
            </a:pPr>
            <a:r>
              <a:rPr lang="fr-FR" sz="1600">
                <a:solidFill>
                  <a:srgbClr val="000000"/>
                </a:solidFill>
              </a:rPr>
              <a:t>Ce sont les quatre éléments des communications sécurisées:</a:t>
            </a:r>
          </a:p>
          <a:p>
            <a:pPr marL="415985" lvl="1" indent="-342900" rtl="0">
              <a:buFont typeface="Arial" panose="020B0604020202020204" pitchFamily="34" charset="0"/>
              <a:buChar char="•"/>
            </a:pPr>
            <a:r>
              <a:rPr lang="fr-FR" sz="1200" b="1">
                <a:solidFill>
                  <a:srgbClr val="000000"/>
                </a:solidFill>
              </a:rPr>
              <a:t>Intégrité des données</a:t>
            </a:r>
            <a:r>
              <a:rPr lang="fr-FR" sz="1200">
                <a:solidFill>
                  <a:srgbClr val="000000"/>
                </a:solidFill>
              </a:rPr>
              <a:t> -garantit que le message n'a pas été modifié. L'intégrité est assurée par l'implémentation de Message Digest version 5 (MD5) ou des algorithmes de génération de hachage SHA (Secure Hash Algorithm).</a:t>
            </a:r>
          </a:p>
          <a:p>
            <a:pPr marL="415985" lvl="1" indent="-342900" rtl="0">
              <a:buFont typeface="Arial" panose="020B0604020202020204" pitchFamily="34" charset="0"/>
              <a:buChar char="•"/>
            </a:pPr>
            <a:r>
              <a:rPr lang="fr-FR" sz="1200" b="1">
                <a:solidFill>
                  <a:srgbClr val="000000"/>
                </a:solidFill>
              </a:rPr>
              <a:t>Authentification d'origine</a:t>
            </a:r>
            <a:r>
              <a:rPr lang="fr-FR" sz="1200">
                <a:solidFill>
                  <a:srgbClr val="000000"/>
                </a:solidFill>
              </a:rPr>
              <a:t> - Garantit que le message n'est pas une contrefaçon et qu'il provient du propriétaire. De nombreux réseaux modernes garantissent l'authentification avec des protocoles, par exemple le code HMAC (hash message authentication code).</a:t>
            </a:r>
          </a:p>
          <a:p>
            <a:pPr marL="415985" lvl="1" indent="-342900" rtl="0">
              <a:buFont typeface="Arial" panose="020B0604020202020204" pitchFamily="34" charset="0"/>
              <a:buChar char="•"/>
            </a:pPr>
            <a:r>
              <a:rPr lang="fr-FR" sz="1200" b="1">
                <a:solidFill>
                  <a:srgbClr val="000000"/>
                </a:solidFill>
              </a:rPr>
              <a:t>Confidentialité des données</a:t>
            </a:r>
            <a:r>
              <a:rPr lang="fr-FR" sz="1200">
                <a:solidFill>
                  <a:srgbClr val="000000"/>
                </a:solidFill>
              </a:rPr>
              <a:t> - Garantit que seuls les utilisateurs autorisés peuvent lire le message. La confidentialité des données est implémentée à l'aide d'algorithmes de chiffrement symétrique et asymétrique.</a:t>
            </a:r>
          </a:p>
          <a:p>
            <a:pPr marL="415985" lvl="1" indent="-342900" rtl="0">
              <a:buFont typeface="Arial" panose="020B0604020202020204" pitchFamily="34" charset="0"/>
              <a:buChar char="•"/>
            </a:pPr>
            <a:r>
              <a:rPr lang="fr-FR" sz="1200" b="1">
                <a:solidFill>
                  <a:srgbClr val="000000"/>
                </a:solidFill>
              </a:rPr>
              <a:t>Non-répudiation des données</a:t>
            </a:r>
            <a:r>
              <a:rPr lang="fr-FR" sz="1200">
                <a:solidFill>
                  <a:srgbClr val="000000"/>
                </a:solidFill>
              </a:rPr>
              <a:t>  - Garantit que l'expéditeur ne peut pas répudier ou réfuter la validité d'un message envoyé. La non-répudiation repose sur le fait que seul l'expéditeur dispose des caractéristiques uniques ou de la signature relative au traitement du message.</a:t>
            </a:r>
          </a:p>
          <a:p>
            <a:pPr marL="342900" indent="-342900" algn="l" rtl="0">
              <a:buFont typeface="Arial" panose="020B0604020202020204" pitchFamily="34" charset="0"/>
              <a:buChar char="•"/>
            </a:pPr>
            <a:r>
              <a:rPr lang="fr-FR" sz="1600">
                <a:solidFill>
                  <a:srgbClr val="000000"/>
                </a:solidFill>
              </a:rPr>
              <a:t>La cryptographie peut être utilisée presque partout où se produit une communication de données. Dans la pratique, pratiquement toutes les communications sont chiffrées.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899621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Intégrité des données</a:t>
            </a:r>
          </a:p>
        </p:txBody>
      </p:sp>
      <p:sp>
        <p:nvSpPr>
          <p:cNvPr id="5" name="Content Placeholder 4">
            <a:extLst>
              <a:ext uri="{FF2B5EF4-FFF2-40B4-BE49-F238E27FC236}">
                <a16:creationId xmlns:a16="http://schemas.microsoft.com/office/drawing/2014/main" id="{F71588E5-395F-0346-9E8C-9E9C4463AA55}"/>
              </a:ext>
            </a:extLst>
          </p:cNvPr>
          <p:cNvSpPr>
            <a:spLocks noGrp="1"/>
          </p:cNvSpPr>
          <p:nvPr>
            <p:ph idx="1"/>
          </p:nvPr>
        </p:nvSpPr>
        <p:spPr>
          <a:xfrm>
            <a:off x="474662" y="731838"/>
            <a:ext cx="8280057" cy="2521726"/>
          </a:xfrm>
        </p:spPr>
        <p:txBody>
          <a:bodyPr/>
          <a:lstStyle/>
          <a:p>
            <a:pPr marL="342900" indent="-342900" algn="l" rtl="0">
              <a:buFont typeface="Arial" panose="020B0604020202020204" pitchFamily="34" charset="0"/>
              <a:buChar char="•"/>
            </a:pPr>
            <a:r>
              <a:rPr lang="fr-FR" sz="1400">
                <a:solidFill>
                  <a:srgbClr val="000000"/>
                </a:solidFill>
              </a:rPr>
              <a:t>Les fonctions de hash sont utilisées pour garantir l'intégrité d'un message. Ils garantissent que les données des messages n'ont pas été modifiées accidentellement ou intentionnellement.</a:t>
            </a:r>
          </a:p>
          <a:p>
            <a:pPr marL="342900" indent="-342900" algn="l" rtl="0">
              <a:buFont typeface="Arial" panose="020B0604020202020204" pitchFamily="34" charset="0"/>
              <a:buChar char="•"/>
            </a:pPr>
            <a:r>
              <a:rPr lang="fr-FR" sz="1400">
                <a:solidFill>
                  <a:srgbClr val="000000"/>
                </a:solidFill>
              </a:rPr>
              <a:t>Sur la figure, l'expéditeur envoie un transfert d'argent de 100 $ à Alex. L'expéditeur veut s'assurer que le message n'est pas modifié lors de son envoi au récepteur.</a:t>
            </a:r>
          </a:p>
          <a:p>
            <a:pPr marL="415985" lvl="1" indent="-342900" rtl="0">
              <a:buFont typeface="+mj-lt"/>
              <a:buAutoNum type="arabicPeriod"/>
            </a:pPr>
            <a:r>
              <a:rPr lang="fr-FR" sz="1200">
                <a:solidFill>
                  <a:srgbClr val="000000"/>
                </a:solidFill>
              </a:rPr>
              <a:t>L'appareil émetteur saisit le message dans un algorithme de hash et calcule son hash de longueur fixe, à savoir 4ehiDx67NMop9.</a:t>
            </a:r>
          </a:p>
          <a:p>
            <a:pPr marL="415985" lvl="1" indent="-342900" rtl="0">
              <a:buFont typeface="+mj-lt"/>
              <a:buAutoNum type="arabicPeriod"/>
            </a:pPr>
            <a:r>
              <a:rPr lang="fr-FR" sz="1200">
                <a:solidFill>
                  <a:srgbClr val="000000"/>
                </a:solidFill>
              </a:rPr>
              <a:t>Ce hash est ensuite joint au message et envoyé au récepteur. Le message et le hash sont en texte clair.</a:t>
            </a:r>
          </a:p>
          <a:p>
            <a:pPr marL="415985" lvl="1" indent="-342900" rtl="0">
              <a:buFont typeface="+mj-lt"/>
              <a:buAutoNum type="arabicPeriod"/>
            </a:pPr>
            <a:r>
              <a:rPr lang="fr-FR" sz="1200">
                <a:solidFill>
                  <a:srgbClr val="000000"/>
                </a:solidFill>
              </a:rPr>
              <a:t>L'appareil récepteur supprime le hash du message et saisit celui-ci dans le même algorithme de hash. Si le hash calculé est égal à celui joint au message, c'est que celui-ci n'a pas été modifié pendant l'envoi. Si les hachages ne sont pas égaux, l'intégrité du message ne peut plus être approuvée.</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id="{8E13228B-6D53-D14B-8847-D5A58A57A2E6}"/>
              </a:ext>
            </a:extLst>
          </p:cNvPr>
          <p:cNvPicPr>
            <a:picLocks noChangeAspect="1"/>
          </p:cNvPicPr>
          <p:nvPr/>
        </p:nvPicPr>
        <p:blipFill>
          <a:blip r:embed="rId3"/>
          <a:stretch>
            <a:fillRect/>
          </a:stretch>
        </p:blipFill>
        <p:spPr>
          <a:xfrm>
            <a:off x="1680987" y="3359001"/>
            <a:ext cx="4983513" cy="1329956"/>
          </a:xfrm>
          <a:prstGeom prst="rect">
            <a:avLst/>
          </a:prstGeom>
        </p:spPr>
      </p:pic>
    </p:spTree>
    <p:extLst>
      <p:ext uri="{BB962C8B-B14F-4D97-AF65-F5344CB8AC3E}">
        <p14:creationId xmlns:p14="http://schemas.microsoft.com/office/powerpoint/2010/main" val="2727617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Fonctions de hash</a:t>
            </a:r>
          </a:p>
        </p:txBody>
      </p:sp>
      <p:sp>
        <p:nvSpPr>
          <p:cNvPr id="4" name="Content Placeholder 3">
            <a:extLst>
              <a:ext uri="{FF2B5EF4-FFF2-40B4-BE49-F238E27FC236}">
                <a16:creationId xmlns:a16="http://schemas.microsoft.com/office/drawing/2014/main" id="{A4BD8232-D439-B443-9793-46B1F6A26CE3}"/>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600">
                <a:solidFill>
                  <a:srgbClr val="000000"/>
                </a:solidFill>
              </a:rPr>
              <a:t>Il existe trois fonctions de hachage bien connues.</a:t>
            </a:r>
          </a:p>
          <a:p>
            <a:pPr marL="358835" lvl="1" indent="-285750" rtl="0"/>
            <a:r>
              <a:rPr lang="fr-FR" b="1">
                <a:solidFill>
                  <a:srgbClr val="000000"/>
                </a:solidFill>
              </a:rPr>
              <a:t>MD5 avec 128 bits Digest: </a:t>
            </a:r>
            <a:r>
              <a:rPr lang="fr-FR">
                <a:solidFill>
                  <a:srgbClr val="000000"/>
                </a:solidFill>
              </a:rPr>
              <a:t>MD5 est une fonction unidirectionnelle qui produit un message haché de 128 bits. MD5 est un algorithme hérité qui ne devrait être utilisé que lorsqu'aucune meilleure alternative n'est disponible. Utilisez SHA-2 à la place.</a:t>
            </a:r>
          </a:p>
          <a:p>
            <a:pPr marL="358835" lvl="1" indent="-285750" rtl="0"/>
            <a:r>
              <a:rPr lang="fr-FR" b="1">
                <a:solidFill>
                  <a:srgbClr val="000000"/>
                </a:solidFill>
              </a:rPr>
              <a:t>Algorithme de hachage SHA: </a:t>
            </a:r>
            <a:r>
              <a:rPr lang="fr-FR">
                <a:solidFill>
                  <a:srgbClr val="000000"/>
                </a:solidFill>
              </a:rPr>
              <a:t>SHA-1 très similaire aux fonctions de hash MD5. SHA-1 crée un message haché de 160 bits et est légèrement plus lent que MD5. SHA-1 a des défauts connus et c'est un algorithme hérité. Utilisez SHA-2 lorsque cela est possible.</a:t>
            </a:r>
          </a:p>
          <a:p>
            <a:pPr marL="358835" lvl="1" indent="-285750" rtl="0"/>
            <a:r>
              <a:rPr lang="fr-FR" b="1">
                <a:solidFill>
                  <a:srgbClr val="000000"/>
                </a:solidFill>
              </a:rPr>
              <a:t>SHA-2: </a:t>
            </a:r>
            <a:r>
              <a:rPr lang="fr-FR">
                <a:solidFill>
                  <a:srgbClr val="000000"/>
                </a:solidFill>
              </a:rPr>
              <a:t>cela inclut SHA-224 (224 bits), SHA-256 (256 bits), SHA-384 (384 bits) et SHA-512 (512 bits). SHA-256, SHA-384 et SHA-512 sont des algorithmes de nouvelle génération et doivent être utilisés dans la mesure du possible.</a:t>
            </a:r>
          </a:p>
          <a:p>
            <a:pPr marL="285750" indent="-285750" algn="l" rtl="0">
              <a:buFont typeface="Arial" panose="020B0604020202020204" pitchFamily="34" charset="0"/>
              <a:buChar char="•"/>
            </a:pPr>
            <a:r>
              <a:rPr lang="fr-FR" sz="1600">
                <a:solidFill>
                  <a:srgbClr val="000000"/>
                </a:solidFill>
              </a:rPr>
              <a:t>Bien que le hash permette de détecter des modifications accidentelles, il ne peut être utilisé pour se prémunir contre les modifications intentionnelles. Cela signifie que n'importe qui peut calculer un hash pour n'importe quelle donnée, à condition de disposer de la fonction de hash correcte.</a:t>
            </a:r>
          </a:p>
          <a:p>
            <a:pPr marL="285750" indent="-285750" algn="l" rtl="0">
              <a:buFont typeface="Arial" panose="020B0604020202020204" pitchFamily="34" charset="0"/>
              <a:buChar char="•"/>
            </a:pPr>
            <a:r>
              <a:rPr lang="fr-FR" sz="1600">
                <a:solidFill>
                  <a:srgbClr val="000000"/>
                </a:solidFill>
              </a:rPr>
              <a:t>Par conséquent, le hachage est vulnérable aux attaques de l'homme-au-milieu et n'assure pas la sécurité des données transmises. </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148199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Authentification de l'origine</a:t>
            </a:r>
          </a:p>
        </p:txBody>
      </p:sp>
      <p:sp>
        <p:nvSpPr>
          <p:cNvPr id="5" name="Content Placeholder 4">
            <a:extLst>
              <a:ext uri="{FF2B5EF4-FFF2-40B4-BE49-F238E27FC236}">
                <a16:creationId xmlns:a16="http://schemas.microsoft.com/office/drawing/2014/main" id="{71C04A61-9B2A-C144-B6FF-D6DB7E828B4C}"/>
              </a:ext>
            </a:extLst>
          </p:cNvPr>
          <p:cNvSpPr>
            <a:spLocks noGrp="1"/>
          </p:cNvSpPr>
          <p:nvPr>
            <p:ph idx="1"/>
          </p:nvPr>
        </p:nvSpPr>
        <p:spPr>
          <a:xfrm>
            <a:off x="431971" y="731837"/>
            <a:ext cx="4682289" cy="3689897"/>
          </a:xfrm>
        </p:spPr>
        <p:txBody>
          <a:bodyPr/>
          <a:lstStyle/>
          <a:p>
            <a:pPr marL="342900" indent="-342900" algn="l" rtl="0">
              <a:buFont typeface="Arial" panose="020B0604020202020204" pitchFamily="34" charset="0"/>
              <a:buChar char="•"/>
            </a:pPr>
            <a:r>
              <a:rPr lang="fr-FR" sz="1600">
                <a:solidFill>
                  <a:srgbClr val="000000"/>
                </a:solidFill>
              </a:rPr>
              <a:t>Pour ajouter l'authentification à l'assurance d'intégrité, utilisez un code d'authentification de message de hachage à clé (HMAC). </a:t>
            </a:r>
          </a:p>
          <a:p>
            <a:pPr marL="342900" indent="-342900" algn="l" rtl="0">
              <a:buFont typeface="Arial" panose="020B0604020202020204" pitchFamily="34" charset="0"/>
              <a:buChar char="•"/>
            </a:pPr>
            <a:r>
              <a:rPr lang="fr-FR" sz="1600">
                <a:solidFill>
                  <a:srgbClr val="000000"/>
                </a:solidFill>
              </a:rPr>
              <a:t>Un HMAC est calculé à l'aide de tout algorithme cryptographique qui combine une fonction de hachage cryptographique avec une clé secrète. </a:t>
            </a:r>
          </a:p>
          <a:p>
            <a:pPr marL="342900" indent="-342900" algn="l" rtl="0">
              <a:buFont typeface="Arial" panose="020B0604020202020204" pitchFamily="34" charset="0"/>
              <a:buChar char="•"/>
            </a:pPr>
            <a:r>
              <a:rPr lang="fr-FR" sz="1600">
                <a:solidFill>
                  <a:srgbClr val="000000"/>
                </a:solidFill>
              </a:rPr>
              <a:t>Seules les parties qui ont accès à cette clé secrète peuvent calculer le condensé d'une fonction HMAC. Cela permet de vaincre les attaques de type "man-in-the-middle" et d'authentifier l'origine des données.</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29D04771-F99B-684A-8331-D96D49E98FA2}"/>
              </a:ext>
            </a:extLst>
          </p:cNvPr>
          <p:cNvPicPr>
            <a:picLocks noChangeAspect="1"/>
          </p:cNvPicPr>
          <p:nvPr/>
        </p:nvPicPr>
        <p:blipFill>
          <a:blip r:embed="rId3"/>
          <a:stretch>
            <a:fillRect/>
          </a:stretch>
        </p:blipFill>
        <p:spPr>
          <a:xfrm>
            <a:off x="5176999" y="1084535"/>
            <a:ext cx="3492500" cy="2984500"/>
          </a:xfrm>
          <a:prstGeom prst="rect">
            <a:avLst/>
          </a:prstGeom>
        </p:spPr>
      </p:pic>
    </p:spTree>
    <p:extLst>
      <p:ext uri="{BB962C8B-B14F-4D97-AF65-F5344CB8AC3E}">
        <p14:creationId xmlns:p14="http://schemas.microsoft.com/office/powerpoint/2010/main" val="991538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Confidentialité des données</a:t>
            </a:r>
          </a:p>
        </p:txBody>
      </p:sp>
      <p:sp>
        <p:nvSpPr>
          <p:cNvPr id="4" name="Content Placeholder 3">
            <a:extLst>
              <a:ext uri="{FF2B5EF4-FFF2-40B4-BE49-F238E27FC236}">
                <a16:creationId xmlns:a16="http://schemas.microsoft.com/office/drawing/2014/main" id="{5B44D7FC-50A1-3241-921B-9FBDB406A7FE}"/>
              </a:ext>
            </a:extLst>
          </p:cNvPr>
          <p:cNvSpPr>
            <a:spLocks noGrp="1"/>
          </p:cNvSpPr>
          <p:nvPr>
            <p:ph idx="1"/>
          </p:nvPr>
        </p:nvSpPr>
        <p:spPr>
          <a:xfrm>
            <a:off x="474662" y="731838"/>
            <a:ext cx="8280057" cy="1883772"/>
          </a:xfrm>
        </p:spPr>
        <p:txBody>
          <a:bodyPr/>
          <a:lstStyle/>
          <a:p>
            <a:pPr marL="342900" indent="-342900" algn="l" rtl="0">
              <a:buFont typeface="Arial" panose="020B0604020202020204" pitchFamily="34" charset="0"/>
              <a:buChar char="•"/>
            </a:pPr>
            <a:r>
              <a:rPr lang="fr-FR" sz="1600">
                <a:solidFill>
                  <a:srgbClr val="000000"/>
                </a:solidFill>
              </a:rPr>
              <a:t>Il existe deux classes de cryptage utilisées pour assurer la confidentialité des données. Ces deux classes diffèrent dans la façon dont elles utilisent les clés.</a:t>
            </a:r>
          </a:p>
          <a:p>
            <a:pPr marL="342900" indent="-342900" algn="l" rtl="0">
              <a:buFont typeface="Arial" panose="020B0604020202020204" pitchFamily="34" charset="0"/>
              <a:buChar char="•"/>
            </a:pPr>
            <a:r>
              <a:rPr lang="fr-FR" sz="1600">
                <a:solidFill>
                  <a:srgbClr val="000000"/>
                </a:solidFill>
              </a:rPr>
              <a:t>Les algorithmes de chiffrement symétrique tels que (DES), 3DES et Advanced Encryption Standard (AES) sont basés sur l'hypothèse que chaque partie communicante connaît la clé pré-partagée. La confidentialité des données peut également être assurée à l'aide d'algorithmes asymétriques, notamment Rivest, Shamir et Adleman (RSA) et l'infrastructure à clé publique (PKI).</a:t>
            </a:r>
          </a:p>
          <a:p>
            <a:pPr marL="342900" indent="-342900" algn="l" rtl="0">
              <a:buFont typeface="Arial" panose="020B0604020202020204" pitchFamily="34" charset="0"/>
              <a:buChar char="•"/>
            </a:pPr>
            <a:r>
              <a:rPr lang="fr-FR" sz="1600">
                <a:solidFill>
                  <a:srgbClr val="000000"/>
                </a:solidFill>
              </a:rPr>
              <a:t>La figure met en évidence les différences entre chaque méthode d'algorithme de chiffrement.</a:t>
            </a:r>
          </a:p>
          <a:p>
            <a:pPr marL="0" indent="0" algn="l"/>
            <a:br>
              <a:rPr lang="en-US" sz="1600" dirty="0">
                <a:solidFill>
                  <a:srgbClr val="000000"/>
                </a:solidFill>
              </a:rPr>
            </a:br>
            <a:endParaRPr lang="en-US" sz="1600" dirty="0">
              <a:solidFill>
                <a:srgbClr val="000000"/>
              </a:solidFill>
            </a:endParaRPr>
          </a:p>
        </p:txBody>
      </p:sp>
      <p:pic>
        <p:nvPicPr>
          <p:cNvPr id="8" name="Picture 7">
            <a:extLst>
              <a:ext uri="{FF2B5EF4-FFF2-40B4-BE49-F238E27FC236}">
                <a16:creationId xmlns:a16="http://schemas.microsoft.com/office/drawing/2014/main" id="{8BCDB622-2CA4-224F-9C60-AD6574E65379}"/>
              </a:ext>
            </a:extLst>
          </p:cNvPr>
          <p:cNvPicPr>
            <a:picLocks noChangeAspect="1"/>
          </p:cNvPicPr>
          <p:nvPr/>
        </p:nvPicPr>
        <p:blipFill>
          <a:blip r:embed="rId3"/>
          <a:stretch>
            <a:fillRect/>
          </a:stretch>
        </p:blipFill>
        <p:spPr>
          <a:xfrm>
            <a:off x="948597" y="2693138"/>
            <a:ext cx="7246806" cy="1728596"/>
          </a:xfrm>
          <a:prstGeom prst="rect">
            <a:avLst/>
          </a:prstGeom>
        </p:spPr>
      </p:pic>
    </p:spTree>
    <p:extLst>
      <p:ext uri="{BB962C8B-B14F-4D97-AF65-F5344CB8AC3E}">
        <p14:creationId xmlns:p14="http://schemas.microsoft.com/office/powerpoint/2010/main" val="1527397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Chiffrement symétrique</a:t>
            </a:r>
          </a:p>
        </p:txBody>
      </p:sp>
      <p:sp>
        <p:nvSpPr>
          <p:cNvPr id="5" name="Content Placeholder 4">
            <a:extLst>
              <a:ext uri="{FF2B5EF4-FFF2-40B4-BE49-F238E27FC236}">
                <a16:creationId xmlns:a16="http://schemas.microsoft.com/office/drawing/2014/main" id="{2304E692-5E43-3E4D-9DCD-3EAE7A84C7D7}"/>
              </a:ext>
            </a:extLst>
          </p:cNvPr>
          <p:cNvSpPr>
            <a:spLocks noGrp="1"/>
          </p:cNvSpPr>
          <p:nvPr>
            <p:ph idx="1"/>
          </p:nvPr>
        </p:nvSpPr>
        <p:spPr>
          <a:xfrm>
            <a:off x="474662" y="731837"/>
            <a:ext cx="8280057" cy="2160219"/>
          </a:xfrm>
        </p:spPr>
        <p:txBody>
          <a:bodyPr/>
          <a:lstStyle/>
          <a:p>
            <a:pPr marL="285750" indent="-285750" algn="l" rtl="0">
              <a:buFont typeface="Arial" panose="020B0604020202020204" pitchFamily="34" charset="0"/>
              <a:buChar char="•"/>
            </a:pPr>
            <a:r>
              <a:rPr lang="fr-FR" sz="1600">
                <a:solidFill>
                  <a:srgbClr val="000000"/>
                </a:solidFill>
              </a:rPr>
              <a:t>Les algorithmes symétriques utilisent la même clé pré-partagée, également appelée clé secrète, pour crypter et décrypter les données. L'expéditeur et le destinataire connaissent une clé pré-partagée avant que toute communication chiffrée puisse avoir lieu.</a:t>
            </a:r>
          </a:p>
          <a:p>
            <a:pPr marL="285750" indent="-285750" algn="l" rtl="0">
              <a:buFont typeface="Arial" panose="020B0604020202020204" pitchFamily="34" charset="0"/>
              <a:buChar char="•"/>
            </a:pPr>
            <a:r>
              <a:rPr lang="fr-FR" sz="1600">
                <a:solidFill>
                  <a:srgbClr val="000000"/>
                </a:solidFill>
              </a:rPr>
              <a:t>Les algorithmes de chiffrement symétriques sont couramment utilisés avec le trafic VPN car ils utilisent moins de ressources CPU que les algorithmes de chiffrement asymétriques. </a:t>
            </a:r>
          </a:p>
          <a:p>
            <a:pPr marL="285750" indent="-285750" algn="l" rtl="0">
              <a:buFont typeface="Arial" panose="020B0604020202020204" pitchFamily="34" charset="0"/>
              <a:buChar char="•"/>
            </a:pPr>
            <a:r>
              <a:rPr lang="fr-FR" sz="1600">
                <a:solidFill>
                  <a:srgbClr val="000000"/>
                </a:solidFill>
              </a:rPr>
              <a:t>Lorsque vous utilisez des algorithmes de chiffrement symétriques, plus la clé est longue, plus il faudra du temps à quelqu'un pour découvrir la clé. Pour garantir la sécurité du cryptage, utilisez une longueur de clé minimale de 128 bits.</a:t>
            </a:r>
          </a:p>
        </p:txBody>
      </p:sp>
      <p:pic>
        <p:nvPicPr>
          <p:cNvPr id="7" name="Picture 6">
            <a:extLst>
              <a:ext uri="{FF2B5EF4-FFF2-40B4-BE49-F238E27FC236}">
                <a16:creationId xmlns:a16="http://schemas.microsoft.com/office/drawing/2014/main" id="{448C24AA-1687-4846-AB47-DEF74E5D041C}"/>
              </a:ext>
            </a:extLst>
          </p:cNvPr>
          <p:cNvPicPr>
            <a:picLocks noChangeAspect="1"/>
          </p:cNvPicPr>
          <p:nvPr/>
        </p:nvPicPr>
        <p:blipFill>
          <a:blip r:embed="rId3"/>
          <a:stretch>
            <a:fillRect/>
          </a:stretch>
        </p:blipFill>
        <p:spPr>
          <a:xfrm>
            <a:off x="1735869" y="3051544"/>
            <a:ext cx="4873749" cy="1715681"/>
          </a:xfrm>
          <a:prstGeom prst="rect">
            <a:avLst/>
          </a:prstGeom>
        </p:spPr>
      </p:pic>
    </p:spTree>
    <p:extLst>
      <p:ext uri="{BB962C8B-B14F-4D97-AF65-F5344CB8AC3E}">
        <p14:creationId xmlns:p14="http://schemas.microsoft.com/office/powerpoint/2010/main" val="286136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symétrique Cryptage (suite)</a:t>
            </a:r>
          </a:p>
        </p:txBody>
      </p:sp>
      <p:graphicFrame>
        <p:nvGraphicFramePr>
          <p:cNvPr id="6" name="Content Placeholder 5">
            <a:extLst>
              <a:ext uri="{FF2B5EF4-FFF2-40B4-BE49-F238E27FC236}">
                <a16:creationId xmlns:a16="http://schemas.microsoft.com/office/drawing/2014/main" id="{341A9DE2-957A-3841-978C-6386105104E6}"/>
              </a:ext>
            </a:extLst>
          </p:cNvPr>
          <p:cNvGraphicFramePr>
            <a:graphicFrameLocks noGrp="1"/>
          </p:cNvGraphicFramePr>
          <p:nvPr>
            <p:ph idx="1"/>
            <p:extLst>
              <p:ext uri="{D42A27DB-BD31-4B8C-83A1-F6EECF244321}">
                <p14:modId xmlns:p14="http://schemas.microsoft.com/office/powerpoint/2010/main" val="3778947196"/>
              </p:ext>
            </p:extLst>
          </p:nvPr>
        </p:nvGraphicFramePr>
        <p:xfrm>
          <a:off x="474663" y="731838"/>
          <a:ext cx="8280400" cy="3863340"/>
        </p:xfrm>
        <a:graphic>
          <a:graphicData uri="http://schemas.openxmlformats.org/drawingml/2006/table">
            <a:tbl>
              <a:tblPr firstRow="1" bandRow="1">
                <a:tableStyleId>{5C22544A-7EE6-4342-B048-85BDC9FD1C3A}</a:tableStyleId>
              </a:tblPr>
              <a:tblGrid>
                <a:gridCol w="2544984">
                  <a:extLst>
                    <a:ext uri="{9D8B030D-6E8A-4147-A177-3AD203B41FA5}">
                      <a16:colId xmlns:a16="http://schemas.microsoft.com/office/drawing/2014/main" val="4147586010"/>
                    </a:ext>
                  </a:extLst>
                </a:gridCol>
                <a:gridCol w="5735416">
                  <a:extLst>
                    <a:ext uri="{9D8B030D-6E8A-4147-A177-3AD203B41FA5}">
                      <a16:colId xmlns:a16="http://schemas.microsoft.com/office/drawing/2014/main" val="3070932338"/>
                    </a:ext>
                  </a:extLst>
                </a:gridCol>
              </a:tblGrid>
              <a:tr h="370840">
                <a:tc>
                  <a:txBody>
                    <a:bodyPr/>
                    <a:lstStyle/>
                    <a:p>
                      <a:pPr algn="l" rtl="0" fontAlgn="ctr"/>
                      <a:r>
                        <a:rPr lang="fr-FR" sz="1200" b="1">
                          <a:effectLst/>
                        </a:rPr>
                        <a:t>Algorithmes de chiffrement symétriques</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3892308028"/>
                  </a:ext>
                </a:extLst>
              </a:tr>
              <a:tr h="370840">
                <a:tc>
                  <a:txBody>
                    <a:bodyPr/>
                    <a:lstStyle/>
                    <a:p>
                      <a:pPr rtl="0" fontAlgn="ctr"/>
                      <a:r>
                        <a:rPr lang="fr-FR" sz="1200" b="1">
                          <a:effectLst/>
                        </a:rPr>
                        <a:t>Algorithme de chiffrement des données</a:t>
                      </a:r>
                      <a:br>
                        <a:rPr lang="en-US" sz="1200" b="1">
                          <a:effectLst/>
                        </a:rPr>
                      </a:br>
                      <a:r>
                        <a:rPr lang="fr-FR" sz="1200" b="1">
                          <a:effectLst/>
                        </a:rPr>
                        <a:t>(DES)</a:t>
                      </a:r>
                    </a:p>
                  </a:txBody>
                  <a:tcPr marL="47625" marR="47625" marT="47625" marB="47625" anchor="ctr"/>
                </a:tc>
                <a:tc>
                  <a:txBody>
                    <a:bodyPr/>
                    <a:lstStyle/>
                    <a:p>
                      <a:pPr rtl="0" fontAlgn="ctr"/>
                      <a:r>
                        <a:rPr lang="fr-FR" sz="1200" b="0">
                          <a:effectLst/>
                        </a:rPr>
                        <a:t>Il s'agit d'un algorithme de chiffrement symétrique hérité. Il peut être utilisé en mode de chiffrement de flux, mais fonctionne habituellement en mode bloc pour chiffrer les données dans une taille de bloc de 64 bits. Un chiffrement de flux chiffre un byte ou un bit à la fois.</a:t>
                      </a:r>
                    </a:p>
                  </a:txBody>
                  <a:tcPr marL="47625" marR="47625" marT="47625" marB="47625" anchor="ctr"/>
                </a:tc>
                <a:extLst>
                  <a:ext uri="{0D108BD9-81ED-4DB2-BD59-A6C34878D82A}">
                    <a16:rowId xmlns:a16="http://schemas.microsoft.com/office/drawing/2014/main" val="3686240316"/>
                  </a:ext>
                </a:extLst>
              </a:tr>
              <a:tr h="370840">
                <a:tc>
                  <a:txBody>
                    <a:bodyPr/>
                    <a:lstStyle/>
                    <a:p>
                      <a:pPr rtl="0" fontAlgn="ctr"/>
                      <a:r>
                        <a:rPr lang="fr-FR" sz="1200" b="1">
                          <a:effectLst/>
                        </a:rPr>
                        <a:t>3DES</a:t>
                      </a:r>
                      <a:br>
                        <a:rPr lang="en-US" sz="1200" b="1">
                          <a:effectLst/>
                        </a:rPr>
                      </a:br>
                      <a:r>
                        <a:rPr lang="fr-FR" sz="1200" b="1">
                          <a:effectLst/>
                        </a:rPr>
                        <a:t>(Triple DES)</a:t>
                      </a:r>
                    </a:p>
                  </a:txBody>
                  <a:tcPr marL="47625" marR="47625" marT="47625" marB="47625" anchor="ctr"/>
                </a:tc>
                <a:tc>
                  <a:txBody>
                    <a:bodyPr/>
                    <a:lstStyle/>
                    <a:p>
                      <a:pPr rtl="0" fontAlgn="ctr"/>
                      <a:r>
                        <a:rPr lang="fr-FR" sz="1200" b="0">
                          <a:effectLst/>
                        </a:rPr>
                        <a:t>Il s'agit d'une version plus récente de DES, mais elle répète le processus d'algorithme DES trois fois. Il est considéré comme très fiable lorsqu'il est mis en œuvre en utilisant des durées de vie de clé très courtes.</a:t>
                      </a:r>
                    </a:p>
                  </a:txBody>
                  <a:tcPr marL="47625" marR="47625" marT="47625" marB="47625" anchor="ctr"/>
                </a:tc>
                <a:extLst>
                  <a:ext uri="{0D108BD9-81ED-4DB2-BD59-A6C34878D82A}">
                    <a16:rowId xmlns:a16="http://schemas.microsoft.com/office/drawing/2014/main" val="1531584342"/>
                  </a:ext>
                </a:extLst>
              </a:tr>
              <a:tr h="370840">
                <a:tc>
                  <a:txBody>
                    <a:bodyPr/>
                    <a:lstStyle/>
                    <a:p>
                      <a:pPr rtl="0" fontAlgn="ctr"/>
                      <a:r>
                        <a:rPr lang="fr-FR" sz="1200" b="1">
                          <a:effectLst/>
                        </a:rPr>
                        <a:t>Norme de cryptage avancée</a:t>
                      </a:r>
                      <a:br>
                        <a:rPr lang="en-US" sz="1200" b="1">
                          <a:effectLst/>
                        </a:rPr>
                      </a:br>
                      <a:r>
                        <a:rPr lang="fr-FR" sz="1200" b="1">
                          <a:effectLst/>
                        </a:rPr>
                        <a:t>(AES)</a:t>
                      </a:r>
                    </a:p>
                  </a:txBody>
                  <a:tcPr marL="47625" marR="47625" marT="47625" marB="47625" anchor="ctr"/>
                </a:tc>
                <a:tc>
                  <a:txBody>
                    <a:bodyPr/>
                    <a:lstStyle/>
                    <a:p>
                      <a:pPr rtl="0" fontAlgn="ctr"/>
                      <a:r>
                        <a:rPr lang="fr-FR" sz="1200" b="0">
                          <a:effectLst/>
                        </a:rPr>
                        <a:t>AES est un algorithme sécurisé et plus efficace que l'algorithme 3DES.</a:t>
                      </a:r>
                    </a:p>
                    <a:p>
                      <a:pPr rtl="0" fontAlgn="ctr"/>
                      <a:r>
                        <a:rPr lang="fr-FR" sz="1200" b="0">
                          <a:effectLst/>
                        </a:rPr>
                        <a:t>Il s'agit d'un algorithme de chiffrement symétrique populaire et recommandé. Il propose neuf combinaisons de longueur de clé et de bloc en utilisant une longueur de clé variable de 128, 192 ou 256 bits pour crypter des blocs de données de 128, 192 ou 256 bits.</a:t>
                      </a:r>
                    </a:p>
                  </a:txBody>
                  <a:tcPr marL="47625" marR="47625" marT="47625" marB="47625" anchor="ctr"/>
                </a:tc>
                <a:extLst>
                  <a:ext uri="{0D108BD9-81ED-4DB2-BD59-A6C34878D82A}">
                    <a16:rowId xmlns:a16="http://schemas.microsoft.com/office/drawing/2014/main" val="3133339701"/>
                  </a:ext>
                </a:extLst>
              </a:tr>
              <a:tr h="370840">
                <a:tc>
                  <a:txBody>
                    <a:bodyPr/>
                    <a:lstStyle/>
                    <a:p>
                      <a:pPr rtl="0" fontAlgn="ctr"/>
                      <a:r>
                        <a:rPr lang="fr-FR" sz="1200" b="1">
                          <a:effectLst/>
                        </a:rPr>
                        <a:t>Algorithme de chiffrement optimisé par logiciel</a:t>
                      </a:r>
                      <a:br>
                        <a:rPr lang="en-US" sz="1200" b="1">
                          <a:effectLst/>
                        </a:rPr>
                      </a:br>
                      <a:r>
                        <a:rPr lang="fr-FR" sz="1200" b="1">
                          <a:effectLst/>
                        </a:rPr>
                        <a:t>(SEAL)</a:t>
                      </a:r>
                    </a:p>
                  </a:txBody>
                  <a:tcPr marL="47625" marR="47625" marT="47625" marB="47625" anchor="ctr"/>
                </a:tc>
                <a:tc>
                  <a:txBody>
                    <a:bodyPr/>
                    <a:lstStyle/>
                    <a:p>
                      <a:pPr rtl="0" fontAlgn="ctr"/>
                      <a:r>
                        <a:rPr lang="fr-FR" sz="1200" b="0">
                          <a:effectLst/>
                        </a:rPr>
                        <a:t>SEAL est un algorithme de chiffrement symétrique alternatif plus rapide que DES, 3DES et AES. Il utilise une clé de cryptage 160 bits et a un impact moindre sur le processeur par rapport aux autres algorithmes logiciels.</a:t>
                      </a:r>
                    </a:p>
                  </a:txBody>
                  <a:tcPr marL="47625" marR="47625" marT="47625" marB="47625" anchor="ctr"/>
                </a:tc>
                <a:extLst>
                  <a:ext uri="{0D108BD9-81ED-4DB2-BD59-A6C34878D82A}">
                    <a16:rowId xmlns:a16="http://schemas.microsoft.com/office/drawing/2014/main" val="546547349"/>
                  </a:ext>
                </a:extLst>
              </a:tr>
              <a:tr h="370840">
                <a:tc>
                  <a:txBody>
                    <a:bodyPr/>
                    <a:lstStyle/>
                    <a:p>
                      <a:pPr rtl="0" fontAlgn="ctr"/>
                      <a:r>
                        <a:rPr lang="fr-FR" sz="1200" b="1">
                          <a:effectLst/>
                        </a:rPr>
                        <a:t>Algorithmes de la série Rivest Ciphers</a:t>
                      </a:r>
                      <a:br>
                        <a:rPr lang="en-US" sz="1200" b="1">
                          <a:effectLst/>
                        </a:rPr>
                      </a:br>
                      <a:r>
                        <a:rPr lang="fr-FR" sz="1200" b="1">
                          <a:effectLst/>
                        </a:rPr>
                        <a:t>(RC)</a:t>
                      </a:r>
                    </a:p>
                  </a:txBody>
                  <a:tcPr marL="47625" marR="47625" marT="47625" marB="47625" anchor="ctr"/>
                </a:tc>
                <a:tc>
                  <a:txBody>
                    <a:bodyPr/>
                    <a:lstStyle/>
                    <a:p>
                      <a:pPr rtl="0" fontAlgn="ctr"/>
                      <a:r>
                        <a:rPr lang="fr-FR" sz="1200" b="0">
                          <a:effectLst/>
                        </a:rPr>
                        <a:t>Cet algorithme a été développé par Ron Rivest. Bien que plusieurs variantes aient été développées, celle de l'algorithme RC4 est la plus répandue. RC4 est un algorithme de chiffrement de flux utilisé pour sécuriser le trafic web avec les protocoles SSL et TLS.</a:t>
                      </a:r>
                    </a:p>
                  </a:txBody>
                  <a:tcPr marL="47625" marR="47625" marT="47625" marB="47625" anchor="ctr"/>
                </a:tc>
                <a:extLst>
                  <a:ext uri="{0D108BD9-81ED-4DB2-BD59-A6C34878D82A}">
                    <a16:rowId xmlns:a16="http://schemas.microsoft.com/office/drawing/2014/main" val="3745754845"/>
                  </a:ext>
                </a:extLst>
              </a:tr>
            </a:tbl>
          </a:graphicData>
        </a:graphic>
      </p:graphicFrame>
    </p:spTree>
    <p:extLst>
      <p:ext uri="{BB962C8B-B14F-4D97-AF65-F5344CB8AC3E}">
        <p14:creationId xmlns:p14="http://schemas.microsoft.com/office/powerpoint/2010/main" val="4012330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Chiffrement symétrique</a:t>
            </a:r>
          </a:p>
        </p:txBody>
      </p:sp>
      <p:sp>
        <p:nvSpPr>
          <p:cNvPr id="4" name="Content Placeholder 3">
            <a:extLst>
              <a:ext uri="{FF2B5EF4-FFF2-40B4-BE49-F238E27FC236}">
                <a16:creationId xmlns:a16="http://schemas.microsoft.com/office/drawing/2014/main" id="{891ABAE8-27AC-394A-A252-E70376FFE5CA}"/>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600">
                <a:solidFill>
                  <a:srgbClr val="000000"/>
                </a:solidFill>
              </a:rPr>
              <a:t>Les algorithmes asymétriques, également appelés algorithmes à clé publique, sont conçus pour que la clé utilisée pour le chiffrement soit différente de la clé utilisée pour le déchiffrement. </a:t>
            </a:r>
          </a:p>
          <a:p>
            <a:pPr marL="285750" indent="-285750" algn="l" rtl="0">
              <a:buFont typeface="Arial" panose="020B0604020202020204" pitchFamily="34" charset="0"/>
              <a:buChar char="•"/>
            </a:pPr>
            <a:r>
              <a:rPr lang="fr-FR" sz="1600">
                <a:solidFill>
                  <a:srgbClr val="000000"/>
                </a:solidFill>
              </a:rPr>
              <a:t>Les algorithmes asymétriques utilisent une clé publique et une clé privée. La clé appariée complémentaire est requise pour le déchiffrement. Les données chiffrées avec la clé publique nécessitent la clé privée pour être déchiffrées. Les algorithmes asymétriques assurent la confidentialité, l'authentification et l'intégrité en utilisant ce processus.</a:t>
            </a:r>
          </a:p>
          <a:p>
            <a:pPr marL="285750" indent="-285750" algn="l" rtl="0">
              <a:buFont typeface="Arial" panose="020B0604020202020204" pitchFamily="34" charset="0"/>
              <a:buChar char="•"/>
            </a:pPr>
            <a:r>
              <a:rPr lang="fr-FR" sz="1600">
                <a:solidFill>
                  <a:srgbClr val="000000"/>
                </a:solidFill>
              </a:rPr>
              <a:t>Aucune des parties ne disposant de secret partagé, il convient d'utiliser des clés particulièrement longues. Le chiffrement asymétrique peut utiliser des longueurs de clé entre 512 à 4 096 bits. Là où les longueurs de clé supérieures ou égales à 1 024 bits peuvent s'entendre comme fiables, les longueurs de clé plus courtes sont considérées comme non fiables.</a:t>
            </a:r>
          </a:p>
        </p:txBody>
      </p:sp>
    </p:spTree>
    <p:extLst>
      <p:ext uri="{BB962C8B-B14F-4D97-AF65-F5344CB8AC3E}">
        <p14:creationId xmlns:p14="http://schemas.microsoft.com/office/powerpoint/2010/main" val="175660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Cryptographie</a:t>
            </a:r>
            <a:br>
              <a:rPr lang="en-US" dirty="0"/>
            </a:br>
            <a:r>
              <a:rPr lang="fr-FR" sz="2400"/>
              <a:t>Chiffrement asymétrique (suite)</a:t>
            </a:r>
          </a:p>
        </p:txBody>
      </p:sp>
      <p:sp>
        <p:nvSpPr>
          <p:cNvPr id="5" name="Content Placeholder 4">
            <a:extLst>
              <a:ext uri="{FF2B5EF4-FFF2-40B4-BE49-F238E27FC236}">
                <a16:creationId xmlns:a16="http://schemas.microsoft.com/office/drawing/2014/main" id="{6C44E2E6-517C-8F46-A2AF-ED3DF437565A}"/>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Voici des exemples de protocoles qui utilisent des algorithmes à clé asymétrique:</a:t>
            </a:r>
          </a:p>
          <a:p>
            <a:pPr marL="415985" lvl="1" indent="-342900" rtl="0">
              <a:buFont typeface="Arial" panose="020B0604020202020204" pitchFamily="34" charset="0"/>
              <a:buChar char="•"/>
            </a:pPr>
            <a:r>
              <a:rPr lang="fr-FR" b="1">
                <a:solidFill>
                  <a:srgbClr val="000000"/>
                </a:solidFill>
              </a:rPr>
              <a:t>Échange de clés Internet IKE (Internet Key Exchange) -</a:t>
            </a:r>
            <a:r>
              <a:rPr lang="fr-FR">
                <a:solidFill>
                  <a:srgbClr val="000000"/>
                </a:solidFill>
              </a:rPr>
              <a:t> Il s'agit d'un composant fondamental des VPN IPsec.</a:t>
            </a:r>
          </a:p>
          <a:p>
            <a:pPr marL="415985" lvl="1" indent="-342900" rtl="0">
              <a:buFont typeface="Arial" panose="020B0604020202020204" pitchFamily="34" charset="0"/>
              <a:buChar char="•"/>
            </a:pPr>
            <a:r>
              <a:rPr lang="fr-FR" b="1">
                <a:solidFill>
                  <a:srgbClr val="000000"/>
                </a:solidFill>
              </a:rPr>
              <a:t>SSL (Secure Socket Layer) -</a:t>
            </a:r>
            <a:r>
              <a:rPr lang="fr-FR">
                <a:solidFill>
                  <a:srgbClr val="000000"/>
                </a:solidFill>
              </a:rPr>
              <a:t> Ceci est maintenant implémenté en tant que TLS (Transport Layer Security) standard de l'IETF.</a:t>
            </a:r>
          </a:p>
          <a:p>
            <a:pPr marL="415985" lvl="1" indent="-342900" rtl="0">
              <a:buFont typeface="Arial" panose="020B0604020202020204" pitchFamily="34" charset="0"/>
              <a:buChar char="•"/>
            </a:pPr>
            <a:r>
              <a:rPr lang="fr-FR" b="1">
                <a:solidFill>
                  <a:srgbClr val="000000"/>
                </a:solidFill>
              </a:rPr>
              <a:t>SSH (Secure Shell) -</a:t>
            </a:r>
            <a:r>
              <a:rPr lang="fr-FR">
                <a:solidFill>
                  <a:srgbClr val="000000"/>
                </a:solidFill>
              </a:rPr>
              <a:t>  protocole qui assure une connexion à distance sécurisée aux appareils réseau.</a:t>
            </a:r>
          </a:p>
          <a:p>
            <a:pPr marL="415985" lvl="1" indent="-342900" rtl="0">
              <a:buFont typeface="Arial" panose="020B0604020202020204" pitchFamily="34" charset="0"/>
              <a:buChar char="•"/>
            </a:pPr>
            <a:r>
              <a:rPr lang="fr-FR" b="1">
                <a:solidFill>
                  <a:srgbClr val="000000"/>
                </a:solidFill>
              </a:rPr>
              <a:t>PGP (Pretty Good Privacy) -</a:t>
            </a:r>
            <a:r>
              <a:rPr lang="fr-FR">
                <a:solidFill>
                  <a:srgbClr val="000000"/>
                </a:solidFill>
              </a:rPr>
              <a:t> Ce programme informatique fournit une confidentialité cryptographique et une authentification. Il est souvent utilisé pour augmenter la sécurité des communications par e-mail</a:t>
            </a:r>
            <a:r>
              <a:rPr lang="fr-FR" sz="1000">
                <a:solidFill>
                  <a:srgbClr val="000000"/>
                </a:solidFill>
              </a:rPr>
              <a:t>.</a:t>
            </a:r>
          </a:p>
          <a:p>
            <a:pPr marL="342900" indent="-342900" algn="l" rtl="0">
              <a:buFont typeface="Arial" panose="020B0604020202020204" pitchFamily="34" charset="0"/>
              <a:buChar char="•"/>
            </a:pPr>
            <a:r>
              <a:rPr lang="fr-FR" sz="1600">
                <a:solidFill>
                  <a:srgbClr val="000000"/>
                </a:solidFill>
              </a:rPr>
              <a:t>Les algorithmes asymétriques sont considérablement plus lents que les algorithmes symétriques. Leur conception se base sur des problèmes informatiques, tels que la factorisation des nombres extrêmement grands ou le calcul de logarithmes discrets de très grands nombres.</a:t>
            </a:r>
          </a:p>
          <a:p>
            <a:pPr marL="342900" indent="-342900" algn="l" rtl="0">
              <a:buFont typeface="Arial" panose="020B0604020202020204" pitchFamily="34" charset="0"/>
              <a:buChar char="•"/>
            </a:pPr>
            <a:r>
              <a:rPr lang="fr-FR" sz="1600">
                <a:solidFill>
                  <a:srgbClr val="000000"/>
                </a:solidFill>
              </a:rPr>
              <a:t>Parce qu'ils sont lents, les algorithmes asymétriques sont généralement utilisés dans les mécanismes cryptographiques à faible volume, tels que les signatures numériques et l'échange de clés. </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453713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1_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3.xml><?xml version="1.0" encoding="utf-8"?>
<a:theme xmlns:a="http://schemas.openxmlformats.org/drawingml/2006/main" name="2_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5433</TotalTime>
  <Words>15888</Words>
  <Application>Microsoft Office PowerPoint</Application>
  <PresentationFormat>On-screen Show (16:9)</PresentationFormat>
  <Paragraphs>1325</Paragraphs>
  <Slides>110</Slides>
  <Notes>108</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110</vt:i4>
      </vt:variant>
    </vt:vector>
  </HeadingPairs>
  <TitlesOfParts>
    <vt:vector size="118" baseType="lpstr">
      <vt:lpstr>CiscoSans</vt:lpstr>
      <vt:lpstr>CiscoSans ExtraLight</vt:lpstr>
      <vt:lpstr>Arial</vt:lpstr>
      <vt:lpstr>Calibri</vt:lpstr>
      <vt:lpstr>Wingdings</vt:lpstr>
      <vt:lpstr>Default Theme</vt:lpstr>
      <vt:lpstr>1_Default Theme</vt:lpstr>
      <vt:lpstr>2_Default Theme</vt:lpstr>
      <vt:lpstr>Module 3: Concepts de sécurité des réseaux</vt:lpstr>
      <vt:lpstr>Contenu pédagogique de l'instructeur - Guide de planification du module 3</vt:lpstr>
      <vt:lpstr>À quoi s'attendre dans ce module</vt:lpstr>
      <vt:lpstr>À quoi s'attendre dans ce module (suite)</vt:lpstr>
      <vt:lpstr>Vérifiez votre compréhension</vt:lpstr>
      <vt:lpstr>Activités du mode physique du Packet Tracer :</vt:lpstr>
      <vt:lpstr>Module 3: Activités</vt:lpstr>
      <vt:lpstr>Module 3: Activités</vt:lpstr>
      <vt:lpstr>Module 3: Activités</vt:lpstr>
      <vt:lpstr>Module 3: Meilleures pratiques</vt:lpstr>
      <vt:lpstr>Module 3: Meilleures Pratiques (Suite)</vt:lpstr>
      <vt:lpstr>Module 3: Meilleures Pratiques (Suite)</vt:lpstr>
      <vt:lpstr>Module 3: Concepts de sécurité des réseaux</vt:lpstr>
      <vt:lpstr>Objectifs du module</vt:lpstr>
      <vt:lpstr>Déclaration de piratage éthique</vt:lpstr>
      <vt:lpstr>3.1 État actuel de la cybersécurité:</vt:lpstr>
      <vt:lpstr>État actuel de la cybersécurité État actuel des affaires</vt:lpstr>
      <vt:lpstr>État actuel de la cybersécurité Vecteurs d'attaques réseau</vt:lpstr>
      <vt:lpstr>État actuel de la cybersécurité Perte de données</vt:lpstr>
      <vt:lpstr>État actuel de la cybersécurité Perte de données (suite)</vt:lpstr>
      <vt:lpstr>3.2 Acteurs de menace</vt:lpstr>
      <vt:lpstr>Acteur de menace Le pirate</vt:lpstr>
      <vt:lpstr>Acteurs de menace L'évolution des pirates</vt:lpstr>
      <vt:lpstr>Acteurs de menace Cybercriminels</vt:lpstr>
      <vt:lpstr>Acteurs de menace Les hacktivistes</vt:lpstr>
      <vt:lpstr>Acteurs de menace Pirates sponsorisés par l'État</vt:lpstr>
      <vt:lpstr>3.3 Outils d'acteur de menace</vt:lpstr>
      <vt:lpstr>Outils d'acteur de menace Vidéo - Outils d'acteur de menace</vt:lpstr>
      <vt:lpstr>Outils d'acteur de menace Introduction aux outils d'attaque</vt:lpstr>
      <vt:lpstr>Outils d'acteur de menace Évolution des outils de sécurité</vt:lpstr>
      <vt:lpstr>Outils d'acteur de menace Évolution des outils de sécurité (suite)</vt:lpstr>
      <vt:lpstr>Outils d'acteur de menace Types d'attaque</vt:lpstr>
      <vt:lpstr>3.4 Logiciel malveillant</vt:lpstr>
      <vt:lpstr>Logiciel malveillant Présentation des logiciels malveillants</vt:lpstr>
      <vt:lpstr>Malware Virus et chevaux de Troie</vt:lpstr>
      <vt:lpstr>Logiciel malveillant Virus et chevaux de Troie (Trojan Horses) (suite)</vt:lpstr>
      <vt:lpstr>Logiciel malveillant Virus et chevaux de Troie (Trojan Horses) (suite)</vt:lpstr>
      <vt:lpstr>Logiciels malveillants Types de Logiciels malveillants</vt:lpstr>
      <vt:lpstr>3.5 Attaques réseau courantes</vt:lpstr>
      <vt:lpstr>Attaques réseau courantes Présentation des attaques réseau courantes</vt:lpstr>
      <vt:lpstr> Vidéo sur les attaques réseau courantes - Attaques réseau communes</vt:lpstr>
      <vt:lpstr>Attaques réseau courantes Attaques de reconnaissance</vt:lpstr>
      <vt:lpstr>Attaques réseau courantes Attaques de reconnaissance (suite)</vt:lpstr>
      <vt:lpstr> Vidéo sur les attaques réseau courantes- Accès et attaques d'ingénierie sociale</vt:lpstr>
      <vt:lpstr>Attaques réseau courantes Attaques d'accès</vt:lpstr>
      <vt:lpstr>Attaques réseau courantes Attaques d'ingénierie sociale</vt:lpstr>
      <vt:lpstr>Attaques réseau courantes Attaques d'ingénierie sociale (suite) </vt:lpstr>
      <vt:lpstr>Attaques réseau courantes Attaques d'ingénierie sociale (suite) </vt:lpstr>
      <vt:lpstr>Attaques réseau courantes Travaux pratiques – Ingénierie sociale</vt:lpstr>
      <vt:lpstr>Attaques réseau courantes Vidéo –Attaques par déni de service</vt:lpstr>
      <vt:lpstr>Attaques réseau courantes Attaques DoS et DDoS</vt:lpstr>
      <vt:lpstr>3.6 Vulnérabilités et menaces IP</vt:lpstr>
      <vt:lpstr> Vidéo sur les vulnérabilités et menaces IP - Attaques IP et ICMP courantes</vt:lpstr>
      <vt:lpstr>Menaces et vulnérabilités IP IPv4 et IPv6</vt:lpstr>
      <vt:lpstr>Menaces et vulnérabilités IP Attaques ICMP</vt:lpstr>
      <vt:lpstr>Menaces et vulnérabilités IP Attaques ICMP (suite)</vt:lpstr>
      <vt:lpstr> Vidéo sur les vulnérabilités et les menaces IP - Attaque d'amplification, de réflexion et d'usurpation</vt:lpstr>
      <vt:lpstr>Menaces et vulnérabilités IP Attaques par amplification et réflexion</vt:lpstr>
      <vt:lpstr>Menaces et vulnérabilités IP Attaques par usurpation d'adresse</vt:lpstr>
      <vt:lpstr>3.7 Vulnérabilités TCP et UDP</vt:lpstr>
      <vt:lpstr>Vulnérabilités TCP et UDP En-tête de segment TCP</vt:lpstr>
      <vt:lpstr>Vulnérabilités TCP et UDP Services TCP</vt:lpstr>
      <vt:lpstr>Vulnérabilités TCP et UDP Services TCP (suite)</vt:lpstr>
      <vt:lpstr>Vulnérabilités TCP et UDP Attaques TCP</vt:lpstr>
      <vt:lpstr>Vulnérabilités TCP et UDP Attaques TCP (suite)</vt:lpstr>
      <vt:lpstr>Vulnérabilités TCP et UDP Attaques TCP (suite)</vt:lpstr>
      <vt:lpstr>Vulnérabilités TCP et UDP En-tête et fonctionnement du segment UDP</vt:lpstr>
      <vt:lpstr>Vulnérabilités TCP et UDP Attaques UDP</vt:lpstr>
      <vt:lpstr>3.8 Services IP</vt:lpstr>
      <vt:lpstr>Services IP Vulnérabilités ARP</vt:lpstr>
      <vt:lpstr>Services IP Empoisonnement du cache ARP</vt:lpstr>
      <vt:lpstr> Vidéo des services IP - Usurpation ARP</vt:lpstr>
      <vt:lpstr>ServicesIP Attaques DNS</vt:lpstr>
      <vt:lpstr>ServicesIP Attaques DNS (suite)</vt:lpstr>
      <vt:lpstr>ServicesIP Attaques DNS (suite)</vt:lpstr>
      <vt:lpstr>ServicesIP Attaques DNS (suite)</vt:lpstr>
      <vt:lpstr>Services IP Tunnellisation (tunneling) DNS</vt:lpstr>
      <vt:lpstr>Services IP DHCP</vt:lpstr>
      <vt:lpstr>ServicesIP Attaques DHCP</vt:lpstr>
      <vt:lpstr>ServicesIP Attaques DHCP (suite)</vt:lpstr>
      <vt:lpstr>Services IP Travaux pratiques– Explorer le trafic DNS</vt:lpstr>
      <vt:lpstr>3.9 Meilleures pratiques de sécurité réseau</vt:lpstr>
      <vt:lpstr>Meilleures pratiques de sécurité réseau Confidentialité, disponibilité et intégrité</vt:lpstr>
      <vt:lpstr>Meilleures pratiques de sécurité réseau L'approche de défense en profondeur</vt:lpstr>
      <vt:lpstr>Meilleures pratiques de sécurité réseau Pare-feu</vt:lpstr>
      <vt:lpstr>Meilleures pratiques de sécurité réseau IPS</vt:lpstr>
      <vt:lpstr>Meilleures pratiques de sécurité réseau IPS (suite)</vt:lpstr>
      <vt:lpstr>Meilleures pratiques de sécurité réseau Appareils de sécurité du contenu</vt:lpstr>
      <vt:lpstr>3.10 Cryptographie</vt:lpstr>
      <vt:lpstr> Vidéo de cryptographie - Cryptographie</vt:lpstr>
      <vt:lpstr>Cryptographie Sécurisant les communications</vt:lpstr>
      <vt:lpstr>Cryptographie Intégrité des données</vt:lpstr>
      <vt:lpstr>Cryptographie Fonctions de hash</vt:lpstr>
      <vt:lpstr>Cryptographie Authentification de l'origine</vt:lpstr>
      <vt:lpstr>Cryptographie Confidentialité des données</vt:lpstr>
      <vt:lpstr>Cryptographie Chiffrement symétrique</vt:lpstr>
      <vt:lpstr>Cryptographie symétrique Cryptage (suite)</vt:lpstr>
      <vt:lpstr>Cryptographie Chiffrement symétrique</vt:lpstr>
      <vt:lpstr>Cryptographie Chiffrement asymétrique (suite)</vt:lpstr>
      <vt:lpstr>Cryptographie Chiffrement asymétrique (suite)</vt:lpstr>
      <vt:lpstr>Cryptographie Diffie-Hellman</vt:lpstr>
      <vt:lpstr>Cryptographie Diffie-Hellman (suite)</vt:lpstr>
      <vt:lpstr>3.11 Module pratique et questionnaire</vt:lpstr>
      <vt:lpstr>Module Pratique et Questionnaire Paquet Tracer — Scénario de sécurité réseau — Mode physique  </vt:lpstr>
      <vt:lpstr>Module pratique et questionnaire Qu'est-ce que j'ai appris dans ce module?</vt:lpstr>
      <vt:lpstr>Module pratique et questionnaire Qu'est-ce que j'ai appris dans ce module?</vt:lpstr>
      <vt:lpstr>Module pratique et questionnaire Qu'est-ce que j'ai appris dans ce module?</vt:lpstr>
      <vt:lpstr>Module 3: Concepts de sécurité réseau Nouveaux termes et commandes</vt:lpstr>
      <vt:lpstr>Module 3: Concepts de sécurité réseau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374</cp:revision>
  <dcterms:created xsi:type="dcterms:W3CDTF">2019-10-18T06:21:22Z</dcterms:created>
  <dcterms:modified xsi:type="dcterms:W3CDTF">2021-04-13T19:29:01Z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