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tags/tag16.xml" ContentType="application/vnd.openxmlformats-officedocument.presentationml.tags+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tags/tag19.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tags/tag17.xml" ContentType="application/vnd.openxmlformats-officedocument.presentationml.tag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tags/tag15.xml" ContentType="application/vnd.openxmlformats-officedocument.presentationml.tags+xml"/>
  <Override PartName="/ppt/notesSlides/notesSlide40.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slides/slide8.xml" ContentType="application/vnd.openxmlformats-officedocument.presentationml.slide+xml"/>
  <Override PartName="/ppt/notesSlides/notesSlide4.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tags/tag18.xml" ContentType="application/vnd.openxmlformats-officedocument.presentationml.tag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tags/tag14.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4"/>
  </p:notesMasterIdLst>
  <p:sldIdLst>
    <p:sldId id="513" r:id="rId2"/>
    <p:sldId id="730" r:id="rId3"/>
    <p:sldId id="1272" r:id="rId4"/>
    <p:sldId id="1071" r:id="rId5"/>
    <p:sldId id="1273" r:id="rId6"/>
    <p:sldId id="763" r:id="rId7"/>
    <p:sldId id="1052" r:id="rId8"/>
    <p:sldId id="1069" r:id="rId9"/>
    <p:sldId id="876" r:id="rId10"/>
    <p:sldId id="860" r:id="rId11"/>
    <p:sldId id="759" r:id="rId12"/>
    <p:sldId id="1054" r:id="rId13"/>
    <p:sldId id="1094" r:id="rId14"/>
    <p:sldId id="1096" r:id="rId15"/>
    <p:sldId id="1095" r:id="rId16"/>
    <p:sldId id="1097" r:id="rId17"/>
    <p:sldId id="1056" r:id="rId18"/>
    <p:sldId id="1098" r:id="rId19"/>
    <p:sldId id="1099" r:id="rId20"/>
    <p:sldId id="1100" r:id="rId21"/>
    <p:sldId id="1101" r:id="rId22"/>
    <p:sldId id="1102" r:id="rId23"/>
    <p:sldId id="1103" r:id="rId24"/>
    <p:sldId id="1104" r:id="rId25"/>
    <p:sldId id="1105" r:id="rId26"/>
    <p:sldId id="1106" r:id="rId27"/>
    <p:sldId id="1063" r:id="rId28"/>
    <p:sldId id="1107" r:id="rId29"/>
    <p:sldId id="1109" r:id="rId30"/>
    <p:sldId id="1108" r:id="rId31"/>
    <p:sldId id="1110" r:id="rId32"/>
    <p:sldId id="1111" r:id="rId33"/>
    <p:sldId id="1112" r:id="rId34"/>
    <p:sldId id="1113" r:id="rId35"/>
    <p:sldId id="1114" r:id="rId36"/>
    <p:sldId id="1117" r:id="rId37"/>
    <p:sldId id="1115" r:id="rId38"/>
    <p:sldId id="957" r:id="rId39"/>
    <p:sldId id="1089" r:id="rId40"/>
    <p:sldId id="1118" r:id="rId41"/>
    <p:sldId id="874" r:id="rId42"/>
    <p:sldId id="291" r:id="rId43"/>
  </p:sldIdLst>
  <p:sldSz cx="9144000" cy="5143500" type="screen16x9"/>
  <p:notesSz cx="6858000" cy="9144000"/>
  <p:custDataLst>
    <p:tags r:id="rId45"/>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xmlns="">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xmlns="" userId="S-1-5-21-1708537768-1303643608-725345543-200204" providerId="AD"/>
      </p:ext>
    </p:extLst>
  </p:cmAuthor>
  <p:cmAuthor id="2" name="Bob Vachon" initials="BV" lastIdx="24" clrIdx="2">
    <p:extLst>
      <p:ext uri="{19B8F6BF-5375-455C-9EA6-DF929625EA0E}">
        <p15:presenceInfo xmlns:p15="http://schemas.microsoft.com/office/powerpoint/2012/main" xmlns="" userId="c7abe87968a0b633" providerId="Windows Live"/>
      </p:ext>
    </p:extLst>
  </p:cmAuthor>
  <p:cmAuthor id="3" name="Sue Livingston -X (suliving - UNICON INC at Cisco)" initials="SL-(-UIaC" lastIdx="29" clrIdx="3">
    <p:extLst>
      <p:ext uri="{19B8F6BF-5375-455C-9EA6-DF929625EA0E}">
        <p15:presenceInfo xmlns:p15="http://schemas.microsoft.com/office/powerpoint/2012/main" xmlns="" userId="S::suliving@cisco.com::dc701d48-dd51-411a-9041-b7f1328f1486" providerId="AD"/>
      </p:ext>
    </p:extLst>
  </p:cmAuthor>
  <p:cmAuthor id="4" name="jagibbon" initials="jmg" lastIdx="8" clrIdx="4">
    <p:extLst>
      <p:ext uri="{19B8F6BF-5375-455C-9EA6-DF929625EA0E}">
        <p15:presenceInfo xmlns:p15="http://schemas.microsoft.com/office/powerpoint/2012/main" xmlns=""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00"/>
    <a:srgbClr val="AFE8FB"/>
    <a:srgbClr val="0000CC"/>
    <a:srgbClr val="000099"/>
    <a:srgbClr val="CC99FF"/>
    <a:srgbClr val="CC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48" autoAdjust="0"/>
    <p:restoredTop sz="77288" autoAdjust="0"/>
  </p:normalViewPr>
  <p:slideViewPr>
    <p:cSldViewPr snapToGrid="0" showGuides="1">
      <p:cViewPr varScale="1">
        <p:scale>
          <a:sx n="80" d="100"/>
          <a:sy n="80" d="100"/>
        </p:scale>
        <p:origin x="-978" y="-96"/>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pPr/>
              <a:t>5/2/2020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pPr/>
              <a:t>‹#›</a:t>
            </a:fld>
            <a:endParaRPr lang="en-US" dirty="0"/>
          </a:p>
        </p:txBody>
      </p:sp>
    </p:spTree>
    <p:extLst>
      <p:ext uri="{BB962C8B-B14F-4D97-AF65-F5344CB8AC3E}">
        <p14:creationId xmlns:p14="http://schemas.microsoft.com/office/powerpoint/2010/main" xmlns=""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Réseau de Cisco (Cisco Networking Academy Program)</a:t>
            </a:r>
          </a:p>
          <a:p>
            <a:pPr rtl="0">
              <a:buFontTx/>
              <a:buNone/>
            </a:pPr>
            <a:r>
              <a:rPr lang="fr-FR" b="0" baseline="0"/>
              <a:t>Réseau, Sécurité et Automatisation D'entreprise</a:t>
            </a:r>
            <a:r>
              <a:rPr lang="fr-FR" b="0"/>
              <a:t>v7.0 (ENSA)</a:t>
            </a:r>
          </a:p>
          <a:p>
            <a:pPr rtl="0">
              <a:buFontTx/>
              <a:buNone/>
            </a:pPr>
            <a:r>
              <a:rPr lang="fr-FR" b="0"/>
              <a:t>Module 8 : Conceptions de VPN et IPsec</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1</a:t>
            </a:fld>
            <a:endParaRPr/>
          </a:p>
        </p:txBody>
      </p:sp>
    </p:spTree>
    <p:extLst>
      <p:ext uri="{BB962C8B-B14F-4D97-AF65-F5344CB8AC3E}">
        <p14:creationId xmlns:p14="http://schemas.microsoft.com/office/powerpoint/2010/main" xmlns:c15="http://schemas.microsoft.com/office/drawing/2012/chart" xmlns:c="http://schemas.openxmlformats.org/drawingml/2006/chart" xmlns=""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8.1 - Technologie de VPN</a:t>
            </a:r>
          </a:p>
          <a:p>
            <a:pPr rtl="0"/>
            <a:r>
              <a:rPr lang="fr-FR"/>
              <a:t>8.1.1 – Réseaux privés virtuels (VPN)</a:t>
            </a:r>
          </a:p>
        </p:txBody>
      </p:sp>
      <p:sp>
        <p:nvSpPr>
          <p:cNvPr id="4" name="Slide Number Placeholder 3"/>
          <p:cNvSpPr>
            <a:spLocks noGrp="1"/>
          </p:cNvSpPr>
          <p:nvPr>
            <p:ph type="sldNum" sz="quarter" idx="5"/>
          </p:nvPr>
        </p:nvSpPr>
        <p:spPr/>
        <p:txBody>
          <a:bodyPr/>
          <a:lstStyle/>
          <a:p>
            <a:pPr rtl="0"/>
            <a:fld id="{5641018C-6CAF-B84E-B92C-ECB119457FBA}" type="slidenum">
              <a:rPr/>
              <a:pPr rtl="0"/>
              <a:t>12</a:t>
            </a:fld>
            <a:endParaRPr/>
          </a:p>
        </p:txBody>
      </p:sp>
    </p:spTree>
    <p:extLst>
      <p:ext uri="{BB962C8B-B14F-4D97-AF65-F5344CB8AC3E}">
        <p14:creationId xmlns:p14="http://schemas.microsoft.com/office/powerpoint/2010/main" xmlns:c15="http://schemas.microsoft.com/office/drawing/2012/chart" xmlns:c="http://schemas.openxmlformats.org/drawingml/2006/chart" xmlns="" val="30923122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8.1 - Technologie de VPN</a:t>
            </a:r>
          </a:p>
          <a:p>
            <a:pPr rtl="0"/>
            <a:r>
              <a:rPr lang="fr-FR"/>
              <a:t>8.1.2 – Les Bénéfices de VPN</a:t>
            </a:r>
          </a:p>
        </p:txBody>
      </p:sp>
      <p:sp>
        <p:nvSpPr>
          <p:cNvPr id="4" name="Slide Number Placeholder 3"/>
          <p:cNvSpPr>
            <a:spLocks noGrp="1"/>
          </p:cNvSpPr>
          <p:nvPr>
            <p:ph type="sldNum" sz="quarter" idx="5"/>
          </p:nvPr>
        </p:nvSpPr>
        <p:spPr/>
        <p:txBody>
          <a:bodyPr/>
          <a:lstStyle/>
          <a:p>
            <a:pPr rtl="0"/>
            <a:fld id="{5641018C-6CAF-B84E-B92C-ECB119457FBA}" type="slidenum">
              <a:rPr/>
              <a:pPr rtl="0"/>
              <a:t>13</a:t>
            </a:fld>
            <a:endParaRPr/>
          </a:p>
        </p:txBody>
      </p:sp>
    </p:spTree>
    <p:extLst>
      <p:ext uri="{BB962C8B-B14F-4D97-AF65-F5344CB8AC3E}">
        <p14:creationId xmlns:p14="http://schemas.microsoft.com/office/powerpoint/2010/main" xmlns:c15="http://schemas.microsoft.com/office/drawing/2012/chart" xmlns:c="http://schemas.openxmlformats.org/drawingml/2006/chart" xmlns="" val="2340742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8.1 - Technologie de VPN</a:t>
            </a:r>
          </a:p>
          <a:p>
            <a:pPr rtl="0"/>
            <a:r>
              <a:rPr lang="fr-FR"/>
              <a:t>8.1.3 – Décrire les VPN de site à site et d'accès à distance</a:t>
            </a:r>
          </a:p>
        </p:txBody>
      </p:sp>
      <p:sp>
        <p:nvSpPr>
          <p:cNvPr id="4" name="Slide Number Placeholder 3"/>
          <p:cNvSpPr>
            <a:spLocks noGrp="1"/>
          </p:cNvSpPr>
          <p:nvPr>
            <p:ph type="sldNum" sz="quarter" idx="5"/>
          </p:nvPr>
        </p:nvSpPr>
        <p:spPr/>
        <p:txBody>
          <a:bodyPr/>
          <a:lstStyle/>
          <a:p>
            <a:pPr rtl="0"/>
            <a:fld id="{5641018C-6CAF-B84E-B92C-ECB119457FBA}" type="slidenum">
              <a:rPr/>
              <a:pPr rtl="0"/>
              <a:t>14</a:t>
            </a:fld>
            <a:endParaRPr/>
          </a:p>
        </p:txBody>
      </p:sp>
    </p:spTree>
    <p:extLst>
      <p:ext uri="{BB962C8B-B14F-4D97-AF65-F5344CB8AC3E}">
        <p14:creationId xmlns:p14="http://schemas.microsoft.com/office/powerpoint/2010/main" xmlns:c15="http://schemas.microsoft.com/office/drawing/2012/chart" xmlns:c="http://schemas.openxmlformats.org/drawingml/2006/chart" xmlns="" val="9865379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8.1 - Technologie de VPN</a:t>
            </a:r>
          </a:p>
          <a:p>
            <a:pPr rtl="0"/>
            <a:r>
              <a:rPr lang="fr-FR"/>
              <a:t>8.1.3 – Décrire les VPN de site à site et d'accès à distance (Cont.)</a:t>
            </a:r>
          </a:p>
        </p:txBody>
      </p:sp>
      <p:sp>
        <p:nvSpPr>
          <p:cNvPr id="4" name="Slide Number Placeholder 3"/>
          <p:cNvSpPr>
            <a:spLocks noGrp="1"/>
          </p:cNvSpPr>
          <p:nvPr>
            <p:ph type="sldNum" sz="quarter" idx="5"/>
          </p:nvPr>
        </p:nvSpPr>
        <p:spPr/>
        <p:txBody>
          <a:bodyPr/>
          <a:lstStyle/>
          <a:p>
            <a:pPr rtl="0"/>
            <a:fld id="{5641018C-6CAF-B84E-B92C-ECB119457FBA}" type="slidenum">
              <a:rPr/>
              <a:pPr rtl="0"/>
              <a:t>15</a:t>
            </a:fld>
            <a:endParaRPr/>
          </a:p>
        </p:txBody>
      </p:sp>
    </p:spTree>
    <p:extLst>
      <p:ext uri="{BB962C8B-B14F-4D97-AF65-F5344CB8AC3E}">
        <p14:creationId xmlns:p14="http://schemas.microsoft.com/office/powerpoint/2010/main" xmlns:c15="http://schemas.microsoft.com/office/drawing/2012/chart" xmlns:c="http://schemas.openxmlformats.org/drawingml/2006/chart" xmlns="" val="20393978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8.1 - Technologie de VPN</a:t>
            </a:r>
          </a:p>
          <a:p>
            <a:pPr rtl="0"/>
            <a:r>
              <a:rPr lang="fr-FR"/>
              <a:t>8.1.4 – VPN d'entreprise et de prestataire de service</a:t>
            </a:r>
          </a:p>
          <a:p>
            <a:pPr rtl="0"/>
            <a:r>
              <a:rPr lang="fr-FR"/>
              <a:t>8.1.5 – Vérifiez votre compréhension: Technologie VPN</a:t>
            </a:r>
          </a:p>
        </p:txBody>
      </p:sp>
      <p:sp>
        <p:nvSpPr>
          <p:cNvPr id="4" name="Slide Number Placeholder 3"/>
          <p:cNvSpPr>
            <a:spLocks noGrp="1"/>
          </p:cNvSpPr>
          <p:nvPr>
            <p:ph type="sldNum" sz="quarter" idx="5"/>
          </p:nvPr>
        </p:nvSpPr>
        <p:spPr/>
        <p:txBody>
          <a:bodyPr/>
          <a:lstStyle/>
          <a:p>
            <a:pPr rtl="0"/>
            <a:fld id="{5641018C-6CAF-B84E-B92C-ECB119457FBA}" type="slidenum">
              <a:rPr/>
              <a:pPr rtl="0"/>
              <a:t>16</a:t>
            </a:fld>
            <a:endParaRPr/>
          </a:p>
        </p:txBody>
      </p:sp>
    </p:spTree>
    <p:extLst>
      <p:ext uri="{BB962C8B-B14F-4D97-AF65-F5344CB8AC3E}">
        <p14:creationId xmlns:p14="http://schemas.microsoft.com/office/powerpoint/2010/main" xmlns:c15="http://schemas.microsoft.com/office/drawing/2012/chart" xmlns:c="http://schemas.openxmlformats.org/drawingml/2006/chart" xmlns="" val="35256281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8.2 – Types de VPN</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17</a:t>
            </a:fld>
            <a:endParaRPr/>
          </a:p>
        </p:txBody>
      </p:sp>
    </p:spTree>
    <p:extLst>
      <p:ext uri="{BB962C8B-B14F-4D97-AF65-F5344CB8AC3E}">
        <p14:creationId xmlns:p14="http://schemas.microsoft.com/office/powerpoint/2010/main" xmlns:c15="http://schemas.microsoft.com/office/drawing/2012/chart" xmlns:c="http://schemas.openxmlformats.org/drawingml/2006/chart" xmlns="" val="3963291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8.2 – Types de VPN</a:t>
            </a:r>
          </a:p>
          <a:p>
            <a:pPr rtl="0"/>
            <a:r>
              <a:rPr lang="fr-FR"/>
              <a:t>8.2.1 – VPN d'accès à distance</a:t>
            </a:r>
          </a:p>
        </p:txBody>
      </p:sp>
      <p:sp>
        <p:nvSpPr>
          <p:cNvPr id="4" name="Slide Number Placeholder 3"/>
          <p:cNvSpPr>
            <a:spLocks noGrp="1"/>
          </p:cNvSpPr>
          <p:nvPr>
            <p:ph type="sldNum" sz="quarter" idx="5"/>
          </p:nvPr>
        </p:nvSpPr>
        <p:spPr/>
        <p:txBody>
          <a:bodyPr/>
          <a:lstStyle/>
          <a:p>
            <a:pPr rtl="0"/>
            <a:fld id="{5641018C-6CAF-B84E-B92C-ECB119457FBA}" type="slidenum">
              <a:rPr/>
              <a:pPr rtl="0"/>
              <a:t>18</a:t>
            </a:fld>
            <a:endParaRPr/>
          </a:p>
        </p:txBody>
      </p:sp>
    </p:spTree>
    <p:extLst>
      <p:ext uri="{BB962C8B-B14F-4D97-AF65-F5344CB8AC3E}">
        <p14:creationId xmlns:p14="http://schemas.microsoft.com/office/powerpoint/2010/main" xmlns:c15="http://schemas.microsoft.com/office/drawing/2012/chart" xmlns:c="http://schemas.openxmlformats.org/drawingml/2006/chart" xmlns="" val="7707901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8.2 – Types de VPN</a:t>
            </a:r>
          </a:p>
          <a:p>
            <a:pPr rtl="0"/>
            <a:r>
              <a:rPr lang="fr-FR"/>
              <a:t>8.2.2 – SSL VPNs</a:t>
            </a:r>
          </a:p>
        </p:txBody>
      </p:sp>
      <p:sp>
        <p:nvSpPr>
          <p:cNvPr id="4" name="Slide Number Placeholder 3"/>
          <p:cNvSpPr>
            <a:spLocks noGrp="1"/>
          </p:cNvSpPr>
          <p:nvPr>
            <p:ph type="sldNum" sz="quarter" idx="5"/>
          </p:nvPr>
        </p:nvSpPr>
        <p:spPr/>
        <p:txBody>
          <a:bodyPr/>
          <a:lstStyle/>
          <a:p>
            <a:pPr rtl="0"/>
            <a:fld id="{5641018C-6CAF-B84E-B92C-ECB119457FBA}" type="slidenum">
              <a:rPr/>
              <a:pPr rtl="0"/>
              <a:t>19</a:t>
            </a:fld>
            <a:endParaRPr/>
          </a:p>
        </p:txBody>
      </p:sp>
    </p:spTree>
    <p:extLst>
      <p:ext uri="{BB962C8B-B14F-4D97-AF65-F5344CB8AC3E}">
        <p14:creationId xmlns:p14="http://schemas.microsoft.com/office/powerpoint/2010/main" xmlns:c15="http://schemas.microsoft.com/office/drawing/2012/chart" xmlns:c="http://schemas.openxmlformats.org/drawingml/2006/chart" xmlns="" val="2462472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8.2 – Types de VPN</a:t>
            </a:r>
          </a:p>
          <a:p>
            <a:pPr rtl="0"/>
            <a:r>
              <a:rPr lang="fr-FR"/>
              <a:t>8.2.3 – VPN IPSec site-à-site</a:t>
            </a:r>
          </a:p>
        </p:txBody>
      </p:sp>
      <p:sp>
        <p:nvSpPr>
          <p:cNvPr id="4" name="Slide Number Placeholder 3"/>
          <p:cNvSpPr>
            <a:spLocks noGrp="1"/>
          </p:cNvSpPr>
          <p:nvPr>
            <p:ph type="sldNum" sz="quarter" idx="5"/>
          </p:nvPr>
        </p:nvSpPr>
        <p:spPr/>
        <p:txBody>
          <a:bodyPr/>
          <a:lstStyle/>
          <a:p>
            <a:pPr rtl="0"/>
            <a:fld id="{5641018C-6CAF-B84E-B92C-ECB119457FBA}" type="slidenum">
              <a:rPr/>
              <a:pPr rtl="0"/>
              <a:t>20</a:t>
            </a:fld>
            <a:endParaRPr/>
          </a:p>
        </p:txBody>
      </p:sp>
    </p:spTree>
    <p:extLst>
      <p:ext uri="{BB962C8B-B14F-4D97-AF65-F5344CB8AC3E}">
        <p14:creationId xmlns:p14="http://schemas.microsoft.com/office/powerpoint/2010/main" xmlns:c15="http://schemas.microsoft.com/office/drawing/2012/chart" xmlns:c="http://schemas.openxmlformats.org/drawingml/2006/chart" xmlns="" val="26641334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8.2 – Types de VPN</a:t>
            </a:r>
          </a:p>
          <a:p>
            <a:pPr rtl="0"/>
            <a:r>
              <a:rPr lang="fr-FR"/>
              <a:t>8.2.4 – GRE sur IPsec</a:t>
            </a:r>
          </a:p>
        </p:txBody>
      </p:sp>
      <p:sp>
        <p:nvSpPr>
          <p:cNvPr id="4" name="Slide Number Placeholder 3"/>
          <p:cNvSpPr>
            <a:spLocks noGrp="1"/>
          </p:cNvSpPr>
          <p:nvPr>
            <p:ph type="sldNum" sz="quarter" idx="5"/>
          </p:nvPr>
        </p:nvSpPr>
        <p:spPr/>
        <p:txBody>
          <a:bodyPr/>
          <a:lstStyle/>
          <a:p>
            <a:pPr rtl="0"/>
            <a:fld id="{5641018C-6CAF-B84E-B92C-ECB119457FBA}" type="slidenum">
              <a:rPr/>
              <a:pPr rtl="0"/>
              <a:t>21</a:t>
            </a:fld>
            <a:endParaRPr/>
          </a:p>
        </p:txBody>
      </p:sp>
    </p:spTree>
    <p:extLst>
      <p:ext uri="{BB962C8B-B14F-4D97-AF65-F5344CB8AC3E}">
        <p14:creationId xmlns:p14="http://schemas.microsoft.com/office/powerpoint/2010/main" xmlns:c15="http://schemas.microsoft.com/office/drawing/2012/chart" xmlns:c="http://schemas.openxmlformats.org/drawingml/2006/chart" xmlns="" val="2881076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rtl="0"/>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8.2 – Types de VPN</a:t>
            </a:r>
          </a:p>
          <a:p>
            <a:pPr rtl="0"/>
            <a:r>
              <a:rPr lang="fr-FR"/>
              <a:t>8.2.4 – GRE sur IPsec (Cont.)</a:t>
            </a:r>
          </a:p>
        </p:txBody>
      </p:sp>
      <p:sp>
        <p:nvSpPr>
          <p:cNvPr id="4" name="Slide Number Placeholder 3"/>
          <p:cNvSpPr>
            <a:spLocks noGrp="1"/>
          </p:cNvSpPr>
          <p:nvPr>
            <p:ph type="sldNum" sz="quarter" idx="5"/>
          </p:nvPr>
        </p:nvSpPr>
        <p:spPr/>
        <p:txBody>
          <a:bodyPr/>
          <a:lstStyle/>
          <a:p>
            <a:pPr rtl="0"/>
            <a:fld id="{5641018C-6CAF-B84E-B92C-ECB119457FBA}" type="slidenum">
              <a:rPr/>
              <a:pPr rtl="0"/>
              <a:t>22</a:t>
            </a:fld>
            <a:endParaRPr/>
          </a:p>
        </p:txBody>
      </p:sp>
    </p:spTree>
    <p:extLst>
      <p:ext uri="{BB962C8B-B14F-4D97-AF65-F5344CB8AC3E}">
        <p14:creationId xmlns:p14="http://schemas.microsoft.com/office/powerpoint/2010/main" xmlns:c15="http://schemas.microsoft.com/office/drawing/2012/chart" xmlns:c="http://schemas.openxmlformats.org/drawingml/2006/chart" xmlns="" val="8361919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8.2 – Types de VPN</a:t>
            </a:r>
          </a:p>
          <a:p>
            <a:pPr rtl="0"/>
            <a:r>
              <a:rPr lang="fr-FR"/>
              <a:t>8.2.4 – GRE sur IPsec (Cont.)</a:t>
            </a:r>
          </a:p>
        </p:txBody>
      </p:sp>
      <p:sp>
        <p:nvSpPr>
          <p:cNvPr id="4" name="Slide Number Placeholder 3"/>
          <p:cNvSpPr>
            <a:spLocks noGrp="1"/>
          </p:cNvSpPr>
          <p:nvPr>
            <p:ph type="sldNum" sz="quarter" idx="5"/>
          </p:nvPr>
        </p:nvSpPr>
        <p:spPr/>
        <p:txBody>
          <a:bodyPr/>
          <a:lstStyle/>
          <a:p>
            <a:pPr rtl="0"/>
            <a:fld id="{5641018C-6CAF-B84E-B92C-ECB119457FBA}" type="slidenum">
              <a:rPr/>
              <a:pPr rtl="0"/>
              <a:t>23</a:t>
            </a:fld>
            <a:endParaRPr/>
          </a:p>
        </p:txBody>
      </p:sp>
    </p:spTree>
    <p:extLst>
      <p:ext uri="{BB962C8B-B14F-4D97-AF65-F5344CB8AC3E}">
        <p14:creationId xmlns:p14="http://schemas.microsoft.com/office/powerpoint/2010/main" xmlns:c15="http://schemas.microsoft.com/office/drawing/2012/chart" xmlns:c="http://schemas.openxmlformats.org/drawingml/2006/chart" xmlns="" val="13255276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8.2 – Types de VPN</a:t>
            </a:r>
          </a:p>
          <a:p>
            <a:pPr rtl="0"/>
            <a:r>
              <a:rPr lang="fr-FR"/>
              <a:t>8.2.5 – VPN multipoints dynamiques</a:t>
            </a:r>
          </a:p>
        </p:txBody>
      </p:sp>
      <p:sp>
        <p:nvSpPr>
          <p:cNvPr id="4" name="Slide Number Placeholder 3"/>
          <p:cNvSpPr>
            <a:spLocks noGrp="1"/>
          </p:cNvSpPr>
          <p:nvPr>
            <p:ph type="sldNum" sz="quarter" idx="5"/>
          </p:nvPr>
        </p:nvSpPr>
        <p:spPr/>
        <p:txBody>
          <a:bodyPr/>
          <a:lstStyle/>
          <a:p>
            <a:pPr rtl="0"/>
            <a:fld id="{5641018C-6CAF-B84E-B92C-ECB119457FBA}" type="slidenum">
              <a:rPr/>
              <a:pPr rtl="0"/>
              <a:t>24</a:t>
            </a:fld>
            <a:endParaRPr/>
          </a:p>
        </p:txBody>
      </p:sp>
    </p:spTree>
    <p:extLst>
      <p:ext uri="{BB962C8B-B14F-4D97-AF65-F5344CB8AC3E}">
        <p14:creationId xmlns:p14="http://schemas.microsoft.com/office/powerpoint/2010/main" xmlns:c15="http://schemas.microsoft.com/office/drawing/2012/chart" xmlns:c="http://schemas.openxmlformats.org/drawingml/2006/chart" xmlns="" val="31965718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8.2 – Types de VPN</a:t>
            </a:r>
          </a:p>
          <a:p>
            <a:pPr rtl="0"/>
            <a:r>
              <a:rPr lang="fr-FR"/>
              <a:t>8.2.6 - L'interface de tunnel virtuel IPsec</a:t>
            </a:r>
          </a:p>
        </p:txBody>
      </p:sp>
      <p:sp>
        <p:nvSpPr>
          <p:cNvPr id="4" name="Slide Number Placeholder 3"/>
          <p:cNvSpPr>
            <a:spLocks noGrp="1"/>
          </p:cNvSpPr>
          <p:nvPr>
            <p:ph type="sldNum" sz="quarter" idx="5"/>
          </p:nvPr>
        </p:nvSpPr>
        <p:spPr/>
        <p:txBody>
          <a:bodyPr/>
          <a:lstStyle/>
          <a:p>
            <a:pPr rtl="0"/>
            <a:fld id="{5641018C-6CAF-B84E-B92C-ECB119457FBA}" type="slidenum">
              <a:rPr/>
              <a:pPr rtl="0"/>
              <a:t>25</a:t>
            </a:fld>
            <a:endParaRPr/>
          </a:p>
        </p:txBody>
      </p:sp>
    </p:spTree>
    <p:extLst>
      <p:ext uri="{BB962C8B-B14F-4D97-AF65-F5344CB8AC3E}">
        <p14:creationId xmlns:p14="http://schemas.microsoft.com/office/powerpoint/2010/main" xmlns:c15="http://schemas.microsoft.com/office/drawing/2012/chart" xmlns:c="http://schemas.openxmlformats.org/drawingml/2006/chart" xmlns="" val="22260303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8.2 – Types de VPN</a:t>
            </a:r>
          </a:p>
          <a:p>
            <a:pPr rtl="0"/>
            <a:r>
              <a:rPr lang="fr-FR"/>
              <a:t>8.2.7 – VPN MPLS prestataires de service</a:t>
            </a:r>
          </a:p>
          <a:p>
            <a:pPr rtl="0"/>
            <a:r>
              <a:rPr lang="fr-FR"/>
              <a:t>8.2.8 – Vérifiez votre compréhension - Types de réseaux</a:t>
            </a:r>
          </a:p>
        </p:txBody>
      </p:sp>
      <p:sp>
        <p:nvSpPr>
          <p:cNvPr id="4" name="Slide Number Placeholder 3"/>
          <p:cNvSpPr>
            <a:spLocks noGrp="1"/>
          </p:cNvSpPr>
          <p:nvPr>
            <p:ph type="sldNum" sz="quarter" idx="5"/>
          </p:nvPr>
        </p:nvSpPr>
        <p:spPr/>
        <p:txBody>
          <a:bodyPr/>
          <a:lstStyle/>
          <a:p>
            <a:pPr rtl="0"/>
            <a:fld id="{5641018C-6CAF-B84E-B92C-ECB119457FBA}" type="slidenum">
              <a:rPr/>
              <a:pPr rtl="0"/>
              <a:t>26</a:t>
            </a:fld>
            <a:endParaRPr/>
          </a:p>
        </p:txBody>
      </p:sp>
    </p:spTree>
    <p:extLst>
      <p:ext uri="{BB962C8B-B14F-4D97-AF65-F5344CB8AC3E}">
        <p14:creationId xmlns:p14="http://schemas.microsoft.com/office/powerpoint/2010/main" xmlns:c15="http://schemas.microsoft.com/office/drawing/2012/chart" xmlns:c="http://schemas.openxmlformats.org/drawingml/2006/chart" xmlns="" val="15644422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8.3 - IPsec</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27</a:t>
            </a:fld>
            <a:endParaRPr/>
          </a:p>
        </p:txBody>
      </p:sp>
    </p:spTree>
    <p:extLst>
      <p:ext uri="{BB962C8B-B14F-4D97-AF65-F5344CB8AC3E}">
        <p14:creationId xmlns:p14="http://schemas.microsoft.com/office/powerpoint/2010/main" xmlns:c15="http://schemas.microsoft.com/office/drawing/2012/chart" xmlns:c="http://schemas.openxmlformats.org/drawingml/2006/chart" xmlns="" val="9777554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8.3 - IPsec</a:t>
            </a:r>
          </a:p>
          <a:p>
            <a:pPr rtl="0"/>
            <a:r>
              <a:rPr lang="fr-FR"/>
              <a:t>8.3.1 – Vidéo – Conceptions IPSec</a:t>
            </a:r>
          </a:p>
        </p:txBody>
      </p:sp>
      <p:sp>
        <p:nvSpPr>
          <p:cNvPr id="4" name="Slide Number Placeholder 3"/>
          <p:cNvSpPr>
            <a:spLocks noGrp="1"/>
          </p:cNvSpPr>
          <p:nvPr>
            <p:ph type="sldNum" sz="quarter" idx="5"/>
          </p:nvPr>
        </p:nvSpPr>
        <p:spPr/>
        <p:txBody>
          <a:bodyPr/>
          <a:lstStyle/>
          <a:p>
            <a:pPr rtl="0"/>
            <a:fld id="{5641018C-6CAF-B84E-B92C-ECB119457FBA}" type="slidenum">
              <a:rPr/>
              <a:pPr rtl="0"/>
              <a:t>28</a:t>
            </a:fld>
            <a:endParaRPr/>
          </a:p>
        </p:txBody>
      </p:sp>
    </p:spTree>
    <p:extLst>
      <p:ext uri="{BB962C8B-B14F-4D97-AF65-F5344CB8AC3E}">
        <p14:creationId xmlns:p14="http://schemas.microsoft.com/office/powerpoint/2010/main" xmlns:c15="http://schemas.microsoft.com/office/drawing/2012/chart" xmlns:c="http://schemas.openxmlformats.org/drawingml/2006/chart" xmlns="" val="41591734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8.3 - IPsec</a:t>
            </a:r>
          </a:p>
          <a:p>
            <a:pPr rtl="0"/>
            <a:r>
              <a:rPr lang="fr-FR"/>
              <a:t>8.3.2 – Les Technologies IPSec</a:t>
            </a:r>
          </a:p>
        </p:txBody>
      </p:sp>
      <p:sp>
        <p:nvSpPr>
          <p:cNvPr id="4" name="Slide Number Placeholder 3"/>
          <p:cNvSpPr>
            <a:spLocks noGrp="1"/>
          </p:cNvSpPr>
          <p:nvPr>
            <p:ph type="sldNum" sz="quarter" idx="5"/>
          </p:nvPr>
        </p:nvSpPr>
        <p:spPr/>
        <p:txBody>
          <a:bodyPr/>
          <a:lstStyle/>
          <a:p>
            <a:pPr rtl="0"/>
            <a:fld id="{5641018C-6CAF-B84E-B92C-ECB119457FBA}" type="slidenum">
              <a:rPr/>
              <a:pPr rtl="0"/>
              <a:t>29</a:t>
            </a:fld>
            <a:endParaRPr/>
          </a:p>
        </p:txBody>
      </p:sp>
    </p:spTree>
    <p:extLst>
      <p:ext uri="{BB962C8B-B14F-4D97-AF65-F5344CB8AC3E}">
        <p14:creationId xmlns:p14="http://schemas.microsoft.com/office/powerpoint/2010/main" xmlns:c15="http://schemas.microsoft.com/office/drawing/2012/chart" xmlns:c="http://schemas.openxmlformats.org/drawingml/2006/chart" xmlns="" val="39549144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8.3 - IPsec</a:t>
            </a:r>
          </a:p>
          <a:p>
            <a:pPr rtl="0"/>
            <a:r>
              <a:rPr lang="fr-FR"/>
              <a:t>8.3.2 – Les Technologies IPSec (Cont.)</a:t>
            </a:r>
          </a:p>
        </p:txBody>
      </p:sp>
      <p:sp>
        <p:nvSpPr>
          <p:cNvPr id="4" name="Slide Number Placeholder 3"/>
          <p:cNvSpPr>
            <a:spLocks noGrp="1"/>
          </p:cNvSpPr>
          <p:nvPr>
            <p:ph type="sldNum" sz="quarter" idx="5"/>
          </p:nvPr>
        </p:nvSpPr>
        <p:spPr/>
        <p:txBody>
          <a:bodyPr/>
          <a:lstStyle/>
          <a:p>
            <a:pPr rtl="0"/>
            <a:fld id="{5641018C-6CAF-B84E-B92C-ECB119457FBA}" type="slidenum">
              <a:rPr/>
              <a:pPr rtl="0"/>
              <a:t>30</a:t>
            </a:fld>
            <a:endParaRPr/>
          </a:p>
        </p:txBody>
      </p:sp>
    </p:spTree>
    <p:extLst>
      <p:ext uri="{BB962C8B-B14F-4D97-AF65-F5344CB8AC3E}">
        <p14:creationId xmlns:p14="http://schemas.microsoft.com/office/powerpoint/2010/main" xmlns:c15="http://schemas.microsoft.com/office/drawing/2012/chart" xmlns:c="http://schemas.openxmlformats.org/drawingml/2006/chart" xmlns="" val="11007038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8.3 - IPsec</a:t>
            </a:r>
          </a:p>
          <a:p>
            <a:pPr rtl="0"/>
            <a:r>
              <a:rPr lang="fr-FR"/>
              <a:t>8.3.3 – Encapsulation du protocole IPsec</a:t>
            </a:r>
          </a:p>
        </p:txBody>
      </p:sp>
      <p:sp>
        <p:nvSpPr>
          <p:cNvPr id="4" name="Slide Number Placeholder 3"/>
          <p:cNvSpPr>
            <a:spLocks noGrp="1"/>
          </p:cNvSpPr>
          <p:nvPr>
            <p:ph type="sldNum" sz="quarter" idx="5"/>
          </p:nvPr>
        </p:nvSpPr>
        <p:spPr/>
        <p:txBody>
          <a:bodyPr/>
          <a:lstStyle/>
          <a:p>
            <a:pPr rtl="0"/>
            <a:fld id="{5641018C-6CAF-B84E-B92C-ECB119457FBA}" type="slidenum">
              <a:rPr/>
              <a:pPr rtl="0"/>
              <a:t>31</a:t>
            </a:fld>
            <a:endParaRPr/>
          </a:p>
        </p:txBody>
      </p:sp>
    </p:spTree>
    <p:extLst>
      <p:ext uri="{BB962C8B-B14F-4D97-AF65-F5344CB8AC3E}">
        <p14:creationId xmlns:p14="http://schemas.microsoft.com/office/powerpoint/2010/main" xmlns:c15="http://schemas.microsoft.com/office/drawing/2012/chart" xmlns:c="http://schemas.openxmlformats.org/drawingml/2006/chart" xmlns="" val="1224247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8.3 - IPsec</a:t>
            </a:r>
          </a:p>
          <a:p>
            <a:pPr rtl="0"/>
            <a:r>
              <a:rPr lang="fr-FR"/>
              <a:t>8.3.4 – Confidentialité</a:t>
            </a:r>
          </a:p>
        </p:txBody>
      </p:sp>
      <p:sp>
        <p:nvSpPr>
          <p:cNvPr id="4" name="Slide Number Placeholder 3"/>
          <p:cNvSpPr>
            <a:spLocks noGrp="1"/>
          </p:cNvSpPr>
          <p:nvPr>
            <p:ph type="sldNum" sz="quarter" idx="5"/>
          </p:nvPr>
        </p:nvSpPr>
        <p:spPr/>
        <p:txBody>
          <a:bodyPr/>
          <a:lstStyle/>
          <a:p>
            <a:pPr rtl="0"/>
            <a:fld id="{5641018C-6CAF-B84E-B92C-ECB119457FBA}" type="slidenum">
              <a:rPr/>
              <a:pPr rtl="0"/>
              <a:t>32</a:t>
            </a:fld>
            <a:endParaRPr/>
          </a:p>
        </p:txBody>
      </p:sp>
    </p:spTree>
    <p:extLst>
      <p:ext uri="{BB962C8B-B14F-4D97-AF65-F5344CB8AC3E}">
        <p14:creationId xmlns:p14="http://schemas.microsoft.com/office/powerpoint/2010/main" xmlns:c15="http://schemas.microsoft.com/office/drawing/2012/chart" xmlns:c="http://schemas.openxmlformats.org/drawingml/2006/chart" xmlns="" val="34920747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8.3 - IPsec</a:t>
            </a:r>
          </a:p>
          <a:p>
            <a:pPr rtl="0"/>
            <a:r>
              <a:rPr lang="fr-FR"/>
              <a:t>8.3.4 – Confidentialité (Cont.)</a:t>
            </a:r>
          </a:p>
        </p:txBody>
      </p:sp>
      <p:sp>
        <p:nvSpPr>
          <p:cNvPr id="4" name="Slide Number Placeholder 3"/>
          <p:cNvSpPr>
            <a:spLocks noGrp="1"/>
          </p:cNvSpPr>
          <p:nvPr>
            <p:ph type="sldNum" sz="quarter" idx="5"/>
          </p:nvPr>
        </p:nvSpPr>
        <p:spPr/>
        <p:txBody>
          <a:bodyPr/>
          <a:lstStyle/>
          <a:p>
            <a:pPr rtl="0"/>
            <a:fld id="{5641018C-6CAF-B84E-B92C-ECB119457FBA}" type="slidenum">
              <a:rPr/>
              <a:pPr rtl="0"/>
              <a:t>33</a:t>
            </a:fld>
            <a:endParaRPr/>
          </a:p>
        </p:txBody>
      </p:sp>
    </p:spTree>
    <p:extLst>
      <p:ext uri="{BB962C8B-B14F-4D97-AF65-F5344CB8AC3E}">
        <p14:creationId xmlns:p14="http://schemas.microsoft.com/office/powerpoint/2010/main" xmlns:c15="http://schemas.microsoft.com/office/drawing/2012/chart" xmlns:c="http://schemas.openxmlformats.org/drawingml/2006/chart" xmlns="" val="23051118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8.3 - IPsec</a:t>
            </a:r>
          </a:p>
          <a:p>
            <a:pPr rtl="0"/>
            <a:r>
              <a:rPr lang="fr-FR"/>
              <a:t>8.3.5 – Intégrité</a:t>
            </a:r>
          </a:p>
        </p:txBody>
      </p:sp>
      <p:sp>
        <p:nvSpPr>
          <p:cNvPr id="4" name="Slide Number Placeholder 3"/>
          <p:cNvSpPr>
            <a:spLocks noGrp="1"/>
          </p:cNvSpPr>
          <p:nvPr>
            <p:ph type="sldNum" sz="quarter" idx="5"/>
          </p:nvPr>
        </p:nvSpPr>
        <p:spPr/>
        <p:txBody>
          <a:bodyPr/>
          <a:lstStyle/>
          <a:p>
            <a:pPr rtl="0"/>
            <a:fld id="{5641018C-6CAF-B84E-B92C-ECB119457FBA}" type="slidenum">
              <a:rPr/>
              <a:pPr rtl="0"/>
              <a:t>34</a:t>
            </a:fld>
            <a:endParaRPr/>
          </a:p>
        </p:txBody>
      </p:sp>
    </p:spTree>
    <p:extLst>
      <p:ext uri="{BB962C8B-B14F-4D97-AF65-F5344CB8AC3E}">
        <p14:creationId xmlns:p14="http://schemas.microsoft.com/office/powerpoint/2010/main" xmlns:c15="http://schemas.microsoft.com/office/drawing/2012/chart" xmlns:c="http://schemas.openxmlformats.org/drawingml/2006/chart" xmlns="" val="22479476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8.3 - IPsec</a:t>
            </a:r>
          </a:p>
          <a:p>
            <a:pPr rtl="0"/>
            <a:r>
              <a:rPr lang="fr-FR"/>
              <a:t>8.3.6 – Authentification</a:t>
            </a:r>
          </a:p>
        </p:txBody>
      </p:sp>
      <p:sp>
        <p:nvSpPr>
          <p:cNvPr id="4" name="Slide Number Placeholder 3"/>
          <p:cNvSpPr>
            <a:spLocks noGrp="1"/>
          </p:cNvSpPr>
          <p:nvPr>
            <p:ph type="sldNum" sz="quarter" idx="5"/>
          </p:nvPr>
        </p:nvSpPr>
        <p:spPr/>
        <p:txBody>
          <a:bodyPr/>
          <a:lstStyle/>
          <a:p>
            <a:pPr rtl="0"/>
            <a:fld id="{5641018C-6CAF-B84E-B92C-ECB119457FBA}" type="slidenum">
              <a:rPr/>
              <a:pPr rtl="0"/>
              <a:t>35</a:t>
            </a:fld>
            <a:endParaRPr/>
          </a:p>
        </p:txBody>
      </p:sp>
    </p:spTree>
    <p:extLst>
      <p:ext uri="{BB962C8B-B14F-4D97-AF65-F5344CB8AC3E}">
        <p14:creationId xmlns:p14="http://schemas.microsoft.com/office/powerpoint/2010/main" xmlns:c15="http://schemas.microsoft.com/office/drawing/2012/chart" xmlns:c="http://schemas.openxmlformats.org/drawingml/2006/chart" xmlns="" val="9980190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8.3 - IPsec</a:t>
            </a:r>
          </a:p>
          <a:p>
            <a:pPr rtl="0"/>
            <a:r>
              <a:rPr lang="fr-FR"/>
              <a:t>8.3.7 – Échange de clé sécurisé avec Diffie - Hellman</a:t>
            </a:r>
          </a:p>
        </p:txBody>
      </p:sp>
      <p:sp>
        <p:nvSpPr>
          <p:cNvPr id="4" name="Slide Number Placeholder 3"/>
          <p:cNvSpPr>
            <a:spLocks noGrp="1"/>
          </p:cNvSpPr>
          <p:nvPr>
            <p:ph type="sldNum" sz="quarter" idx="5"/>
          </p:nvPr>
        </p:nvSpPr>
        <p:spPr/>
        <p:txBody>
          <a:bodyPr/>
          <a:lstStyle/>
          <a:p>
            <a:pPr rtl="0"/>
            <a:fld id="{5641018C-6CAF-B84E-B92C-ECB119457FBA}" type="slidenum">
              <a:rPr/>
              <a:pPr rtl="0"/>
              <a:t>36</a:t>
            </a:fld>
            <a:endParaRPr/>
          </a:p>
        </p:txBody>
      </p:sp>
    </p:spTree>
    <p:extLst>
      <p:ext uri="{BB962C8B-B14F-4D97-AF65-F5344CB8AC3E}">
        <p14:creationId xmlns:p14="http://schemas.microsoft.com/office/powerpoint/2010/main" xmlns:c15="http://schemas.microsoft.com/office/drawing/2012/chart" xmlns:c="http://schemas.openxmlformats.org/drawingml/2006/chart" xmlns="" val="40618685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8.3 - IPsec</a:t>
            </a:r>
          </a:p>
          <a:p>
            <a:pPr rtl="0"/>
            <a:r>
              <a:rPr lang="fr-FR"/>
              <a:t>8.3.8 – Vidéo – Mode de transport et tunnel d'IPsec</a:t>
            </a:r>
          </a:p>
          <a:p>
            <a:pPr rtl="0"/>
            <a:r>
              <a:rPr lang="fr-FR"/>
              <a:t>8.3.9 – Vérifiez votre compréhension - IPsec</a:t>
            </a:r>
          </a:p>
        </p:txBody>
      </p:sp>
      <p:sp>
        <p:nvSpPr>
          <p:cNvPr id="4" name="Slide Number Placeholder 3"/>
          <p:cNvSpPr>
            <a:spLocks noGrp="1"/>
          </p:cNvSpPr>
          <p:nvPr>
            <p:ph type="sldNum" sz="quarter" idx="5"/>
          </p:nvPr>
        </p:nvSpPr>
        <p:spPr/>
        <p:txBody>
          <a:bodyPr/>
          <a:lstStyle/>
          <a:p>
            <a:pPr rtl="0"/>
            <a:fld id="{5641018C-6CAF-B84E-B92C-ECB119457FBA}" type="slidenum">
              <a:rPr/>
              <a:pPr rtl="0"/>
              <a:t>37</a:t>
            </a:fld>
            <a:endParaRPr/>
          </a:p>
        </p:txBody>
      </p:sp>
    </p:spTree>
    <p:extLst>
      <p:ext uri="{BB962C8B-B14F-4D97-AF65-F5344CB8AC3E}">
        <p14:creationId xmlns:p14="http://schemas.microsoft.com/office/powerpoint/2010/main" xmlns:c15="http://schemas.microsoft.com/office/drawing/2012/chart" xmlns:c="http://schemas.openxmlformats.org/drawingml/2006/chart" xmlns="" val="139565880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Les Concepts de VPN et IPsec</a:t>
            </a:r>
          </a:p>
          <a:p>
            <a:pPr rtl="0"/>
            <a:r>
              <a:rPr lang="fr-FR"/>
              <a:t>8.4 -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38</a:t>
            </a:fld>
            <a:endParaRPr/>
          </a:p>
        </p:txBody>
      </p:sp>
    </p:spTree>
    <p:extLst>
      <p:ext uri="{BB962C8B-B14F-4D97-AF65-F5344CB8AC3E}">
        <p14:creationId xmlns:p14="http://schemas.microsoft.com/office/powerpoint/2010/main" xmlns:c15="http://schemas.microsoft.com/office/drawing/2012/chart" xmlns:c="http://schemas.openxmlformats.org/drawingml/2006/chart" xmlns="" val="22171436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39</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rtl="0"/>
            <a:r>
              <a:rPr lang="fr-FR"/>
              <a:t>8 - Conceptions de VPN et IPsec</a:t>
            </a:r>
          </a:p>
          <a:p>
            <a:pPr rtl="0"/>
            <a:r>
              <a:rPr lang="fr-FR"/>
              <a:t>8.4 - Module pratique et questionnaire</a:t>
            </a:r>
          </a:p>
          <a:p>
            <a:pPr rtl="0"/>
            <a:r>
              <a:rPr lang="fr-FR"/>
              <a:t>8.4.1 – Qu'est-ce que j'ai appris dans ce module?</a:t>
            </a:r>
          </a:p>
        </p:txBody>
      </p:sp>
    </p:spTree>
    <p:extLst>
      <p:ext uri="{BB962C8B-B14F-4D97-AF65-F5344CB8AC3E}">
        <p14:creationId xmlns:p14="http://schemas.microsoft.com/office/powerpoint/2010/main" xmlns:c15="http://schemas.microsoft.com/office/drawing/2012/chart" xmlns:c="http://schemas.openxmlformats.org/drawingml/2006/chart" xmlns="" val="27074346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40</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rtl="0"/>
            <a:r>
              <a:rPr lang="fr-FR"/>
              <a:t>8 - Conceptions de VPN et IPsec</a:t>
            </a:r>
          </a:p>
          <a:p>
            <a:pPr rtl="0"/>
            <a:r>
              <a:rPr lang="fr-FR"/>
              <a:t>8.4 - Module pratique et questionnaire</a:t>
            </a:r>
          </a:p>
          <a:p>
            <a:pPr rtl="0"/>
            <a:r>
              <a:rPr lang="fr-FR"/>
              <a:t>8.4.1 – Qu'est-ce que j'ai appris dans ce module? (Cont.)</a:t>
            </a:r>
          </a:p>
        </p:txBody>
      </p:sp>
    </p:spTree>
    <p:extLst>
      <p:ext uri="{BB962C8B-B14F-4D97-AF65-F5344CB8AC3E}">
        <p14:creationId xmlns:p14="http://schemas.microsoft.com/office/powerpoint/2010/main" xmlns:c15="http://schemas.microsoft.com/office/drawing/2012/chart" xmlns:c="http://schemas.openxmlformats.org/drawingml/2006/chart" xmlns="" val="13126275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41</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xmlns:c15="http://schemas.microsoft.com/office/drawing/2012/chart" xmlns:c="http://schemas.openxmlformats.org/drawingml/2006/chart" xmlns="" val="2246742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42</a:t>
            </a:fld>
            <a:endParaRPr/>
          </a:p>
        </p:txBody>
      </p:sp>
    </p:spTree>
    <p:extLst>
      <p:ext uri="{BB962C8B-B14F-4D97-AF65-F5344CB8AC3E}">
        <p14:creationId xmlns:p14="http://schemas.microsoft.com/office/powerpoint/2010/main" xmlns:c15="http://schemas.microsoft.com/office/drawing/2012/chart" xmlns:c="http://schemas.openxmlformats.org/drawingml/2006/chart" xmlns="" val="1591394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7</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2154600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3914929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Réseau de Cisco (Cisco Networking Academy Program)</a:t>
            </a:r>
          </a:p>
          <a:p>
            <a:pPr rtl="0">
              <a:buFontTx/>
              <a:buNone/>
            </a:pPr>
            <a:r>
              <a:rPr lang="fr-FR" b="0" baseline="0"/>
              <a:t>Réseau, Sécurité et Automatisation D'entreprise</a:t>
            </a:r>
            <a:r>
              <a:rPr lang="fr-FR" b="0"/>
              <a:t>v7.0 (ENSA)</a:t>
            </a:r>
          </a:p>
          <a:p>
            <a:pPr rtl="0">
              <a:buFontTx/>
              <a:buNone/>
            </a:pPr>
            <a:r>
              <a:rPr lang="fr-FR" b="0"/>
              <a:t>Module 8 : Conceptions de VPN et IPsec</a:t>
            </a:r>
          </a:p>
        </p:txBody>
      </p:sp>
      <p:sp>
        <p:nvSpPr>
          <p:cNvPr id="4" name="Slide Number Placeholder 3"/>
          <p:cNvSpPr>
            <a:spLocks noGrp="1"/>
          </p:cNvSpPr>
          <p:nvPr>
            <p:ph type="sldNum" sz="quarter" idx="10"/>
          </p:nvPr>
        </p:nvSpPr>
        <p:spPr/>
        <p:txBody>
          <a:bodyPr/>
          <a:lstStyle/>
          <a:p>
            <a:pPr rtl="0"/>
            <a:fld id="{5641018C-6CAF-B84E-B92C-ECB119457FBA}" type="slidenum">
              <a:rPr/>
              <a:pPr rtl="0"/>
              <a:t>9</a:t>
            </a:fld>
            <a:endParaRPr/>
          </a:p>
        </p:txBody>
      </p:sp>
    </p:spTree>
    <p:extLst>
      <p:ext uri="{BB962C8B-B14F-4D97-AF65-F5344CB8AC3E}">
        <p14:creationId xmlns:p14="http://schemas.microsoft.com/office/powerpoint/2010/main" xmlns:c15="http://schemas.microsoft.com/office/drawing/2012/chart" xmlns:c="http://schemas.openxmlformats.org/drawingml/2006/chart" xmlns="" val="508118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10</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rtl="0">
              <a:buFontTx/>
              <a:buNone/>
            </a:pPr>
            <a:r>
              <a:rPr lang="fr-FR"/>
              <a:t>8 - Conceptions de VPN et IPsec</a:t>
            </a:r>
          </a:p>
          <a:p>
            <a:pPr rtl="0">
              <a:buFontTx/>
              <a:buNone/>
            </a:pPr>
            <a:r>
              <a:rPr lang="fr-FR"/>
              <a:t>8.0.2- Que vais-je apprendre à faire dans ce module.</a:t>
            </a:r>
          </a:p>
        </p:txBody>
      </p:sp>
    </p:spTree>
    <p:extLst>
      <p:ext uri="{BB962C8B-B14F-4D97-AF65-F5344CB8AC3E}">
        <p14:creationId xmlns:p14="http://schemas.microsoft.com/office/powerpoint/2010/main" xmlns:c15="http://schemas.microsoft.com/office/drawing/2012/chart" xmlns:c="http://schemas.openxmlformats.org/drawingml/2006/chart" xmlns="" val="1734445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Conceptions de VPN et IPsec</a:t>
            </a:r>
          </a:p>
          <a:p>
            <a:pPr rtl="0"/>
            <a:r>
              <a:rPr lang="fr-FR"/>
              <a:t>8.1 Technologie VPN</a:t>
            </a:r>
          </a:p>
        </p:txBody>
      </p:sp>
      <p:sp>
        <p:nvSpPr>
          <p:cNvPr id="4" name="Slide Number Placeholder 3"/>
          <p:cNvSpPr>
            <a:spLocks noGrp="1"/>
          </p:cNvSpPr>
          <p:nvPr>
            <p:ph type="sldNum" sz="quarter" idx="10"/>
          </p:nvPr>
        </p:nvSpPr>
        <p:spPr/>
        <p:txBody>
          <a:bodyPr/>
          <a:lstStyle/>
          <a:p>
            <a:pPr rtl="0"/>
            <a:fld id="{5641018C-6CAF-B84E-B92C-ECB119457FBA}" type="slidenum">
              <a:rPr/>
              <a:pPr rtl="0"/>
              <a:t>11</a:t>
            </a:fld>
            <a:endParaRPr/>
          </a:p>
        </p:txBody>
      </p:sp>
    </p:spTree>
    <p:extLst>
      <p:ext uri="{BB962C8B-B14F-4D97-AF65-F5344CB8AC3E}">
        <p14:creationId xmlns:p14="http://schemas.microsoft.com/office/powerpoint/2010/main" xmlns:c15="http://schemas.microsoft.com/office/drawing/2012/chart" xmlns:c="http://schemas.openxmlformats.org/drawingml/2006/chart" xmlns="" val="625529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xmlns:c15="http://schemas.microsoft.com/office/drawing/2012/chart" xmlns:c="http://schemas.openxmlformats.org/drawingml/2006/chart" xmlns=""/>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xmlns:c15="http://schemas.microsoft.com/office/drawing/2012/chart" xmlns:c="http://schemas.openxmlformats.org/drawingml/2006/chart" xmlns="" val="3086725553"/>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xmlns:c15="http://schemas.microsoft.com/office/drawing/2012/chart" xmlns:c="http://schemas.openxmlformats.org/drawingml/2006/chart" xmlns=""/>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xmlns:c15="http://schemas.microsoft.com/office/drawing/2012/chart" xmlns:c="http://schemas.openxmlformats.org/drawingml/2006/chart" xmlns=""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xmlns:c15="http://schemas.microsoft.com/office/drawing/2012/chart" xmlns:c="http://schemas.openxmlformats.org/drawingml/2006/chart" xmlns=""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xmlns:c15="http://schemas.microsoft.com/office/drawing/2012/chart" xmlns:c="http://schemas.openxmlformats.org/drawingml/2006/chart" xmlns=""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xmlns:c15="http://schemas.microsoft.com/office/drawing/2012/chart" xmlns:c="http://schemas.openxmlformats.org/drawingml/2006/chart" xmlns=""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xmlns:c15="http://schemas.microsoft.com/office/drawing/2012/chart" xmlns:c="http://schemas.openxmlformats.org/drawingml/2006/chart" xmlns=""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xmlns:c15="http://schemas.microsoft.com/office/drawing/2012/chart" xmlns:c="http://schemas.openxmlformats.org/drawingml/2006/chart" xmlns="" val="3653042546"/>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xmlns:c15="http://schemas.microsoft.com/office/drawing/2012/chart" xmlns:c="http://schemas.openxmlformats.org/drawingml/2006/chart" xmlns="" val="1974617842"/>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rtl="0"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xmlns:c15="http://schemas.microsoft.com/office/drawing/2012/chart" xmlns:c="http://schemas.openxmlformats.org/drawingml/2006/chart" xmlns=""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542967988"/>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xmlns:c15="http://schemas.microsoft.com/office/drawing/2012/chart" xmlns:c="http://schemas.openxmlformats.org/drawingml/2006/chart" xmlns=""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xmlns:c15="http://schemas.microsoft.com/office/drawing/2012/chart" xmlns:c="http://schemas.openxmlformats.org/drawingml/2006/chart" xmlns=""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xmlns:c15="http://schemas.microsoft.com/office/drawing/2012/chart" xmlns:c="http://schemas.openxmlformats.org/drawingml/2006/chart" xmlns=""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xmlns:c15="http://schemas.microsoft.com/office/drawing/2012/chart" xmlns:c="http://schemas.openxmlformats.org/drawingml/2006/chart" xmlns=""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rtl="0"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xmlns:c15="http://schemas.microsoft.com/office/drawing/2012/chart" xmlns:c="http://schemas.openxmlformats.org/drawingml/2006/chart" xmlns="">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0.xml"/><Relationship Id="rId1" Type="http://schemas.openxmlformats.org/officeDocument/2006/relationships/tags" Target="../tags/tag1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8 : Conceptions de VPN et IPsec</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Réseau, Sécurité et Automatisation D'entreprise v7.0 (ENSA) </a:t>
            </a:r>
          </a:p>
          <a:p>
            <a:endParaRPr lang="en-US" dirty="0"/>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de ce module</a:t>
            </a:r>
          </a:p>
        </p:txBody>
      </p:sp>
      <p:sp>
        <p:nvSpPr>
          <p:cNvPr id="3" name="Rectangle 1">
            <a:extLst>
              <a:ext uri="{FF2B5EF4-FFF2-40B4-BE49-F238E27FC236}">
                <a16:creationId xmlns:a16="http://schemas.microsoft.com/office/drawing/2014/main" xmlns:c15="http://schemas.microsoft.com/office/drawing/2012/chart" xmlns:c="http://schemas.openxmlformats.org/drawingml/2006/chart" xmlns="" id="{B5758CB9-E7D6-4639-ACDC-3F86DC2D2F72}"/>
              </a:ext>
            </a:extLst>
          </p:cNvPr>
          <p:cNvSpPr>
            <a:spLocks noChangeArrowheads="1"/>
          </p:cNvSpPr>
          <p:nvPr/>
        </p:nvSpPr>
        <p:spPr bwMode="auto">
          <a:xfrm>
            <a:off x="169682" y="646783"/>
            <a:ext cx="8804635" cy="1077218"/>
          </a:xfrm>
          <a:prstGeom prst="rect">
            <a:avLst/>
          </a:prstGeom>
          <a:noFill/>
          <a:ln>
            <a:noFill/>
          </a:ln>
          <a:effectLst/>
          <a:extLst>
            <a:ext uri="{909E8E84-426E-40DD-AFC4-6F175D3DCCD1}">
              <a14:hiddenFill xmlns:a14="http://schemas.microsoft.com/office/drawing/2010/main" xmlns:c15="http://schemas.microsoft.com/office/drawing/2012/chart" xmlns:c="http://schemas.openxmlformats.org/drawingml/2006/chart" xmlns="">
                <a:solidFill>
                  <a:schemeClr val="accent1"/>
                </a:solidFill>
              </a14:hiddenFill>
            </a:ext>
            <a:ext uri="{91240B29-F687-4F45-9708-019B960494DF}">
              <a14:hiddenLine xmlns:a14="http://schemas.microsoft.com/office/drawing/2010/main" xmlns:c15="http://schemas.microsoft.com/office/drawing/2012/chart" xmlns:c="http://schemas.openxmlformats.org/drawingml/2006/chart" xmlns="" w="9525">
                <a:solidFill>
                  <a:schemeClr val="tx1"/>
                </a:solidFill>
                <a:miter lim="800000"/>
                <a:headEnd/>
                <a:tailEnd/>
              </a14:hiddenLine>
            </a:ext>
            <a:ext uri="{AF507438-7753-43E0-B8FC-AC1667EBCBE1}">
              <a14:hiddenEffects xmlns:a14="http://schemas.microsoft.com/office/drawing/2010/main" xmlns:c15="http://schemas.microsoft.com/office/drawing/2012/chart" xmlns:c="http://schemas.openxmlformats.org/drawingml/2006/chart"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Module 8 : </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Conceptions de VPN et IPsec</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L'objectif du Module</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:Expliquer comment les VPN et IPsec sont utilisés pour sécuriser la connectivité de site à site et d'accès distant</a:t>
            </a:r>
            <a:r>
              <a:rPr kumimoji="0" lang="fr-FR" sz="12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p:txBody>
      </p:sp>
      <p:graphicFrame>
        <p:nvGraphicFramePr>
          <p:cNvPr id="2" name="Table 1">
            <a:extLst>
              <a:ext uri="{FF2B5EF4-FFF2-40B4-BE49-F238E27FC236}">
                <a16:creationId xmlns:a16="http://schemas.microsoft.com/office/drawing/2014/main" xmlns:c15="http://schemas.microsoft.com/office/drawing/2012/chart" xmlns:c="http://schemas.openxmlformats.org/drawingml/2006/chart" xmlns="" id="{E974E1EB-2DBE-496F-B0B0-6C44227DA401}"/>
              </a:ext>
            </a:extLst>
          </p:cNvPr>
          <p:cNvGraphicFramePr>
            <a:graphicFrameLocks noGrp="1"/>
          </p:cNvGraphicFramePr>
          <p:nvPr>
            <p:extLst>
              <p:ext uri="{D42A27DB-BD31-4B8C-83A1-F6EECF244321}">
                <p14:modId xmlns:p14="http://schemas.microsoft.com/office/powerpoint/2010/main" xmlns:c15="http://schemas.microsoft.com/office/drawing/2012/chart" xmlns:c="http://schemas.openxmlformats.org/drawingml/2006/chart" xmlns="" val="136554377"/>
              </p:ext>
            </p:extLst>
          </p:nvPr>
        </p:nvGraphicFramePr>
        <p:xfrm>
          <a:off x="766914" y="1892353"/>
          <a:ext cx="7604088" cy="1461196"/>
        </p:xfrm>
        <a:graphic>
          <a:graphicData uri="http://schemas.openxmlformats.org/drawingml/2006/table">
            <a:tbl>
              <a:tblPr firstRow="1" firstCol="1" bandRow="1">
                <a:tableStyleId>{5C22544A-7EE6-4342-B048-85BDC9FD1C3A}</a:tableStyleId>
              </a:tblPr>
              <a:tblGrid>
                <a:gridCol w="2325202">
                  <a:extLst>
                    <a:ext uri="{9D8B030D-6E8A-4147-A177-3AD203B41FA5}">
                      <a16:colId xmlns:a16="http://schemas.microsoft.com/office/drawing/2014/main" xmlns:c15="http://schemas.microsoft.com/office/drawing/2012/chart" xmlns:c="http://schemas.openxmlformats.org/drawingml/2006/chart" xmlns="" val="1523797708"/>
                    </a:ext>
                  </a:extLst>
                </a:gridCol>
                <a:gridCol w="5278886">
                  <a:extLst>
                    <a:ext uri="{9D8B030D-6E8A-4147-A177-3AD203B41FA5}">
                      <a16:colId xmlns:a16="http://schemas.microsoft.com/office/drawing/2014/main" xmlns:c15="http://schemas.microsoft.com/office/drawing/2012/chart" xmlns:c="http://schemas.openxmlformats.org/drawingml/2006/chart" xmlns="" val="2750207184"/>
                    </a:ext>
                  </a:extLst>
                </a:gridCol>
              </a:tblGrid>
              <a:tr h="216347">
                <a:tc>
                  <a:txBody>
                    <a:bodyPr/>
                    <a:lstStyle/>
                    <a:p>
                      <a:pPr marL="0" marR="0" rtl="0">
                        <a:lnSpc>
                          <a:spcPct val="107000"/>
                        </a:lnSpc>
                        <a:spcBef>
                          <a:spcPts val="0"/>
                        </a:spcBef>
                        <a:spcAft>
                          <a:spcPts val="0"/>
                        </a:spcAft>
                      </a:pPr>
                      <a:r>
                        <a:rPr lang="fr-FR" sz="1600">
                          <a:effectLst/>
                        </a:rPr>
                        <a:t>Titre du Rubrique</a:t>
                      </a:r>
                    </a:p>
                  </a:txBody>
                  <a:tcPr marL="68580" marR="68580" marT="0" marB="0"/>
                </a:tc>
                <a:tc>
                  <a:txBody>
                    <a:bodyPr/>
                    <a:lstStyle/>
                    <a:p>
                      <a:pPr marL="0" marR="0" rtl="0">
                        <a:lnSpc>
                          <a:spcPct val="107000"/>
                        </a:lnSpc>
                        <a:spcBef>
                          <a:spcPts val="0"/>
                        </a:spcBef>
                        <a:spcAft>
                          <a:spcPts val="0"/>
                        </a:spcAft>
                      </a:pPr>
                      <a:r>
                        <a:rPr lang="fr-FR" sz="1600">
                          <a:effectLst/>
                        </a:rPr>
                        <a:t>Objectif du Rubrique</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874061904"/>
                  </a:ext>
                </a:extLst>
              </a:tr>
              <a:tr h="362501">
                <a:tc>
                  <a:txBody>
                    <a:bodyPr/>
                    <a:lstStyle/>
                    <a:p>
                      <a:pPr marL="0" marR="0" rtl="0">
                        <a:lnSpc>
                          <a:spcPct val="107000"/>
                        </a:lnSpc>
                        <a:spcBef>
                          <a:spcPts val="0"/>
                        </a:spcBef>
                        <a:spcAft>
                          <a:spcPts val="0"/>
                        </a:spcAft>
                      </a:pPr>
                      <a:r>
                        <a:rPr lang="fr-FR" sz="1600">
                          <a:effectLst/>
                        </a:rPr>
                        <a:t>Technologie VPN</a:t>
                      </a:r>
                    </a:p>
                  </a:txBody>
                  <a:tcPr marL="68580" marR="68580" marT="0" marB="0"/>
                </a:tc>
                <a:tc>
                  <a:txBody>
                    <a:bodyPr/>
                    <a:lstStyle/>
                    <a:p>
                      <a:pPr marL="0" marR="0" rtl="0">
                        <a:lnSpc>
                          <a:spcPct val="107000"/>
                        </a:lnSpc>
                        <a:spcBef>
                          <a:spcPts val="0"/>
                        </a:spcBef>
                        <a:spcAft>
                          <a:spcPts val="0"/>
                        </a:spcAft>
                      </a:pPr>
                      <a:r>
                        <a:rPr lang="fr-FR" sz="1600">
                          <a:solidFill>
                            <a:srgbClr val="000000"/>
                          </a:solidFill>
                          <a:effectLst/>
                        </a:rPr>
                        <a:t>Décrire les avantages de la technologie VPN.</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646858405"/>
                  </a:ext>
                </a:extLst>
              </a:tr>
              <a:tr h="315930">
                <a:tc>
                  <a:txBody>
                    <a:bodyPr/>
                    <a:lstStyle/>
                    <a:p>
                      <a:pPr marL="0" marR="0" rtl="0">
                        <a:lnSpc>
                          <a:spcPct val="107000"/>
                        </a:lnSpc>
                        <a:spcBef>
                          <a:spcPts val="0"/>
                        </a:spcBef>
                        <a:spcAft>
                          <a:spcPts val="0"/>
                        </a:spcAft>
                      </a:pPr>
                      <a:r>
                        <a:rPr lang="fr-FR" sz="1600">
                          <a:effectLst/>
                        </a:rPr>
                        <a:t>Types de VPN</a:t>
                      </a:r>
                    </a:p>
                  </a:txBody>
                  <a:tcPr marL="68580" marR="68580" marT="0" marB="0"/>
                </a:tc>
                <a:tc>
                  <a:txBody>
                    <a:bodyPr/>
                    <a:lstStyle/>
                    <a:p>
                      <a:pPr marL="0" marR="0" rtl="0">
                        <a:lnSpc>
                          <a:spcPct val="107000"/>
                        </a:lnSpc>
                        <a:spcBef>
                          <a:spcPts val="0"/>
                        </a:spcBef>
                        <a:spcAft>
                          <a:spcPts val="0"/>
                        </a:spcAft>
                      </a:pPr>
                      <a:r>
                        <a:rPr lang="fr-FR" sz="1600">
                          <a:solidFill>
                            <a:srgbClr val="000000"/>
                          </a:solidFill>
                        </a:rPr>
                        <a:t>Décrire les différents types de VPN.</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435904258"/>
                  </a:ext>
                </a:extLst>
              </a:tr>
              <a:tr h="444151">
                <a:tc>
                  <a:txBody>
                    <a:bodyPr/>
                    <a:lstStyle/>
                    <a:p>
                      <a:pPr marL="0" marR="0" rtl="0">
                        <a:lnSpc>
                          <a:spcPct val="107000"/>
                        </a:lnSpc>
                        <a:spcBef>
                          <a:spcPts val="0"/>
                        </a:spcBef>
                        <a:spcAft>
                          <a:spcPts val="0"/>
                        </a:spcAft>
                      </a:pPr>
                      <a:r>
                        <a:rPr lang="fr-FR" sz="1600">
                          <a:effectLst/>
                        </a:rPr>
                        <a:t>IPsec</a:t>
                      </a:r>
                    </a:p>
                  </a:txBody>
                  <a:tcPr marL="68580" marR="68580" marT="0" marB="0"/>
                </a:tc>
                <a:tc>
                  <a:txBody>
                    <a:bodyPr/>
                    <a:lstStyle/>
                    <a:p>
                      <a:pPr marL="0" marR="0" rtl="0">
                        <a:lnSpc>
                          <a:spcPct val="107000"/>
                        </a:lnSpc>
                        <a:spcBef>
                          <a:spcPts val="0"/>
                        </a:spcBef>
                        <a:spcAft>
                          <a:spcPts val="0"/>
                        </a:spcAft>
                      </a:pPr>
                      <a:r>
                        <a:rPr lang="fr-FR" sz="1600">
                          <a:solidFill>
                            <a:srgbClr val="000000"/>
                          </a:solidFill>
                        </a:rPr>
                        <a:t>Expliquez comment le cadre IPsec est utilisé pour sécuriser le trafic réseau.</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31737215"/>
                  </a:ext>
                </a:extLst>
              </a:tr>
            </a:tbl>
          </a:graphicData>
        </a:graphic>
      </p:graphicFrame>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111192384"/>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8.1 Technologie VPN</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673099643"/>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Technologie VPN</a:t>
            </a:r>
            <a:r>
              <a:rPr lang="en-US" dirty="0"/>
              <a:t/>
            </a:r>
            <a:br>
              <a:rPr lang="en-US" dirty="0"/>
            </a:br>
            <a:r>
              <a:rPr lang="fr-FR" sz="2400"/>
              <a:t>Réseau privé virtuel</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8"/>
            <a:ext cx="4033703" cy="3759111"/>
          </a:xfrm>
        </p:spPr>
        <p:txBody>
          <a:bodyPr/>
          <a:lstStyle/>
          <a:p>
            <a:pPr marL="342900" indent="-342900" algn="l" rtl="0">
              <a:buFont typeface="Arial" panose="020B0604020202020204" pitchFamily="34" charset="0"/>
              <a:buChar char="•"/>
            </a:pPr>
            <a:r>
              <a:rPr lang="fr-FR" sz="1600">
                <a:solidFill>
                  <a:srgbClr val="000000"/>
                </a:solidFill>
              </a:rPr>
              <a:t>Réseaux privés virtuels (VPN) pour créer des connexions de réseau privé de bout en bout.</a:t>
            </a:r>
          </a:p>
          <a:p>
            <a:pPr marL="342900" indent="-342900" algn="l" rtl="0">
              <a:buFont typeface="Arial" panose="020B0604020202020204" pitchFamily="34" charset="0"/>
              <a:buChar char="•"/>
            </a:pPr>
            <a:r>
              <a:rPr lang="fr-FR" sz="1600">
                <a:solidFill>
                  <a:srgbClr val="000000"/>
                </a:solidFill>
              </a:rPr>
              <a:t>Un VPN est virtuel en ce sens qu'il transporte des informations au sein d'un réseau privé, mais que ces informations sont effectivement transférées via un réseau public.</a:t>
            </a:r>
          </a:p>
          <a:p>
            <a:pPr marL="342900" indent="-342900" algn="l" rtl="0">
              <a:buFont typeface="Arial" panose="020B0604020202020204" pitchFamily="34" charset="0"/>
              <a:buChar char="•"/>
            </a:pPr>
            <a:r>
              <a:rPr lang="fr-FR" sz="1600">
                <a:solidFill>
                  <a:srgbClr val="000000"/>
                </a:solidFill>
              </a:rPr>
              <a:t>Un VPN est privé, dans le sens où le trafic est chiffré pour assurer la confidentialité des données pendant qu'il est transporté à travers le réseau public.</a:t>
            </a: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2AAFB923-3AB6-434B-B4FA-990F94B0853C}"/>
              </a:ext>
            </a:extLst>
          </p:cNvPr>
          <p:cNvPicPr>
            <a:picLocks noChangeAspect="1"/>
          </p:cNvPicPr>
          <p:nvPr/>
        </p:nvPicPr>
        <p:blipFill>
          <a:blip r:embed="rId3"/>
          <a:stretch>
            <a:fillRect/>
          </a:stretch>
        </p:blipFill>
        <p:spPr>
          <a:xfrm>
            <a:off x="4465674" y="855418"/>
            <a:ext cx="4055108" cy="2902284"/>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1671064827"/>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Technologie VPN</a:t>
            </a:r>
            <a:r>
              <a:rPr lang="en-US" dirty="0"/>
              <a:t/>
            </a:r>
            <a:br>
              <a:rPr lang="en-US" dirty="0"/>
            </a:br>
            <a:r>
              <a:rPr lang="fr-FR" sz="2400"/>
              <a:t>Les Bénéfices de VPN</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8"/>
            <a:ext cx="8280399" cy="952117"/>
          </a:xfrm>
        </p:spPr>
        <p:txBody>
          <a:bodyPr/>
          <a:lstStyle/>
          <a:p>
            <a:pPr marL="285750" indent="-285750" algn="l" rtl="0">
              <a:buFont typeface="Arial" panose="020B0604020202020204" pitchFamily="34" charset="0"/>
              <a:buChar char="•"/>
            </a:pPr>
            <a:r>
              <a:rPr lang="fr-FR" sz="1600">
                <a:solidFill>
                  <a:srgbClr val="000000"/>
                </a:solidFill>
              </a:rPr>
              <a:t>Les VPN modernes prennent en charge les fonctionnalités de chiffrement, telles que les protocoles IPsec (Internet Protocol Security) et SSL (Secure Sockets Layer) pour sécuriser le trafic réseau entre sites.</a:t>
            </a:r>
          </a:p>
          <a:p>
            <a:pPr marL="285750" indent="-285750" algn="l" rtl="0">
              <a:buFont typeface="Arial" panose="020B0604020202020204" pitchFamily="34" charset="0"/>
              <a:buChar char="•"/>
            </a:pPr>
            <a:r>
              <a:rPr lang="fr-FR" sz="1600">
                <a:solidFill>
                  <a:srgbClr val="000000"/>
                </a:solidFill>
              </a:rPr>
              <a:t>Les principaux avantages des VPN sont présentés dans le tableau:</a:t>
            </a:r>
          </a:p>
        </p:txBody>
      </p:sp>
      <p:graphicFrame>
        <p:nvGraphicFramePr>
          <p:cNvPr id="5" name="Content Placeholder 6">
            <a:extLst>
              <a:ext uri="{FF2B5EF4-FFF2-40B4-BE49-F238E27FC236}">
                <a16:creationId xmlns:a16="http://schemas.microsoft.com/office/drawing/2014/main" xmlns:c15="http://schemas.microsoft.com/office/drawing/2012/chart" xmlns:c="http://schemas.openxmlformats.org/drawingml/2006/chart" xmlns="" id="{2F798802-014A-47D2-99CA-CBFCCDD79014}"/>
              </a:ext>
            </a:extLst>
          </p:cNvPr>
          <p:cNvGraphicFramePr>
            <a:graphicFrameLocks/>
          </p:cNvGraphicFramePr>
          <p:nvPr>
            <p:extLst>
              <p:ext uri="{D42A27DB-BD31-4B8C-83A1-F6EECF244321}">
                <p14:modId xmlns:p14="http://schemas.microsoft.com/office/powerpoint/2010/main" xmlns:c15="http://schemas.microsoft.com/office/drawing/2012/chart" xmlns:c="http://schemas.openxmlformats.org/drawingml/2006/chart" xmlns="" val="3118306451"/>
              </p:ext>
            </p:extLst>
          </p:nvPr>
        </p:nvGraphicFramePr>
        <p:xfrm>
          <a:off x="431971" y="1957689"/>
          <a:ext cx="8280399" cy="2656840"/>
        </p:xfrm>
        <a:graphic>
          <a:graphicData uri="http://schemas.openxmlformats.org/drawingml/2006/table">
            <a:tbl>
              <a:tblPr firstRow="1" bandRow="1">
                <a:tableStyleId>{5C22544A-7EE6-4342-B048-85BDC9FD1C3A}</a:tableStyleId>
              </a:tblPr>
              <a:tblGrid>
                <a:gridCol w="1311608">
                  <a:extLst>
                    <a:ext uri="{9D8B030D-6E8A-4147-A177-3AD203B41FA5}">
                      <a16:colId xmlns:a16="http://schemas.microsoft.com/office/drawing/2014/main" xmlns:c15="http://schemas.microsoft.com/office/drawing/2012/chart" xmlns:c="http://schemas.openxmlformats.org/drawingml/2006/chart" xmlns="" val="3729139006"/>
                    </a:ext>
                  </a:extLst>
                </a:gridCol>
                <a:gridCol w="6968791">
                  <a:extLst>
                    <a:ext uri="{9D8B030D-6E8A-4147-A177-3AD203B41FA5}">
                      <a16:colId xmlns:a16="http://schemas.microsoft.com/office/drawing/2014/main" xmlns:c15="http://schemas.microsoft.com/office/drawing/2012/chart" xmlns:c="http://schemas.openxmlformats.org/drawingml/2006/chart" xmlns="" val="2623022619"/>
                    </a:ext>
                  </a:extLst>
                </a:gridCol>
              </a:tblGrid>
              <a:tr h="370840">
                <a:tc>
                  <a:txBody>
                    <a:bodyPr/>
                    <a:lstStyle/>
                    <a:p>
                      <a:pPr rtl="0"/>
                      <a:r>
                        <a:rPr lang="fr-FR"/>
                        <a:t>Bénéfice</a:t>
                      </a:r>
                    </a:p>
                  </a:txBody>
                  <a:tcPr/>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2583676789"/>
                  </a:ext>
                </a:extLst>
              </a:tr>
              <a:tr h="370840">
                <a:tc>
                  <a:txBody>
                    <a:bodyPr/>
                    <a:lstStyle/>
                    <a:p>
                      <a:pPr rtl="0"/>
                      <a:r>
                        <a:rPr lang="fr-FR" b="1">
                          <a:solidFill>
                            <a:srgbClr val="000000"/>
                          </a:solidFill>
                        </a:rPr>
                        <a:t>Réductions des coûts</a:t>
                      </a:r>
                    </a:p>
                  </a:txBody>
                  <a:tcPr/>
                </a:tc>
                <a:tc>
                  <a:txBody>
                    <a:bodyPr/>
                    <a:lstStyle/>
                    <a:p>
                      <a:pPr rtl="0"/>
                      <a:r>
                        <a:rPr lang="fr-FR"/>
                        <a:t>Les organisations peuvent utiliser des VPN pour réduire leurs coûts de connectivité tout en augmentant simultanément la bande passante de connexion à distance.</a:t>
                      </a:r>
                    </a:p>
                  </a:txBody>
                  <a:tcPr/>
                </a:tc>
                <a:extLst>
                  <a:ext uri="{0D108BD9-81ED-4DB2-BD59-A6C34878D82A}">
                    <a16:rowId xmlns:a16="http://schemas.microsoft.com/office/drawing/2014/main" xmlns:c15="http://schemas.microsoft.com/office/drawing/2012/chart" xmlns:c="http://schemas.openxmlformats.org/drawingml/2006/chart" xmlns="" val="3849654457"/>
                  </a:ext>
                </a:extLst>
              </a:tr>
              <a:tr h="370840">
                <a:tc>
                  <a:txBody>
                    <a:bodyPr/>
                    <a:lstStyle/>
                    <a:p>
                      <a:pPr rtl="0"/>
                      <a:r>
                        <a:rPr lang="fr-FR" b="1">
                          <a:solidFill>
                            <a:srgbClr val="000000"/>
                          </a:solidFill>
                        </a:rPr>
                        <a:t>Sécurité</a:t>
                      </a:r>
                    </a:p>
                  </a:txBody>
                  <a:tcPr/>
                </a:tc>
                <a:tc>
                  <a:txBody>
                    <a:bodyPr/>
                    <a:lstStyle/>
                    <a:p>
                      <a:pPr rtl="0"/>
                      <a:r>
                        <a:rPr lang="fr-FR"/>
                        <a:t>Les protocoles de chiffrement et d'authentification protègent les données contre les accès non autorisé.</a:t>
                      </a:r>
                    </a:p>
                  </a:txBody>
                  <a:tcPr/>
                </a:tc>
                <a:extLst>
                  <a:ext uri="{0D108BD9-81ED-4DB2-BD59-A6C34878D82A}">
                    <a16:rowId xmlns:a16="http://schemas.microsoft.com/office/drawing/2014/main" xmlns:c15="http://schemas.microsoft.com/office/drawing/2012/chart" xmlns:c="http://schemas.openxmlformats.org/drawingml/2006/chart" xmlns="" val="235735172"/>
                  </a:ext>
                </a:extLst>
              </a:tr>
              <a:tr h="370840">
                <a:tc>
                  <a:txBody>
                    <a:bodyPr/>
                    <a:lstStyle/>
                    <a:p>
                      <a:pPr rtl="0"/>
                      <a:r>
                        <a:rPr lang="fr-FR" b="1">
                          <a:solidFill>
                            <a:srgbClr val="000000"/>
                          </a:solidFill>
                        </a:rPr>
                        <a:t>Extensibilité</a:t>
                      </a:r>
                    </a:p>
                  </a:txBody>
                  <a:tcPr/>
                </a:tc>
                <a:tc>
                  <a:txBody>
                    <a:bodyPr/>
                    <a:lstStyle/>
                    <a:p>
                      <a:pPr rtl="0"/>
                      <a:r>
                        <a:rPr lang="fr-FR"/>
                        <a:t>Les VPN permettent aux organisations d'utiliser Internet, ce qui facilite l'ajout de nouveaux utilisateurs sans ajouter d'infrastructure importante.</a:t>
                      </a:r>
                    </a:p>
                  </a:txBody>
                  <a:tcPr/>
                </a:tc>
                <a:extLst>
                  <a:ext uri="{0D108BD9-81ED-4DB2-BD59-A6C34878D82A}">
                    <a16:rowId xmlns:a16="http://schemas.microsoft.com/office/drawing/2014/main" xmlns:c15="http://schemas.microsoft.com/office/drawing/2012/chart" xmlns:c="http://schemas.openxmlformats.org/drawingml/2006/chart" xmlns="" val="354468046"/>
                  </a:ext>
                </a:extLst>
              </a:tr>
              <a:tr h="370840">
                <a:tc>
                  <a:txBody>
                    <a:bodyPr/>
                    <a:lstStyle/>
                    <a:p>
                      <a:pPr rtl="0"/>
                      <a:r>
                        <a:rPr lang="fr-FR" b="1">
                          <a:solidFill>
                            <a:srgbClr val="000000"/>
                          </a:solidFill>
                        </a:rPr>
                        <a:t>Compatibilité</a:t>
                      </a:r>
                    </a:p>
                  </a:txBody>
                  <a:tcPr/>
                </a:tc>
                <a:tc>
                  <a:txBody>
                    <a:bodyPr/>
                    <a:lstStyle/>
                    <a:p>
                      <a:pPr rtl="0"/>
                      <a:r>
                        <a:rPr lang="fr-FR"/>
                        <a:t>Les VPN peuvent être mis en œuvre sur une grande variété d'options de liaison WAN, y compris les technologies à large bande. Les travailleurs distants peuvent utiliser ces connexions à haut débit pour accéder en toute sécurité aux réseaux d'entreprise.</a:t>
                      </a:r>
                    </a:p>
                  </a:txBody>
                  <a:tcPr/>
                </a:tc>
                <a:extLst>
                  <a:ext uri="{0D108BD9-81ED-4DB2-BD59-A6C34878D82A}">
                    <a16:rowId xmlns:a16="http://schemas.microsoft.com/office/drawing/2014/main" xmlns:c15="http://schemas.microsoft.com/office/drawing/2012/chart" xmlns:c="http://schemas.openxmlformats.org/drawingml/2006/chart" xmlns="" val="1458107787"/>
                  </a:ext>
                </a:extLst>
              </a:tr>
            </a:tbl>
          </a:graphicData>
        </a:graphic>
      </p:graphicFrame>
    </p:spTree>
    <p:extLst>
      <p:ext uri="{BB962C8B-B14F-4D97-AF65-F5344CB8AC3E}">
        <p14:creationId xmlns:p14="http://schemas.microsoft.com/office/powerpoint/2010/main" xmlns:c15="http://schemas.microsoft.com/office/drawing/2012/chart" xmlns:c="http://schemas.openxmlformats.org/drawingml/2006/chart" xmlns="" val="3490214741"/>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Technologie VPN</a:t>
            </a:r>
            <a:r>
              <a:rPr lang="en-US" dirty="0"/>
              <a:t/>
            </a:r>
            <a:br>
              <a:rPr lang="en-US" dirty="0"/>
            </a:br>
            <a:r>
              <a:rPr lang="fr-FR" sz="2400"/>
              <a:t>VPN de site à site et d'accès distant</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8"/>
            <a:ext cx="7913516" cy="731838"/>
          </a:xfrm>
        </p:spPr>
        <p:txBody>
          <a:bodyPr/>
          <a:lstStyle/>
          <a:p>
            <a:pPr marL="0" indent="0" algn="l" rtl="0"/>
            <a:r>
              <a:rPr lang="fr-FR" sz="1600">
                <a:solidFill>
                  <a:srgbClr val="000000"/>
                </a:solidFill>
              </a:rPr>
              <a:t>Un VPN de site à site se termine sur les passerelles VPN. Le trafic VPN n'est crypté qu'entre les passerelles. Les hôtes internes ne savent pas qu'un VPN est utilisé.</a:t>
            </a: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1D20F25F-31D0-5146-ACBB-D4757C82CA65}"/>
              </a:ext>
            </a:extLst>
          </p:cNvPr>
          <p:cNvPicPr>
            <a:picLocks noChangeAspect="1"/>
          </p:cNvPicPr>
          <p:nvPr/>
        </p:nvPicPr>
        <p:blipFill>
          <a:blip r:embed="rId3"/>
          <a:stretch>
            <a:fillRect/>
          </a:stretch>
        </p:blipFill>
        <p:spPr>
          <a:xfrm>
            <a:off x="1089798" y="1608885"/>
            <a:ext cx="6597863" cy="2695901"/>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3135922286"/>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dirty="0"/>
              <a:t>Technologie VPN</a:t>
            </a:r>
            <a:r>
              <a:rPr lang="en-US" dirty="0"/>
              <a:t/>
            </a:r>
            <a:br>
              <a:rPr lang="en-US" dirty="0"/>
            </a:br>
            <a:r>
              <a:rPr lang="fr-FR" sz="2400" dirty="0"/>
              <a:t>VPN de site à site et d'accès distant </a:t>
            </a:r>
            <a:r>
              <a:rPr lang="fr-FR" sz="2400" dirty="0" smtClean="0"/>
              <a:t>(suite)</a:t>
            </a:r>
            <a:endParaRPr lang="fr-FR" sz="2400" dirty="0"/>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8280399" cy="723938"/>
          </a:xfrm>
        </p:spPr>
        <p:txBody>
          <a:bodyPr/>
          <a:lstStyle/>
          <a:p>
            <a:pPr marL="0" indent="0" algn="l" rtl="0"/>
            <a:r>
              <a:rPr lang="fr-FR" sz="1600">
                <a:solidFill>
                  <a:srgbClr val="000000"/>
                </a:solidFill>
              </a:rPr>
              <a:t>VPN d'accès à distance est créé dynamiquement lorsque cela est nécessaire pour établir une connexion sécurisée entre un client et un périphérique de terminaison VPN.</a:t>
            </a: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A1B98770-A205-ED48-BB90-81AE0D797D57}"/>
              </a:ext>
            </a:extLst>
          </p:cNvPr>
          <p:cNvPicPr>
            <a:picLocks noChangeAspect="1"/>
          </p:cNvPicPr>
          <p:nvPr/>
        </p:nvPicPr>
        <p:blipFill>
          <a:blip r:embed="rId3"/>
          <a:stretch>
            <a:fillRect/>
          </a:stretch>
        </p:blipFill>
        <p:spPr>
          <a:xfrm>
            <a:off x="1230969" y="1579356"/>
            <a:ext cx="6682062" cy="2607634"/>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3245492202"/>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Technologie VPN</a:t>
            </a:r>
            <a:r>
              <a:rPr lang="en-US" dirty="0"/>
              <a:t/>
            </a:r>
            <a:br>
              <a:rPr lang="en-US" dirty="0"/>
            </a:br>
            <a:r>
              <a:rPr lang="fr-FR" sz="2400"/>
              <a:t>VPN d'entreprise et de prestataire de service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3" y="855418"/>
            <a:ext cx="3385116" cy="3227484"/>
          </a:xfrm>
        </p:spPr>
        <p:txBody>
          <a:bodyPr/>
          <a:lstStyle/>
          <a:p>
            <a:pPr marL="0" indent="0" algn="l" rtl="0"/>
            <a:r>
              <a:rPr lang="fr-FR" sz="1600">
                <a:solidFill>
                  <a:srgbClr val="000000"/>
                </a:solidFill>
              </a:rPr>
              <a:t>Les VPN peuvent être gérés et déployés comme:</a:t>
            </a:r>
          </a:p>
          <a:p>
            <a:pPr marL="285750" indent="-285750" algn="l" rtl="0">
              <a:buFont typeface="Arial" panose="020B0604020202020204" pitchFamily="34" charset="0"/>
              <a:buChar char="•"/>
            </a:pPr>
            <a:r>
              <a:rPr lang="fr-FR" sz="1400" b="1">
                <a:solidFill>
                  <a:srgbClr val="000000"/>
                </a:solidFill>
              </a:rPr>
              <a:t>VPN d'entreprise</a:t>
            </a:r>
            <a:r>
              <a:rPr lang="fr-FR" sz="1400">
                <a:solidFill>
                  <a:srgbClr val="000000"/>
                </a:solidFill>
              </a:rPr>
              <a:t> - des solutions similaires pour sécuriser le trafic d'entreprise sur l'internet. Les VPN de site à site et d'accès distant sont créés et gérés par l'entreprise à l'aide de VPN IPsec et SSL.</a:t>
            </a:r>
          </a:p>
          <a:p>
            <a:pPr marL="285750" indent="-285750" algn="l" rtl="0">
              <a:buFont typeface="Arial" panose="020B0604020202020204" pitchFamily="34" charset="0"/>
              <a:buChar char="•"/>
            </a:pPr>
            <a:r>
              <a:rPr lang="fr-FR" sz="1400" b="1">
                <a:solidFill>
                  <a:srgbClr val="000000"/>
                </a:solidFill>
              </a:rPr>
              <a:t>VPN des prestataires de services</a:t>
            </a:r>
            <a:r>
              <a:rPr lang="fr-FR" sz="1400">
                <a:solidFill>
                  <a:srgbClr val="000000"/>
                </a:solidFill>
              </a:rPr>
              <a:t> – sont créés et gérés sur le réseau du fournisseur. Le fournisseur utilise la commutation d'étiquette multiprotocole (MPLS) au niveau de la couche 2 ou de la couche 3 pour créer des canaux sécurisés entre les sites d'une entreprise, séparant efficacement le trafic des autres clients.</a:t>
            </a:r>
            <a:r>
              <a:rPr lang="fr-FR" sz="1400" b="1">
                <a:solidFill>
                  <a:srgbClr val="000000"/>
                </a:solidFill>
              </a:rPr>
              <a:t> </a:t>
            </a:r>
          </a:p>
          <a:p>
            <a:pPr marL="0" indent="0" algn="l"/>
            <a:endParaRPr lang="en-US" sz="1600" dirty="0">
              <a:solidFill>
                <a:srgbClr val="000000"/>
              </a:solidFill>
            </a:endParaRP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AEEC8A48-50CE-3643-B771-C574D70266A5}"/>
              </a:ext>
            </a:extLst>
          </p:cNvPr>
          <p:cNvPicPr>
            <a:picLocks noChangeAspect="1"/>
          </p:cNvPicPr>
          <p:nvPr/>
        </p:nvPicPr>
        <p:blipFill>
          <a:blip r:embed="rId3"/>
          <a:stretch>
            <a:fillRect/>
          </a:stretch>
        </p:blipFill>
        <p:spPr>
          <a:xfrm>
            <a:off x="3962400" y="1379287"/>
            <a:ext cx="4876800" cy="2794000"/>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3150841884"/>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8.2 – Types de VPN</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1619359580"/>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Types de VPN</a:t>
            </a:r>
            <a:r>
              <a:rPr lang="en-US" dirty="0"/>
              <a:t/>
            </a:r>
            <a:br>
              <a:rPr lang="en-US" dirty="0"/>
            </a:br>
            <a:r>
              <a:rPr lang="fr-FR" sz="2400"/>
              <a:t>VPN d'accès à distance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8"/>
            <a:ext cx="4395210" cy="3110526"/>
          </a:xfrm>
        </p:spPr>
        <p:txBody>
          <a:bodyPr/>
          <a:lstStyle/>
          <a:p>
            <a:pPr marL="285750" indent="-285750" algn="l" rtl="0">
              <a:buFont typeface="Arial" panose="020B0604020202020204" pitchFamily="34" charset="0"/>
              <a:buChar char="•"/>
            </a:pPr>
            <a:r>
              <a:rPr lang="fr-FR" sz="1600">
                <a:solidFill>
                  <a:srgbClr val="000000"/>
                </a:solidFill>
              </a:rPr>
              <a:t>Les VPN d'accès à distance permettent aux utilisateurs distants et mobiles de se connecter en toute sécurité à l'entreprise. </a:t>
            </a:r>
          </a:p>
          <a:p>
            <a:pPr marL="285750" indent="-285750" algn="l" rtl="0">
              <a:buFont typeface="Arial" panose="020B0604020202020204" pitchFamily="34" charset="0"/>
              <a:buChar char="•"/>
            </a:pPr>
            <a:r>
              <a:rPr lang="fr-FR" sz="1600">
                <a:solidFill>
                  <a:srgbClr val="000000"/>
                </a:solidFill>
              </a:rPr>
              <a:t>Les VPN d'accès à distance sont généralement activés dynamiquement par l'utilisateur lorsque cela est nécessaire et peuvent être créés à l'aide d'IPsec ou de SSL.</a:t>
            </a:r>
          </a:p>
          <a:p>
            <a:pPr marL="358835" lvl="1" indent="-285750" rtl="0">
              <a:buFont typeface="Arial" panose="020B0604020202020204" pitchFamily="34" charset="0"/>
              <a:buChar char="•"/>
            </a:pPr>
            <a:r>
              <a:rPr lang="fr-FR" sz="1600" b="1">
                <a:solidFill>
                  <a:srgbClr val="000000"/>
                </a:solidFill>
              </a:rPr>
              <a:t>La Connexion VPN sans client</a:t>
            </a:r>
            <a:r>
              <a:rPr lang="fr-FR" sz="1600">
                <a:solidFill>
                  <a:srgbClr val="000000"/>
                </a:solidFill>
              </a:rPr>
              <a:t> - La connexion est sécurisée à l'aide d'une connexion SSL par navigateur Web.</a:t>
            </a:r>
          </a:p>
          <a:p>
            <a:pPr marL="358835" lvl="1" indent="-285750" rtl="0">
              <a:buFont typeface="Arial" panose="020B0604020202020204" pitchFamily="34" charset="0"/>
              <a:buChar char="•"/>
            </a:pPr>
            <a:r>
              <a:rPr lang="fr-FR" sz="1600" b="1">
                <a:solidFill>
                  <a:srgbClr val="000000"/>
                </a:solidFill>
              </a:rPr>
              <a:t>La Connexion VPN basée sur le client</a:t>
            </a:r>
            <a:r>
              <a:rPr lang="fr-FR" sz="1600">
                <a:solidFill>
                  <a:srgbClr val="000000"/>
                </a:solidFill>
              </a:rPr>
              <a:t> - Le logiciel client VPN tel que Cisco AnyConnect Secure Mobility Client doit être installé sur le terminal de l'utilisateur distant.</a:t>
            </a: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6DB01212-D472-5840-8A69-42C2E04B033A}"/>
              </a:ext>
            </a:extLst>
          </p:cNvPr>
          <p:cNvPicPr>
            <a:picLocks noChangeAspect="1"/>
          </p:cNvPicPr>
          <p:nvPr/>
        </p:nvPicPr>
        <p:blipFill>
          <a:blip r:embed="rId3"/>
          <a:stretch>
            <a:fillRect/>
          </a:stretch>
        </p:blipFill>
        <p:spPr>
          <a:xfrm>
            <a:off x="4924832" y="1391819"/>
            <a:ext cx="3787196" cy="2359861"/>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2978293429"/>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Types de VPN</a:t>
            </a:r>
            <a:r>
              <a:rPr lang="en-US" dirty="0"/>
              <a:t/>
            </a:r>
            <a:br>
              <a:rPr lang="en-US" dirty="0"/>
            </a:br>
            <a:r>
              <a:rPr lang="fr-FR" sz="2400"/>
              <a:t>SSL VPNs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8"/>
            <a:ext cx="7913516" cy="1077077"/>
          </a:xfrm>
        </p:spPr>
        <p:txBody>
          <a:bodyPr/>
          <a:lstStyle/>
          <a:p>
            <a:pPr marL="0" indent="0" algn="l" rtl="0"/>
            <a:r>
              <a:rPr lang="fr-FR" sz="1600">
                <a:solidFill>
                  <a:srgbClr val="000000"/>
                </a:solidFill>
              </a:rPr>
              <a:t>SSL utilise l'infrastructure du clé publique et les certificats numériques pour authentifier les pairs. Le type de méthode VPN mis en œuvre est basé sur les exigences d'accès des utilisateurs et les processus informatiques de l'organisation. Le tableau compare les déploiements d'accès à distance IPsec et SSL. </a:t>
            </a:r>
          </a:p>
        </p:txBody>
      </p:sp>
      <p:graphicFrame>
        <p:nvGraphicFramePr>
          <p:cNvPr id="6" name="Content Placeholder 6">
            <a:extLst>
              <a:ext uri="{FF2B5EF4-FFF2-40B4-BE49-F238E27FC236}">
                <a16:creationId xmlns:a16="http://schemas.microsoft.com/office/drawing/2014/main" xmlns:c15="http://schemas.microsoft.com/office/drawing/2012/chart" xmlns:c="http://schemas.openxmlformats.org/drawingml/2006/chart" xmlns="" id="{FCD5C4AB-4FAA-4781-848A-8C81A2D27751}"/>
              </a:ext>
            </a:extLst>
          </p:cNvPr>
          <p:cNvGraphicFramePr>
            <a:graphicFrameLocks/>
          </p:cNvGraphicFramePr>
          <p:nvPr>
            <p:extLst>
              <p:ext uri="{D42A27DB-BD31-4B8C-83A1-F6EECF244321}">
                <p14:modId xmlns:p14="http://schemas.microsoft.com/office/powerpoint/2010/main" xmlns:c15="http://schemas.microsoft.com/office/drawing/2012/chart" xmlns:c="http://schemas.openxmlformats.org/drawingml/2006/chart" xmlns="" val="3829446469"/>
              </p:ext>
            </p:extLst>
          </p:nvPr>
        </p:nvGraphicFramePr>
        <p:xfrm>
          <a:off x="166255" y="1959429"/>
          <a:ext cx="8811489" cy="3114547"/>
        </p:xfrm>
        <a:graphic>
          <a:graphicData uri="http://schemas.openxmlformats.org/drawingml/2006/table">
            <a:tbl>
              <a:tblPr firstRow="1" bandRow="1">
                <a:tableStyleId>{5C22544A-7EE6-4342-B048-85BDC9FD1C3A}</a:tableStyleId>
              </a:tblPr>
              <a:tblGrid>
                <a:gridCol w="2251863">
                  <a:extLst>
                    <a:ext uri="{9D8B030D-6E8A-4147-A177-3AD203B41FA5}">
                      <a16:colId xmlns:a16="http://schemas.microsoft.com/office/drawing/2014/main" xmlns:c15="http://schemas.microsoft.com/office/drawing/2012/chart" xmlns:c="http://schemas.openxmlformats.org/drawingml/2006/chart" xmlns="" val="3729139006"/>
                    </a:ext>
                  </a:extLst>
                </a:gridCol>
                <a:gridCol w="3012054">
                  <a:extLst>
                    <a:ext uri="{9D8B030D-6E8A-4147-A177-3AD203B41FA5}">
                      <a16:colId xmlns:a16="http://schemas.microsoft.com/office/drawing/2014/main" xmlns:c15="http://schemas.microsoft.com/office/drawing/2012/chart" xmlns:c="http://schemas.openxmlformats.org/drawingml/2006/chart" xmlns="" val="2623022619"/>
                    </a:ext>
                  </a:extLst>
                </a:gridCol>
                <a:gridCol w="3547572">
                  <a:extLst>
                    <a:ext uri="{9D8B030D-6E8A-4147-A177-3AD203B41FA5}">
                      <a16:colId xmlns:a16="http://schemas.microsoft.com/office/drawing/2014/main" xmlns:c15="http://schemas.microsoft.com/office/drawing/2012/chart" xmlns:c="http://schemas.openxmlformats.org/drawingml/2006/chart" xmlns="" val="1988913492"/>
                    </a:ext>
                  </a:extLst>
                </a:gridCol>
              </a:tblGrid>
              <a:tr h="382121">
                <a:tc>
                  <a:txBody>
                    <a:bodyPr/>
                    <a:lstStyle/>
                    <a:p>
                      <a:pPr rtl="0"/>
                      <a:r>
                        <a:rPr lang="fr-FR" dirty="0"/>
                        <a:t>Fonctionnalité</a:t>
                      </a:r>
                    </a:p>
                  </a:txBody>
                  <a:tcPr/>
                </a:tc>
                <a:tc>
                  <a:txBody>
                    <a:bodyPr/>
                    <a:lstStyle/>
                    <a:p>
                      <a:pPr rtl="0"/>
                      <a:r>
                        <a:rPr lang="fr-FR"/>
                        <a:t>IPsec</a:t>
                      </a:r>
                    </a:p>
                  </a:txBody>
                  <a:tcPr/>
                </a:tc>
                <a:tc>
                  <a:txBody>
                    <a:bodyPr/>
                    <a:lstStyle/>
                    <a:p>
                      <a:pPr rtl="0"/>
                      <a:r>
                        <a:rPr lang="fr-FR"/>
                        <a:t>SSL</a:t>
                      </a:r>
                    </a:p>
                  </a:txBody>
                  <a:tcPr/>
                </a:tc>
                <a:extLst>
                  <a:ext uri="{0D108BD9-81ED-4DB2-BD59-A6C34878D82A}">
                    <a16:rowId xmlns:a16="http://schemas.microsoft.com/office/drawing/2014/main" xmlns:c15="http://schemas.microsoft.com/office/drawing/2012/chart" xmlns:c="http://schemas.openxmlformats.org/drawingml/2006/chart" xmlns="" val="2583676789"/>
                  </a:ext>
                </a:extLst>
              </a:tr>
              <a:tr h="471108">
                <a:tc>
                  <a:txBody>
                    <a:bodyPr/>
                    <a:lstStyle/>
                    <a:p>
                      <a:pPr rtl="0"/>
                      <a:r>
                        <a:rPr lang="fr-FR" sz="1200" b="1">
                          <a:solidFill>
                            <a:srgbClr val="000000"/>
                          </a:solidFill>
                        </a:rPr>
                        <a:t>Application prise en charge</a:t>
                      </a:r>
                    </a:p>
                  </a:txBody>
                  <a:tcPr/>
                </a:tc>
                <a:tc>
                  <a:txBody>
                    <a:bodyPr/>
                    <a:lstStyle/>
                    <a:p>
                      <a:pPr rtl="0"/>
                      <a:r>
                        <a:rPr lang="fr-FR" sz="1200" b="1">
                          <a:solidFill>
                            <a:srgbClr val="000000"/>
                          </a:solidFill>
                        </a:rPr>
                        <a:t>Vaste</a:t>
                      </a:r>
                      <a:r>
                        <a:rPr lang="fr-FR" sz="1200">
                          <a:solidFill>
                            <a:srgbClr val="000000"/>
                          </a:solidFill>
                        </a:rPr>
                        <a:t> – Toutes les applications basées sur IP</a:t>
                      </a:r>
                    </a:p>
                  </a:txBody>
                  <a:tcPr/>
                </a:tc>
                <a:tc>
                  <a:txBody>
                    <a:bodyPr/>
                    <a:lstStyle/>
                    <a:p>
                      <a:pPr rtl="0"/>
                      <a:r>
                        <a:rPr lang="fr-FR" sz="1200" b="1">
                          <a:solidFill>
                            <a:srgbClr val="000000"/>
                          </a:solidFill>
                        </a:rPr>
                        <a:t>Limité</a:t>
                      </a:r>
                      <a:r>
                        <a:rPr lang="fr-FR" sz="1200">
                          <a:solidFill>
                            <a:srgbClr val="000000"/>
                          </a:solidFill>
                        </a:rPr>
                        <a:t> – Uniquement les applications Web et le partage de fichiers</a:t>
                      </a:r>
                    </a:p>
                  </a:txBody>
                  <a:tcPr/>
                </a:tc>
                <a:extLst>
                  <a:ext uri="{0D108BD9-81ED-4DB2-BD59-A6C34878D82A}">
                    <a16:rowId xmlns:a16="http://schemas.microsoft.com/office/drawing/2014/main" xmlns:c15="http://schemas.microsoft.com/office/drawing/2012/chart" xmlns:c="http://schemas.openxmlformats.org/drawingml/2006/chart" xmlns="" val="3849654457"/>
                  </a:ext>
                </a:extLst>
              </a:tr>
              <a:tr h="659551">
                <a:tc>
                  <a:txBody>
                    <a:bodyPr/>
                    <a:lstStyle/>
                    <a:p>
                      <a:pPr rtl="0"/>
                      <a:r>
                        <a:rPr lang="fr-FR" sz="1200" b="1">
                          <a:solidFill>
                            <a:srgbClr val="000000"/>
                          </a:solidFill>
                        </a:rPr>
                        <a:t>Force d'authentification</a:t>
                      </a:r>
                    </a:p>
                  </a:txBody>
                  <a:tcPr/>
                </a:tc>
                <a:tc>
                  <a:txBody>
                    <a:bodyPr/>
                    <a:lstStyle/>
                    <a:p>
                      <a:pPr rtl="0"/>
                      <a:r>
                        <a:rPr lang="fr-FR" sz="1200" b="1" dirty="0">
                          <a:solidFill>
                            <a:srgbClr val="000000"/>
                          </a:solidFill>
                        </a:rPr>
                        <a:t>Fort</a:t>
                      </a:r>
                      <a:r>
                        <a:rPr lang="fr-FR" sz="1200" dirty="0">
                          <a:solidFill>
                            <a:srgbClr val="000000"/>
                          </a:solidFill>
                        </a:rPr>
                        <a:t> – Authentification bidirectionnelle avec clés partagées ou certificats numériques</a:t>
                      </a:r>
                    </a:p>
                  </a:txBody>
                  <a:tcPr/>
                </a:tc>
                <a:tc>
                  <a:txBody>
                    <a:bodyPr/>
                    <a:lstStyle/>
                    <a:p>
                      <a:pPr rtl="0"/>
                      <a:r>
                        <a:rPr lang="fr-FR" sz="1200" b="1">
                          <a:solidFill>
                            <a:srgbClr val="000000"/>
                          </a:solidFill>
                        </a:rPr>
                        <a:t>Modéré</a:t>
                      </a:r>
                      <a:r>
                        <a:rPr lang="fr-FR" sz="1200">
                          <a:solidFill>
                            <a:srgbClr val="000000"/>
                          </a:solidFill>
                        </a:rPr>
                        <a:t> - authentification unidirectionnelle ou bidirectionnelle</a:t>
                      </a:r>
                    </a:p>
                  </a:txBody>
                  <a:tcPr/>
                </a:tc>
                <a:extLst>
                  <a:ext uri="{0D108BD9-81ED-4DB2-BD59-A6C34878D82A}">
                    <a16:rowId xmlns:a16="http://schemas.microsoft.com/office/drawing/2014/main" xmlns:c15="http://schemas.microsoft.com/office/drawing/2012/chart" xmlns:c="http://schemas.openxmlformats.org/drawingml/2006/chart" xmlns="" val="235735172"/>
                  </a:ext>
                </a:extLst>
              </a:tr>
              <a:tr h="471108">
                <a:tc>
                  <a:txBody>
                    <a:bodyPr/>
                    <a:lstStyle/>
                    <a:p>
                      <a:pPr rtl="0"/>
                      <a:r>
                        <a:rPr lang="fr-FR" sz="1200" b="1">
                          <a:solidFill>
                            <a:srgbClr val="000000"/>
                          </a:solidFill>
                        </a:rPr>
                        <a:t>Force de chiffrement</a:t>
                      </a:r>
                    </a:p>
                  </a:txBody>
                  <a:tcPr/>
                </a:tc>
                <a:tc>
                  <a:txBody>
                    <a:bodyPr/>
                    <a:lstStyle/>
                    <a:p>
                      <a:pPr rtl="0"/>
                      <a:r>
                        <a:rPr lang="fr-FR" sz="1200" b="1">
                          <a:solidFill>
                            <a:srgbClr val="000000"/>
                          </a:solidFill>
                        </a:rPr>
                        <a:t>Fort</a:t>
                      </a:r>
                      <a:r>
                        <a:rPr lang="fr-FR" sz="1200">
                          <a:solidFill>
                            <a:srgbClr val="000000"/>
                          </a:solidFill>
                        </a:rPr>
                        <a:t> – Longueurs de clé 56-256 bits</a:t>
                      </a:r>
                    </a:p>
                  </a:txBody>
                  <a:tcPr/>
                </a:tc>
                <a:tc>
                  <a:txBody>
                    <a:bodyPr/>
                    <a:lstStyle/>
                    <a:p>
                      <a:pPr rtl="0"/>
                      <a:r>
                        <a:rPr lang="fr-FR" sz="1200" b="1">
                          <a:solidFill>
                            <a:srgbClr val="000000"/>
                          </a:solidFill>
                        </a:rPr>
                        <a:t>Modéré à fort </a:t>
                      </a:r>
                      <a:r>
                        <a:rPr lang="fr-FR" sz="1200">
                          <a:solidFill>
                            <a:srgbClr val="000000"/>
                          </a:solidFill>
                        </a:rPr>
                        <a:t>- Longueur des clés 40 - 256 bits</a:t>
                      </a:r>
                    </a:p>
                  </a:txBody>
                  <a:tcPr/>
                </a:tc>
                <a:extLst>
                  <a:ext uri="{0D108BD9-81ED-4DB2-BD59-A6C34878D82A}">
                    <a16:rowId xmlns:a16="http://schemas.microsoft.com/office/drawing/2014/main" xmlns:c15="http://schemas.microsoft.com/office/drawing/2012/chart" xmlns:c="http://schemas.openxmlformats.org/drawingml/2006/chart" xmlns="" val="354468046"/>
                  </a:ext>
                </a:extLst>
              </a:tr>
              <a:tr h="471108">
                <a:tc>
                  <a:txBody>
                    <a:bodyPr/>
                    <a:lstStyle/>
                    <a:p>
                      <a:pPr rtl="0"/>
                      <a:r>
                        <a:rPr lang="fr-FR" sz="1200" b="1">
                          <a:solidFill>
                            <a:srgbClr val="000000"/>
                          </a:solidFill>
                        </a:rPr>
                        <a:t>Complexité de la connexion</a:t>
                      </a:r>
                    </a:p>
                  </a:txBody>
                  <a:tcPr/>
                </a:tc>
                <a:tc>
                  <a:txBody>
                    <a:bodyPr/>
                    <a:lstStyle/>
                    <a:p>
                      <a:pPr rtl="0"/>
                      <a:r>
                        <a:rPr lang="fr-FR" sz="1200" b="1">
                          <a:solidFill>
                            <a:srgbClr val="000000"/>
                          </a:solidFill>
                        </a:rPr>
                        <a:t>Moyen</a:t>
                      </a:r>
                      <a:r>
                        <a:rPr lang="fr-FR" sz="1200">
                          <a:solidFill>
                            <a:srgbClr val="000000"/>
                          </a:solidFill>
                        </a:rPr>
                        <a:t> – Nécessite un client VPN installé sur un hôte</a:t>
                      </a:r>
                    </a:p>
                  </a:txBody>
                  <a:tcPr/>
                </a:tc>
                <a:tc>
                  <a:txBody>
                    <a:bodyPr/>
                    <a:lstStyle/>
                    <a:p>
                      <a:pPr rtl="0"/>
                      <a:r>
                        <a:rPr lang="fr-FR" sz="1200" b="1">
                          <a:solidFill>
                            <a:srgbClr val="000000"/>
                          </a:solidFill>
                        </a:rPr>
                        <a:t>Faible</a:t>
                      </a:r>
                      <a:r>
                        <a:rPr lang="fr-FR" sz="1200">
                          <a:solidFill>
                            <a:srgbClr val="000000"/>
                          </a:solidFill>
                        </a:rPr>
                        <a:t> – Nécessite un navigateur Web sur un hôte</a:t>
                      </a:r>
                    </a:p>
                  </a:txBody>
                  <a:tcPr/>
                </a:tc>
                <a:extLst>
                  <a:ext uri="{0D108BD9-81ED-4DB2-BD59-A6C34878D82A}">
                    <a16:rowId xmlns:a16="http://schemas.microsoft.com/office/drawing/2014/main" xmlns:c15="http://schemas.microsoft.com/office/drawing/2012/chart" xmlns:c="http://schemas.openxmlformats.org/drawingml/2006/chart" xmlns="" val="1458107787"/>
                  </a:ext>
                </a:extLst>
              </a:tr>
              <a:tr h="659551">
                <a:tc>
                  <a:txBody>
                    <a:bodyPr/>
                    <a:lstStyle/>
                    <a:p>
                      <a:pPr rtl="0"/>
                      <a:r>
                        <a:rPr lang="fr-FR" sz="1200" b="1">
                          <a:solidFill>
                            <a:srgbClr val="000000"/>
                          </a:solidFill>
                        </a:rPr>
                        <a:t>Option de connexion</a:t>
                      </a:r>
                    </a:p>
                  </a:txBody>
                  <a:tcPr/>
                </a:tc>
                <a:tc>
                  <a:txBody>
                    <a:bodyPr/>
                    <a:lstStyle/>
                    <a:p>
                      <a:pPr rtl="0"/>
                      <a:r>
                        <a:rPr lang="fr-FR" sz="1200" b="1">
                          <a:solidFill>
                            <a:srgbClr val="000000"/>
                          </a:solidFill>
                        </a:rPr>
                        <a:t>Limité</a:t>
                      </a:r>
                      <a:r>
                        <a:rPr lang="fr-FR" sz="1200">
                          <a:solidFill>
                            <a:srgbClr val="000000"/>
                          </a:solidFill>
                        </a:rPr>
                        <a:t> – Seuls les appareils spécifiques avec des configurations spécifiques peuvent se connecter</a:t>
                      </a:r>
                    </a:p>
                  </a:txBody>
                  <a:tcPr/>
                </a:tc>
                <a:tc>
                  <a:txBody>
                    <a:bodyPr/>
                    <a:lstStyle/>
                    <a:p>
                      <a:pPr rtl="0"/>
                      <a:r>
                        <a:rPr lang="fr-FR" sz="1200" b="1" dirty="0">
                          <a:solidFill>
                            <a:srgbClr val="000000"/>
                          </a:solidFill>
                        </a:rPr>
                        <a:t>Vaste</a:t>
                      </a:r>
                      <a:r>
                        <a:rPr lang="fr-FR" sz="1200" dirty="0">
                          <a:solidFill>
                            <a:srgbClr val="000000"/>
                          </a:solidFill>
                        </a:rPr>
                        <a:t> – Tout appareil peut se connecter avec un navigateur Web</a:t>
                      </a:r>
                    </a:p>
                  </a:txBody>
                  <a:tcPr/>
                </a:tc>
                <a:extLst>
                  <a:ext uri="{0D108BD9-81ED-4DB2-BD59-A6C34878D82A}">
                    <a16:rowId xmlns:a16="http://schemas.microsoft.com/office/drawing/2014/main" xmlns:c15="http://schemas.microsoft.com/office/drawing/2012/chart" xmlns:c="http://schemas.openxmlformats.org/drawingml/2006/chart" xmlns="" val="2495454272"/>
                  </a:ext>
                </a:extLst>
              </a:tr>
            </a:tbl>
          </a:graphicData>
        </a:graphic>
      </p:graphicFrame>
    </p:spTree>
    <p:extLst>
      <p:ext uri="{BB962C8B-B14F-4D97-AF65-F5344CB8AC3E}">
        <p14:creationId xmlns:p14="http://schemas.microsoft.com/office/powerpoint/2010/main" xmlns:c15="http://schemas.microsoft.com/office/drawing/2012/chart" xmlns:c="http://schemas.openxmlformats.org/drawingml/2006/chart" xmlns="" val="4213987494"/>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8 Planning Guide</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a:t>This PowerPoint deck is divided in two parts:</a:t>
            </a:r>
          </a:p>
          <a:p>
            <a:pPr rtl="0"/>
            <a:r>
              <a:rPr lang="fr-FR"/>
              <a:t>Instructor Planning Guide</a:t>
            </a:r>
          </a:p>
          <a:p>
            <a:pPr lvl="1" rtl="0"/>
            <a:r>
              <a:rPr lang="fr-FR"/>
              <a:t>Information to help you become familiar with the module</a:t>
            </a:r>
          </a:p>
          <a:p>
            <a:pPr lvl="1" rtl="0"/>
            <a:r>
              <a:rPr lang="fr-FR"/>
              <a:t>Teaching aids</a:t>
            </a:r>
          </a:p>
          <a:p>
            <a:pPr rtl="0"/>
            <a:r>
              <a:rPr lang="fr-FR"/>
              <a:t>Instructor Class Presentation</a:t>
            </a:r>
          </a:p>
          <a:p>
            <a:pPr lvl="1" rtl="0"/>
            <a:r>
              <a:rPr lang="fr-FR"/>
              <a:t>Optional slides that you can use in the classroom</a:t>
            </a:r>
          </a:p>
          <a:p>
            <a:pPr lvl="1" rtl="0"/>
            <a:r>
              <a:rPr lang="fr-FR"/>
              <a:t>Begins on slide # 9</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3599581950"/>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Types de VPN </a:t>
            </a:r>
            <a:r>
              <a:rPr lang="en-US" dirty="0"/>
              <a:t/>
            </a:r>
            <a:br>
              <a:rPr lang="en-US" dirty="0"/>
            </a:br>
            <a:r>
              <a:rPr lang="fr-FR" sz="2400"/>
              <a:t>VPN IPSec site à site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7"/>
            <a:ext cx="4235721" cy="3705950"/>
          </a:xfrm>
        </p:spPr>
        <p:txBody>
          <a:bodyPr/>
          <a:lstStyle/>
          <a:p>
            <a:pPr marL="285750" indent="-285750" algn="l" rtl="0">
              <a:buFont typeface="Arial" panose="020B0604020202020204" pitchFamily="34" charset="0"/>
              <a:buChar char="•"/>
            </a:pPr>
            <a:r>
              <a:rPr lang="fr-FR" sz="1600">
                <a:solidFill>
                  <a:srgbClr val="000000"/>
                </a:solidFill>
              </a:rPr>
              <a:t>Les VPN de site à site connectent des réseaux sur un réseau non fiable tel qu'Internet.</a:t>
            </a:r>
          </a:p>
          <a:p>
            <a:pPr marL="285750" indent="-285750" algn="l" rtl="0">
              <a:buFont typeface="Arial" panose="020B0604020202020204" pitchFamily="34" charset="0"/>
              <a:buChar char="•"/>
            </a:pPr>
            <a:r>
              <a:rPr lang="fr-FR" sz="1600">
                <a:solidFill>
                  <a:srgbClr val="000000"/>
                </a:solidFill>
              </a:rPr>
              <a:t>Les hôtes finaux envoient et reçoivent du trafic TCP / IP non chiffré normal via une passerelle VPN.</a:t>
            </a:r>
          </a:p>
          <a:p>
            <a:pPr marL="285750" indent="-285750" algn="l" rtl="0">
              <a:buFont typeface="Arial" panose="020B0604020202020204" pitchFamily="34" charset="0"/>
              <a:buChar char="•"/>
            </a:pPr>
            <a:r>
              <a:rPr lang="fr-FR" sz="1600">
                <a:solidFill>
                  <a:srgbClr val="000000"/>
                </a:solidFill>
              </a:rPr>
              <a:t>La passerelle VPN encapsule et crypte le trafic sortant d'un site et envoie le trafic via le tunnel VPN à la passerelle VPN sur le site cible. La réception de la passerelle VPN élimine les en-têtes, déchiffre le contenu et relaie le paquet vers l'hôte cible au sein de son réseau privé.</a:t>
            </a: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2DF501E6-6E4B-254E-88A3-C8B47C06EAEE}"/>
              </a:ext>
            </a:extLst>
          </p:cNvPr>
          <p:cNvPicPr>
            <a:picLocks noChangeAspect="1"/>
          </p:cNvPicPr>
          <p:nvPr/>
        </p:nvPicPr>
        <p:blipFill>
          <a:blip r:embed="rId3"/>
          <a:stretch>
            <a:fillRect/>
          </a:stretch>
        </p:blipFill>
        <p:spPr>
          <a:xfrm>
            <a:off x="4842792" y="1917903"/>
            <a:ext cx="3869236" cy="1580978"/>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138842109"/>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Types de VPN</a:t>
            </a:r>
            <a:r>
              <a:rPr lang="en-US" dirty="0"/>
              <a:t/>
            </a:r>
            <a:br>
              <a:rPr lang="en-US" dirty="0"/>
            </a:br>
            <a:r>
              <a:rPr lang="fr-FR" sz="2400"/>
              <a:t>GRE sur IPsec</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7"/>
            <a:ext cx="7913516" cy="3705950"/>
          </a:xfrm>
        </p:spPr>
        <p:txBody>
          <a:bodyPr/>
          <a:lstStyle/>
          <a:p>
            <a:pPr marL="285750" indent="-285750" algn="l" rtl="0">
              <a:buFont typeface="Arial" panose="020B0604020202020204" pitchFamily="34" charset="0"/>
              <a:buChar char="•"/>
            </a:pPr>
            <a:r>
              <a:rPr lang="fr-FR" sz="1600">
                <a:solidFill>
                  <a:srgbClr val="000000"/>
                </a:solidFill>
              </a:rPr>
              <a:t>Le protocole GRE (Generic Routing Encapsulation) est un protocole de tunneling VPN de site à site non sécurisé.</a:t>
            </a:r>
          </a:p>
          <a:p>
            <a:pPr marL="285750" indent="-285750" algn="l" rtl="0">
              <a:buFont typeface="Arial" panose="020B0604020202020204" pitchFamily="34" charset="0"/>
              <a:buChar char="•"/>
            </a:pPr>
            <a:r>
              <a:rPr lang="fr-FR" sz="1600">
                <a:solidFill>
                  <a:srgbClr val="000000"/>
                </a:solidFill>
              </a:rPr>
              <a:t>Un tunnel GRE peut encapsuler divers protocoles de couche réseau ainsi que le trafic de multidiffusion et de diffusion.</a:t>
            </a:r>
          </a:p>
          <a:p>
            <a:pPr marL="285750" indent="-285750" algn="l" rtl="0">
              <a:buFont typeface="Arial" panose="020B0604020202020204" pitchFamily="34" charset="0"/>
              <a:buChar char="•"/>
            </a:pPr>
            <a:r>
              <a:rPr lang="fr-FR" sz="1600">
                <a:solidFill>
                  <a:srgbClr val="000000"/>
                </a:solidFill>
              </a:rPr>
              <a:t>GRE ne prend pas en charge le cryptage par défaut; et par conséquent, il ne fournit pas de tunnel VPN sécurisé.</a:t>
            </a:r>
          </a:p>
          <a:p>
            <a:pPr marL="285750" indent="-285750" algn="l" rtl="0">
              <a:buFont typeface="Arial" panose="020B0604020202020204" pitchFamily="34" charset="0"/>
              <a:buChar char="•"/>
            </a:pPr>
            <a:r>
              <a:rPr lang="fr-FR" sz="1600">
                <a:solidFill>
                  <a:srgbClr val="000000"/>
                </a:solidFill>
              </a:rPr>
              <a:t>Un paquet GRE peut être encapsulé dans un paquet IPsec pour le transmettre en toute sécurité à la passerelle VPN de destination.</a:t>
            </a:r>
          </a:p>
          <a:p>
            <a:pPr marL="358835" lvl="1" indent="-285750" rtl="0">
              <a:buFont typeface="Arial" panose="020B0604020202020204" pitchFamily="34" charset="0"/>
              <a:buChar char="•"/>
            </a:pPr>
            <a:r>
              <a:rPr lang="fr-FR" sz="1600">
                <a:solidFill>
                  <a:srgbClr val="000000"/>
                </a:solidFill>
              </a:rPr>
              <a:t>Les VPN IPsec standard (non GRE) ne peuvent créer que des tunnels sécurisés pour le trafic unicast.</a:t>
            </a:r>
          </a:p>
          <a:p>
            <a:pPr marL="358835" lvl="1" indent="-285750" rtl="0">
              <a:buFont typeface="Arial" panose="020B0604020202020204" pitchFamily="34" charset="0"/>
              <a:buChar char="•"/>
            </a:pPr>
            <a:r>
              <a:rPr lang="fr-FR" sz="1600">
                <a:solidFill>
                  <a:srgbClr val="000000"/>
                </a:solidFill>
              </a:rPr>
              <a:t>L'encapsulation de GRE dans IPsec permet de sécuriser les mises à jour du protocole de routage de multidiffusion via un VPN.</a:t>
            </a:r>
          </a:p>
        </p:txBody>
      </p:sp>
    </p:spTree>
    <p:extLst>
      <p:ext uri="{BB962C8B-B14F-4D97-AF65-F5344CB8AC3E}">
        <p14:creationId xmlns:p14="http://schemas.microsoft.com/office/powerpoint/2010/main" xmlns:c15="http://schemas.microsoft.com/office/drawing/2012/chart" xmlns:c="http://schemas.openxmlformats.org/drawingml/2006/chart" xmlns="" val="623093671"/>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dirty="0"/>
              <a:t>Types de VPN</a:t>
            </a:r>
            <a:r>
              <a:rPr lang="en-US" dirty="0"/>
              <a:t/>
            </a:r>
            <a:br>
              <a:rPr lang="en-US" dirty="0"/>
            </a:br>
            <a:r>
              <a:rPr lang="fr-FR" sz="2400" dirty="0"/>
              <a:t>GRE sur </a:t>
            </a:r>
            <a:r>
              <a:rPr lang="fr-FR" sz="2400" dirty="0" err="1"/>
              <a:t>IPsec</a:t>
            </a:r>
            <a:r>
              <a:rPr lang="fr-FR" sz="2400" dirty="0"/>
              <a:t> </a:t>
            </a:r>
            <a:r>
              <a:rPr lang="fr-FR" sz="2400" dirty="0" smtClean="0"/>
              <a:t>(suite)</a:t>
            </a:r>
            <a:endParaRPr lang="fr-FR" sz="2400" dirty="0"/>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7"/>
            <a:ext cx="7913516" cy="2015374"/>
          </a:xfrm>
        </p:spPr>
        <p:txBody>
          <a:bodyPr/>
          <a:lstStyle/>
          <a:p>
            <a:pPr marL="0" indent="0" algn="l" rtl="0"/>
            <a:r>
              <a:rPr lang="fr-FR" sz="1600">
                <a:solidFill>
                  <a:srgbClr val="000000"/>
                </a:solidFill>
              </a:rPr>
              <a:t>Les termes utilisés pour décrire l'encapsulation du tunnel GRE sur IPsec sont protocole de passager, protocole de transporteur et protocole de transport.</a:t>
            </a:r>
          </a:p>
          <a:p>
            <a:pPr marL="285750" indent="-285750" algn="l" rtl="0">
              <a:buFont typeface="Arial" panose="020B0604020202020204" pitchFamily="34" charset="0"/>
              <a:buChar char="•"/>
            </a:pPr>
            <a:r>
              <a:rPr lang="fr-FR" sz="1600" b="1">
                <a:solidFill>
                  <a:srgbClr val="000000"/>
                </a:solidFill>
              </a:rPr>
              <a:t>Protocole passager</a:t>
            </a:r>
            <a:r>
              <a:rPr lang="fr-FR" sz="1600">
                <a:solidFill>
                  <a:srgbClr val="000000"/>
                </a:solidFill>
              </a:rPr>
              <a:t> - Il est un paquet d'origine qui doit être encapsulé par GRE. Il peut être un paquet IPv4 ou IPv6, d'une mise à jour de routage, etc.</a:t>
            </a:r>
          </a:p>
          <a:p>
            <a:pPr marL="285750" indent="-285750" algn="l" rtl="0">
              <a:buFont typeface="Arial" panose="020B0604020202020204" pitchFamily="34" charset="0"/>
              <a:buChar char="•"/>
            </a:pPr>
            <a:r>
              <a:rPr lang="fr-FR" sz="1600" b="1">
                <a:solidFill>
                  <a:srgbClr val="000000"/>
                </a:solidFill>
              </a:rPr>
              <a:t>Protocole de transporteur</a:t>
            </a:r>
            <a:r>
              <a:rPr lang="fr-FR" sz="1600">
                <a:solidFill>
                  <a:srgbClr val="000000"/>
                </a:solidFill>
              </a:rPr>
              <a:t> - GRE est le protocole de transporteur qui encapsule le paquet passager d'origine.</a:t>
            </a:r>
          </a:p>
          <a:p>
            <a:pPr marL="285750" indent="-285750" algn="l" rtl="0">
              <a:buFont typeface="Arial" panose="020B0604020202020204" pitchFamily="34" charset="0"/>
              <a:buChar char="•"/>
            </a:pPr>
            <a:r>
              <a:rPr lang="fr-FR" sz="1600" b="1">
                <a:solidFill>
                  <a:srgbClr val="000000"/>
                </a:solidFill>
              </a:rPr>
              <a:t>Protocole de transport</a:t>
            </a:r>
            <a:r>
              <a:rPr lang="fr-FR" sz="1600">
                <a:solidFill>
                  <a:srgbClr val="000000"/>
                </a:solidFill>
              </a:rPr>
              <a:t> - Il est un protocole qui sera réellement utilisé pour transmettre le paquet. Cela peut être IPv4 ou IPv6.</a:t>
            </a:r>
          </a:p>
          <a:p>
            <a:pPr marL="0" indent="0" algn="l"/>
            <a:endParaRPr lang="en-US" sz="1600" dirty="0">
              <a:solidFill>
                <a:srgbClr val="000000"/>
              </a:solidFill>
            </a:endParaRP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172591A4-07E9-4769-8307-FD4A14326AF0}"/>
              </a:ext>
            </a:extLst>
          </p:cNvPr>
          <p:cNvPicPr>
            <a:picLocks noChangeAspect="1"/>
          </p:cNvPicPr>
          <p:nvPr/>
        </p:nvPicPr>
        <p:blipFill>
          <a:blip r:embed="rId3"/>
          <a:stretch>
            <a:fillRect/>
          </a:stretch>
        </p:blipFill>
        <p:spPr>
          <a:xfrm>
            <a:off x="2322094" y="2994371"/>
            <a:ext cx="4321269" cy="1820609"/>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3908413758"/>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r>
              <a:rPr lang="fr-FR" sz="1600" dirty="0"/>
              <a:t>Types de VPN</a:t>
            </a:r>
            <a:r>
              <a:rPr lang="en-US" dirty="0"/>
              <a:t/>
            </a:r>
            <a:br>
              <a:rPr lang="en-US" dirty="0"/>
            </a:br>
            <a:r>
              <a:rPr lang="fr-FR" sz="2400" dirty="0"/>
              <a:t>GRE sur </a:t>
            </a:r>
            <a:r>
              <a:rPr lang="fr-FR" sz="2400" dirty="0" err="1"/>
              <a:t>IPsec</a:t>
            </a:r>
            <a:r>
              <a:rPr lang="fr-FR" sz="2400" dirty="0"/>
              <a:t> </a:t>
            </a:r>
            <a:r>
              <a:rPr lang="fr-FR" sz="2400" dirty="0" smtClean="0"/>
              <a:t>(suite)</a:t>
            </a:r>
            <a:endParaRPr lang="fr-FR" sz="2400" dirty="0"/>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7"/>
            <a:ext cx="7913516" cy="1567272"/>
          </a:xfrm>
        </p:spPr>
        <p:txBody>
          <a:bodyPr/>
          <a:lstStyle/>
          <a:p>
            <a:pPr marL="0" indent="0" algn="l" rtl="0"/>
            <a:r>
              <a:rPr lang="fr-FR" sz="1600">
                <a:solidFill>
                  <a:srgbClr val="000000"/>
                </a:solidFill>
              </a:rPr>
              <a:t>Par exemple, la filiale et le HQ doivent échanger des informations de routage OSPF sur un VPN IPsec. GRE sur IPsec est utilisé pour prendre en charge le trafic du protocole de routage sur le VPN IPsec. Plus précisément, les paquets OSPF (c'est-à-dire le protocole passager) seraient encapsulés par GRE (c'est-à-dire le protocole de transporteur) et ensuite encapsulés dans un tunnel VPN IPsec.</a:t>
            </a: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534BAF84-ACE1-FB4E-9F1B-4DACD8FBFD1A}"/>
              </a:ext>
            </a:extLst>
          </p:cNvPr>
          <p:cNvPicPr>
            <a:picLocks noChangeAspect="1"/>
          </p:cNvPicPr>
          <p:nvPr/>
        </p:nvPicPr>
        <p:blipFill>
          <a:blip r:embed="rId3"/>
          <a:stretch>
            <a:fillRect/>
          </a:stretch>
        </p:blipFill>
        <p:spPr>
          <a:xfrm>
            <a:off x="1176350" y="2571750"/>
            <a:ext cx="6791299" cy="2015373"/>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148282864"/>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Types de VPN</a:t>
            </a:r>
            <a:r>
              <a:rPr lang="en-US" dirty="0"/>
              <a:t/>
            </a:r>
            <a:br>
              <a:rPr lang="en-US" dirty="0"/>
            </a:br>
            <a:r>
              <a:rPr lang="fr-FR" sz="2400"/>
              <a:t>VPN multipoints dynamiques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6"/>
            <a:ext cx="7913516" cy="3608299"/>
          </a:xfrm>
        </p:spPr>
        <p:txBody>
          <a:bodyPr/>
          <a:lstStyle/>
          <a:p>
            <a:pPr marL="0" indent="0" algn="l" rtl="0"/>
            <a:r>
              <a:rPr lang="fr-FR" sz="1600">
                <a:solidFill>
                  <a:srgbClr val="000000"/>
                </a:solidFill>
              </a:rPr>
              <a:t>Les VPN IPsec de site à site et GRE sur IPsec ne sont pas suffisants lorsque l'entreprise ajoute de nombreux autres sites. DMVPN (Dynamic Multipoint VPN) est une solution logicielle de Cisco qui permet de créer plusieurs VPN de façon simple, dynamique et évolutive.</a:t>
            </a:r>
          </a:p>
          <a:p>
            <a:pPr marL="358835" lvl="1" indent="-285750" rtl="0">
              <a:buFont typeface="Arial" panose="020B0604020202020204" pitchFamily="34" charset="0"/>
              <a:buChar char="•"/>
            </a:pPr>
            <a:r>
              <a:rPr lang="fr-FR" sz="1600">
                <a:solidFill>
                  <a:srgbClr val="000000"/>
                </a:solidFill>
              </a:rPr>
              <a:t>DMVPN simplifie la configuration du tunnel VPN et fournit une option flexible pour connecter un site central avec les sites distant. </a:t>
            </a:r>
          </a:p>
          <a:p>
            <a:pPr marL="358835" lvl="1" indent="-285750" rtl="0">
              <a:buFont typeface="Arial" panose="020B0604020202020204" pitchFamily="34" charset="0"/>
              <a:buChar char="•"/>
            </a:pPr>
            <a:r>
              <a:rPr lang="fr-FR" sz="1600">
                <a:solidFill>
                  <a:srgbClr val="000000"/>
                </a:solidFill>
              </a:rPr>
              <a:t>Il utilise une configuration concentrateur et rayon pour établir une topologie maillée complète. </a:t>
            </a:r>
          </a:p>
          <a:p>
            <a:pPr marL="358835" lvl="1" indent="-285750" rtl="0">
              <a:buFont typeface="Arial" panose="020B0604020202020204" pitchFamily="34" charset="0"/>
              <a:buChar char="•"/>
            </a:pPr>
            <a:r>
              <a:rPr lang="fr-FR" sz="1600">
                <a:solidFill>
                  <a:srgbClr val="000000"/>
                </a:solidFill>
              </a:rPr>
              <a:t>Les sites à rayons établissent des tunnels VPN sécurisés avec le site concentrateur.</a:t>
            </a:r>
          </a:p>
          <a:p>
            <a:pPr marL="358835" lvl="1" indent="-285750" rtl="0">
              <a:buFont typeface="Arial" panose="020B0604020202020204" pitchFamily="34" charset="0"/>
              <a:buChar char="•"/>
            </a:pPr>
            <a:r>
              <a:rPr lang="fr-FR" sz="1600">
                <a:solidFill>
                  <a:srgbClr val="000000"/>
                </a:solidFill>
              </a:rPr>
              <a:t>Chaque site est configuré en utilisant Encapsulation de routage générique multipoints (mGRE). L'interface de tunnel GRE permet à une interface GRE unique de prendre en charge dynamiquement plusieurs tunnels IPsec.</a:t>
            </a:r>
          </a:p>
          <a:p>
            <a:pPr marL="358835" lvl="1" indent="-285750" rtl="0">
              <a:buFont typeface="Arial" panose="020B0604020202020204" pitchFamily="34" charset="0"/>
              <a:buChar char="•"/>
            </a:pPr>
            <a:r>
              <a:rPr lang="fr-FR" sz="1600">
                <a:solidFill>
                  <a:srgbClr val="000000"/>
                </a:solidFill>
              </a:rPr>
              <a:t>Les sites à rayons peuvent aussi obtenir des informations les uns sur les autres et construire des tunnels directs entre eux (tunnels à rayons).</a:t>
            </a:r>
          </a:p>
        </p:txBody>
      </p:sp>
    </p:spTree>
    <p:extLst>
      <p:ext uri="{BB962C8B-B14F-4D97-AF65-F5344CB8AC3E}">
        <p14:creationId xmlns:p14="http://schemas.microsoft.com/office/powerpoint/2010/main" xmlns:c15="http://schemas.microsoft.com/office/drawing/2012/chart" xmlns:c="http://schemas.openxmlformats.org/drawingml/2006/chart" xmlns="" val="1982114665"/>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Types de VPN</a:t>
            </a:r>
            <a:r>
              <a:rPr lang="en-US" dirty="0"/>
              <a:t/>
            </a:r>
            <a:br>
              <a:rPr lang="en-US" dirty="0"/>
            </a:br>
            <a:r>
              <a:rPr lang="fr-FR" sz="2400"/>
              <a:t>L'interface de tunnel virtuel IPsec</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6"/>
            <a:ext cx="7913516" cy="2674593"/>
          </a:xfrm>
        </p:spPr>
        <p:txBody>
          <a:bodyPr/>
          <a:lstStyle/>
          <a:p>
            <a:pPr marL="0" indent="0" algn="l" rtl="0"/>
            <a:r>
              <a:rPr lang="fr-FR" sz="1600">
                <a:solidFill>
                  <a:srgbClr val="000000"/>
                </a:solidFill>
              </a:rPr>
              <a:t>L'interface de tunnel virtuel IPsec (VTI) simplifie le processus de configuration requis pour prendre en charge plusieurs sites et l'accès à distance.</a:t>
            </a:r>
          </a:p>
          <a:p>
            <a:pPr marL="285750" indent="-285750" algn="l" rtl="0">
              <a:buFont typeface="Arial" panose="020B0604020202020204" pitchFamily="34" charset="0"/>
              <a:buChar char="•"/>
            </a:pPr>
            <a:r>
              <a:rPr lang="fr-FR" sz="1600">
                <a:solidFill>
                  <a:srgbClr val="000000"/>
                </a:solidFill>
              </a:rPr>
              <a:t>Les configurations IPsec VTI sont appliquées à une interface virtuelle au lieu du mappage statique des sessions IPsec à une interface physique.</a:t>
            </a:r>
          </a:p>
          <a:p>
            <a:pPr marL="285750" indent="-285750" algn="l" rtl="0">
              <a:buFont typeface="Arial" panose="020B0604020202020204" pitchFamily="34" charset="0"/>
              <a:buChar char="•"/>
            </a:pPr>
            <a:r>
              <a:rPr lang="fr-FR" sz="1600">
                <a:solidFill>
                  <a:srgbClr val="000000"/>
                </a:solidFill>
              </a:rPr>
              <a:t>IPsec VTI est capable d'envoyer et de recevoir le trafic crypté IP unicast et multicast. Par conséquent, les protocoles de routage sont automatiquement pris en charge sans ayant configurer de tunnels GRE.</a:t>
            </a:r>
          </a:p>
          <a:p>
            <a:pPr marL="285750" indent="-285750" algn="l" rtl="0">
              <a:buFont typeface="Arial" panose="020B0604020202020204" pitchFamily="34" charset="0"/>
              <a:buChar char="•"/>
            </a:pPr>
            <a:r>
              <a:rPr lang="fr-FR" sz="1600">
                <a:solidFill>
                  <a:srgbClr val="000000"/>
                </a:solidFill>
              </a:rPr>
              <a:t>IPsec VTI peut être configuré entre les sites ou dans une topologie en étoile (hub-to-spoke).</a:t>
            </a:r>
          </a:p>
          <a:p>
            <a:pPr marL="285750" indent="-285750" algn="l">
              <a:buFont typeface="Arial" panose="020B0604020202020204" pitchFamily="34" charset="0"/>
              <a:buChar char="•"/>
            </a:pPr>
            <a:endParaRPr lang="en-US" sz="1600" dirty="0">
              <a:solidFill>
                <a:srgbClr val="000000"/>
              </a:solidFill>
            </a:endParaRP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B1C2A036-1981-48F7-ABB7-DA2F4CF048C3}"/>
              </a:ext>
            </a:extLst>
          </p:cNvPr>
          <p:cNvPicPr>
            <a:picLocks noChangeAspect="1"/>
          </p:cNvPicPr>
          <p:nvPr/>
        </p:nvPicPr>
        <p:blipFill>
          <a:blip r:embed="rId3"/>
          <a:stretch>
            <a:fillRect/>
          </a:stretch>
        </p:blipFill>
        <p:spPr>
          <a:xfrm>
            <a:off x="1941438" y="3209703"/>
            <a:ext cx="5261123" cy="1721232"/>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322323926"/>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Types de VPN</a:t>
            </a:r>
            <a:r>
              <a:rPr lang="en-US" dirty="0"/>
              <a:t/>
            </a:r>
            <a:br>
              <a:rPr lang="en-US" dirty="0"/>
            </a:br>
            <a:r>
              <a:rPr lang="fr-FR" sz="2400"/>
              <a:t>VPN MPLS prestataires de service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6"/>
            <a:ext cx="7913516" cy="3500016"/>
          </a:xfrm>
        </p:spPr>
        <p:txBody>
          <a:bodyPr/>
          <a:lstStyle/>
          <a:p>
            <a:pPr marL="0" indent="0" algn="l" rtl="0"/>
            <a:r>
              <a:rPr lang="fr-FR" sz="1600">
                <a:solidFill>
                  <a:srgbClr val="000000"/>
                </a:solidFill>
              </a:rPr>
              <a:t>Aujourd'hui, les prestataires de services utilisent MPLS dans leur réseau principal. Le trafic est transmis via le réseau principal MPLS à l'aide d'étiquettes. Le trafic est sécurisé car les clients des fournisseurs de services ne peuvent pas voir le trafic de l'autre.</a:t>
            </a:r>
          </a:p>
          <a:p>
            <a:pPr marL="285750" indent="-285750" algn="l" rtl="0">
              <a:buFont typeface="Arial" panose="020B0604020202020204" pitchFamily="34" charset="0"/>
              <a:buChar char="•"/>
            </a:pPr>
            <a:r>
              <a:rPr lang="fr-FR" sz="1600">
                <a:solidFill>
                  <a:srgbClr val="000000"/>
                </a:solidFill>
              </a:rPr>
              <a:t>MPLS peut fournir aux clients des solutions VPN gérées; par conséquent, la sécurisation du trafic entre les sites clients est la responsabilité du prestataire de services. </a:t>
            </a:r>
          </a:p>
          <a:p>
            <a:pPr marL="285750" indent="-285750" algn="l" rtl="0">
              <a:buFont typeface="Arial" panose="020B0604020202020204" pitchFamily="34" charset="0"/>
              <a:buChar char="•"/>
            </a:pPr>
            <a:r>
              <a:rPr lang="fr-FR" sz="1600">
                <a:solidFill>
                  <a:srgbClr val="000000"/>
                </a:solidFill>
              </a:rPr>
              <a:t>Il existe deux types de solutions VPN MPLS prises en charge par les prestataires de services :</a:t>
            </a:r>
          </a:p>
          <a:p>
            <a:pPr marL="358835" lvl="1" indent="-285750" rtl="0">
              <a:buFont typeface="Arial" panose="020B0604020202020204" pitchFamily="34" charset="0"/>
              <a:buChar char="•"/>
            </a:pPr>
            <a:r>
              <a:rPr lang="fr-FR" b="1">
                <a:solidFill>
                  <a:srgbClr val="000000"/>
                </a:solidFill>
              </a:rPr>
              <a:t>VPN MPLS de couche 3</a:t>
            </a:r>
            <a:r>
              <a:rPr lang="fr-FR">
                <a:solidFill>
                  <a:srgbClr val="000000"/>
                </a:solidFill>
              </a:rPr>
              <a:t> - Le prestataire de services participe au routage client en établissant trunking entre les routeurs du client et les routeurs du prestataire.</a:t>
            </a:r>
            <a:r>
              <a:rPr lang="fr-FR" b="1">
                <a:solidFill>
                  <a:srgbClr val="000000"/>
                </a:solidFill>
              </a:rPr>
              <a:t> </a:t>
            </a:r>
          </a:p>
          <a:p>
            <a:pPr marL="358835" lvl="1" indent="-285750" rtl="0">
              <a:buFont typeface="Arial" panose="020B0604020202020204" pitchFamily="34" charset="0"/>
              <a:buChar char="•"/>
            </a:pPr>
            <a:r>
              <a:rPr lang="fr-FR" b="1">
                <a:solidFill>
                  <a:srgbClr val="000000"/>
                </a:solidFill>
              </a:rPr>
              <a:t>VPN MPLS de couche 2</a:t>
            </a:r>
            <a:r>
              <a:rPr lang="fr-FR">
                <a:solidFill>
                  <a:srgbClr val="000000"/>
                </a:solidFill>
              </a:rPr>
              <a:t>- Le prestataire de services n'est pas impliqué dans le routage du client. Au lieu de cela, le prestataire déploie un service LAN privé virtuel (VPLS) pour émuler un segment LAN multi-accès Ethernet sur le réseau MPLS. Aucun routage n'est impliqué. Les routeurs du client appartiennent effectivement au même réseau à accès multiple.</a:t>
            </a:r>
          </a:p>
          <a:p>
            <a:pPr marL="0" indent="0" algn="l"/>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xmlns:c15="http://schemas.microsoft.com/office/drawing/2012/chart" xmlns:c="http://schemas.openxmlformats.org/drawingml/2006/chart" xmlns="" val="3821935220"/>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8.3 IPsec</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473391011"/>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IPSec</a:t>
            </a:r>
            <a:r>
              <a:rPr lang="en-US" dirty="0"/>
              <a:t/>
            </a:r>
            <a:br>
              <a:rPr lang="en-US" dirty="0"/>
            </a:br>
            <a:r>
              <a:rPr lang="fr-FR" sz="2400"/>
              <a:t>Vidéo – Conceptions IPSec</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6"/>
            <a:ext cx="7913516" cy="2674593"/>
          </a:xfrm>
        </p:spPr>
        <p:txBody>
          <a:bodyPr/>
          <a:lstStyle/>
          <a:p>
            <a:pPr marL="57150" indent="0" algn="l" defTabSz="457200" rtl="0" fontAlgn="base">
              <a:spcBef>
                <a:spcPct val="0"/>
              </a:spcBef>
              <a:spcAft>
                <a:spcPct val="0"/>
              </a:spcAft>
            </a:pPr>
            <a:r>
              <a:rPr lang="fr-FR" sz="1800">
                <a:solidFill>
                  <a:schemeClr val="tx1"/>
                </a:solidFill>
                <a:latin typeface="Arial" charset="0"/>
                <a:ea typeface="ＭＳ Ｐゴシック" pitchFamily="34" charset="-128"/>
              </a:rPr>
              <a:t>Cette vidéo présentera les points suivants:</a:t>
            </a:r>
          </a:p>
          <a:p>
            <a:pPr marL="285750" indent="-285750" algn="l" defTabSz="457200" rtl="0" fontAlgn="base">
              <a:spcBef>
                <a:spcPct val="0"/>
              </a:spcBef>
              <a:spcAft>
                <a:spcPct val="0"/>
              </a:spcAft>
              <a:buFont typeface="Arial" panose="020B0604020202020204" pitchFamily="34" charset="0"/>
              <a:buChar char="•"/>
            </a:pPr>
            <a:r>
              <a:rPr lang="fr-FR" sz="1800">
                <a:solidFill>
                  <a:schemeClr val="tx1"/>
                </a:solidFill>
                <a:latin typeface="Arial" charset="0"/>
                <a:ea typeface="ＭＳ Ｐゴシック" pitchFamily="34" charset="-128"/>
              </a:rPr>
              <a:t>L'objectif d'IPsec</a:t>
            </a:r>
          </a:p>
          <a:p>
            <a:pPr marL="285750" indent="-285750" algn="l" defTabSz="457200" rtl="0" fontAlgn="base">
              <a:spcBef>
                <a:spcPct val="0"/>
              </a:spcBef>
              <a:spcAft>
                <a:spcPct val="0"/>
              </a:spcAft>
              <a:buFont typeface="Arial" panose="020B0604020202020204" pitchFamily="34" charset="0"/>
              <a:buChar char="•"/>
            </a:pPr>
            <a:r>
              <a:rPr lang="fr-FR" sz="1800">
                <a:solidFill>
                  <a:schemeClr val="tx1"/>
                </a:solidFill>
                <a:latin typeface="Arial" charset="0"/>
                <a:ea typeface="ＭＳ Ｐゴシック" pitchFamily="34" charset="-128"/>
              </a:rPr>
              <a:t>Les protocoles de IPSec(AH, ESP, SA, IKE)</a:t>
            </a:r>
          </a:p>
          <a:p>
            <a:pPr marL="0" indent="0" algn="l"/>
            <a:endParaRPr lang="en-US" sz="1600" dirty="0">
              <a:solidFill>
                <a:srgbClr val="000000"/>
              </a:solidFill>
            </a:endParaRPr>
          </a:p>
        </p:txBody>
      </p:sp>
    </p:spTree>
    <p:extLst>
      <p:ext uri="{BB962C8B-B14F-4D97-AF65-F5344CB8AC3E}">
        <p14:creationId xmlns:p14="http://schemas.microsoft.com/office/powerpoint/2010/main" xmlns:c15="http://schemas.microsoft.com/office/drawing/2012/chart" xmlns:c="http://schemas.openxmlformats.org/drawingml/2006/chart" xmlns="" val="3505014858"/>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IPSec</a:t>
            </a:r>
            <a:r>
              <a:rPr lang="en-US" dirty="0"/>
              <a:t/>
            </a:r>
            <a:br>
              <a:rPr lang="en-US" dirty="0"/>
            </a:br>
            <a:r>
              <a:rPr lang="fr-FR" sz="2400"/>
              <a:t>Les Technologies IPSec</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6"/>
            <a:ext cx="7913516" cy="3780379"/>
          </a:xfrm>
        </p:spPr>
        <p:txBody>
          <a:bodyPr/>
          <a:lstStyle/>
          <a:p>
            <a:pPr marL="57150" indent="0" algn="l" defTabSz="457200" rtl="0" fontAlgn="base">
              <a:spcBef>
                <a:spcPct val="0"/>
              </a:spcBef>
              <a:spcAft>
                <a:spcPct val="0"/>
              </a:spcAft>
            </a:pPr>
            <a:r>
              <a:rPr lang="fr-FR" sz="1800">
                <a:solidFill>
                  <a:srgbClr val="000000"/>
                </a:solidFill>
              </a:rPr>
              <a:t>IPsec est un standard IETF qui définit comment un VPN peut être sécurisé sur des réseaux IP. IPsec protège et authentifie les paquets IP entre la source et la destination et fournir les fonctions de sécurité essentiels :</a:t>
            </a:r>
          </a:p>
          <a:p>
            <a:pPr marL="415985" lvl="1" indent="-285750" defTabSz="457200" rtl="0">
              <a:spcBef>
                <a:spcPct val="0"/>
              </a:spcBef>
              <a:buFont typeface="Arial" panose="020B0604020202020204" pitchFamily="34" charset="0"/>
              <a:buChar char="•"/>
            </a:pPr>
            <a:r>
              <a:rPr lang="fr-FR" sz="1600" b="1">
                <a:solidFill>
                  <a:srgbClr val="000000"/>
                </a:solidFill>
              </a:rPr>
              <a:t>Confidentialité</a:t>
            </a:r>
            <a:r>
              <a:rPr lang="fr-FR" sz="1600">
                <a:solidFill>
                  <a:srgbClr val="000000"/>
                </a:solidFill>
              </a:rPr>
              <a:t> - Utilise des algorithmes de chiffrement pour empêcher les cybercriminels de lire le contenu des paquets.</a:t>
            </a:r>
          </a:p>
          <a:p>
            <a:pPr marL="415985" lvl="1" indent="-285750" defTabSz="457200" rtl="0">
              <a:spcBef>
                <a:spcPct val="0"/>
              </a:spcBef>
              <a:buFont typeface="Arial" panose="020B0604020202020204" pitchFamily="34" charset="0"/>
              <a:buChar char="•"/>
            </a:pPr>
            <a:r>
              <a:rPr lang="fr-FR" sz="1600" b="1">
                <a:solidFill>
                  <a:srgbClr val="000000"/>
                </a:solidFill>
              </a:rPr>
              <a:t>Intégrité</a:t>
            </a:r>
            <a:r>
              <a:rPr lang="fr-FR" sz="1600">
                <a:solidFill>
                  <a:srgbClr val="000000"/>
                </a:solidFill>
              </a:rPr>
              <a:t> - Utilise des algorithmes de hachage pour garantir que les paquets n'ont pas été modifiés entre la source et la destination.</a:t>
            </a:r>
          </a:p>
          <a:p>
            <a:pPr marL="415985" lvl="1" indent="-285750" defTabSz="457200" rtl="0">
              <a:spcBef>
                <a:spcPct val="0"/>
              </a:spcBef>
              <a:buFont typeface="Arial" panose="020B0604020202020204" pitchFamily="34" charset="0"/>
              <a:buChar char="•"/>
            </a:pPr>
            <a:r>
              <a:rPr lang="fr-FR" sz="1600" b="1">
                <a:solidFill>
                  <a:srgbClr val="000000"/>
                </a:solidFill>
              </a:rPr>
              <a:t>Authentification d'origine</a:t>
            </a:r>
            <a:r>
              <a:rPr lang="fr-FR" sz="1600">
                <a:solidFill>
                  <a:srgbClr val="000000"/>
                </a:solidFill>
              </a:rPr>
              <a:t> - Utilise le protocole IKE (Internet Key Exchange) pour authentifier la source et la destination.</a:t>
            </a:r>
            <a:r>
              <a:rPr lang="fr-FR" sz="1600" b="1">
                <a:solidFill>
                  <a:srgbClr val="000000"/>
                </a:solidFill>
              </a:rPr>
              <a:t> </a:t>
            </a:r>
          </a:p>
          <a:p>
            <a:pPr marL="415985" lvl="1" indent="-285750" defTabSz="457200" rtl="0">
              <a:spcBef>
                <a:spcPct val="0"/>
              </a:spcBef>
              <a:buFont typeface="Arial" panose="020B0604020202020204" pitchFamily="34" charset="0"/>
              <a:buChar char="•"/>
            </a:pPr>
            <a:r>
              <a:rPr lang="fr-FR" sz="1600" b="1">
                <a:solidFill>
                  <a:srgbClr val="000000"/>
                </a:solidFill>
              </a:rPr>
              <a:t>Diffie-Hellman</a:t>
            </a:r>
            <a:r>
              <a:rPr lang="fr-FR" sz="1600">
                <a:solidFill>
                  <a:srgbClr val="000000"/>
                </a:solidFill>
              </a:rPr>
              <a:t> - Utilisé pour sécuriser l'échange de clés.</a:t>
            </a:r>
          </a:p>
          <a:p>
            <a:pPr marL="342900" indent="-285750" algn="l" defTabSz="457200" fontAlgn="base">
              <a:spcBef>
                <a:spcPct val="0"/>
              </a:spcBef>
              <a:spcAft>
                <a:spcPct val="0"/>
              </a:spcAft>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xmlns:c15="http://schemas.microsoft.com/office/drawing/2012/chart" xmlns:c="http://schemas.openxmlformats.org/drawingml/2006/chart" xmlns="" val="3321340679"/>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D0DBD329-AB20-664C-9697-486FE5CED9B9}"/>
              </a:ext>
            </a:extLst>
          </p:cNvPr>
          <p:cNvSpPr>
            <a:spLocks noGrp="1"/>
          </p:cNvSpPr>
          <p:nvPr>
            <p:ph type="title"/>
          </p:nvPr>
        </p:nvSpPr>
        <p:spPr>
          <a:xfrm>
            <a:off x="0" y="189238"/>
            <a:ext cx="9144000" cy="609708"/>
          </a:xfrm>
        </p:spPr>
        <p:txBody>
          <a:bodyPr/>
          <a:lstStyle/>
          <a:p>
            <a:pPr rtl="0"/>
            <a:r>
              <a:rPr lang="fr-FR"/>
              <a:t>What to Expect in this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C2EDE137-350D-6D47-BD51-750CD198389A}"/>
              </a:ext>
            </a:extLst>
          </p:cNvPr>
          <p:cNvSpPr>
            <a:spLocks noGrp="1"/>
          </p:cNvSpPr>
          <p:nvPr>
            <p:ph idx="1"/>
          </p:nvPr>
        </p:nvSpPr>
        <p:spPr>
          <a:xfrm>
            <a:off x="144065" y="798945"/>
            <a:ext cx="8853286" cy="346366"/>
          </a:xfrm>
        </p:spPr>
        <p:txBody>
          <a:bodyPr/>
          <a:lstStyle/>
          <a:p>
            <a:pPr rtl="0"/>
            <a:r>
              <a:rPr lang="fr-FR"/>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xmlns:c15="http://schemas.microsoft.com/office/drawing/2012/chart" xmlns:c="http://schemas.openxmlformats.org/drawingml/2006/chart" xmlns="" id="{24EE699F-A87C-2246-9235-C1DFDF6B2651}"/>
              </a:ext>
            </a:extLst>
          </p:cNvPr>
          <p:cNvGraphicFramePr>
            <a:graphicFrameLocks noGrp="1"/>
          </p:cNvGraphicFramePr>
          <p:nvPr>
            <p:extLst/>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xmlns:c15="http://schemas.microsoft.com/office/drawing/2012/chart" xmlns:c="http://schemas.openxmlformats.org/drawingml/2006/chart" xmlns="" val="200107645"/>
                    </a:ext>
                  </a:extLst>
                </a:gridCol>
                <a:gridCol w="6416970">
                  <a:extLst>
                    <a:ext uri="{9D8B030D-6E8A-4147-A177-3AD203B41FA5}">
                      <a16:colId xmlns:a16="http://schemas.microsoft.com/office/drawing/2014/main" xmlns:c15="http://schemas.microsoft.com/office/drawing/2012/chart" xmlns:c="http://schemas.openxmlformats.org/drawingml/2006/chart" xmlns="" val="2648404099"/>
                    </a:ext>
                  </a:extLst>
                </a:gridCol>
              </a:tblGrid>
              <a:tr h="265091">
                <a:tc>
                  <a:txBody>
                    <a:bodyPr/>
                    <a:lstStyle/>
                    <a:p>
                      <a:pPr rtl="0"/>
                      <a:r>
                        <a:rPr lang="fr-FR"/>
                        <a:t>Feature</a:t>
                      </a:r>
                    </a:p>
                  </a:txBody>
                  <a:tcPr/>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a16="http://schemas.microsoft.com/office/drawing/2014/main" xmlns:c15="http://schemas.microsoft.com/office/drawing/2012/chart" xmlns:c="http://schemas.openxmlformats.org/drawingml/2006/chart" xmlns=""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a16="http://schemas.microsoft.com/office/drawing/2014/main" xmlns:c15="http://schemas.microsoft.com/office/drawing/2012/chart" xmlns:c="http://schemas.openxmlformats.org/drawingml/2006/chart" xmlns=""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Check Your Understanding(CYU)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Per topic online quiz to help learners gauge content understanding. </a:t>
                      </a:r>
                    </a:p>
                  </a:txBody>
                  <a:tcPr/>
                </a:tc>
                <a:extLst>
                  <a:ext uri="{0D108BD9-81ED-4DB2-BD59-A6C34878D82A}">
                    <a16:rowId xmlns:a16="http://schemas.microsoft.com/office/drawing/2014/main" xmlns:c15="http://schemas.microsoft.com/office/drawing/2012/chart" xmlns:c="http://schemas.openxmlformats.org/drawingml/2006/chart" xmlns=""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Interactive Activities</a:t>
                      </a:r>
                    </a:p>
                  </a:txBody>
                  <a:tcPr marL="9525" marR="9525" marT="9525" marB="0" anchor="b"/>
                </a:tc>
                <a:tc>
                  <a:txBody>
                    <a:bodyPr/>
                    <a:lstStyle/>
                    <a:p>
                      <a:pPr rtl="0"/>
                      <a:r>
                        <a:rPr lang="fr-FR"/>
                        <a:t>A variety of formats to help learners gauge content understanding.</a:t>
                      </a:r>
                    </a:p>
                  </a:txBody>
                  <a:tcPr/>
                </a:tc>
                <a:extLst>
                  <a:ext uri="{0D108BD9-81ED-4DB2-BD59-A6C34878D82A}">
                    <a16:rowId xmlns:a16="http://schemas.microsoft.com/office/drawing/2014/main" xmlns:c15="http://schemas.microsoft.com/office/drawing/2012/chart" xmlns:c="http://schemas.openxmlformats.org/drawingml/2006/chart" xmlns="" val="3454703549"/>
                  </a:ext>
                </a:extLst>
              </a:tr>
              <a:tr h="215293">
                <a:tc>
                  <a:txBody>
                    <a:bodyPr/>
                    <a:lstStyle/>
                    <a:p>
                      <a:pPr algn="l" rtl="0" fontAlgn="b"/>
                      <a:r>
                        <a:rPr lang="fr-FR" sz="1400" b="0" i="0" u="none" strike="noStrike">
                          <a:solidFill>
                            <a:srgbClr val="000000"/>
                          </a:solidFill>
                          <a:effectLst/>
                          <a:latin typeface="+mn-lt"/>
                        </a:rPr>
                        <a:t>Syntax Checker</a:t>
                      </a:r>
                    </a:p>
                  </a:txBody>
                  <a:tcPr marL="9525" marR="9525" marT="9525" marB="0" anchor="b"/>
                </a:tc>
                <a:tc>
                  <a:txBody>
                    <a:bodyPr/>
                    <a:lstStyle/>
                    <a:p>
                      <a:pPr rtl="0"/>
                      <a:r>
                        <a:rPr lang="fr-FR"/>
                        <a:t>Small simulations that expose learners to Cisco command line to practice configuration skills.</a:t>
                      </a:r>
                    </a:p>
                  </a:txBody>
                  <a:tcPr/>
                </a:tc>
                <a:extLst>
                  <a:ext uri="{0D108BD9-81ED-4DB2-BD59-A6C34878D82A}">
                    <a16:rowId xmlns:a16="http://schemas.microsoft.com/office/drawing/2014/main" xmlns:c15="http://schemas.microsoft.com/office/drawing/2012/chart" xmlns:c="http://schemas.openxmlformats.org/drawingml/2006/chart" xmlns="" val="2195331658"/>
                  </a:ext>
                </a:extLst>
              </a:tr>
              <a:tr h="265091">
                <a:tc>
                  <a:txBody>
                    <a:bodyPr/>
                    <a:lstStyle/>
                    <a:p>
                      <a:pPr algn="l" rtl="0" fontAlgn="b"/>
                      <a:r>
                        <a:rPr lang="fr-FR" sz="1400" b="0" i="0" u="none" strike="noStrike">
                          <a:solidFill>
                            <a:srgbClr val="000000"/>
                          </a:solidFill>
                          <a:effectLst/>
                          <a:latin typeface="+mn-lt"/>
                        </a:rPr>
                        <a:t>PT Activity</a:t>
                      </a:r>
                    </a:p>
                  </a:txBody>
                  <a:tcPr marL="9525" marR="9525" marT="9525" marB="0" anchor="b"/>
                </a:tc>
                <a:tc>
                  <a:txBody>
                    <a:bodyPr/>
                    <a:lstStyle/>
                    <a:p>
                      <a:pPr rtl="0"/>
                      <a:r>
                        <a:rPr lang="fr-FR"/>
                        <a:t>Simulation and modeling activities designed to explore, acquire, reinforce, and expand skills.</a:t>
                      </a:r>
                    </a:p>
                  </a:txBody>
                  <a:tcPr/>
                </a:tc>
                <a:extLst>
                  <a:ext uri="{0D108BD9-81ED-4DB2-BD59-A6C34878D82A}">
                    <a16:rowId xmlns:a16="http://schemas.microsoft.com/office/drawing/2014/main" xmlns:c15="http://schemas.microsoft.com/office/drawing/2012/chart" xmlns:c="http://schemas.openxmlformats.org/drawingml/2006/chart" xmlns="" val="3727131555"/>
                  </a:ext>
                </a:extLst>
              </a:tr>
            </a:tbl>
          </a:graphicData>
        </a:graphic>
      </p:graphicFrame>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122153960"/>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r>
              <a:rPr lang="fr-FR" sz="1600" dirty="0" err="1"/>
              <a:t>IPSec</a:t>
            </a:r>
            <a:r>
              <a:rPr lang="en-US" dirty="0"/>
              <a:t/>
            </a:r>
            <a:br>
              <a:rPr lang="en-US" dirty="0"/>
            </a:br>
            <a:r>
              <a:rPr lang="fr-FR" sz="2400" dirty="0"/>
              <a:t>Les Technologies </a:t>
            </a:r>
            <a:r>
              <a:rPr lang="fr-FR" sz="2400" dirty="0" err="1"/>
              <a:t>IPSec</a:t>
            </a:r>
            <a:r>
              <a:rPr lang="fr-FR" sz="2400" dirty="0"/>
              <a:t> </a:t>
            </a:r>
            <a:r>
              <a:rPr lang="fr-FR" sz="2400" dirty="0" smtClean="0"/>
              <a:t>(suite)</a:t>
            </a:r>
            <a:endParaRPr lang="fr-FR" sz="2400" dirty="0"/>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6"/>
            <a:ext cx="4256986" cy="2674593"/>
          </a:xfrm>
        </p:spPr>
        <p:txBody>
          <a:bodyPr/>
          <a:lstStyle/>
          <a:p>
            <a:pPr marL="342900" indent="-285750" algn="l" defTabSz="457200" rtl="0" fontAlgn="base">
              <a:spcBef>
                <a:spcPct val="0"/>
              </a:spcBef>
              <a:spcAft>
                <a:spcPct val="0"/>
              </a:spcAft>
              <a:buFont typeface="Arial" panose="020B0604020202020204" pitchFamily="34" charset="0"/>
              <a:buChar char="•"/>
            </a:pPr>
            <a:r>
              <a:rPr lang="fr-FR" sz="1600">
                <a:solidFill>
                  <a:srgbClr val="000000"/>
                </a:solidFill>
              </a:rPr>
              <a:t>IPsec n'est lié à aucune règle spécifique pour des communications sécurisées.</a:t>
            </a:r>
          </a:p>
          <a:p>
            <a:pPr marL="342900" indent="-285750" algn="l" defTabSz="457200" rtl="0" fontAlgn="base">
              <a:spcBef>
                <a:spcPct val="0"/>
              </a:spcBef>
              <a:spcAft>
                <a:spcPct val="0"/>
              </a:spcAft>
              <a:buFont typeface="Arial" panose="020B0604020202020204" pitchFamily="34" charset="0"/>
              <a:buChar char="•"/>
            </a:pPr>
            <a:r>
              <a:rPr lang="fr-FR" sz="1600">
                <a:solidFill>
                  <a:srgbClr val="000000"/>
                </a:solidFill>
              </a:rPr>
              <a:t>IPsec permet d'intégrer facilement les nouvelles technologies de sécurité sans mettre à jour les standards IPsec existantes.</a:t>
            </a:r>
          </a:p>
          <a:p>
            <a:pPr marL="342900" indent="-285750" algn="l" defTabSz="457200" rtl="0" fontAlgn="base">
              <a:spcBef>
                <a:spcPct val="0"/>
              </a:spcBef>
              <a:spcAft>
                <a:spcPct val="0"/>
              </a:spcAft>
              <a:buFont typeface="Arial" panose="020B0604020202020204" pitchFamily="34" charset="0"/>
              <a:buChar char="•"/>
            </a:pPr>
            <a:r>
              <a:rPr lang="fr-FR" sz="1600">
                <a:solidFill>
                  <a:srgbClr val="000000"/>
                </a:solidFill>
              </a:rPr>
              <a:t>Les emplacements ouverts dans la structure IPsec illustrés dans la figure peuvent être remplis avec n'importe quel choix disponibles pour cette fonction IPsec pour créer une association de sécurité (SA) unique.</a:t>
            </a:r>
          </a:p>
          <a:p>
            <a:pPr marL="0" indent="0" algn="l"/>
            <a:endParaRPr lang="en-US" sz="1600" dirty="0">
              <a:solidFill>
                <a:srgbClr val="000000"/>
              </a:solidFill>
            </a:endParaRP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39FD55A7-7086-8940-ADE5-6A22ED27971D}"/>
              </a:ext>
            </a:extLst>
          </p:cNvPr>
          <p:cNvPicPr>
            <a:picLocks noChangeAspect="1"/>
          </p:cNvPicPr>
          <p:nvPr/>
        </p:nvPicPr>
        <p:blipFill>
          <a:blip r:embed="rId3"/>
          <a:stretch>
            <a:fillRect/>
          </a:stretch>
        </p:blipFill>
        <p:spPr>
          <a:xfrm>
            <a:off x="4688958" y="1008027"/>
            <a:ext cx="4104773" cy="3127446"/>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3671402017"/>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IPSec</a:t>
            </a:r>
            <a:r>
              <a:rPr lang="en-US" dirty="0"/>
              <a:t/>
            </a:r>
            <a:br>
              <a:rPr lang="en-US" dirty="0"/>
            </a:br>
            <a:r>
              <a:rPr lang="fr-FR" sz="2400"/>
              <a:t>Encapsulation du protocole IPsec</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6"/>
            <a:ext cx="3863112" cy="3612889"/>
          </a:xfrm>
        </p:spPr>
        <p:txBody>
          <a:bodyPr/>
          <a:lstStyle/>
          <a:p>
            <a:pPr marL="0" indent="0" algn="l" rtl="0"/>
            <a:r>
              <a:rPr lang="fr-FR" sz="1600">
                <a:solidFill>
                  <a:srgbClr val="000000"/>
                </a:solidFill>
              </a:rPr>
              <a:t>Le choix de l'encapsulation du protocole IPsec est le premier élément principale du structure.</a:t>
            </a:r>
          </a:p>
          <a:p>
            <a:pPr marL="285750" indent="-285750" algn="l" rtl="0">
              <a:buFont typeface="Arial" panose="020B0604020202020204" pitchFamily="34" charset="0"/>
              <a:buChar char="•"/>
            </a:pPr>
            <a:r>
              <a:rPr lang="fr-FR" sz="1600">
                <a:solidFill>
                  <a:srgbClr val="000000"/>
                </a:solidFill>
              </a:rPr>
              <a:t>IPsec encapsule les paquets à l'aide de l'en-tête d'authentification (AH) ou du protocole de sécurité d'encapsulation (ESP).</a:t>
            </a:r>
          </a:p>
          <a:p>
            <a:pPr marL="285750" indent="-285750" algn="l" rtl="0">
              <a:buFont typeface="Arial" panose="020B0604020202020204" pitchFamily="34" charset="0"/>
              <a:buChar char="•"/>
            </a:pPr>
            <a:r>
              <a:rPr lang="fr-FR" sz="1600">
                <a:solidFill>
                  <a:srgbClr val="000000"/>
                </a:solidFill>
              </a:rPr>
              <a:t>Le choix de AH ou ESP détermine quels autres blocs de construction sont disponibles.</a:t>
            </a:r>
          </a:p>
          <a:p>
            <a:pPr marL="358835" lvl="1" indent="-285750" rtl="0">
              <a:buFont typeface="Arial" panose="020B0604020202020204" pitchFamily="34" charset="0"/>
              <a:buChar char="•"/>
            </a:pPr>
            <a:r>
              <a:rPr lang="fr-FR">
                <a:solidFill>
                  <a:srgbClr val="000000"/>
                </a:solidFill>
              </a:rPr>
              <a:t>AH n'est approprié que lorsque la confidentialité n'est pas requise ou autorisée.</a:t>
            </a:r>
          </a:p>
          <a:p>
            <a:pPr marL="358835" lvl="1" indent="-285750" rtl="0">
              <a:buFont typeface="Arial" panose="020B0604020202020204" pitchFamily="34" charset="0"/>
              <a:buChar char="•"/>
            </a:pPr>
            <a:r>
              <a:rPr lang="fr-FR">
                <a:solidFill>
                  <a:srgbClr val="000000"/>
                </a:solidFill>
              </a:rPr>
              <a:t>ESP fournit la confidentialité et l'authentification.</a:t>
            </a: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2DA014AE-62B5-6740-9A0C-431D5FAA8C61}"/>
              </a:ext>
            </a:extLst>
          </p:cNvPr>
          <p:cNvPicPr>
            <a:picLocks noChangeAspect="1"/>
          </p:cNvPicPr>
          <p:nvPr/>
        </p:nvPicPr>
        <p:blipFill>
          <a:blip r:embed="rId3"/>
          <a:stretch>
            <a:fillRect/>
          </a:stretch>
        </p:blipFill>
        <p:spPr>
          <a:xfrm>
            <a:off x="4572000" y="957766"/>
            <a:ext cx="4308826" cy="3227968"/>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2776543385"/>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en-US" dirty="0"/>
              <a:t/>
            </a:r>
            <a:br>
              <a:rPr lang="en-US" dirty="0"/>
            </a:br>
            <a:r>
              <a:rPr lang="fr-FR" sz="2400" dirty="0" smtClean="0"/>
              <a:t>Confidentialité </a:t>
            </a:r>
            <a:r>
              <a:rPr lang="fr-FR" sz="1600" dirty="0" err="1" smtClean="0"/>
              <a:t>IPSec</a:t>
            </a:r>
            <a:endParaRPr lang="fr-FR" sz="1600" dirty="0"/>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6"/>
            <a:ext cx="3285786" cy="2674593"/>
          </a:xfrm>
        </p:spPr>
        <p:txBody>
          <a:bodyPr/>
          <a:lstStyle/>
          <a:p>
            <a:pPr marL="0" indent="0" algn="l" rtl="0"/>
            <a:r>
              <a:rPr lang="fr-FR" sz="1600">
                <a:solidFill>
                  <a:srgbClr val="000000"/>
                </a:solidFill>
              </a:rPr>
              <a:t>Le degré de confidentialité dépend de l'algorithme de cryptage et de la longueur de la clé utilisée dans l'algorithme de cryptage. </a:t>
            </a:r>
          </a:p>
          <a:p>
            <a:pPr marL="0" indent="0" algn="l"/>
            <a:endParaRPr lang="en-US" sz="1600" dirty="0">
              <a:solidFill>
                <a:srgbClr val="000000"/>
              </a:solidFill>
            </a:endParaRPr>
          </a:p>
          <a:p>
            <a:pPr marL="0" indent="0" algn="l" rtl="0"/>
            <a:r>
              <a:rPr lang="fr-FR" sz="1600">
                <a:solidFill>
                  <a:srgbClr val="000000"/>
                </a:solidFill>
              </a:rPr>
              <a:t>Le nombre de possibilités d'essayer de pirater la clé est fonction de la longueur de la clé - plus la clé est courte, plus il est facile de la casser.</a:t>
            </a: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A31CE4EA-92FF-4776-8E40-9A609DE64BAA}"/>
              </a:ext>
            </a:extLst>
          </p:cNvPr>
          <p:cNvPicPr>
            <a:picLocks noChangeAspect="1"/>
          </p:cNvPicPr>
          <p:nvPr/>
        </p:nvPicPr>
        <p:blipFill>
          <a:blip r:embed="rId3"/>
          <a:stretch>
            <a:fillRect/>
          </a:stretch>
        </p:blipFill>
        <p:spPr>
          <a:xfrm>
            <a:off x="4167577" y="1121729"/>
            <a:ext cx="4628672" cy="2845826"/>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316665071"/>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r>
              <a:rPr lang="en-US" dirty="0"/>
              <a:t/>
            </a:r>
            <a:br>
              <a:rPr lang="en-US" dirty="0"/>
            </a:br>
            <a:r>
              <a:rPr lang="fr-FR" sz="2400" dirty="0" smtClean="0"/>
              <a:t>Confidentialité </a:t>
            </a:r>
            <a:r>
              <a:rPr lang="fr-FR" sz="1600" dirty="0" err="1" smtClean="0"/>
              <a:t>IPSec</a:t>
            </a:r>
            <a:r>
              <a:rPr lang="fr-FR" sz="1600" dirty="0" smtClean="0"/>
              <a:t> (suite)</a:t>
            </a:r>
            <a:endParaRPr lang="fr-FR" sz="1600" dirty="0"/>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6"/>
            <a:ext cx="3983476" cy="3620891"/>
          </a:xfrm>
        </p:spPr>
        <p:txBody>
          <a:bodyPr/>
          <a:lstStyle/>
          <a:p>
            <a:pPr marL="0" indent="0" algn="l" rtl="0"/>
            <a:r>
              <a:rPr lang="fr-FR" sz="1600">
                <a:solidFill>
                  <a:srgbClr val="000000"/>
                </a:solidFill>
              </a:rPr>
              <a:t>Les algorithmes de cryptage mis en évidence dans la figure sont tous des cryptosystèmes à clé symétrique:</a:t>
            </a:r>
          </a:p>
          <a:p>
            <a:pPr marL="431860" lvl="2" indent="-285750" defTabSz="457200" rtl="0">
              <a:spcBef>
                <a:spcPct val="0"/>
              </a:spcBef>
              <a:buFont typeface="Arial" panose="020B0604020202020204" pitchFamily="34" charset="0"/>
              <a:buChar char="•"/>
            </a:pPr>
            <a:r>
              <a:rPr lang="fr-FR" sz="1600">
                <a:solidFill>
                  <a:srgbClr val="000000"/>
                </a:solidFill>
                <a:latin typeface="Arial" charset="0"/>
                <a:ea typeface="ＭＳ Ｐゴシック" pitchFamily="34" charset="-128"/>
                <a:cs typeface="+mn-cs"/>
              </a:rPr>
              <a:t>DES utilise une clé de 56 bits.</a:t>
            </a:r>
          </a:p>
          <a:p>
            <a:pPr marL="431860" lvl="2" indent="-285750" defTabSz="457200" rtl="0">
              <a:spcBef>
                <a:spcPct val="0"/>
              </a:spcBef>
              <a:buFont typeface="Arial" panose="020B0604020202020204" pitchFamily="34" charset="0"/>
              <a:buChar char="•"/>
            </a:pPr>
            <a:r>
              <a:rPr lang="fr-FR" sz="1600">
                <a:solidFill>
                  <a:srgbClr val="000000"/>
                </a:solidFill>
                <a:latin typeface="Arial" charset="0"/>
                <a:ea typeface="ＭＳ Ｐゴシック" pitchFamily="34" charset="-128"/>
                <a:cs typeface="+mn-cs"/>
              </a:rPr>
              <a:t>3DES utilise trois clés de chiffrement 56 bits indépendantes par bloc 64 bits.</a:t>
            </a:r>
          </a:p>
          <a:p>
            <a:pPr marL="431860" lvl="2" indent="-285750" defTabSz="457200" rtl="0">
              <a:spcBef>
                <a:spcPct val="0"/>
              </a:spcBef>
              <a:buFont typeface="Arial" panose="020B0604020202020204" pitchFamily="34" charset="0"/>
              <a:buChar char="•"/>
            </a:pPr>
            <a:r>
              <a:rPr lang="fr-FR" sz="1600">
                <a:solidFill>
                  <a:srgbClr val="000000"/>
                </a:solidFill>
                <a:latin typeface="Arial" charset="0"/>
                <a:ea typeface="ＭＳ Ｐゴシック" pitchFamily="34" charset="-128"/>
                <a:cs typeface="+mn-cs"/>
              </a:rPr>
              <a:t>AES propose trois longueurs de clé différentes: 128 bits, 192 bits et 256 bits.</a:t>
            </a:r>
          </a:p>
          <a:p>
            <a:pPr marL="431860" lvl="2" indent="-285750" defTabSz="457200" rtl="0">
              <a:spcBef>
                <a:spcPct val="0"/>
              </a:spcBef>
              <a:buFont typeface="Arial" panose="020B0604020202020204" pitchFamily="34" charset="0"/>
              <a:buChar char="•"/>
            </a:pPr>
            <a:r>
              <a:rPr lang="fr-FR" sz="1600">
                <a:solidFill>
                  <a:srgbClr val="000000"/>
                </a:solidFill>
                <a:latin typeface="Arial" charset="0"/>
                <a:ea typeface="ＭＳ Ｐゴシック" pitchFamily="34" charset="-128"/>
                <a:cs typeface="+mn-cs"/>
              </a:rPr>
              <a:t>SEAL est un chiffrement de flux, ce qui signifie qu'il crypte les données en continuant plutôt que de crypter des blocs de données. SEAL utilise une clé de 160 bits.</a:t>
            </a:r>
          </a:p>
          <a:p>
            <a:pPr marL="0" indent="0" algn="l"/>
            <a:endParaRPr lang="en-US" sz="1600" dirty="0">
              <a:solidFill>
                <a:srgbClr val="000000"/>
              </a:solidFill>
            </a:endParaRPr>
          </a:p>
          <a:p>
            <a:pPr marL="0" indent="0" algn="l"/>
            <a:endParaRPr lang="en-US" sz="1600" dirty="0">
              <a:solidFill>
                <a:srgbClr val="000000"/>
              </a:solidFill>
            </a:endParaRPr>
          </a:p>
          <a:p>
            <a:pPr marL="0" indent="0" algn="l"/>
            <a:endParaRPr lang="en-US" sz="1600" dirty="0">
              <a:solidFill>
                <a:srgbClr val="000000"/>
              </a:solidFill>
            </a:endParaRPr>
          </a:p>
          <a:p>
            <a:pPr marL="0" indent="0" algn="l"/>
            <a:endParaRPr lang="en-US" sz="1600" dirty="0">
              <a:solidFill>
                <a:srgbClr val="000000"/>
              </a:solidFill>
            </a:endParaRP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B3301DD0-6ABA-614F-B6EF-E3BB2AD3268D}"/>
              </a:ext>
            </a:extLst>
          </p:cNvPr>
          <p:cNvPicPr>
            <a:picLocks noChangeAspect="1"/>
          </p:cNvPicPr>
          <p:nvPr/>
        </p:nvPicPr>
        <p:blipFill>
          <a:blip r:embed="rId3"/>
          <a:stretch>
            <a:fillRect/>
          </a:stretch>
        </p:blipFill>
        <p:spPr>
          <a:xfrm>
            <a:off x="4572000" y="977566"/>
            <a:ext cx="4434808" cy="3498741"/>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3910924204"/>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en-US" dirty="0"/>
              <a:t/>
            </a:r>
            <a:br>
              <a:rPr lang="en-US" dirty="0"/>
            </a:br>
            <a:r>
              <a:rPr lang="fr-FR" sz="2400"/>
              <a:t>Intégrité</a:t>
            </a:r>
            <a:r>
              <a:rPr lang="fr-FR" sz="1600"/>
              <a:t> IPSec</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6"/>
            <a:ext cx="3884996" cy="3620891"/>
          </a:xfrm>
        </p:spPr>
        <p:txBody>
          <a:bodyPr/>
          <a:lstStyle/>
          <a:p>
            <a:pPr marL="285750" indent="-285750" algn="l" rtl="0">
              <a:buFont typeface="Arial" panose="020B0604020202020204" pitchFamily="34" charset="0"/>
              <a:buChar char="•"/>
            </a:pPr>
            <a:r>
              <a:rPr lang="fr-FR" sz="1600">
                <a:solidFill>
                  <a:srgbClr val="000000"/>
                </a:solidFill>
              </a:rPr>
              <a:t>L'intégrité des données signifie que les données n'ont pas été modifiées en transit.</a:t>
            </a:r>
          </a:p>
          <a:p>
            <a:pPr marL="285750" indent="-285750" algn="l" rtl="0">
              <a:buFont typeface="Arial" panose="020B0604020202020204" pitchFamily="34" charset="0"/>
              <a:buChar char="•"/>
            </a:pPr>
            <a:r>
              <a:rPr lang="fr-FR" sz="1600">
                <a:solidFill>
                  <a:srgbClr val="000000"/>
                </a:solidFill>
              </a:rPr>
              <a:t>Une méthode pour prouver l'intégrité des données est requise. </a:t>
            </a:r>
          </a:p>
          <a:p>
            <a:pPr marL="285750" indent="-285750" algn="l" rtl="0">
              <a:buFont typeface="Arial" panose="020B0604020202020204" pitchFamily="34" charset="0"/>
              <a:buChar char="•"/>
            </a:pPr>
            <a:r>
              <a:rPr lang="fr-FR" sz="1600">
                <a:solidFill>
                  <a:srgbClr val="000000"/>
                </a:solidFill>
              </a:rPr>
              <a:t>Le code d'authentification de message haché (HMAC) est un algorithme d'intégrité des données qui garantit l'intégrité du message à l'aide d'une valeur de hachage.</a:t>
            </a:r>
          </a:p>
          <a:p>
            <a:pPr marL="358835" lvl="1" indent="-285750" rtl="0">
              <a:buFont typeface="Arial" panose="020B0604020202020204" pitchFamily="34" charset="0"/>
              <a:buChar char="•"/>
            </a:pPr>
            <a:r>
              <a:rPr lang="fr-FR" sz="1600">
                <a:solidFill>
                  <a:srgbClr val="000000"/>
                </a:solidFill>
              </a:rPr>
              <a:t>Message-Digest 5 (MD5) utilise une clé secrète partagée de 128 bits.</a:t>
            </a:r>
          </a:p>
          <a:p>
            <a:pPr marL="358835" lvl="1" indent="-285750" rtl="0">
              <a:buFont typeface="Arial" panose="020B0604020202020204" pitchFamily="34" charset="0"/>
              <a:buChar char="•"/>
            </a:pPr>
            <a:r>
              <a:rPr lang="fr-FR" sz="1600">
                <a:solidFill>
                  <a:srgbClr val="000000"/>
                </a:solidFill>
              </a:rPr>
              <a:t>L'algorithme de hachage sécurisé (SHA) utilise une clé secrète de 160 bits.</a:t>
            </a: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705DEA5D-0533-E443-988F-B46238A667F8}"/>
              </a:ext>
            </a:extLst>
          </p:cNvPr>
          <p:cNvPicPr>
            <a:picLocks noChangeAspect="1"/>
          </p:cNvPicPr>
          <p:nvPr/>
        </p:nvPicPr>
        <p:blipFill>
          <a:blip r:embed="rId3"/>
          <a:stretch>
            <a:fillRect/>
          </a:stretch>
        </p:blipFill>
        <p:spPr>
          <a:xfrm>
            <a:off x="4316968" y="962526"/>
            <a:ext cx="4395060" cy="3393465"/>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1937178356"/>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en-US" dirty="0"/>
              <a:t/>
            </a:r>
            <a:br>
              <a:rPr lang="en-US" dirty="0"/>
            </a:br>
            <a:r>
              <a:rPr lang="fr-FR" sz="2400" dirty="0" smtClean="0"/>
              <a:t>Authentification </a:t>
            </a:r>
            <a:r>
              <a:rPr lang="fr-FR" sz="1600" dirty="0" err="1" smtClean="0"/>
              <a:t>IPsec</a:t>
            </a:r>
            <a:endParaRPr lang="fr-FR" sz="1600" dirty="0"/>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6"/>
            <a:ext cx="3871155" cy="3620891"/>
          </a:xfrm>
        </p:spPr>
        <p:txBody>
          <a:bodyPr/>
          <a:lstStyle/>
          <a:p>
            <a:pPr marL="0" indent="0" algn="l" rtl="0"/>
            <a:r>
              <a:rPr lang="fr-FR" sz="1600">
                <a:solidFill>
                  <a:srgbClr val="000000"/>
                </a:solidFill>
              </a:rPr>
              <a:t>Il existe deux méthodes d'authentification homologue IPsec:</a:t>
            </a:r>
          </a:p>
          <a:p>
            <a:pPr marL="342900" indent="-342900" algn="l" rtl="0">
              <a:buFont typeface="+mj-lt"/>
              <a:buAutoNum type="arabicPeriod"/>
            </a:pPr>
            <a:r>
              <a:rPr lang="fr-FR" sz="1600" b="1">
                <a:solidFill>
                  <a:srgbClr val="000000"/>
                </a:solidFill>
              </a:rPr>
              <a:t>Clé pré-partagée (PSK)</a:t>
            </a:r>
            <a:r>
              <a:rPr lang="fr-FR" sz="1600">
                <a:solidFill>
                  <a:srgbClr val="000000"/>
                </a:solidFill>
              </a:rPr>
              <a:t> - La valeur (PSK) est entrée manuellement dans chaque homologue.</a:t>
            </a:r>
          </a:p>
          <a:p>
            <a:pPr marL="358835" lvl="1" indent="-285750" rtl="0">
              <a:buFont typeface="Arial" panose="020B0604020202020204" pitchFamily="34" charset="0"/>
              <a:buChar char="•"/>
            </a:pPr>
            <a:r>
              <a:rPr lang="fr-FR">
                <a:solidFill>
                  <a:srgbClr val="000000"/>
                </a:solidFill>
              </a:rPr>
              <a:t>Facile à configurer manuellement</a:t>
            </a:r>
          </a:p>
          <a:p>
            <a:pPr marL="358835" lvl="1" indent="-285750" rtl="0">
              <a:buFont typeface="Arial" panose="020B0604020202020204" pitchFamily="34" charset="0"/>
              <a:buChar char="•"/>
            </a:pPr>
            <a:r>
              <a:rPr lang="fr-FR">
                <a:solidFill>
                  <a:srgbClr val="000000"/>
                </a:solidFill>
              </a:rPr>
              <a:t>Ne s'étend pas bien</a:t>
            </a:r>
          </a:p>
          <a:p>
            <a:pPr marL="358835" lvl="1" indent="-285750" rtl="0">
              <a:buFont typeface="Arial" panose="020B0604020202020204" pitchFamily="34" charset="0"/>
              <a:buChar char="•"/>
            </a:pPr>
            <a:r>
              <a:rPr lang="fr-FR">
                <a:solidFill>
                  <a:srgbClr val="000000"/>
                </a:solidFill>
              </a:rPr>
              <a:t>Doit être configuré sur chaque homologue</a:t>
            </a:r>
          </a:p>
          <a:p>
            <a:pPr marL="342900" indent="-342900" algn="l" rtl="0">
              <a:buFont typeface="+mj-lt"/>
              <a:buAutoNum type="arabicPeriod"/>
            </a:pPr>
            <a:r>
              <a:rPr lang="fr-FR" sz="1600" b="1">
                <a:solidFill>
                  <a:srgbClr val="000000"/>
                </a:solidFill>
              </a:rPr>
              <a:t>Rivest, Shamir et Adleman (RSA)</a:t>
            </a:r>
            <a:r>
              <a:rPr lang="fr-FR" sz="1600">
                <a:solidFill>
                  <a:srgbClr val="000000"/>
                </a:solidFill>
              </a:rPr>
              <a:t> -</a:t>
            </a:r>
            <a:r>
              <a:rPr lang="fr-FR" sz="1600" b="1">
                <a:solidFill>
                  <a:srgbClr val="000000"/>
                </a:solidFill>
              </a:rPr>
              <a:t> </a:t>
            </a:r>
            <a:r>
              <a:rPr lang="fr-FR" sz="1600">
                <a:solidFill>
                  <a:srgbClr val="000000"/>
                </a:solidFill>
              </a:rPr>
              <a:t>l'authentification utilise des certificats numériques pour authentifier les homologues.</a:t>
            </a:r>
          </a:p>
          <a:p>
            <a:pPr marL="358835" lvl="1" indent="-285750" rtl="0">
              <a:buFont typeface="Arial" panose="020B0604020202020204" pitchFamily="34" charset="0"/>
              <a:buChar char="•"/>
            </a:pPr>
            <a:r>
              <a:rPr lang="fr-FR">
                <a:solidFill>
                  <a:srgbClr val="000000"/>
                </a:solidFill>
              </a:rPr>
              <a:t>Chaque homologue doit authentifier son homologue opposé avant que le tunnel soit considéré comme sécurisé.</a:t>
            </a: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C3979770-399C-594E-91AF-734C30542628}"/>
              </a:ext>
            </a:extLst>
          </p:cNvPr>
          <p:cNvPicPr>
            <a:picLocks noChangeAspect="1"/>
          </p:cNvPicPr>
          <p:nvPr/>
        </p:nvPicPr>
        <p:blipFill>
          <a:blip r:embed="rId3"/>
          <a:stretch>
            <a:fillRect/>
          </a:stretch>
        </p:blipFill>
        <p:spPr>
          <a:xfrm>
            <a:off x="4303127" y="912566"/>
            <a:ext cx="4408901" cy="3405496"/>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4221293076"/>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IPSec</a:t>
            </a:r>
            <a:r>
              <a:rPr lang="en-US" dirty="0"/>
              <a:t/>
            </a:r>
            <a:br>
              <a:rPr lang="en-US" dirty="0"/>
            </a:br>
            <a:r>
              <a:rPr lang="fr-FR" sz="2400"/>
              <a:t>Échange de clé sécurisé avec Diffie - Hellman</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324853" y="855416"/>
            <a:ext cx="4070251" cy="3728616"/>
          </a:xfrm>
        </p:spPr>
        <p:txBody>
          <a:bodyPr/>
          <a:lstStyle/>
          <a:p>
            <a:pPr marL="0" indent="0" algn="l" rtl="0"/>
            <a:r>
              <a:rPr lang="fr-FR" sz="1600" dirty="0">
                <a:solidFill>
                  <a:srgbClr val="000000"/>
                </a:solidFill>
              </a:rPr>
              <a:t>DH permet à deux pairs </a:t>
            </a:r>
            <a:r>
              <a:rPr lang="fr-FR" sz="1600" dirty="0" err="1">
                <a:solidFill>
                  <a:srgbClr val="000000"/>
                </a:solidFill>
              </a:rPr>
              <a:t>IPsec</a:t>
            </a:r>
            <a:r>
              <a:rPr lang="fr-FR" sz="1600" dirty="0">
                <a:solidFill>
                  <a:srgbClr val="000000"/>
                </a:solidFill>
              </a:rPr>
              <a:t> d'établir une clé secrète partagée sur un canal non sécurisé.</a:t>
            </a:r>
          </a:p>
          <a:p>
            <a:pPr marL="0" indent="0" algn="l" rtl="0"/>
            <a:r>
              <a:rPr lang="fr-FR" sz="1600" dirty="0" smtClean="0">
                <a:solidFill>
                  <a:srgbClr val="000000"/>
                </a:solidFill>
              </a:rPr>
              <a:t>Les </a:t>
            </a:r>
            <a:r>
              <a:rPr lang="fr-FR" sz="1600" dirty="0">
                <a:solidFill>
                  <a:srgbClr val="000000"/>
                </a:solidFill>
              </a:rPr>
              <a:t>variations de l'échange de clés DH sont spécifiées en tant que groupes DH:</a:t>
            </a:r>
          </a:p>
          <a:p>
            <a:pPr marL="358835" lvl="1" indent="-285750" rtl="0">
              <a:buFont typeface="Arial" panose="020B0604020202020204" pitchFamily="34" charset="0"/>
              <a:buChar char="•"/>
            </a:pPr>
            <a:r>
              <a:rPr lang="fr-FR" dirty="0">
                <a:solidFill>
                  <a:srgbClr val="000000"/>
                </a:solidFill>
              </a:rPr>
              <a:t>Les groupes DH 1, 2 et 5 ne doivent plus être utilisés.</a:t>
            </a:r>
          </a:p>
          <a:p>
            <a:pPr marL="358835" lvl="1" indent="-285750" rtl="0">
              <a:buFont typeface="Arial" panose="020B0604020202020204" pitchFamily="34" charset="0"/>
              <a:buChar char="•"/>
            </a:pPr>
            <a:r>
              <a:rPr lang="fr-FR" dirty="0">
                <a:solidFill>
                  <a:srgbClr val="000000"/>
                </a:solidFill>
              </a:rPr>
              <a:t>Les groupes DH 14, 15 et 16 utilisent des tailles de clé plus grandes avec respectivement 2048 bits, 3072 bits et 4096 bits</a:t>
            </a:r>
          </a:p>
          <a:p>
            <a:pPr marL="358835" lvl="1" indent="-285750" rtl="0">
              <a:buFont typeface="Arial" panose="020B0604020202020204" pitchFamily="34" charset="0"/>
              <a:buChar char="•"/>
            </a:pPr>
            <a:r>
              <a:rPr lang="fr-FR" dirty="0">
                <a:solidFill>
                  <a:srgbClr val="000000"/>
                </a:solidFill>
              </a:rPr>
              <a:t>Les groupes DH 19, 20, 21 et 24 avec des tailles de clé respectives de 256 bits, 384 bits, 521 bits et 2048 bits prennent en charge la cryptographie à courbe elliptique (ECC), ce qui réduit le temps nécessaire pour générer des clés. </a:t>
            </a: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1F4AAE19-6EBC-404E-81FC-C28BE8B13349}"/>
              </a:ext>
            </a:extLst>
          </p:cNvPr>
          <p:cNvPicPr>
            <a:picLocks noChangeAspect="1"/>
          </p:cNvPicPr>
          <p:nvPr/>
        </p:nvPicPr>
        <p:blipFill>
          <a:blip r:embed="rId3"/>
          <a:stretch>
            <a:fillRect/>
          </a:stretch>
        </p:blipFill>
        <p:spPr>
          <a:xfrm>
            <a:off x="4280396" y="1339878"/>
            <a:ext cx="4648200" cy="3035300"/>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3651372192"/>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IPSec</a:t>
            </a:r>
            <a:r>
              <a:rPr lang="en-US" dirty="0"/>
              <a:t/>
            </a:r>
            <a:br>
              <a:rPr lang="en-US" dirty="0"/>
            </a:br>
            <a:r>
              <a:rPr lang="fr-FR" sz="2400"/>
              <a:t>Vidéo – Transport IPsec et mode tunnel</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6"/>
            <a:ext cx="7913516" cy="2674593"/>
          </a:xfrm>
        </p:spPr>
        <p:txBody>
          <a:bodyPr/>
          <a:lstStyle/>
          <a:p>
            <a:pPr marL="57150" indent="0" algn="l" defTabSz="457200" rtl="0" fontAlgn="base">
              <a:spcBef>
                <a:spcPct val="0"/>
              </a:spcBef>
              <a:spcAft>
                <a:spcPct val="0"/>
              </a:spcAft>
            </a:pPr>
            <a:r>
              <a:rPr lang="fr-FR" sz="1800">
                <a:solidFill>
                  <a:srgbClr val="000000"/>
                </a:solidFill>
                <a:latin typeface="Arial" charset="0"/>
                <a:ea typeface="ＭＳ Ｐゴシック" pitchFamily="34" charset="-128"/>
              </a:rPr>
              <a:t>Cette vidéo expliquera le processus du paquet IPv4 avec ESP en mode transport et en mode tunnel.</a:t>
            </a:r>
          </a:p>
          <a:p>
            <a:pPr marL="0" indent="0" algn="l"/>
            <a:endParaRPr lang="en-US" sz="1600" dirty="0">
              <a:solidFill>
                <a:srgbClr val="000000"/>
              </a:solidFill>
            </a:endParaRPr>
          </a:p>
        </p:txBody>
      </p:sp>
    </p:spTree>
    <p:extLst>
      <p:ext uri="{BB962C8B-B14F-4D97-AF65-F5344CB8AC3E}">
        <p14:creationId xmlns:p14="http://schemas.microsoft.com/office/powerpoint/2010/main" xmlns:c15="http://schemas.microsoft.com/office/drawing/2012/chart" xmlns:c="http://schemas.openxmlformats.org/drawingml/2006/chart" xmlns="" val="133641105"/>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8.4 Module pratique et questionnaire</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410599242"/>
      </p:ext>
    </p:extLst>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BAC22E0C-A8B9-7D4B-BC8E-95F5947642E5}"/>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Un VPN est privé, dans le sens où le trafic est chiffré pour assurer la confidentialité des données pendant qu'il transite sur le réseau public. </a:t>
            </a:r>
          </a:p>
          <a:p>
            <a:pPr rtl="0">
              <a:spcBef>
                <a:spcPts val="0"/>
              </a:spcBef>
              <a:spcAft>
                <a:spcPts val="0"/>
              </a:spcAft>
              <a:buFont typeface="Arial" panose="020B0604020202020204" pitchFamily="34" charset="0"/>
              <a:buChar char="•"/>
            </a:pPr>
            <a:r>
              <a:rPr lang="fr-FR" sz="1600"/>
              <a:t>Les avantages des VPN sont les économies de coûts, la sécurité, l'évolutivité et la compatibilité.</a:t>
            </a:r>
          </a:p>
          <a:p>
            <a:pPr rtl="0">
              <a:spcBef>
                <a:spcPts val="0"/>
              </a:spcBef>
              <a:spcAft>
                <a:spcPts val="0"/>
              </a:spcAft>
              <a:buFont typeface="Arial" panose="020B0604020202020204" pitchFamily="34" charset="0"/>
              <a:buChar char="•"/>
            </a:pPr>
            <a:r>
              <a:rPr lang="fr-FR" sz="1600"/>
              <a:t>Les VPN d'accès à distance permettent aux utilisateurs distants et mobiles de se connecter en toute sécurité à l'entreprise en créant un tunnel crypté. Les VPN d'accès à distance peuvent être créés en utilisant IPsec ou SSL. </a:t>
            </a:r>
          </a:p>
          <a:p>
            <a:pPr rtl="0">
              <a:spcBef>
                <a:spcPts val="0"/>
              </a:spcBef>
              <a:spcAft>
                <a:spcPts val="0"/>
              </a:spcAft>
              <a:buFont typeface="Arial" panose="020B0604020202020204" pitchFamily="34" charset="0"/>
              <a:buChar char="•"/>
            </a:pPr>
            <a:r>
              <a:rPr lang="fr-FR" sz="1600"/>
              <a:t>Les VPN de site à site sont utilisés pour connecter des réseaux sur un réseau non fiable tel qu'Internet.</a:t>
            </a:r>
          </a:p>
          <a:p>
            <a:pPr rtl="0">
              <a:spcBef>
                <a:spcPts val="0"/>
              </a:spcBef>
              <a:spcAft>
                <a:spcPts val="0"/>
              </a:spcAft>
              <a:buFont typeface="Arial" panose="020B0604020202020204" pitchFamily="34" charset="0"/>
              <a:buChar char="•"/>
            </a:pPr>
            <a:r>
              <a:rPr lang="fr-FR" sz="1600"/>
              <a:t>Dans un VPN de site à site, les hôtes finaux envoient et reçoivent le trafic TCP / IP non chiffré normal par un périphérique de terminaison VPN. Le périphérique de terminaison VPN est généralement appelé une passerelle VPN.</a:t>
            </a:r>
          </a:p>
          <a:p>
            <a:pPr rtl="0">
              <a:spcBef>
                <a:spcPts val="0"/>
              </a:spcBef>
              <a:spcAft>
                <a:spcPts val="0"/>
              </a:spcAft>
              <a:buFont typeface="Arial" panose="020B0604020202020204" pitchFamily="34" charset="0"/>
              <a:buChar char="•"/>
            </a:pPr>
            <a:r>
              <a:rPr lang="fr-FR" sz="1600"/>
              <a:t>GRE est un protocole de tunneling VPN de site à site non sécurisé.</a:t>
            </a:r>
          </a:p>
          <a:p>
            <a:pPr rtl="0">
              <a:spcBef>
                <a:spcPts val="0"/>
              </a:spcBef>
              <a:spcAft>
                <a:spcPts val="0"/>
              </a:spcAft>
              <a:buFont typeface="Arial" panose="020B0604020202020204" pitchFamily="34" charset="0"/>
              <a:buChar char="•"/>
            </a:pPr>
            <a:r>
              <a:rPr lang="fr-FR" sz="1600"/>
              <a:t>DMVPN est une solution logicielle Cisco pour créer facilement des VPN multiples, dynamiques et évolutifs. </a:t>
            </a:r>
          </a:p>
          <a:p>
            <a:pPr rtl="0">
              <a:spcBef>
                <a:spcPts val="0"/>
              </a:spcBef>
              <a:spcAft>
                <a:spcPts val="0"/>
              </a:spcAft>
              <a:buFont typeface="Arial" panose="020B0604020202020204" pitchFamily="34" charset="0"/>
              <a:buChar char="•"/>
            </a:pPr>
            <a:r>
              <a:rPr lang="fr-FR" sz="1600"/>
              <a:t>Tel que DMVPN ,IPsec VTI simplifie le processus de configuration requis pour prendre en charge plusieurs sites et accès à distance. </a:t>
            </a:r>
          </a:p>
          <a:p>
            <a:pPr>
              <a:spcBef>
                <a:spcPts val="0"/>
              </a:spcBef>
              <a:spcAft>
                <a:spcPts val="0"/>
              </a:spcAft>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409109726"/>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xmlns:c15="http://schemas.microsoft.com/office/drawing/2012/chart" xmlns:c="http://schemas.openxmlformats.org/drawingml/2006/chart" xmlns="" id="{2D10C50B-ED86-4E5D-BD0F-658911DFEF9B}"/>
              </a:ext>
            </a:extLst>
          </p:cNvPr>
          <p:cNvSpPr>
            <a:spLocks noGrp="1"/>
          </p:cNvSpPr>
          <p:nvPr>
            <p:ph type="title"/>
          </p:nvPr>
        </p:nvSpPr>
        <p:spPr>
          <a:xfrm>
            <a:off x="0" y="-15285"/>
            <a:ext cx="9144000" cy="757238"/>
          </a:xfrm>
        </p:spPr>
        <p:txBody>
          <a:bodyPr/>
          <a:lstStyle/>
          <a:p>
            <a:pPr rtl="0"/>
            <a:r>
              <a:rPr lang="fr-FR"/>
              <a:t>What to Expect in this Module (Cont.)</a:t>
            </a:r>
          </a:p>
        </p:txBody>
      </p:sp>
      <p:sp>
        <p:nvSpPr>
          <p:cNvPr id="6" name="Content Placeholder 1">
            <a:extLst>
              <a:ext uri="{FF2B5EF4-FFF2-40B4-BE49-F238E27FC236}">
                <a16:creationId xmlns:a16="http://schemas.microsoft.com/office/drawing/2014/main" xmlns:c15="http://schemas.microsoft.com/office/drawing/2012/chart" xmlns:c="http://schemas.openxmlformats.org/drawingml/2006/chart" xmlns=""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To facilitate learning, the following features may be included in this module:</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xmlns:c15="http://schemas.microsoft.com/office/drawing/2012/chart" xmlns:c="http://schemas.openxmlformats.org/drawingml/2006/chart" xmlns="" id="{DDD52CCD-9D1E-4CC4-815A-A5967A0831D9}"/>
              </a:ext>
            </a:extLst>
          </p:cNvPr>
          <p:cNvGraphicFramePr>
            <a:graphicFrameLocks noGrp="1"/>
          </p:cNvGraphicFramePr>
          <p:nvPr>
            <p:ph idx="1"/>
            <p:extLst>
              <p:ext uri="{D42A27DB-BD31-4B8C-83A1-F6EECF244321}">
                <p14:modId xmlns:p14="http://schemas.microsoft.com/office/powerpoint/2010/main" xmlns:c15="http://schemas.microsoft.com/office/drawing/2012/chart" xmlns:c="http://schemas.openxmlformats.org/drawingml/2006/chart" xmlns="" val="3946898903"/>
              </p:ext>
            </p:extLst>
          </p:nvPr>
        </p:nvGraphicFramePr>
        <p:xfrm>
          <a:off x="106756" y="1279280"/>
          <a:ext cx="8595235" cy="2042609"/>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xmlns:c15="http://schemas.microsoft.com/office/drawing/2012/chart" xmlns:c="http://schemas.openxmlformats.org/drawingml/2006/chart" xmlns="" val="3215831619"/>
                    </a:ext>
                  </a:extLst>
                </a:gridCol>
                <a:gridCol w="6416970">
                  <a:extLst>
                    <a:ext uri="{9D8B030D-6E8A-4147-A177-3AD203B41FA5}">
                      <a16:colId xmlns:a16="http://schemas.microsoft.com/office/drawing/2014/main" xmlns:c15="http://schemas.microsoft.com/office/drawing/2012/chart" xmlns:c="http://schemas.openxmlformats.org/drawingml/2006/chart" xmlns="" val="276475465"/>
                    </a:ext>
                  </a:extLst>
                </a:gridCol>
              </a:tblGrid>
              <a:tr h="396689">
                <a:tc>
                  <a:txBody>
                    <a:bodyPr/>
                    <a:lstStyle/>
                    <a:p>
                      <a:pPr algn="l" rtl="0" fontAlgn="b"/>
                      <a:r>
                        <a:rPr lang="fr-FR" sz="1400" b="1" i="0" u="none" strike="noStrike">
                          <a:solidFill>
                            <a:schemeClr val="bg1"/>
                          </a:solidFill>
                          <a:effectLst/>
                          <a:latin typeface="+mn-lt"/>
                        </a:rPr>
                        <a:t>Feature</a:t>
                      </a:r>
                    </a:p>
                  </a:txBody>
                  <a:tcPr marL="9525" marR="9525" marT="9525" marB="0" anchor="b"/>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3768427975"/>
                  </a:ext>
                </a:extLst>
              </a:tr>
              <a:tr h="265091">
                <a:tc>
                  <a:txBody>
                    <a:bodyPr/>
                    <a:lstStyle/>
                    <a:p>
                      <a:pPr algn="l" rtl="0" fontAlgn="b"/>
                      <a:r>
                        <a:rPr lang="fr-FR" sz="1400" b="0" i="0" u="none" strike="noStrike">
                          <a:solidFill>
                            <a:srgbClr val="000000"/>
                          </a:solidFill>
                          <a:effectLst/>
                          <a:latin typeface="+mn-lt"/>
                        </a:rPr>
                        <a:t>Hands-On Labs</a:t>
                      </a:r>
                    </a:p>
                  </a:txBody>
                  <a:tcPr marL="9525" marR="9525" marT="9525" marB="0" anchor="b"/>
                </a:tc>
                <a:tc>
                  <a:txBody>
                    <a:bodyPr/>
                    <a:lstStyle/>
                    <a:p>
                      <a:pPr rtl="0"/>
                      <a:r>
                        <a:rPr lang="fr-FR"/>
                        <a:t>Labs designed for working with physical equipment.</a:t>
                      </a:r>
                    </a:p>
                  </a:txBody>
                  <a:tcPr/>
                </a:tc>
                <a:extLst>
                  <a:ext uri="{0D108BD9-81ED-4DB2-BD59-A6C34878D82A}">
                    <a16:rowId xmlns:a16="http://schemas.microsoft.com/office/drawing/2014/main" xmlns:c15="http://schemas.microsoft.com/office/drawing/2012/chart" xmlns:c="http://schemas.openxmlformats.org/drawingml/2006/chart" xmlns=""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Class Activities</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These are found on the Instructor Resources page. Class Activities are designed to facilitate learning, class discussion, and collaboration.</a:t>
                      </a:r>
                    </a:p>
                  </a:txBody>
                  <a:tcPr/>
                </a:tc>
                <a:extLst>
                  <a:ext uri="{0D108BD9-81ED-4DB2-BD59-A6C34878D82A}">
                    <a16:rowId xmlns:a16="http://schemas.microsoft.com/office/drawing/2014/main" xmlns:c15="http://schemas.microsoft.com/office/drawing/2012/chart" xmlns:c="http://schemas.openxmlformats.org/drawingml/2006/chart" xmlns="" val="1125566603"/>
                  </a:ext>
                </a:extLst>
              </a:tr>
              <a:tr h="265091">
                <a:tc>
                  <a:txBody>
                    <a:bodyPr/>
                    <a:lstStyle/>
                    <a:p>
                      <a:pPr algn="l" rtl="0" fontAlgn="b"/>
                      <a:r>
                        <a:rPr lang="fr-FR" sz="1400" b="0" i="0" u="none" strike="noStrike">
                          <a:solidFill>
                            <a:srgbClr val="000000"/>
                          </a:solidFill>
                          <a:effectLst/>
                          <a:latin typeface="+mn-lt"/>
                        </a:rPr>
                        <a:t>Module Quizzes</a:t>
                      </a:r>
                    </a:p>
                  </a:txBody>
                  <a:tcPr marL="9525" marR="9525" marT="9525" marB="0" anchor="b"/>
                </a:tc>
                <a:tc>
                  <a:txBody>
                    <a:bodyPr/>
                    <a:lstStyle/>
                    <a:p>
                      <a:pPr rtl="0"/>
                      <a:r>
                        <a:rPr lang="fr-FR"/>
                        <a:t>Self-assessments that integrate concepts and skills learned throughout the series of topics presented in the module.</a:t>
                      </a:r>
                    </a:p>
                  </a:txBody>
                  <a:tcPr/>
                </a:tc>
                <a:extLst>
                  <a:ext uri="{0D108BD9-81ED-4DB2-BD59-A6C34878D82A}">
                    <a16:rowId xmlns:a16="http://schemas.microsoft.com/office/drawing/2014/main" xmlns:c15="http://schemas.microsoft.com/office/drawing/2012/chart" xmlns:c="http://schemas.openxmlformats.org/drawingml/2006/chart" xmlns="" val="831502776"/>
                  </a:ext>
                </a:extLst>
              </a:tr>
              <a:tr h="265091">
                <a:tc>
                  <a:txBody>
                    <a:bodyPr/>
                    <a:lstStyle/>
                    <a:p>
                      <a:pPr algn="l" rtl="0" fontAlgn="b"/>
                      <a:r>
                        <a:rPr lang="fr-FR" sz="1400" b="0" i="0" u="none" strike="noStrike">
                          <a:solidFill>
                            <a:srgbClr val="000000"/>
                          </a:solidFill>
                          <a:effectLst/>
                          <a:latin typeface="+mn-lt"/>
                        </a:rPr>
                        <a:t>Module Summary</a:t>
                      </a:r>
                    </a:p>
                  </a:txBody>
                  <a:tcPr marL="9525" marR="9525" marT="9525" marB="0" anchor="b"/>
                </a:tc>
                <a:tc>
                  <a:txBody>
                    <a:bodyPr/>
                    <a:lstStyle/>
                    <a:p>
                      <a:pPr rtl="0"/>
                      <a:r>
                        <a:rPr lang="fr-FR"/>
                        <a:t>Briefly recaps module content.</a:t>
                      </a:r>
                    </a:p>
                  </a:txBody>
                  <a:tcPr/>
                </a:tc>
                <a:extLst>
                  <a:ext uri="{0D108BD9-81ED-4DB2-BD59-A6C34878D82A}">
                    <a16:rowId xmlns:a16="http://schemas.microsoft.com/office/drawing/2014/main" xmlns:c15="http://schemas.microsoft.com/office/drawing/2012/chart" xmlns:c="http://schemas.openxmlformats.org/drawingml/2006/chart" xmlns="" val="2267046280"/>
                  </a:ext>
                </a:extLst>
              </a:tr>
            </a:tbl>
          </a:graphicData>
        </a:graphic>
      </p:graphicFrame>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1736058053"/>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fr-FR" sz="1400" dirty="0">
                <a:latin typeface="Arial" charset="0"/>
              </a:rPr>
              <a:t>Module pratique et questionnaire</a:t>
            </a:r>
            <a:r>
              <a:rPr lang="en-US" dirty="0">
                <a:latin typeface="Arial" charset="0"/>
              </a:rPr>
              <a:t/>
            </a:r>
            <a:br>
              <a:rPr lang="en-US" dirty="0">
                <a:latin typeface="Arial" charset="0"/>
              </a:rPr>
            </a:br>
            <a:r>
              <a:rPr lang="fr-FR" dirty="0">
                <a:latin typeface="Arial" charset="0"/>
              </a:rPr>
              <a:t>Qu'est-ce que j'ai appris dans ce module? </a:t>
            </a:r>
            <a:r>
              <a:rPr lang="fr-FR" dirty="0" smtClean="0">
                <a:latin typeface="Arial" charset="0"/>
              </a:rPr>
              <a:t>(</a:t>
            </a:r>
            <a:r>
              <a:rPr lang="fr-FR" dirty="0" smtClean="0"/>
              <a:t>suite</a:t>
            </a:r>
            <a:r>
              <a:rPr lang="fr-FR" dirty="0" smtClean="0">
                <a:latin typeface="Arial" charset="0"/>
              </a:rPr>
              <a:t>)</a:t>
            </a:r>
            <a:endParaRPr lang="fr-FR" dirty="0">
              <a:latin typeface="Arial" charset="0"/>
            </a:endParaRP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BAC22E0C-A8B9-7D4B-BC8E-95F5947642E5}"/>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IPsec protège et authentifie les paquets IP entre la source et la destination. </a:t>
            </a:r>
          </a:p>
          <a:p>
            <a:pPr rtl="0">
              <a:spcBef>
                <a:spcPts val="0"/>
              </a:spcBef>
              <a:spcAft>
                <a:spcPts val="0"/>
              </a:spcAft>
              <a:buFont typeface="Arial" panose="020B0604020202020204" pitchFamily="34" charset="0"/>
              <a:buChar char="•"/>
            </a:pPr>
            <a:r>
              <a:rPr lang="fr-FR" sz="1600"/>
              <a:t>IPsec peut protéger le trafic de la couche 4 à la couche 7. </a:t>
            </a:r>
          </a:p>
          <a:p>
            <a:pPr rtl="0">
              <a:spcBef>
                <a:spcPts val="0"/>
              </a:spcBef>
              <a:spcAft>
                <a:spcPts val="0"/>
              </a:spcAft>
              <a:buFont typeface="Arial" panose="020B0604020202020204" pitchFamily="34" charset="0"/>
              <a:buChar char="•"/>
            </a:pPr>
            <a:r>
              <a:rPr lang="fr-FR" sz="1600"/>
              <a:t>En utilisant le structure IPsec, IPsec fournit la confidentialité, l'intégrité, l'authentification d'origine et Diffie-Hellman.</a:t>
            </a:r>
          </a:p>
          <a:p>
            <a:pPr rtl="0">
              <a:spcBef>
                <a:spcPts val="0"/>
              </a:spcBef>
              <a:spcAft>
                <a:spcPts val="0"/>
              </a:spcAft>
              <a:buFont typeface="Arial" panose="020B0604020202020204" pitchFamily="34" charset="0"/>
              <a:buChar char="•"/>
            </a:pPr>
            <a:r>
              <a:rPr lang="fr-FR" sz="1600"/>
              <a:t>IPsec encapsule les paquets en utilisant AH ou ESP. </a:t>
            </a:r>
          </a:p>
          <a:p>
            <a:pPr rtl="0">
              <a:spcBef>
                <a:spcPts val="0"/>
              </a:spcBef>
              <a:spcAft>
                <a:spcPts val="0"/>
              </a:spcAft>
              <a:buFont typeface="Arial" panose="020B0604020202020204" pitchFamily="34" charset="0"/>
              <a:buChar char="•"/>
            </a:pPr>
            <a:r>
              <a:rPr lang="fr-FR" sz="1600"/>
              <a:t>Le degré de confidentialité dépend de l'algorithme de cryptage et de la longueur de la clé utilisée dans l'algorithme de cryptage.</a:t>
            </a:r>
          </a:p>
          <a:p>
            <a:pPr rtl="0">
              <a:spcBef>
                <a:spcPts val="0"/>
              </a:spcBef>
              <a:spcAft>
                <a:spcPts val="0"/>
              </a:spcAft>
              <a:buFont typeface="Arial" panose="020B0604020202020204" pitchFamily="34" charset="0"/>
              <a:buChar char="•"/>
            </a:pPr>
            <a:r>
              <a:rPr lang="fr-FR" sz="1600"/>
              <a:t>DH permet à deux pairs d'établir une clé secrète partagée qu'ils seuls connaissent, même s'ils communiquent sur un canal non sécurisé.</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935809628"/>
      </p:ext>
    </p:extLst>
  </p:cSld>
  <p:clrMapOvr>
    <a:masterClrMapping/>
  </p:clrMapOvr>
  <p:transition spd="slow">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8: VPN and </a:t>
            </a:r>
            <a:r>
              <a:rPr lang="fr-FR" sz="1400" b="1">
                <a:latin typeface="Arial" charset="0"/>
              </a:rPr>
              <a:t>IPsec</a:t>
            </a:r>
            <a:r>
              <a:rPr lang="fr-FR" sz="1400">
                <a:latin typeface="Arial" charset="0"/>
              </a:rPr>
              <a:t> Concepts</a:t>
            </a:r>
            <a:r>
              <a:rPr lang="en-US" dirty="0">
                <a:latin typeface="Arial" charset="0"/>
              </a:rPr>
              <a:t/>
            </a:r>
            <a:br>
              <a:rPr lang="en-US" dirty="0">
                <a:latin typeface="Arial" charset="0"/>
              </a:rPr>
            </a:br>
            <a:r>
              <a:rPr lang="fr-FR">
                <a:latin typeface="Arial" charset="0"/>
              </a:rPr>
              <a:t>New Terms and Commands</a:t>
            </a:r>
          </a:p>
        </p:txBody>
      </p:sp>
      <p:graphicFrame>
        <p:nvGraphicFramePr>
          <p:cNvPr id="9" name="Table 9">
            <a:extLst>
              <a:ext uri="{FF2B5EF4-FFF2-40B4-BE49-F238E27FC236}">
                <a16:creationId xmlns:a16="http://schemas.microsoft.com/office/drawing/2014/main" xmlns:c15="http://schemas.microsoft.com/office/drawing/2012/chart" xmlns:c="http://schemas.openxmlformats.org/drawingml/2006/chart" xmlns="" id="{F2480B83-AF5E-4A70-B69B-F1E3A8FAC758}"/>
              </a:ext>
            </a:extLst>
          </p:cNvPr>
          <p:cNvGraphicFramePr>
            <a:graphicFrameLocks noGrp="1"/>
          </p:cNvGraphicFramePr>
          <p:nvPr>
            <p:ph idx="1"/>
            <p:extLst>
              <p:ext uri="{D42A27DB-BD31-4B8C-83A1-F6EECF244321}">
                <p14:modId xmlns:p14="http://schemas.microsoft.com/office/powerpoint/2010/main" xmlns:c15="http://schemas.microsoft.com/office/drawing/2012/chart" xmlns:c="http://schemas.openxmlformats.org/drawingml/2006/chart" xmlns="" val="4084802229"/>
              </p:ext>
            </p:extLst>
          </p:nvPr>
        </p:nvGraphicFramePr>
        <p:xfrm>
          <a:off x="144463" y="798513"/>
          <a:ext cx="8853486" cy="3718560"/>
        </p:xfrm>
        <a:graphic>
          <a:graphicData uri="http://schemas.openxmlformats.org/drawingml/2006/table">
            <a:tbl>
              <a:tblPr firstRow="1" bandRow="1">
                <a:tableStyleId>{F5AB1C69-6EDB-4FF4-983F-18BD219EF322}</a:tableStyleId>
              </a:tblPr>
              <a:tblGrid>
                <a:gridCol w="4426743">
                  <a:extLst>
                    <a:ext uri="{9D8B030D-6E8A-4147-A177-3AD203B41FA5}">
                      <a16:colId xmlns:a16="http://schemas.microsoft.com/office/drawing/2014/main" xmlns:c15="http://schemas.microsoft.com/office/drawing/2012/chart" xmlns:c="http://schemas.openxmlformats.org/drawingml/2006/chart" xmlns="" val="3270854437"/>
                    </a:ext>
                  </a:extLst>
                </a:gridCol>
                <a:gridCol w="4426743">
                  <a:extLst>
                    <a:ext uri="{9D8B030D-6E8A-4147-A177-3AD203B41FA5}">
                      <a16:colId xmlns:a16="http://schemas.microsoft.com/office/drawing/2014/main" xmlns:c15="http://schemas.microsoft.com/office/drawing/2012/chart" xmlns:c="http://schemas.openxmlformats.org/drawingml/2006/chart" xmlns="" val="893292421"/>
                    </a:ext>
                  </a:extLst>
                </a:gridCol>
              </a:tblGrid>
              <a:tr h="370840">
                <a:tc>
                  <a:txBody>
                    <a:bodyPr/>
                    <a:lstStyle/>
                    <a:p>
                      <a:pPr marL="285750" indent="-285750" rtl="0">
                        <a:buFont typeface="Arial" panose="020B0604020202020204" pitchFamily="34" charset="0"/>
                        <a:buChar char="•"/>
                      </a:pPr>
                      <a:r>
                        <a:rPr lang="fr-FR" b="0">
                          <a:solidFill>
                            <a:srgbClr val="000000"/>
                          </a:solidFill>
                        </a:rPr>
                        <a:t>Cisco Adaptive Security Appliance (ASA) firewall</a:t>
                      </a:r>
                    </a:p>
                    <a:p>
                      <a:pPr marL="285750" indent="-285750" rtl="0">
                        <a:buFont typeface="Arial" panose="020B0604020202020204" pitchFamily="34" charset="0"/>
                        <a:buChar char="•"/>
                      </a:pPr>
                      <a:r>
                        <a:rPr lang="fr-FR" b="0">
                          <a:solidFill>
                            <a:srgbClr val="000000"/>
                          </a:solidFill>
                        </a:rPr>
                        <a:t>SOHO</a:t>
                      </a:r>
                    </a:p>
                    <a:p>
                      <a:pPr marL="285750" indent="-285750" rtl="0">
                        <a:buFont typeface="Arial" panose="020B0604020202020204" pitchFamily="34" charset="0"/>
                        <a:buChar char="•"/>
                      </a:pPr>
                      <a:r>
                        <a:rPr lang="fr-FR" b="0">
                          <a:solidFill>
                            <a:srgbClr val="000000"/>
                          </a:solidFill>
                        </a:rPr>
                        <a:t>Cisco AnyConnect</a:t>
                      </a:r>
                    </a:p>
                    <a:p>
                      <a:pPr marL="285750" indent="-285750" rtl="0">
                        <a:buFont typeface="Arial" panose="020B0604020202020204" pitchFamily="34" charset="0"/>
                        <a:buChar char="•"/>
                      </a:pPr>
                      <a:r>
                        <a:rPr lang="fr-FR" b="0">
                          <a:solidFill>
                            <a:srgbClr val="000000"/>
                          </a:solidFill>
                        </a:rPr>
                        <a:t>Generic Routing Encapsulation (GRE)</a:t>
                      </a:r>
                    </a:p>
                    <a:p>
                      <a:pPr marL="285750" indent="-285750" rtl="0">
                        <a:buFont typeface="Arial" panose="020B0604020202020204" pitchFamily="34" charset="0"/>
                        <a:buChar char="•"/>
                      </a:pPr>
                      <a:r>
                        <a:rPr lang="fr-FR" b="0">
                          <a:solidFill>
                            <a:srgbClr val="000000"/>
                          </a:solidFill>
                        </a:rPr>
                        <a:t>Site-to-Site VPN</a:t>
                      </a:r>
                    </a:p>
                    <a:p>
                      <a:pPr marL="285750" indent="-285750" rtl="0">
                        <a:buFont typeface="Arial" panose="020B0604020202020204" pitchFamily="34" charset="0"/>
                        <a:buChar char="•"/>
                      </a:pPr>
                      <a:r>
                        <a:rPr lang="fr-FR" b="0">
                          <a:solidFill>
                            <a:srgbClr val="000000"/>
                          </a:solidFill>
                        </a:rPr>
                        <a:t>Remote access VPN</a:t>
                      </a:r>
                    </a:p>
                    <a:p>
                      <a:pPr marL="285750" indent="-285750" rtl="0">
                        <a:buFont typeface="Arial" panose="020B0604020202020204" pitchFamily="34" charset="0"/>
                        <a:buChar char="•"/>
                      </a:pPr>
                      <a:r>
                        <a:rPr lang="fr-FR" b="0">
                          <a:solidFill>
                            <a:srgbClr val="000000"/>
                          </a:solidFill>
                        </a:rPr>
                        <a:t>Multiprotocol Label Switching (MPLS)</a:t>
                      </a:r>
                    </a:p>
                    <a:p>
                      <a:pPr marL="285750" indent="-285750" rtl="0">
                        <a:buFont typeface="Arial" panose="020B0604020202020204" pitchFamily="34" charset="0"/>
                        <a:buChar char="•"/>
                      </a:pPr>
                      <a:r>
                        <a:rPr lang="fr-FR" b="0">
                          <a:solidFill>
                            <a:srgbClr val="000000"/>
                          </a:solidFill>
                        </a:rPr>
                        <a:t>SSL VPN</a:t>
                      </a:r>
                    </a:p>
                    <a:p>
                      <a:pPr marL="285750" indent="-285750" rtl="0">
                        <a:buFont typeface="Arial" panose="020B0604020202020204" pitchFamily="34" charset="0"/>
                        <a:buChar char="•"/>
                      </a:pPr>
                      <a:r>
                        <a:rPr lang="fr-FR" b="0">
                          <a:solidFill>
                            <a:srgbClr val="000000"/>
                          </a:solidFill>
                        </a:rPr>
                        <a:t>IPsec</a:t>
                      </a:r>
                    </a:p>
                    <a:p>
                      <a:pPr marL="285750" indent="-285750" rtl="0">
                        <a:buFont typeface="Arial" panose="020B0604020202020204" pitchFamily="34" charset="0"/>
                        <a:buChar char="•"/>
                      </a:pPr>
                      <a:r>
                        <a:rPr lang="fr-FR" b="0">
                          <a:solidFill>
                            <a:srgbClr val="000000"/>
                          </a:solidFill>
                        </a:rPr>
                        <a:t>Dynamic Multipoint VPN (DMVPN)</a:t>
                      </a:r>
                    </a:p>
                    <a:p>
                      <a:pPr marL="285750" indent="-285750" rtl="0">
                        <a:buFont typeface="Arial" panose="020B0604020202020204" pitchFamily="34" charset="0"/>
                        <a:buChar char="•"/>
                      </a:pPr>
                      <a:r>
                        <a:rPr lang="fr-FR" b="0">
                          <a:solidFill>
                            <a:srgbClr val="000000"/>
                          </a:solidFill>
                        </a:rPr>
                        <a:t>Multipoint Generic Routing Encapsulation (mGRE)</a:t>
                      </a:r>
                    </a:p>
                    <a:p>
                      <a:pPr marL="285750" indent="-285750" rtl="0">
                        <a:buFont typeface="Arial" panose="020B0604020202020204" pitchFamily="34" charset="0"/>
                        <a:buChar char="•"/>
                      </a:pPr>
                      <a:r>
                        <a:rPr lang="fr-FR" b="0">
                          <a:solidFill>
                            <a:srgbClr val="000000"/>
                          </a:solidFill>
                        </a:rPr>
                        <a:t>Virtual Tunnel Interface (VTI)</a:t>
                      </a:r>
                    </a:p>
                    <a:p>
                      <a:pPr marL="285750" indent="-285750" rtl="0">
                        <a:buFont typeface="Arial" panose="020B0604020202020204" pitchFamily="34" charset="0"/>
                        <a:buChar char="•"/>
                      </a:pPr>
                      <a:r>
                        <a:rPr lang="fr-FR" b="0">
                          <a:solidFill>
                            <a:srgbClr val="000000"/>
                          </a:solidFill>
                        </a:rPr>
                        <a:t>Diffie-Hellman</a:t>
                      </a:r>
                    </a:p>
                    <a:p>
                      <a:pPr marL="285750" indent="-285750" rtl="0">
                        <a:buFont typeface="Arial" panose="020B0604020202020204" pitchFamily="34" charset="0"/>
                        <a:buChar char="•"/>
                      </a:pPr>
                      <a:r>
                        <a:rPr lang="fr-FR" b="0">
                          <a:solidFill>
                            <a:srgbClr val="000000"/>
                          </a:solidFill>
                        </a:rPr>
                        <a:t>Security Association (SA)</a:t>
                      </a:r>
                    </a:p>
                    <a:p>
                      <a:pPr marL="285750" indent="-285750" rtl="0">
                        <a:buFont typeface="Arial" panose="020B0604020202020204" pitchFamily="34" charset="0"/>
                        <a:buChar char="•"/>
                      </a:pPr>
                      <a:r>
                        <a:rPr lang="fr-FR" b="0">
                          <a:solidFill>
                            <a:srgbClr val="000000"/>
                          </a:solidFill>
                        </a:rPr>
                        <a:t>Authentication Header (AH)</a:t>
                      </a:r>
                    </a:p>
                    <a:p>
                      <a:pPr marL="285750" indent="-285750" rtl="0">
                        <a:buFont typeface="Arial" panose="020B0604020202020204" pitchFamily="34" charset="0"/>
                        <a:buChar char="•"/>
                      </a:pPr>
                      <a:r>
                        <a:rPr lang="fr-FR" b="0">
                          <a:solidFill>
                            <a:srgbClr val="000000"/>
                          </a:solidFill>
                        </a:rPr>
                        <a:t>Encapsulation Security Protocol (ESP)</a:t>
                      </a:r>
                    </a:p>
                    <a:p>
                      <a:endParaRPr lang="en-US" b="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rtl="0">
                        <a:buFont typeface="Arial" panose="020B0604020202020204" pitchFamily="34" charset="0"/>
                        <a:buChar char="•"/>
                      </a:pPr>
                      <a:r>
                        <a:rPr lang="fr-FR" b="0">
                          <a:solidFill>
                            <a:srgbClr val="000000"/>
                          </a:solidFill>
                        </a:rPr>
                        <a:t>DES</a:t>
                      </a:r>
                    </a:p>
                    <a:p>
                      <a:pPr marL="285750" indent="-285750" rtl="0">
                        <a:buFont typeface="Arial" panose="020B0604020202020204" pitchFamily="34" charset="0"/>
                        <a:buChar char="•"/>
                      </a:pPr>
                      <a:r>
                        <a:rPr lang="fr-FR" b="0">
                          <a:solidFill>
                            <a:srgbClr val="000000"/>
                          </a:solidFill>
                        </a:rPr>
                        <a:t>3DES</a:t>
                      </a:r>
                    </a:p>
                    <a:p>
                      <a:pPr marL="285750" indent="-285750" rtl="0">
                        <a:buFont typeface="Arial" panose="020B0604020202020204" pitchFamily="34" charset="0"/>
                        <a:buChar char="•"/>
                      </a:pPr>
                      <a:r>
                        <a:rPr lang="fr-FR" b="0">
                          <a:solidFill>
                            <a:srgbClr val="000000"/>
                          </a:solidFill>
                        </a:rPr>
                        <a:t>AES</a:t>
                      </a:r>
                    </a:p>
                    <a:p>
                      <a:pPr marL="285750" indent="-285750" rtl="0">
                        <a:buFont typeface="Arial" panose="020B0604020202020204" pitchFamily="34" charset="0"/>
                        <a:buChar char="•"/>
                      </a:pPr>
                      <a:r>
                        <a:rPr lang="fr-FR" b="0">
                          <a:solidFill>
                            <a:srgbClr val="000000"/>
                          </a:solidFill>
                        </a:rPr>
                        <a:t>SEAL</a:t>
                      </a:r>
                    </a:p>
                    <a:p>
                      <a:pPr marL="285750" indent="-285750" rtl="0">
                        <a:buFont typeface="Arial" panose="020B0604020202020204" pitchFamily="34" charset="0"/>
                        <a:buChar char="•"/>
                      </a:pPr>
                      <a:r>
                        <a:rPr lang="fr-FR" b="0">
                          <a:solidFill>
                            <a:srgbClr val="000000"/>
                          </a:solidFill>
                        </a:rPr>
                        <a:t>Secure Hash Algorithm (SHA)</a:t>
                      </a:r>
                    </a:p>
                    <a:p>
                      <a:pPr marL="285750" indent="-285750" rtl="0">
                        <a:buFont typeface="Arial" panose="020B0604020202020204" pitchFamily="34" charset="0"/>
                        <a:buChar char="•"/>
                      </a:pPr>
                      <a:r>
                        <a:rPr lang="fr-FR" b="0">
                          <a:solidFill>
                            <a:srgbClr val="000000"/>
                          </a:solidFill>
                        </a:rPr>
                        <a:t>Message-Digest 5 (MD5)</a:t>
                      </a:r>
                    </a:p>
                    <a:p>
                      <a:pPr marL="285750" indent="-285750" rtl="0">
                        <a:buFont typeface="Arial" panose="020B0604020202020204" pitchFamily="34" charset="0"/>
                        <a:buChar char="•"/>
                      </a:pPr>
                      <a:r>
                        <a:rPr lang="fr-FR" b="0">
                          <a:solidFill>
                            <a:srgbClr val="000000"/>
                          </a:solidFill>
                        </a:rPr>
                        <a:t>Rivest, Shamir, and Adleman (RSA)</a:t>
                      </a:r>
                    </a:p>
                    <a:p>
                      <a:pPr marL="285750" indent="-285750" rtl="0">
                        <a:buFont typeface="Arial" panose="020B0604020202020204" pitchFamily="34" charset="0"/>
                        <a:buChar char="•"/>
                      </a:pPr>
                      <a:r>
                        <a:rPr lang="fr-FR" b="0">
                          <a:solidFill>
                            <a:srgbClr val="000000"/>
                          </a:solidFill>
                        </a:rPr>
                        <a:t>pre-shared secret key (PSK)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c15="http://schemas.microsoft.com/office/drawing/2012/chart" xmlns:c="http://schemas.openxmlformats.org/drawingml/2006/chart" xmlns="" val="708796709"/>
                  </a:ext>
                </a:extLst>
              </a:tr>
            </a:tbl>
          </a:graphicData>
        </a:graphic>
      </p:graphicFrame>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3271745509"/>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4190828277"/>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600"/>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sz="1600"/>
              <a:t>Check Your Understanding activities </a:t>
            </a:r>
            <a:r>
              <a:rPr lang="fr-FR" sz="1600" b="1" i="1"/>
              <a:t>do not </a:t>
            </a:r>
            <a:r>
              <a:rPr lang="fr-FR" sz="1600"/>
              <a:t>affect student grades.</a:t>
            </a:r>
          </a:p>
          <a:p>
            <a:pPr rtl="0">
              <a:spcBef>
                <a:spcPct val="30000"/>
              </a:spcBef>
              <a:buFont typeface="Arial" panose="020B0604020202020204" pitchFamily="34" charset="0"/>
              <a:buChar char="•"/>
            </a:pPr>
            <a:r>
              <a:rPr lang="fr-FR" sz="160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3054383092"/>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8: Activities</a:t>
            </a:r>
          </a:p>
        </p:txBody>
      </p:sp>
      <p:sp>
        <p:nvSpPr>
          <p:cNvPr id="6147" name="Rectangle 34"/>
          <p:cNvSpPr>
            <a:spLocks noGrp="1" noChangeArrowheads="1"/>
          </p:cNvSpPr>
          <p:nvPr>
            <p:ph idx="1"/>
          </p:nvPr>
        </p:nvSpPr>
        <p:spPr>
          <a:xfrm>
            <a:off x="144065" y="798945"/>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xmlns:c15="http://schemas.microsoft.com/office/drawing/2012/chart" xmlns:c="http://schemas.openxmlformats.org/drawingml/2006/chart" xmlns="" val="3618751441"/>
              </p:ext>
            </p:extLst>
          </p:nvPr>
        </p:nvGraphicFramePr>
        <p:xfrm>
          <a:off x="455999" y="1147358"/>
          <a:ext cx="8229418" cy="2055354"/>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xmlns:c15="http://schemas.microsoft.com/office/drawing/2012/chart" xmlns:c="http://schemas.openxmlformats.org/drawingml/2006/chart" xmlns="" val="20001"/>
                    </a:ext>
                  </a:extLst>
                </a:gridCol>
                <a:gridCol w="1857736">
                  <a:extLst>
                    <a:ext uri="{9D8B030D-6E8A-4147-A177-3AD203B41FA5}">
                      <a16:colId xmlns:a16="http://schemas.microsoft.com/office/drawing/2014/main" xmlns:c15="http://schemas.microsoft.com/office/drawing/2012/chart" xmlns:c="http://schemas.openxmlformats.org/drawingml/2006/chart" xmlns="" val="3156509146"/>
                    </a:ext>
                  </a:extLst>
                </a:gridCol>
                <a:gridCol w="4080076">
                  <a:extLst>
                    <a:ext uri="{9D8B030D-6E8A-4147-A177-3AD203B41FA5}">
                      <a16:colId xmlns:a16="http://schemas.microsoft.com/office/drawing/2014/main" xmlns:c15="http://schemas.microsoft.com/office/drawing/2012/chart" xmlns:c="http://schemas.openxmlformats.org/drawingml/2006/chart" xmlns="" val="20002"/>
                    </a:ext>
                  </a:extLst>
                </a:gridCol>
                <a:gridCol w="1161873">
                  <a:extLst>
                    <a:ext uri="{9D8B030D-6E8A-4147-A177-3AD203B41FA5}">
                      <a16:colId xmlns:a16="http://schemas.microsoft.com/office/drawing/2014/main" xmlns:c15="http://schemas.microsoft.com/office/drawing/2012/chart" xmlns:c="http://schemas.openxmlformats.org/drawingml/2006/chart" xmlns=""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0"/>
                  </a:ext>
                </a:extLst>
              </a:tr>
              <a:tr h="350784">
                <a:tc>
                  <a:txBody>
                    <a:bodyPr/>
                    <a:lstStyle/>
                    <a:p>
                      <a:pPr algn="ctr" rtl="0"/>
                      <a:r>
                        <a:rPr lang="fr-FR" sz="1100"/>
                        <a:t>8.1.5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VPN Technology</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1"/>
                  </a:ext>
                </a:extLst>
              </a:tr>
              <a:tr h="350784">
                <a:tc>
                  <a:txBody>
                    <a:bodyPr/>
                    <a:lstStyle/>
                    <a:p>
                      <a:pPr algn="ctr" rtl="0"/>
                      <a:r>
                        <a:rPr lang="fr-FR" sz="1100"/>
                        <a:t>8.2.8</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Types of VPNs</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6"/>
                  </a:ext>
                </a:extLst>
              </a:tr>
              <a:tr h="350784">
                <a:tc>
                  <a:txBody>
                    <a:bodyPr/>
                    <a:lstStyle/>
                    <a:p>
                      <a:pPr algn="ctr" rtl="0"/>
                      <a:r>
                        <a:rPr lang="fr-FR" sz="1100"/>
                        <a:t>8.3.1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IPsec Concepts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58585B"/>
                          </a:solidFill>
                          <a:effectLst/>
                          <a:uLnTx/>
                          <a:uFillTx/>
                          <a:latin typeface="Arial"/>
                          <a:ea typeface="+mn-ea"/>
                          <a:cs typeface="+mn-cs"/>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2472125482"/>
                  </a:ext>
                </a:extLst>
              </a:tr>
              <a:tr h="350784">
                <a:tc>
                  <a:txBody>
                    <a:bodyPr/>
                    <a:lstStyle/>
                    <a:p>
                      <a:pPr algn="ctr" rtl="0"/>
                      <a:r>
                        <a:rPr lang="fr-FR" sz="1100"/>
                        <a:t>8.3.8</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IPsec Transport and Tunnel Mode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8"/>
                  </a:ext>
                </a:extLst>
              </a:tr>
              <a:tr h="350784">
                <a:tc>
                  <a:txBody>
                    <a:bodyPr/>
                    <a:lstStyle/>
                    <a:p>
                      <a:pPr algn="ctr" rtl="0"/>
                      <a:r>
                        <a:rPr lang="fr-FR" sz="1100"/>
                        <a:t>8.3.9</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IPsec</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2582900979"/>
                  </a:ext>
                </a:extLst>
              </a:tr>
            </a:tbl>
          </a:graphicData>
        </a:graphic>
      </p:graphicFrame>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2145273728"/>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8: Best Practices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Prior to teaching Module 8, the instructor should:</a:t>
            </a:r>
          </a:p>
          <a:p>
            <a:pPr rtl="0" eaLnBrk="1" hangingPunct="1">
              <a:lnSpc>
                <a:spcPct val="85000"/>
              </a:lnSpc>
              <a:spcBef>
                <a:spcPct val="30000"/>
              </a:spcBef>
              <a:buFont typeface="Arial" panose="020B0604020202020204" pitchFamily="34" charset="0"/>
              <a:buChar char="•"/>
            </a:pPr>
            <a:r>
              <a:rPr lang="fr-FR" sz="1600"/>
              <a:t>Review the activities and assessments for this module.</a:t>
            </a:r>
          </a:p>
          <a:p>
            <a:pPr rtl="0" eaLnBrk="1" hangingPunct="1">
              <a:lnSpc>
                <a:spcPct val="85000"/>
              </a:lnSpc>
              <a:spcBef>
                <a:spcPct val="30000"/>
              </a:spcBef>
              <a:buFont typeface="Arial" panose="020B0604020202020204" pitchFamily="34" charset="0"/>
              <a:buChar char="•"/>
            </a:pPr>
            <a:r>
              <a:rPr lang="fr-FR" sz="1600"/>
              <a:t>Try to include as many questions as possible to keep students engaged during classroom presentation.</a:t>
            </a:r>
          </a:p>
          <a:p>
            <a:pPr rtl="0">
              <a:lnSpc>
                <a:spcPct val="85000"/>
              </a:lnSpc>
              <a:spcBef>
                <a:spcPct val="30000"/>
              </a:spcBef>
              <a:buFont typeface="Arial" panose="020B0604020202020204" pitchFamily="34" charset="0"/>
              <a:buChar char="•"/>
            </a:pPr>
            <a:r>
              <a:rPr lang="fr-FR"/>
              <a:t>After this Module, the WAN Concepts Exam is available, covering Modules 6-8</a:t>
            </a:r>
          </a:p>
          <a:p>
            <a:pPr marL="0" indent="0" eaLnBrk="1" hangingPunct="1">
              <a:lnSpc>
                <a:spcPct val="85000"/>
              </a:lnSpc>
              <a:spcBef>
                <a:spcPct val="30000"/>
              </a:spcBef>
              <a:buNone/>
            </a:pPr>
            <a:endParaRPr lang="en-US" sz="1600" dirty="0"/>
          </a:p>
          <a:p>
            <a:pPr marL="0" indent="0" rtl="0" eaLnBrk="1" hangingPunct="1">
              <a:lnSpc>
                <a:spcPct val="85000"/>
              </a:lnSpc>
              <a:spcBef>
                <a:spcPct val="30000"/>
              </a:spcBef>
              <a:buNone/>
            </a:pPr>
            <a:r>
              <a:rPr lang="fr-FR" sz="1600"/>
              <a:t>Topic 8.1</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Can you think of a situation where you have connected through a VPN?</a:t>
            </a:r>
          </a:p>
          <a:p>
            <a:pPr lvl="2" rtl="0">
              <a:lnSpc>
                <a:spcPct val="85000"/>
              </a:lnSpc>
              <a:spcBef>
                <a:spcPct val="30000"/>
              </a:spcBef>
            </a:pPr>
            <a:r>
              <a:rPr lang="fr-FR" sz="1600"/>
              <a:t>Discuss how using VPNs can reduce connectivity costs.</a:t>
            </a: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2109317603"/>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8: Best Practices (Cont.)</a:t>
            </a:r>
          </a:p>
        </p:txBody>
      </p:sp>
      <p:sp>
        <p:nvSpPr>
          <p:cNvPr id="11266" name="Rectangle 34"/>
          <p:cNvSpPr>
            <a:spLocks noGrp="1" noChangeArrowheads="1"/>
          </p:cNvSpPr>
          <p:nvPr>
            <p:ph idx="1"/>
          </p:nvPr>
        </p:nvSpPr>
        <p:spPr>
          <a:xfrm>
            <a:off x="145357" y="628083"/>
            <a:ext cx="8853286" cy="4155319"/>
          </a:xfrm>
        </p:spPr>
        <p:txBody>
          <a:bodyPr/>
          <a:lstStyle/>
          <a:p>
            <a:pPr marL="0" indent="0" rtl="0">
              <a:lnSpc>
                <a:spcPct val="85000"/>
              </a:lnSpc>
              <a:spcBef>
                <a:spcPct val="30000"/>
              </a:spcBef>
              <a:buNone/>
            </a:pPr>
            <a:r>
              <a:rPr lang="fr-FR" sz="1600"/>
              <a:t>Topic 8.2</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Can you think of scenarios where an SSL VPN would be preferred?</a:t>
            </a:r>
          </a:p>
          <a:p>
            <a:pPr lvl="2" rtl="0">
              <a:lnSpc>
                <a:spcPct val="85000"/>
              </a:lnSpc>
              <a:spcBef>
                <a:spcPct val="30000"/>
              </a:spcBef>
            </a:pPr>
            <a:r>
              <a:rPr lang="fr-FR" sz="1600"/>
              <a:t>Why site-to-site and GRE VPNs are not scalable solutions.</a:t>
            </a:r>
          </a:p>
          <a:p>
            <a:pPr marL="0" indent="0" eaLnBrk="1" hangingPunct="1">
              <a:lnSpc>
                <a:spcPct val="85000"/>
              </a:lnSpc>
              <a:spcBef>
                <a:spcPct val="30000"/>
              </a:spcBef>
              <a:buNone/>
            </a:pPr>
            <a:endParaRPr lang="en-US" sz="1600" dirty="0"/>
          </a:p>
          <a:p>
            <a:pPr marL="0" indent="0" rtl="0" eaLnBrk="1" hangingPunct="1">
              <a:lnSpc>
                <a:spcPct val="85000"/>
              </a:lnSpc>
              <a:spcBef>
                <a:spcPct val="30000"/>
              </a:spcBef>
              <a:buNone/>
            </a:pPr>
            <a:r>
              <a:rPr lang="fr-FR" sz="1600"/>
              <a:t>Topic 8.3</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In what situation would ESP be preferred to AH for IPsec encapsulation?</a:t>
            </a:r>
          </a:p>
          <a:p>
            <a:pPr lvl="2" rtl="0">
              <a:lnSpc>
                <a:spcPct val="85000"/>
              </a:lnSpc>
              <a:spcBef>
                <a:spcPct val="30000"/>
              </a:spcBef>
            </a:pPr>
            <a:r>
              <a:rPr lang="fr-FR" sz="1600"/>
              <a:t>Draw a diagram on the board showing the protocol choices for each IPsec function.</a:t>
            </a:r>
          </a:p>
          <a:p>
            <a:pPr>
              <a:lnSpc>
                <a:spcPct val="85000"/>
              </a:lnSpc>
              <a:spcBef>
                <a:spcPct val="30000"/>
              </a:spcBef>
            </a:pPr>
            <a:endParaRPr lang="en-US" sz="1800" dirty="0"/>
          </a:p>
          <a:p>
            <a:pPr lvl="1">
              <a:lnSpc>
                <a:spcPct val="85000"/>
              </a:lnSpc>
              <a:spcBef>
                <a:spcPct val="30000"/>
              </a:spcBef>
            </a:pPr>
            <a:endParaRPr lang="en-US" sz="1600" dirty="0"/>
          </a:p>
          <a:p>
            <a:pPr eaLnBrk="1" hangingPunct="1">
              <a:lnSpc>
                <a:spcPct val="85000"/>
              </a:lnSpc>
              <a:spcBef>
                <a:spcPct val="30000"/>
              </a:spcBef>
            </a:pPr>
            <a:endParaRPr lang="en-US" sz="1800" dirty="0"/>
          </a:p>
          <a:p>
            <a:pPr lvl="1">
              <a:lnSpc>
                <a:spcPct val="85000"/>
              </a:lnSpc>
              <a:spcBef>
                <a:spcPct val="30000"/>
              </a:spcBef>
            </a:pPr>
            <a:endParaRPr lang="en-US" sz="1600" dirty="0"/>
          </a:p>
          <a:p>
            <a:pPr lvl="1">
              <a:lnSpc>
                <a:spcPct val="85000"/>
              </a:lnSpc>
              <a:spcBef>
                <a:spcPct val="30000"/>
              </a:spcBef>
            </a:pPr>
            <a:endParaRPr lang="en-US" sz="1600" dirty="0"/>
          </a:p>
          <a:p>
            <a:pPr lvl="1">
              <a:lnSpc>
                <a:spcPct val="85000"/>
              </a:lnSpc>
              <a:spcBef>
                <a:spcPct val="30000"/>
              </a:spcBef>
            </a:pPr>
            <a:endParaRPr lang="en-US" sz="1600" dirty="0"/>
          </a:p>
          <a:p>
            <a:pPr eaLnBrk="1" hangingPunct="1">
              <a:lnSpc>
                <a:spcPct val="85000"/>
              </a:lnSpc>
              <a:spcBef>
                <a:spcPct val="30000"/>
              </a:spcBef>
            </a:pPr>
            <a:endParaRPr lang="en-US" sz="1800" dirty="0"/>
          </a:p>
          <a:p>
            <a:pPr marL="630238" lvl="2" indent="-214313">
              <a:buFont typeface="Arial" panose="020B0604020202020204" pitchFamily="34" charset="0"/>
              <a:buChar char="•"/>
            </a:pPr>
            <a:endParaRPr lang="en-US" sz="1400" dirty="0"/>
          </a:p>
          <a:p>
            <a:pPr marL="630238" lvl="2" indent="-214313">
              <a:buFont typeface="Arial" panose="020B0604020202020204" pitchFamily="34" charset="0"/>
              <a:buChar char="•"/>
            </a:pPr>
            <a:endParaRPr lang="en-US" sz="1800" dirty="0"/>
          </a:p>
          <a:p>
            <a:pPr eaLnBrk="1" hangingPunct="1">
              <a:lnSpc>
                <a:spcPct val="85000"/>
              </a:lnSpc>
              <a:spcBef>
                <a:spcPct val="30000"/>
              </a:spcBef>
            </a:pPr>
            <a:endParaRPr lang="en-US" sz="1800" b="1" dirty="0">
              <a:solidFill>
                <a:srgbClr val="FF0000"/>
              </a:solidFill>
            </a:endParaRPr>
          </a:p>
          <a:p>
            <a:pPr eaLnBrk="1" hangingPunct="1">
              <a:lnSpc>
                <a:spcPct val="85000"/>
              </a:lnSpc>
              <a:spcBef>
                <a:spcPct val="30000"/>
              </a:spcBef>
            </a:pPr>
            <a:endParaRPr lang="en-US" sz="1800" dirty="0"/>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1129576059"/>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8 : Conceptions de VPN et IPsec</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Réseau, Sécurité et Automatisation D'entreprise v7.0 (ENSA) </a:t>
            </a:r>
          </a:p>
          <a:p>
            <a:endParaRPr lang="en-US" dirty="0"/>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1989389863"/>
      </p:ext>
    </p:extLst>
  </p:cSld>
  <p:clrMapOvr>
    <a:masterClrMapping/>
  </p:clrMapOvr>
  <p:transition spd="slow">
    <p:wip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9982</TotalTime>
  <Words>4024</Words>
  <Application>Microsoft Office PowerPoint</Application>
  <PresentationFormat>On-screen Show (16:9)</PresentationFormat>
  <Paragraphs>438</Paragraphs>
  <Slides>42</Slides>
  <Notes>40</Notes>
  <HiddenSlides>8</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Default Theme</vt:lpstr>
      <vt:lpstr>Module 8 : Conceptions de VPN et IPsec</vt:lpstr>
      <vt:lpstr>Instructor Materials – Module 8 Planning Guide</vt:lpstr>
      <vt:lpstr>What to Expect in this Module</vt:lpstr>
      <vt:lpstr>What to Expect in this Module (Cont.)</vt:lpstr>
      <vt:lpstr>Check Your Understanding</vt:lpstr>
      <vt:lpstr>Module 8: Activities</vt:lpstr>
      <vt:lpstr>Module 8: Best Practices</vt:lpstr>
      <vt:lpstr>Module 8: Best Practices (Cont.)</vt:lpstr>
      <vt:lpstr>Module 8 : Conceptions de VPN et IPsec</vt:lpstr>
      <vt:lpstr>Objectifs de ce module</vt:lpstr>
      <vt:lpstr>8.1 Technologie VPN</vt:lpstr>
      <vt:lpstr>Technologie VPN Réseau privé virtuel</vt:lpstr>
      <vt:lpstr>Technologie VPN Les Bénéfices de VPN</vt:lpstr>
      <vt:lpstr>Technologie VPN VPN de site à site et d'accès distant</vt:lpstr>
      <vt:lpstr>Technologie VPN VPN de site à site et d'accès distant (suite)</vt:lpstr>
      <vt:lpstr>Technologie VPN VPN d'entreprise et de prestataire de service</vt:lpstr>
      <vt:lpstr>8.2 – Types de VPN</vt:lpstr>
      <vt:lpstr>Types de VPN VPN d'accès à distance</vt:lpstr>
      <vt:lpstr>Types de VPN SSL VPNs</vt:lpstr>
      <vt:lpstr>Types de VPN  VPN IPSec site à site</vt:lpstr>
      <vt:lpstr>Types de VPN GRE sur IPsec</vt:lpstr>
      <vt:lpstr>Types de VPN GRE sur IPsec (suite)</vt:lpstr>
      <vt:lpstr>Types de VPN GRE sur IPsec (suite)</vt:lpstr>
      <vt:lpstr>Types de VPN VPN multipoints dynamiques</vt:lpstr>
      <vt:lpstr>Types de VPN L'interface de tunnel virtuel IPsec</vt:lpstr>
      <vt:lpstr>Types de VPN VPN MPLS prestataires de service</vt:lpstr>
      <vt:lpstr>8.3 IPsec</vt:lpstr>
      <vt:lpstr>IPSec Vidéo – Conceptions IPSec</vt:lpstr>
      <vt:lpstr>IPSec Les Technologies IPSec</vt:lpstr>
      <vt:lpstr>IPSec Les Technologies IPSec (suite)</vt:lpstr>
      <vt:lpstr>IPSec Encapsulation du protocole IPsec</vt:lpstr>
      <vt:lpstr> Confidentialité IPSec</vt:lpstr>
      <vt:lpstr> Confidentialité IPSec (suite)</vt:lpstr>
      <vt:lpstr> Intégrité IPSec</vt:lpstr>
      <vt:lpstr> Authentification IPsec</vt:lpstr>
      <vt:lpstr>IPSec Échange de clé sécurisé avec Diffie - Hellman</vt:lpstr>
      <vt:lpstr>IPSec Vidéo – Transport IPsec et mode tunnel</vt:lpstr>
      <vt:lpstr>8.4 Module pratique et questionnaire</vt:lpstr>
      <vt:lpstr>Module pratique et questionnaire Qu'est-ce que j'ai appris dans ce module?</vt:lpstr>
      <vt:lpstr>Module pratique et questionnaire Qu'est-ce que j'ai appris dans ce module? (suite)</vt:lpstr>
      <vt:lpstr>Module 8: VPN and IPsec Concepts New Terms and Commands</vt:lpstr>
      <vt:lpstr>Slide 42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Dawlat</cp:lastModifiedBy>
  <cp:revision>263</cp:revision>
  <dcterms:created xsi:type="dcterms:W3CDTF">2019-10-18T06:21:22Z</dcterms:created>
  <dcterms:modified xsi:type="dcterms:W3CDTF">2020-05-02T13:06:26Z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