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tags/tag49.xml" ContentType="application/vnd.openxmlformats-officedocument.presentationml.tags+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gs/tag38.xml" ContentType="application/vnd.openxmlformats-officedocument.presentationml.tags+xml"/>
  <Override PartName="/ppt/notesSlides/notesSlide63.xml" ContentType="application/vnd.openxmlformats-officedocument.presentationml.notes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tags/tag63.xml" ContentType="application/vnd.openxmlformats-officedocument.presentationml.tags+xml"/>
  <Override PartName="/ppt/tags/tag74.xml" ContentType="application/vnd.openxmlformats-officedocument.presentationml.tags+xml"/>
  <Override PartName="/ppt/notesSlides/notesSlide30.xml" ContentType="application/vnd.openxmlformats-officedocument.presentationml.notesSlide+xml"/>
  <Override PartName="/ppt/tags/tag52.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tags/tag5.xml" ContentType="application/vnd.openxmlformats-officedocument.presentationml.tags+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notesSlides/notesSlide46.xml" ContentType="application/vnd.openxmlformats-officedocument.presentationml.notesSlide+xml"/>
  <Override PartName="/ppt/tags/tag68.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tags/tag57.xml" ContentType="application/vnd.openxmlformats-officedocument.presentationml.tags+xml"/>
  <Override PartName="/ppt/notesSlides/notesSlide71.xml" ContentType="application/vnd.openxmlformats-officedocument.presentationml.notesSlide+xml"/>
  <Override PartName="/ppt/tags/tag75.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tags/tag3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60.xml" ContentType="application/vnd.openxmlformats-officedocument.presentationml.notesSlide+xml"/>
  <Override PartName="/ppt/tags/tag64.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31.xml" ContentType="application/vnd.openxmlformats-officedocument.presentationml.notesSlide+xml"/>
  <Override PartName="/ppt/tags/tag53.xml" ContentType="application/vnd.openxmlformats-officedocument.presentationml.tags+xml"/>
  <Override PartName="/ppt/tags/tag71.xml" ContentType="application/vnd.openxmlformats-officedocument.presentationml.tags+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slides/slide49.xml" ContentType="application/vnd.openxmlformats-officedocument.presentationml.slide+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tags/tag58.xml" ContentType="application/vnd.openxmlformats-officedocument.presentationml.tags+xml"/>
  <Override PartName="/ppt/notesSlides/notesSlide65.xml" ContentType="application/vnd.openxmlformats-officedocument.presentationml.notesSlide+xml"/>
  <Override PartName="/ppt/tags/tag69.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tags/tag76.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tags/tag54.xml" ContentType="application/vnd.openxmlformats-officedocument.presentationml.tags+xml"/>
  <Override PartName="/ppt/notesSlides/notesSlide61.xml" ContentType="application/vnd.openxmlformats-officedocument.presentationml.notesSlide+xml"/>
  <Override PartName="/ppt/tags/tag65.xml" ContentType="application/vnd.openxmlformats-officedocument.presentationml.tags+xml"/>
  <Override PartName="/ppt/commentAuthors.xml" ContentType="application/vnd.openxmlformats-officedocument.presentationml.commentAuthor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tags/tag43.xml" ContentType="application/vnd.openxmlformats-officedocument.presentationml.tags+xml"/>
  <Override PartName="/ppt/notesSlides/notesSlide50.xml" ContentType="application/vnd.openxmlformats-officedocument.presentationml.notesSlide+xml"/>
  <Override PartName="/ppt/tags/tag61.xml" ContentType="application/vnd.openxmlformats-officedocument.presentationml.tags+xml"/>
  <Override PartName="/ppt/tags/tag72.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tags/tag59.xml" ContentType="application/vnd.openxmlformats-officedocument.presentationml.tags+xml"/>
  <Override PartName="/ppt/tags/tag77.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ppt/tags/tag3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62.xml" ContentType="application/vnd.openxmlformats-officedocument.presentationml.notesSlide+xml"/>
  <Override PartName="/ppt/tags/tag66.xml" ContentType="application/vnd.openxmlformats-officedocument.presentationml.tags+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tags/tag55.xml" ContentType="application/vnd.openxmlformats-officedocument.presentationml.tags+xml"/>
  <Override PartName="/ppt/tags/tag73.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tags/tag3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tags/tag62.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slides/slide8.xml" ContentType="application/vnd.openxmlformats-officedocument.presentationml.slide+xml"/>
  <Override PartName="/ppt/slides/slide69.xml" ContentType="application/vnd.openxmlformats-officedocument.presentationml.slide+xml"/>
  <Override PartName="/ppt/tags/tag11.xml" ContentType="application/vnd.openxmlformats-officedocument.presentationml.tags+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tags/tag45.xml" ContentType="application/vnd.openxmlformats-officedocument.presentationml.tags+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tags/tag34.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48.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39.xml" ContentType="application/vnd.openxmlformats-officedocument.presentationml.tags+xml"/>
  <Override PartName="/ppt/notesSlides/notesSlide6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8"/>
  </p:notesMasterIdLst>
  <p:sldIdLst>
    <p:sldId id="513" r:id="rId2"/>
    <p:sldId id="1209" r:id="rId3"/>
    <p:sldId id="1361" r:id="rId4"/>
    <p:sldId id="1362" r:id="rId5"/>
    <p:sldId id="1363" r:id="rId6"/>
    <p:sldId id="763" r:id="rId7"/>
    <p:sldId id="1313" r:id="rId8"/>
    <p:sldId id="1052" r:id="rId9"/>
    <p:sldId id="1069" r:id="rId10"/>
    <p:sldId id="1360" r:id="rId11"/>
    <p:sldId id="876" r:id="rId12"/>
    <p:sldId id="860" r:id="rId13"/>
    <p:sldId id="759" r:id="rId14"/>
    <p:sldId id="1108" r:id="rId15"/>
    <p:sldId id="1314" r:id="rId16"/>
    <p:sldId id="1315" r:id="rId17"/>
    <p:sldId id="1056" r:id="rId18"/>
    <p:sldId id="1187" r:id="rId19"/>
    <p:sldId id="1316" r:id="rId20"/>
    <p:sldId id="1317" r:id="rId21"/>
    <p:sldId id="1318" r:id="rId22"/>
    <p:sldId id="1319" r:id="rId23"/>
    <p:sldId id="1320" r:id="rId24"/>
    <p:sldId id="1321" r:id="rId25"/>
    <p:sldId id="1322" r:id="rId26"/>
    <p:sldId id="1323" r:id="rId27"/>
    <p:sldId id="1324" r:id="rId28"/>
    <p:sldId id="1325" r:id="rId29"/>
    <p:sldId id="1326" r:id="rId30"/>
    <p:sldId id="1327" r:id="rId31"/>
    <p:sldId id="1103" r:id="rId32"/>
    <p:sldId id="1189" r:id="rId33"/>
    <p:sldId id="1328" r:id="rId34"/>
    <p:sldId id="1329" r:id="rId35"/>
    <p:sldId id="1364" r:id="rId36"/>
    <p:sldId id="1330" r:id="rId37"/>
    <p:sldId id="1331" r:id="rId38"/>
    <p:sldId id="1104" r:id="rId39"/>
    <p:sldId id="1194" r:id="rId40"/>
    <p:sldId id="1332" r:id="rId41"/>
    <p:sldId id="1333" r:id="rId42"/>
    <p:sldId id="1334" r:id="rId43"/>
    <p:sldId id="1335" r:id="rId44"/>
    <p:sldId id="1336" r:id="rId45"/>
    <p:sldId id="1337" r:id="rId46"/>
    <p:sldId id="1338" r:id="rId47"/>
    <p:sldId id="1271" r:id="rId48"/>
    <p:sldId id="1277" r:id="rId49"/>
    <p:sldId id="1339" r:id="rId50"/>
    <p:sldId id="1365" r:id="rId51"/>
    <p:sldId id="1340" r:id="rId52"/>
    <p:sldId id="1341" r:id="rId53"/>
    <p:sldId id="1342" r:id="rId54"/>
    <p:sldId id="1343" r:id="rId55"/>
    <p:sldId id="1311" r:id="rId56"/>
    <p:sldId id="1312" r:id="rId57"/>
    <p:sldId id="1344" r:id="rId58"/>
    <p:sldId id="1345" r:id="rId59"/>
    <p:sldId id="1346" r:id="rId60"/>
    <p:sldId id="1347" r:id="rId61"/>
    <p:sldId id="1348" r:id="rId62"/>
    <p:sldId id="1349" r:id="rId63"/>
    <p:sldId id="1350" r:id="rId64"/>
    <p:sldId id="1351" r:id="rId65"/>
    <p:sldId id="1352" r:id="rId66"/>
    <p:sldId id="1353" r:id="rId67"/>
    <p:sldId id="1354" r:id="rId68"/>
    <p:sldId id="1355" r:id="rId69"/>
    <p:sldId id="1356" r:id="rId70"/>
    <p:sldId id="957" r:id="rId71"/>
    <p:sldId id="1138" r:id="rId72"/>
    <p:sldId id="1357" r:id="rId73"/>
    <p:sldId id="1358" r:id="rId74"/>
    <p:sldId id="1359" r:id="rId75"/>
    <p:sldId id="874" r:id="rId76"/>
    <p:sldId id="291" r:id="rId77"/>
  </p:sldIdLst>
  <p:sldSz cx="9144000" cy="5143500" type="screen16x9"/>
  <p:notesSz cx="6858000" cy="9144000"/>
  <p:custDataLst>
    <p:tags r:id="rId7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 xmlns:p15="http://schemas.microsoft.com/office/powerpoint/2012/main" userId="S-1-5-21-1708537768-1303643608-725345543-200204" providerId="AD"/>
      </p:ext>
    </p:extLst>
  </p:cmAuthor>
  <p:cmAuthor id="2" name="Bob Vachon" initials="BV" lastIdx="24" clrIdx="2">
    <p:extLst>
      <p:ext uri="{19B8F6BF-5375-455C-9EA6-DF929625EA0E}">
        <p15:presenceInfo xmlns=""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 xmlns:p15="http://schemas.microsoft.com/office/powerpoint/2012/main" userId="S::suliving@cisco.com::dc701d48-dd51-411a-9041-b7f1328f1486" providerId="AD"/>
      </p:ext>
    </p:extLst>
  </p:cmAuthor>
  <p:cmAuthor id="4" name="jagibbon" initials="jmg" lastIdx="8" clrIdx="4">
    <p:extLst>
      <p:ext uri="{19B8F6BF-5375-455C-9EA6-DF929625EA0E}">
        <p15:presenceInfo xmlns=""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00"/>
    <a:srgbClr val="0000CC"/>
    <a:srgbClr val="000099"/>
    <a:srgbClr val="CC99FF"/>
    <a:srgbClr val="CC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60" autoAdjust="0"/>
    <p:restoredTop sz="86438" autoAdjust="0"/>
  </p:normalViewPr>
  <p:slideViewPr>
    <p:cSldViewPr snapToGrid="0" showGuides="1">
      <p:cViewPr varScale="1">
        <p:scale>
          <a:sx n="90" d="100"/>
          <a:sy n="90" d="100"/>
        </p:scale>
        <p:origin x="-834" y="-10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5/3/2020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14 : Automatisation des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1</a:t>
            </a:fld>
            <a:endParaRPr/>
          </a:p>
        </p:txBody>
      </p:sp>
    </p:spTree>
    <p:extLst>
      <p:ext uri="{BB962C8B-B14F-4D97-AF65-F5344CB8AC3E}">
        <p14:creationId xmlns="" xmlns:c="http://schemas.openxmlformats.org/drawingml/2006/chart" xmlns:c15="http://schemas.microsoft.com/office/drawing/2012/chart"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12</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1734445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14.1 Présentation de l'Automatisation</a:t>
            </a:r>
          </a:p>
        </p:txBody>
      </p:sp>
      <p:sp>
        <p:nvSpPr>
          <p:cNvPr id="4" name="Slide Number Placeholder 3"/>
          <p:cNvSpPr>
            <a:spLocks noGrp="1"/>
          </p:cNvSpPr>
          <p:nvPr>
            <p:ph type="sldNum" sz="quarter" idx="10"/>
          </p:nvPr>
        </p:nvSpPr>
        <p:spPr/>
        <p:txBody>
          <a:bodyPr/>
          <a:lstStyle/>
          <a:p>
            <a:pPr rtl="0"/>
            <a:fld id="{5641018C-6CAF-B84E-B92C-ECB119457FBA}" type="slidenum">
              <a:rPr/>
              <a:pPr rtl="0"/>
              <a:t>13</a:t>
            </a:fld>
            <a:endParaRPr/>
          </a:p>
        </p:txBody>
      </p:sp>
    </p:spTree>
    <p:extLst>
      <p:ext uri="{BB962C8B-B14F-4D97-AF65-F5344CB8AC3E}">
        <p14:creationId xmlns="" xmlns:c="http://schemas.openxmlformats.org/drawingml/2006/chart" xmlns:c15="http://schemas.microsoft.com/office/drawing/2012/chart"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14.1 Présentation de l'Automatisation</a:t>
            </a:r>
          </a:p>
          <a:p>
            <a:pPr rtl="0"/>
            <a:r>
              <a:rPr lang="fr-FR"/>
              <a:t>14.1.1 - Vidéo - Automatisation partout</a:t>
            </a:r>
          </a:p>
        </p:txBody>
      </p:sp>
      <p:sp>
        <p:nvSpPr>
          <p:cNvPr id="4" name="Slide Number Placeholder 3"/>
          <p:cNvSpPr>
            <a:spLocks noGrp="1"/>
          </p:cNvSpPr>
          <p:nvPr>
            <p:ph type="sldNum" sz="quarter" idx="5"/>
          </p:nvPr>
        </p:nvSpPr>
        <p:spPr/>
        <p:txBody>
          <a:bodyPr/>
          <a:lstStyle/>
          <a:p>
            <a:pPr rtl="0"/>
            <a:fld id="{5641018C-6CAF-B84E-B92C-ECB119457FBA}" type="slidenum">
              <a:rPr/>
              <a:pPr rtl="0"/>
              <a:t>14</a:t>
            </a:fld>
            <a:endParaRPr/>
          </a:p>
        </p:txBody>
      </p:sp>
    </p:spTree>
    <p:extLst>
      <p:ext uri="{BB962C8B-B14F-4D97-AF65-F5344CB8AC3E}">
        <p14:creationId xmlns="" xmlns:c="http://schemas.openxmlformats.org/drawingml/2006/chart" xmlns:c15="http://schemas.microsoft.com/office/drawing/2012/chart" xmlns:p14="http://schemas.microsoft.com/office/powerpoint/2010/main" val="751550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14.1 Présentation de l'Automatisation</a:t>
            </a:r>
          </a:p>
          <a:p>
            <a:pPr rtl="0"/>
            <a:r>
              <a:rPr lang="fr-FR"/>
              <a:t>14.1.2 - </a:t>
            </a:r>
            <a:r>
              <a:rPr lang="fr-FR" sz="1200"/>
              <a:t>L'Augmentation de l'Automatisation</a:t>
            </a:r>
          </a:p>
        </p:txBody>
      </p:sp>
      <p:sp>
        <p:nvSpPr>
          <p:cNvPr id="4" name="Slide Number Placeholder 3"/>
          <p:cNvSpPr>
            <a:spLocks noGrp="1"/>
          </p:cNvSpPr>
          <p:nvPr>
            <p:ph type="sldNum" sz="quarter" idx="5"/>
          </p:nvPr>
        </p:nvSpPr>
        <p:spPr/>
        <p:txBody>
          <a:bodyPr/>
          <a:lstStyle/>
          <a:p>
            <a:pPr rtl="0"/>
            <a:fld id="{5641018C-6CAF-B84E-B92C-ECB119457FBA}" type="slidenum">
              <a:rPr/>
              <a:pPr rtl="0"/>
              <a:t>15</a:t>
            </a:fld>
            <a:endParaRPr/>
          </a:p>
        </p:txBody>
      </p:sp>
    </p:spTree>
    <p:extLst>
      <p:ext uri="{BB962C8B-B14F-4D97-AF65-F5344CB8AC3E}">
        <p14:creationId xmlns="" xmlns:c="http://schemas.openxmlformats.org/drawingml/2006/chart" xmlns:c15="http://schemas.microsoft.com/office/drawing/2012/chart" xmlns:p14="http://schemas.microsoft.com/office/powerpoint/2010/main" val="102632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14.1 Présentation de l'Automatisation</a:t>
            </a:r>
          </a:p>
          <a:p>
            <a:pPr rtl="0"/>
            <a:r>
              <a:rPr lang="fr-FR"/>
              <a:t>Appareil Intelligent</a:t>
            </a:r>
          </a:p>
          <a:p>
            <a:pPr rtl="0"/>
            <a:r>
              <a:rPr lang="fr-FR"/>
              <a:t>14.1.4 - Vérifiez votre compréhension - Avantages de l'automatisation</a:t>
            </a:r>
          </a:p>
        </p:txBody>
      </p:sp>
      <p:sp>
        <p:nvSpPr>
          <p:cNvPr id="4" name="Slide Number Placeholder 3"/>
          <p:cNvSpPr>
            <a:spLocks noGrp="1"/>
          </p:cNvSpPr>
          <p:nvPr>
            <p:ph type="sldNum" sz="quarter" idx="5"/>
          </p:nvPr>
        </p:nvSpPr>
        <p:spPr/>
        <p:txBody>
          <a:bodyPr/>
          <a:lstStyle/>
          <a:p>
            <a:pPr rtl="0"/>
            <a:fld id="{5641018C-6CAF-B84E-B92C-ECB119457FBA}" type="slidenum">
              <a:rPr/>
              <a:pPr rtl="0"/>
              <a:t>16</a:t>
            </a:fld>
            <a:endParaRPr/>
          </a:p>
        </p:txBody>
      </p:sp>
    </p:spTree>
    <p:extLst>
      <p:ext uri="{BB962C8B-B14F-4D97-AF65-F5344CB8AC3E}">
        <p14:creationId xmlns="" xmlns:c="http://schemas.openxmlformats.org/drawingml/2006/chart" xmlns:c15="http://schemas.microsoft.com/office/drawing/2012/chart" xmlns:p14="http://schemas.microsoft.com/office/powerpoint/2010/main" val="651623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p:txBody>
      </p:sp>
      <p:sp>
        <p:nvSpPr>
          <p:cNvPr id="4" name="Slide Number Placeholder 3"/>
          <p:cNvSpPr>
            <a:spLocks noGrp="1"/>
          </p:cNvSpPr>
          <p:nvPr>
            <p:ph type="sldNum" sz="quarter" idx="10"/>
          </p:nvPr>
        </p:nvSpPr>
        <p:spPr/>
        <p:txBody>
          <a:bodyPr/>
          <a:lstStyle/>
          <a:p>
            <a:pPr rtl="0"/>
            <a:fld id="{5641018C-6CAF-B84E-B92C-ECB119457FBA}" type="slidenum">
              <a:rPr/>
              <a:pPr rtl="0"/>
              <a:t>17</a:t>
            </a:fld>
            <a:endParaRPr/>
          </a:p>
        </p:txBody>
      </p:sp>
    </p:spTree>
    <p:extLst>
      <p:ext uri="{BB962C8B-B14F-4D97-AF65-F5344CB8AC3E}">
        <p14:creationId xmlns="" xmlns:c="http://schemas.openxmlformats.org/drawingml/2006/chart" xmlns:c15="http://schemas.microsoft.com/office/drawing/2012/chart" xmlns:p14="http://schemas.microsoft.com/office/powerpoint/2010/main" val="3963291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Vidéo - Formats de données</a:t>
            </a:r>
          </a:p>
        </p:txBody>
      </p:sp>
      <p:sp>
        <p:nvSpPr>
          <p:cNvPr id="4" name="Slide Number Placeholder 3"/>
          <p:cNvSpPr>
            <a:spLocks noGrp="1"/>
          </p:cNvSpPr>
          <p:nvPr>
            <p:ph type="sldNum" sz="quarter" idx="5"/>
          </p:nvPr>
        </p:nvSpPr>
        <p:spPr/>
        <p:txBody>
          <a:bodyPr/>
          <a:lstStyle/>
          <a:p>
            <a:pPr rtl="0"/>
            <a:fld id="{5641018C-6CAF-B84E-B92C-ECB119457FBA}" type="slidenum">
              <a:rPr/>
              <a:pPr rtl="0"/>
              <a:t>18</a:t>
            </a:fld>
            <a:endParaRPr/>
          </a:p>
        </p:txBody>
      </p:sp>
    </p:spTree>
    <p:extLst>
      <p:ext uri="{BB962C8B-B14F-4D97-AF65-F5344CB8AC3E}">
        <p14:creationId xmlns="" xmlns:c="http://schemas.openxmlformats.org/drawingml/2006/chart" xmlns:c15="http://schemas.microsoft.com/office/drawing/2012/chart" xmlns:p14="http://schemas.microsoft.com/office/powerpoint/2010/main" val="29490222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Le concept des formats de données</a:t>
            </a:r>
          </a:p>
        </p:txBody>
      </p:sp>
      <p:sp>
        <p:nvSpPr>
          <p:cNvPr id="4" name="Slide Number Placeholder 3"/>
          <p:cNvSpPr>
            <a:spLocks noGrp="1"/>
          </p:cNvSpPr>
          <p:nvPr>
            <p:ph type="sldNum" sz="quarter" idx="5"/>
          </p:nvPr>
        </p:nvSpPr>
        <p:spPr/>
        <p:txBody>
          <a:bodyPr/>
          <a:lstStyle/>
          <a:p>
            <a:pPr rtl="0"/>
            <a:fld id="{5641018C-6CAF-B84E-B92C-ECB119457FBA}" type="slidenum">
              <a:rPr/>
              <a:pPr rtl="0"/>
              <a:t>19</a:t>
            </a:fld>
            <a:endParaRPr/>
          </a:p>
        </p:txBody>
      </p:sp>
    </p:spTree>
    <p:extLst>
      <p:ext uri="{BB962C8B-B14F-4D97-AF65-F5344CB8AC3E}">
        <p14:creationId xmlns="" xmlns:c="http://schemas.openxmlformats.org/drawingml/2006/chart" xmlns:c15="http://schemas.microsoft.com/office/drawing/2012/chart" xmlns:p14="http://schemas.microsoft.com/office/powerpoint/2010/main" val="27716138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14.2.3 - Règles de format des données</a:t>
            </a:r>
          </a:p>
        </p:txBody>
      </p:sp>
      <p:sp>
        <p:nvSpPr>
          <p:cNvPr id="4" name="Slide Number Placeholder 3"/>
          <p:cNvSpPr>
            <a:spLocks noGrp="1"/>
          </p:cNvSpPr>
          <p:nvPr>
            <p:ph type="sldNum" sz="quarter" idx="5"/>
          </p:nvPr>
        </p:nvSpPr>
        <p:spPr/>
        <p:txBody>
          <a:bodyPr/>
          <a:lstStyle/>
          <a:p>
            <a:pPr rtl="0"/>
            <a:fld id="{5641018C-6CAF-B84E-B92C-ECB119457FBA}" type="slidenum">
              <a:rPr/>
              <a:pPr rtl="0"/>
              <a:t>20</a:t>
            </a:fld>
            <a:endParaRPr/>
          </a:p>
        </p:txBody>
      </p:sp>
    </p:spTree>
    <p:extLst>
      <p:ext uri="{BB962C8B-B14F-4D97-AF65-F5344CB8AC3E}">
        <p14:creationId xmlns="" xmlns:c="http://schemas.openxmlformats.org/drawingml/2006/chart" xmlns:c15="http://schemas.microsoft.com/office/drawing/2012/chart" xmlns:p14="http://schemas.microsoft.com/office/powerpoint/2010/main" val="40361885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14.2.4 - Comparez les formats de données</a:t>
            </a:r>
          </a:p>
        </p:txBody>
      </p:sp>
      <p:sp>
        <p:nvSpPr>
          <p:cNvPr id="4" name="Slide Number Placeholder 3"/>
          <p:cNvSpPr>
            <a:spLocks noGrp="1"/>
          </p:cNvSpPr>
          <p:nvPr>
            <p:ph type="sldNum" sz="quarter" idx="5"/>
          </p:nvPr>
        </p:nvSpPr>
        <p:spPr/>
        <p:txBody>
          <a:bodyPr/>
          <a:lstStyle/>
          <a:p>
            <a:pPr rtl="0"/>
            <a:fld id="{5641018C-6CAF-B84E-B92C-ECB119457FBA}" type="slidenum">
              <a:rPr/>
              <a:pPr rtl="0"/>
              <a:t>21</a:t>
            </a:fld>
            <a:endParaRPr/>
          </a:p>
        </p:txBody>
      </p:sp>
    </p:spTree>
    <p:extLst>
      <p:ext uri="{BB962C8B-B14F-4D97-AF65-F5344CB8AC3E}">
        <p14:creationId xmlns="" xmlns:c="http://schemas.openxmlformats.org/drawingml/2006/chart" xmlns:c15="http://schemas.microsoft.com/office/drawing/2012/chart" xmlns:p14="http://schemas.microsoft.com/office/powerpoint/2010/main" val="1969350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14.2.5 - Formats de Données JSON</a:t>
            </a:r>
          </a:p>
        </p:txBody>
      </p:sp>
      <p:sp>
        <p:nvSpPr>
          <p:cNvPr id="4" name="Slide Number Placeholder 3"/>
          <p:cNvSpPr>
            <a:spLocks noGrp="1"/>
          </p:cNvSpPr>
          <p:nvPr>
            <p:ph type="sldNum" sz="quarter" idx="5"/>
          </p:nvPr>
        </p:nvSpPr>
        <p:spPr/>
        <p:txBody>
          <a:bodyPr/>
          <a:lstStyle/>
          <a:p>
            <a:pPr rtl="0"/>
            <a:fld id="{5641018C-6CAF-B84E-B92C-ECB119457FBA}" type="slidenum">
              <a:rPr/>
              <a:pPr rtl="0"/>
              <a:t>22</a:t>
            </a:fld>
            <a:endParaRPr/>
          </a:p>
        </p:txBody>
      </p:sp>
    </p:spTree>
    <p:extLst>
      <p:ext uri="{BB962C8B-B14F-4D97-AF65-F5344CB8AC3E}">
        <p14:creationId xmlns="" xmlns:c="http://schemas.openxmlformats.org/drawingml/2006/chart" xmlns:c15="http://schemas.microsoft.com/office/drawing/2012/chart" xmlns:p14="http://schemas.microsoft.com/office/powerpoint/2010/main" val="482110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14.2.5 - Formats de Données JSON</a:t>
            </a:r>
          </a:p>
        </p:txBody>
      </p:sp>
      <p:sp>
        <p:nvSpPr>
          <p:cNvPr id="4" name="Slide Number Placeholder 3"/>
          <p:cNvSpPr>
            <a:spLocks noGrp="1"/>
          </p:cNvSpPr>
          <p:nvPr>
            <p:ph type="sldNum" sz="quarter" idx="5"/>
          </p:nvPr>
        </p:nvSpPr>
        <p:spPr/>
        <p:txBody>
          <a:bodyPr/>
          <a:lstStyle/>
          <a:p>
            <a:pPr rtl="0"/>
            <a:fld id="{5641018C-6CAF-B84E-B92C-ECB119457FBA}" type="slidenum">
              <a:rPr/>
              <a:pPr rtl="0"/>
              <a:t>23</a:t>
            </a:fld>
            <a:endParaRPr/>
          </a:p>
        </p:txBody>
      </p:sp>
    </p:spTree>
    <p:extLst>
      <p:ext uri="{BB962C8B-B14F-4D97-AF65-F5344CB8AC3E}">
        <p14:creationId xmlns="" xmlns:c="http://schemas.openxmlformats.org/drawingml/2006/chart" xmlns:c15="http://schemas.microsoft.com/office/drawing/2012/chart" xmlns:p14="http://schemas.microsoft.com/office/powerpoint/2010/main" val="37398039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14.2.6 - Règles de syntaxe JSON</a:t>
            </a:r>
          </a:p>
        </p:txBody>
      </p:sp>
      <p:sp>
        <p:nvSpPr>
          <p:cNvPr id="4" name="Slide Number Placeholder 3"/>
          <p:cNvSpPr>
            <a:spLocks noGrp="1"/>
          </p:cNvSpPr>
          <p:nvPr>
            <p:ph type="sldNum" sz="quarter" idx="5"/>
          </p:nvPr>
        </p:nvSpPr>
        <p:spPr/>
        <p:txBody>
          <a:bodyPr/>
          <a:lstStyle/>
          <a:p>
            <a:pPr rtl="0"/>
            <a:fld id="{5641018C-6CAF-B84E-B92C-ECB119457FBA}" type="slidenum">
              <a:rPr/>
              <a:pPr rtl="0"/>
              <a:t>24</a:t>
            </a:fld>
            <a:endParaRPr/>
          </a:p>
        </p:txBody>
      </p:sp>
    </p:spTree>
    <p:extLst>
      <p:ext uri="{BB962C8B-B14F-4D97-AF65-F5344CB8AC3E}">
        <p14:creationId xmlns="" xmlns:c="http://schemas.openxmlformats.org/drawingml/2006/chart" xmlns:c15="http://schemas.microsoft.com/office/drawing/2012/chart" xmlns:p14="http://schemas.microsoft.com/office/powerpoint/2010/main" val="32497408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14.2.6 - Règles de syntaxe JSON (Cont.)</a:t>
            </a:r>
          </a:p>
        </p:txBody>
      </p:sp>
      <p:sp>
        <p:nvSpPr>
          <p:cNvPr id="4" name="Slide Number Placeholder 3"/>
          <p:cNvSpPr>
            <a:spLocks noGrp="1"/>
          </p:cNvSpPr>
          <p:nvPr>
            <p:ph type="sldNum" sz="quarter" idx="5"/>
          </p:nvPr>
        </p:nvSpPr>
        <p:spPr/>
        <p:txBody>
          <a:bodyPr/>
          <a:lstStyle/>
          <a:p>
            <a:pPr rtl="0"/>
            <a:fld id="{5641018C-6CAF-B84E-B92C-ECB119457FBA}" type="slidenum">
              <a:rPr/>
              <a:pPr rtl="0"/>
              <a:t>25</a:t>
            </a:fld>
            <a:endParaRPr/>
          </a:p>
        </p:txBody>
      </p:sp>
    </p:spTree>
    <p:extLst>
      <p:ext uri="{BB962C8B-B14F-4D97-AF65-F5344CB8AC3E}">
        <p14:creationId xmlns="" xmlns:c="http://schemas.openxmlformats.org/drawingml/2006/chart" xmlns:c15="http://schemas.microsoft.com/office/drawing/2012/chart" xmlns:p14="http://schemas.microsoft.com/office/powerpoint/2010/main" val="2132412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14.2.6 - Règles de syntaxe JSON (Cont.)</a:t>
            </a:r>
          </a:p>
        </p:txBody>
      </p:sp>
      <p:sp>
        <p:nvSpPr>
          <p:cNvPr id="4" name="Slide Number Placeholder 3"/>
          <p:cNvSpPr>
            <a:spLocks noGrp="1"/>
          </p:cNvSpPr>
          <p:nvPr>
            <p:ph type="sldNum" sz="quarter" idx="5"/>
          </p:nvPr>
        </p:nvSpPr>
        <p:spPr/>
        <p:txBody>
          <a:bodyPr/>
          <a:lstStyle/>
          <a:p>
            <a:pPr rtl="0"/>
            <a:fld id="{5641018C-6CAF-B84E-B92C-ECB119457FBA}" type="slidenum">
              <a:rPr/>
              <a:pPr rtl="0"/>
              <a:t>26</a:t>
            </a:fld>
            <a:endParaRPr/>
          </a:p>
        </p:txBody>
      </p:sp>
    </p:spTree>
    <p:extLst>
      <p:ext uri="{BB962C8B-B14F-4D97-AF65-F5344CB8AC3E}">
        <p14:creationId xmlns="" xmlns:c="http://schemas.openxmlformats.org/drawingml/2006/chart" xmlns:c15="http://schemas.microsoft.com/office/drawing/2012/chart" xmlns:p14="http://schemas.microsoft.com/office/powerpoint/2010/main" val="17058992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14.2.7 - Format de données YAML</a:t>
            </a:r>
          </a:p>
        </p:txBody>
      </p:sp>
      <p:sp>
        <p:nvSpPr>
          <p:cNvPr id="4" name="Slide Number Placeholder 3"/>
          <p:cNvSpPr>
            <a:spLocks noGrp="1"/>
          </p:cNvSpPr>
          <p:nvPr>
            <p:ph type="sldNum" sz="quarter" idx="5"/>
          </p:nvPr>
        </p:nvSpPr>
        <p:spPr/>
        <p:txBody>
          <a:bodyPr/>
          <a:lstStyle/>
          <a:p>
            <a:pPr rtl="0"/>
            <a:fld id="{5641018C-6CAF-B84E-B92C-ECB119457FBA}" type="slidenum">
              <a:rPr/>
              <a:pPr rtl="0"/>
              <a:t>27</a:t>
            </a:fld>
            <a:endParaRPr/>
          </a:p>
        </p:txBody>
      </p:sp>
    </p:spTree>
    <p:extLst>
      <p:ext uri="{BB962C8B-B14F-4D97-AF65-F5344CB8AC3E}">
        <p14:creationId xmlns="" xmlns:c="http://schemas.openxmlformats.org/drawingml/2006/chart" xmlns:c15="http://schemas.microsoft.com/office/drawing/2012/chart" xmlns:p14="http://schemas.microsoft.com/office/powerpoint/2010/main" val="1250990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14.2.7 - Format de données YAML (Cont.)</a:t>
            </a:r>
          </a:p>
        </p:txBody>
      </p:sp>
      <p:sp>
        <p:nvSpPr>
          <p:cNvPr id="4" name="Slide Number Placeholder 3"/>
          <p:cNvSpPr>
            <a:spLocks noGrp="1"/>
          </p:cNvSpPr>
          <p:nvPr>
            <p:ph type="sldNum" sz="quarter" idx="5"/>
          </p:nvPr>
        </p:nvSpPr>
        <p:spPr/>
        <p:txBody>
          <a:bodyPr/>
          <a:lstStyle/>
          <a:p>
            <a:pPr rtl="0"/>
            <a:fld id="{5641018C-6CAF-B84E-B92C-ECB119457FBA}" type="slidenum">
              <a:rPr/>
              <a:pPr rtl="0"/>
              <a:t>28</a:t>
            </a:fld>
            <a:endParaRPr/>
          </a:p>
        </p:txBody>
      </p:sp>
    </p:spTree>
    <p:extLst>
      <p:ext uri="{BB962C8B-B14F-4D97-AF65-F5344CB8AC3E}">
        <p14:creationId xmlns="" xmlns:c="http://schemas.openxmlformats.org/drawingml/2006/chart" xmlns:c15="http://schemas.microsoft.com/office/drawing/2012/chart" xmlns:p14="http://schemas.microsoft.com/office/powerpoint/2010/main" val="2929592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14.2.8 - Format de données XML</a:t>
            </a:r>
          </a:p>
        </p:txBody>
      </p:sp>
      <p:sp>
        <p:nvSpPr>
          <p:cNvPr id="4" name="Slide Number Placeholder 3"/>
          <p:cNvSpPr>
            <a:spLocks noGrp="1"/>
          </p:cNvSpPr>
          <p:nvPr>
            <p:ph type="sldNum" sz="quarter" idx="5"/>
          </p:nvPr>
        </p:nvSpPr>
        <p:spPr/>
        <p:txBody>
          <a:bodyPr/>
          <a:lstStyle/>
          <a:p>
            <a:pPr rtl="0"/>
            <a:fld id="{5641018C-6CAF-B84E-B92C-ECB119457FBA}" type="slidenum">
              <a:rPr/>
              <a:pPr rtl="0"/>
              <a:t>29</a:t>
            </a:fld>
            <a:endParaRPr/>
          </a:p>
        </p:txBody>
      </p:sp>
    </p:spTree>
    <p:extLst>
      <p:ext uri="{BB962C8B-B14F-4D97-AF65-F5344CB8AC3E}">
        <p14:creationId xmlns="" xmlns:c="http://schemas.openxmlformats.org/drawingml/2006/chart" xmlns:c15="http://schemas.microsoft.com/office/drawing/2012/chart" xmlns:p14="http://schemas.microsoft.com/office/powerpoint/2010/main" val="33421252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14.2 - Formats de Données</a:t>
            </a:r>
          </a:p>
          <a:p>
            <a:pPr rtl="0"/>
            <a:r>
              <a:rPr lang="fr-FR"/>
              <a:t>14.2.8 - Format de données XML (Cont.)</a:t>
            </a:r>
          </a:p>
          <a:p>
            <a:pPr rtl="0"/>
            <a:r>
              <a:rPr lang="fr-FR"/>
              <a:t>14.2.9 - Vérifiez votre compréhension - Formats de données</a:t>
            </a:r>
          </a:p>
        </p:txBody>
      </p:sp>
      <p:sp>
        <p:nvSpPr>
          <p:cNvPr id="4" name="Slide Number Placeholder 3"/>
          <p:cNvSpPr>
            <a:spLocks noGrp="1"/>
          </p:cNvSpPr>
          <p:nvPr>
            <p:ph type="sldNum" sz="quarter" idx="5"/>
          </p:nvPr>
        </p:nvSpPr>
        <p:spPr/>
        <p:txBody>
          <a:bodyPr/>
          <a:lstStyle/>
          <a:p>
            <a:pPr rtl="0"/>
            <a:fld id="{5641018C-6CAF-B84E-B92C-ECB119457FBA}" type="slidenum">
              <a:rPr/>
              <a:pPr rtl="0"/>
              <a:t>30</a:t>
            </a:fld>
            <a:endParaRPr/>
          </a:p>
        </p:txBody>
      </p:sp>
    </p:spTree>
    <p:extLst>
      <p:ext uri="{BB962C8B-B14F-4D97-AF65-F5344CB8AC3E}">
        <p14:creationId xmlns="" xmlns:c="http://schemas.openxmlformats.org/drawingml/2006/chart" xmlns:c15="http://schemas.microsoft.com/office/drawing/2012/chart" xmlns:p14="http://schemas.microsoft.com/office/powerpoint/2010/main" val="30605718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14.3 - les API</a:t>
            </a:r>
          </a:p>
        </p:txBody>
      </p:sp>
      <p:sp>
        <p:nvSpPr>
          <p:cNvPr id="4" name="Slide Number Placeholder 3"/>
          <p:cNvSpPr>
            <a:spLocks noGrp="1"/>
          </p:cNvSpPr>
          <p:nvPr>
            <p:ph type="sldNum" sz="quarter" idx="10"/>
          </p:nvPr>
        </p:nvSpPr>
        <p:spPr/>
        <p:txBody>
          <a:bodyPr/>
          <a:lstStyle/>
          <a:p>
            <a:pPr rtl="0"/>
            <a:fld id="{5641018C-6CAF-B84E-B92C-ECB119457FBA}" type="slidenum">
              <a:rPr/>
              <a:pPr rtl="0"/>
              <a:t>31</a:t>
            </a:fld>
            <a:endParaRPr/>
          </a:p>
        </p:txBody>
      </p:sp>
    </p:spTree>
    <p:extLst>
      <p:ext uri="{BB962C8B-B14F-4D97-AF65-F5344CB8AC3E}">
        <p14:creationId xmlns="" xmlns:c="http://schemas.openxmlformats.org/drawingml/2006/chart" xmlns:c15="http://schemas.microsoft.com/office/drawing/2012/chart" xmlns:p14="http://schemas.microsoft.com/office/powerpoint/2010/main" val="1200435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14.3 - les API</a:t>
            </a:r>
          </a:p>
          <a:p>
            <a:pPr rtl="0"/>
            <a:r>
              <a:rPr lang="fr-FR"/>
              <a:t>14.3.1 - Vidéo - Les API</a:t>
            </a:r>
          </a:p>
        </p:txBody>
      </p:sp>
      <p:sp>
        <p:nvSpPr>
          <p:cNvPr id="4" name="Slide Number Placeholder 3"/>
          <p:cNvSpPr>
            <a:spLocks noGrp="1"/>
          </p:cNvSpPr>
          <p:nvPr>
            <p:ph type="sldNum" sz="quarter" idx="5"/>
          </p:nvPr>
        </p:nvSpPr>
        <p:spPr/>
        <p:txBody>
          <a:bodyPr/>
          <a:lstStyle/>
          <a:p>
            <a:pPr rtl="0"/>
            <a:fld id="{5641018C-6CAF-B84E-B92C-ECB119457FBA}" type="slidenum">
              <a:rPr/>
              <a:pPr rtl="0"/>
              <a:t>32</a:t>
            </a:fld>
            <a:endParaRPr/>
          </a:p>
        </p:txBody>
      </p:sp>
    </p:spTree>
    <p:extLst>
      <p:ext uri="{BB962C8B-B14F-4D97-AF65-F5344CB8AC3E}">
        <p14:creationId xmlns="" xmlns:c="http://schemas.openxmlformats.org/drawingml/2006/chart" xmlns:c15="http://schemas.microsoft.com/office/drawing/2012/chart" xmlns:p14="http://schemas.microsoft.com/office/powerpoint/2010/main" val="3656323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14.3 - les API</a:t>
            </a:r>
          </a:p>
          <a:p>
            <a:pPr rtl="0"/>
            <a:r>
              <a:rPr lang="fr-FR"/>
              <a:t>14.3.2 - Le Concept API</a:t>
            </a:r>
          </a:p>
        </p:txBody>
      </p:sp>
      <p:sp>
        <p:nvSpPr>
          <p:cNvPr id="4" name="Slide Number Placeholder 3"/>
          <p:cNvSpPr>
            <a:spLocks noGrp="1"/>
          </p:cNvSpPr>
          <p:nvPr>
            <p:ph type="sldNum" sz="quarter" idx="5"/>
          </p:nvPr>
        </p:nvSpPr>
        <p:spPr/>
        <p:txBody>
          <a:bodyPr/>
          <a:lstStyle/>
          <a:p>
            <a:pPr rtl="0"/>
            <a:fld id="{5641018C-6CAF-B84E-B92C-ECB119457FBA}" type="slidenum">
              <a:rPr/>
              <a:pPr rtl="0"/>
              <a:t>33</a:t>
            </a:fld>
            <a:endParaRPr/>
          </a:p>
        </p:txBody>
      </p:sp>
    </p:spTree>
    <p:extLst>
      <p:ext uri="{BB962C8B-B14F-4D97-AF65-F5344CB8AC3E}">
        <p14:creationId xmlns="" xmlns:c="http://schemas.openxmlformats.org/drawingml/2006/chart" xmlns:c15="http://schemas.microsoft.com/office/drawing/2012/chart" xmlns:p14="http://schemas.microsoft.com/office/powerpoint/2010/main" val="17767082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14.3 - les API</a:t>
            </a:r>
          </a:p>
          <a:p>
            <a:pPr rtl="0"/>
            <a:r>
              <a:rPr lang="fr-FR"/>
              <a:t>14.3.3 - Un Exemple API</a:t>
            </a:r>
          </a:p>
        </p:txBody>
      </p:sp>
      <p:sp>
        <p:nvSpPr>
          <p:cNvPr id="4" name="Slide Number Placeholder 3"/>
          <p:cNvSpPr>
            <a:spLocks noGrp="1"/>
          </p:cNvSpPr>
          <p:nvPr>
            <p:ph type="sldNum" sz="quarter" idx="5"/>
          </p:nvPr>
        </p:nvSpPr>
        <p:spPr/>
        <p:txBody>
          <a:bodyPr/>
          <a:lstStyle/>
          <a:p>
            <a:pPr rtl="0"/>
            <a:fld id="{5641018C-6CAF-B84E-B92C-ECB119457FBA}" type="slidenum">
              <a:rPr/>
              <a:pPr rtl="0"/>
              <a:t>34</a:t>
            </a:fld>
            <a:endParaRPr/>
          </a:p>
        </p:txBody>
      </p:sp>
    </p:spTree>
    <p:extLst>
      <p:ext uri="{BB962C8B-B14F-4D97-AF65-F5344CB8AC3E}">
        <p14:creationId xmlns="" xmlns:c="http://schemas.openxmlformats.org/drawingml/2006/chart" xmlns:c15="http://schemas.microsoft.com/office/drawing/2012/chart" xmlns:p14="http://schemas.microsoft.com/office/powerpoint/2010/main" val="13238254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14.3 - les API</a:t>
            </a:r>
          </a:p>
          <a:p>
            <a:pPr rtl="0"/>
            <a:r>
              <a:rPr lang="fr-FR"/>
              <a:t>14.3.3 - Un Exemple API</a:t>
            </a:r>
          </a:p>
        </p:txBody>
      </p:sp>
      <p:sp>
        <p:nvSpPr>
          <p:cNvPr id="4" name="Slide Number Placeholder 3"/>
          <p:cNvSpPr>
            <a:spLocks noGrp="1"/>
          </p:cNvSpPr>
          <p:nvPr>
            <p:ph type="sldNum" sz="quarter" idx="5"/>
          </p:nvPr>
        </p:nvSpPr>
        <p:spPr/>
        <p:txBody>
          <a:bodyPr/>
          <a:lstStyle/>
          <a:p>
            <a:pPr rtl="0"/>
            <a:fld id="{5641018C-6CAF-B84E-B92C-ECB119457FBA}" type="slidenum">
              <a:rPr/>
              <a:pPr rtl="0"/>
              <a:t>35</a:t>
            </a:fld>
            <a:endParaRPr/>
          </a:p>
        </p:txBody>
      </p:sp>
    </p:spTree>
    <p:extLst>
      <p:ext uri="{BB962C8B-B14F-4D97-AF65-F5344CB8AC3E}">
        <p14:creationId xmlns="" xmlns:c="http://schemas.openxmlformats.org/drawingml/2006/chart" xmlns:c15="http://schemas.microsoft.com/office/drawing/2012/chart" xmlns:p14="http://schemas.microsoft.com/office/powerpoint/2010/main" val="39135493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14.3 - les API</a:t>
            </a:r>
          </a:p>
          <a:p>
            <a:pPr rtl="0"/>
            <a:r>
              <a:rPr lang="fr-FR"/>
              <a:t>14.3.4 - API ouvertes, internes et partenaires.</a:t>
            </a:r>
          </a:p>
        </p:txBody>
      </p:sp>
      <p:sp>
        <p:nvSpPr>
          <p:cNvPr id="4" name="Slide Number Placeholder 3"/>
          <p:cNvSpPr>
            <a:spLocks noGrp="1"/>
          </p:cNvSpPr>
          <p:nvPr>
            <p:ph type="sldNum" sz="quarter" idx="5"/>
          </p:nvPr>
        </p:nvSpPr>
        <p:spPr/>
        <p:txBody>
          <a:bodyPr/>
          <a:lstStyle/>
          <a:p>
            <a:pPr rtl="0"/>
            <a:fld id="{5641018C-6CAF-B84E-B92C-ECB119457FBA}" type="slidenum">
              <a:rPr/>
              <a:pPr rtl="0"/>
              <a:t>36</a:t>
            </a:fld>
            <a:endParaRPr/>
          </a:p>
        </p:txBody>
      </p:sp>
    </p:spTree>
    <p:extLst>
      <p:ext uri="{BB962C8B-B14F-4D97-AF65-F5344CB8AC3E}">
        <p14:creationId xmlns="" xmlns:c="http://schemas.openxmlformats.org/drawingml/2006/chart" xmlns:c15="http://schemas.microsoft.com/office/drawing/2012/chart" xmlns:p14="http://schemas.microsoft.com/office/powerpoint/2010/main" val="11664137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14.3 - les API</a:t>
            </a:r>
          </a:p>
          <a:p>
            <a:pPr rtl="0"/>
            <a:r>
              <a:rPr lang="fr-FR"/>
              <a:t>14.3.5 - Types d'API de service Web</a:t>
            </a:r>
          </a:p>
          <a:p>
            <a:pPr rtl="0"/>
            <a:r>
              <a:rPr lang="fr-FR"/>
              <a:t>14.3.6 - Vérifiez votre compréhension - API</a:t>
            </a:r>
          </a:p>
        </p:txBody>
      </p:sp>
      <p:sp>
        <p:nvSpPr>
          <p:cNvPr id="4" name="Slide Number Placeholder 3"/>
          <p:cNvSpPr>
            <a:spLocks noGrp="1"/>
          </p:cNvSpPr>
          <p:nvPr>
            <p:ph type="sldNum" sz="quarter" idx="5"/>
          </p:nvPr>
        </p:nvSpPr>
        <p:spPr/>
        <p:txBody>
          <a:bodyPr/>
          <a:lstStyle/>
          <a:p>
            <a:pPr rtl="0"/>
            <a:fld id="{5641018C-6CAF-B84E-B92C-ECB119457FBA}" type="slidenum">
              <a:rPr/>
              <a:pPr rtl="0"/>
              <a:t>37</a:t>
            </a:fld>
            <a:endParaRPr/>
          </a:p>
        </p:txBody>
      </p:sp>
    </p:spTree>
    <p:extLst>
      <p:ext uri="{BB962C8B-B14F-4D97-AF65-F5344CB8AC3E}">
        <p14:creationId xmlns="" xmlns:c="http://schemas.openxmlformats.org/drawingml/2006/chart" xmlns:c15="http://schemas.microsoft.com/office/drawing/2012/chart" xmlns:p14="http://schemas.microsoft.com/office/powerpoint/2010/main" val="2566022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p:txBody>
      </p:sp>
      <p:sp>
        <p:nvSpPr>
          <p:cNvPr id="4" name="Slide Number Placeholder 3"/>
          <p:cNvSpPr>
            <a:spLocks noGrp="1"/>
          </p:cNvSpPr>
          <p:nvPr>
            <p:ph type="sldNum" sz="quarter" idx="10"/>
          </p:nvPr>
        </p:nvSpPr>
        <p:spPr/>
        <p:txBody>
          <a:bodyPr/>
          <a:lstStyle/>
          <a:p>
            <a:pPr rtl="0"/>
            <a:fld id="{5641018C-6CAF-B84E-B92C-ECB119457FBA}" type="slidenum">
              <a:rPr/>
              <a:pPr rtl="0"/>
              <a:t>38</a:t>
            </a:fld>
            <a:endParaRPr/>
          </a:p>
        </p:txBody>
      </p:sp>
    </p:spTree>
    <p:extLst>
      <p:ext uri="{BB962C8B-B14F-4D97-AF65-F5344CB8AC3E}">
        <p14:creationId xmlns="" xmlns:c="http://schemas.openxmlformats.org/drawingml/2006/chart" xmlns:c15="http://schemas.microsoft.com/office/drawing/2012/chart" xmlns:p14="http://schemas.microsoft.com/office/powerpoint/2010/main" val="26683847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14.4.1 - Vidéo - REST</a:t>
            </a:r>
          </a:p>
        </p:txBody>
      </p:sp>
      <p:sp>
        <p:nvSpPr>
          <p:cNvPr id="4" name="Slide Number Placeholder 3"/>
          <p:cNvSpPr>
            <a:spLocks noGrp="1"/>
          </p:cNvSpPr>
          <p:nvPr>
            <p:ph type="sldNum" sz="quarter" idx="5"/>
          </p:nvPr>
        </p:nvSpPr>
        <p:spPr/>
        <p:txBody>
          <a:bodyPr/>
          <a:lstStyle/>
          <a:p>
            <a:pPr rtl="0"/>
            <a:fld id="{5641018C-6CAF-B84E-B92C-ECB119457FBA}" type="slidenum">
              <a:rPr/>
              <a:pPr rtl="0"/>
              <a:t>39</a:t>
            </a:fld>
            <a:endParaRPr/>
          </a:p>
        </p:txBody>
      </p:sp>
    </p:spTree>
    <p:extLst>
      <p:ext uri="{BB962C8B-B14F-4D97-AF65-F5344CB8AC3E}">
        <p14:creationId xmlns="" xmlns:c="http://schemas.openxmlformats.org/drawingml/2006/chart" xmlns:c15="http://schemas.microsoft.com/office/drawing/2012/chart" xmlns:p14="http://schemas.microsoft.com/office/powerpoint/2010/main" val="34633508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14.4.2 - API REST et RESTful </a:t>
            </a:r>
          </a:p>
        </p:txBody>
      </p:sp>
      <p:sp>
        <p:nvSpPr>
          <p:cNvPr id="4" name="Slide Number Placeholder 3"/>
          <p:cNvSpPr>
            <a:spLocks noGrp="1"/>
          </p:cNvSpPr>
          <p:nvPr>
            <p:ph type="sldNum" sz="quarter" idx="5"/>
          </p:nvPr>
        </p:nvSpPr>
        <p:spPr/>
        <p:txBody>
          <a:bodyPr/>
          <a:lstStyle/>
          <a:p>
            <a:pPr rtl="0"/>
            <a:fld id="{5641018C-6CAF-B84E-B92C-ECB119457FBA}" type="slidenum">
              <a:rPr/>
              <a:pPr rtl="0"/>
              <a:t>40</a:t>
            </a:fld>
            <a:endParaRPr/>
          </a:p>
        </p:txBody>
      </p:sp>
    </p:spTree>
    <p:extLst>
      <p:ext uri="{BB962C8B-B14F-4D97-AF65-F5344CB8AC3E}">
        <p14:creationId xmlns="" xmlns:c="http://schemas.openxmlformats.org/drawingml/2006/chart" xmlns:c15="http://schemas.microsoft.com/office/drawing/2012/chart" xmlns:p14="http://schemas.microsoft.com/office/powerpoint/2010/main" val="33324317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14.4.3 - Implémentation RESTful</a:t>
            </a:r>
          </a:p>
        </p:txBody>
      </p:sp>
      <p:sp>
        <p:nvSpPr>
          <p:cNvPr id="4" name="Slide Number Placeholder 3"/>
          <p:cNvSpPr>
            <a:spLocks noGrp="1"/>
          </p:cNvSpPr>
          <p:nvPr>
            <p:ph type="sldNum" sz="quarter" idx="5"/>
          </p:nvPr>
        </p:nvSpPr>
        <p:spPr/>
        <p:txBody>
          <a:bodyPr/>
          <a:lstStyle/>
          <a:p>
            <a:pPr rtl="0"/>
            <a:fld id="{5641018C-6CAF-B84E-B92C-ECB119457FBA}" type="slidenum">
              <a:rPr/>
              <a:pPr rtl="0"/>
              <a:t>41</a:t>
            </a:fld>
            <a:endParaRPr/>
          </a:p>
        </p:txBody>
      </p:sp>
    </p:spTree>
    <p:extLst>
      <p:ext uri="{BB962C8B-B14F-4D97-AF65-F5344CB8AC3E}">
        <p14:creationId xmlns="" xmlns:c="http://schemas.openxmlformats.org/drawingml/2006/chart" xmlns:c15="http://schemas.microsoft.com/office/drawing/2012/chart" xmlns:p14="http://schemas.microsoft.com/office/powerpoint/2010/main" val="2802405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14.4.4 - URI, URN, et URL</a:t>
            </a:r>
          </a:p>
        </p:txBody>
      </p:sp>
      <p:sp>
        <p:nvSpPr>
          <p:cNvPr id="4" name="Slide Number Placeholder 3"/>
          <p:cNvSpPr>
            <a:spLocks noGrp="1"/>
          </p:cNvSpPr>
          <p:nvPr>
            <p:ph type="sldNum" sz="quarter" idx="5"/>
          </p:nvPr>
        </p:nvSpPr>
        <p:spPr/>
        <p:txBody>
          <a:bodyPr/>
          <a:lstStyle/>
          <a:p>
            <a:pPr rtl="0"/>
            <a:fld id="{5641018C-6CAF-B84E-B92C-ECB119457FBA}" type="slidenum">
              <a:rPr/>
              <a:pPr rtl="0"/>
              <a:t>42</a:t>
            </a:fld>
            <a:endParaRPr/>
          </a:p>
        </p:txBody>
      </p:sp>
    </p:spTree>
    <p:extLst>
      <p:ext uri="{BB962C8B-B14F-4D97-AF65-F5344CB8AC3E}">
        <p14:creationId xmlns="" xmlns:c="http://schemas.openxmlformats.org/drawingml/2006/chart" xmlns:c15="http://schemas.microsoft.com/office/drawing/2012/chart" xmlns:p14="http://schemas.microsoft.com/office/powerpoint/2010/main" val="31781936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14.4.5 - L’anatomie d'une demande RESTful</a:t>
            </a:r>
          </a:p>
        </p:txBody>
      </p:sp>
      <p:sp>
        <p:nvSpPr>
          <p:cNvPr id="4" name="Slide Number Placeholder 3"/>
          <p:cNvSpPr>
            <a:spLocks noGrp="1"/>
          </p:cNvSpPr>
          <p:nvPr>
            <p:ph type="sldNum" sz="quarter" idx="5"/>
          </p:nvPr>
        </p:nvSpPr>
        <p:spPr/>
        <p:txBody>
          <a:bodyPr/>
          <a:lstStyle/>
          <a:p>
            <a:pPr rtl="0"/>
            <a:fld id="{5641018C-6CAF-B84E-B92C-ECB119457FBA}" type="slidenum">
              <a:rPr/>
              <a:pPr rtl="0"/>
              <a:t>43</a:t>
            </a:fld>
            <a:endParaRPr/>
          </a:p>
        </p:txBody>
      </p:sp>
    </p:spTree>
    <p:extLst>
      <p:ext uri="{BB962C8B-B14F-4D97-AF65-F5344CB8AC3E}">
        <p14:creationId xmlns="" xmlns:c="http://schemas.openxmlformats.org/drawingml/2006/chart" xmlns:c15="http://schemas.microsoft.com/office/drawing/2012/chart" xmlns:p14="http://schemas.microsoft.com/office/powerpoint/2010/main" val="41887594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14.4.5 - L’anatomie d'une demande RESTful (Cont.)</a:t>
            </a:r>
          </a:p>
        </p:txBody>
      </p:sp>
      <p:sp>
        <p:nvSpPr>
          <p:cNvPr id="4" name="Slide Number Placeholder 3"/>
          <p:cNvSpPr>
            <a:spLocks noGrp="1"/>
          </p:cNvSpPr>
          <p:nvPr>
            <p:ph type="sldNum" sz="quarter" idx="5"/>
          </p:nvPr>
        </p:nvSpPr>
        <p:spPr/>
        <p:txBody>
          <a:bodyPr/>
          <a:lstStyle/>
          <a:p>
            <a:pPr rtl="0"/>
            <a:fld id="{5641018C-6CAF-B84E-B92C-ECB119457FBA}" type="slidenum">
              <a:rPr/>
              <a:pPr rtl="0"/>
              <a:t>44</a:t>
            </a:fld>
            <a:endParaRPr/>
          </a:p>
        </p:txBody>
      </p:sp>
    </p:spTree>
    <p:extLst>
      <p:ext uri="{BB962C8B-B14F-4D97-AF65-F5344CB8AC3E}">
        <p14:creationId xmlns="" xmlns:c="http://schemas.openxmlformats.org/drawingml/2006/chart" xmlns:c15="http://schemas.microsoft.com/office/drawing/2012/chart" xmlns:p14="http://schemas.microsoft.com/office/powerpoint/2010/main" val="42287882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14.4.5 - L’anatomie d'une demande RESTful (Cont.)</a:t>
            </a:r>
          </a:p>
        </p:txBody>
      </p:sp>
      <p:sp>
        <p:nvSpPr>
          <p:cNvPr id="4" name="Slide Number Placeholder 3"/>
          <p:cNvSpPr>
            <a:spLocks noGrp="1"/>
          </p:cNvSpPr>
          <p:nvPr>
            <p:ph type="sldNum" sz="quarter" idx="5"/>
          </p:nvPr>
        </p:nvSpPr>
        <p:spPr/>
        <p:txBody>
          <a:bodyPr/>
          <a:lstStyle/>
          <a:p>
            <a:pPr rtl="0"/>
            <a:fld id="{5641018C-6CAF-B84E-B92C-ECB119457FBA}" type="slidenum">
              <a:rPr/>
              <a:pPr rtl="0"/>
              <a:t>45</a:t>
            </a:fld>
            <a:endParaRPr/>
          </a:p>
        </p:txBody>
      </p:sp>
    </p:spTree>
    <p:extLst>
      <p:ext uri="{BB962C8B-B14F-4D97-AF65-F5344CB8AC3E}">
        <p14:creationId xmlns="" xmlns:c="http://schemas.openxmlformats.org/drawingml/2006/chart" xmlns:c15="http://schemas.microsoft.com/office/drawing/2012/chart" xmlns:p14="http://schemas.microsoft.com/office/powerpoint/2010/main" val="10225745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14.4 - REST</a:t>
            </a:r>
          </a:p>
          <a:p>
            <a:pPr rtl="0"/>
            <a:r>
              <a:rPr lang="fr-FR"/>
              <a:t>14.4.6 - Applications API RESTful</a:t>
            </a:r>
          </a:p>
          <a:p>
            <a:pPr rtl="0"/>
            <a:r>
              <a:rPr lang="fr-FR"/>
              <a:t>14.4.7 - Vérifiez votre compréhension - REST</a:t>
            </a:r>
          </a:p>
        </p:txBody>
      </p:sp>
      <p:sp>
        <p:nvSpPr>
          <p:cNvPr id="4" name="Slide Number Placeholder 3"/>
          <p:cNvSpPr>
            <a:spLocks noGrp="1"/>
          </p:cNvSpPr>
          <p:nvPr>
            <p:ph type="sldNum" sz="quarter" idx="5"/>
          </p:nvPr>
        </p:nvSpPr>
        <p:spPr/>
        <p:txBody>
          <a:bodyPr/>
          <a:lstStyle/>
          <a:p>
            <a:pPr rtl="0"/>
            <a:fld id="{5641018C-6CAF-B84E-B92C-ECB119457FBA}" type="slidenum">
              <a:rPr/>
              <a:pPr rtl="0"/>
              <a:t>46</a:t>
            </a:fld>
            <a:endParaRPr/>
          </a:p>
        </p:txBody>
      </p:sp>
    </p:spTree>
    <p:extLst>
      <p:ext uri="{BB962C8B-B14F-4D97-AF65-F5344CB8AC3E}">
        <p14:creationId xmlns="" xmlns:c="http://schemas.openxmlformats.org/drawingml/2006/chart" xmlns:c15="http://schemas.microsoft.com/office/drawing/2012/chart" xmlns:p14="http://schemas.microsoft.com/office/powerpoint/2010/main" val="4161402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47</a:t>
            </a:fld>
            <a:endParaRPr/>
          </a:p>
        </p:txBody>
      </p:sp>
    </p:spTree>
    <p:extLst>
      <p:ext uri="{BB962C8B-B14F-4D97-AF65-F5344CB8AC3E}">
        <p14:creationId xmlns="" xmlns:c="http://schemas.openxmlformats.org/drawingml/2006/chart" xmlns:c15="http://schemas.microsoft.com/office/drawing/2012/chart" xmlns:p14="http://schemas.microsoft.com/office/powerpoint/2010/main" val="21008830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pPr rtl="0"/>
            <a:r>
              <a:rPr lang="fr-FR"/>
              <a:t>14.5.1 - Vidéo - Outils de Gestion de La Configuration</a:t>
            </a:r>
          </a:p>
        </p:txBody>
      </p:sp>
      <p:sp>
        <p:nvSpPr>
          <p:cNvPr id="4" name="Slide Number Placeholder 3"/>
          <p:cNvSpPr>
            <a:spLocks noGrp="1"/>
          </p:cNvSpPr>
          <p:nvPr>
            <p:ph type="sldNum" sz="quarter" idx="5"/>
          </p:nvPr>
        </p:nvSpPr>
        <p:spPr/>
        <p:txBody>
          <a:bodyPr/>
          <a:lstStyle/>
          <a:p>
            <a:pPr rtl="0"/>
            <a:fld id="{5641018C-6CAF-B84E-B92C-ECB119457FBA}" type="slidenum">
              <a:rPr/>
              <a:pPr rtl="0"/>
              <a:t>48</a:t>
            </a:fld>
            <a:endParaRPr/>
          </a:p>
        </p:txBody>
      </p:sp>
    </p:spTree>
    <p:extLst>
      <p:ext uri="{BB962C8B-B14F-4D97-AF65-F5344CB8AC3E}">
        <p14:creationId xmlns="" xmlns:c="http://schemas.openxmlformats.org/drawingml/2006/chart" xmlns:c15="http://schemas.microsoft.com/office/drawing/2012/chart" xmlns:p14="http://schemas.microsoft.com/office/powerpoint/2010/main" val="36930808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pPr rtl="0"/>
            <a:r>
              <a:rPr lang="fr-FR"/>
              <a:t>14.5.2 - Configuration Traditionnelle des Réseaux</a:t>
            </a:r>
          </a:p>
        </p:txBody>
      </p:sp>
      <p:sp>
        <p:nvSpPr>
          <p:cNvPr id="4" name="Slide Number Placeholder 3"/>
          <p:cNvSpPr>
            <a:spLocks noGrp="1"/>
          </p:cNvSpPr>
          <p:nvPr>
            <p:ph type="sldNum" sz="quarter" idx="5"/>
          </p:nvPr>
        </p:nvSpPr>
        <p:spPr/>
        <p:txBody>
          <a:bodyPr/>
          <a:lstStyle/>
          <a:p>
            <a:pPr rtl="0"/>
            <a:fld id="{5641018C-6CAF-B84E-B92C-ECB119457FBA}" type="slidenum">
              <a:rPr/>
              <a:pPr rtl="0"/>
              <a:t>49</a:t>
            </a:fld>
            <a:endParaRPr/>
          </a:p>
        </p:txBody>
      </p:sp>
    </p:spTree>
    <p:extLst>
      <p:ext uri="{BB962C8B-B14F-4D97-AF65-F5344CB8AC3E}">
        <p14:creationId xmlns="" xmlns:c="http://schemas.openxmlformats.org/drawingml/2006/chart" xmlns:c15="http://schemas.microsoft.com/office/drawing/2012/chart" xmlns:p14="http://schemas.microsoft.com/office/powerpoint/2010/main" val="345065783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pPr rtl="0"/>
            <a:r>
              <a:rPr lang="fr-FR"/>
              <a:t>14.5.2 - Configuration Traditionnelle des Réseaux</a:t>
            </a:r>
          </a:p>
        </p:txBody>
      </p:sp>
      <p:sp>
        <p:nvSpPr>
          <p:cNvPr id="4" name="Slide Number Placeholder 3"/>
          <p:cNvSpPr>
            <a:spLocks noGrp="1"/>
          </p:cNvSpPr>
          <p:nvPr>
            <p:ph type="sldNum" sz="quarter" idx="5"/>
          </p:nvPr>
        </p:nvSpPr>
        <p:spPr/>
        <p:txBody>
          <a:bodyPr/>
          <a:lstStyle/>
          <a:p>
            <a:pPr rtl="0"/>
            <a:fld id="{5641018C-6CAF-B84E-B92C-ECB119457FBA}" type="slidenum">
              <a:rPr/>
              <a:pPr rtl="0"/>
              <a:t>50</a:t>
            </a:fld>
            <a:endParaRPr/>
          </a:p>
        </p:txBody>
      </p:sp>
    </p:spTree>
    <p:extLst>
      <p:ext uri="{BB962C8B-B14F-4D97-AF65-F5344CB8AC3E}">
        <p14:creationId xmlns="" xmlns:c="http://schemas.openxmlformats.org/drawingml/2006/chart" xmlns:c15="http://schemas.microsoft.com/office/drawing/2012/chart" xmlns:p14="http://schemas.microsoft.com/office/powerpoint/2010/main" val="22406786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pPr rtl="0"/>
            <a:r>
              <a:rPr lang="fr-FR"/>
              <a:t>14.5.3- Automatisation des Réseaux</a:t>
            </a:r>
          </a:p>
        </p:txBody>
      </p:sp>
      <p:sp>
        <p:nvSpPr>
          <p:cNvPr id="4" name="Slide Number Placeholder 3"/>
          <p:cNvSpPr>
            <a:spLocks noGrp="1"/>
          </p:cNvSpPr>
          <p:nvPr>
            <p:ph type="sldNum" sz="quarter" idx="5"/>
          </p:nvPr>
        </p:nvSpPr>
        <p:spPr/>
        <p:txBody>
          <a:bodyPr/>
          <a:lstStyle/>
          <a:p>
            <a:pPr rtl="0"/>
            <a:fld id="{5641018C-6CAF-B84E-B92C-ECB119457FBA}" type="slidenum">
              <a:rPr/>
              <a:pPr rtl="0"/>
              <a:t>51</a:t>
            </a:fld>
            <a:endParaRPr/>
          </a:p>
        </p:txBody>
      </p:sp>
    </p:spTree>
    <p:extLst>
      <p:ext uri="{BB962C8B-B14F-4D97-AF65-F5344CB8AC3E}">
        <p14:creationId xmlns="" xmlns:c="http://schemas.openxmlformats.org/drawingml/2006/chart" xmlns:c15="http://schemas.microsoft.com/office/drawing/2012/chart" xmlns:p14="http://schemas.microsoft.com/office/powerpoint/2010/main" val="2502632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37086066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pPr rtl="0"/>
            <a:r>
              <a:rPr lang="fr-FR"/>
              <a:t>14.5.4 - Outils de Gestion de La Configuration</a:t>
            </a:r>
          </a:p>
        </p:txBody>
      </p:sp>
      <p:sp>
        <p:nvSpPr>
          <p:cNvPr id="4" name="Slide Number Placeholder 3"/>
          <p:cNvSpPr>
            <a:spLocks noGrp="1"/>
          </p:cNvSpPr>
          <p:nvPr>
            <p:ph type="sldNum" sz="quarter" idx="5"/>
          </p:nvPr>
        </p:nvSpPr>
        <p:spPr/>
        <p:txBody>
          <a:bodyPr/>
          <a:lstStyle/>
          <a:p>
            <a:pPr rtl="0"/>
            <a:fld id="{5641018C-6CAF-B84E-B92C-ECB119457FBA}" type="slidenum">
              <a:rPr/>
              <a:pPr rtl="0"/>
              <a:t>52</a:t>
            </a:fld>
            <a:endParaRPr/>
          </a:p>
        </p:txBody>
      </p:sp>
    </p:spTree>
    <p:extLst>
      <p:ext uri="{BB962C8B-B14F-4D97-AF65-F5344CB8AC3E}">
        <p14:creationId xmlns="" xmlns:c="http://schemas.openxmlformats.org/drawingml/2006/chart" xmlns:c15="http://schemas.microsoft.com/office/drawing/2012/chart" xmlns:p14="http://schemas.microsoft.com/office/powerpoint/2010/main" val="24593565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pPr rtl="0"/>
            <a:r>
              <a:rPr lang="fr-FR"/>
              <a:t>14.5.4 - Outils de Gestion de La Configuration (Cont.)</a:t>
            </a:r>
          </a:p>
        </p:txBody>
      </p:sp>
      <p:sp>
        <p:nvSpPr>
          <p:cNvPr id="4" name="Slide Number Placeholder 3"/>
          <p:cNvSpPr>
            <a:spLocks noGrp="1"/>
          </p:cNvSpPr>
          <p:nvPr>
            <p:ph type="sldNum" sz="quarter" idx="5"/>
          </p:nvPr>
        </p:nvSpPr>
        <p:spPr/>
        <p:txBody>
          <a:bodyPr/>
          <a:lstStyle/>
          <a:p>
            <a:pPr rtl="0"/>
            <a:fld id="{5641018C-6CAF-B84E-B92C-ECB119457FBA}" type="slidenum">
              <a:rPr/>
              <a:pPr rtl="0"/>
              <a:t>53</a:t>
            </a:fld>
            <a:endParaRPr/>
          </a:p>
        </p:txBody>
      </p:sp>
    </p:spTree>
    <p:extLst>
      <p:ext uri="{BB962C8B-B14F-4D97-AF65-F5344CB8AC3E}">
        <p14:creationId xmlns="" xmlns:c="http://schemas.openxmlformats.org/drawingml/2006/chart" xmlns:c15="http://schemas.microsoft.com/office/drawing/2012/chart" xmlns:p14="http://schemas.microsoft.com/office/powerpoint/2010/main" val="13828265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14.5 - Outils de Gestion de La Configuration</a:t>
            </a:r>
          </a:p>
          <a:p>
            <a:pPr rtl="0"/>
            <a:r>
              <a:rPr lang="fr-FR"/>
              <a:t>14.5.5 - </a:t>
            </a:r>
            <a:r>
              <a:rPr lang="fr-FR" sz="1200"/>
              <a:t>Comparez Ansible, Chef, Puppet, and SaltStack</a:t>
            </a:r>
          </a:p>
          <a:p>
            <a:pPr rtl="0"/>
            <a:r>
              <a:rPr lang="fr-FR" sz="1200"/>
              <a:t>14.5.6 - Vérifiez votre compréhension - Gestion de la configuration</a:t>
            </a:r>
          </a:p>
        </p:txBody>
      </p:sp>
      <p:sp>
        <p:nvSpPr>
          <p:cNvPr id="4" name="Slide Number Placeholder 3"/>
          <p:cNvSpPr>
            <a:spLocks noGrp="1"/>
          </p:cNvSpPr>
          <p:nvPr>
            <p:ph type="sldNum" sz="quarter" idx="5"/>
          </p:nvPr>
        </p:nvSpPr>
        <p:spPr/>
        <p:txBody>
          <a:bodyPr/>
          <a:lstStyle/>
          <a:p>
            <a:pPr rtl="0"/>
            <a:fld id="{5641018C-6CAF-B84E-B92C-ECB119457FBA}" type="slidenum">
              <a:rPr/>
              <a:pPr rtl="0"/>
              <a:t>54</a:t>
            </a:fld>
            <a:endParaRPr/>
          </a:p>
        </p:txBody>
      </p:sp>
    </p:spTree>
    <p:extLst>
      <p:ext uri="{BB962C8B-B14F-4D97-AF65-F5344CB8AC3E}">
        <p14:creationId xmlns="" xmlns:c="http://schemas.openxmlformats.org/drawingml/2006/chart" xmlns:c15="http://schemas.microsoft.com/office/drawing/2012/chart" xmlns:p14="http://schemas.microsoft.com/office/powerpoint/2010/main" val="23264765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55</a:t>
            </a:fld>
            <a:endParaRPr/>
          </a:p>
        </p:txBody>
      </p:sp>
    </p:spTree>
    <p:extLst>
      <p:ext uri="{BB962C8B-B14F-4D97-AF65-F5344CB8AC3E}">
        <p14:creationId xmlns="" xmlns:c="http://schemas.openxmlformats.org/drawingml/2006/chart" xmlns:c15="http://schemas.microsoft.com/office/drawing/2012/chart" xmlns:p14="http://schemas.microsoft.com/office/powerpoint/2010/main" val="42755801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14.6.1 - Vidéo - Mise en réseau basée sur l'intention</a:t>
            </a:r>
          </a:p>
        </p:txBody>
      </p:sp>
      <p:sp>
        <p:nvSpPr>
          <p:cNvPr id="4" name="Slide Number Placeholder 3"/>
          <p:cNvSpPr>
            <a:spLocks noGrp="1"/>
          </p:cNvSpPr>
          <p:nvPr>
            <p:ph type="sldNum" sz="quarter" idx="5"/>
          </p:nvPr>
        </p:nvSpPr>
        <p:spPr/>
        <p:txBody>
          <a:bodyPr/>
          <a:lstStyle/>
          <a:p>
            <a:pPr rtl="0"/>
            <a:fld id="{5641018C-6CAF-B84E-B92C-ECB119457FBA}" type="slidenum">
              <a:rPr/>
              <a:pPr rtl="0"/>
              <a:t>56</a:t>
            </a:fld>
            <a:endParaRPr/>
          </a:p>
        </p:txBody>
      </p:sp>
    </p:spTree>
    <p:extLst>
      <p:ext uri="{BB962C8B-B14F-4D97-AF65-F5344CB8AC3E}">
        <p14:creationId xmlns="" xmlns:c="http://schemas.openxmlformats.org/drawingml/2006/chart" xmlns:c15="http://schemas.microsoft.com/office/drawing/2012/chart" xmlns:p14="http://schemas.microsoft.com/office/powerpoint/2010/main" val="396174565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14.6.2 - Présentation de la mise en réseau basée sur l'intention (IBN)</a:t>
            </a:r>
          </a:p>
        </p:txBody>
      </p:sp>
      <p:sp>
        <p:nvSpPr>
          <p:cNvPr id="4" name="Slide Number Placeholder 3"/>
          <p:cNvSpPr>
            <a:spLocks noGrp="1"/>
          </p:cNvSpPr>
          <p:nvPr>
            <p:ph type="sldNum" sz="quarter" idx="5"/>
          </p:nvPr>
        </p:nvSpPr>
        <p:spPr/>
        <p:txBody>
          <a:bodyPr/>
          <a:lstStyle/>
          <a:p>
            <a:pPr rtl="0"/>
            <a:fld id="{5641018C-6CAF-B84E-B92C-ECB119457FBA}" type="slidenum">
              <a:rPr/>
              <a:pPr rtl="0"/>
              <a:t>57</a:t>
            </a:fld>
            <a:endParaRPr/>
          </a:p>
        </p:txBody>
      </p:sp>
    </p:spTree>
    <p:extLst>
      <p:ext uri="{BB962C8B-B14F-4D97-AF65-F5344CB8AC3E}">
        <p14:creationId xmlns="" xmlns:c="http://schemas.openxmlformats.org/drawingml/2006/chart" xmlns:c15="http://schemas.microsoft.com/office/drawing/2012/chart" xmlns:p14="http://schemas.microsoft.com/office/powerpoint/2010/main" val="5635189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14.6.2 - Présentation de la mise en réseau basée sur l'intention (Cont.)</a:t>
            </a:r>
          </a:p>
        </p:txBody>
      </p:sp>
      <p:sp>
        <p:nvSpPr>
          <p:cNvPr id="4" name="Slide Number Placeholder 3"/>
          <p:cNvSpPr>
            <a:spLocks noGrp="1"/>
          </p:cNvSpPr>
          <p:nvPr>
            <p:ph type="sldNum" sz="quarter" idx="5"/>
          </p:nvPr>
        </p:nvSpPr>
        <p:spPr/>
        <p:txBody>
          <a:bodyPr/>
          <a:lstStyle/>
          <a:p>
            <a:pPr rtl="0"/>
            <a:fld id="{5641018C-6CAF-B84E-B92C-ECB119457FBA}" type="slidenum">
              <a:rPr/>
              <a:pPr rtl="0"/>
              <a:t>58</a:t>
            </a:fld>
            <a:endParaRPr/>
          </a:p>
        </p:txBody>
      </p:sp>
    </p:spTree>
    <p:extLst>
      <p:ext uri="{BB962C8B-B14F-4D97-AF65-F5344CB8AC3E}">
        <p14:creationId xmlns="" xmlns:c="http://schemas.openxmlformats.org/drawingml/2006/chart" xmlns:c15="http://schemas.microsoft.com/office/drawing/2012/chart" xmlns:p14="http://schemas.microsoft.com/office/powerpoint/2010/main" val="24454243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14.6.3 - </a:t>
            </a:r>
            <a:r>
              <a:rPr lang="fr-FR" sz="1200"/>
              <a:t>Infrastructure de réseau selon le tissu</a:t>
            </a:r>
          </a:p>
        </p:txBody>
      </p:sp>
      <p:sp>
        <p:nvSpPr>
          <p:cNvPr id="4" name="Slide Number Placeholder 3"/>
          <p:cNvSpPr>
            <a:spLocks noGrp="1"/>
          </p:cNvSpPr>
          <p:nvPr>
            <p:ph type="sldNum" sz="quarter" idx="5"/>
          </p:nvPr>
        </p:nvSpPr>
        <p:spPr/>
        <p:txBody>
          <a:bodyPr/>
          <a:lstStyle/>
          <a:p>
            <a:pPr rtl="0"/>
            <a:fld id="{5641018C-6CAF-B84E-B92C-ECB119457FBA}" type="slidenum">
              <a:rPr/>
              <a:pPr rtl="0"/>
              <a:t>59</a:t>
            </a:fld>
            <a:endParaRPr/>
          </a:p>
        </p:txBody>
      </p:sp>
    </p:spTree>
    <p:extLst>
      <p:ext uri="{BB962C8B-B14F-4D97-AF65-F5344CB8AC3E}">
        <p14:creationId xmlns="" xmlns:c="http://schemas.openxmlformats.org/drawingml/2006/chart" xmlns:c15="http://schemas.microsoft.com/office/drawing/2012/chart" xmlns:p14="http://schemas.microsoft.com/office/powerpoint/2010/main" val="305934492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14.6.3 - </a:t>
            </a:r>
            <a:r>
              <a:rPr lang="fr-FR" sz="1200"/>
              <a:t>Infrastructure de réseau selon le tissu (Cont.)</a:t>
            </a:r>
          </a:p>
        </p:txBody>
      </p:sp>
      <p:sp>
        <p:nvSpPr>
          <p:cNvPr id="4" name="Slide Number Placeholder 3"/>
          <p:cNvSpPr>
            <a:spLocks noGrp="1"/>
          </p:cNvSpPr>
          <p:nvPr>
            <p:ph type="sldNum" sz="quarter" idx="5"/>
          </p:nvPr>
        </p:nvSpPr>
        <p:spPr/>
        <p:txBody>
          <a:bodyPr/>
          <a:lstStyle/>
          <a:p>
            <a:pPr rtl="0"/>
            <a:fld id="{5641018C-6CAF-B84E-B92C-ECB119457FBA}" type="slidenum">
              <a:rPr/>
              <a:pPr rtl="0"/>
              <a:t>60</a:t>
            </a:fld>
            <a:endParaRPr/>
          </a:p>
        </p:txBody>
      </p:sp>
    </p:spTree>
    <p:extLst>
      <p:ext uri="{BB962C8B-B14F-4D97-AF65-F5344CB8AC3E}">
        <p14:creationId xmlns="" xmlns:c="http://schemas.openxmlformats.org/drawingml/2006/chart" xmlns:c15="http://schemas.microsoft.com/office/drawing/2012/chart" xmlns:p14="http://schemas.microsoft.com/office/powerpoint/2010/main" val="25945805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14.6.4 - </a:t>
            </a:r>
            <a:r>
              <a:rPr lang="fr-FR" sz="1200"/>
              <a:t>Architecture de Réseau Numérique Cisco (DNA)</a:t>
            </a:r>
          </a:p>
        </p:txBody>
      </p:sp>
      <p:sp>
        <p:nvSpPr>
          <p:cNvPr id="4" name="Slide Number Placeholder 3"/>
          <p:cNvSpPr>
            <a:spLocks noGrp="1"/>
          </p:cNvSpPr>
          <p:nvPr>
            <p:ph type="sldNum" sz="quarter" idx="5"/>
          </p:nvPr>
        </p:nvSpPr>
        <p:spPr/>
        <p:txBody>
          <a:bodyPr/>
          <a:lstStyle/>
          <a:p>
            <a:pPr rtl="0"/>
            <a:fld id="{5641018C-6CAF-B84E-B92C-ECB119457FBA}" type="slidenum">
              <a:rPr/>
              <a:pPr rtl="0"/>
              <a:t>61</a:t>
            </a:fld>
            <a:endParaRPr/>
          </a:p>
        </p:txBody>
      </p:sp>
    </p:spTree>
    <p:extLst>
      <p:ext uri="{BB962C8B-B14F-4D97-AF65-F5344CB8AC3E}">
        <p14:creationId xmlns="" xmlns:c="http://schemas.openxmlformats.org/drawingml/2006/chart" xmlns:c15="http://schemas.microsoft.com/office/drawing/2012/chart" xmlns:p14="http://schemas.microsoft.com/office/powerpoint/2010/main" val="4186508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21546002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14.6.4 - </a:t>
            </a:r>
            <a:r>
              <a:rPr lang="fr-FR" sz="1200"/>
              <a:t>Architecture de Réseau Numérique Cisco (DNA) (Cont.)</a:t>
            </a:r>
          </a:p>
        </p:txBody>
      </p:sp>
      <p:sp>
        <p:nvSpPr>
          <p:cNvPr id="4" name="Slide Number Placeholder 3"/>
          <p:cNvSpPr>
            <a:spLocks noGrp="1"/>
          </p:cNvSpPr>
          <p:nvPr>
            <p:ph type="sldNum" sz="quarter" idx="5"/>
          </p:nvPr>
        </p:nvSpPr>
        <p:spPr/>
        <p:txBody>
          <a:bodyPr/>
          <a:lstStyle/>
          <a:p>
            <a:pPr rtl="0"/>
            <a:fld id="{5641018C-6CAF-B84E-B92C-ECB119457FBA}" type="slidenum">
              <a:rPr/>
              <a:pPr rtl="0"/>
              <a:t>62</a:t>
            </a:fld>
            <a:endParaRPr/>
          </a:p>
        </p:txBody>
      </p:sp>
    </p:spTree>
    <p:extLst>
      <p:ext uri="{BB962C8B-B14F-4D97-AF65-F5344CB8AC3E}">
        <p14:creationId xmlns="" xmlns:c="http://schemas.openxmlformats.org/drawingml/2006/chart" xmlns:c15="http://schemas.microsoft.com/office/drawing/2012/chart" xmlns:p14="http://schemas.microsoft.com/office/powerpoint/2010/main" val="31540715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14.6.4 - </a:t>
            </a:r>
            <a:r>
              <a:rPr lang="fr-FR" sz="1200"/>
              <a:t>Architecture de Réseau Numérique Cisco (DNA) (Cont.)</a:t>
            </a:r>
          </a:p>
        </p:txBody>
      </p:sp>
      <p:sp>
        <p:nvSpPr>
          <p:cNvPr id="4" name="Slide Number Placeholder 3"/>
          <p:cNvSpPr>
            <a:spLocks noGrp="1"/>
          </p:cNvSpPr>
          <p:nvPr>
            <p:ph type="sldNum" sz="quarter" idx="5"/>
          </p:nvPr>
        </p:nvSpPr>
        <p:spPr/>
        <p:txBody>
          <a:bodyPr/>
          <a:lstStyle/>
          <a:p>
            <a:pPr rtl="0"/>
            <a:fld id="{5641018C-6CAF-B84E-B92C-ECB119457FBA}" type="slidenum">
              <a:rPr/>
              <a:pPr rtl="0"/>
              <a:t>63</a:t>
            </a:fld>
            <a:endParaRPr/>
          </a:p>
        </p:txBody>
      </p:sp>
    </p:spTree>
    <p:extLst>
      <p:ext uri="{BB962C8B-B14F-4D97-AF65-F5344CB8AC3E}">
        <p14:creationId xmlns="" xmlns:c="http://schemas.openxmlformats.org/drawingml/2006/chart" xmlns:c15="http://schemas.microsoft.com/office/drawing/2012/chart" xmlns:p14="http://schemas.microsoft.com/office/powerpoint/2010/main" val="319243880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14.6.5 - </a:t>
            </a:r>
            <a:r>
              <a:rPr lang="fr-FR" sz="1200"/>
              <a:t>Centre de Cisco DNA</a:t>
            </a:r>
          </a:p>
        </p:txBody>
      </p:sp>
      <p:sp>
        <p:nvSpPr>
          <p:cNvPr id="4" name="Slide Number Placeholder 3"/>
          <p:cNvSpPr>
            <a:spLocks noGrp="1"/>
          </p:cNvSpPr>
          <p:nvPr>
            <p:ph type="sldNum" sz="quarter" idx="5"/>
          </p:nvPr>
        </p:nvSpPr>
        <p:spPr/>
        <p:txBody>
          <a:bodyPr/>
          <a:lstStyle/>
          <a:p>
            <a:pPr rtl="0"/>
            <a:fld id="{5641018C-6CAF-B84E-B92C-ECB119457FBA}" type="slidenum">
              <a:rPr/>
              <a:pPr rtl="0"/>
              <a:t>64</a:t>
            </a:fld>
            <a:endParaRPr/>
          </a:p>
        </p:txBody>
      </p:sp>
    </p:spTree>
    <p:extLst>
      <p:ext uri="{BB962C8B-B14F-4D97-AF65-F5344CB8AC3E}">
        <p14:creationId xmlns="" xmlns:c="http://schemas.openxmlformats.org/drawingml/2006/chart" xmlns:c15="http://schemas.microsoft.com/office/drawing/2012/chart" xmlns:p14="http://schemas.microsoft.com/office/powerpoint/2010/main" val="13997375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14.6.5 - </a:t>
            </a:r>
            <a:r>
              <a:rPr lang="fr-FR" sz="1200"/>
              <a:t>Centre de Cisco DNA (Cont.)</a:t>
            </a:r>
          </a:p>
        </p:txBody>
      </p:sp>
      <p:sp>
        <p:nvSpPr>
          <p:cNvPr id="4" name="Slide Number Placeholder 3"/>
          <p:cNvSpPr>
            <a:spLocks noGrp="1"/>
          </p:cNvSpPr>
          <p:nvPr>
            <p:ph type="sldNum" sz="quarter" idx="5"/>
          </p:nvPr>
        </p:nvSpPr>
        <p:spPr/>
        <p:txBody>
          <a:bodyPr/>
          <a:lstStyle/>
          <a:p>
            <a:pPr rtl="0"/>
            <a:fld id="{5641018C-6CAF-B84E-B92C-ECB119457FBA}" type="slidenum">
              <a:rPr/>
              <a:pPr rtl="0"/>
              <a:t>65</a:t>
            </a:fld>
            <a:endParaRPr/>
          </a:p>
        </p:txBody>
      </p:sp>
    </p:spTree>
    <p:extLst>
      <p:ext uri="{BB962C8B-B14F-4D97-AF65-F5344CB8AC3E}">
        <p14:creationId xmlns="" xmlns:c="http://schemas.openxmlformats.org/drawingml/2006/chart" xmlns:c15="http://schemas.microsoft.com/office/drawing/2012/chart" xmlns:p14="http://schemas.microsoft.com/office/powerpoint/2010/main" val="7259732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14.6.6 - </a:t>
            </a:r>
            <a:r>
              <a:rPr lang="fr-FR" sz="1200"/>
              <a:t>Vidéo - Présentation d'ADN Center et API de la plateforme</a:t>
            </a:r>
          </a:p>
        </p:txBody>
      </p:sp>
      <p:sp>
        <p:nvSpPr>
          <p:cNvPr id="4" name="Slide Number Placeholder 3"/>
          <p:cNvSpPr>
            <a:spLocks noGrp="1"/>
          </p:cNvSpPr>
          <p:nvPr>
            <p:ph type="sldNum" sz="quarter" idx="5"/>
          </p:nvPr>
        </p:nvSpPr>
        <p:spPr/>
        <p:txBody>
          <a:bodyPr/>
          <a:lstStyle/>
          <a:p>
            <a:pPr rtl="0"/>
            <a:fld id="{5641018C-6CAF-B84E-B92C-ECB119457FBA}" type="slidenum">
              <a:rPr/>
              <a:pPr rtl="0"/>
              <a:t>66</a:t>
            </a:fld>
            <a:endParaRPr/>
          </a:p>
        </p:txBody>
      </p:sp>
    </p:spTree>
    <p:extLst>
      <p:ext uri="{BB962C8B-B14F-4D97-AF65-F5344CB8AC3E}">
        <p14:creationId xmlns="" xmlns:c="http://schemas.openxmlformats.org/drawingml/2006/chart" xmlns:c15="http://schemas.microsoft.com/office/drawing/2012/chart" xmlns:p14="http://schemas.microsoft.com/office/powerpoint/2010/main" val="63633518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14.6.7 - </a:t>
            </a:r>
            <a:r>
              <a:rPr lang="fr-FR" sz="1200"/>
              <a:t>Vidéo - Conception et fourniture du DNA Centre</a:t>
            </a:r>
          </a:p>
        </p:txBody>
      </p:sp>
      <p:sp>
        <p:nvSpPr>
          <p:cNvPr id="4" name="Slide Number Placeholder 3"/>
          <p:cNvSpPr>
            <a:spLocks noGrp="1"/>
          </p:cNvSpPr>
          <p:nvPr>
            <p:ph type="sldNum" sz="quarter" idx="5"/>
          </p:nvPr>
        </p:nvSpPr>
        <p:spPr/>
        <p:txBody>
          <a:bodyPr/>
          <a:lstStyle/>
          <a:p>
            <a:pPr rtl="0"/>
            <a:fld id="{5641018C-6CAF-B84E-B92C-ECB119457FBA}" type="slidenum">
              <a:rPr/>
              <a:pPr rtl="0"/>
              <a:t>67</a:t>
            </a:fld>
            <a:endParaRPr/>
          </a:p>
        </p:txBody>
      </p:sp>
    </p:spTree>
    <p:extLst>
      <p:ext uri="{BB962C8B-B14F-4D97-AF65-F5344CB8AC3E}">
        <p14:creationId xmlns="" xmlns:c="http://schemas.openxmlformats.org/drawingml/2006/chart" xmlns:c15="http://schemas.microsoft.com/office/drawing/2012/chart" xmlns:p14="http://schemas.microsoft.com/office/powerpoint/2010/main" val="82315839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14.6.8 - </a:t>
            </a:r>
            <a:r>
              <a:rPr lang="fr-FR" sz="1200"/>
              <a:t>Vidéo - Politique et assurance du DNA Centre</a:t>
            </a:r>
          </a:p>
        </p:txBody>
      </p:sp>
      <p:sp>
        <p:nvSpPr>
          <p:cNvPr id="4" name="Slide Number Placeholder 3"/>
          <p:cNvSpPr>
            <a:spLocks noGrp="1"/>
          </p:cNvSpPr>
          <p:nvPr>
            <p:ph type="sldNum" sz="quarter" idx="5"/>
          </p:nvPr>
        </p:nvSpPr>
        <p:spPr/>
        <p:txBody>
          <a:bodyPr/>
          <a:lstStyle/>
          <a:p>
            <a:pPr rtl="0"/>
            <a:fld id="{5641018C-6CAF-B84E-B92C-ECB119457FBA}" type="slidenum">
              <a:rPr/>
              <a:pPr rtl="0"/>
              <a:t>68</a:t>
            </a:fld>
            <a:endParaRPr/>
          </a:p>
        </p:txBody>
      </p:sp>
    </p:spTree>
    <p:extLst>
      <p:ext uri="{BB962C8B-B14F-4D97-AF65-F5344CB8AC3E}">
        <p14:creationId xmlns="" xmlns:c="http://schemas.openxmlformats.org/drawingml/2006/chart" xmlns:c15="http://schemas.microsoft.com/office/drawing/2012/chart" xmlns:p14="http://schemas.microsoft.com/office/powerpoint/2010/main" val="137469558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14.6 - IBN et Centre de Cisco DNA</a:t>
            </a:r>
          </a:p>
          <a:p>
            <a:pPr rtl="0"/>
            <a:r>
              <a:rPr lang="fr-FR"/>
              <a:t>14.6.9 - </a:t>
            </a:r>
            <a:r>
              <a:rPr lang="fr-FR" sz="1200"/>
              <a:t>Vidéo - Dépannage de la connectivité de l'utilisateur du Centre DNA</a:t>
            </a:r>
          </a:p>
          <a:p>
            <a:pPr rtl="0"/>
            <a:r>
              <a:rPr lang="fr-FR" sz="1200"/>
              <a:t>14.6.10 - Vérifiez votre compréhension - IBN et Cisco DNA</a:t>
            </a:r>
          </a:p>
        </p:txBody>
      </p:sp>
      <p:sp>
        <p:nvSpPr>
          <p:cNvPr id="4" name="Slide Number Placeholder 3"/>
          <p:cNvSpPr>
            <a:spLocks noGrp="1"/>
          </p:cNvSpPr>
          <p:nvPr>
            <p:ph type="sldNum" sz="quarter" idx="5"/>
          </p:nvPr>
        </p:nvSpPr>
        <p:spPr/>
        <p:txBody>
          <a:bodyPr/>
          <a:lstStyle/>
          <a:p>
            <a:pPr rtl="0"/>
            <a:fld id="{5641018C-6CAF-B84E-B92C-ECB119457FBA}" type="slidenum">
              <a:rPr/>
              <a:pPr rtl="0"/>
              <a:t>69</a:t>
            </a:fld>
            <a:endParaRPr/>
          </a:p>
        </p:txBody>
      </p:sp>
    </p:spTree>
    <p:extLst>
      <p:ext uri="{BB962C8B-B14F-4D97-AF65-F5344CB8AC3E}">
        <p14:creationId xmlns="" xmlns:c="http://schemas.openxmlformats.org/drawingml/2006/chart" xmlns:c15="http://schemas.microsoft.com/office/drawing/2012/chart" xmlns:p14="http://schemas.microsoft.com/office/powerpoint/2010/main" val="38427288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Automatisation des Réseaux</a:t>
            </a:r>
          </a:p>
          <a:p>
            <a:pPr rtl="0"/>
            <a:r>
              <a:rPr lang="fr-FR"/>
              <a:t>14.7 - Pratique de modulation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70</a:t>
            </a:fld>
            <a:endParaRPr/>
          </a:p>
        </p:txBody>
      </p:sp>
    </p:spTree>
    <p:extLst>
      <p:ext uri="{BB962C8B-B14F-4D97-AF65-F5344CB8AC3E}">
        <p14:creationId xmlns="" xmlns:c="http://schemas.openxmlformats.org/drawingml/2006/chart" xmlns:c15="http://schemas.microsoft.com/office/drawing/2012/chart" xmlns:p14="http://schemas.microsoft.com/office/powerpoint/2010/main" val="221714368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71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rtl="0"/>
            <a:r>
              <a:rPr lang="fr-FR"/>
              <a:t>14 - Automatisation des Réseaux</a:t>
            </a:r>
          </a:p>
          <a:p>
            <a:pPr rtl="0"/>
            <a:r>
              <a:rPr lang="fr-FR"/>
              <a:t>14.7 - Pratique de modulation et questionnaire</a:t>
            </a:r>
          </a:p>
          <a:p>
            <a:pPr rtl="0"/>
            <a:r>
              <a:rPr lang="fr-FR"/>
              <a:t>14.7.1 – Qu'est-ce que j'ai appris dans ce module?</a:t>
            </a:r>
          </a:p>
          <a:p>
            <a:pPr rtl="0"/>
            <a:r>
              <a:rPr lang="fr-FR"/>
              <a:t>14.7.2 - Module Quiz - Automatisation réseau</a:t>
            </a:r>
          </a:p>
        </p:txBody>
      </p:sp>
    </p:spTree>
    <p:extLst>
      <p:ext uri="{BB962C8B-B14F-4D97-AF65-F5344CB8AC3E}">
        <p14:creationId xmlns="" xmlns:c="http://schemas.openxmlformats.org/drawingml/2006/chart" xmlns:c15="http://schemas.microsoft.com/office/drawing/2012/chart" xmlns:p14="http://schemas.microsoft.com/office/powerpoint/2010/main" val="2527915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391492928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72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rtl="0"/>
            <a:r>
              <a:rPr lang="fr-FR"/>
              <a:t>14 - Automatisation des Réseaux</a:t>
            </a:r>
          </a:p>
          <a:p>
            <a:pPr rtl="0"/>
            <a:r>
              <a:rPr lang="fr-FR"/>
              <a:t>14.7 - Pratique de modulation et questionnaire</a:t>
            </a:r>
          </a:p>
          <a:p>
            <a:pPr rtl="0"/>
            <a:r>
              <a:rPr lang="fr-FR"/>
              <a:t>14.7.1 – Qu'est-ce que j'ai appris dans ce module? (Suite)</a:t>
            </a:r>
          </a:p>
        </p:txBody>
      </p:sp>
    </p:spTree>
    <p:extLst>
      <p:ext uri="{BB962C8B-B14F-4D97-AF65-F5344CB8AC3E}">
        <p14:creationId xmlns="" xmlns:c="http://schemas.openxmlformats.org/drawingml/2006/chart" xmlns:c15="http://schemas.microsoft.com/office/drawing/2012/chart" xmlns:p14="http://schemas.microsoft.com/office/powerpoint/2010/main" val="133759662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73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rtl="0"/>
            <a:r>
              <a:rPr lang="fr-FR"/>
              <a:t>14 - Automatisation des Réseaux</a:t>
            </a:r>
          </a:p>
          <a:p>
            <a:pPr rtl="0"/>
            <a:r>
              <a:rPr lang="fr-FR"/>
              <a:t>14.7 - Pratique de modulation et questionnaire</a:t>
            </a:r>
          </a:p>
          <a:p>
            <a:pPr rtl="0"/>
            <a:r>
              <a:rPr lang="fr-FR"/>
              <a:t>14.7.1 – Qu'est-ce que j'ai appris dans ce module? (Cont.)</a:t>
            </a:r>
          </a:p>
        </p:txBody>
      </p:sp>
    </p:spTree>
    <p:extLst>
      <p:ext uri="{BB962C8B-B14F-4D97-AF65-F5344CB8AC3E}">
        <p14:creationId xmlns="" xmlns:c="http://schemas.openxmlformats.org/drawingml/2006/chart" xmlns:c15="http://schemas.microsoft.com/office/drawing/2012/chart" xmlns:p14="http://schemas.microsoft.com/office/powerpoint/2010/main" val="34291183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74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rtl="0"/>
            <a:r>
              <a:rPr lang="fr-FR"/>
              <a:t>14 - Automatisation des Réseaux</a:t>
            </a:r>
          </a:p>
          <a:p>
            <a:pPr rtl="0"/>
            <a:r>
              <a:rPr lang="fr-FR"/>
              <a:t>14.7 - Pratique de modulation et questionnaire</a:t>
            </a:r>
          </a:p>
          <a:p>
            <a:pPr rtl="0"/>
            <a:r>
              <a:rPr lang="fr-FR"/>
              <a:t>14.7.1 – Qu'est-ce que j'ai appris dans ce module? (Cont.)</a:t>
            </a:r>
          </a:p>
          <a:p>
            <a:pPr rtl="0"/>
            <a:r>
              <a:rPr lang="fr-FR"/>
              <a:t>14.7.2 - Module questionnaire - Automatisation réseau</a:t>
            </a:r>
          </a:p>
        </p:txBody>
      </p:sp>
    </p:spTree>
    <p:extLst>
      <p:ext uri="{BB962C8B-B14F-4D97-AF65-F5344CB8AC3E}">
        <p14:creationId xmlns="" xmlns:c="http://schemas.openxmlformats.org/drawingml/2006/chart" xmlns:c15="http://schemas.microsoft.com/office/drawing/2012/chart" xmlns:p14="http://schemas.microsoft.com/office/powerpoint/2010/main" val="347446458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75</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 xmlns:c="http://schemas.openxmlformats.org/drawingml/2006/chart" xmlns:c15="http://schemas.microsoft.com/office/drawing/2012/chart" xmlns:p14="http://schemas.microsoft.com/office/powerpoint/2010/main" val="224674291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pPr rtl="0"/>
              <a:t>76</a:t>
            </a:fld>
            <a:endParaRPr/>
          </a:p>
        </p:txBody>
      </p:sp>
    </p:spTree>
    <p:extLst>
      <p:ext uri="{BB962C8B-B14F-4D97-AF65-F5344CB8AC3E}">
        <p14:creationId xmlns="" xmlns:c="http://schemas.openxmlformats.org/drawingml/2006/chart" xmlns:c15="http://schemas.microsoft.com/office/drawing/2012/chart"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3702621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14 : Automatisation des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11</a:t>
            </a:fld>
            <a:endParaRPr/>
          </a:p>
        </p:txBody>
      </p:sp>
    </p:spTree>
    <p:extLst>
      <p:ext uri="{BB962C8B-B14F-4D97-AF65-F5344CB8AC3E}">
        <p14:creationId xmlns="" xmlns:c="http://schemas.openxmlformats.org/drawingml/2006/chart" xmlns:c15="http://schemas.microsoft.com/office/drawing/2012/chart" xmlns:p14="http://schemas.microsoft.com/office/powerpoint/2010/main" val="508118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 xmlns:c="http://schemas.openxmlformats.org/drawingml/2006/chart" xmlns:c15="http://schemas.microsoft.com/office/drawing/2012/chart"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3086725553"/>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 xmlns:c="http://schemas.openxmlformats.org/drawingml/2006/chart" xmlns:c15="http://schemas.microsoft.com/office/drawing/2012/chart"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 xmlns:c="http://schemas.openxmlformats.org/drawingml/2006/chart" xmlns:c15="http://schemas.microsoft.com/office/drawing/2012/chart"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 xmlns:c="http://schemas.openxmlformats.org/drawingml/2006/chart" xmlns:c15="http://schemas.microsoft.com/office/drawing/2012/chart"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 xmlns:c="http://schemas.openxmlformats.org/drawingml/2006/chart" xmlns:c15="http://schemas.microsoft.com/office/drawing/2012/chart" xmlns:p14="http://schemas.microsoft.com/office/powerpoint/2010/main" val="3653042546"/>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 xmlns:c="http://schemas.openxmlformats.org/drawingml/2006/chart" xmlns:c15="http://schemas.microsoft.com/office/drawing/2012/chart" xmlns:p14="http://schemas.microsoft.com/office/powerpoint/2010/main" val="1974617842"/>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rtl="0"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54296798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 xmlns:c="http://schemas.openxmlformats.org/drawingml/2006/chart" xmlns:c15="http://schemas.microsoft.com/office/drawing/2012/chart"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 xmlns:c="http://schemas.openxmlformats.org/drawingml/2006/chart" xmlns:c15="http://schemas.microsoft.com/office/drawing/2012/chart"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 xmlns:c="http://schemas.openxmlformats.org/drawingml/2006/chart" xmlns:c15="http://schemas.microsoft.com/office/drawing/2012/chart"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 xmlns:c="http://schemas.openxmlformats.org/drawingml/2006/chart" xmlns:c15="http://schemas.microsoft.com/office/drawing/2012/chart"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rtl="0"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c="http://schemas.openxmlformats.org/drawingml/2006/chart" xmlns:c15="http://schemas.microsoft.com/office/drawing/2012/char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6.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4.xml"/><Relationship Id="rId4" Type="http://schemas.openxmlformats.org/officeDocument/2006/relationships/image" Target="../media/image7.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image" Target="../media/image7.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50.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51.xml"/><Relationship Id="rId4" Type="http://schemas.openxmlformats.org/officeDocument/2006/relationships/image" Target="../media/image9.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2.xml"/><Relationship Id="rId4" Type="http://schemas.openxmlformats.org/officeDocument/2006/relationships/image" Target="../media/image1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xml"/><Relationship Id="rId1" Type="http://schemas.openxmlformats.org/officeDocument/2006/relationships/tags" Target="../tags/tag54.xml"/><Relationship Id="rId4" Type="http://schemas.openxmlformats.org/officeDocument/2006/relationships/image" Target="../media/image11.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5.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5.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xml"/><Relationship Id="rId1" Type="http://schemas.openxmlformats.org/officeDocument/2006/relationships/tags" Target="../tags/tag59.xml"/><Relationship Id="rId4" Type="http://schemas.openxmlformats.org/officeDocument/2006/relationships/image" Target="../media/image12.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xml"/><Relationship Id="rId1" Type="http://schemas.openxmlformats.org/officeDocument/2006/relationships/tags" Target="../tags/tag60.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5.xml"/><Relationship Id="rId1" Type="http://schemas.openxmlformats.org/officeDocument/2006/relationships/tags" Target="../tags/tag61.xml"/><Relationship Id="rId4" Type="http://schemas.openxmlformats.org/officeDocument/2006/relationships/image" Target="../media/image14.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5.xml"/><Relationship Id="rId1" Type="http://schemas.openxmlformats.org/officeDocument/2006/relationships/tags" Target="../tags/tag62.xml"/><Relationship Id="rId4" Type="http://schemas.openxmlformats.org/officeDocument/2006/relationships/image" Target="../media/image15.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5.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5.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5.xml"/><Relationship Id="rId1" Type="http://schemas.openxmlformats.org/officeDocument/2006/relationships/tags" Target="../tags/tag6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5.xml"/><Relationship Id="rId1" Type="http://schemas.openxmlformats.org/officeDocument/2006/relationships/tags" Target="../tags/tag66.xml"/><Relationship Id="rId4" Type="http://schemas.openxmlformats.org/officeDocument/2006/relationships/image" Target="../media/image16.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5.xml"/><Relationship Id="rId1" Type="http://schemas.openxmlformats.org/officeDocument/2006/relationships/tags" Target="../tags/tag6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5.xml"/><Relationship Id="rId1" Type="http://schemas.openxmlformats.org/officeDocument/2006/relationships/tags" Target="../tags/tag6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5.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5.xm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4.xml"/><Relationship Id="rId1" Type="http://schemas.openxmlformats.org/officeDocument/2006/relationships/tags" Target="../tags/tag7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3.xml"/><Relationship Id="rId1" Type="http://schemas.openxmlformats.org/officeDocument/2006/relationships/tags" Target="../tags/tag7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3.xml"/><Relationship Id="rId1" Type="http://schemas.openxmlformats.org/officeDocument/2006/relationships/tags" Target="../tags/tag73.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3.xml"/><Relationship Id="rId1" Type="http://schemas.openxmlformats.org/officeDocument/2006/relationships/tags" Target="../tags/tag74.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3.xml"/><Relationship Id="rId1" Type="http://schemas.openxmlformats.org/officeDocument/2006/relationships/tags" Target="../tags/tag75.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3.xml"/><Relationship Id="rId1" Type="http://schemas.openxmlformats.org/officeDocument/2006/relationships/tags" Target="../tags/tag76.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0.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14 : Automatisation des Réseaux</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6" y="3809526"/>
            <a:ext cx="3836690"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14: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 14.5</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Why is Orchestration a key component to Network Automation?</a:t>
            </a:r>
          </a:p>
          <a:p>
            <a:pPr lvl="2" rtl="0">
              <a:lnSpc>
                <a:spcPct val="85000"/>
              </a:lnSpc>
              <a:spcBef>
                <a:spcPct val="30000"/>
              </a:spcBef>
            </a:pPr>
            <a:r>
              <a:rPr lang="fr-FR" sz="1600"/>
              <a:t>If you had to choose between Ansible, Puppet, Chef, and SaltStatck, which configuration management tool would you select to use in your network?</a:t>
            </a:r>
          </a:p>
          <a:p>
            <a:pPr marL="0" indent="0" rtl="0">
              <a:lnSpc>
                <a:spcPct val="85000"/>
              </a:lnSpc>
              <a:spcBef>
                <a:spcPct val="30000"/>
              </a:spcBef>
              <a:buNone/>
            </a:pPr>
            <a:r>
              <a:rPr lang="fr-FR" sz="1600"/>
              <a:t>Topic 14.6</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functional value is given when separating control planes into “underlay” and “overlay”?</a:t>
            </a:r>
          </a:p>
          <a:p>
            <a:pPr lvl="2" rtl="0">
              <a:lnSpc>
                <a:spcPct val="85000"/>
              </a:lnSpc>
              <a:spcBef>
                <a:spcPct val="30000"/>
              </a:spcBef>
            </a:pPr>
            <a:r>
              <a:rPr lang="fr-FR" sz="1600"/>
              <a:t>Given the power and scope of capabilities DNA Center provides, is it right for every network?</a:t>
            </a:r>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02522252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6" y="3809526"/>
            <a:ext cx="3804791"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14 : Automatisation des Réseaux</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98938986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Module Titre: </a:t>
            </a:r>
            <a:r>
              <a:rPr lang="fr-FR" sz="1400">
                <a:solidFill>
                  <a:schemeClr val="tx1"/>
                </a:solidFill>
                <a:ea typeface="Calibri" panose="020F0502020204030204" pitchFamily="34" charset="0"/>
                <a:cs typeface="Calibri" panose="020F0502020204030204" pitchFamily="34" charset="0"/>
              </a:rPr>
              <a:t>Virtualisation de Réseau</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Objectifs de ce module</a:t>
            </a:r>
            <a:r>
              <a:rPr lang="fr-FR" sz="1400">
                <a:solidFill>
                  <a:schemeClr val="tx1"/>
                </a:solidFill>
                <a:ea typeface="Calibri" panose="020F0502020204030204" pitchFamily="34" charset="0"/>
                <a:cs typeface="Calibri" panose="020F0502020204030204" pitchFamily="34" charset="0"/>
              </a:rPr>
              <a:t>: </a:t>
            </a:r>
            <a:r>
              <a:rPr lang="fr-FR"/>
              <a:t>Expliquez l'objectif et les caractéristiques de la virtualisation du réseau.</a:t>
            </a:r>
          </a:p>
        </p:txBody>
      </p:sp>
      <p:graphicFrame>
        <p:nvGraphicFramePr>
          <p:cNvPr id="3" name="Table 2">
            <a:extLst>
              <a:ext uri="{FF2B5EF4-FFF2-40B4-BE49-F238E27FC236}">
                <a16:creationId xmlns="" xmlns:c="http://schemas.openxmlformats.org/drawingml/2006/chart" xmlns:c15="http://schemas.microsoft.com/office/drawing/2012/chart" xmlns:a16="http://schemas.microsoft.com/office/drawing/2014/main" id="{2203BE17-8BB3-DF41-A2CF-06DE014D1956}"/>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703891087"/>
              </p:ext>
            </p:extLst>
          </p:nvPr>
        </p:nvGraphicFramePr>
        <p:xfrm>
          <a:off x="450866" y="1832941"/>
          <a:ext cx="7896830" cy="2522220"/>
        </p:xfrm>
        <a:graphic>
          <a:graphicData uri="http://schemas.openxmlformats.org/drawingml/2006/table">
            <a:tbl>
              <a:tblPr firstRow="1" bandRow="1">
                <a:tableStyleId>{5C22544A-7EE6-4342-B048-85BDC9FD1C3A}</a:tableStyleId>
              </a:tblPr>
              <a:tblGrid>
                <a:gridCol w="3014823">
                  <a:extLst>
                    <a:ext uri="{9D8B030D-6E8A-4147-A177-3AD203B41FA5}">
                      <a16:colId xmlns="" xmlns:c="http://schemas.openxmlformats.org/drawingml/2006/chart" xmlns:c15="http://schemas.microsoft.com/office/drawing/2012/chart" xmlns:a16="http://schemas.microsoft.com/office/drawing/2014/main" val="2579019526"/>
                    </a:ext>
                  </a:extLst>
                </a:gridCol>
                <a:gridCol w="4882007">
                  <a:extLst>
                    <a:ext uri="{9D8B030D-6E8A-4147-A177-3AD203B41FA5}">
                      <a16:colId xmlns="" xmlns:c="http://schemas.openxmlformats.org/drawingml/2006/chart" xmlns:c15="http://schemas.microsoft.com/office/drawing/2012/chart" xmlns:a16="http://schemas.microsoft.com/office/drawing/2014/main" val="1764220437"/>
                    </a:ext>
                  </a:extLst>
                </a:gridCol>
              </a:tblGrid>
              <a:tr h="272843">
                <a:tc>
                  <a:txBody>
                    <a:bodyPr/>
                    <a:lstStyle/>
                    <a:p>
                      <a:pPr algn="l" rtl="0" fontAlgn="ctr"/>
                      <a:r>
                        <a:rPr lang="fr-FR" sz="1600" b="1">
                          <a:effectLst/>
                        </a:rPr>
                        <a:t>Titre du rubrique</a:t>
                      </a:r>
                    </a:p>
                  </a:txBody>
                  <a:tcPr marL="47625" marR="47625" marT="47625" marB="47625" anchor="ctr"/>
                </a:tc>
                <a:tc>
                  <a:txBody>
                    <a:bodyPr/>
                    <a:lstStyle/>
                    <a:p>
                      <a:pPr algn="l" rtl="0" fontAlgn="ctr"/>
                      <a:r>
                        <a:rPr lang="fr-FR" sz="1600" b="1">
                          <a:effectLst/>
                        </a:rPr>
                        <a:t>Objectif du rubrique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742401779"/>
                  </a:ext>
                </a:extLst>
              </a:tr>
              <a:tr h="272843">
                <a:tc>
                  <a:txBody>
                    <a:bodyPr/>
                    <a:lstStyle/>
                    <a:p>
                      <a:pPr rtl="0" fontAlgn="ctr"/>
                      <a:r>
                        <a:rPr lang="fr-FR" sz="1600" b="1">
                          <a:solidFill>
                            <a:schemeClr val="bg1"/>
                          </a:solidFill>
                          <a:effectLst/>
                        </a:rPr>
                        <a:t>Cloud Computing</a:t>
                      </a:r>
                    </a:p>
                  </a:txBody>
                  <a:tcPr marL="47625" marR="47625" marT="47625" marB="47625" anchor="ctr">
                    <a:solidFill>
                      <a:schemeClr val="accent1"/>
                    </a:solidFill>
                  </a:tcPr>
                </a:tc>
                <a:tc>
                  <a:txBody>
                    <a:bodyPr/>
                    <a:lstStyle/>
                    <a:p>
                      <a:pPr rtl="0" fontAlgn="ctr"/>
                      <a:r>
                        <a:rPr lang="fr-FR" sz="1600" b="0">
                          <a:effectLst/>
                        </a:rPr>
                        <a:t>Expliquez l'importance du cloud computing.</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150950737"/>
                  </a:ext>
                </a:extLst>
              </a:tr>
              <a:tr h="272843">
                <a:tc>
                  <a:txBody>
                    <a:bodyPr/>
                    <a:lstStyle/>
                    <a:p>
                      <a:pPr rtl="0" fontAlgn="ctr"/>
                      <a:r>
                        <a:rPr lang="fr-FR" sz="1600" b="1">
                          <a:solidFill>
                            <a:schemeClr val="bg1"/>
                          </a:solidFill>
                          <a:effectLst/>
                        </a:rPr>
                        <a:t>Virtualisation</a:t>
                      </a:r>
                    </a:p>
                  </a:txBody>
                  <a:tcPr marL="47625" marR="47625" marT="47625" marB="47625" anchor="ctr">
                    <a:solidFill>
                      <a:schemeClr val="accent1"/>
                    </a:solidFill>
                  </a:tcPr>
                </a:tc>
                <a:tc>
                  <a:txBody>
                    <a:bodyPr/>
                    <a:lstStyle/>
                    <a:p>
                      <a:pPr rtl="0" fontAlgn="ctr"/>
                      <a:r>
                        <a:rPr lang="fr-FR" sz="1600" b="0">
                          <a:effectLst/>
                        </a:rPr>
                        <a:t>Expliquez l'importance de la virtualisation.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772085455"/>
                  </a:ext>
                </a:extLst>
              </a:tr>
              <a:tr h="272843">
                <a:tc>
                  <a:txBody>
                    <a:bodyPr/>
                    <a:lstStyle/>
                    <a:p>
                      <a:pPr rtl="0" fontAlgn="ctr"/>
                      <a:r>
                        <a:rPr lang="fr-FR" sz="1600" b="1">
                          <a:solidFill>
                            <a:schemeClr val="bg1"/>
                          </a:solidFill>
                          <a:effectLst/>
                        </a:rPr>
                        <a:t>Infrastructure de réseau virtuelle</a:t>
                      </a:r>
                    </a:p>
                  </a:txBody>
                  <a:tcPr marL="47625" marR="47625" marT="47625" marB="47625" anchor="ctr">
                    <a:solidFill>
                      <a:schemeClr val="accent1"/>
                    </a:solidFill>
                  </a:tcPr>
                </a:tc>
                <a:tc>
                  <a:txBody>
                    <a:bodyPr/>
                    <a:lstStyle/>
                    <a:p>
                      <a:pPr rtl="0" fontAlgn="ctr"/>
                      <a:r>
                        <a:rPr lang="fr-FR" sz="1600" b="0">
                          <a:effectLst/>
                        </a:rPr>
                        <a:t>Décrire la virtualisation et les services des périphériques réseau.</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228802595"/>
                  </a:ext>
                </a:extLst>
              </a:tr>
              <a:tr h="272843">
                <a:tc>
                  <a:txBody>
                    <a:bodyPr/>
                    <a:lstStyle/>
                    <a:p>
                      <a:pPr rtl="0" fontAlgn="ctr"/>
                      <a:r>
                        <a:rPr lang="fr-FR" sz="1600" b="1">
                          <a:solidFill>
                            <a:schemeClr val="bg1"/>
                          </a:solidFill>
                          <a:effectLst/>
                        </a:rPr>
                        <a:t>Réseaux SDN</a:t>
                      </a:r>
                    </a:p>
                  </a:txBody>
                  <a:tcPr marL="47625" marR="47625" marT="47625" marB="47625" anchor="ctr">
                    <a:solidFill>
                      <a:schemeClr val="accent1"/>
                    </a:solidFill>
                  </a:tcPr>
                </a:tc>
                <a:tc>
                  <a:txBody>
                    <a:bodyPr/>
                    <a:lstStyle/>
                    <a:p>
                      <a:pPr rtl="0" fontAlgn="ctr"/>
                      <a:r>
                        <a:rPr lang="fr-FR" sz="1600" b="0">
                          <a:effectLst/>
                        </a:rPr>
                        <a:t>Décrire ce qu'est le SDN.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134809945"/>
                  </a:ext>
                </a:extLst>
              </a:tr>
              <a:tr h="272843">
                <a:tc>
                  <a:txBody>
                    <a:bodyPr/>
                    <a:lstStyle/>
                    <a:p>
                      <a:pPr rtl="0" fontAlgn="ctr"/>
                      <a:r>
                        <a:rPr lang="fr-FR" sz="1600" b="1">
                          <a:solidFill>
                            <a:schemeClr val="bg1"/>
                          </a:solidFill>
                          <a:effectLst/>
                        </a:rPr>
                        <a:t>Contrôleurs</a:t>
                      </a:r>
                    </a:p>
                  </a:txBody>
                  <a:tcPr marL="47625" marR="47625" marT="47625" marB="47625" anchor="ctr">
                    <a:solidFill>
                      <a:schemeClr val="accent1"/>
                    </a:solidFill>
                  </a:tcPr>
                </a:tc>
                <a:tc>
                  <a:txBody>
                    <a:bodyPr/>
                    <a:lstStyle/>
                    <a:p>
                      <a:pPr rtl="0" fontAlgn="ctr"/>
                      <a:r>
                        <a:rPr lang="fr-FR" sz="1600" b="0">
                          <a:effectLst/>
                        </a:rPr>
                        <a:t>Décrire les contrôleurs utilisés dans la programmation du réseau.</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841641446"/>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1119238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14.1 Présentation de l'Automatisation</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67309964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de l'Automatisation</a:t>
            </a:r>
            <a:r>
              <a:rPr lang="en-US" dirty="0"/>
              <a:t/>
            </a:r>
            <a:br>
              <a:rPr lang="en-US" dirty="0"/>
            </a:br>
            <a:r>
              <a:rPr lang="fr-FR" sz="2400"/>
              <a:t>Vidéo - Automatisation Partout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4D93108-0B2C-424A-A54A-D5F34DBFA1E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De nos jours, l'automatisation est partout, des caisses en libre-service disponibles dans les magasins aux contrôles environnementaux dans les bâtiments, en passant par les voitures et les avions autonomes. Combien de systèmes automatisés rencontrez-vous par jour ?</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943937825"/>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de l'Automatisation</a:t>
            </a:r>
            <a:r>
              <a:rPr lang="en-US" dirty="0"/>
              <a:t/>
            </a:r>
            <a:br>
              <a:rPr lang="en-US" dirty="0"/>
            </a:br>
            <a:r>
              <a:rPr lang="fr-FR" sz="2400"/>
              <a:t>l'Augmentation de l'Automatisation</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064B4138-EC20-D240-A2A9-7657CF9D1A9F}"/>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Voici quelques avantages de l'automatisation :</a:t>
            </a:r>
          </a:p>
          <a:p>
            <a:pPr marL="342900" indent="-342900" algn="l" rtl="0">
              <a:buFont typeface="Arial" panose="020B0604020202020204" pitchFamily="34" charset="0"/>
              <a:buChar char="•"/>
            </a:pPr>
            <a:r>
              <a:rPr lang="fr-FR" sz="1600">
                <a:solidFill>
                  <a:srgbClr val="000000"/>
                </a:solidFill>
              </a:rPr>
              <a:t>La productivité est donc supérieure, car les machines peuvent fonctionner 24 heures sur 24, sans aucune pause.</a:t>
            </a:r>
          </a:p>
          <a:p>
            <a:pPr marL="342900" indent="-342900" algn="l" rtl="0">
              <a:buFont typeface="Arial" panose="020B0604020202020204" pitchFamily="34" charset="0"/>
              <a:buChar char="•"/>
            </a:pPr>
            <a:r>
              <a:rPr lang="fr-FR" sz="1600">
                <a:solidFill>
                  <a:srgbClr val="000000"/>
                </a:solidFill>
              </a:rPr>
              <a:t>Les Machines fournissent un produit plus uniforme.</a:t>
            </a:r>
          </a:p>
          <a:p>
            <a:pPr marL="342900" indent="-342900" algn="l" rtl="0">
              <a:buFont typeface="Arial" panose="020B0604020202020204" pitchFamily="34" charset="0"/>
              <a:buChar char="•"/>
            </a:pPr>
            <a:r>
              <a:rPr lang="fr-FR" sz="1600">
                <a:solidFill>
                  <a:srgbClr val="000000"/>
                </a:solidFill>
              </a:rPr>
              <a:t>L'automatisation permet la collection d'immenses volumes de données qui peuvent être analysées rapidement pour fournir des informations qui aident à guider un événement ou un processus.</a:t>
            </a:r>
          </a:p>
          <a:p>
            <a:pPr marL="342900" indent="-342900" algn="l" rtl="0">
              <a:buFont typeface="Arial" panose="020B0604020202020204" pitchFamily="34" charset="0"/>
              <a:buChar char="•"/>
            </a:pPr>
            <a:r>
              <a:rPr lang="fr-FR" sz="1600">
                <a:solidFill>
                  <a:srgbClr val="000000"/>
                </a:solidFill>
              </a:rPr>
              <a:t>Les robots sont utilisés dans des conditions dangereuses comme l'exploitation minière, la lutte contre les incendies et le nettoyage des accidents industriels. Cela réduit le risque pour l'homme.</a:t>
            </a:r>
          </a:p>
          <a:p>
            <a:pPr marL="342900" indent="-342900" algn="l" rtl="0">
              <a:buFont typeface="Arial" panose="020B0604020202020204" pitchFamily="34" charset="0"/>
              <a:buChar char="•"/>
            </a:pPr>
            <a:r>
              <a:rPr lang="fr-FR" sz="1600">
                <a:solidFill>
                  <a:srgbClr val="000000"/>
                </a:solidFill>
              </a:rPr>
              <a:t>Dans certaines circonstances, les appareils intelligents peuvent modifier leur comportement pour réduire la consommation d'énergie, poser un diagnostic médical et améliorer la sécurité de conduite automobile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89632714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de l'Automatisation</a:t>
            </a:r>
            <a:r>
              <a:rPr lang="en-US" dirty="0"/>
              <a:t/>
            </a:r>
            <a:br>
              <a:rPr lang="en-US" dirty="0"/>
            </a:br>
            <a:r>
              <a:rPr lang="fr-FR" sz="2400"/>
              <a:t>Appareils Intelligents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7799055A-0E09-F846-9F7F-86A47F4F5CF3}"/>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De nombreux appareils intègrent une technologie intelligente pour aider à régir leur comportement. Cela peut être également simple qu'un appareil intelligent réduisant sa consommation d'énergie pendant les périodes de forte demande ou également complexe qu'une voiture autonome.</a:t>
            </a:r>
          </a:p>
          <a:p>
            <a:pPr marL="342900" indent="-342900" algn="l" rtl="0">
              <a:buFont typeface="Arial" panose="020B0604020202020204" pitchFamily="34" charset="0"/>
              <a:buChar char="•"/>
            </a:pPr>
            <a:r>
              <a:rPr lang="fr-FR" sz="1600">
                <a:solidFill>
                  <a:srgbClr val="000000"/>
                </a:solidFill>
              </a:rPr>
              <a:t>Chaque fois qu'un appareil prend une action basée sur l'information extérieure, cet appareil est appelé appareil intelligent. De nombreux appareils avec lesquels nous agissons sont aujourd'hui associés au terme «intelligent». Cela indique que l'appareil peut modifier son comportement selon leur environnement.</a:t>
            </a:r>
          </a:p>
          <a:p>
            <a:pPr marL="342900" indent="-342900" algn="l" rtl="0">
              <a:buFont typeface="Arial" panose="020B0604020202020204" pitchFamily="34" charset="0"/>
              <a:buChar char="•"/>
            </a:pPr>
            <a:r>
              <a:rPr lang="fr-FR" sz="1600">
                <a:solidFill>
                  <a:srgbClr val="000000"/>
                </a:solidFill>
              </a:rPr>
              <a:t>Pour que les appareils «réfléchissent», ils doivent être programmés à l'aide d'outils d'automatisation de réseau.</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69037202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Formats de données</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619359580"/>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Vidéo - Formats de Données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D9448DD2-C910-A043-93F3-233CED4CD01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couvre les points suivants:</a:t>
            </a:r>
          </a:p>
          <a:p>
            <a:pPr marL="342900" indent="-342900" algn="l" rtl="0">
              <a:buFont typeface="Arial" panose="020B0604020202020204" pitchFamily="34" charset="0"/>
              <a:buChar char="•"/>
            </a:pPr>
            <a:r>
              <a:rPr lang="fr-FR" sz="1600">
                <a:solidFill>
                  <a:srgbClr val="000000"/>
                </a:solidFill>
              </a:rPr>
              <a:t>HTML</a:t>
            </a:r>
          </a:p>
          <a:p>
            <a:pPr marL="342900" indent="-342900" algn="l" rtl="0">
              <a:buFont typeface="Arial" panose="020B0604020202020204" pitchFamily="34" charset="0"/>
              <a:buChar char="•"/>
            </a:pPr>
            <a:r>
              <a:rPr lang="fr-FR" sz="1600">
                <a:solidFill>
                  <a:srgbClr val="000000"/>
                </a:solidFill>
              </a:rPr>
              <a:t>XML</a:t>
            </a:r>
          </a:p>
          <a:p>
            <a:pPr marL="342900" indent="-342900" algn="l" rtl="0">
              <a:buFont typeface="Arial" panose="020B0604020202020204" pitchFamily="34" charset="0"/>
              <a:buChar char="•"/>
            </a:pPr>
            <a:r>
              <a:rPr lang="fr-FR" sz="1600">
                <a:solidFill>
                  <a:srgbClr val="000000"/>
                </a:solidFill>
              </a:rPr>
              <a:t>JSON</a:t>
            </a:r>
          </a:p>
          <a:p>
            <a:pPr marL="342900" indent="-342900" algn="l" rtl="0">
              <a:buFont typeface="Arial" panose="020B0604020202020204" pitchFamily="34" charset="0"/>
              <a:buChar char="•"/>
            </a:pPr>
            <a:r>
              <a:rPr lang="fr-FR" sz="1600">
                <a:solidFill>
                  <a:srgbClr val="000000"/>
                </a:solidFill>
              </a:rPr>
              <a:t>YAML</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7585069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Le concept des formats de données</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7377F7DD-1C1D-3D47-8DE7-EDD036054260}"/>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formats de données sont simplement un moyen de stocker et d'échanger des données dans un format structuré. Un de ces formats est appelé Hypertext Markup Language (HTML). HTML est un langage de balisage standard pour décrire la structure des pages Web.</a:t>
            </a:r>
          </a:p>
          <a:p>
            <a:pPr marL="342900" indent="-342900" algn="l" rtl="0">
              <a:buFont typeface="Arial" panose="020B0604020202020204" pitchFamily="34" charset="0"/>
              <a:buChar char="•"/>
            </a:pPr>
            <a:r>
              <a:rPr lang="fr-FR" sz="1600">
                <a:solidFill>
                  <a:srgbClr val="000000"/>
                </a:solidFill>
              </a:rPr>
              <a:t>Voici quelques formats de données courants utilisés dans de nombreuses applications, y comprennent l'automatisation du réseau et la programmabilité :</a:t>
            </a:r>
          </a:p>
          <a:p>
            <a:pPr marL="415985" lvl="1" indent="-342900" rtl="0">
              <a:buFont typeface="Arial" panose="020B0604020202020204" pitchFamily="34" charset="0"/>
              <a:buChar char="•"/>
            </a:pPr>
            <a:r>
              <a:rPr lang="fr-FR">
                <a:solidFill>
                  <a:srgbClr val="000000"/>
                </a:solidFill>
              </a:rPr>
              <a:t>Notation d'objet JavaScript (JSON)</a:t>
            </a:r>
          </a:p>
          <a:p>
            <a:pPr marL="415985" lvl="1" indent="-342900" rtl="0">
              <a:buFont typeface="Arial" panose="020B0604020202020204" pitchFamily="34" charset="0"/>
              <a:buChar char="•"/>
            </a:pPr>
            <a:r>
              <a:rPr lang="fr-FR">
                <a:solidFill>
                  <a:srgbClr val="000000"/>
                </a:solidFill>
              </a:rPr>
              <a:t>Langage de balisage extensible (XML) (Extensible Markup Language)</a:t>
            </a:r>
          </a:p>
          <a:p>
            <a:pPr marL="415985" lvl="1" indent="-342900" rtl="0">
              <a:buFont typeface="Arial" panose="020B0604020202020204" pitchFamily="34" charset="0"/>
              <a:buChar char="•"/>
            </a:pPr>
            <a:r>
              <a:rPr lang="fr-FR">
                <a:solidFill>
                  <a:srgbClr val="000000"/>
                </a:solidFill>
              </a:rPr>
              <a:t>YAML n'est pas un langage de balisage (YAML)</a:t>
            </a:r>
          </a:p>
          <a:p>
            <a:pPr marL="342900" indent="-342900" algn="l" rtl="0">
              <a:buFont typeface="Arial" panose="020B0604020202020204" pitchFamily="34" charset="0"/>
              <a:buChar char="•"/>
            </a:pPr>
            <a:r>
              <a:rPr lang="fr-FR" sz="1600">
                <a:solidFill>
                  <a:srgbClr val="000000"/>
                </a:solidFill>
              </a:rPr>
              <a:t>Le format de données sélectionné dépend du format utilisé par l'application, l'outil ou le script que vous utilisez. De nombreux systèmes pourront prendre en charge plusieurs formats de données, ce qui permet à l'utilisateur de choisir son format préféré.</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614837990"/>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14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r>
              <a:rPr lang="fr-FR"/>
              <a:t>Instructor Planning Guide</a:t>
            </a:r>
          </a:p>
          <a:p>
            <a:pPr lvl="1" rtl="0"/>
            <a:r>
              <a:rPr lang="fr-FR"/>
              <a:t>Information to help you become familiar with the module</a:t>
            </a:r>
          </a:p>
          <a:p>
            <a:pPr lvl="1" rtl="0"/>
            <a:r>
              <a:rPr lang="fr-FR"/>
              <a:t>Teaching aids</a:t>
            </a:r>
          </a:p>
          <a:p>
            <a:pPr rtl="0"/>
            <a:r>
              <a:rPr lang="fr-FR"/>
              <a:t>Instructor Class Presentation</a:t>
            </a:r>
          </a:p>
          <a:p>
            <a:pPr lvl="1" rtl="0"/>
            <a:r>
              <a:rPr lang="fr-FR"/>
              <a:t>Optional slides that you can use in the classroom</a:t>
            </a:r>
          </a:p>
          <a:p>
            <a:pPr lvl="1" rtl="0"/>
            <a:r>
              <a:rPr lang="fr-FR"/>
              <a:t>Begins on slide # 11</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Règles de format des données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8AEDEB10-12C9-E145-BD9F-04D941CBB888}"/>
              </a:ext>
            </a:extLst>
          </p:cNvPr>
          <p:cNvSpPr>
            <a:spLocks noGrp="1"/>
          </p:cNvSpPr>
          <p:nvPr>
            <p:ph idx="1"/>
          </p:nvPr>
        </p:nvSpPr>
        <p:spPr>
          <a:xfrm>
            <a:off x="474662" y="731838"/>
            <a:ext cx="8280057" cy="2217840"/>
          </a:xfrm>
        </p:spPr>
        <p:txBody>
          <a:bodyPr/>
          <a:lstStyle/>
          <a:p>
            <a:pPr marL="0" indent="0" algn="l" rtl="0"/>
            <a:r>
              <a:rPr lang="fr-FR" sz="1600">
                <a:solidFill>
                  <a:srgbClr val="000000"/>
                </a:solidFill>
              </a:rPr>
              <a:t>Les formats de données ont des règles et une structure similaires à celles que nous avons avec la programmation et les langages écrits. Chaque format de données aura des caractéristiques spécifiques :</a:t>
            </a:r>
          </a:p>
          <a:p>
            <a:pPr marL="342900" indent="-342900" algn="l" rtl="0">
              <a:buFont typeface="Arial" panose="020B0604020202020204" pitchFamily="34" charset="0"/>
              <a:buChar char="•"/>
            </a:pPr>
            <a:r>
              <a:rPr lang="fr-FR" sz="1600">
                <a:solidFill>
                  <a:srgbClr val="000000"/>
                </a:solidFill>
              </a:rPr>
              <a:t>Syntaxe, qui inclut les types de parenthèses utilisés, tels que \ [ \], ( ), { }, l'utilisation d'espaces blancs ou l'indentation, les guillemets, les virgules, etc.</a:t>
            </a:r>
          </a:p>
          <a:p>
            <a:pPr marL="342900" indent="-342900" algn="l" rtl="0">
              <a:buFont typeface="Arial" panose="020B0604020202020204" pitchFamily="34" charset="0"/>
              <a:buChar char="•"/>
            </a:pPr>
            <a:r>
              <a:rPr lang="fr-FR" sz="1600">
                <a:solidFill>
                  <a:srgbClr val="000000"/>
                </a:solidFill>
              </a:rPr>
              <a:t>Comment les objets sont représentés, comme les caractères, les chaînes, les listes et les tableaux.</a:t>
            </a:r>
          </a:p>
          <a:p>
            <a:pPr marL="342900" indent="-342900" algn="l" rtl="0">
              <a:buFont typeface="Arial" panose="020B0604020202020204" pitchFamily="34" charset="0"/>
              <a:buChar char="•"/>
            </a:pPr>
            <a:r>
              <a:rPr lang="fr-FR" sz="1600">
                <a:solidFill>
                  <a:srgbClr val="000000"/>
                </a:solidFill>
              </a:rPr>
              <a:t>Comment les paires clé / valeur sont représentées. La clé se trouve généralement sur le côté gauche et identifie ou décrit les données. La valeur à droite correspond aux données elles-mêmes et peut être un caractère, une chaîne, un nombre, une liste ou un autre type de données.</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F93BADE7-A0BD-4749-B067-BB88EB8E746F}"/>
              </a:ext>
            </a:extLst>
          </p:cNvPr>
          <p:cNvPicPr>
            <a:picLocks noChangeAspect="1"/>
          </p:cNvPicPr>
          <p:nvPr/>
        </p:nvPicPr>
        <p:blipFill>
          <a:blip r:embed="rId4"/>
          <a:stretch>
            <a:fillRect/>
          </a:stretch>
        </p:blipFill>
        <p:spPr>
          <a:xfrm>
            <a:off x="609596" y="3694124"/>
            <a:ext cx="7844187" cy="797278"/>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93807621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Comparez les formats de données</a:t>
            </a:r>
          </a:p>
        </p:txBody>
      </p:sp>
      <p:sp>
        <p:nvSpPr>
          <p:cNvPr id="10" name="TextBox 9">
            <a:extLst>
              <a:ext uri="{FF2B5EF4-FFF2-40B4-BE49-F238E27FC236}">
                <a16:creationId xmlns="" xmlns:c="http://schemas.openxmlformats.org/drawingml/2006/chart" xmlns:c15="http://schemas.microsoft.com/office/drawing/2012/chart" xmlns:a16="http://schemas.microsoft.com/office/drawing/2014/main" id="{C3C7CC43-A3A3-1D4F-BF7D-EFB84B5B11FA}"/>
              </a:ext>
            </a:extLst>
          </p:cNvPr>
          <p:cNvSpPr txBox="1"/>
          <p:nvPr/>
        </p:nvSpPr>
        <p:spPr>
          <a:xfrm>
            <a:off x="1250068" y="3232871"/>
            <a:ext cx="1439818" cy="338554"/>
          </a:xfrm>
          <a:prstGeom prst="rect">
            <a:avLst/>
          </a:prstGeom>
          <a:noFill/>
        </p:spPr>
        <p:txBody>
          <a:bodyPr wrap="none" rtlCol="0">
            <a:spAutoFit/>
          </a:bodyPr>
          <a:lstStyle/>
          <a:p>
            <a:pPr rtl="0"/>
            <a:r>
              <a:rPr lang="fr-FR" sz="1600"/>
              <a:t>Format JSON</a:t>
            </a:r>
          </a:p>
        </p:txBody>
      </p:sp>
      <p:sp>
        <p:nvSpPr>
          <p:cNvPr id="6" name="Rectangle 5">
            <a:extLst>
              <a:ext uri="{FF2B5EF4-FFF2-40B4-BE49-F238E27FC236}">
                <a16:creationId xmlns="" xmlns:c="http://schemas.openxmlformats.org/drawingml/2006/chart" xmlns:c15="http://schemas.microsoft.com/office/drawing/2012/chart" xmlns:a16="http://schemas.microsoft.com/office/drawing/2014/main" id="{BE48C843-24AB-E647-98ED-89E3FAF36760}"/>
              </a:ext>
            </a:extLst>
          </p:cNvPr>
          <p:cNvSpPr/>
          <p:nvPr/>
        </p:nvSpPr>
        <p:spPr>
          <a:xfrm>
            <a:off x="163689" y="1488414"/>
            <a:ext cx="3922889" cy="1815882"/>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 </a:t>
            </a:r>
          </a:p>
          <a:p>
            <a:pPr rtl="0"/>
            <a:r>
              <a:rPr lang="fr-FR" sz="1400">
                <a:solidFill>
                  <a:srgbClr val="F92672"/>
                </a:solidFill>
                <a:latin typeface="Courier New" panose="02070309020205020404" pitchFamily="49" charset="0"/>
              </a:rPr>
              <a:t> "message"</a:t>
            </a:r>
            <a:r>
              <a:rPr lang="fr-FR" sz="1400">
                <a:solidFill>
                  <a:srgbClr val="DFDFDF"/>
                </a:solidFill>
                <a:latin typeface="Courier New" panose="02070309020205020404" pitchFamily="49" charset="0"/>
              </a:rPr>
              <a:t>: </a:t>
            </a:r>
            <a:r>
              <a:rPr lang="fr-FR" sz="1400">
                <a:solidFill>
                  <a:srgbClr val="E6DB74"/>
                </a:solidFill>
                <a:latin typeface="Courier New" panose="02070309020205020404" pitchFamily="49" charset="0"/>
              </a:rPr>
              <a:t>"success"</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	</a:t>
            </a:r>
            <a:r>
              <a:rPr lang="fr-FR" sz="1400">
                <a:solidFill>
                  <a:srgbClr val="F92672"/>
                </a:solidFill>
                <a:latin typeface="Courier New" panose="02070309020205020404" pitchFamily="49" charset="0"/>
              </a:rPr>
              <a:t>"timestamp"</a:t>
            </a:r>
            <a:r>
              <a:rPr lang="fr-FR" sz="1400">
                <a:solidFill>
                  <a:srgbClr val="DFDFDF"/>
                </a:solidFill>
                <a:latin typeface="Courier New" panose="02070309020205020404" pitchFamily="49" charset="0"/>
              </a:rPr>
              <a:t>: </a:t>
            </a:r>
            <a:r>
              <a:rPr lang="fr-FR" sz="1400">
                <a:solidFill>
                  <a:srgbClr val="AE81FF"/>
                </a:solidFill>
                <a:latin typeface="Courier New" panose="02070309020205020404" pitchFamily="49" charset="0"/>
              </a:rPr>
              <a:t>1560789260</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	</a:t>
            </a:r>
            <a:r>
              <a:rPr lang="fr-FR" sz="1400">
                <a:solidFill>
                  <a:srgbClr val="F92672"/>
                </a:solidFill>
                <a:latin typeface="Courier New" panose="02070309020205020404" pitchFamily="49" charset="0"/>
              </a:rPr>
              <a:t>"iss_position"</a:t>
            </a:r>
            <a:r>
              <a:rPr lang="fr-FR" sz="1400">
                <a:solidFill>
                  <a:srgbClr val="DFDFDF"/>
                </a:solidFill>
                <a:latin typeface="Courier New" panose="02070309020205020404" pitchFamily="49" charset="0"/>
              </a:rPr>
              <a:t>: { </a:t>
            </a:r>
          </a:p>
          <a:p>
            <a:pPr rtl="0"/>
            <a:r>
              <a:rPr lang="fr-FR" sz="1400">
                <a:solidFill>
                  <a:srgbClr val="F92672"/>
                </a:solidFill>
                <a:latin typeface="Courier New" panose="02070309020205020404" pitchFamily="49" charset="0"/>
              </a:rPr>
              <a:t> "latitude"</a:t>
            </a:r>
            <a:r>
              <a:rPr lang="fr-FR" sz="1400">
                <a:solidFill>
                  <a:srgbClr val="DFDFDF"/>
                </a:solidFill>
                <a:latin typeface="Courier New" panose="02070309020205020404" pitchFamily="49" charset="0"/>
              </a:rPr>
              <a:t>: </a:t>
            </a:r>
            <a:r>
              <a:rPr lang="fr-FR" sz="1400">
                <a:solidFill>
                  <a:srgbClr val="E6DB74"/>
                </a:solidFill>
                <a:latin typeface="Courier New" panose="02070309020205020404" pitchFamily="49" charset="0"/>
              </a:rPr>
              <a:t>"25.9990"</a:t>
            </a:r>
            <a:r>
              <a:rPr lang="fr-FR" sz="1400">
                <a:solidFill>
                  <a:srgbClr val="DFDFDF"/>
                </a:solidFill>
                <a:latin typeface="Courier New" panose="02070309020205020404" pitchFamily="49" charset="0"/>
              </a:rPr>
              <a:t>, </a:t>
            </a:r>
            <a:r>
              <a:rPr lang="fr-FR" sz="1400">
                <a:solidFill>
                  <a:srgbClr val="F92672"/>
                </a:solidFill>
                <a:latin typeface="Courier New" panose="02070309020205020404" pitchFamily="49" charset="0"/>
              </a:rPr>
              <a:t>"longitude"</a:t>
            </a:r>
            <a:r>
              <a:rPr lang="fr-FR" sz="1400">
                <a:solidFill>
                  <a:srgbClr val="DFDFDF"/>
                </a:solidFill>
                <a:latin typeface="Courier New" panose="02070309020205020404" pitchFamily="49" charset="0"/>
              </a:rPr>
              <a:t>: </a:t>
            </a:r>
            <a:r>
              <a:rPr lang="fr-FR" sz="1400">
                <a:solidFill>
                  <a:srgbClr val="E6DB74"/>
                </a:solidFill>
                <a:latin typeface="Courier New" panose="02070309020205020404" pitchFamily="49" charset="0"/>
              </a:rPr>
              <a:t>"-132.6992"</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	} </a:t>
            </a:r>
          </a:p>
          <a:p>
            <a:pPr rtl="0"/>
            <a:r>
              <a:rPr lang="fr-FR" sz="1400">
                <a:solidFill>
                  <a:srgbClr val="DFDFDF"/>
                </a:solidFill>
                <a:latin typeface="Courier New" panose="02070309020205020404" pitchFamily="49" charset="0"/>
              </a:rPr>
              <a:t>}</a:t>
            </a:r>
          </a:p>
        </p:txBody>
      </p:sp>
      <p:sp>
        <p:nvSpPr>
          <p:cNvPr id="11" name="TextBox 10">
            <a:extLst>
              <a:ext uri="{FF2B5EF4-FFF2-40B4-BE49-F238E27FC236}">
                <a16:creationId xmlns="" xmlns:c="http://schemas.openxmlformats.org/drawingml/2006/chart" xmlns:c15="http://schemas.microsoft.com/office/drawing/2012/chart" xmlns:a16="http://schemas.microsoft.com/office/drawing/2014/main" id="{94FE1421-B608-284C-A7EE-50B952E3B6B5}"/>
              </a:ext>
            </a:extLst>
          </p:cNvPr>
          <p:cNvSpPr txBox="1"/>
          <p:nvPr/>
        </p:nvSpPr>
        <p:spPr>
          <a:xfrm>
            <a:off x="5680957" y="2057801"/>
            <a:ext cx="1428148" cy="338554"/>
          </a:xfrm>
          <a:prstGeom prst="rect">
            <a:avLst/>
          </a:prstGeom>
          <a:noFill/>
        </p:spPr>
        <p:txBody>
          <a:bodyPr wrap="none" rtlCol="0">
            <a:spAutoFit/>
          </a:bodyPr>
          <a:lstStyle/>
          <a:p>
            <a:pPr rtl="0"/>
            <a:r>
              <a:rPr lang="fr-FR" sz="1600"/>
              <a:t>Format YAML</a:t>
            </a:r>
          </a:p>
        </p:txBody>
      </p:sp>
      <p:sp>
        <p:nvSpPr>
          <p:cNvPr id="8" name="Rectangle 7">
            <a:extLst>
              <a:ext uri="{FF2B5EF4-FFF2-40B4-BE49-F238E27FC236}">
                <a16:creationId xmlns="" xmlns:c="http://schemas.openxmlformats.org/drawingml/2006/chart" xmlns:c15="http://schemas.microsoft.com/office/drawing/2012/chart" xmlns:a16="http://schemas.microsoft.com/office/drawing/2014/main" id="{8241268F-4B58-1848-B638-912D08FB5303}"/>
              </a:ext>
            </a:extLst>
          </p:cNvPr>
          <p:cNvSpPr/>
          <p:nvPr/>
        </p:nvSpPr>
        <p:spPr>
          <a:xfrm>
            <a:off x="4842934" y="894682"/>
            <a:ext cx="3364087" cy="1169551"/>
          </a:xfrm>
          <a:prstGeom prst="rect">
            <a:avLst/>
          </a:prstGeom>
          <a:solidFill>
            <a:srgbClr val="000000"/>
          </a:solidFill>
        </p:spPr>
        <p:txBody>
          <a:bodyPr wrap="square">
            <a:spAutoFit/>
          </a:bodyPr>
          <a:lstStyle/>
          <a:p>
            <a:pPr rtl="0"/>
            <a:r>
              <a:rPr lang="fr-FR" sz="1400" dirty="0">
                <a:solidFill>
                  <a:srgbClr val="F92672"/>
                </a:solidFill>
                <a:latin typeface="Courier New" panose="02070309020205020404" pitchFamily="49" charset="0"/>
              </a:rPr>
              <a:t>message:</a:t>
            </a:r>
            <a:r>
              <a:rPr lang="fr-FR" sz="1400" dirty="0">
                <a:solidFill>
                  <a:srgbClr val="DFDFDF"/>
                </a:solidFill>
                <a:latin typeface="Courier New" panose="02070309020205020404" pitchFamily="49" charset="0"/>
              </a:rPr>
              <a:t> </a:t>
            </a:r>
            <a:r>
              <a:rPr lang="fr-FR" sz="1400" dirty="0" err="1" smtClean="0">
                <a:solidFill>
                  <a:srgbClr val="E6DB74"/>
                </a:solidFill>
                <a:latin typeface="Courier New" panose="02070309020205020404" pitchFamily="49" charset="0"/>
              </a:rPr>
              <a:t>succes</a:t>
            </a:r>
            <a:r>
              <a:rPr lang="fr-FR" sz="1400" dirty="0" smtClean="0">
                <a:solidFill>
                  <a:srgbClr val="DFDFDF"/>
                </a:solidFill>
                <a:latin typeface="Courier New" panose="02070309020205020404" pitchFamily="49" charset="0"/>
              </a:rPr>
              <a:t> </a:t>
            </a:r>
            <a:endParaRPr lang="fr-FR" sz="1400" dirty="0">
              <a:solidFill>
                <a:srgbClr val="DFDFDF"/>
              </a:solidFill>
              <a:latin typeface="Courier New" panose="02070309020205020404" pitchFamily="49" charset="0"/>
            </a:endParaRPr>
          </a:p>
          <a:p>
            <a:pPr rtl="0"/>
            <a:r>
              <a:rPr lang="fr-FR" sz="1400" dirty="0" err="1">
                <a:solidFill>
                  <a:srgbClr val="F92672"/>
                </a:solidFill>
                <a:latin typeface="Courier New" panose="02070309020205020404" pitchFamily="49" charset="0"/>
              </a:rPr>
              <a:t>timestamp</a:t>
            </a:r>
            <a:r>
              <a:rPr lang="fr-FR" sz="1400" dirty="0">
                <a:solidFill>
                  <a:srgbClr val="F92672"/>
                </a:solidFill>
                <a:latin typeface="Courier New" panose="02070309020205020404" pitchFamily="49" charset="0"/>
              </a:rPr>
              <a:t>:</a:t>
            </a:r>
            <a:r>
              <a:rPr lang="fr-FR" sz="1400" dirty="0">
                <a:solidFill>
                  <a:srgbClr val="DFDFDF"/>
                </a:solidFill>
                <a:latin typeface="Courier New" panose="02070309020205020404" pitchFamily="49" charset="0"/>
              </a:rPr>
              <a:t> </a:t>
            </a:r>
            <a:r>
              <a:rPr lang="fr-FR" sz="1400" dirty="0">
                <a:solidFill>
                  <a:srgbClr val="AE81FF"/>
                </a:solidFill>
                <a:latin typeface="Courier New" panose="02070309020205020404" pitchFamily="49" charset="0"/>
              </a:rPr>
              <a:t>1560789260</a:t>
            </a:r>
            <a:r>
              <a:rPr lang="fr-FR" sz="1400" dirty="0">
                <a:solidFill>
                  <a:srgbClr val="DFDFDF"/>
                </a:solidFill>
                <a:latin typeface="Courier New" panose="02070309020205020404" pitchFamily="49" charset="0"/>
              </a:rPr>
              <a:t> </a:t>
            </a:r>
            <a:r>
              <a:rPr lang="fr-FR" sz="1400" dirty="0" err="1">
                <a:solidFill>
                  <a:srgbClr val="F92672"/>
                </a:solidFill>
                <a:latin typeface="Courier New" panose="02070309020205020404" pitchFamily="49" charset="0"/>
              </a:rPr>
              <a:t>iss_position</a:t>
            </a:r>
            <a:r>
              <a:rPr lang="fr-FR" sz="1400" dirty="0">
                <a:solidFill>
                  <a:srgbClr val="F92672"/>
                </a:solidFill>
                <a:latin typeface="Courier New" panose="02070309020205020404" pitchFamily="49" charset="0"/>
              </a:rPr>
              <a:t>:</a:t>
            </a:r>
            <a:r>
              <a:rPr lang="fr-FR" sz="1400" dirty="0">
                <a:solidFill>
                  <a:srgbClr val="DFDFDF"/>
                </a:solidFill>
                <a:latin typeface="Courier New" panose="02070309020205020404" pitchFamily="49" charset="0"/>
              </a:rPr>
              <a:t> </a:t>
            </a:r>
          </a:p>
          <a:p>
            <a:pPr rtl="0"/>
            <a:r>
              <a:rPr lang="fr-FR" sz="1400" dirty="0">
                <a:solidFill>
                  <a:srgbClr val="DFDFDF"/>
                </a:solidFill>
                <a:latin typeface="Courier New" panose="02070309020205020404" pitchFamily="49" charset="0"/>
              </a:rPr>
              <a:t>	</a:t>
            </a:r>
            <a:r>
              <a:rPr lang="fr-FR" sz="1400" dirty="0">
                <a:solidFill>
                  <a:srgbClr val="F92672"/>
                </a:solidFill>
                <a:latin typeface="Courier New" panose="02070309020205020404" pitchFamily="49" charset="0"/>
              </a:rPr>
              <a:t>latitude:</a:t>
            </a:r>
            <a:r>
              <a:rPr lang="fr-FR" sz="1400" dirty="0">
                <a:solidFill>
                  <a:srgbClr val="DFDFDF"/>
                </a:solidFill>
                <a:latin typeface="Courier New" panose="02070309020205020404" pitchFamily="49" charset="0"/>
              </a:rPr>
              <a:t> </a:t>
            </a:r>
            <a:r>
              <a:rPr lang="fr-FR" sz="1400" dirty="0">
                <a:solidFill>
                  <a:srgbClr val="E6DB74"/>
                </a:solidFill>
                <a:latin typeface="Courier New" panose="02070309020205020404" pitchFamily="49" charset="0"/>
              </a:rPr>
              <a:t>'25.9990’</a:t>
            </a:r>
            <a:r>
              <a:rPr lang="fr-FR" sz="1400" dirty="0">
                <a:solidFill>
                  <a:srgbClr val="DFDFDF"/>
                </a:solidFill>
                <a:latin typeface="Courier New" panose="02070309020205020404" pitchFamily="49" charset="0"/>
              </a:rPr>
              <a:t> </a:t>
            </a:r>
            <a:r>
              <a:rPr lang="fr-FR" sz="1400" dirty="0">
                <a:solidFill>
                  <a:srgbClr val="F92672"/>
                </a:solidFill>
                <a:latin typeface="Courier New" panose="02070309020205020404" pitchFamily="49" charset="0"/>
              </a:rPr>
              <a:t>longitude:</a:t>
            </a:r>
            <a:r>
              <a:rPr lang="fr-FR" sz="1400" dirty="0">
                <a:solidFill>
                  <a:srgbClr val="DFDFDF"/>
                </a:solidFill>
                <a:latin typeface="Courier New" panose="02070309020205020404" pitchFamily="49" charset="0"/>
              </a:rPr>
              <a:t> </a:t>
            </a:r>
            <a:r>
              <a:rPr lang="fr-FR" sz="1400" dirty="0">
                <a:solidFill>
                  <a:srgbClr val="E6DB74"/>
                </a:solidFill>
                <a:latin typeface="Courier New" panose="02070309020205020404" pitchFamily="49" charset="0"/>
              </a:rPr>
              <a:t>'-132.6992'</a:t>
            </a:r>
          </a:p>
        </p:txBody>
      </p:sp>
      <p:sp>
        <p:nvSpPr>
          <p:cNvPr id="12" name="TextBox 11">
            <a:extLst>
              <a:ext uri="{FF2B5EF4-FFF2-40B4-BE49-F238E27FC236}">
                <a16:creationId xmlns="" xmlns:c="http://schemas.openxmlformats.org/drawingml/2006/chart" xmlns:c15="http://schemas.microsoft.com/office/drawing/2012/chart" xmlns:a16="http://schemas.microsoft.com/office/drawing/2014/main" id="{9137BE52-873B-8B41-9477-1624BCD5B33B}"/>
              </a:ext>
            </a:extLst>
          </p:cNvPr>
          <p:cNvSpPr txBox="1"/>
          <p:nvPr/>
        </p:nvSpPr>
        <p:spPr>
          <a:xfrm>
            <a:off x="5988611" y="4460171"/>
            <a:ext cx="1307153" cy="338554"/>
          </a:xfrm>
          <a:prstGeom prst="rect">
            <a:avLst/>
          </a:prstGeom>
          <a:noFill/>
        </p:spPr>
        <p:txBody>
          <a:bodyPr wrap="none" rtlCol="0">
            <a:spAutoFit/>
          </a:bodyPr>
          <a:lstStyle/>
          <a:p>
            <a:pPr rtl="0"/>
            <a:r>
              <a:rPr lang="fr-FR" sz="1600"/>
              <a:t>Format XML</a:t>
            </a:r>
          </a:p>
        </p:txBody>
      </p:sp>
      <p:sp>
        <p:nvSpPr>
          <p:cNvPr id="9" name="Rectangle 8">
            <a:extLst>
              <a:ext uri="{FF2B5EF4-FFF2-40B4-BE49-F238E27FC236}">
                <a16:creationId xmlns="" xmlns:c="http://schemas.openxmlformats.org/drawingml/2006/chart" xmlns:c15="http://schemas.microsoft.com/office/drawing/2012/chart" xmlns:a16="http://schemas.microsoft.com/office/drawing/2014/main" id="{53519BAC-D5DD-0C45-8E3E-6417A6711392}"/>
              </a:ext>
            </a:extLst>
          </p:cNvPr>
          <p:cNvSpPr/>
          <p:nvPr/>
        </p:nvSpPr>
        <p:spPr>
          <a:xfrm>
            <a:off x="4172744" y="2428846"/>
            <a:ext cx="4938888" cy="2031325"/>
          </a:xfrm>
          <a:prstGeom prst="rect">
            <a:avLst/>
          </a:prstGeom>
          <a:solidFill>
            <a:srgbClr val="000000"/>
          </a:solidFill>
        </p:spPr>
        <p:txBody>
          <a:bodyPr wrap="square">
            <a:spAutoFit/>
          </a:bodyPr>
          <a:lstStyle/>
          <a:p>
            <a:pPr rtl="0"/>
            <a:r>
              <a:rPr lang="fr-FR" sz="1400">
                <a:solidFill>
                  <a:srgbClr val="75715E"/>
                </a:solidFill>
                <a:latin typeface="Courier New" panose="02070309020205020404" pitchFamily="49" charset="0"/>
              </a:rPr>
              <a:t>&lt;?xml version="1.0" encoding="UTF-8" ?&gt;</a:t>
            </a:r>
            <a:r>
              <a:rPr lang="fr-FR" sz="1400">
                <a:solidFill>
                  <a:srgbClr val="DFDFDF"/>
                </a:solidFill>
                <a:latin typeface="Courier New" panose="02070309020205020404" pitchFamily="49" charset="0"/>
              </a:rPr>
              <a:t> </a:t>
            </a:r>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root</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 </a:t>
            </a:r>
          </a:p>
          <a:p>
            <a:pPr rtl="0"/>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message</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success</a:t>
            </a:r>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message</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 </a:t>
            </a:r>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timestamp</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1560789260</a:t>
            </a:r>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timestamp</a:t>
            </a:r>
            <a:r>
              <a:rPr lang="fr-FR" sz="1400">
                <a:solidFill>
                  <a:srgbClr val="F8F8F2"/>
                </a:solidFill>
                <a:latin typeface="Courier New" panose="02070309020205020404" pitchFamily="49" charset="0"/>
              </a:rPr>
              <a:t>&gt;</a:t>
            </a:r>
          </a:p>
          <a:p>
            <a:pPr rtl="0"/>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iss_position</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 </a:t>
            </a:r>
          </a:p>
          <a:p>
            <a:pPr rtl="0"/>
            <a:r>
              <a:rPr lang="fr-FR" sz="1400">
                <a:solidFill>
                  <a:srgbClr val="F8F8F2"/>
                </a:solidFill>
                <a:latin typeface="Courier New" panose="02070309020205020404" pitchFamily="49" charset="0"/>
              </a:rPr>
              <a:t>   &lt;</a:t>
            </a:r>
            <a:r>
              <a:rPr lang="fr-FR" sz="1400">
                <a:solidFill>
                  <a:srgbClr val="F92672"/>
                </a:solidFill>
                <a:latin typeface="Courier New" panose="02070309020205020404" pitchFamily="49" charset="0"/>
              </a:rPr>
              <a:t>latitude</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25.9990</a:t>
            </a:r>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latitude</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 </a:t>
            </a:r>
          </a:p>
          <a:p>
            <a:pPr rtl="0"/>
            <a:r>
              <a:rPr lang="fr-FR" sz="1400">
                <a:solidFill>
                  <a:srgbClr val="F8F8F2"/>
                </a:solidFill>
                <a:latin typeface="Courier New" panose="02070309020205020404" pitchFamily="49" charset="0"/>
              </a:rPr>
              <a:t>   &lt;</a:t>
            </a:r>
            <a:r>
              <a:rPr lang="fr-FR" sz="1400">
                <a:solidFill>
                  <a:srgbClr val="F92672"/>
                </a:solidFill>
                <a:latin typeface="Courier New" panose="02070309020205020404" pitchFamily="49" charset="0"/>
              </a:rPr>
              <a:t>longitude</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-132.6992</a:t>
            </a:r>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longitude</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 </a:t>
            </a:r>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iss_position</a:t>
            </a:r>
            <a:r>
              <a:rPr lang="fr-FR" sz="1400">
                <a:solidFill>
                  <a:srgbClr val="F8F8F2"/>
                </a:solidFill>
                <a:latin typeface="Courier New" panose="02070309020205020404" pitchFamily="49" charset="0"/>
              </a:rPr>
              <a:t>&gt;</a:t>
            </a:r>
            <a:r>
              <a:rPr lang="fr-FR" sz="1400">
                <a:solidFill>
                  <a:srgbClr val="DFDFDF"/>
                </a:solidFill>
                <a:latin typeface="Courier New" panose="02070309020205020404" pitchFamily="49" charset="0"/>
              </a:rPr>
              <a:t> </a:t>
            </a:r>
          </a:p>
          <a:p>
            <a:pPr rtl="0"/>
            <a:r>
              <a:rPr lang="fr-FR" sz="1400">
                <a:solidFill>
                  <a:srgbClr val="F8F8F2"/>
                </a:solidFill>
                <a:latin typeface="Courier New" panose="02070309020205020404" pitchFamily="49" charset="0"/>
              </a:rPr>
              <a:t>&lt;/</a:t>
            </a:r>
            <a:r>
              <a:rPr lang="fr-FR" sz="1400">
                <a:solidFill>
                  <a:srgbClr val="F92672"/>
                </a:solidFill>
                <a:latin typeface="Courier New" panose="02070309020205020404" pitchFamily="49" charset="0"/>
              </a:rPr>
              <a:t>root</a:t>
            </a:r>
            <a:r>
              <a:rPr lang="fr-FR" sz="1400">
                <a:solidFill>
                  <a:srgbClr val="F8F8F2"/>
                </a:solidFill>
                <a:latin typeface="Courier New" panose="02070309020205020404" pitchFamily="49" charset="0"/>
              </a:rPr>
              <a:t>&gt;</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247601937"/>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JSON Formats de données </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D35EE8E6-A6C6-C44B-B649-530DAD09C09E}"/>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JSON est un format de données lisible par l'humain utilisé par les applications pour stocker, transférer et lire des données. JSON est un format très populaire utilisé par les services Web et les API pour fournir des données publiques. Ceci est pour qu'il est facile à analyser et peut être utilisé avec la plupart des langages de programmation modernes, y compris Python.</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21181764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JSON Formats de données </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D35EE8E6-A6C6-C44B-B649-530DAD09C09E}"/>
              </a:ext>
            </a:extLst>
          </p:cNvPr>
          <p:cNvSpPr>
            <a:spLocks noGrp="1"/>
          </p:cNvSpPr>
          <p:nvPr>
            <p:ph idx="1"/>
          </p:nvPr>
        </p:nvSpPr>
        <p:spPr>
          <a:xfrm>
            <a:off x="355415" y="1944458"/>
            <a:ext cx="2584627" cy="2616253"/>
          </a:xfrm>
        </p:spPr>
        <p:txBody>
          <a:bodyPr/>
          <a:lstStyle/>
          <a:p>
            <a:pPr marL="0" indent="0" algn="l" rtl="0"/>
            <a:r>
              <a:rPr lang="fr-FR" sz="1600">
                <a:solidFill>
                  <a:srgbClr val="000000"/>
                </a:solidFill>
              </a:rPr>
              <a:t>Comparez le résultat IOS ci-dessus au résultat du format JSON. Notez que chaque objet (chaque paire clé / valeur) est une donnée différente sur l'interface, y compris son nom, une description et si l'interface est activée.</a:t>
            </a:r>
          </a:p>
        </p:txBody>
      </p:sp>
      <p:sp>
        <p:nvSpPr>
          <p:cNvPr id="9" name="Rectangle 8">
            <a:extLst>
              <a:ext uri="{FF2B5EF4-FFF2-40B4-BE49-F238E27FC236}">
                <a16:creationId xmlns="" xmlns:c="http://schemas.openxmlformats.org/drawingml/2006/chart" xmlns:c15="http://schemas.microsoft.com/office/drawing/2012/chart" xmlns:a16="http://schemas.microsoft.com/office/drawing/2014/main" id="{BC8602CE-C5D5-2140-8B5C-F70B8A73FBE7}"/>
              </a:ext>
            </a:extLst>
          </p:cNvPr>
          <p:cNvSpPr/>
          <p:nvPr/>
        </p:nvSpPr>
        <p:spPr>
          <a:xfrm>
            <a:off x="355415" y="770414"/>
            <a:ext cx="6530622" cy="738664"/>
          </a:xfrm>
          <a:prstGeom prst="rect">
            <a:avLst/>
          </a:prstGeom>
          <a:solidFill>
            <a:srgbClr val="000000"/>
          </a:solidFill>
        </p:spPr>
        <p:txBody>
          <a:bodyPr wrap="square">
            <a:spAutoFit/>
          </a:bodyPr>
          <a:lstStyle/>
          <a:p>
            <a:pPr rtl="0"/>
            <a:r>
              <a:rPr lang="fr-FR" sz="1400" dirty="0">
                <a:solidFill>
                  <a:srgbClr val="DFDFDF"/>
                </a:solidFill>
                <a:latin typeface="Courier New" panose="02070309020205020404" pitchFamily="49" charset="0"/>
              </a:rPr>
              <a:t>GigabitEthernet0/0/0 </a:t>
            </a:r>
            <a:r>
              <a:rPr lang="fr-FR" sz="1400" dirty="0" err="1" smtClean="0">
                <a:solidFill>
                  <a:srgbClr val="DFDFDF"/>
                </a:solidFill>
                <a:latin typeface="Courier New" panose="02070309020205020404" pitchFamily="49" charset="0"/>
              </a:rPr>
              <a:t>is</a:t>
            </a:r>
            <a:r>
              <a:rPr lang="fr-FR" sz="1400" dirty="0" smtClean="0">
                <a:solidFill>
                  <a:srgbClr val="DFDFDF"/>
                </a:solidFill>
                <a:latin typeface="Courier New" panose="02070309020205020404" pitchFamily="49" charset="0"/>
              </a:rPr>
              <a:t> up</a:t>
            </a:r>
            <a:r>
              <a:rPr lang="fr-FR" sz="1400" dirty="0">
                <a:solidFill>
                  <a:srgbClr val="DFDFDF"/>
                </a:solidFill>
                <a:latin typeface="Courier New" panose="02070309020205020404" pitchFamily="49" charset="0"/>
              </a:rPr>
              <a:t>, line </a:t>
            </a:r>
            <a:r>
              <a:rPr lang="fr-FR" sz="1400" dirty="0" err="1">
                <a:solidFill>
                  <a:srgbClr val="DFDFDF"/>
                </a:solidFill>
                <a:latin typeface="Courier New" panose="02070309020205020404" pitchFamily="49" charset="0"/>
              </a:rPr>
              <a:t>protocol</a:t>
            </a:r>
            <a:r>
              <a:rPr lang="fr-FR" sz="1400" dirty="0">
                <a:solidFill>
                  <a:srgbClr val="DFDFDF"/>
                </a:solidFill>
                <a:latin typeface="Courier New" panose="02070309020205020404" pitchFamily="49" charset="0"/>
              </a:rPr>
              <a:t> </a:t>
            </a:r>
            <a:r>
              <a:rPr lang="fr-FR" sz="1400" dirty="0" err="1" smtClean="0">
                <a:solidFill>
                  <a:srgbClr val="DFDFDF"/>
                </a:solidFill>
                <a:latin typeface="Courier New" panose="02070309020205020404" pitchFamily="49" charset="0"/>
              </a:rPr>
              <a:t>is</a:t>
            </a:r>
            <a:r>
              <a:rPr lang="fr-FR" sz="1400" dirty="0" smtClean="0">
                <a:solidFill>
                  <a:srgbClr val="DFDFDF"/>
                </a:solidFill>
                <a:latin typeface="Courier New" panose="02070309020205020404" pitchFamily="49" charset="0"/>
              </a:rPr>
              <a:t> up </a:t>
            </a:r>
            <a:r>
              <a:rPr lang="fr-FR" sz="1400" dirty="0">
                <a:solidFill>
                  <a:srgbClr val="DFDFDF"/>
                </a:solidFill>
                <a:latin typeface="Courier New" panose="02070309020205020404" pitchFamily="49" charset="0"/>
              </a:rPr>
              <a:t>(</a:t>
            </a:r>
            <a:r>
              <a:rPr lang="fr-FR" sz="1400" dirty="0" err="1" smtClean="0">
                <a:solidFill>
                  <a:srgbClr val="DFDFDF"/>
                </a:solidFill>
                <a:latin typeface="Courier New" panose="02070309020205020404" pitchFamily="49" charset="0"/>
              </a:rPr>
              <a:t>connected</a:t>
            </a:r>
            <a:r>
              <a:rPr lang="fr-FR" sz="1400" dirty="0" smtClean="0">
                <a:solidFill>
                  <a:srgbClr val="DFDFDF"/>
                </a:solidFill>
                <a:latin typeface="Courier New" panose="02070309020205020404" pitchFamily="49" charset="0"/>
              </a:rPr>
              <a:t>) </a:t>
            </a:r>
            <a:endParaRPr lang="fr-FR" sz="1400" dirty="0">
              <a:solidFill>
                <a:srgbClr val="DFDFDF"/>
              </a:solidFill>
              <a:latin typeface="Courier New" panose="02070309020205020404" pitchFamily="49" charset="0"/>
            </a:endParaRPr>
          </a:p>
          <a:p>
            <a:pPr rtl="0"/>
            <a:r>
              <a:rPr lang="fr-FR" sz="1400" dirty="0">
                <a:solidFill>
                  <a:srgbClr val="DFDFDF"/>
                </a:solidFill>
                <a:latin typeface="Courier New" panose="02070309020205020404" pitchFamily="49" charset="0"/>
              </a:rPr>
              <a:t>   Description: </a:t>
            </a:r>
            <a:r>
              <a:rPr lang="fr-FR" sz="1400" dirty="0" smtClean="0">
                <a:solidFill>
                  <a:srgbClr val="DFDFDF"/>
                </a:solidFill>
                <a:latin typeface="Courier New" panose="02070309020205020404" pitchFamily="49" charset="0"/>
              </a:rPr>
              <a:t>WAN </a:t>
            </a:r>
            <a:r>
              <a:rPr lang="fr-FR" sz="1400" dirty="0" smtClean="0">
                <a:solidFill>
                  <a:srgbClr val="DFDFDF"/>
                </a:solidFill>
                <a:latin typeface="Courier New" panose="02070309020205020404" pitchFamily="49" charset="0"/>
              </a:rPr>
              <a:t>6.0.2/24</a:t>
            </a:r>
            <a:endParaRPr lang="fr-FR" sz="1400" dirty="0" smtClean="0">
              <a:solidFill>
                <a:srgbClr val="DFDFDF"/>
              </a:solidFill>
              <a:latin typeface="Courier New" panose="02070309020205020404" pitchFamily="49" charset="0"/>
            </a:endParaRPr>
          </a:p>
          <a:p>
            <a:r>
              <a:rPr lang="fr-FR" sz="1400" dirty="0" smtClean="0">
                <a:solidFill>
                  <a:srgbClr val="DFDFDF"/>
                </a:solidFill>
                <a:latin typeface="Courier New" panose="02070309020205020404" pitchFamily="49" charset="0"/>
              </a:rPr>
              <a:t>   </a:t>
            </a:r>
            <a:r>
              <a:rPr lang="fr-FR" sz="1400" dirty="0" smtClean="0">
                <a:solidFill>
                  <a:srgbClr val="DFDFDF"/>
                </a:solidFill>
                <a:latin typeface="Courier New" panose="02070309020205020404" pitchFamily="49" charset="0"/>
              </a:rPr>
              <a:t>internet </a:t>
            </a:r>
            <a:r>
              <a:rPr lang="fr-FR" sz="1400" dirty="0" err="1" smtClean="0">
                <a:solidFill>
                  <a:srgbClr val="DFDFDF"/>
                </a:solidFill>
                <a:latin typeface="Courier New" panose="02070309020205020404" pitchFamily="49" charset="0"/>
              </a:rPr>
              <a:t>adress</a:t>
            </a:r>
            <a:r>
              <a:rPr lang="fr-FR" sz="1400" dirty="0" smtClean="0">
                <a:solidFill>
                  <a:srgbClr val="DFDFDF"/>
                </a:solidFill>
                <a:latin typeface="Courier New" panose="02070309020205020404" pitchFamily="49" charset="0"/>
              </a:rPr>
              <a:t> </a:t>
            </a:r>
            <a:r>
              <a:rPr lang="fr-FR" sz="1400" dirty="0" err="1" smtClean="0">
                <a:solidFill>
                  <a:srgbClr val="DFDFDF"/>
                </a:solidFill>
                <a:latin typeface="Courier New" panose="02070309020205020404" pitchFamily="49" charset="0"/>
              </a:rPr>
              <a:t>is</a:t>
            </a:r>
            <a:r>
              <a:rPr lang="fr-FR" sz="1400" dirty="0" smtClean="0">
                <a:solidFill>
                  <a:srgbClr val="DFDFDF"/>
                </a:solidFill>
                <a:latin typeface="Courier New" panose="02070309020205020404" pitchFamily="49" charset="0"/>
              </a:rPr>
              <a:t> 172.1</a:t>
            </a:r>
            <a:endParaRPr lang="fr-FR" sz="1400" dirty="0">
              <a:solidFill>
                <a:srgbClr val="DFDFDF"/>
              </a:solidFill>
              <a:latin typeface="Courier New" panose="02070309020205020404" pitchFamily="49" charset="0"/>
            </a:endParaRPr>
          </a:p>
        </p:txBody>
      </p:sp>
      <p:sp>
        <p:nvSpPr>
          <p:cNvPr id="2" name="Rectangle 1">
            <a:extLst>
              <a:ext uri="{FF2B5EF4-FFF2-40B4-BE49-F238E27FC236}">
                <a16:creationId xmlns="" xmlns:c="http://schemas.openxmlformats.org/drawingml/2006/chart" xmlns:c15="http://schemas.microsoft.com/office/drawing/2012/chart" xmlns:a16="http://schemas.microsoft.com/office/drawing/2014/main" id="{83F1A063-B818-1E43-8568-0A081E890338}"/>
              </a:ext>
            </a:extLst>
          </p:cNvPr>
          <p:cNvSpPr/>
          <p:nvPr/>
        </p:nvSpPr>
        <p:spPr>
          <a:xfrm>
            <a:off x="3891516" y="1819513"/>
            <a:ext cx="4954771" cy="3323987"/>
          </a:xfrm>
          <a:prstGeom prst="rect">
            <a:avLst/>
          </a:prstGeom>
          <a:solidFill>
            <a:srgbClr val="000000"/>
          </a:solidFill>
        </p:spPr>
        <p:txBody>
          <a:bodyPr wrap="square">
            <a:spAutoFit/>
          </a:bodyPr>
          <a:lstStyle/>
          <a:p>
            <a:pPr rtl="0"/>
            <a:r>
              <a:rPr lang="fr-FR" sz="1400" dirty="0">
                <a:solidFill>
                  <a:srgbClr val="DFDFDF"/>
                </a:solidFill>
                <a:latin typeface="Courier New" panose="02070309020205020404" pitchFamily="49" charset="0"/>
              </a:rPr>
              <a:t>{ </a:t>
            </a:r>
          </a:p>
          <a:p>
            <a:pPr rtl="0"/>
            <a:r>
              <a:rPr lang="fr-FR" sz="1400" dirty="0">
                <a:solidFill>
                  <a:srgbClr val="F92672"/>
                </a:solidFill>
                <a:latin typeface="Courier New" panose="02070309020205020404" pitchFamily="49" charset="0"/>
              </a:rPr>
              <a:t>"</a:t>
            </a:r>
            <a:r>
              <a:rPr lang="fr-FR" sz="1400" dirty="0" err="1">
                <a:solidFill>
                  <a:srgbClr val="F92672"/>
                </a:solidFill>
                <a:latin typeface="Courier New" panose="02070309020205020404" pitchFamily="49" charset="0"/>
              </a:rPr>
              <a:t>ietf-interfaces:interface</a:t>
            </a:r>
            <a:r>
              <a:rPr lang="fr-FR" sz="1400" dirty="0">
                <a:solidFill>
                  <a:srgbClr val="F92672"/>
                </a:solidFill>
                <a:latin typeface="Courier New" panose="02070309020205020404" pitchFamily="49" charset="0"/>
              </a:rPr>
              <a:t>"</a:t>
            </a:r>
            <a:r>
              <a:rPr lang="fr-FR" sz="1400" dirty="0">
                <a:solidFill>
                  <a:srgbClr val="DFDFDF"/>
                </a:solidFill>
                <a:latin typeface="Courier New" panose="02070309020205020404" pitchFamily="49" charset="0"/>
              </a:rPr>
              <a:t>: { </a:t>
            </a:r>
          </a:p>
          <a:p>
            <a:pPr rtl="0"/>
            <a:r>
              <a:rPr lang="fr-FR" sz="1400" dirty="0">
                <a:solidFill>
                  <a:srgbClr val="F92672"/>
                </a:solidFill>
                <a:latin typeface="Courier New" panose="02070309020205020404" pitchFamily="49" charset="0"/>
              </a:rPr>
              <a:t> "</a:t>
            </a:r>
            <a:r>
              <a:rPr lang="fr-FR" sz="1400" dirty="0" err="1">
                <a:solidFill>
                  <a:srgbClr val="F92672"/>
                </a:solidFill>
                <a:latin typeface="Courier New" panose="02070309020205020404" pitchFamily="49" charset="0"/>
              </a:rPr>
              <a:t>name</a:t>
            </a:r>
            <a:r>
              <a:rPr lang="fr-FR" sz="1400" dirty="0">
                <a:solidFill>
                  <a:srgbClr val="F92672"/>
                </a:solidFill>
                <a:latin typeface="Courier New" panose="02070309020205020404" pitchFamily="49" charset="0"/>
              </a:rPr>
              <a:t>"</a:t>
            </a:r>
            <a:r>
              <a:rPr lang="fr-FR" sz="1400" dirty="0">
                <a:solidFill>
                  <a:srgbClr val="DFDFDF"/>
                </a:solidFill>
                <a:latin typeface="Courier New" panose="02070309020205020404" pitchFamily="49" charset="0"/>
              </a:rPr>
              <a:t>: </a:t>
            </a:r>
            <a:r>
              <a:rPr lang="fr-FR" sz="1400" dirty="0">
                <a:solidFill>
                  <a:srgbClr val="E6DB74"/>
                </a:solidFill>
                <a:latin typeface="Courier New" panose="02070309020205020404" pitchFamily="49" charset="0"/>
              </a:rPr>
              <a:t>"GigabitEthernet0/0/0"</a:t>
            </a:r>
            <a:r>
              <a:rPr lang="fr-FR" sz="1400" dirty="0">
                <a:solidFill>
                  <a:srgbClr val="DFDFDF"/>
                </a:solidFill>
                <a:latin typeface="Courier New" panose="02070309020205020404" pitchFamily="49" charset="0"/>
              </a:rPr>
              <a:t>,</a:t>
            </a:r>
          </a:p>
          <a:p>
            <a:r>
              <a:rPr lang="fr-FR" sz="1400" dirty="0">
                <a:solidFill>
                  <a:srgbClr val="DFDFDF"/>
                </a:solidFill>
                <a:latin typeface="Courier New" panose="02070309020205020404" pitchFamily="49" charset="0"/>
              </a:rPr>
              <a:t>	</a:t>
            </a:r>
            <a:r>
              <a:rPr lang="fr-FR" sz="1400" dirty="0">
                <a:solidFill>
                  <a:srgbClr val="F92672"/>
                </a:solidFill>
                <a:latin typeface="Courier New" panose="02070309020205020404" pitchFamily="49" charset="0"/>
              </a:rPr>
              <a:t>"description"</a:t>
            </a:r>
            <a:r>
              <a:rPr lang="fr-FR" sz="1400" dirty="0">
                <a:solidFill>
                  <a:srgbClr val="DFDFDF"/>
                </a:solidFill>
                <a:latin typeface="Courier New" panose="02070309020205020404" pitchFamily="49" charset="0"/>
              </a:rPr>
              <a:t>: </a:t>
            </a:r>
            <a:r>
              <a:rPr lang="fr-FR" sz="1400" dirty="0" smtClean="0">
                <a:solidFill>
                  <a:srgbClr val="E6DB74"/>
                </a:solidFill>
                <a:latin typeface="Courier New" panose="02070309020205020404" pitchFamily="49" charset="0"/>
              </a:rPr>
              <a:t>"WAN", </a:t>
            </a:r>
            <a:endParaRPr lang="fr-FR" sz="1400" dirty="0">
              <a:solidFill>
                <a:srgbClr val="E6DB74"/>
              </a:solidFill>
              <a:latin typeface="Courier New" panose="02070309020205020404" pitchFamily="49" charset="0"/>
            </a:endParaRPr>
          </a:p>
          <a:p>
            <a:pPr rtl="0"/>
            <a:r>
              <a:rPr lang="fr-FR" sz="1400" dirty="0">
                <a:solidFill>
                  <a:srgbClr val="E6DB74"/>
                </a:solidFill>
                <a:latin typeface="Courier New" panose="02070309020205020404" pitchFamily="49" charset="0"/>
              </a:rPr>
              <a:t>	"</a:t>
            </a:r>
            <a:r>
              <a:rPr lang="fr-FR" sz="1400" dirty="0" err="1" smtClean="0">
                <a:solidFill>
                  <a:srgbClr val="DFDFDF"/>
                </a:solidFill>
                <a:latin typeface="Courier New" panose="02070309020205020404" pitchFamily="49" charset="0"/>
              </a:rPr>
              <a:t>activated</a:t>
            </a:r>
            <a:r>
              <a:rPr lang="fr-FR" sz="1400" dirty="0" smtClean="0">
                <a:solidFill>
                  <a:srgbClr val="E6DB74"/>
                </a:solidFill>
                <a:latin typeface="Courier New" panose="02070309020205020404" pitchFamily="49" charset="0"/>
              </a:rPr>
              <a:t>": </a:t>
            </a:r>
            <a:r>
              <a:rPr lang="fr-FR" sz="1400" dirty="0" err="1" smtClean="0">
                <a:solidFill>
                  <a:srgbClr val="E6DB74"/>
                </a:solidFill>
                <a:latin typeface="Courier New" panose="02070309020205020404" pitchFamily="49" charset="0"/>
              </a:rPr>
              <a:t>yes</a:t>
            </a:r>
            <a:r>
              <a:rPr lang="fr-FR" sz="1400" dirty="0" smtClean="0">
                <a:solidFill>
                  <a:srgbClr val="E6DB74"/>
                </a:solidFill>
                <a:latin typeface="Courier New" panose="02070309020205020404" pitchFamily="49" charset="0"/>
              </a:rPr>
              <a:t>, </a:t>
            </a:r>
            <a:endParaRPr lang="fr-FR" sz="1400" dirty="0">
              <a:solidFill>
                <a:srgbClr val="E6DB74"/>
              </a:solidFill>
              <a:latin typeface="Courier New" panose="02070309020205020404" pitchFamily="49" charset="0"/>
            </a:endParaRPr>
          </a:p>
          <a:p>
            <a:pPr rtl="0"/>
            <a:r>
              <a:rPr lang="fr-FR" sz="1400" dirty="0">
                <a:solidFill>
                  <a:srgbClr val="E6DB74"/>
                </a:solidFill>
                <a:latin typeface="Courier New" panose="02070309020205020404" pitchFamily="49" charset="0"/>
              </a:rPr>
              <a:t>	"</a:t>
            </a:r>
            <a:r>
              <a:rPr lang="fr-FR" sz="1400" dirty="0">
                <a:solidFill>
                  <a:srgbClr val="DFDFDF"/>
                </a:solidFill>
                <a:latin typeface="Courier New" panose="02070309020205020404" pitchFamily="49" charset="0"/>
              </a:rPr>
              <a:t>ietf-ip:ipv4</a:t>
            </a:r>
            <a:r>
              <a:rPr lang="fr-FR" sz="1400" dirty="0">
                <a:solidFill>
                  <a:srgbClr val="E6DB74"/>
                </a:solidFill>
                <a:latin typeface="Courier New" panose="02070309020205020404" pitchFamily="49" charset="0"/>
              </a:rPr>
              <a:t>": { </a:t>
            </a:r>
          </a:p>
          <a:p>
            <a:pPr rtl="0"/>
            <a:r>
              <a:rPr lang="fr-FR" sz="1400" dirty="0">
                <a:solidFill>
                  <a:srgbClr val="E6DB74"/>
                </a:solidFill>
                <a:latin typeface="Courier New" panose="02070309020205020404" pitchFamily="49" charset="0"/>
              </a:rPr>
              <a:t>		"</a:t>
            </a:r>
            <a:r>
              <a:rPr lang="fr-FR" sz="1400" dirty="0" err="1">
                <a:solidFill>
                  <a:srgbClr val="DFDFDF"/>
                </a:solidFill>
                <a:latin typeface="Courier New" panose="02070309020205020404" pitchFamily="49" charset="0"/>
              </a:rPr>
              <a:t>adress</a:t>
            </a:r>
            <a:r>
              <a:rPr lang="fr-FR" sz="1400" dirty="0">
                <a:solidFill>
                  <a:srgbClr val="E6DB74"/>
                </a:solidFill>
                <a:latin typeface="Courier New" panose="02070309020205020404" pitchFamily="49" charset="0"/>
              </a:rPr>
              <a:t>": [ </a:t>
            </a:r>
          </a:p>
          <a:p>
            <a:pPr rtl="0"/>
            <a:r>
              <a:rPr lang="fr-FR" sz="1400" dirty="0">
                <a:solidFill>
                  <a:srgbClr val="E6DB74"/>
                </a:solidFill>
                <a:latin typeface="Courier New" panose="02070309020205020404" pitchFamily="49" charset="0"/>
              </a:rPr>
              <a:t>			{ </a:t>
            </a:r>
          </a:p>
          <a:p>
            <a:pPr rtl="0"/>
            <a:r>
              <a:rPr lang="fr-FR" sz="1400" dirty="0">
                <a:solidFill>
                  <a:srgbClr val="E6DB74"/>
                </a:solidFill>
                <a:latin typeface="Courier New" panose="02070309020205020404" pitchFamily="49" charset="0"/>
              </a:rPr>
              <a:t>			"</a:t>
            </a:r>
            <a:r>
              <a:rPr lang="fr-FR" sz="1400" dirty="0" err="1">
                <a:solidFill>
                  <a:srgbClr val="DFDFDF"/>
                </a:solidFill>
                <a:latin typeface="Courier New" panose="02070309020205020404" pitchFamily="49" charset="0"/>
              </a:rPr>
              <a:t>ip</a:t>
            </a:r>
            <a:r>
              <a:rPr lang="fr-FR" sz="1400" dirty="0">
                <a:solidFill>
                  <a:srgbClr val="E6DB74"/>
                </a:solidFill>
                <a:latin typeface="Courier New" panose="02070309020205020404" pitchFamily="49" charset="0"/>
              </a:rPr>
              <a:t>": "</a:t>
            </a:r>
            <a:r>
              <a:rPr lang="fr-FR" sz="1400" dirty="0">
                <a:solidFill>
                  <a:srgbClr val="AE81FF"/>
                </a:solidFill>
                <a:latin typeface="Courier New" panose="02070309020205020404" pitchFamily="49" charset="0"/>
              </a:rPr>
              <a:t>172.16.0.2</a:t>
            </a:r>
            <a:r>
              <a:rPr lang="fr-FR" sz="1400" dirty="0">
                <a:solidFill>
                  <a:srgbClr val="E6DB74"/>
                </a:solidFill>
                <a:latin typeface="Courier New" panose="02070309020205020404" pitchFamily="49" charset="0"/>
              </a:rPr>
              <a:t>", </a:t>
            </a:r>
          </a:p>
          <a:p>
            <a:pPr rtl="0"/>
            <a:r>
              <a:rPr lang="fr-FR" sz="1400" dirty="0">
                <a:solidFill>
                  <a:srgbClr val="E6DB74"/>
                </a:solidFill>
                <a:latin typeface="Courier New" panose="02070309020205020404" pitchFamily="49" charset="0"/>
              </a:rPr>
              <a:t>			"</a:t>
            </a:r>
            <a:r>
              <a:rPr lang="fr-FR" sz="1400" dirty="0" err="1">
                <a:solidFill>
                  <a:srgbClr val="DFDFDF"/>
                </a:solidFill>
                <a:latin typeface="Courier New" panose="02070309020205020404" pitchFamily="49" charset="0"/>
              </a:rPr>
              <a:t>netmask</a:t>
            </a:r>
            <a:r>
              <a:rPr lang="fr-FR" sz="1400" dirty="0">
                <a:solidFill>
                  <a:srgbClr val="E6DB74"/>
                </a:solidFill>
                <a:latin typeface="Courier New" panose="02070309020205020404" pitchFamily="49" charset="0"/>
              </a:rPr>
              <a:t>": "</a:t>
            </a:r>
            <a:r>
              <a:rPr lang="fr-FR" sz="1400" dirty="0">
                <a:solidFill>
                  <a:srgbClr val="AE81FF"/>
                </a:solidFill>
                <a:latin typeface="Courier New" panose="02070309020205020404" pitchFamily="49" charset="0"/>
              </a:rPr>
              <a:t>255.255.255.0</a:t>
            </a:r>
            <a:r>
              <a:rPr lang="fr-FR" sz="1400" dirty="0">
                <a:solidFill>
                  <a:srgbClr val="E6DB74"/>
                </a:solidFill>
                <a:latin typeface="Courier New" panose="02070309020205020404" pitchFamily="49" charset="0"/>
              </a:rPr>
              <a:t>" </a:t>
            </a:r>
          </a:p>
          <a:p>
            <a:pPr rtl="0"/>
            <a:r>
              <a:rPr lang="fr-FR" sz="1400" dirty="0">
                <a:solidFill>
                  <a:srgbClr val="E6DB74"/>
                </a:solidFill>
                <a:latin typeface="Courier New" panose="02070309020205020404" pitchFamily="49" charset="0"/>
              </a:rPr>
              <a:t>			} </a:t>
            </a:r>
          </a:p>
          <a:p>
            <a:pPr rtl="0"/>
            <a:r>
              <a:rPr lang="fr-FR" sz="1400" dirty="0">
                <a:solidFill>
                  <a:srgbClr val="E6DB74"/>
                </a:solidFill>
                <a:latin typeface="Courier New" panose="02070309020205020404" pitchFamily="49" charset="0"/>
              </a:rPr>
              <a:t>		] </a:t>
            </a:r>
          </a:p>
          <a:p>
            <a:pPr rtl="0"/>
            <a:r>
              <a:rPr lang="fr-FR" sz="1400" dirty="0">
                <a:solidFill>
                  <a:srgbClr val="E6DB74"/>
                </a:solidFill>
                <a:latin typeface="Courier New" panose="02070309020205020404" pitchFamily="49" charset="0"/>
              </a:rPr>
              <a:t>	} </a:t>
            </a:r>
          </a:p>
          <a:p>
            <a:pPr rtl="0"/>
            <a:r>
              <a:rPr lang="fr-FR" sz="1400" dirty="0">
                <a:solidFill>
                  <a:srgbClr val="E6DB74"/>
                </a:solidFill>
                <a:latin typeface="Courier New" panose="02070309020205020404" pitchFamily="49" charset="0"/>
              </a:rPr>
              <a:t>  } </a:t>
            </a:r>
          </a:p>
          <a:p>
            <a:pPr rtl="0"/>
            <a:r>
              <a:rPr lang="fr-FR" sz="1400" dirty="0">
                <a:solidFill>
                  <a:srgbClr val="E6DB74"/>
                </a:solidFill>
                <a:latin typeface="Courier New" panose="02070309020205020404" pitchFamily="49" charset="0"/>
              </a:rPr>
              <a:t>}</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6917699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Règles de Syntaxe JSON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3F42D1A2-7EC5-3E4A-9EAC-676BB7791F4C}"/>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 sont quelques-unes des caractéristiques de JSON:</a:t>
            </a:r>
          </a:p>
          <a:p>
            <a:pPr marL="285750" indent="-285750" algn="l" rtl="0">
              <a:buFont typeface="Arial" panose="020B0604020202020204" pitchFamily="34" charset="0"/>
              <a:buChar char="•"/>
            </a:pPr>
            <a:r>
              <a:rPr lang="fr-FR" sz="1600">
                <a:solidFill>
                  <a:srgbClr val="000000"/>
                </a:solidFill>
              </a:rPr>
              <a:t>Il utilise une structure hiérarchique et contient des valeurs imbriquées.</a:t>
            </a:r>
          </a:p>
          <a:p>
            <a:pPr marL="285750" indent="-285750" algn="l" rtl="0">
              <a:buFont typeface="Arial" panose="020B0604020202020204" pitchFamily="34" charset="0"/>
              <a:buChar char="•"/>
            </a:pPr>
            <a:r>
              <a:rPr lang="fr-FR" sz="1600">
                <a:solidFill>
                  <a:srgbClr val="000000"/>
                </a:solidFill>
              </a:rPr>
              <a:t>Il utilise des accolades { } pour contenir des objets et des crochets [ ]  contiennent des tableaux.</a:t>
            </a:r>
          </a:p>
          <a:p>
            <a:pPr marL="285750" indent="-285750" algn="l" rtl="0">
              <a:buFont typeface="Arial" panose="020B0604020202020204" pitchFamily="34" charset="0"/>
              <a:buChar char="•"/>
            </a:pPr>
            <a:r>
              <a:rPr lang="fr-FR" sz="1600">
                <a:solidFill>
                  <a:srgbClr val="000000"/>
                </a:solidFill>
              </a:rPr>
              <a:t>Ses données sont écrites sous forme de paires clé / valeur.</a:t>
            </a:r>
          </a:p>
          <a:p>
            <a:pPr marL="285750" indent="-285750" algn="l">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Dans JSON, les données appelées objet sont une ou plusieurs paires clé / valeur entre accolades { }. La syntaxe d'un objet JSON comprend:</a:t>
            </a:r>
          </a:p>
          <a:p>
            <a:pPr marL="285750" indent="-285750" algn="l" rtl="0">
              <a:buFont typeface="Arial" panose="020B0604020202020204" pitchFamily="34" charset="0"/>
              <a:buChar char="•"/>
            </a:pPr>
            <a:r>
              <a:rPr lang="fr-FR" sz="1600">
                <a:solidFill>
                  <a:srgbClr val="000000"/>
                </a:solidFill>
              </a:rPr>
              <a:t>Les clés doivent être des chaînes entre guillemets " ".</a:t>
            </a:r>
          </a:p>
          <a:p>
            <a:pPr marL="285750" indent="-285750" algn="l" rtl="0">
              <a:buFont typeface="Arial" panose="020B0604020202020204" pitchFamily="34" charset="0"/>
              <a:buChar char="•"/>
            </a:pPr>
            <a:r>
              <a:rPr lang="fr-FR" sz="1600">
                <a:solidFill>
                  <a:srgbClr val="000000"/>
                </a:solidFill>
              </a:rPr>
              <a:t>Les valeurs doivent être un type de données JSON valide (chaîne, nombre, tableau, booléen, nul ou autre objet).</a:t>
            </a:r>
          </a:p>
          <a:p>
            <a:pPr marL="285750" indent="-285750" algn="l" rtl="0">
              <a:buFont typeface="Arial" panose="020B0604020202020204" pitchFamily="34" charset="0"/>
              <a:buChar char="•"/>
            </a:pPr>
            <a:r>
              <a:rPr lang="fr-FR" sz="1600">
                <a:solidFill>
                  <a:srgbClr val="000000"/>
                </a:solidFill>
              </a:rPr>
              <a:t>Les clés et les valeurs sont séparées par deux points.</a:t>
            </a:r>
          </a:p>
          <a:p>
            <a:pPr marL="285750" indent="-285750" algn="l" rtl="0">
              <a:buFont typeface="Arial" panose="020B0604020202020204" pitchFamily="34" charset="0"/>
              <a:buChar char="•"/>
            </a:pPr>
            <a:r>
              <a:rPr lang="fr-FR" sz="1600">
                <a:solidFill>
                  <a:srgbClr val="000000"/>
                </a:solidFill>
              </a:rPr>
              <a:t>Plusieurs paires clé / valeur dans un objet sont séparées par des virgules.</a:t>
            </a:r>
          </a:p>
          <a:p>
            <a:pPr marL="285750" indent="-285750" algn="l" rtl="0">
              <a:buFont typeface="Arial" panose="020B0604020202020204" pitchFamily="34" charset="0"/>
              <a:buChar char="•"/>
            </a:pPr>
            <a:r>
              <a:rPr lang="fr-FR" sz="1600">
                <a:solidFill>
                  <a:srgbClr val="000000"/>
                </a:solidFill>
              </a:rPr>
              <a:t>L'espace blanc n'est pas significatif.</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29014601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Formats de Données</a:t>
            </a:r>
            <a:r>
              <a:rPr lang="en-US" dirty="0"/>
              <a:t/>
            </a:r>
            <a:br>
              <a:rPr lang="en-US" dirty="0"/>
            </a:br>
            <a:r>
              <a:rPr lang="fr-FR" sz="2400" dirty="0"/>
              <a:t>Règles de Syntaxe JSON </a:t>
            </a:r>
            <a:r>
              <a:rPr lang="fr-FR" sz="2400" dirty="0" smtClean="0"/>
              <a:t>(suite)</a:t>
            </a:r>
            <a:endParaRPr lang="fr-FR" sz="2400" dirty="0"/>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88751350-ED1D-9741-A514-92919916F623}"/>
              </a:ext>
            </a:extLst>
          </p:cNvPr>
          <p:cNvSpPr>
            <a:spLocks noGrp="1"/>
          </p:cNvSpPr>
          <p:nvPr>
            <p:ph idx="1"/>
          </p:nvPr>
        </p:nvSpPr>
        <p:spPr>
          <a:xfrm>
            <a:off x="474662" y="731837"/>
            <a:ext cx="8280057" cy="3689897"/>
          </a:xfrm>
        </p:spPr>
        <p:txBody>
          <a:bodyPr/>
          <a:lstStyle/>
          <a:p>
            <a:pPr marL="0" indent="0" algn="l" rtl="0"/>
            <a:r>
              <a:rPr lang="fr-FR" sz="1600" dirty="0">
                <a:solidFill>
                  <a:srgbClr val="000000"/>
                </a:solidFill>
              </a:rPr>
              <a:t>Parfois, une clé peut contenir plusieurs valeurs. C'est ce qu'on appelle un tableau. Un tableau en JSON est une liste ordonnée de valeurs. Les caractéristiques des tableaux dans JSON incluent:</a:t>
            </a:r>
          </a:p>
          <a:p>
            <a:pPr marL="342900" indent="-342900" algn="l" rtl="0">
              <a:buFont typeface="Arial" panose="020B0604020202020204" pitchFamily="34" charset="0"/>
              <a:buChar char="•"/>
            </a:pPr>
            <a:r>
              <a:rPr lang="fr-FR" sz="1600" dirty="0">
                <a:solidFill>
                  <a:srgbClr val="000000"/>
                </a:solidFill>
              </a:rPr>
              <a:t>La clé suivie de deux-points et d'une liste de valeurs entre crochets [ ]</a:t>
            </a:r>
          </a:p>
          <a:p>
            <a:pPr marL="342900" indent="-342900" algn="l" rtl="0">
              <a:buFont typeface="Arial" panose="020B0604020202020204" pitchFamily="34" charset="0"/>
              <a:buChar char="•"/>
            </a:pPr>
            <a:r>
              <a:rPr lang="fr-FR" sz="1600" dirty="0">
                <a:solidFill>
                  <a:srgbClr val="000000"/>
                </a:solidFill>
              </a:rPr>
              <a:t>Un tableau est une liste ordonnée de valeurs.</a:t>
            </a:r>
          </a:p>
          <a:p>
            <a:pPr marL="342900" indent="-342900" algn="l" rtl="0">
              <a:buFont typeface="Arial" panose="020B0604020202020204" pitchFamily="34" charset="0"/>
              <a:buChar char="•"/>
            </a:pPr>
            <a:r>
              <a:rPr lang="fr-FR" sz="1600" dirty="0">
                <a:solidFill>
                  <a:srgbClr val="000000"/>
                </a:solidFill>
              </a:rPr>
              <a:t>Le tableau peut contenir plusieurs types de valeurs, y compris une chaîne, un nombre, un booléen, un objet ou un autre tableau à l'intérieur du tableau.</a:t>
            </a:r>
          </a:p>
          <a:p>
            <a:pPr marL="342900" indent="-342900" algn="l" rtl="0">
              <a:buFont typeface="Arial" panose="020B0604020202020204" pitchFamily="34" charset="0"/>
              <a:buChar char="•"/>
            </a:pPr>
            <a:r>
              <a:rPr lang="fr-FR" sz="1600" dirty="0">
                <a:solidFill>
                  <a:srgbClr val="000000"/>
                </a:solidFill>
              </a:rPr>
              <a:t>Chaque valeur du tableau est séparée par une virgule.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66123509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r>
              <a:rPr lang="fr-FR" sz="1600" dirty="0"/>
              <a:t>Formats de Données</a:t>
            </a:r>
            <a:r>
              <a:rPr lang="en-US" dirty="0"/>
              <a:t/>
            </a:r>
            <a:br>
              <a:rPr lang="en-US" dirty="0"/>
            </a:br>
            <a:r>
              <a:rPr lang="fr-FR" sz="2400" dirty="0"/>
              <a:t>Règles de Syntaxe JSON </a:t>
            </a:r>
            <a:r>
              <a:rPr lang="fr-FR" sz="2400" dirty="0" smtClean="0"/>
              <a:t>(suite)</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0FA87AE8-9285-CE4A-9C15-AA934B2BCE6C}"/>
              </a:ext>
            </a:extLst>
          </p:cNvPr>
          <p:cNvSpPr>
            <a:spLocks noGrp="1"/>
          </p:cNvSpPr>
          <p:nvPr>
            <p:ph idx="1"/>
          </p:nvPr>
        </p:nvSpPr>
        <p:spPr>
          <a:xfrm>
            <a:off x="474662" y="731837"/>
            <a:ext cx="3002315" cy="3689897"/>
          </a:xfrm>
        </p:spPr>
        <p:txBody>
          <a:bodyPr/>
          <a:lstStyle/>
          <a:p>
            <a:pPr marL="0" indent="0" algn="l" rtl="0"/>
            <a:r>
              <a:rPr lang="fr-FR" sz="1400">
                <a:solidFill>
                  <a:srgbClr val="000000"/>
                </a:solidFill>
              </a:rPr>
              <a:t>Par exemple, une liste d'adresses IPv4 peut ressembler au résultat suivant. Le clé est “adresses” . Chaque élément de la liste est un objet distinct, séparé par des accolades { }. Les objets sont deux paires clé / valeur: une adresse IPv4 («ip») et un masque de sous-réseau («netmask») séparés par une virgule. Le tableau d'objets dans la liste est aussi séparé par une virgule après l'accolade fermante pour chaque objet </a:t>
            </a:r>
          </a:p>
        </p:txBody>
      </p:sp>
      <p:sp>
        <p:nvSpPr>
          <p:cNvPr id="6" name="Rectangle 5">
            <a:extLst>
              <a:ext uri="{FF2B5EF4-FFF2-40B4-BE49-F238E27FC236}">
                <a16:creationId xmlns="" xmlns:c="http://schemas.openxmlformats.org/drawingml/2006/chart" xmlns:c15="http://schemas.microsoft.com/office/drawing/2012/chart" xmlns:a16="http://schemas.microsoft.com/office/drawing/2014/main" id="{1E376086-FF69-7E47-9FB2-8244588986FB}"/>
              </a:ext>
            </a:extLst>
          </p:cNvPr>
          <p:cNvSpPr/>
          <p:nvPr/>
        </p:nvSpPr>
        <p:spPr>
          <a:xfrm>
            <a:off x="3931533" y="807070"/>
            <a:ext cx="4572000" cy="3539430"/>
          </a:xfrm>
          <a:prstGeom prst="rect">
            <a:avLst/>
          </a:prstGeom>
          <a:solidFill>
            <a:srgbClr val="000000"/>
          </a:solidFill>
        </p:spPr>
        <p:txBody>
          <a:bodyPr>
            <a:spAutoFit/>
          </a:bodyPr>
          <a:lstStyle/>
          <a:p>
            <a:pPr rtl="0"/>
            <a:r>
              <a:rPr lang="fr-FR" sz="1400" b="1">
                <a:solidFill>
                  <a:srgbClr val="DFDFDF"/>
                </a:solidFill>
                <a:latin typeface="Courier New" panose="02070309020205020404" pitchFamily="49" charset="0"/>
              </a:rPr>
              <a:t>{ </a:t>
            </a:r>
          </a:p>
          <a:p>
            <a:pPr rtl="0"/>
            <a:r>
              <a:rPr lang="fr-FR" sz="1400" b="1">
                <a:solidFill>
                  <a:srgbClr val="F92672"/>
                </a:solidFill>
                <a:latin typeface="Courier New" panose="02070309020205020404" pitchFamily="49" charset="0"/>
              </a:rPr>
              <a:t>   "adresses"</a:t>
            </a:r>
            <a:r>
              <a:rPr lang="fr-FR" sz="1400" b="1">
                <a:solidFill>
                  <a:srgbClr val="DFDFDF"/>
                </a:solidFill>
                <a:latin typeface="Courier New" panose="02070309020205020404" pitchFamily="49" charset="0"/>
              </a:rPr>
              <a:t>: [ </a:t>
            </a:r>
          </a:p>
          <a:p>
            <a:pPr rtl="0"/>
            <a:r>
              <a:rPr lang="fr-FR" sz="1400" b="1">
                <a:solidFill>
                  <a:srgbClr val="DFDFDF"/>
                </a:solidFill>
                <a:latin typeface="Courier New" panose="02070309020205020404" pitchFamily="49" charset="0"/>
              </a:rPr>
              <a:t>      { </a:t>
            </a:r>
          </a:p>
          <a:p>
            <a:pPr rtl="0"/>
            <a:r>
              <a:rPr lang="fr-FR" sz="1400" b="1">
                <a:solidFill>
                  <a:srgbClr val="F92672"/>
                </a:solidFill>
                <a:latin typeface="Courier New" panose="02070309020205020404" pitchFamily="49" charset="0"/>
              </a:rPr>
              <a:t> "ip"</a:t>
            </a:r>
            <a:r>
              <a:rPr lang="fr-FR" sz="1400" b="1">
                <a:solidFill>
                  <a:srgbClr val="DFDFDF"/>
                </a:solidFill>
                <a:latin typeface="Courier New" panose="02070309020205020404" pitchFamily="49" charset="0"/>
              </a:rPr>
              <a:t>: </a:t>
            </a:r>
            <a:r>
              <a:rPr lang="fr-FR" sz="1400" b="1">
                <a:solidFill>
                  <a:srgbClr val="E6DB74"/>
                </a:solidFill>
                <a:latin typeface="Courier New" panose="02070309020205020404" pitchFamily="49" charset="0"/>
              </a:rPr>
              <a:t>"172.16.0.2"</a:t>
            </a:r>
            <a:r>
              <a:rPr lang="fr-FR" sz="1400" b="1">
                <a:solidFill>
                  <a:srgbClr val="DFDFDF"/>
                </a:solidFill>
                <a:latin typeface="Courier New" panose="02070309020205020404" pitchFamily="49" charset="0"/>
              </a:rPr>
              <a:t>, </a:t>
            </a:r>
          </a:p>
          <a:p>
            <a:pPr rtl="0"/>
            <a:r>
              <a:rPr lang="fr-FR" sz="1400" b="1">
                <a:solidFill>
                  <a:srgbClr val="F92672"/>
                </a:solidFill>
                <a:latin typeface="Courier New" panose="02070309020205020404" pitchFamily="49" charset="0"/>
              </a:rPr>
              <a:t> "netmask"</a:t>
            </a:r>
            <a:r>
              <a:rPr lang="fr-FR" sz="1400" b="1">
                <a:solidFill>
                  <a:srgbClr val="DFDFDF"/>
                </a:solidFill>
                <a:latin typeface="Courier New" panose="02070309020205020404" pitchFamily="49" charset="0"/>
              </a:rPr>
              <a:t>: </a:t>
            </a:r>
            <a:r>
              <a:rPr lang="fr-FR" sz="1400" b="1">
                <a:solidFill>
                  <a:srgbClr val="E6DB74"/>
                </a:solidFill>
                <a:latin typeface="Courier New" panose="02070309020205020404" pitchFamily="49" charset="0"/>
              </a:rPr>
              <a:t>"255.255.255.0"</a:t>
            </a:r>
            <a:r>
              <a:rPr lang="fr-FR" sz="1400" b="1">
                <a:solidFill>
                  <a:srgbClr val="DFDFDF"/>
                </a:solidFill>
                <a:latin typeface="Courier New" panose="02070309020205020404" pitchFamily="49" charset="0"/>
              </a:rPr>
              <a:t> </a:t>
            </a:r>
          </a:p>
          <a:p>
            <a:pPr rtl="0"/>
            <a:r>
              <a:rPr lang="fr-FR" sz="1400" b="1">
                <a:solidFill>
                  <a:srgbClr val="DFDFDF"/>
                </a:solidFill>
                <a:latin typeface="Courier New" panose="02070309020205020404" pitchFamily="49" charset="0"/>
              </a:rPr>
              <a:t>      }, </a:t>
            </a:r>
          </a:p>
          <a:p>
            <a:pPr rtl="0"/>
            <a:r>
              <a:rPr lang="fr-FR" sz="1400" b="1">
                <a:solidFill>
                  <a:srgbClr val="DFDFDF"/>
                </a:solidFill>
                <a:latin typeface="Courier New" panose="02070309020205020404" pitchFamily="49" charset="0"/>
              </a:rPr>
              <a:t>      { </a:t>
            </a:r>
          </a:p>
          <a:p>
            <a:pPr rtl="0"/>
            <a:r>
              <a:rPr lang="fr-FR" sz="1400" b="1">
                <a:solidFill>
                  <a:srgbClr val="F92672"/>
                </a:solidFill>
                <a:latin typeface="Courier New" panose="02070309020205020404" pitchFamily="49" charset="0"/>
              </a:rPr>
              <a:t> "ip"</a:t>
            </a:r>
            <a:r>
              <a:rPr lang="fr-FR" sz="1400" b="1">
                <a:solidFill>
                  <a:srgbClr val="DFDFDF"/>
                </a:solidFill>
                <a:latin typeface="Courier New" panose="02070309020205020404" pitchFamily="49" charset="0"/>
              </a:rPr>
              <a:t>: </a:t>
            </a:r>
            <a:r>
              <a:rPr lang="fr-FR" sz="1400" b="1">
                <a:solidFill>
                  <a:srgbClr val="E6DB74"/>
                </a:solidFill>
                <a:latin typeface="Courier New" panose="02070309020205020404" pitchFamily="49" charset="0"/>
              </a:rPr>
              <a:t>"172.16.0.3"</a:t>
            </a:r>
            <a:r>
              <a:rPr lang="fr-FR" sz="1400" b="1">
                <a:solidFill>
                  <a:srgbClr val="DFDFDF"/>
                </a:solidFill>
                <a:latin typeface="Courier New" panose="02070309020205020404" pitchFamily="49" charset="0"/>
              </a:rPr>
              <a:t>, </a:t>
            </a:r>
          </a:p>
          <a:p>
            <a:pPr rtl="0"/>
            <a:r>
              <a:rPr lang="fr-FR" sz="1400" b="1">
                <a:solidFill>
                  <a:srgbClr val="F92672"/>
                </a:solidFill>
                <a:latin typeface="Courier New" panose="02070309020205020404" pitchFamily="49" charset="0"/>
              </a:rPr>
              <a:t> "netmask"</a:t>
            </a:r>
            <a:r>
              <a:rPr lang="fr-FR" sz="1400" b="1">
                <a:solidFill>
                  <a:srgbClr val="DFDFDF"/>
                </a:solidFill>
                <a:latin typeface="Courier New" panose="02070309020205020404" pitchFamily="49" charset="0"/>
              </a:rPr>
              <a:t>: </a:t>
            </a:r>
            <a:r>
              <a:rPr lang="fr-FR" sz="1400" b="1">
                <a:solidFill>
                  <a:srgbClr val="E6DB74"/>
                </a:solidFill>
                <a:latin typeface="Courier New" panose="02070309020205020404" pitchFamily="49" charset="0"/>
              </a:rPr>
              <a:t>"255.255.255.0"</a:t>
            </a:r>
            <a:r>
              <a:rPr lang="fr-FR" sz="1400" b="1">
                <a:solidFill>
                  <a:srgbClr val="DFDFDF"/>
                </a:solidFill>
                <a:latin typeface="Courier New" panose="02070309020205020404" pitchFamily="49" charset="0"/>
              </a:rPr>
              <a:t> </a:t>
            </a:r>
          </a:p>
          <a:p>
            <a:pPr rtl="0"/>
            <a:r>
              <a:rPr lang="fr-FR" sz="1400" b="1">
                <a:solidFill>
                  <a:srgbClr val="DFDFDF"/>
                </a:solidFill>
                <a:latin typeface="Courier New" panose="02070309020205020404" pitchFamily="49" charset="0"/>
              </a:rPr>
              <a:t>      }, </a:t>
            </a:r>
          </a:p>
          <a:p>
            <a:pPr rtl="0"/>
            <a:r>
              <a:rPr lang="fr-FR" sz="1400" b="1">
                <a:solidFill>
                  <a:srgbClr val="DFDFDF"/>
                </a:solidFill>
                <a:latin typeface="Courier New" panose="02070309020205020404" pitchFamily="49" charset="0"/>
              </a:rPr>
              <a:t>      { </a:t>
            </a:r>
          </a:p>
          <a:p>
            <a:pPr rtl="0"/>
            <a:r>
              <a:rPr lang="fr-FR" sz="1400" b="1">
                <a:solidFill>
                  <a:srgbClr val="F92672"/>
                </a:solidFill>
                <a:latin typeface="Courier New" panose="02070309020205020404" pitchFamily="49" charset="0"/>
              </a:rPr>
              <a:t> "ip"</a:t>
            </a:r>
            <a:r>
              <a:rPr lang="fr-FR" sz="1400" b="1">
                <a:solidFill>
                  <a:srgbClr val="DFDFDF"/>
                </a:solidFill>
                <a:latin typeface="Courier New" panose="02070309020205020404" pitchFamily="49" charset="0"/>
              </a:rPr>
              <a:t>: </a:t>
            </a:r>
            <a:r>
              <a:rPr lang="fr-FR" sz="1400" b="1">
                <a:solidFill>
                  <a:srgbClr val="E6DB74"/>
                </a:solidFill>
                <a:latin typeface="Courier New" panose="02070309020205020404" pitchFamily="49" charset="0"/>
              </a:rPr>
              <a:t>"172.16.0.4"</a:t>
            </a:r>
            <a:r>
              <a:rPr lang="fr-FR" sz="1400" b="1">
                <a:solidFill>
                  <a:srgbClr val="DFDFDF"/>
                </a:solidFill>
                <a:latin typeface="Courier New" panose="02070309020205020404" pitchFamily="49" charset="0"/>
              </a:rPr>
              <a:t>, </a:t>
            </a:r>
          </a:p>
          <a:p>
            <a:pPr rtl="0"/>
            <a:r>
              <a:rPr lang="fr-FR" sz="1400" b="1">
                <a:solidFill>
                  <a:srgbClr val="F92672"/>
                </a:solidFill>
                <a:latin typeface="Courier New" panose="02070309020205020404" pitchFamily="49" charset="0"/>
              </a:rPr>
              <a:t> "netmask"</a:t>
            </a:r>
            <a:r>
              <a:rPr lang="fr-FR" sz="1400" b="1">
                <a:solidFill>
                  <a:srgbClr val="DFDFDF"/>
                </a:solidFill>
                <a:latin typeface="Courier New" panose="02070309020205020404" pitchFamily="49" charset="0"/>
              </a:rPr>
              <a:t>: </a:t>
            </a:r>
            <a:r>
              <a:rPr lang="fr-FR" sz="1400" b="1">
                <a:solidFill>
                  <a:srgbClr val="E6DB74"/>
                </a:solidFill>
                <a:latin typeface="Courier New" panose="02070309020205020404" pitchFamily="49" charset="0"/>
              </a:rPr>
              <a:t>"255.255.255.0"</a:t>
            </a:r>
            <a:r>
              <a:rPr lang="fr-FR" sz="1400" b="1">
                <a:solidFill>
                  <a:srgbClr val="DFDFDF"/>
                </a:solidFill>
                <a:latin typeface="Courier New" panose="02070309020205020404" pitchFamily="49" charset="0"/>
              </a:rPr>
              <a:t> </a:t>
            </a:r>
          </a:p>
          <a:p>
            <a:pPr rtl="0"/>
            <a:r>
              <a:rPr lang="fr-FR" sz="1400" b="1">
                <a:solidFill>
                  <a:srgbClr val="DFDFDF"/>
                </a:solidFill>
                <a:latin typeface="Courier New" panose="02070309020205020404" pitchFamily="49" charset="0"/>
              </a:rPr>
              <a:t>      } </a:t>
            </a:r>
          </a:p>
          <a:p>
            <a:pPr rtl="0"/>
            <a:r>
              <a:rPr lang="fr-FR" sz="1400" b="1">
                <a:solidFill>
                  <a:srgbClr val="DFDFDF"/>
                </a:solidFill>
                <a:latin typeface="Courier New" panose="02070309020205020404" pitchFamily="49" charset="0"/>
              </a:rPr>
              <a:t>   ] </a:t>
            </a:r>
          </a:p>
          <a:p>
            <a:pPr rtl="0"/>
            <a:r>
              <a:rPr lang="fr-FR" sz="1400" b="1">
                <a:solidFill>
                  <a:srgbClr val="DFDFDF"/>
                </a:solidFill>
                <a:latin typeface="Courier New" panose="02070309020205020404" pitchFamily="49" charset="0"/>
              </a:rPr>
              <a:t>}</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22686145"/>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Formats de données YAML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2AA2E53E-A661-8347-8E17-34423A1C633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YAML est un autre type de format de données lisibles par l'homme utilisé par les applications pour stocker, transférer et lire des données. Certaines des caractéristiques de YAML comprennent:</a:t>
            </a:r>
          </a:p>
          <a:p>
            <a:pPr marL="342900" indent="-342900" algn="l" rtl="0">
              <a:buFont typeface="Arial" panose="020B0604020202020204" pitchFamily="34" charset="0"/>
              <a:buChar char="•"/>
            </a:pPr>
            <a:r>
              <a:rPr lang="fr-FR" sz="1600">
                <a:solidFill>
                  <a:srgbClr val="000000"/>
                </a:solidFill>
              </a:rPr>
              <a:t>C'est comme JSON et est considéré comme un sur-ensemble de JSON.</a:t>
            </a:r>
          </a:p>
          <a:p>
            <a:pPr marL="342900" indent="-342900" algn="l" rtl="0">
              <a:buFont typeface="Arial" panose="020B0604020202020204" pitchFamily="34" charset="0"/>
              <a:buChar char="•"/>
            </a:pPr>
            <a:r>
              <a:rPr lang="fr-FR" sz="1600">
                <a:solidFill>
                  <a:srgbClr val="000000"/>
                </a:solidFill>
              </a:rPr>
              <a:t>Il a un format minimaliste qui facilite la lecture et l'écriture.</a:t>
            </a:r>
          </a:p>
          <a:p>
            <a:pPr marL="342900" indent="-342900" algn="l" rtl="0">
              <a:buFont typeface="Arial" panose="020B0604020202020204" pitchFamily="34" charset="0"/>
              <a:buChar char="•"/>
            </a:pPr>
            <a:r>
              <a:rPr lang="fr-FR" sz="1600">
                <a:solidFill>
                  <a:srgbClr val="000000"/>
                </a:solidFill>
              </a:rPr>
              <a:t>Il utilise l'indentation pour définir sa structure, sans utiliser de crochets ou de virgules.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741770625"/>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r>
              <a:rPr lang="fr-FR" sz="1600" dirty="0"/>
              <a:t>Formats de données</a:t>
            </a:r>
            <a:r>
              <a:rPr lang="en-US" dirty="0"/>
              <a:t/>
            </a:r>
            <a:br>
              <a:rPr lang="en-US" dirty="0"/>
            </a:br>
            <a:r>
              <a:rPr lang="fr-FR" sz="2400" dirty="0"/>
              <a:t>Formats de données YAML </a:t>
            </a:r>
            <a:r>
              <a:rPr lang="fr-FR" sz="2400" dirty="0" smtClean="0"/>
              <a:t>(suite)</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1CB5A68D-8F23-0E46-A4DF-BB94C4D90712}"/>
              </a:ext>
            </a:extLst>
          </p:cNvPr>
          <p:cNvSpPr>
            <a:spLocks noGrp="1"/>
          </p:cNvSpPr>
          <p:nvPr>
            <p:ph idx="1"/>
          </p:nvPr>
        </p:nvSpPr>
        <p:spPr>
          <a:xfrm>
            <a:off x="4430704" y="743449"/>
            <a:ext cx="4324015" cy="1673019"/>
          </a:xfrm>
        </p:spPr>
        <p:txBody>
          <a:bodyPr/>
          <a:lstStyle/>
          <a:p>
            <a:pPr marL="285750" indent="-285750" algn="l" rtl="0">
              <a:buFont typeface="Arial" panose="020B0604020202020204" pitchFamily="34" charset="0"/>
              <a:buChar char="•"/>
            </a:pPr>
            <a:r>
              <a:rPr lang="fr-FR" sz="1400">
                <a:solidFill>
                  <a:srgbClr val="000000"/>
                </a:solidFill>
              </a:rPr>
              <a:t>Le résultat IOS en JSON est à gauche. Les mêmes données au format YAML sont ci-dessous. C'est plus facile à lire. </a:t>
            </a:r>
          </a:p>
          <a:p>
            <a:pPr marL="285750" indent="-285750" algn="l" rtl="0">
              <a:buFont typeface="Arial" panose="020B0604020202020204" pitchFamily="34" charset="0"/>
              <a:buChar char="•"/>
            </a:pPr>
            <a:r>
              <a:rPr lang="fr-FR" sz="1400">
                <a:solidFill>
                  <a:srgbClr val="000000"/>
                </a:solidFill>
              </a:rPr>
              <a:t>Similaire à JSON, un objet YAML est une ou plusieurs paires valeur / clé. Les paires valeur / clé sont séparées par deux points sans utiliser des guillemets. En YAML, un trait d'union est utilisé pour séparer chaque élément d'une liste.</a:t>
            </a:r>
          </a:p>
        </p:txBody>
      </p:sp>
      <p:sp>
        <p:nvSpPr>
          <p:cNvPr id="6" name="Rectangle 5">
            <a:extLst>
              <a:ext uri="{FF2B5EF4-FFF2-40B4-BE49-F238E27FC236}">
                <a16:creationId xmlns="" xmlns:c="http://schemas.openxmlformats.org/drawingml/2006/chart" xmlns:c15="http://schemas.microsoft.com/office/drawing/2012/chart" xmlns:a16="http://schemas.microsoft.com/office/drawing/2014/main" id="{FA422FEF-54F8-8A40-AE69-A8A5D69BD29A}"/>
              </a:ext>
            </a:extLst>
          </p:cNvPr>
          <p:cNvSpPr/>
          <p:nvPr/>
        </p:nvSpPr>
        <p:spPr>
          <a:xfrm>
            <a:off x="163504" y="707318"/>
            <a:ext cx="4103696" cy="4339650"/>
          </a:xfrm>
          <a:prstGeom prst="rect">
            <a:avLst/>
          </a:prstGeom>
          <a:solidFill>
            <a:srgbClr val="000000"/>
          </a:solidFill>
        </p:spPr>
        <p:txBody>
          <a:bodyPr wrap="square">
            <a:spAutoFit/>
          </a:bodyPr>
          <a:lstStyle/>
          <a:p>
            <a:pPr rtl="0"/>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ietf-interfaces:interface</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 </a:t>
            </a:r>
          </a:p>
          <a:p>
            <a:pPr rtl="0"/>
            <a:r>
              <a:rPr lang="fr-FR" sz="1200" b="1" dirty="0">
                <a:solidFill>
                  <a:srgbClr val="F92672"/>
                </a:solidFill>
                <a:latin typeface="Courier New" panose="02070309020205020404" pitchFamily="49" charset="0"/>
              </a:rPr>
              <a:t> </a:t>
            </a:r>
            <a:r>
              <a:rPr lang="fr-FR" sz="1200" b="1" dirty="0" smtClean="0">
                <a:solidFill>
                  <a:srgbClr val="F92672"/>
                </a:solidFill>
                <a:latin typeface="Courier New" panose="02070309020205020404" pitchFamily="49" charset="0"/>
              </a:rPr>
              <a:t>« Name"</a:t>
            </a:r>
            <a:r>
              <a:rPr lang="fr-FR" sz="1200" b="1" dirty="0" smtClean="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"GigabitEthernet2"</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"description"</a:t>
            </a:r>
            <a:r>
              <a:rPr lang="fr-FR" sz="1200" b="1" dirty="0">
                <a:solidFill>
                  <a:srgbClr val="DFDFDF"/>
                </a:solidFill>
                <a:latin typeface="Courier New" panose="02070309020205020404" pitchFamily="49" charset="0"/>
              </a:rPr>
              <a:t>: </a:t>
            </a:r>
            <a:r>
              <a:rPr lang="fr-FR" sz="1200" b="1" dirty="0" smtClean="0">
                <a:solidFill>
                  <a:srgbClr val="E6DB74"/>
                </a:solidFill>
                <a:latin typeface="Courier New" panose="02070309020205020404" pitchFamily="49" charset="0"/>
              </a:rPr>
              <a:t>"WAN”</a:t>
            </a:r>
            <a:r>
              <a:rPr lang="fr-FR" sz="1200" b="1" dirty="0" smtClean="0">
                <a:solidFill>
                  <a:srgbClr val="DFDFDF"/>
                </a:solidFill>
                <a:latin typeface="Courier New" panose="02070309020205020404" pitchFamily="49" charset="0"/>
              </a:rPr>
              <a:t>, </a:t>
            </a:r>
            <a:endParaRPr lang="fr-FR" sz="1200" b="1" dirty="0">
              <a:solidFill>
                <a:srgbClr val="DFDFDF"/>
              </a:solidFill>
              <a:latin typeface="Courier New" panose="02070309020205020404" pitchFamily="49" charset="0"/>
            </a:endParaRPr>
          </a:p>
          <a:p>
            <a:pPr rtl="0"/>
            <a:r>
              <a:rPr lang="fr-FR" sz="1200" b="1" dirty="0">
                <a:solidFill>
                  <a:srgbClr val="DFDFDF"/>
                </a:solidFill>
                <a:latin typeface="Courier New" panose="02070309020205020404" pitchFamily="49" charset="0"/>
              </a:rPr>
              <a:t>"</a:t>
            </a:r>
            <a:r>
              <a:rPr lang="fr-FR" sz="1200" b="1" dirty="0" err="1" smtClean="0">
                <a:solidFill>
                  <a:srgbClr val="F92672"/>
                </a:solidFill>
                <a:latin typeface="Courier New" panose="02070309020205020404" pitchFamily="49" charset="0"/>
              </a:rPr>
              <a:t>activated</a:t>
            </a:r>
            <a:r>
              <a:rPr lang="fr-FR" sz="1200" b="1" dirty="0" smtClean="0">
                <a:solidFill>
                  <a:srgbClr val="DFDFDF"/>
                </a:solidFill>
                <a:latin typeface="Courier New" panose="02070309020205020404" pitchFamily="49" charset="0"/>
              </a:rPr>
              <a:t>": </a:t>
            </a:r>
            <a:r>
              <a:rPr lang="fr-FR" sz="1200" b="1" dirty="0" err="1" smtClean="0">
                <a:solidFill>
                  <a:srgbClr val="AE81FF"/>
                </a:solidFill>
                <a:latin typeface="Courier New" panose="02070309020205020404" pitchFamily="49" charset="0"/>
              </a:rPr>
              <a:t>yes</a:t>
            </a:r>
            <a:r>
              <a:rPr lang="fr-FR" sz="1200" b="1" dirty="0" smtClean="0">
                <a:solidFill>
                  <a:srgbClr val="DFDFDF"/>
                </a:solidFill>
                <a:latin typeface="Courier New" panose="02070309020205020404" pitchFamily="49" charset="0"/>
              </a:rPr>
              <a:t>, </a:t>
            </a:r>
            <a:endParaRPr lang="fr-FR" sz="1200" b="1" dirty="0">
              <a:solidFill>
                <a:srgbClr val="DFDFDF"/>
              </a:solidFill>
              <a:latin typeface="Courier New" panose="02070309020205020404" pitchFamily="49" charset="0"/>
            </a:endParaRPr>
          </a:p>
          <a:p>
            <a:pPr rtl="0"/>
            <a:r>
              <a:rPr lang="fr-FR" sz="1200" b="1" dirty="0">
                <a:solidFill>
                  <a:srgbClr val="F92672"/>
                </a:solidFill>
                <a:latin typeface="Courier New" panose="02070309020205020404" pitchFamily="49" charset="0"/>
              </a:rPr>
              <a:t>      "ietf-ip:ipv4</a:t>
            </a:r>
            <a:r>
              <a:rPr lang="fr-FR" sz="1200" b="1" dirty="0">
                <a:solidFill>
                  <a:srgbClr val="DFDFDF"/>
                </a:solidFill>
                <a:latin typeface="Courier New" panose="02070309020205020404" pitchFamily="49" charset="0"/>
              </a:rPr>
              <a:t>": {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adress</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 </a:t>
            </a:r>
          </a:p>
          <a:p>
            <a:pPr rtl="0"/>
            <a:r>
              <a:rPr lang="fr-FR" sz="1200" b="1" dirty="0">
                <a:solidFill>
                  <a:srgbClr val="DFDFDF"/>
                </a:solidFill>
                <a:latin typeface="Courier New" panose="02070309020205020404" pitchFamily="49" charset="0"/>
              </a:rPr>
              <a:t>            {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ip</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"172.16.0.2"</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netmask</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"255.255.255.0"</a:t>
            </a:r>
            <a:r>
              <a:rPr lang="fr-FR" sz="1200" b="1" dirty="0">
                <a:solidFill>
                  <a:srgbClr val="DFDFDF"/>
                </a:solidFill>
                <a:latin typeface="Courier New" panose="02070309020205020404" pitchFamily="49" charset="0"/>
              </a:rPr>
              <a:t> </a:t>
            </a:r>
          </a:p>
          <a:p>
            <a:pPr rtl="0"/>
            <a:r>
              <a:rPr lang="fr-FR" sz="1200" b="1" dirty="0">
                <a:solidFill>
                  <a:srgbClr val="DFDFDF"/>
                </a:solidFill>
                <a:latin typeface="Courier New" panose="02070309020205020404" pitchFamily="49" charset="0"/>
              </a:rPr>
              <a:t>            }, </a:t>
            </a:r>
          </a:p>
          <a:p>
            <a:pPr rtl="0"/>
            <a:r>
              <a:rPr lang="fr-FR" sz="1200" b="1" dirty="0">
                <a:solidFill>
                  <a:srgbClr val="DFDFDF"/>
                </a:solidFill>
                <a:latin typeface="Courier New" panose="02070309020205020404" pitchFamily="49" charset="0"/>
              </a:rPr>
              <a:t>            {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ip</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"172.16.0.3"</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netmask</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"255.255.255.0"</a:t>
            </a:r>
            <a:r>
              <a:rPr lang="fr-FR" sz="1200" b="1" dirty="0">
                <a:solidFill>
                  <a:srgbClr val="DFDFDF"/>
                </a:solidFill>
                <a:latin typeface="Courier New" panose="02070309020205020404" pitchFamily="49" charset="0"/>
              </a:rPr>
              <a:t> </a:t>
            </a:r>
          </a:p>
          <a:p>
            <a:pPr rtl="0"/>
            <a:r>
              <a:rPr lang="fr-FR" sz="1200" b="1" dirty="0">
                <a:solidFill>
                  <a:srgbClr val="DFDFDF"/>
                </a:solidFill>
                <a:latin typeface="Courier New" panose="02070309020205020404" pitchFamily="49" charset="0"/>
              </a:rPr>
              <a:t>            }, </a:t>
            </a:r>
          </a:p>
          <a:p>
            <a:pPr rtl="0"/>
            <a:r>
              <a:rPr lang="fr-FR" sz="1200" b="1" dirty="0">
                <a:solidFill>
                  <a:srgbClr val="DFDFDF"/>
                </a:solidFill>
                <a:latin typeface="Courier New" panose="02070309020205020404" pitchFamily="49" charset="0"/>
              </a:rPr>
              <a:t>            {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ip</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"172.16.0.4"</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netmask</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"255.255.255.0"</a:t>
            </a:r>
            <a:r>
              <a:rPr lang="fr-FR" sz="1200" b="1" dirty="0">
                <a:solidFill>
                  <a:srgbClr val="DFDFDF"/>
                </a:solidFill>
                <a:latin typeface="Courier New" panose="02070309020205020404" pitchFamily="49" charset="0"/>
              </a:rPr>
              <a:t> </a:t>
            </a:r>
          </a:p>
          <a:p>
            <a:pPr rtl="0"/>
            <a:r>
              <a:rPr lang="fr-FR" sz="1200" b="1" dirty="0">
                <a:solidFill>
                  <a:srgbClr val="DFDFDF"/>
                </a:solidFill>
                <a:latin typeface="Courier New" panose="02070309020205020404" pitchFamily="49" charset="0"/>
              </a:rPr>
              <a:t>            } </a:t>
            </a:r>
          </a:p>
          <a:p>
            <a:pPr rtl="0"/>
            <a:r>
              <a:rPr lang="fr-FR" sz="1200" b="1" dirty="0">
                <a:solidFill>
                  <a:srgbClr val="DFDFDF"/>
                </a:solidFill>
                <a:latin typeface="Courier New" panose="02070309020205020404" pitchFamily="49" charset="0"/>
              </a:rPr>
              <a:t>         ] </a:t>
            </a:r>
          </a:p>
          <a:p>
            <a:pPr rtl="0"/>
            <a:r>
              <a:rPr lang="fr-FR" sz="1200" b="1" dirty="0">
                <a:solidFill>
                  <a:srgbClr val="DFDFDF"/>
                </a:solidFill>
                <a:latin typeface="Courier New" panose="02070309020205020404" pitchFamily="49" charset="0"/>
              </a:rPr>
              <a:t>      } </a:t>
            </a:r>
          </a:p>
          <a:p>
            <a:pPr rtl="0"/>
            <a:r>
              <a:rPr lang="fr-FR" sz="1200" b="1" dirty="0">
                <a:solidFill>
                  <a:srgbClr val="DFDFDF"/>
                </a:solidFill>
                <a:latin typeface="Courier New" panose="02070309020205020404" pitchFamily="49" charset="0"/>
              </a:rPr>
              <a:t>   } </a:t>
            </a:r>
          </a:p>
          <a:p>
            <a:pPr rtl="0"/>
            <a:r>
              <a:rPr lang="fr-FR" sz="1200" b="1" dirty="0">
                <a:solidFill>
                  <a:srgbClr val="DFDFDF"/>
                </a:solidFill>
                <a:latin typeface="Courier New" panose="02070309020205020404" pitchFamily="49" charset="0"/>
              </a:rPr>
              <a:t>}</a:t>
            </a:r>
          </a:p>
        </p:txBody>
      </p:sp>
      <p:sp>
        <p:nvSpPr>
          <p:cNvPr id="7" name="Rectangle 6">
            <a:extLst>
              <a:ext uri="{FF2B5EF4-FFF2-40B4-BE49-F238E27FC236}">
                <a16:creationId xmlns="" xmlns:c="http://schemas.openxmlformats.org/drawingml/2006/chart" xmlns:c15="http://schemas.microsoft.com/office/drawing/2012/chart" xmlns:a16="http://schemas.microsoft.com/office/drawing/2014/main" id="{D695C2EC-0CD0-554C-88B1-552787387B58}"/>
              </a:ext>
            </a:extLst>
          </p:cNvPr>
          <p:cNvSpPr/>
          <p:nvPr/>
        </p:nvSpPr>
        <p:spPr>
          <a:xfrm>
            <a:off x="4408496" y="2583712"/>
            <a:ext cx="4572000" cy="2308324"/>
          </a:xfrm>
          <a:prstGeom prst="rect">
            <a:avLst/>
          </a:prstGeom>
          <a:solidFill>
            <a:srgbClr val="000000"/>
          </a:solidFill>
        </p:spPr>
        <p:txBody>
          <a:bodyPr wrap="square">
            <a:spAutoFit/>
          </a:bodyPr>
          <a:lstStyle/>
          <a:p>
            <a:pPr rtl="0"/>
            <a:r>
              <a:rPr lang="fr-FR" sz="1200" b="1" dirty="0" err="1">
                <a:solidFill>
                  <a:srgbClr val="F92672"/>
                </a:solidFill>
                <a:latin typeface="Courier New" panose="02070309020205020404" pitchFamily="49" charset="0"/>
              </a:rPr>
              <a:t>ietf-interfaces:interface</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smtClean="0">
                <a:solidFill>
                  <a:srgbClr val="F92672"/>
                </a:solidFill>
                <a:latin typeface="Courier New" panose="02070309020205020404" pitchFamily="49" charset="0"/>
              </a:rPr>
              <a:t>Name:</a:t>
            </a:r>
            <a:r>
              <a:rPr lang="fr-FR" sz="1200" b="1" dirty="0" smtClean="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GigabitEthernet2</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description:</a:t>
            </a:r>
            <a:r>
              <a:rPr lang="fr-FR" sz="1200" b="1" dirty="0">
                <a:solidFill>
                  <a:srgbClr val="DFDFDF"/>
                </a:solidFill>
                <a:latin typeface="Courier New" panose="02070309020205020404" pitchFamily="49" charset="0"/>
              </a:rPr>
              <a:t> </a:t>
            </a:r>
            <a:r>
              <a:rPr lang="fr-FR" sz="1200" b="1" dirty="0" smtClean="0">
                <a:solidFill>
                  <a:srgbClr val="E6DB74"/>
                </a:solidFill>
                <a:latin typeface="Courier New" panose="02070309020205020404" pitchFamily="49" charset="0"/>
              </a:rPr>
              <a:t>Réseau étendu</a:t>
            </a:r>
            <a:r>
              <a:rPr lang="fr-FR" sz="1200" b="1" dirty="0" smtClean="0">
                <a:solidFill>
                  <a:srgbClr val="DFDFDF"/>
                </a:solidFill>
                <a:latin typeface="Courier New" panose="02070309020205020404" pitchFamily="49" charset="0"/>
              </a:rPr>
              <a:t> </a:t>
            </a:r>
            <a:r>
              <a:rPr lang="fr-FR" sz="1200" b="1" dirty="0">
                <a:solidFill>
                  <a:srgbClr val="E6DB74"/>
                </a:solidFill>
                <a:latin typeface="Courier New" panose="02070309020205020404" pitchFamily="49" charset="0"/>
              </a:rPr>
              <a:t>(WAN)</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smtClean="0">
                <a:solidFill>
                  <a:srgbClr val="F92672"/>
                </a:solidFill>
                <a:latin typeface="Courier New" panose="02070309020205020404" pitchFamily="49" charset="0"/>
              </a:rPr>
              <a:t>activated</a:t>
            </a:r>
            <a:r>
              <a:rPr lang="fr-FR" sz="1200" b="1" dirty="0" smtClean="0">
                <a:solidFill>
                  <a:srgbClr val="DFDFDF"/>
                </a:solidFill>
                <a:latin typeface="Courier New" panose="02070309020205020404" pitchFamily="49" charset="0"/>
              </a:rPr>
              <a:t> :</a:t>
            </a:r>
            <a:r>
              <a:rPr lang="fr-FR" sz="1200" b="1" dirty="0" err="1" smtClean="0">
                <a:solidFill>
                  <a:srgbClr val="AE81FF"/>
                </a:solidFill>
                <a:latin typeface="Courier New" panose="02070309020205020404" pitchFamily="49" charset="0"/>
              </a:rPr>
              <a:t>yes</a:t>
            </a:r>
            <a:endParaRPr lang="fr-FR" sz="1200" b="1" dirty="0">
              <a:solidFill>
                <a:srgbClr val="DFDFDF"/>
              </a:solidFill>
              <a:latin typeface="Courier New" panose="02070309020205020404" pitchFamily="49" charset="0"/>
            </a:endParaRPr>
          </a:p>
          <a:p>
            <a:pPr rtl="0"/>
            <a:r>
              <a:rPr lang="fr-FR" sz="1200" b="1" dirty="0">
                <a:solidFill>
                  <a:srgbClr val="F92672"/>
                </a:solidFill>
                <a:latin typeface="Courier New" panose="02070309020205020404" pitchFamily="49" charset="0"/>
              </a:rPr>
              <a:t>   ietf-ip:ipv4:</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adresse:</a:t>
            </a:r>
            <a:r>
              <a:rPr lang="fr-FR" sz="1200" b="1" dirty="0">
                <a:solidFill>
                  <a:srgbClr val="DFDFDF"/>
                </a:solidFill>
                <a:latin typeface="Courier New" panose="02070309020205020404" pitchFamily="49" charset="0"/>
              </a:rPr>
              <a:t> </a:t>
            </a:r>
          </a:p>
          <a:p>
            <a:pPr rtl="0"/>
            <a:r>
              <a:rPr lang="fr-FR" sz="1200" b="1" dirty="0">
                <a:solidFill>
                  <a:srgbClr val="DFDFDF"/>
                </a:solidFill>
                <a:latin typeface="Courier New" panose="02070309020205020404" pitchFamily="49" charset="0"/>
              </a:rPr>
              <a:t>         - </a:t>
            </a:r>
            <a:r>
              <a:rPr lang="fr-FR" sz="1200" b="1" dirty="0" err="1">
                <a:solidFill>
                  <a:srgbClr val="F92672"/>
                </a:solidFill>
                <a:latin typeface="Courier New" panose="02070309020205020404" pitchFamily="49" charset="0"/>
              </a:rPr>
              <a:t>ip</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AE81FF"/>
                </a:solidFill>
                <a:latin typeface="Courier New" panose="02070309020205020404" pitchFamily="49" charset="0"/>
              </a:rPr>
              <a:t>172.16.0.2</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netmask</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AE81FF"/>
                </a:solidFill>
                <a:latin typeface="Courier New" panose="02070309020205020404" pitchFamily="49" charset="0"/>
              </a:rPr>
              <a:t>255.255.255.0</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 </a:t>
            </a:r>
            <a:r>
              <a:rPr lang="fr-FR" sz="1200" b="1" dirty="0" err="1">
                <a:solidFill>
                  <a:srgbClr val="F92672"/>
                </a:solidFill>
                <a:latin typeface="Courier New" panose="02070309020205020404" pitchFamily="49" charset="0"/>
              </a:rPr>
              <a:t>ip</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AE81FF"/>
                </a:solidFill>
                <a:latin typeface="Courier New" panose="02070309020205020404" pitchFamily="49" charset="0"/>
              </a:rPr>
              <a:t>172.16.0.3</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netmask</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AE81FF"/>
                </a:solidFill>
                <a:latin typeface="Courier New" panose="02070309020205020404" pitchFamily="49" charset="0"/>
              </a:rPr>
              <a:t>255.255.255.0</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 </a:t>
            </a:r>
            <a:r>
              <a:rPr lang="fr-FR" sz="1200" b="1" dirty="0" err="1">
                <a:solidFill>
                  <a:srgbClr val="F92672"/>
                </a:solidFill>
                <a:latin typeface="Courier New" panose="02070309020205020404" pitchFamily="49" charset="0"/>
              </a:rPr>
              <a:t>ip</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AE81FF"/>
                </a:solidFill>
                <a:latin typeface="Courier New" panose="02070309020205020404" pitchFamily="49" charset="0"/>
              </a:rPr>
              <a:t>172.16.0.4</a:t>
            </a:r>
            <a:r>
              <a:rPr lang="fr-FR" sz="1200" b="1" dirty="0">
                <a:solidFill>
                  <a:srgbClr val="DFDFDF"/>
                </a:solidFill>
                <a:latin typeface="Courier New" panose="02070309020205020404" pitchFamily="49" charset="0"/>
              </a:rPr>
              <a:t> </a:t>
            </a:r>
          </a:p>
          <a:p>
            <a:pPr rtl="0"/>
            <a:r>
              <a:rPr lang="fr-FR" sz="1200" b="1" dirty="0">
                <a:solidFill>
                  <a:srgbClr val="F92672"/>
                </a:solidFill>
                <a:latin typeface="Courier New" panose="02070309020205020404" pitchFamily="49" charset="0"/>
              </a:rPr>
              <a:t>           </a:t>
            </a:r>
            <a:r>
              <a:rPr lang="fr-FR" sz="1200" b="1" dirty="0" err="1">
                <a:solidFill>
                  <a:srgbClr val="F92672"/>
                </a:solidFill>
                <a:latin typeface="Courier New" panose="02070309020205020404" pitchFamily="49" charset="0"/>
              </a:rPr>
              <a:t>netmask</a:t>
            </a:r>
            <a:r>
              <a:rPr lang="fr-FR" sz="1200" b="1" dirty="0">
                <a:solidFill>
                  <a:srgbClr val="F92672"/>
                </a:solidFill>
                <a:latin typeface="Courier New" panose="02070309020205020404" pitchFamily="49" charset="0"/>
              </a:rPr>
              <a:t>:</a:t>
            </a:r>
            <a:r>
              <a:rPr lang="fr-FR" sz="1200" b="1" dirty="0">
                <a:solidFill>
                  <a:srgbClr val="DFDFDF"/>
                </a:solidFill>
                <a:latin typeface="Courier New" panose="02070309020205020404" pitchFamily="49" charset="0"/>
              </a:rPr>
              <a:t> </a:t>
            </a:r>
            <a:r>
              <a:rPr lang="fr-FR" sz="1200" b="1" dirty="0">
                <a:solidFill>
                  <a:srgbClr val="AE81FF"/>
                </a:solidFill>
                <a:latin typeface="Courier New" panose="02070309020205020404" pitchFamily="49" charset="0"/>
              </a:rPr>
              <a:t>255.255.255.0</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486330287"/>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Formats de données</a:t>
            </a:r>
            <a:r>
              <a:rPr lang="en-US" dirty="0"/>
              <a:t/>
            </a:r>
            <a:br>
              <a:rPr lang="en-US" dirty="0"/>
            </a:br>
            <a:r>
              <a:rPr lang="fr-FR" sz="2400"/>
              <a:t>Formats de données XML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E5B60B1E-C8FF-264A-84CF-25FDFA406686}"/>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XML est un autre type de format de données lisibles par l'homme utilisé pour stocker, transférer et lire des données par des applications. Certaines des caractéristiques de XML incluent:</a:t>
            </a:r>
          </a:p>
          <a:p>
            <a:pPr marL="342900" indent="-342900" algn="l" rtl="0">
              <a:buFont typeface="Arial" panose="020B0604020202020204" pitchFamily="34" charset="0"/>
              <a:buChar char="•"/>
            </a:pPr>
            <a:r>
              <a:rPr lang="fr-FR" sz="1600">
                <a:solidFill>
                  <a:srgbClr val="000000"/>
                </a:solidFill>
              </a:rPr>
              <a:t>C'est comme HTML, qui est le langage de balisage normalisé pour la création de pages Web et d'applications Web.</a:t>
            </a:r>
          </a:p>
          <a:p>
            <a:pPr marL="342900" indent="-342900" algn="l" rtl="0">
              <a:buFont typeface="Arial" panose="020B0604020202020204" pitchFamily="34" charset="0"/>
              <a:buChar char="•"/>
            </a:pPr>
            <a:r>
              <a:rPr lang="fr-FR" sz="1600">
                <a:solidFill>
                  <a:srgbClr val="000000"/>
                </a:solidFill>
              </a:rPr>
              <a:t>Il est auto-descriptif. Il enferme les données dans un ensemble d'étiquette: </a:t>
            </a:r>
            <a:r>
              <a:rPr lang="fr-FR" sz="1600" b="1">
                <a:solidFill>
                  <a:srgbClr val="000000"/>
                </a:solidFill>
              </a:rPr>
              <a:t>&lt;tag&gt;data&lt;/tag&gt;</a:t>
            </a:r>
          </a:p>
          <a:p>
            <a:pPr marL="342900" indent="-342900" algn="l" rtl="0">
              <a:buFont typeface="Arial" panose="020B0604020202020204" pitchFamily="34" charset="0"/>
              <a:buChar char="•"/>
            </a:pPr>
            <a:r>
              <a:rPr lang="fr-FR" sz="1600">
                <a:solidFill>
                  <a:srgbClr val="000000"/>
                </a:solidFill>
              </a:rPr>
              <a:t>Contrairement à HTML, XML n'utilise ni balises ni structure de document prédéfinies.</a:t>
            </a:r>
          </a:p>
          <a:p>
            <a:pPr marL="0" indent="0" algn="l"/>
            <a:endParaRPr lang="en-US" sz="1600" dirty="0">
              <a:solidFill>
                <a:srgbClr val="000000"/>
              </a:solidFill>
            </a:endParaRPr>
          </a:p>
          <a:p>
            <a:pPr marL="0" indent="0" algn="l" rtl="0"/>
            <a:r>
              <a:rPr lang="fr-FR" sz="1600">
                <a:solidFill>
                  <a:srgbClr val="000000"/>
                </a:solidFill>
              </a:rPr>
              <a:t>Les objets XML sont une ou plusieurs paires clé / valeur, avec l'étiquette de début utilisée comme nom de la clé: </a:t>
            </a:r>
            <a:r>
              <a:rPr lang="fr-FR" sz="1600" b="1">
                <a:solidFill>
                  <a:srgbClr val="000000"/>
                </a:solidFill>
              </a:rPr>
              <a:t>&lt;key&gt;value&lt;/key&gt;</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22538983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 xmlns:c="http://schemas.openxmlformats.org/drawingml/2006/chart" xmlns:c15="http://schemas.microsoft.com/office/drawing/2012/chart" xmlns:a16="http://schemas.microsoft.com/office/drawing/2014/main" val="200107645"/>
                    </a:ext>
                  </a:extLst>
                </a:gridCol>
                <a:gridCol w="6416970">
                  <a:extLst>
                    <a:ext uri="{9D8B030D-6E8A-4147-A177-3AD203B41FA5}">
                      <a16:colId xmlns="" xmlns:c="http://schemas.openxmlformats.org/drawingml/2006/chart" xmlns:c15="http://schemas.microsoft.com/office/drawing/2012/chart" xmlns:a16="http://schemas.microsoft.com/office/drawing/2014/main"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 xmlns:c="http://schemas.openxmlformats.org/drawingml/2006/chart" xmlns:c15="http://schemas.microsoft.com/office/drawing/2012/chart"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 xmlns:c="http://schemas.openxmlformats.org/drawingml/2006/chart" xmlns:c15="http://schemas.microsoft.com/office/drawing/2012/chart"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 xmlns:c="http://schemas.openxmlformats.org/drawingml/2006/chart" xmlns:c15="http://schemas.microsoft.com/office/drawing/2012/chart"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 xmlns:c="http://schemas.openxmlformats.org/drawingml/2006/chart" xmlns:c15="http://schemas.microsoft.com/office/drawing/2012/chart" xmlns:a16="http://schemas.microsoft.com/office/drawing/2014/main" val="3727131555"/>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12537790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r>
              <a:rPr lang="fr-FR" sz="1600" dirty="0"/>
              <a:t>Formats de données</a:t>
            </a:r>
            <a:r>
              <a:rPr lang="en-US" dirty="0"/>
              <a:t/>
            </a:r>
            <a:br>
              <a:rPr lang="en-US" dirty="0"/>
            </a:br>
            <a:r>
              <a:rPr lang="fr-FR" sz="2400" dirty="0"/>
              <a:t>Formats de données XML </a:t>
            </a:r>
            <a:r>
              <a:rPr lang="fr-FR" sz="2400" dirty="0" smtClean="0"/>
              <a:t>(suite)</a:t>
            </a:r>
            <a:endParaRPr lang="fr-FR" sz="2400" dirty="0"/>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F77F3AE3-823E-874C-97DA-7847F75B94B4}"/>
              </a:ext>
            </a:extLst>
          </p:cNvPr>
          <p:cNvSpPr>
            <a:spLocks noGrp="1"/>
          </p:cNvSpPr>
          <p:nvPr>
            <p:ph idx="1"/>
          </p:nvPr>
        </p:nvSpPr>
        <p:spPr>
          <a:xfrm>
            <a:off x="474662" y="731837"/>
            <a:ext cx="3623205" cy="3689897"/>
          </a:xfrm>
        </p:spPr>
        <p:txBody>
          <a:bodyPr/>
          <a:lstStyle/>
          <a:p>
            <a:pPr marL="0" indent="0" algn="l" rtl="0"/>
            <a:r>
              <a:rPr lang="fr-FR" sz="1600">
                <a:solidFill>
                  <a:srgbClr val="000000"/>
                </a:solidFill>
              </a:rPr>
              <a:t>Le résultat suivant indique que les mêmes données pour GigabitEthernet2 sont formatées tel qu'un structure de données XML. Remarquez comment les valeurs sont incluses dans les balises d'objet. Dans cet exemple, chaque paire clé / valeur se trouve sur une ligne distincte et certaines lignes sont en retrait. Ceci n'est pas obligatoire mais est effectué pour la lisibilité. La liste utilise des exemples répétées de </a:t>
            </a:r>
            <a:r>
              <a:rPr lang="fr-FR" sz="1600" b="1">
                <a:solidFill>
                  <a:srgbClr val="000000"/>
                </a:solidFill>
              </a:rPr>
              <a:t>&lt;tag&gt;&lt;/tag&gt;</a:t>
            </a:r>
            <a:r>
              <a:rPr lang="fr-FR" sz="1600">
                <a:solidFill>
                  <a:srgbClr val="000000"/>
                </a:solidFill>
              </a:rPr>
              <a:t> pour chaque élément de la liste. Les éléments de ces exemples répétés représentent une ou plusieurs paires clé / valeur.</a:t>
            </a:r>
          </a:p>
        </p:txBody>
      </p:sp>
      <p:sp>
        <p:nvSpPr>
          <p:cNvPr id="6" name="Rectangle 5">
            <a:extLst>
              <a:ext uri="{FF2B5EF4-FFF2-40B4-BE49-F238E27FC236}">
                <a16:creationId xmlns="" xmlns:c="http://schemas.openxmlformats.org/drawingml/2006/chart" xmlns:c15="http://schemas.microsoft.com/office/drawing/2012/chart" xmlns:a16="http://schemas.microsoft.com/office/drawing/2014/main" id="{37FABDB1-D27A-FF49-91E0-2ECC224B4D29}"/>
              </a:ext>
            </a:extLst>
          </p:cNvPr>
          <p:cNvSpPr/>
          <p:nvPr/>
        </p:nvSpPr>
        <p:spPr>
          <a:xfrm>
            <a:off x="4172744" y="636082"/>
            <a:ext cx="4572000" cy="3785652"/>
          </a:xfrm>
          <a:prstGeom prst="rect">
            <a:avLst/>
          </a:prstGeom>
          <a:solidFill>
            <a:srgbClr val="000000"/>
          </a:solidFill>
        </p:spPr>
        <p:txBody>
          <a:bodyPr>
            <a:spAutoFit/>
          </a:bodyPr>
          <a:lstStyle/>
          <a:p>
            <a:pPr rtl="0"/>
            <a:r>
              <a:rPr lang="fr-FR" sz="1200" b="1" dirty="0">
                <a:solidFill>
                  <a:srgbClr val="75715E"/>
                </a:solidFill>
                <a:latin typeface="Courier New" panose="02070309020205020404" pitchFamily="49" charset="0"/>
              </a:rPr>
              <a:t>&lt;?</a:t>
            </a:r>
            <a:r>
              <a:rPr lang="fr-FR" sz="1200" b="1" dirty="0" err="1">
                <a:solidFill>
                  <a:srgbClr val="75715E"/>
                </a:solidFill>
                <a:latin typeface="Courier New" panose="02070309020205020404" pitchFamily="49" charset="0"/>
              </a:rPr>
              <a:t>xml</a:t>
            </a:r>
            <a:r>
              <a:rPr lang="fr-FR" sz="1200" b="1" dirty="0">
                <a:solidFill>
                  <a:srgbClr val="75715E"/>
                </a:solidFill>
                <a:latin typeface="Courier New" panose="02070309020205020404" pitchFamily="49" charset="0"/>
              </a:rPr>
              <a:t> version="1.0" </a:t>
            </a:r>
            <a:r>
              <a:rPr lang="fr-FR" sz="1200" b="1" dirty="0" err="1">
                <a:solidFill>
                  <a:srgbClr val="75715E"/>
                </a:solidFill>
                <a:latin typeface="Courier New" panose="02070309020205020404" pitchFamily="49" charset="0"/>
              </a:rPr>
              <a:t>encoding</a:t>
            </a:r>
            <a:r>
              <a:rPr lang="fr-FR" sz="1200" b="1" dirty="0">
                <a:solidFill>
                  <a:srgbClr val="75715E"/>
                </a:solidFill>
                <a:latin typeface="Courier New" panose="02070309020205020404" pitchFamily="49" charset="0"/>
              </a:rPr>
              <a:t>="UTF-8" ?&gt;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ietf-interfaces:interface</a:t>
            </a:r>
            <a:r>
              <a:rPr lang="fr-FR" sz="1200" b="1" dirty="0">
                <a:solidFill>
                  <a:srgbClr val="F8F8F2"/>
                </a:solidFill>
                <a:latin typeface="Courier New" panose="02070309020205020404" pitchFamily="49" charset="0"/>
              </a:rPr>
              <a:t>&gt;</a:t>
            </a:r>
          </a:p>
          <a:p>
            <a:pPr rtl="0"/>
            <a:r>
              <a:rPr lang="fr-FR" sz="1200" b="1" dirty="0">
                <a:solidFill>
                  <a:srgbClr val="F8F8F2"/>
                </a:solidFill>
                <a:latin typeface="Courier New" panose="02070309020205020404" pitchFamily="49" charset="0"/>
              </a:rPr>
              <a:t>   &lt;</a:t>
            </a:r>
            <a:r>
              <a:rPr lang="fr-FR" sz="1200" b="1" dirty="0" err="1" smtClean="0">
                <a:solidFill>
                  <a:srgbClr val="F92672"/>
                </a:solidFill>
                <a:latin typeface="Courier New" panose="02070309020205020404" pitchFamily="49" charset="0"/>
              </a:rPr>
              <a:t>name</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GigabitEthernet2</a:t>
            </a:r>
            <a:r>
              <a:rPr lang="fr-FR" sz="1200" b="1" dirty="0">
                <a:solidFill>
                  <a:srgbClr val="F8F8F2"/>
                </a:solidFill>
                <a:latin typeface="Courier New" panose="02070309020205020404" pitchFamily="49" charset="0"/>
              </a:rPr>
              <a:t>&lt;/</a:t>
            </a:r>
            <a:r>
              <a:rPr lang="fr-FR" sz="1200" b="1" dirty="0" err="1" smtClean="0">
                <a:solidFill>
                  <a:srgbClr val="F92672"/>
                </a:solidFill>
                <a:latin typeface="Courier New" panose="02070309020205020404" pitchFamily="49" charset="0"/>
              </a:rPr>
              <a:t>name</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 </a:t>
            </a:r>
            <a:endParaRPr lang="fr-FR" sz="1200" b="1" dirty="0">
              <a:solidFill>
                <a:srgbClr val="DFDFDF"/>
              </a:solidFill>
              <a:latin typeface="Courier New" panose="02070309020205020404" pitchFamily="49" charset="0"/>
            </a:endParaRPr>
          </a:p>
          <a:p>
            <a:pPr rtl="0"/>
            <a:r>
              <a:rPr lang="fr-FR" sz="1200" b="1" dirty="0">
                <a:solidFill>
                  <a:srgbClr val="F8F8F2"/>
                </a:solidFill>
                <a:latin typeface="Courier New" panose="02070309020205020404" pitchFamily="49" charset="0"/>
              </a:rPr>
              <a:t>   &lt;</a:t>
            </a:r>
            <a:r>
              <a:rPr lang="fr-FR" sz="1200" b="1" dirty="0" smtClean="0">
                <a:solidFill>
                  <a:srgbClr val="F92672"/>
                </a:solidFill>
                <a:latin typeface="Courier New" panose="02070309020205020404" pitchFamily="49" charset="0"/>
              </a:rPr>
              <a:t>description</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WAN</a:t>
            </a:r>
            <a:r>
              <a:rPr lang="fr-FR" sz="1200" b="1" dirty="0" smtClean="0">
                <a:solidFill>
                  <a:srgbClr val="F8F8F2"/>
                </a:solidFill>
                <a:latin typeface="Courier New" panose="02070309020205020404" pitchFamily="49" charset="0"/>
              </a:rPr>
              <a:t>&lt;/</a:t>
            </a:r>
            <a:r>
              <a:rPr lang="fr-FR" sz="1200" b="1" dirty="0">
                <a:solidFill>
                  <a:srgbClr val="F92672"/>
                </a:solidFill>
                <a:latin typeface="Courier New" panose="02070309020205020404" pitchFamily="49" charset="0"/>
              </a:rPr>
              <a:t>description</a:t>
            </a:r>
            <a:r>
              <a:rPr lang="fr-FR" sz="1200" b="1" dirty="0">
                <a:solidFill>
                  <a:srgbClr val="F8F8F2"/>
                </a:solidFill>
                <a:latin typeface="Courier New" panose="02070309020205020404" pitchFamily="49" charset="0"/>
              </a:rPr>
              <a:t>&gt;</a:t>
            </a:r>
          </a:p>
          <a:p>
            <a:pPr rtl="0"/>
            <a:r>
              <a:rPr lang="fr-FR" sz="1200" b="1" dirty="0">
                <a:solidFill>
                  <a:srgbClr val="F8F8F2"/>
                </a:solidFill>
                <a:latin typeface="Courier New" panose="02070309020205020404" pitchFamily="49" charset="0"/>
              </a:rPr>
              <a:t>   &lt;</a:t>
            </a:r>
            <a:r>
              <a:rPr lang="fr-FR" sz="1200" b="1" dirty="0" err="1" smtClean="0">
                <a:solidFill>
                  <a:srgbClr val="F92672"/>
                </a:solidFill>
                <a:latin typeface="Courier New" panose="02070309020205020404" pitchFamily="49" charset="0"/>
              </a:rPr>
              <a:t>Activate</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juste</a:t>
            </a:r>
            <a:r>
              <a:rPr lang="fr-FR" sz="1200" b="1" dirty="0">
                <a:solidFill>
                  <a:srgbClr val="F8F8F2"/>
                </a:solidFill>
                <a:latin typeface="Courier New" panose="02070309020205020404" pitchFamily="49" charset="0"/>
              </a:rPr>
              <a:t>&lt;/</a:t>
            </a:r>
            <a:r>
              <a:rPr lang="fr-FR" sz="1200" b="1" dirty="0" err="1" smtClean="0">
                <a:solidFill>
                  <a:srgbClr val="F92672"/>
                </a:solidFill>
                <a:latin typeface="Courier New" panose="02070309020205020404" pitchFamily="49" charset="0"/>
              </a:rPr>
              <a:t>Activate</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 </a:t>
            </a:r>
            <a:endParaRPr lang="fr-FR" sz="1200" b="1" dirty="0">
              <a:solidFill>
                <a:srgbClr val="DFDFDF"/>
              </a:solidFill>
              <a:latin typeface="Courier New" panose="02070309020205020404" pitchFamily="49" charset="0"/>
            </a:endParaRPr>
          </a:p>
          <a:p>
            <a:pPr rtl="0"/>
            <a:r>
              <a:rPr lang="fr-FR" sz="1200" b="1" dirty="0">
                <a:solidFill>
                  <a:srgbClr val="F8F8F2"/>
                </a:solidFill>
                <a:latin typeface="Courier New" panose="02070309020205020404" pitchFamily="49" charset="0"/>
              </a:rPr>
              <a:t>   &lt;</a:t>
            </a:r>
            <a:r>
              <a:rPr lang="fr-FR" sz="1200" b="1" dirty="0">
                <a:solidFill>
                  <a:srgbClr val="F92672"/>
                </a:solidFill>
                <a:latin typeface="Courier New" panose="02070309020205020404" pitchFamily="49" charset="0"/>
              </a:rPr>
              <a:t>ietf-ip:ipv4</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err="1" smtClean="0">
                <a:solidFill>
                  <a:srgbClr val="F92672"/>
                </a:solidFill>
                <a:latin typeface="Courier New" panose="02070309020205020404" pitchFamily="49" charset="0"/>
              </a:rPr>
              <a:t>adress</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 </a:t>
            </a:r>
            <a:endParaRPr lang="fr-FR" sz="1200" b="1" dirty="0">
              <a:solidFill>
                <a:srgbClr val="DFDFDF"/>
              </a:solidFill>
              <a:latin typeface="Courier New" panose="02070309020205020404" pitchFamily="49" charset="0"/>
            </a:endParaRPr>
          </a:p>
          <a:p>
            <a:pPr rtl="0"/>
            <a:r>
              <a:rPr lang="fr-FR" sz="1200" b="1" dirty="0">
                <a:solidFill>
                  <a:srgbClr val="F8F8F2"/>
                </a:solidFill>
                <a:latin typeface="Courier New" panose="02070309020205020404" pitchFamily="49" charset="0"/>
              </a:rPr>
              <a:t>         &lt;</a:t>
            </a:r>
            <a:r>
              <a:rPr lang="fr-FR" sz="1200" b="1" dirty="0" err="1">
                <a:solidFill>
                  <a:srgbClr val="F92672"/>
                </a:solidFill>
                <a:latin typeface="Courier New" panose="02070309020205020404" pitchFamily="49" charset="0"/>
              </a:rPr>
              <a:t>ip</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172.16.0.2</a:t>
            </a:r>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ip</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err="1">
                <a:solidFill>
                  <a:srgbClr val="F92672"/>
                </a:solidFill>
                <a:latin typeface="Courier New" panose="02070309020205020404" pitchFamily="49" charset="0"/>
              </a:rPr>
              <a:t>netmask</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255.255.255.0</a:t>
            </a:r>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netmask</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a:solidFill>
                  <a:srgbClr val="F92672"/>
                </a:solidFill>
                <a:latin typeface="Courier New" panose="02070309020205020404" pitchFamily="49" charset="0"/>
              </a:rPr>
              <a:t>adresse</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a:solidFill>
                  <a:srgbClr val="F92672"/>
                </a:solidFill>
                <a:latin typeface="Courier New" panose="02070309020205020404" pitchFamily="49" charset="0"/>
              </a:rPr>
              <a:t>adresse</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err="1">
                <a:solidFill>
                  <a:srgbClr val="F92672"/>
                </a:solidFill>
                <a:latin typeface="Courier New" panose="02070309020205020404" pitchFamily="49" charset="0"/>
              </a:rPr>
              <a:t>ip</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172.16.0.3</a:t>
            </a:r>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ip</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DFDFDF"/>
                </a:solidFill>
                <a:latin typeface="Courier New" panose="02070309020205020404" pitchFamily="49" charset="0"/>
              </a:rPr>
              <a:t> </a:t>
            </a:r>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netmask</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255.255.255.0</a:t>
            </a:r>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netmask</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err="1" smtClean="0">
                <a:solidFill>
                  <a:srgbClr val="F92672"/>
                </a:solidFill>
                <a:latin typeface="Courier New" panose="02070309020205020404" pitchFamily="49" charset="0"/>
              </a:rPr>
              <a:t>adress</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 </a:t>
            </a:r>
            <a:endParaRPr lang="fr-FR" sz="1200" b="1" dirty="0">
              <a:solidFill>
                <a:srgbClr val="DFDFDF"/>
              </a:solidFill>
              <a:latin typeface="Courier New" panose="02070309020205020404" pitchFamily="49" charset="0"/>
            </a:endParaRPr>
          </a:p>
          <a:p>
            <a:pPr rtl="0"/>
            <a:r>
              <a:rPr lang="fr-FR" sz="1200" b="1" dirty="0">
                <a:solidFill>
                  <a:srgbClr val="F8F8F2"/>
                </a:solidFill>
                <a:latin typeface="Courier New" panose="02070309020205020404" pitchFamily="49" charset="0"/>
              </a:rPr>
              <a:t>      &lt;</a:t>
            </a:r>
            <a:r>
              <a:rPr lang="fr-FR" sz="1200" b="1" dirty="0" err="1" smtClean="0">
                <a:solidFill>
                  <a:srgbClr val="F92672"/>
                </a:solidFill>
                <a:latin typeface="Courier New" panose="02070309020205020404" pitchFamily="49" charset="0"/>
              </a:rPr>
              <a:t>adress</a:t>
            </a:r>
            <a:r>
              <a:rPr lang="fr-FR" sz="1200" b="1" dirty="0" smtClean="0">
                <a:solidFill>
                  <a:srgbClr val="F8F8F2"/>
                </a:solidFill>
                <a:latin typeface="Courier New" panose="02070309020205020404" pitchFamily="49" charset="0"/>
              </a:rPr>
              <a:t>&gt;</a:t>
            </a:r>
            <a:r>
              <a:rPr lang="fr-FR" sz="1200" b="1" dirty="0" smtClean="0">
                <a:solidFill>
                  <a:srgbClr val="DFDFDF"/>
                </a:solidFill>
                <a:latin typeface="Courier New" panose="02070309020205020404" pitchFamily="49" charset="0"/>
              </a:rPr>
              <a:t> </a:t>
            </a:r>
            <a:endParaRPr lang="fr-FR" sz="1200" b="1" dirty="0">
              <a:solidFill>
                <a:srgbClr val="DFDFDF"/>
              </a:solidFill>
              <a:latin typeface="Courier New" panose="02070309020205020404" pitchFamily="49" charset="0"/>
            </a:endParaRPr>
          </a:p>
          <a:p>
            <a:pPr rtl="0"/>
            <a:r>
              <a:rPr lang="fr-FR" sz="1200" b="1" dirty="0">
                <a:solidFill>
                  <a:srgbClr val="F8F8F2"/>
                </a:solidFill>
                <a:latin typeface="Courier New" panose="02070309020205020404" pitchFamily="49" charset="0"/>
              </a:rPr>
              <a:t>         &lt;</a:t>
            </a:r>
            <a:r>
              <a:rPr lang="fr-FR" sz="1200" b="1" dirty="0" err="1">
                <a:solidFill>
                  <a:srgbClr val="F92672"/>
                </a:solidFill>
                <a:latin typeface="Courier New" panose="02070309020205020404" pitchFamily="49" charset="0"/>
              </a:rPr>
              <a:t>ip</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172.16.0.4</a:t>
            </a:r>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ip</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err="1">
                <a:solidFill>
                  <a:srgbClr val="F92672"/>
                </a:solidFill>
                <a:latin typeface="Courier New" panose="02070309020205020404" pitchFamily="49" charset="0"/>
              </a:rPr>
              <a:t>netmask</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255.255.255.0</a:t>
            </a:r>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netmask</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a:solidFill>
                  <a:srgbClr val="F92672"/>
                </a:solidFill>
                <a:latin typeface="Courier New" panose="02070309020205020404" pitchFamily="49" charset="0"/>
              </a:rPr>
              <a:t>adresse</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   &lt;/</a:t>
            </a:r>
            <a:r>
              <a:rPr lang="fr-FR" sz="1200" b="1" dirty="0">
                <a:solidFill>
                  <a:srgbClr val="F92672"/>
                </a:solidFill>
                <a:latin typeface="Courier New" panose="02070309020205020404" pitchFamily="49" charset="0"/>
              </a:rPr>
              <a:t>ietf-ip:ipv4</a:t>
            </a:r>
            <a:r>
              <a:rPr lang="fr-FR" sz="1200" b="1" dirty="0">
                <a:solidFill>
                  <a:srgbClr val="F8F8F2"/>
                </a:solidFill>
                <a:latin typeface="Courier New" panose="02070309020205020404" pitchFamily="49" charset="0"/>
              </a:rPr>
              <a:t>&gt;</a:t>
            </a:r>
            <a:r>
              <a:rPr lang="fr-FR" sz="1200" b="1" dirty="0">
                <a:solidFill>
                  <a:srgbClr val="DFDFDF"/>
                </a:solidFill>
                <a:latin typeface="Courier New" panose="02070309020205020404" pitchFamily="49" charset="0"/>
              </a:rPr>
              <a:t> </a:t>
            </a:r>
          </a:p>
          <a:p>
            <a:pPr rtl="0"/>
            <a:r>
              <a:rPr lang="fr-FR" sz="1200" b="1" dirty="0">
                <a:solidFill>
                  <a:srgbClr val="F8F8F2"/>
                </a:solidFill>
                <a:latin typeface="Courier New" panose="02070309020205020404" pitchFamily="49" charset="0"/>
              </a:rPr>
              <a:t>&lt;/</a:t>
            </a:r>
            <a:r>
              <a:rPr lang="fr-FR" sz="1200" b="1" dirty="0" err="1">
                <a:solidFill>
                  <a:srgbClr val="F92672"/>
                </a:solidFill>
                <a:latin typeface="Courier New" panose="02070309020205020404" pitchFamily="49" charset="0"/>
              </a:rPr>
              <a:t>ietf-interfaces:interface</a:t>
            </a:r>
            <a:r>
              <a:rPr lang="fr-FR" sz="1200" b="1" dirty="0">
                <a:solidFill>
                  <a:srgbClr val="F8F8F2"/>
                </a:solidFill>
                <a:latin typeface="Courier New" panose="02070309020205020404" pitchFamily="49" charset="0"/>
              </a:rPr>
              <a:t>&gt;</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298983250"/>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14.3 - les API</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01689698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API</a:t>
            </a:r>
            <a:r>
              <a:rPr lang="en-US" dirty="0"/>
              <a:t/>
            </a:r>
            <a:br>
              <a:rPr lang="en-US" dirty="0"/>
            </a:br>
            <a:r>
              <a:rPr lang="fr-FR" sz="2400"/>
              <a:t>Vidéo - API</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676FAE1B-1F0E-F541-B732-DEA70A19D1F2}"/>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présentera les points suivants:</a:t>
            </a:r>
          </a:p>
          <a:p>
            <a:pPr marL="342900" indent="-342900" algn="l" rtl="0">
              <a:buFont typeface="Arial" panose="020B0604020202020204" pitchFamily="34" charset="0"/>
              <a:buChar char="•"/>
            </a:pPr>
            <a:r>
              <a:rPr lang="fr-FR" sz="1600">
                <a:solidFill>
                  <a:srgbClr val="000000"/>
                </a:solidFill>
              </a:rPr>
              <a:t>Définissez API</a:t>
            </a:r>
          </a:p>
          <a:p>
            <a:pPr marL="342900" indent="-342900" algn="l" rtl="0">
              <a:buFont typeface="Arial" panose="020B0604020202020204" pitchFamily="34" charset="0"/>
              <a:buChar char="•"/>
            </a:pPr>
            <a:r>
              <a:rPr lang="fr-FR" sz="1600">
                <a:solidFill>
                  <a:srgbClr val="000000"/>
                </a:solidFill>
              </a:rPr>
              <a:t>Regardez les exemples d'API populaires:</a:t>
            </a:r>
          </a:p>
          <a:p>
            <a:pPr marL="415985" lvl="1" indent="-342900" rtl="0">
              <a:buFont typeface="Arial" panose="020B0604020202020204" pitchFamily="34" charset="0"/>
              <a:buChar char="•"/>
            </a:pPr>
            <a:r>
              <a:rPr lang="fr-FR" sz="1600">
                <a:solidFill>
                  <a:srgbClr val="000000"/>
                </a:solidFill>
              </a:rPr>
              <a:t>SOAP</a:t>
            </a:r>
          </a:p>
          <a:p>
            <a:pPr marL="415985" lvl="1" indent="-342900" rtl="0">
              <a:buFont typeface="Arial" panose="020B0604020202020204" pitchFamily="34" charset="0"/>
              <a:buChar char="•"/>
            </a:pPr>
            <a:r>
              <a:rPr lang="fr-FR" sz="1600">
                <a:solidFill>
                  <a:srgbClr val="000000"/>
                </a:solidFill>
              </a:rPr>
              <a:t>REST</a:t>
            </a:r>
          </a:p>
          <a:p>
            <a:pPr marL="415985" lvl="1" indent="-342900" rtl="0">
              <a:buFont typeface="Arial" panose="020B0604020202020204" pitchFamily="34" charset="0"/>
              <a:buChar char="•"/>
            </a:pPr>
            <a:r>
              <a:rPr lang="fr-FR" sz="1600">
                <a:solidFill>
                  <a:srgbClr val="000000"/>
                </a:solidFill>
              </a:rPr>
              <a:t>NETCONF</a:t>
            </a:r>
          </a:p>
          <a:p>
            <a:pPr marL="415985" lvl="1" indent="-342900" rtl="0">
              <a:buFont typeface="Arial" panose="020B0604020202020204" pitchFamily="34" charset="0"/>
              <a:buChar char="•"/>
            </a:pPr>
            <a:r>
              <a:rPr lang="fr-FR" sz="1600">
                <a:solidFill>
                  <a:srgbClr val="000000"/>
                </a:solidFill>
              </a:rPr>
              <a:t>RESTCONF</a:t>
            </a:r>
          </a:p>
          <a:p>
            <a:pPr marL="342900" indent="-342900" algn="l" rtl="0">
              <a:buFont typeface="Arial" panose="020B0604020202020204" pitchFamily="34" charset="0"/>
              <a:buChar char="•"/>
            </a:pPr>
            <a:r>
              <a:rPr lang="fr-FR" sz="1600">
                <a:solidFill>
                  <a:srgbClr val="000000"/>
                </a:solidFill>
              </a:rPr>
              <a:t>Exécutez an API call dans un navigateur et dans Postman.</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21545901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API</a:t>
            </a:r>
            <a:r>
              <a:rPr lang="en-US" dirty="0"/>
              <a:t/>
            </a:r>
            <a:br>
              <a:rPr lang="en-US" dirty="0"/>
            </a:br>
            <a:r>
              <a:rPr lang="fr-FR" sz="2400"/>
              <a:t>Les concepts d'API</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EC8CA70F-ED4E-2D4C-A397-D051C16F2964}"/>
              </a:ext>
            </a:extLst>
          </p:cNvPr>
          <p:cNvSpPr>
            <a:spLocks noGrp="1"/>
          </p:cNvSpPr>
          <p:nvPr>
            <p:ph idx="1"/>
          </p:nvPr>
        </p:nvSpPr>
        <p:spPr>
          <a:xfrm>
            <a:off x="474662" y="731837"/>
            <a:ext cx="8280057" cy="1665641"/>
          </a:xfrm>
        </p:spPr>
        <p:txBody>
          <a:bodyPr/>
          <a:lstStyle/>
          <a:p>
            <a:pPr marL="342900" indent="-342900" algn="l" rtl="0">
              <a:buFont typeface="Arial" panose="020B0604020202020204" pitchFamily="34" charset="0"/>
              <a:buChar char="•"/>
            </a:pPr>
            <a:r>
              <a:rPr lang="fr-FR" sz="1600">
                <a:solidFill>
                  <a:srgbClr val="000000"/>
                </a:solidFill>
              </a:rPr>
              <a:t>Une API est un logiciel qui permet à d'autres applications d'accéder à ses données ou services. Il s'agit d'un ensemble de règles décrivant comment une application peut interagir avec une autre et les instructions permettant à l'interaction de se produire. L'utilisateur envoie une requête d'API à un serveur demandant des informations spécifiques et reçoit une réponse d'API en retour du serveur avec les informations demandées.</a:t>
            </a:r>
          </a:p>
          <a:p>
            <a:pPr marL="342900" indent="-342900" algn="l" rtl="0">
              <a:buFont typeface="Arial" panose="020B0604020202020204" pitchFamily="34" charset="0"/>
              <a:buChar char="•"/>
            </a:pPr>
            <a:r>
              <a:rPr lang="fr-FR" sz="1600">
                <a:solidFill>
                  <a:srgbClr val="000000"/>
                </a:solidFill>
              </a:rPr>
              <a:t>Une API est similaire à un serveur dans un restaurant, comme illustré dans la figure suivante. </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5B739265-E414-D44F-8631-201650329CF7}"/>
              </a:ext>
            </a:extLst>
          </p:cNvPr>
          <p:cNvPicPr>
            <a:picLocks noChangeAspect="1"/>
          </p:cNvPicPr>
          <p:nvPr/>
        </p:nvPicPr>
        <p:blipFill>
          <a:blip r:embed="rId4"/>
          <a:stretch>
            <a:fillRect/>
          </a:stretch>
        </p:blipFill>
        <p:spPr>
          <a:xfrm>
            <a:off x="1953588" y="2711302"/>
            <a:ext cx="5236823" cy="1882621"/>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00580023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API</a:t>
            </a:r>
            <a:r>
              <a:rPr lang="en-US" dirty="0"/>
              <a:t/>
            </a:r>
            <a:br>
              <a:rPr lang="en-US" dirty="0"/>
            </a:br>
            <a:r>
              <a:rPr lang="fr-FR" sz="2400"/>
              <a:t>Un Exemple API </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BA32C2F0-50FF-D844-9F40-6230F69E3B8E}"/>
              </a:ext>
            </a:extLst>
          </p:cNvPr>
          <p:cNvSpPr>
            <a:spLocks noGrp="1"/>
          </p:cNvSpPr>
          <p:nvPr>
            <p:ph idx="1"/>
          </p:nvPr>
        </p:nvSpPr>
        <p:spPr>
          <a:xfrm>
            <a:off x="474662" y="731837"/>
            <a:ext cx="3003829" cy="3689897"/>
          </a:xfrm>
        </p:spPr>
        <p:txBody>
          <a:bodyPr/>
          <a:lstStyle/>
          <a:p>
            <a:pPr marL="0" indent="0" algn="l" rtl="0"/>
            <a:r>
              <a:rPr lang="fr-FR" sz="1400" dirty="0">
                <a:solidFill>
                  <a:srgbClr val="000000"/>
                </a:solidFill>
              </a:rPr>
              <a:t>Pour bien comprendre comment les API peuvent être utilisées pour fournir des données et des services, nous examinerons deux options pour réserver les compagnies aériennes. La première option utilise le site Web d'une compagnie aérienne spécifique. En utilisant le site Web de la compagnie aérienne, l’utilisateur entre les informations pour effectuer une demande de réservation. Le site Web interagit directement avec la propre base de données de la compagnie aérienne et fournit à l’utilisateur des informations correspondant à sa demande.</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13894227-EDF9-4DE6-879C-A2282CAB56C7}"/>
              </a:ext>
            </a:extLst>
          </p:cNvPr>
          <p:cNvPicPr>
            <a:picLocks noChangeAspect="1"/>
          </p:cNvPicPr>
          <p:nvPr/>
        </p:nvPicPr>
        <p:blipFill>
          <a:blip r:embed="rId4"/>
          <a:stretch>
            <a:fillRect/>
          </a:stretch>
        </p:blipFill>
        <p:spPr>
          <a:xfrm>
            <a:off x="3953153" y="1319409"/>
            <a:ext cx="4462762" cy="2504682"/>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9802000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r>
              <a:rPr lang="fr-FR" sz="1600" dirty="0"/>
              <a:t>Les API</a:t>
            </a:r>
            <a:r>
              <a:rPr lang="en-US" dirty="0"/>
              <a:t/>
            </a:r>
            <a:br>
              <a:rPr lang="en-US" dirty="0"/>
            </a:br>
            <a:r>
              <a:rPr lang="fr-FR" sz="2400" dirty="0"/>
              <a:t>Un Exemple API </a:t>
            </a:r>
            <a:r>
              <a:rPr lang="fr-FR" sz="2400" dirty="0" smtClean="0"/>
              <a:t>(suite)</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BA32C2F0-50FF-D844-9F40-6230F69E3B8E}"/>
              </a:ext>
            </a:extLst>
          </p:cNvPr>
          <p:cNvSpPr>
            <a:spLocks noGrp="1"/>
          </p:cNvSpPr>
          <p:nvPr>
            <p:ph idx="1"/>
          </p:nvPr>
        </p:nvSpPr>
        <p:spPr>
          <a:xfrm>
            <a:off x="314406" y="628142"/>
            <a:ext cx="3362047" cy="3689897"/>
          </a:xfrm>
        </p:spPr>
        <p:txBody>
          <a:bodyPr/>
          <a:lstStyle/>
          <a:p>
            <a:pPr marL="0" indent="0" algn="l" rtl="0"/>
            <a:r>
              <a:rPr lang="fr-FR" sz="1200" dirty="0">
                <a:solidFill>
                  <a:srgbClr val="000000"/>
                </a:solidFill>
              </a:rPr>
              <a:t>Un site de voyage peut accéder au mêmes informations, pas de compagnie aérienne spécifique mais d'une variété de compagnies aériennes. Dans ce cas, l'utilisateur entre dans des informations de réservation similaires. Le site Web du service de voyage interagit avec les différentes bases de données des compagnies aériennes à l'aide des API fournies par chaque compagnie aérienne. Le service de voyage utilise chaque API de compagnie aérienne pour demander des informations à cette compagnie aérienne spécifique, puis il affiche les informations de toutes les compagnies aériennes sur sa page Web.</a:t>
            </a:r>
            <a:r>
              <a:rPr lang="en-US" sz="1200" dirty="0">
                <a:solidFill>
                  <a:srgbClr val="000000"/>
                </a:solidFill>
              </a:rPr>
              <a:t/>
            </a:r>
            <a:br>
              <a:rPr lang="en-US" sz="1200" dirty="0">
                <a:solidFill>
                  <a:srgbClr val="000000"/>
                </a:solidFill>
              </a:rPr>
            </a:br>
            <a:r>
              <a:rPr lang="fr-FR" sz="1200" dirty="0">
                <a:solidFill>
                  <a:srgbClr val="000000"/>
                </a:solidFill>
              </a:rPr>
              <a:t>L'API agit comme une sorte de messager entre l'application de requête et l'application sur le serveur qui fournit les données ou le service. Le message de l'application de requête au serveur sur lequel résident les données est appelé appel API.</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52337CD3-6792-4933-8BDA-07656CB85F2E}"/>
              </a:ext>
            </a:extLst>
          </p:cNvPr>
          <p:cNvPicPr>
            <a:picLocks noChangeAspect="1"/>
          </p:cNvPicPr>
          <p:nvPr/>
        </p:nvPicPr>
        <p:blipFill>
          <a:blip r:embed="rId4"/>
          <a:stretch>
            <a:fillRect/>
          </a:stretch>
        </p:blipFill>
        <p:spPr>
          <a:xfrm>
            <a:off x="3651493" y="1354293"/>
            <a:ext cx="4972082" cy="2434914"/>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8029428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API</a:t>
            </a:r>
            <a:r>
              <a:rPr lang="en-US" dirty="0"/>
              <a:t/>
            </a:r>
            <a:br>
              <a:rPr lang="en-US" dirty="0"/>
            </a:br>
            <a:r>
              <a:rPr lang="fr-FR" sz="2400"/>
              <a:t>API ouverts,internes et partenaires</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F48C9A76-2B95-5B4A-BA0D-E2F7B7D3355C}"/>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Une considération importante lors du développement d'une API est la distinction entre les API ouvertes, internes et partenaires:</a:t>
            </a:r>
          </a:p>
          <a:p>
            <a:pPr marL="342900" indent="-342900" algn="l" rtl="0">
              <a:buFont typeface="Arial" panose="020B0604020202020204" pitchFamily="34" charset="0"/>
              <a:buChar char="•"/>
            </a:pPr>
            <a:r>
              <a:rPr lang="fr-FR" sz="1600" b="1">
                <a:solidFill>
                  <a:srgbClr val="000000"/>
                </a:solidFill>
              </a:rPr>
              <a:t>API ouvertes ou API publiques -</a:t>
            </a:r>
            <a:r>
              <a:rPr lang="fr-FR" sz="1600">
                <a:solidFill>
                  <a:srgbClr val="000000"/>
                </a:solidFill>
              </a:rPr>
              <a:t> Ces API sont disponibles au public et peuvent être utilisées sans aucune restriction. Étant donné que ces API sont publiques, de nombreux fournisseurs d'API exigent que l'utilisateur obtienne une clé ou un jeton gratuit avant d'utiliser l'API. Cela permet de contrôler le nombre de demandes d'API qu'ils reçoivent et traitent.</a:t>
            </a:r>
            <a:r>
              <a:rPr lang="fr-FR" sz="1600" b="1">
                <a:solidFill>
                  <a:srgbClr val="000000"/>
                </a:solidFill>
              </a:rPr>
              <a:t> </a:t>
            </a:r>
          </a:p>
          <a:p>
            <a:pPr marL="342900" indent="-342900" algn="l" rtl="0">
              <a:buFont typeface="Arial" panose="020B0604020202020204" pitchFamily="34" charset="0"/>
              <a:buChar char="•"/>
            </a:pPr>
            <a:r>
              <a:rPr lang="fr-FR" sz="1600">
                <a:solidFill>
                  <a:srgbClr val="000000"/>
                </a:solidFill>
              </a:rPr>
              <a:t>API internes ou privées -Ce sont des API qui sont utilisées par une organisation ou une entreprise pour accéder aux données et services pour un usage interne uniquement. Un exemple d'API interne permet aux vendeurs autorisés d'accéder aux données de vente internes sur leurs périphériques mobiles.</a:t>
            </a:r>
          </a:p>
          <a:p>
            <a:pPr marL="342900" indent="-342900" algn="l" rtl="0">
              <a:buFont typeface="Arial" panose="020B0604020202020204" pitchFamily="34" charset="0"/>
              <a:buChar char="•"/>
            </a:pPr>
            <a:r>
              <a:rPr lang="fr-FR" sz="1600" b="1">
                <a:solidFill>
                  <a:srgbClr val="000000"/>
                </a:solidFill>
              </a:rPr>
              <a:t>API partenaires -</a:t>
            </a:r>
            <a:r>
              <a:rPr lang="fr-FR" sz="1600">
                <a:solidFill>
                  <a:srgbClr val="000000"/>
                </a:solidFill>
              </a:rPr>
              <a:t> Ce sont des API utilisées entre une entreprise et ses partenaires commerciaux ou contractures pour faciliter les échanges entre eux. Le partenaire commercial doit disposer d'une licence ou d'une autre forme d'autorisation pour utiliser l'API. Un service de voyage utilisant l'API d'une compagnie aérienne est un exemple d'API partenaire.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10868949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API</a:t>
            </a:r>
            <a:r>
              <a:rPr lang="en-US" dirty="0"/>
              <a:t/>
            </a:r>
            <a:br>
              <a:rPr lang="en-US" dirty="0"/>
            </a:br>
            <a:r>
              <a:rPr lang="fr-FR" sz="2400"/>
              <a:t>Types d'API de service Web</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8A25BCBA-635D-9C41-9AF8-02DDA8413129}"/>
              </a:ext>
            </a:extLst>
          </p:cNvPr>
          <p:cNvSpPr>
            <a:spLocks noGrp="1"/>
          </p:cNvSpPr>
          <p:nvPr>
            <p:ph idx="1"/>
          </p:nvPr>
        </p:nvSpPr>
        <p:spPr>
          <a:xfrm>
            <a:off x="474662" y="731838"/>
            <a:ext cx="8347605" cy="1748896"/>
          </a:xfrm>
        </p:spPr>
        <p:txBody>
          <a:bodyPr/>
          <a:lstStyle/>
          <a:p>
            <a:pPr marL="0" indent="0" algn="l" rtl="0"/>
            <a:r>
              <a:rPr lang="fr-FR" sz="1600">
                <a:solidFill>
                  <a:srgbClr val="000000"/>
                </a:solidFill>
              </a:rPr>
              <a:t>Un service Web est un service disponible sur internet via le World Wide Web. Il existe quatre types d'API de service Web:</a:t>
            </a:r>
          </a:p>
          <a:p>
            <a:pPr marL="342900" indent="-342900" algn="l" rtl="0">
              <a:buFont typeface="Arial" panose="020B0604020202020204" pitchFamily="34" charset="0"/>
              <a:buChar char="•"/>
            </a:pPr>
            <a:r>
              <a:rPr lang="fr-FR" sz="1600">
                <a:solidFill>
                  <a:srgbClr val="000000"/>
                </a:solidFill>
              </a:rPr>
              <a:t>Protocole d'accès aux objets simples (SOAP)</a:t>
            </a:r>
          </a:p>
          <a:p>
            <a:pPr marL="342900" indent="-342900" algn="l" rtl="0">
              <a:buFont typeface="Arial" panose="020B0604020202020204" pitchFamily="34" charset="0"/>
              <a:buChar char="•"/>
            </a:pPr>
            <a:r>
              <a:rPr lang="fr-FR" sz="1600">
                <a:solidFill>
                  <a:srgbClr val="000000"/>
                </a:solidFill>
              </a:rPr>
              <a:t>Transfert d'état représentatif (REST)</a:t>
            </a:r>
          </a:p>
          <a:p>
            <a:pPr marL="342900" indent="-342900" algn="l" rtl="0">
              <a:buFont typeface="Arial" panose="020B0604020202020204" pitchFamily="34" charset="0"/>
              <a:buChar char="•"/>
            </a:pPr>
            <a:r>
              <a:rPr lang="fr-FR" sz="1600">
                <a:solidFill>
                  <a:srgbClr val="000000"/>
                </a:solidFill>
              </a:rPr>
              <a:t>Langage de balisage extensible-Appel de procédure à distance (XML-RPC)</a:t>
            </a:r>
          </a:p>
          <a:p>
            <a:pPr marL="342900" indent="-342900" algn="l" rtl="0">
              <a:buFont typeface="Arial" panose="020B0604020202020204" pitchFamily="34" charset="0"/>
              <a:buChar char="•"/>
            </a:pPr>
            <a:r>
              <a:rPr lang="fr-FR" sz="1600">
                <a:solidFill>
                  <a:srgbClr val="000000"/>
                </a:solidFill>
              </a:rPr>
              <a:t>JavaScript notation d'objet-Appel de procédure à distance(JSON-RPC)</a:t>
            </a:r>
          </a:p>
          <a:p>
            <a:pPr marL="342900" indent="-342900" algn="l">
              <a:buFont typeface="Arial" panose="020B0604020202020204" pitchFamily="34" charset="0"/>
              <a:buChar char="•"/>
            </a:pPr>
            <a:endParaRPr lang="en-US" sz="1600" dirty="0">
              <a:solidFill>
                <a:srgbClr val="000000"/>
              </a:solidFill>
            </a:endParaRPr>
          </a:p>
        </p:txBody>
      </p:sp>
      <p:graphicFrame>
        <p:nvGraphicFramePr>
          <p:cNvPr id="6" name="Table 5">
            <a:extLst>
              <a:ext uri="{FF2B5EF4-FFF2-40B4-BE49-F238E27FC236}">
                <a16:creationId xmlns="" xmlns:c="http://schemas.openxmlformats.org/drawingml/2006/chart" xmlns:c15="http://schemas.microsoft.com/office/drawing/2012/chart" xmlns:a16="http://schemas.microsoft.com/office/drawing/2014/main" id="{E62FD5B6-DFE6-1146-9F2F-9DAF1001D76B}"/>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2021343231"/>
              </p:ext>
            </p:extLst>
          </p:nvPr>
        </p:nvGraphicFramePr>
        <p:xfrm>
          <a:off x="474662" y="2571750"/>
          <a:ext cx="8037160" cy="2150110"/>
        </p:xfrm>
        <a:graphic>
          <a:graphicData uri="http://schemas.openxmlformats.org/drawingml/2006/table">
            <a:tbl>
              <a:tblPr firstRow="1" bandRow="1">
                <a:tableStyleId>{5C22544A-7EE6-4342-B048-85BDC9FD1C3A}</a:tableStyleId>
              </a:tblPr>
              <a:tblGrid>
                <a:gridCol w="1399294">
                  <a:extLst>
                    <a:ext uri="{9D8B030D-6E8A-4147-A177-3AD203B41FA5}">
                      <a16:colId xmlns="" xmlns:c="http://schemas.openxmlformats.org/drawingml/2006/chart" xmlns:c15="http://schemas.microsoft.com/office/drawing/2012/chart" xmlns:a16="http://schemas.microsoft.com/office/drawing/2014/main" val="275086831"/>
                    </a:ext>
                  </a:extLst>
                </a:gridCol>
                <a:gridCol w="1524000">
                  <a:extLst>
                    <a:ext uri="{9D8B030D-6E8A-4147-A177-3AD203B41FA5}">
                      <a16:colId xmlns="" xmlns:c="http://schemas.openxmlformats.org/drawingml/2006/chart" xmlns:c15="http://schemas.microsoft.com/office/drawing/2012/chart" xmlns:a16="http://schemas.microsoft.com/office/drawing/2014/main" val="823278254"/>
                    </a:ext>
                  </a:extLst>
                </a:gridCol>
                <a:gridCol w="1899002">
                  <a:extLst>
                    <a:ext uri="{9D8B030D-6E8A-4147-A177-3AD203B41FA5}">
                      <a16:colId xmlns="" xmlns:c="http://schemas.openxmlformats.org/drawingml/2006/chart" xmlns:c15="http://schemas.microsoft.com/office/drawing/2012/chart" xmlns:a16="http://schemas.microsoft.com/office/drawing/2014/main" val="4076322524"/>
                    </a:ext>
                  </a:extLst>
                </a:gridCol>
                <a:gridCol w="1607432">
                  <a:extLst>
                    <a:ext uri="{9D8B030D-6E8A-4147-A177-3AD203B41FA5}">
                      <a16:colId xmlns="" xmlns:c="http://schemas.openxmlformats.org/drawingml/2006/chart" xmlns:c15="http://schemas.microsoft.com/office/drawing/2012/chart" xmlns:a16="http://schemas.microsoft.com/office/drawing/2014/main" val="2181766267"/>
                    </a:ext>
                  </a:extLst>
                </a:gridCol>
                <a:gridCol w="1607432">
                  <a:extLst>
                    <a:ext uri="{9D8B030D-6E8A-4147-A177-3AD203B41FA5}">
                      <a16:colId xmlns="" xmlns:c="http://schemas.openxmlformats.org/drawingml/2006/chart" xmlns:c15="http://schemas.microsoft.com/office/drawing/2012/chart" xmlns:a16="http://schemas.microsoft.com/office/drawing/2014/main" val="3669035380"/>
                    </a:ext>
                  </a:extLst>
                </a:gridCol>
              </a:tblGrid>
              <a:tr h="370840">
                <a:tc>
                  <a:txBody>
                    <a:bodyPr/>
                    <a:lstStyle/>
                    <a:p>
                      <a:pPr algn="l" rtl="0" fontAlgn="ctr"/>
                      <a:r>
                        <a:rPr lang="fr-FR">
                          <a:effectLst/>
                        </a:rPr>
                        <a:t>Caractéristique</a:t>
                      </a:r>
                    </a:p>
                  </a:txBody>
                  <a:tcPr marL="47625" marR="47625" marT="47625" marB="47625" anchor="ctr"/>
                </a:tc>
                <a:tc>
                  <a:txBody>
                    <a:bodyPr/>
                    <a:lstStyle/>
                    <a:p>
                      <a:pPr algn="l" rtl="0" fontAlgn="ctr"/>
                      <a:r>
                        <a:rPr lang="fr-FR">
                          <a:effectLst/>
                        </a:rPr>
                        <a:t>SOAP</a:t>
                      </a:r>
                    </a:p>
                  </a:txBody>
                  <a:tcPr marL="47625" marR="47625" marT="47625" marB="47625" anchor="ctr"/>
                </a:tc>
                <a:tc>
                  <a:txBody>
                    <a:bodyPr/>
                    <a:lstStyle/>
                    <a:p>
                      <a:pPr algn="l" rtl="0" fontAlgn="ctr"/>
                      <a:r>
                        <a:rPr lang="fr-FR">
                          <a:effectLst/>
                        </a:rPr>
                        <a:t>REST</a:t>
                      </a:r>
                    </a:p>
                  </a:txBody>
                  <a:tcPr marL="47625" marR="47625" marT="47625" marB="47625" anchor="ctr"/>
                </a:tc>
                <a:tc>
                  <a:txBody>
                    <a:bodyPr/>
                    <a:lstStyle/>
                    <a:p>
                      <a:pPr algn="l" rtl="0" fontAlgn="ctr"/>
                      <a:r>
                        <a:rPr lang="fr-FR">
                          <a:effectLst/>
                        </a:rPr>
                        <a:t>XML-RPC</a:t>
                      </a:r>
                    </a:p>
                  </a:txBody>
                  <a:tcPr marL="47625" marR="47625" marT="47625" marB="47625" anchor="ctr"/>
                </a:tc>
                <a:tc>
                  <a:txBody>
                    <a:bodyPr/>
                    <a:lstStyle/>
                    <a:p>
                      <a:pPr algn="l" rtl="0" fontAlgn="ctr"/>
                      <a:r>
                        <a:rPr lang="fr-FR">
                          <a:effectLst/>
                        </a:rPr>
                        <a:t>JSON-RPC</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877802678"/>
                  </a:ext>
                </a:extLst>
              </a:tr>
              <a:tr h="370840">
                <a:tc>
                  <a:txBody>
                    <a:bodyPr/>
                    <a:lstStyle/>
                    <a:p>
                      <a:pPr rtl="0" fontAlgn="ctr"/>
                      <a:r>
                        <a:rPr lang="fr-FR" b="0">
                          <a:effectLst/>
                        </a:rPr>
                        <a:t>Format de données</a:t>
                      </a:r>
                    </a:p>
                  </a:txBody>
                  <a:tcPr marL="47625" marR="47625" marT="47625" marB="47625" anchor="ctr"/>
                </a:tc>
                <a:tc>
                  <a:txBody>
                    <a:bodyPr/>
                    <a:lstStyle/>
                    <a:p>
                      <a:pPr rtl="0" fontAlgn="ctr"/>
                      <a:r>
                        <a:rPr lang="fr-FR" b="0">
                          <a:effectLst/>
                        </a:rPr>
                        <a:t>XML</a:t>
                      </a:r>
                    </a:p>
                  </a:txBody>
                  <a:tcPr marL="47625" marR="47625" marT="47625" marB="47625" anchor="ctr"/>
                </a:tc>
                <a:tc>
                  <a:txBody>
                    <a:bodyPr/>
                    <a:lstStyle/>
                    <a:p>
                      <a:pPr rtl="0" fontAlgn="ctr"/>
                      <a:r>
                        <a:rPr lang="fr-FR" b="0">
                          <a:effectLst/>
                        </a:rPr>
                        <a:t>JSON, XML, YAML et autres</a:t>
                      </a:r>
                    </a:p>
                  </a:txBody>
                  <a:tcPr marL="47625" marR="47625" marT="47625" marB="47625" anchor="ctr"/>
                </a:tc>
                <a:tc>
                  <a:txBody>
                    <a:bodyPr/>
                    <a:lstStyle/>
                    <a:p>
                      <a:pPr rtl="0" fontAlgn="ctr"/>
                      <a:r>
                        <a:rPr lang="fr-FR" b="0">
                          <a:effectLst/>
                        </a:rPr>
                        <a:t>XML</a:t>
                      </a:r>
                    </a:p>
                  </a:txBody>
                  <a:tcPr marL="47625" marR="47625" marT="47625" marB="47625" anchor="ctr"/>
                </a:tc>
                <a:tc>
                  <a:txBody>
                    <a:bodyPr/>
                    <a:lstStyle/>
                    <a:p>
                      <a:pPr rtl="0" fontAlgn="ctr"/>
                      <a:r>
                        <a:rPr lang="fr-FR" b="0">
                          <a:effectLst/>
                        </a:rPr>
                        <a:t>JSON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4119755214"/>
                  </a:ext>
                </a:extLst>
              </a:tr>
              <a:tr h="370840">
                <a:tc>
                  <a:txBody>
                    <a:bodyPr/>
                    <a:lstStyle/>
                    <a:p>
                      <a:pPr rtl="0" fontAlgn="ctr"/>
                      <a:r>
                        <a:rPr lang="fr-FR" b="0">
                          <a:effectLst/>
                        </a:rPr>
                        <a:t>Première publication</a:t>
                      </a:r>
                    </a:p>
                  </a:txBody>
                  <a:tcPr marL="47625" marR="47625" marT="47625" marB="47625" anchor="ctr"/>
                </a:tc>
                <a:tc>
                  <a:txBody>
                    <a:bodyPr/>
                    <a:lstStyle/>
                    <a:p>
                      <a:pPr rtl="0" fontAlgn="ctr"/>
                      <a:r>
                        <a:rPr lang="fr-FR" b="0">
                          <a:effectLst/>
                        </a:rPr>
                        <a:t>1998</a:t>
                      </a:r>
                    </a:p>
                  </a:txBody>
                  <a:tcPr marL="47625" marR="47625" marT="47625" marB="47625" anchor="ctr"/>
                </a:tc>
                <a:tc>
                  <a:txBody>
                    <a:bodyPr/>
                    <a:lstStyle/>
                    <a:p>
                      <a:pPr rtl="0" fontAlgn="ctr"/>
                      <a:r>
                        <a:rPr lang="fr-FR" b="0">
                          <a:effectLst/>
                        </a:rPr>
                        <a:t>2000</a:t>
                      </a:r>
                    </a:p>
                  </a:txBody>
                  <a:tcPr marL="47625" marR="47625" marT="47625" marB="47625" anchor="ctr"/>
                </a:tc>
                <a:tc>
                  <a:txBody>
                    <a:bodyPr/>
                    <a:lstStyle/>
                    <a:p>
                      <a:pPr rtl="0" fontAlgn="ctr"/>
                      <a:r>
                        <a:rPr lang="fr-FR" b="0">
                          <a:effectLst/>
                        </a:rPr>
                        <a:t>1998</a:t>
                      </a:r>
                    </a:p>
                  </a:txBody>
                  <a:tcPr marL="47625" marR="47625" marT="47625" marB="47625" anchor="ctr"/>
                </a:tc>
                <a:tc>
                  <a:txBody>
                    <a:bodyPr/>
                    <a:lstStyle/>
                    <a:p>
                      <a:pPr rtl="0" fontAlgn="ctr"/>
                      <a:r>
                        <a:rPr lang="fr-FR" b="0">
                          <a:effectLst/>
                        </a:rPr>
                        <a:t>2005</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407226342"/>
                  </a:ext>
                </a:extLst>
              </a:tr>
              <a:tr h="370840">
                <a:tc>
                  <a:txBody>
                    <a:bodyPr/>
                    <a:lstStyle/>
                    <a:p>
                      <a:pPr rtl="0" fontAlgn="ctr"/>
                      <a:r>
                        <a:rPr lang="fr-FR" b="0">
                          <a:effectLst/>
                        </a:rPr>
                        <a:t>Forces</a:t>
                      </a:r>
                    </a:p>
                  </a:txBody>
                  <a:tcPr marL="47625" marR="47625" marT="47625" marB="47625" anchor="ctr"/>
                </a:tc>
                <a:tc>
                  <a:txBody>
                    <a:bodyPr/>
                    <a:lstStyle/>
                    <a:p>
                      <a:pPr rtl="0" fontAlgn="ctr"/>
                      <a:r>
                        <a:rPr lang="fr-FR" b="0">
                          <a:effectLst/>
                        </a:rPr>
                        <a:t>Bien établi</a:t>
                      </a:r>
                    </a:p>
                  </a:txBody>
                  <a:tcPr marL="47625" marR="47625" marT="47625" marB="47625" anchor="ctr"/>
                </a:tc>
                <a:tc>
                  <a:txBody>
                    <a:bodyPr/>
                    <a:lstStyle/>
                    <a:p>
                      <a:pPr rtl="0" fontAlgn="ctr"/>
                      <a:r>
                        <a:rPr lang="fr-FR" b="0">
                          <a:effectLst/>
                        </a:rPr>
                        <a:t>Formatage flexible et le plus largement utilisé</a:t>
                      </a:r>
                    </a:p>
                  </a:txBody>
                  <a:tcPr marL="47625" marR="47625" marT="47625" marB="47625" anchor="ctr"/>
                </a:tc>
                <a:tc>
                  <a:txBody>
                    <a:bodyPr/>
                    <a:lstStyle/>
                    <a:p>
                      <a:pPr rtl="0" fontAlgn="ctr"/>
                      <a:r>
                        <a:rPr lang="fr-FR" b="0">
                          <a:effectLst/>
                        </a:rPr>
                        <a:t>Bien établi, simplicité</a:t>
                      </a:r>
                    </a:p>
                  </a:txBody>
                  <a:tcPr marL="47625" marR="47625" marT="47625" marB="47625" anchor="ctr"/>
                </a:tc>
                <a:tc>
                  <a:txBody>
                    <a:bodyPr/>
                    <a:lstStyle/>
                    <a:p>
                      <a:pPr rtl="0" fontAlgn="ctr"/>
                      <a:r>
                        <a:rPr lang="fr-FR" b="0">
                          <a:effectLst/>
                        </a:rPr>
                        <a:t>Simplicité</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4097512272"/>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42883886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14.4 REST</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518598079"/>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Un Réseau SDN</a:t>
            </a:r>
            <a:r>
              <a:rPr lang="en-US" dirty="0"/>
              <a:t/>
            </a:r>
            <a:br>
              <a:rPr lang="en-US" dirty="0"/>
            </a:br>
            <a:r>
              <a:rPr lang="fr-FR" sz="2400"/>
              <a:t>Vidéo- REST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628C2944-1F25-E148-ABAB-6C86C5EB8D36}"/>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présentera les points suivants:</a:t>
            </a:r>
          </a:p>
          <a:p>
            <a:pPr marL="342900" indent="-342900" algn="l" rtl="0">
              <a:buFont typeface="Arial" panose="020B0604020202020204" pitchFamily="34" charset="0"/>
              <a:buChar char="•"/>
            </a:pPr>
            <a:r>
              <a:rPr lang="fr-FR" sz="1600">
                <a:solidFill>
                  <a:srgbClr val="000000"/>
                </a:solidFill>
              </a:rPr>
              <a:t>Exécuter une requête API REST</a:t>
            </a:r>
          </a:p>
          <a:p>
            <a:pPr marL="342900" indent="-342900" algn="l" rtl="0">
              <a:buFont typeface="Arial" panose="020B0604020202020204" pitchFamily="34" charset="0"/>
              <a:buChar char="•"/>
            </a:pPr>
            <a:r>
              <a:rPr lang="fr-FR" sz="1600">
                <a:solidFill>
                  <a:srgbClr val="000000"/>
                </a:solidFill>
              </a:rPr>
              <a:t>Navigateur Web - HTTP</a:t>
            </a:r>
          </a:p>
          <a:p>
            <a:pPr marL="342900" indent="-342900" algn="l" rtl="0">
              <a:buFont typeface="Arial" panose="020B0604020202020204" pitchFamily="34" charset="0"/>
              <a:buChar char="•"/>
            </a:pPr>
            <a:r>
              <a:rPr lang="fr-FR" sz="1600">
                <a:solidFill>
                  <a:srgbClr val="000000"/>
                </a:solidFill>
              </a:rPr>
              <a:t>Ligne de commande - CURL</a:t>
            </a:r>
          </a:p>
          <a:p>
            <a:pPr marL="342900" indent="-342900" algn="l" rtl="0">
              <a:buFont typeface="Arial" panose="020B0604020202020204" pitchFamily="34" charset="0"/>
              <a:buChar char="•"/>
            </a:pPr>
            <a:r>
              <a:rPr lang="fr-FR" sz="1600">
                <a:solidFill>
                  <a:srgbClr val="000000"/>
                </a:solidFill>
              </a:rPr>
              <a:t>Application - Postman</a:t>
            </a:r>
          </a:p>
          <a:p>
            <a:pPr marL="342900" indent="-342900" algn="l" rtl="0">
              <a:buFont typeface="Arial" panose="020B0604020202020204" pitchFamily="34" charset="0"/>
              <a:buChar char="•"/>
            </a:pPr>
            <a:r>
              <a:rPr lang="fr-FR" sz="1600">
                <a:solidFill>
                  <a:srgbClr val="000000"/>
                </a:solidFill>
              </a:rPr>
              <a:t>Langage de programmation - Python, Javascript, Ruby, etc.</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06938591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 xmlns:c="http://schemas.openxmlformats.org/drawingml/2006/chart" xmlns:c15="http://schemas.microsoft.com/office/drawing/2012/chart"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 xmlns:c="http://schemas.openxmlformats.org/drawingml/2006/chart" xmlns:c15="http://schemas.microsoft.com/office/drawing/2012/chart"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 xmlns:c="http://schemas.openxmlformats.org/drawingml/2006/chart" xmlns:c15="http://schemas.microsoft.com/office/drawing/2012/chart" xmlns:a16="http://schemas.microsoft.com/office/drawing/2014/main"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 xmlns:c="http://schemas.openxmlformats.org/drawingml/2006/chart" xmlns:c15="http://schemas.microsoft.com/office/drawing/2012/chart" xmlns:a16="http://schemas.microsoft.com/office/drawing/2014/main" val="3215831619"/>
                    </a:ext>
                  </a:extLst>
                </a:gridCol>
                <a:gridCol w="6416970">
                  <a:extLst>
                    <a:ext uri="{9D8B030D-6E8A-4147-A177-3AD203B41FA5}">
                      <a16:colId xmlns="" xmlns:c="http://schemas.openxmlformats.org/drawingml/2006/chart" xmlns:c15="http://schemas.microsoft.com/office/drawing/2012/chart"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 xmlns:c="http://schemas.openxmlformats.org/drawingml/2006/chart" xmlns:c15="http://schemas.microsoft.com/office/drawing/2012/chart"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 xmlns:c="http://schemas.openxmlformats.org/drawingml/2006/chart" xmlns:c15="http://schemas.microsoft.com/office/drawing/2012/chart"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 xmlns:c="http://schemas.openxmlformats.org/drawingml/2006/chart" xmlns:c15="http://schemas.microsoft.com/office/drawing/2012/chart"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 xmlns:c="http://schemas.openxmlformats.org/drawingml/2006/chart" xmlns:c15="http://schemas.microsoft.com/office/drawing/2012/chart" xmlns:a16="http://schemas.microsoft.com/office/drawing/2014/main" val="2267046280"/>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1826872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 SDN</a:t>
            </a:r>
            <a:r>
              <a:rPr lang="en-US" dirty="0"/>
              <a:t/>
            </a:r>
            <a:br>
              <a:rPr lang="en-US" dirty="0"/>
            </a:br>
            <a:r>
              <a:rPr lang="fr-FR" sz="2400"/>
              <a:t>API REST et RESTful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1B60B433-C0B1-A34A-8594-62AC41E6EB21}"/>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navigateurs Web utilisent HTTP ou HTTPS pour demander (GET) une page Web. S'ils sont correctement demandés (code d'état HTTP 200), les serveurs Web répondent aux demandes GET avec une page Web codée HTML.</a:t>
            </a:r>
          </a:p>
          <a:p>
            <a:pPr marL="342900" indent="-342900" algn="l" rtl="0">
              <a:buFont typeface="Arial" panose="020B0604020202020204" pitchFamily="34" charset="0"/>
              <a:buChar char="•"/>
            </a:pPr>
            <a:r>
              <a:rPr lang="fr-FR" sz="1600">
                <a:solidFill>
                  <a:srgbClr val="000000"/>
                </a:solidFill>
              </a:rPr>
              <a:t>En termes simples, une API REST est une API qui fonctionne au-dessus du protocole HTTP. Il définit un ensemble de fonctions que les développeurs peuvent utiliser pour effectuer des requêtes et recevoir des réponses via le protocole HTTP tel que GET et POST.</a:t>
            </a:r>
          </a:p>
          <a:p>
            <a:pPr marL="342900" indent="-342900" algn="l" rtl="0">
              <a:buFont typeface="Arial" panose="020B0604020202020204" pitchFamily="34" charset="0"/>
              <a:buChar char="•"/>
            </a:pPr>
            <a:r>
              <a:rPr lang="fr-FR" sz="1600">
                <a:solidFill>
                  <a:srgbClr val="000000"/>
                </a:solidFill>
              </a:rPr>
              <a:t>La conformité aux contraintes de l'architecture REST est généralement appelée «RESTful». Une API peut être considérée comme «RESTful» si elle possède les fonctionnalités suivantes:</a:t>
            </a:r>
          </a:p>
          <a:p>
            <a:pPr marL="415985" lvl="1" indent="-342900" rtl="0">
              <a:buFont typeface="Arial" panose="020B0604020202020204" pitchFamily="34" charset="0"/>
              <a:buChar char="•"/>
            </a:pPr>
            <a:r>
              <a:rPr lang="fr-FR" b="1">
                <a:solidFill>
                  <a:srgbClr val="000000"/>
                </a:solidFill>
              </a:rPr>
              <a:t>Client / serveur</a:t>
            </a:r>
            <a:r>
              <a:rPr lang="fr-FR">
                <a:solidFill>
                  <a:srgbClr val="000000"/>
                </a:solidFill>
              </a:rPr>
              <a:t> - Le client gère l'extrémité avant et le serveur gère l'extrémité arrière. L'un ou l'autre peut être remplacé indépendamment de l'autre.</a:t>
            </a:r>
          </a:p>
          <a:p>
            <a:pPr marL="415985" lvl="1" indent="-342900" rtl="0">
              <a:buFont typeface="Arial" panose="020B0604020202020204" pitchFamily="34" charset="0"/>
              <a:buChar char="•"/>
            </a:pPr>
            <a:r>
              <a:rPr lang="fr-FR" b="1">
                <a:solidFill>
                  <a:srgbClr val="000000"/>
                </a:solidFill>
              </a:rPr>
              <a:t>Apatride</a:t>
            </a:r>
            <a:r>
              <a:rPr lang="fr-FR">
                <a:solidFill>
                  <a:srgbClr val="000000"/>
                </a:solidFill>
              </a:rPr>
              <a:t> - Aucune donnée client n'est stockée sur le serveur entre les requêtes. L'état de session est stocké sur le client.</a:t>
            </a:r>
          </a:p>
          <a:p>
            <a:pPr marL="415985" lvl="1" indent="-342900" rtl="0">
              <a:buFont typeface="Arial" panose="020B0604020202020204" pitchFamily="34" charset="0"/>
              <a:buChar char="•"/>
            </a:pPr>
            <a:r>
              <a:rPr lang="fr-FR" b="1">
                <a:solidFill>
                  <a:srgbClr val="000000"/>
                </a:solidFill>
              </a:rPr>
              <a:t>Cacheable</a:t>
            </a:r>
            <a:r>
              <a:rPr lang="fr-FR">
                <a:solidFill>
                  <a:srgbClr val="000000"/>
                </a:solidFill>
              </a:rPr>
              <a:t> - Les clients peuvent mettre en cache les réponses pour améliorer les performances.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05103118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 SDN</a:t>
            </a:r>
            <a:r>
              <a:rPr lang="en-US" dirty="0"/>
              <a:t/>
            </a:r>
            <a:br>
              <a:rPr lang="en-US" dirty="0"/>
            </a:br>
            <a:r>
              <a:rPr lang="fr-FR" sz="2400"/>
              <a:t>Mise en œuvre RESTful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B396F403-FB91-E145-84C2-171067FE0F6A}"/>
              </a:ext>
            </a:extLst>
          </p:cNvPr>
          <p:cNvSpPr>
            <a:spLocks noGrp="1"/>
          </p:cNvSpPr>
          <p:nvPr>
            <p:ph idx="1"/>
          </p:nvPr>
        </p:nvSpPr>
        <p:spPr>
          <a:xfrm>
            <a:off x="474662" y="731838"/>
            <a:ext cx="8280057" cy="2675290"/>
          </a:xfrm>
        </p:spPr>
        <p:txBody>
          <a:bodyPr/>
          <a:lstStyle/>
          <a:p>
            <a:pPr marL="0" indent="0" algn="l" rtl="0"/>
            <a:r>
              <a:rPr lang="fr-FR" sz="1400">
                <a:solidFill>
                  <a:srgbClr val="000000"/>
                </a:solidFill>
              </a:rPr>
              <a:t>Un service Web RESTful est implémenté à l'aide de HTTP. Il s'agit d'une collection de ressources avec quatre aspects définis:</a:t>
            </a:r>
          </a:p>
          <a:p>
            <a:pPr marL="415985" lvl="1" indent="-342900" rtl="0">
              <a:buFont typeface="Arial" panose="020B0604020202020204" pitchFamily="34" charset="0"/>
              <a:buChar char="•"/>
            </a:pPr>
            <a:r>
              <a:rPr lang="fr-FR">
                <a:solidFill>
                  <a:srgbClr val="000000"/>
                </a:solidFill>
              </a:rPr>
              <a:t>L'identificateur de ressource uniforme de base (URI) pour le service Web, tel que  http://example.com/resources.</a:t>
            </a:r>
          </a:p>
          <a:p>
            <a:pPr marL="415985" lvl="1" indent="-342900" rtl="0">
              <a:buFont typeface="Arial" panose="020B0604020202020204" pitchFamily="34" charset="0"/>
              <a:buChar char="•"/>
            </a:pPr>
            <a:r>
              <a:rPr lang="fr-FR">
                <a:solidFill>
                  <a:srgbClr val="000000"/>
                </a:solidFill>
              </a:rPr>
              <a:t>Format de données pris en charge par le service Web. Il s'agit souvent de JSON, YAML ou XML, mais il peut s'agir de tout autre format de données qui constitue une norme hypertexte valide.</a:t>
            </a:r>
          </a:p>
          <a:p>
            <a:pPr marL="415985" lvl="1" indent="-342900" rtl="0">
              <a:buFont typeface="Arial" panose="020B0604020202020204" pitchFamily="34" charset="0"/>
              <a:buChar char="•"/>
            </a:pPr>
            <a:r>
              <a:rPr lang="fr-FR">
                <a:solidFill>
                  <a:srgbClr val="000000"/>
                </a:solidFill>
              </a:rPr>
              <a:t>Ensemble d'opérations prises en charge par le service Web à l'aide de méthodes HTTP.</a:t>
            </a:r>
          </a:p>
          <a:p>
            <a:pPr marL="415985" lvl="1" indent="-342900" rtl="0">
              <a:buFont typeface="Arial" panose="020B0604020202020204" pitchFamily="34" charset="0"/>
              <a:buChar char="•"/>
            </a:pPr>
            <a:r>
              <a:rPr lang="fr-FR">
                <a:solidFill>
                  <a:srgbClr val="000000"/>
                </a:solidFill>
              </a:rPr>
              <a:t>L'API doit être basée sur l'hypertexte.</a:t>
            </a:r>
          </a:p>
          <a:p>
            <a:pPr marL="0" indent="0" algn="l" rtl="0"/>
            <a:r>
              <a:rPr lang="fr-FR" sz="1400">
                <a:solidFill>
                  <a:srgbClr val="000000"/>
                </a:solidFill>
              </a:rPr>
              <a:t>Les API RESTful utilisent des méthodes HTTP courantes, notamment POST, GET, PUT, PATCH et DELETE. Comme indiqué dans le tableau suivant, ceux-ci correspondent aux opérations RESTful: créer, lire, mettre à jour et supprimer (ou CRUD).</a:t>
            </a:r>
          </a:p>
          <a:p>
            <a:pPr marL="342900" indent="-342900" algn="l">
              <a:buFont typeface="Arial" panose="020B0604020202020204" pitchFamily="34" charset="0"/>
              <a:buChar char="•"/>
            </a:pPr>
            <a:endParaRPr lang="en-US" sz="1400" dirty="0">
              <a:solidFill>
                <a:srgbClr val="000000"/>
              </a:solidFill>
            </a:endParaRPr>
          </a:p>
        </p:txBody>
      </p:sp>
      <p:graphicFrame>
        <p:nvGraphicFramePr>
          <p:cNvPr id="6" name="Table 5">
            <a:extLst>
              <a:ext uri="{FF2B5EF4-FFF2-40B4-BE49-F238E27FC236}">
                <a16:creationId xmlns="" xmlns:c="http://schemas.openxmlformats.org/drawingml/2006/chart" xmlns:c15="http://schemas.microsoft.com/office/drawing/2012/chart" xmlns:a16="http://schemas.microsoft.com/office/drawing/2014/main" id="{30F003DF-EDCE-794F-8CEF-41DF0EDF2EFC}"/>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2112864550"/>
              </p:ext>
            </p:extLst>
          </p:nvPr>
        </p:nvGraphicFramePr>
        <p:xfrm>
          <a:off x="2428610" y="3474863"/>
          <a:ext cx="3488267" cy="1390650"/>
        </p:xfrm>
        <a:graphic>
          <a:graphicData uri="http://schemas.openxmlformats.org/drawingml/2006/table">
            <a:tbl>
              <a:tblPr firstRow="1" bandRow="1">
                <a:tableStyleId>{5C22544A-7EE6-4342-B048-85BDC9FD1C3A}</a:tableStyleId>
              </a:tblPr>
              <a:tblGrid>
                <a:gridCol w="1365956">
                  <a:extLst>
                    <a:ext uri="{9D8B030D-6E8A-4147-A177-3AD203B41FA5}">
                      <a16:colId xmlns="" xmlns:c="http://schemas.openxmlformats.org/drawingml/2006/chart" xmlns:c15="http://schemas.microsoft.com/office/drawing/2012/chart" xmlns:a16="http://schemas.microsoft.com/office/drawing/2014/main" val="3202783011"/>
                    </a:ext>
                  </a:extLst>
                </a:gridCol>
                <a:gridCol w="2122311">
                  <a:extLst>
                    <a:ext uri="{9D8B030D-6E8A-4147-A177-3AD203B41FA5}">
                      <a16:colId xmlns="" xmlns:c="http://schemas.openxmlformats.org/drawingml/2006/chart" xmlns:c15="http://schemas.microsoft.com/office/drawing/2012/chart" xmlns:a16="http://schemas.microsoft.com/office/drawing/2014/main" val="329565494"/>
                    </a:ext>
                  </a:extLst>
                </a:gridCol>
              </a:tblGrid>
              <a:tr h="260068">
                <a:tc>
                  <a:txBody>
                    <a:bodyPr/>
                    <a:lstStyle/>
                    <a:p>
                      <a:pPr algn="l" rtl="0" fontAlgn="ctr"/>
                      <a:r>
                        <a:rPr lang="fr-FR" sz="1200">
                          <a:effectLst/>
                        </a:rPr>
                        <a:t>Méthode HTTP</a:t>
                      </a:r>
                    </a:p>
                  </a:txBody>
                  <a:tcPr marL="47625" marR="47625" marT="47625" marB="47625" anchor="ctr"/>
                </a:tc>
                <a:tc>
                  <a:txBody>
                    <a:bodyPr/>
                    <a:lstStyle/>
                    <a:p>
                      <a:pPr algn="l" rtl="0" fontAlgn="ctr"/>
                      <a:r>
                        <a:rPr lang="fr-FR" sz="1200">
                          <a:effectLst/>
                        </a:rPr>
                        <a:t>Opération RESTful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136171873"/>
                  </a:ext>
                </a:extLst>
              </a:tr>
              <a:tr h="260068">
                <a:tc>
                  <a:txBody>
                    <a:bodyPr/>
                    <a:lstStyle/>
                    <a:p>
                      <a:pPr rtl="0" fontAlgn="ctr"/>
                      <a:r>
                        <a:rPr lang="fr-FR" sz="1200" b="0">
                          <a:effectLst/>
                        </a:rPr>
                        <a:t>POST</a:t>
                      </a:r>
                    </a:p>
                  </a:txBody>
                  <a:tcPr marL="47625" marR="47625" marT="47625" marB="47625" anchor="ctr"/>
                </a:tc>
                <a:tc>
                  <a:txBody>
                    <a:bodyPr/>
                    <a:lstStyle/>
                    <a:p>
                      <a:pPr rtl="0" fontAlgn="ctr"/>
                      <a:r>
                        <a:rPr lang="fr-FR" sz="1200" b="0">
                          <a:effectLst/>
                        </a:rPr>
                        <a:t>Créer</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64985615"/>
                  </a:ext>
                </a:extLst>
              </a:tr>
              <a:tr h="260068">
                <a:tc>
                  <a:txBody>
                    <a:bodyPr/>
                    <a:lstStyle/>
                    <a:p>
                      <a:pPr rtl="0" fontAlgn="ctr"/>
                      <a:r>
                        <a:rPr lang="fr-FR" sz="1200" b="0">
                          <a:effectLst/>
                        </a:rPr>
                        <a:t>GET</a:t>
                      </a:r>
                    </a:p>
                  </a:txBody>
                  <a:tcPr marL="47625" marR="47625" marT="47625" marB="47625" anchor="ctr"/>
                </a:tc>
                <a:tc>
                  <a:txBody>
                    <a:bodyPr/>
                    <a:lstStyle/>
                    <a:p>
                      <a:pPr rtl="0" fontAlgn="ctr"/>
                      <a:r>
                        <a:rPr lang="fr-FR" sz="1200" b="0">
                          <a:effectLst/>
                        </a:rPr>
                        <a:t>Lire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332952251"/>
                  </a:ext>
                </a:extLst>
              </a:tr>
              <a:tr h="260068">
                <a:tc>
                  <a:txBody>
                    <a:bodyPr/>
                    <a:lstStyle/>
                    <a:p>
                      <a:pPr rtl="0" fontAlgn="ctr"/>
                      <a:r>
                        <a:rPr lang="fr-FR" sz="1200" b="0">
                          <a:effectLst/>
                        </a:rPr>
                        <a:t>PUT/PATCH</a:t>
                      </a:r>
                    </a:p>
                  </a:txBody>
                  <a:tcPr marL="47625" marR="47625" marT="47625" marB="47625" anchor="ctr"/>
                </a:tc>
                <a:tc>
                  <a:txBody>
                    <a:bodyPr/>
                    <a:lstStyle/>
                    <a:p>
                      <a:pPr rtl="0" fontAlgn="ctr"/>
                      <a:r>
                        <a:rPr lang="fr-FR" sz="1200" b="0">
                          <a:effectLst/>
                        </a:rPr>
                        <a:t>Mettre à jour</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15518233"/>
                  </a:ext>
                </a:extLst>
              </a:tr>
              <a:tr h="260068">
                <a:tc>
                  <a:txBody>
                    <a:bodyPr/>
                    <a:lstStyle/>
                    <a:p>
                      <a:pPr rtl="0" fontAlgn="ctr"/>
                      <a:r>
                        <a:rPr lang="fr-FR" sz="1200" b="0">
                          <a:effectLst/>
                        </a:rPr>
                        <a:t>SUPPRIMER</a:t>
                      </a:r>
                    </a:p>
                  </a:txBody>
                  <a:tcPr marL="47625" marR="47625" marT="47625" marB="47625" anchor="ctr"/>
                </a:tc>
                <a:tc>
                  <a:txBody>
                    <a:bodyPr/>
                    <a:lstStyle/>
                    <a:p>
                      <a:pPr rtl="0" fontAlgn="ctr"/>
                      <a:r>
                        <a:rPr lang="fr-FR" sz="1200" b="0">
                          <a:effectLst/>
                        </a:rPr>
                        <a:t>Supprimer</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183505955"/>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854544040"/>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Réseaux SDN</a:t>
            </a:r>
            <a:r>
              <a:rPr lang="en-US" dirty="0"/>
              <a:t/>
            </a:r>
            <a:br>
              <a:rPr lang="en-US" dirty="0"/>
            </a:br>
            <a:r>
              <a:rPr lang="fr-FR" sz="2400"/>
              <a:t>URI, URN, et URL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B8B6F94B-D349-EA41-8349-966C5384502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ressources Web et les services Web tels que les API RESTful sont identifiés à l'aide d'un URI. Un URI est une chaîne de caractères qui identifie une ressource de réseau spécifique. Un URI a deux spécialisations:</a:t>
            </a:r>
          </a:p>
          <a:p>
            <a:pPr marL="342900" indent="-342900" algn="l" rtl="0">
              <a:buFont typeface="Arial" panose="020B0604020202020204" pitchFamily="34" charset="0"/>
              <a:buChar char="•"/>
            </a:pPr>
            <a:r>
              <a:rPr lang="fr-FR" sz="1400" b="1">
                <a:solidFill>
                  <a:srgbClr val="000000"/>
                </a:solidFill>
              </a:rPr>
              <a:t>Nom de ressource uniforme (URN)</a:t>
            </a:r>
            <a:r>
              <a:rPr lang="fr-FR" sz="1400">
                <a:solidFill>
                  <a:srgbClr val="000000"/>
                </a:solidFill>
              </a:rPr>
              <a:t> - identifie uniquement l'espace de noms de la ressource (page Web, document, image, etc.) sans référence au protocole.</a:t>
            </a:r>
          </a:p>
          <a:p>
            <a:pPr marL="342900" indent="-342900" algn="l" rtl="0">
              <a:buFont typeface="Arial" panose="020B0604020202020204" pitchFamily="34" charset="0"/>
              <a:buChar char="•"/>
            </a:pPr>
            <a:r>
              <a:rPr lang="fr-FR" sz="1400" b="1">
                <a:solidFill>
                  <a:srgbClr val="000000"/>
                </a:solidFill>
              </a:rPr>
              <a:t>Localisateur de ressources uniforme (URL)</a:t>
            </a:r>
            <a:r>
              <a:rPr lang="fr-FR" sz="1400">
                <a:solidFill>
                  <a:srgbClr val="000000"/>
                </a:solidFill>
              </a:rPr>
              <a:t> - définit l'emplacement réseau d'une ressource spécifique. Les URL HTTP ou HTTPS sont généralement utilisées avec les navigateurs Web. Des protocoles tels que FTP, SFTP, SSH et autres peuvent utiliser une URL. Une URL utilisant SFTP peut ressembler à: sftp: //sftp.example.com.</a:t>
            </a:r>
          </a:p>
          <a:p>
            <a:pPr marL="0" indent="0" algn="l" rtl="0"/>
            <a:r>
              <a:rPr lang="fr-FR" sz="1600">
                <a:solidFill>
                  <a:srgbClr val="000000"/>
                </a:solidFill>
              </a:rPr>
              <a:t>Ce sont les parties de l'URI https://www.example.com/author/book.html#page155 :</a:t>
            </a:r>
          </a:p>
          <a:p>
            <a:pPr marL="285750" indent="-285750" algn="l" rtl="0">
              <a:buFont typeface="Arial" panose="020B0604020202020204" pitchFamily="34" charset="0"/>
              <a:buChar char="•"/>
            </a:pPr>
            <a:r>
              <a:rPr lang="fr-FR" sz="1400" b="1">
                <a:solidFill>
                  <a:srgbClr val="000000"/>
                </a:solidFill>
              </a:rPr>
              <a:t>Protocole/schéma</a:t>
            </a:r>
            <a:r>
              <a:rPr lang="fr-FR" sz="1400">
                <a:solidFill>
                  <a:srgbClr val="000000"/>
                </a:solidFill>
              </a:rPr>
              <a:t>  – HTTPS ou d'autres protocoles tels que FTP, SFTP, mailto et NNTP</a:t>
            </a:r>
          </a:p>
          <a:p>
            <a:pPr marL="285750" indent="-285750" algn="l" rtl="0">
              <a:buFont typeface="Arial" panose="020B0604020202020204" pitchFamily="34" charset="0"/>
              <a:buChar char="•"/>
            </a:pPr>
            <a:r>
              <a:rPr lang="fr-FR" sz="1400" b="1">
                <a:solidFill>
                  <a:srgbClr val="000000"/>
                </a:solidFill>
              </a:rPr>
              <a:t>Nom d'hôte</a:t>
            </a:r>
            <a:r>
              <a:rPr lang="fr-FR" sz="1400">
                <a:solidFill>
                  <a:srgbClr val="000000"/>
                </a:solidFill>
              </a:rPr>
              <a:t> - www.example.com</a:t>
            </a:r>
          </a:p>
          <a:p>
            <a:pPr marL="285750" indent="-285750" algn="l" rtl="0">
              <a:buFont typeface="Arial" panose="020B0604020202020204" pitchFamily="34" charset="0"/>
              <a:buChar char="•"/>
            </a:pPr>
            <a:r>
              <a:rPr lang="fr-FR" sz="1400" b="1">
                <a:solidFill>
                  <a:srgbClr val="000000"/>
                </a:solidFill>
              </a:rPr>
              <a:t>Chemin et nom de fichier</a:t>
            </a:r>
            <a:r>
              <a:rPr lang="fr-FR" sz="1400">
                <a:solidFill>
                  <a:srgbClr val="000000"/>
                </a:solidFill>
              </a:rPr>
              <a:t> - /author/book.html</a:t>
            </a:r>
          </a:p>
          <a:p>
            <a:pPr marL="285750" indent="-285750" algn="l" rtl="0">
              <a:buFont typeface="Arial" panose="020B0604020202020204" pitchFamily="34" charset="0"/>
              <a:buChar char="•"/>
            </a:pPr>
            <a:r>
              <a:rPr lang="fr-FR" sz="1400" b="1">
                <a:solidFill>
                  <a:srgbClr val="000000"/>
                </a:solidFill>
              </a:rPr>
              <a:t>Fragment</a:t>
            </a:r>
            <a:r>
              <a:rPr lang="fr-FR" sz="1400">
                <a:solidFill>
                  <a:srgbClr val="000000"/>
                </a:solidFill>
              </a:rPr>
              <a:t> - #page155</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58170669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Software-Defined Networking</a:t>
            </a:r>
            <a:r>
              <a:rPr lang="en-US" dirty="0"/>
              <a:t/>
            </a:r>
            <a:br>
              <a:rPr lang="en-US" dirty="0"/>
            </a:br>
            <a:r>
              <a:rPr lang="fr-FR" sz="2400"/>
              <a:t>Anatomie d'une demande RESTful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6A9A2ECA-6B24-F346-BB63-85680C4DDAC4}"/>
              </a:ext>
            </a:extLst>
          </p:cNvPr>
          <p:cNvSpPr>
            <a:spLocks noGrp="1"/>
          </p:cNvSpPr>
          <p:nvPr>
            <p:ph idx="1"/>
          </p:nvPr>
        </p:nvSpPr>
        <p:spPr>
          <a:xfrm>
            <a:off x="474662" y="731837"/>
            <a:ext cx="8280057" cy="1145645"/>
          </a:xfrm>
        </p:spPr>
        <p:txBody>
          <a:bodyPr/>
          <a:lstStyle/>
          <a:p>
            <a:pPr marL="342900" indent="-342900" algn="l" rtl="0">
              <a:buFont typeface="Arial" panose="020B0604020202020204" pitchFamily="34" charset="0"/>
              <a:buChar char="•"/>
            </a:pPr>
            <a:r>
              <a:rPr lang="fr-FR" sz="1600">
                <a:solidFill>
                  <a:srgbClr val="000000"/>
                </a:solidFill>
              </a:rPr>
              <a:t>Dans un service Web RESTful, une demande adressée à l'URI d'une ressource provoquera une réponse. La réponse sera une charge utile généralement formatée en JSON, mais pourrait être HTML, XML ou un autre format. La figure indique l'URI de l'API directions MapQuest. La demande d'API est pour les directions de San Jose, Californie à Monterey, Californie.</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F2A922E8-C743-5646-A608-AB6C597644BD}"/>
              </a:ext>
            </a:extLst>
          </p:cNvPr>
          <p:cNvPicPr>
            <a:picLocks noChangeAspect="1"/>
          </p:cNvPicPr>
          <p:nvPr/>
        </p:nvPicPr>
        <p:blipFill>
          <a:blip r:embed="rId4"/>
          <a:stretch>
            <a:fillRect/>
          </a:stretch>
        </p:blipFill>
        <p:spPr>
          <a:xfrm>
            <a:off x="1401247" y="2080682"/>
            <a:ext cx="6341506" cy="1396295"/>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6406424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r>
              <a:rPr lang="fr-FR" sz="1600" dirty="0"/>
              <a:t>Software-</a:t>
            </a:r>
            <a:r>
              <a:rPr lang="fr-FR" sz="1600" dirty="0" err="1"/>
              <a:t>Defined</a:t>
            </a:r>
            <a:r>
              <a:rPr lang="fr-FR" sz="1600" dirty="0"/>
              <a:t> Networking</a:t>
            </a:r>
            <a:r>
              <a:rPr lang="en-US" dirty="0"/>
              <a:t/>
            </a:r>
            <a:br>
              <a:rPr lang="en-US" dirty="0"/>
            </a:br>
            <a:r>
              <a:rPr lang="fr-FR" sz="2400" dirty="0"/>
              <a:t>Anatomie d'une demande </a:t>
            </a:r>
            <a:r>
              <a:rPr lang="fr-FR" sz="2400" dirty="0" err="1"/>
              <a:t>RESTful</a:t>
            </a:r>
            <a:r>
              <a:rPr lang="fr-FR" sz="2400" dirty="0"/>
              <a:t> </a:t>
            </a:r>
            <a:r>
              <a:rPr lang="fr-FR" sz="2400" dirty="0" smtClean="0"/>
              <a:t>(suite)</a:t>
            </a:r>
            <a:endParaRPr lang="fr-FR" sz="2400" dirty="0"/>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E3AFBE2F-957F-E449-BA92-4B1694E45CBA}"/>
              </a:ext>
            </a:extLst>
          </p:cNvPr>
          <p:cNvSpPr>
            <a:spLocks noGrp="1"/>
          </p:cNvSpPr>
          <p:nvPr>
            <p:ph idx="1"/>
          </p:nvPr>
        </p:nvSpPr>
        <p:spPr>
          <a:xfrm>
            <a:off x="474662" y="731838"/>
            <a:ext cx="8280057" cy="2589652"/>
          </a:xfrm>
        </p:spPr>
        <p:txBody>
          <a:bodyPr/>
          <a:lstStyle/>
          <a:p>
            <a:pPr marL="0" indent="0" algn="l" rtl="0"/>
            <a:r>
              <a:rPr lang="fr-FR" sz="1200">
                <a:solidFill>
                  <a:srgbClr val="000000"/>
                </a:solidFill>
              </a:rPr>
              <a:t>Voici les différentes parties de la demande d'API:</a:t>
            </a:r>
          </a:p>
          <a:p>
            <a:pPr marL="342900" indent="-342900" algn="l" rtl="0">
              <a:buFont typeface="Arial" panose="020B0604020202020204" pitchFamily="34" charset="0"/>
              <a:buChar char="•"/>
            </a:pPr>
            <a:r>
              <a:rPr lang="fr-FR" sz="1200" b="1">
                <a:solidFill>
                  <a:srgbClr val="000000"/>
                </a:solidFill>
              </a:rPr>
              <a:t>Serveur API</a:t>
            </a:r>
            <a:r>
              <a:rPr lang="fr-FR" sz="1200">
                <a:solidFill>
                  <a:srgbClr val="000000"/>
                </a:solidFill>
              </a:rPr>
              <a:t> - Il s'agit de l'URL du serveur qui répond aux demandes REST. Dans cet exemple, il s'agit du serveur API MapQuest.</a:t>
            </a:r>
          </a:p>
          <a:p>
            <a:pPr marL="342900" indent="-342900" algn="l" rtl="0">
              <a:buFont typeface="Arial" panose="020B0604020202020204" pitchFamily="34" charset="0"/>
              <a:buChar char="•"/>
            </a:pPr>
            <a:r>
              <a:rPr lang="fr-FR" sz="1200" b="1">
                <a:solidFill>
                  <a:srgbClr val="000000"/>
                </a:solidFill>
              </a:rPr>
              <a:t>Ressources</a:t>
            </a:r>
            <a:r>
              <a:rPr lang="fr-FR" sz="1200">
                <a:solidFill>
                  <a:srgbClr val="000000"/>
                </a:solidFill>
              </a:rPr>
              <a:t> - Spécifie l'API qui est demandée Dans cet exemple, il s'agit de l'API directions MapQuest.</a:t>
            </a:r>
          </a:p>
          <a:p>
            <a:pPr marL="342900" indent="-342900" algn="l" rtl="0">
              <a:buFont typeface="Arial" panose="020B0604020202020204" pitchFamily="34" charset="0"/>
              <a:buChar char="•"/>
            </a:pPr>
            <a:r>
              <a:rPr lang="fr-FR" sz="1200" b="1">
                <a:solidFill>
                  <a:srgbClr val="000000"/>
                </a:solidFill>
              </a:rPr>
              <a:t>Requête</a:t>
            </a:r>
            <a:r>
              <a:rPr lang="fr-FR" sz="1200">
                <a:solidFill>
                  <a:srgbClr val="000000"/>
                </a:solidFill>
              </a:rPr>
              <a:t> - Spécifie le format de données et les informations que le client demande au service API. Les requêtes peuvent inclure:</a:t>
            </a:r>
          </a:p>
          <a:p>
            <a:pPr lvl="1" rtl="0"/>
            <a:r>
              <a:rPr lang="fr-FR" sz="1200" b="1">
                <a:solidFill>
                  <a:srgbClr val="000000"/>
                </a:solidFill>
              </a:rPr>
              <a:t>Format</a:t>
            </a:r>
            <a:r>
              <a:rPr lang="fr-FR" sz="1200">
                <a:solidFill>
                  <a:srgbClr val="000000"/>
                </a:solidFill>
              </a:rPr>
              <a:t> – Il s'agit généralement de JSON mais peut être YAML ou XML. Dans cet exemple, JSON est demandé.</a:t>
            </a:r>
          </a:p>
          <a:p>
            <a:pPr lvl="1" rtl="0"/>
            <a:r>
              <a:rPr lang="fr-FR" sz="1200" b="1">
                <a:solidFill>
                  <a:srgbClr val="000000"/>
                </a:solidFill>
              </a:rPr>
              <a:t>Clé</a:t>
            </a:r>
            <a:r>
              <a:rPr lang="fr-FR" sz="1200">
                <a:solidFill>
                  <a:srgbClr val="000000"/>
                </a:solidFill>
              </a:rPr>
              <a:t> - La clé est pour l'autorisation, si nécessaire. MapQuest nécessite une clé pour son API de directions. Dans l'URI ci-dessus, vous devez remplacer «KEY» par une clé valide pour soumettre une demande valide.</a:t>
            </a:r>
          </a:p>
          <a:p>
            <a:pPr lvl="1" rtl="0"/>
            <a:r>
              <a:rPr lang="fr-FR" sz="1200" b="1">
                <a:solidFill>
                  <a:srgbClr val="000000"/>
                </a:solidFill>
              </a:rPr>
              <a:t>Paramètres</a:t>
            </a:r>
            <a:r>
              <a:rPr lang="fr-FR" sz="1200">
                <a:solidFill>
                  <a:srgbClr val="000000"/>
                </a:solidFill>
              </a:rPr>
              <a:t> - Les paramètres sont utilisés pour envoyer des informations relatives à la demande. Dans cet exemple, les paramètres de requête incluent des informations sur les directions dont l'API a besoin pour qu'elle sache les directions pour retourner: "from = San + Jose, Ca" et "to = Monterey, Ca".</a:t>
            </a:r>
          </a:p>
          <a:p>
            <a:endParaRPr lang="en-US" sz="1600" dirty="0"/>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F2A922E8-C743-5646-A608-AB6C597644BD}"/>
              </a:ext>
            </a:extLst>
          </p:cNvPr>
          <p:cNvPicPr>
            <a:picLocks noChangeAspect="1"/>
          </p:cNvPicPr>
          <p:nvPr/>
        </p:nvPicPr>
        <p:blipFill>
          <a:blip r:embed="rId4"/>
          <a:stretch>
            <a:fillRect/>
          </a:stretch>
        </p:blipFill>
        <p:spPr>
          <a:xfrm>
            <a:off x="1401247" y="3372291"/>
            <a:ext cx="6341506" cy="1396295"/>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5640395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r>
              <a:rPr lang="fr-FR" sz="1600" dirty="0"/>
              <a:t>Software-</a:t>
            </a:r>
            <a:r>
              <a:rPr lang="fr-FR" sz="1600" dirty="0" err="1"/>
              <a:t>Defined</a:t>
            </a:r>
            <a:r>
              <a:rPr lang="fr-FR" sz="1600" dirty="0"/>
              <a:t> Networking</a:t>
            </a:r>
            <a:r>
              <a:rPr lang="en-US" dirty="0"/>
              <a:t/>
            </a:r>
            <a:br>
              <a:rPr lang="en-US" dirty="0"/>
            </a:br>
            <a:r>
              <a:rPr lang="fr-FR" sz="2400" dirty="0"/>
              <a:t>Anatomie d'une demande </a:t>
            </a:r>
            <a:r>
              <a:rPr lang="fr-FR" sz="2400" dirty="0" err="1"/>
              <a:t>RESTful</a:t>
            </a:r>
            <a:r>
              <a:rPr lang="fr-FR" sz="2400" dirty="0"/>
              <a:t> </a:t>
            </a:r>
            <a:r>
              <a:rPr lang="fr-FR" sz="2400" dirty="0" smtClean="0"/>
              <a:t>(suite)</a:t>
            </a:r>
            <a:endParaRPr lang="fr-FR" sz="2400" dirty="0"/>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E3AFBE2F-957F-E449-BA92-4B1694E45CB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De nombreuses API RESTful, y compris les API publiques, nécessitent une clé. La clé est utilisée pour identifier la source de la demande. Voici quelques raisons pour lesquelles un fournisseur d'API peut nécessiter une clé:</a:t>
            </a:r>
          </a:p>
          <a:p>
            <a:pPr marL="415985" lvl="1" indent="-342900" rtl="0">
              <a:buFont typeface="Arial" panose="020B0604020202020204" pitchFamily="34" charset="0"/>
              <a:buChar char="•"/>
            </a:pPr>
            <a:r>
              <a:rPr lang="fr-FR" sz="1600">
                <a:solidFill>
                  <a:srgbClr val="000000"/>
                </a:solidFill>
              </a:rPr>
              <a:t>Pour authentifier la source pour vous assurer qu'elle est autorisée à utiliser l'API.</a:t>
            </a:r>
          </a:p>
          <a:p>
            <a:pPr marL="415985" lvl="1" indent="-342900" rtl="0">
              <a:buFont typeface="Arial" panose="020B0604020202020204" pitchFamily="34" charset="0"/>
              <a:buChar char="•"/>
            </a:pPr>
            <a:r>
              <a:rPr lang="fr-FR" sz="1600">
                <a:solidFill>
                  <a:srgbClr val="000000"/>
                </a:solidFill>
              </a:rPr>
              <a:t>Pour limiter le nombre de personnes utilisant l'API.</a:t>
            </a:r>
          </a:p>
          <a:p>
            <a:pPr marL="415985" lvl="1" indent="-342900" rtl="0">
              <a:buFont typeface="Arial" panose="020B0604020202020204" pitchFamily="34" charset="0"/>
              <a:buChar char="•"/>
            </a:pPr>
            <a:r>
              <a:rPr lang="fr-FR" sz="1600">
                <a:solidFill>
                  <a:srgbClr val="000000"/>
                </a:solidFill>
              </a:rPr>
              <a:t>Pour limiter le nombre de demandes par utilisateur.</a:t>
            </a:r>
          </a:p>
          <a:p>
            <a:pPr marL="415985" lvl="1" indent="-342900" rtl="0">
              <a:buFont typeface="Arial" panose="020B0604020202020204" pitchFamily="34" charset="0"/>
              <a:buChar char="•"/>
            </a:pPr>
            <a:r>
              <a:rPr lang="fr-FR" sz="1600">
                <a:solidFill>
                  <a:srgbClr val="000000"/>
                </a:solidFill>
              </a:rPr>
              <a:t>Pour mieux capturer et suivre les données demandées par les utilisateurs.</a:t>
            </a:r>
          </a:p>
          <a:p>
            <a:pPr marL="415985" lvl="1" indent="-342900" rtl="0">
              <a:buFont typeface="Arial" panose="020B0604020202020204" pitchFamily="34" charset="0"/>
              <a:buChar char="•"/>
            </a:pPr>
            <a:r>
              <a:rPr lang="fr-FR" sz="1600">
                <a:solidFill>
                  <a:srgbClr val="000000"/>
                </a:solidFill>
              </a:rPr>
              <a:t>Pour recueillir des informations sur les personnes utilisant l'API.</a:t>
            </a:r>
          </a:p>
          <a:p>
            <a:pPr marL="0" indent="0" algn="l" rtl="0"/>
            <a:r>
              <a:rPr lang="fr-FR" sz="1600" b="1">
                <a:solidFill>
                  <a:srgbClr val="000000"/>
                </a:solidFill>
              </a:rPr>
              <a:t>Remarque</a:t>
            </a:r>
            <a:r>
              <a:rPr lang="fr-FR" sz="1600">
                <a:solidFill>
                  <a:srgbClr val="000000"/>
                </a:solidFill>
              </a:rPr>
              <a:t>: le MapQuest API nécessite une clé. Recherchez l'URL sur internet pour obtenir une clé MapQuest. Utilisez les paramètres de recherche: developer.mapquest. Vous pouvez également rechercher sur Internet l'URL actuelle qui décrit la politique de confidentialité de MapQuest.</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77255434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Réseau SDN</a:t>
            </a:r>
            <a:r>
              <a:rPr lang="en-US" dirty="0"/>
              <a:t/>
            </a:r>
            <a:br>
              <a:rPr lang="en-US" dirty="0"/>
            </a:br>
            <a:r>
              <a:rPr lang="fr-FR" sz="2400"/>
              <a:t>Les Application d'API RESTful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D06E838-F97B-DA45-9FDD-E1CA4FF82C3E}"/>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De nombreux sites Web et applications utilisent des API pour accéder aux informations et fournir des services à leurs clients.</a:t>
            </a:r>
          </a:p>
          <a:p>
            <a:pPr marL="342900" indent="-342900" algn="l" rtl="0">
              <a:buFont typeface="Arial" panose="020B0604020202020204" pitchFamily="34" charset="0"/>
              <a:buChar char="•"/>
            </a:pPr>
            <a:r>
              <a:rPr lang="fr-FR" sz="1600">
                <a:solidFill>
                  <a:srgbClr val="000000"/>
                </a:solidFill>
              </a:rPr>
              <a:t>Certaines demandes d'API RESTful peuvent être effectuées en tapant l'URI à partir d'un navigateur Web. Dans cet exemple, il s'agit de l'API directions MapQuest. Une demande d'API RESTful peut également être effectuée par d'autres moyens.</a:t>
            </a:r>
          </a:p>
          <a:p>
            <a:pPr marL="415985" lvl="1" indent="-342900" rtl="0">
              <a:buFont typeface="Arial" panose="020B0604020202020204" pitchFamily="34" charset="0"/>
              <a:buChar char="•"/>
            </a:pPr>
            <a:r>
              <a:rPr lang="fr-FR" b="1">
                <a:solidFill>
                  <a:srgbClr val="000000"/>
                </a:solidFill>
              </a:rPr>
              <a:t>Le web site developpeur</a:t>
            </a:r>
            <a:r>
              <a:rPr lang="fr-FR">
                <a:solidFill>
                  <a:srgbClr val="000000"/>
                </a:solidFill>
              </a:rPr>
              <a:t>: Les développeurs gèrent souvent des sites Web qui contiennent des informations sur l'API, des informations sur les paramètres et des exemples d'utilisation. Ces sites peuvent également permettre à l'utilisateur d'effectuer la demande d'API dans la page Web du développeur en entrant les paramètres et d'autres informations.</a:t>
            </a:r>
          </a:p>
          <a:p>
            <a:pPr marL="415985" lvl="1" indent="-342900" rtl="0">
              <a:buFont typeface="Arial" panose="020B0604020202020204" pitchFamily="34" charset="0"/>
              <a:buChar char="•"/>
            </a:pPr>
            <a:r>
              <a:rPr lang="fr-FR" b="1">
                <a:solidFill>
                  <a:srgbClr val="000000"/>
                </a:solidFill>
              </a:rPr>
              <a:t>Postman</a:t>
            </a:r>
            <a:r>
              <a:rPr lang="fr-FR">
                <a:solidFill>
                  <a:srgbClr val="000000"/>
                </a:solidFill>
              </a:rPr>
              <a:t>: Postman est une application pour tester et utiliser les API REST. Il contient tout ce qui est nécessaire pour construire et envoyer des demandes d'API REST, y compris la saisie des paramètres de requête et des clés. </a:t>
            </a:r>
          </a:p>
          <a:p>
            <a:pPr marL="415985" lvl="1" indent="-342900" rtl="0">
              <a:buFont typeface="Arial" panose="020B0604020202020204" pitchFamily="34" charset="0"/>
              <a:buChar char="•"/>
            </a:pPr>
            <a:r>
              <a:rPr lang="fr-FR" b="1">
                <a:solidFill>
                  <a:srgbClr val="000000"/>
                </a:solidFill>
              </a:rPr>
              <a:t>Python</a:t>
            </a:r>
            <a:r>
              <a:rPr lang="fr-FR">
                <a:solidFill>
                  <a:srgbClr val="000000"/>
                </a:solidFill>
              </a:rPr>
              <a:t>: Les API peuvent également être appelées à partir d'un programme Python. Cela permet une automatisation, une personnalisation et une intégration d'applications possibles de l'API. </a:t>
            </a:r>
          </a:p>
          <a:p>
            <a:pPr marL="415985" lvl="1" indent="-342900" rtl="0">
              <a:buFont typeface="Arial" panose="020B0604020202020204" pitchFamily="34" charset="0"/>
              <a:buChar char="•"/>
            </a:pPr>
            <a:r>
              <a:rPr lang="fr-FR" b="1">
                <a:solidFill>
                  <a:srgbClr val="000000"/>
                </a:solidFill>
              </a:rPr>
              <a:t>Systèmes D'exploitation Réseau</a:t>
            </a:r>
            <a:r>
              <a:rPr lang="fr-FR">
                <a:solidFill>
                  <a:srgbClr val="000000"/>
                </a:solidFill>
              </a:rPr>
              <a:t>: À l'aide de protocoles tels que NETCONF (NET CONFiguration) et RESTCONF, les systèmes d'exploitation de réseau commencent à fournir une méthode alternative pour la configuration, la surveillance et la gestion.  </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47584178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14.5 Outils de Gestion de La Configuration</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317129594"/>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Gestion de La Configuration</a:t>
            </a:r>
            <a:r>
              <a:rPr lang="en-US" dirty="0"/>
              <a:t/>
            </a:r>
            <a:br>
              <a:rPr lang="en-US" dirty="0"/>
            </a:br>
            <a:r>
              <a:rPr lang="fr-FR" sz="2400"/>
              <a:t>Vidéo - Outils de Gestion de La Configuration</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8B773E53-8C5D-5448-B478-5BBC3E6A4F6F}"/>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présentera les points suivants :</a:t>
            </a:r>
          </a:p>
          <a:p>
            <a:pPr marL="342900" indent="-342900" algn="l" rtl="0">
              <a:buFont typeface="Arial" panose="020B0604020202020204" pitchFamily="34" charset="0"/>
              <a:buChar char="•"/>
            </a:pPr>
            <a:r>
              <a:rPr lang="fr-FR" sz="1600">
                <a:solidFill>
                  <a:srgbClr val="000000"/>
                </a:solidFill>
              </a:rPr>
              <a:t>Comparez les outils de gestion de configuration comprenant Puppet, Chef, Ansible et SaltStack.</a:t>
            </a:r>
          </a:p>
          <a:p>
            <a:pPr marL="342900" indent="-342900" algn="l" rtl="0">
              <a:buFont typeface="Arial" panose="020B0604020202020204" pitchFamily="34" charset="0"/>
              <a:buChar char="•"/>
            </a:pPr>
            <a:r>
              <a:rPr lang="fr-FR" sz="1600">
                <a:solidFill>
                  <a:srgbClr val="000000"/>
                </a:solidFill>
              </a:rPr>
              <a:t>Passez en revue les jeux, les tâches, les modules, les paramètres et les variables dans un exemple de livre de lecture.</a:t>
            </a:r>
          </a:p>
          <a:p>
            <a:pPr marL="0" indent="0" algn="l"/>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6230812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Gestion de La Configuration</a:t>
            </a:r>
            <a:r>
              <a:rPr lang="en-US" dirty="0"/>
              <a:t/>
            </a:r>
            <a:br>
              <a:rPr lang="en-US" dirty="0"/>
            </a:br>
            <a:r>
              <a:rPr lang="fr-FR" sz="2400"/>
              <a:t>Configuration Réseau Traditionnelle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FD3CF204-9F76-1047-8815-9501C54429E4}"/>
              </a:ext>
            </a:extLst>
          </p:cNvPr>
          <p:cNvSpPr>
            <a:spLocks noGrp="1"/>
          </p:cNvSpPr>
          <p:nvPr>
            <p:ph idx="1"/>
          </p:nvPr>
        </p:nvSpPr>
        <p:spPr>
          <a:xfrm>
            <a:off x="474663" y="731837"/>
            <a:ext cx="2071892" cy="3338718"/>
          </a:xfrm>
        </p:spPr>
        <p:txBody>
          <a:bodyPr/>
          <a:lstStyle/>
          <a:p>
            <a:pPr marL="0" indent="0" algn="l" rtl="0"/>
            <a:r>
              <a:rPr lang="fr-FR" sz="1200" dirty="0">
                <a:solidFill>
                  <a:srgbClr val="000000"/>
                </a:solidFill>
              </a:rPr>
              <a:t>Les périphériques réseau sont traditionnellement configurés par un administrateur de réseau à l'aide de la CLI. Chaque fois qu'il y a un changement ou une nouvelle fonctionnalité, les commandes de configuration nécessaires doivent être saisies manuellement sur tous les appareils appropriés. Cela devient un problème majeur sur les grands réseaux ou avec des configurations plus complexes</a:t>
            </a:r>
            <a:r>
              <a:rPr lang="fr-FR" sz="1400" dirty="0">
                <a:solidFill>
                  <a:srgbClr val="000000"/>
                </a:solidFill>
              </a:rPr>
              <a:t>.</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5EC0350C-5F91-4D40-B715-92A8F3412B7D}"/>
              </a:ext>
            </a:extLst>
          </p:cNvPr>
          <p:cNvPicPr>
            <a:picLocks noChangeAspect="1"/>
          </p:cNvPicPr>
          <p:nvPr/>
        </p:nvPicPr>
        <p:blipFill>
          <a:blip r:embed="rId4"/>
          <a:stretch>
            <a:fillRect/>
          </a:stretch>
        </p:blipFill>
        <p:spPr>
          <a:xfrm>
            <a:off x="3805651" y="802404"/>
            <a:ext cx="4342217" cy="3887583"/>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826165845"/>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345974629"/>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Gestion de La Configuration</a:t>
            </a:r>
            <a:r>
              <a:rPr lang="en-US" dirty="0"/>
              <a:t/>
            </a:r>
            <a:br>
              <a:rPr lang="en-US" dirty="0"/>
            </a:br>
            <a:r>
              <a:rPr lang="fr-FR" sz="2400"/>
              <a:t>Configuration Réseau Traditionnelle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FD3CF204-9F76-1047-8815-9501C54429E4}"/>
              </a:ext>
            </a:extLst>
          </p:cNvPr>
          <p:cNvSpPr>
            <a:spLocks noGrp="1"/>
          </p:cNvSpPr>
          <p:nvPr>
            <p:ph idx="1"/>
          </p:nvPr>
        </p:nvSpPr>
        <p:spPr>
          <a:xfrm>
            <a:off x="474662" y="731837"/>
            <a:ext cx="3300925" cy="3689897"/>
          </a:xfrm>
        </p:spPr>
        <p:txBody>
          <a:bodyPr/>
          <a:lstStyle/>
          <a:p>
            <a:pPr marL="0" indent="0" algn="l" rtl="0"/>
            <a:r>
              <a:rPr lang="fr-FR" sz="1200" dirty="0">
                <a:solidFill>
                  <a:srgbClr val="000000"/>
                </a:solidFill>
              </a:rPr>
              <a:t>Le protocole SNMP (Simple Network Management Protocol) permet aux administrateurs de réseau de gérer les nœuds du réseau. À l'aide d'une station de gestion de réseau (NMS),les administrateurs de réseau utilise SNMP pour surveiller, gérer les performances du réseau, rechercher et résoudre les problèmes de réseau et effectuer des requêtes de statistiques. Cependant, il n'est généralement pas utilisé pour la configuration en raison de problèmes de sécurité et de difficultés de mise en œuvre.</a:t>
            </a:r>
          </a:p>
          <a:p>
            <a:pPr marL="0" indent="0" algn="l" rtl="0"/>
            <a:r>
              <a:rPr lang="fr-FR" sz="1200" dirty="0">
                <a:solidFill>
                  <a:srgbClr val="000000"/>
                </a:solidFill>
              </a:rPr>
              <a:t>Vous pouvez également utiliser des API pour automatiser le déploiement et la gestion des ressources des réseaux. Au lieu de configurer manuellement les ports, les listes d'accès, la qualité de service (</a:t>
            </a:r>
            <a:r>
              <a:rPr lang="fr-FR" sz="1200" dirty="0" err="1">
                <a:solidFill>
                  <a:srgbClr val="000000"/>
                </a:solidFill>
              </a:rPr>
              <a:t>QoS</a:t>
            </a:r>
            <a:r>
              <a:rPr lang="fr-FR" sz="1200" dirty="0">
                <a:solidFill>
                  <a:srgbClr val="000000"/>
                </a:solidFill>
              </a:rPr>
              <a:t>) et les politiques d'équilibrage de charge, vous pouvez utiliser des outils pour automatiser les configurations.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426179A8-3C31-4D65-B6FC-4D82A4538680}"/>
              </a:ext>
            </a:extLst>
          </p:cNvPr>
          <p:cNvPicPr>
            <a:picLocks noChangeAspect="1"/>
          </p:cNvPicPr>
          <p:nvPr/>
        </p:nvPicPr>
        <p:blipFill>
          <a:blip r:embed="rId4"/>
          <a:stretch>
            <a:fillRect/>
          </a:stretch>
        </p:blipFill>
        <p:spPr>
          <a:xfrm>
            <a:off x="3927306" y="733549"/>
            <a:ext cx="4468755" cy="3694496"/>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75832748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Gestion de La Configuration</a:t>
            </a:r>
            <a:r>
              <a:rPr lang="en-US" dirty="0"/>
              <a:t/>
            </a:r>
            <a:br>
              <a:rPr lang="en-US" dirty="0"/>
            </a:br>
            <a:r>
              <a:rPr lang="fr-FR" sz="2400"/>
              <a:t>Automatisation Le Réseau</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745782FC-08A4-8E48-B281-918A3DCF9D3C}"/>
              </a:ext>
            </a:extLst>
          </p:cNvPr>
          <p:cNvSpPr>
            <a:spLocks noGrp="1"/>
          </p:cNvSpPr>
          <p:nvPr>
            <p:ph idx="1"/>
          </p:nvPr>
        </p:nvSpPr>
        <p:spPr>
          <a:xfrm>
            <a:off x="474662" y="731837"/>
            <a:ext cx="4176360" cy="3689897"/>
          </a:xfrm>
        </p:spPr>
        <p:txBody>
          <a:bodyPr/>
          <a:lstStyle/>
          <a:p>
            <a:pPr marL="0" indent="0" algn="l" rtl="0"/>
            <a:r>
              <a:rPr lang="fr-FR" sz="1600">
                <a:solidFill>
                  <a:srgbClr val="000000"/>
                </a:solidFill>
              </a:rPr>
              <a:t>Nous nous éloignons rapidement d'un monde où un administrateur réseau gère quelques dizaines de périphériques réseau, vers un monde où ils déploient et gèrent un grand nombre de périphériques réseau complexes (physiques et virtuels) à l'aide de logiciels. Cette transformation se propage rapidement à tous les endroits du réseau. Il existe de nouvelles méthodes différentes pour les administrateur de réseau pour surveiller, gérer et configurer automatiquement le réseau. Il s'agit notamment de protocoles et de technologies telles que REST, Ansible, Puppet, Chef, Python, JSON, XML, etc.</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8D4D2202-8EF4-894F-815A-9E518FA138BD}"/>
              </a:ext>
            </a:extLst>
          </p:cNvPr>
          <p:cNvPicPr>
            <a:picLocks noChangeAspect="1"/>
          </p:cNvPicPr>
          <p:nvPr/>
        </p:nvPicPr>
        <p:blipFill>
          <a:blip r:embed="rId4"/>
          <a:stretch>
            <a:fillRect/>
          </a:stretch>
        </p:blipFill>
        <p:spPr>
          <a:xfrm>
            <a:off x="4718756" y="958850"/>
            <a:ext cx="3882848" cy="2966296"/>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45001793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Gestion de La Configuration</a:t>
            </a:r>
            <a:r>
              <a:rPr lang="en-US" dirty="0"/>
              <a:t/>
            </a:r>
            <a:br>
              <a:rPr lang="en-US" dirty="0"/>
            </a:br>
            <a:r>
              <a:rPr lang="fr-FR" sz="2400"/>
              <a:t>Outils de Gestion de La Configuration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BAA55F8C-2E1D-8448-AA60-DCF849878E8F}"/>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outils de gestion de la configuration utilisent les demandes d'API RESTful pour automatiser les tâches et peuvent évoluer sur des milliers de périphériques. Voici quelques caractéristiques du réseau que les administrateurs bénéficient de l'automatisation:</a:t>
            </a:r>
          </a:p>
          <a:p>
            <a:pPr marL="415985" lvl="1" indent="-342900" rtl="0">
              <a:buFont typeface="Arial" panose="020B0604020202020204" pitchFamily="34" charset="0"/>
              <a:buChar char="•"/>
            </a:pPr>
            <a:r>
              <a:rPr lang="fr-FR">
                <a:solidFill>
                  <a:srgbClr val="000000"/>
                </a:solidFill>
              </a:rPr>
              <a:t>Logiciel et contrôle de version</a:t>
            </a:r>
          </a:p>
          <a:p>
            <a:pPr marL="415985" lvl="1" indent="-342900" rtl="0">
              <a:buFont typeface="Arial" panose="020B0604020202020204" pitchFamily="34" charset="0"/>
              <a:buChar char="•"/>
            </a:pPr>
            <a:r>
              <a:rPr lang="fr-FR">
                <a:solidFill>
                  <a:srgbClr val="000000"/>
                </a:solidFill>
              </a:rPr>
              <a:t>Attributs de périphérique tels que les noms, l'adressage et la sécurité</a:t>
            </a:r>
          </a:p>
          <a:p>
            <a:pPr marL="415985" lvl="1" indent="-342900" rtl="0">
              <a:buFont typeface="Arial" panose="020B0604020202020204" pitchFamily="34" charset="0"/>
              <a:buChar char="•"/>
            </a:pPr>
            <a:r>
              <a:rPr lang="fr-FR">
                <a:solidFill>
                  <a:srgbClr val="000000"/>
                </a:solidFill>
              </a:rPr>
              <a:t>Configurations de protocole</a:t>
            </a:r>
          </a:p>
          <a:p>
            <a:pPr marL="415985" lvl="1" indent="-342900" rtl="0">
              <a:buFont typeface="Arial" panose="020B0604020202020204" pitchFamily="34" charset="0"/>
              <a:buChar char="•"/>
            </a:pPr>
            <a:r>
              <a:rPr lang="fr-FR">
                <a:solidFill>
                  <a:srgbClr val="000000"/>
                </a:solidFill>
              </a:rPr>
              <a:t>Configuration des listes de contrôle d'accès</a:t>
            </a:r>
          </a:p>
          <a:p>
            <a:pPr marL="0" indent="0" algn="l" rtl="0"/>
            <a:r>
              <a:rPr lang="fr-FR" sz="1600">
                <a:solidFill>
                  <a:srgbClr val="000000"/>
                </a:solidFill>
              </a:rPr>
              <a:t>Les outils de gestion de la configuration incluent généralement l'automatisation et l'orchestration. L'automatisation est lorsqu'un outil exécute automatiquement une tâche sur un système. L'orchestration est l'organisation des tâches automatisées qui se traduit par un processus de coordonnées ou un flux de travail.</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61801860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Outils de Gestion de La Configuration</a:t>
            </a:r>
            <a:r>
              <a:rPr lang="en-US" dirty="0"/>
              <a:t/>
            </a:r>
            <a:br>
              <a:rPr lang="en-US" dirty="0"/>
            </a:br>
            <a:r>
              <a:rPr lang="fr-FR" sz="2400" dirty="0"/>
              <a:t>Outils de Gestion de La Configuration </a:t>
            </a:r>
            <a:r>
              <a:rPr lang="fr-FR" sz="2400" dirty="0" smtClean="0"/>
              <a:t>(suite)</a:t>
            </a:r>
            <a:endParaRPr lang="fr-FR" sz="2400" dirty="0"/>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F48FCB15-1F5F-5548-A251-5FD099A283ED}"/>
              </a:ext>
            </a:extLst>
          </p:cNvPr>
          <p:cNvSpPr>
            <a:spLocks noGrp="1"/>
          </p:cNvSpPr>
          <p:nvPr>
            <p:ph idx="1"/>
          </p:nvPr>
        </p:nvSpPr>
        <p:spPr>
          <a:xfrm>
            <a:off x="474662" y="731837"/>
            <a:ext cx="8280057" cy="2290763"/>
          </a:xfrm>
        </p:spPr>
        <p:txBody>
          <a:bodyPr/>
          <a:lstStyle/>
          <a:p>
            <a:pPr marL="0" indent="0" algn="l" rtl="0"/>
            <a:r>
              <a:rPr lang="fr-FR" sz="1600">
                <a:solidFill>
                  <a:srgbClr val="000000"/>
                </a:solidFill>
              </a:rPr>
              <a:t>Plusieurs outils sont disponibles pour faciliter la gestion de la configuration:</a:t>
            </a:r>
          </a:p>
          <a:p>
            <a:pPr marL="342900" indent="-342900" algn="l" rtl="0">
              <a:buFont typeface="Arial" panose="020B0604020202020204" pitchFamily="34" charset="0"/>
              <a:buChar char="•"/>
            </a:pPr>
            <a:r>
              <a:rPr lang="fr-FR" sz="1600">
                <a:solidFill>
                  <a:srgbClr val="000000"/>
                </a:solidFill>
              </a:rPr>
              <a:t>Ansible</a:t>
            </a:r>
          </a:p>
          <a:p>
            <a:pPr marL="342900" indent="-342900" algn="l" rtl="0">
              <a:buFont typeface="Arial" panose="020B0604020202020204" pitchFamily="34" charset="0"/>
              <a:buChar char="•"/>
            </a:pPr>
            <a:r>
              <a:rPr lang="fr-FR" sz="1600">
                <a:solidFill>
                  <a:srgbClr val="000000"/>
                </a:solidFill>
              </a:rPr>
              <a:t>Chef</a:t>
            </a:r>
          </a:p>
          <a:p>
            <a:pPr marL="342900" indent="-342900" algn="l" rtl="0">
              <a:buFont typeface="Arial" panose="020B0604020202020204" pitchFamily="34" charset="0"/>
              <a:buChar char="•"/>
            </a:pPr>
            <a:r>
              <a:rPr lang="fr-FR" sz="1600">
                <a:solidFill>
                  <a:srgbClr val="000000"/>
                </a:solidFill>
              </a:rPr>
              <a:t>Puppet</a:t>
            </a:r>
          </a:p>
          <a:p>
            <a:pPr marL="342900" indent="-342900" algn="l" rtl="0">
              <a:buFont typeface="Arial" panose="020B0604020202020204" pitchFamily="34" charset="0"/>
              <a:buChar char="•"/>
            </a:pPr>
            <a:r>
              <a:rPr lang="fr-FR" sz="1600">
                <a:solidFill>
                  <a:srgbClr val="000000"/>
                </a:solidFill>
              </a:rPr>
              <a:t>SaltStack</a:t>
            </a:r>
          </a:p>
          <a:p>
            <a:pPr marL="0" indent="0" algn="l" rtl="0"/>
            <a:r>
              <a:rPr lang="fr-FR" sz="1600">
                <a:solidFill>
                  <a:srgbClr val="000000"/>
                </a:solidFill>
              </a:rPr>
              <a:t>L'objectif de tous ces outils est de réduire la complexité et le temps nécessaires à la configuration et à la maintenance d'une infrastructure de réseau à grande échelle avec des centaines, même des milliers d'appareils. Ces mêmes outils peuvent également bénéficier à des réseaux plus petits.</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8DBB445E-E2D0-A34A-AFE5-1DD92DA9076D}"/>
              </a:ext>
            </a:extLst>
          </p:cNvPr>
          <p:cNvPicPr>
            <a:picLocks noChangeAspect="1"/>
          </p:cNvPicPr>
          <p:nvPr/>
        </p:nvPicPr>
        <p:blipFill>
          <a:blip r:embed="rId4"/>
          <a:stretch>
            <a:fillRect/>
          </a:stretch>
        </p:blipFill>
        <p:spPr>
          <a:xfrm>
            <a:off x="1364961" y="3173588"/>
            <a:ext cx="6414078" cy="1048455"/>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9820248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Gestion de La Configuration</a:t>
            </a:r>
            <a:r>
              <a:rPr lang="en-US" dirty="0"/>
              <a:t/>
            </a:r>
            <a:br>
              <a:rPr lang="en-US" dirty="0"/>
            </a:br>
            <a:r>
              <a:rPr lang="fr-FR" sz="2400"/>
              <a:t>Compare les outils de Puppet, Chef, Ansible et SaltStack.</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A77FF710-856C-4244-98EB-E9F9DA32A9F4}"/>
              </a:ext>
            </a:extLst>
          </p:cNvPr>
          <p:cNvSpPr>
            <a:spLocks noGrp="1"/>
          </p:cNvSpPr>
          <p:nvPr>
            <p:ph idx="1"/>
          </p:nvPr>
        </p:nvSpPr>
        <p:spPr>
          <a:xfrm>
            <a:off x="474662" y="731838"/>
            <a:ext cx="8280057" cy="1130830"/>
          </a:xfrm>
        </p:spPr>
        <p:txBody>
          <a:bodyPr/>
          <a:lstStyle/>
          <a:p>
            <a:pPr marL="0" indent="0" algn="l" rtl="0"/>
            <a:r>
              <a:rPr lang="fr-FR" sz="1600">
                <a:solidFill>
                  <a:srgbClr val="000000"/>
                </a:solidFill>
              </a:rPr>
              <a:t>Ansible, Chef, Puppet et SaltStack sont tous livrés avec la documentation de l'API pour configurer les demandes d'API RESTful. Tous prennent en charge JSON et YAML ainsi que d'autres formats de données. Le tableau suivant présente un résumé d'une comparaison des caractéristiques principales des outils de gestion de configuration Ansible, Puppet, Chef et SaltStack.</a:t>
            </a:r>
          </a:p>
        </p:txBody>
      </p:sp>
      <p:graphicFrame>
        <p:nvGraphicFramePr>
          <p:cNvPr id="6" name="Table 5">
            <a:extLst>
              <a:ext uri="{FF2B5EF4-FFF2-40B4-BE49-F238E27FC236}">
                <a16:creationId xmlns="" xmlns:c="http://schemas.openxmlformats.org/drawingml/2006/chart" xmlns:c15="http://schemas.microsoft.com/office/drawing/2012/chart" xmlns:a16="http://schemas.microsoft.com/office/drawing/2014/main" id="{62C40D5B-2500-714A-AD3B-1752EF411A16}"/>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2545086351"/>
              </p:ext>
            </p:extLst>
          </p:nvPr>
        </p:nvGraphicFramePr>
        <p:xfrm>
          <a:off x="548769" y="2062715"/>
          <a:ext cx="7956205" cy="2823210"/>
        </p:xfrm>
        <a:graphic>
          <a:graphicData uri="http://schemas.openxmlformats.org/drawingml/2006/table">
            <a:tbl>
              <a:tblPr firstRow="1" bandRow="1">
                <a:tableStyleId>{5C22544A-7EE6-4342-B048-85BDC9FD1C3A}</a:tableStyleId>
              </a:tblPr>
              <a:tblGrid>
                <a:gridCol w="1699164">
                  <a:extLst>
                    <a:ext uri="{9D8B030D-6E8A-4147-A177-3AD203B41FA5}">
                      <a16:colId xmlns="" xmlns:c="http://schemas.openxmlformats.org/drawingml/2006/chart" xmlns:c15="http://schemas.microsoft.com/office/drawing/2012/chart" xmlns:a16="http://schemas.microsoft.com/office/drawing/2014/main" val="284862409"/>
                    </a:ext>
                  </a:extLst>
                </a:gridCol>
                <a:gridCol w="1483318">
                  <a:extLst>
                    <a:ext uri="{9D8B030D-6E8A-4147-A177-3AD203B41FA5}">
                      <a16:colId xmlns="" xmlns:c="http://schemas.openxmlformats.org/drawingml/2006/chart" xmlns:c15="http://schemas.microsoft.com/office/drawing/2012/chart" xmlns:a16="http://schemas.microsoft.com/office/drawing/2014/main" val="2609531391"/>
                    </a:ext>
                  </a:extLst>
                </a:gridCol>
                <a:gridCol w="1591241">
                  <a:extLst>
                    <a:ext uri="{9D8B030D-6E8A-4147-A177-3AD203B41FA5}">
                      <a16:colId xmlns="" xmlns:c="http://schemas.openxmlformats.org/drawingml/2006/chart" xmlns:c15="http://schemas.microsoft.com/office/drawing/2012/chart" xmlns:a16="http://schemas.microsoft.com/office/drawing/2014/main" val="3913651396"/>
                    </a:ext>
                  </a:extLst>
                </a:gridCol>
                <a:gridCol w="1591241">
                  <a:extLst>
                    <a:ext uri="{9D8B030D-6E8A-4147-A177-3AD203B41FA5}">
                      <a16:colId xmlns="" xmlns:c="http://schemas.openxmlformats.org/drawingml/2006/chart" xmlns:c15="http://schemas.microsoft.com/office/drawing/2012/chart" xmlns:a16="http://schemas.microsoft.com/office/drawing/2014/main" val="1443001328"/>
                    </a:ext>
                  </a:extLst>
                </a:gridCol>
                <a:gridCol w="1591241">
                  <a:extLst>
                    <a:ext uri="{9D8B030D-6E8A-4147-A177-3AD203B41FA5}">
                      <a16:colId xmlns="" xmlns:c="http://schemas.openxmlformats.org/drawingml/2006/chart" xmlns:c15="http://schemas.microsoft.com/office/drawing/2012/chart" xmlns:a16="http://schemas.microsoft.com/office/drawing/2014/main" val="2727984988"/>
                    </a:ext>
                  </a:extLst>
                </a:gridCol>
              </a:tblGrid>
              <a:tr h="244863">
                <a:tc>
                  <a:txBody>
                    <a:bodyPr/>
                    <a:lstStyle/>
                    <a:p>
                      <a:pPr algn="l" rtl="0" fontAlgn="ctr"/>
                      <a:r>
                        <a:rPr lang="fr-FR" dirty="0">
                          <a:effectLst/>
                        </a:rPr>
                        <a:t>Caractéristique</a:t>
                      </a:r>
                    </a:p>
                  </a:txBody>
                  <a:tcPr marL="47625" marR="47625" marT="47625" marB="47625" anchor="ctr"/>
                </a:tc>
                <a:tc>
                  <a:txBody>
                    <a:bodyPr/>
                    <a:lstStyle/>
                    <a:p>
                      <a:pPr algn="l" rtl="0" fontAlgn="ctr"/>
                      <a:r>
                        <a:rPr lang="fr-FR">
                          <a:effectLst/>
                        </a:rPr>
                        <a:t>Ansible</a:t>
                      </a:r>
                    </a:p>
                  </a:txBody>
                  <a:tcPr marL="47625" marR="47625" marT="47625" marB="47625" anchor="ctr"/>
                </a:tc>
                <a:tc>
                  <a:txBody>
                    <a:bodyPr/>
                    <a:lstStyle/>
                    <a:p>
                      <a:pPr algn="l" rtl="0" fontAlgn="ctr"/>
                      <a:r>
                        <a:rPr lang="fr-FR">
                          <a:effectLst/>
                        </a:rPr>
                        <a:t>Chef</a:t>
                      </a:r>
                    </a:p>
                  </a:txBody>
                  <a:tcPr marL="47625" marR="47625" marT="47625" marB="47625" anchor="ctr"/>
                </a:tc>
                <a:tc>
                  <a:txBody>
                    <a:bodyPr/>
                    <a:lstStyle/>
                    <a:p>
                      <a:pPr algn="l" rtl="0" fontAlgn="ctr"/>
                      <a:r>
                        <a:rPr lang="fr-FR">
                          <a:effectLst/>
                        </a:rPr>
                        <a:t>Puppet</a:t>
                      </a:r>
                    </a:p>
                  </a:txBody>
                  <a:tcPr marL="47625" marR="47625" marT="47625" marB="47625" anchor="ctr"/>
                </a:tc>
                <a:tc>
                  <a:txBody>
                    <a:bodyPr/>
                    <a:lstStyle/>
                    <a:p>
                      <a:pPr algn="l" rtl="0" fontAlgn="ctr"/>
                      <a:r>
                        <a:rPr lang="fr-FR">
                          <a:effectLst/>
                        </a:rPr>
                        <a:t>SaltStack</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926896049"/>
                  </a:ext>
                </a:extLst>
              </a:tr>
              <a:tr h="402436">
                <a:tc>
                  <a:txBody>
                    <a:bodyPr/>
                    <a:lstStyle/>
                    <a:p>
                      <a:pPr rtl="0" fontAlgn="ctr"/>
                      <a:r>
                        <a:rPr lang="fr-FR" b="1">
                          <a:solidFill>
                            <a:schemeClr val="bg1"/>
                          </a:solidFill>
                          <a:effectLst/>
                        </a:rPr>
                        <a:t>Quel langage de programmation?</a:t>
                      </a:r>
                    </a:p>
                  </a:txBody>
                  <a:tcPr marL="47625" marR="47625" marT="47625" marB="47625" anchor="ctr">
                    <a:solidFill>
                      <a:schemeClr val="accent1"/>
                    </a:solidFill>
                  </a:tcPr>
                </a:tc>
                <a:tc>
                  <a:txBody>
                    <a:bodyPr/>
                    <a:lstStyle/>
                    <a:p>
                      <a:pPr rtl="0" fontAlgn="ctr"/>
                      <a:r>
                        <a:rPr lang="fr-FR" b="0">
                          <a:effectLst/>
                        </a:rPr>
                        <a:t>Python + YAML</a:t>
                      </a:r>
                    </a:p>
                  </a:txBody>
                  <a:tcPr marL="47625" marR="47625" marT="47625" marB="47625" anchor="ctr"/>
                </a:tc>
                <a:tc>
                  <a:txBody>
                    <a:bodyPr/>
                    <a:lstStyle/>
                    <a:p>
                      <a:pPr rtl="0" fontAlgn="ctr"/>
                      <a:r>
                        <a:rPr lang="fr-FR" b="0">
                          <a:effectLst/>
                        </a:rPr>
                        <a:t>Ruby</a:t>
                      </a:r>
                    </a:p>
                  </a:txBody>
                  <a:tcPr marL="47625" marR="47625" marT="47625" marB="47625" anchor="ctr"/>
                </a:tc>
                <a:tc>
                  <a:txBody>
                    <a:bodyPr/>
                    <a:lstStyle/>
                    <a:p>
                      <a:pPr rtl="0" fontAlgn="ctr"/>
                      <a:r>
                        <a:rPr lang="fr-FR" b="0">
                          <a:effectLst/>
                        </a:rPr>
                        <a:t>Ruby</a:t>
                      </a:r>
                    </a:p>
                  </a:txBody>
                  <a:tcPr marL="47625" marR="47625" marT="47625" marB="47625" anchor="ctr"/>
                </a:tc>
                <a:tc>
                  <a:txBody>
                    <a:bodyPr/>
                    <a:lstStyle/>
                    <a:p>
                      <a:pPr rtl="0" fontAlgn="ctr"/>
                      <a:r>
                        <a:rPr lang="fr-FR" b="0">
                          <a:effectLst/>
                        </a:rPr>
                        <a:t>Python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590977119"/>
                  </a:ext>
                </a:extLst>
              </a:tr>
              <a:tr h="566936">
                <a:tc>
                  <a:txBody>
                    <a:bodyPr/>
                    <a:lstStyle/>
                    <a:p>
                      <a:pPr rtl="0" fontAlgn="ctr"/>
                      <a:r>
                        <a:rPr lang="fr-FR" b="1">
                          <a:solidFill>
                            <a:schemeClr val="bg1"/>
                          </a:solidFill>
                          <a:effectLst/>
                        </a:rPr>
                        <a:t>Avec ou sans agent?</a:t>
                      </a:r>
                    </a:p>
                  </a:txBody>
                  <a:tcPr marL="47625" marR="47625" marT="47625" marB="47625" anchor="ctr">
                    <a:solidFill>
                      <a:schemeClr val="accent1"/>
                    </a:solidFill>
                  </a:tcPr>
                </a:tc>
                <a:tc>
                  <a:txBody>
                    <a:bodyPr/>
                    <a:lstStyle/>
                    <a:p>
                      <a:pPr rtl="0" fontAlgn="ctr"/>
                      <a:r>
                        <a:rPr lang="fr-FR" b="0">
                          <a:effectLst/>
                        </a:rPr>
                        <a:t>Sans agent</a:t>
                      </a:r>
                    </a:p>
                  </a:txBody>
                  <a:tcPr marL="47625" marR="47625" marT="47625" marB="47625" anchor="ctr"/>
                </a:tc>
                <a:tc>
                  <a:txBody>
                    <a:bodyPr/>
                    <a:lstStyle/>
                    <a:p>
                      <a:pPr rtl="0" fontAlgn="ctr"/>
                      <a:r>
                        <a:rPr lang="fr-FR" b="0" dirty="0">
                          <a:effectLst/>
                        </a:rPr>
                        <a:t>Approche reposant sur un agent</a:t>
                      </a:r>
                    </a:p>
                  </a:txBody>
                  <a:tcPr marL="47625" marR="47625" marT="47625" marB="47625" anchor="ctr"/>
                </a:tc>
                <a:tc>
                  <a:txBody>
                    <a:bodyPr/>
                    <a:lstStyle/>
                    <a:p>
                      <a:pPr rtl="0" fontAlgn="ctr"/>
                      <a:r>
                        <a:rPr lang="fr-FR" b="0">
                          <a:effectLst/>
                        </a:rPr>
                        <a:t>Prend en charge les deux</a:t>
                      </a:r>
                    </a:p>
                  </a:txBody>
                  <a:tcPr marL="47625" marR="47625" marT="47625" marB="47625" anchor="ctr"/>
                </a:tc>
                <a:tc>
                  <a:txBody>
                    <a:bodyPr/>
                    <a:lstStyle/>
                    <a:p>
                      <a:pPr rtl="0" fontAlgn="ctr"/>
                      <a:r>
                        <a:rPr lang="fr-FR" b="0">
                          <a:effectLst/>
                        </a:rPr>
                        <a:t>Prend en charge les deux</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48363067"/>
                  </a:ext>
                </a:extLst>
              </a:tr>
              <a:tr h="566936">
                <a:tc>
                  <a:txBody>
                    <a:bodyPr/>
                    <a:lstStyle/>
                    <a:p>
                      <a:pPr rtl="0" fontAlgn="ctr"/>
                      <a:r>
                        <a:rPr lang="fr-FR" b="1">
                          <a:solidFill>
                            <a:schemeClr val="bg1"/>
                          </a:solidFill>
                          <a:effectLst/>
                        </a:rPr>
                        <a:t>Comment les périphériques sont-ils gérés?</a:t>
                      </a:r>
                    </a:p>
                  </a:txBody>
                  <a:tcPr marL="47625" marR="47625" marT="47625" marB="47625" anchor="ctr">
                    <a:solidFill>
                      <a:schemeClr val="accent1"/>
                    </a:solidFill>
                  </a:tcPr>
                </a:tc>
                <a:tc>
                  <a:txBody>
                    <a:bodyPr/>
                    <a:lstStyle/>
                    <a:p>
                      <a:pPr rtl="0" fontAlgn="ctr"/>
                      <a:r>
                        <a:rPr lang="fr-FR" b="0">
                          <a:effectLst/>
                        </a:rPr>
                        <a:t>Tout appareil peut être «contrôleur»</a:t>
                      </a:r>
                    </a:p>
                  </a:txBody>
                  <a:tcPr marL="47625" marR="47625" marT="47625" marB="47625" anchor="ctr"/>
                </a:tc>
                <a:tc>
                  <a:txBody>
                    <a:bodyPr/>
                    <a:lstStyle/>
                    <a:p>
                      <a:pPr rtl="0" fontAlgn="ctr"/>
                      <a:r>
                        <a:rPr lang="fr-FR" b="0">
                          <a:effectLst/>
                        </a:rPr>
                        <a:t>Chef Master</a:t>
                      </a:r>
                    </a:p>
                  </a:txBody>
                  <a:tcPr marL="47625" marR="47625" marT="47625" marB="47625" anchor="ctr"/>
                </a:tc>
                <a:tc>
                  <a:txBody>
                    <a:bodyPr/>
                    <a:lstStyle/>
                    <a:p>
                      <a:pPr rtl="0" fontAlgn="ctr"/>
                      <a:r>
                        <a:rPr lang="fr-FR" b="0">
                          <a:effectLst/>
                        </a:rPr>
                        <a:t>Puppet Master</a:t>
                      </a:r>
                    </a:p>
                  </a:txBody>
                  <a:tcPr marL="47625" marR="47625" marT="47625" marB="47625" anchor="ctr"/>
                </a:tc>
                <a:tc>
                  <a:txBody>
                    <a:bodyPr/>
                    <a:lstStyle/>
                    <a:p>
                      <a:pPr rtl="0" fontAlgn="ctr"/>
                      <a:r>
                        <a:rPr lang="fr-FR" b="0">
                          <a:effectLst/>
                        </a:rPr>
                        <a:t>Salt Master</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605966880"/>
                  </a:ext>
                </a:extLst>
              </a:tr>
              <a:tr h="402436">
                <a:tc>
                  <a:txBody>
                    <a:bodyPr/>
                    <a:lstStyle/>
                    <a:p>
                      <a:pPr rtl="0" fontAlgn="ctr"/>
                      <a:r>
                        <a:rPr lang="fr-FR" b="1">
                          <a:solidFill>
                            <a:schemeClr val="bg1"/>
                          </a:solidFill>
                          <a:effectLst/>
                        </a:rPr>
                        <a:t>Qu'est-ce qui est créé par l'outil?</a:t>
                      </a:r>
                    </a:p>
                  </a:txBody>
                  <a:tcPr marL="47625" marR="47625" marT="47625" marB="47625" anchor="ctr">
                    <a:solidFill>
                      <a:schemeClr val="accent1"/>
                    </a:solidFill>
                  </a:tcPr>
                </a:tc>
                <a:tc>
                  <a:txBody>
                    <a:bodyPr/>
                    <a:lstStyle/>
                    <a:p>
                      <a:pPr rtl="0" fontAlgn="ctr"/>
                      <a:r>
                        <a:rPr lang="fr-FR" b="0">
                          <a:effectLst/>
                        </a:rPr>
                        <a:t>Guide de vente (Playbook)</a:t>
                      </a:r>
                    </a:p>
                  </a:txBody>
                  <a:tcPr marL="47625" marR="47625" marT="47625" marB="47625" anchor="ctr"/>
                </a:tc>
                <a:tc>
                  <a:txBody>
                    <a:bodyPr/>
                    <a:lstStyle/>
                    <a:p>
                      <a:pPr rtl="0" fontAlgn="ctr"/>
                      <a:r>
                        <a:rPr lang="fr-FR" b="0">
                          <a:effectLst/>
                        </a:rPr>
                        <a:t>Livre de recettes</a:t>
                      </a:r>
                    </a:p>
                  </a:txBody>
                  <a:tcPr marL="47625" marR="47625" marT="47625" marB="47625" anchor="ctr"/>
                </a:tc>
                <a:tc>
                  <a:txBody>
                    <a:bodyPr/>
                    <a:lstStyle/>
                    <a:p>
                      <a:pPr rtl="0" fontAlgn="ctr"/>
                      <a:r>
                        <a:rPr lang="fr-FR" b="0">
                          <a:effectLst/>
                        </a:rPr>
                        <a:t>Manifeste</a:t>
                      </a:r>
                    </a:p>
                  </a:txBody>
                  <a:tcPr marL="47625" marR="47625" marT="47625" marB="47625" anchor="ctr"/>
                </a:tc>
                <a:tc>
                  <a:txBody>
                    <a:bodyPr/>
                    <a:lstStyle/>
                    <a:p>
                      <a:pPr rtl="0" fontAlgn="ctr"/>
                      <a:r>
                        <a:rPr lang="fr-FR" b="0" dirty="0">
                          <a:effectLst/>
                        </a:rPr>
                        <a:t>Pilier</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698735648"/>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87255405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14.6 IBN et Centre de Cisco DNA</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997313081"/>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a:t>Vidéo de IBN et Centre de Cisco DNA - Mise en réseau basée sur l'intention</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7AFAC3A6-A63F-B04C-8974-045F516BC1DD}"/>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Vous avez appris des nombreux outils et logiciels qui peuvent vous aider à automatiser votre réseau. La mise en réseau basé sur l'intention (IBN) et le centre d'architecture de réseau numérique (DNA) de Cisco peuvent vous aider à rassembler tous ces éléments pour créer un réseau automatisé.</a:t>
            </a:r>
          </a:p>
          <a:p>
            <a:pPr marL="342900" indent="-342900" algn="l" rtl="0">
              <a:buFont typeface="Arial" panose="020B0604020202020204" pitchFamily="34" charset="0"/>
              <a:buChar char="•"/>
            </a:pPr>
            <a:r>
              <a:rPr lang="fr-FR" sz="1600">
                <a:solidFill>
                  <a:srgbClr val="000000"/>
                </a:solidFill>
              </a:rPr>
              <a:t>Visionnez la vidéo de John Apostolopoulos et Anand Oswal de Cisco expliquant comment l'intelligence artificielle et les réseaux basés sur l'intention (IBN) peuvent améliorer les réseaux.</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33103108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a:t>IBN et Centre de Cisco DNA - Présentation de réseau basée sur l'intention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C1323E2F-F00D-A34C-B57B-E5DD5B237DAD}"/>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IBN est le modèle industriel émergent de la prochaine génération de réseaux. IBN s'appuie sur un réseau défini par logiciel (SDN), transformant une approche matérielle et manuelle de la conception et de l'exploitation des réseaux en une approche centrée sur le logiciel et entièrement automatisée.</a:t>
            </a:r>
          </a:p>
          <a:p>
            <a:pPr marL="342900" indent="-342900" algn="l" rtl="0">
              <a:buFont typeface="Arial" panose="020B0604020202020204" pitchFamily="34" charset="0"/>
              <a:buChar char="•"/>
            </a:pPr>
            <a:r>
              <a:rPr lang="fr-FR" sz="1600">
                <a:solidFill>
                  <a:srgbClr val="000000"/>
                </a:solidFill>
              </a:rPr>
              <a:t>Les objectifs commerciaux du réseau sont exprimés comme intention. IBN capture l'intention de l'entreprise et utilise l'analyse, l'apprentissage automatique et l'automatisation pour aligner le réseau de manière continue et dynamique à mesure que les besoins de l'entreprise évoluent.</a:t>
            </a:r>
          </a:p>
          <a:p>
            <a:pPr marL="342900" indent="-342900" algn="l" rtl="0">
              <a:buFont typeface="Arial" panose="020B0604020202020204" pitchFamily="34" charset="0"/>
              <a:buChar char="•"/>
            </a:pPr>
            <a:r>
              <a:rPr lang="fr-FR" sz="1600">
                <a:solidFill>
                  <a:srgbClr val="000000"/>
                </a:solidFill>
              </a:rPr>
              <a:t>IBN capture et traduit l'intention de l'entreprise en politiques de réseau qui peuvent être automatisées et appliquées de manière cohérente à travers le réseau.</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960598117"/>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IBN et Centre de Cisco DNA </a:t>
            </a:r>
            <a:r>
              <a:rPr lang="en-US" dirty="0"/>
              <a:t/>
            </a:r>
            <a:br>
              <a:rPr lang="en-US" dirty="0"/>
            </a:br>
            <a:r>
              <a:rPr lang="fr-FR" sz="2400" dirty="0"/>
              <a:t>- Présentation de réseau basée sur l'intention </a:t>
            </a:r>
            <a:r>
              <a:rPr lang="fr-FR" sz="2400" dirty="0" smtClean="0"/>
              <a:t>(suite)</a:t>
            </a:r>
            <a:endParaRPr lang="fr-FR" sz="2400" dirty="0"/>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D6584C8C-266D-0B4E-BF81-9574C890AF3D}"/>
              </a:ext>
            </a:extLst>
          </p:cNvPr>
          <p:cNvSpPr>
            <a:spLocks noGrp="1"/>
          </p:cNvSpPr>
          <p:nvPr>
            <p:ph idx="1"/>
          </p:nvPr>
        </p:nvSpPr>
        <p:spPr>
          <a:xfrm>
            <a:off x="474662" y="767644"/>
            <a:ext cx="8280057" cy="829278"/>
          </a:xfrm>
        </p:spPr>
        <p:txBody>
          <a:bodyPr/>
          <a:lstStyle/>
          <a:p>
            <a:pPr marL="0" indent="0" algn="l" rtl="0"/>
            <a:r>
              <a:rPr lang="fr-FR" sz="1600">
                <a:solidFill>
                  <a:srgbClr val="000000"/>
                </a:solidFill>
              </a:rPr>
              <a:t>Cisco considère IBN comme ayant trois fonctions essentielles: la traduction, l'activation et l'assurance. Ces fonctions interagissent avec l'infrastructure physique et virtuelle sous-jacente, comme illustré dans la figure.</a:t>
            </a:r>
          </a:p>
        </p:txBody>
      </p:sp>
      <p:sp>
        <p:nvSpPr>
          <p:cNvPr id="8" name="TextBox 7">
            <a:extLst>
              <a:ext uri="{FF2B5EF4-FFF2-40B4-BE49-F238E27FC236}">
                <a16:creationId xmlns="" xmlns:c="http://schemas.openxmlformats.org/drawingml/2006/chart" xmlns:c15="http://schemas.microsoft.com/office/drawing/2012/chart" xmlns:a16="http://schemas.microsoft.com/office/drawing/2014/main" id="{8B5B4C89-C207-CF41-B020-11ABD36A567A}"/>
              </a:ext>
            </a:extLst>
          </p:cNvPr>
          <p:cNvSpPr txBox="1"/>
          <p:nvPr/>
        </p:nvSpPr>
        <p:spPr>
          <a:xfrm>
            <a:off x="474662" y="1685292"/>
            <a:ext cx="4334405" cy="3108543"/>
          </a:xfrm>
          <a:prstGeom prst="rect">
            <a:avLst/>
          </a:prstGeom>
          <a:noFill/>
        </p:spPr>
        <p:txBody>
          <a:bodyPr wrap="square" rtlCol="0">
            <a:spAutoFit/>
          </a:bodyPr>
          <a:lstStyle/>
          <a:p>
            <a:pPr rtl="0"/>
            <a:r>
              <a:rPr lang="fr-FR" sz="1400" b="1">
                <a:solidFill>
                  <a:srgbClr val="000000"/>
                </a:solidFill>
                <a:latin typeface="+mn-lt"/>
              </a:rPr>
              <a:t>Traduction</a:t>
            </a:r>
            <a:r>
              <a:rPr lang="fr-FR" sz="1400">
                <a:solidFill>
                  <a:srgbClr val="000000"/>
                </a:solidFill>
                <a:latin typeface="+mn-lt"/>
              </a:rPr>
              <a:t> - La fonction de traduction permet à l'administrateur du réseau d'exprimer le comportement de réseau attendu qui répondra le mieux à l'intention de l'entreprise..</a:t>
            </a:r>
          </a:p>
          <a:p>
            <a:pPr rtl="0"/>
            <a:r>
              <a:rPr lang="fr-FR" sz="1400" b="1">
                <a:solidFill>
                  <a:srgbClr val="000000"/>
                </a:solidFill>
                <a:latin typeface="+mn-lt"/>
              </a:rPr>
              <a:t>Activation</a:t>
            </a:r>
            <a:r>
              <a:rPr lang="fr-FR" sz="1400">
                <a:solidFill>
                  <a:srgbClr val="000000"/>
                </a:solidFill>
                <a:latin typeface="+mn-lt"/>
              </a:rPr>
              <a:t> - L'intention capturée doit ensuite être interprétée dans des politiques qui peuvent être appliquées à travers le réseau. La fonction d'activation installe ces stratégies dans l'infrastructure physique et virtuelle du réseau à l'aide d'une automatisation à l'échelle du réseau.</a:t>
            </a:r>
          </a:p>
          <a:p>
            <a:pPr rtl="0"/>
            <a:r>
              <a:rPr lang="fr-FR" sz="1400" b="1">
                <a:solidFill>
                  <a:srgbClr val="000000"/>
                </a:solidFill>
                <a:latin typeface="+mn-lt"/>
              </a:rPr>
              <a:t>Assurance</a:t>
            </a:r>
            <a:r>
              <a:rPr lang="fr-FR" sz="1400">
                <a:solidFill>
                  <a:srgbClr val="000000"/>
                </a:solidFill>
                <a:latin typeface="+mn-lt"/>
              </a:rPr>
              <a:t> - Pour vérifier en permanence que l'intention exprimée est respectée par le réseau à tout moment, la fonction d'assurance maintient une boucle de validation et de vérification continue.</a:t>
            </a:r>
          </a:p>
          <a:p>
            <a:endParaRPr lang="en-US" sz="1400" dirty="0">
              <a:solidFill>
                <a:srgbClr val="000000"/>
              </a:solidFill>
              <a:latin typeface="+mn-lt"/>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5DD92BD8-D797-284B-AFC3-F118F38CDD9F}"/>
              </a:ext>
            </a:extLst>
          </p:cNvPr>
          <p:cNvPicPr>
            <a:picLocks noChangeAspect="1"/>
          </p:cNvPicPr>
          <p:nvPr/>
        </p:nvPicPr>
        <p:blipFill>
          <a:blip r:embed="rId4"/>
          <a:stretch>
            <a:fillRect/>
          </a:stretch>
        </p:blipFill>
        <p:spPr>
          <a:xfrm>
            <a:off x="4809067" y="1596922"/>
            <a:ext cx="4108601" cy="2681568"/>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195547170"/>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Infrastructure</a:t>
            </a:r>
            <a:r>
              <a:rPr lang="en-US" dirty="0"/>
              <a:t/>
            </a:r>
            <a:br>
              <a:rPr lang="en-US" dirty="0"/>
            </a:br>
            <a:r>
              <a:rPr lang="fr-FR" sz="2400" dirty="0"/>
              <a:t>Réseau de IBN et Centre de Cisco DNA selon le tissu </a:t>
            </a:r>
            <a:r>
              <a:rPr lang="fr-FR" sz="2400" dirty="0" smtClean="0"/>
              <a:t>(suite)</a:t>
            </a:r>
            <a:endParaRPr lang="fr-FR" sz="2400" dirty="0"/>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E5E30E1C-56C1-F34D-A8E8-A3D3407946EF}"/>
              </a:ext>
            </a:extLst>
          </p:cNvPr>
          <p:cNvSpPr>
            <a:spLocks noGrp="1"/>
          </p:cNvSpPr>
          <p:nvPr>
            <p:ph idx="1"/>
          </p:nvPr>
        </p:nvSpPr>
        <p:spPr>
          <a:xfrm>
            <a:off x="293511" y="731837"/>
            <a:ext cx="4684889" cy="3689897"/>
          </a:xfrm>
        </p:spPr>
        <p:txBody>
          <a:bodyPr/>
          <a:lstStyle/>
          <a:p>
            <a:pPr marL="285750" indent="-285750" algn="l" rtl="0">
              <a:buFont typeface="Arial" panose="020B0604020202020204" pitchFamily="34" charset="0"/>
              <a:buChar char="•"/>
            </a:pPr>
            <a:r>
              <a:rPr lang="fr-FR" sz="1400" dirty="0">
                <a:solidFill>
                  <a:srgbClr val="000000"/>
                </a:solidFill>
              </a:rPr>
              <a:t>Du point de vue d'IBN, l'infrastructure de réseau physique et virtuel est un tissu; une superposition qui représente la topologie logique utilisée pour se connecter virtuellement aux périphériques. La superposition limite le nombre de périphériques que l'administrateur réseau doit programmer et fournit des services et des méthodes de transfert alternatives non contrôlées par les périphériques physiques sous-jacents. </a:t>
            </a:r>
          </a:p>
          <a:p>
            <a:pPr marL="285750" indent="-285750" algn="l" rtl="0">
              <a:buFont typeface="Arial" panose="020B0604020202020204" pitchFamily="34" charset="0"/>
              <a:buChar char="•"/>
            </a:pPr>
            <a:r>
              <a:rPr lang="fr-FR" sz="1400" dirty="0">
                <a:solidFill>
                  <a:srgbClr val="000000"/>
                </a:solidFill>
              </a:rPr>
              <a:t>La superposition est l'endroit où les protocoles d'encapsulation comme </a:t>
            </a:r>
            <a:r>
              <a:rPr lang="fr-FR" sz="1400" dirty="0" err="1">
                <a:solidFill>
                  <a:srgbClr val="000000"/>
                </a:solidFill>
              </a:rPr>
              <a:t>IPsec</a:t>
            </a:r>
            <a:r>
              <a:rPr lang="fr-FR" sz="1400" dirty="0">
                <a:solidFill>
                  <a:srgbClr val="000000"/>
                </a:solidFill>
              </a:rPr>
              <a:t> et CAPWAP se produisent. En utilisant une solution IBN, l'administrateur réseau peut spécifier via des politiques ce qui se passe exactement dans le plan de contrôle de superposition. Notez que la façon dont les commutateurs sont physiquement connectés n'est pas une préoccupation de la superposition.</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759DF56E-2D1D-1D4E-9FF7-38C0C6E94D85}"/>
              </a:ext>
            </a:extLst>
          </p:cNvPr>
          <p:cNvPicPr>
            <a:picLocks noChangeAspect="1"/>
          </p:cNvPicPr>
          <p:nvPr/>
        </p:nvPicPr>
        <p:blipFill>
          <a:blip r:embed="rId4"/>
          <a:stretch>
            <a:fillRect/>
          </a:stretch>
        </p:blipFill>
        <p:spPr>
          <a:xfrm>
            <a:off x="4907850" y="1003396"/>
            <a:ext cx="4195704" cy="3146778"/>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546525677"/>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14: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 xmlns:c="http://schemas.openxmlformats.org/drawingml/2006/chart" xmlns:c15="http://schemas.microsoft.com/office/drawing/2012/chart" xmlns:p14="http://schemas.microsoft.com/office/powerpoint/2010/main" val="3737543403"/>
              </p:ext>
            </p:extLst>
          </p:nvPr>
        </p:nvGraphicFramePr>
        <p:xfrm>
          <a:off x="455999" y="1082042"/>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 xmlns:c="http://schemas.openxmlformats.org/drawingml/2006/chart" xmlns:c15="http://schemas.microsoft.com/office/drawing/2012/chart" xmlns:a16="http://schemas.microsoft.com/office/drawing/2014/main" val="20001"/>
                    </a:ext>
                  </a:extLst>
                </a:gridCol>
                <a:gridCol w="1857736">
                  <a:extLst>
                    <a:ext uri="{9D8B030D-6E8A-4147-A177-3AD203B41FA5}">
                      <a16:colId xmlns="" xmlns:c="http://schemas.openxmlformats.org/drawingml/2006/chart" xmlns:c15="http://schemas.microsoft.com/office/drawing/2012/chart" xmlns:a16="http://schemas.microsoft.com/office/drawing/2014/main" val="3156509146"/>
                    </a:ext>
                  </a:extLst>
                </a:gridCol>
                <a:gridCol w="4080076">
                  <a:extLst>
                    <a:ext uri="{9D8B030D-6E8A-4147-A177-3AD203B41FA5}">
                      <a16:colId xmlns="" xmlns:c="http://schemas.openxmlformats.org/drawingml/2006/chart" xmlns:c15="http://schemas.microsoft.com/office/drawing/2012/chart" xmlns:a16="http://schemas.microsoft.com/office/drawing/2014/main" val="20002"/>
                    </a:ext>
                  </a:extLst>
                </a:gridCol>
                <a:gridCol w="1161873">
                  <a:extLst>
                    <a:ext uri="{9D8B030D-6E8A-4147-A177-3AD203B41FA5}">
                      <a16:colId xmlns="" xmlns:c="http://schemas.openxmlformats.org/drawingml/2006/chart" xmlns:c15="http://schemas.microsoft.com/office/drawing/2012/chart"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50784">
                <a:tc>
                  <a:txBody>
                    <a:bodyPr/>
                    <a:lstStyle/>
                    <a:p>
                      <a:pPr algn="ctr" rtl="0"/>
                      <a:r>
                        <a:rPr lang="fr-FR" sz="1100">
                          <a:solidFill>
                            <a:srgbClr val="000000"/>
                          </a:solidFill>
                        </a:rPr>
                        <a:t>14.1.1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rtl="0"/>
                      <a:r>
                        <a:rPr lang="fr-FR" sz="1100">
                          <a:solidFill>
                            <a:srgbClr val="000000"/>
                          </a:solidFill>
                        </a:rPr>
                        <a:t>Automation Everywhere</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50784">
                <a:tc>
                  <a:txBody>
                    <a:bodyPr/>
                    <a:lstStyle/>
                    <a:p>
                      <a:pPr algn="ctr" rtl="0"/>
                      <a:r>
                        <a:rPr lang="fr-FR" sz="1100">
                          <a:solidFill>
                            <a:srgbClr val="000000"/>
                          </a:solidFill>
                        </a:rPr>
                        <a:t>14.1.4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Benefits of Automation</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6"/>
                  </a:ext>
                </a:extLst>
              </a:tr>
              <a:tr h="350784">
                <a:tc>
                  <a:txBody>
                    <a:bodyPr/>
                    <a:lstStyle/>
                    <a:p>
                      <a:pPr algn="ctr" rtl="0"/>
                      <a:r>
                        <a:rPr lang="fr-FR" sz="1100">
                          <a:solidFill>
                            <a:srgbClr val="000000"/>
                          </a:solidFill>
                        </a:rPr>
                        <a:t>14.2.1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Data Formats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8"/>
                  </a:ext>
                </a:extLst>
              </a:tr>
              <a:tr h="350784">
                <a:tc>
                  <a:txBody>
                    <a:bodyPr/>
                    <a:lstStyle/>
                    <a:p>
                      <a:pPr algn="ctr" rtl="0"/>
                      <a:r>
                        <a:rPr lang="fr-FR" sz="1100">
                          <a:solidFill>
                            <a:srgbClr val="000000"/>
                          </a:solidFill>
                        </a:rPr>
                        <a:t>14.2.9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Data Formats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582900979"/>
                  </a:ext>
                </a:extLst>
              </a:tr>
              <a:tr h="350784">
                <a:tc>
                  <a:txBody>
                    <a:bodyPr/>
                    <a:lstStyle/>
                    <a:p>
                      <a:pPr algn="ctr" rtl="0"/>
                      <a:r>
                        <a:rPr lang="fr-FR" sz="1100">
                          <a:solidFill>
                            <a:srgbClr val="000000"/>
                          </a:solidFill>
                        </a:rPr>
                        <a:t>14.3.1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APIs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522544737"/>
                  </a:ext>
                </a:extLst>
              </a:tr>
              <a:tr h="350784">
                <a:tc>
                  <a:txBody>
                    <a:bodyPr/>
                    <a:lstStyle/>
                    <a:p>
                      <a:pPr algn="ctr" rtl="0"/>
                      <a:r>
                        <a:rPr lang="fr-FR" sz="1100">
                          <a:solidFill>
                            <a:srgbClr val="000000"/>
                          </a:solidFill>
                        </a:rPr>
                        <a:t>14.3.6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APIs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001172460"/>
                  </a:ext>
                </a:extLst>
              </a:tr>
              <a:tr h="350784">
                <a:tc>
                  <a:txBody>
                    <a:bodyPr/>
                    <a:lstStyle/>
                    <a:p>
                      <a:pPr algn="ctr" rtl="0"/>
                      <a:r>
                        <a:rPr lang="fr-FR" sz="1100">
                          <a:solidFill>
                            <a:srgbClr val="000000"/>
                          </a:solidFill>
                        </a:rPr>
                        <a:t>14.4.1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REST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22206681"/>
                  </a:ext>
                </a:extLst>
              </a:tr>
              <a:tr h="350784">
                <a:tc>
                  <a:txBody>
                    <a:bodyPr/>
                    <a:lstStyle/>
                    <a:p>
                      <a:pPr algn="ctr" rtl="0"/>
                      <a:r>
                        <a:rPr lang="fr-FR" sz="1100">
                          <a:solidFill>
                            <a:srgbClr val="000000"/>
                          </a:solidFill>
                        </a:rPr>
                        <a:t>14.4.7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REST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406068602"/>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Infrastructure</a:t>
            </a:r>
            <a:r>
              <a:rPr lang="en-US" dirty="0"/>
              <a:t/>
            </a:r>
            <a:br>
              <a:rPr lang="en-US" dirty="0"/>
            </a:br>
            <a:r>
              <a:rPr lang="fr-FR" sz="2400" dirty="0"/>
              <a:t>Réseau de IBN et Centre de Cisco DNA selon la structure </a:t>
            </a:r>
            <a:r>
              <a:rPr lang="fr-FR" sz="2400" dirty="0" smtClean="0"/>
              <a:t>(suite)</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6A80F21-41F7-E045-809A-74CE6D530C03}"/>
              </a:ext>
            </a:extLst>
          </p:cNvPr>
          <p:cNvSpPr>
            <a:spLocks noGrp="1"/>
          </p:cNvSpPr>
          <p:nvPr>
            <p:ph idx="1"/>
          </p:nvPr>
        </p:nvSpPr>
        <p:spPr>
          <a:xfrm>
            <a:off x="474663" y="731837"/>
            <a:ext cx="3105074" cy="3689897"/>
          </a:xfrm>
        </p:spPr>
        <p:txBody>
          <a:bodyPr/>
          <a:lstStyle/>
          <a:p>
            <a:pPr marL="0" indent="0" algn="l" rtl="0"/>
            <a:r>
              <a:rPr lang="fr-FR" sz="1600">
                <a:solidFill>
                  <a:srgbClr val="000000"/>
                </a:solidFill>
              </a:rPr>
              <a:t>Le réseau sous-jacent est la topologie physique qui comprend tout le matériel requis pour atteindre les objectifs commerciaux. Le calque sous-jacent révèle des périphériques supplémentaires et spécifie comment ces périphériques sont connectés. Les points de terminaison, tels que les serveurs de la figure, accèdent au réseau via les périphériques de couche 2. Le plan de contrôle des calques sous-jacents est responsable des tâches de transfert simples.</a:t>
            </a:r>
          </a:p>
        </p:txBody>
      </p:sp>
      <p:pic>
        <p:nvPicPr>
          <p:cNvPr id="8" name="Picture 7">
            <a:extLst>
              <a:ext uri="{FF2B5EF4-FFF2-40B4-BE49-F238E27FC236}">
                <a16:creationId xmlns="" xmlns:c="http://schemas.openxmlformats.org/drawingml/2006/chart" xmlns:c15="http://schemas.microsoft.com/office/drawing/2012/chart" xmlns:a16="http://schemas.microsoft.com/office/drawing/2014/main" id="{3C0F0AF0-7DA8-8242-A9C3-823B939C0588}"/>
              </a:ext>
            </a:extLst>
          </p:cNvPr>
          <p:cNvPicPr>
            <a:picLocks noChangeAspect="1"/>
          </p:cNvPicPr>
          <p:nvPr/>
        </p:nvPicPr>
        <p:blipFill>
          <a:blip r:embed="rId4"/>
          <a:stretch>
            <a:fillRect/>
          </a:stretch>
        </p:blipFill>
        <p:spPr>
          <a:xfrm>
            <a:off x="3579736" y="982133"/>
            <a:ext cx="5174983" cy="3262489"/>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29300191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IBN et Centre de Cisco DNA</a:t>
            </a:r>
            <a:r>
              <a:rPr lang="en-US" dirty="0"/>
              <a:t/>
            </a:r>
            <a:br>
              <a:rPr lang="en-US" dirty="0"/>
            </a:br>
            <a:r>
              <a:rPr lang="fr-FR" sz="2400"/>
              <a:t>Architecture de Réseau Numérique Cisco (DNA)</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D249CF34-AC70-C540-81AB-A3AAAF73CB6E}"/>
              </a:ext>
            </a:extLst>
          </p:cNvPr>
          <p:cNvSpPr>
            <a:spLocks noGrp="1"/>
          </p:cNvSpPr>
          <p:nvPr>
            <p:ph idx="1"/>
          </p:nvPr>
        </p:nvSpPr>
        <p:spPr>
          <a:xfrm>
            <a:off x="474663" y="731837"/>
            <a:ext cx="3487738" cy="3689897"/>
          </a:xfrm>
        </p:spPr>
        <p:txBody>
          <a:bodyPr/>
          <a:lstStyle/>
          <a:p>
            <a:pPr marL="0" indent="0" algn="l" rtl="0"/>
            <a:r>
              <a:rPr lang="fr-FR" sz="1600">
                <a:solidFill>
                  <a:srgbClr val="000000"/>
                </a:solidFill>
              </a:rPr>
              <a:t>Cisco implémente le tissu IBN à l'aide de Cisco DNA. L'intention commerciale est déployée en toute sécurité dans l'infrastructure du réseau (le tissu). Cisco DNA collecte ensuite continuellement les données d'une multitude de sources (périphériques et applications) pour fournir un riche contexte d'informations. Ces informations peuvent ensuite être analysées pour s'assurer que le réseau fonctionne en toute sécurité à son niveau optimal et conformément à l'intention de l'entreprise et aux politiques du réseau.</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5F17DB38-76AD-AA46-BDFE-18E9E1EF0146}"/>
              </a:ext>
            </a:extLst>
          </p:cNvPr>
          <p:cNvPicPr>
            <a:picLocks noChangeAspect="1"/>
          </p:cNvPicPr>
          <p:nvPr/>
        </p:nvPicPr>
        <p:blipFill>
          <a:blip r:embed="rId4"/>
          <a:stretch>
            <a:fillRect/>
          </a:stretch>
        </p:blipFill>
        <p:spPr>
          <a:xfrm>
            <a:off x="4172744" y="891327"/>
            <a:ext cx="4577830" cy="3076012"/>
          </a:xfrm>
          <a:prstGeom prst="rect">
            <a:avLst/>
          </a:prstGeom>
        </p:spPr>
      </p:pic>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24122299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IBN et Centre de Cisco DNA</a:t>
            </a:r>
            <a:r>
              <a:rPr lang="en-US" dirty="0"/>
              <a:t/>
            </a:r>
            <a:br>
              <a:rPr lang="en-US" dirty="0"/>
            </a:br>
            <a:r>
              <a:rPr lang="fr-FR" sz="2400" dirty="0"/>
              <a:t>Architecture de Réseau Numérique Cisco (DNA) </a:t>
            </a:r>
            <a:r>
              <a:rPr lang="fr-FR" sz="2400" dirty="0" smtClean="0"/>
              <a:t>(suite)</a:t>
            </a:r>
            <a:endParaRPr lang="fr-FR" sz="2400" dirty="0"/>
          </a:p>
        </p:txBody>
      </p:sp>
      <p:graphicFrame>
        <p:nvGraphicFramePr>
          <p:cNvPr id="6" name="Content Placeholder 5">
            <a:extLst>
              <a:ext uri="{FF2B5EF4-FFF2-40B4-BE49-F238E27FC236}">
                <a16:creationId xmlns="" xmlns:c="http://schemas.openxmlformats.org/drawingml/2006/chart" xmlns:c15="http://schemas.microsoft.com/office/drawing/2012/chart" xmlns:a16="http://schemas.microsoft.com/office/drawing/2014/main" id="{F2372D25-DEF1-814B-AEFC-F76100EC35EE}"/>
              </a:ext>
            </a:extLst>
          </p:cNvPr>
          <p:cNvGraphicFramePr>
            <a:graphicFrameLocks noGrp="1"/>
          </p:cNvGraphicFramePr>
          <p:nvPr>
            <p:ph idx="1"/>
            <p:extLst>
              <p:ext uri="{D42A27DB-BD31-4B8C-83A1-F6EECF244321}">
                <p14:modId xmlns="" xmlns:c="http://schemas.openxmlformats.org/drawingml/2006/chart" xmlns:c15="http://schemas.microsoft.com/office/drawing/2012/chart" xmlns:p14="http://schemas.microsoft.com/office/powerpoint/2010/main" val="166754756"/>
              </p:ext>
            </p:extLst>
          </p:nvPr>
        </p:nvGraphicFramePr>
        <p:xfrm>
          <a:off x="212651" y="731838"/>
          <a:ext cx="8793127" cy="4339590"/>
        </p:xfrm>
        <a:graphic>
          <a:graphicData uri="http://schemas.openxmlformats.org/drawingml/2006/table">
            <a:tbl>
              <a:tblPr firstRow="1" bandRow="1">
                <a:tableStyleId>{5C22544A-7EE6-4342-B048-85BDC9FD1C3A}</a:tableStyleId>
              </a:tblPr>
              <a:tblGrid>
                <a:gridCol w="1340723">
                  <a:extLst>
                    <a:ext uri="{9D8B030D-6E8A-4147-A177-3AD203B41FA5}">
                      <a16:colId xmlns="" xmlns:c="http://schemas.openxmlformats.org/drawingml/2006/chart" xmlns:c15="http://schemas.microsoft.com/office/drawing/2012/chart" xmlns:a16="http://schemas.microsoft.com/office/drawing/2014/main" val="1935990425"/>
                    </a:ext>
                  </a:extLst>
                </a:gridCol>
                <a:gridCol w="4198726">
                  <a:extLst>
                    <a:ext uri="{9D8B030D-6E8A-4147-A177-3AD203B41FA5}">
                      <a16:colId xmlns="" xmlns:c="http://schemas.openxmlformats.org/drawingml/2006/chart" xmlns:c15="http://schemas.microsoft.com/office/drawing/2012/chart" xmlns:a16="http://schemas.microsoft.com/office/drawing/2014/main" val="318124368"/>
                    </a:ext>
                  </a:extLst>
                </a:gridCol>
                <a:gridCol w="3253678">
                  <a:extLst>
                    <a:ext uri="{9D8B030D-6E8A-4147-A177-3AD203B41FA5}">
                      <a16:colId xmlns="" xmlns:c="http://schemas.openxmlformats.org/drawingml/2006/chart" xmlns:c15="http://schemas.microsoft.com/office/drawing/2012/chart" xmlns:a16="http://schemas.microsoft.com/office/drawing/2014/main" val="3157880788"/>
                    </a:ext>
                  </a:extLst>
                </a:gridCol>
              </a:tblGrid>
              <a:tr h="502569">
                <a:tc>
                  <a:txBody>
                    <a:bodyPr/>
                    <a:lstStyle/>
                    <a:p>
                      <a:pPr algn="l" rtl="0" fontAlgn="ctr"/>
                      <a:r>
                        <a:rPr lang="fr-FR" sz="1400" b="1" dirty="0">
                          <a:effectLst/>
                        </a:rPr>
                        <a:t>Solution de Cisco DNA</a:t>
                      </a:r>
                    </a:p>
                  </a:txBody>
                  <a:tcPr marL="47625" marR="47625" marT="47625" marB="47625" anchor="ctr"/>
                </a:tc>
                <a:tc>
                  <a:txBody>
                    <a:bodyPr/>
                    <a:lstStyle/>
                    <a:p>
                      <a:pPr algn="l" rtl="0" fontAlgn="ctr"/>
                      <a:r>
                        <a:rPr lang="fr-FR" sz="1400" b="1">
                          <a:effectLst/>
                        </a:rPr>
                        <a:t>Description</a:t>
                      </a:r>
                    </a:p>
                  </a:txBody>
                  <a:tcPr marL="47625" marR="47625" marT="47625" marB="47625" anchor="ctr"/>
                </a:tc>
                <a:tc>
                  <a:txBody>
                    <a:bodyPr/>
                    <a:lstStyle/>
                    <a:p>
                      <a:pPr algn="l" rtl="0" fontAlgn="ctr"/>
                      <a:r>
                        <a:rPr lang="fr-FR" sz="1400" b="1">
                          <a:effectLst/>
                        </a:rPr>
                        <a:t>Bénéfices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771194440"/>
                  </a:ext>
                </a:extLst>
              </a:tr>
              <a:tr h="2146007">
                <a:tc>
                  <a:txBody>
                    <a:bodyPr/>
                    <a:lstStyle/>
                    <a:p>
                      <a:pPr rtl="0" fontAlgn="ctr"/>
                      <a:r>
                        <a:rPr lang="fr-FR" sz="1400" b="1">
                          <a:effectLst/>
                        </a:rPr>
                        <a:t>SD-Access</a:t>
                      </a:r>
                    </a:p>
                  </a:txBody>
                  <a:tcPr marL="47625" marR="47625" marT="47625" marB="47625" anchor="ctr"/>
                </a:tc>
                <a:tc>
                  <a:txBody>
                    <a:bodyPr/>
                    <a:lstStyle/>
                    <a:p>
                      <a:pPr rtl="0" fontAlgn="ctr">
                        <a:buFont typeface="Arial" panose="020B0604020202020204" pitchFamily="34" charset="0"/>
                        <a:buChar char="•"/>
                      </a:pPr>
                      <a:r>
                        <a:rPr lang="fr-FR" sz="1400" b="0" dirty="0">
                          <a:effectLst/>
                        </a:rPr>
                        <a:t>Première solution de mise en réseau d'entreprise basée sur l'intention construite avec Cisco DNA.</a:t>
                      </a:r>
                    </a:p>
                    <a:p>
                      <a:pPr rtl="0" fontAlgn="ctr">
                        <a:buFont typeface="Arial" panose="020B0604020202020204" pitchFamily="34" charset="0"/>
                        <a:buChar char="•"/>
                      </a:pPr>
                      <a:r>
                        <a:rPr lang="fr-FR" sz="1400" b="0" dirty="0">
                          <a:effectLst/>
                        </a:rPr>
                        <a:t>Il utilise une structure réseau unique sur LAN et WLAN pour créer une expérience utilisateur cohérente et hautement sécurisée.</a:t>
                      </a:r>
                    </a:p>
                    <a:p>
                      <a:pPr rtl="0" fontAlgn="ctr">
                        <a:buFont typeface="Arial" panose="020B0604020202020204" pitchFamily="34" charset="0"/>
                        <a:buChar char="•"/>
                      </a:pPr>
                      <a:r>
                        <a:rPr lang="fr-FR" sz="1400" b="0" dirty="0">
                          <a:effectLst/>
                        </a:rPr>
                        <a:t>Il segmente le trafic des utilisateurs, des périphériques et des applications et automatise les politiques d'accès des utilisateurs pour établir la bonne politique pour tout utilisateur ou appareil, avec n'importe quelle application, sur un réseau.</a:t>
                      </a:r>
                    </a:p>
                  </a:txBody>
                  <a:tcPr marL="47625" marR="47625" marT="47625" marB="47625" anchor="ctr"/>
                </a:tc>
                <a:tc>
                  <a:txBody>
                    <a:bodyPr/>
                    <a:lstStyle/>
                    <a:p>
                      <a:pPr rtl="0" fontAlgn="ctr"/>
                      <a:r>
                        <a:rPr lang="fr-FR" sz="1400" b="0">
                          <a:effectLst/>
                        </a:rPr>
                        <a:t>Permet l'accès au réseau en quelques minutes pour tout utilisateur ou appareil à n'importe quelle application sans compromettre la sécurité.</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067842872"/>
                  </a:ext>
                </a:extLst>
              </a:tr>
              <a:tr h="1529717">
                <a:tc>
                  <a:txBody>
                    <a:bodyPr/>
                    <a:lstStyle/>
                    <a:p>
                      <a:pPr rtl="0" fontAlgn="ctr"/>
                      <a:r>
                        <a:rPr lang="fr-FR" sz="1400" b="1">
                          <a:effectLst/>
                        </a:rPr>
                        <a:t>SD-WAN</a:t>
                      </a:r>
                    </a:p>
                  </a:txBody>
                  <a:tcPr marL="47625" marR="47625" marT="47625" marB="47625" anchor="ctr"/>
                </a:tc>
                <a:tc>
                  <a:txBody>
                    <a:bodyPr/>
                    <a:lstStyle/>
                    <a:p>
                      <a:pPr rtl="0" fontAlgn="ctr">
                        <a:buFont typeface="Arial" panose="020B0604020202020204" pitchFamily="34" charset="0"/>
                        <a:buChar char="•"/>
                      </a:pPr>
                      <a:r>
                        <a:rPr lang="fr-FR" sz="1400" b="0">
                          <a:effectLst/>
                        </a:rPr>
                        <a:t>Il utilise une architecture cloud sécurisée pour gérer de manière centralisée les connexions WAN.</a:t>
                      </a:r>
                    </a:p>
                    <a:p>
                      <a:pPr rtl="0" fontAlgn="ctr">
                        <a:buFont typeface="Arial" panose="020B0604020202020204" pitchFamily="34" charset="0"/>
                        <a:buChar char="•"/>
                      </a:pPr>
                      <a:r>
                        <a:rPr lang="fr-FR" sz="1400" b="0">
                          <a:effectLst/>
                        </a:rPr>
                        <a:t>Il simplifie et accélère la fourniture de services WAN sécurisés, flexibles et riches pour connecter les centres de données, les branches, les campus et les installations de colocation.</a:t>
                      </a:r>
                    </a:p>
                  </a:txBody>
                  <a:tcPr marL="47625" marR="47625" marT="47625" marB="47625" anchor="ctr"/>
                </a:tc>
                <a:tc>
                  <a:txBody>
                    <a:bodyPr/>
                    <a:lstStyle/>
                    <a:p>
                      <a:pPr rtl="0" fontAlgn="ctr">
                        <a:buFont typeface="Arial" panose="020B0604020202020204" pitchFamily="34" charset="0"/>
                        <a:buChar char="•"/>
                      </a:pPr>
                      <a:r>
                        <a:rPr lang="fr-FR" sz="1400" b="0" dirty="0">
                          <a:effectLst/>
                        </a:rPr>
                        <a:t>Offre une meilleure expérience d'utilisateur pour les applications résidant sur site ou dans le </a:t>
                      </a:r>
                      <a:r>
                        <a:rPr lang="fr-FR" sz="1400" b="0" dirty="0" err="1">
                          <a:effectLst/>
                        </a:rPr>
                        <a:t>cloud</a:t>
                      </a:r>
                      <a:r>
                        <a:rPr lang="fr-FR" sz="1400" b="0" dirty="0">
                          <a:effectLst/>
                        </a:rPr>
                        <a:t>.</a:t>
                      </a:r>
                    </a:p>
                    <a:p>
                      <a:pPr rtl="0" fontAlgn="ctr">
                        <a:buFont typeface="Arial" panose="020B0604020202020204" pitchFamily="34" charset="0"/>
                        <a:buChar char="•"/>
                      </a:pPr>
                      <a:r>
                        <a:rPr lang="fr-FR" sz="1400" b="0" dirty="0">
                          <a:effectLst/>
                        </a:rPr>
                        <a:t>Obtenez une plus grande agilité et des économies de coûts grâce à des déploiements plus faciles et à l'indépendance de transport.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162068179"/>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6717496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IBN et Centre de Cisco DNA</a:t>
            </a:r>
            <a:r>
              <a:rPr lang="en-US" dirty="0"/>
              <a:t/>
            </a:r>
            <a:br>
              <a:rPr lang="en-US" dirty="0"/>
            </a:br>
            <a:r>
              <a:rPr lang="fr-FR" sz="2400" dirty="0"/>
              <a:t>Architecture de Réseau Numérique Cisco (DNA) </a:t>
            </a:r>
            <a:r>
              <a:rPr lang="fr-FR" sz="2400" dirty="0" smtClean="0"/>
              <a:t>(suite)</a:t>
            </a:r>
            <a:endParaRPr lang="fr-FR" sz="2400" dirty="0"/>
          </a:p>
        </p:txBody>
      </p:sp>
      <p:graphicFrame>
        <p:nvGraphicFramePr>
          <p:cNvPr id="6" name="Content Placeholder 5">
            <a:extLst>
              <a:ext uri="{FF2B5EF4-FFF2-40B4-BE49-F238E27FC236}">
                <a16:creationId xmlns="" xmlns:c="http://schemas.openxmlformats.org/drawingml/2006/chart" xmlns:c15="http://schemas.microsoft.com/office/drawing/2012/chart" xmlns:a16="http://schemas.microsoft.com/office/drawing/2014/main" id="{F2372D25-DEF1-814B-AEFC-F76100EC35EE}"/>
              </a:ext>
            </a:extLst>
          </p:cNvPr>
          <p:cNvGraphicFramePr>
            <a:graphicFrameLocks noGrp="1"/>
          </p:cNvGraphicFramePr>
          <p:nvPr>
            <p:ph idx="1"/>
            <p:extLst>
              <p:ext uri="{D42A27DB-BD31-4B8C-83A1-F6EECF244321}">
                <p14:modId xmlns="" xmlns:c="http://schemas.openxmlformats.org/drawingml/2006/chart" xmlns:c15="http://schemas.microsoft.com/office/drawing/2012/chart" xmlns:p14="http://schemas.microsoft.com/office/powerpoint/2010/main" val="1137456346"/>
              </p:ext>
            </p:extLst>
          </p:nvPr>
        </p:nvGraphicFramePr>
        <p:xfrm>
          <a:off x="127591" y="590550"/>
          <a:ext cx="8878187" cy="4552950"/>
        </p:xfrm>
        <a:graphic>
          <a:graphicData uri="http://schemas.openxmlformats.org/drawingml/2006/table">
            <a:tbl>
              <a:tblPr firstRow="1" bandRow="1">
                <a:tableStyleId>{5C22544A-7EE6-4342-B048-85BDC9FD1C3A}</a:tableStyleId>
              </a:tblPr>
              <a:tblGrid>
                <a:gridCol w="1318754">
                  <a:extLst>
                    <a:ext uri="{9D8B030D-6E8A-4147-A177-3AD203B41FA5}">
                      <a16:colId xmlns="" xmlns:c="http://schemas.openxmlformats.org/drawingml/2006/chart" xmlns:c15="http://schemas.microsoft.com/office/drawing/2012/chart" xmlns:a16="http://schemas.microsoft.com/office/drawing/2014/main" val="1935990425"/>
                    </a:ext>
                  </a:extLst>
                </a:gridCol>
                <a:gridCol w="3631161">
                  <a:extLst>
                    <a:ext uri="{9D8B030D-6E8A-4147-A177-3AD203B41FA5}">
                      <a16:colId xmlns="" xmlns:c="http://schemas.openxmlformats.org/drawingml/2006/chart" xmlns:c15="http://schemas.microsoft.com/office/drawing/2012/chart" xmlns:a16="http://schemas.microsoft.com/office/drawing/2014/main" val="318124368"/>
                    </a:ext>
                  </a:extLst>
                </a:gridCol>
                <a:gridCol w="3928272">
                  <a:extLst>
                    <a:ext uri="{9D8B030D-6E8A-4147-A177-3AD203B41FA5}">
                      <a16:colId xmlns="" xmlns:c="http://schemas.openxmlformats.org/drawingml/2006/chart" xmlns:c15="http://schemas.microsoft.com/office/drawing/2012/chart" xmlns:a16="http://schemas.microsoft.com/office/drawing/2014/main" val="3157880788"/>
                    </a:ext>
                  </a:extLst>
                </a:gridCol>
              </a:tblGrid>
              <a:tr h="491289">
                <a:tc>
                  <a:txBody>
                    <a:bodyPr/>
                    <a:lstStyle/>
                    <a:p>
                      <a:pPr algn="l" rtl="0" fontAlgn="ctr"/>
                      <a:r>
                        <a:rPr lang="fr-FR" sz="1400" b="1" dirty="0">
                          <a:effectLst/>
                        </a:rPr>
                        <a:t>Solution de Cisco DNA</a:t>
                      </a:r>
                    </a:p>
                  </a:txBody>
                  <a:tcPr marL="47625" marR="47625" marT="47625" marB="47625" anchor="ctr"/>
                </a:tc>
                <a:tc>
                  <a:txBody>
                    <a:bodyPr/>
                    <a:lstStyle/>
                    <a:p>
                      <a:pPr algn="l" rtl="0" fontAlgn="ctr"/>
                      <a:r>
                        <a:rPr lang="fr-FR" sz="1400" b="1">
                          <a:effectLst/>
                        </a:rPr>
                        <a:t>Description</a:t>
                      </a:r>
                    </a:p>
                  </a:txBody>
                  <a:tcPr marL="47625" marR="47625" marT="47625" marB="47625" anchor="ctr"/>
                </a:tc>
                <a:tc>
                  <a:txBody>
                    <a:bodyPr/>
                    <a:lstStyle/>
                    <a:p>
                      <a:pPr algn="l" rtl="0" fontAlgn="ctr"/>
                      <a:r>
                        <a:rPr lang="fr-FR" sz="1400" b="1" dirty="0">
                          <a:effectLst/>
                        </a:rPr>
                        <a:t>Bénéfices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771194440"/>
                  </a:ext>
                </a:extLst>
              </a:tr>
              <a:tr h="2097838">
                <a:tc>
                  <a:txBody>
                    <a:bodyPr/>
                    <a:lstStyle/>
                    <a:p>
                      <a:pPr rtl="0" fontAlgn="ctr"/>
                      <a:r>
                        <a:rPr lang="fr-FR" sz="1400" b="1">
                          <a:effectLst/>
                        </a:rPr>
                        <a:t>Assurance de Cisco DNA</a:t>
                      </a:r>
                    </a:p>
                  </a:txBody>
                  <a:tcPr marL="47625" marR="47625" marT="47625" marB="47625" anchor="ctr"/>
                </a:tc>
                <a:tc>
                  <a:txBody>
                    <a:bodyPr/>
                    <a:lstStyle/>
                    <a:p>
                      <a:pPr rtl="0" fontAlgn="ctr">
                        <a:buFont typeface="Arial" panose="020B0604020202020204" pitchFamily="34" charset="0"/>
                        <a:buChar char="•"/>
                      </a:pPr>
                      <a:r>
                        <a:rPr lang="fr-FR" sz="1400" b="0" dirty="0">
                          <a:effectLst/>
                        </a:rPr>
                        <a:t>Utilisé pour dépanner et augmenter la productivité informatique.</a:t>
                      </a:r>
                    </a:p>
                    <a:p>
                      <a:pPr rtl="0" fontAlgn="ctr">
                        <a:buFont typeface="Arial" panose="020B0604020202020204" pitchFamily="34" charset="0"/>
                        <a:buChar char="•"/>
                      </a:pPr>
                      <a:r>
                        <a:rPr lang="fr-FR" sz="1400" b="0" dirty="0">
                          <a:effectLst/>
                        </a:rPr>
                        <a:t>Il applique des analyses avancées et un apprentissage automatique pour améliorer les performances et la résolution des problèmes, et prévoir d'assurer les performances du réseau.</a:t>
                      </a:r>
                    </a:p>
                    <a:p>
                      <a:pPr rtl="0" fontAlgn="ctr">
                        <a:buFont typeface="Arial" panose="020B0604020202020204" pitchFamily="34" charset="0"/>
                        <a:buChar char="•"/>
                      </a:pPr>
                      <a:r>
                        <a:rPr lang="fr-FR" sz="1400" b="0" dirty="0">
                          <a:effectLst/>
                        </a:rPr>
                        <a:t>Il fournit une notification en temps réel pour les conditions de réseau qui nécessitent une attention.</a:t>
                      </a:r>
                    </a:p>
                  </a:txBody>
                  <a:tcPr marL="47625" marR="47625" marT="47625" marB="47625" anchor="ctr"/>
                </a:tc>
                <a:tc>
                  <a:txBody>
                    <a:bodyPr/>
                    <a:lstStyle/>
                    <a:p>
                      <a:pPr rtl="0" fontAlgn="ctr">
                        <a:buFont typeface="Arial" panose="020B0604020202020204" pitchFamily="34" charset="0"/>
                        <a:buChar char="•"/>
                      </a:pPr>
                      <a:r>
                        <a:rPr lang="fr-FR" sz="1400" b="0" dirty="0">
                          <a:effectLst/>
                        </a:rPr>
                        <a:t>Vous permet d'identifier les causes profondes et propose une correction suggérée pour un dépannage plus rapide.</a:t>
                      </a:r>
                    </a:p>
                    <a:p>
                      <a:pPr rtl="0" fontAlgn="ctr">
                        <a:buFont typeface="Arial" panose="020B0604020202020204" pitchFamily="34" charset="0"/>
                        <a:buChar char="•"/>
                      </a:pPr>
                      <a:r>
                        <a:rPr lang="fr-FR" sz="1400" b="0" dirty="0">
                          <a:effectLst/>
                        </a:rPr>
                        <a:t>Le Cisco DNA Center fournit un tableau de bord unique facile à utiliser avec des informations et des capacités d'exploration.</a:t>
                      </a:r>
                    </a:p>
                    <a:p>
                      <a:pPr rtl="0" fontAlgn="ctr">
                        <a:buFont typeface="Arial" panose="020B0604020202020204" pitchFamily="34" charset="0"/>
                        <a:buChar char="•"/>
                      </a:pPr>
                      <a:r>
                        <a:rPr lang="fr-FR" sz="1400" b="0" dirty="0">
                          <a:effectLst/>
                        </a:rPr>
                        <a:t>L'apprentissage automatique améliore continuellement l'intelligence du réseau pour prévoir les problèmes avant qu'ils ne surviennent.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094208145"/>
                  </a:ext>
                </a:extLst>
              </a:tr>
              <a:tr h="1696201">
                <a:tc>
                  <a:txBody>
                    <a:bodyPr/>
                    <a:lstStyle/>
                    <a:p>
                      <a:pPr rtl="0" fontAlgn="ctr"/>
                      <a:r>
                        <a:rPr lang="fr-FR" sz="1400" b="1">
                          <a:effectLst/>
                        </a:rPr>
                        <a:t>Sécurité Cisco DNA</a:t>
                      </a:r>
                    </a:p>
                  </a:txBody>
                  <a:tcPr marL="47625" marR="47625" marT="47625" marB="47625" anchor="ctr"/>
                </a:tc>
                <a:tc>
                  <a:txBody>
                    <a:bodyPr/>
                    <a:lstStyle/>
                    <a:p>
                      <a:pPr rtl="0" fontAlgn="ctr">
                        <a:buFont typeface="Arial" panose="020B0604020202020204" pitchFamily="34" charset="0"/>
                        <a:buChar char="•"/>
                      </a:pPr>
                      <a:r>
                        <a:rPr lang="fr-FR" sz="1400" b="0">
                          <a:effectLst/>
                        </a:rPr>
                        <a:t>Utilisé pour fournir une visibilité en utilisant le réseau comme capteur pour l'analyse et l'intelligence en temps réel.</a:t>
                      </a:r>
                    </a:p>
                    <a:p>
                      <a:pPr rtl="0" fontAlgn="ctr">
                        <a:buFont typeface="Arial" panose="020B0604020202020204" pitchFamily="34" charset="0"/>
                        <a:buChar char="•"/>
                      </a:pPr>
                      <a:r>
                        <a:rPr lang="fr-FR" sz="1400" b="0">
                          <a:effectLst/>
                        </a:rPr>
                        <a:t>Il offre un contrôle granulaire augmenté pour appliquer la politique et contenir les menaces sur le réseau.</a:t>
                      </a:r>
                    </a:p>
                  </a:txBody>
                  <a:tcPr marL="47625" marR="47625" marT="47625" marB="47625" anchor="ctr"/>
                </a:tc>
                <a:tc>
                  <a:txBody>
                    <a:bodyPr/>
                    <a:lstStyle/>
                    <a:p>
                      <a:pPr rtl="0" fontAlgn="ctr">
                        <a:buFont typeface="Arial" panose="020B0604020202020204" pitchFamily="34" charset="0"/>
                        <a:buChar char="•"/>
                      </a:pPr>
                      <a:r>
                        <a:rPr lang="fr-FR" sz="1400" b="0" dirty="0">
                          <a:effectLst/>
                        </a:rPr>
                        <a:t>Réduire les risques et protéger votre organisation contre les menaces, même dans le trafic chiffré.</a:t>
                      </a:r>
                    </a:p>
                    <a:p>
                      <a:pPr rtl="0" fontAlgn="ctr">
                        <a:buFont typeface="Arial" panose="020B0604020202020204" pitchFamily="34" charset="0"/>
                        <a:buChar char="•"/>
                      </a:pPr>
                      <a:r>
                        <a:rPr lang="fr-FR" sz="1400" b="0" dirty="0">
                          <a:effectLst/>
                        </a:rPr>
                        <a:t>Obtenir une visibilité à 360 degrés grâce à des analyses en temps réel pour une intelligence profonde à travers le réseau.</a:t>
                      </a:r>
                    </a:p>
                    <a:p>
                      <a:pPr rtl="0" fontAlgn="ctr">
                        <a:buFont typeface="Arial" panose="020B0604020202020204" pitchFamily="34" charset="0"/>
                        <a:buChar char="•"/>
                      </a:pPr>
                      <a:r>
                        <a:rPr lang="fr-FR" sz="1400" b="0" dirty="0">
                          <a:effectLst/>
                        </a:rPr>
                        <a:t>Diminuer la complexité avec une sécurité de bout en bout.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581716378"/>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09481138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IBN et Centre de Cisco DNA</a:t>
            </a:r>
            <a:r>
              <a:rPr lang="en-US" dirty="0"/>
              <a:t/>
            </a:r>
            <a:br>
              <a:rPr lang="en-US" dirty="0"/>
            </a:br>
            <a:r>
              <a:rPr lang="fr-FR" sz="2400"/>
              <a:t>Centre de Cisco DNA</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BE9ADD41-71C2-DC48-BDD6-EF6010E05245}"/>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Centre de Cisco DNA correspond au contrôleur de base et à la plate-forme d'analytique au cœur de Cisco DNA. Il prend en charge l'expression d'intention pour plusieurs cas d'utilisation, y compris les capacités d'automatisation de base, le provisionnement de tissu et la segmentation basée sur des politiques dans le réseau d'entreprise. Cisco DNA Center est un centre de gestion et de commande de réseau pour l'approvisionnement et la configuration des périphériques de réseau. Il s’agit d’une plate-forme matérielle et logicielle fournissant une «vitre unique» (interface unique) axée sur l’assurance, l’analytique et l’automatisation.</a:t>
            </a:r>
          </a:p>
          <a:p>
            <a:pPr marL="342900" indent="-342900" algn="l" rtl="0">
              <a:buFont typeface="Arial" panose="020B0604020202020204" pitchFamily="34" charset="0"/>
              <a:buChar char="•"/>
            </a:pPr>
            <a:r>
              <a:rPr lang="fr-FR" sz="1600">
                <a:solidFill>
                  <a:srgbClr val="000000"/>
                </a:solidFill>
              </a:rPr>
              <a:t>La page de lancement de l'interface du centre de DNA vous donne un résumé général de la santé et un instantané du réseau. À partir de là, l'administrateur de réseau peut rapidement explorer les domaines d'intérêt.</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37329557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IBN et Centre de Cisco DNA</a:t>
            </a:r>
            <a:r>
              <a:rPr lang="en-US" dirty="0"/>
              <a:t/>
            </a:r>
            <a:br>
              <a:rPr lang="en-US" dirty="0"/>
            </a:br>
            <a:r>
              <a:rPr lang="fr-FR" sz="2400" dirty="0"/>
              <a:t>Centre de Cisco DNA </a:t>
            </a:r>
            <a:r>
              <a:rPr lang="fr-FR" sz="2400" dirty="0" smtClean="0"/>
              <a:t>(suite)</a:t>
            </a:r>
            <a:endParaRPr lang="fr-FR" sz="2400" dirty="0"/>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93554851-45F7-D44A-A4B4-813996EDE3B9}"/>
              </a:ext>
            </a:extLst>
          </p:cNvPr>
          <p:cNvPicPr>
            <a:picLocks noChangeAspect="1"/>
          </p:cNvPicPr>
          <p:nvPr/>
        </p:nvPicPr>
        <p:blipFill rotWithShape="1">
          <a:blip r:embed="rId4"/>
          <a:srcRect b="44033"/>
          <a:stretch/>
        </p:blipFill>
        <p:spPr>
          <a:xfrm>
            <a:off x="1756834" y="731837"/>
            <a:ext cx="5630332" cy="645407"/>
          </a:xfrm>
          <a:prstGeom prst="rect">
            <a:avLst/>
          </a:prstGeom>
        </p:spPr>
      </p:pic>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2DEA26E3-221A-5043-A248-A8FFD1F5EB96}"/>
              </a:ext>
            </a:extLst>
          </p:cNvPr>
          <p:cNvSpPr>
            <a:spLocks noGrp="1"/>
          </p:cNvSpPr>
          <p:nvPr>
            <p:ph idx="1"/>
          </p:nvPr>
        </p:nvSpPr>
        <p:spPr>
          <a:xfrm>
            <a:off x="431971" y="1377244"/>
            <a:ext cx="8280057" cy="3083807"/>
          </a:xfrm>
        </p:spPr>
        <p:txBody>
          <a:bodyPr/>
          <a:lstStyle/>
          <a:p>
            <a:pPr marL="0" indent="0" algn="l" rtl="0"/>
            <a:r>
              <a:rPr lang="fr-FR" sz="1600">
                <a:solidFill>
                  <a:srgbClr val="000000"/>
                </a:solidFill>
              </a:rPr>
              <a:t>En haut, les menus vous permettent d'accéder aux cinq zones principales du centre de DNA. Comme indiqué dans la figure,ce sont:</a:t>
            </a:r>
          </a:p>
          <a:p>
            <a:pPr marL="342900" indent="-342900" algn="l" rtl="0">
              <a:buFont typeface="Arial" panose="020B0604020202020204" pitchFamily="34" charset="0"/>
              <a:buChar char="•"/>
            </a:pPr>
            <a:r>
              <a:rPr lang="fr-FR" sz="1400" b="1">
                <a:solidFill>
                  <a:srgbClr val="000000"/>
                </a:solidFill>
              </a:rPr>
              <a:t>Conception</a:t>
            </a:r>
            <a:r>
              <a:rPr lang="fr-FR" sz="1400">
                <a:solidFill>
                  <a:srgbClr val="000000"/>
                </a:solidFill>
              </a:rPr>
              <a:t> - Modélisez votre réseau, des sites et bâtiments aux périphériques et liaisons, physiques et virtuels, sur le campus, la branche, le WAN et le cloud.</a:t>
            </a:r>
          </a:p>
          <a:p>
            <a:pPr marL="342900" indent="-342900" algn="l" rtl="0">
              <a:buFont typeface="Arial" panose="020B0604020202020204" pitchFamily="34" charset="0"/>
              <a:buChar char="•"/>
            </a:pPr>
            <a:r>
              <a:rPr lang="fr-FR" sz="1400" b="1">
                <a:solidFill>
                  <a:srgbClr val="000000"/>
                </a:solidFill>
              </a:rPr>
              <a:t>Politique</a:t>
            </a:r>
            <a:r>
              <a:rPr lang="fr-FR" sz="1400">
                <a:solidFill>
                  <a:srgbClr val="000000"/>
                </a:solidFill>
              </a:rPr>
              <a:t> - Utilisez des politiques pour automatiser et simplifier la gestion du réseau, en réduisant les coûts et les risques tout en accélérant le déploiement de services nouveaux et améliorés.</a:t>
            </a:r>
          </a:p>
          <a:p>
            <a:pPr marL="342900" indent="-342900" algn="l" rtl="0">
              <a:buFont typeface="Arial" panose="020B0604020202020204" pitchFamily="34" charset="0"/>
              <a:buChar char="•"/>
            </a:pPr>
            <a:r>
              <a:rPr lang="fr-FR" sz="1400" b="1">
                <a:solidFill>
                  <a:srgbClr val="000000"/>
                </a:solidFill>
              </a:rPr>
              <a:t>Provision</a:t>
            </a:r>
            <a:r>
              <a:rPr lang="fr-FR" sz="1400">
                <a:solidFill>
                  <a:srgbClr val="000000"/>
                </a:solidFill>
              </a:rPr>
              <a:t> - Fournissez de nouveaux services aux utilisateurs avec facilité, rapidité et sécurité sur votre réseau d'entreprise, indépendamment de la taille et de la complexité du réseau.</a:t>
            </a:r>
          </a:p>
          <a:p>
            <a:pPr marL="342900" indent="-342900" algn="l" rtl="0">
              <a:buFont typeface="Arial" panose="020B0604020202020204" pitchFamily="34" charset="0"/>
              <a:buChar char="•"/>
            </a:pPr>
            <a:r>
              <a:rPr lang="fr-FR" sz="1400" b="1">
                <a:solidFill>
                  <a:srgbClr val="000000"/>
                </a:solidFill>
              </a:rPr>
              <a:t>Assurance</a:t>
            </a:r>
            <a:r>
              <a:rPr lang="fr-FR" sz="1400">
                <a:solidFill>
                  <a:srgbClr val="000000"/>
                </a:solidFill>
              </a:rPr>
              <a:t> - Utilisez une surveillance proactive et des informations provenant du réseau, des périphériques et des applications pour prévoir les problèmes plus rapidement et garantir que les changements de politique et de configuration atteignent l'objectif commercial et l'expérience de l'utilisateur que vous souhaitez.</a:t>
            </a:r>
          </a:p>
          <a:p>
            <a:pPr marL="342900" indent="-342900" algn="l" rtl="0">
              <a:buFont typeface="Arial" panose="020B0604020202020204" pitchFamily="34" charset="0"/>
              <a:buChar char="•"/>
            </a:pPr>
            <a:r>
              <a:rPr lang="fr-FR" sz="1400" b="1">
                <a:solidFill>
                  <a:srgbClr val="000000"/>
                </a:solidFill>
              </a:rPr>
              <a:t>Platform</a:t>
            </a:r>
            <a:r>
              <a:rPr lang="fr-FR" sz="1400">
                <a:solidFill>
                  <a:srgbClr val="000000"/>
                </a:solidFill>
              </a:rPr>
              <a:t> - Utilisez les API pour vous intégrer à vos systèmes informatiques préférés pour créer des solutions de bout en bout et ajouter la prise en charge des périphériques multifournisseurs.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99656249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a:t>Vidéo IBN et Centre de Cisco DNA - Présentation de Centre DNA et API de la plateforme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0F4C7C7-CD23-B540-968E-CEA01D7068D3}"/>
              </a:ext>
            </a:extLst>
          </p:cNvPr>
          <p:cNvSpPr>
            <a:spLocks noGrp="1"/>
          </p:cNvSpPr>
          <p:nvPr>
            <p:ph idx="1"/>
          </p:nvPr>
        </p:nvSpPr>
        <p:spPr>
          <a:xfrm>
            <a:off x="474662" y="731837"/>
            <a:ext cx="8280057" cy="3689897"/>
          </a:xfrm>
        </p:spPr>
        <p:txBody>
          <a:bodyPr/>
          <a:lstStyle/>
          <a:p>
            <a:pPr marL="0" indent="0" algn="l" rtl="0"/>
            <a:r>
              <a:rPr lang="fr-FR">
                <a:solidFill>
                  <a:srgbClr val="000000"/>
                </a:solidFill>
              </a:rPr>
              <a:t>Cette vidéo est une présentation de l'interface graphique GUI de Centre de Cisco DNA. Il comprend des outils de conception, de politique, de provision et d'assurance utilisés pour contrôler plusieurs sites et plusieurs périphériques.</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46896664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a:t>Vidéo IBN et Centre de Cisco DNA - Conception et fourniture de Centre DNA</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0F4C7C7-CD23-B540-968E-CEA01D7068D3}"/>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est un aperçu des zones de conception et d'approvisionnement de Centre de Cisco DNA où vous pouvez ajouter de nouveaux appareils et mettre à jour les appareils existants.</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4129256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IBN et Centre de Cisco DNA</a:t>
            </a:r>
            <a:r>
              <a:rPr lang="en-US" dirty="0"/>
              <a:t/>
            </a:r>
            <a:br>
              <a:rPr lang="en-US" dirty="0"/>
            </a:br>
            <a:r>
              <a:rPr lang="fr-FR" sz="2400"/>
              <a:t>Vidéo - Conception et fourniture du DNA Centre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0F4C7C7-CD23-B540-968E-CEA01D7068D3}"/>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explique les domaines de politique et d'assurance de Centre de Cisco DNA. Le domaine de stratégie vous permet de créer des stratégies qui reflètent l'intention commerciale de votre organisation et de les déployer sur les réseaux et les appareils. Assurance provides you with an interface to quickly view and troubleshoot devices connected to the network.</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9058337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IBN et Centre de Cisco DNA</a:t>
            </a:r>
            <a:r>
              <a:rPr lang="en-US" dirty="0"/>
              <a:t/>
            </a:r>
            <a:br>
              <a:rPr lang="en-US" dirty="0"/>
            </a:br>
            <a:r>
              <a:rPr lang="fr-FR" sz="2400"/>
              <a:t>Vidéo - Dépannage de la connectivité de l'utilisateur du Centre DNA</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0F4C7C7-CD23-B540-968E-CEA01D7068D3}"/>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explique comment utiliser Centre de Cisco DNA pour dépanner des appareils.</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77496395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14: Activities (Cont.)</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 xmlns:c="http://schemas.openxmlformats.org/drawingml/2006/chart" xmlns:c15="http://schemas.microsoft.com/office/drawing/2012/chart" xmlns:p14="http://schemas.microsoft.com/office/powerpoint/2010/main" val="1342367637"/>
              </p:ext>
            </p:extLst>
          </p:nvPr>
        </p:nvGraphicFramePr>
        <p:xfrm>
          <a:off x="455999" y="1082042"/>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 xmlns:c="http://schemas.openxmlformats.org/drawingml/2006/chart" xmlns:c15="http://schemas.microsoft.com/office/drawing/2012/chart" xmlns:a16="http://schemas.microsoft.com/office/drawing/2014/main" val="20001"/>
                    </a:ext>
                  </a:extLst>
                </a:gridCol>
                <a:gridCol w="1857736">
                  <a:extLst>
                    <a:ext uri="{9D8B030D-6E8A-4147-A177-3AD203B41FA5}">
                      <a16:colId xmlns="" xmlns:c="http://schemas.openxmlformats.org/drawingml/2006/chart" xmlns:c15="http://schemas.microsoft.com/office/drawing/2012/chart" xmlns:a16="http://schemas.microsoft.com/office/drawing/2014/main" val="3156509146"/>
                    </a:ext>
                  </a:extLst>
                </a:gridCol>
                <a:gridCol w="4080076">
                  <a:extLst>
                    <a:ext uri="{9D8B030D-6E8A-4147-A177-3AD203B41FA5}">
                      <a16:colId xmlns="" xmlns:c="http://schemas.openxmlformats.org/drawingml/2006/chart" xmlns:c15="http://schemas.microsoft.com/office/drawing/2012/chart" xmlns:a16="http://schemas.microsoft.com/office/drawing/2014/main" val="20002"/>
                    </a:ext>
                  </a:extLst>
                </a:gridCol>
                <a:gridCol w="1161873">
                  <a:extLst>
                    <a:ext uri="{9D8B030D-6E8A-4147-A177-3AD203B41FA5}">
                      <a16:colId xmlns="" xmlns:c="http://schemas.openxmlformats.org/drawingml/2006/chart" xmlns:c15="http://schemas.microsoft.com/office/drawing/2012/chart"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50784">
                <a:tc>
                  <a:txBody>
                    <a:bodyPr/>
                    <a:lstStyle/>
                    <a:p>
                      <a:pPr algn="ctr" rtl="0"/>
                      <a:r>
                        <a:rPr lang="fr-FR" sz="1100">
                          <a:solidFill>
                            <a:srgbClr val="000000"/>
                          </a:solidFill>
                        </a:rPr>
                        <a:t>14.5.1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rtl="0"/>
                      <a:r>
                        <a:rPr lang="fr-FR" sz="1100">
                          <a:solidFill>
                            <a:srgbClr val="000000"/>
                          </a:solidFill>
                        </a:rPr>
                        <a:t>Configuration Management Tools</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50784">
                <a:tc>
                  <a:txBody>
                    <a:bodyPr/>
                    <a:lstStyle/>
                    <a:p>
                      <a:pPr algn="ctr" rtl="0"/>
                      <a:r>
                        <a:rPr lang="fr-FR" sz="1100">
                          <a:solidFill>
                            <a:srgbClr val="000000"/>
                          </a:solidFill>
                        </a:rPr>
                        <a:t>14.5.6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Configuration Management</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6"/>
                  </a:ext>
                </a:extLst>
              </a:tr>
              <a:tr h="350784">
                <a:tc>
                  <a:txBody>
                    <a:bodyPr/>
                    <a:lstStyle/>
                    <a:p>
                      <a:pPr algn="ctr" rtl="0"/>
                      <a:r>
                        <a:rPr lang="fr-FR" sz="1100">
                          <a:solidFill>
                            <a:srgbClr val="000000"/>
                          </a:solidFill>
                        </a:rPr>
                        <a:t>14.6.1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Intent Based Networking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8"/>
                  </a:ext>
                </a:extLst>
              </a:tr>
              <a:tr h="350784">
                <a:tc>
                  <a:txBody>
                    <a:bodyPr/>
                    <a:lstStyle/>
                    <a:p>
                      <a:pPr algn="ctr" rtl="0"/>
                      <a:r>
                        <a:rPr lang="fr-FR" sz="1100">
                          <a:solidFill>
                            <a:srgbClr val="000000"/>
                          </a:solidFill>
                        </a:rPr>
                        <a:t>14.6.6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DNA Center Overview and Platform APIs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582900979"/>
                  </a:ext>
                </a:extLst>
              </a:tr>
              <a:tr h="350784">
                <a:tc>
                  <a:txBody>
                    <a:bodyPr/>
                    <a:lstStyle/>
                    <a:p>
                      <a:pPr algn="ctr" rtl="0"/>
                      <a:r>
                        <a:rPr lang="fr-FR" sz="1100">
                          <a:solidFill>
                            <a:srgbClr val="000000"/>
                          </a:solidFill>
                        </a:rPr>
                        <a:t>14.6.7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DNA Center Design and Provision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522544737"/>
                  </a:ext>
                </a:extLst>
              </a:tr>
              <a:tr h="350784">
                <a:tc>
                  <a:txBody>
                    <a:bodyPr/>
                    <a:lstStyle/>
                    <a:p>
                      <a:pPr algn="ctr" rtl="0"/>
                      <a:r>
                        <a:rPr lang="fr-FR" sz="1100">
                          <a:solidFill>
                            <a:srgbClr val="000000"/>
                          </a:solidFill>
                        </a:rPr>
                        <a:t>14.6.8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DNA Center Policy and Assurance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001172460"/>
                  </a:ext>
                </a:extLst>
              </a:tr>
              <a:tr h="350784">
                <a:tc>
                  <a:txBody>
                    <a:bodyPr/>
                    <a:lstStyle/>
                    <a:p>
                      <a:pPr algn="ctr" rtl="0"/>
                      <a:r>
                        <a:rPr lang="fr-FR" sz="1100">
                          <a:solidFill>
                            <a:srgbClr val="000000"/>
                          </a:solidFill>
                        </a:rPr>
                        <a:t>14.6.9</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DNA Center Troubleshooting User Connectivity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22206681"/>
                  </a:ext>
                </a:extLst>
              </a:tr>
              <a:tr h="350784">
                <a:tc>
                  <a:txBody>
                    <a:bodyPr/>
                    <a:lstStyle/>
                    <a:p>
                      <a:pPr algn="ctr" rtl="0"/>
                      <a:r>
                        <a:rPr lang="fr-FR" sz="1100">
                          <a:solidFill>
                            <a:srgbClr val="000000"/>
                          </a:solidFill>
                        </a:rPr>
                        <a:t>14.6.10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IBN and Cisco DNA Center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406068602"/>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539734740"/>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14.7 Module pratique et questionnaire</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10599242"/>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dirty="0">
                <a:latin typeface="Arial" charset="0"/>
              </a:rPr>
              <a:t>Module pratique et </a:t>
            </a:r>
            <a:r>
              <a:rPr lang="fr-FR" sz="1400" dirty="0" smtClean="0">
                <a:latin typeface="Arial" charset="0"/>
              </a:rPr>
              <a:t>questionnaire</a:t>
            </a:r>
            <a:r>
              <a:rPr lang="en-US" dirty="0">
                <a:latin typeface="Arial" charset="0"/>
              </a:rPr>
              <a:t/>
            </a:r>
            <a:br>
              <a:rPr lang="en-US" dirty="0">
                <a:latin typeface="Arial" charset="0"/>
              </a:rPr>
            </a:br>
            <a:r>
              <a:rPr lang="fr-FR" dirty="0">
                <a:latin typeface="Arial" charset="0"/>
              </a:rPr>
              <a:t>Qu'est-ce que j'ai appris dans ce module?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D22DEA6D-FAD6-CB4B-B950-4A760ED66506}"/>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dirty="0"/>
              <a:t>L'automatisation est tout processus </a:t>
            </a:r>
            <a:r>
              <a:rPr lang="fr-FR" sz="1400" dirty="0" err="1"/>
              <a:t>auto-piloté</a:t>
            </a:r>
            <a:r>
              <a:rPr lang="fr-FR" sz="1400" dirty="0"/>
              <a:t>, réduisant et éliminant potentiellement le besoin d'intervention humaine.</a:t>
            </a:r>
          </a:p>
          <a:p>
            <a:pPr rtl="0">
              <a:spcBef>
                <a:spcPts val="0"/>
              </a:spcBef>
              <a:spcAft>
                <a:spcPts val="0"/>
              </a:spcAft>
              <a:buFont typeface="Arial" panose="020B0604020202020204" pitchFamily="34" charset="0"/>
              <a:buChar char="•"/>
            </a:pPr>
            <a:r>
              <a:rPr lang="fr-FR" sz="1400" dirty="0"/>
              <a:t> Chaque fois qu'une action est prise par un appareil sur la base d'une information extérieure, cet appareil est un appareil intelligent. Pour que les appareils intelligents «réfléchissent», ils doivent être programmés à l'aide d'outils d'automatisation de réseau.</a:t>
            </a:r>
          </a:p>
          <a:p>
            <a:pPr rtl="0">
              <a:spcBef>
                <a:spcPts val="0"/>
              </a:spcBef>
              <a:spcAft>
                <a:spcPts val="0"/>
              </a:spcAft>
              <a:buFont typeface="Arial" panose="020B0604020202020204" pitchFamily="34" charset="0"/>
              <a:buChar char="•"/>
            </a:pPr>
            <a:r>
              <a:rPr lang="fr-FR" sz="1400" dirty="0"/>
              <a:t>Les formats de données sont simplement un moyen de stocker et d'échanger des données dans un format structuré. </a:t>
            </a:r>
          </a:p>
          <a:p>
            <a:pPr rtl="0">
              <a:spcBef>
                <a:spcPts val="0"/>
              </a:spcBef>
              <a:spcAft>
                <a:spcPts val="0"/>
              </a:spcAft>
              <a:buFont typeface="Arial" panose="020B0604020202020204" pitchFamily="34" charset="0"/>
              <a:buChar char="•"/>
            </a:pPr>
            <a:r>
              <a:rPr lang="fr-FR" sz="1400" dirty="0"/>
              <a:t>Les formats de données courants utilisés dans de nombreuses applications, y compris l'automatisation et la </a:t>
            </a:r>
            <a:r>
              <a:rPr lang="fr-FR" sz="1400" dirty="0" err="1"/>
              <a:t>programmabilité</a:t>
            </a:r>
            <a:r>
              <a:rPr lang="fr-FR" sz="1400" dirty="0"/>
              <a:t> du réseau, sont la notation d'objet JavaScript (JSON), le langage de balisage extensible (XML) et le langage de balisage (YAML). </a:t>
            </a:r>
          </a:p>
          <a:p>
            <a:pPr rtl="0">
              <a:spcBef>
                <a:spcPts val="0"/>
              </a:spcBef>
              <a:spcAft>
                <a:spcPts val="0"/>
              </a:spcAft>
              <a:buFont typeface="Arial" panose="020B0604020202020204" pitchFamily="34" charset="0"/>
              <a:buChar char="•"/>
            </a:pPr>
            <a:r>
              <a:rPr lang="fr-FR" sz="1400" dirty="0"/>
              <a:t>Les formats de données ont des règles et une structure similaires à celles que nous avons avec la programmation et les langages écrits.</a:t>
            </a:r>
          </a:p>
          <a:p>
            <a:pPr rtl="0">
              <a:spcBef>
                <a:spcPts val="0"/>
              </a:spcBef>
              <a:spcAft>
                <a:spcPts val="0"/>
              </a:spcAft>
              <a:buFont typeface="Arial" panose="020B0604020202020204" pitchFamily="34" charset="0"/>
              <a:buChar char="•"/>
            </a:pPr>
            <a:r>
              <a:rPr lang="fr-FR" sz="1400" dirty="0"/>
              <a:t>Une API est un ensemble de règles décrivant comment une application peut interagir avec une autre et les instructions permettant à l'interaction de se produire. </a:t>
            </a:r>
          </a:p>
          <a:p>
            <a:pPr rtl="0">
              <a:spcBef>
                <a:spcPts val="0"/>
              </a:spcBef>
              <a:spcAft>
                <a:spcPts val="0"/>
              </a:spcAft>
              <a:buFont typeface="Arial" panose="020B0604020202020204" pitchFamily="34" charset="0"/>
              <a:buChar char="•"/>
            </a:pPr>
            <a:r>
              <a:rPr lang="fr-FR" sz="1400" dirty="0"/>
              <a:t>Les API ouvertes / publiques sont, comme leur nom l'indique, accessibles au public. Les API internes / privées sont utilisées uniquement au sein d'une organisation. Les API partenaires sont utilisées entre une entreprise et ses partenaires commerciaux. </a:t>
            </a:r>
          </a:p>
          <a:p>
            <a:pPr>
              <a:spcBef>
                <a:spcPts val="0"/>
              </a:spcBef>
              <a:spcAft>
                <a:spcPts val="0"/>
              </a:spcAft>
            </a:pPr>
            <a:endParaRPr lang="en-US" sz="1400"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929623157"/>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dirty="0">
                <a:latin typeface="Arial" charset="0"/>
              </a:rPr>
              <a:t>Module pratique et </a:t>
            </a:r>
            <a:r>
              <a:rPr lang="fr-FR" sz="1400" dirty="0" smtClean="0">
                <a:latin typeface="Arial" charset="0"/>
              </a:rPr>
              <a:t>questionnaire</a:t>
            </a:r>
            <a:r>
              <a:rPr lang="en-US" dirty="0">
                <a:latin typeface="Arial" charset="0"/>
              </a:rPr>
              <a:t/>
            </a:r>
            <a:br>
              <a:rPr lang="en-US" dirty="0">
                <a:latin typeface="Arial" charset="0"/>
              </a:rPr>
            </a:br>
            <a:r>
              <a:rPr lang="fr-FR" dirty="0">
                <a:latin typeface="Arial" charset="0"/>
              </a:rPr>
              <a:t>Qu'est-ce que j'ai appris dans ce module? (Suite)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D22DEA6D-FAD6-CB4B-B950-4A760ED66506}"/>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Il existe quatre types d'API de service Web: SOAP (Simple Object Access Protocol), REST (Representational State Transfer), eXtensible Markup Language-Remote Procedure Call (XML-RPC) et JavaScript Object Notation-Remote Procedure Call (JSON-RPC) .</a:t>
            </a:r>
          </a:p>
          <a:p>
            <a:pPr rtl="0">
              <a:spcBef>
                <a:spcPts val="0"/>
              </a:spcBef>
              <a:spcAft>
                <a:spcPts val="0"/>
              </a:spcAft>
              <a:buFont typeface="Arial" panose="020B0604020202020204" pitchFamily="34" charset="0"/>
              <a:buChar char="•"/>
            </a:pPr>
            <a:r>
              <a:rPr lang="fr-FR" sz="1600"/>
              <a:t>Une API REST définit un ensemble de fonctions que les développeurs peuvent utiliser pour effectuer des requêtes et recevoir des réponses via le protocole HTTP tel que GET et POST. </a:t>
            </a:r>
          </a:p>
          <a:p>
            <a:pPr rtl="0">
              <a:spcBef>
                <a:spcPts val="0"/>
              </a:spcBef>
              <a:spcAft>
                <a:spcPts val="0"/>
              </a:spcAft>
              <a:buFont typeface="Arial" panose="020B0604020202020204" pitchFamily="34" charset="0"/>
              <a:buChar char="•"/>
            </a:pPr>
            <a:r>
              <a:rPr lang="fr-FR" sz="1600"/>
              <a:t>La conformité aux contraintes de l'architecture REST est généralement appelée «RESTful». </a:t>
            </a:r>
          </a:p>
          <a:p>
            <a:pPr rtl="0">
              <a:spcBef>
                <a:spcPts val="0"/>
              </a:spcBef>
              <a:spcAft>
                <a:spcPts val="0"/>
              </a:spcAft>
              <a:buFont typeface="Arial" panose="020B0604020202020204" pitchFamily="34" charset="0"/>
              <a:buChar char="•"/>
            </a:pPr>
            <a:r>
              <a:rPr lang="fr-FR" sz="1600"/>
              <a:t>Les API RESTful utilisent des méthodes HTTP courantes, notamment POST, GET, PUT, PATCH et DELETE. Ces méthodes correspondent aux opérations RESTful: créer, lire, mettre à jour et supprimer (ou CRUD). </a:t>
            </a:r>
          </a:p>
          <a:p>
            <a:pPr rtl="0">
              <a:spcBef>
                <a:spcPts val="0"/>
              </a:spcBef>
              <a:spcAft>
                <a:spcPts val="0"/>
              </a:spcAft>
              <a:buFont typeface="Arial" panose="020B0604020202020204" pitchFamily="34" charset="0"/>
              <a:buChar char="•"/>
            </a:pPr>
            <a:r>
              <a:rPr lang="fr-FR" sz="1600"/>
              <a:t>Les ressources Web et les services Web tels que les API RESTful sont identifiés à l'aide d'un URI. Un URI a deux spécialisations, Nom de ressource uniforme (URN) et Localisateur de ressources uniforme (URL). </a:t>
            </a:r>
          </a:p>
          <a:p>
            <a:pPr rtl="0">
              <a:spcBef>
                <a:spcPts val="0"/>
              </a:spcBef>
              <a:spcAft>
                <a:spcPts val="0"/>
              </a:spcAft>
              <a:buFont typeface="Arial" panose="020B0604020202020204" pitchFamily="34" charset="0"/>
              <a:buChar char="•"/>
            </a:pPr>
            <a:r>
              <a:rPr lang="fr-FR" sz="1600"/>
              <a:t>Dans un service Web RESTful, une demande adressée à l'URI d'une ressource provoquera une réponse. La réponse sera une charge utile généralement formatée en JSON. </a:t>
            </a:r>
          </a:p>
          <a:p>
            <a:pPr>
              <a:spcBef>
                <a:spcPts val="0"/>
              </a:spcBef>
              <a:spcAft>
                <a:spcPts val="0"/>
              </a:spcAft>
            </a:pPr>
            <a:endParaRPr lang="en-US" sz="1600"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818667760"/>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D22DEA6D-FAD6-CB4B-B950-4A760ED66506}"/>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Les différentes parties de la demande d'API sont le serveur d'API, les ressources et la requête. Les requêtes peuvent inclure le format, la clé et les paramètres.</a:t>
            </a:r>
          </a:p>
          <a:p>
            <a:pPr rtl="0">
              <a:spcBef>
                <a:spcPts val="0"/>
              </a:spcBef>
              <a:spcAft>
                <a:spcPts val="0"/>
              </a:spcAft>
              <a:buFont typeface="Arial" panose="020B0604020202020204" pitchFamily="34" charset="0"/>
              <a:buChar char="•"/>
            </a:pPr>
            <a:r>
              <a:rPr lang="fr-FR" sz="1600"/>
              <a:t>Il existe maintenant des méthodes nouvelles et différentes permettant aux opérateurs de réseau de surveiller, gérer et configurer automatiquement le réseau. Il s'agit notamment de protocoles et de technologies telles que REST, Ansible, Puppet, Chef, Python, JSON, XML, etc. </a:t>
            </a:r>
          </a:p>
          <a:p>
            <a:pPr rtl="0">
              <a:spcBef>
                <a:spcPts val="0"/>
              </a:spcBef>
              <a:spcAft>
                <a:spcPts val="0"/>
              </a:spcAft>
              <a:buFont typeface="Arial" panose="020B0604020202020204" pitchFamily="34" charset="0"/>
              <a:buChar char="•"/>
            </a:pPr>
            <a:r>
              <a:rPr lang="fr-FR" sz="1600"/>
              <a:t>Les outils de gestion de la configuration utilisent des demandes d'API RESTful pour automatiser les tâches et évoluer sur des milliers d'appareils. </a:t>
            </a:r>
          </a:p>
          <a:p>
            <a:pPr rtl="0">
              <a:spcBef>
                <a:spcPts val="0"/>
              </a:spcBef>
              <a:spcAft>
                <a:spcPts val="0"/>
              </a:spcAft>
              <a:buFont typeface="Arial" panose="020B0604020202020204" pitchFamily="34" charset="0"/>
              <a:buChar char="•"/>
            </a:pPr>
            <a:r>
              <a:rPr lang="fr-FR" sz="1600"/>
              <a:t>Les caractéristiques du réseau qui bénéficient de l'automatisation comprennent le logiciel et le contrôle de version, les attributs de périphérique tels que les noms, l'adressage et la sécurité, les configurations de protocole et les configurations ACL. </a:t>
            </a:r>
          </a:p>
          <a:p>
            <a:pPr rtl="0">
              <a:spcBef>
                <a:spcPts val="0"/>
              </a:spcBef>
              <a:spcAft>
                <a:spcPts val="0"/>
              </a:spcAft>
              <a:buFont typeface="Arial" panose="020B0604020202020204" pitchFamily="34" charset="0"/>
              <a:buChar char="•"/>
            </a:pPr>
            <a:r>
              <a:rPr lang="fr-FR" sz="1600"/>
              <a:t>Les outils de gestion de la configuration incluent généralement l'automatisation et l'orchestration. L'orchestration est l'organisation des tâches automatisées qui se traduit par un processus ou un flux de travail coordonné. </a:t>
            </a:r>
          </a:p>
          <a:p>
            <a:pPr rtl="0">
              <a:spcBef>
                <a:spcPts val="0"/>
              </a:spcBef>
              <a:spcAft>
                <a:spcPts val="0"/>
              </a:spcAft>
              <a:buFont typeface="Arial" panose="020B0604020202020204" pitchFamily="34" charset="0"/>
              <a:buChar char="•"/>
            </a:pPr>
            <a:r>
              <a:rPr lang="fr-FR" sz="1600"/>
              <a:t>IBN s'appuie sur SDN et adopte une approche entièrement automatisée et centrée sur les logiciels pour concevoir et exploiter des réseaux. </a:t>
            </a:r>
          </a:p>
          <a:p>
            <a:pPr>
              <a:spcBef>
                <a:spcPts val="0"/>
              </a:spcBef>
              <a:spcAft>
                <a:spcPts val="0"/>
              </a:spcAft>
            </a:pPr>
            <a:endParaRPr lang="en-US" sz="1600"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973010845"/>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dirty="0">
                <a:latin typeface="Arial" charset="0"/>
              </a:rPr>
              <a:t>Module pratique et </a:t>
            </a:r>
            <a:r>
              <a:rPr lang="fr-FR" sz="1400" dirty="0" smtClean="0">
                <a:latin typeface="Arial" charset="0"/>
              </a:rPr>
              <a:t>questionnaire</a:t>
            </a:r>
            <a:r>
              <a:rPr lang="en-US" dirty="0">
                <a:latin typeface="Arial" charset="0"/>
              </a:rPr>
              <a:t/>
            </a:r>
            <a:br>
              <a:rPr lang="en-US" dirty="0">
                <a:latin typeface="Arial" charset="0"/>
              </a:rPr>
            </a:br>
            <a:r>
              <a:rPr lang="fr-FR" dirty="0">
                <a:latin typeface="Arial" charset="0"/>
              </a:rPr>
              <a:t>Qu'est-ce que j'ai appris dans ce module? (Suite)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D22DEA6D-FAD6-CB4B-B950-4A760ED66506}"/>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Cisco considère IBN comme ayant trois fonctions essentielles: la traduction, l'activation et l'assurance. </a:t>
            </a:r>
          </a:p>
          <a:p>
            <a:pPr rtl="0">
              <a:spcBef>
                <a:spcPts val="0"/>
              </a:spcBef>
              <a:spcAft>
                <a:spcPts val="0"/>
              </a:spcAft>
              <a:buFont typeface="Arial" panose="020B0604020202020204" pitchFamily="34" charset="0"/>
              <a:buChar char="•"/>
            </a:pPr>
            <a:r>
              <a:rPr lang="fr-FR" sz="1600"/>
              <a:t>L'infrastructure physique et virtuelle du réseau est un tissu. Le terme tissu décrit une superposition qui représente la topologie logique utilisée pour se connecter virtuellement aux périphériques. </a:t>
            </a:r>
          </a:p>
          <a:p>
            <a:pPr rtl="0">
              <a:spcBef>
                <a:spcPts val="0"/>
              </a:spcBef>
              <a:spcAft>
                <a:spcPts val="0"/>
              </a:spcAft>
              <a:buFont typeface="Arial" panose="020B0604020202020204" pitchFamily="34" charset="0"/>
              <a:buChar char="•"/>
            </a:pPr>
            <a:r>
              <a:rPr lang="fr-FR" sz="1600"/>
              <a:t>Le réseau sous-jacent est la topologie physique qui comprend tout le matériel requis pour atteindre les objectifs commerciaux. </a:t>
            </a:r>
          </a:p>
          <a:p>
            <a:pPr rtl="0">
              <a:spcBef>
                <a:spcPts val="0"/>
              </a:spcBef>
              <a:spcAft>
                <a:spcPts val="0"/>
              </a:spcAft>
              <a:buFont typeface="Arial" panose="020B0604020202020204" pitchFamily="34" charset="0"/>
              <a:buChar char="•"/>
            </a:pPr>
            <a:r>
              <a:rPr lang="fr-FR" sz="1600"/>
              <a:t>Cisco implémente le tissu IBN à l'aide de Cisco DNA. L'intention commerciale est déployée en toute sécurité dans l'infrastructure du réseau (le tissu). Cisco DNA collecte ensuite continuellement les données d'une multitude de sources (périphériques et applications) pour fournir un riche contexte d'informations. </a:t>
            </a:r>
          </a:p>
          <a:p>
            <a:pPr rtl="0">
              <a:spcBef>
                <a:spcPts val="0"/>
              </a:spcBef>
              <a:spcAft>
                <a:spcPts val="0"/>
              </a:spcAft>
              <a:buFont typeface="Arial" panose="020B0604020202020204" pitchFamily="34" charset="0"/>
              <a:buChar char="•"/>
            </a:pPr>
            <a:r>
              <a:rPr lang="fr-FR" sz="1600"/>
              <a:t>Cisco DNA Center est un centre de gestion et de commande de réseau pour l'approvisionnement et la configuration des périphériques de réseau. Il s'agit d'une plate-forme matérielle et logicielle à interface unique qui se concentre sur l'assurance, l'analyse et l'automatisation.</a:t>
            </a:r>
          </a:p>
          <a:p>
            <a:pPr>
              <a:spcBef>
                <a:spcPts val="0"/>
              </a:spcBef>
              <a:spcAft>
                <a:spcPts val="0"/>
              </a:spcAft>
            </a:pPr>
            <a:endParaRPr lang="en-US" sz="1600"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46069251"/>
      </p:ext>
    </p:extLst>
  </p:cSld>
  <p:clrMapOvr>
    <a:masterClrMapping/>
  </p:clrMapOvr>
  <p:transition spd="slow">
    <p:wipe/>
  </p:transition>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14 : Network Automation</a:t>
            </a:r>
            <a:r>
              <a:rPr lang="en-US" dirty="0">
                <a:latin typeface="Arial" charset="0"/>
              </a:rPr>
              <a:t/>
            </a:r>
            <a:br>
              <a:rPr lang="en-US" dirty="0">
                <a:latin typeface="Arial" charset="0"/>
              </a:rPr>
            </a:br>
            <a:r>
              <a:rPr lang="fr-FR">
                <a:latin typeface="Arial" charset="0"/>
              </a:rPr>
              <a:t>New Terms and Commands</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FEE79C7E-090E-6E44-85C6-1D51ADC29416}"/>
              </a:ext>
            </a:extLst>
          </p:cNvPr>
          <p:cNvSpPr>
            <a:spLocks noGrp="1"/>
          </p:cNvSpPr>
          <p:nvPr>
            <p:ph idx="1"/>
          </p:nvPr>
        </p:nvSpPr>
        <p:spPr>
          <a:xfrm>
            <a:off x="144065" y="798944"/>
            <a:ext cx="3965091" cy="4155319"/>
          </a:xfrm>
        </p:spPr>
        <p:txBody>
          <a:bodyPr/>
          <a:lstStyle/>
          <a:p>
            <a:pPr rtl="0">
              <a:spcBef>
                <a:spcPts val="0"/>
              </a:spcBef>
              <a:spcAft>
                <a:spcPts val="0"/>
              </a:spcAft>
              <a:buFont typeface="Arial" panose="020B0604020202020204" pitchFamily="34" charset="0"/>
              <a:buChar char="•"/>
            </a:pPr>
            <a:r>
              <a:rPr lang="fr-FR"/>
              <a:t>eXtensible Markup Language (XML)</a:t>
            </a:r>
          </a:p>
          <a:p>
            <a:pPr rtl="0">
              <a:spcBef>
                <a:spcPts val="0"/>
              </a:spcBef>
              <a:spcAft>
                <a:spcPts val="0"/>
              </a:spcAft>
              <a:buFont typeface="Arial" panose="020B0604020202020204" pitchFamily="34" charset="0"/>
              <a:buChar char="•"/>
            </a:pPr>
            <a:r>
              <a:rPr lang="fr-FR"/>
              <a:t>JavaScript Object Notation (JSON)</a:t>
            </a:r>
          </a:p>
          <a:p>
            <a:pPr rtl="0">
              <a:spcBef>
                <a:spcPts val="0"/>
              </a:spcBef>
              <a:spcAft>
                <a:spcPts val="0"/>
              </a:spcAft>
              <a:buFont typeface="Arial" panose="020B0604020202020204" pitchFamily="34" charset="0"/>
              <a:buChar char="•"/>
            </a:pPr>
            <a:r>
              <a:rPr lang="fr-FR"/>
              <a:t>YAML Ain’t Markup Language (YAML)</a:t>
            </a:r>
          </a:p>
          <a:p>
            <a:pPr rtl="0">
              <a:spcBef>
                <a:spcPts val="0"/>
              </a:spcBef>
              <a:spcAft>
                <a:spcPts val="0"/>
              </a:spcAft>
              <a:buFont typeface="Arial" panose="020B0604020202020204" pitchFamily="34" charset="0"/>
              <a:buChar char="•"/>
            </a:pPr>
            <a:r>
              <a:rPr lang="fr-FR"/>
              <a:t>Key/Value Pairs</a:t>
            </a:r>
          </a:p>
          <a:p>
            <a:pPr rtl="0">
              <a:spcBef>
                <a:spcPts val="0"/>
              </a:spcBef>
              <a:spcAft>
                <a:spcPts val="0"/>
              </a:spcAft>
              <a:buFont typeface="Arial" panose="020B0604020202020204" pitchFamily="34" charset="0"/>
              <a:buChar char="•"/>
            </a:pPr>
            <a:r>
              <a:rPr lang="fr-FR"/>
              <a:t>Application Programming Interface (API)</a:t>
            </a:r>
          </a:p>
          <a:p>
            <a:pPr rtl="0">
              <a:spcBef>
                <a:spcPts val="0"/>
              </a:spcBef>
              <a:spcAft>
                <a:spcPts val="0"/>
              </a:spcAft>
              <a:buFont typeface="Arial" panose="020B0604020202020204" pitchFamily="34" charset="0"/>
              <a:buChar char="•"/>
            </a:pPr>
            <a:r>
              <a:rPr lang="fr-FR"/>
              <a:t>Simple Object Access Protocol (SOAP)</a:t>
            </a:r>
          </a:p>
          <a:p>
            <a:pPr rtl="0">
              <a:spcBef>
                <a:spcPts val="0"/>
              </a:spcBef>
              <a:spcAft>
                <a:spcPts val="0"/>
              </a:spcAft>
              <a:buFont typeface="Arial" panose="020B0604020202020204" pitchFamily="34" charset="0"/>
              <a:buChar char="•"/>
            </a:pPr>
            <a:r>
              <a:rPr lang="fr-FR"/>
              <a:t>Representational State Transfer (REST)</a:t>
            </a:r>
          </a:p>
          <a:p>
            <a:pPr rtl="0">
              <a:spcBef>
                <a:spcPts val="0"/>
              </a:spcBef>
              <a:spcAft>
                <a:spcPts val="0"/>
              </a:spcAft>
              <a:buFont typeface="Arial" panose="020B0604020202020204" pitchFamily="34" charset="0"/>
              <a:buChar char="•"/>
            </a:pPr>
            <a:r>
              <a:rPr lang="fr-FR"/>
              <a:t>XML-Remote Procedure Call (XML-RPC)</a:t>
            </a:r>
          </a:p>
          <a:p>
            <a:pPr rtl="0">
              <a:spcBef>
                <a:spcPts val="0"/>
              </a:spcBef>
              <a:spcAft>
                <a:spcPts val="0"/>
              </a:spcAft>
              <a:buFont typeface="Arial" panose="020B0604020202020204" pitchFamily="34" charset="0"/>
              <a:buChar char="•"/>
            </a:pPr>
            <a:r>
              <a:rPr lang="fr-FR"/>
              <a:t>JSON-RPC</a:t>
            </a:r>
          </a:p>
          <a:p>
            <a:pPr rtl="0">
              <a:spcBef>
                <a:spcPts val="0"/>
              </a:spcBef>
              <a:spcAft>
                <a:spcPts val="0"/>
              </a:spcAft>
              <a:buFont typeface="Arial" panose="020B0604020202020204" pitchFamily="34" charset="0"/>
              <a:buChar char="•"/>
            </a:pPr>
            <a:r>
              <a:rPr lang="fr-FR"/>
              <a:t>RESTful</a:t>
            </a:r>
          </a:p>
          <a:p>
            <a:pPr rtl="0">
              <a:spcBef>
                <a:spcPts val="0"/>
              </a:spcBef>
              <a:spcAft>
                <a:spcPts val="0"/>
              </a:spcAft>
              <a:buFont typeface="Arial" panose="020B0604020202020204" pitchFamily="34" charset="0"/>
              <a:buChar char="•"/>
            </a:pPr>
            <a:r>
              <a:rPr lang="fr-FR"/>
              <a:t>CURL</a:t>
            </a:r>
          </a:p>
          <a:p>
            <a:pPr rtl="0">
              <a:spcBef>
                <a:spcPts val="0"/>
              </a:spcBef>
              <a:spcAft>
                <a:spcPts val="0"/>
              </a:spcAft>
              <a:buFont typeface="Arial" panose="020B0604020202020204" pitchFamily="34" charset="0"/>
              <a:buChar char="•"/>
            </a:pPr>
            <a:r>
              <a:rPr lang="fr-FR"/>
              <a:t>RESTCONF</a:t>
            </a:r>
          </a:p>
          <a:p>
            <a:pPr rtl="0">
              <a:spcBef>
                <a:spcPts val="0"/>
              </a:spcBef>
              <a:spcAft>
                <a:spcPts val="0"/>
              </a:spcAft>
              <a:buFont typeface="Arial" panose="020B0604020202020204" pitchFamily="34" charset="0"/>
              <a:buChar char="•"/>
            </a:pPr>
            <a:r>
              <a:rPr lang="fr-FR"/>
              <a:t>NETCONF</a:t>
            </a:r>
          </a:p>
          <a:p>
            <a:pPr rtl="0">
              <a:spcBef>
                <a:spcPts val="0"/>
              </a:spcBef>
              <a:spcAft>
                <a:spcPts val="0"/>
              </a:spcAft>
              <a:buFont typeface="Arial" panose="020B0604020202020204" pitchFamily="34" charset="0"/>
              <a:buChar char="•"/>
            </a:pPr>
            <a:r>
              <a:rPr lang="fr-FR"/>
              <a:t>Uniform Resource Identifier (URI)</a:t>
            </a:r>
          </a:p>
          <a:p>
            <a:pPr rtl="0">
              <a:spcBef>
                <a:spcPts val="0"/>
              </a:spcBef>
              <a:spcAft>
                <a:spcPts val="0"/>
              </a:spcAft>
              <a:buFont typeface="Arial" panose="020B0604020202020204" pitchFamily="34" charset="0"/>
              <a:buChar char="•"/>
            </a:pPr>
            <a:r>
              <a:rPr lang="fr-FR"/>
              <a:t>Uniform Resource Name (URN)</a:t>
            </a:r>
          </a:p>
          <a:p>
            <a:pPr rtl="0">
              <a:spcBef>
                <a:spcPts val="0"/>
              </a:spcBef>
              <a:spcAft>
                <a:spcPts val="0"/>
              </a:spcAft>
              <a:buFont typeface="Arial" panose="020B0604020202020204" pitchFamily="34" charset="0"/>
              <a:buChar char="•"/>
            </a:pPr>
            <a:r>
              <a:rPr lang="fr-FR"/>
              <a:t>Uniform Resource Locator (URL)</a:t>
            </a:r>
          </a:p>
          <a:p>
            <a:pPr>
              <a:spcBef>
                <a:spcPts val="0"/>
              </a:spcBef>
              <a:spcAft>
                <a:spcPts val="0"/>
              </a:spcAft>
            </a:pPr>
            <a:endParaRPr lang="en-US" dirty="0"/>
          </a:p>
        </p:txBody>
      </p:sp>
      <p:sp>
        <p:nvSpPr>
          <p:cNvPr id="4" name="Content Placeholder 1">
            <a:extLst>
              <a:ext uri="{FF2B5EF4-FFF2-40B4-BE49-F238E27FC236}">
                <a16:creationId xmlns="" xmlns:c="http://schemas.openxmlformats.org/drawingml/2006/chart" xmlns:c15="http://schemas.microsoft.com/office/drawing/2012/chart" xmlns:a16="http://schemas.microsoft.com/office/drawing/2014/main" id="{03A55E60-D62B-874D-BC32-BC65B5CE9A67}"/>
              </a:ext>
            </a:extLst>
          </p:cNvPr>
          <p:cNvSpPr txBox="1">
            <a:spLocks/>
          </p:cNvSpPr>
          <p:nvPr/>
        </p:nvSpPr>
        <p:spPr bwMode="auto">
          <a:xfrm>
            <a:off x="3897620" y="798943"/>
            <a:ext cx="3965091" cy="4155319"/>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ts val="0"/>
              </a:spcBef>
              <a:spcAft>
                <a:spcPts val="0"/>
              </a:spcAft>
              <a:buFont typeface="Arial" panose="020B0604020202020204" pitchFamily="34" charset="0"/>
              <a:buChar char="•"/>
            </a:pPr>
            <a:r>
              <a:rPr lang="fr-FR"/>
              <a:t>Postman</a:t>
            </a:r>
          </a:p>
          <a:p>
            <a:pPr rtl="0">
              <a:spcBef>
                <a:spcPts val="0"/>
              </a:spcBef>
              <a:spcAft>
                <a:spcPts val="0"/>
              </a:spcAft>
              <a:buFont typeface="Arial" panose="020B0604020202020204" pitchFamily="34" charset="0"/>
              <a:buChar char="•"/>
            </a:pPr>
            <a:r>
              <a:rPr lang="fr-FR"/>
              <a:t>Ansible</a:t>
            </a:r>
          </a:p>
          <a:p>
            <a:pPr rtl="0">
              <a:spcBef>
                <a:spcPts val="0"/>
              </a:spcBef>
              <a:spcAft>
                <a:spcPts val="0"/>
              </a:spcAft>
              <a:buFont typeface="Arial" panose="020B0604020202020204" pitchFamily="34" charset="0"/>
              <a:buChar char="•"/>
            </a:pPr>
            <a:r>
              <a:rPr lang="fr-FR"/>
              <a:t>Puppet </a:t>
            </a:r>
          </a:p>
          <a:p>
            <a:pPr rtl="0">
              <a:spcBef>
                <a:spcPts val="0"/>
              </a:spcBef>
              <a:spcAft>
                <a:spcPts val="0"/>
              </a:spcAft>
              <a:buFont typeface="Arial" panose="020B0604020202020204" pitchFamily="34" charset="0"/>
              <a:buChar char="•"/>
            </a:pPr>
            <a:r>
              <a:rPr lang="fr-FR"/>
              <a:t>Chef</a:t>
            </a:r>
          </a:p>
          <a:p>
            <a:pPr rtl="0">
              <a:spcBef>
                <a:spcPts val="0"/>
              </a:spcBef>
              <a:spcAft>
                <a:spcPts val="0"/>
              </a:spcAft>
              <a:buFont typeface="Arial" panose="020B0604020202020204" pitchFamily="34" charset="0"/>
              <a:buChar char="•"/>
            </a:pPr>
            <a:r>
              <a:rPr lang="fr-FR"/>
              <a:t>SaltStack</a:t>
            </a:r>
          </a:p>
          <a:p>
            <a:pPr rtl="0">
              <a:spcBef>
                <a:spcPts val="0"/>
              </a:spcBef>
              <a:spcAft>
                <a:spcPts val="0"/>
              </a:spcAft>
              <a:buFont typeface="Arial" panose="020B0604020202020204" pitchFamily="34" charset="0"/>
              <a:buChar char="•"/>
            </a:pPr>
            <a:r>
              <a:rPr lang="fr-FR"/>
              <a:t>Intent-Based Networking</a:t>
            </a:r>
          </a:p>
          <a:p>
            <a:pPr rtl="0">
              <a:spcBef>
                <a:spcPts val="0"/>
              </a:spcBef>
              <a:spcAft>
                <a:spcPts val="0"/>
              </a:spcAft>
              <a:buFont typeface="Arial" panose="020B0604020202020204" pitchFamily="34" charset="0"/>
              <a:buChar char="•"/>
            </a:pPr>
            <a:r>
              <a:rPr lang="fr-FR"/>
              <a:t>Translation</a:t>
            </a:r>
          </a:p>
          <a:p>
            <a:pPr rtl="0">
              <a:spcBef>
                <a:spcPts val="0"/>
              </a:spcBef>
              <a:spcAft>
                <a:spcPts val="0"/>
              </a:spcAft>
              <a:buFont typeface="Arial" panose="020B0604020202020204" pitchFamily="34" charset="0"/>
              <a:buChar char="•"/>
            </a:pPr>
            <a:r>
              <a:rPr lang="fr-FR"/>
              <a:t>Activation</a:t>
            </a:r>
          </a:p>
          <a:p>
            <a:pPr rtl="0">
              <a:spcBef>
                <a:spcPts val="0"/>
              </a:spcBef>
              <a:spcAft>
                <a:spcPts val="0"/>
              </a:spcAft>
              <a:buFont typeface="Arial" panose="020B0604020202020204" pitchFamily="34" charset="0"/>
              <a:buChar char="•"/>
            </a:pPr>
            <a:r>
              <a:rPr lang="fr-FR"/>
              <a:t>Assurance</a:t>
            </a:r>
          </a:p>
          <a:p>
            <a:pPr rtl="0">
              <a:spcBef>
                <a:spcPts val="0"/>
              </a:spcBef>
              <a:spcAft>
                <a:spcPts val="0"/>
              </a:spcAft>
              <a:buFont typeface="Arial" panose="020B0604020202020204" pitchFamily="34" charset="0"/>
              <a:buChar char="•"/>
            </a:pPr>
            <a:r>
              <a:rPr lang="fr-FR"/>
              <a:t>Fabric</a:t>
            </a:r>
          </a:p>
          <a:p>
            <a:pPr rtl="0">
              <a:spcBef>
                <a:spcPts val="0"/>
              </a:spcBef>
              <a:spcAft>
                <a:spcPts val="0"/>
              </a:spcAft>
              <a:buFont typeface="Arial" panose="020B0604020202020204" pitchFamily="34" charset="0"/>
              <a:buChar char="•"/>
            </a:pPr>
            <a:r>
              <a:rPr lang="fr-FR"/>
              <a:t>Overlay Network</a:t>
            </a:r>
          </a:p>
          <a:p>
            <a:pPr rtl="0">
              <a:spcBef>
                <a:spcPts val="0"/>
              </a:spcBef>
              <a:spcAft>
                <a:spcPts val="0"/>
              </a:spcAft>
              <a:buFont typeface="Arial" panose="020B0604020202020204" pitchFamily="34" charset="0"/>
              <a:buChar char="•"/>
            </a:pPr>
            <a:r>
              <a:rPr lang="fr-FR"/>
              <a:t>Underlay Network</a:t>
            </a:r>
          </a:p>
          <a:p>
            <a:pPr rtl="0">
              <a:spcBef>
                <a:spcPts val="0"/>
              </a:spcBef>
              <a:spcAft>
                <a:spcPts val="0"/>
              </a:spcAft>
              <a:buFont typeface="Arial" panose="020B0604020202020204" pitchFamily="34" charset="0"/>
              <a:buChar char="•"/>
            </a:pPr>
            <a:r>
              <a:rPr lang="fr-FR"/>
              <a:t>Digital Network Architecture (DNA)</a:t>
            </a:r>
          </a:p>
          <a:p>
            <a:pPr rtl="0">
              <a:spcBef>
                <a:spcPts val="0"/>
              </a:spcBef>
              <a:spcAft>
                <a:spcPts val="0"/>
              </a:spcAft>
              <a:buFont typeface="Arial" panose="020B0604020202020204" pitchFamily="34" charset="0"/>
              <a:buChar char="•"/>
            </a:pPr>
            <a:r>
              <a:rPr lang="fr-FR"/>
              <a:t>DNA Center</a:t>
            </a:r>
          </a:p>
          <a:p>
            <a:pPr>
              <a:spcBef>
                <a:spcPts val="0"/>
              </a:spcBef>
              <a:spcAft>
                <a:spcPts val="0"/>
              </a:spcAft>
            </a:pPr>
            <a:endParaRPr lang="en-US" dirty="0"/>
          </a:p>
          <a:p>
            <a:pPr>
              <a:spcBef>
                <a:spcPts val="0"/>
              </a:spcBef>
              <a:spcAft>
                <a:spcPts val="0"/>
              </a:spcAft>
            </a:pPr>
            <a:endParaRPr lang="en-US"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271745509"/>
      </p:ext>
    </p:extLst>
  </p:cSld>
  <p:clrMapOvr>
    <a:masterClrMapping/>
  </p:clrMapOvr>
  <p:transition spd="slow">
    <p:wip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14: Best Practices</a:t>
            </a:r>
          </a:p>
        </p:txBody>
      </p:sp>
      <p:sp>
        <p:nvSpPr>
          <p:cNvPr id="11266" name="Rectangle 34"/>
          <p:cNvSpPr>
            <a:spLocks noGrp="1" noChangeArrowheads="1"/>
          </p:cNvSpPr>
          <p:nvPr>
            <p:ph idx="1"/>
          </p:nvPr>
        </p:nvSpPr>
        <p:spPr>
          <a:xfrm>
            <a:off x="145357" y="769314"/>
            <a:ext cx="8853286" cy="4155319"/>
          </a:xfrm>
        </p:spPr>
        <p:txBody>
          <a:bodyPr/>
          <a:lstStyle/>
          <a:p>
            <a:pPr marL="0" indent="0" rtl="0">
              <a:lnSpc>
                <a:spcPct val="85000"/>
              </a:lnSpc>
              <a:spcBef>
                <a:spcPct val="30000"/>
              </a:spcBef>
              <a:buNone/>
            </a:pPr>
            <a:r>
              <a:rPr lang="fr-FR" sz="1600"/>
              <a:t>Prior to teaching Module 14,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rtl="0">
              <a:lnSpc>
                <a:spcPct val="85000"/>
              </a:lnSpc>
              <a:spcBef>
                <a:spcPct val="30000"/>
              </a:spcBef>
              <a:buFont typeface="Arial" panose="020B0604020202020204" pitchFamily="34" charset="0"/>
              <a:buChar char="•"/>
            </a:pPr>
            <a:r>
              <a:rPr lang="fr-FR" sz="1600"/>
              <a:t>After this Module, the Emerging Network Technologies Exam is available, covering Modules 13-14.</a:t>
            </a:r>
          </a:p>
          <a:p>
            <a:pPr marL="0" indent="0" rtl="0">
              <a:lnSpc>
                <a:spcPct val="85000"/>
              </a:lnSpc>
              <a:spcBef>
                <a:spcPct val="30000"/>
              </a:spcBef>
              <a:buNone/>
            </a:pPr>
            <a:r>
              <a:rPr lang="fr-FR" sz="1600"/>
              <a:t>Topic 14.1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Do you think Automation and Artificial Intelligence is a good thing for the job market?</a:t>
            </a:r>
          </a:p>
          <a:p>
            <a:pPr lvl="2" rtl="0">
              <a:lnSpc>
                <a:spcPct val="85000"/>
              </a:lnSpc>
              <a:spcBef>
                <a:spcPct val="30000"/>
              </a:spcBef>
            </a:pPr>
            <a:r>
              <a:rPr lang="fr-FR" sz="1600"/>
              <a:t>How many automated or ‘smart’ devices do you encounter in a single day?</a:t>
            </a:r>
          </a:p>
          <a:p>
            <a:pPr marL="0" indent="0">
              <a:lnSpc>
                <a:spcPct val="85000"/>
              </a:lnSpc>
              <a:spcBef>
                <a:spcPct val="30000"/>
              </a:spcBef>
              <a:buNone/>
            </a:pPr>
            <a:endParaRPr lang="en-US" sz="16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10931760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14: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 14.2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Discuss the three data formats covered in class and their readability attributes.</a:t>
            </a:r>
          </a:p>
          <a:p>
            <a:pPr lvl="2" rtl="0">
              <a:lnSpc>
                <a:spcPct val="85000"/>
              </a:lnSpc>
              <a:spcBef>
                <a:spcPct val="30000"/>
              </a:spcBef>
            </a:pPr>
            <a:r>
              <a:rPr lang="fr-FR" sz="1600"/>
              <a:t>What is the difference between HTML tags and XML tags?</a:t>
            </a:r>
          </a:p>
          <a:p>
            <a:pPr marL="0" indent="0" rtl="0" eaLnBrk="1" hangingPunct="1">
              <a:lnSpc>
                <a:spcPct val="85000"/>
              </a:lnSpc>
              <a:spcBef>
                <a:spcPct val="30000"/>
              </a:spcBef>
              <a:buNone/>
            </a:pPr>
            <a:r>
              <a:rPr lang="fr-FR" sz="1600"/>
              <a:t>Topic 14.3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is an example of API interaction that you use on a daily basis?</a:t>
            </a:r>
          </a:p>
          <a:p>
            <a:pPr lvl="2" rtl="0">
              <a:lnSpc>
                <a:spcPct val="85000"/>
              </a:lnSpc>
              <a:spcBef>
                <a:spcPct val="30000"/>
              </a:spcBef>
            </a:pPr>
            <a:r>
              <a:rPr lang="fr-FR" sz="1600"/>
              <a:t>Can you think of examples of Private APIs that you might be unknowingly using?</a:t>
            </a:r>
          </a:p>
          <a:p>
            <a:pPr marL="0" indent="0" rtl="0">
              <a:lnSpc>
                <a:spcPct val="85000"/>
              </a:lnSpc>
              <a:spcBef>
                <a:spcPct val="30000"/>
              </a:spcBef>
              <a:buNone/>
            </a:pPr>
            <a:r>
              <a:rPr lang="fr-FR" sz="1600"/>
              <a:t>Topic 14.4</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is the difference between a URI and a URL?</a:t>
            </a:r>
          </a:p>
          <a:p>
            <a:pPr lvl="2" rtl="0">
              <a:lnSpc>
                <a:spcPct val="85000"/>
              </a:lnSpc>
              <a:spcBef>
                <a:spcPct val="30000"/>
              </a:spcBef>
            </a:pPr>
            <a:r>
              <a:rPr lang="fr-FR" sz="1600"/>
              <a:t>What attributes makes an API ‘RESTful’?</a:t>
            </a:r>
          </a:p>
          <a:p>
            <a:pPr marL="0" indent="0">
              <a:lnSpc>
                <a:spcPct val="85000"/>
              </a:lnSpc>
              <a:spcBef>
                <a:spcPct val="30000"/>
              </a:spcBef>
              <a:buNone/>
            </a:pPr>
            <a:endParaRPr lang="en-US" dirty="0"/>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129576059"/>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76"/>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6072</TotalTime>
  <Words>7651</Words>
  <Application>Microsoft Office PowerPoint</Application>
  <PresentationFormat>On-screen Show (16:9)</PresentationFormat>
  <Paragraphs>929</Paragraphs>
  <Slides>76</Slides>
  <Notes>74</Notes>
  <HiddenSlides>10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Default Theme</vt:lpstr>
      <vt:lpstr>Module 14 : Automatisation des Réseaux</vt:lpstr>
      <vt:lpstr>Instructor Materials – Module 14 Planning Guide</vt:lpstr>
      <vt:lpstr>What to Expect in this Module</vt:lpstr>
      <vt:lpstr>What to Expect in this Module (Cont.)</vt:lpstr>
      <vt:lpstr>Check Your Understanding</vt:lpstr>
      <vt:lpstr>Module 14: Activities</vt:lpstr>
      <vt:lpstr>Module 14: Activities (Cont.)</vt:lpstr>
      <vt:lpstr>Module 14: Best Practices</vt:lpstr>
      <vt:lpstr>Module 14: Best Practices (Cont.)</vt:lpstr>
      <vt:lpstr>Module 14: Best Practices (Cont.)</vt:lpstr>
      <vt:lpstr>Module 14 : Automatisation des Réseaux</vt:lpstr>
      <vt:lpstr>Objectifs de ce module</vt:lpstr>
      <vt:lpstr>14.1 Présentation de l'Automatisation</vt:lpstr>
      <vt:lpstr>Présentation de l'Automatisation Vidéo - Automatisation Partout</vt:lpstr>
      <vt:lpstr>Présentation de l'Automatisation l'Augmentation de l'Automatisation</vt:lpstr>
      <vt:lpstr>Présentation de l'Automatisation Appareils Intelligents</vt:lpstr>
      <vt:lpstr>Formats de données</vt:lpstr>
      <vt:lpstr>Formats de Données Vidéo - Formats de Données</vt:lpstr>
      <vt:lpstr>Formats de données Le concept des formats de données</vt:lpstr>
      <vt:lpstr>Formats de Données Règles de format des données</vt:lpstr>
      <vt:lpstr>Formats de Données Comparez les formats de données</vt:lpstr>
      <vt:lpstr>Formats de données JSON Formats de données </vt:lpstr>
      <vt:lpstr>Formats de données JSON Formats de données </vt:lpstr>
      <vt:lpstr>Formats de Données Règles de Syntaxe JSON</vt:lpstr>
      <vt:lpstr>Formats de Données Règles de Syntaxe JSON (suite)</vt:lpstr>
      <vt:lpstr>Formats de Données Règles de Syntaxe JSON (suite)</vt:lpstr>
      <vt:lpstr>Formats de données Formats de données YAML</vt:lpstr>
      <vt:lpstr>Formats de données Formats de données YAML (suite)</vt:lpstr>
      <vt:lpstr>Formats de données Formats de données XML</vt:lpstr>
      <vt:lpstr>Formats de données Formats de données XML (suite)</vt:lpstr>
      <vt:lpstr>14.3 - les API</vt:lpstr>
      <vt:lpstr>les API Vidéo - API</vt:lpstr>
      <vt:lpstr>Les API Les concepts d'API</vt:lpstr>
      <vt:lpstr>Les API Un Exemple API </vt:lpstr>
      <vt:lpstr>Les API Un Exemple API (suite)</vt:lpstr>
      <vt:lpstr>Les API API ouverts,internes et partenaires</vt:lpstr>
      <vt:lpstr>Les API Types d'API de service Web</vt:lpstr>
      <vt:lpstr>14.4 REST</vt:lpstr>
      <vt:lpstr>Un Réseau SDN Vidéo- REST</vt:lpstr>
      <vt:lpstr>Réseau SDN API REST et RESTful</vt:lpstr>
      <vt:lpstr>Réseau SDN Mise en œuvre RESTful</vt:lpstr>
      <vt:lpstr>Réseaux SDN URI, URN, et URL</vt:lpstr>
      <vt:lpstr>Software-Defined Networking Anatomie d'une demande RESTful</vt:lpstr>
      <vt:lpstr>Software-Defined Networking Anatomie d'une demande RESTful (suite)</vt:lpstr>
      <vt:lpstr>Software-Defined Networking Anatomie d'une demande RESTful (suite)</vt:lpstr>
      <vt:lpstr>Réseau SDN Les Application d'API RESTful</vt:lpstr>
      <vt:lpstr>14.5 Outils de Gestion de La Configuration</vt:lpstr>
      <vt:lpstr>Outils de Gestion de La Configuration Vidéo - Outils de Gestion de La Configuration</vt:lpstr>
      <vt:lpstr>Outils de Gestion de La Configuration Configuration Réseau Traditionnelle</vt:lpstr>
      <vt:lpstr>Outils de Gestion de La Configuration Configuration Réseau Traditionnelle</vt:lpstr>
      <vt:lpstr>Outils de Gestion de La Configuration Automatisation Le Réseau</vt:lpstr>
      <vt:lpstr>Outils de Gestion de La Configuration Outils de Gestion de La Configuration</vt:lpstr>
      <vt:lpstr>Outils de Gestion de La Configuration Outils de Gestion de La Configuration (suite)</vt:lpstr>
      <vt:lpstr>Outils de Gestion de La Configuration Compare les outils de Puppet, Chef, Ansible et SaltStack.</vt:lpstr>
      <vt:lpstr>14.6 IBN et Centre de Cisco DNA</vt:lpstr>
      <vt:lpstr> Vidéo de IBN et Centre de Cisco DNA - Mise en réseau basée sur l'intention</vt:lpstr>
      <vt:lpstr> IBN et Centre de Cisco DNA - Présentation de réseau basée sur l'intention</vt:lpstr>
      <vt:lpstr>IBN et Centre de Cisco DNA  - Présentation de réseau basée sur l'intention (suite)</vt:lpstr>
      <vt:lpstr>Infrastructure Réseau de IBN et Centre de Cisco DNA selon le tissu (suite)</vt:lpstr>
      <vt:lpstr>Infrastructure Réseau de IBN et Centre de Cisco DNA selon la structure (suite)</vt:lpstr>
      <vt:lpstr>IBN et Centre de Cisco DNA Architecture de Réseau Numérique Cisco (DNA)</vt:lpstr>
      <vt:lpstr>IBN et Centre de Cisco DNA Architecture de Réseau Numérique Cisco (DNA) (suite)</vt:lpstr>
      <vt:lpstr>IBN et Centre de Cisco DNA Architecture de Réseau Numérique Cisco (DNA) (suite)</vt:lpstr>
      <vt:lpstr>IBN et Centre de Cisco DNA Centre de Cisco DNA</vt:lpstr>
      <vt:lpstr>IBN et Centre de Cisco DNA Centre de Cisco DNA (suite)</vt:lpstr>
      <vt:lpstr> Vidéo IBN et Centre de Cisco DNA - Présentation de Centre DNA et API de la plateforme</vt:lpstr>
      <vt:lpstr> Vidéo IBN et Centre de Cisco DNA - Conception et fourniture de Centre DNA</vt:lpstr>
      <vt:lpstr>IBN et Centre de Cisco DNA Vidéo - Conception et fourniture du DNA Centre</vt:lpstr>
      <vt:lpstr>IBN et Centre de Cisco DNA Vidéo - Dépannage de la connectivité de l'utilisateur du Centre DNA</vt:lpstr>
      <vt:lpstr>14.7 Module pratique et questionnaire</vt:lpstr>
      <vt:lpstr>Module pratique et questionnaire Qu'est-ce que j'ai appris dans ce module?</vt:lpstr>
      <vt:lpstr>Module pratique et questionnaire Qu'est-ce que j'ai appris dans ce module? (Suite)</vt:lpstr>
      <vt:lpstr>Module pratique et questionnaire Qu'est-ce que j'ai appris dans ce module? (Suite)</vt:lpstr>
      <vt:lpstr>Module pratique et questionnaire Qu'est-ce que j'ai appris dans ce module? (Suite)</vt:lpstr>
      <vt:lpstr>Module 14 : Network Automation New Terms and Commands</vt:lpstr>
      <vt:lpstr>Slide 76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Dawlat</cp:lastModifiedBy>
  <cp:revision>425</cp:revision>
  <dcterms:created xsi:type="dcterms:W3CDTF">2019-10-18T06:21:22Z</dcterms:created>
  <dcterms:modified xsi:type="dcterms:W3CDTF">2020-05-03T11:43:18Z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