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6.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7.xml" ContentType="application/vnd.openxmlformats-officedocument.presentationml.tags+xml"/>
  <Override PartName="/ppt/notesSlides/notesSlide47.xml" ContentType="application/vnd.openxmlformats-officedocument.presentationml.notesSlide+xml"/>
  <Override PartName="/ppt/tags/tag18.xml" ContentType="application/vnd.openxmlformats-officedocument.presentationml.tags+xml"/>
  <Override PartName="/ppt/notesSlides/notesSlide48.xml" ContentType="application/vnd.openxmlformats-officedocument.presentationml.notesSlide+xml"/>
  <Override PartName="/ppt/tags/tag19.xml" ContentType="application/vnd.openxmlformats-officedocument.presentationml.tags+xml"/>
  <Override PartName="/ppt/notesSlides/notesSlide49.xml" ContentType="application/vnd.openxmlformats-officedocument.presentationml.notesSlide+xml"/>
  <Override PartName="/ppt/tags/tag20.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4"/>
  </p:notesMasterIdLst>
  <p:sldIdLst>
    <p:sldId id="513" r:id="rId2"/>
    <p:sldId id="730" r:id="rId3"/>
    <p:sldId id="1272" r:id="rId4"/>
    <p:sldId id="1071" r:id="rId5"/>
    <p:sldId id="1273" r:id="rId6"/>
    <p:sldId id="763" r:id="rId7"/>
    <p:sldId id="1052" r:id="rId8"/>
    <p:sldId id="1187" r:id="rId9"/>
    <p:sldId id="876" r:id="rId10"/>
    <p:sldId id="1096" r:id="rId11"/>
    <p:sldId id="759" r:id="rId12"/>
    <p:sldId id="1054" r:id="rId13"/>
    <p:sldId id="1163" r:id="rId14"/>
    <p:sldId id="1164" r:id="rId15"/>
    <p:sldId id="1165" r:id="rId16"/>
    <p:sldId id="1166" r:id="rId17"/>
    <p:sldId id="1167" r:id="rId18"/>
    <p:sldId id="1168" r:id="rId19"/>
    <p:sldId id="1056" r:id="rId20"/>
    <p:sldId id="1103" r:id="rId21"/>
    <p:sldId id="1169" r:id="rId22"/>
    <p:sldId id="1172" r:id="rId23"/>
    <p:sldId id="1170" r:id="rId24"/>
    <p:sldId id="1171" r:id="rId25"/>
    <p:sldId id="1173" r:id="rId26"/>
    <p:sldId id="1161" r:id="rId27"/>
    <p:sldId id="1177" r:id="rId28"/>
    <p:sldId id="1274" r:id="rId29"/>
    <p:sldId id="1275" r:id="rId30"/>
    <p:sldId id="1178" r:id="rId31"/>
    <p:sldId id="1276" r:id="rId32"/>
    <p:sldId id="1179" r:id="rId33"/>
    <p:sldId id="1180" r:id="rId34"/>
    <p:sldId id="1181" r:id="rId35"/>
    <p:sldId id="1182" r:id="rId36"/>
    <p:sldId id="1183" r:id="rId37"/>
    <p:sldId id="1162" r:id="rId38"/>
    <p:sldId id="1176" r:id="rId39"/>
    <p:sldId id="1184" r:id="rId40"/>
    <p:sldId id="1277" r:id="rId41"/>
    <p:sldId id="1278" r:id="rId42"/>
    <p:sldId id="1279" r:id="rId43"/>
    <p:sldId id="1185" r:id="rId44"/>
    <p:sldId id="1280" r:id="rId45"/>
    <p:sldId id="1281" r:id="rId46"/>
    <p:sldId id="1282" r:id="rId47"/>
    <p:sldId id="957" r:id="rId48"/>
    <p:sldId id="1155" r:id="rId49"/>
    <p:sldId id="958" r:id="rId50"/>
    <p:sldId id="1186" r:id="rId51"/>
    <p:sldId id="874" r:id="rId52"/>
    <p:sldId id="291" r:id="rId53"/>
  </p:sldIdLst>
  <p:sldSz cx="9144000" cy="5143500" type="screen16x9"/>
  <p:notesSz cx="6858000" cy="9144000"/>
  <p:custDataLst>
    <p:tags r:id="rId55"/>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 id="3" name="Sue Livingston -X (suliving - UNICON INC at Cisco)" initials="SL-(-UIaC" lastIdx="29" clrIdx="3">
    <p:extLst/>
  </p:cmAuthor>
  <p:cmAuthor id="4" name="jagibbon" initials="jmg" lastIdx="8"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FE8FB"/>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77288" autoAdjust="0"/>
  </p:normalViewPr>
  <p:slideViewPr>
    <p:cSldViewPr snapToGrid="0" showGuides="1">
      <p:cViewPr varScale="1">
        <p:scale>
          <a:sx n="90" d="100"/>
          <a:sy n="90" d="100"/>
        </p:scale>
        <p:origin x="-1229" y="-7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8/31/2020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smtClean="0"/>
              <a:t>Programme de L’Académie Réseau de Cisco</a:t>
            </a:r>
          </a:p>
          <a:p>
            <a:pPr rtl="0">
              <a:buFontTx/>
              <a:buNone/>
            </a:pPr>
            <a:r>
              <a:rPr lang="fr-FR" b="0" baseline="0" smtClean="0"/>
              <a:t>Réseau</a:t>
            </a:r>
            <a:r>
              <a:rPr lang="fr-FR" b="0" baseline="0" dirty="0"/>
              <a:t>, Sécurité et Automatisation D'entreprise</a:t>
            </a:r>
            <a:r>
              <a:rPr lang="fr-FR" b="0" dirty="0"/>
              <a:t>v7.0 (ENSA)</a:t>
            </a:r>
          </a:p>
          <a:p>
            <a:pPr rtl="0">
              <a:buFontTx/>
              <a:buNone/>
            </a:pPr>
            <a:r>
              <a:rPr lang="fr-FR" dirty="0">
                <a:solidFill>
                  <a:schemeClr val="accent5">
                    <a:lumMod val="40000"/>
                    <a:lumOff val="60000"/>
                  </a:schemeClr>
                </a:solidFill>
              </a:rPr>
              <a:t>Module 11: Conception de réseau</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11.1.1 – </a:t>
            </a:r>
            <a:r>
              <a:rPr lang="fr-FR" sz="1200" b="0" i="0" kern="1200">
                <a:solidFill>
                  <a:schemeClr val="tx1"/>
                </a:solidFill>
                <a:effectLst/>
                <a:latin typeface="+mn-lt"/>
                <a:ea typeface="+mn-ea"/>
                <a:cs typeface="+mn-cs"/>
              </a:rPr>
              <a:t>Vidéo - Conception de réseau à trois couches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3092312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11.1.2 – </a:t>
            </a:r>
            <a:r>
              <a:rPr lang="fr-FR" sz="1200" b="0" i="0" kern="1200">
                <a:solidFill>
                  <a:schemeClr val="tx1"/>
                </a:solidFill>
                <a:effectLst/>
                <a:latin typeface="+mn-lt"/>
                <a:ea typeface="+mn-ea"/>
                <a:cs typeface="+mn-cs"/>
              </a:rPr>
              <a:t>La nécessité de faire évoluer le réseau</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13</a:t>
            </a:fld>
            <a:endParaRPr/>
          </a:p>
        </p:txBody>
      </p:sp>
    </p:spTree>
    <p:extLst>
      <p:ext uri="{BB962C8B-B14F-4D97-AF65-F5344CB8AC3E}">
        <p14:creationId xmlns:p14="http://schemas.microsoft.com/office/powerpoint/2010/main" val="3044256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11.1.3 – </a:t>
            </a:r>
            <a:r>
              <a:rPr lang="fr-FR" sz="1200" b="0" i="0" kern="1200">
                <a:solidFill>
                  <a:schemeClr val="tx1"/>
                </a:solidFill>
                <a:effectLst/>
                <a:latin typeface="+mn-lt"/>
                <a:ea typeface="+mn-ea"/>
                <a:cs typeface="+mn-cs"/>
              </a:rPr>
              <a:t>Réseaux commutés sans frontières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908615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11.1.4 – </a:t>
            </a:r>
            <a:r>
              <a:rPr lang="fr-FR" sz="1200" b="0" i="0" kern="1200">
                <a:solidFill>
                  <a:schemeClr val="tx1"/>
                </a:solidFill>
                <a:effectLst/>
                <a:latin typeface="+mn-lt"/>
                <a:ea typeface="+mn-ea"/>
                <a:cs typeface="+mn-cs"/>
              </a:rPr>
              <a:t>La hiérarchie du réseau commuté sans frontières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15</a:t>
            </a:fld>
            <a:endParaRPr/>
          </a:p>
        </p:txBody>
      </p:sp>
    </p:spTree>
    <p:extLst>
      <p:ext uri="{BB962C8B-B14F-4D97-AF65-F5344CB8AC3E}">
        <p14:creationId xmlns:p14="http://schemas.microsoft.com/office/powerpoint/2010/main" val="1216093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11.1.5 – </a:t>
            </a:r>
            <a:r>
              <a:rPr lang="fr-FR" sz="1200" b="0" i="0" kern="1200">
                <a:solidFill>
                  <a:schemeClr val="tx1"/>
                </a:solidFill>
                <a:effectLst/>
                <a:latin typeface="+mn-lt"/>
                <a:ea typeface="+mn-ea"/>
                <a:cs typeface="+mn-cs"/>
              </a:rPr>
              <a:t>Fonctions des couches d'accès, de distribution et de cœur de réseau</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3665354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11.1.6  – </a:t>
            </a:r>
            <a:r>
              <a:rPr lang="fr-FR" sz="1200" b="0" i="0" kern="1200">
                <a:solidFill>
                  <a:schemeClr val="tx1"/>
                </a:solidFill>
                <a:effectLst/>
                <a:latin typeface="+mn-lt"/>
                <a:ea typeface="+mn-ea"/>
                <a:cs typeface="+mn-cs"/>
              </a:rPr>
              <a:t>Exemples à trois et à deux niveaux</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17</a:t>
            </a:fld>
            <a:endParaRPr/>
          </a:p>
        </p:txBody>
      </p:sp>
    </p:spTree>
    <p:extLst>
      <p:ext uri="{BB962C8B-B14F-4D97-AF65-F5344CB8AC3E}">
        <p14:creationId xmlns:p14="http://schemas.microsoft.com/office/powerpoint/2010/main" val="972698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r>
              <a:rPr lang="fr-FR"/>
              <a:t>11.1 – Réseaux hiérarchiques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11.1.7 – </a:t>
            </a:r>
            <a:r>
              <a:rPr lang="fr-FR" sz="1200" b="0" i="0" kern="1200">
                <a:solidFill>
                  <a:schemeClr val="tx1"/>
                </a:solidFill>
                <a:effectLst/>
                <a:latin typeface="+mn-lt"/>
                <a:ea typeface="+mn-ea"/>
                <a:cs typeface="+mn-cs"/>
              </a:rPr>
              <a:t>Le rôle des réseaux commutés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11.1.8 – </a:t>
            </a:r>
            <a:r>
              <a:rPr lang="fr-FR" sz="1200" b="0" i="0" kern="1200">
                <a:solidFill>
                  <a:schemeClr val="tx1"/>
                </a:solidFill>
                <a:effectLst/>
                <a:latin typeface="+mn-lt"/>
                <a:ea typeface="+mn-ea"/>
                <a:cs typeface="+mn-cs"/>
              </a:rPr>
              <a:t>Vérifiez votre compréhension - Réseaux hiérarchiques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18</a:t>
            </a:fld>
            <a:endParaRPr/>
          </a:p>
        </p:txBody>
      </p:sp>
    </p:spTree>
    <p:extLst>
      <p:ext uri="{BB962C8B-B14F-4D97-AF65-F5344CB8AC3E}">
        <p14:creationId xmlns:p14="http://schemas.microsoft.com/office/powerpoint/2010/main" val="57659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19</a:t>
            </a:fld>
            <a:endParaRPr/>
          </a:p>
        </p:txBody>
      </p:sp>
    </p:spTree>
    <p:extLst>
      <p:ext uri="{BB962C8B-B14F-4D97-AF65-F5344CB8AC3E}">
        <p14:creationId xmlns:p14="http://schemas.microsoft.com/office/powerpoint/2010/main" val="3963291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11.2.1 – Conception pour l'évolutivité</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2449157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11.2.2 – Planification pour la redondance</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21</a:t>
            </a:fld>
            <a:endParaRPr/>
          </a:p>
        </p:txBody>
      </p:sp>
    </p:spTree>
    <p:extLst>
      <p:ext uri="{BB962C8B-B14F-4D97-AF65-F5344CB8AC3E}">
        <p14:creationId xmlns:p14="http://schemas.microsoft.com/office/powerpoint/2010/main" val="4073167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11.2.3 – Réduire la taille du domaine défaillant</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22</a:t>
            </a:fld>
            <a:endParaRPr/>
          </a:p>
        </p:txBody>
      </p:sp>
    </p:spTree>
    <p:extLst>
      <p:ext uri="{BB962C8B-B14F-4D97-AF65-F5344CB8AC3E}">
        <p14:creationId xmlns:p14="http://schemas.microsoft.com/office/powerpoint/2010/main" val="4029693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11.2.4 – Augmentation de la bande passante</a:t>
            </a:r>
          </a:p>
        </p:txBody>
      </p:sp>
      <p:sp>
        <p:nvSpPr>
          <p:cNvPr id="4" name="Slide Number Placeholder 3"/>
          <p:cNvSpPr>
            <a:spLocks noGrp="1"/>
          </p:cNvSpPr>
          <p:nvPr>
            <p:ph type="sldNum" sz="quarter" idx="5"/>
          </p:nvPr>
        </p:nvSpPr>
        <p:spPr/>
        <p:txBody>
          <a:bodyPr/>
          <a:lstStyle/>
          <a:p>
            <a:pPr rtl="0"/>
            <a:fld id="{5641018C-6CAF-B84E-B92C-ECB119457FBA}" type="slidenum">
              <a:rPr/>
              <a:t>23</a:t>
            </a:fld>
            <a:endParaRPr/>
          </a:p>
        </p:txBody>
      </p:sp>
    </p:spTree>
    <p:extLst>
      <p:ext uri="{BB962C8B-B14F-4D97-AF65-F5344CB8AC3E}">
        <p14:creationId xmlns:p14="http://schemas.microsoft.com/office/powerpoint/2010/main" val="2742892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11.2.5 – Extension de la couche d'accès</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24</a:t>
            </a:fld>
            <a:endParaRPr/>
          </a:p>
        </p:txBody>
      </p:sp>
    </p:spTree>
    <p:extLst>
      <p:ext uri="{BB962C8B-B14F-4D97-AF65-F5344CB8AC3E}">
        <p14:creationId xmlns:p14="http://schemas.microsoft.com/office/powerpoint/2010/main" val="2356214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11.2 – Réseaux évolutifs</a:t>
            </a:r>
          </a:p>
          <a:p>
            <a:pPr rtl="0"/>
            <a:r>
              <a:rPr lang="fr-FR"/>
              <a:t>11.2.6 – Précisions sur les protocoles de routage</a:t>
            </a:r>
          </a:p>
          <a:p>
            <a:pPr rtl="0"/>
            <a:r>
              <a:rPr lang="fr-FR"/>
              <a:t>11.2.7 – Vérifiez votre compréhension - Réseaux évolutifs</a:t>
            </a:r>
          </a:p>
        </p:txBody>
      </p:sp>
      <p:sp>
        <p:nvSpPr>
          <p:cNvPr id="4" name="Slide Number Placeholder 3"/>
          <p:cNvSpPr>
            <a:spLocks noGrp="1"/>
          </p:cNvSpPr>
          <p:nvPr>
            <p:ph type="sldNum" sz="quarter" idx="5"/>
          </p:nvPr>
        </p:nvSpPr>
        <p:spPr/>
        <p:txBody>
          <a:bodyPr/>
          <a:lstStyle/>
          <a:p>
            <a:pPr rtl="0"/>
            <a:fld id="{5641018C-6CAF-B84E-B92C-ECB119457FBA}" type="slidenum">
              <a:rPr/>
              <a:t>25</a:t>
            </a:fld>
            <a:endParaRPr/>
          </a:p>
        </p:txBody>
      </p:sp>
    </p:spTree>
    <p:extLst>
      <p:ext uri="{BB962C8B-B14F-4D97-AF65-F5344CB8AC3E}">
        <p14:creationId xmlns:p14="http://schemas.microsoft.com/office/powerpoint/2010/main" val="1710609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a:t>
            </a:r>
            <a:r>
              <a:rPr lang="fr-FR">
                <a:solidFill>
                  <a:schemeClr val="accent5">
                    <a:lumMod val="40000"/>
                    <a:lumOff val="60000"/>
                  </a:schemeClr>
                </a:solidFill>
              </a:rPr>
              <a:t>Matériel de commutateur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26</a:t>
            </a:fld>
            <a:endParaRPr/>
          </a:p>
        </p:txBody>
      </p:sp>
    </p:spTree>
    <p:extLst>
      <p:ext uri="{BB962C8B-B14F-4D97-AF65-F5344CB8AC3E}">
        <p14:creationId xmlns:p14="http://schemas.microsoft.com/office/powerpoint/2010/main" val="15780395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11.3.1 – </a:t>
            </a:r>
            <a:r>
              <a:rPr lang="fr-FR" sz="1200" b="0" i="0" kern="1200">
                <a:solidFill>
                  <a:schemeClr val="tx1"/>
                </a:solidFill>
                <a:effectLst/>
                <a:latin typeface="+mn-lt"/>
                <a:ea typeface="+mn-ea"/>
                <a:cs typeface="+mn-cs"/>
              </a:rPr>
              <a:t>Plate-forme de commutateur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27</a:t>
            </a:fld>
            <a:endParaRPr/>
          </a:p>
        </p:txBody>
      </p:sp>
    </p:spTree>
    <p:extLst>
      <p:ext uri="{BB962C8B-B14F-4D97-AF65-F5344CB8AC3E}">
        <p14:creationId xmlns:p14="http://schemas.microsoft.com/office/powerpoint/2010/main" val="670726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 (Suite)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11.3.1 – </a:t>
            </a:r>
            <a:r>
              <a:rPr lang="fr-FR" sz="1200" b="0" i="0" kern="1200">
                <a:solidFill>
                  <a:schemeClr val="tx1"/>
                </a:solidFill>
                <a:effectLst/>
                <a:latin typeface="+mn-lt"/>
                <a:ea typeface="+mn-ea"/>
                <a:cs typeface="+mn-cs"/>
              </a:rPr>
              <a:t>Plate-forme de commutateur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28</a:t>
            </a:fld>
            <a:endParaRPr/>
          </a:p>
        </p:txBody>
      </p:sp>
    </p:spTree>
    <p:extLst>
      <p:ext uri="{BB962C8B-B14F-4D97-AF65-F5344CB8AC3E}">
        <p14:creationId xmlns:p14="http://schemas.microsoft.com/office/powerpoint/2010/main" val="1250247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 (Suite)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11.3.1 – </a:t>
            </a:r>
            <a:r>
              <a:rPr lang="fr-FR" sz="1200" b="0" i="0" kern="1200">
                <a:solidFill>
                  <a:schemeClr val="tx1"/>
                </a:solidFill>
                <a:effectLst/>
                <a:latin typeface="+mn-lt"/>
                <a:ea typeface="+mn-ea"/>
                <a:cs typeface="+mn-cs"/>
              </a:rPr>
              <a:t>Plate-forme de commutateur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29</a:t>
            </a:fld>
            <a:endParaRPr/>
          </a:p>
        </p:txBody>
      </p:sp>
    </p:spTree>
    <p:extLst>
      <p:ext uri="{BB962C8B-B14F-4D97-AF65-F5344CB8AC3E}">
        <p14:creationId xmlns:p14="http://schemas.microsoft.com/office/powerpoint/2010/main" val="1888482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11.3.2 – </a:t>
            </a:r>
            <a:r>
              <a:rPr lang="fr-FR" sz="1200" b="0" i="0" kern="1200">
                <a:solidFill>
                  <a:schemeClr val="tx1"/>
                </a:solidFill>
                <a:effectLst/>
                <a:latin typeface="+mn-lt"/>
                <a:ea typeface="+mn-ea"/>
                <a:cs typeface="+mn-cs"/>
              </a:rPr>
              <a:t>Facteurs de forme de commutateur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1784094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 </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11.3.2 – </a:t>
            </a:r>
            <a:r>
              <a:rPr lang="fr-FR" sz="1200" b="0" i="0" kern="1200">
                <a:solidFill>
                  <a:schemeClr val="tx1"/>
                </a:solidFill>
                <a:effectLst/>
                <a:latin typeface="+mn-lt"/>
                <a:ea typeface="+mn-ea"/>
                <a:cs typeface="+mn-cs"/>
              </a:rPr>
              <a:t>Facteurs de forme de commutateur (Suite)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3398291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11.3.3 – </a:t>
            </a:r>
            <a:r>
              <a:rPr lang="fr-FR" sz="1200" b="0" i="0" kern="1200">
                <a:solidFill>
                  <a:schemeClr val="tx1"/>
                </a:solidFill>
                <a:effectLst/>
                <a:latin typeface="+mn-lt"/>
                <a:ea typeface="+mn-ea"/>
                <a:cs typeface="+mn-cs"/>
              </a:rPr>
              <a:t>Densité du ports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32</a:t>
            </a:fld>
            <a:endParaRPr/>
          </a:p>
        </p:txBody>
      </p:sp>
    </p:spTree>
    <p:extLst>
      <p:ext uri="{BB962C8B-B14F-4D97-AF65-F5344CB8AC3E}">
        <p14:creationId xmlns:p14="http://schemas.microsoft.com/office/powerpoint/2010/main" val="8384304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11.3.4 – Débits de transfert</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33</a:t>
            </a:fld>
            <a:endParaRPr/>
          </a:p>
        </p:txBody>
      </p:sp>
    </p:spTree>
    <p:extLst>
      <p:ext uri="{BB962C8B-B14F-4D97-AF65-F5344CB8AC3E}">
        <p14:creationId xmlns:p14="http://schemas.microsoft.com/office/powerpoint/2010/main" val="19059181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11.3.5 – </a:t>
            </a:r>
            <a:r>
              <a:rPr lang="fr-FR" sz="1200" b="0" i="0" kern="1200">
                <a:solidFill>
                  <a:schemeClr val="tx1"/>
                </a:solidFill>
                <a:effectLst/>
                <a:latin typeface="+mn-lt"/>
                <a:ea typeface="+mn-ea"/>
                <a:cs typeface="+mn-cs"/>
              </a:rPr>
              <a:t>Power over Ethernet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34</a:t>
            </a:fld>
            <a:endParaRPr/>
          </a:p>
        </p:txBody>
      </p:sp>
    </p:spTree>
    <p:extLst>
      <p:ext uri="{BB962C8B-B14F-4D97-AF65-F5344CB8AC3E}">
        <p14:creationId xmlns:p14="http://schemas.microsoft.com/office/powerpoint/2010/main" val="1247029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11.3.6 – </a:t>
            </a:r>
            <a:r>
              <a:rPr lang="fr-FR" sz="1200" b="0" i="0" kern="1200">
                <a:solidFill>
                  <a:schemeClr val="tx1"/>
                </a:solidFill>
                <a:effectLst/>
                <a:latin typeface="+mn-lt"/>
                <a:ea typeface="+mn-ea"/>
                <a:cs typeface="+mn-cs"/>
              </a:rPr>
              <a:t>La commutation multicouche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35</a:t>
            </a:fld>
            <a:endParaRPr/>
          </a:p>
        </p:txBody>
      </p:sp>
    </p:spTree>
    <p:extLst>
      <p:ext uri="{BB962C8B-B14F-4D97-AF65-F5344CB8AC3E}">
        <p14:creationId xmlns:p14="http://schemas.microsoft.com/office/powerpoint/2010/main" val="3460071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11.3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11.3.7 – Considérations commerciales pour la sélection des commutateurs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11.3.8</a:t>
            </a:r>
            <a:r>
              <a:rPr lang="fr-FR"/>
              <a:t> – </a:t>
            </a:r>
            <a:r>
              <a:rPr lang="fr-FR" sz="1200" b="0" i="0" kern="1200">
                <a:solidFill>
                  <a:schemeClr val="tx1"/>
                </a:solidFill>
                <a:effectLst/>
                <a:latin typeface="+mn-lt"/>
                <a:ea typeface="+mn-ea"/>
                <a:cs typeface="+mn-cs"/>
              </a:rPr>
              <a:t>Vérifiez votre compréhension - Matériel de commutateur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455132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a:t>
            </a:r>
            <a:r>
              <a:rPr lang="fr-FR">
                <a:solidFill>
                  <a:schemeClr val="accent5">
                    <a:lumMod val="40000"/>
                    <a:lumOff val="60000"/>
                  </a:schemeClr>
                </a:solidFill>
              </a:rPr>
              <a:t>Matériel de routeur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37</a:t>
            </a:fld>
            <a:endParaRPr/>
          </a:p>
        </p:txBody>
      </p:sp>
    </p:spTree>
    <p:extLst>
      <p:ext uri="{BB962C8B-B14F-4D97-AF65-F5344CB8AC3E}">
        <p14:creationId xmlns:p14="http://schemas.microsoft.com/office/powerpoint/2010/main" val="4792285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11.4.1 – </a:t>
            </a:r>
            <a:r>
              <a:rPr lang="fr-FR" sz="1200" b="0" i="0" kern="1200">
                <a:solidFill>
                  <a:schemeClr val="tx1"/>
                </a:solidFill>
                <a:effectLst/>
                <a:latin typeface="+mn-lt"/>
                <a:ea typeface="+mn-ea"/>
                <a:cs typeface="+mn-cs"/>
              </a:rPr>
              <a:t>Spécifications des routeurs</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38</a:t>
            </a:fld>
            <a:endParaRPr/>
          </a:p>
        </p:txBody>
      </p:sp>
    </p:spTree>
    <p:extLst>
      <p:ext uri="{BB962C8B-B14F-4D97-AF65-F5344CB8AC3E}">
        <p14:creationId xmlns:p14="http://schemas.microsoft.com/office/powerpoint/2010/main" val="40351797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11.4.2 – </a:t>
            </a:r>
            <a:r>
              <a:rPr lang="fr-FR" sz="1200" b="0" i="0" kern="1200">
                <a:solidFill>
                  <a:schemeClr val="tx1"/>
                </a:solidFill>
                <a:effectLst/>
                <a:latin typeface="+mn-lt"/>
                <a:ea typeface="+mn-ea"/>
                <a:cs typeface="+mn-cs"/>
              </a:rPr>
              <a:t>Routeurs Cisco</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9344043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11.4.2 – </a:t>
            </a:r>
            <a:r>
              <a:rPr lang="fr-FR" sz="1200" b="0" i="0" kern="1200">
                <a:solidFill>
                  <a:schemeClr val="tx1"/>
                </a:solidFill>
                <a:effectLst/>
                <a:latin typeface="+mn-lt"/>
                <a:ea typeface="+mn-ea"/>
                <a:cs typeface="+mn-cs"/>
              </a:rPr>
              <a:t>Routeurs Cisco</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40</a:t>
            </a:fld>
            <a:endParaRPr/>
          </a:p>
        </p:txBody>
      </p:sp>
    </p:spTree>
    <p:extLst>
      <p:ext uri="{BB962C8B-B14F-4D97-AF65-F5344CB8AC3E}">
        <p14:creationId xmlns:p14="http://schemas.microsoft.com/office/powerpoint/2010/main" val="272119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11.4.2 – </a:t>
            </a:r>
            <a:r>
              <a:rPr lang="fr-FR" sz="1200" b="0" i="0" kern="1200">
                <a:solidFill>
                  <a:schemeClr val="tx1"/>
                </a:solidFill>
                <a:effectLst/>
                <a:latin typeface="+mn-lt"/>
                <a:ea typeface="+mn-ea"/>
                <a:cs typeface="+mn-cs"/>
              </a:rPr>
              <a:t>Routeurs Cisco</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3848178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11.4.2 – </a:t>
            </a:r>
            <a:r>
              <a:rPr lang="fr-FR" sz="1200" b="0" i="0" kern="1200">
                <a:solidFill>
                  <a:schemeClr val="tx1"/>
                </a:solidFill>
                <a:effectLst/>
                <a:latin typeface="+mn-lt"/>
                <a:ea typeface="+mn-ea"/>
                <a:cs typeface="+mn-cs"/>
              </a:rPr>
              <a:t>Routeurs Cisco</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39621222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11.4.3 – </a:t>
            </a:r>
            <a:r>
              <a:rPr lang="fr-FR" sz="1200" b="0" i="0" kern="1200">
                <a:solidFill>
                  <a:schemeClr val="tx1"/>
                </a:solidFill>
                <a:effectLst/>
                <a:latin typeface="+mn-lt"/>
                <a:ea typeface="+mn-ea"/>
                <a:cs typeface="+mn-cs"/>
              </a:rPr>
              <a:t>Facteurs de forme du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11.4.4</a:t>
            </a:r>
            <a:r>
              <a:rPr lang="fr-FR"/>
              <a:t> – Vérifiez votre compréhension - Matériel du routeur</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36753939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11.4.3 – </a:t>
            </a:r>
            <a:r>
              <a:rPr lang="fr-FR" sz="1200" b="0" i="0" kern="1200">
                <a:solidFill>
                  <a:schemeClr val="tx1"/>
                </a:solidFill>
                <a:effectLst/>
                <a:latin typeface="+mn-lt"/>
                <a:ea typeface="+mn-ea"/>
                <a:cs typeface="+mn-cs"/>
              </a:rPr>
              <a:t>Facteurs de forme du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11.4.4</a:t>
            </a:r>
            <a:r>
              <a:rPr lang="fr-FR"/>
              <a:t> – Vérifiez votre compréhension - Matériel du routeur</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44</a:t>
            </a:fld>
            <a:endParaRPr/>
          </a:p>
        </p:txBody>
      </p:sp>
    </p:spTree>
    <p:extLst>
      <p:ext uri="{BB962C8B-B14F-4D97-AF65-F5344CB8AC3E}">
        <p14:creationId xmlns:p14="http://schemas.microsoft.com/office/powerpoint/2010/main" val="6205130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11.4.3 – </a:t>
            </a:r>
            <a:r>
              <a:rPr lang="fr-FR" sz="1200" b="0" i="0" kern="1200">
                <a:solidFill>
                  <a:schemeClr val="tx1"/>
                </a:solidFill>
                <a:effectLst/>
                <a:latin typeface="+mn-lt"/>
                <a:ea typeface="+mn-ea"/>
                <a:cs typeface="+mn-cs"/>
              </a:rPr>
              <a:t>Facteurs de forme du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11.4.4</a:t>
            </a:r>
            <a:r>
              <a:rPr lang="fr-FR"/>
              <a:t> – Vérifiez votre compréhension - Matériel du routeur</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413037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11.4 – Matériel de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11.4.3 – </a:t>
            </a:r>
            <a:r>
              <a:rPr lang="fr-FR" sz="1200" b="0" i="0" kern="1200">
                <a:solidFill>
                  <a:schemeClr val="tx1"/>
                </a:solidFill>
                <a:effectLst/>
                <a:latin typeface="+mn-lt"/>
                <a:ea typeface="+mn-ea"/>
                <a:cs typeface="+mn-cs"/>
              </a:rPr>
              <a:t>Facteurs de forme du routeur</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11.4.4</a:t>
            </a:r>
            <a:r>
              <a:rPr lang="fr-FR"/>
              <a:t> – Vérifiez votre compréhension - Matériel du routeur</a:t>
            </a:r>
          </a:p>
          <a:p>
            <a:endParaRPr lang="en-US" dirty="0"/>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46</a:t>
            </a:fld>
            <a:endParaRPr/>
          </a:p>
        </p:txBody>
      </p:sp>
    </p:spTree>
    <p:extLst>
      <p:ext uri="{BB962C8B-B14F-4D97-AF65-F5344CB8AC3E}">
        <p14:creationId xmlns:p14="http://schemas.microsoft.com/office/powerpoint/2010/main" val="22654607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11.5 - Module pratique et questionnaire</a:t>
            </a:r>
          </a:p>
          <a:p>
            <a:pPr>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47</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11 – Conception de réseau</a:t>
            </a:r>
          </a:p>
          <a:p>
            <a:pPr rtl="0"/>
            <a:r>
              <a:rPr lang="fr-FR"/>
              <a:t>11.5 – Module pratique et questionnaire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11.5.1 – Packet Tracer - Comparer les périphériques de couche 2 et de couche 3</a:t>
            </a:r>
          </a:p>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48</a:t>
            </a:fld>
            <a:endParaRPr/>
          </a:p>
        </p:txBody>
      </p:sp>
    </p:spTree>
    <p:extLst>
      <p:ext uri="{BB962C8B-B14F-4D97-AF65-F5344CB8AC3E}">
        <p14:creationId xmlns:p14="http://schemas.microsoft.com/office/powerpoint/2010/main" val="2994776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49</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11 – Conception de réseau</a:t>
            </a:r>
          </a:p>
          <a:p>
            <a:pPr rtl="0"/>
            <a:r>
              <a:rPr lang="fr-FR"/>
              <a:t>11.5 – Module pratique et questionnaire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11.5.2 – Qu'est-ce que j'ai appris dans ce module?</a:t>
            </a:r>
          </a:p>
        </p:txBody>
      </p:sp>
    </p:spTree>
    <p:extLst>
      <p:ext uri="{BB962C8B-B14F-4D97-AF65-F5344CB8AC3E}">
        <p14:creationId xmlns:p14="http://schemas.microsoft.com/office/powerpoint/2010/main" val="14768241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50</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fr-FR"/>
              <a:t>11 – Conception de réseau</a:t>
            </a:r>
          </a:p>
          <a:p>
            <a:pPr rtl="0"/>
            <a:r>
              <a:rPr lang="fr-FR"/>
              <a:t>11.5 – Module pratique et questionnaire</a:t>
            </a:r>
          </a:p>
          <a:p>
            <a:pPr marL="0" marR="0" lvl="0" indent="0" algn="l" defTabSz="457200" rtl="0" eaLnBrk="1" fontAlgn="auto" latinLnBrk="0" hangingPunct="1">
              <a:lnSpc>
                <a:spcPct val="100000"/>
              </a:lnSpc>
              <a:spcBef>
                <a:spcPts val="0"/>
              </a:spcBef>
              <a:spcAft>
                <a:spcPts val="0"/>
              </a:spcAft>
              <a:buClrTx/>
              <a:buSzTx/>
              <a:buFontTx/>
              <a:buNone/>
              <a:tabLst/>
              <a:defRPr/>
            </a:pPr>
            <a:r>
              <a:rPr lang="fr-FR"/>
              <a:t>11.5.2 – Qu'est-ce que j'ai appris dans ce module?</a:t>
            </a:r>
          </a:p>
        </p:txBody>
      </p:sp>
    </p:spTree>
    <p:extLst>
      <p:ext uri="{BB962C8B-B14F-4D97-AF65-F5344CB8AC3E}">
        <p14:creationId xmlns:p14="http://schemas.microsoft.com/office/powerpoint/2010/main" val="38551180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51</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246742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1546002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52</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695431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Cisco Networking Academy</a:t>
            </a:r>
          </a:p>
          <a:p>
            <a:pPr rtl="0">
              <a:buFontTx/>
              <a:buNone/>
            </a:pPr>
            <a:r>
              <a:rPr lang="fr-FR" b="0" baseline="0"/>
              <a:t>Réseau, Sécurité et Automatisation D'entreprise</a:t>
            </a:r>
            <a:r>
              <a:rPr lang="fr-FR" b="0"/>
              <a:t>v7.0 (ENSA)</a:t>
            </a:r>
          </a:p>
          <a:p>
            <a:pPr rtl="0"/>
            <a:r>
              <a:rPr lang="fr-FR">
                <a:solidFill>
                  <a:schemeClr val="accent5">
                    <a:lumMod val="40000"/>
                    <a:lumOff val="60000"/>
                  </a:schemeClr>
                </a:solidFill>
              </a:rPr>
              <a:t>Module 11: Conception de réseau</a:t>
            </a:r>
          </a:p>
        </p:txBody>
      </p:sp>
      <p:sp>
        <p:nvSpPr>
          <p:cNvPr id="4" name="Slide Number Placeholder 3"/>
          <p:cNvSpPr>
            <a:spLocks noGrp="1"/>
          </p:cNvSpPr>
          <p:nvPr>
            <p:ph type="sldNum" sz="quarter" idx="10"/>
          </p:nvPr>
        </p:nvSpPr>
        <p:spPr/>
        <p:txBody>
          <a:bodyPr/>
          <a:lstStyle/>
          <a:p>
            <a:pPr rtl="0"/>
            <a:fld id="{5641018C-6CAF-B84E-B92C-ECB119457FBA}" type="slidenum">
              <a:rPr/>
              <a:t>9</a:t>
            </a:fld>
            <a:endParaRPr/>
          </a:p>
        </p:txBody>
      </p:sp>
    </p:spTree>
    <p:extLst>
      <p:ext uri="{BB962C8B-B14F-4D97-AF65-F5344CB8AC3E}">
        <p14:creationId xmlns:p14="http://schemas.microsoft.com/office/powerpoint/2010/main" val="50811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10</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buFontTx/>
              <a:buNone/>
            </a:pPr>
            <a:r>
              <a:rPr lang="fr-FR" sz="1200" b="0"/>
              <a:t>11.0 - Présentation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11.0.2 - </a:t>
            </a:r>
            <a:r>
              <a:rPr lang="fr-FR" sz="1200" kern="1200">
                <a:solidFill>
                  <a:schemeClr val="tx1"/>
                </a:solidFill>
                <a:latin typeface="+mn-lt"/>
                <a:ea typeface="+mn-ea"/>
                <a:cs typeface="+mn-cs"/>
              </a:rPr>
              <a:t>Qu'</a:t>
            </a:r>
            <a:r>
              <a:rPr lang="fr-FR" sz="1200" kern="1200" baseline="0">
                <a:solidFill>
                  <a:schemeClr val="tx1"/>
                </a:solidFill>
                <a:latin typeface="+mn-lt"/>
                <a:ea typeface="+mn-ea"/>
                <a:cs typeface="+mn-cs"/>
              </a:rPr>
              <a:t>est-ce que je vais apprendre dans ce module?</a:t>
            </a:r>
          </a:p>
          <a:p>
            <a:pPr>
              <a:buFontTx/>
              <a:buNone/>
            </a:pPr>
            <a:endParaRPr lang="en-GB" dirty="0"/>
          </a:p>
        </p:txBody>
      </p:sp>
    </p:spTree>
    <p:extLst>
      <p:ext uri="{BB962C8B-B14F-4D97-AF65-F5344CB8AC3E}">
        <p14:creationId xmlns:p14="http://schemas.microsoft.com/office/powerpoint/2010/main" val="173444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a:solidFill>
                  <a:schemeClr val="accent5">
                    <a:lumMod val="40000"/>
                    <a:lumOff val="60000"/>
                  </a:schemeClr>
                </a:solidFill>
              </a:rPr>
              <a:t>11</a:t>
            </a:r>
            <a:r>
              <a:rPr lang="fr-FR" sz="1200" baseline="0">
                <a:solidFill>
                  <a:schemeClr val="accent5">
                    <a:lumMod val="40000"/>
                    <a:lumOff val="60000"/>
                  </a:schemeClr>
                </a:solidFill>
              </a:rPr>
              <a:t> – </a:t>
            </a:r>
            <a:r>
              <a:rPr lang="fr-FR" sz="1200">
                <a:solidFill>
                  <a:schemeClr val="accent5">
                    <a:lumMod val="40000"/>
                    <a:lumOff val="60000"/>
                  </a:schemeClr>
                </a:solidFill>
              </a:rPr>
              <a:t>Conception de réseau</a:t>
            </a:r>
          </a:p>
          <a:p>
            <a:pPr rtl="0">
              <a:buFontTx/>
              <a:buNone/>
            </a:pPr>
            <a:r>
              <a:rPr lang="fr-FR" sz="1200" b="0"/>
              <a:t>11.1 – </a:t>
            </a:r>
            <a:r>
              <a:rPr lang="fr-FR"/>
              <a:t>Réseaux hiérarchiques</a:t>
            </a:r>
          </a:p>
        </p:txBody>
      </p:sp>
      <p:sp>
        <p:nvSpPr>
          <p:cNvPr id="4" name="Slide Number Placeholder 3"/>
          <p:cNvSpPr>
            <a:spLocks noGrp="1"/>
          </p:cNvSpPr>
          <p:nvPr>
            <p:ph type="sldNum" sz="quarter" idx="10"/>
          </p:nvPr>
        </p:nvSpPr>
        <p:spPr/>
        <p:txBody>
          <a:bodyPr/>
          <a:lstStyle/>
          <a:p>
            <a:pPr rtl="0"/>
            <a:fld id="{5641018C-6CAF-B84E-B92C-ECB119457FBA}" type="slidenum">
              <a:rPr/>
              <a:t>11</a:t>
            </a:fld>
            <a:endParaRPr/>
          </a:p>
        </p:txBody>
      </p:sp>
    </p:spTree>
    <p:extLst>
      <p:ext uri="{BB962C8B-B14F-4D97-AF65-F5344CB8AC3E}">
        <p14:creationId xmlns:p14="http://schemas.microsoft.com/office/powerpoint/2010/main" val="6255296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 xmlns:c="http://schemas.openxmlformats.org/drawingml/2006/chart" xmlns:c15="http://schemas.microsoft.com/office/drawing/2012/char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2011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2011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 xmlns:c="http://schemas.openxmlformats.org/drawingml/2006/chart" xmlns:c15="http://schemas.microsoft.com/office/drawing/2012/char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22.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11: Conception de réseau</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 l'instructeur</a:t>
            </a:r>
          </a:p>
        </p:txBody>
      </p:sp>
      <p:sp>
        <p:nvSpPr>
          <p:cNvPr id="7" name="Subtitle 6"/>
          <p:cNvSpPr>
            <a:spLocks noGrp="1"/>
          </p:cNvSpPr>
          <p:nvPr>
            <p:ph type="subTitle" idx="1"/>
          </p:nvPr>
        </p:nvSpPr>
        <p:spPr>
          <a:xfrm>
            <a:off x="469496" y="3809526"/>
            <a:ext cx="3994220" cy="902174"/>
          </a:xfrm>
        </p:spPr>
        <p:txBody>
          <a:bodyPr/>
          <a:lstStyle/>
          <a:p>
            <a:pPr rtl="0"/>
            <a:r>
              <a:rPr lang="fr-FR">
                <a:solidFill>
                  <a:schemeClr val="accent5">
                    <a:lumMod val="40000"/>
                    <a:lumOff val="60000"/>
                  </a:schemeClr>
                </a:solidFill>
              </a:rPr>
              <a:t>Réseau, Sécurité et Automatisation D'entreprise v7.0 (ENSA) </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du Module</a:t>
            </a:r>
          </a:p>
        </p:txBody>
      </p:sp>
      <p:sp>
        <p:nvSpPr>
          <p:cNvPr id="3" name="Rectangle 1">
            <a:extLst>
              <a:ext uri="{FF2B5EF4-FFF2-40B4-BE49-F238E27FC236}">
                <a16:creationId xmlns="" xmlns:c="http://schemas.openxmlformats.org/drawingml/2006/chart" xmlns:c15="http://schemas.microsoft.com/office/drawing/2012/chart" xmlns:a16="http://schemas.microsoft.com/office/drawing/2014/main" id="{B5758CB9-E7D6-4639-ACDC-3F86DC2D2F72}"/>
              </a:ext>
            </a:extLst>
          </p:cNvPr>
          <p:cNvSpPr>
            <a:spLocks noChangeArrowheads="1"/>
          </p:cNvSpPr>
          <p:nvPr/>
        </p:nvSpPr>
        <p:spPr bwMode="auto">
          <a:xfrm>
            <a:off x="169682" y="769893"/>
            <a:ext cx="880463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Titre du Module: </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Conception de réseau</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endParaRPr>
          </a:p>
          <a:p>
            <a:pPr lvl="0" defTabSz="914400" rtl="0" eaLnBrk="0" hangingPunct="0"/>
            <a:r>
              <a:rPr kumimoji="0" lang="fr-FR" sz="1600" b="1"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Objectif du Module</a:t>
            </a:r>
            <a:r>
              <a:rPr kumimoji="0" lang="fr-FR" sz="1600" b="0" i="0" u="none" strike="noStrike" cap="none" normalizeH="0" baseline="0">
                <a:ln>
                  <a:noFill/>
                </a:ln>
                <a:solidFill>
                  <a:schemeClr val="tx1"/>
                </a:solidFill>
                <a:effectLst/>
                <a:latin typeface="+mn-lt"/>
                <a:ea typeface="Calibri" panose="020F0502020204030204" pitchFamily="34" charset="0"/>
                <a:cs typeface="Calibri" panose="020F0502020204030204" pitchFamily="34" charset="0"/>
              </a:rPr>
              <a:t>: </a:t>
            </a:r>
            <a:r>
              <a:rPr lang="fr-FR" sz="1600">
                <a:latin typeface="+mn-lt"/>
                <a:ea typeface="Calibri" panose="020F0502020204030204" pitchFamily="34" charset="0"/>
                <a:cs typeface="Calibri" panose="020F0502020204030204" pitchFamily="34" charset="0"/>
              </a:rPr>
              <a:t>Expliquer les caractéristiques des architectures réseau évolutives.</a:t>
            </a:r>
          </a:p>
        </p:txBody>
      </p:sp>
      <p:graphicFrame>
        <p:nvGraphicFramePr>
          <p:cNvPr id="2" name="Table 1">
            <a:extLst>
              <a:ext uri="{FF2B5EF4-FFF2-40B4-BE49-F238E27FC236}">
                <a16:creationId xmlns="" xmlns:c="http://schemas.openxmlformats.org/drawingml/2006/chart" xmlns:c15="http://schemas.microsoft.com/office/drawing/2012/chart" xmlns:a16="http://schemas.microsoft.com/office/drawing/2014/main" id="{E974E1EB-2DBE-496F-B0B0-6C44227DA401}"/>
              </a:ext>
            </a:extLst>
          </p:cNvPr>
          <p:cNvGraphicFramePr>
            <a:graphicFrameLocks noGrp="1"/>
          </p:cNvGraphicFramePr>
          <p:nvPr>
            <p:extLst>
              <p:ext uri="{D42A27DB-BD31-4B8C-83A1-F6EECF244321}">
                <p14:modId xmlns:p14="http://schemas.microsoft.com/office/powerpoint/2010/main" val="396606940"/>
              </p:ext>
            </p:extLst>
          </p:nvPr>
        </p:nvGraphicFramePr>
        <p:xfrm>
          <a:off x="396000" y="1620000"/>
          <a:ext cx="8328900" cy="2591151"/>
        </p:xfrm>
        <a:graphic>
          <a:graphicData uri="http://schemas.openxmlformats.org/drawingml/2006/table">
            <a:tbl>
              <a:tblPr firstRow="1" firstCol="1" bandRow="1">
                <a:tableStyleId>{5C22544A-7EE6-4342-B048-85BDC9FD1C3A}</a:tableStyleId>
              </a:tblPr>
              <a:tblGrid>
                <a:gridCol w="4120000">
                  <a:extLst>
                    <a:ext uri="{9D8B030D-6E8A-4147-A177-3AD203B41FA5}">
                      <a16:colId xmlns="" xmlns:c="http://schemas.openxmlformats.org/drawingml/2006/chart" xmlns:c15="http://schemas.microsoft.com/office/drawing/2012/chart" xmlns:a16="http://schemas.microsoft.com/office/drawing/2014/main" val="1523797708"/>
                    </a:ext>
                  </a:extLst>
                </a:gridCol>
                <a:gridCol w="4208900">
                  <a:extLst>
                    <a:ext uri="{9D8B030D-6E8A-4147-A177-3AD203B41FA5}">
                      <a16:colId xmlns="" xmlns:c="http://schemas.openxmlformats.org/drawingml/2006/chart" xmlns:c15="http://schemas.microsoft.com/office/drawing/2012/chart" xmlns:a16="http://schemas.microsoft.com/office/drawing/2014/main" val="2750207184"/>
                    </a:ext>
                  </a:extLst>
                </a:gridCol>
              </a:tblGrid>
              <a:tr h="216347">
                <a:tc>
                  <a:txBody>
                    <a:bodyPr/>
                    <a:lstStyle/>
                    <a:p>
                      <a:pPr marL="0" marR="0" rtl="0">
                        <a:lnSpc>
                          <a:spcPct val="107000"/>
                        </a:lnSpc>
                        <a:spcBef>
                          <a:spcPts val="0"/>
                        </a:spcBef>
                        <a:spcAft>
                          <a:spcPts val="0"/>
                        </a:spcAft>
                      </a:pPr>
                      <a:r>
                        <a:rPr lang="fr-FR" sz="1400">
                          <a:effectLst/>
                        </a:rPr>
                        <a:t>Titre du rubrique</a:t>
                      </a:r>
                    </a:p>
                  </a:txBody>
                  <a:tcPr marL="68580" marR="68580" marT="0" marB="0"/>
                </a:tc>
                <a:tc>
                  <a:txBody>
                    <a:bodyPr/>
                    <a:lstStyle/>
                    <a:p>
                      <a:pPr marL="0" marR="0" rtl="0">
                        <a:lnSpc>
                          <a:spcPct val="107000"/>
                        </a:lnSpc>
                        <a:spcBef>
                          <a:spcPts val="0"/>
                        </a:spcBef>
                        <a:spcAft>
                          <a:spcPts val="0"/>
                        </a:spcAft>
                      </a:pPr>
                      <a:r>
                        <a:rPr lang="fr-FR" sz="1400">
                          <a:effectLst/>
                        </a:rPr>
                        <a:t>Objectif du rubrique</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874061904"/>
                  </a:ext>
                </a:extLst>
              </a:tr>
              <a:tr h="55934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Réseaux hiérarchiques</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comment les données, la voix et la vidéo convergent sur un réseau commuté.</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646858405"/>
                  </a:ext>
                </a:extLst>
              </a:tr>
              <a:tr h="55934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Réseaux évolutifs</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les considérations relatives à la conception d'un réseau évolutif.</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435904258"/>
                  </a:ext>
                </a:extLst>
              </a:tr>
              <a:tr h="55934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Matériel de commutateur</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Expliquer la prise en charge des exigences réseau grâce aux caractéristiques du matériel de commutation.</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138032680"/>
                  </a:ext>
                </a:extLst>
              </a:tr>
              <a:tr h="559340">
                <a:tc>
                  <a:txBody>
                    <a:bodyPr/>
                    <a:lstStyle/>
                    <a:p>
                      <a:pPr marL="0" marR="0" rtl="0">
                        <a:lnSpc>
                          <a:spcPct val="107000"/>
                        </a:lnSpc>
                        <a:spcBef>
                          <a:spcPts val="0"/>
                        </a:spcBef>
                        <a:spcAft>
                          <a:spcPts val="0"/>
                        </a:spcAft>
                      </a:pPr>
                      <a:r>
                        <a:rPr lang="fr-FR" sz="1400">
                          <a:effectLst/>
                          <a:latin typeface="+mn-lt"/>
                          <a:ea typeface="Calibri" panose="020F0502020204030204" pitchFamily="34" charset="0"/>
                          <a:cs typeface="Times New Roman" panose="02020603050405020304" pitchFamily="18" charset="0"/>
                        </a:rPr>
                        <a:t>Matériel de routeur</a:t>
                      </a:r>
                    </a:p>
                  </a:txBody>
                  <a:tcPr marL="68580" marR="68580" marT="0" marB="0"/>
                </a:tc>
                <a:tc>
                  <a:txBody>
                    <a:bodyPr/>
                    <a:lstStyle/>
                    <a:p>
                      <a:pPr marL="0" marR="0" rtl="0">
                        <a:lnSpc>
                          <a:spcPct val="107000"/>
                        </a:lnSpc>
                        <a:spcBef>
                          <a:spcPts val="0"/>
                        </a:spcBef>
                        <a:spcAft>
                          <a:spcPts val="0"/>
                        </a:spcAft>
                      </a:pPr>
                      <a:r>
                        <a:rPr lang="fr-FR" sz="1400" kern="1200">
                          <a:solidFill>
                            <a:srgbClr val="000000"/>
                          </a:solidFill>
                          <a:effectLst/>
                          <a:latin typeface="+mn-lt"/>
                          <a:ea typeface="+mn-ea"/>
                          <a:cs typeface="+mn-cs"/>
                        </a:rPr>
                        <a:t>Décrire les types de routeurs disponibles pour les réseaux des PME.</a:t>
                      </a:r>
                    </a:p>
                  </a:txBody>
                  <a:tcPr marL="68580" marR="68580" marT="0" marB="0"/>
                </a:tc>
                <a:extLst>
                  <a:ext uri="{0D108BD9-81ED-4DB2-BD59-A6C34878D82A}">
                    <a16:rowId xmlns="" xmlns:c="http://schemas.openxmlformats.org/drawingml/2006/chart" xmlns:c15="http://schemas.microsoft.com/office/drawing/2012/chart" xmlns:a16="http://schemas.microsoft.com/office/drawing/2014/main" val="373317805"/>
                  </a:ext>
                </a:extLst>
              </a:tr>
            </a:tbl>
          </a:graphicData>
        </a:graphic>
      </p:graphicFrame>
    </p:spTree>
    <p:custDataLst>
      <p:tags r:id="rId1"/>
    </p:custDataLst>
    <p:extLst>
      <p:ext uri="{BB962C8B-B14F-4D97-AF65-F5344CB8AC3E}">
        <p14:creationId xmlns:p14="http://schemas.microsoft.com/office/powerpoint/2010/main" val="94570917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11.1 Réseaux hiérarchiques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152400"/>
            <a:ext cx="8345488" cy="731837"/>
          </a:xfrm>
        </p:spPr>
        <p:txBody>
          <a:bodyPr/>
          <a:lstStyle/>
          <a:p>
            <a:pPr rtl="0">
              <a:lnSpc>
                <a:spcPct val="100000"/>
              </a:lnSpc>
            </a:pPr>
            <a:r>
              <a:rPr lang="fr-FR" sz="1600" dirty="0"/>
              <a:t>Réseaux hiérarchiques</a:t>
            </a:r>
            <a:r>
              <a:rPr lang="en-US" dirty="0"/>
              <a:t/>
            </a:r>
            <a:br>
              <a:rPr lang="en-US" dirty="0"/>
            </a:br>
            <a:r>
              <a:rPr lang="fr-FR" sz="2400" dirty="0"/>
              <a:t>Vidéo - Conception de réseau à trois couches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48905" y="1036784"/>
            <a:ext cx="8508828" cy="359650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indent="0" algn="l" defTabSz="684213" rtl="0" fontAlgn="base">
              <a:spcBef>
                <a:spcPts val="300"/>
              </a:spcBef>
              <a:spcAft>
                <a:spcPts val="300"/>
              </a:spcAft>
              <a:buClr>
                <a:schemeClr val="tx2"/>
              </a:buClr>
              <a:buSzPct val="90000"/>
            </a:pPr>
            <a:r>
              <a:rPr lang="fr-FR" sz="1600" dirty="0">
                <a:solidFill>
                  <a:srgbClr val="000000"/>
                </a:solidFill>
              </a:rPr>
              <a:t>Cette vidéo montrera un modèle à trois couches dans la conception de réseau.</a:t>
            </a:r>
          </a:p>
        </p:txBody>
      </p:sp>
    </p:spTree>
    <p:extLst>
      <p:ext uri="{BB962C8B-B14F-4D97-AF65-F5344CB8AC3E}">
        <p14:creationId xmlns:p14="http://schemas.microsoft.com/office/powerpoint/2010/main" val="167106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59267"/>
            <a:ext cx="8345488" cy="731837"/>
          </a:xfrm>
        </p:spPr>
        <p:txBody>
          <a:bodyPr/>
          <a:lstStyle/>
          <a:p>
            <a:pPr rtl="0">
              <a:lnSpc>
                <a:spcPct val="100000"/>
              </a:lnSpc>
            </a:pPr>
            <a:r>
              <a:rPr lang="fr-FR" sz="1600" dirty="0"/>
              <a:t>Réseaux hiérarchiques</a:t>
            </a:r>
            <a:r>
              <a:rPr lang="en-US" dirty="0"/>
              <a:t/>
            </a:r>
            <a:br>
              <a:rPr lang="en-US" dirty="0"/>
            </a:br>
            <a:r>
              <a:rPr lang="fr-FR" sz="2400" dirty="0"/>
              <a:t>La nécessité de faire évoluer le réseau</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2" y="855419"/>
            <a:ext cx="8508828" cy="359650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indent="0" algn="l" defTabSz="684213" rtl="0" fontAlgn="base">
              <a:spcBef>
                <a:spcPts val="300"/>
              </a:spcBef>
              <a:spcAft>
                <a:spcPts val="300"/>
              </a:spcAft>
              <a:buClr>
                <a:schemeClr val="tx2"/>
              </a:buClr>
              <a:buSzPct val="90000"/>
            </a:pPr>
            <a:r>
              <a:rPr lang="fr-FR" sz="1600" dirty="0">
                <a:solidFill>
                  <a:srgbClr val="000000"/>
                </a:solidFill>
              </a:rPr>
              <a:t>Les organisations s'appuient de plus en plus sur leur infrastructure réseau pour offrir des services critiques. </a:t>
            </a:r>
            <a:endParaRPr lang="en-CA" sz="1600" dirty="0">
              <a:solidFill>
                <a:srgbClr val="000000"/>
              </a:solidFill>
            </a:endParaRPr>
          </a:p>
          <a:p>
            <a:pPr marL="15875" indent="0" algn="l" defTabSz="684213" rtl="0" fontAlgn="base">
              <a:spcBef>
                <a:spcPts val="300"/>
              </a:spcBef>
              <a:spcAft>
                <a:spcPts val="300"/>
              </a:spcAft>
              <a:buClr>
                <a:schemeClr val="tx2"/>
              </a:buClr>
              <a:buSzPct val="90000"/>
            </a:pPr>
            <a:r>
              <a:rPr lang="fr-FR" sz="1600" dirty="0">
                <a:solidFill>
                  <a:srgbClr val="000000"/>
                </a:solidFill>
              </a:rPr>
              <a:t>Les organisations en évolution ont besoin de réseaux capables d'évoluer et de soutenir:</a:t>
            </a:r>
          </a:p>
          <a:p>
            <a:pPr marL="255648" lvl="1" indent="-166688" rtl="0">
              <a:spcBef>
                <a:spcPts val="300"/>
              </a:spcBef>
              <a:spcAft>
                <a:spcPts val="300"/>
              </a:spcAft>
              <a:buSzPct val="90000"/>
              <a:buFont typeface="Arial" panose="020B0604020202020204" pitchFamily="34" charset="0"/>
              <a:buChar char="•"/>
            </a:pPr>
            <a:r>
              <a:rPr lang="fr-FR" sz="1600" dirty="0">
                <a:solidFill>
                  <a:srgbClr val="000000"/>
                </a:solidFill>
              </a:rPr>
              <a:t>Trafic réseau convergent</a:t>
            </a:r>
          </a:p>
          <a:p>
            <a:pPr marL="255648" lvl="1" indent="-166688" rtl="0">
              <a:spcBef>
                <a:spcPts val="300"/>
              </a:spcBef>
              <a:spcAft>
                <a:spcPts val="300"/>
              </a:spcAft>
              <a:buSzPct val="90000"/>
              <a:buFont typeface="Arial" panose="020B0604020202020204" pitchFamily="34" charset="0"/>
              <a:buChar char="•"/>
            </a:pPr>
            <a:r>
              <a:rPr lang="fr-FR" sz="1600" dirty="0">
                <a:solidFill>
                  <a:srgbClr val="000000"/>
                </a:solidFill>
              </a:rPr>
              <a:t>Applications critiques</a:t>
            </a:r>
          </a:p>
          <a:p>
            <a:pPr marL="255648" lvl="1" indent="-166688" rtl="0">
              <a:spcBef>
                <a:spcPts val="300"/>
              </a:spcBef>
              <a:spcAft>
                <a:spcPts val="300"/>
              </a:spcAft>
              <a:buSzPct val="90000"/>
              <a:buFont typeface="Arial" panose="020B0604020202020204" pitchFamily="34" charset="0"/>
              <a:buChar char="•"/>
            </a:pPr>
            <a:r>
              <a:rPr lang="fr-FR" sz="1600" dirty="0">
                <a:solidFill>
                  <a:srgbClr val="000000"/>
                </a:solidFill>
              </a:rPr>
              <a:t>Des besoins métier variés</a:t>
            </a:r>
          </a:p>
          <a:p>
            <a:pPr marL="255648" lvl="1" indent="-166688" rtl="0">
              <a:spcBef>
                <a:spcPts val="300"/>
              </a:spcBef>
              <a:spcAft>
                <a:spcPts val="300"/>
              </a:spcAft>
              <a:buSzPct val="90000"/>
              <a:buFont typeface="Arial" panose="020B0604020202020204" pitchFamily="34" charset="0"/>
              <a:buChar char="•"/>
            </a:pPr>
            <a:r>
              <a:rPr lang="fr-FR" sz="1600" dirty="0">
                <a:solidFill>
                  <a:srgbClr val="000000"/>
                </a:solidFill>
              </a:rPr>
              <a:t>Contrôle administratif centralisé</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5875" indent="0" algn="l" defTabSz="684213" rtl="0" fontAlgn="base">
              <a:spcBef>
                <a:spcPts val="300"/>
              </a:spcBef>
              <a:spcAft>
                <a:spcPts val="300"/>
              </a:spcAft>
              <a:buClr>
                <a:schemeClr val="tx2"/>
              </a:buClr>
              <a:buSzPct val="90000"/>
            </a:pPr>
            <a:r>
              <a:rPr lang="fr-FR" sz="1600" dirty="0">
                <a:solidFill>
                  <a:srgbClr val="000000"/>
                </a:solidFill>
              </a:rPr>
              <a:t>Les conceptions de réseaux sur les campus vont des petits réseaux utilisant un seul commutateur LAN à des très grands réseaux comptant des milliers de connexions.</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p:txBody>
      </p:sp>
    </p:spTree>
    <p:extLst>
      <p:ext uri="{BB962C8B-B14F-4D97-AF65-F5344CB8AC3E}">
        <p14:creationId xmlns:p14="http://schemas.microsoft.com/office/powerpoint/2010/main" val="47615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Réseaux hiérarchiques</a:t>
            </a:r>
            <a:r>
              <a:rPr lang="en-US" dirty="0"/>
              <a:t/>
            </a:r>
            <a:br>
              <a:rPr lang="en-US" dirty="0"/>
            </a:br>
            <a:r>
              <a:rPr lang="fr-FR" sz="2400" dirty="0"/>
              <a:t>Réseaux commutés sans frontières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2" y="855419"/>
            <a:ext cx="8508828" cy="866701"/>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indent="0" algn="l" defTabSz="684213" rtl="0" fontAlgn="base">
              <a:spcBef>
                <a:spcPts val="300"/>
              </a:spcBef>
              <a:spcAft>
                <a:spcPts val="300"/>
              </a:spcAft>
              <a:buClr>
                <a:schemeClr val="tx2"/>
              </a:buClr>
              <a:buSzPct val="90000"/>
            </a:pPr>
            <a:r>
              <a:rPr lang="fr-FR" sz="1600" dirty="0">
                <a:solidFill>
                  <a:srgbClr val="000000"/>
                </a:solidFill>
              </a:rPr>
              <a:t>Le réseau commuté sans frontières est une architecture de réseau qui permet de connecter tout le monde, à tout moment, où qu'ils se trouvent et quel que soit l'appareil utilisé, d'une manière à la fois sûre, fiable et fluide. </a:t>
            </a:r>
          </a:p>
        </p:txBody>
      </p:sp>
      <p:sp>
        <p:nvSpPr>
          <p:cNvPr id="5" name="Content Placeholder 3">
            <a:extLst>
              <a:ext uri="{FF2B5EF4-FFF2-40B4-BE49-F238E27FC236}">
                <a16:creationId xmlns="" xmlns:c="http://schemas.openxmlformats.org/drawingml/2006/chart" xmlns:c15="http://schemas.microsoft.com/office/drawing/2012/chart" xmlns:a16="http://schemas.microsoft.com/office/drawing/2014/main" id="{D367011D-D707-4A6F-A87F-8344D769DEF2}"/>
              </a:ext>
            </a:extLst>
          </p:cNvPr>
          <p:cNvSpPr txBox="1">
            <a:spLocks/>
          </p:cNvSpPr>
          <p:nvPr/>
        </p:nvSpPr>
        <p:spPr>
          <a:xfrm>
            <a:off x="431972" y="1722120"/>
            <a:ext cx="4719148" cy="239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600">
                <a:solidFill>
                  <a:srgbClr val="000000"/>
                </a:solidFill>
              </a:rPr>
              <a:t>Il fournit le cadre pour unifier l'accès filaire et sans fil, construit sur une infrastructure matérielle hiérarchique évolutive et résiliente.</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600">
                <a:solidFill>
                  <a:srgbClr val="000000"/>
                </a:solidFill>
              </a:rPr>
              <a:t>Les réseaux commutés sans frontières sont hiérarchiques, modulaires, résilients et flexibles.</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8104C689-B4E6-4647-A6F0-FE737D2174CF}"/>
              </a:ext>
            </a:extLst>
          </p:cNvPr>
          <p:cNvPicPr>
            <a:picLocks noChangeAspect="1"/>
          </p:cNvPicPr>
          <p:nvPr/>
        </p:nvPicPr>
        <p:blipFill>
          <a:blip r:embed="rId3"/>
          <a:stretch>
            <a:fillRect/>
          </a:stretch>
        </p:blipFill>
        <p:spPr>
          <a:xfrm>
            <a:off x="5151120" y="1631144"/>
            <a:ext cx="3847672" cy="2656937"/>
          </a:xfrm>
          <a:prstGeom prst="rect">
            <a:avLst/>
          </a:prstGeom>
        </p:spPr>
      </p:pic>
    </p:spTree>
    <p:extLst>
      <p:ext uri="{BB962C8B-B14F-4D97-AF65-F5344CB8AC3E}">
        <p14:creationId xmlns:p14="http://schemas.microsoft.com/office/powerpoint/2010/main" val="81374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Réseaux hiérarchiques</a:t>
            </a:r>
            <a:r>
              <a:rPr lang="en-US" dirty="0"/>
              <a:t/>
            </a:r>
            <a:br>
              <a:rPr lang="en-US" dirty="0"/>
            </a:br>
            <a:r>
              <a:rPr lang="fr-FR" sz="2400" dirty="0"/>
              <a:t>La hiérarchie du réseau commuté sans frontières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228713" y="813087"/>
            <a:ext cx="8717301" cy="63401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lvl="1" indent="0" rtl="0">
              <a:lnSpc>
                <a:spcPct val="100000"/>
              </a:lnSpc>
              <a:spcBef>
                <a:spcPts val="300"/>
              </a:spcBef>
              <a:spcAft>
                <a:spcPts val="300"/>
              </a:spcAft>
              <a:buSzPct val="90000"/>
              <a:buNone/>
            </a:pPr>
            <a:r>
              <a:rPr lang="fr-FR" sz="1600" dirty="0">
                <a:solidFill>
                  <a:srgbClr val="000000"/>
                </a:solidFill>
              </a:rPr>
              <a:t>Les réseaux hiérarchiques utilisent une conception à plusieurs niveaux d'accès, de distribution et de couches centrales, chaque couche jouant un rôle bien défini dans le réseau du campus. </a:t>
            </a:r>
          </a:p>
        </p:txBody>
      </p:sp>
      <p:sp>
        <p:nvSpPr>
          <p:cNvPr id="11" name="Content Placeholder 3">
            <a:extLst>
              <a:ext uri="{FF2B5EF4-FFF2-40B4-BE49-F238E27FC236}">
                <a16:creationId xmlns="" xmlns:c="http://schemas.openxmlformats.org/drawingml/2006/chart" xmlns:c15="http://schemas.microsoft.com/office/drawing/2012/chart" xmlns:a16="http://schemas.microsoft.com/office/drawing/2014/main" id="{46D67F3D-3AB5-4DD1-9D3B-FEE869B7A312}"/>
              </a:ext>
            </a:extLst>
          </p:cNvPr>
          <p:cNvSpPr txBox="1">
            <a:spLocks/>
          </p:cNvSpPr>
          <p:nvPr/>
        </p:nvSpPr>
        <p:spPr>
          <a:xfrm>
            <a:off x="274146" y="1641291"/>
            <a:ext cx="8520606" cy="274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5875" lvl="1" indent="0" rtl="0">
              <a:lnSpc>
                <a:spcPct val="100000"/>
              </a:lnSpc>
              <a:spcBef>
                <a:spcPts val="300"/>
              </a:spcBef>
              <a:spcAft>
                <a:spcPts val="300"/>
              </a:spcAft>
              <a:buSzPct val="90000"/>
              <a:buNone/>
            </a:pPr>
            <a:r>
              <a:rPr lang="fr-FR" sz="1600" dirty="0">
                <a:solidFill>
                  <a:srgbClr val="000000"/>
                </a:solidFill>
              </a:rPr>
              <a:t>Il existe deux cadres de conception hiérarchique éprouvés pour les réseaux de campus.</a:t>
            </a:r>
          </a:p>
        </p:txBody>
      </p:sp>
      <p:sp>
        <p:nvSpPr>
          <p:cNvPr id="8" name="Rectangle 7">
            <a:extLst>
              <a:ext uri="{FF2B5EF4-FFF2-40B4-BE49-F238E27FC236}">
                <a16:creationId xmlns="" xmlns:c="http://schemas.openxmlformats.org/drawingml/2006/chart" xmlns:c15="http://schemas.microsoft.com/office/drawing/2012/chart" xmlns:a16="http://schemas.microsoft.com/office/drawing/2014/main" id="{83FDC4B5-0DDC-4C55-94AF-BB4B26A6EDCB}"/>
              </a:ext>
            </a:extLst>
          </p:cNvPr>
          <p:cNvSpPr/>
          <p:nvPr/>
        </p:nvSpPr>
        <p:spPr>
          <a:xfrm>
            <a:off x="1401283" y="2248559"/>
            <a:ext cx="2942012" cy="2587063"/>
          </a:xfrm>
          <a:prstGeom prst="rect">
            <a:avLst/>
          </a:prstGeom>
          <a:noFill/>
          <a:ln>
            <a:solidFill>
              <a:schemeClr val="accent1"/>
            </a:solidFill>
          </a:ln>
        </p:spPr>
        <p:style>
          <a:lnRef idx="0">
            <a:schemeClr val="accent5"/>
          </a:lnRef>
          <a:fillRef idx="3">
            <a:schemeClr val="accent5"/>
          </a:fillRef>
          <a:effectRef idx="3">
            <a:schemeClr val="accent5"/>
          </a:effectRef>
          <a:fontRef idx="minor">
            <a:schemeClr val="lt1"/>
          </a:fontRef>
        </p:style>
        <p:txBody>
          <a:bodyPr rtlCol="0" anchor="t"/>
          <a:lstStyle/>
          <a:p>
            <a:pPr algn="ctr" rtl="0"/>
            <a:r>
              <a:rPr lang="fr-FR" sz="1200" b="1">
                <a:solidFill>
                  <a:srgbClr val="000000"/>
                </a:solidFill>
              </a:rPr>
              <a:t>Couche à trois niveaux</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F352E4AF-5CCD-4C58-B7A5-A292750E4231}"/>
              </a:ext>
            </a:extLst>
          </p:cNvPr>
          <p:cNvPicPr>
            <a:picLocks noChangeAspect="1"/>
          </p:cNvPicPr>
          <p:nvPr/>
        </p:nvPicPr>
        <p:blipFill>
          <a:blip r:embed="rId3"/>
          <a:stretch>
            <a:fillRect/>
          </a:stretch>
        </p:blipFill>
        <p:spPr>
          <a:xfrm>
            <a:off x="1531471" y="2507785"/>
            <a:ext cx="2682378" cy="2322632"/>
          </a:xfrm>
          <a:prstGeom prst="rect">
            <a:avLst/>
          </a:prstGeom>
        </p:spPr>
      </p:pic>
      <p:sp>
        <p:nvSpPr>
          <p:cNvPr id="10" name="Rectangle 9">
            <a:extLst>
              <a:ext uri="{FF2B5EF4-FFF2-40B4-BE49-F238E27FC236}">
                <a16:creationId xmlns="" xmlns:c="http://schemas.openxmlformats.org/drawingml/2006/chart" xmlns:c15="http://schemas.microsoft.com/office/drawing/2012/chart" xmlns:a16="http://schemas.microsoft.com/office/drawing/2014/main" id="{80C34727-99DD-4F6D-A610-D97FC6BEF6AB}"/>
              </a:ext>
            </a:extLst>
          </p:cNvPr>
          <p:cNvSpPr/>
          <p:nvPr/>
        </p:nvSpPr>
        <p:spPr>
          <a:xfrm>
            <a:off x="4925485" y="2243354"/>
            <a:ext cx="2942012" cy="2587063"/>
          </a:xfrm>
          <a:prstGeom prst="rect">
            <a:avLst/>
          </a:prstGeom>
          <a:noFill/>
          <a:ln>
            <a:solidFill>
              <a:schemeClr val="accent1"/>
            </a:solidFill>
          </a:ln>
        </p:spPr>
        <p:style>
          <a:lnRef idx="0">
            <a:schemeClr val="accent5"/>
          </a:lnRef>
          <a:fillRef idx="3">
            <a:schemeClr val="accent5"/>
          </a:fillRef>
          <a:effectRef idx="3">
            <a:schemeClr val="accent5"/>
          </a:effectRef>
          <a:fontRef idx="minor">
            <a:schemeClr val="lt1"/>
          </a:fontRef>
        </p:style>
        <p:txBody>
          <a:bodyPr rtlCol="0" anchor="t"/>
          <a:lstStyle/>
          <a:p>
            <a:pPr algn="ctr" rtl="0"/>
            <a:r>
              <a:rPr lang="fr-FR" sz="1200" b="1">
                <a:solidFill>
                  <a:srgbClr val="000000"/>
                </a:solidFill>
              </a:rPr>
              <a:t>Couche à deux niveaux</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3CD64307-DA76-48E6-8AF5-8D33C8BDA407}"/>
              </a:ext>
            </a:extLst>
          </p:cNvPr>
          <p:cNvPicPr>
            <a:picLocks noChangeAspect="1"/>
          </p:cNvPicPr>
          <p:nvPr/>
        </p:nvPicPr>
        <p:blipFill>
          <a:blip r:embed="rId4"/>
          <a:stretch>
            <a:fillRect/>
          </a:stretch>
        </p:blipFill>
        <p:spPr>
          <a:xfrm>
            <a:off x="5076258" y="2675432"/>
            <a:ext cx="2640466" cy="1987335"/>
          </a:xfrm>
          <a:prstGeom prst="rect">
            <a:avLst/>
          </a:prstGeom>
        </p:spPr>
      </p:pic>
    </p:spTree>
    <p:extLst>
      <p:ext uri="{BB962C8B-B14F-4D97-AF65-F5344CB8AC3E}">
        <p14:creationId xmlns:p14="http://schemas.microsoft.com/office/powerpoint/2010/main" val="277661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93134"/>
            <a:ext cx="9042400" cy="731837"/>
          </a:xfrm>
        </p:spPr>
        <p:txBody>
          <a:bodyPr/>
          <a:lstStyle/>
          <a:p>
            <a:pPr rtl="0">
              <a:lnSpc>
                <a:spcPct val="100000"/>
              </a:lnSpc>
            </a:pPr>
            <a:r>
              <a:rPr lang="fr-FR" sz="1600" dirty="0"/>
              <a:t>Réseaux hiérarchiques</a:t>
            </a:r>
            <a:r>
              <a:rPr lang="en-US" dirty="0"/>
              <a:t/>
            </a:r>
            <a:br>
              <a:rPr lang="en-US" dirty="0"/>
            </a:br>
            <a:r>
              <a:rPr lang="fr-FR" sz="2400" dirty="0"/>
              <a:t>Fonctions des couches d'accès, de distribution et de cœur de réseau</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237067" y="990886"/>
            <a:ext cx="8906933" cy="359650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indent="0" algn="l" defTabSz="684213" rtl="0" fontAlgn="base">
              <a:spcBef>
                <a:spcPts val="300"/>
              </a:spcBef>
              <a:spcAft>
                <a:spcPts val="300"/>
              </a:spcAft>
              <a:buClr>
                <a:schemeClr val="tx2"/>
              </a:buClr>
              <a:buSzPct val="90000"/>
            </a:pPr>
            <a:r>
              <a:rPr lang="fr-FR" sz="1400" b="1" dirty="0">
                <a:solidFill>
                  <a:srgbClr val="000000"/>
                </a:solidFill>
              </a:rPr>
              <a:t>Couche d'accès</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La couche d'accès offre un accès réseau à l'utilisateur. </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La figure présente un commutateur de couche d'accès connecté à deux commutateurs de couche de distribution.</a:t>
            </a:r>
          </a:p>
          <a:p>
            <a:pPr marL="15875" indent="0" algn="l" defTabSz="684213" rtl="0" fontAlgn="base">
              <a:spcBef>
                <a:spcPts val="300"/>
              </a:spcBef>
              <a:spcAft>
                <a:spcPts val="300"/>
              </a:spcAft>
              <a:buClr>
                <a:schemeClr val="tx2"/>
              </a:buClr>
              <a:buSzPct val="90000"/>
            </a:pPr>
            <a:r>
              <a:rPr lang="fr-FR" sz="1400" b="1" dirty="0" smtClean="0">
                <a:solidFill>
                  <a:srgbClr val="000000"/>
                </a:solidFill>
              </a:rPr>
              <a:t>Couche </a:t>
            </a:r>
            <a:r>
              <a:rPr lang="fr-FR" sz="1400" b="1" dirty="0">
                <a:solidFill>
                  <a:srgbClr val="000000"/>
                </a:solidFill>
              </a:rPr>
              <a:t>de distribution</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La couche de distribution implémente le routage, la qualité du service et la sécurité.</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Il regroupe les réseaux de placards de câblage à grande échelle et limite les domaines de diffusion de couche 2.</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Les commutateurs de couche de distribution se connectent aux commutateurs de couche d'accès et de couche de cœur de réseau.</a:t>
            </a:r>
          </a:p>
          <a:p>
            <a:pPr marL="15875" indent="0" algn="l" defTabSz="684213" rtl="0" fontAlgn="base">
              <a:spcBef>
                <a:spcPts val="300"/>
              </a:spcBef>
              <a:spcAft>
                <a:spcPts val="300"/>
              </a:spcAft>
              <a:buClr>
                <a:schemeClr val="tx2"/>
              </a:buClr>
              <a:buSzPct val="90000"/>
            </a:pPr>
            <a:r>
              <a:rPr lang="fr-FR" sz="1400" b="1" dirty="0" smtClean="0">
                <a:solidFill>
                  <a:srgbClr val="000000"/>
                </a:solidFill>
              </a:rPr>
              <a:t>Couche </a:t>
            </a:r>
            <a:r>
              <a:rPr lang="fr-FR" sz="1400" b="1" dirty="0">
                <a:solidFill>
                  <a:srgbClr val="000000"/>
                </a:solidFill>
              </a:rPr>
              <a:t>cœur de réseau</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La couche cœur de réseau est l'épine fédérateur du réseau et connecte plusieurs couches du réseau. </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dirty="0">
                <a:solidFill>
                  <a:srgbClr val="000000"/>
                </a:solidFill>
              </a:rPr>
              <a:t>La couche cœur de réseau fournit la localisation de défauts et la connectivité au fédérateur à haute vitesse.</a:t>
            </a:r>
          </a:p>
        </p:txBody>
      </p:sp>
    </p:spTree>
    <p:extLst>
      <p:ext uri="{BB962C8B-B14F-4D97-AF65-F5344CB8AC3E}">
        <p14:creationId xmlns:p14="http://schemas.microsoft.com/office/powerpoint/2010/main" val="15685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24375"/>
            <a:ext cx="8345488" cy="731837"/>
          </a:xfrm>
        </p:spPr>
        <p:txBody>
          <a:bodyPr/>
          <a:lstStyle/>
          <a:p>
            <a:pPr rtl="0">
              <a:lnSpc>
                <a:spcPct val="100000"/>
              </a:lnSpc>
            </a:pPr>
            <a:r>
              <a:rPr lang="fr-FR" sz="1600" dirty="0"/>
              <a:t>Réseaux hiérarchiques</a:t>
            </a:r>
            <a:r>
              <a:rPr lang="en-US" dirty="0"/>
              <a:t/>
            </a:r>
            <a:br>
              <a:rPr lang="en-US" dirty="0"/>
            </a:br>
            <a:r>
              <a:rPr lang="fr-FR" sz="2400" dirty="0"/>
              <a:t>Exemples à trois niveaux et à deux niveaux</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2" y="603927"/>
            <a:ext cx="5843438" cy="35760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5875" indent="0" algn="l" defTabSz="684213" rtl="0" fontAlgn="base">
              <a:spcBef>
                <a:spcPts val="300"/>
              </a:spcBef>
              <a:spcAft>
                <a:spcPts val="300"/>
              </a:spcAft>
              <a:buClr>
                <a:schemeClr val="tx2"/>
              </a:buClr>
              <a:buSzPct val="90000"/>
            </a:pPr>
            <a:r>
              <a:rPr lang="fr-FR" sz="1600" b="1">
                <a:solidFill>
                  <a:srgbClr val="000000"/>
                </a:solidFill>
              </a:rPr>
              <a:t>Réseau de campus à trois niveaux</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a:solidFill>
                  <a:srgbClr val="000000"/>
                </a:solidFill>
              </a:rPr>
              <a:t>Utilisé par les organisations nécessitant un accès, une distribution et des couches de cœur de réseau. </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a:solidFill>
                  <a:srgbClr val="000000"/>
                </a:solidFill>
              </a:rPr>
              <a:t>Il est recommandé d'établir une topologie de réseau physique en étoile étendue, depuis un bâtiment centralisé vers tous les autres bâtiments du campus.</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400" dirty="0">
              <a:solidFill>
                <a:srgbClr val="000000"/>
              </a:solidFill>
            </a:endParaRPr>
          </a:p>
          <a:p>
            <a:pPr marL="15875" indent="0" algn="l" defTabSz="684213" fontAlgn="base">
              <a:spcBef>
                <a:spcPts val="300"/>
              </a:spcBef>
              <a:spcAft>
                <a:spcPts val="300"/>
              </a:spcAft>
              <a:buClr>
                <a:schemeClr val="tx2"/>
              </a:buClr>
              <a:buSzPct val="90000"/>
            </a:pPr>
            <a:endParaRPr lang="en-CA" sz="1600" dirty="0">
              <a:solidFill>
                <a:srgbClr val="000000"/>
              </a:solidFill>
            </a:endParaRPr>
          </a:p>
          <a:p>
            <a:pPr marL="15875" indent="0" algn="l" defTabSz="684213" rtl="0" fontAlgn="base">
              <a:spcBef>
                <a:spcPts val="300"/>
              </a:spcBef>
              <a:spcAft>
                <a:spcPts val="300"/>
              </a:spcAft>
              <a:buClr>
                <a:schemeClr val="tx2"/>
              </a:buClr>
              <a:buSzPct val="90000"/>
            </a:pPr>
            <a:r>
              <a:rPr lang="fr-FR" sz="1600" b="1">
                <a:solidFill>
                  <a:srgbClr val="000000"/>
                </a:solidFill>
              </a:rPr>
              <a:t>Réseau de campus à deux niveaux</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a:solidFill>
                  <a:srgbClr val="000000"/>
                </a:solidFill>
              </a:rPr>
              <a:t>Utilisé lorsque des couches de distribution et de cœur réseau séparées n'est pas nécessaire. </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a:solidFill>
                  <a:srgbClr val="000000"/>
                </a:solidFill>
              </a:rPr>
              <a:t>Utile pour les emplacements de campus plus petits, ou sur les sites de campus constitués d'un seul bâtiment.</a:t>
            </a: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400">
                <a:solidFill>
                  <a:srgbClr val="000000"/>
                </a:solidFill>
              </a:rPr>
              <a:t>Également connu sous le nom de conception de réseau </a:t>
            </a:r>
            <a:r>
              <a:rPr lang="fr-FR" sz="1400" i="1">
                <a:solidFill>
                  <a:srgbClr val="000000"/>
                </a:solidFill>
              </a:rPr>
              <a:t>cœur de réseau sont regroupés </a:t>
            </a:r>
            <a:r>
              <a:rPr lang="fr-FR" sz="1400">
                <a:solidFill>
                  <a:srgbClr val="000000"/>
                </a:solidFill>
              </a:rPr>
              <a:t>.</a:t>
            </a:r>
          </a:p>
        </p:txBody>
      </p:sp>
      <p:sp>
        <p:nvSpPr>
          <p:cNvPr id="6" name="Rectangle 5">
            <a:extLst>
              <a:ext uri="{FF2B5EF4-FFF2-40B4-BE49-F238E27FC236}">
                <a16:creationId xmlns="" xmlns:c="http://schemas.openxmlformats.org/drawingml/2006/chart" xmlns:c15="http://schemas.microsoft.com/office/drawing/2012/chart" xmlns:a16="http://schemas.microsoft.com/office/drawing/2014/main" id="{3F7A2D27-0F34-461C-8744-4CCABC2C539A}"/>
              </a:ext>
            </a:extLst>
          </p:cNvPr>
          <p:cNvSpPr/>
          <p:nvPr/>
        </p:nvSpPr>
        <p:spPr>
          <a:xfrm>
            <a:off x="502758" y="603927"/>
            <a:ext cx="8209270" cy="2098368"/>
          </a:xfrm>
          <a:prstGeom prst="rect">
            <a:avLst/>
          </a:prstGeom>
          <a:noFill/>
          <a:ln>
            <a:solidFill>
              <a:schemeClr val="accent1"/>
            </a:solidFill>
          </a:ln>
        </p:spPr>
        <p:style>
          <a:lnRef idx="0">
            <a:schemeClr val="accent5"/>
          </a:lnRef>
          <a:fillRef idx="3">
            <a:schemeClr val="accent5"/>
          </a:fillRef>
          <a:effectRef idx="3">
            <a:schemeClr val="accent5"/>
          </a:effectRef>
          <a:fontRef idx="minor">
            <a:schemeClr val="lt1"/>
          </a:fontRef>
        </p:style>
        <p:txBody>
          <a:bodyPr rtlCol="0" anchor="t"/>
          <a:lstStyle/>
          <a:p>
            <a:endParaRPr lang="en-CA" sz="1200" b="1" dirty="0"/>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7B8969ED-91A1-4BE9-92EE-DC30AA2B900A}"/>
              </a:ext>
            </a:extLst>
          </p:cNvPr>
          <p:cNvPicPr>
            <a:picLocks noChangeAspect="1"/>
          </p:cNvPicPr>
          <p:nvPr/>
        </p:nvPicPr>
        <p:blipFill>
          <a:blip r:embed="rId3"/>
          <a:stretch>
            <a:fillRect/>
          </a:stretch>
        </p:blipFill>
        <p:spPr>
          <a:xfrm>
            <a:off x="6637128" y="707462"/>
            <a:ext cx="2004114" cy="1974786"/>
          </a:xfrm>
          <a:prstGeom prst="rect">
            <a:avLst/>
          </a:prstGeom>
        </p:spPr>
      </p:pic>
      <p:sp>
        <p:nvSpPr>
          <p:cNvPr id="7" name="Rectangle 6">
            <a:extLst>
              <a:ext uri="{FF2B5EF4-FFF2-40B4-BE49-F238E27FC236}">
                <a16:creationId xmlns="" xmlns:c="http://schemas.openxmlformats.org/drawingml/2006/chart" xmlns:c15="http://schemas.microsoft.com/office/drawing/2012/chart" xmlns:a16="http://schemas.microsoft.com/office/drawing/2014/main" id="{C10FCF7D-A450-4B65-86FD-D70C13AF2FB2}"/>
              </a:ext>
            </a:extLst>
          </p:cNvPr>
          <p:cNvSpPr/>
          <p:nvPr/>
        </p:nvSpPr>
        <p:spPr>
          <a:xfrm>
            <a:off x="486415" y="2773453"/>
            <a:ext cx="8209270" cy="1868752"/>
          </a:xfrm>
          <a:prstGeom prst="rect">
            <a:avLst/>
          </a:prstGeom>
          <a:noFill/>
          <a:ln>
            <a:solidFill>
              <a:schemeClr val="accent1"/>
            </a:solidFill>
          </a:ln>
        </p:spPr>
        <p:style>
          <a:lnRef idx="0">
            <a:schemeClr val="accent5"/>
          </a:lnRef>
          <a:fillRef idx="3">
            <a:schemeClr val="accent5"/>
          </a:fillRef>
          <a:effectRef idx="3">
            <a:schemeClr val="accent5"/>
          </a:effectRef>
          <a:fontRef idx="minor">
            <a:schemeClr val="lt1"/>
          </a:fontRef>
        </p:style>
        <p:txBody>
          <a:bodyPr rtlCol="0" anchor="t"/>
          <a:lstStyle/>
          <a:p>
            <a:endParaRPr lang="en-CA" sz="1200" b="1" dirty="0"/>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72C56D14-0EA2-4429-A445-9F2F46EB7141}"/>
              </a:ext>
            </a:extLst>
          </p:cNvPr>
          <p:cNvPicPr>
            <a:picLocks noChangeAspect="1"/>
          </p:cNvPicPr>
          <p:nvPr/>
        </p:nvPicPr>
        <p:blipFill>
          <a:blip r:embed="rId4"/>
          <a:stretch>
            <a:fillRect/>
          </a:stretch>
        </p:blipFill>
        <p:spPr>
          <a:xfrm>
            <a:off x="6291753" y="2888261"/>
            <a:ext cx="2365832" cy="1639136"/>
          </a:xfrm>
          <a:prstGeom prst="rect">
            <a:avLst/>
          </a:prstGeom>
        </p:spPr>
      </p:pic>
    </p:spTree>
    <p:extLst>
      <p:ext uri="{BB962C8B-B14F-4D97-AF65-F5344CB8AC3E}">
        <p14:creationId xmlns:p14="http://schemas.microsoft.com/office/powerpoint/2010/main" val="1999643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Réseaux hiérarchiques</a:t>
            </a:r>
            <a:r>
              <a:rPr lang="en-US" dirty="0"/>
              <a:t/>
            </a:r>
            <a:br>
              <a:rPr lang="en-US" dirty="0"/>
            </a:br>
            <a:r>
              <a:rPr lang="fr-FR" sz="2400" dirty="0"/>
              <a:t>Le rôle des réseaux commutés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2" y="855419"/>
            <a:ext cx="4140028" cy="359650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600">
                <a:solidFill>
                  <a:srgbClr val="000000"/>
                </a:solidFill>
              </a:rPr>
              <a:t>Les réseaux ont fondamentalement changé, pour devenir des réseaux locaux commutés dans un réseau hiérarchique. </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600">
                <a:solidFill>
                  <a:srgbClr val="000000"/>
                </a:solidFill>
              </a:rPr>
              <a:t>Un réseau local commuté permet une flexibilité supplémentaire, la gestion du trafic, la qualité de service et la sécurité.</a:t>
            </a:r>
          </a:p>
          <a:p>
            <a:pPr marL="182563" indent="-166688" algn="l" defTabSz="684213" fontAlgn="base">
              <a:spcBef>
                <a:spcPts val="300"/>
              </a:spcBef>
              <a:spcAft>
                <a:spcPts val="300"/>
              </a:spcAft>
              <a:buClr>
                <a:schemeClr val="tx2"/>
              </a:buClr>
              <a:buSzPct val="90000"/>
              <a:buFont typeface="Arial" panose="020B0604020202020204" pitchFamily="34" charset="0"/>
              <a:buChar char="•"/>
            </a:pPr>
            <a:endParaRPr lang="en-CA" sz="1600" dirty="0">
              <a:solidFill>
                <a:srgbClr val="000000"/>
              </a:solidFill>
            </a:endParaRPr>
          </a:p>
          <a:p>
            <a:pPr marL="182563" indent="-166688" algn="l" defTabSz="684213" rtl="0" fontAlgn="base">
              <a:spcBef>
                <a:spcPts val="300"/>
              </a:spcBef>
              <a:spcAft>
                <a:spcPts val="300"/>
              </a:spcAft>
              <a:buClr>
                <a:schemeClr val="tx2"/>
              </a:buClr>
              <a:buSzPct val="90000"/>
              <a:buFont typeface="Arial" panose="020B0604020202020204" pitchFamily="34" charset="0"/>
              <a:buChar char="•"/>
            </a:pPr>
            <a:r>
              <a:rPr lang="fr-FR" sz="1600">
                <a:solidFill>
                  <a:srgbClr val="000000"/>
                </a:solidFill>
              </a:rPr>
              <a:t>Un réseau local commuté peut également prendre en charge la mise en réseau sans fil et d'autres technologies telles que le téléphone IP et les services de mobilité.</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7C4EF52F-1EFD-433E-AEE3-BE9262370E86}"/>
              </a:ext>
            </a:extLst>
          </p:cNvPr>
          <p:cNvPicPr>
            <a:picLocks noChangeAspect="1"/>
          </p:cNvPicPr>
          <p:nvPr/>
        </p:nvPicPr>
        <p:blipFill>
          <a:blip r:embed="rId3"/>
          <a:stretch>
            <a:fillRect/>
          </a:stretch>
        </p:blipFill>
        <p:spPr>
          <a:xfrm>
            <a:off x="4695825" y="1024753"/>
            <a:ext cx="4301953" cy="2677134"/>
          </a:xfrm>
          <a:prstGeom prst="rect">
            <a:avLst/>
          </a:prstGeom>
        </p:spPr>
      </p:pic>
    </p:spTree>
    <p:extLst>
      <p:ext uri="{BB962C8B-B14F-4D97-AF65-F5344CB8AC3E}">
        <p14:creationId xmlns:p14="http://schemas.microsoft.com/office/powerpoint/2010/main" val="324602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11.2 Réseaux évolutifs</a:t>
            </a:r>
          </a:p>
        </p:txBody>
      </p:sp>
    </p:spTree>
    <p:custDataLst>
      <p:tags r:id="rId1"/>
    </p:custDataLst>
    <p:extLst>
      <p:ext uri="{BB962C8B-B14F-4D97-AF65-F5344CB8AC3E}">
        <p14:creationId xmlns:p14="http://schemas.microsoft.com/office/powerpoint/2010/main" val="161935958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11 Planning Guide</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buFont typeface="Arial" panose="020B0604020202020204" pitchFamily="34" charset="0"/>
              <a:buChar char="•"/>
            </a:pPr>
            <a:r>
              <a:rPr lang="fr-FR"/>
              <a:t>Optional slides that you can use in the classroom</a:t>
            </a:r>
          </a:p>
          <a:p>
            <a:pPr lvl="1" rtl="0">
              <a:buFont typeface="Arial" panose="020B0604020202020204" pitchFamily="34" charset="0"/>
              <a:buChar char="•"/>
            </a:pPr>
            <a:r>
              <a:rPr lang="fr-FR"/>
              <a:t>Begins on slide # 9</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10067" y="0"/>
            <a:ext cx="8345488" cy="731837"/>
          </a:xfrm>
        </p:spPr>
        <p:txBody>
          <a:bodyPr/>
          <a:lstStyle/>
          <a:p>
            <a:pPr rtl="0">
              <a:lnSpc>
                <a:spcPct val="100000"/>
              </a:lnSpc>
            </a:pPr>
            <a:r>
              <a:rPr lang="fr-FR" sz="1600" dirty="0"/>
              <a:t>Réseaux évolutifs</a:t>
            </a:r>
            <a:r>
              <a:rPr lang="en-US" dirty="0"/>
              <a:t/>
            </a:r>
            <a:br>
              <a:rPr lang="en-US" dirty="0"/>
            </a:br>
            <a:r>
              <a:rPr lang="fr-FR" sz="2400" dirty="0"/>
              <a:t>Conception pour l'évolutivité</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dirty="0">
                <a:solidFill>
                  <a:srgbClr val="000000"/>
                </a:solidFill>
              </a:rPr>
              <a:t>L'évolutivité est le terme d'un réseau qui peut se développer sans perdre la disponibilité et la fiabilité.</a:t>
            </a:r>
          </a:p>
          <a:p>
            <a:pPr marL="0" indent="0" algn="l"/>
            <a:endParaRPr lang="en-CA" sz="1600" dirty="0">
              <a:solidFill>
                <a:srgbClr val="000000"/>
              </a:solidFill>
            </a:endParaRPr>
          </a:p>
          <a:p>
            <a:pPr marL="0" indent="0" algn="l" rtl="0"/>
            <a:r>
              <a:rPr lang="fr-FR" sz="1600" dirty="0">
                <a:solidFill>
                  <a:srgbClr val="000000"/>
                </a:solidFill>
              </a:rPr>
              <a:t>Les concepteurs de réseaux doivent élaborer des stratégies pour permettre au réseau d'être disponible et de s'étendre efficacement et facilement.</a:t>
            </a:r>
          </a:p>
          <a:p>
            <a:pPr marL="0" indent="0" algn="l"/>
            <a:endParaRPr lang="en-CA" sz="1600" dirty="0">
              <a:solidFill>
                <a:srgbClr val="000000"/>
              </a:solidFill>
            </a:endParaRPr>
          </a:p>
          <a:p>
            <a:pPr marL="0" indent="0" algn="l" rtl="0"/>
            <a:r>
              <a:rPr lang="fr-FR" sz="1600" dirty="0">
                <a:solidFill>
                  <a:srgbClr val="000000"/>
                </a:solidFill>
              </a:rPr>
              <a:t>Ceci est accompli en utilisant:</a:t>
            </a:r>
          </a:p>
          <a:p>
            <a:pPr marL="285750" indent="-285750" algn="l" rtl="0">
              <a:buFont typeface="Arial" panose="020B0604020202020204" pitchFamily="34" charset="0"/>
              <a:buChar char="•"/>
            </a:pPr>
            <a:r>
              <a:rPr lang="fr-FR" sz="1600" dirty="0">
                <a:solidFill>
                  <a:srgbClr val="000000"/>
                </a:solidFill>
              </a:rPr>
              <a:t>Redondance</a:t>
            </a:r>
          </a:p>
          <a:p>
            <a:pPr marL="285750" indent="-285750" algn="l" rtl="0">
              <a:buFont typeface="Arial" panose="020B0604020202020204" pitchFamily="34" charset="0"/>
              <a:buChar char="•"/>
            </a:pPr>
            <a:r>
              <a:rPr lang="fr-FR" sz="1600" dirty="0">
                <a:solidFill>
                  <a:srgbClr val="000000"/>
                </a:solidFill>
              </a:rPr>
              <a:t>Liens multiples</a:t>
            </a:r>
          </a:p>
          <a:p>
            <a:pPr marL="285750" indent="-285750" algn="l" rtl="0">
              <a:buFont typeface="Arial" panose="020B0604020202020204" pitchFamily="34" charset="0"/>
              <a:buChar char="•"/>
            </a:pPr>
            <a:r>
              <a:rPr lang="fr-FR" sz="1600" dirty="0">
                <a:solidFill>
                  <a:srgbClr val="000000"/>
                </a:solidFill>
              </a:rPr>
              <a:t>Protocole de routage évolutif</a:t>
            </a:r>
          </a:p>
          <a:p>
            <a:pPr marL="285750" indent="-285750" algn="l" rtl="0">
              <a:buFont typeface="Arial" panose="020B0604020202020204" pitchFamily="34" charset="0"/>
              <a:buChar char="•"/>
            </a:pPr>
            <a:r>
              <a:rPr lang="fr-FR" sz="1600" dirty="0">
                <a:solidFill>
                  <a:srgbClr val="000000"/>
                </a:solidFill>
              </a:rPr>
              <a:t>Connectivité sans fil</a:t>
            </a:r>
          </a:p>
        </p:txBody>
      </p:sp>
    </p:spTree>
    <p:extLst>
      <p:ext uri="{BB962C8B-B14F-4D97-AF65-F5344CB8AC3E}">
        <p14:creationId xmlns:p14="http://schemas.microsoft.com/office/powerpoint/2010/main" val="287255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Réseaux évolutifs</a:t>
            </a:r>
            <a:r>
              <a:rPr lang="en-US" dirty="0"/>
              <a:t/>
            </a:r>
            <a:br>
              <a:rPr lang="en-US" dirty="0"/>
            </a:br>
            <a:r>
              <a:rPr lang="fr-FR" sz="2400"/>
              <a:t>Planification pour la redondance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494560" cy="1173406"/>
          </a:xfrm>
        </p:spPr>
        <p:txBody>
          <a:bodyPr/>
          <a:lstStyle/>
          <a:p>
            <a:pPr marL="0" indent="0" algn="l" rtl="0"/>
            <a:r>
              <a:rPr lang="fr-FR" sz="1600">
                <a:solidFill>
                  <a:srgbClr val="000000"/>
                </a:solidFill>
              </a:rPr>
              <a:t>La redondance peut prévenir l'interruption des services de réseau en minimisant la possibilité d'un seul point de défaillance par:</a:t>
            </a:r>
          </a:p>
          <a:p>
            <a:pPr marL="285750" indent="-285750" algn="l" rtl="0">
              <a:buFont typeface="Arial" panose="020B0604020202020204" pitchFamily="34" charset="0"/>
              <a:buChar char="•"/>
            </a:pPr>
            <a:r>
              <a:rPr lang="fr-FR" sz="1600">
                <a:solidFill>
                  <a:srgbClr val="000000"/>
                </a:solidFill>
              </a:rPr>
              <a:t>Installer un équipement en double </a:t>
            </a:r>
          </a:p>
          <a:p>
            <a:pPr marL="285750" indent="-285750" algn="l" rtl="0">
              <a:buFont typeface="Arial" panose="020B0604020202020204" pitchFamily="34" charset="0"/>
              <a:buChar char="•"/>
            </a:pPr>
            <a:r>
              <a:rPr lang="fr-FR" sz="1600">
                <a:solidFill>
                  <a:srgbClr val="000000"/>
                </a:solidFill>
              </a:rPr>
              <a:t>Fournir des services de basculement sur incident pour les périphériques critiques</a:t>
            </a:r>
          </a:p>
        </p:txBody>
      </p:sp>
      <p:sp>
        <p:nvSpPr>
          <p:cNvPr id="5" name="Content Placeholder 3">
            <a:extLst>
              <a:ext uri="{FF2B5EF4-FFF2-40B4-BE49-F238E27FC236}">
                <a16:creationId xmlns="" xmlns:c="http://schemas.openxmlformats.org/drawingml/2006/chart" xmlns:c15="http://schemas.microsoft.com/office/drawing/2012/chart" xmlns:a16="http://schemas.microsoft.com/office/drawing/2014/main" id="{8DAE4F9C-9268-4037-8E0D-424569AB6FA4}"/>
              </a:ext>
            </a:extLst>
          </p:cNvPr>
          <p:cNvSpPr txBox="1">
            <a:spLocks/>
          </p:cNvSpPr>
          <p:nvPr/>
        </p:nvSpPr>
        <p:spPr>
          <a:xfrm>
            <a:off x="431971" y="2152408"/>
            <a:ext cx="4454354" cy="213567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rtl="0"/>
            <a:r>
              <a:rPr lang="fr-FR" sz="1600">
                <a:solidFill>
                  <a:srgbClr val="000000"/>
                </a:solidFill>
              </a:rPr>
              <a:t>Les chemins redondants offrent des chemins physiques alternatifs pour que les données traversent le réseau en favorisant la haute disponibilité. </a:t>
            </a:r>
          </a:p>
          <a:p>
            <a:pPr marL="285750" indent="-285750" algn="l" rtl="0">
              <a:buFont typeface="Arial" panose="020B0604020202020204" pitchFamily="34" charset="0"/>
              <a:buChar char="•"/>
            </a:pPr>
            <a:r>
              <a:rPr lang="fr-FR" sz="1600">
                <a:solidFill>
                  <a:srgbClr val="000000"/>
                </a:solidFill>
              </a:rPr>
              <a:t>Toutefois, les chemins d'accès redondants dans un réseau Ethernet peuvent entraîner à la fois des boucles logiques de couche 2. </a:t>
            </a:r>
          </a:p>
          <a:p>
            <a:pPr marL="285750" indent="-285750" algn="l" rtl="0">
              <a:buFont typeface="Arial" panose="020B0604020202020204" pitchFamily="34" charset="0"/>
              <a:buChar char="•"/>
            </a:pPr>
            <a:r>
              <a:rPr lang="fr-FR" sz="1600">
                <a:solidFill>
                  <a:srgbClr val="000000"/>
                </a:solidFill>
              </a:rPr>
              <a:t>Par conséquent, le protocole STP (Spanning Tree) est nécessaire.</a:t>
            </a:r>
          </a:p>
          <a:p>
            <a:pPr marL="0" indent="0" algn="l"/>
            <a:endParaRPr lang="en-CA" sz="1600" dirty="0">
              <a:solidFill>
                <a:srgbClr val="000000"/>
              </a:solidFill>
            </a:endParaRP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2C5B3D53-8978-4B77-BA2D-87083F801673}"/>
              </a:ext>
            </a:extLst>
          </p:cNvPr>
          <p:cNvPicPr>
            <a:picLocks noChangeAspect="1"/>
          </p:cNvPicPr>
          <p:nvPr/>
        </p:nvPicPr>
        <p:blipFill>
          <a:blip r:embed="rId3"/>
          <a:stretch>
            <a:fillRect/>
          </a:stretch>
        </p:blipFill>
        <p:spPr>
          <a:xfrm>
            <a:off x="5100828" y="2152408"/>
            <a:ext cx="3825703" cy="2465453"/>
          </a:xfrm>
          <a:prstGeom prst="rect">
            <a:avLst/>
          </a:prstGeom>
        </p:spPr>
      </p:pic>
    </p:spTree>
    <p:extLst>
      <p:ext uri="{BB962C8B-B14F-4D97-AF65-F5344CB8AC3E}">
        <p14:creationId xmlns:p14="http://schemas.microsoft.com/office/powerpoint/2010/main" val="322192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35467" y="67734"/>
            <a:ext cx="8345488" cy="731837"/>
          </a:xfrm>
        </p:spPr>
        <p:txBody>
          <a:bodyPr/>
          <a:lstStyle/>
          <a:p>
            <a:pPr rtl="0">
              <a:lnSpc>
                <a:spcPct val="100000"/>
              </a:lnSpc>
            </a:pPr>
            <a:r>
              <a:rPr lang="fr-FR" sz="1600"/>
              <a:t>Réseaux évolutifs</a:t>
            </a:r>
            <a:r>
              <a:rPr lang="en-US" dirty="0"/>
              <a:t/>
            </a:r>
            <a:br>
              <a:rPr lang="en-US" dirty="0"/>
            </a:br>
            <a:r>
              <a:rPr lang="fr-FR" sz="2400"/>
              <a:t>Réduire la taille du domaine défaillant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508171" y="1007819"/>
            <a:ext cx="8280057" cy="3073946"/>
          </a:xfrm>
        </p:spPr>
        <p:txBody>
          <a:bodyPr lIns="91420" tIns="45710" rIns="91420" bIns="45710">
            <a:noAutofit/>
          </a:bodyPr>
          <a:lstStyle/>
          <a:p>
            <a:pPr marL="0" indent="0" algn="l" rtl="0"/>
            <a:r>
              <a:rPr lang="fr-FR" sz="1600" dirty="0">
                <a:solidFill>
                  <a:srgbClr val="000000"/>
                </a:solidFill>
              </a:rPr>
              <a:t>Un réseau bien conçu contrôle le trafic et limite la taille des domaines de défaillance (c'est-à-dire la zone d'un réseau qui est affectée lorsque le réseau rencontre des problèmes).</a:t>
            </a:r>
          </a:p>
          <a:p>
            <a:pPr marL="285750" indent="-285750" algn="l" rtl="0">
              <a:buFont typeface="Arial" panose="020B0604020202020204" pitchFamily="34" charset="0"/>
              <a:buChar char="•"/>
            </a:pPr>
            <a:r>
              <a:rPr lang="fr-FR" sz="1600" dirty="0">
                <a:solidFill>
                  <a:srgbClr val="000000"/>
                </a:solidFill>
              </a:rPr>
              <a:t>Dans le modèle de conception hiérarchique, les domaines d'échec sont terminés à la couche de distribution. </a:t>
            </a:r>
          </a:p>
          <a:p>
            <a:pPr marL="285750" indent="-285750" algn="l" rtl="0">
              <a:buFont typeface="Arial" panose="020B0604020202020204" pitchFamily="34" charset="0"/>
              <a:buChar char="•"/>
            </a:pPr>
            <a:r>
              <a:rPr lang="fr-FR" sz="1600" dirty="0">
                <a:solidFill>
                  <a:srgbClr val="000000"/>
                </a:solidFill>
              </a:rPr>
              <a:t>Chaque routeur fonctionne comme une passerelle pour un nombre limité d'utilisateurs de la couche d'accès.</a:t>
            </a:r>
          </a:p>
          <a:p>
            <a:pPr marL="0" indent="0" algn="l" rtl="0"/>
            <a:r>
              <a:rPr lang="fr-FR" sz="1600" dirty="0" smtClean="0">
                <a:solidFill>
                  <a:srgbClr val="000000"/>
                </a:solidFill>
              </a:rPr>
              <a:t>Les </a:t>
            </a:r>
            <a:r>
              <a:rPr lang="fr-FR" sz="1600" dirty="0">
                <a:solidFill>
                  <a:srgbClr val="000000"/>
                </a:solidFill>
              </a:rPr>
              <a:t>routeurs, ou les commutateurs multicouches, sont généralement déployés par paires dans une configuration appelée bloc de commutateur de bâtiment ou de service. </a:t>
            </a:r>
          </a:p>
          <a:p>
            <a:pPr marL="285750" indent="-285750" algn="l" rtl="0">
              <a:buFont typeface="Arial" panose="020B0604020202020204" pitchFamily="34" charset="0"/>
              <a:buChar char="•"/>
            </a:pPr>
            <a:r>
              <a:rPr lang="fr-FR" sz="1600" dirty="0">
                <a:solidFill>
                  <a:srgbClr val="000000"/>
                </a:solidFill>
              </a:rPr>
              <a:t>Chaque bloc de commutateur est indépendant. </a:t>
            </a:r>
          </a:p>
          <a:p>
            <a:pPr marL="285750" indent="-285750" algn="l" rtl="0">
              <a:buFont typeface="Arial" panose="020B0604020202020204" pitchFamily="34" charset="0"/>
              <a:buChar char="•"/>
            </a:pPr>
            <a:r>
              <a:rPr lang="fr-FR" sz="1600" dirty="0">
                <a:solidFill>
                  <a:srgbClr val="000000"/>
                </a:solidFill>
              </a:rPr>
              <a:t>Ainsi, lorsqu’un périphérique tombe en panne, l’ensemble du réseau continue à fonctionner normalement.</a:t>
            </a:r>
          </a:p>
          <a:p>
            <a:pPr marL="0" indent="0" algn="l"/>
            <a:endParaRPr lang="en-US" sz="1600" dirty="0">
              <a:solidFill>
                <a:srgbClr val="000000"/>
              </a:solidFill>
            </a:endParaRPr>
          </a:p>
        </p:txBody>
      </p:sp>
    </p:spTree>
    <p:extLst>
      <p:ext uri="{BB962C8B-B14F-4D97-AF65-F5344CB8AC3E}">
        <p14:creationId xmlns:p14="http://schemas.microsoft.com/office/powerpoint/2010/main" val="352654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Réseaux évolutifs</a:t>
            </a:r>
            <a:r>
              <a:rPr lang="en-US" dirty="0"/>
              <a:t/>
            </a:r>
            <a:br>
              <a:rPr lang="en-US" dirty="0"/>
            </a:br>
            <a:r>
              <a:rPr lang="fr-FR" sz="2400"/>
              <a:t>Augmentation de la bande passante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628650"/>
          </a:xfrm>
        </p:spPr>
        <p:txBody>
          <a:bodyPr/>
          <a:lstStyle/>
          <a:p>
            <a:pPr marL="0" indent="0" algn="l" rtl="0"/>
            <a:r>
              <a:rPr lang="fr-FR" sz="1600">
                <a:solidFill>
                  <a:srgbClr val="000000"/>
                </a:solidFill>
              </a:rPr>
              <a:t>L'agrégation de liens (comme EtherChannel) permet à un administrateur d'augmenter le volume de bande passante entre les appareils en créant un lien logique constitué de plusieurs liens physiques.</a:t>
            </a:r>
          </a:p>
        </p:txBody>
      </p:sp>
      <p:sp>
        <p:nvSpPr>
          <p:cNvPr id="5" name="Content Placeholder 3">
            <a:extLst>
              <a:ext uri="{FF2B5EF4-FFF2-40B4-BE49-F238E27FC236}">
                <a16:creationId xmlns="" xmlns:c="http://schemas.openxmlformats.org/drawingml/2006/chart" xmlns:c15="http://schemas.microsoft.com/office/drawing/2012/chart" xmlns:a16="http://schemas.microsoft.com/office/drawing/2014/main" id="{EC767F96-94C4-4A72-A459-32533F3212EA}"/>
              </a:ext>
            </a:extLst>
          </p:cNvPr>
          <p:cNvSpPr txBox="1">
            <a:spLocks/>
          </p:cNvSpPr>
          <p:nvPr/>
        </p:nvSpPr>
        <p:spPr>
          <a:xfrm>
            <a:off x="431970" y="1699777"/>
            <a:ext cx="4635329"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rtl="0">
              <a:buFont typeface="Arial" panose="020B0604020202020204" pitchFamily="34" charset="0"/>
              <a:buChar char="•"/>
            </a:pPr>
            <a:r>
              <a:rPr lang="fr-FR" sz="1600" dirty="0" err="1">
                <a:solidFill>
                  <a:srgbClr val="000000"/>
                </a:solidFill>
              </a:rPr>
              <a:t>EtherChannel</a:t>
            </a:r>
            <a:r>
              <a:rPr lang="fr-FR" sz="1600" dirty="0">
                <a:solidFill>
                  <a:srgbClr val="000000"/>
                </a:solidFill>
              </a:rPr>
              <a:t> combine les ports de commutateurs existants en un lien logique utilisant une interface Port Channel. </a:t>
            </a:r>
          </a:p>
          <a:p>
            <a:pPr marL="285750" indent="-285750" algn="l" rtl="0">
              <a:buFont typeface="Arial" panose="020B0604020202020204" pitchFamily="34" charset="0"/>
              <a:buChar char="•"/>
            </a:pPr>
            <a:r>
              <a:rPr lang="fr-FR" sz="1600" dirty="0">
                <a:solidFill>
                  <a:srgbClr val="000000"/>
                </a:solidFill>
              </a:rPr>
              <a:t>La plupart des tâches de configuration sont réalisées sur l'interface Port Channel (plutôt que sur chaque port), ce qui assure la cohérence de la configuration sur tous les liens. </a:t>
            </a:r>
          </a:p>
          <a:p>
            <a:pPr marL="285750" indent="-285750" algn="l" rtl="0">
              <a:buFont typeface="Arial" panose="020B0604020202020204" pitchFamily="34" charset="0"/>
              <a:buChar char="•"/>
            </a:pPr>
            <a:r>
              <a:rPr lang="fr-FR" sz="1600" dirty="0" err="1">
                <a:solidFill>
                  <a:srgbClr val="000000"/>
                </a:solidFill>
              </a:rPr>
              <a:t>EtherChannel</a:t>
            </a:r>
            <a:r>
              <a:rPr lang="fr-FR" sz="1600" dirty="0">
                <a:solidFill>
                  <a:srgbClr val="000000"/>
                </a:solidFill>
              </a:rPr>
              <a:t> peut équilibrer la charge entre les liens.</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2D379AB6-120E-4FD1-99F8-6ADA915805BE}"/>
              </a:ext>
            </a:extLst>
          </p:cNvPr>
          <p:cNvPicPr>
            <a:picLocks noChangeAspect="1"/>
          </p:cNvPicPr>
          <p:nvPr/>
        </p:nvPicPr>
        <p:blipFill>
          <a:blip r:embed="rId3"/>
          <a:stretch>
            <a:fillRect/>
          </a:stretch>
        </p:blipFill>
        <p:spPr>
          <a:xfrm>
            <a:off x="5067300" y="1699777"/>
            <a:ext cx="3644728" cy="2198316"/>
          </a:xfrm>
          <a:prstGeom prst="rect">
            <a:avLst/>
          </a:prstGeom>
        </p:spPr>
      </p:pic>
    </p:spTree>
    <p:extLst>
      <p:ext uri="{BB962C8B-B14F-4D97-AF65-F5344CB8AC3E}">
        <p14:creationId xmlns:p14="http://schemas.microsoft.com/office/powerpoint/2010/main" val="980500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67733" y="59267"/>
            <a:ext cx="8345488" cy="731837"/>
          </a:xfrm>
        </p:spPr>
        <p:txBody>
          <a:bodyPr/>
          <a:lstStyle/>
          <a:p>
            <a:pPr rtl="0">
              <a:lnSpc>
                <a:spcPct val="100000"/>
              </a:lnSpc>
            </a:pPr>
            <a:r>
              <a:rPr lang="fr-FR" sz="1600" dirty="0"/>
              <a:t>Réseaux évolutifs</a:t>
            </a:r>
            <a:r>
              <a:rPr lang="en-US" dirty="0"/>
              <a:t/>
            </a:r>
            <a:br>
              <a:rPr lang="en-US" dirty="0"/>
            </a:br>
            <a:r>
              <a:rPr lang="fr-FR" sz="2400" dirty="0"/>
              <a:t>Extension de la couche d'accès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869920"/>
          </a:xfrm>
        </p:spPr>
        <p:txBody>
          <a:bodyPr/>
          <a:lstStyle/>
          <a:p>
            <a:pPr marL="0" indent="0" algn="l" rtl="0"/>
            <a:r>
              <a:rPr lang="fr-FR" sz="1600" dirty="0">
                <a:solidFill>
                  <a:srgbClr val="000000"/>
                </a:solidFill>
              </a:rPr>
              <a:t>Une option de plus en plus populaire pour étendre la connectivité de la couche d'accès est le sans fil. </a:t>
            </a:r>
          </a:p>
          <a:p>
            <a:pPr marL="285750" indent="-285750" algn="l" rtl="0">
              <a:buFont typeface="Arial" panose="020B0604020202020204" pitchFamily="34" charset="0"/>
              <a:buChar char="•"/>
            </a:pPr>
            <a:r>
              <a:rPr lang="fr-FR" sz="1400" dirty="0">
                <a:solidFill>
                  <a:srgbClr val="000000"/>
                </a:solidFill>
              </a:rPr>
              <a:t>Les LAN sans fil offrent une plus grande flexibilité, des coûts réduits, sans oublier la possibilité de se développer et de s'adapter à l'évolution des besoins professionnels.</a:t>
            </a:r>
          </a:p>
        </p:txBody>
      </p:sp>
      <p:sp>
        <p:nvSpPr>
          <p:cNvPr id="5" name="Content Placeholder 3">
            <a:extLst>
              <a:ext uri="{FF2B5EF4-FFF2-40B4-BE49-F238E27FC236}">
                <a16:creationId xmlns="" xmlns:c="http://schemas.openxmlformats.org/drawingml/2006/chart" xmlns:c15="http://schemas.microsoft.com/office/drawing/2012/chart" xmlns:a16="http://schemas.microsoft.com/office/drawing/2014/main" id="{002A9BEE-B866-4503-8FF5-F03851763D0A}"/>
              </a:ext>
            </a:extLst>
          </p:cNvPr>
          <p:cNvSpPr txBox="1">
            <a:spLocks/>
          </p:cNvSpPr>
          <p:nvPr/>
        </p:nvSpPr>
        <p:spPr>
          <a:xfrm>
            <a:off x="355772" y="1877739"/>
            <a:ext cx="4692478"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58835" lvl="1" indent="-285750" rtl="0">
              <a:buFont typeface="Arial" panose="020B0604020202020204" pitchFamily="34" charset="0"/>
              <a:buChar char="•"/>
            </a:pPr>
            <a:r>
              <a:rPr lang="fr-FR" dirty="0">
                <a:solidFill>
                  <a:srgbClr val="000000"/>
                </a:solidFill>
              </a:rPr>
              <a:t>Pour communiquer sans fil, les périphériques terminaux nécessitent une carte réseau sans fil pour se connecter à un routeur sans fil ou à un point d'accès sans fil (AP).</a:t>
            </a:r>
          </a:p>
          <a:p>
            <a:pPr marL="73085" lvl="1" indent="0" rtl="0">
              <a:buNone/>
            </a:pPr>
            <a:r>
              <a:rPr lang="fr-FR" sz="1600" dirty="0" smtClean="0">
                <a:solidFill>
                  <a:srgbClr val="000000"/>
                </a:solidFill>
              </a:rPr>
              <a:t>Voici </a:t>
            </a:r>
            <a:r>
              <a:rPr lang="fr-FR" sz="1600" dirty="0">
                <a:solidFill>
                  <a:srgbClr val="000000"/>
                </a:solidFill>
              </a:rPr>
              <a:t>quelques considérations lors de la mise en œuvre d'un réseau sans fil:</a:t>
            </a:r>
          </a:p>
          <a:p>
            <a:pPr marL="358835" lvl="1" indent="-285750" rtl="0"/>
            <a:r>
              <a:rPr lang="fr-FR" dirty="0">
                <a:solidFill>
                  <a:srgbClr val="000000"/>
                </a:solidFill>
              </a:rPr>
              <a:t>Types de périphériques sans fil se connectant au WLAN</a:t>
            </a:r>
          </a:p>
          <a:p>
            <a:pPr marL="358835" lvl="1" indent="-285750" rtl="0"/>
            <a:r>
              <a:rPr lang="fr-FR" dirty="0">
                <a:solidFill>
                  <a:srgbClr val="000000"/>
                </a:solidFill>
              </a:rPr>
              <a:t>Exigences de couverture sans fil</a:t>
            </a:r>
          </a:p>
          <a:p>
            <a:pPr marL="358835" lvl="1" indent="-285750" rtl="0"/>
            <a:r>
              <a:rPr lang="fr-FR" dirty="0">
                <a:solidFill>
                  <a:srgbClr val="000000"/>
                </a:solidFill>
              </a:rPr>
              <a:t>Éléments à prendre en compte pour éviter les interférences</a:t>
            </a:r>
          </a:p>
          <a:p>
            <a:pPr marL="358835" lvl="1" indent="-285750" rtl="0"/>
            <a:r>
              <a:rPr lang="fr-FR" dirty="0">
                <a:solidFill>
                  <a:srgbClr val="000000"/>
                </a:solidFill>
              </a:rPr>
              <a:t>Considérations relatives à la sécurité</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4CA2BAF4-03E1-4755-A8D5-9E3B5393DEEE}"/>
              </a:ext>
            </a:extLst>
          </p:cNvPr>
          <p:cNvPicPr>
            <a:picLocks noChangeAspect="1"/>
          </p:cNvPicPr>
          <p:nvPr/>
        </p:nvPicPr>
        <p:blipFill>
          <a:blip r:embed="rId3"/>
          <a:stretch>
            <a:fillRect/>
          </a:stretch>
        </p:blipFill>
        <p:spPr>
          <a:xfrm>
            <a:off x="5384422" y="1974983"/>
            <a:ext cx="3175206" cy="2550165"/>
          </a:xfrm>
          <a:prstGeom prst="rect">
            <a:avLst/>
          </a:prstGeom>
        </p:spPr>
      </p:pic>
    </p:spTree>
    <p:extLst>
      <p:ext uri="{BB962C8B-B14F-4D97-AF65-F5344CB8AC3E}">
        <p14:creationId xmlns:p14="http://schemas.microsoft.com/office/powerpoint/2010/main" val="1091052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Réseaux évolutifs</a:t>
            </a:r>
            <a:r>
              <a:rPr lang="en-US" dirty="0"/>
              <a:t/>
            </a:r>
            <a:br>
              <a:rPr lang="en-US" dirty="0"/>
            </a:br>
            <a:r>
              <a:rPr lang="fr-FR" sz="2400" dirty="0"/>
              <a:t>Précisions sur les protocoles de routage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135467" y="731837"/>
            <a:ext cx="8576561" cy="559635"/>
          </a:xfrm>
        </p:spPr>
        <p:txBody>
          <a:bodyPr/>
          <a:lstStyle/>
          <a:p>
            <a:pPr marL="0" indent="0" algn="l" rtl="0"/>
            <a:r>
              <a:rPr lang="fr-FR" sz="1600" dirty="0">
                <a:solidFill>
                  <a:srgbClr val="000000"/>
                </a:solidFill>
              </a:rPr>
              <a:t>Des protocoles de routage avancés, tels que l'OSPF (Open </a:t>
            </a:r>
            <a:r>
              <a:rPr lang="fr-FR" sz="1600" dirty="0" err="1">
                <a:solidFill>
                  <a:srgbClr val="000000"/>
                </a:solidFill>
              </a:rPr>
              <a:t>Shortest</a:t>
            </a:r>
            <a:r>
              <a:rPr lang="fr-FR" sz="1600" dirty="0">
                <a:solidFill>
                  <a:srgbClr val="000000"/>
                </a:solidFill>
              </a:rPr>
              <a:t> Path First) , sont utilisés dans les grands réseaux.</a:t>
            </a:r>
          </a:p>
        </p:txBody>
      </p:sp>
      <p:sp>
        <p:nvSpPr>
          <p:cNvPr id="5" name="Content Placeholder 3">
            <a:extLst>
              <a:ext uri="{FF2B5EF4-FFF2-40B4-BE49-F238E27FC236}">
                <a16:creationId xmlns="" xmlns:c="http://schemas.openxmlformats.org/drawingml/2006/chart" xmlns:c15="http://schemas.microsoft.com/office/drawing/2012/chart" xmlns:a16="http://schemas.microsoft.com/office/drawing/2014/main" id="{37396B99-1213-47B6-A222-0AFB22F94578}"/>
              </a:ext>
            </a:extLst>
          </p:cNvPr>
          <p:cNvSpPr txBox="1">
            <a:spLocks/>
          </p:cNvSpPr>
          <p:nvPr/>
        </p:nvSpPr>
        <p:spPr>
          <a:xfrm>
            <a:off x="135467" y="1393513"/>
            <a:ext cx="3652174" cy="335500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rtl="0">
              <a:buFont typeface="Arial" panose="020B0604020202020204" pitchFamily="34" charset="0"/>
              <a:buChar char="•"/>
            </a:pPr>
            <a:r>
              <a:rPr lang="fr-FR" sz="1400" dirty="0">
                <a:solidFill>
                  <a:srgbClr val="000000"/>
                </a:solidFill>
              </a:rPr>
              <a:t>OSPF est un protocole de routage d'état de liaison qui utilise des zones pour prendre en charge un réseau hiérarchique. </a:t>
            </a:r>
          </a:p>
          <a:p>
            <a:pPr marL="285750" indent="-285750" algn="l" rtl="0">
              <a:buFont typeface="Arial" panose="020B0604020202020204" pitchFamily="34" charset="0"/>
              <a:buChar char="•"/>
            </a:pPr>
            <a:r>
              <a:rPr lang="fr-FR" sz="1400" dirty="0">
                <a:solidFill>
                  <a:srgbClr val="000000"/>
                </a:solidFill>
              </a:rPr>
              <a:t>Les routeurs OSPF établissent et maintiennent une ou des contiguïtés de voisinage avec d'autres routeurs OSPF connectés. </a:t>
            </a:r>
          </a:p>
          <a:p>
            <a:pPr marL="285750" indent="-285750" algn="l" rtl="0">
              <a:buFont typeface="Arial" panose="020B0604020202020204" pitchFamily="34" charset="0"/>
              <a:buChar char="•"/>
            </a:pPr>
            <a:r>
              <a:rPr lang="fr-FR" sz="1400" dirty="0">
                <a:solidFill>
                  <a:srgbClr val="000000"/>
                </a:solidFill>
              </a:rPr>
              <a:t>Les routeurs OSPF synchronisent leur base de données d'état de liaison. </a:t>
            </a:r>
          </a:p>
          <a:p>
            <a:pPr marL="285750" indent="-285750" algn="l" rtl="0">
              <a:buFont typeface="Arial" panose="020B0604020202020204" pitchFamily="34" charset="0"/>
              <a:buChar char="•"/>
            </a:pPr>
            <a:r>
              <a:rPr lang="fr-FR" sz="1400" dirty="0">
                <a:solidFill>
                  <a:srgbClr val="000000"/>
                </a:solidFill>
              </a:rPr>
              <a:t>Lorsqu'un changement de réseau se produit, des mises à jour de l'état des liens sont envoyées, informant les autres routeurs OSPF du changement et établissant un nouveau meilleur chemin, si un tel chemin est disponible.</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CE04BCCA-ED46-4706-8611-C818C2BDEB7E}"/>
              </a:ext>
            </a:extLst>
          </p:cNvPr>
          <p:cNvPicPr>
            <a:picLocks noChangeAspect="1"/>
          </p:cNvPicPr>
          <p:nvPr/>
        </p:nvPicPr>
        <p:blipFill>
          <a:blip r:embed="rId3"/>
          <a:stretch>
            <a:fillRect/>
          </a:stretch>
        </p:blipFill>
        <p:spPr>
          <a:xfrm>
            <a:off x="3787640" y="1393513"/>
            <a:ext cx="5245370" cy="2679838"/>
          </a:xfrm>
          <a:prstGeom prst="rect">
            <a:avLst/>
          </a:prstGeom>
        </p:spPr>
      </p:pic>
    </p:spTree>
    <p:extLst>
      <p:ext uri="{BB962C8B-B14F-4D97-AF65-F5344CB8AC3E}">
        <p14:creationId xmlns:p14="http://schemas.microsoft.com/office/powerpoint/2010/main" val="142166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1661160"/>
            <a:ext cx="8549775" cy="929640"/>
          </a:xfrm>
        </p:spPr>
        <p:txBody>
          <a:bodyPr/>
          <a:lstStyle/>
          <a:p>
            <a:pPr rtl="0"/>
            <a:r>
              <a:rPr lang="fr-FR" dirty="0">
                <a:solidFill>
                  <a:schemeClr val="accent5">
                    <a:lumMod val="40000"/>
                    <a:lumOff val="60000"/>
                  </a:schemeClr>
                </a:solidFill>
              </a:rPr>
              <a:t>11.3 Matériel de commutateur</a:t>
            </a:r>
          </a:p>
        </p:txBody>
      </p:sp>
    </p:spTree>
    <p:custDataLst>
      <p:tags r:id="rId1"/>
    </p:custDataLst>
    <p:extLst>
      <p:ext uri="{BB962C8B-B14F-4D97-AF65-F5344CB8AC3E}">
        <p14:creationId xmlns:p14="http://schemas.microsoft.com/office/powerpoint/2010/main" val="2462711078"/>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237066" y="0"/>
            <a:ext cx="9144000" cy="731837"/>
          </a:xfrm>
        </p:spPr>
        <p:txBody>
          <a:bodyPr/>
          <a:lstStyle/>
          <a:p>
            <a:pPr rtl="0">
              <a:lnSpc>
                <a:spcPct val="100000"/>
              </a:lnSpc>
            </a:pPr>
            <a:r>
              <a:rPr lang="fr-FR" sz="1600" dirty="0"/>
              <a:t>Matériel de commutateur</a:t>
            </a:r>
            <a:r>
              <a:rPr lang="en-US" dirty="0"/>
              <a:t/>
            </a:r>
            <a:br>
              <a:rPr lang="en-US" dirty="0"/>
            </a:br>
            <a:r>
              <a:rPr lang="fr-FR" sz="2300" dirty="0"/>
              <a:t>Plates-formes de commutateur</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364238" y="889286"/>
            <a:ext cx="8534229" cy="1323439"/>
          </a:xfrm>
        </p:spPr>
        <p:txBody>
          <a:bodyPr/>
          <a:lstStyle/>
          <a:p>
            <a:pPr marL="0" indent="0" algn="l" rtl="0"/>
            <a:r>
              <a:rPr lang="fr-FR" sz="1600" dirty="0">
                <a:solidFill>
                  <a:srgbClr val="000000"/>
                </a:solidFill>
              </a:rPr>
              <a:t>Il existe une variété de plates-formes de commutateur, de facteurs de forme et d'autres fonctionnalités qui doivent être pris en compte avant de choisir un commutateur. Lors de la conception d'un réseau, il est important de sélectionner le matériel approprié aux besoins actuels, tout en prévoyant la croissance du réseau. Au sein d'un réseau d'entreprise, les commutateurs et les routeurs jouent un rôle essentiel dans la communication réseau.</a:t>
            </a:r>
          </a:p>
        </p:txBody>
      </p:sp>
      <p:sp>
        <p:nvSpPr>
          <p:cNvPr id="12" name="TextBox 11">
            <a:extLst>
              <a:ext uri="{FF2B5EF4-FFF2-40B4-BE49-F238E27FC236}">
                <a16:creationId xmlns="" xmlns:c="http://schemas.openxmlformats.org/drawingml/2006/chart" xmlns:c15="http://schemas.microsoft.com/office/drawing/2012/chart" xmlns:a16="http://schemas.microsoft.com/office/drawing/2014/main" id="{C9F8696E-8F22-4AB6-A0BA-D9B53F034471}"/>
              </a:ext>
            </a:extLst>
          </p:cNvPr>
          <p:cNvSpPr txBox="1"/>
          <p:nvPr/>
        </p:nvSpPr>
        <p:spPr>
          <a:xfrm>
            <a:off x="383965" y="2414326"/>
            <a:ext cx="4590237" cy="1323439"/>
          </a:xfrm>
          <a:prstGeom prst="rect">
            <a:avLst/>
          </a:prstGeom>
          <a:noFill/>
        </p:spPr>
        <p:txBody>
          <a:bodyPr wrap="square" rtlCol="0">
            <a:spAutoFit/>
          </a:bodyPr>
          <a:lstStyle/>
          <a:p>
            <a:pPr rtl="0"/>
            <a:r>
              <a:rPr lang="fr-FR" sz="1600" dirty="0">
                <a:solidFill>
                  <a:srgbClr val="000000"/>
                </a:solidFill>
              </a:rPr>
              <a:t>Les commutateurs LAN Campus, tels que la série Cisco 3850 illustrée ici, prennent en charge des concentrations élevées de connexions utilisateur avec une vitesse et une sécurité appropriées pour le réseau d'entreprise. </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98683C31-D3C3-4A88-BF7B-F25081163B21}"/>
              </a:ext>
            </a:extLst>
          </p:cNvPr>
          <p:cNvPicPr>
            <a:picLocks noChangeAspect="1"/>
          </p:cNvPicPr>
          <p:nvPr/>
        </p:nvPicPr>
        <p:blipFill rotWithShape="1">
          <a:blip r:embed="rId3"/>
          <a:srcRect t="19488" b="24029"/>
          <a:stretch/>
        </p:blipFill>
        <p:spPr>
          <a:xfrm>
            <a:off x="5211270" y="2286701"/>
            <a:ext cx="3493757" cy="1578688"/>
          </a:xfrm>
          <a:prstGeom prst="rect">
            <a:avLst/>
          </a:prstGeom>
        </p:spPr>
      </p:pic>
    </p:spTree>
    <p:extLst>
      <p:ext uri="{BB962C8B-B14F-4D97-AF65-F5344CB8AC3E}">
        <p14:creationId xmlns:p14="http://schemas.microsoft.com/office/powerpoint/2010/main" val="311510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114568"/>
            <a:ext cx="9144000" cy="731837"/>
          </a:xfrm>
        </p:spPr>
        <p:txBody>
          <a:bodyPr/>
          <a:lstStyle/>
          <a:p>
            <a:pPr rtl="0">
              <a:lnSpc>
                <a:spcPct val="100000"/>
              </a:lnSpc>
            </a:pPr>
            <a:r>
              <a:rPr lang="fr-FR" sz="1600" dirty="0"/>
              <a:t>Matériel de commutateur</a:t>
            </a:r>
            <a:r>
              <a:rPr lang="en-US" dirty="0"/>
              <a:t/>
            </a:r>
            <a:br>
              <a:rPr lang="en-US" dirty="0"/>
            </a:br>
            <a:r>
              <a:rPr lang="fr-FR" sz="2300" dirty="0"/>
              <a:t>Plates-formes de commutateur (Suite)</a:t>
            </a:r>
          </a:p>
        </p:txBody>
      </p:sp>
      <p:sp>
        <p:nvSpPr>
          <p:cNvPr id="12" name="TextBox 11">
            <a:extLst>
              <a:ext uri="{FF2B5EF4-FFF2-40B4-BE49-F238E27FC236}">
                <a16:creationId xmlns="" xmlns:c="http://schemas.openxmlformats.org/drawingml/2006/chart" xmlns:c15="http://schemas.microsoft.com/office/drawing/2012/chart" xmlns:a16="http://schemas.microsoft.com/office/drawing/2014/main" id="{C9F8696E-8F22-4AB6-A0BA-D9B53F034471}"/>
              </a:ext>
            </a:extLst>
          </p:cNvPr>
          <p:cNvSpPr txBox="1"/>
          <p:nvPr/>
        </p:nvSpPr>
        <p:spPr>
          <a:xfrm>
            <a:off x="238423" y="846404"/>
            <a:ext cx="4240306" cy="1323439"/>
          </a:xfrm>
          <a:prstGeom prst="rect">
            <a:avLst/>
          </a:prstGeom>
          <a:noFill/>
        </p:spPr>
        <p:txBody>
          <a:bodyPr wrap="square" rtlCol="0">
            <a:spAutoFit/>
          </a:bodyPr>
          <a:lstStyle/>
          <a:p>
            <a:pPr rtl="0"/>
            <a:r>
              <a:rPr lang="fr-FR" sz="1600" dirty="0">
                <a:solidFill>
                  <a:srgbClr val="000000"/>
                </a:solidFill>
              </a:rPr>
              <a:t>Les commutateurs d'accès géré dans le cloud </a:t>
            </a:r>
            <a:r>
              <a:rPr lang="fr-FR" sz="1600" dirty="0" err="1">
                <a:solidFill>
                  <a:srgbClr val="000000"/>
                </a:solidFill>
              </a:rPr>
              <a:t>Meraki</a:t>
            </a:r>
            <a:r>
              <a:rPr lang="fr-FR" sz="1600" dirty="0">
                <a:solidFill>
                  <a:srgbClr val="000000"/>
                </a:solidFill>
              </a:rPr>
              <a:t> de Cisco permettent l'empilage virtuel des commutateurs. Ils permettent de surveiller et de configurer des milliers de ports de commutation sur le web, sans aucune intervention du personnel informatique sur le site.</a:t>
            </a:r>
          </a:p>
        </p:txBody>
      </p:sp>
      <p:pic>
        <p:nvPicPr>
          <p:cNvPr id="7" name="Picture 6">
            <a:extLst>
              <a:ext uri="{FF2B5EF4-FFF2-40B4-BE49-F238E27FC236}">
                <a16:creationId xmlns="" xmlns:c="http://schemas.openxmlformats.org/drawingml/2006/chart" xmlns:c15="http://schemas.microsoft.com/office/drawing/2012/chart" xmlns:a16="http://schemas.microsoft.com/office/drawing/2014/main" id="{7B72ECFD-8B18-455B-9562-33A54D9C3383}"/>
              </a:ext>
            </a:extLst>
          </p:cNvPr>
          <p:cNvPicPr>
            <a:picLocks noChangeAspect="1"/>
          </p:cNvPicPr>
          <p:nvPr/>
        </p:nvPicPr>
        <p:blipFill>
          <a:blip r:embed="rId3"/>
          <a:stretch>
            <a:fillRect/>
          </a:stretch>
        </p:blipFill>
        <p:spPr>
          <a:xfrm>
            <a:off x="4478729" y="990074"/>
            <a:ext cx="4508108" cy="1438007"/>
          </a:xfrm>
          <a:prstGeom prst="rect">
            <a:avLst/>
          </a:prstGeom>
        </p:spPr>
      </p:pic>
      <p:sp>
        <p:nvSpPr>
          <p:cNvPr id="10" name="TextBox 9">
            <a:extLst>
              <a:ext uri="{FF2B5EF4-FFF2-40B4-BE49-F238E27FC236}">
                <a16:creationId xmlns="" xmlns:c="http://schemas.openxmlformats.org/drawingml/2006/chart" xmlns:c15="http://schemas.microsoft.com/office/drawing/2012/chart" xmlns:a16="http://schemas.microsoft.com/office/drawing/2014/main" id="{F0784B90-F325-44E7-898F-498802C67E15}"/>
              </a:ext>
            </a:extLst>
          </p:cNvPr>
          <p:cNvSpPr txBox="1"/>
          <p:nvPr/>
        </p:nvSpPr>
        <p:spPr>
          <a:xfrm>
            <a:off x="244066" y="2657242"/>
            <a:ext cx="2839793" cy="1323439"/>
          </a:xfrm>
          <a:prstGeom prst="rect">
            <a:avLst/>
          </a:prstGeom>
          <a:noFill/>
        </p:spPr>
        <p:txBody>
          <a:bodyPr wrap="square" rtlCol="0">
            <a:spAutoFit/>
          </a:bodyPr>
          <a:lstStyle/>
          <a:p>
            <a:pPr rtl="0"/>
            <a:r>
              <a:rPr lang="fr-FR" sz="1600">
                <a:solidFill>
                  <a:srgbClr val="000000"/>
                </a:solidFill>
              </a:rPr>
              <a:t>La plate-forme Cisco Nexus encourage l'évolutivité de l'infrastructure, la continuité opérationnelle et la flexibilité du transport dans le data center.</a:t>
            </a:r>
          </a:p>
        </p:txBody>
      </p:sp>
      <p:pic>
        <p:nvPicPr>
          <p:cNvPr id="8" name="Picture 7">
            <a:extLst>
              <a:ext uri="{FF2B5EF4-FFF2-40B4-BE49-F238E27FC236}">
                <a16:creationId xmlns="" xmlns:c="http://schemas.openxmlformats.org/drawingml/2006/chart" xmlns:c15="http://schemas.microsoft.com/office/drawing/2012/chart" xmlns:a16="http://schemas.microsoft.com/office/drawing/2014/main" id="{FC360EB1-285F-4894-AFFF-43398968B081}"/>
              </a:ext>
            </a:extLst>
          </p:cNvPr>
          <p:cNvPicPr>
            <a:picLocks noChangeAspect="1"/>
          </p:cNvPicPr>
          <p:nvPr/>
        </p:nvPicPr>
        <p:blipFill>
          <a:blip r:embed="rId4"/>
          <a:stretch>
            <a:fillRect/>
          </a:stretch>
        </p:blipFill>
        <p:spPr>
          <a:xfrm>
            <a:off x="3572102" y="2657242"/>
            <a:ext cx="5242631" cy="1581675"/>
          </a:xfrm>
          <a:prstGeom prst="rect">
            <a:avLst/>
          </a:prstGeom>
        </p:spPr>
      </p:pic>
    </p:spTree>
    <p:extLst>
      <p:ext uri="{BB962C8B-B14F-4D97-AF65-F5344CB8AC3E}">
        <p14:creationId xmlns:p14="http://schemas.microsoft.com/office/powerpoint/2010/main" val="3454024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22222" y="0"/>
            <a:ext cx="9144000" cy="731837"/>
          </a:xfrm>
        </p:spPr>
        <p:txBody>
          <a:bodyPr/>
          <a:lstStyle/>
          <a:p>
            <a:pPr rtl="0">
              <a:lnSpc>
                <a:spcPct val="100000"/>
              </a:lnSpc>
            </a:pPr>
            <a:r>
              <a:rPr lang="fr-FR" sz="1600" dirty="0"/>
              <a:t>Matériel de commutateur</a:t>
            </a:r>
            <a:r>
              <a:rPr lang="en-US" dirty="0"/>
              <a:t/>
            </a:r>
            <a:br>
              <a:rPr lang="en-US" dirty="0"/>
            </a:br>
            <a:r>
              <a:rPr lang="fr-FR" sz="2300" dirty="0"/>
              <a:t>Plates-formes de commutateur (Suite)</a:t>
            </a:r>
          </a:p>
        </p:txBody>
      </p:sp>
      <p:sp>
        <p:nvSpPr>
          <p:cNvPr id="12" name="TextBox 11">
            <a:extLst>
              <a:ext uri="{FF2B5EF4-FFF2-40B4-BE49-F238E27FC236}">
                <a16:creationId xmlns="" xmlns:c="http://schemas.openxmlformats.org/drawingml/2006/chart" xmlns:c15="http://schemas.microsoft.com/office/drawing/2012/chart" xmlns:a16="http://schemas.microsoft.com/office/drawing/2014/main" id="{C9F8696E-8F22-4AB6-A0BA-D9B53F034471}"/>
              </a:ext>
            </a:extLst>
          </p:cNvPr>
          <p:cNvSpPr txBox="1"/>
          <p:nvPr/>
        </p:nvSpPr>
        <p:spPr>
          <a:xfrm>
            <a:off x="331694" y="1254299"/>
            <a:ext cx="4240306" cy="1077218"/>
          </a:xfrm>
          <a:prstGeom prst="rect">
            <a:avLst/>
          </a:prstGeom>
          <a:noFill/>
        </p:spPr>
        <p:txBody>
          <a:bodyPr wrap="square" rtlCol="0">
            <a:spAutoFit/>
          </a:bodyPr>
          <a:lstStyle/>
          <a:p>
            <a:pPr rtl="0"/>
            <a:r>
              <a:rPr lang="fr-FR" sz="1600" dirty="0">
                <a:solidFill>
                  <a:srgbClr val="000000"/>
                </a:solidFill>
              </a:rPr>
              <a:t>Les commutateurs d'accès Ethernet pour fournisseurs de services apportent surveillance des applications, services unifiés, virtualisation, sécurité intégrée et gestion simplifiée.</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87930EF7-935F-4D95-B3AB-51A7A261347F}"/>
              </a:ext>
            </a:extLst>
          </p:cNvPr>
          <p:cNvPicPr>
            <a:picLocks noChangeAspect="1"/>
          </p:cNvPicPr>
          <p:nvPr/>
        </p:nvPicPr>
        <p:blipFill>
          <a:blip r:embed="rId3"/>
          <a:stretch>
            <a:fillRect/>
          </a:stretch>
        </p:blipFill>
        <p:spPr>
          <a:xfrm>
            <a:off x="4572000" y="656424"/>
            <a:ext cx="4602643" cy="2615138"/>
          </a:xfrm>
          <a:prstGeom prst="rect">
            <a:avLst/>
          </a:prstGeom>
        </p:spPr>
      </p:pic>
      <p:sp>
        <p:nvSpPr>
          <p:cNvPr id="10" name="TextBox 9">
            <a:extLst>
              <a:ext uri="{FF2B5EF4-FFF2-40B4-BE49-F238E27FC236}">
                <a16:creationId xmlns="" xmlns:c="http://schemas.openxmlformats.org/drawingml/2006/chart" xmlns:c15="http://schemas.microsoft.com/office/drawing/2012/chart" xmlns:a16="http://schemas.microsoft.com/office/drawing/2014/main" id="{F0784B90-F325-44E7-898F-498802C67E15}"/>
              </a:ext>
            </a:extLst>
          </p:cNvPr>
          <p:cNvSpPr txBox="1"/>
          <p:nvPr/>
        </p:nvSpPr>
        <p:spPr>
          <a:xfrm>
            <a:off x="244066" y="3271562"/>
            <a:ext cx="4198490" cy="1077218"/>
          </a:xfrm>
          <a:prstGeom prst="rect">
            <a:avLst/>
          </a:prstGeom>
          <a:noFill/>
        </p:spPr>
        <p:txBody>
          <a:bodyPr wrap="square" rtlCol="0">
            <a:spAutoFit/>
          </a:bodyPr>
          <a:lstStyle/>
          <a:p>
            <a:pPr rtl="0"/>
            <a:r>
              <a:rPr lang="fr-FR" sz="1600" dirty="0">
                <a:solidFill>
                  <a:srgbClr val="000000"/>
                </a:solidFill>
              </a:rPr>
              <a:t>Les plates-formes de commutation de réseaux virtuels Cisco Nexus apportent des services </a:t>
            </a:r>
            <a:r>
              <a:rPr lang="fr-FR" sz="1600" dirty="0" err="1">
                <a:solidFill>
                  <a:srgbClr val="000000"/>
                </a:solidFill>
              </a:rPr>
              <a:t>multilocataires</a:t>
            </a:r>
            <a:r>
              <a:rPr lang="fr-FR" sz="1600" dirty="0">
                <a:solidFill>
                  <a:srgbClr val="000000"/>
                </a:solidFill>
              </a:rPr>
              <a:t> sécurisés en ajoutant une technologie d'intelligence de virtualisation au réseau de Data center.</a:t>
            </a:r>
          </a:p>
        </p:txBody>
      </p:sp>
      <p:pic>
        <p:nvPicPr>
          <p:cNvPr id="4" name="Picture 3">
            <a:extLst>
              <a:ext uri="{FF2B5EF4-FFF2-40B4-BE49-F238E27FC236}">
                <a16:creationId xmlns="" xmlns:c="http://schemas.openxmlformats.org/drawingml/2006/chart" xmlns:c15="http://schemas.microsoft.com/office/drawing/2012/chart" xmlns:a16="http://schemas.microsoft.com/office/drawing/2014/main" id="{B3B4243B-F3D1-435B-9A26-10C2348D3CFE}"/>
              </a:ext>
            </a:extLst>
          </p:cNvPr>
          <p:cNvPicPr>
            <a:picLocks noChangeAspect="1"/>
          </p:cNvPicPr>
          <p:nvPr/>
        </p:nvPicPr>
        <p:blipFill>
          <a:blip r:embed="rId4"/>
          <a:stretch>
            <a:fillRect/>
          </a:stretch>
        </p:blipFill>
        <p:spPr>
          <a:xfrm>
            <a:off x="4694222" y="3671744"/>
            <a:ext cx="4296911" cy="547785"/>
          </a:xfrm>
          <a:prstGeom prst="rect">
            <a:avLst/>
          </a:prstGeom>
        </p:spPr>
      </p:pic>
    </p:spTree>
    <p:extLst>
      <p:ext uri="{BB962C8B-B14F-4D97-AF65-F5344CB8AC3E}">
        <p14:creationId xmlns:p14="http://schemas.microsoft.com/office/powerpoint/2010/main" val="167302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What to Expect in this Module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To facilitate learning, the following features within the GUI may be included in this module:</a:t>
            </a:r>
          </a:p>
          <a:p>
            <a:endParaRPr lang="en-US" dirty="0"/>
          </a:p>
          <a:p>
            <a:endParaRPr lang="en-US" dirty="0"/>
          </a:p>
          <a:p>
            <a:pPr marL="0" indent="0">
              <a:buNone/>
            </a:pPr>
            <a:endParaRPr lang="en-US" dirty="0"/>
          </a:p>
        </p:txBody>
      </p:sp>
      <p:graphicFrame>
        <p:nvGraphicFramePr>
          <p:cNvPr id="4" name="Table 3">
            <a:extLst>
              <a:ext uri="{FF2B5EF4-FFF2-40B4-BE49-F238E27FC236}">
                <a16:creationId xmlns="" xmlns:c="http://schemas.openxmlformats.org/drawingml/2006/chart" xmlns:c15="http://schemas.microsoft.com/office/drawing/2012/chart"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 xmlns:c="http://schemas.openxmlformats.org/drawingml/2006/chart" xmlns:c15="http://schemas.microsoft.com/office/drawing/2012/chart" xmlns:a16="http://schemas.microsoft.com/office/drawing/2014/main" val="200107645"/>
                    </a:ext>
                  </a:extLst>
                </a:gridCol>
                <a:gridCol w="6416970">
                  <a:extLst>
                    <a:ext uri="{9D8B030D-6E8A-4147-A177-3AD203B41FA5}">
                      <a16:colId xmlns="" xmlns:c="http://schemas.openxmlformats.org/drawingml/2006/chart" xmlns:c15="http://schemas.microsoft.com/office/drawing/2012/chart" xmlns:a16="http://schemas.microsoft.com/office/drawing/2014/main" val="2648404099"/>
                    </a:ext>
                  </a:extLst>
                </a:gridCol>
              </a:tblGrid>
              <a:tr h="265091">
                <a:tc>
                  <a:txBody>
                    <a:bodyPr/>
                    <a:lstStyle/>
                    <a:p>
                      <a:pPr rtl="0"/>
                      <a:r>
                        <a:rPr lang="fr-FR"/>
                        <a:t>Feature</a:t>
                      </a:r>
                    </a:p>
                  </a:txBody>
                  <a:tcPr/>
                </a:tc>
                <a:tc>
                  <a:txBody>
                    <a:bodyPr/>
                    <a:lstStyle/>
                    <a:p>
                      <a:pPr rtl="0"/>
                      <a:r>
                        <a:rPr lang="fr-FR"/>
                        <a:t>Description</a:t>
                      </a:r>
                    </a:p>
                  </a:txBody>
                  <a:tcPr/>
                </a:tc>
                <a:extLst>
                  <a:ext uri="{0D108BD9-81ED-4DB2-BD59-A6C34878D82A}">
                    <a16:rowId xmlns="" xmlns:c="http://schemas.openxmlformats.org/drawingml/2006/chart" xmlns:c15="http://schemas.microsoft.com/office/drawing/2012/chart"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 xmlns:c="http://schemas.openxmlformats.org/drawingml/2006/chart" xmlns:c15="http://schemas.microsoft.com/office/drawing/2012/chart"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Videos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 xmlns:c="http://schemas.openxmlformats.org/drawingml/2006/chart" xmlns:c15="http://schemas.microsoft.com/office/drawing/2012/chart"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Check Your Understanding(CYU)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Per topic online quiz to help learners gauge content understanding. </a:t>
                      </a:r>
                    </a:p>
                  </a:txBody>
                  <a:tcPr/>
                </a:tc>
                <a:extLst>
                  <a:ext uri="{0D108BD9-81ED-4DB2-BD59-A6C34878D82A}">
                    <a16:rowId xmlns="" xmlns:c="http://schemas.openxmlformats.org/drawingml/2006/chart" xmlns:c15="http://schemas.microsoft.com/office/drawing/2012/chart"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Interactive Activities</a:t>
                      </a:r>
                    </a:p>
                  </a:txBody>
                  <a:tcPr marL="9525" marR="9525" marT="9525" marB="0" anchor="b"/>
                </a:tc>
                <a:tc>
                  <a:txBody>
                    <a:bodyPr/>
                    <a:lstStyle/>
                    <a:p>
                      <a:pPr rtl="0"/>
                      <a:r>
                        <a:rPr lang="fr-FR"/>
                        <a:t>A variety of formats to help learners gauge content understanding.</a:t>
                      </a:r>
                    </a:p>
                  </a:txBody>
                  <a:tcPr/>
                </a:tc>
                <a:extLst>
                  <a:ext uri="{0D108BD9-81ED-4DB2-BD59-A6C34878D82A}">
                    <a16:rowId xmlns="" xmlns:c="http://schemas.openxmlformats.org/drawingml/2006/chart" xmlns:c15="http://schemas.microsoft.com/office/drawing/2012/chart"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Syntax Checker</a:t>
                      </a:r>
                    </a:p>
                  </a:txBody>
                  <a:tcPr marL="9525" marR="9525" marT="9525" marB="0" anchor="b"/>
                </a:tc>
                <a:tc>
                  <a:txBody>
                    <a:bodyPr/>
                    <a:lstStyle/>
                    <a:p>
                      <a:pPr rtl="0"/>
                      <a:r>
                        <a:rPr lang="fr-FR"/>
                        <a:t>Small simulations that expose learners to Cisco command line to practice configuration skills.</a:t>
                      </a:r>
                    </a:p>
                  </a:txBody>
                  <a:tcPr/>
                </a:tc>
                <a:extLst>
                  <a:ext uri="{0D108BD9-81ED-4DB2-BD59-A6C34878D82A}">
                    <a16:rowId xmlns="" xmlns:c="http://schemas.openxmlformats.org/drawingml/2006/chart" xmlns:c15="http://schemas.microsoft.com/office/drawing/2012/chart"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PT Activity</a:t>
                      </a:r>
                    </a:p>
                  </a:txBody>
                  <a:tcPr marL="9525" marR="9525" marT="9525" marB="0" anchor="b"/>
                </a:tc>
                <a:tc>
                  <a:txBody>
                    <a:bodyPr/>
                    <a:lstStyle/>
                    <a:p>
                      <a:pPr rtl="0"/>
                      <a:r>
                        <a:rPr lang="fr-FR"/>
                        <a:t>Simulation and modeling activities designed to explore, acquire, reinforce, and expand skills.</a:t>
                      </a:r>
                    </a:p>
                  </a:txBody>
                  <a:tcPr/>
                </a:tc>
                <a:extLst>
                  <a:ext uri="{0D108BD9-81ED-4DB2-BD59-A6C34878D82A}">
                    <a16:rowId xmlns="" xmlns:c="http://schemas.openxmlformats.org/drawingml/2006/chart" xmlns:c15="http://schemas.microsoft.com/office/drawing/2012/chart"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76200" y="0"/>
            <a:ext cx="9144000" cy="731837"/>
          </a:xfrm>
        </p:spPr>
        <p:txBody>
          <a:bodyPr/>
          <a:lstStyle/>
          <a:p>
            <a:pPr rtl="0">
              <a:lnSpc>
                <a:spcPct val="100000"/>
              </a:lnSpc>
            </a:pPr>
            <a:r>
              <a:rPr lang="fr-FR" sz="1600" dirty="0"/>
              <a:t>Matériel de commutateur</a:t>
            </a:r>
            <a:r>
              <a:rPr lang="en-US" dirty="0"/>
              <a:t/>
            </a:r>
            <a:br>
              <a:rPr lang="en-US" dirty="0"/>
            </a:br>
            <a:r>
              <a:rPr lang="fr-FR" sz="2300" dirty="0"/>
              <a:t>Facteurs de forme de commutateur</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8"/>
            <a:ext cx="8280057" cy="827731"/>
          </a:xfrm>
        </p:spPr>
        <p:txBody>
          <a:bodyPr/>
          <a:lstStyle/>
          <a:p>
            <a:pPr marL="0" indent="0" algn="l" rtl="0"/>
            <a:r>
              <a:rPr lang="fr-FR" sz="1600" dirty="0">
                <a:solidFill>
                  <a:srgbClr val="000000"/>
                </a:solidFill>
              </a:rPr>
              <a:t>Lorsqu'ils sélectionnent un commutateur, les administrateurs réseau doivent déterminer ses facteurs de forme, Cela comprend la configuration fixe, la configuration modulaire, empilable ou non empilable</a:t>
            </a:r>
          </a:p>
          <a:p>
            <a:pPr marL="0" indent="0" algn="l"/>
            <a:endParaRPr lang="en-CA" sz="1600" dirty="0">
              <a:solidFill>
                <a:srgbClr val="000000"/>
              </a:solidFill>
            </a:endParaRPr>
          </a:p>
          <a:p>
            <a:pPr marL="0" indent="0" algn="l"/>
            <a:endParaRPr lang="en-CA" sz="1600" dirty="0">
              <a:solidFill>
                <a:srgbClr val="000000"/>
              </a:solidFill>
            </a:endParaRPr>
          </a:p>
          <a:p>
            <a:pPr marL="0" indent="0" algn="l"/>
            <a:endParaRPr lang="en-CA" sz="1600" dirty="0">
              <a:solidFill>
                <a:srgbClr val="000000"/>
              </a:solidFill>
            </a:endParaRPr>
          </a:p>
          <a:p>
            <a:pPr marL="0" indent="0" algn="l"/>
            <a:endParaRPr lang="en-CA" sz="1600" dirty="0">
              <a:solidFill>
                <a:srgbClr val="000000"/>
              </a:solidFill>
            </a:endParaRPr>
          </a:p>
          <a:p>
            <a:pPr marL="0" indent="0" algn="l"/>
            <a:endParaRPr lang="en-CA" sz="1600" dirty="0">
              <a:solidFill>
                <a:srgbClr val="000000"/>
              </a:solidFill>
            </a:endParaRPr>
          </a:p>
          <a:p>
            <a:pPr marL="0" indent="0" algn="l"/>
            <a:endParaRPr lang="en-CA" sz="1600" dirty="0">
              <a:solidFill>
                <a:srgbClr val="000000"/>
              </a:solidFill>
            </a:endParaRPr>
          </a:p>
          <a:p>
            <a:pPr marL="0" indent="0" algn="l"/>
            <a:endParaRPr lang="en-CA" sz="1600" dirty="0">
              <a:solidFill>
                <a:srgbClr val="000000"/>
              </a:solidFill>
            </a:endParaRPr>
          </a:p>
        </p:txBody>
      </p:sp>
      <p:sp>
        <p:nvSpPr>
          <p:cNvPr id="11" name="Rectangle 10">
            <a:extLst>
              <a:ext uri="{FF2B5EF4-FFF2-40B4-BE49-F238E27FC236}">
                <a16:creationId xmlns="" xmlns:c="http://schemas.openxmlformats.org/drawingml/2006/chart" xmlns:c15="http://schemas.microsoft.com/office/drawing/2012/chart" xmlns:a16="http://schemas.microsoft.com/office/drawing/2014/main" id="{A58F33D6-E860-48F9-91B5-506435D05667}"/>
              </a:ext>
            </a:extLst>
          </p:cNvPr>
          <p:cNvSpPr/>
          <p:nvPr/>
        </p:nvSpPr>
        <p:spPr>
          <a:xfrm>
            <a:off x="431970" y="2163422"/>
            <a:ext cx="5206829" cy="584775"/>
          </a:xfrm>
          <a:prstGeom prst="rect">
            <a:avLst/>
          </a:prstGeom>
        </p:spPr>
        <p:txBody>
          <a:bodyPr wrap="square">
            <a:spAutoFit/>
          </a:bodyPr>
          <a:lstStyle/>
          <a:p>
            <a:pPr rtl="0"/>
            <a:r>
              <a:rPr lang="fr-FR" sz="1600" dirty="0">
                <a:solidFill>
                  <a:srgbClr val="000000"/>
                </a:solidFill>
                <a:latin typeface="+mn-lt"/>
              </a:rPr>
              <a:t>Les caractéristiques et les options des commutateurs à configuration fixe sont limitées à celles qui sont fournies à l'origine avec le commutateur.</a:t>
            </a:r>
          </a:p>
        </p:txBody>
      </p:sp>
      <p:pic>
        <p:nvPicPr>
          <p:cNvPr id="7" name="Picture 6">
            <a:extLst>
              <a:ext uri="{FF2B5EF4-FFF2-40B4-BE49-F238E27FC236}">
                <a16:creationId xmlns="" xmlns:c="http://schemas.openxmlformats.org/drawingml/2006/chart" xmlns:c15="http://schemas.microsoft.com/office/drawing/2012/chart" xmlns:a16="http://schemas.microsoft.com/office/drawing/2014/main" id="{E8CCEA07-4264-4D0F-920A-D80636A15024}"/>
              </a:ext>
            </a:extLst>
          </p:cNvPr>
          <p:cNvPicPr>
            <a:picLocks noChangeAspect="1"/>
          </p:cNvPicPr>
          <p:nvPr/>
        </p:nvPicPr>
        <p:blipFill>
          <a:blip r:embed="rId3"/>
          <a:stretch>
            <a:fillRect/>
          </a:stretch>
        </p:blipFill>
        <p:spPr>
          <a:xfrm>
            <a:off x="5737412" y="1680607"/>
            <a:ext cx="2094659" cy="832816"/>
          </a:xfrm>
          <a:prstGeom prst="rect">
            <a:avLst/>
          </a:prstGeom>
        </p:spPr>
      </p:pic>
      <p:sp>
        <p:nvSpPr>
          <p:cNvPr id="13" name="Rectangle 12">
            <a:extLst>
              <a:ext uri="{FF2B5EF4-FFF2-40B4-BE49-F238E27FC236}">
                <a16:creationId xmlns="" xmlns:c="http://schemas.openxmlformats.org/drawingml/2006/chart" xmlns:c15="http://schemas.microsoft.com/office/drawing/2012/chart" xmlns:a16="http://schemas.microsoft.com/office/drawing/2014/main" id="{83CD4499-E50F-4CD8-A337-C207F0C68B04}"/>
              </a:ext>
            </a:extLst>
          </p:cNvPr>
          <p:cNvSpPr/>
          <p:nvPr/>
        </p:nvSpPr>
        <p:spPr>
          <a:xfrm>
            <a:off x="431971" y="3532568"/>
            <a:ext cx="4572000" cy="584775"/>
          </a:xfrm>
          <a:prstGeom prst="rect">
            <a:avLst/>
          </a:prstGeom>
        </p:spPr>
        <p:txBody>
          <a:bodyPr>
            <a:spAutoFit/>
          </a:bodyPr>
          <a:lstStyle/>
          <a:p>
            <a:pPr rtl="0"/>
            <a:r>
              <a:rPr lang="fr-FR" sz="1600">
                <a:solidFill>
                  <a:srgbClr val="000000"/>
                </a:solidFill>
                <a:latin typeface="+mn-lt"/>
              </a:rPr>
              <a:t>Le châssis des commutateurs modulaires accepte les cartes de ligne remplaçables sur le terrain.</a:t>
            </a:r>
          </a:p>
        </p:txBody>
      </p:sp>
      <p:pic>
        <p:nvPicPr>
          <p:cNvPr id="12" name="Picture 11">
            <a:extLst>
              <a:ext uri="{FF2B5EF4-FFF2-40B4-BE49-F238E27FC236}">
                <a16:creationId xmlns="" xmlns:c="http://schemas.openxmlformats.org/drawingml/2006/chart" xmlns:c15="http://schemas.microsoft.com/office/drawing/2012/chart" xmlns:a16="http://schemas.microsoft.com/office/drawing/2014/main" id="{E65F720F-19EB-4B50-A638-F3082B4D20F6}"/>
              </a:ext>
            </a:extLst>
          </p:cNvPr>
          <p:cNvPicPr>
            <a:picLocks noChangeAspect="1"/>
          </p:cNvPicPr>
          <p:nvPr/>
        </p:nvPicPr>
        <p:blipFill>
          <a:blip r:embed="rId4"/>
          <a:stretch>
            <a:fillRect/>
          </a:stretch>
        </p:blipFill>
        <p:spPr>
          <a:xfrm>
            <a:off x="5414682" y="2734521"/>
            <a:ext cx="2709302" cy="2052798"/>
          </a:xfrm>
          <a:prstGeom prst="rect">
            <a:avLst/>
          </a:prstGeom>
        </p:spPr>
      </p:pic>
    </p:spTree>
    <p:extLst>
      <p:ext uri="{BB962C8B-B14F-4D97-AF65-F5344CB8AC3E}">
        <p14:creationId xmlns:p14="http://schemas.microsoft.com/office/powerpoint/2010/main" val="262599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59267"/>
            <a:ext cx="9144000" cy="731837"/>
          </a:xfrm>
        </p:spPr>
        <p:txBody>
          <a:bodyPr/>
          <a:lstStyle/>
          <a:p>
            <a:pPr rtl="0">
              <a:lnSpc>
                <a:spcPct val="100000"/>
              </a:lnSpc>
            </a:pPr>
            <a:r>
              <a:rPr lang="fr-FR" sz="1600" dirty="0"/>
              <a:t>Matériel de commutateur</a:t>
            </a:r>
            <a:r>
              <a:rPr lang="en-US" dirty="0"/>
              <a:t/>
            </a:r>
            <a:br>
              <a:rPr lang="en-US" dirty="0"/>
            </a:br>
            <a:r>
              <a:rPr lang="fr-FR" sz="2300" dirty="0"/>
              <a:t>Facteurs de forme de commutateur (Suite)</a:t>
            </a:r>
          </a:p>
        </p:txBody>
      </p:sp>
      <p:sp>
        <p:nvSpPr>
          <p:cNvPr id="11" name="Rectangle 10">
            <a:extLst>
              <a:ext uri="{FF2B5EF4-FFF2-40B4-BE49-F238E27FC236}">
                <a16:creationId xmlns="" xmlns:c="http://schemas.openxmlformats.org/drawingml/2006/chart" xmlns:c15="http://schemas.microsoft.com/office/drawing/2012/chart" xmlns:a16="http://schemas.microsoft.com/office/drawing/2014/main" id="{A58F33D6-E860-48F9-91B5-506435D05667}"/>
              </a:ext>
            </a:extLst>
          </p:cNvPr>
          <p:cNvSpPr/>
          <p:nvPr/>
        </p:nvSpPr>
        <p:spPr>
          <a:xfrm>
            <a:off x="242047" y="1068290"/>
            <a:ext cx="5531159" cy="584775"/>
          </a:xfrm>
          <a:prstGeom prst="rect">
            <a:avLst/>
          </a:prstGeom>
        </p:spPr>
        <p:txBody>
          <a:bodyPr wrap="square">
            <a:spAutoFit/>
          </a:bodyPr>
          <a:lstStyle/>
          <a:p>
            <a:pPr rtl="0"/>
            <a:r>
              <a:rPr lang="fr-FR" sz="1600" dirty="0">
                <a:solidFill>
                  <a:srgbClr val="000000"/>
                </a:solidFill>
              </a:rPr>
              <a:t>Les commutateurs empilables, connectés à l'aide d'un câble spécial, fonctionnent comme un seul commutateur de grande taille.</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44FB5150-7900-4E3A-B6BB-461097FAF430}"/>
              </a:ext>
            </a:extLst>
          </p:cNvPr>
          <p:cNvPicPr>
            <a:picLocks noChangeAspect="1"/>
          </p:cNvPicPr>
          <p:nvPr/>
        </p:nvPicPr>
        <p:blipFill>
          <a:blip r:embed="rId3"/>
          <a:stretch>
            <a:fillRect/>
          </a:stretch>
        </p:blipFill>
        <p:spPr>
          <a:xfrm>
            <a:off x="6200196" y="665380"/>
            <a:ext cx="2748899" cy="2262468"/>
          </a:xfrm>
          <a:prstGeom prst="rect">
            <a:avLst/>
          </a:prstGeom>
        </p:spPr>
      </p:pic>
      <p:sp>
        <p:nvSpPr>
          <p:cNvPr id="13" name="Rectangle 12">
            <a:extLst>
              <a:ext uri="{FF2B5EF4-FFF2-40B4-BE49-F238E27FC236}">
                <a16:creationId xmlns="" xmlns:c="http://schemas.openxmlformats.org/drawingml/2006/chart" xmlns:c15="http://schemas.microsoft.com/office/drawing/2012/chart" xmlns:a16="http://schemas.microsoft.com/office/drawing/2014/main" id="{83CD4499-E50F-4CD8-A337-C207F0C68B04}"/>
              </a:ext>
            </a:extLst>
          </p:cNvPr>
          <p:cNvSpPr/>
          <p:nvPr/>
        </p:nvSpPr>
        <p:spPr>
          <a:xfrm>
            <a:off x="242047" y="2927848"/>
            <a:ext cx="8469982" cy="830997"/>
          </a:xfrm>
          <a:prstGeom prst="rect">
            <a:avLst/>
          </a:prstGeom>
        </p:spPr>
        <p:txBody>
          <a:bodyPr wrap="square">
            <a:spAutoFit/>
          </a:bodyPr>
          <a:lstStyle/>
          <a:p>
            <a:pPr rtl="0"/>
            <a:r>
              <a:rPr lang="fr-FR" sz="1600" dirty="0">
                <a:solidFill>
                  <a:srgbClr val="000000"/>
                </a:solidFill>
                <a:latin typeface="+mn-lt"/>
              </a:rPr>
              <a:t>L'épaisseur du commutateur, exprimée en nombre d'unités de rack, est également importante pour les commutateurs montés dans un rack. Par exemple, les commutateurs à configuration fixe illustrés dans la figure sont tous d'une unité de rack (1U) ou de 1,75 pouces (44,45 mm) de hauteur.</a:t>
            </a:r>
          </a:p>
        </p:txBody>
      </p:sp>
    </p:spTree>
    <p:extLst>
      <p:ext uri="{BB962C8B-B14F-4D97-AF65-F5344CB8AC3E}">
        <p14:creationId xmlns:p14="http://schemas.microsoft.com/office/powerpoint/2010/main" val="15687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18533" y="0"/>
            <a:ext cx="9144000" cy="731837"/>
          </a:xfrm>
        </p:spPr>
        <p:txBody>
          <a:bodyPr/>
          <a:lstStyle/>
          <a:p>
            <a:pPr rtl="0">
              <a:lnSpc>
                <a:spcPct val="100000"/>
              </a:lnSpc>
            </a:pPr>
            <a:r>
              <a:rPr lang="fr-FR" sz="1600" dirty="0"/>
              <a:t>Matériel de commutateur </a:t>
            </a:r>
            <a:r>
              <a:rPr lang="en-US" dirty="0"/>
              <a:t/>
            </a:r>
            <a:br>
              <a:rPr lang="en-US" dirty="0"/>
            </a:br>
            <a:r>
              <a:rPr lang="fr-FR" sz="2300" dirty="0"/>
              <a:t>Densité du ports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767141"/>
            <a:ext cx="8280057" cy="436053"/>
          </a:xfrm>
        </p:spPr>
        <p:txBody>
          <a:bodyPr/>
          <a:lstStyle/>
          <a:p>
            <a:pPr marL="0" indent="0" algn="l" rtl="0"/>
            <a:r>
              <a:rPr lang="fr-FR" sz="1600" dirty="0">
                <a:solidFill>
                  <a:srgbClr val="000000"/>
                </a:solidFill>
              </a:rPr>
              <a:t>La densité de ports d'un commutateur fait référence au nombre de ports disponibles sur un commutateur unique. </a:t>
            </a:r>
          </a:p>
        </p:txBody>
      </p:sp>
      <p:sp>
        <p:nvSpPr>
          <p:cNvPr id="2" name="Rectangle 1">
            <a:extLst>
              <a:ext uri="{FF2B5EF4-FFF2-40B4-BE49-F238E27FC236}">
                <a16:creationId xmlns="" xmlns:c="http://schemas.openxmlformats.org/drawingml/2006/chart" xmlns:c15="http://schemas.microsoft.com/office/drawing/2012/chart" xmlns:a16="http://schemas.microsoft.com/office/drawing/2014/main" id="{74B0C936-99B2-4626-BE83-203BADDD8FFF}"/>
              </a:ext>
            </a:extLst>
          </p:cNvPr>
          <p:cNvSpPr/>
          <p:nvPr/>
        </p:nvSpPr>
        <p:spPr>
          <a:xfrm>
            <a:off x="721948" y="3687444"/>
            <a:ext cx="3748452" cy="1169551"/>
          </a:xfrm>
          <a:prstGeom prst="rect">
            <a:avLst/>
          </a:prstGeom>
        </p:spPr>
        <p:txBody>
          <a:bodyPr wrap="square">
            <a:spAutoFit/>
          </a:bodyPr>
          <a:lstStyle/>
          <a:p>
            <a:pPr rtl="0"/>
            <a:r>
              <a:rPr lang="fr-FR" sz="1400" dirty="0">
                <a:solidFill>
                  <a:srgbClr val="000000"/>
                </a:solidFill>
                <a:latin typeface="+mn-lt"/>
              </a:rPr>
              <a:t>Les commutateurs à configuration fixe prennent en charge diverses configurations de densité de ports. Le Cisco </a:t>
            </a:r>
            <a:r>
              <a:rPr lang="fr-FR" sz="1400" dirty="0" err="1">
                <a:solidFill>
                  <a:srgbClr val="000000"/>
                </a:solidFill>
                <a:latin typeface="+mn-lt"/>
              </a:rPr>
              <a:t>Catalyst</a:t>
            </a:r>
            <a:r>
              <a:rPr lang="fr-FR" sz="1400" dirty="0">
                <a:solidFill>
                  <a:srgbClr val="000000"/>
                </a:solidFill>
                <a:latin typeface="+mn-lt"/>
              </a:rPr>
              <a:t> 3850 est disponible en configurations 12, 24, 48 ports.</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63B92C6A-6394-4F37-A202-EBF3A7D2D62C}"/>
              </a:ext>
            </a:extLst>
          </p:cNvPr>
          <p:cNvPicPr>
            <a:picLocks noChangeAspect="1"/>
          </p:cNvPicPr>
          <p:nvPr/>
        </p:nvPicPr>
        <p:blipFill rotWithShape="1">
          <a:blip r:embed="rId3"/>
          <a:srcRect t="24421" b="25710"/>
          <a:stretch/>
        </p:blipFill>
        <p:spPr>
          <a:xfrm>
            <a:off x="508171" y="1831758"/>
            <a:ext cx="3732424" cy="1532966"/>
          </a:xfrm>
          <a:prstGeom prst="rect">
            <a:avLst/>
          </a:prstGeom>
        </p:spPr>
      </p:pic>
      <p:sp>
        <p:nvSpPr>
          <p:cNvPr id="7" name="Rectangle 6">
            <a:extLst>
              <a:ext uri="{FF2B5EF4-FFF2-40B4-BE49-F238E27FC236}">
                <a16:creationId xmlns="" xmlns:c="http://schemas.openxmlformats.org/drawingml/2006/chart" xmlns:c15="http://schemas.microsoft.com/office/drawing/2012/chart" xmlns:a16="http://schemas.microsoft.com/office/drawing/2014/main" id="{7B605AAA-8CC2-4D49-A40E-B851FCFBAA10}"/>
              </a:ext>
            </a:extLst>
          </p:cNvPr>
          <p:cNvSpPr/>
          <p:nvPr/>
        </p:nvSpPr>
        <p:spPr>
          <a:xfrm>
            <a:off x="4904565" y="3579723"/>
            <a:ext cx="3976968" cy="1384995"/>
          </a:xfrm>
          <a:prstGeom prst="rect">
            <a:avLst/>
          </a:prstGeom>
        </p:spPr>
        <p:txBody>
          <a:bodyPr wrap="square">
            <a:spAutoFit/>
          </a:bodyPr>
          <a:lstStyle/>
          <a:p>
            <a:pPr rtl="0"/>
            <a:r>
              <a:rPr lang="fr-FR" sz="1400" dirty="0">
                <a:solidFill>
                  <a:srgbClr val="000000"/>
                </a:solidFill>
                <a:latin typeface="+mn-lt"/>
              </a:rPr>
              <a:t>Les commutateurs modulaires peuvent prendre en charge des densités de ports très élevées grâce à l'ajout de plusieurs cartes de lignes de ports de commutateur. Le commutateur modulaire </a:t>
            </a:r>
            <a:r>
              <a:rPr lang="fr-FR" sz="1400" dirty="0" err="1">
                <a:solidFill>
                  <a:srgbClr val="000000"/>
                </a:solidFill>
                <a:latin typeface="+mn-lt"/>
              </a:rPr>
              <a:t>Catalyst</a:t>
            </a:r>
            <a:r>
              <a:rPr lang="fr-FR" sz="1400" dirty="0">
                <a:solidFill>
                  <a:srgbClr val="000000"/>
                </a:solidFill>
                <a:latin typeface="+mn-lt"/>
              </a:rPr>
              <a:t> 9400 prend en charge 384 interfaces de port de commutateur.</a:t>
            </a:r>
          </a:p>
        </p:txBody>
      </p:sp>
      <p:pic>
        <p:nvPicPr>
          <p:cNvPr id="6" name="Picture 5">
            <a:extLst>
              <a:ext uri="{FF2B5EF4-FFF2-40B4-BE49-F238E27FC236}">
                <a16:creationId xmlns="" xmlns:c="http://schemas.openxmlformats.org/drawingml/2006/chart" xmlns:c15="http://schemas.microsoft.com/office/drawing/2012/chart" xmlns:a16="http://schemas.microsoft.com/office/drawing/2014/main" id="{02CCD0E2-0E2A-46A3-A577-CD56F3E5A540}"/>
              </a:ext>
            </a:extLst>
          </p:cNvPr>
          <p:cNvPicPr>
            <a:picLocks noChangeAspect="1"/>
          </p:cNvPicPr>
          <p:nvPr/>
        </p:nvPicPr>
        <p:blipFill rotWithShape="1">
          <a:blip r:embed="rId4"/>
          <a:srcRect l="6587" t="4276" r="6205" b="5505"/>
          <a:stretch/>
        </p:blipFill>
        <p:spPr>
          <a:xfrm>
            <a:off x="5790025" y="1203194"/>
            <a:ext cx="1837765" cy="2376529"/>
          </a:xfrm>
          <a:prstGeom prst="rect">
            <a:avLst/>
          </a:prstGeom>
        </p:spPr>
      </p:pic>
    </p:spTree>
    <p:extLst>
      <p:ext uri="{BB962C8B-B14F-4D97-AF65-F5344CB8AC3E}">
        <p14:creationId xmlns:p14="http://schemas.microsoft.com/office/powerpoint/2010/main" val="142653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93133" y="0"/>
            <a:ext cx="9144000" cy="731837"/>
          </a:xfrm>
        </p:spPr>
        <p:txBody>
          <a:bodyPr/>
          <a:lstStyle/>
          <a:p>
            <a:pPr rtl="0">
              <a:lnSpc>
                <a:spcPct val="100000"/>
              </a:lnSpc>
            </a:pPr>
            <a:r>
              <a:rPr lang="fr-FR" sz="1600" dirty="0"/>
              <a:t>Matériel de commutateur</a:t>
            </a:r>
            <a:r>
              <a:rPr lang="en-US" dirty="0"/>
              <a:t/>
            </a:r>
            <a:br>
              <a:rPr lang="en-US" dirty="0"/>
            </a:br>
            <a:r>
              <a:rPr lang="fr-FR" sz="2300" dirty="0"/>
              <a:t>Débit de transfert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796152"/>
            <a:ext cx="8280057" cy="3073946"/>
          </a:xfrm>
        </p:spPr>
        <p:txBody>
          <a:bodyPr/>
          <a:lstStyle/>
          <a:p>
            <a:pPr marL="0" indent="0" algn="l" rtl="0"/>
            <a:r>
              <a:rPr lang="fr-FR" sz="1600" dirty="0">
                <a:solidFill>
                  <a:srgbClr val="000000"/>
                </a:solidFill>
              </a:rPr>
              <a:t>Les taux de réacheminement désignent la capacité de traitement d'un commutateur en mesurant la quantité de données que ce commutateur peut traiter par seconde. </a:t>
            </a:r>
          </a:p>
          <a:p>
            <a:pPr marL="285750" indent="-285750" algn="l" rtl="0">
              <a:buFont typeface="Arial" panose="020B0604020202020204" pitchFamily="34" charset="0"/>
              <a:buChar char="•"/>
            </a:pPr>
            <a:r>
              <a:rPr lang="fr-FR" sz="1600" dirty="0">
                <a:solidFill>
                  <a:srgbClr val="000000"/>
                </a:solidFill>
              </a:rPr>
              <a:t>Les gammes de produits de commutateur sont classées par débits de transfert. </a:t>
            </a:r>
          </a:p>
          <a:p>
            <a:pPr marL="285750" indent="-285750" algn="l" rtl="0">
              <a:buFont typeface="Arial" panose="020B0604020202020204" pitchFamily="34" charset="0"/>
              <a:buChar char="•"/>
            </a:pPr>
            <a:r>
              <a:rPr lang="fr-FR" sz="1600" dirty="0">
                <a:solidFill>
                  <a:srgbClr val="000000"/>
                </a:solidFill>
              </a:rPr>
              <a:t>Le débit de transfert des commutateurs bas de gamme est inférieur à celui des commutateurs d'entreprise. </a:t>
            </a:r>
          </a:p>
          <a:p>
            <a:pPr marL="0" indent="0" algn="l" rtl="0"/>
            <a:r>
              <a:rPr lang="fr-FR" sz="1600" dirty="0" smtClean="0">
                <a:solidFill>
                  <a:srgbClr val="000000"/>
                </a:solidFill>
              </a:rPr>
              <a:t>Si </a:t>
            </a:r>
            <a:r>
              <a:rPr lang="fr-FR" sz="1600" dirty="0">
                <a:solidFill>
                  <a:srgbClr val="000000"/>
                </a:solidFill>
              </a:rPr>
              <a:t>le débit de transfert de commutateur est trop faible, il ne peut pas convenir à une communication à la vitesse du câble à travers l’ensemble de ses ports de commutation. </a:t>
            </a:r>
          </a:p>
          <a:p>
            <a:pPr marL="285750" indent="-285750" algn="l" rtl="0">
              <a:buFont typeface="Arial" panose="020B0604020202020204" pitchFamily="34" charset="0"/>
              <a:buChar char="•"/>
            </a:pPr>
            <a:r>
              <a:rPr lang="fr-FR" sz="1600" dirty="0">
                <a:solidFill>
                  <a:srgbClr val="000000"/>
                </a:solidFill>
              </a:rPr>
              <a:t>Le débit filaire correspond au débit de données que chaque port Ethernet du commutateur peut atteindre. </a:t>
            </a:r>
          </a:p>
          <a:p>
            <a:pPr marL="285750" indent="-285750" algn="l" rtl="0">
              <a:buFont typeface="Arial" panose="020B0604020202020204" pitchFamily="34" charset="0"/>
              <a:buChar char="•"/>
            </a:pPr>
            <a:r>
              <a:rPr lang="fr-FR" sz="1600" dirty="0">
                <a:solidFill>
                  <a:srgbClr val="000000"/>
                </a:solidFill>
              </a:rPr>
              <a:t>Les débits de données peuvent être de 100 Mbps, 1 </a:t>
            </a:r>
            <a:r>
              <a:rPr lang="fr-FR" sz="1600" dirty="0" err="1">
                <a:solidFill>
                  <a:srgbClr val="000000"/>
                </a:solidFill>
              </a:rPr>
              <a:t>Gbps</a:t>
            </a:r>
            <a:r>
              <a:rPr lang="fr-FR" sz="1600" dirty="0">
                <a:solidFill>
                  <a:srgbClr val="000000"/>
                </a:solidFill>
              </a:rPr>
              <a:t>, 10 </a:t>
            </a:r>
            <a:r>
              <a:rPr lang="fr-FR" sz="1600" dirty="0" err="1">
                <a:solidFill>
                  <a:srgbClr val="000000"/>
                </a:solidFill>
              </a:rPr>
              <a:t>Gbps</a:t>
            </a:r>
            <a:r>
              <a:rPr lang="fr-FR" sz="1600" dirty="0">
                <a:solidFill>
                  <a:srgbClr val="000000"/>
                </a:solidFill>
              </a:rPr>
              <a:t> ou 100 </a:t>
            </a:r>
            <a:r>
              <a:rPr lang="fr-FR" sz="1600" dirty="0" err="1">
                <a:solidFill>
                  <a:srgbClr val="000000"/>
                </a:solidFill>
              </a:rPr>
              <a:t>Gbps</a:t>
            </a:r>
            <a:r>
              <a:rPr lang="fr-FR" sz="1600" dirty="0">
                <a:solidFill>
                  <a:srgbClr val="000000"/>
                </a:solidFill>
              </a:rPr>
              <a:t>.</a:t>
            </a:r>
          </a:p>
          <a:p>
            <a:pPr marL="285750" indent="-285750" algn="l" rtl="0">
              <a:buFont typeface="Arial" panose="020B0604020202020204" pitchFamily="34" charset="0"/>
              <a:buChar char="•"/>
            </a:pPr>
            <a:r>
              <a:rPr lang="fr-FR" sz="1600" dirty="0">
                <a:solidFill>
                  <a:srgbClr val="000000"/>
                </a:solidFill>
              </a:rPr>
              <a:t>Les commutateurs de la couche d'accès n'ont généralement pas besoin de fonctionner au débit filaire, car ils sont physiquement limités par leurs liaisons ascendantes vers la couche de distribution. </a:t>
            </a:r>
          </a:p>
        </p:txBody>
      </p:sp>
    </p:spTree>
    <p:extLst>
      <p:ext uri="{BB962C8B-B14F-4D97-AF65-F5344CB8AC3E}">
        <p14:creationId xmlns:p14="http://schemas.microsoft.com/office/powerpoint/2010/main" val="881012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203200" y="0"/>
            <a:ext cx="9144000" cy="731837"/>
          </a:xfrm>
        </p:spPr>
        <p:txBody>
          <a:bodyPr/>
          <a:lstStyle/>
          <a:p>
            <a:pPr rtl="0">
              <a:lnSpc>
                <a:spcPct val="100000"/>
              </a:lnSpc>
            </a:pPr>
            <a:r>
              <a:rPr lang="fr-FR" sz="1600" dirty="0"/>
              <a:t>Matériel de commutateur</a:t>
            </a:r>
            <a:r>
              <a:rPr lang="en-US" dirty="0"/>
              <a:t/>
            </a:r>
            <a:br>
              <a:rPr lang="en-US" dirty="0"/>
            </a:br>
            <a:r>
              <a:rPr lang="fr-FR" sz="2300" dirty="0"/>
              <a:t>Power over Ethernet (</a:t>
            </a:r>
            <a:r>
              <a:rPr lang="fr-FR" sz="2300" dirty="0" err="1"/>
              <a:t>PoE</a:t>
            </a:r>
            <a:r>
              <a:rPr lang="fr-FR" sz="2300" dirty="0"/>
              <a:t>)</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dirty="0">
                <a:solidFill>
                  <a:srgbClr val="000000"/>
                </a:solidFill>
              </a:rPr>
              <a:t>La technologie </a:t>
            </a:r>
            <a:r>
              <a:rPr lang="fr-FR" sz="1600" dirty="0" err="1">
                <a:solidFill>
                  <a:srgbClr val="000000"/>
                </a:solidFill>
              </a:rPr>
              <a:t>PoE</a:t>
            </a:r>
            <a:r>
              <a:rPr lang="fr-FR" sz="1600" dirty="0">
                <a:solidFill>
                  <a:srgbClr val="000000"/>
                </a:solidFill>
              </a:rPr>
              <a:t> (Power over Ethernet) permet au commutateur de fournir une alimentation à un périphérique (par exemple, Phone IP, AP, Camera) à travers le câblage Ethernet existant. </a:t>
            </a:r>
          </a:p>
          <a:p>
            <a:pPr marL="0" indent="0" algn="l" rtl="0"/>
            <a:r>
              <a:rPr lang="fr-FR" sz="1600" dirty="0" smtClean="0">
                <a:solidFill>
                  <a:srgbClr val="000000"/>
                </a:solidFill>
              </a:rPr>
              <a:t>Un </a:t>
            </a:r>
            <a:r>
              <a:rPr lang="fr-FR" sz="1600" dirty="0">
                <a:solidFill>
                  <a:srgbClr val="000000"/>
                </a:solidFill>
              </a:rPr>
              <a:t>administrateur réseau doit s'assurer que les fonctionnalités </a:t>
            </a:r>
            <a:r>
              <a:rPr lang="fr-FR" sz="1600" dirty="0" err="1">
                <a:solidFill>
                  <a:srgbClr val="000000"/>
                </a:solidFill>
              </a:rPr>
              <a:t>PoE</a:t>
            </a:r>
            <a:r>
              <a:rPr lang="fr-FR" sz="1600" dirty="0">
                <a:solidFill>
                  <a:srgbClr val="000000"/>
                </a:solidFill>
              </a:rPr>
              <a:t> sont réellement nécessaires pour une installation donnée, car les commutateurs qui supportent le </a:t>
            </a:r>
            <a:r>
              <a:rPr lang="fr-FR" sz="1600" dirty="0" err="1">
                <a:solidFill>
                  <a:srgbClr val="000000"/>
                </a:solidFill>
              </a:rPr>
              <a:t>PoE</a:t>
            </a:r>
            <a:r>
              <a:rPr lang="fr-FR" sz="1600" dirty="0">
                <a:solidFill>
                  <a:srgbClr val="000000"/>
                </a:solidFill>
              </a:rPr>
              <a:t> sont coûteux.</a:t>
            </a:r>
          </a:p>
        </p:txBody>
      </p:sp>
    </p:spTree>
    <p:extLst>
      <p:ext uri="{BB962C8B-B14F-4D97-AF65-F5344CB8AC3E}">
        <p14:creationId xmlns:p14="http://schemas.microsoft.com/office/powerpoint/2010/main" val="931097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59267" y="84667"/>
            <a:ext cx="9144000" cy="731837"/>
          </a:xfrm>
        </p:spPr>
        <p:txBody>
          <a:bodyPr/>
          <a:lstStyle/>
          <a:p>
            <a:pPr rtl="0">
              <a:lnSpc>
                <a:spcPct val="100000"/>
              </a:lnSpc>
            </a:pPr>
            <a:r>
              <a:rPr lang="fr-FR" sz="1600" dirty="0"/>
              <a:t>Matériel de commutation</a:t>
            </a:r>
            <a:r>
              <a:rPr lang="en-US" dirty="0"/>
              <a:t/>
            </a:r>
            <a:br>
              <a:rPr lang="en-US" dirty="0"/>
            </a:br>
            <a:r>
              <a:rPr lang="fr-FR" sz="2300" dirty="0"/>
              <a:t>La commutation multicouche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a:solidFill>
                  <a:srgbClr val="000000"/>
                </a:solidFill>
              </a:rPr>
              <a:t>Les commutateurs multicouches sont généralement déployés dans les couches principales et de distribution du réseau commuté d'une entreprise. </a:t>
            </a:r>
          </a:p>
          <a:p>
            <a:pPr marL="285750" indent="-285750" algn="l" rtl="0">
              <a:buFont typeface="Arial" panose="020B0604020202020204" pitchFamily="34" charset="0"/>
              <a:buChar char="•"/>
            </a:pPr>
            <a:r>
              <a:rPr lang="fr-FR" sz="1600">
                <a:solidFill>
                  <a:srgbClr val="000000"/>
                </a:solidFill>
              </a:rPr>
              <a:t>Ils prennent en charge certains protocoles de routage et transmettent les paquets IP à un rythme proche de celui de la transmission de la couche 2. </a:t>
            </a:r>
          </a:p>
          <a:p>
            <a:pPr marL="285750" indent="-285750" algn="l" rtl="0">
              <a:buFont typeface="Arial" panose="020B0604020202020204" pitchFamily="34" charset="0"/>
              <a:buChar char="•"/>
            </a:pPr>
            <a:r>
              <a:rPr lang="fr-FR" sz="1600">
                <a:solidFill>
                  <a:srgbClr val="000000"/>
                </a:solidFill>
              </a:rPr>
              <a:t>Les commutateurs multicouches prennent souvent en charge du matériel spécialisé, tels que des circuits intégrés spécifiques ASIC (Application Specific Integrated Circuits). </a:t>
            </a:r>
          </a:p>
          <a:p>
            <a:pPr marL="285750" indent="-285750" algn="l" rtl="0">
              <a:buFont typeface="Arial" panose="020B0604020202020204" pitchFamily="34" charset="0"/>
              <a:buChar char="•"/>
            </a:pPr>
            <a:r>
              <a:rPr lang="fr-FR" sz="1600">
                <a:solidFill>
                  <a:srgbClr val="000000"/>
                </a:solidFill>
              </a:rPr>
              <a:t>Les ASIC, associés à des structures de données logicielles dédiées, peuvent rationaliser le réacheminement de paquets IP indépendamment du processeur.</a:t>
            </a:r>
          </a:p>
          <a:p>
            <a:pPr marL="0" indent="0" algn="l"/>
            <a:endParaRPr lang="en-CA" sz="1600" dirty="0">
              <a:solidFill>
                <a:srgbClr val="000000"/>
              </a:solidFill>
            </a:endParaRPr>
          </a:p>
        </p:txBody>
      </p:sp>
    </p:spTree>
    <p:extLst>
      <p:ext uri="{BB962C8B-B14F-4D97-AF65-F5344CB8AC3E}">
        <p14:creationId xmlns:p14="http://schemas.microsoft.com/office/powerpoint/2010/main" val="206856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9144000" cy="731837"/>
          </a:xfrm>
        </p:spPr>
        <p:txBody>
          <a:bodyPr/>
          <a:lstStyle/>
          <a:p>
            <a:pPr rtl="0">
              <a:lnSpc>
                <a:spcPct val="100000"/>
              </a:lnSpc>
            </a:pPr>
            <a:r>
              <a:rPr lang="fr-FR" sz="1600" dirty="0"/>
              <a:t>Matériel de commutateur</a:t>
            </a:r>
            <a:r>
              <a:rPr lang="en-US" dirty="0"/>
              <a:t/>
            </a:r>
            <a:br>
              <a:rPr lang="en-US" dirty="0"/>
            </a:br>
            <a:r>
              <a:rPr lang="fr-FR" sz="2300" dirty="0"/>
              <a:t>Considérations commerciales pour la sélection du commutateur</a:t>
            </a:r>
          </a:p>
        </p:txBody>
      </p:sp>
      <p:graphicFrame>
        <p:nvGraphicFramePr>
          <p:cNvPr id="2" name="Table 1">
            <a:extLst>
              <a:ext uri="{FF2B5EF4-FFF2-40B4-BE49-F238E27FC236}">
                <a16:creationId xmlns="" xmlns:c="http://schemas.openxmlformats.org/drawingml/2006/chart" xmlns:c15="http://schemas.microsoft.com/office/drawing/2012/chart" xmlns:a16="http://schemas.microsoft.com/office/drawing/2014/main" id="{E50CDA23-7A25-4806-A77B-FF0D195C412D}"/>
              </a:ext>
            </a:extLst>
          </p:cNvPr>
          <p:cNvGraphicFramePr>
            <a:graphicFrameLocks noGrp="1"/>
          </p:cNvGraphicFramePr>
          <p:nvPr>
            <p:extLst>
              <p:ext uri="{D42A27DB-BD31-4B8C-83A1-F6EECF244321}">
                <p14:modId xmlns:p14="http://schemas.microsoft.com/office/powerpoint/2010/main" val="2942666051"/>
              </p:ext>
            </p:extLst>
          </p:nvPr>
        </p:nvGraphicFramePr>
        <p:xfrm>
          <a:off x="623773" y="694660"/>
          <a:ext cx="7903536" cy="3870872"/>
        </p:xfrm>
        <a:graphic>
          <a:graphicData uri="http://schemas.openxmlformats.org/drawingml/2006/table">
            <a:tbl>
              <a:tblPr firstRow="1" bandRow="1">
                <a:tableStyleId>{5C22544A-7EE6-4342-B048-85BDC9FD1C3A}</a:tableStyleId>
              </a:tblPr>
              <a:tblGrid>
                <a:gridCol w="1375145">
                  <a:extLst>
                    <a:ext uri="{9D8B030D-6E8A-4147-A177-3AD203B41FA5}">
                      <a16:colId xmlns="" xmlns:c="http://schemas.openxmlformats.org/drawingml/2006/chart" xmlns:c15="http://schemas.microsoft.com/office/drawing/2012/chart" xmlns:a16="http://schemas.microsoft.com/office/drawing/2014/main" val="2880648621"/>
                    </a:ext>
                  </a:extLst>
                </a:gridCol>
                <a:gridCol w="6528391">
                  <a:extLst>
                    <a:ext uri="{9D8B030D-6E8A-4147-A177-3AD203B41FA5}">
                      <a16:colId xmlns="" xmlns:c="http://schemas.openxmlformats.org/drawingml/2006/chart" xmlns:c15="http://schemas.microsoft.com/office/drawing/2012/chart" xmlns:a16="http://schemas.microsoft.com/office/drawing/2014/main" val="279898273"/>
                    </a:ext>
                  </a:extLst>
                </a:gridCol>
              </a:tblGrid>
              <a:tr h="255558">
                <a:tc>
                  <a:txBody>
                    <a:bodyPr/>
                    <a:lstStyle/>
                    <a:p>
                      <a:pPr algn="l" rtl="0" fontAlgn="ctr"/>
                      <a:r>
                        <a:rPr lang="fr-FR" sz="1200" b="1">
                          <a:effectLst/>
                        </a:rPr>
                        <a:t>Considération</a:t>
                      </a:r>
                    </a:p>
                  </a:txBody>
                  <a:tcPr marL="31750" marR="31750" marT="31750" marB="31750" anchor="ctr"/>
                </a:tc>
                <a:tc>
                  <a:txBody>
                    <a:bodyPr/>
                    <a:lstStyle/>
                    <a:p>
                      <a:pPr algn="l" rtl="0" fontAlgn="ctr"/>
                      <a:r>
                        <a:rPr lang="fr-FR" sz="1200" b="1">
                          <a:effectLst/>
                        </a:rPr>
                        <a:t>Description</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3793136662"/>
                  </a:ext>
                </a:extLst>
              </a:tr>
              <a:tr h="470049">
                <a:tc>
                  <a:txBody>
                    <a:bodyPr/>
                    <a:lstStyle/>
                    <a:p>
                      <a:pPr rtl="0" fontAlgn="ctr"/>
                      <a:r>
                        <a:rPr lang="fr-FR" sz="1200" b="1">
                          <a:effectLst/>
                        </a:rPr>
                        <a:t>Coût</a:t>
                      </a:r>
                    </a:p>
                  </a:txBody>
                  <a:tcPr marL="31750" marR="31750" marT="31750" marB="31750" anchor="ctr"/>
                </a:tc>
                <a:tc>
                  <a:txBody>
                    <a:bodyPr/>
                    <a:lstStyle/>
                    <a:p>
                      <a:pPr rtl="0" fontAlgn="ctr"/>
                      <a:r>
                        <a:rPr lang="fr-FR" sz="1200" b="0">
                          <a:effectLst/>
                        </a:rPr>
                        <a:t>Le coût d'un commutateur dépend du nombre et de la rapidité des interfaces, des fonctionnalités prises en charge et de sa capacité d'extension.</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534749947"/>
                  </a:ext>
                </a:extLst>
              </a:tr>
              <a:tr h="470049">
                <a:tc>
                  <a:txBody>
                    <a:bodyPr/>
                    <a:lstStyle/>
                    <a:p>
                      <a:pPr rtl="0" fontAlgn="ctr"/>
                      <a:r>
                        <a:rPr lang="fr-FR" sz="1200" b="1">
                          <a:effectLst/>
                        </a:rPr>
                        <a:t>Densité des ports</a:t>
                      </a:r>
                    </a:p>
                  </a:txBody>
                  <a:tcPr marL="31750" marR="31750" marT="31750" marB="31750" anchor="ctr"/>
                </a:tc>
                <a:tc>
                  <a:txBody>
                    <a:bodyPr/>
                    <a:lstStyle/>
                    <a:p>
                      <a:pPr rtl="0" fontAlgn="ctr"/>
                      <a:r>
                        <a:rPr lang="fr-FR" sz="1200" b="0">
                          <a:effectLst/>
                        </a:rPr>
                        <a:t>Les commutateurs de réseau doivent prendre en charge le nombre approprié d'appareils sur le réseau.</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1969062315"/>
                  </a:ext>
                </a:extLst>
              </a:tr>
              <a:tr h="554144">
                <a:tc>
                  <a:txBody>
                    <a:bodyPr/>
                    <a:lstStyle/>
                    <a:p>
                      <a:pPr rtl="0" fontAlgn="ctr"/>
                      <a:r>
                        <a:rPr lang="fr-FR" sz="1200" b="1">
                          <a:effectLst/>
                        </a:rPr>
                        <a:t>Alimentation</a:t>
                      </a:r>
                    </a:p>
                  </a:txBody>
                  <a:tcPr marL="31750" marR="31750" marT="31750" marB="31750" anchor="ctr"/>
                </a:tc>
                <a:tc>
                  <a:txBody>
                    <a:bodyPr/>
                    <a:lstStyle/>
                    <a:p>
                      <a:pPr rtl="0" fontAlgn="ctr"/>
                      <a:r>
                        <a:rPr lang="fr-FR" sz="1200" b="0">
                          <a:effectLst/>
                        </a:rPr>
                        <a:t>Il est maintenant courant d'alimenter les points d'accès, les téléphones IP et les commutateurs compacts par l'intermédiaire de l'alimentation par Ethernet (PoE). </a:t>
                      </a:r>
                    </a:p>
                    <a:p>
                      <a:pPr rtl="0" fontAlgn="ctr"/>
                      <a:r>
                        <a:rPr lang="fr-FR" sz="1200" b="0">
                          <a:effectLst/>
                        </a:rPr>
                        <a:t>Outre les aspects PoE, certains commutateurs sur châssis prennent en charge des alimentations redondantes.</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3964581937"/>
                  </a:ext>
                </a:extLst>
              </a:tr>
              <a:tr h="470049">
                <a:tc>
                  <a:txBody>
                    <a:bodyPr/>
                    <a:lstStyle/>
                    <a:p>
                      <a:pPr rtl="0" fontAlgn="ctr"/>
                      <a:r>
                        <a:rPr lang="fr-FR" sz="1200" b="1">
                          <a:effectLst/>
                        </a:rPr>
                        <a:t>Fiabilité</a:t>
                      </a:r>
                    </a:p>
                  </a:txBody>
                  <a:tcPr marL="31750" marR="31750" marT="31750" marB="31750" anchor="ctr"/>
                </a:tc>
                <a:tc>
                  <a:txBody>
                    <a:bodyPr/>
                    <a:lstStyle/>
                    <a:p>
                      <a:pPr rtl="0" fontAlgn="ctr"/>
                      <a:r>
                        <a:rPr lang="fr-FR" sz="1200" b="0">
                          <a:effectLst/>
                        </a:rPr>
                        <a:t>Le commutateur doit fournir un accès permanent au réseau.</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2125447969"/>
                  </a:ext>
                </a:extLst>
              </a:tr>
              <a:tr h="470049">
                <a:tc>
                  <a:txBody>
                    <a:bodyPr/>
                    <a:lstStyle/>
                    <a:p>
                      <a:pPr rtl="0" fontAlgn="ctr"/>
                      <a:r>
                        <a:rPr lang="fr-FR" sz="1200" b="1">
                          <a:effectLst/>
                        </a:rPr>
                        <a:t>Vitesse du port</a:t>
                      </a:r>
                    </a:p>
                  </a:txBody>
                  <a:tcPr marL="31750" marR="31750" marT="31750" marB="31750" anchor="ctr"/>
                </a:tc>
                <a:tc>
                  <a:txBody>
                    <a:bodyPr/>
                    <a:lstStyle/>
                    <a:p>
                      <a:pPr rtl="0" fontAlgn="ctr"/>
                      <a:r>
                        <a:rPr lang="fr-FR" sz="1200" b="0">
                          <a:effectLst/>
                        </a:rPr>
                        <a:t>La vitesse de la connexion au réseau est une préoccupation essentielle des utilisateurs finaux.</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806587129"/>
                  </a:ext>
                </a:extLst>
              </a:tr>
              <a:tr h="470049">
                <a:tc>
                  <a:txBody>
                    <a:bodyPr/>
                    <a:lstStyle/>
                    <a:p>
                      <a:pPr rtl="0" fontAlgn="ctr"/>
                      <a:r>
                        <a:rPr lang="fr-FR" sz="1200" b="1">
                          <a:effectLst/>
                        </a:rPr>
                        <a:t>Tampons de trames</a:t>
                      </a:r>
                    </a:p>
                  </a:txBody>
                  <a:tcPr marL="31750" marR="31750" marT="31750" marB="31750" anchor="ctr"/>
                </a:tc>
                <a:tc>
                  <a:txBody>
                    <a:bodyPr/>
                    <a:lstStyle/>
                    <a:p>
                      <a:pPr rtl="0" fontAlgn="ctr"/>
                      <a:r>
                        <a:rPr lang="fr-FR" sz="1200" b="0">
                          <a:effectLst/>
                        </a:rPr>
                        <a:t>Il est important qu'un commutateur enregistre les trames, dans les réseaux susceptibles d'encombrement des ports vers des serveurs ou d'autres parties du réseau.</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366753756"/>
                  </a:ext>
                </a:extLst>
              </a:tr>
              <a:tr h="470049">
                <a:tc>
                  <a:txBody>
                    <a:bodyPr/>
                    <a:lstStyle/>
                    <a:p>
                      <a:pPr rtl="0" fontAlgn="ctr"/>
                      <a:r>
                        <a:rPr lang="fr-FR" sz="1200" b="1">
                          <a:effectLst/>
                        </a:rPr>
                        <a:t>Évolutivité</a:t>
                      </a:r>
                    </a:p>
                  </a:txBody>
                  <a:tcPr marL="31750" marR="31750" marT="31750" marB="31750" anchor="ctr"/>
                </a:tc>
                <a:tc>
                  <a:txBody>
                    <a:bodyPr/>
                    <a:lstStyle/>
                    <a:p>
                      <a:pPr rtl="0" fontAlgn="ctr"/>
                      <a:r>
                        <a:rPr lang="fr-FR" sz="1200" b="0">
                          <a:effectLst/>
                        </a:rPr>
                        <a:t>Le nombre d'utilisateurs d'un réseau évolue généralement au fil du temps ; le commutateur doit donc comporter des possibilités de croissance.</a:t>
                      </a:r>
                    </a:p>
                  </a:txBody>
                  <a:tcPr marL="31750" marR="31750" marT="31750" marB="31750" anchor="ctr"/>
                </a:tc>
                <a:extLst>
                  <a:ext uri="{0D108BD9-81ED-4DB2-BD59-A6C34878D82A}">
                    <a16:rowId xmlns="" xmlns:c="http://schemas.openxmlformats.org/drawingml/2006/chart" xmlns:c15="http://schemas.microsoft.com/office/drawing/2012/chart" xmlns:a16="http://schemas.microsoft.com/office/drawing/2014/main" val="4219819211"/>
                  </a:ext>
                </a:extLst>
              </a:tr>
            </a:tbl>
          </a:graphicData>
        </a:graphic>
      </p:graphicFrame>
    </p:spTree>
    <p:extLst>
      <p:ext uri="{BB962C8B-B14F-4D97-AF65-F5344CB8AC3E}">
        <p14:creationId xmlns:p14="http://schemas.microsoft.com/office/powerpoint/2010/main" val="46733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848344" cy="929640"/>
          </a:xfrm>
        </p:spPr>
        <p:txBody>
          <a:bodyPr/>
          <a:lstStyle/>
          <a:p>
            <a:pPr rtl="0"/>
            <a:r>
              <a:rPr lang="fr-FR">
                <a:solidFill>
                  <a:schemeClr val="accent5">
                    <a:lumMod val="40000"/>
                    <a:lumOff val="60000"/>
                  </a:schemeClr>
                </a:solidFill>
              </a:rPr>
              <a:t>11.4 Matériel de routeur</a:t>
            </a:r>
          </a:p>
        </p:txBody>
      </p:sp>
    </p:spTree>
    <p:custDataLst>
      <p:tags r:id="rId1"/>
    </p:custDataLst>
    <p:extLst>
      <p:ext uri="{BB962C8B-B14F-4D97-AF65-F5344CB8AC3E}">
        <p14:creationId xmlns:p14="http://schemas.microsoft.com/office/powerpoint/2010/main" val="3062333545"/>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18533" y="127000"/>
            <a:ext cx="8345488" cy="731837"/>
          </a:xfrm>
        </p:spPr>
        <p:txBody>
          <a:bodyPr/>
          <a:lstStyle/>
          <a:p>
            <a:pPr rtl="0">
              <a:lnSpc>
                <a:spcPct val="100000"/>
              </a:lnSpc>
            </a:pPr>
            <a:r>
              <a:rPr lang="fr-FR" sz="1600" dirty="0"/>
              <a:t>Matériel de routage </a:t>
            </a:r>
            <a:r>
              <a:rPr lang="en-US" dirty="0"/>
              <a:t/>
            </a:r>
            <a:br>
              <a:rPr lang="en-US" dirty="0"/>
            </a:br>
            <a:r>
              <a:rPr lang="fr-FR" sz="2400" dirty="0"/>
              <a:t>Spécifications des routeurs</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9"/>
            <a:ext cx="8280057" cy="3073946"/>
          </a:xfrm>
        </p:spPr>
        <p:txBody>
          <a:bodyPr/>
          <a:lstStyle/>
          <a:p>
            <a:pPr marL="0" indent="0" algn="l" rtl="0"/>
            <a:r>
              <a:rPr lang="fr-FR" sz="1600">
                <a:solidFill>
                  <a:srgbClr val="000000"/>
                </a:solidFill>
              </a:rPr>
              <a:t>Les routeurs utilisent la partie du réseau (préfixe) de l’adresse IP de destination pour envoyer des paquets vers la destination appropriée. </a:t>
            </a:r>
          </a:p>
          <a:p>
            <a:pPr marL="285750" indent="-285750" algn="l" rtl="0">
              <a:buFont typeface="Arial" panose="020B0604020202020204" pitchFamily="34" charset="0"/>
              <a:buChar char="•"/>
            </a:pPr>
            <a:r>
              <a:rPr lang="fr-FR" sz="1600">
                <a:solidFill>
                  <a:srgbClr val="000000"/>
                </a:solidFill>
              </a:rPr>
              <a:t>Ils choisissent un chemin alternatif si un lien tombe en panne. </a:t>
            </a:r>
          </a:p>
          <a:p>
            <a:pPr marL="285750" indent="-285750" algn="l" rtl="0">
              <a:buFont typeface="Arial" panose="020B0604020202020204" pitchFamily="34" charset="0"/>
              <a:buChar char="•"/>
            </a:pPr>
            <a:r>
              <a:rPr lang="fr-FR" sz="1600">
                <a:solidFill>
                  <a:srgbClr val="000000"/>
                </a:solidFill>
              </a:rPr>
              <a:t>Tous les hôtes d'un réseau local spécifient dans leur configuration IP l'adresse IP de l'interface du routeur local comme leur passerelle par défaut. </a:t>
            </a:r>
          </a:p>
          <a:p>
            <a:pPr marL="0" indent="0" algn="l"/>
            <a:endParaRPr lang="en-CA" sz="1600" dirty="0">
              <a:solidFill>
                <a:srgbClr val="000000"/>
              </a:solidFill>
            </a:endParaRPr>
          </a:p>
          <a:p>
            <a:pPr marL="0" indent="0" algn="l" rtl="0"/>
            <a:r>
              <a:rPr lang="fr-FR" sz="1600">
                <a:solidFill>
                  <a:srgbClr val="000000"/>
                </a:solidFill>
              </a:rPr>
              <a:t>Les routeurs remplissent également d'autres fonctions bénéfiques, comme suit :</a:t>
            </a:r>
          </a:p>
          <a:p>
            <a:pPr marL="285750" indent="-285750" algn="l" rtl="0">
              <a:buFont typeface="Arial" panose="020B0604020202020204" pitchFamily="34" charset="0"/>
              <a:buChar char="•"/>
            </a:pPr>
            <a:r>
              <a:rPr lang="fr-FR" sz="1600">
                <a:solidFill>
                  <a:srgbClr val="000000"/>
                </a:solidFill>
              </a:rPr>
              <a:t>Ils assurent le confinement des émissions en limitant les diffusions au réseau local.</a:t>
            </a:r>
          </a:p>
          <a:p>
            <a:pPr marL="285750" indent="-285750" algn="l" rtl="0">
              <a:buFont typeface="Arial" panose="020B0604020202020204" pitchFamily="34" charset="0"/>
              <a:buChar char="•"/>
            </a:pPr>
            <a:r>
              <a:rPr lang="fr-FR" sz="1600">
                <a:solidFill>
                  <a:srgbClr val="000000"/>
                </a:solidFill>
              </a:rPr>
              <a:t>Ils relient entre eux des lieux géographiquement séparés.</a:t>
            </a:r>
          </a:p>
          <a:p>
            <a:pPr marL="285750" indent="-285750" algn="l" rtl="0">
              <a:buFont typeface="Arial" panose="020B0604020202020204" pitchFamily="34" charset="0"/>
              <a:buChar char="•"/>
            </a:pPr>
            <a:r>
              <a:rPr lang="fr-FR" sz="1600">
                <a:solidFill>
                  <a:srgbClr val="000000"/>
                </a:solidFill>
              </a:rPr>
              <a:t>Les utilisateurs regroupés logiquement par application ou département au sein d'une entreprise, qui ont des besoins de commandement ou qui ont besoin d'accéder aux mêmes ressources.</a:t>
            </a:r>
          </a:p>
          <a:p>
            <a:pPr marL="285750" indent="-285750" algn="l" rtl="0">
              <a:buFont typeface="Arial" panose="020B0604020202020204" pitchFamily="34" charset="0"/>
              <a:buChar char="•"/>
            </a:pPr>
            <a:r>
              <a:rPr lang="fr-FR" sz="1600">
                <a:solidFill>
                  <a:srgbClr val="000000"/>
                </a:solidFill>
              </a:rPr>
              <a:t>Ils offrent une sécurité accrue en filtrant le trafic indésirable au moyen de listes de contrôle d'accès.</a:t>
            </a:r>
          </a:p>
        </p:txBody>
      </p:sp>
    </p:spTree>
    <p:extLst>
      <p:ext uri="{BB962C8B-B14F-4D97-AF65-F5344CB8AC3E}">
        <p14:creationId xmlns:p14="http://schemas.microsoft.com/office/powerpoint/2010/main" val="381964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86267" y="76200"/>
            <a:ext cx="8345488" cy="731837"/>
          </a:xfrm>
        </p:spPr>
        <p:txBody>
          <a:bodyPr/>
          <a:lstStyle/>
          <a:p>
            <a:pPr rtl="0">
              <a:lnSpc>
                <a:spcPct val="100000"/>
              </a:lnSpc>
            </a:pPr>
            <a:r>
              <a:rPr lang="fr-FR" sz="1600" dirty="0"/>
              <a:t>Matériel de routage</a:t>
            </a:r>
            <a:r>
              <a:rPr lang="en-US" dirty="0"/>
              <a:t/>
            </a:r>
            <a:br>
              <a:rPr lang="en-US" dirty="0"/>
            </a:br>
            <a:r>
              <a:rPr lang="fr-FR" sz="2400" dirty="0"/>
              <a:t>Routeurs Cisco</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8"/>
            <a:ext cx="8280057" cy="803053"/>
          </a:xfrm>
        </p:spPr>
        <p:txBody>
          <a:bodyPr/>
          <a:lstStyle/>
          <a:p>
            <a:pPr marL="0" indent="0" algn="l" rtl="0"/>
            <a:r>
              <a:rPr lang="fr-FR" sz="1600">
                <a:solidFill>
                  <a:srgbClr val="000000"/>
                </a:solidFill>
              </a:rPr>
              <a:t>Les routeurs de filiale, illustrés dans la figure, optimisent les services des filiales sur une plate-forme unique tout en offrant une expérience applicative optimale dans les infrastructures des filiales et du réseau étendu. Les routeurs de la série 4000 de Cisco ISR (Integrated Services Router) sont présentés.</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BF749454-54E3-433B-9B86-1B6FEB454DA6}"/>
              </a:ext>
            </a:extLst>
          </p:cNvPr>
          <p:cNvPicPr>
            <a:picLocks noChangeAspect="1"/>
          </p:cNvPicPr>
          <p:nvPr/>
        </p:nvPicPr>
        <p:blipFill>
          <a:blip r:embed="rId3"/>
          <a:stretch>
            <a:fillRect/>
          </a:stretch>
        </p:blipFill>
        <p:spPr>
          <a:xfrm>
            <a:off x="909446" y="2032338"/>
            <a:ext cx="7325107" cy="1503830"/>
          </a:xfrm>
          <a:prstGeom prst="rect">
            <a:avLst/>
          </a:prstGeom>
        </p:spPr>
      </p:pic>
    </p:spTree>
    <p:extLst>
      <p:ext uri="{BB962C8B-B14F-4D97-AF65-F5344CB8AC3E}">
        <p14:creationId xmlns:p14="http://schemas.microsoft.com/office/powerpoint/2010/main" val="2702737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2">
            <a:extLst>
              <a:ext uri="{FF2B5EF4-FFF2-40B4-BE49-F238E27FC236}">
                <a16:creationId xmlns="" xmlns:c="http://schemas.openxmlformats.org/drawingml/2006/chart" xmlns:c15="http://schemas.microsoft.com/office/drawing/2012/chart"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What to Expect in this Module (Cont.)</a:t>
            </a:r>
          </a:p>
        </p:txBody>
      </p:sp>
      <p:sp>
        <p:nvSpPr>
          <p:cNvPr id="6" name="Content Placeholder 1">
            <a:extLst>
              <a:ext uri="{FF2B5EF4-FFF2-40B4-BE49-F238E27FC236}">
                <a16:creationId xmlns="" xmlns:c="http://schemas.openxmlformats.org/drawingml/2006/chart" xmlns:c15="http://schemas.microsoft.com/office/drawing/2012/chart"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To facilitate learning, the following features may be included in this module:</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 xmlns:c="http://schemas.openxmlformats.org/drawingml/2006/chart" xmlns:c15="http://schemas.microsoft.com/office/drawing/2012/chart"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 xmlns:c="http://schemas.openxmlformats.org/drawingml/2006/chart" xmlns:c15="http://schemas.microsoft.com/office/drawing/2012/chart" xmlns:a16="http://schemas.microsoft.com/office/drawing/2014/main" val="3215831619"/>
                    </a:ext>
                  </a:extLst>
                </a:gridCol>
                <a:gridCol w="6416970">
                  <a:extLst>
                    <a:ext uri="{9D8B030D-6E8A-4147-A177-3AD203B41FA5}">
                      <a16:colId xmlns="" xmlns:c="http://schemas.openxmlformats.org/drawingml/2006/chart" xmlns:c15="http://schemas.microsoft.com/office/drawing/2012/chart"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Feature</a:t>
                      </a:r>
                    </a:p>
                  </a:txBody>
                  <a:tcPr marL="9525" marR="9525" marT="9525" marB="0" anchor="b"/>
                </a:tc>
                <a:tc>
                  <a:txBody>
                    <a:bodyPr/>
                    <a:lstStyle/>
                    <a:p>
                      <a:pPr rtl="0"/>
                      <a:r>
                        <a:rPr lang="fr-FR"/>
                        <a:t>Description</a:t>
                      </a:r>
                    </a:p>
                  </a:txBody>
                  <a:tcPr/>
                </a:tc>
                <a:extLst>
                  <a:ext uri="{0D108BD9-81ED-4DB2-BD59-A6C34878D82A}">
                    <a16:rowId xmlns="" xmlns:c="http://schemas.openxmlformats.org/drawingml/2006/chart" xmlns:c15="http://schemas.microsoft.com/office/drawing/2012/chart"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Hands-On Labs</a:t>
                      </a:r>
                    </a:p>
                  </a:txBody>
                  <a:tcPr marL="9525" marR="9525" marT="9525" marB="0" anchor="b"/>
                </a:tc>
                <a:tc>
                  <a:txBody>
                    <a:bodyPr/>
                    <a:lstStyle/>
                    <a:p>
                      <a:pPr rtl="0"/>
                      <a:r>
                        <a:rPr lang="fr-FR"/>
                        <a:t>Labs designed for working with physical equipment.</a:t>
                      </a:r>
                    </a:p>
                  </a:txBody>
                  <a:tcPr/>
                </a:tc>
                <a:extLst>
                  <a:ext uri="{0D108BD9-81ED-4DB2-BD59-A6C34878D82A}">
                    <a16:rowId xmlns="" xmlns:c="http://schemas.openxmlformats.org/drawingml/2006/chart" xmlns:c15="http://schemas.microsoft.com/office/drawing/2012/chart"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Class Activities</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These are found on the Instructor Resources page. Class Activities are designed to facilitate learning, class discussion, and collaboration.</a:t>
                      </a:r>
                    </a:p>
                  </a:txBody>
                  <a:tcPr/>
                </a:tc>
                <a:extLst>
                  <a:ext uri="{0D108BD9-81ED-4DB2-BD59-A6C34878D82A}">
                    <a16:rowId xmlns="" xmlns:c="http://schemas.openxmlformats.org/drawingml/2006/chart" xmlns:c15="http://schemas.microsoft.com/office/drawing/2012/chart"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Module Quizzes</a:t>
                      </a:r>
                    </a:p>
                  </a:txBody>
                  <a:tcPr marL="9525" marR="9525" marT="9525" marB="0" anchor="b"/>
                </a:tc>
                <a:tc>
                  <a:txBody>
                    <a:bodyPr/>
                    <a:lstStyle/>
                    <a:p>
                      <a:pPr rtl="0"/>
                      <a:r>
                        <a:rPr lang="fr-FR"/>
                        <a:t>Self-assessments that integrate concepts and skills learned throughout the series of topics presented in the module.</a:t>
                      </a:r>
                    </a:p>
                  </a:txBody>
                  <a:tcPr/>
                </a:tc>
                <a:extLst>
                  <a:ext uri="{0D108BD9-81ED-4DB2-BD59-A6C34878D82A}">
                    <a16:rowId xmlns="" xmlns:c="http://schemas.openxmlformats.org/drawingml/2006/chart" xmlns:c15="http://schemas.microsoft.com/office/drawing/2012/chart"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Module Summary</a:t>
                      </a:r>
                    </a:p>
                  </a:txBody>
                  <a:tcPr marL="9525" marR="9525" marT="9525" marB="0" anchor="b"/>
                </a:tc>
                <a:tc>
                  <a:txBody>
                    <a:bodyPr/>
                    <a:lstStyle/>
                    <a:p>
                      <a:pPr rtl="0"/>
                      <a:r>
                        <a:rPr lang="fr-FR"/>
                        <a:t>Briefly recaps module content.</a:t>
                      </a:r>
                    </a:p>
                  </a:txBody>
                  <a:tcPr/>
                </a:tc>
                <a:extLst>
                  <a:ext uri="{0D108BD9-81ED-4DB2-BD59-A6C34878D82A}">
                    <a16:rowId xmlns="" xmlns:c="http://schemas.openxmlformats.org/drawingml/2006/chart" xmlns:c15="http://schemas.microsoft.com/office/drawing/2012/chart"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18534" y="0"/>
            <a:ext cx="8345488" cy="731837"/>
          </a:xfrm>
        </p:spPr>
        <p:txBody>
          <a:bodyPr/>
          <a:lstStyle/>
          <a:p>
            <a:pPr rtl="0">
              <a:lnSpc>
                <a:spcPct val="100000"/>
              </a:lnSpc>
            </a:pPr>
            <a:r>
              <a:rPr lang="fr-FR" sz="1600" dirty="0"/>
              <a:t>Matériel de routage</a:t>
            </a:r>
            <a:r>
              <a:rPr lang="en-US" dirty="0"/>
              <a:t/>
            </a:r>
            <a:br>
              <a:rPr lang="en-US" dirty="0"/>
            </a:br>
            <a:r>
              <a:rPr lang="fr-FR" sz="2400" dirty="0"/>
              <a:t>Routeurs Cisco (Suite)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855418"/>
            <a:ext cx="8280057" cy="803053"/>
          </a:xfrm>
        </p:spPr>
        <p:txBody>
          <a:bodyPr/>
          <a:lstStyle/>
          <a:p>
            <a:pPr marL="0" indent="0" algn="l" rtl="0"/>
            <a:r>
              <a:rPr lang="fr-FR" sz="1600" dirty="0">
                <a:solidFill>
                  <a:srgbClr val="000000"/>
                </a:solidFill>
              </a:rPr>
              <a:t>Les routeurs de périphérie de réseau, illustrés dans la figure, permettent à la périphérie de réseau de fournir des services haute performance, hautement sécurisés et fiables qui unissent les réseaux de campus, de Data center et de réseaux de filiale. Les routeurs de la série 9000 de Cisco ASR (</a:t>
            </a:r>
            <a:r>
              <a:rPr lang="fr-FR" sz="1600" dirty="0" err="1">
                <a:solidFill>
                  <a:srgbClr val="000000"/>
                </a:solidFill>
              </a:rPr>
              <a:t>Aggregation</a:t>
            </a:r>
            <a:r>
              <a:rPr lang="fr-FR" sz="1600" dirty="0">
                <a:solidFill>
                  <a:srgbClr val="000000"/>
                </a:solidFill>
              </a:rPr>
              <a:t> Services </a:t>
            </a:r>
            <a:r>
              <a:rPr lang="fr-FR" sz="1600" dirty="0" err="1">
                <a:solidFill>
                  <a:srgbClr val="000000"/>
                </a:solidFill>
              </a:rPr>
              <a:t>Routers</a:t>
            </a:r>
            <a:r>
              <a:rPr lang="fr-FR" sz="1600" dirty="0">
                <a:solidFill>
                  <a:srgbClr val="000000"/>
                </a:solidFill>
              </a:rPr>
              <a:t>) sont représentés.</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D6635AF0-95D7-4F62-A13C-5141D50A2A84}"/>
              </a:ext>
            </a:extLst>
          </p:cNvPr>
          <p:cNvPicPr>
            <a:picLocks noChangeAspect="1"/>
          </p:cNvPicPr>
          <p:nvPr/>
        </p:nvPicPr>
        <p:blipFill>
          <a:blip r:embed="rId3"/>
          <a:stretch>
            <a:fillRect/>
          </a:stretch>
        </p:blipFill>
        <p:spPr>
          <a:xfrm>
            <a:off x="1719260" y="1961371"/>
            <a:ext cx="5705475" cy="2752725"/>
          </a:xfrm>
          <a:prstGeom prst="rect">
            <a:avLst/>
          </a:prstGeom>
        </p:spPr>
      </p:pic>
    </p:spTree>
    <p:extLst>
      <p:ext uri="{BB962C8B-B14F-4D97-AF65-F5344CB8AC3E}">
        <p14:creationId xmlns:p14="http://schemas.microsoft.com/office/powerpoint/2010/main" val="358034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Matériel de routage</a:t>
            </a:r>
            <a:r>
              <a:rPr lang="en-US" dirty="0"/>
              <a:t/>
            </a:r>
            <a:br>
              <a:rPr lang="en-US" dirty="0"/>
            </a:br>
            <a:r>
              <a:rPr lang="fr-FR" sz="2400" dirty="0"/>
              <a:t>Routeurs Cisco (Suite)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31971" y="683950"/>
            <a:ext cx="8280057" cy="803053"/>
          </a:xfrm>
        </p:spPr>
        <p:txBody>
          <a:bodyPr/>
          <a:lstStyle/>
          <a:p>
            <a:pPr marL="0" indent="0" algn="l" rtl="0"/>
            <a:r>
              <a:rPr lang="fr-FR" sz="1600" dirty="0">
                <a:solidFill>
                  <a:srgbClr val="000000"/>
                </a:solidFill>
              </a:rPr>
              <a:t>Les routeurs de fournisseurs de services, illustrés dans la figure, fournissent des solutions évolutives de bout en bout et des services adaptés aux abonnés. Les routeurs de la série 6000 du Cisco NCS (Network Convergence System) sont illustrés.</a:t>
            </a: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59A33EBB-68E5-4A31-B7F0-3DB1DDAA5A8C}"/>
              </a:ext>
            </a:extLst>
          </p:cNvPr>
          <p:cNvPicPr>
            <a:picLocks noChangeAspect="1"/>
          </p:cNvPicPr>
          <p:nvPr/>
        </p:nvPicPr>
        <p:blipFill>
          <a:blip r:embed="rId3"/>
          <a:stretch>
            <a:fillRect/>
          </a:stretch>
        </p:blipFill>
        <p:spPr>
          <a:xfrm>
            <a:off x="2612652" y="1439115"/>
            <a:ext cx="3524250" cy="3305175"/>
          </a:xfrm>
          <a:prstGeom prst="rect">
            <a:avLst/>
          </a:prstGeom>
        </p:spPr>
      </p:pic>
    </p:spTree>
    <p:extLst>
      <p:ext uri="{BB962C8B-B14F-4D97-AF65-F5344CB8AC3E}">
        <p14:creationId xmlns:p14="http://schemas.microsoft.com/office/powerpoint/2010/main" val="64699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101600" y="169333"/>
            <a:ext cx="8345488" cy="731837"/>
          </a:xfrm>
        </p:spPr>
        <p:txBody>
          <a:bodyPr/>
          <a:lstStyle/>
          <a:p>
            <a:pPr rtl="0">
              <a:lnSpc>
                <a:spcPct val="100000"/>
              </a:lnSpc>
            </a:pPr>
            <a:r>
              <a:rPr lang="fr-FR" sz="1600" dirty="0"/>
              <a:t>Matériel de routage</a:t>
            </a:r>
            <a:r>
              <a:rPr lang="en-US" dirty="0"/>
              <a:t/>
            </a:r>
            <a:br>
              <a:rPr lang="en-US" dirty="0"/>
            </a:br>
            <a:r>
              <a:rPr lang="fr-FR" sz="2400" dirty="0"/>
              <a:t>Routeurs Cisco (Suite)</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91237" y="1050152"/>
            <a:ext cx="8280057" cy="803053"/>
          </a:xfrm>
        </p:spPr>
        <p:txBody>
          <a:bodyPr/>
          <a:lstStyle/>
          <a:p>
            <a:pPr marL="0" indent="0" algn="l" rtl="0"/>
            <a:r>
              <a:rPr lang="fr-FR" sz="1600" dirty="0">
                <a:solidFill>
                  <a:srgbClr val="000000"/>
                </a:solidFill>
              </a:rPr>
              <a:t>Les routeurs industriels, tels que ceux illustrés dans la figure, sont conçus pour fournir des fonctionnalités de classe entreprise dans des environnements robustes et difficiles. Les routeurs industriels à services intégrés de la série Cisco 1100 sont illustrés.</a:t>
            </a:r>
          </a:p>
        </p:txBody>
      </p:sp>
      <p:pic>
        <p:nvPicPr>
          <p:cNvPr id="5" name="Picture 4">
            <a:extLst>
              <a:ext uri="{FF2B5EF4-FFF2-40B4-BE49-F238E27FC236}">
                <a16:creationId xmlns="" xmlns:c="http://schemas.openxmlformats.org/drawingml/2006/chart" xmlns:c15="http://schemas.microsoft.com/office/drawing/2012/chart" xmlns:a16="http://schemas.microsoft.com/office/drawing/2014/main" id="{77024D01-475D-4716-BCAD-C34D575C34EF}"/>
              </a:ext>
            </a:extLst>
          </p:cNvPr>
          <p:cNvPicPr>
            <a:picLocks noChangeAspect="1"/>
          </p:cNvPicPr>
          <p:nvPr/>
        </p:nvPicPr>
        <p:blipFill>
          <a:blip r:embed="rId3"/>
          <a:stretch>
            <a:fillRect/>
          </a:stretch>
        </p:blipFill>
        <p:spPr>
          <a:xfrm>
            <a:off x="1830916" y="2373903"/>
            <a:ext cx="5600700" cy="1562100"/>
          </a:xfrm>
          <a:prstGeom prst="rect">
            <a:avLst/>
          </a:prstGeom>
        </p:spPr>
      </p:pic>
    </p:spTree>
    <p:extLst>
      <p:ext uri="{BB962C8B-B14F-4D97-AF65-F5344CB8AC3E}">
        <p14:creationId xmlns:p14="http://schemas.microsoft.com/office/powerpoint/2010/main" val="163963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r>
              <a:rPr lang="fr-FR" sz="1600"/>
              <a:t>Matériel de routeur</a:t>
            </a:r>
            <a:r>
              <a:rPr lang="en-US" dirty="0"/>
              <a:t/>
            </a:r>
            <a:br>
              <a:rPr lang="en-US" dirty="0"/>
            </a:br>
            <a:r>
              <a:rPr lang="fr-FR" sz="2400"/>
              <a:t>Facteurs de forme du routeur</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926AE94B-A156-4021-8225-EF76C33AF7DB}"/>
              </a:ext>
            </a:extLst>
          </p:cNvPr>
          <p:cNvSpPr>
            <a:spLocks noGrp="1"/>
          </p:cNvSpPr>
          <p:nvPr>
            <p:ph idx="1"/>
          </p:nvPr>
        </p:nvSpPr>
        <p:spPr>
          <a:xfrm>
            <a:off x="351711" y="875770"/>
            <a:ext cx="8280057" cy="926353"/>
          </a:xfrm>
        </p:spPr>
        <p:txBody>
          <a:bodyPr/>
          <a:lstStyle/>
          <a:p>
            <a:pPr marL="0" indent="0" algn="l" rtl="0"/>
            <a:r>
              <a:rPr lang="fr-FR" sz="1600" b="1" dirty="0">
                <a:solidFill>
                  <a:srgbClr val="000000"/>
                </a:solidFill>
              </a:rPr>
              <a:t>Séries Cisco 900:</a:t>
            </a:r>
            <a:r>
              <a:rPr lang="fr-FR" sz="1600" dirty="0">
                <a:solidFill>
                  <a:srgbClr val="000000"/>
                </a:solidFill>
              </a:rPr>
              <a:t>Il s'agit d'un petit routeur de filiale. Il combine des options de connexion WAN, de commutation, de sécurité et de connectivité avancées dans une plate-forme compacte et sans ventilateur pour les petites et moyennes entreprises.</a:t>
            </a:r>
          </a:p>
          <a:p>
            <a:pPr marL="0" indent="0" algn="l"/>
            <a:endParaRPr lang="en-US" sz="1600" dirty="0">
              <a:solidFill>
                <a:srgbClr val="000000"/>
              </a:solidFill>
            </a:endParaRPr>
          </a:p>
        </p:txBody>
      </p:sp>
      <p:pic>
        <p:nvPicPr>
          <p:cNvPr id="13" name="Picture 12">
            <a:extLst>
              <a:ext uri="{FF2B5EF4-FFF2-40B4-BE49-F238E27FC236}">
                <a16:creationId xmlns="" xmlns:c="http://schemas.openxmlformats.org/drawingml/2006/chart" xmlns:c15="http://schemas.microsoft.com/office/drawing/2012/chart" xmlns:a16="http://schemas.microsoft.com/office/drawing/2014/main" id="{108DCB63-3725-4F82-9A67-1397D00F9FDB}"/>
              </a:ext>
            </a:extLst>
          </p:cNvPr>
          <p:cNvPicPr>
            <a:picLocks noChangeAspect="1"/>
          </p:cNvPicPr>
          <p:nvPr/>
        </p:nvPicPr>
        <p:blipFill>
          <a:blip r:embed="rId3"/>
          <a:stretch>
            <a:fillRect/>
          </a:stretch>
        </p:blipFill>
        <p:spPr>
          <a:xfrm>
            <a:off x="1724025" y="1886790"/>
            <a:ext cx="5695950" cy="1952625"/>
          </a:xfrm>
          <a:prstGeom prst="rect">
            <a:avLst/>
          </a:prstGeom>
        </p:spPr>
      </p:pic>
    </p:spTree>
    <p:extLst>
      <p:ext uri="{BB962C8B-B14F-4D97-AF65-F5344CB8AC3E}">
        <p14:creationId xmlns:p14="http://schemas.microsoft.com/office/powerpoint/2010/main" val="428007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Matériel de routeur</a:t>
            </a:r>
            <a:r>
              <a:rPr lang="en-US" dirty="0"/>
              <a:t/>
            </a:r>
            <a:br>
              <a:rPr lang="en-US" dirty="0"/>
            </a:br>
            <a:r>
              <a:rPr lang="fr-FR" sz="2400" dirty="0"/>
              <a:t>Facteurs de forme du routeur</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926AE94B-A156-4021-8225-EF76C33AF7DB}"/>
              </a:ext>
            </a:extLst>
          </p:cNvPr>
          <p:cNvSpPr>
            <a:spLocks noGrp="1"/>
          </p:cNvSpPr>
          <p:nvPr>
            <p:ph idx="1"/>
          </p:nvPr>
        </p:nvSpPr>
        <p:spPr>
          <a:xfrm>
            <a:off x="431970" y="850372"/>
            <a:ext cx="8280057" cy="731838"/>
          </a:xfrm>
        </p:spPr>
        <p:txBody>
          <a:bodyPr/>
          <a:lstStyle/>
          <a:p>
            <a:pPr marL="0" indent="0" algn="l" rtl="0"/>
            <a:r>
              <a:rPr lang="fr-FR" sz="1600" b="1" dirty="0">
                <a:solidFill>
                  <a:srgbClr val="000000"/>
                </a:solidFill>
              </a:rPr>
              <a:t>Routeurs Cisco ASR 9000 et 1000: </a:t>
            </a:r>
            <a:r>
              <a:rPr lang="fr-FR" sz="1600" dirty="0">
                <a:solidFill>
                  <a:srgbClr val="000000"/>
                </a:solidFill>
              </a:rPr>
              <a:t>Ces routeurs fournissent densité et résilience avec </a:t>
            </a:r>
            <a:r>
              <a:rPr lang="fr-FR" sz="1600" dirty="0" err="1">
                <a:solidFill>
                  <a:srgbClr val="000000"/>
                </a:solidFill>
              </a:rPr>
              <a:t>programmabilité</a:t>
            </a:r>
            <a:r>
              <a:rPr lang="fr-FR" sz="1600" dirty="0">
                <a:solidFill>
                  <a:srgbClr val="000000"/>
                </a:solidFill>
              </a:rPr>
              <a:t>, pour une périphérie réseau évolutive.</a:t>
            </a:r>
          </a:p>
          <a:p>
            <a:pPr marL="0" indent="0" algn="l"/>
            <a:endParaRPr lang="en-US" sz="1600" dirty="0">
              <a:solidFill>
                <a:srgbClr val="000000"/>
              </a:solidFill>
            </a:endParaRPr>
          </a:p>
        </p:txBody>
      </p:sp>
      <p:pic>
        <p:nvPicPr>
          <p:cNvPr id="2" name="Picture 1">
            <a:extLst>
              <a:ext uri="{FF2B5EF4-FFF2-40B4-BE49-F238E27FC236}">
                <a16:creationId xmlns="" xmlns:c="http://schemas.openxmlformats.org/drawingml/2006/chart" xmlns:c15="http://schemas.microsoft.com/office/drawing/2012/chart" xmlns:a16="http://schemas.microsoft.com/office/drawing/2014/main" id="{09559299-2F8A-4529-81F6-AEBE712A7182}"/>
              </a:ext>
            </a:extLst>
          </p:cNvPr>
          <p:cNvPicPr>
            <a:picLocks noChangeAspect="1"/>
          </p:cNvPicPr>
          <p:nvPr/>
        </p:nvPicPr>
        <p:blipFill>
          <a:blip r:embed="rId3"/>
          <a:stretch>
            <a:fillRect/>
          </a:stretch>
        </p:blipFill>
        <p:spPr>
          <a:xfrm>
            <a:off x="1671637" y="1735232"/>
            <a:ext cx="5800725" cy="2800350"/>
          </a:xfrm>
          <a:prstGeom prst="rect">
            <a:avLst/>
          </a:prstGeom>
        </p:spPr>
      </p:pic>
    </p:spTree>
    <p:extLst>
      <p:ext uri="{BB962C8B-B14F-4D97-AF65-F5344CB8AC3E}">
        <p14:creationId xmlns:p14="http://schemas.microsoft.com/office/powerpoint/2010/main" val="96499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Matériel de routeur</a:t>
            </a:r>
            <a:r>
              <a:rPr lang="en-US" dirty="0"/>
              <a:t/>
            </a:r>
            <a:br>
              <a:rPr lang="en-US" dirty="0"/>
            </a:br>
            <a:r>
              <a:rPr lang="fr-FR" sz="2400" dirty="0"/>
              <a:t>Facteurs de forme du routeur</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926AE94B-A156-4021-8225-EF76C33AF7DB}"/>
              </a:ext>
            </a:extLst>
          </p:cNvPr>
          <p:cNvSpPr>
            <a:spLocks noGrp="1"/>
          </p:cNvSpPr>
          <p:nvPr>
            <p:ph idx="1"/>
          </p:nvPr>
        </p:nvSpPr>
        <p:spPr>
          <a:xfrm>
            <a:off x="339568" y="1646237"/>
            <a:ext cx="4864752" cy="1276257"/>
          </a:xfrm>
        </p:spPr>
        <p:txBody>
          <a:bodyPr/>
          <a:lstStyle/>
          <a:p>
            <a:pPr marL="0" indent="0" algn="l" rtl="0"/>
            <a:r>
              <a:rPr lang="fr-FR" sz="1600" b="1" dirty="0">
                <a:solidFill>
                  <a:srgbClr val="000000"/>
                </a:solidFill>
              </a:rPr>
              <a:t>Routeurs de séries Cisco 5500 NCS (Network Convergence System): </a:t>
            </a:r>
            <a:r>
              <a:rPr lang="fr-FR" sz="1600" dirty="0">
                <a:solidFill>
                  <a:srgbClr val="000000"/>
                </a:solidFill>
              </a:rPr>
              <a:t>ces routeurs sont conçus pour évoluer efficacement entre les grands centres de données et les grands réseaux d'entreprise, le Web et les réseaux WAN et d'agrégation des fournisseurs de services.</a:t>
            </a:r>
          </a:p>
          <a:p>
            <a:pPr marL="0" indent="0" algn="l"/>
            <a:endParaRPr lang="en-US" sz="1600" dirty="0">
              <a:solidFill>
                <a:srgbClr val="000000"/>
              </a:solidFill>
            </a:endParaRPr>
          </a:p>
        </p:txBody>
      </p:sp>
      <p:pic>
        <p:nvPicPr>
          <p:cNvPr id="4" name="Picture 3">
            <a:extLst>
              <a:ext uri="{FF2B5EF4-FFF2-40B4-BE49-F238E27FC236}">
                <a16:creationId xmlns="" xmlns:c="http://schemas.openxmlformats.org/drawingml/2006/chart" xmlns:c15="http://schemas.microsoft.com/office/drawing/2012/chart" xmlns:a16="http://schemas.microsoft.com/office/drawing/2014/main" id="{FDB54192-B6D2-4200-8FD4-EA6B2E220F83}"/>
              </a:ext>
            </a:extLst>
          </p:cNvPr>
          <p:cNvPicPr>
            <a:picLocks noChangeAspect="1"/>
          </p:cNvPicPr>
          <p:nvPr/>
        </p:nvPicPr>
        <p:blipFill>
          <a:blip r:embed="rId3"/>
          <a:stretch>
            <a:fillRect/>
          </a:stretch>
        </p:blipFill>
        <p:spPr>
          <a:xfrm>
            <a:off x="5806355" y="459050"/>
            <a:ext cx="2228511" cy="4328001"/>
          </a:xfrm>
          <a:prstGeom prst="rect">
            <a:avLst/>
          </a:prstGeom>
        </p:spPr>
      </p:pic>
    </p:spTree>
    <p:extLst>
      <p:ext uri="{BB962C8B-B14F-4D97-AF65-F5344CB8AC3E}">
        <p14:creationId xmlns:p14="http://schemas.microsoft.com/office/powerpoint/2010/main" val="2511523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0"/>
            <a:ext cx="8345488" cy="731837"/>
          </a:xfrm>
        </p:spPr>
        <p:txBody>
          <a:bodyPr/>
          <a:lstStyle/>
          <a:p>
            <a:pPr rtl="0">
              <a:lnSpc>
                <a:spcPct val="100000"/>
              </a:lnSpc>
            </a:pPr>
            <a:r>
              <a:rPr lang="fr-FR" sz="1600" dirty="0"/>
              <a:t>Matériel de routeur</a:t>
            </a:r>
            <a:r>
              <a:rPr lang="en-US" dirty="0"/>
              <a:t/>
            </a:r>
            <a:br>
              <a:rPr lang="en-US" dirty="0"/>
            </a:br>
            <a:r>
              <a:rPr lang="fr-FR" sz="2400" dirty="0"/>
              <a:t>Facteurs de forme du routeur</a:t>
            </a:r>
          </a:p>
        </p:txBody>
      </p:sp>
      <p:sp>
        <p:nvSpPr>
          <p:cNvPr id="5" name="Content Placeholder 4">
            <a:extLst>
              <a:ext uri="{FF2B5EF4-FFF2-40B4-BE49-F238E27FC236}">
                <a16:creationId xmlns="" xmlns:c="http://schemas.openxmlformats.org/drawingml/2006/chart" xmlns:c15="http://schemas.microsoft.com/office/drawing/2012/chart" xmlns:a16="http://schemas.microsoft.com/office/drawing/2014/main" id="{926AE94B-A156-4021-8225-EF76C33AF7DB}"/>
              </a:ext>
            </a:extLst>
          </p:cNvPr>
          <p:cNvSpPr>
            <a:spLocks noGrp="1"/>
          </p:cNvSpPr>
          <p:nvPr>
            <p:ph idx="1"/>
          </p:nvPr>
        </p:nvSpPr>
        <p:spPr>
          <a:xfrm>
            <a:off x="487177" y="731837"/>
            <a:ext cx="8280057" cy="731837"/>
          </a:xfrm>
        </p:spPr>
        <p:txBody>
          <a:bodyPr/>
          <a:lstStyle/>
          <a:p>
            <a:pPr marL="0" indent="0" algn="l" rtl="0"/>
            <a:r>
              <a:rPr lang="fr-FR" sz="1600" b="1" dirty="0">
                <a:solidFill>
                  <a:srgbClr val="000000"/>
                </a:solidFill>
              </a:rPr>
              <a:t>Routeur Cisco 800 ISR (</a:t>
            </a:r>
            <a:r>
              <a:rPr lang="fr-FR" sz="1600" b="1" dirty="0" err="1">
                <a:solidFill>
                  <a:srgbClr val="000000"/>
                </a:solidFill>
              </a:rPr>
              <a:t>Industrial</a:t>
            </a:r>
            <a:r>
              <a:rPr lang="fr-FR" sz="1600" b="1" dirty="0">
                <a:solidFill>
                  <a:srgbClr val="000000"/>
                </a:solidFill>
              </a:rPr>
              <a:t> Integrated Services Router): </a:t>
            </a:r>
            <a:r>
              <a:rPr lang="fr-FR" sz="1600" dirty="0">
                <a:solidFill>
                  <a:srgbClr val="000000"/>
                </a:solidFill>
              </a:rPr>
              <a:t>Ce routeur est compact et conçu pour les environnements difficiles.</a:t>
            </a:r>
          </a:p>
          <a:p>
            <a:pPr marL="0" indent="0" algn="l"/>
            <a:endParaRPr lang="en-US" sz="1600" dirty="0">
              <a:solidFill>
                <a:srgbClr val="000000"/>
              </a:solidFill>
            </a:endParaRPr>
          </a:p>
        </p:txBody>
      </p:sp>
      <p:pic>
        <p:nvPicPr>
          <p:cNvPr id="4" name="Picture 3">
            <a:extLst>
              <a:ext uri="{FF2B5EF4-FFF2-40B4-BE49-F238E27FC236}">
                <a16:creationId xmlns="" xmlns:c="http://schemas.openxmlformats.org/drawingml/2006/chart" xmlns:c15="http://schemas.microsoft.com/office/drawing/2012/chart" xmlns:a16="http://schemas.microsoft.com/office/drawing/2014/main" id="{B481F677-9ED0-423C-B018-AFC3DECF4C06}"/>
              </a:ext>
            </a:extLst>
          </p:cNvPr>
          <p:cNvPicPr>
            <a:picLocks noChangeAspect="1"/>
          </p:cNvPicPr>
          <p:nvPr/>
        </p:nvPicPr>
        <p:blipFill>
          <a:blip r:embed="rId3"/>
          <a:stretch>
            <a:fillRect/>
          </a:stretch>
        </p:blipFill>
        <p:spPr>
          <a:xfrm>
            <a:off x="1710267" y="1776412"/>
            <a:ext cx="5791200" cy="2047875"/>
          </a:xfrm>
          <a:prstGeom prst="rect">
            <a:avLst/>
          </a:prstGeom>
        </p:spPr>
      </p:pic>
    </p:spTree>
    <p:extLst>
      <p:ext uri="{BB962C8B-B14F-4D97-AF65-F5344CB8AC3E}">
        <p14:creationId xmlns:p14="http://schemas.microsoft.com/office/powerpoint/2010/main" val="201217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dirty="0">
                <a:solidFill>
                  <a:schemeClr val="accent5">
                    <a:lumMod val="40000"/>
                    <a:lumOff val="60000"/>
                  </a:schemeClr>
                </a:solidFill>
              </a:rPr>
              <a:t>11.5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c="http://schemas.openxmlformats.org/drawingml/2006/chart" xmlns:c15="http://schemas.microsoft.com/office/drawing/2012/chart" xmlns:a16="http://schemas.microsoft.com/office/drawing/2014/main" id="{C02AA8F8-1E43-384B-8982-C0BB94049B5C}"/>
              </a:ext>
            </a:extLst>
          </p:cNvPr>
          <p:cNvSpPr>
            <a:spLocks noGrp="1"/>
          </p:cNvSpPr>
          <p:nvPr>
            <p:ph type="title"/>
          </p:nvPr>
        </p:nvSpPr>
        <p:spPr>
          <a:xfrm>
            <a:off x="0" y="245534"/>
            <a:ext cx="9144000" cy="731837"/>
          </a:xfrm>
        </p:spPr>
        <p:txBody>
          <a:bodyPr/>
          <a:lstStyle/>
          <a:p>
            <a:pPr rtl="0">
              <a:lnSpc>
                <a:spcPct val="100000"/>
              </a:lnSpc>
            </a:pPr>
            <a:r>
              <a:rPr lang="fr-FR" sz="1600" dirty="0"/>
              <a:t>Module pratique et questionnaire</a:t>
            </a:r>
            <a:r>
              <a:rPr lang="en-US" dirty="0"/>
              <a:t/>
            </a:r>
            <a:br>
              <a:rPr lang="en-US" dirty="0"/>
            </a:br>
            <a:r>
              <a:rPr lang="fr-FR" sz="2300" dirty="0" err="1"/>
              <a:t>Packet</a:t>
            </a:r>
            <a:r>
              <a:rPr lang="fr-FR" sz="2300" dirty="0"/>
              <a:t> Tracer - Comparer les périphériques de couche 2 et de couche 3</a:t>
            </a:r>
          </a:p>
        </p:txBody>
      </p:sp>
      <p:sp>
        <p:nvSpPr>
          <p:cNvPr id="4" name="Content Placeholder 3">
            <a:extLst>
              <a:ext uri="{FF2B5EF4-FFF2-40B4-BE49-F238E27FC236}">
                <a16:creationId xmlns="" xmlns:c="http://schemas.openxmlformats.org/drawingml/2006/chart" xmlns:c15="http://schemas.microsoft.com/office/drawing/2012/chart" xmlns:a16="http://schemas.microsoft.com/office/drawing/2014/main" id="{50693879-5816-3444-9D50-A12F1F37F5DE}"/>
              </a:ext>
            </a:extLst>
          </p:cNvPr>
          <p:cNvSpPr>
            <a:spLocks noGrp="1"/>
          </p:cNvSpPr>
          <p:nvPr>
            <p:ph idx="1"/>
          </p:nvPr>
        </p:nvSpPr>
        <p:spPr>
          <a:xfrm>
            <a:off x="406571" y="1194085"/>
            <a:ext cx="8280057" cy="3073946"/>
          </a:xfrm>
        </p:spPr>
        <p:txBody>
          <a:bodyPr/>
          <a:lstStyle/>
          <a:p>
            <a:pPr marL="0" indent="0" algn="l" rtl="0"/>
            <a:r>
              <a:rPr lang="fr-FR" sz="1600" dirty="0">
                <a:solidFill>
                  <a:srgbClr val="000000"/>
                </a:solidFill>
              </a:rPr>
              <a:t>Dans cette activité </a:t>
            </a:r>
            <a:r>
              <a:rPr lang="fr-FR" sz="1600" dirty="0" err="1">
                <a:solidFill>
                  <a:srgbClr val="000000"/>
                </a:solidFill>
              </a:rPr>
              <a:t>Packet</a:t>
            </a:r>
            <a:r>
              <a:rPr lang="fr-FR" sz="1600" dirty="0">
                <a:solidFill>
                  <a:srgbClr val="000000"/>
                </a:solidFill>
              </a:rPr>
              <a:t> Tracer, vous utiliserez différentes commandes pour examiner trois topologies de commutation différentes et comparer les similitudes et les différences entre les commutateurs 2960 et 3650. </a:t>
            </a:r>
          </a:p>
          <a:p>
            <a:pPr marL="0" indent="0" algn="l"/>
            <a:endParaRPr lang="en-CA" sz="1600" dirty="0">
              <a:solidFill>
                <a:srgbClr val="000000"/>
              </a:solidFill>
            </a:endParaRPr>
          </a:p>
          <a:p>
            <a:pPr marL="0" indent="0" algn="l" rtl="0"/>
            <a:r>
              <a:rPr lang="fr-FR" sz="1600" dirty="0">
                <a:solidFill>
                  <a:srgbClr val="000000"/>
                </a:solidFill>
              </a:rPr>
              <a:t>Vous allez également comparer la table de routage d'un routeur 4321 et celle d'un commutateur 3560.</a:t>
            </a:r>
          </a:p>
        </p:txBody>
      </p:sp>
    </p:spTree>
    <p:extLst>
      <p:ext uri="{BB962C8B-B14F-4D97-AF65-F5344CB8AC3E}">
        <p14:creationId xmlns:p14="http://schemas.microsoft.com/office/powerpoint/2010/main" val="2556431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c="http://schemas.openxmlformats.org/drawingml/2006/chart" xmlns:c15="http://schemas.microsoft.com/office/drawing/2012/chart"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dirty="0">
                <a:latin typeface="Arial" charset="0"/>
              </a:rPr>
              <a:t>Module Pratique et Questionnaire</a:t>
            </a:r>
            <a:r>
              <a:rPr lang="en-US" dirty="0">
                <a:latin typeface="Arial" charset="0"/>
              </a:rPr>
              <a:t/>
            </a:r>
            <a:br>
              <a:rPr lang="en-US" dirty="0">
                <a:latin typeface="Arial" charset="0"/>
              </a:rPr>
            </a:br>
            <a:r>
              <a:rPr lang="fr-FR" dirty="0">
                <a:latin typeface="Arial" charset="0"/>
              </a:rPr>
              <a:t>Qu'est-ce que j'ai appris dans ce module?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BAC22E0C-A8B9-7D4B-BC8E-95F5947642E5}"/>
              </a:ext>
            </a:extLst>
          </p:cNvPr>
          <p:cNvSpPr>
            <a:spLocks noGrp="1"/>
          </p:cNvSpPr>
          <p:nvPr>
            <p:ph idx="1"/>
          </p:nvPr>
        </p:nvSpPr>
        <p:spPr/>
        <p:txBody>
          <a:bodyPr/>
          <a:lstStyle/>
          <a:p>
            <a:pPr marL="182563" indent="-166688" rtl="0">
              <a:spcBef>
                <a:spcPts val="300"/>
              </a:spcBef>
              <a:spcAft>
                <a:spcPts val="300"/>
              </a:spcAft>
              <a:buFont typeface="Arial" panose="020B0604020202020204" pitchFamily="34" charset="0"/>
              <a:buChar char="•"/>
            </a:pPr>
            <a:r>
              <a:rPr lang="fr-FR" sz="1600" dirty="0"/>
              <a:t>Le réseau Cisco sans frontières fournit le cadre permettant d'unifier l'accès filaire et sans fil, et est construit sur une infrastructure matérielle hiérarchique évolutive et résiliente. </a:t>
            </a:r>
          </a:p>
          <a:p>
            <a:pPr marL="182563" indent="-166688" rtl="0">
              <a:spcBef>
                <a:spcPts val="300"/>
              </a:spcBef>
              <a:spcAft>
                <a:spcPts val="300"/>
              </a:spcAft>
              <a:buFont typeface="Arial" panose="020B0604020202020204" pitchFamily="34" charset="0"/>
              <a:buChar char="•"/>
            </a:pPr>
            <a:r>
              <a:rPr lang="fr-FR" sz="1600" dirty="0"/>
              <a:t>Deux cadres de conception hiérarchique éprouvés pour les réseaux de campus sont les modèles de couche à trois niveaux et de couche à deux niveaux. </a:t>
            </a:r>
          </a:p>
          <a:p>
            <a:pPr marL="182563" indent="-166688" rtl="0">
              <a:spcBef>
                <a:spcPts val="300"/>
              </a:spcBef>
              <a:spcAft>
                <a:spcPts val="300"/>
              </a:spcAft>
              <a:buFont typeface="Arial" panose="020B0604020202020204" pitchFamily="34" charset="0"/>
              <a:buChar char="•"/>
            </a:pPr>
            <a:r>
              <a:rPr lang="fr-FR" sz="1600" dirty="0"/>
              <a:t>Les trois couches critiques dans ces conceptions à plusieurs niveaux sont les couches d'accès, de distribution et de cœur de réseau. </a:t>
            </a:r>
          </a:p>
          <a:p>
            <a:pPr marL="182563" indent="-166688" rtl="0">
              <a:spcBef>
                <a:spcPts val="300"/>
              </a:spcBef>
              <a:spcAft>
                <a:spcPts val="300"/>
              </a:spcAft>
              <a:buFont typeface="Arial" panose="020B0604020202020204" pitchFamily="34" charset="0"/>
              <a:buChar char="•"/>
            </a:pPr>
            <a:r>
              <a:rPr lang="fr-FR" sz="1600" dirty="0"/>
              <a:t>Implémentation de liens redondants entre des périphériques critiques et entre des périphériques de couche d'accès et de couche cœur de réseau </a:t>
            </a:r>
          </a:p>
          <a:p>
            <a:pPr marL="182563" indent="-166688" rtl="0">
              <a:spcBef>
                <a:spcPts val="300"/>
              </a:spcBef>
              <a:spcAft>
                <a:spcPts val="300"/>
              </a:spcAft>
              <a:buFont typeface="Arial" panose="020B0604020202020204" pitchFamily="34" charset="0"/>
              <a:buChar char="•"/>
            </a:pPr>
            <a:r>
              <a:rPr lang="fr-FR" sz="1600" dirty="0"/>
              <a:t>Mettre en œuvre des liens multiples entre les équipements, avec agrégation de liens (</a:t>
            </a:r>
            <a:r>
              <a:rPr lang="fr-FR" sz="1600" dirty="0" err="1"/>
              <a:t>EtherChannel</a:t>
            </a:r>
            <a:r>
              <a:rPr lang="fr-FR" sz="1600" dirty="0"/>
              <a:t>) ou équilibrage de charge à coût égal, afin d'augmenter la bande passante. </a:t>
            </a:r>
          </a:p>
          <a:p>
            <a:pPr marL="182563" indent="-166688" rtl="0">
              <a:spcBef>
                <a:spcPts val="300"/>
              </a:spcBef>
              <a:spcAft>
                <a:spcPts val="300"/>
              </a:spcAft>
              <a:buFont typeface="Arial" panose="020B0604020202020204" pitchFamily="34" charset="0"/>
              <a:buChar char="•"/>
            </a:pPr>
            <a:r>
              <a:rPr lang="fr-FR" sz="1600" dirty="0"/>
              <a:t>Utilisez un protocole de routage évolutif et des fonctionnalités de mise en œuvre pour réduire la taille de la table de routage. </a:t>
            </a:r>
          </a:p>
          <a:p>
            <a:pPr marL="182563" indent="-166688" rtl="0">
              <a:spcBef>
                <a:spcPts val="300"/>
              </a:spcBef>
              <a:spcAft>
                <a:spcPts val="300"/>
              </a:spcAft>
              <a:buFont typeface="Arial" panose="020B0604020202020204" pitchFamily="34" charset="0"/>
              <a:buChar char="•"/>
            </a:pPr>
            <a:r>
              <a:rPr lang="fr-FR" sz="1600" dirty="0"/>
              <a:t>Mettre en place une connectivité sans fil pour permettre la mobilité et l'expansion. </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3237143830"/>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400" dirty="0">
                <a:latin typeface="Arial" charset="0"/>
              </a:rPr>
              <a:t>Module pratique et questionnaire</a:t>
            </a:r>
            <a:r>
              <a:rPr lang="en-US" dirty="0">
                <a:latin typeface="Arial" charset="0"/>
              </a:rPr>
              <a:t/>
            </a:r>
            <a:br>
              <a:rPr lang="en-US" dirty="0">
                <a:latin typeface="Arial" charset="0"/>
              </a:rPr>
            </a:br>
            <a:r>
              <a:rPr lang="fr-FR" dirty="0">
                <a:latin typeface="Arial" charset="0"/>
              </a:rPr>
              <a:t>Qu'est-ce que j'ai appris dans ce module? (Suite)</a:t>
            </a:r>
          </a:p>
        </p:txBody>
      </p:sp>
      <p:sp>
        <p:nvSpPr>
          <p:cNvPr id="2" name="Content Placeholder 1">
            <a:extLst>
              <a:ext uri="{FF2B5EF4-FFF2-40B4-BE49-F238E27FC236}">
                <a16:creationId xmlns="" xmlns:c="http://schemas.openxmlformats.org/drawingml/2006/chart" xmlns:c15="http://schemas.microsoft.com/office/drawing/2012/chart" xmlns:a16="http://schemas.microsoft.com/office/drawing/2014/main" id="{BAC22E0C-A8B9-7D4B-BC8E-95F5947642E5}"/>
              </a:ext>
            </a:extLst>
          </p:cNvPr>
          <p:cNvSpPr>
            <a:spLocks noGrp="1"/>
          </p:cNvSpPr>
          <p:nvPr>
            <p:ph idx="1"/>
          </p:nvPr>
        </p:nvSpPr>
        <p:spPr/>
        <p:txBody>
          <a:bodyPr/>
          <a:lstStyle/>
          <a:p>
            <a:pPr marL="182563" indent="-166688" rtl="0">
              <a:spcBef>
                <a:spcPts val="300"/>
              </a:spcBef>
              <a:spcAft>
                <a:spcPts val="300"/>
              </a:spcAft>
              <a:buFont typeface="Arial" panose="020B0604020202020204" pitchFamily="34" charset="0"/>
              <a:buChar char="•"/>
            </a:pPr>
            <a:r>
              <a:rPr lang="fr-FR" sz="1600"/>
              <a:t>Il existe des réseaux locaux de campus, des réseaux gérés dans le cloud, Data center, les fournisseurs de services et les réseaux virtuels. </a:t>
            </a:r>
          </a:p>
          <a:p>
            <a:pPr marL="182563" indent="-166688" rtl="0">
              <a:spcBef>
                <a:spcPts val="300"/>
              </a:spcBef>
              <a:spcAft>
                <a:spcPts val="300"/>
              </a:spcAft>
              <a:buFont typeface="Arial" panose="020B0604020202020204" pitchFamily="34" charset="0"/>
              <a:buChar char="•"/>
            </a:pPr>
            <a:r>
              <a:rPr lang="fr-FR" sz="1600"/>
              <a:t>Les facteurs de forme pour les commutateurs incluent la configuration fixe, la configuration modulaire et la pile.</a:t>
            </a:r>
          </a:p>
          <a:p>
            <a:pPr rtl="0">
              <a:buFont typeface="Arial" panose="020B0604020202020204" pitchFamily="34" charset="0"/>
              <a:buChar char="•"/>
            </a:pPr>
            <a:r>
              <a:rPr lang="fr-FR" sz="1600"/>
              <a:t>Les routeurs utilisent la partie du réseau (préfixe) de l’adresse IP de destination pour envoyer des paquets vers la destination appropriée. </a:t>
            </a:r>
          </a:p>
          <a:p>
            <a:pPr rtl="0">
              <a:buFont typeface="Arial" panose="020B0604020202020204" pitchFamily="34" charset="0"/>
              <a:buChar char="•"/>
            </a:pPr>
            <a:r>
              <a:rPr lang="fr-FR" sz="1600"/>
              <a:t>Les routeurs sélectionnent un chemin alternatif si une liaison ou un chemin tombe en panne. </a:t>
            </a:r>
          </a:p>
          <a:p>
            <a:pPr rtl="0">
              <a:buFont typeface="Arial" panose="020B0604020202020204" pitchFamily="34" charset="0"/>
              <a:buChar char="•"/>
            </a:pPr>
            <a:r>
              <a:rPr lang="fr-FR" sz="1600"/>
              <a:t>Cisco a plusieurs catégories de routeurs, y compris la filiale, la périphérie réseau, le fournisseur de services et l'industrie. </a:t>
            </a:r>
          </a:p>
        </p:txBody>
      </p:sp>
    </p:spTree>
    <p:custDataLst>
      <p:tags r:id="rId1"/>
    </p:custDataLst>
    <p:extLst>
      <p:ext uri="{BB962C8B-B14F-4D97-AF65-F5344CB8AC3E}">
        <p14:creationId xmlns:p14="http://schemas.microsoft.com/office/powerpoint/2010/main" val="1251525308"/>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400">
                <a:latin typeface="Arial" charset="0"/>
              </a:rPr>
              <a:t>Module 11: Network Design</a:t>
            </a:r>
            <a:r>
              <a:rPr lang="en-US" dirty="0">
                <a:latin typeface="Arial" charset="0"/>
              </a:rPr>
              <a:t/>
            </a:r>
            <a:br>
              <a:rPr lang="en-US" dirty="0">
                <a:latin typeface="Arial" charset="0"/>
              </a:rPr>
            </a:br>
            <a:r>
              <a:rPr lang="fr-FR">
                <a:latin typeface="Arial" charset="0"/>
              </a:rPr>
              <a:t>New Terms and Commands</a:t>
            </a:r>
          </a:p>
        </p:txBody>
      </p:sp>
      <p:graphicFrame>
        <p:nvGraphicFramePr>
          <p:cNvPr id="9" name="Table 9">
            <a:extLst>
              <a:ext uri="{FF2B5EF4-FFF2-40B4-BE49-F238E27FC236}">
                <a16:creationId xmlns="" xmlns:c="http://schemas.openxmlformats.org/drawingml/2006/chart" xmlns:c15="http://schemas.microsoft.com/office/drawing/2012/chart" xmlns:a16="http://schemas.microsoft.com/office/drawing/2014/main" id="{F2480B83-AF5E-4A70-B69B-F1E3A8FAC758}"/>
              </a:ext>
            </a:extLst>
          </p:cNvPr>
          <p:cNvGraphicFramePr>
            <a:graphicFrameLocks noGrp="1"/>
          </p:cNvGraphicFramePr>
          <p:nvPr>
            <p:ph idx="1"/>
            <p:extLst>
              <p:ext uri="{D42A27DB-BD31-4B8C-83A1-F6EECF244321}">
                <p14:modId xmlns:p14="http://schemas.microsoft.com/office/powerpoint/2010/main" val="3408125189"/>
              </p:ext>
            </p:extLst>
          </p:nvPr>
        </p:nvGraphicFramePr>
        <p:xfrm>
          <a:off x="144463" y="798513"/>
          <a:ext cx="8853486" cy="3291840"/>
        </p:xfrm>
        <a:graphic>
          <a:graphicData uri="http://schemas.openxmlformats.org/drawingml/2006/table">
            <a:tbl>
              <a:tblPr firstRow="1" bandRow="1">
                <a:tableStyleId>{F5AB1C69-6EDB-4FF4-983F-18BD219EF322}</a:tableStyleId>
              </a:tblPr>
              <a:tblGrid>
                <a:gridCol w="4426743">
                  <a:extLst>
                    <a:ext uri="{9D8B030D-6E8A-4147-A177-3AD203B41FA5}">
                      <a16:colId xmlns="" xmlns:c="http://schemas.openxmlformats.org/drawingml/2006/chart" xmlns:c15="http://schemas.microsoft.com/office/drawing/2012/chart" xmlns:a16="http://schemas.microsoft.com/office/drawing/2014/main" val="3270854437"/>
                    </a:ext>
                  </a:extLst>
                </a:gridCol>
                <a:gridCol w="4426743">
                  <a:extLst>
                    <a:ext uri="{9D8B030D-6E8A-4147-A177-3AD203B41FA5}">
                      <a16:colId xmlns="" xmlns:c="http://schemas.openxmlformats.org/drawingml/2006/chart" xmlns:c15="http://schemas.microsoft.com/office/drawing/2012/chart" xmlns:a16="http://schemas.microsoft.com/office/drawing/2014/main" val="1988644124"/>
                    </a:ext>
                  </a:extLst>
                </a:gridCol>
              </a:tblGrid>
              <a:tr h="370840">
                <a:tc>
                  <a:txBody>
                    <a:bodyPr/>
                    <a:lstStyle/>
                    <a:p>
                      <a:pPr marL="285750" indent="-285750" rtl="0">
                        <a:buFont typeface="Arial" panose="020B0604020202020204" pitchFamily="34" charset="0"/>
                        <a:buChar char="•"/>
                      </a:pPr>
                      <a:r>
                        <a:rPr lang="fr-FR" b="0">
                          <a:solidFill>
                            <a:srgbClr val="000000"/>
                          </a:solidFill>
                        </a:rPr>
                        <a:t>Borderless Network</a:t>
                      </a:r>
                    </a:p>
                    <a:p>
                      <a:pPr marL="285750" indent="-285750" rtl="0">
                        <a:buFont typeface="Arial" panose="020B0604020202020204" pitchFamily="34" charset="0"/>
                        <a:buChar char="•"/>
                      </a:pPr>
                      <a:r>
                        <a:rPr lang="fr-FR" b="0">
                          <a:solidFill>
                            <a:srgbClr val="000000"/>
                          </a:solidFill>
                        </a:rPr>
                        <a:t>Hierarchical</a:t>
                      </a:r>
                    </a:p>
                    <a:p>
                      <a:pPr marL="285750" indent="-285750" rtl="0">
                        <a:buFont typeface="Arial" panose="020B0604020202020204" pitchFamily="34" charset="0"/>
                        <a:buChar char="•"/>
                      </a:pPr>
                      <a:r>
                        <a:rPr lang="fr-FR" b="0">
                          <a:solidFill>
                            <a:srgbClr val="000000"/>
                          </a:solidFill>
                        </a:rPr>
                        <a:t>Scalable</a:t>
                      </a:r>
                    </a:p>
                    <a:p>
                      <a:pPr marL="285750" indent="-285750" rtl="0">
                        <a:buFont typeface="Arial" panose="020B0604020202020204" pitchFamily="34" charset="0"/>
                        <a:buChar char="•"/>
                      </a:pPr>
                      <a:r>
                        <a:rPr lang="fr-FR" b="0">
                          <a:solidFill>
                            <a:srgbClr val="000000"/>
                          </a:solidFill>
                        </a:rPr>
                        <a:t>Modular</a:t>
                      </a:r>
                    </a:p>
                    <a:p>
                      <a:pPr marL="285750" indent="-285750" rtl="0">
                        <a:buFont typeface="Arial" panose="020B0604020202020204" pitchFamily="34" charset="0"/>
                        <a:buChar char="•"/>
                      </a:pPr>
                      <a:r>
                        <a:rPr lang="fr-FR" b="0">
                          <a:solidFill>
                            <a:srgbClr val="000000"/>
                          </a:solidFill>
                        </a:rPr>
                        <a:t>Resilient</a:t>
                      </a:r>
                    </a:p>
                    <a:p>
                      <a:pPr marL="285750" indent="-285750" rtl="0">
                        <a:buFont typeface="Arial" panose="020B0604020202020204" pitchFamily="34" charset="0"/>
                        <a:buChar char="•"/>
                      </a:pPr>
                      <a:r>
                        <a:rPr lang="fr-FR" b="0">
                          <a:solidFill>
                            <a:srgbClr val="000000"/>
                          </a:solidFill>
                        </a:rPr>
                        <a:t>Flexible</a:t>
                      </a:r>
                    </a:p>
                    <a:p>
                      <a:pPr marL="285750" indent="-285750" rtl="0">
                        <a:buFont typeface="Arial" panose="020B0604020202020204" pitchFamily="34" charset="0"/>
                        <a:buChar char="•"/>
                      </a:pPr>
                      <a:r>
                        <a:rPr lang="fr-FR" b="0">
                          <a:solidFill>
                            <a:srgbClr val="000000"/>
                          </a:solidFill>
                        </a:rPr>
                        <a:t>Three-tier model</a:t>
                      </a:r>
                    </a:p>
                    <a:p>
                      <a:pPr marL="285750" marR="0" lvl="0" indent="-285750"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0">
                          <a:solidFill>
                            <a:srgbClr val="000000"/>
                          </a:solidFill>
                        </a:rPr>
                        <a:t>Two-tier model</a:t>
                      </a:r>
                    </a:p>
                    <a:p>
                      <a:pPr marL="285750" indent="-285750" rtl="0">
                        <a:buFont typeface="Arial" panose="020B0604020202020204" pitchFamily="34" charset="0"/>
                        <a:buChar char="•"/>
                      </a:pPr>
                      <a:r>
                        <a:rPr lang="fr-FR" b="0">
                          <a:solidFill>
                            <a:srgbClr val="000000"/>
                          </a:solidFill>
                        </a:rPr>
                        <a:t>Access Layer</a:t>
                      </a:r>
                    </a:p>
                    <a:p>
                      <a:pPr marL="285750" indent="-285750" rtl="0">
                        <a:buFont typeface="Arial" panose="020B0604020202020204" pitchFamily="34" charset="0"/>
                        <a:buChar char="•"/>
                      </a:pPr>
                      <a:r>
                        <a:rPr lang="fr-FR" b="0">
                          <a:solidFill>
                            <a:srgbClr val="000000"/>
                          </a:solidFill>
                        </a:rPr>
                        <a:t>Distribution Layer</a:t>
                      </a:r>
                    </a:p>
                    <a:p>
                      <a:pPr marL="285750" indent="-285750" rtl="0">
                        <a:buFont typeface="Arial" panose="020B0604020202020204" pitchFamily="34" charset="0"/>
                        <a:buChar char="•"/>
                      </a:pPr>
                      <a:r>
                        <a:rPr lang="fr-FR" b="0">
                          <a:solidFill>
                            <a:srgbClr val="000000"/>
                          </a:solidFill>
                        </a:rPr>
                        <a:t>Core Layer</a:t>
                      </a:r>
                    </a:p>
                    <a:p>
                      <a:pPr marL="285750" indent="-285750" rtl="0">
                        <a:buFont typeface="Arial" panose="020B0604020202020204" pitchFamily="34" charset="0"/>
                        <a:buChar char="•"/>
                      </a:pPr>
                      <a:r>
                        <a:rPr lang="fr-FR" b="0">
                          <a:solidFill>
                            <a:srgbClr val="000000"/>
                          </a:solidFill>
                        </a:rPr>
                        <a:t>EtherChannel</a:t>
                      </a:r>
                    </a:p>
                    <a:p>
                      <a:pPr marL="285750" indent="-285750" rtl="0">
                        <a:buFont typeface="Arial" panose="020B0604020202020204" pitchFamily="34" charset="0"/>
                        <a:buChar char="•"/>
                      </a:pPr>
                      <a:r>
                        <a:rPr lang="fr-FR" b="0">
                          <a:solidFill>
                            <a:srgbClr val="000000"/>
                          </a:solidFill>
                        </a:rPr>
                        <a:t>Rack unit</a:t>
                      </a:r>
                    </a:p>
                    <a:p>
                      <a:pPr marL="285750" indent="-285750" rtl="0">
                        <a:buFont typeface="Arial" panose="020B0604020202020204" pitchFamily="34" charset="0"/>
                        <a:buChar char="•"/>
                      </a:pPr>
                      <a:r>
                        <a:rPr lang="fr-FR" b="0">
                          <a:solidFill>
                            <a:srgbClr val="000000"/>
                          </a:solidFill>
                        </a:rPr>
                        <a:t>Power over Ethernet</a:t>
                      </a:r>
                    </a:p>
                    <a:p>
                      <a:pPr marL="285750" indent="-285750">
                        <a:buFont typeface="Arial" panose="020B0604020202020204" pitchFamily="34" charset="0"/>
                        <a:buChar char="•"/>
                      </a:pPr>
                      <a:endParaRPr lang="en-US" b="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b="0" dirty="0">
                        <a:solidFill>
                          <a:srgbClr val="000000"/>
                        </a:solidFill>
                      </a:endParaRPr>
                    </a:p>
                    <a:p>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c="http://schemas.openxmlformats.org/drawingml/2006/chart" xmlns:c15="http://schemas.microsoft.com/office/drawing/2012/chart" xmlns:a16="http://schemas.microsoft.com/office/drawing/2014/main" val="708796709"/>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4"/>
          <p:cNvSpPr>
            <a:spLocks noGrp="1" noChangeArrowheads="1"/>
          </p:cNvSpPr>
          <p:nvPr>
            <p:ph idx="1"/>
          </p:nvPr>
        </p:nvSpPr>
        <p:spPr/>
        <p:txBody>
          <a:bodyPr/>
          <a:lstStyle/>
          <a:p>
            <a:pPr rtl="0"/>
            <a:r>
              <a:rPr lang="fr-FR"/>
              <a:t>What activities are associated with this module?</a:t>
            </a:r>
          </a:p>
          <a:p>
            <a:endParaRPr lang="en-US" dirty="0"/>
          </a:p>
          <a:p>
            <a:endParaRPr lang="en-US" dirty="0"/>
          </a:p>
          <a:p>
            <a:endParaRPr lang="en-US" dirty="0"/>
          </a:p>
        </p:txBody>
      </p:sp>
      <p:sp>
        <p:nvSpPr>
          <p:cNvPr id="6146" name="Rectangle 33"/>
          <p:cNvSpPr>
            <a:spLocks noGrp="1" noChangeArrowheads="1"/>
          </p:cNvSpPr>
          <p:nvPr>
            <p:ph type="title"/>
          </p:nvPr>
        </p:nvSpPr>
        <p:spPr/>
        <p:txBody>
          <a:bodyPr/>
          <a:lstStyle/>
          <a:p>
            <a:pPr rtl="0"/>
            <a:r>
              <a:rPr lang="fr-FR"/>
              <a:t>Module 11: Activities</a:t>
            </a:r>
          </a:p>
        </p:txBody>
      </p:sp>
      <p:graphicFrame>
        <p:nvGraphicFramePr>
          <p:cNvPr id="7" name="Content Placeholder 3"/>
          <p:cNvGraphicFramePr>
            <a:graphicFrameLocks/>
          </p:cNvGraphicFramePr>
          <p:nvPr>
            <p:extLst>
              <p:ext uri="{D42A27DB-BD31-4B8C-83A1-F6EECF244321}">
                <p14:modId xmlns:p14="http://schemas.microsoft.com/office/powerpoint/2010/main" val="2550272389"/>
              </p:ext>
            </p:extLst>
          </p:nvPr>
        </p:nvGraphicFramePr>
        <p:xfrm>
          <a:off x="432000" y="1080000"/>
          <a:ext cx="8229418" cy="2756922"/>
        </p:xfrm>
        <a:graphic>
          <a:graphicData uri="http://schemas.openxmlformats.org/drawingml/2006/table">
            <a:tbl>
              <a:tblPr firstRow="1" bandRow="1">
                <a:tableStyleId>{5C22544A-7EE6-4342-B048-85BDC9FD1C3A}</a:tableStyleId>
              </a:tblPr>
              <a:tblGrid>
                <a:gridCol w="1129733">
                  <a:extLst>
                    <a:ext uri="{9D8B030D-6E8A-4147-A177-3AD203B41FA5}">
                      <a16:colId xmlns="" xmlns:c="http://schemas.openxmlformats.org/drawingml/2006/chart" xmlns:c15="http://schemas.microsoft.com/office/drawing/2012/chart" xmlns:a16="http://schemas.microsoft.com/office/drawing/2014/main" val="20001"/>
                    </a:ext>
                  </a:extLst>
                </a:gridCol>
                <a:gridCol w="1857736">
                  <a:extLst>
                    <a:ext uri="{9D8B030D-6E8A-4147-A177-3AD203B41FA5}">
                      <a16:colId xmlns="" xmlns:c="http://schemas.openxmlformats.org/drawingml/2006/chart" xmlns:c15="http://schemas.microsoft.com/office/drawing/2012/chart" xmlns:a16="http://schemas.microsoft.com/office/drawing/2014/main" val="3156509146"/>
                    </a:ext>
                  </a:extLst>
                </a:gridCol>
                <a:gridCol w="4080076">
                  <a:extLst>
                    <a:ext uri="{9D8B030D-6E8A-4147-A177-3AD203B41FA5}">
                      <a16:colId xmlns="" xmlns:c="http://schemas.openxmlformats.org/drawingml/2006/chart" xmlns:c15="http://schemas.microsoft.com/office/drawing/2012/chart" xmlns:a16="http://schemas.microsoft.com/office/drawing/2014/main" val="20002"/>
                    </a:ext>
                  </a:extLst>
                </a:gridCol>
                <a:gridCol w="1161873">
                  <a:extLst>
                    <a:ext uri="{9D8B030D-6E8A-4147-A177-3AD203B41FA5}">
                      <a16:colId xmlns="" xmlns:c="http://schemas.openxmlformats.org/drawingml/2006/chart" xmlns:c15="http://schemas.microsoft.com/office/drawing/2012/chart"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10000"/>
                  </a:ext>
                </a:extLst>
              </a:tr>
              <a:tr h="350784">
                <a:tc>
                  <a:txBody>
                    <a:bodyPr/>
                    <a:lstStyle/>
                    <a:p>
                      <a:pPr algn="ctr" rtl="0"/>
                      <a:r>
                        <a:rPr lang="fr-FR" sz="1100"/>
                        <a:t>11.1.1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Video</a:t>
                      </a:r>
                    </a:p>
                  </a:txBody>
                  <a:tcPr marL="68580" marR="68580" marT="34290" marB="34290" anchor="ctr"/>
                </a:tc>
                <a:tc>
                  <a:txBody>
                    <a:bodyPr/>
                    <a:lstStyle/>
                    <a:p>
                      <a:pPr rtl="0"/>
                      <a:r>
                        <a:rPr lang="fr-FR" sz="1100"/>
                        <a:t>Three-Layer Network design</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10001"/>
                  </a:ext>
                </a:extLst>
              </a:tr>
              <a:tr h="350784">
                <a:tc>
                  <a:txBody>
                    <a:bodyPr/>
                    <a:lstStyle/>
                    <a:p>
                      <a:pPr algn="ctr" rtl="0"/>
                      <a:r>
                        <a:rPr lang="fr-FR" sz="1100"/>
                        <a:t>11.1.8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Hierarchical Networks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2582900979"/>
                  </a:ext>
                </a:extLst>
              </a:tr>
              <a:tr h="350784">
                <a:tc>
                  <a:txBody>
                    <a:bodyPr/>
                    <a:lstStyle/>
                    <a:p>
                      <a:pPr algn="ctr" rtl="0"/>
                      <a:r>
                        <a:rPr lang="fr-FR" sz="1100"/>
                        <a:t>11.2.7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Scalable Networks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3522544737"/>
                  </a:ext>
                </a:extLst>
              </a:tr>
              <a:tr h="350784">
                <a:tc>
                  <a:txBody>
                    <a:bodyPr/>
                    <a:lstStyle/>
                    <a:p>
                      <a:pPr algn="ctr" rtl="0"/>
                      <a:r>
                        <a:rPr lang="fr-FR" sz="1100"/>
                        <a:t>11.3.8</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Switch Hardware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3001172460"/>
                  </a:ext>
                </a:extLst>
              </a:tr>
              <a:tr h="350784">
                <a:tc>
                  <a:txBody>
                    <a:bodyPr/>
                    <a:lstStyle/>
                    <a:p>
                      <a:pPr algn="ctr" rtl="0"/>
                      <a:r>
                        <a:rPr lang="fr-FR" sz="1100"/>
                        <a:t>11.4.4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Router Hardware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3554113264"/>
                  </a:ext>
                </a:extLst>
              </a:tr>
              <a:tr h="350784">
                <a:tc>
                  <a:txBody>
                    <a:bodyPr/>
                    <a:lstStyle/>
                    <a:p>
                      <a:pPr algn="ctr" rtl="0"/>
                      <a:r>
                        <a:rPr lang="fr-FR" sz="1100"/>
                        <a:t>11.5.1</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Compare Layer 2 and Layer 3 Devices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985717472"/>
                  </a:ext>
                </a:extLst>
              </a:tr>
              <a:tr h="350784">
                <a:tc>
                  <a:txBody>
                    <a:bodyPr/>
                    <a:lstStyle/>
                    <a:p>
                      <a:pPr algn="ctr" rtl="0"/>
                      <a:r>
                        <a:rPr lang="fr-FR" sz="1100"/>
                        <a:t>11.5.3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Module Quiz</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Network Design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 xmlns:c="http://schemas.openxmlformats.org/drawingml/2006/chart" xmlns:c15="http://schemas.microsoft.com/office/drawing/2012/chart" xmlns:a16="http://schemas.microsoft.com/office/drawing/2014/main" val="3716905051"/>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Best Practices</a:t>
            </a:r>
          </a:p>
        </p:txBody>
      </p:sp>
      <p:sp>
        <p:nvSpPr>
          <p:cNvPr id="11266" name="Rectangle 34"/>
          <p:cNvSpPr>
            <a:spLocks noGrp="1" noChangeArrowheads="1"/>
          </p:cNvSpPr>
          <p:nvPr>
            <p:ph idx="1"/>
          </p:nvPr>
        </p:nvSpPr>
        <p:spPr>
          <a:xfrm>
            <a:off x="145357" y="684644"/>
            <a:ext cx="8853286" cy="4155319"/>
          </a:xfrm>
        </p:spPr>
        <p:txBody>
          <a:bodyPr/>
          <a:lstStyle/>
          <a:p>
            <a:pPr marL="0" indent="0" rtl="0">
              <a:lnSpc>
                <a:spcPct val="85000"/>
              </a:lnSpc>
              <a:spcBef>
                <a:spcPct val="30000"/>
              </a:spcBef>
              <a:buNone/>
            </a:pPr>
            <a:r>
              <a:rPr lang="fr-FR" sz="1600"/>
              <a:t>Prior to teaching Module 11, the instructor should:</a:t>
            </a:r>
          </a:p>
          <a:p>
            <a:pPr rtl="0" eaLnBrk="1" hangingPunct="1">
              <a:lnSpc>
                <a:spcPct val="85000"/>
              </a:lnSpc>
              <a:spcBef>
                <a:spcPct val="30000"/>
              </a:spcBef>
              <a:buFont typeface="Arial" panose="020B0604020202020204" pitchFamily="34" charset="0"/>
              <a:buChar char="•"/>
            </a:pPr>
            <a:r>
              <a:rPr lang="fr-FR" sz="1600"/>
              <a:t>Review the activities and assessments for this module.</a:t>
            </a:r>
          </a:p>
          <a:p>
            <a:pPr rtl="0" eaLnBrk="1" hangingPunct="1">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marL="0" indent="0" rtl="0" eaLnBrk="1" hangingPunct="1">
              <a:lnSpc>
                <a:spcPct val="85000"/>
              </a:lnSpc>
              <a:spcBef>
                <a:spcPct val="30000"/>
              </a:spcBef>
              <a:buNone/>
            </a:pPr>
            <a:r>
              <a:rPr lang="fr-FR"/>
              <a:t>Topic 11.1</a:t>
            </a:r>
          </a:p>
          <a:p>
            <a:pPr lvl="1" rtl="0">
              <a:lnSpc>
                <a:spcPct val="85000"/>
              </a:lnSpc>
              <a:spcBef>
                <a:spcPct val="30000"/>
              </a:spcBef>
            </a:pPr>
            <a:r>
              <a:rPr lang="fr-FR" sz="1500"/>
              <a:t>Ask the students or have a class discussion</a:t>
            </a:r>
          </a:p>
          <a:p>
            <a:pPr lvl="2" rtl="0">
              <a:lnSpc>
                <a:spcPct val="85000"/>
              </a:lnSpc>
              <a:spcBef>
                <a:spcPct val="30000"/>
              </a:spcBef>
            </a:pPr>
            <a:r>
              <a:rPr lang="fr-FR" sz="1500"/>
              <a:t>What would make it easier to design a brand new network?</a:t>
            </a:r>
          </a:p>
          <a:p>
            <a:pPr lvl="2" rtl="0">
              <a:lnSpc>
                <a:spcPct val="85000"/>
              </a:lnSpc>
              <a:spcBef>
                <a:spcPct val="30000"/>
              </a:spcBef>
            </a:pPr>
            <a:r>
              <a:rPr lang="fr-FR" sz="1500"/>
              <a:t>Would you let your users use their own devices on a corporate network?</a:t>
            </a:r>
          </a:p>
          <a:p>
            <a:pPr marL="261937" lvl="2" indent="0">
              <a:lnSpc>
                <a:spcPct val="85000"/>
              </a:lnSpc>
              <a:spcBef>
                <a:spcPct val="30000"/>
              </a:spcBef>
              <a:buNone/>
            </a:pPr>
            <a:endParaRPr lang="en-US" sz="1500" dirty="0"/>
          </a:p>
          <a:p>
            <a:pPr marL="0" indent="0" rtl="0">
              <a:lnSpc>
                <a:spcPct val="85000"/>
              </a:lnSpc>
              <a:spcBef>
                <a:spcPct val="30000"/>
              </a:spcBef>
              <a:buNone/>
            </a:pPr>
            <a:r>
              <a:rPr lang="fr-FR"/>
              <a:t>Topic 11.2</a:t>
            </a:r>
          </a:p>
          <a:p>
            <a:pPr lvl="1" rtl="0">
              <a:lnSpc>
                <a:spcPct val="85000"/>
              </a:lnSpc>
              <a:spcBef>
                <a:spcPct val="30000"/>
              </a:spcBef>
            </a:pPr>
            <a:r>
              <a:rPr lang="fr-FR" sz="1500"/>
              <a:t>Ask the students or have a class discussion</a:t>
            </a:r>
          </a:p>
          <a:p>
            <a:pPr lvl="2" rtl="0">
              <a:lnSpc>
                <a:spcPct val="85000"/>
              </a:lnSpc>
              <a:spcBef>
                <a:spcPct val="30000"/>
              </a:spcBef>
            </a:pPr>
            <a:r>
              <a:rPr lang="fr-FR" sz="1500"/>
              <a:t>What could you do to make sure the network is resilient and scalable?</a:t>
            </a:r>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1093176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11: Best Practices (Cont.)</a:t>
            </a:r>
          </a:p>
        </p:txBody>
      </p:sp>
      <p:sp>
        <p:nvSpPr>
          <p:cNvPr id="11266" name="Rectangle 34"/>
          <p:cNvSpPr>
            <a:spLocks noGrp="1" noChangeArrowheads="1"/>
          </p:cNvSpPr>
          <p:nvPr>
            <p:ph idx="1"/>
          </p:nvPr>
        </p:nvSpPr>
        <p:spPr>
          <a:xfrm>
            <a:off x="145357" y="684644"/>
            <a:ext cx="8853286" cy="4155319"/>
          </a:xfrm>
        </p:spPr>
        <p:txBody>
          <a:bodyPr/>
          <a:lstStyle/>
          <a:p>
            <a:pPr marL="0" indent="0" rtl="0" eaLnBrk="1" hangingPunct="1">
              <a:lnSpc>
                <a:spcPct val="85000"/>
              </a:lnSpc>
              <a:spcBef>
                <a:spcPct val="30000"/>
              </a:spcBef>
              <a:buNone/>
            </a:pPr>
            <a:r>
              <a:rPr lang="fr-FR" sz="1600"/>
              <a:t>Topic 11.3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kind a switch do you need to connect users in a classroom?</a:t>
            </a:r>
          </a:p>
          <a:p>
            <a:pPr lvl="2" rtl="0">
              <a:lnSpc>
                <a:spcPct val="85000"/>
              </a:lnSpc>
              <a:spcBef>
                <a:spcPct val="30000"/>
              </a:spcBef>
            </a:pPr>
            <a:r>
              <a:rPr lang="fr-FR" sz="1600"/>
              <a:t>What kind of switch is used in a data center?</a:t>
            </a:r>
          </a:p>
          <a:p>
            <a:pPr marL="261937" lvl="2" indent="0">
              <a:lnSpc>
                <a:spcPct val="85000"/>
              </a:lnSpc>
              <a:spcBef>
                <a:spcPct val="30000"/>
              </a:spcBef>
              <a:buNone/>
            </a:pPr>
            <a:endParaRPr lang="en-US" sz="1600" dirty="0"/>
          </a:p>
          <a:p>
            <a:pPr marL="0" indent="0" rtl="0">
              <a:lnSpc>
                <a:spcPct val="85000"/>
              </a:lnSpc>
              <a:spcBef>
                <a:spcPct val="30000"/>
              </a:spcBef>
              <a:buNone/>
            </a:pPr>
            <a:r>
              <a:rPr lang="fr-FR" sz="1600"/>
              <a:t>Topic 11.4</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kind a router do you need to connect a small branch to the corporate network?</a:t>
            </a:r>
          </a:p>
          <a:p>
            <a:pPr lvl="2" rtl="0">
              <a:lnSpc>
                <a:spcPct val="85000"/>
              </a:lnSpc>
              <a:spcBef>
                <a:spcPct val="30000"/>
              </a:spcBef>
            </a:pPr>
            <a:r>
              <a:rPr lang="fr-FR" sz="1600"/>
              <a:t>What kind of router is used by a service provider?</a:t>
            </a:r>
          </a:p>
          <a:p>
            <a:pPr lvl="1">
              <a:lnSpc>
                <a:spcPct val="85000"/>
              </a:lnSpc>
              <a:spcBef>
                <a:spcPct val="30000"/>
              </a:spcBef>
            </a:pPr>
            <a:endParaRPr lang="en-US" dirty="0"/>
          </a:p>
          <a:p>
            <a:pPr lvl="1">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890053977"/>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316480"/>
            <a:ext cx="6658416" cy="1080143"/>
          </a:xfrm>
        </p:spPr>
        <p:txBody>
          <a:bodyPr/>
          <a:lstStyle/>
          <a:p>
            <a:pPr rtl="0"/>
            <a:r>
              <a:rPr lang="fr-FR" sz="4400">
                <a:solidFill>
                  <a:schemeClr val="accent5">
                    <a:lumMod val="40000"/>
                    <a:lumOff val="60000"/>
                  </a:schemeClr>
                </a:solidFill>
              </a:rPr>
              <a:t>Module 11: Conception de réseau</a:t>
            </a:r>
          </a:p>
        </p:txBody>
      </p:sp>
      <p:sp>
        <p:nvSpPr>
          <p:cNvPr id="7" name="Subtitle 6"/>
          <p:cNvSpPr>
            <a:spLocks noGrp="1"/>
          </p:cNvSpPr>
          <p:nvPr>
            <p:ph type="subTitle" idx="1"/>
          </p:nvPr>
        </p:nvSpPr>
        <p:spPr>
          <a:xfrm>
            <a:off x="469496" y="3809526"/>
            <a:ext cx="4102503" cy="902174"/>
          </a:xfrm>
        </p:spPr>
        <p:txBody>
          <a:bodyPr/>
          <a:lstStyle/>
          <a:p>
            <a:pPr rtl="0"/>
            <a:r>
              <a:rPr lang="fr-FR">
                <a:solidFill>
                  <a:schemeClr val="accent5">
                    <a:lumMod val="40000"/>
                    <a:lumOff val="60000"/>
                  </a:schemeClr>
                </a:solidFill>
              </a:rPr>
              <a:t>Réseau, Sécurité et Automatisation D'entreprise v7.0 (ENSA)</a:t>
            </a: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13374</TotalTime>
  <Words>4524</Words>
  <Application>Microsoft Office PowerPoint</Application>
  <PresentationFormat>On-screen Show (16:9)</PresentationFormat>
  <Paragraphs>528</Paragraphs>
  <Slides>52</Slides>
  <Notes>50</Notes>
  <HiddenSlides>8</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Default Theme</vt:lpstr>
      <vt:lpstr>Module 11: Conception de réseau</vt:lpstr>
      <vt:lpstr>Instructor Materials – Module 11 Planning Guide</vt:lpstr>
      <vt:lpstr>What to Expect in this Module</vt:lpstr>
      <vt:lpstr>What to Expect in this Module (Cont.)</vt:lpstr>
      <vt:lpstr>Check Your Understanding</vt:lpstr>
      <vt:lpstr>Module 11: Activities</vt:lpstr>
      <vt:lpstr>Module 11: Best Practices</vt:lpstr>
      <vt:lpstr>Module 11: Best Practices (Cont.)</vt:lpstr>
      <vt:lpstr>Module 11: Conception de réseau</vt:lpstr>
      <vt:lpstr>Objectifs du Module</vt:lpstr>
      <vt:lpstr>11.1 Réseaux hiérarchiques</vt:lpstr>
      <vt:lpstr>Réseaux hiérarchiques Vidéo - Conception de réseau à trois couches</vt:lpstr>
      <vt:lpstr>Réseaux hiérarchiques La nécessité de faire évoluer le réseau</vt:lpstr>
      <vt:lpstr>Réseaux hiérarchiques Réseaux commutés sans frontières</vt:lpstr>
      <vt:lpstr>Réseaux hiérarchiques La hiérarchie du réseau commuté sans frontières</vt:lpstr>
      <vt:lpstr>Réseaux hiérarchiques Fonctions des couches d'accès, de distribution et de cœur de réseau</vt:lpstr>
      <vt:lpstr>Réseaux hiérarchiques Exemples à trois niveaux et à deux niveaux</vt:lpstr>
      <vt:lpstr>Réseaux hiérarchiques Le rôle des réseaux commutés</vt:lpstr>
      <vt:lpstr>11.2 Réseaux évolutifs</vt:lpstr>
      <vt:lpstr>Réseaux évolutifs Conception pour l'évolutivité</vt:lpstr>
      <vt:lpstr>Réseaux évolutifs Planification pour la redondance</vt:lpstr>
      <vt:lpstr>Réseaux évolutifs Réduire la taille du domaine défaillant</vt:lpstr>
      <vt:lpstr>Réseaux évolutifs Augmentation de la bande passante</vt:lpstr>
      <vt:lpstr>Réseaux évolutifs Extension de la couche d'accès</vt:lpstr>
      <vt:lpstr>Réseaux évolutifs Précisions sur les protocoles de routage</vt:lpstr>
      <vt:lpstr>11.3 Matériel de commutateur</vt:lpstr>
      <vt:lpstr>Matériel de commutateur Plates-formes de commutateur</vt:lpstr>
      <vt:lpstr>Matériel de commutateur Plates-formes de commutateur (Suite)</vt:lpstr>
      <vt:lpstr>Matériel de commutateur Plates-formes de commutateur (Suite)</vt:lpstr>
      <vt:lpstr>Matériel de commutateur Facteurs de forme de commutateur</vt:lpstr>
      <vt:lpstr>Matériel de commutateur Facteurs de forme de commutateur (Suite)</vt:lpstr>
      <vt:lpstr>Matériel de commutateur  Densité du ports</vt:lpstr>
      <vt:lpstr>Matériel de commutateur Débit de transfert</vt:lpstr>
      <vt:lpstr>Matériel de commutateur Power over Ethernet (PoE)</vt:lpstr>
      <vt:lpstr>Matériel de commutation La commutation multicouche</vt:lpstr>
      <vt:lpstr>Matériel de commutateur Considérations commerciales pour la sélection du commutateur</vt:lpstr>
      <vt:lpstr>11.4 Matériel de routeur</vt:lpstr>
      <vt:lpstr>Matériel de routage  Spécifications des routeurs</vt:lpstr>
      <vt:lpstr>Matériel de routage Routeurs Cisco</vt:lpstr>
      <vt:lpstr>Matériel de routage Routeurs Cisco (Suite)</vt:lpstr>
      <vt:lpstr>Matériel de routage Routeurs Cisco (Suite)</vt:lpstr>
      <vt:lpstr>Matériel de routage Routeurs Cisco (Suite)</vt:lpstr>
      <vt:lpstr>Matériel de routeur Facteurs de forme du routeur</vt:lpstr>
      <vt:lpstr>Matériel de routeur Facteurs de forme du routeur</vt:lpstr>
      <vt:lpstr>Matériel de routeur Facteurs de forme du routeur</vt:lpstr>
      <vt:lpstr>Matériel de routeur Facteurs de forme du routeur</vt:lpstr>
      <vt:lpstr>11.5 Module pratique et questionnaire</vt:lpstr>
      <vt:lpstr>Module pratique et questionnaire Packet Tracer - Comparer les périphériques de couche 2 et de couche 3</vt:lpstr>
      <vt:lpstr>Module Pratique et Questionnaire Qu'est-ce que j'ai appris dans ce module?</vt:lpstr>
      <vt:lpstr>Module pratique et questionnaire Qu'est-ce que j'ai appris dans ce module? (Suite)</vt:lpstr>
      <vt:lpstr>Module 11: Network Design New Terms and Commands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Rasha Ismail</cp:lastModifiedBy>
  <cp:revision>367</cp:revision>
  <dcterms:created xsi:type="dcterms:W3CDTF">2019-10-18T06:21:22Z</dcterms:created>
  <dcterms:modified xsi:type="dcterms:W3CDTF">2020-08-31T21:09:49Z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