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276"/>
  </p:notesMasterIdLst>
  <p:handoutMasterIdLst>
    <p:handoutMasterId r:id="rId277"/>
  </p:handoutMasterIdLst>
  <p:sldIdLst>
    <p:sldId id="256" r:id="rId2"/>
    <p:sldId id="2334" r:id="rId3"/>
    <p:sldId id="716" r:id="rId4"/>
    <p:sldId id="761" r:id="rId5"/>
    <p:sldId id="762" r:id="rId6"/>
    <p:sldId id="763" r:id="rId7"/>
    <p:sldId id="764" r:id="rId8"/>
    <p:sldId id="765" r:id="rId9"/>
    <p:sldId id="2418" r:id="rId10"/>
    <p:sldId id="2417" r:id="rId11"/>
    <p:sldId id="766" r:id="rId12"/>
    <p:sldId id="767" r:id="rId13"/>
    <p:sldId id="768" r:id="rId14"/>
    <p:sldId id="769" r:id="rId15"/>
    <p:sldId id="770" r:id="rId16"/>
    <p:sldId id="771" r:id="rId17"/>
    <p:sldId id="772" r:id="rId18"/>
    <p:sldId id="773" r:id="rId19"/>
    <p:sldId id="774" r:id="rId20"/>
    <p:sldId id="775" r:id="rId21"/>
    <p:sldId id="776" r:id="rId22"/>
    <p:sldId id="2419" r:id="rId23"/>
    <p:sldId id="2420" r:id="rId24"/>
    <p:sldId id="2422" r:id="rId25"/>
    <p:sldId id="2423" r:id="rId26"/>
    <p:sldId id="2425" r:id="rId27"/>
    <p:sldId id="2426" r:id="rId28"/>
    <p:sldId id="778" r:id="rId29"/>
    <p:sldId id="779" r:id="rId30"/>
    <p:sldId id="780" r:id="rId31"/>
    <p:sldId id="2460" r:id="rId32"/>
    <p:sldId id="782" r:id="rId33"/>
    <p:sldId id="781" r:id="rId34"/>
    <p:sldId id="783" r:id="rId35"/>
    <p:sldId id="784" r:id="rId36"/>
    <p:sldId id="785" r:id="rId37"/>
    <p:sldId id="2458" r:id="rId38"/>
    <p:sldId id="786" r:id="rId39"/>
    <p:sldId id="787" r:id="rId40"/>
    <p:sldId id="2428" r:id="rId41"/>
    <p:sldId id="2429" r:id="rId42"/>
    <p:sldId id="2431" r:id="rId43"/>
    <p:sldId id="2430" r:id="rId44"/>
    <p:sldId id="2434" r:id="rId45"/>
    <p:sldId id="2432" r:id="rId46"/>
    <p:sldId id="2433" r:id="rId47"/>
    <p:sldId id="2438" r:id="rId48"/>
    <p:sldId id="2436" r:id="rId49"/>
    <p:sldId id="2439" r:id="rId50"/>
    <p:sldId id="2440" r:id="rId51"/>
    <p:sldId id="2442" r:id="rId52"/>
    <p:sldId id="2441" r:id="rId53"/>
    <p:sldId id="2443" r:id="rId54"/>
    <p:sldId id="2444" r:id="rId55"/>
    <p:sldId id="2447" r:id="rId56"/>
    <p:sldId id="2448" r:id="rId57"/>
    <p:sldId id="2449" r:id="rId58"/>
    <p:sldId id="2450" r:id="rId59"/>
    <p:sldId id="2451" r:id="rId60"/>
    <p:sldId id="2452" r:id="rId61"/>
    <p:sldId id="2453" r:id="rId62"/>
    <p:sldId id="2454" r:id="rId63"/>
    <p:sldId id="2506" r:id="rId64"/>
    <p:sldId id="2507" r:id="rId65"/>
    <p:sldId id="2508" r:id="rId66"/>
    <p:sldId id="2509" r:id="rId67"/>
    <p:sldId id="2455" r:id="rId68"/>
    <p:sldId id="2459" r:id="rId69"/>
    <p:sldId id="2503" r:id="rId70"/>
    <p:sldId id="2504" r:id="rId71"/>
    <p:sldId id="2505" r:id="rId72"/>
    <p:sldId id="2529" r:id="rId73"/>
    <p:sldId id="2530" r:id="rId74"/>
    <p:sldId id="2456" r:id="rId75"/>
    <p:sldId id="2521" r:id="rId76"/>
    <p:sldId id="2511" r:id="rId77"/>
    <p:sldId id="2522" r:id="rId78"/>
    <p:sldId id="2512" r:id="rId79"/>
    <p:sldId id="2516" r:id="rId80"/>
    <p:sldId id="2517" r:id="rId81"/>
    <p:sldId id="2515" r:id="rId82"/>
    <p:sldId id="2513" r:id="rId83"/>
    <p:sldId id="2514" r:id="rId84"/>
    <p:sldId id="2518" r:id="rId85"/>
    <p:sldId id="2519" r:id="rId86"/>
    <p:sldId id="2520" r:id="rId87"/>
    <p:sldId id="2523" r:id="rId88"/>
    <p:sldId id="2528" r:id="rId89"/>
    <p:sldId id="2524" r:id="rId90"/>
    <p:sldId id="2525" r:id="rId91"/>
    <p:sldId id="2526" r:id="rId92"/>
    <p:sldId id="2531" r:id="rId93"/>
    <p:sldId id="2527" r:id="rId94"/>
    <p:sldId id="2532" r:id="rId95"/>
    <p:sldId id="2533" r:id="rId96"/>
    <p:sldId id="2534" r:id="rId97"/>
    <p:sldId id="2535" r:id="rId98"/>
    <p:sldId id="2536" r:id="rId99"/>
    <p:sldId id="2537" r:id="rId100"/>
    <p:sldId id="2540" r:id="rId101"/>
    <p:sldId id="2538" r:id="rId102"/>
    <p:sldId id="2539" r:id="rId103"/>
    <p:sldId id="2541" r:id="rId104"/>
    <p:sldId id="2457" r:id="rId105"/>
    <p:sldId id="2542" r:id="rId106"/>
    <p:sldId id="2543" r:id="rId107"/>
    <p:sldId id="2544" r:id="rId108"/>
    <p:sldId id="2545" r:id="rId109"/>
    <p:sldId id="2546" r:id="rId110"/>
    <p:sldId id="2554" r:id="rId111"/>
    <p:sldId id="2551" r:id="rId112"/>
    <p:sldId id="2548" r:id="rId113"/>
    <p:sldId id="2549" r:id="rId114"/>
    <p:sldId id="2550" r:id="rId115"/>
    <p:sldId id="2553" r:id="rId116"/>
    <p:sldId id="2552" r:id="rId117"/>
    <p:sldId id="717" r:id="rId118"/>
    <p:sldId id="720" r:id="rId119"/>
    <p:sldId id="719" r:id="rId120"/>
    <p:sldId id="721" r:id="rId121"/>
    <p:sldId id="724" r:id="rId122"/>
    <p:sldId id="723" r:id="rId123"/>
    <p:sldId id="788" r:id="rId124"/>
    <p:sldId id="728" r:id="rId125"/>
    <p:sldId id="733" r:id="rId126"/>
    <p:sldId id="732" r:id="rId127"/>
    <p:sldId id="734" r:id="rId128"/>
    <p:sldId id="735" r:id="rId129"/>
    <p:sldId id="729" r:id="rId130"/>
    <p:sldId id="725" r:id="rId131"/>
    <p:sldId id="789" r:id="rId132"/>
    <p:sldId id="726" r:id="rId133"/>
    <p:sldId id="737" r:id="rId134"/>
    <p:sldId id="738" r:id="rId135"/>
    <p:sldId id="739" r:id="rId136"/>
    <p:sldId id="741" r:id="rId137"/>
    <p:sldId id="790" r:id="rId138"/>
    <p:sldId id="749" r:id="rId139"/>
    <p:sldId id="750" r:id="rId140"/>
    <p:sldId id="751" r:id="rId141"/>
    <p:sldId id="752" r:id="rId142"/>
    <p:sldId id="754" r:id="rId143"/>
    <p:sldId id="755" r:id="rId144"/>
    <p:sldId id="756" r:id="rId145"/>
    <p:sldId id="757" r:id="rId146"/>
    <p:sldId id="758" r:id="rId147"/>
    <p:sldId id="744" r:id="rId148"/>
    <p:sldId id="791" r:id="rId149"/>
    <p:sldId id="746" r:id="rId150"/>
    <p:sldId id="797" r:id="rId151"/>
    <p:sldId id="793" r:id="rId152"/>
    <p:sldId id="2389" r:id="rId153"/>
    <p:sldId id="792" r:id="rId154"/>
    <p:sldId id="2397" r:id="rId155"/>
    <p:sldId id="2398" r:id="rId156"/>
    <p:sldId id="2393" r:id="rId157"/>
    <p:sldId id="2392" r:id="rId158"/>
    <p:sldId id="2394" r:id="rId159"/>
    <p:sldId id="2395" r:id="rId160"/>
    <p:sldId id="2396" r:id="rId161"/>
    <p:sldId id="2400" r:id="rId162"/>
    <p:sldId id="2401" r:id="rId163"/>
    <p:sldId id="2403" r:id="rId164"/>
    <p:sldId id="2402" r:id="rId165"/>
    <p:sldId id="2404" r:id="rId166"/>
    <p:sldId id="2405" r:id="rId167"/>
    <p:sldId id="2406" r:id="rId168"/>
    <p:sldId id="2407" r:id="rId169"/>
    <p:sldId id="2411" r:id="rId170"/>
    <p:sldId id="2412" r:id="rId171"/>
    <p:sldId id="2409" r:id="rId172"/>
    <p:sldId id="2410" r:id="rId173"/>
    <p:sldId id="2408" r:id="rId174"/>
    <p:sldId id="2413" r:id="rId175"/>
    <p:sldId id="2415" r:id="rId176"/>
    <p:sldId id="2416" r:id="rId177"/>
    <p:sldId id="794" r:id="rId178"/>
    <p:sldId id="795" r:id="rId179"/>
    <p:sldId id="2464" r:id="rId180"/>
    <p:sldId id="2465" r:id="rId181"/>
    <p:sldId id="2466" r:id="rId182"/>
    <p:sldId id="2461" r:id="rId183"/>
    <p:sldId id="2467" r:id="rId184"/>
    <p:sldId id="2468" r:id="rId185"/>
    <p:sldId id="2462" r:id="rId186"/>
    <p:sldId id="2463" r:id="rId187"/>
    <p:sldId id="2469" r:id="rId188"/>
    <p:sldId id="2470" r:id="rId189"/>
    <p:sldId id="2471" r:id="rId190"/>
    <p:sldId id="2502" r:id="rId191"/>
    <p:sldId id="796" r:id="rId192"/>
    <p:sldId id="748" r:id="rId193"/>
    <p:sldId id="2335" r:id="rId194"/>
    <p:sldId id="2336" r:id="rId195"/>
    <p:sldId id="2337" r:id="rId196"/>
    <p:sldId id="621" r:id="rId197"/>
    <p:sldId id="2373" r:id="rId198"/>
    <p:sldId id="2338" r:id="rId199"/>
    <p:sldId id="2339" r:id="rId200"/>
    <p:sldId id="2371" r:id="rId201"/>
    <p:sldId id="2340" r:id="rId202"/>
    <p:sldId id="2341" r:id="rId203"/>
    <p:sldId id="2378" r:id="rId204"/>
    <p:sldId id="2372" r:id="rId205"/>
    <p:sldId id="2345" r:id="rId206"/>
    <p:sldId id="361" r:id="rId207"/>
    <p:sldId id="362" r:id="rId208"/>
    <p:sldId id="363" r:id="rId209"/>
    <p:sldId id="364" r:id="rId210"/>
    <p:sldId id="365" r:id="rId211"/>
    <p:sldId id="366" r:id="rId212"/>
    <p:sldId id="367" r:id="rId213"/>
    <p:sldId id="368" r:id="rId214"/>
    <p:sldId id="369" r:id="rId215"/>
    <p:sldId id="370" r:id="rId216"/>
    <p:sldId id="371" r:id="rId217"/>
    <p:sldId id="372" r:id="rId218"/>
    <p:sldId id="373" r:id="rId219"/>
    <p:sldId id="374" r:id="rId220"/>
    <p:sldId id="375" r:id="rId221"/>
    <p:sldId id="376" r:id="rId222"/>
    <p:sldId id="377" r:id="rId223"/>
    <p:sldId id="2472" r:id="rId224"/>
    <p:sldId id="378" r:id="rId225"/>
    <p:sldId id="379" r:id="rId226"/>
    <p:sldId id="380" r:id="rId227"/>
    <p:sldId id="381" r:id="rId228"/>
    <p:sldId id="382" r:id="rId229"/>
    <p:sldId id="2473" r:id="rId230"/>
    <p:sldId id="2474" r:id="rId231"/>
    <p:sldId id="2475" r:id="rId232"/>
    <p:sldId id="2476" r:id="rId233"/>
    <p:sldId id="2477" r:id="rId234"/>
    <p:sldId id="2478" r:id="rId235"/>
    <p:sldId id="383" r:id="rId236"/>
    <p:sldId id="384" r:id="rId237"/>
    <p:sldId id="2480" r:id="rId238"/>
    <p:sldId id="2481" r:id="rId239"/>
    <p:sldId id="2482" r:id="rId240"/>
    <p:sldId id="385" r:id="rId241"/>
    <p:sldId id="386" r:id="rId242"/>
    <p:sldId id="387" r:id="rId243"/>
    <p:sldId id="388" r:id="rId244"/>
    <p:sldId id="389" r:id="rId245"/>
    <p:sldId id="390" r:id="rId246"/>
    <p:sldId id="391" r:id="rId247"/>
    <p:sldId id="392" r:id="rId248"/>
    <p:sldId id="393" r:id="rId249"/>
    <p:sldId id="394" r:id="rId250"/>
    <p:sldId id="395" r:id="rId251"/>
    <p:sldId id="396" r:id="rId252"/>
    <p:sldId id="2497" r:id="rId253"/>
    <p:sldId id="397" r:id="rId254"/>
    <p:sldId id="2486" r:id="rId255"/>
    <p:sldId id="2487" r:id="rId256"/>
    <p:sldId id="2484" r:id="rId257"/>
    <p:sldId id="2494" r:id="rId258"/>
    <p:sldId id="2492" r:id="rId259"/>
    <p:sldId id="2485" r:id="rId260"/>
    <p:sldId id="398" r:id="rId261"/>
    <p:sldId id="399" r:id="rId262"/>
    <p:sldId id="400" r:id="rId263"/>
    <p:sldId id="401" r:id="rId264"/>
    <p:sldId id="2496" r:id="rId265"/>
    <p:sldId id="2495" r:id="rId266"/>
    <p:sldId id="2488" r:id="rId267"/>
    <p:sldId id="2489" r:id="rId268"/>
    <p:sldId id="2490" r:id="rId269"/>
    <p:sldId id="2493" r:id="rId270"/>
    <p:sldId id="2498" r:id="rId271"/>
    <p:sldId id="2499" r:id="rId272"/>
    <p:sldId id="2500" r:id="rId273"/>
    <p:sldId id="2501" r:id="rId274"/>
    <p:sldId id="2491" r:id="rId275"/>
  </p:sldIdLst>
  <p:sldSz cx="12192000" cy="6858000"/>
  <p:notesSz cx="6858000" cy="9144000"/>
  <p:custDataLst>
    <p:tags r:id="rId278"/>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73C46A4-F73D-DA4A-B56A-181308556CD7}">
          <p14:sldIdLst>
            <p14:sldId id="256"/>
            <p14:sldId id="2334"/>
            <p14:sldId id="716"/>
          </p14:sldIdLst>
        </p14:section>
        <p14:section name="PARTIE 1" id="{CBCD04BE-A930-45FC-A82F-9E173641F229}">
          <p14:sldIdLst>
            <p14:sldId id="761"/>
            <p14:sldId id="762"/>
            <p14:sldId id="763"/>
            <p14:sldId id="764"/>
            <p14:sldId id="765"/>
            <p14:sldId id="2418"/>
            <p14:sldId id="2417"/>
            <p14:sldId id="766"/>
            <p14:sldId id="767"/>
            <p14:sldId id="768"/>
            <p14:sldId id="769"/>
            <p14:sldId id="770"/>
            <p14:sldId id="771"/>
            <p14:sldId id="772"/>
            <p14:sldId id="773"/>
            <p14:sldId id="774"/>
            <p14:sldId id="775"/>
            <p14:sldId id="776"/>
            <p14:sldId id="2419"/>
            <p14:sldId id="2420"/>
            <p14:sldId id="2422"/>
            <p14:sldId id="2423"/>
            <p14:sldId id="2425"/>
            <p14:sldId id="2426"/>
            <p14:sldId id="778"/>
            <p14:sldId id="779"/>
            <p14:sldId id="780"/>
            <p14:sldId id="2460"/>
            <p14:sldId id="782"/>
            <p14:sldId id="781"/>
            <p14:sldId id="783"/>
            <p14:sldId id="784"/>
            <p14:sldId id="785"/>
            <p14:sldId id="2458"/>
            <p14:sldId id="786"/>
            <p14:sldId id="787"/>
          </p14:sldIdLst>
        </p14:section>
        <p14:section name="PARTIE 2" id="{F1526BCF-CDF8-4103-8246-8AEE601FA749}">
          <p14:sldIdLst>
            <p14:sldId id="2428"/>
            <p14:sldId id="2429"/>
            <p14:sldId id="2431"/>
            <p14:sldId id="2430"/>
            <p14:sldId id="2434"/>
            <p14:sldId id="2432"/>
            <p14:sldId id="2433"/>
            <p14:sldId id="2438"/>
            <p14:sldId id="2436"/>
            <p14:sldId id="2439"/>
            <p14:sldId id="2440"/>
            <p14:sldId id="2442"/>
            <p14:sldId id="2441"/>
            <p14:sldId id="2443"/>
            <p14:sldId id="2444"/>
            <p14:sldId id="2447"/>
            <p14:sldId id="2448"/>
            <p14:sldId id="2449"/>
            <p14:sldId id="2450"/>
            <p14:sldId id="2451"/>
            <p14:sldId id="2452"/>
            <p14:sldId id="2453"/>
            <p14:sldId id="2454"/>
            <p14:sldId id="2506"/>
            <p14:sldId id="2507"/>
            <p14:sldId id="2508"/>
            <p14:sldId id="2509"/>
            <p14:sldId id="2455"/>
            <p14:sldId id="2459"/>
            <p14:sldId id="2503"/>
            <p14:sldId id="2504"/>
            <p14:sldId id="2505"/>
            <p14:sldId id="2529"/>
            <p14:sldId id="2530"/>
            <p14:sldId id="2456"/>
            <p14:sldId id="2521"/>
            <p14:sldId id="2511"/>
            <p14:sldId id="2522"/>
            <p14:sldId id="2512"/>
            <p14:sldId id="2516"/>
            <p14:sldId id="2517"/>
            <p14:sldId id="2515"/>
            <p14:sldId id="2513"/>
            <p14:sldId id="2514"/>
            <p14:sldId id="2518"/>
            <p14:sldId id="2519"/>
            <p14:sldId id="2520"/>
            <p14:sldId id="2523"/>
            <p14:sldId id="2528"/>
            <p14:sldId id="2524"/>
            <p14:sldId id="2525"/>
            <p14:sldId id="2526"/>
            <p14:sldId id="2531"/>
            <p14:sldId id="2527"/>
            <p14:sldId id="2532"/>
            <p14:sldId id="2533"/>
            <p14:sldId id="2534"/>
            <p14:sldId id="2535"/>
            <p14:sldId id="2536"/>
            <p14:sldId id="2537"/>
            <p14:sldId id="2540"/>
            <p14:sldId id="2538"/>
            <p14:sldId id="2539"/>
            <p14:sldId id="2541"/>
            <p14:sldId id="2457"/>
            <p14:sldId id="2542"/>
            <p14:sldId id="2543"/>
            <p14:sldId id="2544"/>
            <p14:sldId id="2545"/>
            <p14:sldId id="2546"/>
            <p14:sldId id="2554"/>
            <p14:sldId id="2551"/>
            <p14:sldId id="2548"/>
            <p14:sldId id="2549"/>
            <p14:sldId id="2550"/>
            <p14:sldId id="2553"/>
            <p14:sldId id="2552"/>
          </p14:sldIdLst>
        </p14:section>
        <p14:section name="PARTIE 3" id="{31746954-427A-414F-BD90-7C85BBB17B9A}">
          <p14:sldIdLst>
            <p14:sldId id="717"/>
            <p14:sldId id="720"/>
            <p14:sldId id="719"/>
            <p14:sldId id="721"/>
            <p14:sldId id="724"/>
            <p14:sldId id="723"/>
            <p14:sldId id="788"/>
            <p14:sldId id="728"/>
            <p14:sldId id="733"/>
            <p14:sldId id="732"/>
            <p14:sldId id="734"/>
            <p14:sldId id="735"/>
            <p14:sldId id="729"/>
            <p14:sldId id="725"/>
            <p14:sldId id="789"/>
            <p14:sldId id="726"/>
            <p14:sldId id="737"/>
            <p14:sldId id="738"/>
            <p14:sldId id="739"/>
            <p14:sldId id="741"/>
            <p14:sldId id="790"/>
            <p14:sldId id="749"/>
            <p14:sldId id="750"/>
            <p14:sldId id="751"/>
            <p14:sldId id="752"/>
            <p14:sldId id="754"/>
            <p14:sldId id="755"/>
            <p14:sldId id="756"/>
            <p14:sldId id="757"/>
            <p14:sldId id="758"/>
            <p14:sldId id="744"/>
            <p14:sldId id="791"/>
            <p14:sldId id="746"/>
            <p14:sldId id="797"/>
            <p14:sldId id="793"/>
            <p14:sldId id="2389"/>
            <p14:sldId id="792"/>
            <p14:sldId id="2397"/>
            <p14:sldId id="2398"/>
            <p14:sldId id="2393"/>
            <p14:sldId id="2392"/>
            <p14:sldId id="2394"/>
            <p14:sldId id="2395"/>
            <p14:sldId id="2396"/>
            <p14:sldId id="2400"/>
            <p14:sldId id="2401"/>
            <p14:sldId id="2403"/>
            <p14:sldId id="2402"/>
            <p14:sldId id="2404"/>
            <p14:sldId id="2405"/>
            <p14:sldId id="2406"/>
            <p14:sldId id="2407"/>
            <p14:sldId id="2411"/>
            <p14:sldId id="2412"/>
            <p14:sldId id="2409"/>
            <p14:sldId id="2410"/>
            <p14:sldId id="2408"/>
            <p14:sldId id="2413"/>
            <p14:sldId id="2415"/>
            <p14:sldId id="2416"/>
            <p14:sldId id="794"/>
            <p14:sldId id="795"/>
            <p14:sldId id="2464"/>
            <p14:sldId id="2465"/>
            <p14:sldId id="2466"/>
            <p14:sldId id="2461"/>
            <p14:sldId id="2467"/>
            <p14:sldId id="2468"/>
            <p14:sldId id="2462"/>
            <p14:sldId id="2463"/>
            <p14:sldId id="2469"/>
            <p14:sldId id="2470"/>
            <p14:sldId id="2471"/>
            <p14:sldId id="2502"/>
            <p14:sldId id="796"/>
            <p14:sldId id="748"/>
          </p14:sldIdLst>
        </p14:section>
        <p14:section name="PARTIE 4" id="{DB0ACA12-A6F6-4AF9-A6C1-81D4C442C967}">
          <p14:sldIdLst>
            <p14:sldId id="2335"/>
            <p14:sldId id="2336"/>
            <p14:sldId id="2337"/>
            <p14:sldId id="621"/>
            <p14:sldId id="2373"/>
            <p14:sldId id="2338"/>
            <p14:sldId id="2339"/>
            <p14:sldId id="2371"/>
            <p14:sldId id="2340"/>
            <p14:sldId id="2341"/>
            <p14:sldId id="2378"/>
            <p14:sldId id="2372"/>
            <p14:sldId id="2345"/>
            <p14:sldId id="361"/>
            <p14:sldId id="362"/>
            <p14:sldId id="363"/>
            <p14:sldId id="364"/>
            <p14:sldId id="365"/>
            <p14:sldId id="366"/>
            <p14:sldId id="367"/>
            <p14:sldId id="368"/>
            <p14:sldId id="369"/>
            <p14:sldId id="370"/>
            <p14:sldId id="371"/>
            <p14:sldId id="372"/>
            <p14:sldId id="373"/>
            <p14:sldId id="374"/>
            <p14:sldId id="375"/>
            <p14:sldId id="376"/>
            <p14:sldId id="377"/>
            <p14:sldId id="2472"/>
            <p14:sldId id="378"/>
            <p14:sldId id="379"/>
            <p14:sldId id="380"/>
            <p14:sldId id="381"/>
            <p14:sldId id="382"/>
            <p14:sldId id="2473"/>
            <p14:sldId id="2474"/>
            <p14:sldId id="2475"/>
            <p14:sldId id="2476"/>
            <p14:sldId id="2477"/>
            <p14:sldId id="2478"/>
            <p14:sldId id="383"/>
            <p14:sldId id="384"/>
            <p14:sldId id="2480"/>
            <p14:sldId id="2481"/>
            <p14:sldId id="2482"/>
          </p14:sldIdLst>
        </p14:section>
        <p14:section name="PARTIE 5" id="{18B0CDAC-7E66-4E30-AC35-9919C1192700}">
          <p14:sldIdLst>
            <p14:sldId id="385"/>
            <p14:sldId id="386"/>
            <p14:sldId id="387"/>
            <p14:sldId id="388"/>
            <p14:sldId id="389"/>
            <p14:sldId id="390"/>
            <p14:sldId id="391"/>
            <p14:sldId id="392"/>
            <p14:sldId id="393"/>
            <p14:sldId id="394"/>
            <p14:sldId id="395"/>
            <p14:sldId id="396"/>
            <p14:sldId id="2497"/>
            <p14:sldId id="397"/>
            <p14:sldId id="2486"/>
            <p14:sldId id="2487"/>
            <p14:sldId id="2484"/>
            <p14:sldId id="2494"/>
            <p14:sldId id="2492"/>
            <p14:sldId id="2485"/>
            <p14:sldId id="398"/>
            <p14:sldId id="399"/>
            <p14:sldId id="400"/>
            <p14:sldId id="401"/>
            <p14:sldId id="2496"/>
            <p14:sldId id="2495"/>
            <p14:sldId id="2488"/>
            <p14:sldId id="2489"/>
            <p14:sldId id="2490"/>
            <p14:sldId id="2493"/>
            <p14:sldId id="2498"/>
            <p14:sldId id="2499"/>
            <p14:sldId id="2500"/>
            <p14:sldId id="2501"/>
            <p14:sldId id="2491"/>
          </p14:sldIdLst>
        </p14:section>
      </p14:sectionLst>
    </p:ex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F5D20E-293A-B885-BB95-01ABA42B5759}" name="Adil enaanai" initials="Ae" userId="S::adilenaanai@labom2iformation.fr::c5e2fd30-8aa1-4cbe-b7aa-e79e69858c8f" providerId="AD"/>
  <p188:author id="{4525F9C0-10F4-FDA6-950D-D11E334B9441}" name="ABDELHAK RAHMANI" initials="AR" userId="ABDELHAK RAHMAN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attoum Mihoubi" initials="FM" lastIdx="57" clrIdx="0"/>
  <p:cmAuthor id="2" name="saida boudiaf" initials="sb" lastIdx="46" clrIdx="1"/>
  <p:cmAuthor id="3" name="ABDELHAK RAHMANI" initials="AR" lastIdx="22" clrIdx="2"/>
  <p:cmAuthor id="4" name="MAROLLEAU, Samantha" initials="MS" lastIdx="127" clrIdx="3"/>
  <p:cmAuthor id="5" name="MORIN Coralie - externe" initials="MC-e" lastIdx="12" clrIdx="4"/>
  <p:cmAuthor id="6" name="ASMAE YOUALA" initials="AY"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800"/>
    <a:srgbClr val="08ACA2"/>
    <a:srgbClr val="007842"/>
    <a:srgbClr val="FF912B"/>
    <a:srgbClr val="0059A1"/>
    <a:srgbClr val="71AD47"/>
    <a:srgbClr val="BFBFBF"/>
    <a:srgbClr val="565656"/>
    <a:srgbClr val="9EC3E7"/>
    <a:srgbClr val="F9CC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4" autoAdjust="0"/>
    <p:restoredTop sz="88621" autoAdjust="0"/>
  </p:normalViewPr>
  <p:slideViewPr>
    <p:cSldViewPr snapToGrid="0" snapToObjects="1" showGuides="1">
      <p:cViewPr varScale="1">
        <p:scale>
          <a:sx n="56" d="100"/>
          <a:sy n="56" d="100"/>
        </p:scale>
        <p:origin x="1088" y="56"/>
      </p:cViewPr>
      <p:guideLst>
        <p:guide orient="horz" pos="2137"/>
        <p:guide pos="3817"/>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commentAuthors" Target="commentAuthor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presProps" Target="pres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281"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handoutMaster" Target="handoutMasters/handout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tags" Target="tags/tag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microsoft.com/office/2018/10/relationships/authors" Target="author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4BCE49-30FF-49F1-BE26-D5679CEC80D0}"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fr-FR"/>
        </a:p>
      </dgm:t>
    </dgm:pt>
    <dgm:pt modelId="{C62EAFBB-B6C4-44C2-9A98-6DC26083483A}">
      <dgm:prSet phldrT="[Texte]"/>
      <dgm:spPr/>
      <dgm:t>
        <a:bodyPr/>
        <a:lstStyle/>
        <a:p>
          <a:r>
            <a:rPr lang="fr-FR" b="1" i="0" dirty="0"/>
            <a:t>Le service doit être en libre-service à la demande</a:t>
          </a:r>
          <a:endParaRPr lang="fr-FR" dirty="0"/>
        </a:p>
      </dgm:t>
    </dgm:pt>
    <dgm:pt modelId="{F31DAA1C-D997-422D-AE98-B4D171A8E543}" type="parTrans" cxnId="{0A428035-1BDD-4B02-93BB-9D461CC5277E}">
      <dgm:prSet/>
      <dgm:spPr/>
      <dgm:t>
        <a:bodyPr/>
        <a:lstStyle/>
        <a:p>
          <a:endParaRPr lang="fr-FR"/>
        </a:p>
      </dgm:t>
    </dgm:pt>
    <dgm:pt modelId="{16E52439-AF81-406A-AF15-047E94988BAE}" type="sibTrans" cxnId="{0A428035-1BDD-4B02-93BB-9D461CC5277E}">
      <dgm:prSet/>
      <dgm:spPr/>
      <dgm:t>
        <a:bodyPr/>
        <a:lstStyle/>
        <a:p>
          <a:endParaRPr lang="fr-FR"/>
        </a:p>
      </dgm:t>
    </dgm:pt>
    <dgm:pt modelId="{CEB92A42-1F65-4392-B02D-B22526447C56}">
      <dgm:prSet phldrT="[Texte]"/>
      <dgm:spPr/>
      <dgm:t>
        <a:bodyPr/>
        <a:lstStyle/>
        <a:p>
          <a:r>
            <a:rPr lang="fr-FR" b="1" i="0" dirty="0"/>
            <a:t>Le service doit être mesurable (mesure et affichage de paramètres de consommation).</a:t>
          </a:r>
          <a:endParaRPr lang="fr-FR" dirty="0"/>
        </a:p>
      </dgm:t>
    </dgm:pt>
    <dgm:pt modelId="{DD1477A1-44C6-4944-A4A1-9717C6C32874}" type="parTrans" cxnId="{C71F0097-8244-4270-BC60-EB389BD6F9D5}">
      <dgm:prSet/>
      <dgm:spPr/>
      <dgm:t>
        <a:bodyPr/>
        <a:lstStyle/>
        <a:p>
          <a:endParaRPr lang="fr-FR"/>
        </a:p>
      </dgm:t>
    </dgm:pt>
    <dgm:pt modelId="{8EBA789E-F791-4A09-9E8E-BE21E40D0FF1}" type="sibTrans" cxnId="{C71F0097-8244-4270-BC60-EB389BD6F9D5}">
      <dgm:prSet/>
      <dgm:spPr/>
      <dgm:t>
        <a:bodyPr/>
        <a:lstStyle/>
        <a:p>
          <a:endParaRPr lang="fr-FR"/>
        </a:p>
      </dgm:t>
    </dgm:pt>
    <dgm:pt modelId="{9971B7C0-9AA1-45E0-8799-7F452FAEBA1A}">
      <dgm:prSet/>
      <dgm:spPr/>
      <dgm:t>
        <a:bodyPr/>
        <a:lstStyle/>
        <a:p>
          <a:r>
            <a:rPr lang="fr-FR" b="1" i="0" dirty="0"/>
            <a:t>Il doit y avoir une mutualisation des ressources</a:t>
          </a:r>
          <a:endParaRPr lang="fr-FR" dirty="0"/>
        </a:p>
      </dgm:t>
    </dgm:pt>
    <dgm:pt modelId="{D904158B-C18C-484C-A8E2-6553C8B63219}" type="parTrans" cxnId="{AA95D67E-D385-478B-A908-ACB260DBC11F}">
      <dgm:prSet/>
      <dgm:spPr/>
      <dgm:t>
        <a:bodyPr/>
        <a:lstStyle/>
        <a:p>
          <a:endParaRPr lang="fr-FR"/>
        </a:p>
      </dgm:t>
    </dgm:pt>
    <dgm:pt modelId="{56263396-33C1-4CFC-AEEF-F6FFB3680381}" type="sibTrans" cxnId="{AA95D67E-D385-478B-A908-ACB260DBC11F}">
      <dgm:prSet/>
      <dgm:spPr/>
      <dgm:t>
        <a:bodyPr/>
        <a:lstStyle/>
        <a:p>
          <a:endParaRPr lang="fr-FR"/>
        </a:p>
      </dgm:t>
    </dgm:pt>
    <dgm:pt modelId="{BA96A3C8-85FF-4730-AD48-530B44272B07}">
      <dgm:prSet phldrT="[Texte]"/>
      <dgm:spPr/>
      <dgm:t>
        <a:bodyPr/>
        <a:lstStyle/>
        <a:p>
          <a:r>
            <a:rPr lang="fr-FR" b="1" i="0" dirty="0"/>
            <a:t>Il doit être rapidement élastique (adaptation rapide à une variation du besoin)</a:t>
          </a:r>
          <a:endParaRPr lang="fr-FR" dirty="0"/>
        </a:p>
      </dgm:t>
    </dgm:pt>
    <dgm:pt modelId="{3AE40470-D537-4151-BF26-123C1773D226}" type="sibTrans" cxnId="{FEC798EB-F3CA-4F95-9EF9-E149AD91ABDB}">
      <dgm:prSet/>
      <dgm:spPr/>
      <dgm:t>
        <a:bodyPr/>
        <a:lstStyle/>
        <a:p>
          <a:endParaRPr lang="fr-FR"/>
        </a:p>
      </dgm:t>
    </dgm:pt>
    <dgm:pt modelId="{ACCD7919-D927-4B83-B82D-FCC101955C0B}" type="parTrans" cxnId="{FEC798EB-F3CA-4F95-9EF9-E149AD91ABDB}">
      <dgm:prSet/>
      <dgm:spPr/>
      <dgm:t>
        <a:bodyPr/>
        <a:lstStyle/>
        <a:p>
          <a:endParaRPr lang="fr-FR"/>
        </a:p>
      </dgm:t>
    </dgm:pt>
    <dgm:pt modelId="{F61862D4-A398-4ABA-AB92-E3E6DFF74DB6}" type="pres">
      <dgm:prSet presAssocID="{7A4BCE49-30FF-49F1-BE26-D5679CEC80D0}" presName="linear" presStyleCnt="0">
        <dgm:presLayoutVars>
          <dgm:dir/>
          <dgm:animLvl val="lvl"/>
          <dgm:resizeHandles val="exact"/>
        </dgm:presLayoutVars>
      </dgm:prSet>
      <dgm:spPr/>
    </dgm:pt>
    <dgm:pt modelId="{8B6E534D-85CF-4312-AA98-D882C9E91817}" type="pres">
      <dgm:prSet presAssocID="{C62EAFBB-B6C4-44C2-9A98-6DC26083483A}" presName="parentLin" presStyleCnt="0"/>
      <dgm:spPr/>
    </dgm:pt>
    <dgm:pt modelId="{544527F3-CFB4-4569-BDB7-53DEF2EA1419}" type="pres">
      <dgm:prSet presAssocID="{C62EAFBB-B6C4-44C2-9A98-6DC26083483A}" presName="parentLeftMargin" presStyleLbl="node1" presStyleIdx="0" presStyleCnt="4"/>
      <dgm:spPr/>
    </dgm:pt>
    <dgm:pt modelId="{324215C6-6BF2-4178-B9F8-5BD7E7250165}" type="pres">
      <dgm:prSet presAssocID="{C62EAFBB-B6C4-44C2-9A98-6DC26083483A}" presName="parentText" presStyleLbl="node1" presStyleIdx="0" presStyleCnt="4" custScaleX="142857">
        <dgm:presLayoutVars>
          <dgm:chMax val="0"/>
          <dgm:bulletEnabled val="1"/>
        </dgm:presLayoutVars>
      </dgm:prSet>
      <dgm:spPr/>
    </dgm:pt>
    <dgm:pt modelId="{9A7A2E86-8CFC-4305-A2DB-6C4B9C5317B4}" type="pres">
      <dgm:prSet presAssocID="{C62EAFBB-B6C4-44C2-9A98-6DC26083483A}" presName="negativeSpace" presStyleCnt="0"/>
      <dgm:spPr/>
    </dgm:pt>
    <dgm:pt modelId="{41794606-54DF-4F51-B6AE-D88B6CD96068}" type="pres">
      <dgm:prSet presAssocID="{C62EAFBB-B6C4-44C2-9A98-6DC26083483A}" presName="childText" presStyleLbl="conFgAcc1" presStyleIdx="0" presStyleCnt="4">
        <dgm:presLayoutVars>
          <dgm:bulletEnabled val="1"/>
        </dgm:presLayoutVars>
      </dgm:prSet>
      <dgm:spPr/>
    </dgm:pt>
    <dgm:pt modelId="{531EA0F1-6CDF-435A-B5A5-DABB4F009BA3}" type="pres">
      <dgm:prSet presAssocID="{16E52439-AF81-406A-AF15-047E94988BAE}" presName="spaceBetweenRectangles" presStyleCnt="0"/>
      <dgm:spPr/>
    </dgm:pt>
    <dgm:pt modelId="{F7132FE0-09B4-4D93-8558-ADB73DDECDB0}" type="pres">
      <dgm:prSet presAssocID="{CEB92A42-1F65-4392-B02D-B22526447C56}" presName="parentLin" presStyleCnt="0"/>
      <dgm:spPr/>
    </dgm:pt>
    <dgm:pt modelId="{125ACE55-238D-4564-8FF1-8B294CADDD45}" type="pres">
      <dgm:prSet presAssocID="{CEB92A42-1F65-4392-B02D-B22526447C56}" presName="parentLeftMargin" presStyleLbl="node1" presStyleIdx="0" presStyleCnt="4"/>
      <dgm:spPr/>
    </dgm:pt>
    <dgm:pt modelId="{1A69F4F6-F646-421B-A394-3F7A36670F06}" type="pres">
      <dgm:prSet presAssocID="{CEB92A42-1F65-4392-B02D-B22526447C56}" presName="parentText" presStyleLbl="node1" presStyleIdx="1" presStyleCnt="4" custScaleX="142857">
        <dgm:presLayoutVars>
          <dgm:chMax val="0"/>
          <dgm:bulletEnabled val="1"/>
        </dgm:presLayoutVars>
      </dgm:prSet>
      <dgm:spPr/>
    </dgm:pt>
    <dgm:pt modelId="{B663F156-902B-4E12-A748-E60697E99CD8}" type="pres">
      <dgm:prSet presAssocID="{CEB92A42-1F65-4392-B02D-B22526447C56}" presName="negativeSpace" presStyleCnt="0"/>
      <dgm:spPr/>
    </dgm:pt>
    <dgm:pt modelId="{AA5507D9-FFE1-4950-BE4D-E53F5952C995}" type="pres">
      <dgm:prSet presAssocID="{CEB92A42-1F65-4392-B02D-B22526447C56}" presName="childText" presStyleLbl="conFgAcc1" presStyleIdx="1" presStyleCnt="4">
        <dgm:presLayoutVars>
          <dgm:bulletEnabled val="1"/>
        </dgm:presLayoutVars>
      </dgm:prSet>
      <dgm:spPr/>
    </dgm:pt>
    <dgm:pt modelId="{AC2F15CB-A94B-4B4C-86E3-2B25F73B529F}" type="pres">
      <dgm:prSet presAssocID="{8EBA789E-F791-4A09-9E8E-BE21E40D0FF1}" presName="spaceBetweenRectangles" presStyleCnt="0"/>
      <dgm:spPr/>
    </dgm:pt>
    <dgm:pt modelId="{F211C32C-63EC-4664-B823-37010DC2C636}" type="pres">
      <dgm:prSet presAssocID="{9971B7C0-9AA1-45E0-8799-7F452FAEBA1A}" presName="parentLin" presStyleCnt="0"/>
      <dgm:spPr/>
    </dgm:pt>
    <dgm:pt modelId="{1FB74159-9B46-4FC9-ABBF-32DBE0CAE4E0}" type="pres">
      <dgm:prSet presAssocID="{9971B7C0-9AA1-45E0-8799-7F452FAEBA1A}" presName="parentLeftMargin" presStyleLbl="node1" presStyleIdx="1" presStyleCnt="4"/>
      <dgm:spPr/>
    </dgm:pt>
    <dgm:pt modelId="{819DAA92-4596-4D44-826E-BEE47DFF457E}" type="pres">
      <dgm:prSet presAssocID="{9971B7C0-9AA1-45E0-8799-7F452FAEBA1A}" presName="parentText" presStyleLbl="node1" presStyleIdx="2" presStyleCnt="4" custScaleX="142857">
        <dgm:presLayoutVars>
          <dgm:chMax val="0"/>
          <dgm:bulletEnabled val="1"/>
        </dgm:presLayoutVars>
      </dgm:prSet>
      <dgm:spPr/>
    </dgm:pt>
    <dgm:pt modelId="{16A8DEC0-9C73-46BB-80FC-38CDFD56989C}" type="pres">
      <dgm:prSet presAssocID="{9971B7C0-9AA1-45E0-8799-7F452FAEBA1A}" presName="negativeSpace" presStyleCnt="0"/>
      <dgm:spPr/>
    </dgm:pt>
    <dgm:pt modelId="{8385445E-B42E-4666-AB32-8E94060B8359}" type="pres">
      <dgm:prSet presAssocID="{9971B7C0-9AA1-45E0-8799-7F452FAEBA1A}" presName="childText" presStyleLbl="conFgAcc1" presStyleIdx="2" presStyleCnt="4">
        <dgm:presLayoutVars>
          <dgm:bulletEnabled val="1"/>
        </dgm:presLayoutVars>
      </dgm:prSet>
      <dgm:spPr/>
    </dgm:pt>
    <dgm:pt modelId="{BAB50674-C010-4B8E-841C-9D828E51001C}" type="pres">
      <dgm:prSet presAssocID="{56263396-33C1-4CFC-AEEF-F6FFB3680381}" presName="spaceBetweenRectangles" presStyleCnt="0"/>
      <dgm:spPr/>
    </dgm:pt>
    <dgm:pt modelId="{CC4AE511-50D3-4F22-9545-2C345B8D0485}" type="pres">
      <dgm:prSet presAssocID="{BA96A3C8-85FF-4730-AD48-530B44272B07}" presName="parentLin" presStyleCnt="0"/>
      <dgm:spPr/>
    </dgm:pt>
    <dgm:pt modelId="{71A8DEDC-0523-4CE6-B03A-CF84C8AF6732}" type="pres">
      <dgm:prSet presAssocID="{BA96A3C8-85FF-4730-AD48-530B44272B07}" presName="parentLeftMargin" presStyleLbl="node1" presStyleIdx="2" presStyleCnt="4"/>
      <dgm:spPr/>
    </dgm:pt>
    <dgm:pt modelId="{A569600C-8D56-4BCA-8AA8-4B7BEC70CBAD}" type="pres">
      <dgm:prSet presAssocID="{BA96A3C8-85FF-4730-AD48-530B44272B07}" presName="parentText" presStyleLbl="node1" presStyleIdx="3" presStyleCnt="4" custScaleX="142857">
        <dgm:presLayoutVars>
          <dgm:chMax val="0"/>
          <dgm:bulletEnabled val="1"/>
        </dgm:presLayoutVars>
      </dgm:prSet>
      <dgm:spPr/>
    </dgm:pt>
    <dgm:pt modelId="{72782432-3505-4789-9142-5C52738D3F15}" type="pres">
      <dgm:prSet presAssocID="{BA96A3C8-85FF-4730-AD48-530B44272B07}" presName="negativeSpace" presStyleCnt="0"/>
      <dgm:spPr/>
    </dgm:pt>
    <dgm:pt modelId="{D1F7F32A-D9A1-4C9C-9F2F-DC7448175BA5}" type="pres">
      <dgm:prSet presAssocID="{BA96A3C8-85FF-4730-AD48-530B44272B07}" presName="childText" presStyleLbl="conFgAcc1" presStyleIdx="3" presStyleCnt="4">
        <dgm:presLayoutVars>
          <dgm:bulletEnabled val="1"/>
        </dgm:presLayoutVars>
      </dgm:prSet>
      <dgm:spPr/>
    </dgm:pt>
  </dgm:ptLst>
  <dgm:cxnLst>
    <dgm:cxn modelId="{89C71C1D-DDCE-4ACA-B029-B26CE69916EA}" type="presOf" srcId="{9971B7C0-9AA1-45E0-8799-7F452FAEBA1A}" destId="{819DAA92-4596-4D44-826E-BEE47DFF457E}" srcOrd="1" destOrd="0" presId="urn:microsoft.com/office/officeart/2005/8/layout/list1"/>
    <dgm:cxn modelId="{72F07320-05C6-42FE-B817-567A56AEC5C2}" type="presOf" srcId="{C62EAFBB-B6C4-44C2-9A98-6DC26083483A}" destId="{324215C6-6BF2-4178-B9F8-5BD7E7250165}" srcOrd="1" destOrd="0" presId="urn:microsoft.com/office/officeart/2005/8/layout/list1"/>
    <dgm:cxn modelId="{84ED3A32-2F63-4FBD-8C8F-C4BA09DA824A}" type="presOf" srcId="{BA96A3C8-85FF-4730-AD48-530B44272B07}" destId="{A569600C-8D56-4BCA-8AA8-4B7BEC70CBAD}" srcOrd="1" destOrd="0" presId="urn:microsoft.com/office/officeart/2005/8/layout/list1"/>
    <dgm:cxn modelId="{0A428035-1BDD-4B02-93BB-9D461CC5277E}" srcId="{7A4BCE49-30FF-49F1-BE26-D5679CEC80D0}" destId="{C62EAFBB-B6C4-44C2-9A98-6DC26083483A}" srcOrd="0" destOrd="0" parTransId="{F31DAA1C-D997-422D-AE98-B4D171A8E543}" sibTransId="{16E52439-AF81-406A-AF15-047E94988BAE}"/>
    <dgm:cxn modelId="{DB98EB38-7B6C-4043-A392-031ADDE4B231}" type="presOf" srcId="{C62EAFBB-B6C4-44C2-9A98-6DC26083483A}" destId="{544527F3-CFB4-4569-BDB7-53DEF2EA1419}" srcOrd="0" destOrd="0" presId="urn:microsoft.com/office/officeart/2005/8/layout/list1"/>
    <dgm:cxn modelId="{20A01B61-9239-47E4-B5D4-4008E1ECF4C1}" type="presOf" srcId="{9971B7C0-9AA1-45E0-8799-7F452FAEBA1A}" destId="{1FB74159-9B46-4FC9-ABBF-32DBE0CAE4E0}" srcOrd="0" destOrd="0" presId="urn:microsoft.com/office/officeart/2005/8/layout/list1"/>
    <dgm:cxn modelId="{4CCB0A75-09C9-480C-AC53-78D7CE0F530C}" type="presOf" srcId="{7A4BCE49-30FF-49F1-BE26-D5679CEC80D0}" destId="{F61862D4-A398-4ABA-AB92-E3E6DFF74DB6}" srcOrd="0" destOrd="0" presId="urn:microsoft.com/office/officeart/2005/8/layout/list1"/>
    <dgm:cxn modelId="{15DFAD55-0184-4BBA-9B91-FA46B38DD54F}" type="presOf" srcId="{CEB92A42-1F65-4392-B02D-B22526447C56}" destId="{125ACE55-238D-4564-8FF1-8B294CADDD45}" srcOrd="0" destOrd="0" presId="urn:microsoft.com/office/officeart/2005/8/layout/list1"/>
    <dgm:cxn modelId="{AA95D67E-D385-478B-A908-ACB260DBC11F}" srcId="{7A4BCE49-30FF-49F1-BE26-D5679CEC80D0}" destId="{9971B7C0-9AA1-45E0-8799-7F452FAEBA1A}" srcOrd="2" destOrd="0" parTransId="{D904158B-C18C-484C-A8E2-6553C8B63219}" sibTransId="{56263396-33C1-4CFC-AEEF-F6FFB3680381}"/>
    <dgm:cxn modelId="{2A8A7D8C-AFAB-4945-B6AF-05CDA93EB26F}" type="presOf" srcId="{CEB92A42-1F65-4392-B02D-B22526447C56}" destId="{1A69F4F6-F646-421B-A394-3F7A36670F06}" srcOrd="1" destOrd="0" presId="urn:microsoft.com/office/officeart/2005/8/layout/list1"/>
    <dgm:cxn modelId="{C71F0097-8244-4270-BC60-EB389BD6F9D5}" srcId="{7A4BCE49-30FF-49F1-BE26-D5679CEC80D0}" destId="{CEB92A42-1F65-4392-B02D-B22526447C56}" srcOrd="1" destOrd="0" parTransId="{DD1477A1-44C6-4944-A4A1-9717C6C32874}" sibTransId="{8EBA789E-F791-4A09-9E8E-BE21E40D0FF1}"/>
    <dgm:cxn modelId="{1699D2AB-9548-4D2C-93F8-43882C0C3B20}" type="presOf" srcId="{BA96A3C8-85FF-4730-AD48-530B44272B07}" destId="{71A8DEDC-0523-4CE6-B03A-CF84C8AF6732}" srcOrd="0" destOrd="0" presId="urn:microsoft.com/office/officeart/2005/8/layout/list1"/>
    <dgm:cxn modelId="{FEC798EB-F3CA-4F95-9EF9-E149AD91ABDB}" srcId="{7A4BCE49-30FF-49F1-BE26-D5679CEC80D0}" destId="{BA96A3C8-85FF-4730-AD48-530B44272B07}" srcOrd="3" destOrd="0" parTransId="{ACCD7919-D927-4B83-B82D-FCC101955C0B}" sibTransId="{3AE40470-D537-4151-BF26-123C1773D226}"/>
    <dgm:cxn modelId="{67A12E51-1220-429B-B1A7-4B526125B086}" type="presParOf" srcId="{F61862D4-A398-4ABA-AB92-E3E6DFF74DB6}" destId="{8B6E534D-85CF-4312-AA98-D882C9E91817}" srcOrd="0" destOrd="0" presId="urn:microsoft.com/office/officeart/2005/8/layout/list1"/>
    <dgm:cxn modelId="{2D454EC0-8DF6-4102-9907-56F2A01E8990}" type="presParOf" srcId="{8B6E534D-85CF-4312-AA98-D882C9E91817}" destId="{544527F3-CFB4-4569-BDB7-53DEF2EA1419}" srcOrd="0" destOrd="0" presId="urn:microsoft.com/office/officeart/2005/8/layout/list1"/>
    <dgm:cxn modelId="{25FA4A5C-212A-4080-8F3B-94C37F8CF195}" type="presParOf" srcId="{8B6E534D-85CF-4312-AA98-D882C9E91817}" destId="{324215C6-6BF2-4178-B9F8-5BD7E7250165}" srcOrd="1" destOrd="0" presId="urn:microsoft.com/office/officeart/2005/8/layout/list1"/>
    <dgm:cxn modelId="{928ECAB5-8D2F-4049-B7D9-1CDFAF72EA6F}" type="presParOf" srcId="{F61862D4-A398-4ABA-AB92-E3E6DFF74DB6}" destId="{9A7A2E86-8CFC-4305-A2DB-6C4B9C5317B4}" srcOrd="1" destOrd="0" presId="urn:microsoft.com/office/officeart/2005/8/layout/list1"/>
    <dgm:cxn modelId="{90634777-C748-4CD3-A38B-55739869AE4A}" type="presParOf" srcId="{F61862D4-A398-4ABA-AB92-E3E6DFF74DB6}" destId="{41794606-54DF-4F51-B6AE-D88B6CD96068}" srcOrd="2" destOrd="0" presId="urn:microsoft.com/office/officeart/2005/8/layout/list1"/>
    <dgm:cxn modelId="{42F233D9-F191-43B0-A05F-CE2DF26AB1BD}" type="presParOf" srcId="{F61862D4-A398-4ABA-AB92-E3E6DFF74DB6}" destId="{531EA0F1-6CDF-435A-B5A5-DABB4F009BA3}" srcOrd="3" destOrd="0" presId="urn:microsoft.com/office/officeart/2005/8/layout/list1"/>
    <dgm:cxn modelId="{C3730F42-0DF4-4BA0-B0E4-EAF4B0DCBCB8}" type="presParOf" srcId="{F61862D4-A398-4ABA-AB92-E3E6DFF74DB6}" destId="{F7132FE0-09B4-4D93-8558-ADB73DDECDB0}" srcOrd="4" destOrd="0" presId="urn:microsoft.com/office/officeart/2005/8/layout/list1"/>
    <dgm:cxn modelId="{4B182BF0-4A7B-4109-9292-34AFF80C6CAF}" type="presParOf" srcId="{F7132FE0-09B4-4D93-8558-ADB73DDECDB0}" destId="{125ACE55-238D-4564-8FF1-8B294CADDD45}" srcOrd="0" destOrd="0" presId="urn:microsoft.com/office/officeart/2005/8/layout/list1"/>
    <dgm:cxn modelId="{D84D2E39-34F6-496A-BDB4-A49F66E8CBE9}" type="presParOf" srcId="{F7132FE0-09B4-4D93-8558-ADB73DDECDB0}" destId="{1A69F4F6-F646-421B-A394-3F7A36670F06}" srcOrd="1" destOrd="0" presId="urn:microsoft.com/office/officeart/2005/8/layout/list1"/>
    <dgm:cxn modelId="{E2B02676-5A81-4204-BE2B-F7149254EF02}" type="presParOf" srcId="{F61862D4-A398-4ABA-AB92-E3E6DFF74DB6}" destId="{B663F156-902B-4E12-A748-E60697E99CD8}" srcOrd="5" destOrd="0" presId="urn:microsoft.com/office/officeart/2005/8/layout/list1"/>
    <dgm:cxn modelId="{53B55B5E-F2AB-4DFC-9800-4981DAC73724}" type="presParOf" srcId="{F61862D4-A398-4ABA-AB92-E3E6DFF74DB6}" destId="{AA5507D9-FFE1-4950-BE4D-E53F5952C995}" srcOrd="6" destOrd="0" presId="urn:microsoft.com/office/officeart/2005/8/layout/list1"/>
    <dgm:cxn modelId="{5592B069-6C56-4C72-9851-584D0FAC005F}" type="presParOf" srcId="{F61862D4-A398-4ABA-AB92-E3E6DFF74DB6}" destId="{AC2F15CB-A94B-4B4C-86E3-2B25F73B529F}" srcOrd="7" destOrd="0" presId="urn:microsoft.com/office/officeart/2005/8/layout/list1"/>
    <dgm:cxn modelId="{75293640-AED5-487C-B49C-B5639E0A59DC}" type="presParOf" srcId="{F61862D4-A398-4ABA-AB92-E3E6DFF74DB6}" destId="{F211C32C-63EC-4664-B823-37010DC2C636}" srcOrd="8" destOrd="0" presId="urn:microsoft.com/office/officeart/2005/8/layout/list1"/>
    <dgm:cxn modelId="{9637DFC0-BE4D-4431-B318-F0E6A8CD28FD}" type="presParOf" srcId="{F211C32C-63EC-4664-B823-37010DC2C636}" destId="{1FB74159-9B46-4FC9-ABBF-32DBE0CAE4E0}" srcOrd="0" destOrd="0" presId="urn:microsoft.com/office/officeart/2005/8/layout/list1"/>
    <dgm:cxn modelId="{B46C63C6-5710-4B4E-BCDD-E53FCD280300}" type="presParOf" srcId="{F211C32C-63EC-4664-B823-37010DC2C636}" destId="{819DAA92-4596-4D44-826E-BEE47DFF457E}" srcOrd="1" destOrd="0" presId="urn:microsoft.com/office/officeart/2005/8/layout/list1"/>
    <dgm:cxn modelId="{FB07CE8F-075A-4072-B4F3-AB3C80D028FF}" type="presParOf" srcId="{F61862D4-A398-4ABA-AB92-E3E6DFF74DB6}" destId="{16A8DEC0-9C73-46BB-80FC-38CDFD56989C}" srcOrd="9" destOrd="0" presId="urn:microsoft.com/office/officeart/2005/8/layout/list1"/>
    <dgm:cxn modelId="{AB990E0A-E295-4699-A7BA-0BB42985DE36}" type="presParOf" srcId="{F61862D4-A398-4ABA-AB92-E3E6DFF74DB6}" destId="{8385445E-B42E-4666-AB32-8E94060B8359}" srcOrd="10" destOrd="0" presId="urn:microsoft.com/office/officeart/2005/8/layout/list1"/>
    <dgm:cxn modelId="{D019CBC0-241E-4ADC-92AC-4E8D3C07170F}" type="presParOf" srcId="{F61862D4-A398-4ABA-AB92-E3E6DFF74DB6}" destId="{BAB50674-C010-4B8E-841C-9D828E51001C}" srcOrd="11" destOrd="0" presId="urn:microsoft.com/office/officeart/2005/8/layout/list1"/>
    <dgm:cxn modelId="{27AB4AFE-F3C3-411A-B2F7-38670D0AD15D}" type="presParOf" srcId="{F61862D4-A398-4ABA-AB92-E3E6DFF74DB6}" destId="{CC4AE511-50D3-4F22-9545-2C345B8D0485}" srcOrd="12" destOrd="0" presId="urn:microsoft.com/office/officeart/2005/8/layout/list1"/>
    <dgm:cxn modelId="{BB8FD85C-882F-473E-8CB3-0E85A6C1D6BB}" type="presParOf" srcId="{CC4AE511-50D3-4F22-9545-2C345B8D0485}" destId="{71A8DEDC-0523-4CE6-B03A-CF84C8AF6732}" srcOrd="0" destOrd="0" presId="urn:microsoft.com/office/officeart/2005/8/layout/list1"/>
    <dgm:cxn modelId="{8D87D61C-CB09-4188-898E-A23F71A45A58}" type="presParOf" srcId="{CC4AE511-50D3-4F22-9545-2C345B8D0485}" destId="{A569600C-8D56-4BCA-8AA8-4B7BEC70CBAD}" srcOrd="1" destOrd="0" presId="urn:microsoft.com/office/officeart/2005/8/layout/list1"/>
    <dgm:cxn modelId="{D89A01A5-FB03-4879-833B-B78B921D48A6}" type="presParOf" srcId="{F61862D4-A398-4ABA-AB92-E3E6DFF74DB6}" destId="{72782432-3505-4789-9142-5C52738D3F15}" srcOrd="13" destOrd="0" presId="urn:microsoft.com/office/officeart/2005/8/layout/list1"/>
    <dgm:cxn modelId="{B3364B6B-7709-4027-9EEA-326F8D31868D}" type="presParOf" srcId="{F61862D4-A398-4ABA-AB92-E3E6DFF74DB6}" destId="{D1F7F32A-D9A1-4C9C-9F2F-DC7448175BA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4E38AE-034B-4AD9-A2C7-2A409946F7BE}"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fr-FR"/>
        </a:p>
      </dgm:t>
    </dgm:pt>
    <dgm:pt modelId="{5A802E41-1A88-4EE8-AF81-5B2E79B93754}">
      <dgm:prSet phldrT="[Texte]"/>
      <dgm:spPr/>
      <dgm:t>
        <a:bodyPr/>
        <a:lstStyle/>
        <a:p>
          <a:r>
            <a:rPr lang="fr-FR" b="0" i="0" dirty="0"/>
            <a:t>Faible coût et disponibilité continue</a:t>
          </a:r>
          <a:endParaRPr lang="fr-FR" dirty="0"/>
        </a:p>
      </dgm:t>
    </dgm:pt>
    <dgm:pt modelId="{0ED84397-D513-40DC-8A80-1BA1AFAAF16B}" type="parTrans" cxnId="{CD3D7314-403E-40D0-9A05-1FE04D8F29BA}">
      <dgm:prSet/>
      <dgm:spPr/>
      <dgm:t>
        <a:bodyPr/>
        <a:lstStyle/>
        <a:p>
          <a:endParaRPr lang="fr-FR"/>
        </a:p>
      </dgm:t>
    </dgm:pt>
    <dgm:pt modelId="{3F29A15F-684C-4884-90CD-9617360683A7}" type="sibTrans" cxnId="{CD3D7314-403E-40D0-9A05-1FE04D8F29BA}">
      <dgm:prSet/>
      <dgm:spPr/>
      <dgm:t>
        <a:bodyPr/>
        <a:lstStyle/>
        <a:p>
          <a:endParaRPr lang="fr-FR"/>
        </a:p>
      </dgm:t>
    </dgm:pt>
    <dgm:pt modelId="{B5013E88-877F-4A9C-91EC-2156980FA11A}">
      <dgm:prSet phldrT="[Texte]"/>
      <dgm:spPr/>
      <dgm:t>
        <a:bodyPr/>
        <a:lstStyle/>
        <a:p>
          <a:r>
            <a:rPr lang="fr-FR" b="0" i="0" dirty="0"/>
            <a:t>Maintenance allégée et automatisée</a:t>
          </a:r>
          <a:endParaRPr lang="fr-FR" dirty="0"/>
        </a:p>
      </dgm:t>
    </dgm:pt>
    <dgm:pt modelId="{2617310D-0F6B-41C4-BE81-1D5AD69F8CF6}" type="parTrans" cxnId="{94DC6130-AAA1-4414-8E1D-823C3D6D3F6F}">
      <dgm:prSet/>
      <dgm:spPr/>
      <dgm:t>
        <a:bodyPr/>
        <a:lstStyle/>
        <a:p>
          <a:endParaRPr lang="fr-FR"/>
        </a:p>
      </dgm:t>
    </dgm:pt>
    <dgm:pt modelId="{21EC3F94-27E1-42D7-9619-28B7C0E08F43}" type="sibTrans" cxnId="{94DC6130-AAA1-4414-8E1D-823C3D6D3F6F}">
      <dgm:prSet/>
      <dgm:spPr/>
      <dgm:t>
        <a:bodyPr/>
        <a:lstStyle/>
        <a:p>
          <a:endParaRPr lang="fr-FR"/>
        </a:p>
      </dgm:t>
    </dgm:pt>
    <dgm:pt modelId="{CC9A0A00-05B1-4050-AC97-9A9258A2942F}">
      <dgm:prSet phldrT="[Texte]"/>
      <dgm:spPr/>
      <dgm:t>
        <a:bodyPr/>
        <a:lstStyle/>
        <a:p>
          <a:r>
            <a:rPr lang="fr-MA" dirty="0"/>
            <a:t>Optimisation des ressources </a:t>
          </a:r>
          <a:endParaRPr lang="fr-FR" dirty="0"/>
        </a:p>
      </dgm:t>
    </dgm:pt>
    <dgm:pt modelId="{80BA74B7-4084-43BB-8518-D4C3194A72BF}" type="parTrans" cxnId="{3A74D845-65A3-42AE-830E-BE0DCE0733F4}">
      <dgm:prSet/>
      <dgm:spPr/>
      <dgm:t>
        <a:bodyPr/>
        <a:lstStyle/>
        <a:p>
          <a:endParaRPr lang="fr-FR"/>
        </a:p>
      </dgm:t>
    </dgm:pt>
    <dgm:pt modelId="{E938A55B-7A48-4A6B-950E-2CA362A9B201}" type="sibTrans" cxnId="{3A74D845-65A3-42AE-830E-BE0DCE0733F4}">
      <dgm:prSet/>
      <dgm:spPr/>
      <dgm:t>
        <a:bodyPr/>
        <a:lstStyle/>
        <a:p>
          <a:endParaRPr lang="fr-FR"/>
        </a:p>
      </dgm:t>
    </dgm:pt>
    <dgm:pt modelId="{E8116303-2FB4-4FFC-BC8B-BC36A6355855}">
      <dgm:prSet phldrT="[Texte]"/>
      <dgm:spPr/>
      <dgm:t>
        <a:bodyPr/>
        <a:lstStyle/>
        <a:p>
          <a:r>
            <a:rPr lang="fr-FR" b="0" i="0" dirty="0"/>
            <a:t>Hébergement d’applications et de services</a:t>
          </a:r>
          <a:endParaRPr lang="fr-FR" dirty="0"/>
        </a:p>
      </dgm:t>
    </dgm:pt>
    <dgm:pt modelId="{4C3E7D34-710E-4B9E-A1C9-5CB962919992}" type="parTrans" cxnId="{F72C84E2-1DBC-4D19-A16A-C9E24E81428C}">
      <dgm:prSet/>
      <dgm:spPr/>
      <dgm:t>
        <a:bodyPr/>
        <a:lstStyle/>
        <a:p>
          <a:endParaRPr lang="fr-FR"/>
        </a:p>
      </dgm:t>
    </dgm:pt>
    <dgm:pt modelId="{543F59CB-68B4-4CBD-ACB7-0662C629CA0C}" type="sibTrans" cxnId="{F72C84E2-1DBC-4D19-A16A-C9E24E81428C}">
      <dgm:prSet/>
      <dgm:spPr/>
      <dgm:t>
        <a:bodyPr/>
        <a:lstStyle/>
        <a:p>
          <a:endParaRPr lang="fr-FR"/>
        </a:p>
      </dgm:t>
    </dgm:pt>
    <dgm:pt modelId="{88B4BBD1-0D90-4538-9CB1-0AB849F89392}">
      <dgm:prSet phldrT="[Texte]"/>
      <dgm:spPr/>
      <dgm:t>
        <a:bodyPr/>
        <a:lstStyle/>
        <a:p>
          <a:r>
            <a:rPr lang="fr-FR" b="0" i="0" dirty="0"/>
            <a:t>La flexibilité</a:t>
          </a:r>
          <a:endParaRPr lang="fr-FR" dirty="0"/>
        </a:p>
      </dgm:t>
    </dgm:pt>
    <dgm:pt modelId="{311D7B79-23E8-4AE4-9EAA-C417CB19D774}" type="parTrans" cxnId="{E5E96364-0204-449B-B3F7-0E036AD9164B}">
      <dgm:prSet/>
      <dgm:spPr/>
      <dgm:t>
        <a:bodyPr/>
        <a:lstStyle/>
        <a:p>
          <a:endParaRPr lang="fr-FR"/>
        </a:p>
      </dgm:t>
    </dgm:pt>
    <dgm:pt modelId="{C7A0C9D3-A1AB-4E37-96E5-5F357D2397EC}" type="sibTrans" cxnId="{E5E96364-0204-449B-B3F7-0E036AD9164B}">
      <dgm:prSet/>
      <dgm:spPr/>
      <dgm:t>
        <a:bodyPr/>
        <a:lstStyle/>
        <a:p>
          <a:endParaRPr lang="fr-FR"/>
        </a:p>
      </dgm:t>
    </dgm:pt>
    <dgm:pt modelId="{A886C4E2-9502-4A5F-8045-B574365EB499}">
      <dgm:prSet/>
      <dgm:spPr/>
      <dgm:t>
        <a:bodyPr/>
        <a:lstStyle/>
        <a:p>
          <a:r>
            <a:rPr lang="fr-FR" b="0" i="0" dirty="0"/>
            <a:t>Les employés peuvent travailler de n’importe où</a:t>
          </a:r>
          <a:endParaRPr lang="fr-FR" dirty="0"/>
        </a:p>
      </dgm:t>
    </dgm:pt>
    <dgm:pt modelId="{9BF40564-A9FC-4D1C-BC1B-C45128F4503C}" type="parTrans" cxnId="{EA05841B-1BD4-4F31-BCB8-EC798396F72F}">
      <dgm:prSet/>
      <dgm:spPr/>
      <dgm:t>
        <a:bodyPr/>
        <a:lstStyle/>
        <a:p>
          <a:endParaRPr lang="fr-FR"/>
        </a:p>
      </dgm:t>
    </dgm:pt>
    <dgm:pt modelId="{E009C88F-A40E-4382-B62C-3695ABF96B06}" type="sibTrans" cxnId="{EA05841B-1BD4-4F31-BCB8-EC798396F72F}">
      <dgm:prSet/>
      <dgm:spPr/>
      <dgm:t>
        <a:bodyPr/>
        <a:lstStyle/>
        <a:p>
          <a:endParaRPr lang="fr-FR"/>
        </a:p>
      </dgm:t>
    </dgm:pt>
    <dgm:pt modelId="{7B88C9AE-DB83-4ABB-A6A5-CDBF53C6E7F5}" type="pres">
      <dgm:prSet presAssocID="{F44E38AE-034B-4AD9-A2C7-2A409946F7BE}" presName="Name0" presStyleCnt="0">
        <dgm:presLayoutVars>
          <dgm:dir/>
          <dgm:resizeHandles val="exact"/>
        </dgm:presLayoutVars>
      </dgm:prSet>
      <dgm:spPr/>
    </dgm:pt>
    <dgm:pt modelId="{83541CC1-D058-432A-9118-6D870EAD59CF}" type="pres">
      <dgm:prSet presAssocID="{F44E38AE-034B-4AD9-A2C7-2A409946F7BE}" presName="cycle" presStyleCnt="0"/>
      <dgm:spPr/>
    </dgm:pt>
    <dgm:pt modelId="{BA74577B-6E4F-4DC4-94C3-A3F12654E9DA}" type="pres">
      <dgm:prSet presAssocID="{5A802E41-1A88-4EE8-AF81-5B2E79B93754}" presName="nodeFirstNode" presStyleLbl="node1" presStyleIdx="0" presStyleCnt="6">
        <dgm:presLayoutVars>
          <dgm:bulletEnabled val="1"/>
        </dgm:presLayoutVars>
      </dgm:prSet>
      <dgm:spPr/>
    </dgm:pt>
    <dgm:pt modelId="{4F0BE307-22DF-4171-946A-81F7246F7A06}" type="pres">
      <dgm:prSet presAssocID="{3F29A15F-684C-4884-90CD-9617360683A7}" presName="sibTransFirstNode" presStyleLbl="bgShp" presStyleIdx="0" presStyleCnt="1"/>
      <dgm:spPr/>
    </dgm:pt>
    <dgm:pt modelId="{948ABB9E-06AC-4ABB-A8FD-04D9EE03FBC1}" type="pres">
      <dgm:prSet presAssocID="{B5013E88-877F-4A9C-91EC-2156980FA11A}" presName="nodeFollowingNodes" presStyleLbl="node1" presStyleIdx="1" presStyleCnt="6">
        <dgm:presLayoutVars>
          <dgm:bulletEnabled val="1"/>
        </dgm:presLayoutVars>
      </dgm:prSet>
      <dgm:spPr/>
    </dgm:pt>
    <dgm:pt modelId="{6B7B258B-54CD-4201-8954-D806109EF252}" type="pres">
      <dgm:prSet presAssocID="{A886C4E2-9502-4A5F-8045-B574365EB499}" presName="nodeFollowingNodes" presStyleLbl="node1" presStyleIdx="2" presStyleCnt="6" custRadScaleRad="104059" custRadScaleInc="-14203">
        <dgm:presLayoutVars>
          <dgm:bulletEnabled val="1"/>
        </dgm:presLayoutVars>
      </dgm:prSet>
      <dgm:spPr/>
    </dgm:pt>
    <dgm:pt modelId="{44368BDA-3D97-48EB-9969-97EABE70BF83}" type="pres">
      <dgm:prSet presAssocID="{CC9A0A00-05B1-4050-AC97-9A9258A2942F}" presName="nodeFollowingNodes" presStyleLbl="node1" presStyleIdx="3" presStyleCnt="6">
        <dgm:presLayoutVars>
          <dgm:bulletEnabled val="1"/>
        </dgm:presLayoutVars>
      </dgm:prSet>
      <dgm:spPr/>
    </dgm:pt>
    <dgm:pt modelId="{02ABC206-3BC5-485A-AC72-F4731FE9A0C0}" type="pres">
      <dgm:prSet presAssocID="{E8116303-2FB4-4FFC-BC8B-BC36A6355855}" presName="nodeFollowingNodes" presStyleLbl="node1" presStyleIdx="4" presStyleCnt="6">
        <dgm:presLayoutVars>
          <dgm:bulletEnabled val="1"/>
        </dgm:presLayoutVars>
      </dgm:prSet>
      <dgm:spPr/>
    </dgm:pt>
    <dgm:pt modelId="{CCCF5D8B-0665-4BA7-9C35-5C11DF544A5D}" type="pres">
      <dgm:prSet presAssocID="{88B4BBD1-0D90-4538-9CB1-0AB849F89392}" presName="nodeFollowingNodes" presStyleLbl="node1" presStyleIdx="5" presStyleCnt="6">
        <dgm:presLayoutVars>
          <dgm:bulletEnabled val="1"/>
        </dgm:presLayoutVars>
      </dgm:prSet>
      <dgm:spPr/>
    </dgm:pt>
  </dgm:ptLst>
  <dgm:cxnLst>
    <dgm:cxn modelId="{A57C3B0E-C53A-4FB3-AFCB-A8E3EBB8FF32}" type="presOf" srcId="{F44E38AE-034B-4AD9-A2C7-2A409946F7BE}" destId="{7B88C9AE-DB83-4ABB-A6A5-CDBF53C6E7F5}" srcOrd="0" destOrd="0" presId="urn:microsoft.com/office/officeart/2005/8/layout/cycle3"/>
    <dgm:cxn modelId="{CD3D7314-403E-40D0-9A05-1FE04D8F29BA}" srcId="{F44E38AE-034B-4AD9-A2C7-2A409946F7BE}" destId="{5A802E41-1A88-4EE8-AF81-5B2E79B93754}" srcOrd="0" destOrd="0" parTransId="{0ED84397-D513-40DC-8A80-1BA1AFAAF16B}" sibTransId="{3F29A15F-684C-4884-90CD-9617360683A7}"/>
    <dgm:cxn modelId="{EA05841B-1BD4-4F31-BCB8-EC798396F72F}" srcId="{F44E38AE-034B-4AD9-A2C7-2A409946F7BE}" destId="{A886C4E2-9502-4A5F-8045-B574365EB499}" srcOrd="2" destOrd="0" parTransId="{9BF40564-A9FC-4D1C-BC1B-C45128F4503C}" sibTransId="{E009C88F-A40E-4382-B62C-3695ABF96B06}"/>
    <dgm:cxn modelId="{94DC6130-AAA1-4414-8E1D-823C3D6D3F6F}" srcId="{F44E38AE-034B-4AD9-A2C7-2A409946F7BE}" destId="{B5013E88-877F-4A9C-91EC-2156980FA11A}" srcOrd="1" destOrd="0" parTransId="{2617310D-0F6B-41C4-BE81-1D5AD69F8CF6}" sibTransId="{21EC3F94-27E1-42D7-9619-28B7C0E08F43}"/>
    <dgm:cxn modelId="{64D4DB3F-701A-46A7-9EDE-CD43C008A338}" type="presOf" srcId="{3F29A15F-684C-4884-90CD-9617360683A7}" destId="{4F0BE307-22DF-4171-946A-81F7246F7A06}" srcOrd="0" destOrd="0" presId="urn:microsoft.com/office/officeart/2005/8/layout/cycle3"/>
    <dgm:cxn modelId="{E5E96364-0204-449B-B3F7-0E036AD9164B}" srcId="{F44E38AE-034B-4AD9-A2C7-2A409946F7BE}" destId="{88B4BBD1-0D90-4538-9CB1-0AB849F89392}" srcOrd="5" destOrd="0" parTransId="{311D7B79-23E8-4AE4-9EAA-C417CB19D774}" sibTransId="{C7A0C9D3-A1AB-4E37-96E5-5F357D2397EC}"/>
    <dgm:cxn modelId="{3A74D845-65A3-42AE-830E-BE0DCE0733F4}" srcId="{F44E38AE-034B-4AD9-A2C7-2A409946F7BE}" destId="{CC9A0A00-05B1-4050-AC97-9A9258A2942F}" srcOrd="3" destOrd="0" parTransId="{80BA74B7-4084-43BB-8518-D4C3194A72BF}" sibTransId="{E938A55B-7A48-4A6B-950E-2CA362A9B201}"/>
    <dgm:cxn modelId="{3450CE90-B0ED-464D-A24E-D622EA41D1E7}" type="presOf" srcId="{E8116303-2FB4-4FFC-BC8B-BC36A6355855}" destId="{02ABC206-3BC5-485A-AC72-F4731FE9A0C0}" srcOrd="0" destOrd="0" presId="urn:microsoft.com/office/officeart/2005/8/layout/cycle3"/>
    <dgm:cxn modelId="{450CA4B1-797B-4906-8659-7916CA4DB181}" type="presOf" srcId="{B5013E88-877F-4A9C-91EC-2156980FA11A}" destId="{948ABB9E-06AC-4ABB-A8FD-04D9EE03FBC1}" srcOrd="0" destOrd="0" presId="urn:microsoft.com/office/officeart/2005/8/layout/cycle3"/>
    <dgm:cxn modelId="{5A0645B5-A654-40D9-B0C7-BE19A2F2F239}" type="presOf" srcId="{CC9A0A00-05B1-4050-AC97-9A9258A2942F}" destId="{44368BDA-3D97-48EB-9969-97EABE70BF83}" srcOrd="0" destOrd="0" presId="urn:microsoft.com/office/officeart/2005/8/layout/cycle3"/>
    <dgm:cxn modelId="{053194CD-9F8E-4242-91F0-6B60675635EA}" type="presOf" srcId="{88B4BBD1-0D90-4538-9CB1-0AB849F89392}" destId="{CCCF5D8B-0665-4BA7-9C35-5C11DF544A5D}" srcOrd="0" destOrd="0" presId="urn:microsoft.com/office/officeart/2005/8/layout/cycle3"/>
    <dgm:cxn modelId="{F72C84E2-1DBC-4D19-A16A-C9E24E81428C}" srcId="{F44E38AE-034B-4AD9-A2C7-2A409946F7BE}" destId="{E8116303-2FB4-4FFC-BC8B-BC36A6355855}" srcOrd="4" destOrd="0" parTransId="{4C3E7D34-710E-4B9E-A1C9-5CB962919992}" sibTransId="{543F59CB-68B4-4CBD-ACB7-0662C629CA0C}"/>
    <dgm:cxn modelId="{554F28FA-9AD5-46A7-A30B-BCE0DC8BA688}" type="presOf" srcId="{5A802E41-1A88-4EE8-AF81-5B2E79B93754}" destId="{BA74577B-6E4F-4DC4-94C3-A3F12654E9DA}" srcOrd="0" destOrd="0" presId="urn:microsoft.com/office/officeart/2005/8/layout/cycle3"/>
    <dgm:cxn modelId="{005992FA-72D8-46A2-8648-57859953C794}" type="presOf" srcId="{A886C4E2-9502-4A5F-8045-B574365EB499}" destId="{6B7B258B-54CD-4201-8954-D806109EF252}" srcOrd="0" destOrd="0" presId="urn:microsoft.com/office/officeart/2005/8/layout/cycle3"/>
    <dgm:cxn modelId="{ACD960C1-B405-468C-B5B7-CC7F9266CBD7}" type="presParOf" srcId="{7B88C9AE-DB83-4ABB-A6A5-CDBF53C6E7F5}" destId="{83541CC1-D058-432A-9118-6D870EAD59CF}" srcOrd="0" destOrd="0" presId="urn:microsoft.com/office/officeart/2005/8/layout/cycle3"/>
    <dgm:cxn modelId="{D0C861BC-8CD4-42CC-B961-ABD114C4BB75}" type="presParOf" srcId="{83541CC1-D058-432A-9118-6D870EAD59CF}" destId="{BA74577B-6E4F-4DC4-94C3-A3F12654E9DA}" srcOrd="0" destOrd="0" presId="urn:microsoft.com/office/officeart/2005/8/layout/cycle3"/>
    <dgm:cxn modelId="{78498699-CD92-437B-8858-8F67FADA5DD1}" type="presParOf" srcId="{83541CC1-D058-432A-9118-6D870EAD59CF}" destId="{4F0BE307-22DF-4171-946A-81F7246F7A06}" srcOrd="1" destOrd="0" presId="urn:microsoft.com/office/officeart/2005/8/layout/cycle3"/>
    <dgm:cxn modelId="{4786D0EC-F19B-4059-B1B0-D11310AE326F}" type="presParOf" srcId="{83541CC1-D058-432A-9118-6D870EAD59CF}" destId="{948ABB9E-06AC-4ABB-A8FD-04D9EE03FBC1}" srcOrd="2" destOrd="0" presId="urn:microsoft.com/office/officeart/2005/8/layout/cycle3"/>
    <dgm:cxn modelId="{D9EEDA3D-7C71-4B1F-8702-B4F971F290E8}" type="presParOf" srcId="{83541CC1-D058-432A-9118-6D870EAD59CF}" destId="{6B7B258B-54CD-4201-8954-D806109EF252}" srcOrd="3" destOrd="0" presId="urn:microsoft.com/office/officeart/2005/8/layout/cycle3"/>
    <dgm:cxn modelId="{A92811ED-10C0-4F1F-9805-AFFCE8871586}" type="presParOf" srcId="{83541CC1-D058-432A-9118-6D870EAD59CF}" destId="{44368BDA-3D97-48EB-9969-97EABE70BF83}" srcOrd="4" destOrd="0" presId="urn:microsoft.com/office/officeart/2005/8/layout/cycle3"/>
    <dgm:cxn modelId="{53029606-0664-4BF6-AF18-A44FA8714164}" type="presParOf" srcId="{83541CC1-D058-432A-9118-6D870EAD59CF}" destId="{02ABC206-3BC5-485A-AC72-F4731FE9A0C0}" srcOrd="5" destOrd="0" presId="urn:microsoft.com/office/officeart/2005/8/layout/cycle3"/>
    <dgm:cxn modelId="{A1EA2D4E-006D-47F3-9AAB-BB355EC83CCA}" type="presParOf" srcId="{83541CC1-D058-432A-9118-6D870EAD59CF}" destId="{CCCF5D8B-0665-4BA7-9C35-5C11DF544A5D}"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93B908-3A77-4A7F-BCB2-A8D8D240AC62}"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fr-FR"/>
        </a:p>
      </dgm:t>
    </dgm:pt>
    <dgm:pt modelId="{8257FB49-F74D-4B84-BC0B-A54CF0D20B87}">
      <dgm:prSet phldrT="[Texte]"/>
      <dgm:spPr/>
      <dgm:t>
        <a:bodyPr/>
        <a:lstStyle/>
        <a:p>
          <a:r>
            <a:rPr lang="fr-MA" dirty="0"/>
            <a:t>facile</a:t>
          </a:r>
          <a:endParaRPr lang="fr-FR" dirty="0"/>
        </a:p>
      </dgm:t>
    </dgm:pt>
    <dgm:pt modelId="{FA40BFB4-5E6A-421F-A2C4-D8EACBD2E469}" type="parTrans" cxnId="{C24B2EDA-6460-4778-A6B2-4670CEDA6C7A}">
      <dgm:prSet/>
      <dgm:spPr/>
      <dgm:t>
        <a:bodyPr/>
        <a:lstStyle/>
        <a:p>
          <a:endParaRPr lang="fr-FR"/>
        </a:p>
      </dgm:t>
    </dgm:pt>
    <dgm:pt modelId="{35CCCD90-5623-4843-A38A-EFBBEA7103C0}" type="sibTrans" cxnId="{C24B2EDA-6460-4778-A6B2-4670CEDA6C7A}">
      <dgm:prSet/>
      <dgm:spPr/>
      <dgm:t>
        <a:bodyPr/>
        <a:lstStyle/>
        <a:p>
          <a:endParaRPr lang="fr-FR"/>
        </a:p>
      </dgm:t>
    </dgm:pt>
    <dgm:pt modelId="{222C2B6F-B2F3-4246-8A5F-F5E7770AEA02}">
      <dgm:prSet phldrT="[Texte]"/>
      <dgm:spPr/>
      <dgm:t>
        <a:bodyPr/>
        <a:lstStyle/>
        <a:p>
          <a:r>
            <a:rPr lang="fr-MA" dirty="0"/>
            <a:t>évolutif</a:t>
          </a:r>
          <a:endParaRPr lang="fr-FR" dirty="0"/>
        </a:p>
      </dgm:t>
    </dgm:pt>
    <dgm:pt modelId="{6E8C37CC-DED7-4F3E-9D16-4BBBDEE61333}" type="parTrans" cxnId="{69D8D633-EEB8-4CC7-837E-DE019F0F0AD7}">
      <dgm:prSet/>
      <dgm:spPr/>
      <dgm:t>
        <a:bodyPr/>
        <a:lstStyle/>
        <a:p>
          <a:endParaRPr lang="fr-FR"/>
        </a:p>
      </dgm:t>
    </dgm:pt>
    <dgm:pt modelId="{9B34128D-9DBF-445D-BC8F-6F374A0D3CD6}" type="sibTrans" cxnId="{69D8D633-EEB8-4CC7-837E-DE019F0F0AD7}">
      <dgm:prSet/>
      <dgm:spPr/>
      <dgm:t>
        <a:bodyPr/>
        <a:lstStyle/>
        <a:p>
          <a:endParaRPr lang="fr-FR"/>
        </a:p>
      </dgm:t>
    </dgm:pt>
    <dgm:pt modelId="{03F35702-C072-4DEE-BDFE-D10434212459}">
      <dgm:prSet phldrT="[Texte]"/>
      <dgm:spPr/>
      <dgm:t>
        <a:bodyPr/>
        <a:lstStyle/>
        <a:p>
          <a:r>
            <a:rPr lang="fr-MA" dirty="0"/>
            <a:t>rapide</a:t>
          </a:r>
          <a:endParaRPr lang="fr-FR" dirty="0"/>
        </a:p>
      </dgm:t>
    </dgm:pt>
    <dgm:pt modelId="{2AFE560A-5DA9-48F6-A323-AFCBF0271034}" type="parTrans" cxnId="{A6A9A27B-AB80-4094-B069-DF55B10074EF}">
      <dgm:prSet/>
      <dgm:spPr/>
      <dgm:t>
        <a:bodyPr/>
        <a:lstStyle/>
        <a:p>
          <a:endParaRPr lang="fr-FR"/>
        </a:p>
      </dgm:t>
    </dgm:pt>
    <dgm:pt modelId="{43B9CC6E-7B6B-4297-AC7E-1FC7C3FCEC2E}" type="sibTrans" cxnId="{A6A9A27B-AB80-4094-B069-DF55B10074EF}">
      <dgm:prSet/>
      <dgm:spPr/>
      <dgm:t>
        <a:bodyPr/>
        <a:lstStyle/>
        <a:p>
          <a:endParaRPr lang="fr-FR"/>
        </a:p>
      </dgm:t>
    </dgm:pt>
    <dgm:pt modelId="{89B0450E-B195-4566-8BD2-BF2BB809383B}">
      <dgm:prSet/>
      <dgm:spPr/>
      <dgm:t>
        <a:bodyPr/>
        <a:lstStyle/>
        <a:p>
          <a:r>
            <a:rPr lang="fr-MA" dirty="0" err="1"/>
            <a:t>Multiplate-forme</a:t>
          </a:r>
          <a:endParaRPr lang="fr-FR" dirty="0"/>
        </a:p>
      </dgm:t>
    </dgm:pt>
    <dgm:pt modelId="{2504217A-6854-44DB-A870-9A00FA073F12}" type="parTrans" cxnId="{72F3CF1B-AC86-4090-9515-6733C83AAF8C}">
      <dgm:prSet/>
      <dgm:spPr/>
      <dgm:t>
        <a:bodyPr/>
        <a:lstStyle/>
        <a:p>
          <a:endParaRPr lang="fr-FR"/>
        </a:p>
      </dgm:t>
    </dgm:pt>
    <dgm:pt modelId="{689513B9-81E3-4A10-A615-D94E47FB5725}" type="sibTrans" cxnId="{72F3CF1B-AC86-4090-9515-6733C83AAF8C}">
      <dgm:prSet/>
      <dgm:spPr/>
      <dgm:t>
        <a:bodyPr/>
        <a:lstStyle/>
        <a:p>
          <a:endParaRPr lang="fr-FR"/>
        </a:p>
      </dgm:t>
    </dgm:pt>
    <dgm:pt modelId="{76B84352-CE07-4DCD-93FD-166702B9DD38}">
      <dgm:prSet/>
      <dgm:spPr/>
      <dgm:t>
        <a:bodyPr/>
        <a:lstStyle/>
        <a:p>
          <a:r>
            <a:rPr lang="fr-MA" dirty="0"/>
            <a:t>maintenable</a:t>
          </a:r>
          <a:endParaRPr lang="fr-FR" dirty="0"/>
        </a:p>
      </dgm:t>
    </dgm:pt>
    <dgm:pt modelId="{E0394E56-5BBB-4764-B755-760255B0857B}" type="parTrans" cxnId="{95AA123A-0471-458E-82A3-A6C465C2D209}">
      <dgm:prSet/>
      <dgm:spPr/>
      <dgm:t>
        <a:bodyPr/>
        <a:lstStyle/>
        <a:p>
          <a:endParaRPr lang="fr-FR"/>
        </a:p>
      </dgm:t>
    </dgm:pt>
    <dgm:pt modelId="{1CF4D652-2B3B-4642-B2DA-8A40CD972832}" type="sibTrans" cxnId="{95AA123A-0471-458E-82A3-A6C465C2D209}">
      <dgm:prSet/>
      <dgm:spPr/>
      <dgm:t>
        <a:bodyPr/>
        <a:lstStyle/>
        <a:p>
          <a:endParaRPr lang="fr-FR"/>
        </a:p>
      </dgm:t>
    </dgm:pt>
    <dgm:pt modelId="{4E275F8E-5ACB-4481-824E-A29D2F5DA851}" type="pres">
      <dgm:prSet presAssocID="{1D93B908-3A77-4A7F-BCB2-A8D8D240AC62}" presName="Name0" presStyleCnt="0">
        <dgm:presLayoutVars>
          <dgm:dir/>
          <dgm:animLvl val="lvl"/>
          <dgm:resizeHandles val="exact"/>
        </dgm:presLayoutVars>
      </dgm:prSet>
      <dgm:spPr/>
    </dgm:pt>
    <dgm:pt modelId="{C89ADAE3-280C-4504-B3B6-05916E3282E7}" type="pres">
      <dgm:prSet presAssocID="{8257FB49-F74D-4B84-BC0B-A54CF0D20B87}" presName="parTxOnly" presStyleLbl="node1" presStyleIdx="0" presStyleCnt="5">
        <dgm:presLayoutVars>
          <dgm:chMax val="0"/>
          <dgm:chPref val="0"/>
          <dgm:bulletEnabled val="1"/>
        </dgm:presLayoutVars>
      </dgm:prSet>
      <dgm:spPr/>
    </dgm:pt>
    <dgm:pt modelId="{E11D61B1-BE72-4AFF-A029-A14486D3B5A2}" type="pres">
      <dgm:prSet presAssocID="{35CCCD90-5623-4843-A38A-EFBBEA7103C0}" presName="parTxOnlySpace" presStyleCnt="0"/>
      <dgm:spPr/>
    </dgm:pt>
    <dgm:pt modelId="{F0828396-2E83-4955-9D55-44ACE348AB4F}" type="pres">
      <dgm:prSet presAssocID="{222C2B6F-B2F3-4246-8A5F-F5E7770AEA02}" presName="parTxOnly" presStyleLbl="node1" presStyleIdx="1" presStyleCnt="5">
        <dgm:presLayoutVars>
          <dgm:chMax val="0"/>
          <dgm:chPref val="0"/>
          <dgm:bulletEnabled val="1"/>
        </dgm:presLayoutVars>
      </dgm:prSet>
      <dgm:spPr/>
    </dgm:pt>
    <dgm:pt modelId="{9BE64DE8-1777-4617-A52C-A0393FF79FE2}" type="pres">
      <dgm:prSet presAssocID="{9B34128D-9DBF-445D-BC8F-6F374A0D3CD6}" presName="parTxOnlySpace" presStyleCnt="0"/>
      <dgm:spPr/>
    </dgm:pt>
    <dgm:pt modelId="{3C5E652D-4824-4F80-8F7A-37C2CED00053}" type="pres">
      <dgm:prSet presAssocID="{03F35702-C072-4DEE-BDFE-D10434212459}" presName="parTxOnly" presStyleLbl="node1" presStyleIdx="2" presStyleCnt="5">
        <dgm:presLayoutVars>
          <dgm:chMax val="0"/>
          <dgm:chPref val="0"/>
          <dgm:bulletEnabled val="1"/>
        </dgm:presLayoutVars>
      </dgm:prSet>
      <dgm:spPr/>
    </dgm:pt>
    <dgm:pt modelId="{141D4B90-E19A-4DC9-BBE7-C086BEE77CDE}" type="pres">
      <dgm:prSet presAssocID="{43B9CC6E-7B6B-4297-AC7E-1FC7C3FCEC2E}" presName="parTxOnlySpace" presStyleCnt="0"/>
      <dgm:spPr/>
    </dgm:pt>
    <dgm:pt modelId="{7C071A3C-2CB5-437C-8B1A-42AEE8BF8706}" type="pres">
      <dgm:prSet presAssocID="{89B0450E-B195-4566-8BD2-BF2BB809383B}" presName="parTxOnly" presStyleLbl="node1" presStyleIdx="3" presStyleCnt="5">
        <dgm:presLayoutVars>
          <dgm:chMax val="0"/>
          <dgm:chPref val="0"/>
          <dgm:bulletEnabled val="1"/>
        </dgm:presLayoutVars>
      </dgm:prSet>
      <dgm:spPr/>
    </dgm:pt>
    <dgm:pt modelId="{5A51A937-FFBB-4F61-929E-279A25A601FD}" type="pres">
      <dgm:prSet presAssocID="{689513B9-81E3-4A10-A615-D94E47FB5725}" presName="parTxOnlySpace" presStyleCnt="0"/>
      <dgm:spPr/>
    </dgm:pt>
    <dgm:pt modelId="{44F6984A-335D-453D-B4A5-3EB666E953E4}" type="pres">
      <dgm:prSet presAssocID="{76B84352-CE07-4DCD-93FD-166702B9DD38}" presName="parTxOnly" presStyleLbl="node1" presStyleIdx="4" presStyleCnt="5">
        <dgm:presLayoutVars>
          <dgm:chMax val="0"/>
          <dgm:chPref val="0"/>
          <dgm:bulletEnabled val="1"/>
        </dgm:presLayoutVars>
      </dgm:prSet>
      <dgm:spPr/>
    </dgm:pt>
  </dgm:ptLst>
  <dgm:cxnLst>
    <dgm:cxn modelId="{72F3CF1B-AC86-4090-9515-6733C83AAF8C}" srcId="{1D93B908-3A77-4A7F-BCB2-A8D8D240AC62}" destId="{89B0450E-B195-4566-8BD2-BF2BB809383B}" srcOrd="3" destOrd="0" parTransId="{2504217A-6854-44DB-A870-9A00FA073F12}" sibTransId="{689513B9-81E3-4A10-A615-D94E47FB5725}"/>
    <dgm:cxn modelId="{69D8D633-EEB8-4CC7-837E-DE019F0F0AD7}" srcId="{1D93B908-3A77-4A7F-BCB2-A8D8D240AC62}" destId="{222C2B6F-B2F3-4246-8A5F-F5E7770AEA02}" srcOrd="1" destOrd="0" parTransId="{6E8C37CC-DED7-4F3E-9D16-4BBBDEE61333}" sibTransId="{9B34128D-9DBF-445D-BC8F-6F374A0D3CD6}"/>
    <dgm:cxn modelId="{95AA123A-0471-458E-82A3-A6C465C2D209}" srcId="{1D93B908-3A77-4A7F-BCB2-A8D8D240AC62}" destId="{76B84352-CE07-4DCD-93FD-166702B9DD38}" srcOrd="4" destOrd="0" parTransId="{E0394E56-5BBB-4764-B755-760255B0857B}" sibTransId="{1CF4D652-2B3B-4642-B2DA-8A40CD972832}"/>
    <dgm:cxn modelId="{D0B7A53B-B5D7-4548-8770-6CEBC35727BA}" type="presOf" srcId="{8257FB49-F74D-4B84-BC0B-A54CF0D20B87}" destId="{C89ADAE3-280C-4504-B3B6-05916E3282E7}" srcOrd="0" destOrd="0" presId="urn:microsoft.com/office/officeart/2005/8/layout/chevron1"/>
    <dgm:cxn modelId="{DD816C6C-3CC9-45B8-8DE2-4BBD19983CB4}" type="presOf" srcId="{222C2B6F-B2F3-4246-8A5F-F5E7770AEA02}" destId="{F0828396-2E83-4955-9D55-44ACE348AB4F}" srcOrd="0" destOrd="0" presId="urn:microsoft.com/office/officeart/2005/8/layout/chevron1"/>
    <dgm:cxn modelId="{A6A9A27B-AB80-4094-B069-DF55B10074EF}" srcId="{1D93B908-3A77-4A7F-BCB2-A8D8D240AC62}" destId="{03F35702-C072-4DEE-BDFE-D10434212459}" srcOrd="2" destOrd="0" parTransId="{2AFE560A-5DA9-48F6-A323-AFCBF0271034}" sibTransId="{43B9CC6E-7B6B-4297-AC7E-1FC7C3FCEC2E}"/>
    <dgm:cxn modelId="{828EE68B-7861-48C0-B15F-0EABA06F4EFC}" type="presOf" srcId="{03F35702-C072-4DEE-BDFE-D10434212459}" destId="{3C5E652D-4824-4F80-8F7A-37C2CED00053}" srcOrd="0" destOrd="0" presId="urn:microsoft.com/office/officeart/2005/8/layout/chevron1"/>
    <dgm:cxn modelId="{02AF71AC-2D20-4966-8E1C-CBEE85DF7AE6}" type="presOf" srcId="{1D93B908-3A77-4A7F-BCB2-A8D8D240AC62}" destId="{4E275F8E-5ACB-4481-824E-A29D2F5DA851}" srcOrd="0" destOrd="0" presId="urn:microsoft.com/office/officeart/2005/8/layout/chevron1"/>
    <dgm:cxn modelId="{E49E20AE-3468-42A2-9C5E-69A07BFA5B64}" type="presOf" srcId="{89B0450E-B195-4566-8BD2-BF2BB809383B}" destId="{7C071A3C-2CB5-437C-8B1A-42AEE8BF8706}" srcOrd="0" destOrd="0" presId="urn:microsoft.com/office/officeart/2005/8/layout/chevron1"/>
    <dgm:cxn modelId="{C24B2EDA-6460-4778-A6B2-4670CEDA6C7A}" srcId="{1D93B908-3A77-4A7F-BCB2-A8D8D240AC62}" destId="{8257FB49-F74D-4B84-BC0B-A54CF0D20B87}" srcOrd="0" destOrd="0" parTransId="{FA40BFB4-5E6A-421F-A2C4-D8EACBD2E469}" sibTransId="{35CCCD90-5623-4843-A38A-EFBBEA7103C0}"/>
    <dgm:cxn modelId="{8EA4CBF8-A0FA-49CB-A205-BA8589B83D25}" type="presOf" srcId="{76B84352-CE07-4DCD-93FD-166702B9DD38}" destId="{44F6984A-335D-453D-B4A5-3EB666E953E4}" srcOrd="0" destOrd="0" presId="urn:microsoft.com/office/officeart/2005/8/layout/chevron1"/>
    <dgm:cxn modelId="{77F3748A-6BE5-42F9-A06D-85A9AD60F298}" type="presParOf" srcId="{4E275F8E-5ACB-4481-824E-A29D2F5DA851}" destId="{C89ADAE3-280C-4504-B3B6-05916E3282E7}" srcOrd="0" destOrd="0" presId="urn:microsoft.com/office/officeart/2005/8/layout/chevron1"/>
    <dgm:cxn modelId="{0EC0D2AC-E7A3-4AF5-9145-BA59FFDB4ED4}" type="presParOf" srcId="{4E275F8E-5ACB-4481-824E-A29D2F5DA851}" destId="{E11D61B1-BE72-4AFF-A029-A14486D3B5A2}" srcOrd="1" destOrd="0" presId="urn:microsoft.com/office/officeart/2005/8/layout/chevron1"/>
    <dgm:cxn modelId="{2FBA15C0-3C2E-4C5E-B53D-9F36772ED9A4}" type="presParOf" srcId="{4E275F8E-5ACB-4481-824E-A29D2F5DA851}" destId="{F0828396-2E83-4955-9D55-44ACE348AB4F}" srcOrd="2" destOrd="0" presId="urn:microsoft.com/office/officeart/2005/8/layout/chevron1"/>
    <dgm:cxn modelId="{FD65B0B2-9E0C-47EB-8F54-8D7663920B97}" type="presParOf" srcId="{4E275F8E-5ACB-4481-824E-A29D2F5DA851}" destId="{9BE64DE8-1777-4617-A52C-A0393FF79FE2}" srcOrd="3" destOrd="0" presId="urn:microsoft.com/office/officeart/2005/8/layout/chevron1"/>
    <dgm:cxn modelId="{AC3C4867-454C-4AA1-862B-A3D923EB89E9}" type="presParOf" srcId="{4E275F8E-5ACB-4481-824E-A29D2F5DA851}" destId="{3C5E652D-4824-4F80-8F7A-37C2CED00053}" srcOrd="4" destOrd="0" presId="urn:microsoft.com/office/officeart/2005/8/layout/chevron1"/>
    <dgm:cxn modelId="{560B42A3-34EF-41FD-88FA-1721E3A32B2D}" type="presParOf" srcId="{4E275F8E-5ACB-4481-824E-A29D2F5DA851}" destId="{141D4B90-E19A-4DC9-BBE7-C086BEE77CDE}" srcOrd="5" destOrd="0" presId="urn:microsoft.com/office/officeart/2005/8/layout/chevron1"/>
    <dgm:cxn modelId="{8FE9B540-0B6C-4206-A42B-E39C77D45482}" type="presParOf" srcId="{4E275F8E-5ACB-4481-824E-A29D2F5DA851}" destId="{7C071A3C-2CB5-437C-8B1A-42AEE8BF8706}" srcOrd="6" destOrd="0" presId="urn:microsoft.com/office/officeart/2005/8/layout/chevron1"/>
    <dgm:cxn modelId="{773CF077-B5B9-4274-8490-531B1A482442}" type="presParOf" srcId="{4E275F8E-5ACB-4481-824E-A29D2F5DA851}" destId="{5A51A937-FFBB-4F61-929E-279A25A601FD}" srcOrd="7" destOrd="0" presId="urn:microsoft.com/office/officeart/2005/8/layout/chevron1"/>
    <dgm:cxn modelId="{CD4B1DB3-C8B9-46A0-8092-B77D8B71DC5E}" type="presParOf" srcId="{4E275F8E-5ACB-4481-824E-A29D2F5DA851}" destId="{44F6984A-335D-453D-B4A5-3EB666E953E4}"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94606-54DF-4F51-B6AE-D88B6CD96068}">
      <dsp:nvSpPr>
        <dsp:cNvPr id="0" name=""/>
        <dsp:cNvSpPr/>
      </dsp:nvSpPr>
      <dsp:spPr>
        <a:xfrm>
          <a:off x="0" y="1031542"/>
          <a:ext cx="9339517" cy="4536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4215C6-6BF2-4178-B9F8-5BD7E7250165}">
      <dsp:nvSpPr>
        <dsp:cNvPr id="0" name=""/>
        <dsp:cNvSpPr/>
      </dsp:nvSpPr>
      <dsp:spPr>
        <a:xfrm>
          <a:off x="444630" y="765862"/>
          <a:ext cx="8892598" cy="5313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108" tIns="0" rIns="247108" bIns="0" numCol="1" spcCol="1270" anchor="ctr" anchorCtr="0">
          <a:noAutofit/>
        </a:bodyPr>
        <a:lstStyle/>
        <a:p>
          <a:pPr marL="0" lvl="0" indent="0" algn="l" defTabSz="800100">
            <a:lnSpc>
              <a:spcPct val="90000"/>
            </a:lnSpc>
            <a:spcBef>
              <a:spcPct val="0"/>
            </a:spcBef>
            <a:spcAft>
              <a:spcPct val="35000"/>
            </a:spcAft>
            <a:buNone/>
          </a:pPr>
          <a:r>
            <a:rPr lang="fr-FR" sz="1800" b="1" i="0" kern="1200" dirty="0"/>
            <a:t>Le service doit être en libre-service à la demande</a:t>
          </a:r>
          <a:endParaRPr lang="fr-FR" sz="1800" kern="1200" dirty="0"/>
        </a:p>
      </dsp:txBody>
      <dsp:txXfrm>
        <a:off x="470569" y="791801"/>
        <a:ext cx="8840720" cy="479482"/>
      </dsp:txXfrm>
    </dsp:sp>
    <dsp:sp modelId="{AA5507D9-FFE1-4950-BE4D-E53F5952C995}">
      <dsp:nvSpPr>
        <dsp:cNvPr id="0" name=""/>
        <dsp:cNvSpPr/>
      </dsp:nvSpPr>
      <dsp:spPr>
        <a:xfrm>
          <a:off x="0" y="1848022"/>
          <a:ext cx="9339517" cy="453600"/>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69F4F6-F646-421B-A394-3F7A36670F06}">
      <dsp:nvSpPr>
        <dsp:cNvPr id="0" name=""/>
        <dsp:cNvSpPr/>
      </dsp:nvSpPr>
      <dsp:spPr>
        <a:xfrm>
          <a:off x="444630" y="1582342"/>
          <a:ext cx="8892598" cy="53136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108" tIns="0" rIns="247108" bIns="0" numCol="1" spcCol="1270" anchor="ctr" anchorCtr="0">
          <a:noAutofit/>
        </a:bodyPr>
        <a:lstStyle/>
        <a:p>
          <a:pPr marL="0" lvl="0" indent="0" algn="l" defTabSz="800100">
            <a:lnSpc>
              <a:spcPct val="90000"/>
            </a:lnSpc>
            <a:spcBef>
              <a:spcPct val="0"/>
            </a:spcBef>
            <a:spcAft>
              <a:spcPct val="35000"/>
            </a:spcAft>
            <a:buNone/>
          </a:pPr>
          <a:r>
            <a:rPr lang="fr-FR" sz="1800" b="1" i="0" kern="1200" dirty="0"/>
            <a:t>Le service doit être mesurable (mesure et affichage de paramètres de consommation).</a:t>
          </a:r>
          <a:endParaRPr lang="fr-FR" sz="1800" kern="1200" dirty="0"/>
        </a:p>
      </dsp:txBody>
      <dsp:txXfrm>
        <a:off x="470569" y="1608281"/>
        <a:ext cx="8840720" cy="479482"/>
      </dsp:txXfrm>
    </dsp:sp>
    <dsp:sp modelId="{8385445E-B42E-4666-AB32-8E94060B8359}">
      <dsp:nvSpPr>
        <dsp:cNvPr id="0" name=""/>
        <dsp:cNvSpPr/>
      </dsp:nvSpPr>
      <dsp:spPr>
        <a:xfrm>
          <a:off x="0" y="2664502"/>
          <a:ext cx="9339517" cy="4536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9DAA92-4596-4D44-826E-BEE47DFF457E}">
      <dsp:nvSpPr>
        <dsp:cNvPr id="0" name=""/>
        <dsp:cNvSpPr/>
      </dsp:nvSpPr>
      <dsp:spPr>
        <a:xfrm>
          <a:off x="444630" y="2398822"/>
          <a:ext cx="8892598" cy="53136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108" tIns="0" rIns="247108" bIns="0" numCol="1" spcCol="1270" anchor="ctr" anchorCtr="0">
          <a:noAutofit/>
        </a:bodyPr>
        <a:lstStyle/>
        <a:p>
          <a:pPr marL="0" lvl="0" indent="0" algn="l" defTabSz="800100">
            <a:lnSpc>
              <a:spcPct val="90000"/>
            </a:lnSpc>
            <a:spcBef>
              <a:spcPct val="0"/>
            </a:spcBef>
            <a:spcAft>
              <a:spcPct val="35000"/>
            </a:spcAft>
            <a:buNone/>
          </a:pPr>
          <a:r>
            <a:rPr lang="fr-FR" sz="1800" b="1" i="0" kern="1200" dirty="0"/>
            <a:t>Il doit y avoir une mutualisation des ressources</a:t>
          </a:r>
          <a:endParaRPr lang="fr-FR" sz="1800" kern="1200" dirty="0"/>
        </a:p>
      </dsp:txBody>
      <dsp:txXfrm>
        <a:off x="470569" y="2424761"/>
        <a:ext cx="8840720" cy="479482"/>
      </dsp:txXfrm>
    </dsp:sp>
    <dsp:sp modelId="{D1F7F32A-D9A1-4C9C-9F2F-DC7448175BA5}">
      <dsp:nvSpPr>
        <dsp:cNvPr id="0" name=""/>
        <dsp:cNvSpPr/>
      </dsp:nvSpPr>
      <dsp:spPr>
        <a:xfrm>
          <a:off x="0" y="3480982"/>
          <a:ext cx="9339517" cy="4536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69600C-8D56-4BCA-8AA8-4B7BEC70CBAD}">
      <dsp:nvSpPr>
        <dsp:cNvPr id="0" name=""/>
        <dsp:cNvSpPr/>
      </dsp:nvSpPr>
      <dsp:spPr>
        <a:xfrm>
          <a:off x="444630" y="3215302"/>
          <a:ext cx="8892598" cy="5313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108" tIns="0" rIns="247108" bIns="0" numCol="1" spcCol="1270" anchor="ctr" anchorCtr="0">
          <a:noAutofit/>
        </a:bodyPr>
        <a:lstStyle/>
        <a:p>
          <a:pPr marL="0" lvl="0" indent="0" algn="l" defTabSz="800100">
            <a:lnSpc>
              <a:spcPct val="90000"/>
            </a:lnSpc>
            <a:spcBef>
              <a:spcPct val="0"/>
            </a:spcBef>
            <a:spcAft>
              <a:spcPct val="35000"/>
            </a:spcAft>
            <a:buNone/>
          </a:pPr>
          <a:r>
            <a:rPr lang="fr-FR" sz="1800" b="1" i="0" kern="1200" dirty="0"/>
            <a:t>Il doit être rapidement élastique (adaptation rapide à une variation du besoin)</a:t>
          </a:r>
          <a:endParaRPr lang="fr-FR" sz="1800" kern="1200" dirty="0"/>
        </a:p>
      </dsp:txBody>
      <dsp:txXfrm>
        <a:off x="470569" y="3241241"/>
        <a:ext cx="8840720"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BE307-22DF-4171-946A-81F7246F7A06}">
      <dsp:nvSpPr>
        <dsp:cNvPr id="0" name=""/>
        <dsp:cNvSpPr/>
      </dsp:nvSpPr>
      <dsp:spPr>
        <a:xfrm>
          <a:off x="1732494" y="-2748"/>
          <a:ext cx="4663010" cy="4663010"/>
        </a:xfrm>
        <a:prstGeom prst="circularArrow">
          <a:avLst>
            <a:gd name="adj1" fmla="val 5274"/>
            <a:gd name="adj2" fmla="val 312630"/>
            <a:gd name="adj3" fmla="val 14228922"/>
            <a:gd name="adj4" fmla="val 17126556"/>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74577B-6E4F-4DC4-94C3-A3F12654E9DA}">
      <dsp:nvSpPr>
        <dsp:cNvPr id="0" name=""/>
        <dsp:cNvSpPr/>
      </dsp:nvSpPr>
      <dsp:spPr>
        <a:xfrm>
          <a:off x="3177976" y="2947"/>
          <a:ext cx="1772046" cy="88602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i="0" kern="1200" dirty="0"/>
            <a:t>Faible coût et disponibilité continue</a:t>
          </a:r>
          <a:endParaRPr lang="fr-FR" sz="1600" kern="1200" dirty="0"/>
        </a:p>
      </dsp:txBody>
      <dsp:txXfrm>
        <a:off x="3221228" y="46199"/>
        <a:ext cx="1685542" cy="799519"/>
      </dsp:txXfrm>
    </dsp:sp>
    <dsp:sp modelId="{948ABB9E-06AC-4ABB-A8FD-04D9EE03FBC1}">
      <dsp:nvSpPr>
        <dsp:cNvPr id="0" name=""/>
        <dsp:cNvSpPr/>
      </dsp:nvSpPr>
      <dsp:spPr>
        <a:xfrm>
          <a:off x="4816226" y="948790"/>
          <a:ext cx="1772046" cy="88602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i="0" kern="1200" dirty="0"/>
            <a:t>Maintenance allégée et automatisée</a:t>
          </a:r>
          <a:endParaRPr lang="fr-FR" sz="1600" kern="1200" dirty="0"/>
        </a:p>
      </dsp:txBody>
      <dsp:txXfrm>
        <a:off x="4859478" y="992042"/>
        <a:ext cx="1685542" cy="799519"/>
      </dsp:txXfrm>
    </dsp:sp>
    <dsp:sp modelId="{6B7B258B-54CD-4201-8954-D806109EF252}">
      <dsp:nvSpPr>
        <dsp:cNvPr id="0" name=""/>
        <dsp:cNvSpPr/>
      </dsp:nvSpPr>
      <dsp:spPr>
        <a:xfrm>
          <a:off x="4994024" y="2654140"/>
          <a:ext cx="1772046" cy="88602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i="0" kern="1200" dirty="0"/>
            <a:t>Les employés peuvent travailler de n’importe où</a:t>
          </a:r>
          <a:endParaRPr lang="fr-FR" sz="1600" kern="1200" dirty="0"/>
        </a:p>
      </dsp:txBody>
      <dsp:txXfrm>
        <a:off x="5037276" y="2697392"/>
        <a:ext cx="1685542" cy="799519"/>
      </dsp:txXfrm>
    </dsp:sp>
    <dsp:sp modelId="{44368BDA-3D97-48EB-9969-97EABE70BF83}">
      <dsp:nvSpPr>
        <dsp:cNvPr id="0" name=""/>
        <dsp:cNvSpPr/>
      </dsp:nvSpPr>
      <dsp:spPr>
        <a:xfrm>
          <a:off x="3177976" y="3786322"/>
          <a:ext cx="1772046" cy="88602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MA" sz="1600" kern="1200" dirty="0"/>
            <a:t>Optimisation des ressources </a:t>
          </a:r>
          <a:endParaRPr lang="fr-FR" sz="1600" kern="1200" dirty="0"/>
        </a:p>
      </dsp:txBody>
      <dsp:txXfrm>
        <a:off x="3221228" y="3829574"/>
        <a:ext cx="1685542" cy="799519"/>
      </dsp:txXfrm>
    </dsp:sp>
    <dsp:sp modelId="{02ABC206-3BC5-485A-AC72-F4731FE9A0C0}">
      <dsp:nvSpPr>
        <dsp:cNvPr id="0" name=""/>
        <dsp:cNvSpPr/>
      </dsp:nvSpPr>
      <dsp:spPr>
        <a:xfrm>
          <a:off x="1539726" y="2840478"/>
          <a:ext cx="1772046" cy="886023"/>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i="0" kern="1200" dirty="0"/>
            <a:t>Hébergement d’applications et de services</a:t>
          </a:r>
          <a:endParaRPr lang="fr-FR" sz="1600" kern="1200" dirty="0"/>
        </a:p>
      </dsp:txBody>
      <dsp:txXfrm>
        <a:off x="1582978" y="2883730"/>
        <a:ext cx="1685542" cy="799519"/>
      </dsp:txXfrm>
    </dsp:sp>
    <dsp:sp modelId="{CCCF5D8B-0665-4BA7-9C35-5C11DF544A5D}">
      <dsp:nvSpPr>
        <dsp:cNvPr id="0" name=""/>
        <dsp:cNvSpPr/>
      </dsp:nvSpPr>
      <dsp:spPr>
        <a:xfrm>
          <a:off x="1539726" y="948790"/>
          <a:ext cx="1772046" cy="88602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0" i="0" kern="1200" dirty="0"/>
            <a:t>La flexibilité</a:t>
          </a:r>
          <a:endParaRPr lang="fr-FR" sz="1600" kern="1200" dirty="0"/>
        </a:p>
      </dsp:txBody>
      <dsp:txXfrm>
        <a:off x="1582978" y="992042"/>
        <a:ext cx="1685542" cy="799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ADAE3-280C-4504-B3B6-05916E3282E7}">
      <dsp:nvSpPr>
        <dsp:cNvPr id="0" name=""/>
        <dsp:cNvSpPr/>
      </dsp:nvSpPr>
      <dsp:spPr>
        <a:xfrm>
          <a:off x="2602" y="262657"/>
          <a:ext cx="2316561" cy="926624"/>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fr-MA" sz="1900" kern="1200" dirty="0"/>
            <a:t>facile</a:t>
          </a:r>
          <a:endParaRPr lang="fr-FR" sz="1900" kern="1200" dirty="0"/>
        </a:p>
      </dsp:txBody>
      <dsp:txXfrm>
        <a:off x="465914" y="262657"/>
        <a:ext cx="1389937" cy="926624"/>
      </dsp:txXfrm>
    </dsp:sp>
    <dsp:sp modelId="{F0828396-2E83-4955-9D55-44ACE348AB4F}">
      <dsp:nvSpPr>
        <dsp:cNvPr id="0" name=""/>
        <dsp:cNvSpPr/>
      </dsp:nvSpPr>
      <dsp:spPr>
        <a:xfrm>
          <a:off x="2087507" y="262657"/>
          <a:ext cx="2316561" cy="926624"/>
        </a:xfrm>
        <a:prstGeom prst="chevron">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fr-MA" sz="1900" kern="1200" dirty="0"/>
            <a:t>évolutif</a:t>
          </a:r>
          <a:endParaRPr lang="fr-FR" sz="1900" kern="1200" dirty="0"/>
        </a:p>
      </dsp:txBody>
      <dsp:txXfrm>
        <a:off x="2550819" y="262657"/>
        <a:ext cx="1389937" cy="926624"/>
      </dsp:txXfrm>
    </dsp:sp>
    <dsp:sp modelId="{3C5E652D-4824-4F80-8F7A-37C2CED00053}">
      <dsp:nvSpPr>
        <dsp:cNvPr id="0" name=""/>
        <dsp:cNvSpPr/>
      </dsp:nvSpPr>
      <dsp:spPr>
        <a:xfrm>
          <a:off x="4172412" y="262657"/>
          <a:ext cx="2316561" cy="926624"/>
        </a:xfrm>
        <a:prstGeom prst="chevron">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fr-MA" sz="1900" kern="1200" dirty="0"/>
            <a:t>rapide</a:t>
          </a:r>
          <a:endParaRPr lang="fr-FR" sz="1900" kern="1200" dirty="0"/>
        </a:p>
      </dsp:txBody>
      <dsp:txXfrm>
        <a:off x="4635724" y="262657"/>
        <a:ext cx="1389937" cy="926624"/>
      </dsp:txXfrm>
    </dsp:sp>
    <dsp:sp modelId="{7C071A3C-2CB5-437C-8B1A-42AEE8BF8706}">
      <dsp:nvSpPr>
        <dsp:cNvPr id="0" name=""/>
        <dsp:cNvSpPr/>
      </dsp:nvSpPr>
      <dsp:spPr>
        <a:xfrm>
          <a:off x="6257317" y="262657"/>
          <a:ext cx="2316561" cy="926624"/>
        </a:xfrm>
        <a:prstGeom prst="chevron">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fr-MA" sz="1900" kern="1200" dirty="0" err="1"/>
            <a:t>Multiplate-forme</a:t>
          </a:r>
          <a:endParaRPr lang="fr-FR" sz="1900" kern="1200" dirty="0"/>
        </a:p>
      </dsp:txBody>
      <dsp:txXfrm>
        <a:off x="6720629" y="262657"/>
        <a:ext cx="1389937" cy="926624"/>
      </dsp:txXfrm>
    </dsp:sp>
    <dsp:sp modelId="{44F6984A-335D-453D-B4A5-3EB666E953E4}">
      <dsp:nvSpPr>
        <dsp:cNvPr id="0" name=""/>
        <dsp:cNvSpPr/>
      </dsp:nvSpPr>
      <dsp:spPr>
        <a:xfrm>
          <a:off x="8342222" y="262657"/>
          <a:ext cx="2316561" cy="926624"/>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fr-MA" sz="1900" kern="1200" dirty="0"/>
            <a:t>maintenable</a:t>
          </a:r>
          <a:endParaRPr lang="fr-FR" sz="1900" kern="1200" dirty="0"/>
        </a:p>
      </dsp:txBody>
      <dsp:txXfrm>
        <a:off x="8805534" y="262657"/>
        <a:ext cx="1389937" cy="92662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28D29E0-8215-C94E-9F2C-7CFEFC78E36E}"/>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alibri"/>
            </a:endParaRPr>
          </a:p>
        </p:txBody>
      </p:sp>
      <p:sp>
        <p:nvSpPr>
          <p:cNvPr id="3" name="Espace réservé de la date 2">
            <a:extLst>
              <a:ext uri="{FF2B5EF4-FFF2-40B4-BE49-F238E27FC236}">
                <a16:creationId xmlns:a16="http://schemas.microsoft.com/office/drawing/2014/main" id="{45564238-77BF-F54D-B0C6-093525ABAE5C}"/>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B86DBCE-5EC8-6C42-B965-F56E1379373D}" type="datetime1">
              <a:rPr lang="fr-FR"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30/03/2023</a:t>
            </a:fld>
            <a:endParaRPr lang="fr-FR" sz="1200" b="0" i="0" u="none" strike="noStrike" kern="1200" cap="none" spc="0" baseline="0">
              <a:solidFill>
                <a:srgbClr val="000000"/>
              </a:solidFill>
              <a:uFillTx/>
              <a:latin typeface="Calibri"/>
            </a:endParaRPr>
          </a:p>
        </p:txBody>
      </p:sp>
      <p:sp>
        <p:nvSpPr>
          <p:cNvPr id="4" name="Espace réservé du pied de page 3">
            <a:extLst>
              <a:ext uri="{FF2B5EF4-FFF2-40B4-BE49-F238E27FC236}">
                <a16:creationId xmlns:a16="http://schemas.microsoft.com/office/drawing/2014/main" id="{4F965672-AE41-EE4C-8850-A2CF717D096E}"/>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alibri"/>
            </a:endParaRPr>
          </a:p>
        </p:txBody>
      </p:sp>
      <p:sp>
        <p:nvSpPr>
          <p:cNvPr id="5" name="Espace réservé du numéro de diapositive 4">
            <a:extLst>
              <a:ext uri="{FF2B5EF4-FFF2-40B4-BE49-F238E27FC236}">
                <a16:creationId xmlns:a16="http://schemas.microsoft.com/office/drawing/2014/main" id="{2E509FAA-A124-B64A-839B-33B0126BE0B9}"/>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7951C8-8F11-6945-ADC9-BF777A6EBFEF}" type="slidenum">
              <a:t>‹N°›</a:t>
            </a:fld>
            <a:endParaRPr lang="fr-FR"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59674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4B26296-C14D-2C4D-8506-9ACF6ED83DD7}"/>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E78C8B1E-F235-AE4C-80DB-368DBB027C50}"/>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6F7782FE-F084-3D4D-ADB5-ED5EF5ECDEC8}" type="datetime1">
              <a:rPr lang="fr-FR"/>
              <a:pPr lvl="0"/>
              <a:t>30/03/2023</a:t>
            </a:fld>
            <a:endParaRPr lang="fr-FR"/>
          </a:p>
        </p:txBody>
      </p:sp>
      <p:sp>
        <p:nvSpPr>
          <p:cNvPr id="4" name="Espace réservé de l'image des diapositives 3">
            <a:extLst>
              <a:ext uri="{FF2B5EF4-FFF2-40B4-BE49-F238E27FC236}">
                <a16:creationId xmlns:a16="http://schemas.microsoft.com/office/drawing/2014/main" id="{D64FAE80-C746-C34A-85D9-767AC9531362}"/>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Espace réservé des notes 4">
            <a:extLst>
              <a:ext uri="{FF2B5EF4-FFF2-40B4-BE49-F238E27FC236}">
                <a16:creationId xmlns:a16="http://schemas.microsoft.com/office/drawing/2014/main" id="{5292A655-956C-1C49-BCF6-A64E0B110917}"/>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DE7CEBE8-CD42-5C41-AFC2-240E8FAA8B50}"/>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6AB98898-36A2-8346-88F4-B0DEC829FC17}"/>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91383D83-059A-7442-895C-AAA9B232189E}" type="slidenum">
              <a:t>‹N°›</a:t>
            </a:fld>
            <a:endParaRPr lang="fr-FR"/>
          </a:p>
        </p:txBody>
      </p:sp>
    </p:spTree>
    <p:extLst>
      <p:ext uri="{BB962C8B-B14F-4D97-AF65-F5344CB8AC3E}">
        <p14:creationId xmlns:p14="http://schemas.microsoft.com/office/powerpoint/2010/main" val="362491735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MA" dirty="0"/>
              <a:t>Sources</a:t>
            </a:r>
          </a:p>
          <a:p>
            <a:r>
              <a:rPr lang="fr-FR" dirty="0"/>
              <a:t>https://www.cloudflare.com/fr-fr/learning/cloud/what-is-the-cloud/</a:t>
            </a:r>
          </a:p>
          <a:p>
            <a:r>
              <a:rPr lang="fr-FR" dirty="0"/>
              <a:t>https://www.appitel.fr/blog/appitel/les-differentes-solutions-de-cloud-computing-saas-paas-iaas/</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7</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MA" dirty="0"/>
              <a:t>Sources</a:t>
            </a:r>
          </a:p>
          <a:p>
            <a:r>
              <a:rPr lang="fr-MA" dirty="0"/>
              <a:t>https://www.redhat.com/fr/topics/cloud-computing/public-cloud-vs-private-cloud-and-hybrid-cloud</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19</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Source1 : http://igm.univ-mlv.fr/~dr/XPOSE2011/rabbitmq/definition.html</a:t>
            </a:r>
          </a:p>
          <a:p>
            <a:r>
              <a:rPr lang="fr-FR" dirty="0"/>
              <a:t>https://www.cloudamqp.com/blog/part1-rabbitmq-for-beginners-what-is-rabbitmq.html</a:t>
            </a:r>
          </a:p>
          <a:p>
            <a:r>
              <a:rPr lang="fr-FR" dirty="0"/>
              <a:t>Source2 : https://xavki.blog/tutoriels-rabbitmq-pour-debuter/</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180</a:t>
            </a:fld>
            <a:endParaRPr lang="fr-FR"/>
          </a:p>
        </p:txBody>
      </p:sp>
    </p:spTree>
    <p:extLst>
      <p:ext uri="{BB962C8B-B14F-4D97-AF65-F5344CB8AC3E}">
        <p14:creationId xmlns:p14="http://schemas.microsoft.com/office/powerpoint/2010/main" val="8749570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https://www.ionos.fr/digitalguide/sites-internet/developpement-web/rabbitmq/</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181</a:t>
            </a:fld>
            <a:endParaRPr lang="fr-FR"/>
          </a:p>
        </p:txBody>
      </p:sp>
    </p:spTree>
    <p:extLst>
      <p:ext uri="{BB962C8B-B14F-4D97-AF65-F5344CB8AC3E}">
        <p14:creationId xmlns:p14="http://schemas.microsoft.com/office/powerpoint/2010/main" val="42291385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182</a:t>
            </a:fld>
            <a:endParaRPr lang="fr-FR"/>
          </a:p>
        </p:txBody>
      </p:sp>
    </p:spTree>
    <p:extLst>
      <p:ext uri="{BB962C8B-B14F-4D97-AF65-F5344CB8AC3E}">
        <p14:creationId xmlns:p14="http://schemas.microsoft.com/office/powerpoint/2010/main" val="23846226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183</a:t>
            </a:fld>
            <a:endParaRPr lang="fr-FR"/>
          </a:p>
        </p:txBody>
      </p:sp>
    </p:spTree>
    <p:extLst>
      <p:ext uri="{BB962C8B-B14F-4D97-AF65-F5344CB8AC3E}">
        <p14:creationId xmlns:p14="http://schemas.microsoft.com/office/powerpoint/2010/main" val="141035257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184</a:t>
            </a:fld>
            <a:endParaRPr lang="fr-FR"/>
          </a:p>
        </p:txBody>
      </p:sp>
    </p:spTree>
    <p:extLst>
      <p:ext uri="{BB962C8B-B14F-4D97-AF65-F5344CB8AC3E}">
        <p14:creationId xmlns:p14="http://schemas.microsoft.com/office/powerpoint/2010/main" val="15577990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185</a:t>
            </a:fld>
            <a:endParaRPr lang="fr-FR"/>
          </a:p>
        </p:txBody>
      </p:sp>
    </p:spTree>
    <p:extLst>
      <p:ext uri="{BB962C8B-B14F-4D97-AF65-F5344CB8AC3E}">
        <p14:creationId xmlns:p14="http://schemas.microsoft.com/office/powerpoint/2010/main" val="41474861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https://www.rabbitmq.com/tutorials/tutorial-one-javascript.html</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186</a:t>
            </a:fld>
            <a:endParaRPr lang="fr-FR"/>
          </a:p>
        </p:txBody>
      </p:sp>
    </p:spTree>
    <p:extLst>
      <p:ext uri="{BB962C8B-B14F-4D97-AF65-F5344CB8AC3E}">
        <p14:creationId xmlns:p14="http://schemas.microsoft.com/office/powerpoint/2010/main" val="26990520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187</a:t>
            </a:fld>
            <a:endParaRPr lang="fr-FR"/>
          </a:p>
        </p:txBody>
      </p:sp>
    </p:spTree>
    <p:extLst>
      <p:ext uri="{BB962C8B-B14F-4D97-AF65-F5344CB8AC3E}">
        <p14:creationId xmlns:p14="http://schemas.microsoft.com/office/powerpoint/2010/main" val="2708231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188</a:t>
            </a:fld>
            <a:endParaRPr lang="fr-FR"/>
          </a:p>
        </p:txBody>
      </p:sp>
    </p:spTree>
    <p:extLst>
      <p:ext uri="{BB962C8B-B14F-4D97-AF65-F5344CB8AC3E}">
        <p14:creationId xmlns:p14="http://schemas.microsoft.com/office/powerpoint/2010/main" val="3918428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189</a:t>
            </a:fld>
            <a:endParaRPr lang="fr-FR"/>
          </a:p>
        </p:txBody>
      </p:sp>
    </p:spTree>
    <p:extLst>
      <p:ext uri="{BB962C8B-B14F-4D97-AF65-F5344CB8AC3E}">
        <p14:creationId xmlns:p14="http://schemas.microsoft.com/office/powerpoint/2010/main" val="1010632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MA" dirty="0"/>
              <a:t>https://www.redhat.com/fr/topics/cloud-computing/iaas-vs-paas-vs-saas</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21</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190</a:t>
            </a:fld>
            <a:endParaRPr lang="fr-FR"/>
          </a:p>
        </p:txBody>
      </p:sp>
    </p:spTree>
    <p:extLst>
      <p:ext uri="{BB962C8B-B14F-4D97-AF65-F5344CB8AC3E}">
        <p14:creationId xmlns:p14="http://schemas.microsoft.com/office/powerpoint/2010/main" val="44356251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192</a:t>
            </a:fld>
            <a:endParaRPr lang="fr-FR"/>
          </a:p>
        </p:txBody>
      </p:sp>
    </p:spTree>
    <p:extLst>
      <p:ext uri="{BB962C8B-B14F-4D97-AF65-F5344CB8AC3E}">
        <p14:creationId xmlns:p14="http://schemas.microsoft.com/office/powerpoint/2010/main" val="42345686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https://www.redhat.com/fr/topics/cloud-native-apps/what-is-containerization#:~:text=La%20conteneurisation%20consiste%20%C3%A0%20rassembler,dans%20leur%20propre%20%C2%AB%20conteneur%20%C2%BB.</a:t>
            </a:r>
          </a:p>
        </p:txBody>
      </p:sp>
      <p:sp>
        <p:nvSpPr>
          <p:cNvPr id="4" name="Espace réservé du numéro de diapositive 3"/>
          <p:cNvSpPr>
            <a:spLocks noGrp="1"/>
          </p:cNvSpPr>
          <p:nvPr>
            <p:ph type="sldNum" sz="quarter" idx="5"/>
          </p:nvPr>
        </p:nvSpPr>
        <p:spPr/>
        <p:txBody>
          <a:bodyPr/>
          <a:lstStyle/>
          <a:p>
            <a:pPr defTabSz="990752">
              <a:defRPr/>
            </a:pPr>
            <a:fld id="{0A709752-66A0-47F7-9587-E6D72033EB59}" type="slidenum">
              <a:rPr lang="fr-FR">
                <a:solidFill>
                  <a:prstClr val="black"/>
                </a:solidFill>
                <a:latin typeface="Calibri" panose="020F0502020204030204"/>
              </a:rPr>
              <a:pPr defTabSz="990752">
                <a:defRPr/>
              </a:pPr>
              <a:t>196</a:t>
            </a:fld>
            <a:endParaRPr lang="fr-FR">
              <a:solidFill>
                <a:prstClr val="black"/>
              </a:solidFill>
              <a:latin typeface="Calibri" panose="020F0502020204030204"/>
            </a:endParaRPr>
          </a:p>
        </p:txBody>
      </p:sp>
    </p:spTree>
    <p:extLst>
      <p:ext uri="{BB962C8B-B14F-4D97-AF65-F5344CB8AC3E}">
        <p14:creationId xmlns:p14="http://schemas.microsoft.com/office/powerpoint/2010/main" val="8785506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https://accesto.com/blog/what-is-docker-and-why-to-use-it/</a:t>
            </a:r>
          </a:p>
        </p:txBody>
      </p:sp>
      <p:sp>
        <p:nvSpPr>
          <p:cNvPr id="4" name="Espace réservé du numéro de diapositive 3"/>
          <p:cNvSpPr>
            <a:spLocks noGrp="1"/>
          </p:cNvSpPr>
          <p:nvPr>
            <p:ph type="sldNum" sz="quarter" idx="5"/>
          </p:nvPr>
        </p:nvSpPr>
        <p:spPr/>
        <p:txBody>
          <a:bodyPr/>
          <a:lstStyle/>
          <a:p>
            <a:pPr defTabSz="990752">
              <a:defRPr/>
            </a:pPr>
            <a:fld id="{0A709752-66A0-47F7-9587-E6D72033EB59}" type="slidenum">
              <a:rPr lang="fr-FR">
                <a:solidFill>
                  <a:prstClr val="black"/>
                </a:solidFill>
                <a:latin typeface="Calibri" panose="020F0502020204030204"/>
              </a:rPr>
              <a:pPr defTabSz="990752">
                <a:defRPr/>
              </a:pPr>
              <a:t>197</a:t>
            </a:fld>
            <a:endParaRPr lang="fr-FR">
              <a:solidFill>
                <a:prstClr val="black"/>
              </a:solidFill>
              <a:latin typeface="Calibri" panose="020F0502020204030204"/>
            </a:endParaRPr>
          </a:p>
        </p:txBody>
      </p:sp>
    </p:spTree>
    <p:extLst>
      <p:ext uri="{BB962C8B-B14F-4D97-AF65-F5344CB8AC3E}">
        <p14:creationId xmlns:p14="http://schemas.microsoft.com/office/powerpoint/2010/main" val="349447788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https://www.alibabacloud.com/fr/knowledge/difference-between-container-and-virtual-machine</a:t>
            </a:r>
          </a:p>
        </p:txBody>
      </p:sp>
      <p:sp>
        <p:nvSpPr>
          <p:cNvPr id="4" name="Espace réservé du numéro de diapositive 3"/>
          <p:cNvSpPr>
            <a:spLocks noGrp="1"/>
          </p:cNvSpPr>
          <p:nvPr>
            <p:ph type="sldNum" sz="quarter" idx="5"/>
          </p:nvPr>
        </p:nvSpPr>
        <p:spPr/>
        <p:txBody>
          <a:bodyPr/>
          <a:lstStyle/>
          <a:p>
            <a:pPr defTabSz="990752">
              <a:defRPr/>
            </a:pPr>
            <a:fld id="{0A709752-66A0-47F7-9587-E6D72033EB59}" type="slidenum">
              <a:rPr lang="fr-FR">
                <a:solidFill>
                  <a:prstClr val="black"/>
                </a:solidFill>
                <a:latin typeface="Calibri" panose="020F0502020204030204"/>
              </a:rPr>
              <a:pPr defTabSz="990752">
                <a:defRPr/>
              </a:pPr>
              <a:t>199</a:t>
            </a:fld>
            <a:endParaRPr lang="fr-FR">
              <a:solidFill>
                <a:prstClr val="black"/>
              </a:solidFill>
              <a:latin typeface="Calibri" panose="020F0502020204030204"/>
            </a:endParaRPr>
          </a:p>
        </p:txBody>
      </p:sp>
    </p:spTree>
    <p:extLst>
      <p:ext uri="{BB962C8B-B14F-4D97-AF65-F5344CB8AC3E}">
        <p14:creationId xmlns:p14="http://schemas.microsoft.com/office/powerpoint/2010/main" val="23810404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90752">
              <a:defRPr/>
            </a:pPr>
            <a:fld id="{0A709752-66A0-47F7-9587-E6D72033EB59}" type="slidenum">
              <a:rPr lang="fr-FR">
                <a:solidFill>
                  <a:prstClr val="black"/>
                </a:solidFill>
                <a:latin typeface="Calibri" panose="020F0502020204030204"/>
              </a:rPr>
              <a:pPr defTabSz="990752">
                <a:defRPr/>
              </a:pPr>
              <a:t>200</a:t>
            </a:fld>
            <a:endParaRPr lang="fr-FR">
              <a:solidFill>
                <a:prstClr val="black"/>
              </a:solidFill>
              <a:latin typeface="Calibri" panose="020F0502020204030204"/>
            </a:endParaRPr>
          </a:p>
        </p:txBody>
      </p:sp>
    </p:spTree>
    <p:extLst>
      <p:ext uri="{BB962C8B-B14F-4D97-AF65-F5344CB8AC3E}">
        <p14:creationId xmlns:p14="http://schemas.microsoft.com/office/powerpoint/2010/main" val="35159635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90752">
              <a:defRPr/>
            </a:pPr>
            <a:fld id="{0A709752-66A0-47F7-9587-E6D72033EB59}" type="slidenum">
              <a:rPr lang="fr-FR">
                <a:solidFill>
                  <a:prstClr val="black"/>
                </a:solidFill>
                <a:latin typeface="Calibri" panose="020F0502020204030204"/>
              </a:rPr>
              <a:pPr defTabSz="990752">
                <a:defRPr/>
              </a:pPr>
              <a:t>202</a:t>
            </a:fld>
            <a:endParaRPr lang="fr-FR">
              <a:solidFill>
                <a:prstClr val="black"/>
              </a:solidFill>
              <a:latin typeface="Calibri" panose="020F0502020204030204"/>
            </a:endParaRPr>
          </a:p>
        </p:txBody>
      </p:sp>
    </p:spTree>
    <p:extLst>
      <p:ext uri="{BB962C8B-B14F-4D97-AF65-F5344CB8AC3E}">
        <p14:creationId xmlns:p14="http://schemas.microsoft.com/office/powerpoint/2010/main" val="120145742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defTabSz="990752">
              <a:defRPr/>
            </a:pPr>
            <a:fld id="{0A709752-66A0-47F7-9587-E6D72033EB59}" type="slidenum">
              <a:rPr lang="fr-FR">
                <a:solidFill>
                  <a:prstClr val="black"/>
                </a:solidFill>
                <a:latin typeface="Calibri" panose="020F0502020204030204"/>
              </a:rPr>
              <a:pPr defTabSz="990752">
                <a:defRPr/>
              </a:pPr>
              <a:t>203</a:t>
            </a:fld>
            <a:endParaRPr lang="fr-FR">
              <a:solidFill>
                <a:prstClr val="black"/>
              </a:solidFill>
              <a:latin typeface="Calibri" panose="020F0502020204030204"/>
            </a:endParaRPr>
          </a:p>
        </p:txBody>
      </p:sp>
    </p:spTree>
    <p:extLst>
      <p:ext uri="{BB962C8B-B14F-4D97-AF65-F5344CB8AC3E}">
        <p14:creationId xmlns:p14="http://schemas.microsoft.com/office/powerpoint/2010/main" val="163549485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https://www.veritas.com/fr/ch/information-center/containerization</a:t>
            </a:r>
          </a:p>
        </p:txBody>
      </p:sp>
      <p:sp>
        <p:nvSpPr>
          <p:cNvPr id="4" name="Espace réservé du numéro de diapositive 3"/>
          <p:cNvSpPr>
            <a:spLocks noGrp="1"/>
          </p:cNvSpPr>
          <p:nvPr>
            <p:ph type="sldNum" sz="quarter" idx="5"/>
          </p:nvPr>
        </p:nvSpPr>
        <p:spPr/>
        <p:txBody>
          <a:bodyPr/>
          <a:lstStyle/>
          <a:p>
            <a:pPr defTabSz="990752">
              <a:defRPr/>
            </a:pPr>
            <a:fld id="{0A709752-66A0-47F7-9587-E6D72033EB59}" type="slidenum">
              <a:rPr lang="fr-FR">
                <a:solidFill>
                  <a:prstClr val="black"/>
                </a:solidFill>
                <a:latin typeface="Calibri" panose="020F0502020204030204"/>
              </a:rPr>
              <a:pPr defTabSz="990752">
                <a:defRPr/>
              </a:pPr>
              <a:t>204</a:t>
            </a:fld>
            <a:endParaRPr lang="fr-FR">
              <a:solidFill>
                <a:prstClr val="black"/>
              </a:solidFill>
              <a:latin typeface="Calibri" panose="020F0502020204030204"/>
            </a:endParaRPr>
          </a:p>
        </p:txBody>
      </p:sp>
    </p:spTree>
    <p:extLst>
      <p:ext uri="{BB962C8B-B14F-4D97-AF65-F5344CB8AC3E}">
        <p14:creationId xmlns:p14="http://schemas.microsoft.com/office/powerpoint/2010/main" val="408684323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9" name="Google Shape;1239;p106: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240" name="Google Shape;1240;p106: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206</a:t>
            </a:fld>
            <a:endParaRPr>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22</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107: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261" name="Google Shape;1261;p107: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207</a:t>
            </a:fld>
            <a:endParaRPr>
              <a:solidFill>
                <a:srgbClr val="000000"/>
              </a:solidFill>
              <a:latin typeface="Calibri"/>
              <a:ea typeface="Calibri"/>
              <a:cs typeface="Calibri"/>
              <a:sym typeface="Calibri"/>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p108: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9" name="Google Shape;1279;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6" name="Google Shape;1286;p109: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287" name="Google Shape;1287;p109: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209</a:t>
            </a:fld>
            <a:endParaRPr>
              <a:solidFill>
                <a:srgbClr val="000000"/>
              </a:solidFill>
              <a:latin typeface="Calibri"/>
              <a:ea typeface="Calibri"/>
              <a:cs typeface="Calibri"/>
              <a:sym typeface="Calibri"/>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4" name="Google Shape;1304;p110: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305" name="Google Shape;1305;p110: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210</a:t>
            </a:fld>
            <a:endParaRPr>
              <a:solidFill>
                <a:srgbClr val="000000"/>
              </a:solidFill>
              <a:latin typeface="Calibri"/>
              <a:ea typeface="Calibri"/>
              <a:cs typeface="Calibri"/>
              <a:sym typeface="Calibri"/>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1" name="Google Shape;1321;p111: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322" name="Google Shape;1322;p111: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211</a:t>
            </a:fld>
            <a:endParaRPr>
              <a:solidFill>
                <a:srgbClr val="000000"/>
              </a:solidFill>
              <a:latin typeface="Calibri"/>
              <a:ea typeface="Calibri"/>
              <a:cs typeface="Calibri"/>
              <a:sym typeface="Calibri"/>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9" name="Google Shape;1339;p112: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340" name="Google Shape;1340;p112: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212</a:t>
            </a:fld>
            <a:endParaRPr>
              <a:solidFill>
                <a:srgbClr val="000000"/>
              </a:solidFill>
              <a:latin typeface="Calibri"/>
              <a:ea typeface="Calibri"/>
              <a:cs typeface="Calibri"/>
              <a:sym typeface="Calibri"/>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6" name="Google Shape;1356;p113: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fr-FR"/>
              <a:t>https://devopssec.fr/article/fonctionnement-manipulation-images-docker</a:t>
            </a:r>
            <a:endParaRPr/>
          </a:p>
        </p:txBody>
      </p:sp>
      <p:sp>
        <p:nvSpPr>
          <p:cNvPr id="1357" name="Google Shape;1357;p113: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213</a:t>
            </a:fld>
            <a:endParaRPr>
              <a:solidFill>
                <a:srgbClr val="000000"/>
              </a:solidFill>
              <a:latin typeface="Calibri"/>
              <a:ea typeface="Calibri"/>
              <a:cs typeface="Calibri"/>
              <a:sym typeface="Calibri"/>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p114: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375" name="Google Shape;1375;p114: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214</a:t>
            </a:fld>
            <a:endParaRPr>
              <a:solidFill>
                <a:srgbClr val="000000"/>
              </a:solidFill>
              <a:latin typeface="Calibri"/>
              <a:ea typeface="Calibri"/>
              <a:cs typeface="Calibri"/>
              <a:sym typeface="Calibri"/>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1" name="Google Shape;1391;p115: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392" name="Google Shape;1392;p115: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215</a:t>
            </a:fld>
            <a:endParaRPr>
              <a:solidFill>
                <a:srgbClr val="000000"/>
              </a:solidFill>
              <a:latin typeface="Calibri"/>
              <a:ea typeface="Calibri"/>
              <a:cs typeface="Calibri"/>
              <a:sym typeface="Calibri"/>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7" name="Google Shape;1407;p116: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fr-FR" dirty="0"/>
              <a:t>https://www.axopen.com/blog/2021/03/docker-tuto-deployer-conteneurs/</a:t>
            </a:r>
            <a:endParaRPr dirty="0"/>
          </a:p>
        </p:txBody>
      </p:sp>
      <p:sp>
        <p:nvSpPr>
          <p:cNvPr id="1408" name="Google Shape;1408;p116: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216</a:t>
            </a:fld>
            <a:endParaRPr>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23</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4" name="Google Shape;1424;p117: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425" name="Google Shape;1425;p117: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217</a:t>
            </a:fld>
            <a:endParaRPr>
              <a:solidFill>
                <a:srgbClr val="000000"/>
              </a:solidFill>
              <a:latin typeface="Calibri"/>
              <a:ea typeface="Calibri"/>
              <a:cs typeface="Calibri"/>
              <a:sym typeface="Calibri"/>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3" name="Google Shape;1443;p118: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444" name="Google Shape;1444;p118: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218</a:t>
            </a:fld>
            <a:endParaRPr>
              <a:solidFill>
                <a:srgbClr val="000000"/>
              </a:solidFill>
              <a:latin typeface="Calibri"/>
              <a:ea typeface="Calibri"/>
              <a:cs typeface="Calibri"/>
              <a:sym typeface="Calibri"/>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4" name="Google Shape;1464;p119: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465" name="Google Shape;1465;p119: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219</a:t>
            </a:fld>
            <a:endParaRPr>
              <a:solidFill>
                <a:srgbClr val="000000"/>
              </a:solidFill>
              <a:latin typeface="Calibri"/>
              <a:ea typeface="Calibri"/>
              <a:cs typeface="Calibri"/>
              <a:sym typeface="Calibri"/>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p120: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2" name="Google Shape;1482;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9" name="Google Shape;1489;p121: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490" name="Google Shape;1490;p121: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221</a:t>
            </a:fld>
            <a:endParaRPr>
              <a:solidFill>
                <a:srgbClr val="000000"/>
              </a:solidFill>
              <a:latin typeface="Calibri"/>
              <a:ea typeface="Calibri"/>
              <a:cs typeface="Calibri"/>
              <a:sym typeface="Calibri"/>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7" name="Google Shape;1507;p122: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fr-FR"/>
              <a:t>https://www.data-transitionnumerique.com/docker-dockerfile/</a:t>
            </a:r>
            <a:endParaRPr/>
          </a:p>
        </p:txBody>
      </p:sp>
      <p:sp>
        <p:nvSpPr>
          <p:cNvPr id="1508" name="Google Shape;1508;p122: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222</a:t>
            </a:fld>
            <a:endParaRPr>
              <a:solidFill>
                <a:srgbClr val="000000"/>
              </a:solidFill>
              <a:latin typeface="Calibri"/>
              <a:ea typeface="Calibri"/>
              <a:cs typeface="Calibri"/>
              <a:sym typeface="Calibri"/>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7" name="Google Shape;1507;p122: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fr-FR" dirty="0"/>
              <a:t>https://www.data-transitionnumerique.com/docker-dockerfile/</a:t>
            </a:r>
            <a:endParaRPr dirty="0"/>
          </a:p>
        </p:txBody>
      </p:sp>
      <p:sp>
        <p:nvSpPr>
          <p:cNvPr id="1508" name="Google Shape;1508;p122: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223</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9429233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3" name="Google Shape;1523;p123: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524" name="Google Shape;1524;p123: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224</a:t>
            </a:fld>
            <a:endParaRPr>
              <a:solidFill>
                <a:srgbClr val="000000"/>
              </a:solidFill>
              <a:latin typeface="Calibri"/>
              <a:ea typeface="Calibri"/>
              <a:cs typeface="Calibri"/>
              <a:sym typeface="Calibri"/>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p124: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9" name="Google Shape;1539;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6" name="Google Shape;1546;p125: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fr-FR" dirty="0"/>
              <a:t>https://www.biaudelle.fr/docker-compose/</a:t>
            </a:r>
          </a:p>
          <a:p>
            <a:pPr marL="0" lvl="0" indent="0" algn="l" rtl="0">
              <a:lnSpc>
                <a:spcPct val="100000"/>
              </a:lnSpc>
              <a:spcBef>
                <a:spcPts val="0"/>
              </a:spcBef>
              <a:spcAft>
                <a:spcPts val="0"/>
              </a:spcAft>
              <a:buClr>
                <a:srgbClr val="000000"/>
              </a:buClr>
              <a:buSzPts val="1200"/>
              <a:buFont typeface="Calibri"/>
              <a:buNone/>
            </a:pPr>
            <a:r>
              <a:rPr lang="fr-FR" dirty="0"/>
              <a:t>https://librecours.net/module/picasoft/run/dk01/1-presentation_docker_compose.xhtml</a:t>
            </a:r>
            <a:endParaRPr dirty="0"/>
          </a:p>
        </p:txBody>
      </p:sp>
      <p:sp>
        <p:nvSpPr>
          <p:cNvPr id="1547" name="Google Shape;1547;p125: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226</a:t>
            </a:fld>
            <a:endParaRPr>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24</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p12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0" name="Google Shape;1560;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p127: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568" name="Google Shape;1568;p127: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228</a:t>
            </a:fld>
            <a:endParaRPr>
              <a:solidFill>
                <a:srgbClr val="000000"/>
              </a:solidFill>
              <a:latin typeface="Calibri"/>
              <a:ea typeface="Calibri"/>
              <a:cs typeface="Calibri"/>
              <a:sym typeface="Calibri"/>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p127: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568" name="Google Shape;1568;p127: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229</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975461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p127: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568" name="Google Shape;1568;p127: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230</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5994688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p127: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568" name="Google Shape;1568;p127: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231</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8498588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p127: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568" name="Google Shape;1568;p127: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232</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900152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p127: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dirty="0"/>
          </a:p>
        </p:txBody>
      </p:sp>
      <p:sp>
        <p:nvSpPr>
          <p:cNvPr id="1568" name="Google Shape;1568;p127: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233</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3448266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p127: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dirty="0"/>
          </a:p>
        </p:txBody>
      </p:sp>
      <p:sp>
        <p:nvSpPr>
          <p:cNvPr id="1568" name="Google Shape;1568;p127: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234</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0559360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p128: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1" name="Google Shape;1581;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8" name="Google Shape;1588;p129: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589" name="Google Shape;1589;p129: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236</a:t>
            </a:fld>
            <a:endParaRPr>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25</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8" name="Google Shape;1588;p129: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589" name="Google Shape;1589;p129: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237</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7827156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8" name="Google Shape;1588;p129: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589" name="Google Shape;1589;p129: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238</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4617477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8" name="Google Shape;1588;p129:notes"/>
          <p:cNvSpPr txBox="1">
            <a:spLocks noGrp="1"/>
          </p:cNvSpPr>
          <p:nvPr>
            <p:ph type="body" idx="1"/>
          </p:nvPr>
        </p:nvSpPr>
        <p:spPr>
          <a:xfrm>
            <a:off x="685800" y="4400549"/>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endParaRPr/>
          </a:p>
        </p:txBody>
      </p:sp>
      <p:sp>
        <p:nvSpPr>
          <p:cNvPr id="1589" name="Google Shape;1589;p129:notes"/>
          <p:cNvSpPr txBox="1">
            <a:spLocks noGrp="1"/>
          </p:cNvSpPr>
          <p:nvPr>
            <p:ph type="sldNum" idx="12"/>
          </p:nvPr>
        </p:nvSpPr>
        <p:spPr>
          <a:xfrm>
            <a:off x="3884608" y="8685208"/>
            <a:ext cx="2971800" cy="4587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fr-FR">
                <a:solidFill>
                  <a:srgbClr val="000000"/>
                </a:solidFill>
                <a:latin typeface="Calibri"/>
                <a:ea typeface="Calibri"/>
                <a:cs typeface="Calibri"/>
                <a:sym typeface="Calibri"/>
              </a:rPr>
              <a:t>239</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984812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130: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2" name="Google Shape;1602;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131: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3" name="Google Shape;1613;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p132: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1" name="Google Shape;1621;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p133: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9" name="Google Shape;1629;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p134: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7" name="Google Shape;1637;p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p135: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5" name="Google Shape;1645;p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p13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3" name="Google Shape;1653;p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26</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p137: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1" name="Google Shape;1661;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p138: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9" name="Google Shape;1669;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p139: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7" name="Google Shape;1677;p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p140: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5" name="Google Shape;1685;p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p141: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3" name="Google Shape;1693;p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p142: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a:t>https://subscription.packtpub.com/book/web-development/9781789137231/17/ch17lvl1sec92/overview-of-docker-hub-and-its-operations</a:t>
            </a:r>
            <a:endParaRPr dirty="0"/>
          </a:p>
        </p:txBody>
      </p:sp>
      <p:sp>
        <p:nvSpPr>
          <p:cNvPr id="1701" name="Google Shape;1701;p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204892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p142: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1" name="Google Shape;1701;p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p142: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1" name="Google Shape;1701;p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226810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p142: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1" name="Google Shape;1701;p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247440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p142: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01" name="Google Shape;1701;p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2739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27</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p142: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01" name="Google Shape;1701;p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532137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p142: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01" name="Google Shape;1701;p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96948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p142: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1" name="Google Shape;1701;p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168765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p143: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9" name="Google Shape;1709;p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44: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7" name="Google Shape;1717;p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p145: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5" name="Google Shape;1725;p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4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3" name="Google Shape;1733;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4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3" name="Google Shape;1733;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837280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4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3" name="Google Shape;1733;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516914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4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3" name="Google Shape;1733;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3504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https://www.ionos.fr/digitalguide/sites-internet/developpement-web/quest-ce-que-le-cloud-native/</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30</a:t>
            </a:fld>
            <a:endParaRPr lang="fr-FR"/>
          </a:p>
        </p:txBody>
      </p:sp>
    </p:spTree>
    <p:extLst>
      <p:ext uri="{BB962C8B-B14F-4D97-AF65-F5344CB8AC3E}">
        <p14:creationId xmlns:p14="http://schemas.microsoft.com/office/powerpoint/2010/main" val="200512113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4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3" name="Google Shape;1733;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296656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4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3" name="Google Shape;1733;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414085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4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3" name="Google Shape;1733;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705605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4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3" name="Google Shape;1733;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577248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4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3" name="Google Shape;1733;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262632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4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3" name="Google Shape;1733;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411381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4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3" name="Google Shape;1733;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391501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146:notes"/>
          <p:cNvSpPr txBox="1">
            <a:spLocks noGrp="1"/>
          </p:cNvSpPr>
          <p:nvPr>
            <p:ph type="body" idx="1"/>
          </p:nvPr>
        </p:nvSpPr>
        <p:spPr>
          <a:xfrm>
            <a:off x="685800" y="4400549"/>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3" name="Google Shape;1733;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2861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https://www.ionos.fr/digitalguide/sites-internet/developpement-web/quest-ce-que-le-cloud-native/</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31</a:t>
            </a:fld>
            <a:endParaRPr lang="fr-FR"/>
          </a:p>
        </p:txBody>
      </p:sp>
    </p:spTree>
    <p:extLst>
      <p:ext uri="{BB962C8B-B14F-4D97-AF65-F5344CB8AC3E}">
        <p14:creationId xmlns:p14="http://schemas.microsoft.com/office/powerpoint/2010/main" val="4103920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MA" dirty="0"/>
              <a:t>Sources</a:t>
            </a:r>
          </a:p>
          <a:p>
            <a:r>
              <a:rPr lang="fr-FR" dirty="0"/>
              <a:t>https://www.cloudflare.com/fr-fr/learning/cloud/what-is-the-cloud/</a:t>
            </a:r>
          </a:p>
          <a:p>
            <a:r>
              <a:rPr lang="fr-FR" dirty="0"/>
              <a:t>https://www.journaldunet.fr/web-tech/dictionnaire-du-webmastering/1203309-data-center-definition-traduction-et-acteurs/</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8</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MA" dirty="0"/>
              <a:t>Sources</a:t>
            </a:r>
            <a:endParaRPr lang="fr-FR" dirty="0"/>
          </a:p>
          <a:p>
            <a:r>
              <a:rPr lang="fr-FR" dirty="0"/>
              <a:t>https://www.ionos.fr/digitalguide/sites-internet/developpement-web/quest-ce-que-le-cloud-native/</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33</a:t>
            </a:fld>
            <a:endParaRPr lang="fr-FR"/>
          </a:p>
        </p:txBody>
      </p:sp>
    </p:spTree>
    <p:extLst>
      <p:ext uri="{BB962C8B-B14F-4D97-AF65-F5344CB8AC3E}">
        <p14:creationId xmlns:p14="http://schemas.microsoft.com/office/powerpoint/2010/main" val="2005121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MA" dirty="0"/>
              <a:t>Sources</a:t>
            </a:r>
            <a:endParaRPr lang="fr-FR" dirty="0"/>
          </a:p>
          <a:p>
            <a:r>
              <a:rPr lang="fr-FR" dirty="0"/>
              <a:t>https://learn.microsoft.com/fr-fr/dotnet/architecture/cloud-native/definition</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34</a:t>
            </a:fld>
            <a:endParaRPr lang="fr-FR"/>
          </a:p>
        </p:txBody>
      </p:sp>
    </p:spTree>
    <p:extLst>
      <p:ext uri="{BB962C8B-B14F-4D97-AF65-F5344CB8AC3E}">
        <p14:creationId xmlns:p14="http://schemas.microsoft.com/office/powerpoint/2010/main" val="2005121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MA" dirty="0"/>
              <a:t>Sources :</a:t>
            </a:r>
          </a:p>
          <a:p>
            <a:r>
              <a:rPr lang="fr-FR" dirty="0"/>
              <a:t>https://www.talend.com/fr/resources/cloud-native/</a:t>
            </a:r>
          </a:p>
          <a:p>
            <a:r>
              <a:rPr lang="fr-FR" dirty="0"/>
              <a:t>https://www.adimeo.com/blog/devops-une-r-evolution-en-marche</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36</a:t>
            </a:fld>
            <a:endParaRPr lang="fr-FR"/>
          </a:p>
        </p:txBody>
      </p:sp>
    </p:spTree>
    <p:extLst>
      <p:ext uri="{BB962C8B-B14F-4D97-AF65-F5344CB8AC3E}">
        <p14:creationId xmlns:p14="http://schemas.microsoft.com/office/powerpoint/2010/main" val="2399836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MA" dirty="0"/>
              <a:t>Sources :</a:t>
            </a:r>
          </a:p>
          <a:p>
            <a:r>
              <a:rPr lang="fr-FR" dirty="0"/>
              <a:t>https://www.talend.com/fr/resources/cloud-native/</a:t>
            </a:r>
          </a:p>
          <a:p>
            <a:r>
              <a:rPr lang="fr-FR" dirty="0"/>
              <a:t>https://www.adimeo.com/blog/devops-une-r-evolution-en-marche</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37</a:t>
            </a:fld>
            <a:endParaRPr lang="fr-FR"/>
          </a:p>
        </p:txBody>
      </p:sp>
    </p:spTree>
    <p:extLst>
      <p:ext uri="{BB962C8B-B14F-4D97-AF65-F5344CB8AC3E}">
        <p14:creationId xmlns:p14="http://schemas.microsoft.com/office/powerpoint/2010/main" val="2470722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MA" dirty="0"/>
              <a:t>Sources : https://www.redhat.com/fr/topics/microservices</a:t>
            </a:r>
          </a:p>
          <a:p>
            <a:r>
              <a:rPr lang="fr-MA" dirty="0"/>
              <a:t>https://docs.oracle.com/fr/solutions/learn-architect-microservice/index.html#GUID-BDCEFE30-C883-45D5-B2E6-325C241388A5</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38</a:t>
            </a:fld>
            <a:endParaRPr lang="fr-FR"/>
          </a:p>
        </p:txBody>
      </p:sp>
    </p:spTree>
    <p:extLst>
      <p:ext uri="{BB962C8B-B14F-4D97-AF65-F5344CB8AC3E}">
        <p14:creationId xmlns:p14="http://schemas.microsoft.com/office/powerpoint/2010/main" val="2399836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MA" dirty="0"/>
              <a:t>Sources :</a:t>
            </a:r>
          </a:p>
          <a:p>
            <a:r>
              <a:rPr lang="fr-MA" dirty="0"/>
              <a:t>https://azure.microsoft.com/fr-fr/resources/cloud-computing-dictionary/what-is-a-container/#overview</a:t>
            </a:r>
          </a:p>
          <a:p>
            <a:r>
              <a:rPr lang="fr-MA" dirty="0"/>
              <a:t>https://outpost24.com/fr/produits/securite-cloud</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39</a:t>
            </a:fld>
            <a:endParaRPr lang="fr-FR"/>
          </a:p>
        </p:txBody>
      </p:sp>
    </p:spTree>
    <p:extLst>
      <p:ext uri="{BB962C8B-B14F-4D97-AF65-F5344CB8AC3E}">
        <p14:creationId xmlns:p14="http://schemas.microsoft.com/office/powerpoint/2010/main" val="2399836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https://www.redhat.com/fr/topics/api/what-is-a-rest-api</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43</a:t>
            </a:fld>
            <a:endParaRPr lang="fr-FR"/>
          </a:p>
        </p:txBody>
      </p:sp>
    </p:spTree>
    <p:extLst>
      <p:ext uri="{BB962C8B-B14F-4D97-AF65-F5344CB8AC3E}">
        <p14:creationId xmlns:p14="http://schemas.microsoft.com/office/powerpoint/2010/main" val="2717373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https://www.redhat.com/fr/topics/api/what-is-a-rest-api</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44</a:t>
            </a:fld>
            <a:endParaRPr lang="fr-FR"/>
          </a:p>
        </p:txBody>
      </p:sp>
    </p:spTree>
    <p:extLst>
      <p:ext uri="{BB962C8B-B14F-4D97-AF65-F5344CB8AC3E}">
        <p14:creationId xmlns:p14="http://schemas.microsoft.com/office/powerpoint/2010/main" val="2717373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https://www.astera.com/fr/type/Blog/reste-api-d%C3%A9finition/</a:t>
            </a:r>
          </a:p>
          <a:p>
            <a:r>
              <a:rPr lang="fr-FR" dirty="0"/>
              <a:t>https://phpenthusiast.com/blog/what-is-rest-api</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45</a:t>
            </a:fld>
            <a:endParaRPr lang="fr-FR"/>
          </a:p>
        </p:txBody>
      </p:sp>
    </p:spTree>
    <p:extLst>
      <p:ext uri="{BB962C8B-B14F-4D97-AF65-F5344CB8AC3E}">
        <p14:creationId xmlns:p14="http://schemas.microsoft.com/office/powerpoint/2010/main" val="2717373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https://www.astera.com/fr/type/Blog/reste-api-d%C3%A9finition/</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46</a:t>
            </a:fld>
            <a:endParaRPr lang="fr-FR"/>
          </a:p>
        </p:txBody>
      </p:sp>
    </p:spTree>
    <p:extLst>
      <p:ext uri="{BB962C8B-B14F-4D97-AF65-F5344CB8AC3E}">
        <p14:creationId xmlns:p14="http://schemas.microsoft.com/office/powerpoint/2010/main" val="2717373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MA"/>
              <a:t>Source: https://bi.fr/serveur-informatique-et-cloud-prive-quelles-differences/#:~:text=Pour%20une%20gestion%20en%20toute,fonctionnalit%C3%A9%20et%20de%20performance%20optimal.</a:t>
            </a:r>
            <a:endParaRPr lang="fr-FR" dirty="0"/>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9</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https://fr.w3docs.com/apprendre-html/methodes-http.html</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48</a:t>
            </a:fld>
            <a:endParaRPr lang="fr-FR"/>
          </a:p>
        </p:txBody>
      </p:sp>
    </p:spTree>
    <p:extLst>
      <p:ext uri="{BB962C8B-B14F-4D97-AF65-F5344CB8AC3E}">
        <p14:creationId xmlns:p14="http://schemas.microsoft.com/office/powerpoint/2010/main" val="3506806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https://kinsta.com/fr/base-de-connaissances/qu-est-ce-que-node-js/</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52</a:t>
            </a:fld>
            <a:endParaRPr lang="fr-FR"/>
          </a:p>
        </p:txBody>
      </p:sp>
    </p:spTree>
    <p:extLst>
      <p:ext uri="{BB962C8B-B14F-4D97-AF65-F5344CB8AC3E}">
        <p14:creationId xmlns:p14="http://schemas.microsoft.com/office/powerpoint/2010/main" val="208784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https://kinsta.com/fr/base-de-connaissances/qu-est-ce-que-node-js/</a:t>
            </a:r>
          </a:p>
          <a:p>
            <a:endParaRPr lang="fr-FR" dirty="0"/>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53</a:t>
            </a:fld>
            <a:endParaRPr lang="fr-FR"/>
          </a:p>
        </p:txBody>
      </p:sp>
    </p:spTree>
    <p:extLst>
      <p:ext uri="{BB962C8B-B14F-4D97-AF65-F5344CB8AC3E}">
        <p14:creationId xmlns:p14="http://schemas.microsoft.com/office/powerpoint/2010/main" val="3242542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https://kinsta.com/fr/base-de-connaissances/qu-est-ce-que-node-js/</a:t>
            </a:r>
          </a:p>
          <a:p>
            <a:endParaRPr lang="fr-FR" dirty="0"/>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54</a:t>
            </a:fld>
            <a:endParaRPr lang="fr-FR"/>
          </a:p>
        </p:txBody>
      </p:sp>
    </p:spTree>
    <p:extLst>
      <p:ext uri="{BB962C8B-B14F-4D97-AF65-F5344CB8AC3E}">
        <p14:creationId xmlns:p14="http://schemas.microsoft.com/office/powerpoint/2010/main" val="3242542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https://kinsta.com/fr/base-de-connaissances/qu-est-ce-que-node-js/</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55</a:t>
            </a:fld>
            <a:endParaRPr lang="fr-FR"/>
          </a:p>
        </p:txBody>
      </p:sp>
    </p:spTree>
    <p:extLst>
      <p:ext uri="{BB962C8B-B14F-4D97-AF65-F5344CB8AC3E}">
        <p14:creationId xmlns:p14="http://schemas.microsoft.com/office/powerpoint/2010/main" val="1093963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56</a:t>
            </a:fld>
            <a:endParaRPr lang="fr-FR"/>
          </a:p>
        </p:txBody>
      </p:sp>
    </p:spTree>
    <p:extLst>
      <p:ext uri="{BB962C8B-B14F-4D97-AF65-F5344CB8AC3E}">
        <p14:creationId xmlns:p14="http://schemas.microsoft.com/office/powerpoint/2010/main" val="1093963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https://www.journaldunet.fr/web-tech/developpement/1498875-node-js-quelle-est-la-difference-entre-require-et-import/</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70</a:t>
            </a:fld>
            <a:endParaRPr lang="fr-FR"/>
          </a:p>
        </p:txBody>
      </p:sp>
    </p:spTree>
    <p:extLst>
      <p:ext uri="{BB962C8B-B14F-4D97-AF65-F5344CB8AC3E}">
        <p14:creationId xmlns:p14="http://schemas.microsoft.com/office/powerpoint/2010/main" val="1877275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a:t>https://www.journaldunet.fr/web-tech/developpement/1498875-node-js-quelle-est-la-difference-entre-require-et-import/</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71</a:t>
            </a:fld>
            <a:endParaRPr lang="fr-FR"/>
          </a:p>
        </p:txBody>
      </p:sp>
    </p:spTree>
    <p:extLst>
      <p:ext uri="{BB962C8B-B14F-4D97-AF65-F5344CB8AC3E}">
        <p14:creationId xmlns:p14="http://schemas.microsoft.com/office/powerpoint/2010/main" val="1877275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72</a:t>
            </a:fld>
            <a:endParaRPr lang="fr-FR"/>
          </a:p>
        </p:txBody>
      </p:sp>
    </p:spTree>
    <p:extLst>
      <p:ext uri="{BB962C8B-B14F-4D97-AF65-F5344CB8AC3E}">
        <p14:creationId xmlns:p14="http://schemas.microsoft.com/office/powerpoint/2010/main" val="1877275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73</a:t>
            </a:fld>
            <a:endParaRPr lang="fr-FR"/>
          </a:p>
        </p:txBody>
      </p:sp>
    </p:spTree>
    <p:extLst>
      <p:ext uri="{BB962C8B-B14F-4D97-AF65-F5344CB8AC3E}">
        <p14:creationId xmlns:p14="http://schemas.microsoft.com/office/powerpoint/2010/main" val="1877275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MA" dirty="0"/>
              <a:t>Source: https://bi.fr/serveur-informatique-et-cloud-prive-quelles-differences/#:~:text=Pour%20une%20gestion%20en%20toute,fonctionnalit%C3%A9%20et%20de%20performance%20optimal.</a:t>
            </a:r>
          </a:p>
          <a:p>
            <a:r>
              <a:rPr lang="fr-FR" dirty="0"/>
              <a:t>https://www.bbc.co.uk/bitesize/topics/zv63d2p/articles/zcmbgk7</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10</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https://www.journaldunet.fr/web-tech/guide-de-l-entreprise-digitale/1511313-postman-comment-utiliser-la-plateforme-d-api-no-code/</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79</a:t>
            </a:fld>
            <a:endParaRPr lang="fr-FR"/>
          </a:p>
        </p:txBody>
      </p:sp>
    </p:spTree>
    <p:extLst>
      <p:ext uri="{BB962C8B-B14F-4D97-AF65-F5344CB8AC3E}">
        <p14:creationId xmlns:p14="http://schemas.microsoft.com/office/powerpoint/2010/main" val="3322374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https://www.journaldunet.fr/web-tech/guide-de-l-entreprise-digitale/1511313-postman-comment-utiliser-la-plateforme-d-api-no-code/</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80</a:t>
            </a:fld>
            <a:endParaRPr lang="fr-FR"/>
          </a:p>
        </p:txBody>
      </p:sp>
    </p:spTree>
    <p:extLst>
      <p:ext uri="{BB962C8B-B14F-4D97-AF65-F5344CB8AC3E}">
        <p14:creationId xmlns:p14="http://schemas.microsoft.com/office/powerpoint/2010/main" val="33223742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https://www.vaadata.com/blog/fr/jetons-jwt-et-securite-principes-et-cas-dutilisation/</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105</a:t>
            </a:fld>
            <a:endParaRPr lang="fr-FR"/>
          </a:p>
        </p:txBody>
      </p:sp>
    </p:spTree>
    <p:extLst>
      <p:ext uri="{BB962C8B-B14F-4D97-AF65-F5344CB8AC3E}">
        <p14:creationId xmlns:p14="http://schemas.microsoft.com/office/powerpoint/2010/main" val="2922183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a:t>https://www.vaadata.com/blog/fr/jetons-jwt-et-securite-principes-et-cas-dutilisation/</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106</a:t>
            </a:fld>
            <a:endParaRPr lang="fr-FR"/>
          </a:p>
        </p:txBody>
      </p:sp>
    </p:spTree>
    <p:extLst>
      <p:ext uri="{BB962C8B-B14F-4D97-AF65-F5344CB8AC3E}">
        <p14:creationId xmlns:p14="http://schemas.microsoft.com/office/powerpoint/2010/main" val="2922183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a:t>https://www.vaadata.com/blog/fr/jetons-jwt-et-securite-principes-et-cas-dutilisation/</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107</a:t>
            </a:fld>
            <a:endParaRPr lang="fr-FR"/>
          </a:p>
        </p:txBody>
      </p:sp>
    </p:spTree>
    <p:extLst>
      <p:ext uri="{BB962C8B-B14F-4D97-AF65-F5344CB8AC3E}">
        <p14:creationId xmlns:p14="http://schemas.microsoft.com/office/powerpoint/2010/main" val="29221839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https://www.authgear.com/post/password-hashing-salting</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110</a:t>
            </a:fld>
            <a:endParaRPr lang="fr-FR"/>
          </a:p>
        </p:txBody>
      </p:sp>
    </p:spTree>
    <p:extLst>
      <p:ext uri="{BB962C8B-B14F-4D97-AF65-F5344CB8AC3E}">
        <p14:creationId xmlns:p14="http://schemas.microsoft.com/office/powerpoint/2010/main" val="3145008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FR" dirty="0"/>
              <a:t>https://geekflare.com/fr/user-authentication-with-jwt-in-nodejs/</a:t>
            </a:r>
          </a:p>
          <a:p>
            <a:r>
              <a:rPr lang="fr-FR" dirty="0"/>
              <a:t>https://openclassrooms.com/fr/courses/6390246-passez-au-full-stack-avec-node-js-express-et-mongodb/6466605-configurez-le-middleware-dauthentification</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115</a:t>
            </a:fld>
            <a:endParaRPr lang="fr-FR"/>
          </a:p>
        </p:txBody>
      </p:sp>
    </p:spTree>
    <p:extLst>
      <p:ext uri="{BB962C8B-B14F-4D97-AF65-F5344CB8AC3E}">
        <p14:creationId xmlns:p14="http://schemas.microsoft.com/office/powerpoint/2010/main" val="2422261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a:t>
            </a:r>
          </a:p>
          <a:p>
            <a:r>
              <a:rPr lang="fr-FR" dirty="0"/>
              <a:t>https://www.invivoo.com/introduction-aux-architectures-micro-services/#:~:text=Un%20micro%2Dservice%20est%20une,ayant%20une%20seule%20responsabilit%C3%A9%20ind%C3%A9pendante.</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120</a:t>
            </a:fld>
            <a:endParaRPr lang="fr-FR"/>
          </a:p>
        </p:txBody>
      </p:sp>
    </p:spTree>
    <p:extLst>
      <p:ext uri="{BB962C8B-B14F-4D97-AF65-F5344CB8AC3E}">
        <p14:creationId xmlns:p14="http://schemas.microsoft.com/office/powerpoint/2010/main" val="40788992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Sources : </a:t>
            </a:r>
          </a:p>
          <a:p>
            <a:r>
              <a:rPr lang="fr-FR" dirty="0"/>
              <a:t>https://stacktraceback.com/architecture-microservices/</a:t>
            </a:r>
          </a:p>
          <a:p>
            <a:r>
              <a:rPr lang="fr-FR" dirty="0"/>
              <a:t>Vidéo :</a:t>
            </a:r>
          </a:p>
          <a:p>
            <a:r>
              <a:rPr lang="fr-FR" dirty="0"/>
              <a:t>https://www.youtube.com/watch?v=ucHwp1jUS2w</a:t>
            </a:r>
          </a:p>
          <a:p>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121</a:t>
            </a:fld>
            <a:endParaRPr lang="fr-FR"/>
          </a:p>
        </p:txBody>
      </p:sp>
    </p:spTree>
    <p:extLst>
      <p:ext uri="{BB962C8B-B14F-4D97-AF65-F5344CB8AC3E}">
        <p14:creationId xmlns:p14="http://schemas.microsoft.com/office/powerpoint/2010/main" val="5501867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Sources : </a:t>
            </a:r>
          </a:p>
          <a:p>
            <a:r>
              <a:rPr lang="fr-FR" dirty="0"/>
              <a:t>https://stacktraceback.com/architecture-microservices/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122</a:t>
            </a:fld>
            <a:endParaRPr lang="fr-FR"/>
          </a:p>
        </p:txBody>
      </p:sp>
    </p:spTree>
    <p:extLst>
      <p:ext uri="{BB962C8B-B14F-4D97-AF65-F5344CB8AC3E}">
        <p14:creationId xmlns:p14="http://schemas.microsoft.com/office/powerpoint/2010/main" val="3360243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12</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Sources : </a:t>
            </a:r>
          </a:p>
          <a:p>
            <a:r>
              <a:rPr lang="fr-FR" dirty="0"/>
              <a:t>https://openclassrooms.com/fr/courses/4668056-construisez-des-microservices/7651431-apprehendez-larchitecture-microservices</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124</a:t>
            </a:fld>
            <a:endParaRPr lang="fr-FR"/>
          </a:p>
        </p:txBody>
      </p:sp>
    </p:spTree>
    <p:extLst>
      <p:ext uri="{BB962C8B-B14F-4D97-AF65-F5344CB8AC3E}">
        <p14:creationId xmlns:p14="http://schemas.microsoft.com/office/powerpoint/2010/main" val="208878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Sources : </a:t>
            </a:r>
          </a:p>
          <a:p>
            <a:r>
              <a:rPr lang="fr-FR" dirty="0"/>
              <a:t>https://openclassrooms.com/fr/courses/4668056-construisez-des-microservices/7651431-apprehendez-larchitecture-microservices</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125</a:t>
            </a:fld>
            <a:endParaRPr lang="fr-FR"/>
          </a:p>
        </p:txBody>
      </p:sp>
    </p:spTree>
    <p:extLst>
      <p:ext uri="{BB962C8B-B14F-4D97-AF65-F5344CB8AC3E}">
        <p14:creationId xmlns:p14="http://schemas.microsoft.com/office/powerpoint/2010/main" val="9184396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Sources : </a:t>
            </a:r>
          </a:p>
          <a:p>
            <a:r>
              <a:rPr lang="fr-FR" dirty="0"/>
              <a:t>https://www.softfluent.fr/blog/microservices/</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126</a:t>
            </a:fld>
            <a:endParaRPr lang="fr-FR"/>
          </a:p>
        </p:txBody>
      </p:sp>
    </p:spTree>
    <p:extLst>
      <p:ext uri="{BB962C8B-B14F-4D97-AF65-F5344CB8AC3E}">
        <p14:creationId xmlns:p14="http://schemas.microsoft.com/office/powerpoint/2010/main" val="21141228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Sources : </a:t>
            </a:r>
          </a:p>
          <a:p>
            <a:r>
              <a:rPr lang="fr-FR" dirty="0"/>
              <a:t>https://openclassrooms.com/fr/courses/4668056-construisez-des-microservices/7651431-apprehendez-larchitecture-microservices</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127</a:t>
            </a:fld>
            <a:endParaRPr lang="fr-FR"/>
          </a:p>
        </p:txBody>
      </p:sp>
    </p:spTree>
    <p:extLst>
      <p:ext uri="{BB962C8B-B14F-4D97-AF65-F5344CB8AC3E}">
        <p14:creationId xmlns:p14="http://schemas.microsoft.com/office/powerpoint/2010/main" val="2868586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128</a:t>
            </a:fld>
            <a:endParaRPr lang="fr-FR"/>
          </a:p>
        </p:txBody>
      </p:sp>
    </p:spTree>
    <p:extLst>
      <p:ext uri="{BB962C8B-B14F-4D97-AF65-F5344CB8AC3E}">
        <p14:creationId xmlns:p14="http://schemas.microsoft.com/office/powerpoint/2010/main" val="35136804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https://stacktraceback.com/architecture-microservices/#Architecture_microservices</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129</a:t>
            </a:fld>
            <a:endParaRPr lang="fr-FR"/>
          </a:p>
        </p:txBody>
      </p:sp>
    </p:spTree>
    <p:extLst>
      <p:ext uri="{BB962C8B-B14F-4D97-AF65-F5344CB8AC3E}">
        <p14:creationId xmlns:p14="http://schemas.microsoft.com/office/powerpoint/2010/main" val="6484513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Sources : </a:t>
            </a:r>
          </a:p>
          <a:p>
            <a:r>
              <a:rPr lang="fr-FR" dirty="0"/>
              <a:t>https://microservices.io/articles/whoisusingmicroservices.html#:~:text=Hailo,at%20Re%3AInvent%20and%20Keynote</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130</a:t>
            </a:fld>
            <a:endParaRPr lang="fr-FR"/>
          </a:p>
        </p:txBody>
      </p:sp>
    </p:spTree>
    <p:extLst>
      <p:ext uri="{BB962C8B-B14F-4D97-AF65-F5344CB8AC3E}">
        <p14:creationId xmlns:p14="http://schemas.microsoft.com/office/powerpoint/2010/main" val="36402904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Sources : </a:t>
            </a:r>
          </a:p>
          <a:p>
            <a:r>
              <a:rPr lang="fr-FR" dirty="0"/>
              <a:t>https://stacktraceback.com/architecture-microservices/</a:t>
            </a:r>
          </a:p>
          <a:p>
            <a:r>
              <a:rPr lang="fr-FR" dirty="0"/>
              <a:t>https://nexworld.fr/architecture-microservices-meilleur-mode-de-communication-entre-microservices/</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132</a:t>
            </a:fld>
            <a:endParaRPr lang="fr-FR"/>
          </a:p>
        </p:txBody>
      </p:sp>
    </p:spTree>
    <p:extLst>
      <p:ext uri="{BB962C8B-B14F-4D97-AF65-F5344CB8AC3E}">
        <p14:creationId xmlns:p14="http://schemas.microsoft.com/office/powerpoint/2010/main" val="4209482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Sources : https://nexworld.fr/architecture-microservices-meilleur-mode-de-communication-entre-microservices/</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133</a:t>
            </a:fld>
            <a:endParaRPr lang="fr-FR"/>
          </a:p>
        </p:txBody>
      </p:sp>
    </p:spTree>
    <p:extLst>
      <p:ext uri="{BB962C8B-B14F-4D97-AF65-F5344CB8AC3E}">
        <p14:creationId xmlns:p14="http://schemas.microsoft.com/office/powerpoint/2010/main" val="36049182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Sources : https://nexworld.fr/architecture-microservices-meilleur-mode-de-communication-entre-microservices/</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134</a:t>
            </a:fld>
            <a:endParaRPr lang="fr-FR"/>
          </a:p>
        </p:txBody>
      </p:sp>
    </p:spTree>
    <p:extLst>
      <p:ext uri="{BB962C8B-B14F-4D97-AF65-F5344CB8AC3E}">
        <p14:creationId xmlns:p14="http://schemas.microsoft.com/office/powerpoint/2010/main" val="2343596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MA" dirty="0"/>
              <a:t>Sources</a:t>
            </a:r>
          </a:p>
          <a:p>
            <a:r>
              <a:rPr lang="fr-MA" dirty="0"/>
              <a:t>https://cloud-computing.developpez.com/actu/317029/Les-cinq-principaux-fournisseurs-de-cloud-ont-realise-47-5-milliards-de-dollars-de-recettes-trimestrielles-Microsoft-et-Amazon-ayant-genere-65-pourcent-de-ces-recettes-d-apres-Stock-Apps/</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14</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Sources : https://nexworld.fr/architecture-microservices-meilleur-mode-de-communication-entre-microservices/</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135</a:t>
            </a:fld>
            <a:endParaRPr lang="fr-FR"/>
          </a:p>
        </p:txBody>
      </p:sp>
    </p:spTree>
    <p:extLst>
      <p:ext uri="{BB962C8B-B14F-4D97-AF65-F5344CB8AC3E}">
        <p14:creationId xmlns:p14="http://schemas.microsoft.com/office/powerpoint/2010/main" val="21975944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136</a:t>
            </a:fld>
            <a:endParaRPr lang="fr-FR"/>
          </a:p>
        </p:txBody>
      </p:sp>
    </p:spTree>
    <p:extLst>
      <p:ext uri="{BB962C8B-B14F-4D97-AF65-F5344CB8AC3E}">
        <p14:creationId xmlns:p14="http://schemas.microsoft.com/office/powerpoint/2010/main" val="2200342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 Formation </a:t>
            </a:r>
            <a:r>
              <a:rPr lang="fr-FR" dirty="0" err="1"/>
              <a:t>Udemy</a:t>
            </a:r>
            <a:r>
              <a:rPr lang="fr-FR" dirty="0"/>
              <a:t>-</a:t>
            </a:r>
            <a:r>
              <a:rPr lang="en-US" dirty="0"/>
              <a:t>Microservices Architecture - The Complete Guide 2020</a:t>
            </a:r>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138</a:t>
            </a:fld>
            <a:endParaRPr lang="fr-FR"/>
          </a:p>
        </p:txBody>
      </p:sp>
    </p:spTree>
    <p:extLst>
      <p:ext uri="{BB962C8B-B14F-4D97-AF65-F5344CB8AC3E}">
        <p14:creationId xmlns:p14="http://schemas.microsoft.com/office/powerpoint/2010/main" val="20154479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 Formation </a:t>
            </a:r>
            <a:r>
              <a:rPr lang="fr-FR" dirty="0" err="1"/>
              <a:t>Udemy</a:t>
            </a:r>
            <a:r>
              <a:rPr lang="fr-FR" dirty="0"/>
              <a:t>-</a:t>
            </a:r>
            <a:r>
              <a:rPr lang="en-US" dirty="0"/>
              <a:t>Microservices Architecture - The Complete Guide 2020</a:t>
            </a:r>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139</a:t>
            </a:fld>
            <a:endParaRPr lang="fr-FR"/>
          </a:p>
        </p:txBody>
      </p:sp>
    </p:spTree>
    <p:extLst>
      <p:ext uri="{BB962C8B-B14F-4D97-AF65-F5344CB8AC3E}">
        <p14:creationId xmlns:p14="http://schemas.microsoft.com/office/powerpoint/2010/main" val="3427985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 Formation </a:t>
            </a:r>
            <a:r>
              <a:rPr lang="fr-FR" dirty="0" err="1"/>
              <a:t>Udemy</a:t>
            </a:r>
            <a:r>
              <a:rPr lang="fr-FR" dirty="0"/>
              <a:t>-</a:t>
            </a:r>
            <a:r>
              <a:rPr lang="en-US" dirty="0"/>
              <a:t>Microservices Architecture - The Complete Guide 2020</a:t>
            </a:r>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140</a:t>
            </a:fld>
            <a:endParaRPr lang="fr-FR"/>
          </a:p>
        </p:txBody>
      </p:sp>
    </p:spTree>
    <p:extLst>
      <p:ext uri="{BB962C8B-B14F-4D97-AF65-F5344CB8AC3E}">
        <p14:creationId xmlns:p14="http://schemas.microsoft.com/office/powerpoint/2010/main" val="16982359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Formation </a:t>
            </a:r>
            <a:r>
              <a:rPr lang="fr-FR" dirty="0" err="1"/>
              <a:t>Udemy</a:t>
            </a:r>
            <a:r>
              <a:rPr lang="fr-FR" dirty="0"/>
              <a:t> : </a:t>
            </a:r>
            <a:r>
              <a:rPr lang="en-US" dirty="0"/>
              <a:t>Microservices Architecture - The Complete Guide 2020</a:t>
            </a:r>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141</a:t>
            </a:fld>
            <a:endParaRPr lang="fr-FR"/>
          </a:p>
        </p:txBody>
      </p:sp>
    </p:spTree>
    <p:extLst>
      <p:ext uri="{BB962C8B-B14F-4D97-AF65-F5344CB8AC3E}">
        <p14:creationId xmlns:p14="http://schemas.microsoft.com/office/powerpoint/2010/main" val="16444608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 Formation </a:t>
            </a:r>
            <a:r>
              <a:rPr lang="fr-FR" dirty="0" err="1"/>
              <a:t>Udemy</a:t>
            </a:r>
            <a:r>
              <a:rPr lang="fr-FR" dirty="0"/>
              <a:t>-</a:t>
            </a:r>
            <a:r>
              <a:rPr lang="en-US" dirty="0"/>
              <a:t>Microservices Architecture - The Complete Guide 2020</a:t>
            </a:r>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142</a:t>
            </a:fld>
            <a:endParaRPr lang="fr-FR"/>
          </a:p>
        </p:txBody>
      </p:sp>
    </p:spTree>
    <p:extLst>
      <p:ext uri="{BB962C8B-B14F-4D97-AF65-F5344CB8AC3E}">
        <p14:creationId xmlns:p14="http://schemas.microsoft.com/office/powerpoint/2010/main" val="23052772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 Formation </a:t>
            </a:r>
            <a:r>
              <a:rPr lang="fr-FR" dirty="0" err="1"/>
              <a:t>Udemy</a:t>
            </a:r>
            <a:r>
              <a:rPr lang="fr-FR" dirty="0"/>
              <a:t>-</a:t>
            </a:r>
            <a:r>
              <a:rPr lang="en-US" dirty="0"/>
              <a:t>Microservices Architecture - The Complete Guide 2020</a:t>
            </a:r>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143</a:t>
            </a:fld>
            <a:endParaRPr lang="fr-FR"/>
          </a:p>
        </p:txBody>
      </p:sp>
    </p:spTree>
    <p:extLst>
      <p:ext uri="{BB962C8B-B14F-4D97-AF65-F5344CB8AC3E}">
        <p14:creationId xmlns:p14="http://schemas.microsoft.com/office/powerpoint/2010/main" val="4148344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 Formation </a:t>
            </a:r>
            <a:r>
              <a:rPr lang="fr-FR" dirty="0" err="1"/>
              <a:t>Udemy</a:t>
            </a:r>
            <a:r>
              <a:rPr lang="fr-FR" dirty="0"/>
              <a:t>-</a:t>
            </a:r>
            <a:r>
              <a:rPr lang="en-US" dirty="0"/>
              <a:t>Microservices Architecture - The Complete Guide 2020</a:t>
            </a:r>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144</a:t>
            </a:fld>
            <a:endParaRPr lang="fr-FR"/>
          </a:p>
        </p:txBody>
      </p:sp>
    </p:spTree>
    <p:extLst>
      <p:ext uri="{BB962C8B-B14F-4D97-AF65-F5344CB8AC3E}">
        <p14:creationId xmlns:p14="http://schemas.microsoft.com/office/powerpoint/2010/main" val="10572698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 Formation </a:t>
            </a:r>
            <a:r>
              <a:rPr lang="fr-FR" dirty="0" err="1"/>
              <a:t>Udemy</a:t>
            </a:r>
            <a:r>
              <a:rPr lang="fr-FR" dirty="0"/>
              <a:t>-</a:t>
            </a:r>
            <a:r>
              <a:rPr lang="en-US" dirty="0"/>
              <a:t>Microservices Architecture - The Complete Guide 2020</a:t>
            </a:r>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145</a:t>
            </a:fld>
            <a:endParaRPr lang="fr-FR"/>
          </a:p>
        </p:txBody>
      </p:sp>
    </p:spTree>
    <p:extLst>
      <p:ext uri="{BB962C8B-B14F-4D97-AF65-F5344CB8AC3E}">
        <p14:creationId xmlns:p14="http://schemas.microsoft.com/office/powerpoint/2010/main" val="1479807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MA" dirty="0"/>
              <a:t>Sources</a:t>
            </a:r>
          </a:p>
          <a:p>
            <a:r>
              <a:rPr lang="fr-MA" dirty="0"/>
              <a:t>https://www.redhat.com/fr/topics/cloud-computing/public-cloud-vs-private-cloud-and-hybrid-cloud</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16</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 Formation </a:t>
            </a:r>
            <a:r>
              <a:rPr lang="fr-FR" dirty="0" err="1"/>
              <a:t>Udemy</a:t>
            </a:r>
            <a:r>
              <a:rPr lang="fr-FR" dirty="0"/>
              <a:t>-</a:t>
            </a:r>
            <a:r>
              <a:rPr lang="en-US" dirty="0"/>
              <a:t>Microservices Architecture - The Complete Guide 2020</a:t>
            </a:r>
            <a:endParaRPr lang="fr-FR" dirty="0"/>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146</a:t>
            </a:fld>
            <a:endParaRPr lang="fr-FR"/>
          </a:p>
        </p:txBody>
      </p:sp>
    </p:spTree>
    <p:extLst>
      <p:ext uri="{BB962C8B-B14F-4D97-AF65-F5344CB8AC3E}">
        <p14:creationId xmlns:p14="http://schemas.microsoft.com/office/powerpoint/2010/main" val="8037782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http://www.differencebetween.net/technology/difference-between-api-and-microservices/</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149</a:t>
            </a:fld>
            <a:endParaRPr lang="fr-FR"/>
          </a:p>
        </p:txBody>
      </p:sp>
    </p:spTree>
    <p:extLst>
      <p:ext uri="{BB962C8B-B14F-4D97-AF65-F5344CB8AC3E}">
        <p14:creationId xmlns:p14="http://schemas.microsoft.com/office/powerpoint/2010/main" val="15379085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http://www.differencebetween.net/technology/difference-between-api-and-microservices/</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150</a:t>
            </a:fld>
            <a:endParaRPr lang="fr-FR"/>
          </a:p>
        </p:txBody>
      </p:sp>
    </p:spTree>
    <p:extLst>
      <p:ext uri="{BB962C8B-B14F-4D97-AF65-F5344CB8AC3E}">
        <p14:creationId xmlns:p14="http://schemas.microsoft.com/office/powerpoint/2010/main" val="24889266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152</a:t>
            </a:fld>
            <a:endParaRPr lang="fr-FR"/>
          </a:p>
        </p:txBody>
      </p:sp>
    </p:spTree>
    <p:extLst>
      <p:ext uri="{BB962C8B-B14F-4D97-AF65-F5344CB8AC3E}">
        <p14:creationId xmlns:p14="http://schemas.microsoft.com/office/powerpoint/2010/main" val="2430797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153</a:t>
            </a:fld>
            <a:endParaRPr lang="fr-FR"/>
          </a:p>
        </p:txBody>
      </p:sp>
    </p:spTree>
    <p:extLst>
      <p:ext uri="{BB962C8B-B14F-4D97-AF65-F5344CB8AC3E}">
        <p14:creationId xmlns:p14="http://schemas.microsoft.com/office/powerpoint/2010/main" val="36280951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154</a:t>
            </a:fld>
            <a:endParaRPr lang="fr-FR"/>
          </a:p>
        </p:txBody>
      </p:sp>
    </p:spTree>
    <p:extLst>
      <p:ext uri="{BB962C8B-B14F-4D97-AF65-F5344CB8AC3E}">
        <p14:creationId xmlns:p14="http://schemas.microsoft.com/office/powerpoint/2010/main" val="39328327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155</a:t>
            </a:fld>
            <a:endParaRPr lang="fr-FR"/>
          </a:p>
        </p:txBody>
      </p:sp>
    </p:spTree>
    <p:extLst>
      <p:ext uri="{BB962C8B-B14F-4D97-AF65-F5344CB8AC3E}">
        <p14:creationId xmlns:p14="http://schemas.microsoft.com/office/powerpoint/2010/main" val="4044480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156</a:t>
            </a:fld>
            <a:endParaRPr lang="fr-FR"/>
          </a:p>
        </p:txBody>
      </p:sp>
    </p:spTree>
    <p:extLst>
      <p:ext uri="{BB962C8B-B14F-4D97-AF65-F5344CB8AC3E}">
        <p14:creationId xmlns:p14="http://schemas.microsoft.com/office/powerpoint/2010/main" val="31435748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157</a:t>
            </a:fld>
            <a:endParaRPr lang="fr-FR"/>
          </a:p>
        </p:txBody>
      </p:sp>
    </p:spTree>
    <p:extLst>
      <p:ext uri="{BB962C8B-B14F-4D97-AF65-F5344CB8AC3E}">
        <p14:creationId xmlns:p14="http://schemas.microsoft.com/office/powerpoint/2010/main" val="4504660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158</a:t>
            </a:fld>
            <a:endParaRPr lang="fr-FR"/>
          </a:p>
        </p:txBody>
      </p:sp>
    </p:spTree>
    <p:extLst>
      <p:ext uri="{BB962C8B-B14F-4D97-AF65-F5344CB8AC3E}">
        <p14:creationId xmlns:p14="http://schemas.microsoft.com/office/powerpoint/2010/main" val="3419943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MA" dirty="0"/>
              <a:t>Sources</a:t>
            </a:r>
          </a:p>
          <a:p>
            <a:r>
              <a:rPr lang="fr-MA" dirty="0"/>
              <a:t>https://www.redhat.com/fr/topics/cloud-computing/public-cloud-vs-private-cloud-and-hybrid-cloud</a:t>
            </a:r>
          </a:p>
          <a:p>
            <a:r>
              <a:rPr lang="fr-MA" dirty="0"/>
              <a:t>https://fcmicro.net/cloud-prive/</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17</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159</a:t>
            </a:fld>
            <a:endParaRPr lang="fr-FR"/>
          </a:p>
        </p:txBody>
      </p:sp>
    </p:spTree>
    <p:extLst>
      <p:ext uri="{BB962C8B-B14F-4D97-AF65-F5344CB8AC3E}">
        <p14:creationId xmlns:p14="http://schemas.microsoft.com/office/powerpoint/2010/main" val="12753480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160</a:t>
            </a:fld>
            <a:endParaRPr lang="fr-FR"/>
          </a:p>
        </p:txBody>
      </p:sp>
    </p:spTree>
    <p:extLst>
      <p:ext uri="{BB962C8B-B14F-4D97-AF65-F5344CB8AC3E}">
        <p14:creationId xmlns:p14="http://schemas.microsoft.com/office/powerpoint/2010/main" val="27787862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161</a:t>
            </a:fld>
            <a:endParaRPr lang="fr-FR"/>
          </a:p>
        </p:txBody>
      </p:sp>
    </p:spTree>
    <p:extLst>
      <p:ext uri="{BB962C8B-B14F-4D97-AF65-F5344CB8AC3E}">
        <p14:creationId xmlns:p14="http://schemas.microsoft.com/office/powerpoint/2010/main" val="23387247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162</a:t>
            </a:fld>
            <a:endParaRPr lang="fr-FR"/>
          </a:p>
        </p:txBody>
      </p:sp>
    </p:spTree>
    <p:extLst>
      <p:ext uri="{BB962C8B-B14F-4D97-AF65-F5344CB8AC3E}">
        <p14:creationId xmlns:p14="http://schemas.microsoft.com/office/powerpoint/2010/main" val="18940309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163</a:t>
            </a:fld>
            <a:endParaRPr lang="fr-FR"/>
          </a:p>
        </p:txBody>
      </p:sp>
    </p:spTree>
    <p:extLst>
      <p:ext uri="{BB962C8B-B14F-4D97-AF65-F5344CB8AC3E}">
        <p14:creationId xmlns:p14="http://schemas.microsoft.com/office/powerpoint/2010/main" val="20397568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164</a:t>
            </a:fld>
            <a:endParaRPr lang="fr-FR"/>
          </a:p>
        </p:txBody>
      </p:sp>
    </p:spTree>
    <p:extLst>
      <p:ext uri="{BB962C8B-B14F-4D97-AF65-F5344CB8AC3E}">
        <p14:creationId xmlns:p14="http://schemas.microsoft.com/office/powerpoint/2010/main" val="7768310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165</a:t>
            </a:fld>
            <a:endParaRPr lang="fr-FR"/>
          </a:p>
        </p:txBody>
      </p:sp>
    </p:spTree>
    <p:extLst>
      <p:ext uri="{BB962C8B-B14F-4D97-AF65-F5344CB8AC3E}">
        <p14:creationId xmlns:p14="http://schemas.microsoft.com/office/powerpoint/2010/main" val="1401907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166</a:t>
            </a:fld>
            <a:endParaRPr lang="fr-FR"/>
          </a:p>
        </p:txBody>
      </p:sp>
    </p:spTree>
    <p:extLst>
      <p:ext uri="{BB962C8B-B14F-4D97-AF65-F5344CB8AC3E}">
        <p14:creationId xmlns:p14="http://schemas.microsoft.com/office/powerpoint/2010/main" val="19933648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167</a:t>
            </a:fld>
            <a:endParaRPr lang="fr-FR"/>
          </a:p>
        </p:txBody>
      </p:sp>
    </p:spTree>
    <p:extLst>
      <p:ext uri="{BB962C8B-B14F-4D97-AF65-F5344CB8AC3E}">
        <p14:creationId xmlns:p14="http://schemas.microsoft.com/office/powerpoint/2010/main" val="30986656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168</a:t>
            </a:fld>
            <a:endParaRPr lang="fr-FR"/>
          </a:p>
        </p:txBody>
      </p:sp>
    </p:spTree>
    <p:extLst>
      <p:ext uri="{BB962C8B-B14F-4D97-AF65-F5344CB8AC3E}">
        <p14:creationId xmlns:p14="http://schemas.microsoft.com/office/powerpoint/2010/main" val="3896158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commentaires 2"/>
          <p:cNvSpPr>
            <a:spLocks noGrp="1"/>
          </p:cNvSpPr>
          <p:nvPr>
            <p:ph type="body" idx="1"/>
          </p:nvPr>
        </p:nvSpPr>
        <p:spPr/>
        <p:txBody>
          <a:bodyPr/>
          <a:lstStyle/>
          <a:p>
            <a:r>
              <a:rPr lang="fr-MA" dirty="0"/>
              <a:t>Sources</a:t>
            </a:r>
          </a:p>
          <a:p>
            <a:r>
              <a:rPr lang="fr-MA" dirty="0"/>
              <a:t>https://www.redhat.com/fr/topics/cloud-computing/public-cloud-vs-private-cloud-and-hybrid-cloud</a:t>
            </a:r>
          </a:p>
        </p:txBody>
      </p:sp>
      <p:sp>
        <p:nvSpPr>
          <p:cNvPr id="4" name="Espace réservé du numéro de diapositive 3"/>
          <p:cNvSpPr>
            <a:spLocks noGrp="1"/>
          </p:cNvSpPr>
          <p:nvPr>
            <p:ph type="sldNum" sz="quarter" idx="10"/>
          </p:nvPr>
        </p:nvSpPr>
        <p:spPr/>
        <p:txBody>
          <a:bodyPr/>
          <a:lstStyle/>
          <a:p>
            <a:pPr lvl="0"/>
            <a:fld id="{91383D83-059A-7442-895C-AAA9B232189E}" type="slidenum">
              <a:rPr lang="fr-FR" smtClean="0"/>
              <a:t>18</a:t>
            </a:fld>
            <a:endParaRPr lang="fr-FR"/>
          </a:p>
        </p:txBody>
      </p:sp>
    </p:spTree>
    <p:extLst>
      <p:ext uri="{BB962C8B-B14F-4D97-AF65-F5344CB8AC3E}">
        <p14:creationId xmlns:p14="http://schemas.microsoft.com/office/powerpoint/2010/main" val="101594897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169</a:t>
            </a:fld>
            <a:endParaRPr lang="fr-FR"/>
          </a:p>
        </p:txBody>
      </p:sp>
    </p:spTree>
    <p:extLst>
      <p:ext uri="{BB962C8B-B14F-4D97-AF65-F5344CB8AC3E}">
        <p14:creationId xmlns:p14="http://schemas.microsoft.com/office/powerpoint/2010/main" val="21854523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170</a:t>
            </a:fld>
            <a:endParaRPr lang="fr-FR"/>
          </a:p>
        </p:txBody>
      </p:sp>
    </p:spTree>
    <p:extLst>
      <p:ext uri="{BB962C8B-B14F-4D97-AF65-F5344CB8AC3E}">
        <p14:creationId xmlns:p14="http://schemas.microsoft.com/office/powerpoint/2010/main" val="3241543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171</a:t>
            </a:fld>
            <a:endParaRPr lang="fr-FR"/>
          </a:p>
        </p:txBody>
      </p:sp>
    </p:spTree>
    <p:extLst>
      <p:ext uri="{BB962C8B-B14F-4D97-AF65-F5344CB8AC3E}">
        <p14:creationId xmlns:p14="http://schemas.microsoft.com/office/powerpoint/2010/main" val="20943052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172</a:t>
            </a:fld>
            <a:endParaRPr lang="fr-FR"/>
          </a:p>
        </p:txBody>
      </p:sp>
    </p:spTree>
    <p:extLst>
      <p:ext uri="{BB962C8B-B14F-4D97-AF65-F5344CB8AC3E}">
        <p14:creationId xmlns:p14="http://schemas.microsoft.com/office/powerpoint/2010/main" val="6220688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173</a:t>
            </a:fld>
            <a:endParaRPr lang="fr-FR"/>
          </a:p>
        </p:txBody>
      </p:sp>
    </p:spTree>
    <p:extLst>
      <p:ext uri="{BB962C8B-B14F-4D97-AF65-F5344CB8AC3E}">
        <p14:creationId xmlns:p14="http://schemas.microsoft.com/office/powerpoint/2010/main" val="14526738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174</a:t>
            </a:fld>
            <a:endParaRPr lang="fr-FR"/>
          </a:p>
        </p:txBody>
      </p:sp>
    </p:spTree>
    <p:extLst>
      <p:ext uri="{BB962C8B-B14F-4D97-AF65-F5344CB8AC3E}">
        <p14:creationId xmlns:p14="http://schemas.microsoft.com/office/powerpoint/2010/main" val="39516443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175</a:t>
            </a:fld>
            <a:endParaRPr lang="fr-FR"/>
          </a:p>
        </p:txBody>
      </p:sp>
    </p:spTree>
    <p:extLst>
      <p:ext uri="{BB962C8B-B14F-4D97-AF65-F5344CB8AC3E}">
        <p14:creationId xmlns:p14="http://schemas.microsoft.com/office/powerpoint/2010/main" val="32637946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https://techblog.cisco.com/blog/backyards-api-gateway</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176</a:t>
            </a:fld>
            <a:endParaRPr lang="fr-FR"/>
          </a:p>
        </p:txBody>
      </p:sp>
    </p:spTree>
    <p:extLst>
      <p:ext uri="{BB962C8B-B14F-4D97-AF65-F5344CB8AC3E}">
        <p14:creationId xmlns:p14="http://schemas.microsoft.com/office/powerpoint/2010/main" val="296383365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Source: https://sharmilas.medium.com/get-started-with-rabbitmq-in-node-js-1adb18d019d0</a:t>
            </a:r>
          </a:p>
          <a:p>
            <a:endParaRPr lang="fr-FR" dirty="0"/>
          </a:p>
          <a:p>
            <a:r>
              <a:rPr lang="fr-FR" dirty="0"/>
              <a:t>https://www.cloudamqp.com/blog/part1-rabbitmq-for-beginners-what-is-rabbitmq.html</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178</a:t>
            </a:fld>
            <a:endParaRPr lang="fr-FR"/>
          </a:p>
        </p:txBody>
      </p:sp>
    </p:spTree>
    <p:extLst>
      <p:ext uri="{BB962C8B-B14F-4D97-AF65-F5344CB8AC3E}">
        <p14:creationId xmlns:p14="http://schemas.microsoft.com/office/powerpoint/2010/main" val="30143229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http://igm.univ-mlv.fr/~dr/XPOSE2011/rabbitmq/definition.html</a:t>
            </a:r>
          </a:p>
          <a:p>
            <a:r>
              <a:rPr lang="fr-FR" dirty="0"/>
              <a:t>https://www.cloudamqp.com/blog/part1-rabbitmq-for-beginners-what-is-rabbitmq.html</a:t>
            </a:r>
          </a:p>
        </p:txBody>
      </p:sp>
      <p:sp>
        <p:nvSpPr>
          <p:cNvPr id="4" name="Espace réservé du numéro de diapositive 3"/>
          <p:cNvSpPr>
            <a:spLocks noGrp="1"/>
          </p:cNvSpPr>
          <p:nvPr>
            <p:ph type="sldNum" sz="quarter" idx="5"/>
          </p:nvPr>
        </p:nvSpPr>
        <p:spPr/>
        <p:txBody>
          <a:bodyPr/>
          <a:lstStyle/>
          <a:p>
            <a:pPr lvl="0"/>
            <a:fld id="{91383D83-059A-7442-895C-AAA9B232189E}" type="slidenum">
              <a:rPr lang="fr-FR" smtClean="0"/>
              <a:t>179</a:t>
            </a:fld>
            <a:endParaRPr lang="fr-FR"/>
          </a:p>
        </p:txBody>
      </p:sp>
    </p:spTree>
    <p:extLst>
      <p:ext uri="{BB962C8B-B14F-4D97-AF65-F5344CB8AC3E}">
        <p14:creationId xmlns:p14="http://schemas.microsoft.com/office/powerpoint/2010/main" val="10954318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UVERTURE">
    <p:spTree>
      <p:nvGrpSpPr>
        <p:cNvPr id="1" name=""/>
        <p:cNvGrpSpPr/>
        <p:nvPr/>
      </p:nvGrpSpPr>
      <p:grpSpPr>
        <a:xfrm>
          <a:off x="0" y="0"/>
          <a:ext cx="0" cy="0"/>
          <a:chOff x="0" y="0"/>
          <a:chExt cx="0" cy="0"/>
        </a:xfrm>
      </p:grpSpPr>
      <p:pic>
        <p:nvPicPr>
          <p:cNvPr id="2" name="Image 9">
            <a:extLst>
              <a:ext uri="{FF2B5EF4-FFF2-40B4-BE49-F238E27FC236}">
                <a16:creationId xmlns:a16="http://schemas.microsoft.com/office/drawing/2014/main" id="{059073E6-445F-2C41-958F-6D98C4F420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027" t="3384" r="3808" b="1450"/>
          <a:stretch/>
        </p:blipFill>
        <p:spPr>
          <a:xfrm>
            <a:off x="0" y="0"/>
            <a:ext cx="12192000" cy="6858000"/>
          </a:xfrm>
          <a:prstGeom prst="rect">
            <a:avLst/>
          </a:prstGeom>
          <a:noFill/>
          <a:ln cap="flat">
            <a:noFill/>
          </a:ln>
        </p:spPr>
      </p:pic>
      <p:pic>
        <p:nvPicPr>
          <p:cNvPr id="3" name="Picture 6">
            <a:extLst>
              <a:ext uri="{FF2B5EF4-FFF2-40B4-BE49-F238E27FC236}">
                <a16:creationId xmlns:a16="http://schemas.microsoft.com/office/drawing/2014/main" id="{A6642594-6812-4744-B80A-9724CA6064A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66269" y="395364"/>
            <a:ext cx="1459462" cy="1441877"/>
          </a:xfrm>
          <a:prstGeom prst="rect">
            <a:avLst/>
          </a:prstGeom>
          <a:noFill/>
          <a:ln cap="flat">
            <a:noFill/>
          </a:ln>
        </p:spPr>
      </p:pic>
      <p:pic>
        <p:nvPicPr>
          <p:cNvPr id="5" name="Image 4">
            <a:extLst>
              <a:ext uri="{FF2B5EF4-FFF2-40B4-BE49-F238E27FC236}">
                <a16:creationId xmlns:a16="http://schemas.microsoft.com/office/drawing/2014/main" id="{F96ADE21-F926-45B9-AAEA-098086A329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9525" y="5558518"/>
            <a:ext cx="865074" cy="865074"/>
          </a:xfrm>
          <a:prstGeom prst="rect">
            <a:avLst/>
          </a:prstGeom>
        </p:spPr>
      </p:pic>
      <p:sp>
        <p:nvSpPr>
          <p:cNvPr id="8" name="Rectangle : avec coins arrondis en haut 7">
            <a:extLst>
              <a:ext uri="{FF2B5EF4-FFF2-40B4-BE49-F238E27FC236}">
                <a16:creationId xmlns:a16="http://schemas.microsoft.com/office/drawing/2014/main" id="{C72253F4-9644-4C8B-A3E0-02E53E246244}"/>
              </a:ext>
            </a:extLst>
          </p:cNvPr>
          <p:cNvSpPr/>
          <p:nvPr/>
        </p:nvSpPr>
        <p:spPr>
          <a:xfrm>
            <a:off x="5016000" y="6132986"/>
            <a:ext cx="2160000" cy="720000"/>
          </a:xfrm>
          <a:prstGeom prst="round2SameRect">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a:p>
        </p:txBody>
      </p:sp>
      <p:sp>
        <p:nvSpPr>
          <p:cNvPr id="9" name="Espace réservé du texte 8">
            <a:extLst>
              <a:ext uri="{FF2B5EF4-FFF2-40B4-BE49-F238E27FC236}">
                <a16:creationId xmlns:a16="http://schemas.microsoft.com/office/drawing/2014/main" id="{B32B4672-C29D-4299-A0C2-9E75A3B5431C}"/>
              </a:ext>
            </a:extLst>
          </p:cNvPr>
          <p:cNvSpPr>
            <a:spLocks noGrp="1"/>
          </p:cNvSpPr>
          <p:nvPr>
            <p:ph type="body" sz="quarter" idx="10" hasCustomPrompt="1"/>
          </p:nvPr>
        </p:nvSpPr>
        <p:spPr>
          <a:xfrm>
            <a:off x="5486684" y="6132986"/>
            <a:ext cx="1689315" cy="720000"/>
          </a:xfrm>
          <a:prstGeom prst="rect">
            <a:avLst/>
          </a:prstGeom>
          <a:ln>
            <a:noFill/>
          </a:ln>
        </p:spPr>
        <p:txBody>
          <a:bodyPr anchor="ctr" anchorCtr="0"/>
          <a:lstStyle>
            <a:lvl1pPr marL="0" indent="0" algn="ctr">
              <a:buNone/>
              <a:defRPr sz="2400" b="1">
                <a:solidFill>
                  <a:schemeClr val="bg1"/>
                </a:solidFill>
              </a:defRPr>
            </a:lvl1pPr>
          </a:lstStyle>
          <a:p>
            <a:pPr lvl="0"/>
            <a:r>
              <a:rPr lang="fr-FR" dirty="0"/>
              <a:t>… heures</a:t>
            </a:r>
          </a:p>
        </p:txBody>
      </p:sp>
      <p:pic>
        <p:nvPicPr>
          <p:cNvPr id="10" name="Image 9">
            <a:extLst>
              <a:ext uri="{FF2B5EF4-FFF2-40B4-BE49-F238E27FC236}">
                <a16:creationId xmlns:a16="http://schemas.microsoft.com/office/drawing/2014/main" id="{C7DE88CE-59BB-47A0-8D9C-3D1AB1E95AD3}"/>
              </a:ext>
            </a:extLst>
          </p:cNvPr>
          <p:cNvPicPr>
            <a:picLocks noChangeAspect="1"/>
          </p:cNvPicPr>
          <p:nvPr/>
        </p:nvPicPr>
        <p:blipFill>
          <a:blip r:embed="rId5"/>
          <a:stretch>
            <a:fillRect/>
          </a:stretch>
        </p:blipFill>
        <p:spPr>
          <a:xfrm>
            <a:off x="5192397" y="6268947"/>
            <a:ext cx="401660" cy="396000"/>
          </a:xfrm>
          <a:prstGeom prst="rect">
            <a:avLst/>
          </a:prstGeom>
        </p:spPr>
      </p:pic>
      <p:pic>
        <p:nvPicPr>
          <p:cNvPr id="11" name="Picture 6">
            <a:extLst>
              <a:ext uri="{FF2B5EF4-FFF2-40B4-BE49-F238E27FC236}">
                <a16:creationId xmlns:a16="http://schemas.microsoft.com/office/drawing/2014/main" id="{7879C3E1-C571-4E1B-A4A4-4E0BA431682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66269" y="395364"/>
            <a:ext cx="1459462" cy="1441877"/>
          </a:xfrm>
          <a:prstGeom prst="rect">
            <a:avLst/>
          </a:prstGeom>
          <a:noFill/>
          <a:ln cap="flat">
            <a:noFill/>
          </a:ln>
        </p:spPr>
      </p:pic>
      <p:pic>
        <p:nvPicPr>
          <p:cNvPr id="12" name="Image 11">
            <a:extLst>
              <a:ext uri="{FF2B5EF4-FFF2-40B4-BE49-F238E27FC236}">
                <a16:creationId xmlns:a16="http://schemas.microsoft.com/office/drawing/2014/main" id="{C30B3257-5AC4-4B33-A4C5-542F62ABD8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19525" y="5558518"/>
            <a:ext cx="865074" cy="865074"/>
          </a:xfrm>
          <a:prstGeom prst="rect">
            <a:avLst/>
          </a:prstGeom>
        </p:spPr>
      </p:pic>
      <p:sp>
        <p:nvSpPr>
          <p:cNvPr id="13" name="Rectangle : avec coins arrondis en haut 12">
            <a:extLst>
              <a:ext uri="{FF2B5EF4-FFF2-40B4-BE49-F238E27FC236}">
                <a16:creationId xmlns:a16="http://schemas.microsoft.com/office/drawing/2014/main" id="{052EFF56-A847-4D28-BC45-A6D1AF547902}"/>
              </a:ext>
            </a:extLst>
          </p:cNvPr>
          <p:cNvSpPr/>
          <p:nvPr/>
        </p:nvSpPr>
        <p:spPr>
          <a:xfrm>
            <a:off x="5016000" y="6132986"/>
            <a:ext cx="2160000" cy="720000"/>
          </a:xfrm>
          <a:prstGeom prst="round2SameRect">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dirty="0">
              <a:latin typeface="Calibri" panose="020F0502020204030204" pitchFamily="34" charset="0"/>
            </a:endParaRPr>
          </a:p>
        </p:txBody>
      </p:sp>
      <p:pic>
        <p:nvPicPr>
          <p:cNvPr id="14" name="Image 13">
            <a:extLst>
              <a:ext uri="{FF2B5EF4-FFF2-40B4-BE49-F238E27FC236}">
                <a16:creationId xmlns:a16="http://schemas.microsoft.com/office/drawing/2014/main" id="{8EB8F109-143F-400A-81E3-0FD05EFC8165}"/>
              </a:ext>
            </a:extLst>
          </p:cNvPr>
          <p:cNvPicPr>
            <a:picLocks noChangeAspect="1"/>
          </p:cNvPicPr>
          <p:nvPr/>
        </p:nvPicPr>
        <p:blipFill>
          <a:blip r:embed="rId5"/>
          <a:stretch>
            <a:fillRect/>
          </a:stretch>
        </p:blipFill>
        <p:spPr>
          <a:xfrm>
            <a:off x="5192397" y="6268947"/>
            <a:ext cx="401660" cy="396000"/>
          </a:xfrm>
          <a:prstGeom prst="rect">
            <a:avLst/>
          </a:prstGeom>
        </p:spPr>
      </p:pic>
    </p:spTree>
    <p:extLst>
      <p:ext uri="{BB962C8B-B14F-4D97-AF65-F5344CB8AC3E}">
        <p14:creationId xmlns:p14="http://schemas.microsoft.com/office/powerpoint/2010/main" val="2231852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COUVERTURE">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A6642594-6812-4744-B80A-9724CA6064AB}"/>
              </a:ext>
            </a:extLst>
          </p:cNvPr>
          <p:cNvPicPr>
            <a:picLocks noChangeAspect="1"/>
          </p:cNvPicPr>
          <p:nvPr userDrawn="1"/>
        </p:nvPicPr>
        <p:blipFill>
          <a:blip r:embed="rId2"/>
          <a:srcRect/>
          <a:stretch/>
        </p:blipFill>
        <p:spPr>
          <a:xfrm>
            <a:off x="5366269" y="569535"/>
            <a:ext cx="1459462" cy="1441877"/>
          </a:xfrm>
          <a:prstGeom prst="rect">
            <a:avLst/>
          </a:prstGeom>
          <a:noFill/>
          <a:ln cap="flat">
            <a:noFill/>
          </a:ln>
        </p:spPr>
      </p:pic>
      <p:pic>
        <p:nvPicPr>
          <p:cNvPr id="5" name="Image 4">
            <a:extLst>
              <a:ext uri="{FF2B5EF4-FFF2-40B4-BE49-F238E27FC236}">
                <a16:creationId xmlns:a16="http://schemas.microsoft.com/office/drawing/2014/main" id="{F96ADE21-F926-45B9-AAEA-098086A329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19525" y="5558518"/>
            <a:ext cx="865074" cy="865074"/>
          </a:xfrm>
          <a:prstGeom prst="rect">
            <a:avLst/>
          </a:prstGeom>
        </p:spPr>
      </p:pic>
      <p:pic>
        <p:nvPicPr>
          <p:cNvPr id="7" name="Image 6">
            <a:extLst>
              <a:ext uri="{FF2B5EF4-FFF2-40B4-BE49-F238E27FC236}">
                <a16:creationId xmlns:a16="http://schemas.microsoft.com/office/drawing/2014/main" id="{39371D3D-5706-46D1-A1F4-062F5C2BE3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1779" y="6115459"/>
            <a:ext cx="528873" cy="528873"/>
          </a:xfrm>
          <a:prstGeom prst="rect">
            <a:avLst/>
          </a:prstGeom>
        </p:spPr>
      </p:pic>
    </p:spTree>
    <p:extLst>
      <p:ext uri="{BB962C8B-B14F-4D97-AF65-F5344CB8AC3E}">
        <p14:creationId xmlns:p14="http://schemas.microsoft.com/office/powerpoint/2010/main" val="27854524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SLIDE PARTI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67A348-C61C-4636-A791-E62C56E6AA24}"/>
              </a:ext>
            </a:extLst>
          </p:cNvPr>
          <p:cNvPicPr>
            <a:picLocks noChangeAspect="1"/>
          </p:cNvPicPr>
          <p:nvPr userDrawn="1"/>
        </p:nvPicPr>
        <p:blipFill>
          <a:blip r:embed="rId2"/>
          <a:srcRect/>
          <a:stretch/>
        </p:blipFill>
        <p:spPr>
          <a:xfrm>
            <a:off x="223824" y="162130"/>
            <a:ext cx="1278541" cy="1263136"/>
          </a:xfrm>
          <a:prstGeom prst="rect">
            <a:avLst/>
          </a:prstGeom>
          <a:noFill/>
          <a:ln cap="flat">
            <a:noFill/>
          </a:ln>
        </p:spPr>
      </p:pic>
      <p:pic>
        <p:nvPicPr>
          <p:cNvPr id="13" name="Image 12">
            <a:extLst>
              <a:ext uri="{FF2B5EF4-FFF2-40B4-BE49-F238E27FC236}">
                <a16:creationId xmlns:a16="http://schemas.microsoft.com/office/drawing/2014/main" id="{5A9B186C-5C4B-4E34-B340-9B6BAF9F1FAC}"/>
              </a:ext>
            </a:extLst>
          </p:cNvPr>
          <p:cNvPicPr>
            <a:picLocks noChangeAspect="1"/>
          </p:cNvPicPr>
          <p:nvPr userDrawn="1"/>
        </p:nvPicPr>
        <p:blipFill>
          <a:blip r:embed="rId3"/>
          <a:stretch>
            <a:fillRect/>
          </a:stretch>
        </p:blipFill>
        <p:spPr>
          <a:xfrm>
            <a:off x="2467" y="0"/>
            <a:ext cx="12187066" cy="6858000"/>
          </a:xfrm>
          <a:prstGeom prst="rect">
            <a:avLst/>
          </a:prstGeom>
        </p:spPr>
      </p:pic>
      <p:pic>
        <p:nvPicPr>
          <p:cNvPr id="14" name="Picture 6">
            <a:extLst>
              <a:ext uri="{FF2B5EF4-FFF2-40B4-BE49-F238E27FC236}">
                <a16:creationId xmlns:a16="http://schemas.microsoft.com/office/drawing/2014/main" id="{8D59B6C8-EC89-4BEC-AB49-35EF22A02968}"/>
              </a:ext>
            </a:extLst>
          </p:cNvPr>
          <p:cNvPicPr>
            <a:picLocks noChangeAspect="1"/>
          </p:cNvPicPr>
          <p:nvPr userDrawn="1"/>
        </p:nvPicPr>
        <p:blipFill>
          <a:blip r:embed="rId2"/>
          <a:srcRect/>
          <a:stretch/>
        </p:blipFill>
        <p:spPr>
          <a:xfrm>
            <a:off x="445181" y="162130"/>
            <a:ext cx="1278541" cy="1263136"/>
          </a:xfrm>
          <a:prstGeom prst="rect">
            <a:avLst/>
          </a:prstGeom>
          <a:noFill/>
          <a:ln cap="flat">
            <a:noFill/>
          </a:ln>
        </p:spPr>
      </p:pic>
      <p:pic>
        <p:nvPicPr>
          <p:cNvPr id="16" name="Image 15">
            <a:extLst>
              <a:ext uri="{FF2B5EF4-FFF2-40B4-BE49-F238E27FC236}">
                <a16:creationId xmlns:a16="http://schemas.microsoft.com/office/drawing/2014/main" id="{F1B331A1-9C69-490E-BE15-930CE90A589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37111" y="6115459"/>
            <a:ext cx="528873" cy="528873"/>
          </a:xfrm>
          <a:prstGeom prst="rect">
            <a:avLst/>
          </a:prstGeom>
        </p:spPr>
      </p:pic>
    </p:spTree>
    <p:extLst>
      <p:ext uri="{BB962C8B-B14F-4D97-AF65-F5344CB8AC3E}">
        <p14:creationId xmlns:p14="http://schemas.microsoft.com/office/powerpoint/2010/main" val="393722074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LIDE OBJECTIFS">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CF5E1A6-D816-465B-ABBA-39A9B6B130EC}"/>
              </a:ext>
            </a:extLst>
          </p:cNvPr>
          <p:cNvPicPr>
            <a:picLocks noChangeAspect="1"/>
          </p:cNvPicPr>
          <p:nvPr userDrawn="1"/>
        </p:nvPicPr>
        <p:blipFill>
          <a:blip r:embed="rId2"/>
          <a:stretch>
            <a:fillRect/>
          </a:stretch>
        </p:blipFill>
        <p:spPr>
          <a:xfrm>
            <a:off x="2467" y="0"/>
            <a:ext cx="12187066" cy="6858000"/>
          </a:xfrm>
          <a:prstGeom prst="rect">
            <a:avLst/>
          </a:prstGeom>
        </p:spPr>
      </p:pic>
      <p:pic>
        <p:nvPicPr>
          <p:cNvPr id="7" name="Picture 6">
            <a:extLst>
              <a:ext uri="{FF2B5EF4-FFF2-40B4-BE49-F238E27FC236}">
                <a16:creationId xmlns:a16="http://schemas.microsoft.com/office/drawing/2014/main" id="{DCF2BF15-EE0A-4A9C-9FB7-91704171352C}"/>
              </a:ext>
            </a:extLst>
          </p:cNvPr>
          <p:cNvPicPr>
            <a:picLocks noChangeAspect="1"/>
          </p:cNvPicPr>
          <p:nvPr userDrawn="1"/>
        </p:nvPicPr>
        <p:blipFill>
          <a:blip r:embed="rId3"/>
          <a:srcRect/>
          <a:stretch/>
        </p:blipFill>
        <p:spPr>
          <a:xfrm>
            <a:off x="445181" y="162130"/>
            <a:ext cx="1278541" cy="1263136"/>
          </a:xfrm>
          <a:prstGeom prst="rect">
            <a:avLst/>
          </a:prstGeom>
          <a:noFill/>
          <a:ln cap="flat">
            <a:noFill/>
          </a:ln>
        </p:spPr>
      </p:pic>
      <p:pic>
        <p:nvPicPr>
          <p:cNvPr id="10" name="Image 9">
            <a:extLst>
              <a:ext uri="{FF2B5EF4-FFF2-40B4-BE49-F238E27FC236}">
                <a16:creationId xmlns:a16="http://schemas.microsoft.com/office/drawing/2014/main" id="{956E490C-8A8B-4B90-93B6-4AD25EFA07A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3735" y="6115459"/>
            <a:ext cx="528873" cy="528873"/>
          </a:xfrm>
          <a:prstGeom prst="rect">
            <a:avLst/>
          </a:prstGeom>
        </p:spPr>
      </p:pic>
    </p:spTree>
    <p:extLst>
      <p:ext uri="{BB962C8B-B14F-4D97-AF65-F5344CB8AC3E}">
        <p14:creationId xmlns:p14="http://schemas.microsoft.com/office/powerpoint/2010/main" val="34196333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SOUS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BCF723-1661-47C5-B591-91AFA836145B}"/>
              </a:ext>
            </a:extLst>
          </p:cNvPr>
          <p:cNvPicPr>
            <a:picLocks noChangeAspect="1"/>
          </p:cNvPicPr>
          <p:nvPr userDrawn="1"/>
        </p:nvPicPr>
        <p:blipFill>
          <a:blip r:embed="rId2"/>
          <a:stretch>
            <a:fillRect/>
          </a:stretch>
        </p:blipFill>
        <p:spPr>
          <a:xfrm>
            <a:off x="2467" y="0"/>
            <a:ext cx="12187066" cy="6858000"/>
          </a:xfrm>
          <a:prstGeom prst="rect">
            <a:avLst/>
          </a:prstGeom>
        </p:spPr>
      </p:pic>
      <p:pic>
        <p:nvPicPr>
          <p:cNvPr id="7" name="Picture 6">
            <a:extLst>
              <a:ext uri="{FF2B5EF4-FFF2-40B4-BE49-F238E27FC236}">
                <a16:creationId xmlns:a16="http://schemas.microsoft.com/office/drawing/2014/main" id="{DCF2BF15-EE0A-4A9C-9FB7-91704171352C}"/>
              </a:ext>
            </a:extLst>
          </p:cNvPr>
          <p:cNvPicPr>
            <a:picLocks noChangeAspect="1"/>
          </p:cNvPicPr>
          <p:nvPr userDrawn="1"/>
        </p:nvPicPr>
        <p:blipFill>
          <a:blip r:embed="rId3"/>
          <a:srcRect/>
          <a:stretch/>
        </p:blipFill>
        <p:spPr>
          <a:xfrm>
            <a:off x="445181" y="162130"/>
            <a:ext cx="1278541" cy="1263136"/>
          </a:xfrm>
          <a:prstGeom prst="rect">
            <a:avLst/>
          </a:prstGeom>
          <a:noFill/>
          <a:ln cap="flat">
            <a:noFill/>
          </a:ln>
        </p:spPr>
      </p:pic>
    </p:spTree>
    <p:extLst>
      <p:ext uri="{BB962C8B-B14F-4D97-AF65-F5344CB8AC3E}">
        <p14:creationId xmlns:p14="http://schemas.microsoft.com/office/powerpoint/2010/main" val="284425862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LIDE CONTENU  PARTIE 1">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23FED4C-5FDE-4C6D-8A77-66E264B90C31}"/>
              </a:ext>
            </a:extLst>
          </p:cNvPr>
          <p:cNvPicPr>
            <a:picLocks noChangeAspect="1"/>
          </p:cNvPicPr>
          <p:nvPr userDrawn="1"/>
        </p:nvPicPr>
        <p:blipFill>
          <a:blip r:embed="rId2">
            <a:duotone>
              <a:schemeClr val="accent6">
                <a:shade val="45000"/>
                <a:satMod val="135000"/>
              </a:schemeClr>
              <a:prstClr val="white"/>
            </a:duotone>
          </a:blip>
          <a:stretch>
            <a:fillRect/>
          </a:stretch>
        </p:blipFill>
        <p:spPr>
          <a:xfrm>
            <a:off x="0" y="-5590"/>
            <a:ext cx="12187065" cy="6858000"/>
          </a:xfrm>
          <a:prstGeom prst="rect">
            <a:avLst/>
          </a:prstGeom>
        </p:spPr>
      </p:pic>
      <p:sp>
        <p:nvSpPr>
          <p:cNvPr id="3" name="ZoneTexte 15">
            <a:extLst>
              <a:ext uri="{FF2B5EF4-FFF2-40B4-BE49-F238E27FC236}">
                <a16:creationId xmlns:a16="http://schemas.microsoft.com/office/drawing/2014/main" id="{BAAA65F6-9990-6847-9EC4-96196C0CBCC2}"/>
              </a:ext>
            </a:extLst>
          </p:cNvPr>
          <p:cNvSpPr txBox="1"/>
          <p:nvPr/>
        </p:nvSpPr>
        <p:spPr>
          <a:xfrm>
            <a:off x="11789199" y="6650902"/>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rPr>
              <a:t>‹N°›</a:t>
            </a:fld>
            <a:endParaRPr lang="fr-FR" sz="1000" b="0" i="0" u="none" strike="noStrike" kern="1200" cap="none" spc="0" baseline="0" dirty="0">
              <a:solidFill>
                <a:srgbClr val="AFABAB"/>
              </a:solidFill>
              <a:uFillTx/>
              <a:latin typeface="Calibri" panose="020F0502020204030204" pitchFamily="34" charset="0"/>
              <a:cs typeface="Calibri" panose="020F0502020204030204" pitchFamily="34" charset="0"/>
            </a:endParaRPr>
          </a:p>
        </p:txBody>
      </p:sp>
      <p:sp>
        <p:nvSpPr>
          <p:cNvPr id="4" name="ZoneTexte 17">
            <a:extLst>
              <a:ext uri="{FF2B5EF4-FFF2-40B4-BE49-F238E27FC236}">
                <a16:creationId xmlns:a16="http://schemas.microsoft.com/office/drawing/2014/main" id="{AF3785FC-0405-8C44-8ACA-8DA606FFF497}"/>
              </a:ext>
            </a:extLst>
          </p:cNvPr>
          <p:cNvSpPr txBox="1"/>
          <p:nvPr/>
        </p:nvSpPr>
        <p:spPr>
          <a:xfrm>
            <a:off x="4245835" y="6635371"/>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pic>
        <p:nvPicPr>
          <p:cNvPr id="7" name="Picture 6">
            <a:extLst>
              <a:ext uri="{FF2B5EF4-FFF2-40B4-BE49-F238E27FC236}">
                <a16:creationId xmlns:a16="http://schemas.microsoft.com/office/drawing/2014/main" id="{6AFB7495-22E9-4E8B-AA0E-4B4B0ECEE95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396921" y="444905"/>
            <a:ext cx="659080" cy="651139"/>
          </a:xfrm>
          <a:prstGeom prst="rect">
            <a:avLst/>
          </a:prstGeom>
          <a:noFill/>
          <a:ln cap="flat">
            <a:noFill/>
          </a:ln>
        </p:spPr>
      </p:pic>
      <p:sp>
        <p:nvSpPr>
          <p:cNvPr id="9" name="Rectangle : coins arrondis 2">
            <a:extLst>
              <a:ext uri="{FF2B5EF4-FFF2-40B4-BE49-F238E27FC236}">
                <a16:creationId xmlns:a16="http://schemas.microsoft.com/office/drawing/2014/main" id="{E76220DE-2C9E-4828-87D0-71268640F852}"/>
              </a:ext>
            </a:extLst>
          </p:cNvPr>
          <p:cNvSpPr/>
          <p:nvPr userDrawn="1"/>
        </p:nvSpPr>
        <p:spPr>
          <a:xfrm>
            <a:off x="536787" y="1464009"/>
            <a:ext cx="11118424" cy="5152406"/>
          </a:xfrm>
          <a:prstGeom prst="rect">
            <a:avLst/>
          </a:prstGeom>
          <a:solidFill>
            <a:srgbClr val="FFFFFF"/>
          </a:solidFill>
          <a:ln cap="flat">
            <a:solidFill>
              <a:schemeClr val="accent6">
                <a:lumMod val="40000"/>
                <a:lumOff val="60000"/>
              </a:schemeClr>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Espace réservé du texte 5">
            <a:extLst>
              <a:ext uri="{FF2B5EF4-FFF2-40B4-BE49-F238E27FC236}">
                <a16:creationId xmlns:a16="http://schemas.microsoft.com/office/drawing/2014/main" id="{0571BC4B-4D6B-B548-AF1D-0F0A99C94110}"/>
              </a:ext>
            </a:extLst>
          </p:cNvPr>
          <p:cNvSpPr>
            <a:spLocks noGrp="1"/>
          </p:cNvSpPr>
          <p:nvPr>
            <p:ph type="body" sz="quarter" idx="10"/>
          </p:nvPr>
        </p:nvSpPr>
        <p:spPr>
          <a:xfrm>
            <a:off x="657922" y="1586548"/>
            <a:ext cx="10783952" cy="4925764"/>
          </a:xfrm>
          <a:prstGeom prst="rect">
            <a:avLst/>
          </a:prstGeom>
        </p:spPr>
        <p:txBody>
          <a:bodyPr/>
          <a:lstStyle>
            <a:lvl1pPr marL="0" indent="0">
              <a:lnSpc>
                <a:spcPct val="100000"/>
              </a:lnSpc>
              <a:buNone/>
              <a:defRPr sz="1200"/>
            </a:lvl1pPr>
            <a:lvl2pPr>
              <a:defRPr sz="1200"/>
            </a:lvl2pPr>
            <a:lvl3pPr>
              <a:defRPr sz="1200"/>
            </a:lvl3pPr>
            <a:lvl4pPr>
              <a:defRPr sz="1200"/>
            </a:lvl4pPr>
            <a:lvl5pPr>
              <a:defRPr sz="12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D3940646-E317-DD40-A63A-826C0378EB1C}"/>
              </a:ext>
            </a:extLst>
          </p:cNvPr>
          <p:cNvSpPr>
            <a:spLocks noGrp="1"/>
          </p:cNvSpPr>
          <p:nvPr>
            <p:ph type="title"/>
          </p:nvPr>
        </p:nvSpPr>
        <p:spPr>
          <a:xfrm>
            <a:off x="122936" y="468358"/>
            <a:ext cx="5166360" cy="651139"/>
          </a:xfrm>
          <a:prstGeom prst="rect">
            <a:avLst/>
          </a:prstGeom>
        </p:spPr>
        <p:txBody>
          <a:bodyPr/>
          <a:lstStyle>
            <a:lvl1pPr>
              <a:defRPr sz="2000" b="1">
                <a:solidFill>
                  <a:srgbClr val="007842"/>
                </a:solidFill>
              </a:defRPr>
            </a:lvl1pPr>
          </a:lstStyle>
          <a:p>
            <a:r>
              <a:rPr lang="fr-FR" dirty="0"/>
              <a:t>Modifiez le style du titre</a:t>
            </a:r>
          </a:p>
        </p:txBody>
      </p:sp>
    </p:spTree>
    <p:extLst>
      <p:ext uri="{BB962C8B-B14F-4D97-AF65-F5344CB8AC3E}">
        <p14:creationId xmlns:p14="http://schemas.microsoft.com/office/powerpoint/2010/main" val="392567432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LIDE CONTENU  PARTIE 2">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2803C52-59F9-494A-BFCF-1F9F0E598BDB}"/>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2467" y="0"/>
            <a:ext cx="12187066" cy="6858000"/>
          </a:xfrm>
          <a:prstGeom prst="rect">
            <a:avLst/>
          </a:prstGeom>
        </p:spPr>
      </p:pic>
      <p:sp>
        <p:nvSpPr>
          <p:cNvPr id="11" name="ZoneTexte 15">
            <a:extLst>
              <a:ext uri="{FF2B5EF4-FFF2-40B4-BE49-F238E27FC236}">
                <a16:creationId xmlns:a16="http://schemas.microsoft.com/office/drawing/2014/main" id="{66CCC3E4-C804-A446-A424-497903D91316}"/>
              </a:ext>
            </a:extLst>
          </p:cNvPr>
          <p:cNvSpPr txBox="1"/>
          <p:nvPr userDrawn="1"/>
        </p:nvSpPr>
        <p:spPr>
          <a:xfrm>
            <a:off x="11789199" y="6650902"/>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rPr>
              <a:t>‹N°›</a:t>
            </a:fld>
            <a:endParaRPr lang="fr-FR" sz="1000" b="0" i="0" u="none" strike="noStrike" kern="1200" cap="none" spc="0" baseline="0" dirty="0">
              <a:solidFill>
                <a:srgbClr val="AFABAB"/>
              </a:solidFill>
              <a:uFillTx/>
              <a:latin typeface="Calibri" panose="020F0502020204030204" pitchFamily="34" charset="0"/>
              <a:cs typeface="Calibri" panose="020F0502020204030204" pitchFamily="34" charset="0"/>
            </a:endParaRPr>
          </a:p>
        </p:txBody>
      </p:sp>
      <p:sp>
        <p:nvSpPr>
          <p:cNvPr id="12" name="ZoneTexte 17">
            <a:extLst>
              <a:ext uri="{FF2B5EF4-FFF2-40B4-BE49-F238E27FC236}">
                <a16:creationId xmlns:a16="http://schemas.microsoft.com/office/drawing/2014/main" id="{E4657B37-31E8-C24B-BD66-3EA4DC0FA8BB}"/>
              </a:ext>
            </a:extLst>
          </p:cNvPr>
          <p:cNvSpPr txBox="1"/>
          <p:nvPr userDrawn="1"/>
        </p:nvSpPr>
        <p:spPr>
          <a:xfrm>
            <a:off x="4245835" y="6665851"/>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14" name="Rectangle : coins arrondis 2">
            <a:extLst>
              <a:ext uri="{FF2B5EF4-FFF2-40B4-BE49-F238E27FC236}">
                <a16:creationId xmlns:a16="http://schemas.microsoft.com/office/drawing/2014/main" id="{E9964B69-5EDC-914C-9476-2BAFC67AAD28}"/>
              </a:ext>
            </a:extLst>
          </p:cNvPr>
          <p:cNvSpPr/>
          <p:nvPr userDrawn="1"/>
        </p:nvSpPr>
        <p:spPr>
          <a:xfrm>
            <a:off x="536787" y="1465445"/>
            <a:ext cx="11118424" cy="5146334"/>
          </a:xfrm>
          <a:prstGeom prst="rect">
            <a:avLst/>
          </a:prstGeom>
          <a:solidFill>
            <a:srgbClr val="FFFFFF"/>
          </a:solidFill>
          <a:ln cap="flat">
            <a:solidFill>
              <a:srgbClr val="F9CCA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5" name="Picture 6">
            <a:extLst>
              <a:ext uri="{FF2B5EF4-FFF2-40B4-BE49-F238E27FC236}">
                <a16:creationId xmlns:a16="http://schemas.microsoft.com/office/drawing/2014/main" id="{7CEBC7CD-BEFB-C446-8A6D-B93A4E8E065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441874" y="460557"/>
            <a:ext cx="678241" cy="670069"/>
          </a:xfrm>
          <a:prstGeom prst="rect">
            <a:avLst/>
          </a:prstGeom>
          <a:noFill/>
          <a:ln cap="flat">
            <a:noFill/>
          </a:ln>
        </p:spPr>
      </p:pic>
      <p:sp>
        <p:nvSpPr>
          <p:cNvPr id="17" name="Espace réservé du texte 5">
            <a:extLst>
              <a:ext uri="{FF2B5EF4-FFF2-40B4-BE49-F238E27FC236}">
                <a16:creationId xmlns:a16="http://schemas.microsoft.com/office/drawing/2014/main" id="{309BF9D3-F1B1-4642-952D-2273A34DA549}"/>
              </a:ext>
            </a:extLst>
          </p:cNvPr>
          <p:cNvSpPr>
            <a:spLocks noGrp="1"/>
          </p:cNvSpPr>
          <p:nvPr>
            <p:ph type="body" sz="quarter" idx="10"/>
          </p:nvPr>
        </p:nvSpPr>
        <p:spPr>
          <a:xfrm>
            <a:off x="657922" y="1586548"/>
            <a:ext cx="10783952" cy="4925764"/>
          </a:xfrm>
          <a:prstGeom prst="rect">
            <a:avLst/>
          </a:prstGeom>
        </p:spPr>
        <p:txBody>
          <a:bodyPr/>
          <a:lstStyle>
            <a:lvl1pPr marL="0" indent="0">
              <a:lnSpc>
                <a:spcPct val="100000"/>
              </a:lnSpc>
              <a:buNone/>
              <a:defRPr sz="1200"/>
            </a:lvl1pPr>
            <a:lvl2pPr>
              <a:defRPr sz="1200"/>
            </a:lvl2pPr>
            <a:lvl3pPr>
              <a:defRPr sz="1200"/>
            </a:lvl3pPr>
            <a:lvl4pPr>
              <a:defRPr sz="1200"/>
            </a:lvl4pPr>
            <a:lvl5pPr>
              <a:defRPr sz="12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80336296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CONTENU PARTIE 3">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95DD932-21A1-4D88-A5F7-DA2E7522F204}"/>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7" name="ZoneTexte 15">
            <a:extLst>
              <a:ext uri="{FF2B5EF4-FFF2-40B4-BE49-F238E27FC236}">
                <a16:creationId xmlns:a16="http://schemas.microsoft.com/office/drawing/2014/main" id="{1E330860-A5F0-2A48-A9A3-303D4AB64CB9}"/>
              </a:ext>
            </a:extLst>
          </p:cNvPr>
          <p:cNvSpPr txBox="1"/>
          <p:nvPr userDrawn="1"/>
        </p:nvSpPr>
        <p:spPr>
          <a:xfrm>
            <a:off x="11789199" y="6650902"/>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rPr>
              <a:t>‹N°›</a:t>
            </a:fld>
            <a:endParaRPr lang="fr-FR" sz="1000" b="0" i="0" u="none" strike="noStrike" kern="1200" cap="none" spc="0" baseline="0" dirty="0">
              <a:solidFill>
                <a:srgbClr val="AFABAB"/>
              </a:solidFill>
              <a:uFillTx/>
              <a:latin typeface="Calibri" panose="020F0502020204030204" pitchFamily="34" charset="0"/>
              <a:cs typeface="Calibri" panose="020F0502020204030204" pitchFamily="34" charset="0"/>
            </a:endParaRPr>
          </a:p>
        </p:txBody>
      </p:sp>
      <p:sp>
        <p:nvSpPr>
          <p:cNvPr id="10" name="ZoneTexte 17">
            <a:extLst>
              <a:ext uri="{FF2B5EF4-FFF2-40B4-BE49-F238E27FC236}">
                <a16:creationId xmlns:a16="http://schemas.microsoft.com/office/drawing/2014/main" id="{5AFC32E6-CD82-0F4B-9705-07CE3EA6835D}"/>
              </a:ext>
            </a:extLst>
          </p:cNvPr>
          <p:cNvSpPr txBox="1"/>
          <p:nvPr userDrawn="1"/>
        </p:nvSpPr>
        <p:spPr>
          <a:xfrm>
            <a:off x="4245835" y="6665851"/>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11" name="Rectangle : coins arrondis 2">
            <a:extLst>
              <a:ext uri="{FF2B5EF4-FFF2-40B4-BE49-F238E27FC236}">
                <a16:creationId xmlns:a16="http://schemas.microsoft.com/office/drawing/2014/main" id="{844D8C8B-73EC-8C44-A3C5-61358A20A081}"/>
              </a:ext>
            </a:extLst>
          </p:cNvPr>
          <p:cNvSpPr/>
          <p:nvPr userDrawn="1"/>
        </p:nvSpPr>
        <p:spPr>
          <a:xfrm>
            <a:off x="536787" y="1465445"/>
            <a:ext cx="11118424" cy="5146334"/>
          </a:xfrm>
          <a:prstGeom prst="rect">
            <a:avLst/>
          </a:prstGeom>
          <a:solidFill>
            <a:srgbClr val="FFFFFF"/>
          </a:solidFill>
          <a:ln cap="flat">
            <a:solidFill>
              <a:srgbClr val="9EC3E7"/>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6">
            <a:extLst>
              <a:ext uri="{FF2B5EF4-FFF2-40B4-BE49-F238E27FC236}">
                <a16:creationId xmlns:a16="http://schemas.microsoft.com/office/drawing/2014/main" id="{1F3041AD-C622-854D-90A4-939B324216C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441874" y="460557"/>
            <a:ext cx="678241" cy="670069"/>
          </a:xfrm>
          <a:prstGeom prst="rect">
            <a:avLst/>
          </a:prstGeom>
          <a:noFill/>
          <a:ln cap="flat">
            <a:noFill/>
          </a:ln>
        </p:spPr>
      </p:pic>
      <p:sp>
        <p:nvSpPr>
          <p:cNvPr id="14" name="Espace réservé du texte 5">
            <a:extLst>
              <a:ext uri="{FF2B5EF4-FFF2-40B4-BE49-F238E27FC236}">
                <a16:creationId xmlns:a16="http://schemas.microsoft.com/office/drawing/2014/main" id="{C7BB4907-838F-3A4F-A78F-97DCB5399A62}"/>
              </a:ext>
            </a:extLst>
          </p:cNvPr>
          <p:cNvSpPr>
            <a:spLocks noGrp="1"/>
          </p:cNvSpPr>
          <p:nvPr>
            <p:ph type="body" sz="quarter" idx="10"/>
          </p:nvPr>
        </p:nvSpPr>
        <p:spPr>
          <a:xfrm>
            <a:off x="657922" y="1586548"/>
            <a:ext cx="10783952" cy="4925764"/>
          </a:xfrm>
          <a:prstGeom prst="rect">
            <a:avLst/>
          </a:prstGeom>
        </p:spPr>
        <p:txBody>
          <a:bodyPr/>
          <a:lstStyle>
            <a:lvl1pPr marL="0" indent="0">
              <a:lnSpc>
                <a:spcPct val="100000"/>
              </a:lnSpc>
              <a:buNone/>
              <a:defRPr sz="1200"/>
            </a:lvl1pPr>
            <a:lvl2pPr>
              <a:defRPr sz="1200"/>
            </a:lvl2pPr>
            <a:lvl3pPr>
              <a:defRPr sz="1200"/>
            </a:lvl3pPr>
            <a:lvl4pPr>
              <a:defRPr sz="1200"/>
            </a:lvl4pPr>
            <a:lvl5pPr>
              <a:defRPr sz="12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55280877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CONTENU PARTIE 4">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0F71402-1F24-488B-8FB7-C860AB2DBEA1}"/>
              </a:ext>
            </a:extLst>
          </p:cNvPr>
          <p:cNvPicPr>
            <a:picLocks noChangeAspect="1"/>
          </p:cNvPicPr>
          <p:nvPr userDrawn="1"/>
        </p:nvPicPr>
        <p:blipFill>
          <a:blip r:embed="rId2">
            <a:duotone>
              <a:schemeClr val="accent3">
                <a:shade val="45000"/>
                <a:satMod val="135000"/>
              </a:schemeClr>
              <a:prstClr val="white"/>
            </a:duotone>
          </a:blip>
          <a:stretch>
            <a:fillRect/>
          </a:stretch>
        </p:blipFill>
        <p:spPr>
          <a:xfrm>
            <a:off x="2467" y="0"/>
            <a:ext cx="12187066" cy="6858000"/>
          </a:xfrm>
          <a:prstGeom prst="rect">
            <a:avLst/>
          </a:prstGeom>
        </p:spPr>
      </p:pic>
      <p:sp>
        <p:nvSpPr>
          <p:cNvPr id="11" name="ZoneTexte 15">
            <a:extLst>
              <a:ext uri="{FF2B5EF4-FFF2-40B4-BE49-F238E27FC236}">
                <a16:creationId xmlns:a16="http://schemas.microsoft.com/office/drawing/2014/main" id="{D42CD6C0-EE9F-C845-B80C-EEB39317FB14}"/>
              </a:ext>
            </a:extLst>
          </p:cNvPr>
          <p:cNvSpPr txBox="1"/>
          <p:nvPr userDrawn="1"/>
        </p:nvSpPr>
        <p:spPr>
          <a:xfrm>
            <a:off x="11789199" y="6650902"/>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rPr>
              <a:t>‹N°›</a:t>
            </a:fld>
            <a:endParaRPr lang="fr-FR" sz="1000" b="0" i="0" u="none" strike="noStrike" kern="1200" cap="none" spc="0" baseline="0" dirty="0">
              <a:solidFill>
                <a:srgbClr val="AFABAB"/>
              </a:solidFill>
              <a:uFillTx/>
              <a:latin typeface="Calibri" panose="020F0502020204030204" pitchFamily="34" charset="0"/>
              <a:cs typeface="Calibri" panose="020F0502020204030204" pitchFamily="34" charset="0"/>
            </a:endParaRPr>
          </a:p>
        </p:txBody>
      </p:sp>
      <p:sp>
        <p:nvSpPr>
          <p:cNvPr id="12" name="ZoneTexte 17">
            <a:extLst>
              <a:ext uri="{FF2B5EF4-FFF2-40B4-BE49-F238E27FC236}">
                <a16:creationId xmlns:a16="http://schemas.microsoft.com/office/drawing/2014/main" id="{70F8883A-C787-B543-B631-6EE420325FB6}"/>
              </a:ext>
            </a:extLst>
          </p:cNvPr>
          <p:cNvSpPr txBox="1"/>
          <p:nvPr userDrawn="1"/>
        </p:nvSpPr>
        <p:spPr>
          <a:xfrm>
            <a:off x="4245835" y="6665851"/>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13" name="Rectangle : coins arrondis 2">
            <a:extLst>
              <a:ext uri="{FF2B5EF4-FFF2-40B4-BE49-F238E27FC236}">
                <a16:creationId xmlns:a16="http://schemas.microsoft.com/office/drawing/2014/main" id="{EE45E5A4-B92A-B04A-9B21-8D236B20B95F}"/>
              </a:ext>
            </a:extLst>
          </p:cNvPr>
          <p:cNvSpPr/>
          <p:nvPr userDrawn="1"/>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4" name="Picture 6">
            <a:extLst>
              <a:ext uri="{FF2B5EF4-FFF2-40B4-BE49-F238E27FC236}">
                <a16:creationId xmlns:a16="http://schemas.microsoft.com/office/drawing/2014/main" id="{DA2EDE26-F1FF-434F-BDAC-0E97D8C487F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441874" y="460557"/>
            <a:ext cx="678241" cy="670069"/>
          </a:xfrm>
          <a:prstGeom prst="rect">
            <a:avLst/>
          </a:prstGeom>
          <a:noFill/>
          <a:ln cap="flat">
            <a:noFill/>
          </a:ln>
        </p:spPr>
      </p:pic>
      <p:sp>
        <p:nvSpPr>
          <p:cNvPr id="16" name="Espace réservé du texte 5">
            <a:extLst>
              <a:ext uri="{FF2B5EF4-FFF2-40B4-BE49-F238E27FC236}">
                <a16:creationId xmlns:a16="http://schemas.microsoft.com/office/drawing/2014/main" id="{EE4D6BD1-A14B-E042-A611-8AB26E1D3B5D}"/>
              </a:ext>
            </a:extLst>
          </p:cNvPr>
          <p:cNvSpPr>
            <a:spLocks noGrp="1"/>
          </p:cNvSpPr>
          <p:nvPr>
            <p:ph type="body" sz="quarter" idx="10"/>
          </p:nvPr>
        </p:nvSpPr>
        <p:spPr>
          <a:xfrm>
            <a:off x="657922" y="1586548"/>
            <a:ext cx="10783952" cy="4925764"/>
          </a:xfrm>
          <a:prstGeom prst="rect">
            <a:avLst/>
          </a:prstGeom>
        </p:spPr>
        <p:txBody>
          <a:bodyPr/>
          <a:lstStyle>
            <a:lvl1pPr marL="0" indent="0">
              <a:lnSpc>
                <a:spcPct val="100000"/>
              </a:lnSpc>
              <a:buNone/>
              <a:defRPr sz="1200"/>
            </a:lvl1pPr>
            <a:lvl2pPr>
              <a:defRPr sz="1200"/>
            </a:lvl2pPr>
            <a:lvl3pPr>
              <a:defRPr sz="1200"/>
            </a:lvl3pPr>
            <a:lvl4pPr>
              <a:defRPr sz="1200"/>
            </a:lvl4pPr>
            <a:lvl5pPr>
              <a:defRPr sz="12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68179551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84C9402B-8405-E34F-BB42-F7F655B5B846}"/>
              </a:ext>
            </a:extLst>
          </p:cNvPr>
          <p:cNvSpPr/>
          <p:nvPr userDrawn="1"/>
        </p:nvSpPr>
        <p:spPr>
          <a:xfrm>
            <a:off x="11290300" y="133161"/>
            <a:ext cx="761024" cy="761024"/>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1507023" rtl="0" eaLnBrk="1" fontAlgn="auto" latinLnBrk="0" hangingPunct="1">
              <a:lnSpc>
                <a:spcPct val="100000"/>
              </a:lnSpc>
              <a:spcBef>
                <a:spcPts val="0"/>
              </a:spcBef>
              <a:spcAft>
                <a:spcPts val="0"/>
              </a:spcAft>
              <a:buClrTx/>
              <a:buSzTx/>
              <a:buFontTx/>
              <a:buNone/>
              <a:tabLst/>
              <a:defRPr/>
            </a:pPr>
            <a:endParaRPr kumimoji="0" sz="3382" b="0" i="0" u="none" strike="noStrike" kern="1200" cap="none" spc="0" normalizeH="0" baseline="0" noProof="0">
              <a:ln>
                <a:noFill/>
              </a:ln>
              <a:solidFill>
                <a:prstClr val="black"/>
              </a:solidFill>
              <a:effectLst/>
              <a:uLnTx/>
              <a:uFillTx/>
              <a:latin typeface="Calibri" panose="020F0502020204030204"/>
              <a:ea typeface="Arial Unicode MS"/>
              <a:cs typeface="+mn-cs"/>
            </a:endParaRPr>
          </a:p>
        </p:txBody>
      </p:sp>
      <p:sp>
        <p:nvSpPr>
          <p:cNvPr id="7" name="Titre 6">
            <a:extLst>
              <a:ext uri="{FF2B5EF4-FFF2-40B4-BE49-F238E27FC236}">
                <a16:creationId xmlns:a16="http://schemas.microsoft.com/office/drawing/2014/main" id="{0595332D-FBD3-4244-8221-5CC757C87320}"/>
              </a:ext>
            </a:extLst>
          </p:cNvPr>
          <p:cNvSpPr>
            <a:spLocks noGrp="1"/>
          </p:cNvSpPr>
          <p:nvPr>
            <p:ph type="title"/>
          </p:nvPr>
        </p:nvSpPr>
        <p:spPr>
          <a:xfrm>
            <a:off x="582930" y="289526"/>
            <a:ext cx="9816904" cy="584444"/>
          </a:xfrm>
          <a:prstGeom prst="rect">
            <a:avLst/>
          </a:prstGeom>
        </p:spPr>
        <p:txBody>
          <a:bodyPr/>
          <a:lstStyle>
            <a:lvl1pPr>
              <a:defRPr sz="2800" b="1">
                <a:solidFill>
                  <a:srgbClr val="008245"/>
                </a:solidFill>
              </a:defRPr>
            </a:lvl1pPr>
          </a:lstStyle>
          <a:p>
            <a:r>
              <a:rPr lang="fr-FR" dirty="0"/>
              <a:t>Modifiez le style du titre</a:t>
            </a:r>
          </a:p>
        </p:txBody>
      </p:sp>
      <p:sp>
        <p:nvSpPr>
          <p:cNvPr id="8" name="Espace réservé du pied de page 2">
            <a:extLst>
              <a:ext uri="{FF2B5EF4-FFF2-40B4-BE49-F238E27FC236}">
                <a16:creationId xmlns:a16="http://schemas.microsoft.com/office/drawing/2014/main" id="{BAFCA36F-0B6E-F241-855C-1E96014FF2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fr-FR"/>
              <a:t>Copyright - Tout droit réservé - OFPPT</a:t>
            </a:r>
            <a:endParaRPr lang="fr-FR" dirty="0"/>
          </a:p>
        </p:txBody>
      </p:sp>
      <p:sp>
        <p:nvSpPr>
          <p:cNvPr id="9" name="ZoneTexte 8">
            <a:extLst>
              <a:ext uri="{FF2B5EF4-FFF2-40B4-BE49-F238E27FC236}">
                <a16:creationId xmlns:a16="http://schemas.microsoft.com/office/drawing/2014/main" id="{0121C107-DF3E-AD4F-A1FE-297BD040765B}"/>
              </a:ext>
            </a:extLst>
          </p:cNvPr>
          <p:cNvSpPr txBox="1"/>
          <p:nvPr userDrawn="1"/>
        </p:nvSpPr>
        <p:spPr>
          <a:xfrm>
            <a:off x="11431564" y="6333825"/>
            <a:ext cx="619760" cy="369332"/>
          </a:xfrm>
          <a:prstGeom prst="rect">
            <a:avLst/>
          </a:prstGeom>
          <a:noFill/>
        </p:spPr>
        <p:txBody>
          <a:bodyPr wrap="square" rtlCol="0">
            <a:spAutoFit/>
          </a:bodyPr>
          <a:lstStyle/>
          <a:p>
            <a:fld id="{CE9106A4-FD33-7B45-9C68-50EB2487100A}" type="slidenum">
              <a:rPr lang="fr-FR" sz="1800" b="1" smtClean="0">
                <a:solidFill>
                  <a:schemeClr val="bg1"/>
                </a:solidFill>
                <a:cs typeface="AL BAYAN PLAIN" pitchFamily="2" charset="-78"/>
              </a:rPr>
              <a:t>‹N°›</a:t>
            </a:fld>
            <a:endParaRPr lang="fr-FR" sz="1800" b="1" dirty="0">
              <a:solidFill>
                <a:schemeClr val="bg1"/>
              </a:solidFill>
              <a:cs typeface="AL BAYAN PLAIN" pitchFamily="2" charset="-78"/>
            </a:endParaRPr>
          </a:p>
        </p:txBody>
      </p:sp>
      <p:sp>
        <p:nvSpPr>
          <p:cNvPr id="11" name="Espace réservé du texte 10">
            <a:extLst>
              <a:ext uri="{FF2B5EF4-FFF2-40B4-BE49-F238E27FC236}">
                <a16:creationId xmlns:a16="http://schemas.microsoft.com/office/drawing/2014/main" id="{86811058-5598-9041-A4A8-2671FCB7F166}"/>
              </a:ext>
            </a:extLst>
          </p:cNvPr>
          <p:cNvSpPr>
            <a:spLocks noGrp="1"/>
          </p:cNvSpPr>
          <p:nvPr>
            <p:ph type="body" sz="quarter" idx="10"/>
          </p:nvPr>
        </p:nvSpPr>
        <p:spPr>
          <a:xfrm>
            <a:off x="582613" y="1154113"/>
            <a:ext cx="9817100" cy="4868862"/>
          </a:xfrm>
        </p:spPr>
        <p:txBody>
          <a:bodyPr/>
          <a:lstStyle>
            <a:lvl1pPr>
              <a:lnSpc>
                <a:spcPct val="100000"/>
              </a:lnSpc>
              <a:defRPr sz="1400"/>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676817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EQUIPE DE REDACTION ET LECTURE">
    <p:spTree>
      <p:nvGrpSpPr>
        <p:cNvPr id="1" name=""/>
        <p:cNvGrpSpPr/>
        <p:nvPr/>
      </p:nvGrpSpPr>
      <p:grpSpPr>
        <a:xfrm>
          <a:off x="0" y="0"/>
          <a:ext cx="0" cy="0"/>
          <a:chOff x="0" y="0"/>
          <a:chExt cx="0" cy="0"/>
        </a:xfrm>
      </p:grpSpPr>
      <p:pic>
        <p:nvPicPr>
          <p:cNvPr id="2" name="Image 8">
            <a:extLst>
              <a:ext uri="{FF2B5EF4-FFF2-40B4-BE49-F238E27FC236}">
                <a16:creationId xmlns:a16="http://schemas.microsoft.com/office/drawing/2014/main" id="{86F38022-88E9-2043-9513-74C16F7C57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83"/>
            <a:ext cx="12191996" cy="6854433"/>
          </a:xfrm>
          <a:prstGeom prst="rect">
            <a:avLst/>
          </a:prstGeom>
          <a:noFill/>
          <a:ln cap="flat">
            <a:noFill/>
          </a:ln>
        </p:spPr>
      </p:pic>
      <p:sp>
        <p:nvSpPr>
          <p:cNvPr id="3" name="ZoneTexte 9">
            <a:extLst>
              <a:ext uri="{FF2B5EF4-FFF2-40B4-BE49-F238E27FC236}">
                <a16:creationId xmlns:a16="http://schemas.microsoft.com/office/drawing/2014/main" id="{F509BA39-798B-5E4D-9884-552E5B82AF7F}"/>
              </a:ext>
            </a:extLst>
          </p:cNvPr>
          <p:cNvSpPr txBox="1"/>
          <p:nvPr/>
        </p:nvSpPr>
        <p:spPr>
          <a:xfrm>
            <a:off x="1267927" y="342826"/>
            <a:ext cx="4723799" cy="120032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1" i="0" u="none" strike="noStrike" kern="1200" cap="none" spc="0" baseline="0" dirty="0">
                <a:solidFill>
                  <a:srgbClr val="0059A1"/>
                </a:solidFill>
                <a:uFillTx/>
                <a:latin typeface="+mn-lt"/>
                <a:cs typeface="Calibri" panose="020F0502020204030204" pitchFamily="34" charset="0"/>
              </a:rPr>
              <a:t>Equipe de rédaction et de lecture </a:t>
            </a:r>
            <a:endParaRPr lang="fr-FR" sz="3000" b="0" i="0" u="none" strike="noStrike" kern="1200" cap="none" spc="0" baseline="0" dirty="0">
              <a:solidFill>
                <a:srgbClr val="0059A1"/>
              </a:solidFill>
              <a:uFillTx/>
              <a:latin typeface="+mn-lt"/>
              <a:cs typeface="Calibri" panose="020F0502020204030204" pitchFamily="34" charset="0"/>
            </a:endParaRPr>
          </a:p>
        </p:txBody>
      </p:sp>
      <p:sp>
        <p:nvSpPr>
          <p:cNvPr id="6" name="Espace réservé du texte 5">
            <a:extLst>
              <a:ext uri="{FF2B5EF4-FFF2-40B4-BE49-F238E27FC236}">
                <a16:creationId xmlns:a16="http://schemas.microsoft.com/office/drawing/2014/main" id="{C4B4EED8-911E-4A36-849E-C21E2507F223}"/>
              </a:ext>
            </a:extLst>
          </p:cNvPr>
          <p:cNvSpPr>
            <a:spLocks noGrp="1"/>
          </p:cNvSpPr>
          <p:nvPr>
            <p:ph type="body" sz="quarter" idx="10"/>
          </p:nvPr>
        </p:nvSpPr>
        <p:spPr>
          <a:xfrm>
            <a:off x="7265988" y="631825"/>
            <a:ext cx="4364037" cy="5211763"/>
          </a:xfrm>
          <a:prstGeom prst="rect">
            <a:avLst/>
          </a:prstGeom>
        </p:spPr>
        <p:txBody>
          <a:bodyPr tIns="144000" bIns="72000"/>
          <a:lstStyle>
            <a:lvl1pPr marL="0" indent="0" algn="ctr">
              <a:lnSpc>
                <a:spcPts val="1600"/>
              </a:lnSpc>
              <a:spcBef>
                <a:spcPts val="600"/>
              </a:spcBef>
              <a:spcAft>
                <a:spcPts val="600"/>
              </a:spcAft>
              <a:buClr>
                <a:srgbClr val="FF7800"/>
              </a:buClr>
              <a:buFont typeface="+mj-lt"/>
              <a:buAutoNum type="arabicPeriod"/>
              <a:defRPr sz="2000" b="1" baseline="0">
                <a:solidFill>
                  <a:srgbClr val="0059A1"/>
                </a:solidFill>
                <a:latin typeface="+mn-lt"/>
                <a:cs typeface="Calibri" panose="020F0502020204030204" pitchFamily="34" charset="0"/>
              </a:defRPr>
            </a:lvl1pPr>
            <a:lvl2pPr marL="457200" indent="0" algn="ctr">
              <a:lnSpc>
                <a:spcPts val="1600"/>
              </a:lnSpc>
              <a:spcBef>
                <a:spcPts val="600"/>
              </a:spcBef>
              <a:spcAft>
                <a:spcPts val="0"/>
              </a:spcAft>
              <a:buClr>
                <a:srgbClr val="FF7800"/>
              </a:buClr>
              <a:buFont typeface="+mj-lt"/>
              <a:buNone/>
              <a:defRPr sz="1400" b="0">
                <a:solidFill>
                  <a:srgbClr val="565656"/>
                </a:solidFill>
                <a:latin typeface="+mn-lt"/>
                <a:cs typeface="Calibri" panose="020F0502020204030204" pitchFamily="34" charset="0"/>
              </a:defRPr>
            </a:lvl2pPr>
            <a:lvl3pPr marL="914400" indent="0" algn="ctr">
              <a:lnSpc>
                <a:spcPts val="1600"/>
              </a:lnSpc>
              <a:spcBef>
                <a:spcPts val="600"/>
              </a:spcBef>
              <a:spcAft>
                <a:spcPts val="0"/>
              </a:spcAft>
              <a:buNone/>
              <a:defRPr sz="1400" b="0">
                <a:solidFill>
                  <a:srgbClr val="565656"/>
                </a:solidFill>
                <a:latin typeface="Calibri" panose="020F0502020204030204" pitchFamily="34" charset="0"/>
                <a:cs typeface="Calibri" panose="020F0502020204030204" pitchFamily="34" charset="0"/>
              </a:defRPr>
            </a:lvl3pPr>
            <a:lvl4pPr>
              <a:defRPr b="1">
                <a:solidFill>
                  <a:srgbClr val="0059A1"/>
                </a:solidFill>
              </a:defRPr>
            </a:lvl4pPr>
            <a:lvl5pPr>
              <a:defRPr b="1">
                <a:solidFill>
                  <a:srgbClr val="0059A1"/>
                </a:solidFill>
              </a:defRPr>
            </a:lvl5pPr>
          </a:lstStyle>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endParaRPr lang="fr-FR" dirty="0"/>
          </a:p>
          <a:p>
            <a:pPr lvl="2"/>
            <a:endParaRPr lang="fr-FR" dirty="0"/>
          </a:p>
        </p:txBody>
      </p:sp>
      <p:pic>
        <p:nvPicPr>
          <p:cNvPr id="7" name="Picture 6">
            <a:extLst>
              <a:ext uri="{FF2B5EF4-FFF2-40B4-BE49-F238E27FC236}">
                <a16:creationId xmlns:a16="http://schemas.microsoft.com/office/drawing/2014/main" id="{C6DA6285-643C-4042-BD5A-38635D1EE5B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69715" y="242587"/>
            <a:ext cx="728497" cy="719719"/>
          </a:xfrm>
          <a:prstGeom prst="rect">
            <a:avLst/>
          </a:prstGeom>
          <a:noFill/>
          <a:ln cap="flat">
            <a:noFill/>
          </a:ln>
        </p:spPr>
      </p:pic>
    </p:spTree>
    <p:extLst>
      <p:ext uri="{BB962C8B-B14F-4D97-AF65-F5344CB8AC3E}">
        <p14:creationId xmlns:p14="http://schemas.microsoft.com/office/powerpoint/2010/main" val="3122090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SOMMAIRE">
    <p:spTree>
      <p:nvGrpSpPr>
        <p:cNvPr id="1" name=""/>
        <p:cNvGrpSpPr/>
        <p:nvPr/>
      </p:nvGrpSpPr>
      <p:grpSpPr>
        <a:xfrm>
          <a:off x="0" y="0"/>
          <a:ext cx="0" cy="0"/>
          <a:chOff x="0" y="0"/>
          <a:chExt cx="0" cy="0"/>
        </a:xfrm>
      </p:grpSpPr>
      <p:pic>
        <p:nvPicPr>
          <p:cNvPr id="2" name="Image 8">
            <a:extLst>
              <a:ext uri="{FF2B5EF4-FFF2-40B4-BE49-F238E27FC236}">
                <a16:creationId xmlns:a16="http://schemas.microsoft.com/office/drawing/2014/main" id="{86F38022-88E9-2043-9513-74C16F7C57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83"/>
            <a:ext cx="12191996" cy="6854433"/>
          </a:xfrm>
          <a:prstGeom prst="rect">
            <a:avLst/>
          </a:prstGeom>
          <a:noFill/>
          <a:ln cap="flat">
            <a:noFill/>
          </a:ln>
        </p:spPr>
      </p:pic>
      <p:sp>
        <p:nvSpPr>
          <p:cNvPr id="3" name="ZoneTexte 9">
            <a:extLst>
              <a:ext uri="{FF2B5EF4-FFF2-40B4-BE49-F238E27FC236}">
                <a16:creationId xmlns:a16="http://schemas.microsoft.com/office/drawing/2014/main" id="{F509BA39-798B-5E4D-9884-552E5B82AF7F}"/>
              </a:ext>
            </a:extLst>
          </p:cNvPr>
          <p:cNvSpPr txBox="1"/>
          <p:nvPr/>
        </p:nvSpPr>
        <p:spPr>
          <a:xfrm>
            <a:off x="0" y="470532"/>
            <a:ext cx="5854699" cy="64633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1" i="0" u="none" strike="noStrike" kern="1200" cap="none" spc="0" baseline="0" dirty="0">
                <a:solidFill>
                  <a:srgbClr val="1C3151"/>
                </a:solidFill>
                <a:uFillTx/>
                <a:latin typeface="+mn-lt"/>
                <a:cs typeface="Arial" pitchFamily="34"/>
              </a:rPr>
              <a:t>SOMMAIRE</a:t>
            </a:r>
            <a:endParaRPr lang="fr-FR" sz="3000" b="0" i="0" u="none" strike="noStrike" kern="1200" cap="none" spc="0" baseline="0" dirty="0">
              <a:solidFill>
                <a:srgbClr val="1C3151"/>
              </a:solidFill>
              <a:uFillTx/>
              <a:latin typeface="+mn-lt"/>
              <a:cs typeface="Arial" pitchFamily="34"/>
            </a:endParaRPr>
          </a:p>
        </p:txBody>
      </p:sp>
      <p:pic>
        <p:nvPicPr>
          <p:cNvPr id="4" name="Picture 6">
            <a:extLst>
              <a:ext uri="{FF2B5EF4-FFF2-40B4-BE49-F238E27FC236}">
                <a16:creationId xmlns:a16="http://schemas.microsoft.com/office/drawing/2014/main" id="{7B7E5E99-7CA6-4EF9-8AEE-A391D808AC6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5181" y="162130"/>
            <a:ext cx="1278541" cy="1263136"/>
          </a:xfrm>
          <a:prstGeom prst="rect">
            <a:avLst/>
          </a:prstGeom>
          <a:noFill/>
          <a:ln cap="flat">
            <a:noFill/>
          </a:ln>
        </p:spPr>
      </p:pic>
    </p:spTree>
    <p:extLst>
      <p:ext uri="{BB962C8B-B14F-4D97-AF65-F5344CB8AC3E}">
        <p14:creationId xmlns:p14="http://schemas.microsoft.com/office/powerpoint/2010/main" val="169897029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555555"/>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200" b="0" i="0">
                <a:solidFill>
                  <a:srgbClr val="D9D9D9"/>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000" b="0" i="0">
                <a:solidFill>
                  <a:srgbClr val="AEABAB"/>
                </a:solidFill>
                <a:latin typeface="Calibri"/>
                <a:cs typeface="Calibri"/>
              </a:defRPr>
            </a:lvl1pPr>
          </a:lstStyle>
          <a:p>
            <a:pPr marL="12700">
              <a:lnSpc>
                <a:spcPts val="1055"/>
              </a:lnSpc>
            </a:pPr>
            <a:r>
              <a:rPr dirty="0"/>
              <a:t>Copyright</a:t>
            </a:r>
            <a:r>
              <a:rPr spc="-35" dirty="0"/>
              <a:t> </a:t>
            </a:r>
            <a:r>
              <a:rPr dirty="0"/>
              <a:t>-</a:t>
            </a:r>
            <a:r>
              <a:rPr spc="-15" dirty="0"/>
              <a:t> </a:t>
            </a:r>
            <a:r>
              <a:rPr spc="-5" dirty="0"/>
              <a:t>Tout</a:t>
            </a:r>
            <a:r>
              <a:rPr spc="-15" dirty="0"/>
              <a:t> </a:t>
            </a:r>
            <a:r>
              <a:rPr dirty="0"/>
              <a:t>droit</a:t>
            </a:r>
            <a:r>
              <a:rPr spc="-40" dirty="0"/>
              <a:t> </a:t>
            </a:r>
            <a:r>
              <a:rPr dirty="0"/>
              <a:t>réservé</a:t>
            </a:r>
            <a:r>
              <a:rPr spc="-35" dirty="0"/>
              <a:t> </a:t>
            </a:r>
            <a:r>
              <a:rPr dirty="0"/>
              <a:t>-</a:t>
            </a:r>
            <a:r>
              <a:rPr spc="-15" dirty="0"/>
              <a:t> </a:t>
            </a:r>
            <a:r>
              <a:rPr dirty="0"/>
              <a:t>OFPPT</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3/30/2023</a:t>
            </a:fld>
            <a:endParaRPr lang="en-US"/>
          </a:p>
        </p:txBody>
      </p:sp>
      <p:sp>
        <p:nvSpPr>
          <p:cNvPr id="6" name="Holder 6"/>
          <p:cNvSpPr>
            <a:spLocks noGrp="1"/>
          </p:cNvSpPr>
          <p:nvPr>
            <p:ph type="sldNum" sz="quarter" idx="7"/>
          </p:nvPr>
        </p:nvSpPr>
        <p:spPr/>
        <p:txBody>
          <a:bodyPr lIns="0" tIns="0" rIns="0" bIns="0"/>
          <a:lstStyle>
            <a:lvl1pPr>
              <a:defRPr sz="1000" b="0" i="0">
                <a:solidFill>
                  <a:srgbClr val="AEABAB"/>
                </a:solidFill>
                <a:latin typeface="Calibri"/>
                <a:cs typeface="Calibri"/>
              </a:defRPr>
            </a:lvl1pPr>
          </a:lstStyle>
          <a:p>
            <a:pPr marL="38100">
              <a:lnSpc>
                <a:spcPts val="1055"/>
              </a:lnSpc>
            </a:pPr>
            <a:fld id="{81D60167-4931-47E6-BA6A-407CBD079E47}" type="slidenum">
              <a:rPr dirty="0"/>
              <a:t>‹N°›</a:t>
            </a:fld>
            <a:endParaRPr dirty="0"/>
          </a:p>
        </p:txBody>
      </p:sp>
    </p:spTree>
    <p:extLst>
      <p:ext uri="{BB962C8B-B14F-4D97-AF65-F5344CB8AC3E}">
        <p14:creationId xmlns:p14="http://schemas.microsoft.com/office/powerpoint/2010/main" val="49069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PARTIE">
  <p:cSld name="2_SLIDE PARTIE">
    <p:spTree>
      <p:nvGrpSpPr>
        <p:cNvPr id="1" name="Shape 30"/>
        <p:cNvGrpSpPr/>
        <p:nvPr/>
      </p:nvGrpSpPr>
      <p:grpSpPr>
        <a:xfrm>
          <a:off x="0" y="0"/>
          <a:ext cx="0" cy="0"/>
          <a:chOff x="0" y="0"/>
          <a:chExt cx="0" cy="0"/>
        </a:xfrm>
      </p:grpSpPr>
      <p:pic>
        <p:nvPicPr>
          <p:cNvPr id="31" name="Google Shape;31;p151"/>
          <p:cNvPicPr preferRelativeResize="0"/>
          <p:nvPr/>
        </p:nvPicPr>
        <p:blipFill rotWithShape="1">
          <a:blip r:embed="rId2">
            <a:alphaModFix/>
          </a:blip>
          <a:srcRect/>
          <a:stretch/>
        </p:blipFill>
        <p:spPr>
          <a:xfrm>
            <a:off x="2467" y="0"/>
            <a:ext cx="12187066" cy="6858000"/>
          </a:xfrm>
          <a:prstGeom prst="rect">
            <a:avLst/>
          </a:prstGeom>
          <a:noFill/>
          <a:ln>
            <a:noFill/>
          </a:ln>
        </p:spPr>
      </p:pic>
      <p:sp>
        <p:nvSpPr>
          <p:cNvPr id="32" name="Google Shape;32;p151"/>
          <p:cNvSpPr/>
          <p:nvPr/>
        </p:nvSpPr>
        <p:spPr>
          <a:xfrm>
            <a:off x="8010000" y="6132986"/>
            <a:ext cx="2160000" cy="720000"/>
          </a:xfrm>
          <a:prstGeom prst="round2SameRect">
            <a:avLst>
              <a:gd name="adj1" fmla="val 16667"/>
              <a:gd name="adj2" fmla="val 0"/>
            </a:avLst>
          </a:prstGeom>
          <a:solidFill>
            <a:srgbClr val="0078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151"/>
          <p:cNvSpPr txBox="1">
            <a:spLocks noGrp="1"/>
          </p:cNvSpPr>
          <p:nvPr>
            <p:ph type="body" id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rgbClr val="007842"/>
              </a:buClr>
              <a:buSzPts val="2800"/>
              <a:buFont typeface="Arial"/>
              <a:buNone/>
              <a:defRPr sz="2800" b="1" i="0" u="none" strike="noStrike" cap="none">
                <a:solidFill>
                  <a:srgbClr val="00784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151"/>
          <p:cNvSpPr txBox="1">
            <a:spLocks noGrp="1"/>
          </p:cNvSpPr>
          <p:nvPr>
            <p:ph type="body" idx="2"/>
          </p:nvPr>
        </p:nvSpPr>
        <p:spPr>
          <a:xfrm>
            <a:off x="6300000" y="1089893"/>
            <a:ext cx="5580000" cy="900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7842"/>
              </a:buClr>
              <a:buSzPts val="2400"/>
              <a:buFont typeface="Arial"/>
              <a:buNone/>
              <a:defRPr sz="2400" b="1" i="0" u="none" strike="noStrike" cap="none">
                <a:solidFill>
                  <a:srgbClr val="00784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151"/>
          <p:cNvSpPr/>
          <p:nvPr/>
        </p:nvSpPr>
        <p:spPr>
          <a:xfrm>
            <a:off x="6300000" y="2340000"/>
            <a:ext cx="5580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i="0" u="none" strike="noStrike" cap="none">
                <a:solidFill>
                  <a:srgbClr val="FF7800"/>
                </a:solidFill>
                <a:latin typeface="Calibri"/>
                <a:ea typeface="Calibri"/>
                <a:cs typeface="Calibri"/>
                <a:sym typeface="Calibri"/>
              </a:rPr>
              <a:t>Dans cette partie, vous allez :</a:t>
            </a:r>
            <a:endParaRPr/>
          </a:p>
        </p:txBody>
      </p:sp>
      <p:sp>
        <p:nvSpPr>
          <p:cNvPr id="36" name="Google Shape;36;p151"/>
          <p:cNvSpPr txBox="1">
            <a:spLocks noGrp="1"/>
          </p:cNvSpPr>
          <p:nvPr>
            <p:ph type="body" idx="3"/>
          </p:nvPr>
        </p:nvSpPr>
        <p:spPr>
          <a:xfrm>
            <a:off x="6300000" y="2880000"/>
            <a:ext cx="5580000" cy="14400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600"/>
              </a:spcBef>
              <a:spcAft>
                <a:spcPts val="0"/>
              </a:spcAft>
              <a:buClr>
                <a:srgbClr val="565656"/>
              </a:buClr>
              <a:buSzPts val="1600"/>
              <a:buFont typeface="Arial"/>
              <a:buChar char="•"/>
              <a:defRPr sz="1600" b="0" i="0" u="none" strike="noStrike" cap="none">
                <a:solidFill>
                  <a:srgbClr val="56565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151"/>
          <p:cNvSpPr>
            <a:spLocks noGrp="1"/>
          </p:cNvSpPr>
          <p:nvPr>
            <p:ph type="pic" idx="4"/>
          </p:nvPr>
        </p:nvSpPr>
        <p:spPr>
          <a:xfrm>
            <a:off x="8640000" y="4524826"/>
            <a:ext cx="900000" cy="900000"/>
          </a:xfrm>
          <a:prstGeom prst="rect">
            <a:avLst/>
          </a:prstGeom>
          <a:noFill/>
          <a:ln>
            <a:noFill/>
          </a:ln>
        </p:spPr>
      </p:sp>
      <p:sp>
        <p:nvSpPr>
          <p:cNvPr id="38" name="Google Shape;38;p151"/>
          <p:cNvSpPr txBox="1">
            <a:spLocks noGrp="1"/>
          </p:cNvSpPr>
          <p:nvPr>
            <p:ph type="body" idx="5"/>
          </p:nvPr>
        </p:nvSpPr>
        <p:spPr>
          <a:xfrm>
            <a:off x="8480684" y="6132986"/>
            <a:ext cx="1689315" cy="720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9" name="Google Shape;39;p151"/>
          <p:cNvPicPr preferRelativeResize="0"/>
          <p:nvPr/>
        </p:nvPicPr>
        <p:blipFill rotWithShape="1">
          <a:blip r:embed="rId3">
            <a:alphaModFix/>
          </a:blip>
          <a:srcRect/>
          <a:stretch/>
        </p:blipFill>
        <p:spPr>
          <a:xfrm>
            <a:off x="8186397" y="6268947"/>
            <a:ext cx="401660" cy="396000"/>
          </a:xfrm>
          <a:prstGeom prst="rect">
            <a:avLst/>
          </a:prstGeom>
          <a:noFill/>
          <a:ln>
            <a:noFill/>
          </a:ln>
        </p:spPr>
      </p:pic>
      <p:pic>
        <p:nvPicPr>
          <p:cNvPr id="40" name="Google Shape;40;p151"/>
          <p:cNvPicPr preferRelativeResize="0"/>
          <p:nvPr/>
        </p:nvPicPr>
        <p:blipFill rotWithShape="1">
          <a:blip r:embed="rId4">
            <a:alphaModFix/>
          </a:blip>
          <a:srcRect/>
          <a:stretch/>
        </p:blipFill>
        <p:spPr>
          <a:xfrm>
            <a:off x="445181" y="162130"/>
            <a:ext cx="1278541" cy="1263136"/>
          </a:xfrm>
          <a:prstGeom prst="rect">
            <a:avLst/>
          </a:prstGeom>
          <a:noFill/>
          <a:ln>
            <a:noFill/>
          </a:ln>
        </p:spPr>
      </p:pic>
    </p:spTree>
    <p:extLst>
      <p:ext uri="{BB962C8B-B14F-4D97-AF65-F5344CB8AC3E}">
        <p14:creationId xmlns:p14="http://schemas.microsoft.com/office/powerpoint/2010/main" val="155146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OBJECTIFS">
  <p:cSld name="2_SLIDE OBJECTIFS">
    <p:spTree>
      <p:nvGrpSpPr>
        <p:cNvPr id="1" name="Shape 41"/>
        <p:cNvGrpSpPr/>
        <p:nvPr/>
      </p:nvGrpSpPr>
      <p:grpSpPr>
        <a:xfrm>
          <a:off x="0" y="0"/>
          <a:ext cx="0" cy="0"/>
          <a:chOff x="0" y="0"/>
          <a:chExt cx="0" cy="0"/>
        </a:xfrm>
      </p:grpSpPr>
      <p:pic>
        <p:nvPicPr>
          <p:cNvPr id="42" name="Google Shape;42;p152"/>
          <p:cNvPicPr preferRelativeResize="0"/>
          <p:nvPr/>
        </p:nvPicPr>
        <p:blipFill rotWithShape="1">
          <a:blip r:embed="rId2">
            <a:alphaModFix/>
          </a:blip>
          <a:srcRect/>
          <a:stretch/>
        </p:blipFill>
        <p:spPr>
          <a:xfrm>
            <a:off x="2467" y="0"/>
            <a:ext cx="12187066" cy="6858000"/>
          </a:xfrm>
          <a:prstGeom prst="rect">
            <a:avLst/>
          </a:prstGeom>
          <a:noFill/>
          <a:ln>
            <a:noFill/>
          </a:ln>
        </p:spPr>
      </p:pic>
      <p:pic>
        <p:nvPicPr>
          <p:cNvPr id="43" name="Google Shape;43;p152"/>
          <p:cNvPicPr preferRelativeResize="0"/>
          <p:nvPr/>
        </p:nvPicPr>
        <p:blipFill rotWithShape="1">
          <a:blip r:embed="rId3">
            <a:alphaModFix/>
          </a:blip>
          <a:srcRect/>
          <a:stretch/>
        </p:blipFill>
        <p:spPr>
          <a:xfrm>
            <a:off x="445181" y="162130"/>
            <a:ext cx="1278541" cy="1263136"/>
          </a:xfrm>
          <a:prstGeom prst="rect">
            <a:avLst/>
          </a:prstGeom>
          <a:noFill/>
          <a:ln>
            <a:noFill/>
          </a:ln>
        </p:spPr>
      </p:pic>
      <p:sp>
        <p:nvSpPr>
          <p:cNvPr id="44" name="Google Shape;44;p152"/>
          <p:cNvSpPr txBox="1">
            <a:spLocks noGrp="1"/>
          </p:cNvSpPr>
          <p:nvPr>
            <p:ph type="body" id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0"/>
              </a:spcBef>
              <a:spcAft>
                <a:spcPts val="0"/>
              </a:spcAft>
              <a:buClr>
                <a:srgbClr val="007842"/>
              </a:buClr>
              <a:buSzPts val="2800"/>
              <a:buFont typeface="Arial"/>
              <a:buNone/>
              <a:defRPr sz="2800" b="1" i="0" u="none" strike="noStrike" cap="none">
                <a:solidFill>
                  <a:srgbClr val="00784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152"/>
          <p:cNvSpPr txBox="1">
            <a:spLocks noGrp="1"/>
          </p:cNvSpPr>
          <p:nvPr>
            <p:ph type="body" idx="2"/>
          </p:nvPr>
        </p:nvSpPr>
        <p:spPr>
          <a:xfrm>
            <a:off x="6300000" y="1089893"/>
            <a:ext cx="5580000" cy="900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7842"/>
              </a:buClr>
              <a:buSzPts val="2400"/>
              <a:buFont typeface="Arial"/>
              <a:buNone/>
              <a:defRPr sz="2400" b="1" i="0" u="none" strike="noStrike" cap="none">
                <a:solidFill>
                  <a:srgbClr val="00784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152"/>
          <p:cNvSpPr/>
          <p:nvPr/>
        </p:nvSpPr>
        <p:spPr>
          <a:xfrm>
            <a:off x="6300000" y="2340000"/>
            <a:ext cx="5580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i="0" u="none" strike="noStrike" cap="none">
                <a:solidFill>
                  <a:srgbClr val="FF7800"/>
                </a:solidFill>
                <a:latin typeface="Calibri"/>
                <a:ea typeface="Calibri"/>
                <a:cs typeface="Calibri"/>
                <a:sym typeface="Calibri"/>
              </a:rPr>
              <a:t>Ce que vous allez apprendre dans ce chapitre :</a:t>
            </a:r>
            <a:endParaRPr/>
          </a:p>
        </p:txBody>
      </p:sp>
      <p:sp>
        <p:nvSpPr>
          <p:cNvPr id="47" name="Google Shape;47;p152"/>
          <p:cNvSpPr txBox="1">
            <a:spLocks noGrp="1"/>
          </p:cNvSpPr>
          <p:nvPr>
            <p:ph type="body" idx="3"/>
          </p:nvPr>
        </p:nvSpPr>
        <p:spPr>
          <a:xfrm>
            <a:off x="6300000" y="2880000"/>
            <a:ext cx="5580000" cy="18000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600"/>
              </a:spcBef>
              <a:spcAft>
                <a:spcPts val="0"/>
              </a:spcAft>
              <a:buClr>
                <a:srgbClr val="565656"/>
              </a:buClr>
              <a:buSzPts val="1600"/>
              <a:buFont typeface="Arial"/>
              <a:buChar char="•"/>
              <a:defRPr sz="1600" b="0" i="0" u="none" strike="noStrike" cap="none">
                <a:solidFill>
                  <a:srgbClr val="56565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152"/>
          <p:cNvSpPr/>
          <p:nvPr/>
        </p:nvSpPr>
        <p:spPr>
          <a:xfrm>
            <a:off x="8010000" y="6132986"/>
            <a:ext cx="2160000" cy="720000"/>
          </a:xfrm>
          <a:prstGeom prst="round2SameRect">
            <a:avLst>
              <a:gd name="adj1" fmla="val 16667"/>
              <a:gd name="adj2" fmla="val 0"/>
            </a:avLst>
          </a:prstGeom>
          <a:solidFill>
            <a:srgbClr val="00784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 name="Google Shape;49;p152"/>
          <p:cNvSpPr txBox="1">
            <a:spLocks noGrp="1"/>
          </p:cNvSpPr>
          <p:nvPr>
            <p:ph type="body" idx="4"/>
          </p:nvPr>
        </p:nvSpPr>
        <p:spPr>
          <a:xfrm>
            <a:off x="8480684" y="6132986"/>
            <a:ext cx="1689315" cy="720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0" name="Google Shape;50;p152"/>
          <p:cNvPicPr preferRelativeResize="0"/>
          <p:nvPr/>
        </p:nvPicPr>
        <p:blipFill rotWithShape="1">
          <a:blip r:embed="rId4">
            <a:alphaModFix/>
          </a:blip>
          <a:srcRect/>
          <a:stretch/>
        </p:blipFill>
        <p:spPr>
          <a:xfrm>
            <a:off x="8186397" y="6268947"/>
            <a:ext cx="401660" cy="396000"/>
          </a:xfrm>
          <a:prstGeom prst="rect">
            <a:avLst/>
          </a:prstGeom>
          <a:noFill/>
          <a:ln>
            <a:noFill/>
          </a:ln>
        </p:spPr>
      </p:pic>
    </p:spTree>
    <p:extLst>
      <p:ext uri="{BB962C8B-B14F-4D97-AF65-F5344CB8AC3E}">
        <p14:creationId xmlns:p14="http://schemas.microsoft.com/office/powerpoint/2010/main" val="1774681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SLIDE CONTENU PARTIE 5">
  <p:cSld name="2_SLIDE CONTENU PARTIE 5">
    <p:spTree>
      <p:nvGrpSpPr>
        <p:cNvPr id="1" name="Shape 100"/>
        <p:cNvGrpSpPr/>
        <p:nvPr/>
      </p:nvGrpSpPr>
      <p:grpSpPr>
        <a:xfrm>
          <a:off x="0" y="0"/>
          <a:ext cx="0" cy="0"/>
          <a:chOff x="0" y="0"/>
          <a:chExt cx="0" cy="0"/>
        </a:xfrm>
      </p:grpSpPr>
      <p:pic>
        <p:nvPicPr>
          <p:cNvPr id="101" name="Google Shape;101;p159"/>
          <p:cNvPicPr preferRelativeResize="0"/>
          <p:nvPr/>
        </p:nvPicPr>
        <p:blipFill rotWithShape="1">
          <a:blip r:embed="rId2">
            <a:alphaModFix/>
          </a:blip>
          <a:srcRect/>
          <a:stretch/>
        </p:blipFill>
        <p:spPr>
          <a:xfrm>
            <a:off x="2467" y="0"/>
            <a:ext cx="12187066" cy="6858000"/>
          </a:xfrm>
          <a:prstGeom prst="rect">
            <a:avLst/>
          </a:prstGeom>
          <a:noFill/>
          <a:ln>
            <a:noFill/>
          </a:ln>
        </p:spPr>
      </p:pic>
      <p:sp>
        <p:nvSpPr>
          <p:cNvPr id="102" name="Google Shape;102;p159"/>
          <p:cNvSpPr txBox="1"/>
          <p:nvPr/>
        </p:nvSpPr>
        <p:spPr>
          <a:xfrm>
            <a:off x="11789199" y="6610393"/>
            <a:ext cx="39786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AFABAB"/>
              </a:buClr>
              <a:buSzPts val="1000"/>
              <a:buFont typeface="Calibri"/>
              <a:buNone/>
            </a:pPr>
            <a:fld id="{00000000-1234-1234-1234-123412341234}" type="slidenum">
              <a:rPr lang="fr-FR" sz="1000" b="0" i="0" u="none" strike="noStrike" cap="none">
                <a:solidFill>
                  <a:srgbClr val="AFABAB"/>
                </a:solidFill>
                <a:latin typeface="Calibri"/>
                <a:ea typeface="Calibri"/>
                <a:cs typeface="Calibri"/>
                <a:sym typeface="Calibri"/>
              </a:rPr>
              <a:t>‹N°›</a:t>
            </a:fld>
            <a:endParaRPr sz="1000" b="0" i="0" u="none" strike="noStrike" cap="none">
              <a:solidFill>
                <a:srgbClr val="AFABAB"/>
              </a:solidFill>
              <a:latin typeface="Calibri"/>
              <a:ea typeface="Calibri"/>
              <a:cs typeface="Calibri"/>
              <a:sym typeface="Calibri"/>
            </a:endParaRPr>
          </a:p>
        </p:txBody>
      </p:sp>
      <p:sp>
        <p:nvSpPr>
          <p:cNvPr id="103" name="Google Shape;103;p159"/>
          <p:cNvSpPr txBox="1"/>
          <p:nvPr/>
        </p:nvSpPr>
        <p:spPr>
          <a:xfrm>
            <a:off x="4245835" y="6613768"/>
            <a:ext cx="3700329" cy="246221"/>
          </a:xfrm>
          <a:prstGeom prst="rect">
            <a:avLst/>
          </a:prstGeom>
          <a:noFill/>
          <a:ln>
            <a:noFill/>
          </a:ln>
        </p:spPr>
        <p:txBody>
          <a:bodyPr spcFirstLastPara="1" wrap="square" lIns="91425" tIns="45700" rIns="91425" bIns="45700" anchor="t" anchorCtr="1">
            <a:spAutoFit/>
          </a:bodyPr>
          <a:lstStyle/>
          <a:p>
            <a:pPr marL="0" marR="0" lvl="0" indent="0" algn="ctr" rtl="0">
              <a:lnSpc>
                <a:spcPct val="100000"/>
              </a:lnSpc>
              <a:spcBef>
                <a:spcPts val="0"/>
              </a:spcBef>
              <a:spcAft>
                <a:spcPts val="0"/>
              </a:spcAft>
              <a:buClr>
                <a:srgbClr val="AFABAB"/>
              </a:buClr>
              <a:buSzPts val="1000"/>
              <a:buFont typeface="Calibri"/>
              <a:buNone/>
            </a:pPr>
            <a:r>
              <a:rPr lang="fr-FR" sz="1000" b="0" i="0" u="none" strike="noStrike" cap="none">
                <a:solidFill>
                  <a:srgbClr val="AFABAB"/>
                </a:solidFill>
                <a:latin typeface="Calibri"/>
                <a:ea typeface="Calibri"/>
                <a:cs typeface="Calibri"/>
                <a:sym typeface="Calibri"/>
              </a:rPr>
              <a:t>Copyright - Tout droit réservé - OFPPT</a:t>
            </a:r>
            <a:endParaRPr/>
          </a:p>
        </p:txBody>
      </p:sp>
      <p:sp>
        <p:nvSpPr>
          <p:cNvPr id="104" name="Google Shape;104;p159"/>
          <p:cNvSpPr/>
          <p:nvPr/>
        </p:nvSpPr>
        <p:spPr>
          <a:xfrm>
            <a:off x="536787" y="1465445"/>
            <a:ext cx="11118424" cy="5146334"/>
          </a:xfrm>
          <a:prstGeom prst="rect">
            <a:avLst/>
          </a:prstGeom>
          <a:solidFill>
            <a:srgbClr val="FFFFFF"/>
          </a:solidFill>
          <a:ln w="9525" cap="flat" cmpd="sng">
            <a:solidFill>
              <a:srgbClr val="BFBFBF"/>
            </a:solidFill>
            <a:prstDash val="solid"/>
            <a:round/>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 name="Google Shape;105;p159"/>
          <p:cNvSpPr/>
          <p:nvPr/>
        </p:nvSpPr>
        <p:spPr>
          <a:xfrm rot="5400000">
            <a:off x="0" y="5868983"/>
            <a:ext cx="536787" cy="536787"/>
          </a:xfrm>
          <a:prstGeom prst="teardrop">
            <a:avLst>
              <a:gd name="adj" fmla="val 100000"/>
            </a:avLst>
          </a:prstGeom>
          <a:solidFill>
            <a:srgbClr val="08AC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159"/>
          <p:cNvSpPr txBox="1"/>
          <p:nvPr/>
        </p:nvSpPr>
        <p:spPr>
          <a:xfrm rot="-5400000">
            <a:off x="-271608" y="5331769"/>
            <a:ext cx="1080003" cy="536786"/>
          </a:xfrm>
          <a:prstGeom prst="rect">
            <a:avLst/>
          </a:prstGeom>
          <a:solidFill>
            <a:srgbClr val="08ACA2"/>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900"/>
              <a:buFont typeface="Calibri"/>
              <a:buNone/>
            </a:pPr>
            <a:r>
              <a:rPr lang="fr-FR" sz="1900" b="1">
                <a:solidFill>
                  <a:schemeClr val="lt1"/>
                </a:solidFill>
                <a:latin typeface="Calibri"/>
                <a:ea typeface="Calibri"/>
                <a:cs typeface="Calibri"/>
                <a:sym typeface="Calibri"/>
              </a:rPr>
              <a:t>PARTIE 5</a:t>
            </a:r>
            <a:endParaRPr/>
          </a:p>
        </p:txBody>
      </p:sp>
      <p:pic>
        <p:nvPicPr>
          <p:cNvPr id="107" name="Google Shape;107;p159"/>
          <p:cNvPicPr preferRelativeResize="0"/>
          <p:nvPr/>
        </p:nvPicPr>
        <p:blipFill rotWithShape="1">
          <a:blip r:embed="rId3">
            <a:alphaModFix/>
          </a:blip>
          <a:srcRect/>
          <a:stretch/>
        </p:blipFill>
        <p:spPr>
          <a:xfrm>
            <a:off x="10996131" y="246221"/>
            <a:ext cx="659080" cy="651139"/>
          </a:xfrm>
          <a:prstGeom prst="rect">
            <a:avLst/>
          </a:prstGeom>
          <a:noFill/>
          <a:ln>
            <a:noFill/>
          </a:ln>
        </p:spPr>
      </p:pic>
      <p:sp>
        <p:nvSpPr>
          <p:cNvPr id="108" name="Google Shape;108;p159"/>
          <p:cNvSpPr txBox="1">
            <a:spLocks noGrp="1"/>
          </p:cNvSpPr>
          <p:nvPr>
            <p:ph type="body" idx="1"/>
          </p:nvPr>
        </p:nvSpPr>
        <p:spPr>
          <a:xfrm>
            <a:off x="720000" y="1616658"/>
            <a:ext cx="10746576" cy="3197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600"/>
              </a:spcBef>
              <a:spcAft>
                <a:spcPts val="0"/>
              </a:spcAft>
              <a:buClr>
                <a:srgbClr val="08ACA2"/>
              </a:buClr>
              <a:buSzPts val="1600"/>
              <a:buFont typeface="Arial"/>
              <a:buNone/>
              <a:defRPr sz="1600" b="1" i="0" u="none" strike="noStrike" cap="none">
                <a:solidFill>
                  <a:srgbClr val="08ACA2"/>
                </a:solidFill>
                <a:latin typeface="Calibri"/>
                <a:ea typeface="Calibri"/>
                <a:cs typeface="Calibri"/>
                <a:sym typeface="Calibri"/>
              </a:defRPr>
            </a:lvl1pPr>
            <a:lvl2pPr marL="914400" marR="0" lvl="1" indent="-228600" algn="l" rtl="0">
              <a:lnSpc>
                <a:spcPct val="114285"/>
              </a:lnSpc>
              <a:spcBef>
                <a:spcPts val="600"/>
              </a:spcBef>
              <a:spcAft>
                <a:spcPts val="0"/>
              </a:spcAft>
              <a:buClr>
                <a:srgbClr val="565656"/>
              </a:buClr>
              <a:buSzPts val="1400"/>
              <a:buFont typeface="Arial"/>
              <a:buNone/>
              <a:defRPr sz="1400" b="0" i="0" u="none" strike="noStrike" cap="none">
                <a:solidFill>
                  <a:srgbClr val="565656"/>
                </a:solidFill>
                <a:latin typeface="Calibri"/>
                <a:ea typeface="Calibri"/>
                <a:cs typeface="Calibri"/>
                <a:sym typeface="Calibri"/>
              </a:defRPr>
            </a:lvl2pPr>
            <a:lvl3pPr marL="1371600" marR="0" lvl="2" indent="-228600" algn="l" rtl="0">
              <a:lnSpc>
                <a:spcPct val="114285"/>
              </a:lnSpc>
              <a:spcBef>
                <a:spcPts val="600"/>
              </a:spcBef>
              <a:spcAft>
                <a:spcPts val="0"/>
              </a:spcAft>
              <a:buClr>
                <a:srgbClr val="565656"/>
              </a:buClr>
              <a:buSzPts val="1400"/>
              <a:buFont typeface="Arial"/>
              <a:buNone/>
              <a:defRPr sz="1400" b="0" i="0" u="none" strike="noStrike" cap="none">
                <a:solidFill>
                  <a:srgbClr val="565656"/>
                </a:solidFill>
                <a:latin typeface="Calibri"/>
                <a:ea typeface="Calibri"/>
                <a:cs typeface="Calibri"/>
                <a:sym typeface="Calibri"/>
              </a:defRPr>
            </a:lvl3pPr>
            <a:lvl4pPr marL="1828800" marR="0" lvl="3" indent="-228600" algn="l" rtl="0">
              <a:lnSpc>
                <a:spcPct val="114285"/>
              </a:lnSpc>
              <a:spcBef>
                <a:spcPts val="600"/>
              </a:spcBef>
              <a:spcAft>
                <a:spcPts val="0"/>
              </a:spcAft>
              <a:buClr>
                <a:srgbClr val="565656"/>
              </a:buClr>
              <a:buSzPts val="1400"/>
              <a:buFont typeface="Arial"/>
              <a:buNone/>
              <a:defRPr sz="1400" b="0" i="0" u="none" strike="noStrike" cap="none">
                <a:solidFill>
                  <a:srgbClr val="565656"/>
                </a:solidFill>
                <a:latin typeface="Calibri"/>
                <a:ea typeface="Calibri"/>
                <a:cs typeface="Calibri"/>
                <a:sym typeface="Calibri"/>
              </a:defRPr>
            </a:lvl4pPr>
            <a:lvl5pPr marL="2286000" marR="0" lvl="4" indent="-228600" algn="l" rtl="0">
              <a:lnSpc>
                <a:spcPct val="114285"/>
              </a:lnSpc>
              <a:spcBef>
                <a:spcPts val="600"/>
              </a:spcBef>
              <a:spcAft>
                <a:spcPts val="0"/>
              </a:spcAft>
              <a:buClr>
                <a:srgbClr val="565656"/>
              </a:buClr>
              <a:buSzPts val="1400"/>
              <a:buFont typeface="Arial"/>
              <a:buNone/>
              <a:defRPr sz="1400" b="0" i="0" u="none" strike="noStrike" cap="none">
                <a:solidFill>
                  <a:srgbClr val="56565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59"/>
          <p:cNvSpPr txBox="1">
            <a:spLocks noGrp="1"/>
          </p:cNvSpPr>
          <p:nvPr>
            <p:ph type="title"/>
          </p:nvPr>
        </p:nvSpPr>
        <p:spPr>
          <a:xfrm>
            <a:off x="180000" y="400050"/>
            <a:ext cx="5075172" cy="41514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8ACA2"/>
              </a:buClr>
              <a:buSzPts val="2000"/>
              <a:buFont typeface="Calibri"/>
              <a:buNone/>
              <a:defRPr sz="2000" b="1" i="0" u="none" strike="noStrike" cap="none">
                <a:solidFill>
                  <a:srgbClr val="08ACA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0" name="Google Shape;110;p159"/>
          <p:cNvSpPr txBox="1">
            <a:spLocks noGrp="1"/>
          </p:cNvSpPr>
          <p:nvPr>
            <p:ph type="body" idx="2"/>
          </p:nvPr>
        </p:nvSpPr>
        <p:spPr>
          <a:xfrm>
            <a:off x="180000" y="725765"/>
            <a:ext cx="5075172" cy="4449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8ACA2"/>
              </a:buClr>
              <a:buSzPts val="1600"/>
              <a:buFont typeface="Arial"/>
              <a:buNone/>
              <a:defRPr sz="1600" b="1" i="0" u="none" strike="noStrike" cap="none">
                <a:solidFill>
                  <a:srgbClr val="08AC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159"/>
          <p:cNvSpPr txBox="1">
            <a:spLocks noGrp="1"/>
          </p:cNvSpPr>
          <p:nvPr>
            <p:ph type="body" idx="3"/>
          </p:nvPr>
        </p:nvSpPr>
        <p:spPr>
          <a:xfrm>
            <a:off x="720000" y="1943056"/>
            <a:ext cx="10746576" cy="451489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33333"/>
              </a:lnSpc>
              <a:spcBef>
                <a:spcPts val="600"/>
              </a:spcBef>
              <a:spcAft>
                <a:spcPts val="0"/>
              </a:spcAft>
              <a:buClr>
                <a:srgbClr val="565656"/>
              </a:buClr>
              <a:buSzPts val="1200"/>
              <a:buFont typeface="Arial"/>
              <a:buNone/>
              <a:defRPr sz="1200" b="0" i="0" u="none" strike="noStrike" cap="none">
                <a:solidFill>
                  <a:srgbClr val="565656"/>
                </a:solidFill>
                <a:latin typeface="Calibri"/>
                <a:ea typeface="Calibri"/>
                <a:cs typeface="Calibri"/>
                <a:sym typeface="Calibri"/>
              </a:defRPr>
            </a:lvl1pPr>
            <a:lvl2pPr marL="914400" marR="0" lvl="1" indent="-228600" algn="l" rtl="0">
              <a:lnSpc>
                <a:spcPct val="133333"/>
              </a:lnSpc>
              <a:spcBef>
                <a:spcPts val="600"/>
              </a:spcBef>
              <a:spcAft>
                <a:spcPts val="0"/>
              </a:spcAft>
              <a:buClr>
                <a:srgbClr val="565656"/>
              </a:buClr>
              <a:buSzPts val="1200"/>
              <a:buFont typeface="Arial"/>
              <a:buNone/>
              <a:defRPr sz="1200" b="0" i="0" u="none" strike="noStrike" cap="none">
                <a:solidFill>
                  <a:srgbClr val="565656"/>
                </a:solidFill>
                <a:latin typeface="Calibri"/>
                <a:ea typeface="Calibri"/>
                <a:cs typeface="Calibri"/>
                <a:sym typeface="Calibri"/>
              </a:defRPr>
            </a:lvl2pPr>
            <a:lvl3pPr marL="1371600" marR="0" lvl="2" indent="-228600" algn="l" rtl="0">
              <a:lnSpc>
                <a:spcPct val="133333"/>
              </a:lnSpc>
              <a:spcBef>
                <a:spcPts val="600"/>
              </a:spcBef>
              <a:spcAft>
                <a:spcPts val="0"/>
              </a:spcAft>
              <a:buClr>
                <a:srgbClr val="565656"/>
              </a:buClr>
              <a:buSzPts val="1200"/>
              <a:buFont typeface="Arial"/>
              <a:buNone/>
              <a:defRPr sz="1200" b="0" i="0" u="none" strike="noStrike" cap="none">
                <a:solidFill>
                  <a:srgbClr val="565656"/>
                </a:solidFill>
                <a:latin typeface="Calibri"/>
                <a:ea typeface="Calibri"/>
                <a:cs typeface="Calibri"/>
                <a:sym typeface="Calibri"/>
              </a:defRPr>
            </a:lvl3pPr>
            <a:lvl4pPr marL="1828800" marR="0" lvl="3" indent="-317500" algn="l" rtl="0">
              <a:lnSpc>
                <a:spcPct val="114285"/>
              </a:lnSpc>
              <a:spcBef>
                <a:spcPts val="600"/>
              </a:spcBef>
              <a:spcAft>
                <a:spcPts val="0"/>
              </a:spcAft>
              <a:buClr>
                <a:srgbClr val="565656"/>
              </a:buClr>
              <a:buSzPts val="1400"/>
              <a:buFont typeface="Arial"/>
              <a:buChar char="•"/>
              <a:defRPr sz="1400" b="0" i="0" u="none" strike="noStrike" cap="none">
                <a:solidFill>
                  <a:srgbClr val="565656"/>
                </a:solidFill>
                <a:latin typeface="Calibri"/>
                <a:ea typeface="Calibri"/>
                <a:cs typeface="Calibri"/>
                <a:sym typeface="Calibri"/>
              </a:defRPr>
            </a:lvl4pPr>
            <a:lvl5pPr marL="2286000" marR="0" lvl="4" indent="-317500" algn="l" rtl="0">
              <a:lnSpc>
                <a:spcPct val="114285"/>
              </a:lnSpc>
              <a:spcBef>
                <a:spcPts val="600"/>
              </a:spcBef>
              <a:spcAft>
                <a:spcPts val="0"/>
              </a:spcAft>
              <a:buClr>
                <a:srgbClr val="565656"/>
              </a:buClr>
              <a:buSzPts val="1400"/>
              <a:buFont typeface="Arial"/>
              <a:buChar char="•"/>
              <a:defRPr sz="1400" b="0" i="0" u="none" strike="noStrike" cap="none">
                <a:solidFill>
                  <a:srgbClr val="56565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11337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PARTIE">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5A9B186C-5C4B-4E34-B340-9B6BAF9F1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3" name="Rectangle : avec coins arrondis en haut 2">
            <a:extLst>
              <a:ext uri="{FF2B5EF4-FFF2-40B4-BE49-F238E27FC236}">
                <a16:creationId xmlns:a16="http://schemas.microsoft.com/office/drawing/2014/main" id="{02690FE2-475F-4545-B276-160F21A30D31}"/>
              </a:ext>
            </a:extLst>
          </p:cNvPr>
          <p:cNvSpPr/>
          <p:nvPr/>
        </p:nvSpPr>
        <p:spPr>
          <a:xfrm>
            <a:off x="8010000" y="6132986"/>
            <a:ext cx="2160000" cy="720000"/>
          </a:xfrm>
          <a:prstGeom prst="round2SameRect">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8">
            <a:extLst>
              <a:ext uri="{FF2B5EF4-FFF2-40B4-BE49-F238E27FC236}">
                <a16:creationId xmlns:a16="http://schemas.microsoft.com/office/drawing/2014/main" id="{20A165AD-05B6-4B69-9126-01EE8DCB0EC4}"/>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007842"/>
                </a:solidFill>
              </a:defRPr>
            </a:lvl1pPr>
          </a:lstStyle>
          <a:p>
            <a:pPr lvl="0"/>
            <a:r>
              <a:rPr lang="fr-FR" dirty="0"/>
              <a:t>PARTIE</a:t>
            </a:r>
          </a:p>
        </p:txBody>
      </p:sp>
      <p:sp>
        <p:nvSpPr>
          <p:cNvPr id="10" name="Espace réservé du texte 8">
            <a:extLst>
              <a:ext uri="{FF2B5EF4-FFF2-40B4-BE49-F238E27FC236}">
                <a16:creationId xmlns:a16="http://schemas.microsoft.com/office/drawing/2014/main" id="{276BE723-0497-4009-931F-6783D9290C8D}"/>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07842"/>
                </a:solidFill>
              </a:defRPr>
            </a:lvl1pPr>
          </a:lstStyle>
          <a:p>
            <a:pPr lvl="0"/>
            <a:r>
              <a:rPr lang="fr-FR" dirty="0"/>
              <a:t>TITRE</a:t>
            </a:r>
          </a:p>
        </p:txBody>
      </p:sp>
      <p:sp>
        <p:nvSpPr>
          <p:cNvPr id="11" name="Rectangle 10">
            <a:extLst>
              <a:ext uri="{FF2B5EF4-FFF2-40B4-BE49-F238E27FC236}">
                <a16:creationId xmlns:a16="http://schemas.microsoft.com/office/drawing/2014/main" id="{BA1037BB-CA97-4B28-BC10-C62D82B74015}"/>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FF7800"/>
                </a:solidFill>
                <a:ea typeface="맑은 고딕" pitchFamily="34"/>
                <a:cs typeface="Arial" pitchFamily="34"/>
              </a:rPr>
              <a:t>Dans cette partie, vous allez :</a:t>
            </a:r>
          </a:p>
        </p:txBody>
      </p:sp>
      <p:sp>
        <p:nvSpPr>
          <p:cNvPr id="12" name="Espace réservé du texte 8">
            <a:extLst>
              <a:ext uri="{FF2B5EF4-FFF2-40B4-BE49-F238E27FC236}">
                <a16:creationId xmlns:a16="http://schemas.microsoft.com/office/drawing/2014/main" id="{BECA908D-685A-4D07-9B73-1157C29FC823}"/>
              </a:ext>
            </a:extLst>
          </p:cNvPr>
          <p:cNvSpPr>
            <a:spLocks noGrp="1"/>
          </p:cNvSpPr>
          <p:nvPr>
            <p:ph type="body" sz="quarter" idx="14" hasCustomPrompt="1"/>
          </p:nvPr>
        </p:nvSpPr>
        <p:spPr>
          <a:xfrm>
            <a:off x="6300000" y="2880000"/>
            <a:ext cx="5580000" cy="144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defRPr>
            </a:lvl1pPr>
          </a:lstStyle>
          <a:p>
            <a:pPr lvl="0"/>
            <a:r>
              <a:rPr lang="fr-FR" dirty="0"/>
              <a:t>….</a:t>
            </a:r>
          </a:p>
          <a:p>
            <a:pPr lvl="0"/>
            <a:r>
              <a:rPr lang="fr-FR" dirty="0"/>
              <a:t>….</a:t>
            </a:r>
          </a:p>
          <a:p>
            <a:pPr lvl="0"/>
            <a:r>
              <a:rPr lang="fr-FR" dirty="0"/>
              <a:t>….</a:t>
            </a:r>
          </a:p>
        </p:txBody>
      </p:sp>
      <p:sp>
        <p:nvSpPr>
          <p:cNvPr id="15" name="Espace réservé pour une image  21">
            <a:extLst>
              <a:ext uri="{FF2B5EF4-FFF2-40B4-BE49-F238E27FC236}">
                <a16:creationId xmlns:a16="http://schemas.microsoft.com/office/drawing/2014/main" id="{1DB2D8C5-3F3E-4B29-8768-8048268439B4}"/>
              </a:ext>
            </a:extLst>
          </p:cNvPr>
          <p:cNvSpPr>
            <a:spLocks noGrp="1"/>
          </p:cNvSpPr>
          <p:nvPr>
            <p:ph type="pic" sz="quarter" idx="15" hasCustomPrompt="1"/>
          </p:nvPr>
        </p:nvSpPr>
        <p:spPr>
          <a:xfrm>
            <a:off x="8640000" y="4524826"/>
            <a:ext cx="900000" cy="900000"/>
          </a:xfrm>
          <a:prstGeom prst="rect">
            <a:avLst/>
          </a:prstGeom>
        </p:spPr>
        <p:txBody>
          <a:bodyPr/>
          <a:lstStyle>
            <a:lvl1pPr marL="0" indent="0" algn="ctr">
              <a:buNone/>
              <a:defRPr sz="1600"/>
            </a:lvl1pPr>
          </a:lstStyle>
          <a:p>
            <a:r>
              <a:rPr lang="fr-FR" dirty="0"/>
              <a:t>QR CODE</a:t>
            </a:r>
          </a:p>
        </p:txBody>
      </p:sp>
      <p:sp>
        <p:nvSpPr>
          <p:cNvPr id="18" name="Espace réservé du texte 8">
            <a:extLst>
              <a:ext uri="{FF2B5EF4-FFF2-40B4-BE49-F238E27FC236}">
                <a16:creationId xmlns:a16="http://schemas.microsoft.com/office/drawing/2014/main" id="{8F5F1692-DA3F-4510-963A-F409CD57220B}"/>
              </a:ext>
            </a:extLst>
          </p:cNvPr>
          <p:cNvSpPr>
            <a:spLocks noGrp="1"/>
          </p:cNvSpPr>
          <p:nvPr>
            <p:ph type="body" sz="quarter" idx="10"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defRPr>
            </a:lvl1pPr>
          </a:lstStyle>
          <a:p>
            <a:pPr lvl="0"/>
            <a:r>
              <a:rPr lang="fr-FR" dirty="0"/>
              <a:t>… heures</a:t>
            </a:r>
          </a:p>
        </p:txBody>
      </p:sp>
      <p:pic>
        <p:nvPicPr>
          <p:cNvPr id="5" name="Image 4">
            <a:extLst>
              <a:ext uri="{FF2B5EF4-FFF2-40B4-BE49-F238E27FC236}">
                <a16:creationId xmlns:a16="http://schemas.microsoft.com/office/drawing/2014/main" id="{C79FAB39-33EC-4FDC-BBB7-4F8D88E84413}"/>
              </a:ext>
            </a:extLst>
          </p:cNvPr>
          <p:cNvPicPr>
            <a:picLocks noChangeAspect="1"/>
          </p:cNvPicPr>
          <p:nvPr/>
        </p:nvPicPr>
        <p:blipFill>
          <a:blip r:embed="rId3"/>
          <a:stretch>
            <a:fillRect/>
          </a:stretch>
        </p:blipFill>
        <p:spPr>
          <a:xfrm>
            <a:off x="8186397" y="6268947"/>
            <a:ext cx="401660" cy="396000"/>
          </a:xfrm>
          <a:prstGeom prst="rect">
            <a:avLst/>
          </a:prstGeom>
        </p:spPr>
      </p:pic>
      <p:pic>
        <p:nvPicPr>
          <p:cNvPr id="20" name="Picture 6">
            <a:extLst>
              <a:ext uri="{FF2B5EF4-FFF2-40B4-BE49-F238E27FC236}">
                <a16:creationId xmlns:a16="http://schemas.microsoft.com/office/drawing/2014/main" id="{64970350-A526-4206-BE79-0D10BEBE40A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45181" y="162130"/>
            <a:ext cx="1278541" cy="1263136"/>
          </a:xfrm>
          <a:prstGeom prst="rect">
            <a:avLst/>
          </a:prstGeom>
          <a:noFill/>
          <a:ln cap="flat">
            <a:noFill/>
          </a:ln>
        </p:spPr>
      </p:pic>
    </p:spTree>
    <p:extLst>
      <p:ext uri="{BB962C8B-B14F-4D97-AF65-F5344CB8AC3E}">
        <p14:creationId xmlns:p14="http://schemas.microsoft.com/office/powerpoint/2010/main" val="472614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SLIDE PARTIE 2">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5A9B186C-5C4B-4E34-B340-9B6BAF9F1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3" name="Rectangle : avec coins arrondis en haut 2">
            <a:extLst>
              <a:ext uri="{FF2B5EF4-FFF2-40B4-BE49-F238E27FC236}">
                <a16:creationId xmlns:a16="http://schemas.microsoft.com/office/drawing/2014/main" id="{02690FE2-475F-4545-B276-160F21A30D31}"/>
              </a:ext>
            </a:extLst>
          </p:cNvPr>
          <p:cNvSpPr/>
          <p:nvPr/>
        </p:nvSpPr>
        <p:spPr>
          <a:xfrm>
            <a:off x="8010000" y="6132986"/>
            <a:ext cx="2160000" cy="720000"/>
          </a:xfrm>
          <a:prstGeom prst="round2SameRect">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8">
            <a:extLst>
              <a:ext uri="{FF2B5EF4-FFF2-40B4-BE49-F238E27FC236}">
                <a16:creationId xmlns:a16="http://schemas.microsoft.com/office/drawing/2014/main" id="{20A165AD-05B6-4B69-9126-01EE8DCB0EC4}"/>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007842"/>
                </a:solidFill>
              </a:defRPr>
            </a:lvl1pPr>
          </a:lstStyle>
          <a:p>
            <a:pPr lvl="0"/>
            <a:r>
              <a:rPr lang="fr-FR" dirty="0"/>
              <a:t>PARTIE</a:t>
            </a:r>
          </a:p>
        </p:txBody>
      </p:sp>
      <p:sp>
        <p:nvSpPr>
          <p:cNvPr id="10" name="Espace réservé du texte 8">
            <a:extLst>
              <a:ext uri="{FF2B5EF4-FFF2-40B4-BE49-F238E27FC236}">
                <a16:creationId xmlns:a16="http://schemas.microsoft.com/office/drawing/2014/main" id="{276BE723-0497-4009-931F-6783D9290C8D}"/>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07842"/>
                </a:solidFill>
              </a:defRPr>
            </a:lvl1pPr>
          </a:lstStyle>
          <a:p>
            <a:pPr lvl="0"/>
            <a:r>
              <a:rPr lang="fr-FR" dirty="0"/>
              <a:t>TITRE</a:t>
            </a:r>
          </a:p>
        </p:txBody>
      </p:sp>
      <p:sp>
        <p:nvSpPr>
          <p:cNvPr id="11" name="Rectangle 10">
            <a:extLst>
              <a:ext uri="{FF2B5EF4-FFF2-40B4-BE49-F238E27FC236}">
                <a16:creationId xmlns:a16="http://schemas.microsoft.com/office/drawing/2014/main" id="{BA1037BB-CA97-4B28-BC10-C62D82B74015}"/>
              </a:ext>
            </a:extLst>
          </p:cNvPr>
          <p:cNvSpPr/>
          <p:nvPr/>
        </p:nvSpPr>
        <p:spPr>
          <a:xfrm>
            <a:off x="6300000" y="1756522"/>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FF7800"/>
                </a:solidFill>
                <a:ea typeface="맑은 고딕" pitchFamily="34"/>
                <a:cs typeface="Arial" pitchFamily="34"/>
              </a:rPr>
              <a:t>Dans ce module, vous allez :</a:t>
            </a:r>
          </a:p>
        </p:txBody>
      </p:sp>
      <p:sp>
        <p:nvSpPr>
          <p:cNvPr id="12" name="Espace réservé du texte 8">
            <a:extLst>
              <a:ext uri="{FF2B5EF4-FFF2-40B4-BE49-F238E27FC236}">
                <a16:creationId xmlns:a16="http://schemas.microsoft.com/office/drawing/2014/main" id="{BECA908D-685A-4D07-9B73-1157C29FC823}"/>
              </a:ext>
            </a:extLst>
          </p:cNvPr>
          <p:cNvSpPr>
            <a:spLocks noGrp="1"/>
          </p:cNvSpPr>
          <p:nvPr>
            <p:ph type="body" sz="quarter" idx="14" hasCustomPrompt="1"/>
          </p:nvPr>
        </p:nvSpPr>
        <p:spPr>
          <a:xfrm>
            <a:off x="6300000" y="2296522"/>
            <a:ext cx="5580000" cy="144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defRPr>
            </a:lvl1pPr>
          </a:lstStyle>
          <a:p>
            <a:pPr lvl="0"/>
            <a:r>
              <a:rPr lang="fr-FR" dirty="0"/>
              <a:t>….</a:t>
            </a:r>
          </a:p>
          <a:p>
            <a:pPr lvl="0"/>
            <a:r>
              <a:rPr lang="fr-FR" dirty="0"/>
              <a:t>….</a:t>
            </a:r>
          </a:p>
          <a:p>
            <a:pPr lvl="0"/>
            <a:r>
              <a:rPr lang="fr-FR" dirty="0"/>
              <a:t>….</a:t>
            </a:r>
          </a:p>
        </p:txBody>
      </p:sp>
      <p:sp>
        <p:nvSpPr>
          <p:cNvPr id="15" name="Espace réservé pour une image  21">
            <a:extLst>
              <a:ext uri="{FF2B5EF4-FFF2-40B4-BE49-F238E27FC236}">
                <a16:creationId xmlns:a16="http://schemas.microsoft.com/office/drawing/2014/main" id="{1DB2D8C5-3F3E-4B29-8768-8048268439B4}"/>
              </a:ext>
            </a:extLst>
          </p:cNvPr>
          <p:cNvSpPr>
            <a:spLocks noGrp="1"/>
          </p:cNvSpPr>
          <p:nvPr>
            <p:ph type="pic" sz="quarter" idx="15" hasCustomPrompt="1"/>
          </p:nvPr>
        </p:nvSpPr>
        <p:spPr>
          <a:xfrm>
            <a:off x="8640000" y="4524826"/>
            <a:ext cx="900000" cy="900000"/>
          </a:xfrm>
          <a:prstGeom prst="rect">
            <a:avLst/>
          </a:prstGeom>
        </p:spPr>
        <p:txBody>
          <a:bodyPr/>
          <a:lstStyle>
            <a:lvl1pPr marL="0" indent="0" algn="ctr">
              <a:buNone/>
              <a:defRPr sz="1600"/>
            </a:lvl1pPr>
          </a:lstStyle>
          <a:p>
            <a:r>
              <a:rPr lang="fr-FR" dirty="0"/>
              <a:t>QR CODE</a:t>
            </a:r>
          </a:p>
        </p:txBody>
      </p:sp>
      <p:sp>
        <p:nvSpPr>
          <p:cNvPr id="18" name="Espace réservé du texte 8">
            <a:extLst>
              <a:ext uri="{FF2B5EF4-FFF2-40B4-BE49-F238E27FC236}">
                <a16:creationId xmlns:a16="http://schemas.microsoft.com/office/drawing/2014/main" id="{8F5F1692-DA3F-4510-963A-F409CD57220B}"/>
              </a:ext>
            </a:extLst>
          </p:cNvPr>
          <p:cNvSpPr>
            <a:spLocks noGrp="1"/>
          </p:cNvSpPr>
          <p:nvPr>
            <p:ph type="body" sz="quarter" idx="10"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defRPr>
            </a:lvl1pPr>
          </a:lstStyle>
          <a:p>
            <a:pPr lvl="0"/>
            <a:r>
              <a:rPr lang="fr-FR" dirty="0"/>
              <a:t>… heures</a:t>
            </a:r>
          </a:p>
        </p:txBody>
      </p:sp>
      <p:pic>
        <p:nvPicPr>
          <p:cNvPr id="5" name="Image 4">
            <a:extLst>
              <a:ext uri="{FF2B5EF4-FFF2-40B4-BE49-F238E27FC236}">
                <a16:creationId xmlns:a16="http://schemas.microsoft.com/office/drawing/2014/main" id="{C79FAB39-33EC-4FDC-BBB7-4F8D88E84413}"/>
              </a:ext>
            </a:extLst>
          </p:cNvPr>
          <p:cNvPicPr>
            <a:picLocks noChangeAspect="1"/>
          </p:cNvPicPr>
          <p:nvPr/>
        </p:nvPicPr>
        <p:blipFill>
          <a:blip r:embed="rId3"/>
          <a:stretch>
            <a:fillRect/>
          </a:stretch>
        </p:blipFill>
        <p:spPr>
          <a:xfrm>
            <a:off x="8186397" y="6268947"/>
            <a:ext cx="401660" cy="396000"/>
          </a:xfrm>
          <a:prstGeom prst="rect">
            <a:avLst/>
          </a:prstGeom>
        </p:spPr>
      </p:pic>
      <p:pic>
        <p:nvPicPr>
          <p:cNvPr id="20" name="Picture 6">
            <a:extLst>
              <a:ext uri="{FF2B5EF4-FFF2-40B4-BE49-F238E27FC236}">
                <a16:creationId xmlns:a16="http://schemas.microsoft.com/office/drawing/2014/main" id="{64970350-A526-4206-BE79-0D10BEBE40A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45181" y="162130"/>
            <a:ext cx="1278541" cy="1263136"/>
          </a:xfrm>
          <a:prstGeom prst="rect">
            <a:avLst/>
          </a:prstGeom>
          <a:noFill/>
          <a:ln cap="flat">
            <a:noFill/>
          </a:ln>
        </p:spPr>
      </p:pic>
    </p:spTree>
    <p:extLst>
      <p:ext uri="{BB962C8B-B14F-4D97-AF65-F5344CB8AC3E}">
        <p14:creationId xmlns:p14="http://schemas.microsoft.com/office/powerpoint/2010/main" val="2783316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OBJECTIFS">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CF5E1A6-D816-465B-ABBA-39A9B6B130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pic>
        <p:nvPicPr>
          <p:cNvPr id="7" name="Picture 6">
            <a:extLst>
              <a:ext uri="{FF2B5EF4-FFF2-40B4-BE49-F238E27FC236}">
                <a16:creationId xmlns:a16="http://schemas.microsoft.com/office/drawing/2014/main" id="{DCF2BF15-EE0A-4A9C-9FB7-91704171352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5181" y="162130"/>
            <a:ext cx="1278541" cy="1263136"/>
          </a:xfrm>
          <a:prstGeom prst="rect">
            <a:avLst/>
          </a:prstGeom>
          <a:noFill/>
          <a:ln cap="flat">
            <a:noFill/>
          </a:ln>
        </p:spPr>
      </p:pic>
      <p:sp>
        <p:nvSpPr>
          <p:cNvPr id="14" name="Espace réservé du texte 8">
            <a:extLst>
              <a:ext uri="{FF2B5EF4-FFF2-40B4-BE49-F238E27FC236}">
                <a16:creationId xmlns:a16="http://schemas.microsoft.com/office/drawing/2014/main" id="{11FC0CA9-7509-4669-896A-AB2127F25BBE}"/>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007842"/>
                </a:solidFill>
              </a:defRPr>
            </a:lvl1pPr>
          </a:lstStyle>
          <a:p>
            <a:pPr lvl="0"/>
            <a:r>
              <a:rPr lang="fr-FR" dirty="0"/>
              <a:t>CHAPITRE</a:t>
            </a:r>
          </a:p>
        </p:txBody>
      </p:sp>
      <p:sp>
        <p:nvSpPr>
          <p:cNvPr id="15" name="Espace réservé du texte 8">
            <a:extLst>
              <a:ext uri="{FF2B5EF4-FFF2-40B4-BE49-F238E27FC236}">
                <a16:creationId xmlns:a16="http://schemas.microsoft.com/office/drawing/2014/main" id="{5586E004-C84D-4C67-B321-9AE8530D29FD}"/>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07842"/>
                </a:solidFill>
              </a:defRPr>
            </a:lvl1pPr>
          </a:lstStyle>
          <a:p>
            <a:pPr lvl="0"/>
            <a:r>
              <a:rPr lang="fr-FR" dirty="0"/>
              <a:t>TITRE</a:t>
            </a:r>
          </a:p>
        </p:txBody>
      </p:sp>
      <p:sp>
        <p:nvSpPr>
          <p:cNvPr id="18" name="Rectangle 17">
            <a:extLst>
              <a:ext uri="{FF2B5EF4-FFF2-40B4-BE49-F238E27FC236}">
                <a16:creationId xmlns:a16="http://schemas.microsoft.com/office/drawing/2014/main" id="{B8EC24CB-7F44-4FFD-A8FF-B0027A124EE9}"/>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FF7800"/>
                </a:solidFill>
                <a:ea typeface="맑은 고딕" pitchFamily="34"/>
                <a:cs typeface="Arial" pitchFamily="34"/>
              </a:rPr>
              <a:t>Ce que vous allez apprendre dans ce chapitre :</a:t>
            </a:r>
          </a:p>
        </p:txBody>
      </p:sp>
      <p:sp>
        <p:nvSpPr>
          <p:cNvPr id="20" name="Espace réservé du texte 8">
            <a:extLst>
              <a:ext uri="{FF2B5EF4-FFF2-40B4-BE49-F238E27FC236}">
                <a16:creationId xmlns:a16="http://schemas.microsoft.com/office/drawing/2014/main" id="{DB4F7443-86EC-4731-AADB-9DCD325B7643}"/>
              </a:ext>
            </a:extLst>
          </p:cNvPr>
          <p:cNvSpPr>
            <a:spLocks noGrp="1"/>
          </p:cNvSpPr>
          <p:nvPr>
            <p:ph type="body" sz="quarter" idx="14" hasCustomPrompt="1"/>
          </p:nvPr>
        </p:nvSpPr>
        <p:spPr>
          <a:xfrm>
            <a:off x="6300000" y="2880000"/>
            <a:ext cx="5580000" cy="180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defRPr>
            </a:lvl1pPr>
          </a:lstStyle>
          <a:p>
            <a:pPr lvl="0"/>
            <a:r>
              <a:rPr lang="fr-FR" dirty="0"/>
              <a:t>….</a:t>
            </a:r>
          </a:p>
          <a:p>
            <a:pPr lvl="0"/>
            <a:r>
              <a:rPr lang="fr-FR" dirty="0"/>
              <a:t>….</a:t>
            </a:r>
          </a:p>
          <a:p>
            <a:pPr lvl="0"/>
            <a:r>
              <a:rPr lang="fr-FR" dirty="0"/>
              <a:t>….</a:t>
            </a:r>
          </a:p>
        </p:txBody>
      </p:sp>
      <p:sp>
        <p:nvSpPr>
          <p:cNvPr id="23" name="Rectangle : avec coins arrondis en haut 22">
            <a:extLst>
              <a:ext uri="{FF2B5EF4-FFF2-40B4-BE49-F238E27FC236}">
                <a16:creationId xmlns:a16="http://schemas.microsoft.com/office/drawing/2014/main" id="{3424033A-21E0-49F9-B1F4-06B3081B974E}"/>
              </a:ext>
            </a:extLst>
          </p:cNvPr>
          <p:cNvSpPr/>
          <p:nvPr/>
        </p:nvSpPr>
        <p:spPr>
          <a:xfrm>
            <a:off x="8010000" y="6132986"/>
            <a:ext cx="2160000" cy="720000"/>
          </a:xfrm>
          <a:prstGeom prst="round2SameRect">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space réservé du texte 8">
            <a:extLst>
              <a:ext uri="{FF2B5EF4-FFF2-40B4-BE49-F238E27FC236}">
                <a16:creationId xmlns:a16="http://schemas.microsoft.com/office/drawing/2014/main" id="{600C38A5-6D7B-4E29-BB82-17E2EB0317D7}"/>
              </a:ext>
            </a:extLst>
          </p:cNvPr>
          <p:cNvSpPr>
            <a:spLocks noGrp="1"/>
          </p:cNvSpPr>
          <p:nvPr>
            <p:ph type="body" sz="quarter" idx="15"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defRPr>
            </a:lvl1pPr>
          </a:lstStyle>
          <a:p>
            <a:pPr lvl="0"/>
            <a:r>
              <a:rPr lang="fr-FR" dirty="0"/>
              <a:t>… heures</a:t>
            </a:r>
          </a:p>
        </p:txBody>
      </p:sp>
      <p:pic>
        <p:nvPicPr>
          <p:cNvPr id="25" name="Image 24">
            <a:extLst>
              <a:ext uri="{FF2B5EF4-FFF2-40B4-BE49-F238E27FC236}">
                <a16:creationId xmlns:a16="http://schemas.microsoft.com/office/drawing/2014/main" id="{5F362A72-E555-4D2E-BDB5-A106A49FA0BF}"/>
              </a:ext>
            </a:extLst>
          </p:cNvPr>
          <p:cNvPicPr>
            <a:picLocks noChangeAspect="1"/>
          </p:cNvPicPr>
          <p:nvPr/>
        </p:nvPicPr>
        <p:blipFill>
          <a:blip r:embed="rId4"/>
          <a:stretch>
            <a:fillRect/>
          </a:stretch>
        </p:blipFill>
        <p:spPr>
          <a:xfrm>
            <a:off x="8186397" y="6268947"/>
            <a:ext cx="401660" cy="396000"/>
          </a:xfrm>
          <a:prstGeom prst="rect">
            <a:avLst/>
          </a:prstGeom>
        </p:spPr>
      </p:pic>
    </p:spTree>
    <p:extLst>
      <p:ext uri="{BB962C8B-B14F-4D97-AF65-F5344CB8AC3E}">
        <p14:creationId xmlns:p14="http://schemas.microsoft.com/office/powerpoint/2010/main" val="2716503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SLIDE ACTIVITES">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CF5E1A6-D816-465B-ABBA-39A9B6B130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pic>
        <p:nvPicPr>
          <p:cNvPr id="7" name="Picture 6">
            <a:extLst>
              <a:ext uri="{FF2B5EF4-FFF2-40B4-BE49-F238E27FC236}">
                <a16:creationId xmlns:a16="http://schemas.microsoft.com/office/drawing/2014/main" id="{DCF2BF15-EE0A-4A9C-9FB7-91704171352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5181" y="162130"/>
            <a:ext cx="1278541" cy="1263136"/>
          </a:xfrm>
          <a:prstGeom prst="rect">
            <a:avLst/>
          </a:prstGeom>
          <a:noFill/>
          <a:ln cap="flat">
            <a:noFill/>
          </a:ln>
        </p:spPr>
      </p:pic>
      <p:sp>
        <p:nvSpPr>
          <p:cNvPr id="14" name="Espace réservé du texte 8">
            <a:extLst>
              <a:ext uri="{FF2B5EF4-FFF2-40B4-BE49-F238E27FC236}">
                <a16:creationId xmlns:a16="http://schemas.microsoft.com/office/drawing/2014/main" id="{11FC0CA9-7509-4669-896A-AB2127F25BBE}"/>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007842"/>
                </a:solidFill>
                <a:latin typeface="Calibri" panose="020F0502020204030204" pitchFamily="34" charset="0"/>
                <a:cs typeface="Calibri" panose="020F0502020204030204" pitchFamily="34" charset="0"/>
              </a:defRPr>
            </a:lvl1pPr>
          </a:lstStyle>
          <a:p>
            <a:pPr lvl="0"/>
            <a:r>
              <a:rPr lang="fr-FR" dirty="0"/>
              <a:t>ACTIVITES</a:t>
            </a:r>
          </a:p>
        </p:txBody>
      </p:sp>
      <p:sp>
        <p:nvSpPr>
          <p:cNvPr id="15" name="Espace réservé du texte 8">
            <a:extLst>
              <a:ext uri="{FF2B5EF4-FFF2-40B4-BE49-F238E27FC236}">
                <a16:creationId xmlns:a16="http://schemas.microsoft.com/office/drawing/2014/main" id="{5586E004-C84D-4C67-B321-9AE8530D29FD}"/>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07842"/>
                </a:solidFill>
                <a:latin typeface="Calibri" panose="020F0502020204030204" pitchFamily="34" charset="0"/>
                <a:cs typeface="Calibri" panose="020F0502020204030204" pitchFamily="34" charset="0"/>
              </a:defRPr>
            </a:lvl1pPr>
          </a:lstStyle>
          <a:p>
            <a:pPr lvl="0"/>
            <a:r>
              <a:rPr lang="fr-FR" dirty="0"/>
              <a:t>TITRE</a:t>
            </a:r>
          </a:p>
        </p:txBody>
      </p:sp>
      <p:sp>
        <p:nvSpPr>
          <p:cNvPr id="18" name="Rectangle 17">
            <a:extLst>
              <a:ext uri="{FF2B5EF4-FFF2-40B4-BE49-F238E27FC236}">
                <a16:creationId xmlns:a16="http://schemas.microsoft.com/office/drawing/2014/main" id="{B8EC24CB-7F44-4FFD-A8FF-B0027A124EE9}"/>
              </a:ext>
            </a:extLst>
          </p:cNvPr>
          <p:cNvSpPr/>
          <p:nvPr/>
        </p:nvSpPr>
        <p:spPr>
          <a:xfrm>
            <a:off x="6300000" y="216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FF7800"/>
                </a:solidFill>
                <a:latin typeface="Calibri" panose="020F0502020204030204" pitchFamily="34" charset="0"/>
                <a:ea typeface="맑은 고딕" pitchFamily="34"/>
                <a:cs typeface="Calibri" panose="020F0502020204030204" pitchFamily="34" charset="0"/>
              </a:rPr>
              <a:t>Compétences visées :</a:t>
            </a:r>
          </a:p>
        </p:txBody>
      </p:sp>
      <p:sp>
        <p:nvSpPr>
          <p:cNvPr id="20" name="Espace réservé du texte 8">
            <a:extLst>
              <a:ext uri="{FF2B5EF4-FFF2-40B4-BE49-F238E27FC236}">
                <a16:creationId xmlns:a16="http://schemas.microsoft.com/office/drawing/2014/main" id="{DB4F7443-86EC-4731-AADB-9DCD325B7643}"/>
              </a:ext>
            </a:extLst>
          </p:cNvPr>
          <p:cNvSpPr>
            <a:spLocks noGrp="1"/>
          </p:cNvSpPr>
          <p:nvPr>
            <p:ph type="body" sz="quarter" idx="14" hasCustomPrompt="1"/>
          </p:nvPr>
        </p:nvSpPr>
        <p:spPr>
          <a:xfrm>
            <a:off x="6300000" y="2700001"/>
            <a:ext cx="5580000" cy="729000"/>
          </a:xfrm>
          <a:prstGeom prst="rect">
            <a:avLst/>
          </a:prstGeom>
        </p:spPr>
        <p:txBody>
          <a:bodyPr anchor="t" anchorCtr="0"/>
          <a:lstStyle>
            <a:lvl1pPr marL="342900" indent="-342900" algn="l">
              <a:lnSpc>
                <a:spcPct val="100000"/>
              </a:lnSpc>
              <a:spcBef>
                <a:spcPts val="600"/>
              </a:spcBef>
              <a:buClr>
                <a:srgbClr val="565656"/>
              </a:buClr>
              <a:buFont typeface="Arial" panose="020B0604020202020204" pitchFamily="34" charset="0"/>
              <a:buChar char="•"/>
              <a:defRPr sz="1600" b="0" u="none">
                <a:solidFill>
                  <a:srgbClr val="565656"/>
                </a:solidFill>
                <a:latin typeface="Calibri" panose="020F0502020204030204" pitchFamily="34" charset="0"/>
                <a:cs typeface="Calibri" panose="020F0502020204030204" pitchFamily="34" charset="0"/>
              </a:defRPr>
            </a:lvl1pPr>
          </a:lstStyle>
          <a:p>
            <a:pPr lvl="0"/>
            <a:r>
              <a:rPr lang="fr-FR" dirty="0"/>
              <a:t>….</a:t>
            </a:r>
          </a:p>
        </p:txBody>
      </p:sp>
      <p:sp>
        <p:nvSpPr>
          <p:cNvPr id="23" name="Rectangle : avec coins arrondis en haut 22">
            <a:extLst>
              <a:ext uri="{FF2B5EF4-FFF2-40B4-BE49-F238E27FC236}">
                <a16:creationId xmlns:a16="http://schemas.microsoft.com/office/drawing/2014/main" id="{3424033A-21E0-49F9-B1F4-06B3081B974E}"/>
              </a:ext>
            </a:extLst>
          </p:cNvPr>
          <p:cNvSpPr/>
          <p:nvPr/>
        </p:nvSpPr>
        <p:spPr>
          <a:xfrm>
            <a:off x="8010000" y="6132986"/>
            <a:ext cx="2160000" cy="720000"/>
          </a:xfrm>
          <a:prstGeom prst="round2SameRect">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Calibri" panose="020F0502020204030204" pitchFamily="34" charset="0"/>
            </a:endParaRPr>
          </a:p>
        </p:txBody>
      </p:sp>
      <p:sp>
        <p:nvSpPr>
          <p:cNvPr id="24" name="Espace réservé du texte 8">
            <a:extLst>
              <a:ext uri="{FF2B5EF4-FFF2-40B4-BE49-F238E27FC236}">
                <a16:creationId xmlns:a16="http://schemas.microsoft.com/office/drawing/2014/main" id="{600C38A5-6D7B-4E29-BB82-17E2EB0317D7}"/>
              </a:ext>
            </a:extLst>
          </p:cNvPr>
          <p:cNvSpPr>
            <a:spLocks noGrp="1"/>
          </p:cNvSpPr>
          <p:nvPr>
            <p:ph type="body" sz="quarter" idx="15"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Calibri" panose="020F0502020204030204" pitchFamily="34" charset="0"/>
                <a:cs typeface="Calibri" panose="020F0502020204030204" pitchFamily="34" charset="0"/>
              </a:defRPr>
            </a:lvl1pPr>
          </a:lstStyle>
          <a:p>
            <a:pPr lvl="0"/>
            <a:r>
              <a:rPr lang="fr-FR" dirty="0"/>
              <a:t>… heures</a:t>
            </a:r>
          </a:p>
        </p:txBody>
      </p:sp>
      <p:pic>
        <p:nvPicPr>
          <p:cNvPr id="25" name="Image 24">
            <a:extLst>
              <a:ext uri="{FF2B5EF4-FFF2-40B4-BE49-F238E27FC236}">
                <a16:creationId xmlns:a16="http://schemas.microsoft.com/office/drawing/2014/main" id="{5F362A72-E555-4D2E-BDB5-A106A49FA0BF}"/>
              </a:ext>
            </a:extLst>
          </p:cNvPr>
          <p:cNvPicPr>
            <a:picLocks noChangeAspect="1"/>
          </p:cNvPicPr>
          <p:nvPr/>
        </p:nvPicPr>
        <p:blipFill>
          <a:blip r:embed="rId4"/>
          <a:stretch>
            <a:fillRect/>
          </a:stretch>
        </p:blipFill>
        <p:spPr>
          <a:xfrm>
            <a:off x="8186397" y="6268947"/>
            <a:ext cx="401660" cy="396000"/>
          </a:xfrm>
          <a:prstGeom prst="rect">
            <a:avLst/>
          </a:prstGeom>
        </p:spPr>
      </p:pic>
      <p:sp>
        <p:nvSpPr>
          <p:cNvPr id="12" name="Rectangle 11">
            <a:extLst>
              <a:ext uri="{FF2B5EF4-FFF2-40B4-BE49-F238E27FC236}">
                <a16:creationId xmlns:a16="http://schemas.microsoft.com/office/drawing/2014/main" id="{E564FCAD-A191-493B-ABDB-04016C040CB1}"/>
              </a:ext>
            </a:extLst>
          </p:cNvPr>
          <p:cNvSpPr/>
          <p:nvPr/>
        </p:nvSpPr>
        <p:spPr>
          <a:xfrm>
            <a:off x="6300000" y="3527188"/>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FF7800"/>
                </a:solidFill>
                <a:latin typeface="Calibri" panose="020F0502020204030204" pitchFamily="34" charset="0"/>
                <a:ea typeface="맑은 고딕" pitchFamily="34"/>
                <a:cs typeface="Calibri" panose="020F0502020204030204" pitchFamily="34" charset="0"/>
              </a:rPr>
              <a:t>Recommandations clés :</a:t>
            </a:r>
          </a:p>
        </p:txBody>
      </p:sp>
      <p:sp>
        <p:nvSpPr>
          <p:cNvPr id="13" name="Espace réservé du texte 8">
            <a:extLst>
              <a:ext uri="{FF2B5EF4-FFF2-40B4-BE49-F238E27FC236}">
                <a16:creationId xmlns:a16="http://schemas.microsoft.com/office/drawing/2014/main" id="{7B5F9102-B4C1-40D3-B5D6-957668C95C34}"/>
              </a:ext>
            </a:extLst>
          </p:cNvPr>
          <p:cNvSpPr>
            <a:spLocks noGrp="1"/>
          </p:cNvSpPr>
          <p:nvPr>
            <p:ph type="body" sz="quarter" idx="16" hasCustomPrompt="1"/>
          </p:nvPr>
        </p:nvSpPr>
        <p:spPr>
          <a:xfrm>
            <a:off x="6300000" y="4067188"/>
            <a:ext cx="5580000" cy="1228947"/>
          </a:xfrm>
          <a:prstGeom prst="rect">
            <a:avLst/>
          </a:prstGeom>
        </p:spPr>
        <p:txBody>
          <a:bodyPr anchor="t" anchorCtr="0"/>
          <a:lstStyle>
            <a:lvl1pPr marL="342900" indent="-342900" algn="l">
              <a:lnSpc>
                <a:spcPct val="100000"/>
              </a:lnSpc>
              <a:spcBef>
                <a:spcPts val="600"/>
              </a:spcBef>
              <a:buClr>
                <a:srgbClr val="565656"/>
              </a:buClr>
              <a:buFont typeface="Arial" panose="020B0604020202020204" pitchFamily="34" charset="0"/>
              <a:buChar char="•"/>
              <a:defRPr sz="1600" b="0" u="none">
                <a:solidFill>
                  <a:srgbClr val="565656"/>
                </a:solidFill>
                <a:latin typeface="Calibri" panose="020F0502020204030204" pitchFamily="34" charset="0"/>
                <a:cs typeface="Calibri" panose="020F0502020204030204" pitchFamily="34" charset="0"/>
              </a:defRPr>
            </a:lvl1pPr>
          </a:lstStyle>
          <a:p>
            <a:pPr lvl="0"/>
            <a:r>
              <a:rPr lang="fr-FR" dirty="0"/>
              <a:t>….</a:t>
            </a:r>
          </a:p>
          <a:p>
            <a:pPr lvl="0"/>
            <a:r>
              <a:rPr lang="fr-FR" dirty="0"/>
              <a:t>….</a:t>
            </a:r>
          </a:p>
          <a:p>
            <a:pPr lvl="0"/>
            <a:r>
              <a:rPr lang="fr-FR" dirty="0"/>
              <a:t>….</a:t>
            </a:r>
          </a:p>
        </p:txBody>
      </p:sp>
    </p:spTree>
    <p:extLst>
      <p:ext uri="{BB962C8B-B14F-4D97-AF65-F5344CB8AC3E}">
        <p14:creationId xmlns:p14="http://schemas.microsoft.com/office/powerpoint/2010/main" val="2403025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CONTENU  PARTIE 1">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23FED4C-5FDE-4C6D-8A77-66E264B90C31}"/>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0" y="-5590"/>
            <a:ext cx="12187065" cy="6858000"/>
          </a:xfrm>
          <a:prstGeom prst="rect">
            <a:avLst/>
          </a:prstGeom>
        </p:spPr>
      </p:pic>
      <p:sp>
        <p:nvSpPr>
          <p:cNvPr id="3" name="ZoneTexte 15">
            <a:extLst>
              <a:ext uri="{FF2B5EF4-FFF2-40B4-BE49-F238E27FC236}">
                <a16:creationId xmlns:a16="http://schemas.microsoft.com/office/drawing/2014/main" id="{BAAA65F6-9990-6847-9EC4-96196C0CBCC2}"/>
              </a:ext>
            </a:extLst>
          </p:cNvPr>
          <p:cNvSpPr txBox="1"/>
          <p:nvPr/>
        </p:nvSpPr>
        <p:spPr>
          <a:xfrm>
            <a:off x="11789199" y="6650902"/>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rPr>
              <a:t>‹N°›</a:t>
            </a:fld>
            <a:endParaRPr lang="fr-FR" sz="1000" b="0" i="0" u="none" strike="noStrike" kern="1200" cap="none" spc="0" baseline="0" dirty="0">
              <a:solidFill>
                <a:srgbClr val="AFABAB"/>
              </a:solidFill>
              <a:uFillTx/>
              <a:latin typeface="Arial" pitchFamily="34"/>
              <a:cs typeface="Arial" pitchFamily="34"/>
            </a:endParaRPr>
          </a:p>
        </p:txBody>
      </p:sp>
      <p:sp>
        <p:nvSpPr>
          <p:cNvPr id="4" name="ZoneTexte 17">
            <a:extLst>
              <a:ext uri="{FF2B5EF4-FFF2-40B4-BE49-F238E27FC236}">
                <a16:creationId xmlns:a16="http://schemas.microsoft.com/office/drawing/2014/main" id="{AF3785FC-0405-8C44-8ACA-8DA606FFF497}"/>
              </a:ext>
            </a:extLst>
          </p:cNvPr>
          <p:cNvSpPr txBox="1"/>
          <p:nvPr/>
        </p:nvSpPr>
        <p:spPr>
          <a:xfrm>
            <a:off x="4245835" y="6635371"/>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9" name="Rectangle : coins arrondis 2">
            <a:extLst>
              <a:ext uri="{FF2B5EF4-FFF2-40B4-BE49-F238E27FC236}">
                <a16:creationId xmlns:a16="http://schemas.microsoft.com/office/drawing/2014/main" id="{E76220DE-2C9E-4828-87D0-71268640F852}"/>
              </a:ext>
            </a:extLst>
          </p:cNvPr>
          <p:cNvSpPr/>
          <p:nvPr/>
        </p:nvSpPr>
        <p:spPr>
          <a:xfrm>
            <a:off x="536787" y="1464009"/>
            <a:ext cx="11118424" cy="5152406"/>
          </a:xfrm>
          <a:prstGeom prst="rect">
            <a:avLst/>
          </a:prstGeom>
          <a:solidFill>
            <a:srgbClr val="FFFFFF"/>
          </a:solidFill>
          <a:ln cap="flat">
            <a:solidFill>
              <a:schemeClr val="accent6">
                <a:lumMod val="40000"/>
                <a:lumOff val="60000"/>
              </a:schemeClr>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Calibri"/>
            </a:endParaRPr>
          </a:p>
        </p:txBody>
      </p:sp>
      <p:sp>
        <p:nvSpPr>
          <p:cNvPr id="2" name="Titre 1">
            <a:extLst>
              <a:ext uri="{FF2B5EF4-FFF2-40B4-BE49-F238E27FC236}">
                <a16:creationId xmlns:a16="http://schemas.microsoft.com/office/drawing/2014/main" id="{D3940646-E317-DD40-A63A-826C0378EB1C}"/>
              </a:ext>
            </a:extLst>
          </p:cNvPr>
          <p:cNvSpPr>
            <a:spLocks noGrp="1"/>
          </p:cNvSpPr>
          <p:nvPr>
            <p:ph type="title"/>
          </p:nvPr>
        </p:nvSpPr>
        <p:spPr>
          <a:xfrm>
            <a:off x="180000" y="452230"/>
            <a:ext cx="5075172" cy="415143"/>
          </a:xfrm>
          <a:prstGeom prst="rect">
            <a:avLst/>
          </a:prstGeom>
        </p:spPr>
        <p:txBody>
          <a:bodyPr anchor="ctr" anchorCtr="0"/>
          <a:lstStyle>
            <a:lvl1pPr>
              <a:defRPr sz="2000" b="1">
                <a:solidFill>
                  <a:srgbClr val="007842"/>
                </a:solidFill>
              </a:defRPr>
            </a:lvl1pPr>
          </a:lstStyle>
          <a:p>
            <a:r>
              <a:rPr lang="fr-FR" dirty="0"/>
              <a:t>Modifiez le style du titre</a:t>
            </a:r>
          </a:p>
        </p:txBody>
      </p:sp>
      <p:sp>
        <p:nvSpPr>
          <p:cNvPr id="15" name="Espace réservé du texte 14">
            <a:extLst>
              <a:ext uri="{FF2B5EF4-FFF2-40B4-BE49-F238E27FC236}">
                <a16:creationId xmlns:a16="http://schemas.microsoft.com/office/drawing/2014/main" id="{68E09884-7700-4235-9E84-1688C781922F}"/>
              </a:ext>
            </a:extLst>
          </p:cNvPr>
          <p:cNvSpPr>
            <a:spLocks noGrp="1"/>
          </p:cNvSpPr>
          <p:nvPr>
            <p:ph type="body" sz="quarter" idx="11" hasCustomPrompt="1"/>
          </p:nvPr>
        </p:nvSpPr>
        <p:spPr>
          <a:xfrm>
            <a:off x="190510" y="777945"/>
            <a:ext cx="5064662" cy="444906"/>
          </a:xfrm>
          <a:prstGeom prst="rect">
            <a:avLst/>
          </a:prstGeom>
        </p:spPr>
        <p:txBody>
          <a:bodyPr/>
          <a:lstStyle>
            <a:lvl1pPr marL="0" indent="0">
              <a:buNone/>
              <a:defRPr sz="1600" b="1">
                <a:solidFill>
                  <a:srgbClr val="007842"/>
                </a:solidFill>
              </a:defRPr>
            </a:lvl1pPr>
          </a:lstStyle>
          <a:p>
            <a:pPr lvl="0"/>
            <a:r>
              <a:rPr lang="fr-FR" dirty="0"/>
              <a:t>Modifiez le style du titre</a:t>
            </a:r>
          </a:p>
        </p:txBody>
      </p:sp>
      <p:sp>
        <p:nvSpPr>
          <p:cNvPr id="8" name="Larme 7">
            <a:extLst>
              <a:ext uri="{FF2B5EF4-FFF2-40B4-BE49-F238E27FC236}">
                <a16:creationId xmlns:a16="http://schemas.microsoft.com/office/drawing/2014/main" id="{E3A664CB-91DB-4B59-9230-BB904A369FC9}"/>
              </a:ext>
            </a:extLst>
          </p:cNvPr>
          <p:cNvSpPr/>
          <p:nvPr/>
        </p:nvSpPr>
        <p:spPr>
          <a:xfrm rot="5400000">
            <a:off x="0" y="5868983"/>
            <a:ext cx="536787" cy="536787"/>
          </a:xfrm>
          <a:prstGeom prst="teardrop">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itre 1">
            <a:extLst>
              <a:ext uri="{FF2B5EF4-FFF2-40B4-BE49-F238E27FC236}">
                <a16:creationId xmlns:a16="http://schemas.microsoft.com/office/drawing/2014/main" id="{424ACA56-8D3B-4548-96BB-1A072099C363}"/>
              </a:ext>
            </a:extLst>
          </p:cNvPr>
          <p:cNvSpPr txBox="1">
            <a:spLocks/>
          </p:cNvSpPr>
          <p:nvPr/>
        </p:nvSpPr>
        <p:spPr>
          <a:xfrm rot="16200000">
            <a:off x="-271608" y="5331769"/>
            <a:ext cx="1080003" cy="536786"/>
          </a:xfrm>
          <a:prstGeom prst="rect">
            <a:avLst/>
          </a:prstGeom>
          <a:solidFill>
            <a:srgbClr val="00784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rPr>
              <a:t>PARTIE 1</a:t>
            </a:r>
          </a:p>
        </p:txBody>
      </p:sp>
      <p:sp>
        <p:nvSpPr>
          <p:cNvPr id="18" name="Espace réservé du contenu 17">
            <a:extLst>
              <a:ext uri="{FF2B5EF4-FFF2-40B4-BE49-F238E27FC236}">
                <a16:creationId xmlns:a16="http://schemas.microsoft.com/office/drawing/2014/main" id="{19BA253D-DDA1-48C1-8202-F23E2657FE34}"/>
              </a:ext>
            </a:extLst>
          </p:cNvPr>
          <p:cNvSpPr>
            <a:spLocks noGrp="1"/>
          </p:cNvSpPr>
          <p:nvPr>
            <p:ph sz="quarter" idx="12" hasCustomPrompt="1"/>
          </p:nvPr>
        </p:nvSpPr>
        <p:spPr>
          <a:xfrm>
            <a:off x="720000" y="1943056"/>
            <a:ext cx="4659947" cy="4374379"/>
          </a:xfrm>
          <a:prstGeom prst="rect">
            <a:avLst/>
          </a:prstGeom>
        </p:spPr>
        <p:txBody>
          <a:bodyPr/>
          <a:lstStyle>
            <a:lvl1pPr marL="285750" indent="-285750" algn="just">
              <a:lnSpc>
                <a:spcPts val="1600"/>
              </a:lnSpc>
              <a:spcBef>
                <a:spcPts val="600"/>
              </a:spcBef>
              <a:buFont typeface="Arial" panose="020B0604020202020204" pitchFamily="34" charset="0"/>
              <a:buChar char="•"/>
              <a:defRPr sz="1400">
                <a:solidFill>
                  <a:srgbClr val="565656"/>
                </a:solidFill>
              </a:defRPr>
            </a:lvl1pPr>
            <a:lvl2pPr marL="742950" indent="-285750">
              <a:lnSpc>
                <a:spcPts val="1600"/>
              </a:lnSpc>
              <a:spcBef>
                <a:spcPts val="600"/>
              </a:spcBef>
              <a:buFont typeface="Arial" panose="020B0604020202020204" pitchFamily="34" charset="0"/>
              <a:buChar char="•"/>
              <a:defRPr sz="1400">
                <a:solidFill>
                  <a:srgbClr val="565656"/>
                </a:solidFill>
              </a:defRPr>
            </a:lvl2pPr>
            <a:lvl3pPr marL="1200150" indent="-285750">
              <a:lnSpc>
                <a:spcPts val="1600"/>
              </a:lnSpc>
              <a:spcBef>
                <a:spcPts val="600"/>
              </a:spcBef>
              <a:buFont typeface="Arial" panose="020B0604020202020204" pitchFamily="34" charset="0"/>
              <a:buChar char="•"/>
              <a:defRPr sz="1400">
                <a:solidFill>
                  <a:srgbClr val="565656"/>
                </a:solidFill>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Contenu</a:t>
            </a:r>
          </a:p>
          <a:p>
            <a:pPr lvl="0"/>
            <a:r>
              <a:rPr lang="fr-FR" dirty="0"/>
              <a:t>Contenu</a:t>
            </a:r>
          </a:p>
        </p:txBody>
      </p:sp>
      <p:sp>
        <p:nvSpPr>
          <p:cNvPr id="19" name="Espace réservé du contenu 17">
            <a:extLst>
              <a:ext uri="{FF2B5EF4-FFF2-40B4-BE49-F238E27FC236}">
                <a16:creationId xmlns:a16="http://schemas.microsoft.com/office/drawing/2014/main" id="{85936612-458F-4243-A127-E0B086145672}"/>
              </a:ext>
            </a:extLst>
          </p:cNvPr>
          <p:cNvSpPr>
            <a:spLocks noGrp="1"/>
          </p:cNvSpPr>
          <p:nvPr>
            <p:ph sz="quarter" idx="13" hasCustomPrompt="1"/>
          </p:nvPr>
        </p:nvSpPr>
        <p:spPr>
          <a:xfrm>
            <a:off x="720000" y="1620000"/>
            <a:ext cx="4659947" cy="319714"/>
          </a:xfrm>
          <a:prstGeom prst="rect">
            <a:avLst/>
          </a:prstGeom>
        </p:spPr>
        <p:txBody>
          <a:bodyPr/>
          <a:lstStyle>
            <a:lvl1pPr marL="0" indent="0">
              <a:lnSpc>
                <a:spcPts val="1600"/>
              </a:lnSpc>
              <a:spcBef>
                <a:spcPts val="600"/>
              </a:spcBef>
              <a:buNone/>
              <a:defRPr sz="1600" b="1">
                <a:solidFill>
                  <a:srgbClr val="FF7800"/>
                </a:solidFill>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(Titre)</a:t>
            </a:r>
          </a:p>
        </p:txBody>
      </p:sp>
      <p:sp>
        <p:nvSpPr>
          <p:cNvPr id="13" name="Espace réservé du contenu 17">
            <a:extLst>
              <a:ext uri="{FF2B5EF4-FFF2-40B4-BE49-F238E27FC236}">
                <a16:creationId xmlns:a16="http://schemas.microsoft.com/office/drawing/2014/main" id="{7AA19FF1-1E93-4483-BA0B-7B316D4BFD59}"/>
              </a:ext>
            </a:extLst>
          </p:cNvPr>
          <p:cNvSpPr>
            <a:spLocks noGrp="1"/>
          </p:cNvSpPr>
          <p:nvPr>
            <p:ph sz="quarter" idx="14" hasCustomPrompt="1"/>
          </p:nvPr>
        </p:nvSpPr>
        <p:spPr>
          <a:xfrm>
            <a:off x="5616190" y="1939714"/>
            <a:ext cx="5855810" cy="4374379"/>
          </a:xfrm>
          <a:prstGeom prst="rect">
            <a:avLst/>
          </a:prstGeom>
        </p:spPr>
        <p:txBody>
          <a:bodyPr/>
          <a:lstStyle>
            <a:lvl1pPr marL="285750" indent="-285750" algn="just">
              <a:lnSpc>
                <a:spcPts val="1600"/>
              </a:lnSpc>
              <a:spcBef>
                <a:spcPts val="600"/>
              </a:spcBef>
              <a:buFont typeface="Arial" panose="020B0604020202020204" pitchFamily="34" charset="0"/>
              <a:buChar char="•"/>
              <a:defRPr sz="1400">
                <a:solidFill>
                  <a:srgbClr val="565656"/>
                </a:solidFill>
              </a:defRPr>
            </a:lvl1pPr>
            <a:lvl2pPr marL="742950" indent="-285750">
              <a:lnSpc>
                <a:spcPts val="1600"/>
              </a:lnSpc>
              <a:spcBef>
                <a:spcPts val="600"/>
              </a:spcBef>
              <a:buFont typeface="Arial" panose="020B0604020202020204" pitchFamily="34" charset="0"/>
              <a:buChar char="•"/>
              <a:defRPr sz="1400">
                <a:solidFill>
                  <a:srgbClr val="565656"/>
                </a:solidFill>
              </a:defRPr>
            </a:lvl2pPr>
            <a:lvl3pPr marL="1200150" indent="-285750">
              <a:lnSpc>
                <a:spcPts val="1600"/>
              </a:lnSpc>
              <a:spcBef>
                <a:spcPts val="600"/>
              </a:spcBef>
              <a:buFont typeface="Arial" panose="020B0604020202020204" pitchFamily="34" charset="0"/>
              <a:buChar char="•"/>
              <a:defRPr sz="1400">
                <a:solidFill>
                  <a:srgbClr val="565656"/>
                </a:solidFill>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Contenu</a:t>
            </a:r>
          </a:p>
          <a:p>
            <a:pPr lvl="0"/>
            <a:r>
              <a:rPr lang="fr-FR" dirty="0"/>
              <a:t>Contenu</a:t>
            </a:r>
          </a:p>
        </p:txBody>
      </p:sp>
      <p:sp>
        <p:nvSpPr>
          <p:cNvPr id="14" name="Espace réservé du contenu 17">
            <a:extLst>
              <a:ext uri="{FF2B5EF4-FFF2-40B4-BE49-F238E27FC236}">
                <a16:creationId xmlns:a16="http://schemas.microsoft.com/office/drawing/2014/main" id="{3DFA2414-49BC-48C6-B0B0-7A7B3998F0BC}"/>
              </a:ext>
            </a:extLst>
          </p:cNvPr>
          <p:cNvSpPr>
            <a:spLocks noGrp="1"/>
          </p:cNvSpPr>
          <p:nvPr>
            <p:ph sz="quarter" idx="15" hasCustomPrompt="1"/>
          </p:nvPr>
        </p:nvSpPr>
        <p:spPr>
          <a:xfrm>
            <a:off x="5616190" y="1616658"/>
            <a:ext cx="5855810" cy="319714"/>
          </a:xfrm>
          <a:prstGeom prst="rect">
            <a:avLst/>
          </a:prstGeom>
        </p:spPr>
        <p:txBody>
          <a:bodyPr/>
          <a:lstStyle>
            <a:lvl1pPr marL="0" indent="0">
              <a:lnSpc>
                <a:spcPts val="1600"/>
              </a:lnSpc>
              <a:spcBef>
                <a:spcPts val="600"/>
              </a:spcBef>
              <a:buNone/>
              <a:defRPr sz="1600" b="1">
                <a:solidFill>
                  <a:srgbClr val="FF7800"/>
                </a:solidFill>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(Titre)</a:t>
            </a:r>
          </a:p>
        </p:txBody>
      </p:sp>
      <p:pic>
        <p:nvPicPr>
          <p:cNvPr id="17" name="Picture 6">
            <a:extLst>
              <a:ext uri="{FF2B5EF4-FFF2-40B4-BE49-F238E27FC236}">
                <a16:creationId xmlns:a16="http://schemas.microsoft.com/office/drawing/2014/main" id="{91323283-4B3C-4366-A929-A23C77A7405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441874" y="460557"/>
            <a:ext cx="678241" cy="670069"/>
          </a:xfrm>
          <a:prstGeom prst="rect">
            <a:avLst/>
          </a:prstGeom>
          <a:noFill/>
          <a:ln cap="flat">
            <a:noFill/>
          </a:ln>
        </p:spPr>
      </p:pic>
    </p:spTree>
    <p:extLst>
      <p:ext uri="{BB962C8B-B14F-4D97-AF65-F5344CB8AC3E}">
        <p14:creationId xmlns:p14="http://schemas.microsoft.com/office/powerpoint/2010/main" val="28290514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CONTENU  PARTIE 2">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2803C52-59F9-494A-BFCF-1F9F0E598BDB}"/>
              </a:ext>
            </a:extLst>
          </p:cNvPr>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1" name="ZoneTexte 15">
            <a:extLst>
              <a:ext uri="{FF2B5EF4-FFF2-40B4-BE49-F238E27FC236}">
                <a16:creationId xmlns:a16="http://schemas.microsoft.com/office/drawing/2014/main" id="{66CCC3E4-C804-A446-A424-497903D91316}"/>
              </a:ext>
            </a:extLst>
          </p:cNvPr>
          <p:cNvSpPr txBox="1"/>
          <p:nvPr/>
        </p:nvSpPr>
        <p:spPr>
          <a:xfrm>
            <a:off x="11789199" y="6650902"/>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rPr>
              <a:t>‹N°›</a:t>
            </a:fld>
            <a:endParaRPr lang="fr-FR" sz="1000" b="0" i="0" u="none" strike="noStrike" kern="1200" cap="none" spc="0" baseline="0" dirty="0">
              <a:solidFill>
                <a:srgbClr val="AFABAB"/>
              </a:solidFill>
              <a:uFillTx/>
              <a:latin typeface="Arial" pitchFamily="34"/>
              <a:cs typeface="Arial" pitchFamily="34"/>
            </a:endParaRPr>
          </a:p>
        </p:txBody>
      </p:sp>
      <p:sp>
        <p:nvSpPr>
          <p:cNvPr id="12" name="ZoneTexte 17">
            <a:extLst>
              <a:ext uri="{FF2B5EF4-FFF2-40B4-BE49-F238E27FC236}">
                <a16:creationId xmlns:a16="http://schemas.microsoft.com/office/drawing/2014/main" id="{E4657B37-31E8-C24B-BD66-3EA4DC0FA8BB}"/>
              </a:ext>
            </a:extLst>
          </p:cNvPr>
          <p:cNvSpPr txBox="1"/>
          <p:nvPr/>
        </p:nvSpPr>
        <p:spPr>
          <a:xfrm>
            <a:off x="4245835" y="6665851"/>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14" name="Rectangle : coins arrondis 2">
            <a:extLst>
              <a:ext uri="{FF2B5EF4-FFF2-40B4-BE49-F238E27FC236}">
                <a16:creationId xmlns:a16="http://schemas.microsoft.com/office/drawing/2014/main" id="{E9964B69-5EDC-914C-9476-2BAFC67AAD28}"/>
              </a:ext>
            </a:extLst>
          </p:cNvPr>
          <p:cNvSpPr/>
          <p:nvPr/>
        </p:nvSpPr>
        <p:spPr>
          <a:xfrm>
            <a:off x="536787" y="1461023"/>
            <a:ext cx="11118424" cy="5146334"/>
          </a:xfrm>
          <a:prstGeom prst="rect">
            <a:avLst/>
          </a:prstGeom>
          <a:solidFill>
            <a:srgbClr val="FFFFFF"/>
          </a:solidFill>
          <a:ln cap="flat">
            <a:solidFill>
              <a:srgbClr val="F9CCA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5" name="Picture 6">
            <a:extLst>
              <a:ext uri="{FF2B5EF4-FFF2-40B4-BE49-F238E27FC236}">
                <a16:creationId xmlns:a16="http://schemas.microsoft.com/office/drawing/2014/main" id="{7CEBC7CD-BEFB-C446-8A6D-B93A4E8E065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441874" y="460557"/>
            <a:ext cx="678241" cy="670069"/>
          </a:xfrm>
          <a:prstGeom prst="rect">
            <a:avLst/>
          </a:prstGeom>
          <a:noFill/>
          <a:ln cap="flat">
            <a:noFill/>
          </a:ln>
        </p:spPr>
      </p:pic>
      <p:sp>
        <p:nvSpPr>
          <p:cNvPr id="16" name="Titre 1">
            <a:extLst>
              <a:ext uri="{FF2B5EF4-FFF2-40B4-BE49-F238E27FC236}">
                <a16:creationId xmlns:a16="http://schemas.microsoft.com/office/drawing/2014/main" id="{390EC5BB-350B-4EB4-963B-38343A84CFA6}"/>
              </a:ext>
            </a:extLst>
          </p:cNvPr>
          <p:cNvSpPr>
            <a:spLocks noGrp="1"/>
          </p:cNvSpPr>
          <p:nvPr>
            <p:ph type="title"/>
          </p:nvPr>
        </p:nvSpPr>
        <p:spPr>
          <a:xfrm>
            <a:off x="180000" y="452230"/>
            <a:ext cx="5075172" cy="415143"/>
          </a:xfrm>
          <a:prstGeom prst="rect">
            <a:avLst/>
          </a:prstGeom>
        </p:spPr>
        <p:txBody>
          <a:bodyPr anchor="ctr" anchorCtr="0"/>
          <a:lstStyle>
            <a:lvl1pPr>
              <a:defRPr sz="2000" b="1">
                <a:solidFill>
                  <a:srgbClr val="FF7800"/>
                </a:solidFill>
              </a:defRPr>
            </a:lvl1pPr>
          </a:lstStyle>
          <a:p>
            <a:r>
              <a:rPr lang="fr-FR" dirty="0"/>
              <a:t>Modifiez le style du titre</a:t>
            </a:r>
          </a:p>
        </p:txBody>
      </p:sp>
      <p:sp>
        <p:nvSpPr>
          <p:cNvPr id="18" name="Espace réservé du texte 14">
            <a:extLst>
              <a:ext uri="{FF2B5EF4-FFF2-40B4-BE49-F238E27FC236}">
                <a16:creationId xmlns:a16="http://schemas.microsoft.com/office/drawing/2014/main" id="{59765AB4-49F1-42E4-AAF4-0E99D08D1A36}"/>
              </a:ext>
            </a:extLst>
          </p:cNvPr>
          <p:cNvSpPr>
            <a:spLocks noGrp="1"/>
          </p:cNvSpPr>
          <p:nvPr>
            <p:ph type="body" sz="quarter" idx="11" hasCustomPrompt="1"/>
          </p:nvPr>
        </p:nvSpPr>
        <p:spPr>
          <a:xfrm>
            <a:off x="190510" y="777945"/>
            <a:ext cx="5064662" cy="444906"/>
          </a:xfrm>
          <a:prstGeom prst="rect">
            <a:avLst/>
          </a:prstGeom>
        </p:spPr>
        <p:txBody>
          <a:bodyPr/>
          <a:lstStyle>
            <a:lvl1pPr marL="0" indent="0">
              <a:buNone/>
              <a:defRPr sz="1600" b="1">
                <a:solidFill>
                  <a:srgbClr val="FF7800"/>
                </a:solidFill>
              </a:defRPr>
            </a:lvl1pPr>
          </a:lstStyle>
          <a:p>
            <a:pPr lvl="0"/>
            <a:r>
              <a:rPr lang="fr-FR" dirty="0"/>
              <a:t>Modifiez le style du titre</a:t>
            </a:r>
          </a:p>
        </p:txBody>
      </p:sp>
      <p:sp>
        <p:nvSpPr>
          <p:cNvPr id="13" name="Larme 12">
            <a:extLst>
              <a:ext uri="{FF2B5EF4-FFF2-40B4-BE49-F238E27FC236}">
                <a16:creationId xmlns:a16="http://schemas.microsoft.com/office/drawing/2014/main" id="{3F81D505-2011-4352-9A92-E4B773F7F191}"/>
              </a:ext>
            </a:extLst>
          </p:cNvPr>
          <p:cNvSpPr/>
          <p:nvPr/>
        </p:nvSpPr>
        <p:spPr>
          <a:xfrm rot="5400000">
            <a:off x="0" y="5868983"/>
            <a:ext cx="536787" cy="536787"/>
          </a:xfrm>
          <a:prstGeom prst="teardrop">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itre 1">
            <a:extLst>
              <a:ext uri="{FF2B5EF4-FFF2-40B4-BE49-F238E27FC236}">
                <a16:creationId xmlns:a16="http://schemas.microsoft.com/office/drawing/2014/main" id="{1DAE5BCC-C11B-4307-B806-89D9388994A3}"/>
              </a:ext>
            </a:extLst>
          </p:cNvPr>
          <p:cNvSpPr txBox="1">
            <a:spLocks/>
          </p:cNvSpPr>
          <p:nvPr/>
        </p:nvSpPr>
        <p:spPr>
          <a:xfrm rot="16200000">
            <a:off x="-271608" y="5331769"/>
            <a:ext cx="1080003" cy="536786"/>
          </a:xfrm>
          <a:prstGeom prst="rect">
            <a:avLst/>
          </a:prstGeom>
          <a:solidFill>
            <a:srgbClr val="FF7800"/>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rPr>
              <a:t>PARTIE 2</a:t>
            </a:r>
          </a:p>
        </p:txBody>
      </p:sp>
      <p:sp>
        <p:nvSpPr>
          <p:cNvPr id="17" name="Espace réservé du contenu 17">
            <a:extLst>
              <a:ext uri="{FF2B5EF4-FFF2-40B4-BE49-F238E27FC236}">
                <a16:creationId xmlns:a16="http://schemas.microsoft.com/office/drawing/2014/main" id="{86330692-7D82-43BD-9243-9FAFC639A18E}"/>
              </a:ext>
            </a:extLst>
          </p:cNvPr>
          <p:cNvSpPr>
            <a:spLocks noGrp="1"/>
          </p:cNvSpPr>
          <p:nvPr>
            <p:ph sz="quarter" idx="12" hasCustomPrompt="1"/>
          </p:nvPr>
        </p:nvSpPr>
        <p:spPr>
          <a:xfrm>
            <a:off x="720000" y="1943056"/>
            <a:ext cx="4659947" cy="4374379"/>
          </a:xfrm>
          <a:prstGeom prst="rect">
            <a:avLst/>
          </a:prstGeom>
        </p:spPr>
        <p:txBody>
          <a:bodyPr/>
          <a:lstStyle>
            <a:lvl1pPr marL="285750" indent="-285750" algn="just">
              <a:lnSpc>
                <a:spcPts val="1600"/>
              </a:lnSpc>
              <a:spcBef>
                <a:spcPts val="600"/>
              </a:spcBef>
              <a:buFont typeface="Arial" panose="020B0604020202020204" pitchFamily="34" charset="0"/>
              <a:buChar char="•"/>
              <a:defRPr sz="1400">
                <a:solidFill>
                  <a:srgbClr val="565656"/>
                </a:solidFill>
              </a:defRPr>
            </a:lvl1pPr>
            <a:lvl2pPr marL="742950" indent="-285750">
              <a:lnSpc>
                <a:spcPts val="1600"/>
              </a:lnSpc>
              <a:spcBef>
                <a:spcPts val="600"/>
              </a:spcBef>
              <a:buFont typeface="Arial" panose="020B0604020202020204" pitchFamily="34" charset="0"/>
              <a:buChar char="•"/>
              <a:defRPr sz="1400">
                <a:solidFill>
                  <a:srgbClr val="565656"/>
                </a:solidFill>
              </a:defRPr>
            </a:lvl2pPr>
            <a:lvl3pPr marL="1200150" indent="-285750">
              <a:lnSpc>
                <a:spcPts val="1600"/>
              </a:lnSpc>
              <a:spcBef>
                <a:spcPts val="600"/>
              </a:spcBef>
              <a:buFont typeface="Arial" panose="020B0604020202020204" pitchFamily="34" charset="0"/>
              <a:buChar char="•"/>
              <a:defRPr sz="1400">
                <a:solidFill>
                  <a:srgbClr val="565656"/>
                </a:solidFill>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Contenu</a:t>
            </a:r>
          </a:p>
          <a:p>
            <a:pPr lvl="0"/>
            <a:r>
              <a:rPr lang="fr-FR" dirty="0"/>
              <a:t>Contenu</a:t>
            </a:r>
          </a:p>
        </p:txBody>
      </p:sp>
      <p:sp>
        <p:nvSpPr>
          <p:cNvPr id="19" name="Espace réservé du contenu 17">
            <a:extLst>
              <a:ext uri="{FF2B5EF4-FFF2-40B4-BE49-F238E27FC236}">
                <a16:creationId xmlns:a16="http://schemas.microsoft.com/office/drawing/2014/main" id="{E95174D9-C1D2-4954-9F25-CDC3912E2CEA}"/>
              </a:ext>
            </a:extLst>
          </p:cNvPr>
          <p:cNvSpPr>
            <a:spLocks noGrp="1"/>
          </p:cNvSpPr>
          <p:nvPr>
            <p:ph sz="quarter" idx="13" hasCustomPrompt="1"/>
          </p:nvPr>
        </p:nvSpPr>
        <p:spPr>
          <a:xfrm>
            <a:off x="720000" y="1620000"/>
            <a:ext cx="4659947" cy="319714"/>
          </a:xfrm>
          <a:prstGeom prst="rect">
            <a:avLst/>
          </a:prstGeom>
        </p:spPr>
        <p:txBody>
          <a:bodyPr/>
          <a:lstStyle>
            <a:lvl1pPr marL="0" indent="0">
              <a:lnSpc>
                <a:spcPts val="1600"/>
              </a:lnSpc>
              <a:spcBef>
                <a:spcPts val="600"/>
              </a:spcBef>
              <a:buNone/>
              <a:defRPr sz="1600" b="1">
                <a:solidFill>
                  <a:srgbClr val="FF7800"/>
                </a:solidFill>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(Titre)</a:t>
            </a:r>
          </a:p>
        </p:txBody>
      </p:sp>
      <p:sp>
        <p:nvSpPr>
          <p:cNvPr id="20" name="Espace réservé du contenu 17">
            <a:extLst>
              <a:ext uri="{FF2B5EF4-FFF2-40B4-BE49-F238E27FC236}">
                <a16:creationId xmlns:a16="http://schemas.microsoft.com/office/drawing/2014/main" id="{DC257B9C-33CA-4A00-943F-FCAA995897D4}"/>
              </a:ext>
            </a:extLst>
          </p:cNvPr>
          <p:cNvSpPr>
            <a:spLocks noGrp="1"/>
          </p:cNvSpPr>
          <p:nvPr>
            <p:ph sz="quarter" idx="14" hasCustomPrompt="1"/>
          </p:nvPr>
        </p:nvSpPr>
        <p:spPr>
          <a:xfrm>
            <a:off x="5616190" y="1939714"/>
            <a:ext cx="5855810" cy="4374379"/>
          </a:xfrm>
          <a:prstGeom prst="rect">
            <a:avLst/>
          </a:prstGeom>
        </p:spPr>
        <p:txBody>
          <a:bodyPr/>
          <a:lstStyle>
            <a:lvl1pPr marL="285750" indent="-285750" algn="just">
              <a:lnSpc>
                <a:spcPts val="1600"/>
              </a:lnSpc>
              <a:spcBef>
                <a:spcPts val="600"/>
              </a:spcBef>
              <a:buFont typeface="Arial" panose="020B0604020202020204" pitchFamily="34" charset="0"/>
              <a:buChar char="•"/>
              <a:defRPr sz="1400">
                <a:solidFill>
                  <a:srgbClr val="565656"/>
                </a:solidFill>
              </a:defRPr>
            </a:lvl1pPr>
            <a:lvl2pPr marL="742950" indent="-285750">
              <a:lnSpc>
                <a:spcPts val="1600"/>
              </a:lnSpc>
              <a:spcBef>
                <a:spcPts val="600"/>
              </a:spcBef>
              <a:buFont typeface="Arial" panose="020B0604020202020204" pitchFamily="34" charset="0"/>
              <a:buChar char="•"/>
              <a:defRPr sz="1400">
                <a:solidFill>
                  <a:srgbClr val="565656"/>
                </a:solidFill>
              </a:defRPr>
            </a:lvl2pPr>
            <a:lvl3pPr marL="1200150" indent="-285750">
              <a:lnSpc>
                <a:spcPts val="1600"/>
              </a:lnSpc>
              <a:spcBef>
                <a:spcPts val="600"/>
              </a:spcBef>
              <a:buFont typeface="Arial" panose="020B0604020202020204" pitchFamily="34" charset="0"/>
              <a:buChar char="•"/>
              <a:defRPr sz="1400">
                <a:solidFill>
                  <a:srgbClr val="565656"/>
                </a:solidFill>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Contenu</a:t>
            </a:r>
          </a:p>
          <a:p>
            <a:pPr lvl="0"/>
            <a:r>
              <a:rPr lang="fr-FR" dirty="0"/>
              <a:t>Contenu</a:t>
            </a:r>
          </a:p>
        </p:txBody>
      </p:sp>
      <p:sp>
        <p:nvSpPr>
          <p:cNvPr id="21" name="Espace réservé du contenu 17">
            <a:extLst>
              <a:ext uri="{FF2B5EF4-FFF2-40B4-BE49-F238E27FC236}">
                <a16:creationId xmlns:a16="http://schemas.microsoft.com/office/drawing/2014/main" id="{E6002CCA-4256-4B77-88FA-C6AC4A7E2F5A}"/>
              </a:ext>
            </a:extLst>
          </p:cNvPr>
          <p:cNvSpPr>
            <a:spLocks noGrp="1"/>
          </p:cNvSpPr>
          <p:nvPr>
            <p:ph sz="quarter" idx="15" hasCustomPrompt="1"/>
          </p:nvPr>
        </p:nvSpPr>
        <p:spPr>
          <a:xfrm>
            <a:off x="5616190" y="1616658"/>
            <a:ext cx="5855810" cy="319714"/>
          </a:xfrm>
          <a:prstGeom prst="rect">
            <a:avLst/>
          </a:prstGeom>
        </p:spPr>
        <p:txBody>
          <a:bodyPr/>
          <a:lstStyle>
            <a:lvl1pPr marL="0" indent="0">
              <a:lnSpc>
                <a:spcPts val="1600"/>
              </a:lnSpc>
              <a:spcBef>
                <a:spcPts val="600"/>
              </a:spcBef>
              <a:buNone/>
              <a:defRPr sz="1600" b="1">
                <a:solidFill>
                  <a:srgbClr val="FF7800"/>
                </a:solidFill>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(Titre)</a:t>
            </a:r>
          </a:p>
        </p:txBody>
      </p:sp>
    </p:spTree>
    <p:extLst>
      <p:ext uri="{BB962C8B-B14F-4D97-AF65-F5344CB8AC3E}">
        <p14:creationId xmlns:p14="http://schemas.microsoft.com/office/powerpoint/2010/main" val="2557416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SLIDE CONTENU PARTIE 5">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0F71402-1F24-488B-8FB7-C860AB2DBEA1}"/>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1" name="ZoneTexte 15">
            <a:extLst>
              <a:ext uri="{FF2B5EF4-FFF2-40B4-BE49-F238E27FC236}">
                <a16:creationId xmlns:a16="http://schemas.microsoft.com/office/drawing/2014/main" id="{D42CD6C0-EE9F-C845-B80C-EEB39317FB14}"/>
              </a:ext>
            </a:extLst>
          </p:cNvPr>
          <p:cNvSpPr txBox="1"/>
          <p:nvPr/>
        </p:nvSpPr>
        <p:spPr>
          <a:xfrm>
            <a:off x="11789199" y="6650902"/>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rPr>
              <a:t>‹N°›</a:t>
            </a:fld>
            <a:endParaRPr lang="fr-FR" sz="1000" b="0" i="0" u="none" strike="noStrike" kern="1200" cap="none" spc="0" baseline="0" dirty="0">
              <a:solidFill>
                <a:srgbClr val="AFABAB"/>
              </a:solidFill>
              <a:uFillTx/>
              <a:latin typeface="Arial" pitchFamily="34"/>
              <a:cs typeface="Arial" pitchFamily="34"/>
            </a:endParaRPr>
          </a:p>
        </p:txBody>
      </p:sp>
      <p:sp>
        <p:nvSpPr>
          <p:cNvPr id="12" name="ZoneTexte 17">
            <a:extLst>
              <a:ext uri="{FF2B5EF4-FFF2-40B4-BE49-F238E27FC236}">
                <a16:creationId xmlns:a16="http://schemas.microsoft.com/office/drawing/2014/main" id="{70F8883A-C787-B543-B631-6EE420325FB6}"/>
              </a:ext>
            </a:extLst>
          </p:cNvPr>
          <p:cNvSpPr txBox="1"/>
          <p:nvPr/>
        </p:nvSpPr>
        <p:spPr>
          <a:xfrm>
            <a:off x="4245835" y="6665851"/>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13" name="Rectangle : coins arrondis 2">
            <a:extLst>
              <a:ext uri="{FF2B5EF4-FFF2-40B4-BE49-F238E27FC236}">
                <a16:creationId xmlns:a16="http://schemas.microsoft.com/office/drawing/2014/main" id="{EE45E5A4-B92A-B04A-9B21-8D236B20B95F}"/>
              </a:ext>
            </a:extLst>
          </p:cNvPr>
          <p:cNvSpPr/>
          <p:nvPr/>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4" name="Picture 6">
            <a:extLst>
              <a:ext uri="{FF2B5EF4-FFF2-40B4-BE49-F238E27FC236}">
                <a16:creationId xmlns:a16="http://schemas.microsoft.com/office/drawing/2014/main" id="{DA2EDE26-F1FF-434F-BDAC-0E97D8C487F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441874" y="460557"/>
            <a:ext cx="678241" cy="670069"/>
          </a:xfrm>
          <a:prstGeom prst="rect">
            <a:avLst/>
          </a:prstGeom>
          <a:noFill/>
          <a:ln cap="flat">
            <a:noFill/>
          </a:ln>
        </p:spPr>
      </p:pic>
      <p:sp>
        <p:nvSpPr>
          <p:cNvPr id="17" name="Titre 1">
            <a:extLst>
              <a:ext uri="{FF2B5EF4-FFF2-40B4-BE49-F238E27FC236}">
                <a16:creationId xmlns:a16="http://schemas.microsoft.com/office/drawing/2014/main" id="{4F880975-3FED-47C0-B2F2-109DE11504B6}"/>
              </a:ext>
            </a:extLst>
          </p:cNvPr>
          <p:cNvSpPr>
            <a:spLocks noGrp="1"/>
          </p:cNvSpPr>
          <p:nvPr>
            <p:ph type="title"/>
          </p:nvPr>
        </p:nvSpPr>
        <p:spPr>
          <a:xfrm>
            <a:off x="180000" y="452230"/>
            <a:ext cx="5075172" cy="415143"/>
          </a:xfrm>
          <a:prstGeom prst="rect">
            <a:avLst/>
          </a:prstGeom>
        </p:spPr>
        <p:txBody>
          <a:bodyPr anchor="ctr" anchorCtr="0"/>
          <a:lstStyle>
            <a:lvl1pPr>
              <a:defRPr sz="2000" b="1">
                <a:solidFill>
                  <a:srgbClr val="08ACA2"/>
                </a:solidFill>
              </a:defRPr>
            </a:lvl1pPr>
          </a:lstStyle>
          <a:p>
            <a:r>
              <a:rPr lang="fr-FR" dirty="0"/>
              <a:t>Modifiez le style du titre</a:t>
            </a:r>
          </a:p>
        </p:txBody>
      </p:sp>
      <p:sp>
        <p:nvSpPr>
          <p:cNvPr id="18" name="Espace réservé du texte 14">
            <a:extLst>
              <a:ext uri="{FF2B5EF4-FFF2-40B4-BE49-F238E27FC236}">
                <a16:creationId xmlns:a16="http://schemas.microsoft.com/office/drawing/2014/main" id="{54B0958A-87F2-4B0A-A7DA-E910356372E4}"/>
              </a:ext>
            </a:extLst>
          </p:cNvPr>
          <p:cNvSpPr>
            <a:spLocks noGrp="1"/>
          </p:cNvSpPr>
          <p:nvPr>
            <p:ph type="body" sz="quarter" idx="11" hasCustomPrompt="1"/>
          </p:nvPr>
        </p:nvSpPr>
        <p:spPr>
          <a:xfrm>
            <a:off x="190510" y="777945"/>
            <a:ext cx="5064662" cy="444906"/>
          </a:xfrm>
          <a:prstGeom prst="rect">
            <a:avLst/>
          </a:prstGeom>
        </p:spPr>
        <p:txBody>
          <a:bodyPr/>
          <a:lstStyle>
            <a:lvl1pPr marL="0" indent="0">
              <a:buNone/>
              <a:defRPr sz="1600" b="1">
                <a:solidFill>
                  <a:srgbClr val="08ACA2"/>
                </a:solidFill>
              </a:defRPr>
            </a:lvl1pPr>
          </a:lstStyle>
          <a:p>
            <a:pPr lvl="0"/>
            <a:r>
              <a:rPr lang="fr-FR" dirty="0"/>
              <a:t>Modifiez le style du titre</a:t>
            </a:r>
          </a:p>
        </p:txBody>
      </p:sp>
      <p:sp>
        <p:nvSpPr>
          <p:cNvPr id="15" name="Larme 14">
            <a:extLst>
              <a:ext uri="{FF2B5EF4-FFF2-40B4-BE49-F238E27FC236}">
                <a16:creationId xmlns:a16="http://schemas.microsoft.com/office/drawing/2014/main" id="{154ABA29-3951-46CD-A11C-D7BC14A4907C}"/>
              </a:ext>
            </a:extLst>
          </p:cNvPr>
          <p:cNvSpPr/>
          <p:nvPr/>
        </p:nvSpPr>
        <p:spPr>
          <a:xfrm rot="5400000">
            <a:off x="0" y="5868983"/>
            <a:ext cx="536787" cy="536787"/>
          </a:xfrm>
          <a:prstGeom prst="teardrop">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itre 1">
            <a:extLst>
              <a:ext uri="{FF2B5EF4-FFF2-40B4-BE49-F238E27FC236}">
                <a16:creationId xmlns:a16="http://schemas.microsoft.com/office/drawing/2014/main" id="{8EB9E078-9F62-4131-AB0D-CBBD5692D4D1}"/>
              </a:ext>
            </a:extLst>
          </p:cNvPr>
          <p:cNvSpPr txBox="1">
            <a:spLocks/>
          </p:cNvSpPr>
          <p:nvPr/>
        </p:nvSpPr>
        <p:spPr>
          <a:xfrm rot="16200000">
            <a:off x="-271608" y="5331769"/>
            <a:ext cx="1080003" cy="536786"/>
          </a:xfrm>
          <a:prstGeom prst="rect">
            <a:avLst/>
          </a:prstGeom>
          <a:solidFill>
            <a:srgbClr val="08ACA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rPr>
              <a:t>PARTIE 5</a:t>
            </a:r>
          </a:p>
        </p:txBody>
      </p:sp>
      <p:sp>
        <p:nvSpPr>
          <p:cNvPr id="16" name="Espace réservé du contenu 17">
            <a:extLst>
              <a:ext uri="{FF2B5EF4-FFF2-40B4-BE49-F238E27FC236}">
                <a16:creationId xmlns:a16="http://schemas.microsoft.com/office/drawing/2014/main" id="{90C58B93-9005-46AC-B3E7-8FF79F83A3A0}"/>
              </a:ext>
            </a:extLst>
          </p:cNvPr>
          <p:cNvSpPr>
            <a:spLocks noGrp="1"/>
          </p:cNvSpPr>
          <p:nvPr>
            <p:ph sz="quarter" idx="12" hasCustomPrompt="1"/>
          </p:nvPr>
        </p:nvSpPr>
        <p:spPr>
          <a:xfrm>
            <a:off x="720000" y="1943056"/>
            <a:ext cx="4659947" cy="4374379"/>
          </a:xfrm>
          <a:prstGeom prst="rect">
            <a:avLst/>
          </a:prstGeom>
        </p:spPr>
        <p:txBody>
          <a:bodyPr/>
          <a:lstStyle>
            <a:lvl1pPr marL="285750" indent="-285750" algn="just">
              <a:lnSpc>
                <a:spcPts val="1600"/>
              </a:lnSpc>
              <a:spcBef>
                <a:spcPts val="600"/>
              </a:spcBef>
              <a:buFont typeface="Arial" panose="020B0604020202020204" pitchFamily="34" charset="0"/>
              <a:buChar char="•"/>
              <a:defRPr sz="1400">
                <a:solidFill>
                  <a:srgbClr val="565656"/>
                </a:solidFill>
              </a:defRPr>
            </a:lvl1pPr>
            <a:lvl2pPr marL="742950" indent="-285750">
              <a:lnSpc>
                <a:spcPts val="1600"/>
              </a:lnSpc>
              <a:spcBef>
                <a:spcPts val="600"/>
              </a:spcBef>
              <a:buFont typeface="Arial" panose="020B0604020202020204" pitchFamily="34" charset="0"/>
              <a:buChar char="•"/>
              <a:defRPr sz="1400">
                <a:solidFill>
                  <a:srgbClr val="565656"/>
                </a:solidFill>
              </a:defRPr>
            </a:lvl2pPr>
            <a:lvl3pPr marL="1200150" indent="-285750">
              <a:lnSpc>
                <a:spcPts val="1600"/>
              </a:lnSpc>
              <a:spcBef>
                <a:spcPts val="600"/>
              </a:spcBef>
              <a:buFont typeface="Arial" panose="020B0604020202020204" pitchFamily="34" charset="0"/>
              <a:buChar char="•"/>
              <a:defRPr sz="1400">
                <a:solidFill>
                  <a:srgbClr val="565656"/>
                </a:solidFill>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Contenu</a:t>
            </a:r>
          </a:p>
          <a:p>
            <a:pPr lvl="0"/>
            <a:r>
              <a:rPr lang="fr-FR" dirty="0"/>
              <a:t>Contenu</a:t>
            </a:r>
          </a:p>
        </p:txBody>
      </p:sp>
      <p:sp>
        <p:nvSpPr>
          <p:cNvPr id="19" name="Espace réservé du contenu 17">
            <a:extLst>
              <a:ext uri="{FF2B5EF4-FFF2-40B4-BE49-F238E27FC236}">
                <a16:creationId xmlns:a16="http://schemas.microsoft.com/office/drawing/2014/main" id="{1955A22B-D71B-4F33-A5D3-CC9FF2601F11}"/>
              </a:ext>
            </a:extLst>
          </p:cNvPr>
          <p:cNvSpPr>
            <a:spLocks noGrp="1"/>
          </p:cNvSpPr>
          <p:nvPr>
            <p:ph sz="quarter" idx="13" hasCustomPrompt="1"/>
          </p:nvPr>
        </p:nvSpPr>
        <p:spPr>
          <a:xfrm>
            <a:off x="720000" y="1620000"/>
            <a:ext cx="4659947" cy="319714"/>
          </a:xfrm>
          <a:prstGeom prst="rect">
            <a:avLst/>
          </a:prstGeom>
        </p:spPr>
        <p:txBody>
          <a:bodyPr/>
          <a:lstStyle>
            <a:lvl1pPr marL="0" indent="0">
              <a:lnSpc>
                <a:spcPts val="1600"/>
              </a:lnSpc>
              <a:spcBef>
                <a:spcPts val="600"/>
              </a:spcBef>
              <a:buNone/>
              <a:defRPr sz="1600" b="1">
                <a:solidFill>
                  <a:srgbClr val="FF7800"/>
                </a:solidFill>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(Titre)</a:t>
            </a:r>
          </a:p>
        </p:txBody>
      </p:sp>
      <p:sp>
        <p:nvSpPr>
          <p:cNvPr id="20" name="Espace réservé du contenu 17">
            <a:extLst>
              <a:ext uri="{FF2B5EF4-FFF2-40B4-BE49-F238E27FC236}">
                <a16:creationId xmlns:a16="http://schemas.microsoft.com/office/drawing/2014/main" id="{838AE050-5CCE-4F2E-BE3A-D93D3C480C3C}"/>
              </a:ext>
            </a:extLst>
          </p:cNvPr>
          <p:cNvSpPr>
            <a:spLocks noGrp="1"/>
          </p:cNvSpPr>
          <p:nvPr>
            <p:ph sz="quarter" idx="14" hasCustomPrompt="1"/>
          </p:nvPr>
        </p:nvSpPr>
        <p:spPr>
          <a:xfrm>
            <a:off x="5616190" y="1939714"/>
            <a:ext cx="5855810" cy="4374379"/>
          </a:xfrm>
          <a:prstGeom prst="rect">
            <a:avLst/>
          </a:prstGeom>
        </p:spPr>
        <p:txBody>
          <a:bodyPr/>
          <a:lstStyle>
            <a:lvl1pPr marL="285750" indent="-285750" algn="just">
              <a:lnSpc>
                <a:spcPts val="1600"/>
              </a:lnSpc>
              <a:spcBef>
                <a:spcPts val="600"/>
              </a:spcBef>
              <a:buFont typeface="Arial" panose="020B0604020202020204" pitchFamily="34" charset="0"/>
              <a:buChar char="•"/>
              <a:defRPr sz="1400">
                <a:solidFill>
                  <a:srgbClr val="565656"/>
                </a:solidFill>
              </a:defRPr>
            </a:lvl1pPr>
            <a:lvl2pPr marL="742950" indent="-285750">
              <a:lnSpc>
                <a:spcPts val="1600"/>
              </a:lnSpc>
              <a:spcBef>
                <a:spcPts val="600"/>
              </a:spcBef>
              <a:buFont typeface="Arial" panose="020B0604020202020204" pitchFamily="34" charset="0"/>
              <a:buChar char="•"/>
              <a:defRPr sz="1400">
                <a:solidFill>
                  <a:srgbClr val="565656"/>
                </a:solidFill>
              </a:defRPr>
            </a:lvl2pPr>
            <a:lvl3pPr marL="1200150" indent="-285750">
              <a:lnSpc>
                <a:spcPts val="1600"/>
              </a:lnSpc>
              <a:spcBef>
                <a:spcPts val="600"/>
              </a:spcBef>
              <a:buFont typeface="Arial" panose="020B0604020202020204" pitchFamily="34" charset="0"/>
              <a:buChar char="•"/>
              <a:defRPr sz="1400">
                <a:solidFill>
                  <a:srgbClr val="565656"/>
                </a:solidFill>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Contenu</a:t>
            </a:r>
          </a:p>
          <a:p>
            <a:pPr lvl="0"/>
            <a:r>
              <a:rPr lang="fr-FR" dirty="0"/>
              <a:t>Contenu</a:t>
            </a:r>
          </a:p>
        </p:txBody>
      </p:sp>
      <p:sp>
        <p:nvSpPr>
          <p:cNvPr id="21" name="Espace réservé du contenu 17">
            <a:extLst>
              <a:ext uri="{FF2B5EF4-FFF2-40B4-BE49-F238E27FC236}">
                <a16:creationId xmlns:a16="http://schemas.microsoft.com/office/drawing/2014/main" id="{0A9F44E6-3E63-444A-81B7-AB675DCE6B73}"/>
              </a:ext>
            </a:extLst>
          </p:cNvPr>
          <p:cNvSpPr>
            <a:spLocks noGrp="1"/>
          </p:cNvSpPr>
          <p:nvPr>
            <p:ph sz="quarter" idx="15" hasCustomPrompt="1"/>
          </p:nvPr>
        </p:nvSpPr>
        <p:spPr>
          <a:xfrm>
            <a:off x="5616190" y="1616658"/>
            <a:ext cx="5855810" cy="319714"/>
          </a:xfrm>
          <a:prstGeom prst="rect">
            <a:avLst/>
          </a:prstGeom>
        </p:spPr>
        <p:txBody>
          <a:bodyPr/>
          <a:lstStyle>
            <a:lvl1pPr marL="0" indent="0">
              <a:lnSpc>
                <a:spcPts val="1600"/>
              </a:lnSpc>
              <a:spcBef>
                <a:spcPts val="600"/>
              </a:spcBef>
              <a:buNone/>
              <a:defRPr sz="1600" b="1">
                <a:solidFill>
                  <a:srgbClr val="FF7800"/>
                </a:solidFill>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(Titre)</a:t>
            </a:r>
          </a:p>
        </p:txBody>
      </p:sp>
    </p:spTree>
    <p:extLst>
      <p:ext uri="{BB962C8B-B14F-4D97-AF65-F5344CB8AC3E}">
        <p14:creationId xmlns:p14="http://schemas.microsoft.com/office/powerpoint/2010/main" val="2264201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CC4B4DD-5697-4C46-BEE9-FD6898437574}"/>
              </a:ext>
            </a:extLst>
          </p:cNvPr>
          <p:cNvGraphicFramePr>
            <a:graphicFrameLocks noChangeAspect="1"/>
          </p:cNvGraphicFramePr>
          <p:nvPr userDrawn="1">
            <p:custDataLst>
              <p:tags r:id="rId25"/>
            </p:custDataLst>
            <p:extLst>
              <p:ext uri="{D42A27DB-BD31-4B8C-83A1-F6EECF244321}">
                <p14:modId xmlns:p14="http://schemas.microsoft.com/office/powerpoint/2010/main" val="2495662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473" imgH="476" progId="TCLayout.ActiveDocument.1">
                  <p:embed/>
                </p:oleObj>
              </mc:Choice>
              <mc:Fallback>
                <p:oleObj name="think-cell Slide" r:id="rId26" imgW="473" imgH="476" progId="TCLayout.ActiveDocument.1">
                  <p:embed/>
                  <p:pic>
                    <p:nvPicPr>
                      <p:cNvPr id="2" name="Object 1" hidden="1">
                        <a:extLst>
                          <a:ext uri="{FF2B5EF4-FFF2-40B4-BE49-F238E27FC236}">
                            <a16:creationId xmlns:a16="http://schemas.microsoft.com/office/drawing/2014/main" id="{43EBE44B-0190-403F-AFA5-3D610EF12890}"/>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6966746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80" r:id="rId4"/>
    <p:sldLayoutId id="2147483666" r:id="rId5"/>
    <p:sldLayoutId id="2147483668" r:id="rId6"/>
    <p:sldLayoutId id="2147483670" r:id="rId7"/>
    <p:sldLayoutId id="2147483671" r:id="rId8"/>
    <p:sldLayoutId id="2147483674" r:id="rId9"/>
    <p:sldLayoutId id="2147483675" r:id="rId10"/>
    <p:sldLayoutId id="2147483676" r:id="rId11"/>
    <p:sldLayoutId id="2147483677" r:id="rId12"/>
    <p:sldLayoutId id="2147483678" r:id="rId13"/>
    <p:sldLayoutId id="2147483679" r:id="rId14"/>
    <p:sldLayoutId id="2147483658" r:id="rId15"/>
    <p:sldLayoutId id="2147483659" r:id="rId16"/>
    <p:sldLayoutId id="2147483660" r:id="rId17"/>
    <p:sldLayoutId id="2147483661" r:id="rId18"/>
    <p:sldLayoutId id="2147483681" r:id="rId19"/>
    <p:sldLayoutId id="2147483682" r:id="rId20"/>
    <p:sldLayoutId id="2147483683" r:id="rId21"/>
    <p:sldLayoutId id="2147483684" r:id="rId22"/>
    <p:sldLayoutId id="2147483685"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114.png"/></Relationships>
</file>

<file path=ppt/slides/_rels/slide1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9.xml"/><Relationship Id="rId1" Type="http://schemas.openxmlformats.org/officeDocument/2006/relationships/slideLayout" Target="../slideLayouts/slideLayout16.xml"/><Relationship Id="rId4" Type="http://schemas.openxmlformats.org/officeDocument/2006/relationships/image" Target="../media/image115.png"/></Relationships>
</file>

<file path=ppt/slides/_rels/slide12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0.xml"/><Relationship Id="rId1" Type="http://schemas.openxmlformats.org/officeDocument/2006/relationships/slideLayout" Target="../slideLayouts/slideLayout16.xml"/><Relationship Id="rId4" Type="http://schemas.openxmlformats.org/officeDocument/2006/relationships/image" Target="../media/image116.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1.xml"/><Relationship Id="rId1" Type="http://schemas.openxmlformats.org/officeDocument/2006/relationships/slideLayout" Target="../slideLayouts/slideLayout16.xml"/><Relationship Id="rId5" Type="http://schemas.openxmlformats.org/officeDocument/2006/relationships/image" Target="../media/image117.png"/><Relationship Id="rId4" Type="http://schemas.openxmlformats.org/officeDocument/2006/relationships/hyperlink" Target="https://www.docker.com/"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118.png"/></Relationships>
</file>

<file path=ppt/slides/_rels/slide1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119.png"/></Relationships>
</file>

<file path=ppt/slides/_rels/slide1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3.png"/><Relationship Id="rId7" Type="http://schemas.openxmlformats.org/officeDocument/2006/relationships/image" Target="../media/image121.png"/><Relationship Id="rId2" Type="http://schemas.openxmlformats.org/officeDocument/2006/relationships/notesSlide" Target="../notesSlides/notesSlide56.xml"/><Relationship Id="rId1" Type="http://schemas.openxmlformats.org/officeDocument/2006/relationships/slideLayout" Target="../slideLayouts/slideLayout16.xml"/><Relationship Id="rId6" Type="http://schemas.openxmlformats.org/officeDocument/2006/relationships/image" Target="../media/image120.jpeg"/><Relationship Id="rId5" Type="http://schemas.openxmlformats.org/officeDocument/2006/relationships/image" Target="../media/image42.png"/><Relationship Id="rId4" Type="http://schemas.openxmlformats.org/officeDocument/2006/relationships/image" Target="../media/image41.png"/></Relationships>
</file>

<file path=ppt/slides/_rels/slide1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16.xml"/><Relationship Id="rId4" Type="http://schemas.openxmlformats.org/officeDocument/2006/relationships/image" Target="../media/image123.jpeg"/></Relationships>
</file>

<file path=ppt/slides/_rels/slide1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8.xml"/><Relationship Id="rId1" Type="http://schemas.openxmlformats.org/officeDocument/2006/relationships/slideLayout" Target="../slideLayouts/slideLayout16.xml"/><Relationship Id="rId4" Type="http://schemas.openxmlformats.org/officeDocument/2006/relationships/image" Target="../media/image124.png"/></Relationships>
</file>

<file path=ppt/slides/_rels/slide1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16.xml"/><Relationship Id="rId5" Type="http://schemas.openxmlformats.org/officeDocument/2006/relationships/image" Target="../media/image126.png"/><Relationship Id="rId4" Type="http://schemas.openxmlformats.org/officeDocument/2006/relationships/image" Target="../media/image125.png"/></Relationships>
</file>

<file path=ppt/slides/_rels/slide1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0.xml"/><Relationship Id="rId1" Type="http://schemas.openxmlformats.org/officeDocument/2006/relationships/slideLayout" Target="../slideLayouts/slideLayout16.xml"/><Relationship Id="rId4" Type="http://schemas.openxmlformats.org/officeDocument/2006/relationships/image" Target="../media/image127.png"/></Relationships>
</file>

<file path=ppt/slides/_rels/slide1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1.xml"/><Relationship Id="rId1" Type="http://schemas.openxmlformats.org/officeDocument/2006/relationships/slideLayout" Target="../slideLayouts/slideLayout16.xml"/><Relationship Id="rId4" Type="http://schemas.openxmlformats.org/officeDocument/2006/relationships/image" Target="../media/image128.png"/></Relationships>
</file>

<file path=ppt/slides/_rels/slide13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9.xml"/><Relationship Id="rId1" Type="http://schemas.openxmlformats.org/officeDocument/2006/relationships/slideLayout" Target="../slideLayouts/slideLayout16.xml"/><Relationship Id="rId4" Type="http://schemas.openxmlformats.org/officeDocument/2006/relationships/image" Target="../media/image129.png"/></Relationships>
</file>

<file path=ppt/slides/_rels/slide1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0.xml"/><Relationship Id="rId1" Type="http://schemas.openxmlformats.org/officeDocument/2006/relationships/slideLayout" Target="../slideLayouts/slideLayout16.xml"/><Relationship Id="rId4" Type="http://schemas.openxmlformats.org/officeDocument/2006/relationships/image" Target="../media/image12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4.xml"/><Relationship Id="rId1" Type="http://schemas.openxmlformats.org/officeDocument/2006/relationships/slideLayout" Target="../slideLayouts/slideLayout16.xml"/><Relationship Id="rId4" Type="http://schemas.openxmlformats.org/officeDocument/2006/relationships/image" Target="../media/image131.png"/></Relationships>
</file>

<file path=ppt/slides/_rels/slide1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7.xml"/><Relationship Id="rId1" Type="http://schemas.openxmlformats.org/officeDocument/2006/relationships/slideLayout" Target="../slideLayouts/slideLayout16.xml"/><Relationship Id="rId4" Type="http://schemas.openxmlformats.org/officeDocument/2006/relationships/image" Target="../media/image132.png"/></Relationships>
</file>

<file path=ppt/slides/_rels/slide1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0.xml"/><Relationship Id="rId1" Type="http://schemas.openxmlformats.org/officeDocument/2006/relationships/slideLayout" Target="../slideLayouts/slideLayout16.xml"/><Relationship Id="rId4" Type="http://schemas.openxmlformats.org/officeDocument/2006/relationships/image" Target="../media/image13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1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1.xml"/><Relationship Id="rId1" Type="http://schemas.openxmlformats.org/officeDocument/2006/relationships/slideLayout" Target="../slideLayouts/slideLayout1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1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5.xml"/><Relationship Id="rId1" Type="http://schemas.openxmlformats.org/officeDocument/2006/relationships/slideLayout" Target="../slideLayouts/slideLayout16.xml"/><Relationship Id="rId5" Type="http://schemas.openxmlformats.org/officeDocument/2006/relationships/image" Target="../media/image138.png"/><Relationship Id="rId4" Type="http://schemas.openxmlformats.org/officeDocument/2006/relationships/image" Target="../media/image137.png"/></Relationships>
</file>

<file path=ppt/slides/_rels/slide1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1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1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8.xml"/><Relationship Id="rId1" Type="http://schemas.openxmlformats.org/officeDocument/2006/relationships/slideLayout" Target="../slideLayouts/slideLayout16.xml"/></Relationships>
</file>

<file path=ppt/slides/_rels/slide1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1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1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1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2.xml"/><Relationship Id="rId1" Type="http://schemas.openxmlformats.org/officeDocument/2006/relationships/slideLayout" Target="../slideLayouts/slideLayout16.xml"/><Relationship Id="rId4" Type="http://schemas.openxmlformats.org/officeDocument/2006/relationships/image" Target="../media/image139.png"/></Relationships>
</file>

<file path=ppt/slides/_rels/slide1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3.xml"/><Relationship Id="rId1" Type="http://schemas.openxmlformats.org/officeDocument/2006/relationships/slideLayout" Target="../slideLayouts/slideLayout16.xml"/><Relationship Id="rId4" Type="http://schemas.openxmlformats.org/officeDocument/2006/relationships/image" Target="../media/image140.png"/></Relationships>
</file>

<file path=ppt/slides/_rels/slide1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4.xml"/><Relationship Id="rId1" Type="http://schemas.openxmlformats.org/officeDocument/2006/relationships/slideLayout" Target="../slideLayouts/slideLayout16.xml"/><Relationship Id="rId4" Type="http://schemas.openxmlformats.org/officeDocument/2006/relationships/hyperlink" Target="https://gitlab.com/asmae.youala/exp-microservice" TargetMode="External"/></Relationships>
</file>

<file path=ppt/slides/_rels/slide1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5.xml"/><Relationship Id="rId1" Type="http://schemas.openxmlformats.org/officeDocument/2006/relationships/slideLayout" Target="../slideLayouts/slideLayout16.xml"/><Relationship Id="rId4" Type="http://schemas.openxmlformats.org/officeDocument/2006/relationships/hyperlink" Target="https://gitlab.com/asmae.youala/exp-microservice"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6.xml"/><Relationship Id="rId1" Type="http://schemas.openxmlformats.org/officeDocument/2006/relationships/slideLayout" Target="../slideLayouts/slideLayout16.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hyperlink" Target="https://gitlab.com/asmae.youala/exp-microservice"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7.xml"/><Relationship Id="rId1" Type="http://schemas.openxmlformats.org/officeDocument/2006/relationships/slideLayout" Target="../slideLayouts/slideLayout16.xml"/><Relationship Id="rId5" Type="http://schemas.openxmlformats.org/officeDocument/2006/relationships/image" Target="../media/image143.png"/><Relationship Id="rId4" Type="http://schemas.openxmlformats.org/officeDocument/2006/relationships/hyperlink" Target="https://gitlab.com/asmae.youala/exp-microservice" TargetMode="External"/></Relationships>
</file>

<file path=ppt/slides/_rels/slide17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8.xml"/><Relationship Id="rId1" Type="http://schemas.openxmlformats.org/officeDocument/2006/relationships/slideLayout" Target="../slideLayouts/slideLayout16.xml"/><Relationship Id="rId4" Type="http://schemas.openxmlformats.org/officeDocument/2006/relationships/image" Target="../media/image144.png"/></Relationships>
</file>

<file path=ppt/slides/_rels/slide1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0.xml"/><Relationship Id="rId1" Type="http://schemas.openxmlformats.org/officeDocument/2006/relationships/slideLayout" Target="../slideLayouts/slideLayout16.xml"/><Relationship Id="rId4" Type="http://schemas.openxmlformats.org/officeDocument/2006/relationships/image" Target="../media/image145.png"/></Relationships>
</file>

<file path=ppt/slides/_rels/slide1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18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13.png"/><Relationship Id="rId7" Type="http://schemas.openxmlformats.org/officeDocument/2006/relationships/hyperlink" Target="https://github.com/rabbitmq/rabbitmq-server/releases/download/v3.11.7/rabbitmq-server-3.11.7.exe" TargetMode="External"/><Relationship Id="rId2" Type="http://schemas.openxmlformats.org/officeDocument/2006/relationships/notesSlide" Target="../notesSlides/notesSlide102.xml"/><Relationship Id="rId1" Type="http://schemas.openxmlformats.org/officeDocument/2006/relationships/slideLayout" Target="../slideLayouts/slideLayout16.xml"/><Relationship Id="rId6" Type="http://schemas.openxmlformats.org/officeDocument/2006/relationships/hyperlink" Target="https://github.com/erlang/otp/releases/download/OTP-25.2.1/otp_win64_25.2.1.exe" TargetMode="External"/><Relationship Id="rId5" Type="http://schemas.openxmlformats.org/officeDocument/2006/relationships/hyperlink" Target="https://erlang.org/download/otp_versions_tree.html" TargetMode="External"/><Relationship Id="rId4" Type="http://schemas.openxmlformats.org/officeDocument/2006/relationships/hyperlink" Target="https://www.rabbitmq.com/download.html"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3.xml"/><Relationship Id="rId1" Type="http://schemas.openxmlformats.org/officeDocument/2006/relationships/slideLayout" Target="../slideLayouts/slideLayout16.xml"/><Relationship Id="rId4" Type="http://schemas.openxmlformats.org/officeDocument/2006/relationships/image" Target="../media/image147.png"/></Relationships>
</file>

<file path=ppt/slides/_rels/slide1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4.xml"/><Relationship Id="rId1" Type="http://schemas.openxmlformats.org/officeDocument/2006/relationships/slideLayout" Target="../slideLayouts/slideLayout16.xml"/><Relationship Id="rId5" Type="http://schemas.openxmlformats.org/officeDocument/2006/relationships/image" Target="../media/image149.png"/><Relationship Id="rId4" Type="http://schemas.openxmlformats.org/officeDocument/2006/relationships/image" Target="../media/image148.png"/></Relationships>
</file>

<file path=ppt/slides/_rels/slide1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5.xml"/><Relationship Id="rId1" Type="http://schemas.openxmlformats.org/officeDocument/2006/relationships/slideLayout" Target="../slideLayouts/slideLayout16.xml"/><Relationship Id="rId4" Type="http://schemas.openxmlformats.org/officeDocument/2006/relationships/image" Target="../media/image150.png"/></Relationships>
</file>

<file path=ppt/slides/_rels/slide1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6.xml"/><Relationship Id="rId1" Type="http://schemas.openxmlformats.org/officeDocument/2006/relationships/slideLayout" Target="../slideLayouts/slideLayout16.xml"/><Relationship Id="rId5" Type="http://schemas.openxmlformats.org/officeDocument/2006/relationships/image" Target="../media/image152.png"/><Relationship Id="rId4" Type="http://schemas.openxmlformats.org/officeDocument/2006/relationships/image" Target="../media/image151.png"/></Relationships>
</file>

<file path=ppt/slides/_rels/slide1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7.xml"/><Relationship Id="rId1" Type="http://schemas.openxmlformats.org/officeDocument/2006/relationships/slideLayout" Target="../slideLayouts/slideLayout16.xml"/></Relationships>
</file>

<file path=ppt/slides/_rels/slide1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8.xml"/><Relationship Id="rId1" Type="http://schemas.openxmlformats.org/officeDocument/2006/relationships/slideLayout" Target="../slideLayouts/slideLayout16.xml"/></Relationships>
</file>

<file path=ppt/slides/_rels/slide18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9.xml"/><Relationship Id="rId1" Type="http://schemas.openxmlformats.org/officeDocument/2006/relationships/slideLayout" Target="../slideLayouts/slideLayout16.xml"/><Relationship Id="rId4" Type="http://schemas.openxmlformats.org/officeDocument/2006/relationships/image" Target="../media/image15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9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16.xml"/><Relationship Id="rId4" Type="http://schemas.openxmlformats.org/officeDocument/2006/relationships/image" Target="../media/image154.png"/></Relationships>
</file>

<file path=ppt/slides/_rels/slide19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1.xml"/><Relationship Id="rId1" Type="http://schemas.openxmlformats.org/officeDocument/2006/relationships/slideLayout" Target="../slideLayouts/slideLayout1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2.xml"/><Relationship Id="rId1" Type="http://schemas.openxmlformats.org/officeDocument/2006/relationships/slideLayout" Target="../slideLayouts/slideLayout20.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19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3.xml"/><Relationship Id="rId1" Type="http://schemas.openxmlformats.org/officeDocument/2006/relationships/slideLayout" Target="../slideLayouts/slideLayout20.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6.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4.xml"/><Relationship Id="rId1" Type="http://schemas.openxmlformats.org/officeDocument/2006/relationships/slideLayout" Target="../slideLayouts/slideLayout20.xml"/><Relationship Id="rId4" Type="http://schemas.openxmlformats.org/officeDocument/2006/relationships/image" Target="../media/image1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5.xml"/><Relationship Id="rId1" Type="http://schemas.openxmlformats.org/officeDocument/2006/relationships/slideLayout" Target="../slideLayouts/slideLayout20.xml"/><Relationship Id="rId5" Type="http://schemas.openxmlformats.org/officeDocument/2006/relationships/image" Target="../media/image161.png"/><Relationship Id="rId4" Type="http://schemas.openxmlformats.org/officeDocument/2006/relationships/image" Target="../media/image156.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6.xml"/><Relationship Id="rId1" Type="http://schemas.openxmlformats.org/officeDocument/2006/relationships/slideLayout" Target="../slideLayouts/slideLayout20.xml"/><Relationship Id="rId5" Type="http://schemas.openxmlformats.org/officeDocument/2006/relationships/image" Target="../media/image162.png"/><Relationship Id="rId4" Type="http://schemas.openxmlformats.org/officeDocument/2006/relationships/image" Target="../media/image156.png"/></Relationships>
</file>

<file path=ppt/slides/_rels/slide20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7.xml"/><Relationship Id="rId1" Type="http://schemas.openxmlformats.org/officeDocument/2006/relationships/slideLayout" Target="../slideLayouts/slideLayout20.xml"/><Relationship Id="rId4" Type="http://schemas.openxmlformats.org/officeDocument/2006/relationships/image" Target="../media/image156.png"/></Relationships>
</file>

<file path=ppt/slides/_rels/slide20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8.xml"/><Relationship Id="rId1" Type="http://schemas.openxmlformats.org/officeDocument/2006/relationships/slideLayout" Target="../slideLayouts/slideLayout20.xml"/><Relationship Id="rId5" Type="http://schemas.openxmlformats.org/officeDocument/2006/relationships/image" Target="../media/image163.png"/><Relationship Id="rId4" Type="http://schemas.openxmlformats.org/officeDocument/2006/relationships/image" Target="../media/image156.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55.png"/><Relationship Id="rId7" Type="http://schemas.openxmlformats.org/officeDocument/2006/relationships/image" Target="../media/image165.png"/><Relationship Id="rId2" Type="http://schemas.openxmlformats.org/officeDocument/2006/relationships/notesSlide" Target="../notesSlides/notesSlide119.xml"/><Relationship Id="rId1" Type="http://schemas.openxmlformats.org/officeDocument/2006/relationships/slideLayout" Target="../slideLayouts/slideLayout20.xml"/><Relationship Id="rId6" Type="http://schemas.openxmlformats.org/officeDocument/2006/relationships/image" Target="../media/image164.png"/><Relationship Id="rId5" Type="http://schemas.openxmlformats.org/officeDocument/2006/relationships/image" Target="../media/image156.png"/><Relationship Id="rId4" Type="http://schemas.openxmlformats.org/officeDocument/2006/relationships/hyperlink" Target="https://docs.docker.com/desktop/install/windows-install/"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0.xml"/><Relationship Id="rId1" Type="http://schemas.openxmlformats.org/officeDocument/2006/relationships/slideLayout" Target="../slideLayouts/slideLayout20.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56.png"/></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2.xml"/><Relationship Id="rId1" Type="http://schemas.openxmlformats.org/officeDocument/2006/relationships/slideLayout" Target="../slideLayouts/slideLayout20.xml"/><Relationship Id="rId5" Type="http://schemas.openxmlformats.org/officeDocument/2006/relationships/image" Target="../media/image169.png"/><Relationship Id="rId4" Type="http://schemas.openxmlformats.org/officeDocument/2006/relationships/image" Target="../media/image156.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3.xml"/><Relationship Id="rId1" Type="http://schemas.openxmlformats.org/officeDocument/2006/relationships/slideLayout" Target="../slideLayouts/slideLayout20.xml"/><Relationship Id="rId5" Type="http://schemas.openxmlformats.org/officeDocument/2006/relationships/hyperlink" Target="https://jfrog.com/knowledge-base/docker-hub-and-docker-registries-a-beginners-guide/" TargetMode="External"/><Relationship Id="rId4" Type="http://schemas.openxmlformats.org/officeDocument/2006/relationships/image" Target="../media/image156.png"/></Relationships>
</file>

<file path=ppt/slides/_rels/slide211.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71.jpeg"/><Relationship Id="rId2" Type="http://schemas.openxmlformats.org/officeDocument/2006/relationships/notesSlide" Target="../notesSlides/notesSlide124.xml"/><Relationship Id="rId1" Type="http://schemas.openxmlformats.org/officeDocument/2006/relationships/slideLayout" Target="../slideLayouts/slideLayout20.xml"/><Relationship Id="rId6" Type="http://schemas.openxmlformats.org/officeDocument/2006/relationships/image" Target="../media/image170.png"/><Relationship Id="rId5" Type="http://schemas.openxmlformats.org/officeDocument/2006/relationships/hyperlink" Target="https://hub.docker.com/" TargetMode="External"/><Relationship Id="rId4" Type="http://schemas.openxmlformats.org/officeDocument/2006/relationships/image" Target="../media/image156.png"/></Relationships>
</file>

<file path=ppt/slides/_rels/slide21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5.xml"/><Relationship Id="rId1" Type="http://schemas.openxmlformats.org/officeDocument/2006/relationships/slideLayout" Target="../slideLayouts/slideLayout20.xml"/><Relationship Id="rId5" Type="http://schemas.openxmlformats.org/officeDocument/2006/relationships/image" Target="../media/image172.png"/><Relationship Id="rId4" Type="http://schemas.openxmlformats.org/officeDocument/2006/relationships/image" Target="../media/image156.png"/></Relationships>
</file>

<file path=ppt/slides/_rels/slide21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6.xml"/><Relationship Id="rId1" Type="http://schemas.openxmlformats.org/officeDocument/2006/relationships/slideLayout" Target="../slideLayouts/slideLayout20.xml"/><Relationship Id="rId5" Type="http://schemas.openxmlformats.org/officeDocument/2006/relationships/image" Target="../media/image173.png"/><Relationship Id="rId4" Type="http://schemas.openxmlformats.org/officeDocument/2006/relationships/image" Target="../media/image156.png"/></Relationships>
</file>

<file path=ppt/slides/_rels/slide21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7.xml"/><Relationship Id="rId1" Type="http://schemas.openxmlformats.org/officeDocument/2006/relationships/slideLayout" Target="../slideLayouts/slideLayout20.xml"/><Relationship Id="rId4" Type="http://schemas.openxmlformats.org/officeDocument/2006/relationships/image" Target="../media/image156.png"/></Relationships>
</file>

<file path=ppt/slides/_rels/slide21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8.xml"/><Relationship Id="rId1" Type="http://schemas.openxmlformats.org/officeDocument/2006/relationships/slideLayout" Target="../slideLayouts/slideLayout20.xml"/><Relationship Id="rId4" Type="http://schemas.openxmlformats.org/officeDocument/2006/relationships/image" Target="../media/image156.png"/></Relationships>
</file>

<file path=ppt/slides/_rels/slide21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9.xml"/><Relationship Id="rId1" Type="http://schemas.openxmlformats.org/officeDocument/2006/relationships/slideLayout" Target="../slideLayouts/slideLayout20.xml"/><Relationship Id="rId4" Type="http://schemas.openxmlformats.org/officeDocument/2006/relationships/image" Target="../media/image156.png"/></Relationships>
</file>

<file path=ppt/slides/_rels/slide21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0.xml"/><Relationship Id="rId1" Type="http://schemas.openxmlformats.org/officeDocument/2006/relationships/slideLayout" Target="../slideLayouts/slideLayout20.xml"/><Relationship Id="rId5" Type="http://schemas.openxmlformats.org/officeDocument/2006/relationships/image" Target="../media/image174.png"/><Relationship Id="rId4" Type="http://schemas.openxmlformats.org/officeDocument/2006/relationships/image" Target="../media/image156.png"/></Relationships>
</file>

<file path=ppt/slides/_rels/slide21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1.xml"/><Relationship Id="rId1" Type="http://schemas.openxmlformats.org/officeDocument/2006/relationships/slideLayout" Target="../slideLayouts/slideLayout20.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56.png"/></Relationships>
</file>

<file path=ppt/slides/_rels/slide21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2.xml"/><Relationship Id="rId1" Type="http://schemas.openxmlformats.org/officeDocument/2006/relationships/slideLayout" Target="../slideLayouts/slideLayout20.xml"/><Relationship Id="rId5" Type="http://schemas.openxmlformats.org/officeDocument/2006/relationships/image" Target="../media/image177.png"/><Relationship Id="rId4" Type="http://schemas.openxmlformats.org/officeDocument/2006/relationships/image" Target="../media/image156.png"/></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4.xml"/><Relationship Id="rId1" Type="http://schemas.openxmlformats.org/officeDocument/2006/relationships/slideLayout" Target="../slideLayouts/slideLayout20.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56.png"/></Relationships>
</file>

<file path=ppt/slides/_rels/slide22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5.xml"/><Relationship Id="rId1" Type="http://schemas.openxmlformats.org/officeDocument/2006/relationships/slideLayout" Target="../slideLayouts/slideLayout20.xml"/><Relationship Id="rId5" Type="http://schemas.openxmlformats.org/officeDocument/2006/relationships/hyperlink" Target="https://hub.docker.com/" TargetMode="External"/><Relationship Id="rId4" Type="http://schemas.openxmlformats.org/officeDocument/2006/relationships/image" Target="../media/image156.png"/></Relationships>
</file>

<file path=ppt/slides/_rels/slide22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6.xml"/><Relationship Id="rId1" Type="http://schemas.openxmlformats.org/officeDocument/2006/relationships/slideLayout" Target="../slideLayouts/slideLayout20.xml"/><Relationship Id="rId5" Type="http://schemas.openxmlformats.org/officeDocument/2006/relationships/image" Target="../media/image156.png"/><Relationship Id="rId4" Type="http://schemas.openxmlformats.org/officeDocument/2006/relationships/hyperlink" Target="https://docs.docker.com/engine/reference/builder/" TargetMode="External"/></Relationships>
</file>

<file path=ppt/slides/_rels/slide22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7.xml"/><Relationship Id="rId1" Type="http://schemas.openxmlformats.org/officeDocument/2006/relationships/slideLayout" Target="../slideLayouts/slideLayout20.xml"/><Relationship Id="rId4" Type="http://schemas.openxmlformats.org/officeDocument/2006/relationships/image" Target="../media/image156.png"/></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9.xml"/><Relationship Id="rId1" Type="http://schemas.openxmlformats.org/officeDocument/2006/relationships/slideLayout" Target="../slideLayouts/slideLayout20.xml"/><Relationship Id="rId5" Type="http://schemas.openxmlformats.org/officeDocument/2006/relationships/image" Target="../media/image180.png"/><Relationship Id="rId4" Type="http://schemas.openxmlformats.org/officeDocument/2006/relationships/image" Target="../media/image156.png"/></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1.xml"/><Relationship Id="rId1" Type="http://schemas.openxmlformats.org/officeDocument/2006/relationships/slideLayout" Target="../slideLayouts/slideLayout20.xml"/><Relationship Id="rId4" Type="http://schemas.openxmlformats.org/officeDocument/2006/relationships/image" Target="../media/image156.png"/></Relationships>
</file>

<file path=ppt/slides/_rels/slide22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2.xml"/><Relationship Id="rId1" Type="http://schemas.openxmlformats.org/officeDocument/2006/relationships/slideLayout" Target="../slideLayouts/slideLayout20.xml"/><Relationship Id="rId5" Type="http://schemas.openxmlformats.org/officeDocument/2006/relationships/image" Target="../media/image156.png"/><Relationship Id="rId4" Type="http://schemas.openxmlformats.org/officeDocument/2006/relationships/hyperlink" Target="https://docs.docker.com/compose/compose-file/#service-configuration-referenc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230.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83.png"/><Relationship Id="rId2" Type="http://schemas.openxmlformats.org/officeDocument/2006/relationships/notesSlide" Target="../notesSlides/notesSlide143.xml"/><Relationship Id="rId1" Type="http://schemas.openxmlformats.org/officeDocument/2006/relationships/slideLayout" Target="../slideLayouts/slideLayout20.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56.png"/></Relationships>
</file>

<file path=ppt/slides/_rels/slide23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4.xml"/><Relationship Id="rId1" Type="http://schemas.openxmlformats.org/officeDocument/2006/relationships/slideLayout" Target="../slideLayouts/slideLayout20.xml"/><Relationship Id="rId5" Type="http://schemas.openxmlformats.org/officeDocument/2006/relationships/image" Target="../media/image184.png"/><Relationship Id="rId4" Type="http://schemas.openxmlformats.org/officeDocument/2006/relationships/image" Target="../media/image156.png"/></Relationships>
</file>

<file path=ppt/slides/_rels/slide23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5.xml"/><Relationship Id="rId1" Type="http://schemas.openxmlformats.org/officeDocument/2006/relationships/slideLayout" Target="../slideLayouts/slideLayout20.xml"/><Relationship Id="rId4" Type="http://schemas.openxmlformats.org/officeDocument/2006/relationships/image" Target="../media/image156.png"/></Relationships>
</file>

<file path=ppt/slides/_rels/slide23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6.xml"/><Relationship Id="rId1" Type="http://schemas.openxmlformats.org/officeDocument/2006/relationships/slideLayout" Target="../slideLayouts/slideLayout20.xml"/><Relationship Id="rId4" Type="http://schemas.openxmlformats.org/officeDocument/2006/relationships/image" Target="../media/image156.png"/></Relationships>
</file>

<file path=ppt/slides/_rels/slide23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7.xml"/><Relationship Id="rId1" Type="http://schemas.openxmlformats.org/officeDocument/2006/relationships/slideLayout" Target="../slideLayouts/slideLayout20.xml"/><Relationship Id="rId4" Type="http://schemas.openxmlformats.org/officeDocument/2006/relationships/image" Target="../media/image156.png"/></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9.xml"/><Relationship Id="rId1" Type="http://schemas.openxmlformats.org/officeDocument/2006/relationships/slideLayout" Target="../slideLayouts/slideLayout20.xml"/><Relationship Id="rId4" Type="http://schemas.openxmlformats.org/officeDocument/2006/relationships/image" Target="../media/image156.png"/></Relationships>
</file>

<file path=ppt/slides/_rels/slide237.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87.png"/><Relationship Id="rId2" Type="http://schemas.openxmlformats.org/officeDocument/2006/relationships/notesSlide" Target="../notesSlides/notesSlide150.xml"/><Relationship Id="rId1" Type="http://schemas.openxmlformats.org/officeDocument/2006/relationships/slideLayout" Target="../slideLayouts/slideLayout20.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56.png"/></Relationships>
</file>

<file path=ppt/slides/_rels/slide23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1.xml"/><Relationship Id="rId1" Type="http://schemas.openxmlformats.org/officeDocument/2006/relationships/slideLayout" Target="../slideLayouts/slideLayout20.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56.png"/></Relationships>
</file>

<file path=ppt/slides/_rels/slide23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2.xml"/><Relationship Id="rId1" Type="http://schemas.openxmlformats.org/officeDocument/2006/relationships/slideLayout" Target="../slideLayouts/slideLayout20.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56.png"/></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1.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3.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3.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3.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2.xml"/></Relationships>
</file>

<file path=ppt/slides/_rels/slide252.xml.rels><?xml version="1.0" encoding="UTF-8" standalone="yes"?>
<Relationships xmlns="http://schemas.openxmlformats.org/package/2006/relationships"><Relationship Id="rId3" Type="http://schemas.openxmlformats.org/officeDocument/2006/relationships/hyperlink" Target="https://hub.docker.com/" TargetMode="External"/><Relationship Id="rId2" Type="http://schemas.openxmlformats.org/officeDocument/2006/relationships/notesSlide" Target="../notesSlides/notesSlide165.xml"/><Relationship Id="rId1" Type="http://schemas.openxmlformats.org/officeDocument/2006/relationships/slideLayout" Target="../slideLayouts/slideLayout23.xml"/><Relationship Id="rId4" Type="http://schemas.openxmlformats.org/officeDocument/2006/relationships/image" Target="../media/image192.png"/></Relationships>
</file>

<file path=ppt/slides/_rels/slide253.xml.rels><?xml version="1.0" encoding="UTF-8" standalone="yes"?>
<Relationships xmlns="http://schemas.openxmlformats.org/package/2006/relationships"><Relationship Id="rId3" Type="http://schemas.openxmlformats.org/officeDocument/2006/relationships/hyperlink" Target="https://hub.docker.com/" TargetMode="External"/><Relationship Id="rId2" Type="http://schemas.openxmlformats.org/officeDocument/2006/relationships/notesSlide" Target="../notesSlides/notesSlide166.xml"/><Relationship Id="rId1" Type="http://schemas.openxmlformats.org/officeDocument/2006/relationships/slideLayout" Target="../slideLayouts/slideLayout23.xml"/><Relationship Id="rId4" Type="http://schemas.openxmlformats.org/officeDocument/2006/relationships/image" Target="../media/image193.png"/></Relationships>
</file>

<file path=ppt/slides/_rels/slide25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67.xml"/><Relationship Id="rId1" Type="http://schemas.openxmlformats.org/officeDocument/2006/relationships/slideLayout" Target="../slideLayouts/slideLayout23.xml"/><Relationship Id="rId4" Type="http://schemas.openxmlformats.org/officeDocument/2006/relationships/image" Target="../media/image195.png"/></Relationships>
</file>

<file path=ppt/slides/_rels/slide25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68.xml"/><Relationship Id="rId1" Type="http://schemas.openxmlformats.org/officeDocument/2006/relationships/slideLayout" Target="../slideLayouts/slideLayout23.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3.xml"/></Relationships>
</file>

<file path=ppt/slides/_rels/slide25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70.xml"/><Relationship Id="rId1" Type="http://schemas.openxmlformats.org/officeDocument/2006/relationships/slideLayout" Target="../slideLayouts/slideLayout23.xml"/></Relationships>
</file>

<file path=ppt/slides/_rels/slide25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71.xml"/><Relationship Id="rId1" Type="http://schemas.openxmlformats.org/officeDocument/2006/relationships/slideLayout" Target="../slideLayouts/slideLayout23.xml"/></Relationships>
</file>

<file path=ppt/slides/_rels/slide25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72.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2.xml"/></Relationships>
</file>

<file path=ppt/slides/_rels/slide26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74.xml"/><Relationship Id="rId1" Type="http://schemas.openxmlformats.org/officeDocument/2006/relationships/slideLayout" Target="../slideLayouts/slideLayout23.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2.xml"/></Relationships>
</file>

<file path=ppt/slides/_rels/slide26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76.xml"/><Relationship Id="rId1" Type="http://schemas.openxmlformats.org/officeDocument/2006/relationships/slideLayout" Target="../slideLayouts/slideLayout23.xml"/></Relationships>
</file>

<file path=ppt/slides/_rels/slide26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77.xml"/><Relationship Id="rId1" Type="http://schemas.openxmlformats.org/officeDocument/2006/relationships/slideLayout" Target="../slideLayouts/slideLayout23.xml"/></Relationships>
</file>

<file path=ppt/slides/_rels/slide26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78.xml"/><Relationship Id="rId1" Type="http://schemas.openxmlformats.org/officeDocument/2006/relationships/slideLayout" Target="../slideLayouts/slideLayout23.xml"/></Relationships>
</file>

<file path=ppt/slides/_rels/slide26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79.xml"/><Relationship Id="rId1" Type="http://schemas.openxmlformats.org/officeDocument/2006/relationships/slideLayout" Target="../slideLayouts/slideLayout23.xml"/></Relationships>
</file>

<file path=ppt/slides/_rels/slide26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80.xml"/><Relationship Id="rId1" Type="http://schemas.openxmlformats.org/officeDocument/2006/relationships/slideLayout" Target="../slideLayouts/slideLayout23.xml"/></Relationships>
</file>

<file path=ppt/slides/_rels/slide26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81.xml"/><Relationship Id="rId1" Type="http://schemas.openxmlformats.org/officeDocument/2006/relationships/slideLayout" Target="../slideLayouts/slideLayout23.xml"/></Relationships>
</file>

<file path=ppt/slides/_rels/slide26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8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3.png"/></Relationships>
</file>

<file path=ppt/slides/_rels/slide27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83.xml"/><Relationship Id="rId1" Type="http://schemas.openxmlformats.org/officeDocument/2006/relationships/slideLayout" Target="../slideLayouts/slideLayout23.xml"/></Relationships>
</file>

<file path=ppt/slides/_rels/slide27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84.xml"/><Relationship Id="rId1" Type="http://schemas.openxmlformats.org/officeDocument/2006/relationships/slideLayout" Target="../slideLayouts/slideLayout23.xml"/><Relationship Id="rId4" Type="http://schemas.openxmlformats.org/officeDocument/2006/relationships/image" Target="../media/image210.png"/></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3.xml"/></Relationships>
</file>

<file path=ppt/slides/_rels/slide27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86.xml"/><Relationship Id="rId1" Type="http://schemas.openxmlformats.org/officeDocument/2006/relationships/slideLayout" Target="../slideLayouts/slideLayout23.xml"/></Relationships>
</file>

<file path=ppt/slides/_rels/slide27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8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webp"/><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hyperlink" Target="https://www.postman.com/downloads/" TargetMode="External"/><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68.emf"/></Relationships>
</file>

<file path=ppt/slides/_rels/slide8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15.xml"/><Relationship Id="rId4" Type="http://schemas.openxmlformats.org/officeDocument/2006/relationships/image" Target="../media/image73.emf"/></Relationships>
</file>

<file path=ppt/slides/_rels/slide8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15.xml"/><Relationship Id="rId4" Type="http://schemas.openxmlformats.org/officeDocument/2006/relationships/image" Target="../media/image78.emf"/></Relationships>
</file>

<file path=ppt/slides/_rels/slide8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15.xml"/><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15.xml"/><Relationship Id="rId4" Type="http://schemas.openxmlformats.org/officeDocument/2006/relationships/image" Target="../media/image94.emf"/></Relationships>
</file>

<file path=ppt/slides/_rels/slide96.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7" name="ZoneTexte 4">
            <a:extLst>
              <a:ext uri="{FF2B5EF4-FFF2-40B4-BE49-F238E27FC236}">
                <a16:creationId xmlns:a16="http://schemas.microsoft.com/office/drawing/2014/main" id="{31E0C2E9-1CA7-418F-82C6-2063208BC8A8}"/>
              </a:ext>
            </a:extLst>
          </p:cNvPr>
          <p:cNvSpPr txBox="1"/>
          <p:nvPr/>
        </p:nvSpPr>
        <p:spPr>
          <a:xfrm>
            <a:off x="127592" y="4758618"/>
            <a:ext cx="11982892" cy="1323439"/>
          </a:xfrm>
          <a:prstGeom prst="rect">
            <a:avLst/>
          </a:prstGeom>
          <a:solidFill>
            <a:schemeClr val="bg1"/>
          </a:solid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fr-FR" sz="2600" b="1" u="none" strike="noStrike" kern="1200" cap="none" spc="0" baseline="0" dirty="0">
                <a:solidFill>
                  <a:srgbClr val="0059A1"/>
                </a:solidFill>
                <a:uFillTx/>
                <a:cs typeface="Calibri" panose="020F0502020204030204" pitchFamily="34" charset="0"/>
              </a:rPr>
              <a:t>RÉSUMÉ THÉORIQUE </a:t>
            </a:r>
          </a:p>
          <a:p>
            <a:pPr algn="ctr">
              <a:defRPr sz="1800" b="0" i="0" u="none" strike="noStrike" kern="0" cap="none" spc="0" baseline="0">
                <a:solidFill>
                  <a:srgbClr val="000000"/>
                </a:solidFill>
                <a:uFillTx/>
              </a:defRPr>
            </a:pPr>
            <a:r>
              <a:rPr lang="fr-FR" sz="2600" b="1" u="none" strike="noStrike" kern="1200" cap="none" spc="0" baseline="0" dirty="0">
                <a:solidFill>
                  <a:srgbClr val="0059A1"/>
                </a:solidFill>
                <a:uFillTx/>
                <a:cs typeface="Calibri" panose="020F0502020204030204" pitchFamily="34" charset="0"/>
              </a:rPr>
              <a:t> FILIÈRE DÉVELOPPEMENT DIGITAL – OPTION WEB FULL STACK</a:t>
            </a:r>
          </a:p>
          <a:p>
            <a:pPr algn="ctr">
              <a:defRPr sz="1800" b="0" i="0" u="none" strike="noStrike" kern="0" cap="none" spc="0" baseline="0">
                <a:solidFill>
                  <a:srgbClr val="000000"/>
                </a:solidFill>
                <a:uFillTx/>
              </a:defRPr>
            </a:pPr>
            <a:r>
              <a:rPr lang="fr-FR" sz="2800" b="1" u="none" strike="noStrike" kern="1200" cap="none" spc="0" baseline="0" dirty="0">
                <a:solidFill>
                  <a:srgbClr val="0059A1"/>
                </a:solidFill>
                <a:uFillTx/>
                <a:cs typeface="Calibri" panose="020F0502020204030204" pitchFamily="34" charset="0"/>
              </a:rPr>
              <a:t>M214 – Créer une application cloud native</a:t>
            </a:r>
          </a:p>
        </p:txBody>
      </p:sp>
      <p:sp>
        <p:nvSpPr>
          <p:cNvPr id="2" name="Espace réservé du texte 1">
            <a:extLst>
              <a:ext uri="{FF2B5EF4-FFF2-40B4-BE49-F238E27FC236}">
                <a16:creationId xmlns:a16="http://schemas.microsoft.com/office/drawing/2014/main" id="{25ED8B84-9E21-4B12-ABB5-F4FD0E23EEE0}"/>
              </a:ext>
            </a:extLst>
          </p:cNvPr>
          <p:cNvSpPr>
            <a:spLocks noGrp="1"/>
          </p:cNvSpPr>
          <p:nvPr>
            <p:ph type="body" sz="quarter" idx="10"/>
          </p:nvPr>
        </p:nvSpPr>
        <p:spPr/>
        <p:txBody>
          <a:bodyPr/>
          <a:lstStyle/>
          <a:p>
            <a:r>
              <a:rPr lang="fr-FR" dirty="0"/>
              <a:t>90 heures</a:t>
            </a:r>
          </a:p>
        </p:txBody>
      </p:sp>
      <p:pic>
        <p:nvPicPr>
          <p:cNvPr id="4" name="Image 3">
            <a:extLst>
              <a:ext uri="{FF2B5EF4-FFF2-40B4-BE49-F238E27FC236}">
                <a16:creationId xmlns:a16="http://schemas.microsoft.com/office/drawing/2014/main" id="{9D973A2A-55E9-8446-373B-CB7B69D887DD}"/>
              </a:ext>
            </a:extLst>
          </p:cNvPr>
          <p:cNvPicPr>
            <a:picLocks noChangeAspect="1"/>
          </p:cNvPicPr>
          <p:nvPr/>
        </p:nvPicPr>
        <p:blipFill>
          <a:blip r:embed="rId2"/>
          <a:stretch>
            <a:fillRect/>
          </a:stretch>
        </p:blipFill>
        <p:spPr>
          <a:xfrm>
            <a:off x="10415135" y="4933506"/>
            <a:ext cx="1776865" cy="17768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1800" dirty="0"/>
              <a:t>1. Définir le cloud </a:t>
            </a:r>
            <a:br>
              <a:rPr lang="fr-FR" sz="1800" dirty="0"/>
            </a:br>
            <a:r>
              <a:rPr lang="fr-FR" sz="1800" i="1" dirty="0"/>
              <a:t>Concept du cloud et ses avantages</a:t>
            </a:r>
          </a:p>
        </p:txBody>
      </p:sp>
      <p:sp>
        <p:nvSpPr>
          <p:cNvPr id="3" name="Espace réservé du texte 2"/>
          <p:cNvSpPr>
            <a:spLocks noGrp="1"/>
          </p:cNvSpPr>
          <p:nvPr>
            <p:ph type="body" sz="quarter" idx="10"/>
          </p:nvPr>
        </p:nvSpPr>
        <p:spPr>
          <a:xfrm>
            <a:off x="657922" y="1586548"/>
            <a:ext cx="10518078" cy="4925764"/>
          </a:xfrm>
        </p:spPr>
        <p:txBody>
          <a:bodyPr/>
          <a:lstStyle/>
          <a:p>
            <a:pPr algn="just"/>
            <a:r>
              <a:rPr lang="fr-FR" sz="1600" dirty="0"/>
              <a:t>Le client se connecte au réseau de l’entreprise et accède à ses documents. Le partage de documents entre les différents membres d’une équipe est également possible mais uniquement sur les postes installés en interne au sein de l’entreprise.</a:t>
            </a:r>
          </a:p>
          <a:p>
            <a:r>
              <a:rPr lang="fr-FR" sz="1800" b="1" dirty="0">
                <a:solidFill>
                  <a:srgbClr val="007842"/>
                </a:solidFill>
              </a:rPr>
              <a:t>Les limites du serveur informatique:</a:t>
            </a:r>
          </a:p>
          <a:p>
            <a:pPr algn="just"/>
            <a:endParaRPr lang="fr-FR" sz="1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7277" y="2839917"/>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a:extLst>
              <a:ext uri="{FF2B5EF4-FFF2-40B4-BE49-F238E27FC236}">
                <a16:creationId xmlns:a16="http://schemas.microsoft.com/office/drawing/2014/main" id="{D49763AF-3629-A952-EDE7-478B84BAF14E}"/>
              </a:ext>
            </a:extLst>
          </p:cNvPr>
          <p:cNvSpPr txBox="1"/>
          <p:nvPr/>
        </p:nvSpPr>
        <p:spPr>
          <a:xfrm>
            <a:off x="1015999" y="2774234"/>
            <a:ext cx="6553201" cy="2585323"/>
          </a:xfrm>
          <a:prstGeom prst="rect">
            <a:avLst/>
          </a:prstGeom>
          <a:noFill/>
        </p:spPr>
        <p:txBody>
          <a:bodyPr wrap="square" rtlCol="0">
            <a:spAutoFit/>
          </a:bodyPr>
          <a:lstStyle/>
          <a:p>
            <a:pPr algn="just"/>
            <a:r>
              <a:rPr lang="fr-FR" sz="1600" u="sng" dirty="0"/>
              <a:t>=&gt; La sécurité des données en question</a:t>
            </a:r>
          </a:p>
          <a:p>
            <a:pPr algn="just"/>
            <a:r>
              <a:rPr lang="fr-FR" sz="1600" dirty="0"/>
              <a:t>L’utilisation d’un support de stockage expose les entreprises à d’autres risques :</a:t>
            </a:r>
          </a:p>
          <a:p>
            <a:pPr marL="971550" lvl="1" indent="-285750" algn="just">
              <a:buFontTx/>
              <a:buChar char="-"/>
            </a:pPr>
            <a:r>
              <a:rPr lang="fr-FR" sz="1600" dirty="0"/>
              <a:t>pannes matérielles pouvant rendre les systèmes de gestion inopérants ;</a:t>
            </a:r>
          </a:p>
          <a:p>
            <a:pPr marL="971550" lvl="1" indent="-285750" algn="just">
              <a:buFontTx/>
              <a:buChar char="-"/>
            </a:pPr>
            <a:r>
              <a:rPr lang="fr-FR" sz="1600" dirty="0"/>
              <a:t>infestation des données (introduction d’un malware dans les systèmes informatiques) ou piratage des données.</a:t>
            </a:r>
          </a:p>
          <a:p>
            <a:pPr marL="971550" lvl="1" indent="-285750" algn="just">
              <a:buFontTx/>
              <a:buChar char="-"/>
            </a:pPr>
            <a:r>
              <a:rPr lang="fr-FR" sz="1600" dirty="0"/>
              <a:t>Une capacité de stockage limitée</a:t>
            </a:r>
          </a:p>
          <a:p>
            <a:pPr marL="971550" lvl="1" indent="-285750" algn="just">
              <a:buFontTx/>
              <a:buChar char="-"/>
            </a:pPr>
            <a:r>
              <a:rPr lang="fr-FR" sz="1600" dirty="0"/>
              <a:t>Des coûts élevés pour l’entreprise</a:t>
            </a:r>
          </a:p>
          <a:p>
            <a:pPr algn="just"/>
            <a:endParaRPr lang="fr-FR" dirty="0"/>
          </a:p>
        </p:txBody>
      </p:sp>
    </p:spTree>
    <p:extLst>
      <p:ext uri="{BB962C8B-B14F-4D97-AF65-F5344CB8AC3E}">
        <p14:creationId xmlns:p14="http://schemas.microsoft.com/office/powerpoint/2010/main" val="37416016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CEF36E0-D8E2-FA66-4739-7620FCF45121}"/>
              </a:ext>
            </a:extLst>
          </p:cNvPr>
          <p:cNvSpPr>
            <a:spLocks noGrp="1"/>
          </p:cNvSpPr>
          <p:nvPr>
            <p:ph type="body" sz="quarter" idx="12"/>
          </p:nvPr>
        </p:nvSpPr>
        <p:spPr/>
        <p:txBody>
          <a:bodyPr/>
          <a:lstStyle/>
          <a:p>
            <a:r>
              <a:rPr lang="fr-FR" dirty="0"/>
              <a:t>CHAPITRE 2</a:t>
            </a:r>
          </a:p>
        </p:txBody>
      </p:sp>
      <p:sp>
        <p:nvSpPr>
          <p:cNvPr id="3" name="Espace réservé du texte 2">
            <a:extLst>
              <a:ext uri="{FF2B5EF4-FFF2-40B4-BE49-F238E27FC236}">
                <a16:creationId xmlns:a16="http://schemas.microsoft.com/office/drawing/2014/main" id="{4F1CA033-BE40-BF7D-C8DC-6EAEA316EBB0}"/>
              </a:ext>
            </a:extLst>
          </p:cNvPr>
          <p:cNvSpPr>
            <a:spLocks noGrp="1"/>
          </p:cNvSpPr>
          <p:nvPr>
            <p:ph type="body" sz="quarter" idx="13"/>
          </p:nvPr>
        </p:nvSpPr>
        <p:spPr/>
        <p:txBody>
          <a:bodyPr/>
          <a:lstStyle/>
          <a:p>
            <a:r>
              <a:rPr lang="fr-FR" dirty="0"/>
              <a:t>Créer des APIs REST</a:t>
            </a:r>
          </a:p>
        </p:txBody>
      </p:sp>
      <p:sp>
        <p:nvSpPr>
          <p:cNvPr id="4" name="Espace réservé du texte 3">
            <a:extLst>
              <a:ext uri="{FF2B5EF4-FFF2-40B4-BE49-F238E27FC236}">
                <a16:creationId xmlns:a16="http://schemas.microsoft.com/office/drawing/2014/main" id="{90F26E80-3189-CAD1-2C97-55C855001E07}"/>
              </a:ext>
            </a:extLst>
          </p:cNvPr>
          <p:cNvSpPr>
            <a:spLocks noGrp="1"/>
          </p:cNvSpPr>
          <p:nvPr>
            <p:ph type="body" sz="quarter" idx="14"/>
          </p:nvPr>
        </p:nvSpPr>
        <p:spPr>
          <a:xfrm>
            <a:off x="6300000" y="2879999"/>
            <a:ext cx="5580000" cy="2343093"/>
          </a:xfrm>
        </p:spPr>
        <p:txBody>
          <a:bodyPr/>
          <a:lstStyle/>
          <a:p>
            <a:pPr lvl="0">
              <a:buFont typeface="+mj-lt"/>
              <a:buAutoNum type="arabicPeriod"/>
            </a:pPr>
            <a:r>
              <a:rPr lang="fr-FR" sz="1800" dirty="0">
                <a:solidFill>
                  <a:srgbClr val="BFBFBF"/>
                </a:solidFill>
              </a:rPr>
              <a:t>API REST exposant des opérations CRUD sur un fichier </a:t>
            </a:r>
            <a:r>
              <a:rPr lang="fr-FR" sz="1800" dirty="0" err="1">
                <a:solidFill>
                  <a:srgbClr val="BFBFBF"/>
                </a:solidFill>
              </a:rPr>
              <a:t>Json</a:t>
            </a:r>
            <a:r>
              <a:rPr lang="fr-FR" sz="1800" dirty="0">
                <a:solidFill>
                  <a:srgbClr val="BFBFBF"/>
                </a:solidFill>
              </a:rPr>
              <a:t> </a:t>
            </a:r>
          </a:p>
          <a:p>
            <a:pPr>
              <a:buFont typeface="+mj-lt"/>
              <a:buAutoNum type="arabicPeriod"/>
            </a:pPr>
            <a:r>
              <a:rPr lang="fr-FR" sz="1800" dirty="0">
                <a:solidFill>
                  <a:srgbClr val="BFBFBF"/>
                </a:solidFill>
              </a:rPr>
              <a:t>Test de l’API REST avec </a:t>
            </a:r>
            <a:r>
              <a:rPr lang="fr-FR" sz="1800" dirty="0" err="1">
                <a:solidFill>
                  <a:srgbClr val="BFBFBF"/>
                </a:solidFill>
              </a:rPr>
              <a:t>Postman</a:t>
            </a:r>
            <a:endParaRPr lang="fr-FR" sz="1800" dirty="0">
              <a:solidFill>
                <a:srgbClr val="BFBFBF"/>
              </a:solidFill>
            </a:endParaRPr>
          </a:p>
          <a:p>
            <a:pPr lvl="0">
              <a:buFont typeface="+mj-lt"/>
              <a:buAutoNum type="arabicPeriod"/>
            </a:pPr>
            <a:r>
              <a:rPr lang="fr-FR" sz="1800" dirty="0">
                <a:solidFill>
                  <a:srgbClr val="BFBFBF"/>
                </a:solidFill>
              </a:rPr>
              <a:t>API REST manipulant une base de données </a:t>
            </a:r>
            <a:r>
              <a:rPr lang="fr-FR" sz="1800" dirty="0" err="1">
                <a:solidFill>
                  <a:srgbClr val="BFBFBF"/>
                </a:solidFill>
              </a:rPr>
              <a:t>MongoDB</a:t>
            </a:r>
            <a:r>
              <a:rPr lang="fr-FR" sz="1800" dirty="0">
                <a:solidFill>
                  <a:srgbClr val="BFBFBF"/>
                </a:solidFill>
              </a:rPr>
              <a:t> :</a:t>
            </a:r>
          </a:p>
          <a:p>
            <a:pPr>
              <a:buFont typeface="+mj-lt"/>
              <a:buAutoNum type="arabicPeriod"/>
            </a:pPr>
            <a:r>
              <a:rPr lang="fr-FR" sz="1800" b="1" dirty="0">
                <a:solidFill>
                  <a:srgbClr val="FF7800"/>
                </a:solidFill>
              </a:rPr>
              <a:t>Opérations CRUD </a:t>
            </a:r>
            <a:r>
              <a:rPr lang="fr-FR" sz="1800" dirty="0">
                <a:solidFill>
                  <a:srgbClr val="BFBFBF"/>
                </a:solidFill>
              </a:rPr>
              <a:t>; </a:t>
            </a:r>
          </a:p>
        </p:txBody>
      </p:sp>
      <p:sp>
        <p:nvSpPr>
          <p:cNvPr id="5" name="Espace réservé du texte 4">
            <a:extLst>
              <a:ext uri="{FF2B5EF4-FFF2-40B4-BE49-F238E27FC236}">
                <a16:creationId xmlns:a16="http://schemas.microsoft.com/office/drawing/2014/main" id="{F217DED6-19E9-F4BC-A966-7B7A50720624}"/>
              </a:ext>
            </a:extLst>
          </p:cNvPr>
          <p:cNvSpPr>
            <a:spLocks noGrp="1"/>
          </p:cNvSpPr>
          <p:nvPr>
            <p:ph type="body" sz="quarter" idx="15"/>
          </p:nvPr>
        </p:nvSpPr>
        <p:spPr/>
        <p:txBody>
          <a:bodyPr/>
          <a:lstStyle/>
          <a:p>
            <a:r>
              <a:rPr lang="fr-FR" dirty="0"/>
              <a:t>… heures</a:t>
            </a:r>
          </a:p>
        </p:txBody>
      </p:sp>
    </p:spTree>
    <p:extLst>
      <p:ext uri="{BB962C8B-B14F-4D97-AF65-F5344CB8AC3E}">
        <p14:creationId xmlns:p14="http://schemas.microsoft.com/office/powerpoint/2010/main" val="27868721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r>
              <a:rPr lang="fr-FR" sz="1800" b="1" dirty="0">
                <a:solidFill>
                  <a:srgbClr val="08ACA2"/>
                </a:solidFill>
              </a:rPr>
              <a:t>Ajouter une équipe à la collection </a:t>
            </a:r>
            <a:r>
              <a:rPr lang="fr-FR" sz="1800" b="1" dirty="0" err="1">
                <a:solidFill>
                  <a:srgbClr val="08ACA2"/>
                </a:solidFill>
              </a:rPr>
              <a:t>equipe</a:t>
            </a:r>
            <a:endParaRPr lang="fr-FR" sz="1800" b="1" dirty="0">
              <a:solidFill>
                <a:srgbClr val="08ACA2"/>
              </a:solidFill>
            </a:endParaRPr>
          </a:p>
          <a:p>
            <a:pPr>
              <a:lnSpc>
                <a:spcPct val="150000"/>
              </a:lnSpc>
            </a:pPr>
            <a:endParaRPr lang="fr-FR" sz="1800" b="1" dirty="0">
              <a:solidFill>
                <a:srgbClr val="08ACA2"/>
              </a:solidFill>
            </a:endParaRPr>
          </a:p>
          <a:p>
            <a:pPr>
              <a:lnSpc>
                <a:spcPct val="150000"/>
              </a:lnSpc>
            </a:pPr>
            <a:endParaRPr lang="fr-FR" sz="1800" b="1" dirty="0">
              <a:solidFill>
                <a:srgbClr val="08ACA2"/>
              </a:solidFill>
            </a:endParaRPr>
          </a:p>
        </p:txBody>
      </p:sp>
      <p:sp>
        <p:nvSpPr>
          <p:cNvPr id="8" name="Rectangle 7"/>
          <p:cNvSpPr/>
          <p:nvPr/>
        </p:nvSpPr>
        <p:spPr>
          <a:xfrm>
            <a:off x="69130" y="308976"/>
            <a:ext cx="6096000" cy="369332"/>
          </a:xfrm>
          <a:prstGeom prst="rect">
            <a:avLst/>
          </a:prstGeom>
        </p:spPr>
        <p:txBody>
          <a:bodyPr>
            <a:spAutoFit/>
          </a:bodyPr>
          <a:lstStyle/>
          <a:p>
            <a:r>
              <a:rPr lang="fr-FR" b="1" dirty="0">
                <a:solidFill>
                  <a:srgbClr val="FF7800"/>
                </a:solidFill>
              </a:rPr>
              <a:t>Opérations CRUD</a:t>
            </a:r>
            <a:endParaRPr lang="fr-FR" b="1" i="1" dirty="0">
              <a:solidFill>
                <a:srgbClr val="FF912B"/>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22" y="2487331"/>
            <a:ext cx="6805694" cy="36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1037" y="1861663"/>
            <a:ext cx="3470837" cy="499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1665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endParaRPr lang="fr-FR" sz="1800" b="1" dirty="0">
              <a:solidFill>
                <a:srgbClr val="08ACA2"/>
              </a:solidFill>
            </a:endParaRPr>
          </a:p>
          <a:p>
            <a:pPr>
              <a:lnSpc>
                <a:spcPct val="150000"/>
              </a:lnSpc>
            </a:pPr>
            <a:endParaRPr lang="fr-FR" sz="1800" b="1" dirty="0">
              <a:solidFill>
                <a:srgbClr val="08ACA2"/>
              </a:solidFill>
            </a:endParaRPr>
          </a:p>
        </p:txBody>
      </p:sp>
      <p:sp>
        <p:nvSpPr>
          <p:cNvPr id="8" name="Rectangle 7"/>
          <p:cNvSpPr/>
          <p:nvPr/>
        </p:nvSpPr>
        <p:spPr>
          <a:xfrm>
            <a:off x="69130" y="308976"/>
            <a:ext cx="6096000" cy="369332"/>
          </a:xfrm>
          <a:prstGeom prst="rect">
            <a:avLst/>
          </a:prstGeom>
        </p:spPr>
        <p:txBody>
          <a:bodyPr>
            <a:spAutoFit/>
          </a:bodyPr>
          <a:lstStyle/>
          <a:p>
            <a:r>
              <a:rPr lang="fr-FR" b="1" dirty="0">
                <a:solidFill>
                  <a:srgbClr val="FF7800"/>
                </a:solidFill>
              </a:rPr>
              <a:t>Opérations CRUD</a:t>
            </a:r>
            <a:endParaRPr lang="fr-FR" b="1" i="1" dirty="0">
              <a:solidFill>
                <a:srgbClr val="FF912B"/>
              </a:solidFill>
            </a:endParaRPr>
          </a:p>
        </p:txBody>
      </p:sp>
      <p:sp>
        <p:nvSpPr>
          <p:cNvPr id="2" name="ZoneTexte 1"/>
          <p:cNvSpPr txBox="1"/>
          <p:nvPr/>
        </p:nvSpPr>
        <p:spPr>
          <a:xfrm>
            <a:off x="657922" y="1628745"/>
            <a:ext cx="9794449" cy="400110"/>
          </a:xfrm>
          <a:prstGeom prst="rect">
            <a:avLst/>
          </a:prstGeom>
          <a:noFill/>
        </p:spPr>
        <p:txBody>
          <a:bodyPr wrap="square" rtlCol="0">
            <a:spAutoFit/>
          </a:bodyPr>
          <a:lstStyle/>
          <a:p>
            <a:r>
              <a:rPr lang="fr-FR" sz="2000" b="1" dirty="0">
                <a:solidFill>
                  <a:srgbClr val="08ACA2"/>
                </a:solidFill>
              </a:rPr>
              <a:t>Supprimer une équipe depuis la collection </a:t>
            </a:r>
            <a:r>
              <a:rPr lang="fr-FR" sz="2000" b="1" dirty="0" err="1">
                <a:solidFill>
                  <a:srgbClr val="08ACA2"/>
                </a:solidFill>
              </a:rPr>
              <a:t>equipe</a:t>
            </a:r>
            <a:endParaRPr lang="fr-FR" sz="2000" b="1" dirty="0">
              <a:solidFill>
                <a:srgbClr val="08ACA2"/>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814" y="2536838"/>
            <a:ext cx="6557226" cy="3557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285" y="2028855"/>
            <a:ext cx="2981210" cy="4355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1665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endParaRPr lang="fr-FR" sz="1800" b="1" dirty="0">
              <a:solidFill>
                <a:srgbClr val="08ACA2"/>
              </a:solidFill>
            </a:endParaRPr>
          </a:p>
          <a:p>
            <a:pPr>
              <a:lnSpc>
                <a:spcPct val="150000"/>
              </a:lnSpc>
            </a:pPr>
            <a:endParaRPr lang="fr-FR" sz="1800" b="1" dirty="0">
              <a:solidFill>
                <a:srgbClr val="08ACA2"/>
              </a:solidFill>
            </a:endParaRPr>
          </a:p>
        </p:txBody>
      </p:sp>
      <p:sp>
        <p:nvSpPr>
          <p:cNvPr id="8" name="Rectangle 7"/>
          <p:cNvSpPr/>
          <p:nvPr/>
        </p:nvSpPr>
        <p:spPr>
          <a:xfrm>
            <a:off x="69130" y="308976"/>
            <a:ext cx="6096000" cy="369332"/>
          </a:xfrm>
          <a:prstGeom prst="rect">
            <a:avLst/>
          </a:prstGeom>
        </p:spPr>
        <p:txBody>
          <a:bodyPr>
            <a:spAutoFit/>
          </a:bodyPr>
          <a:lstStyle/>
          <a:p>
            <a:r>
              <a:rPr lang="fr-FR" b="1" dirty="0">
                <a:solidFill>
                  <a:srgbClr val="FF7800"/>
                </a:solidFill>
              </a:rPr>
              <a:t>Opérations CRUD</a:t>
            </a:r>
            <a:endParaRPr lang="fr-FR" b="1" i="1" dirty="0">
              <a:solidFill>
                <a:srgbClr val="FF912B"/>
              </a:solidFill>
            </a:endParaRPr>
          </a:p>
        </p:txBody>
      </p:sp>
      <p:sp>
        <p:nvSpPr>
          <p:cNvPr id="2" name="ZoneTexte 1"/>
          <p:cNvSpPr txBox="1"/>
          <p:nvPr/>
        </p:nvSpPr>
        <p:spPr>
          <a:xfrm>
            <a:off x="701251" y="1586548"/>
            <a:ext cx="5369099" cy="400110"/>
          </a:xfrm>
          <a:prstGeom prst="rect">
            <a:avLst/>
          </a:prstGeom>
          <a:noFill/>
        </p:spPr>
        <p:txBody>
          <a:bodyPr wrap="none" rtlCol="0">
            <a:spAutoFit/>
          </a:bodyPr>
          <a:lstStyle/>
          <a:p>
            <a:r>
              <a:rPr lang="fr-FR" sz="2000" b="1" dirty="0">
                <a:solidFill>
                  <a:srgbClr val="08ACA2"/>
                </a:solidFill>
              </a:rPr>
              <a:t>Modifier une équipes depuis la collection </a:t>
            </a:r>
            <a:r>
              <a:rPr lang="fr-FR" sz="2000" b="1" dirty="0" err="1">
                <a:solidFill>
                  <a:srgbClr val="08ACA2"/>
                </a:solidFill>
              </a:rPr>
              <a:t>equipe</a:t>
            </a:r>
            <a:endParaRPr lang="fr-FR" sz="2000" b="1" dirty="0">
              <a:solidFill>
                <a:srgbClr val="08ACA2"/>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22" y="2326330"/>
            <a:ext cx="6794565" cy="3826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198" y="1464156"/>
            <a:ext cx="3527964" cy="504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4315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CEF36E0-D8E2-FA66-4739-7620FCF45121}"/>
              </a:ext>
            </a:extLst>
          </p:cNvPr>
          <p:cNvSpPr>
            <a:spLocks noGrp="1"/>
          </p:cNvSpPr>
          <p:nvPr>
            <p:ph type="body" sz="quarter" idx="12"/>
          </p:nvPr>
        </p:nvSpPr>
        <p:spPr/>
        <p:txBody>
          <a:bodyPr/>
          <a:lstStyle/>
          <a:p>
            <a:r>
              <a:rPr lang="fr-FR" dirty="0"/>
              <a:t>CHAPITRE 3</a:t>
            </a:r>
          </a:p>
        </p:txBody>
      </p:sp>
      <p:sp>
        <p:nvSpPr>
          <p:cNvPr id="3" name="Espace réservé du texte 2">
            <a:extLst>
              <a:ext uri="{FF2B5EF4-FFF2-40B4-BE49-F238E27FC236}">
                <a16:creationId xmlns:a16="http://schemas.microsoft.com/office/drawing/2014/main" id="{4F1CA033-BE40-BF7D-C8DC-6EAEA316EBB0}"/>
              </a:ext>
            </a:extLst>
          </p:cNvPr>
          <p:cNvSpPr>
            <a:spLocks noGrp="1"/>
          </p:cNvSpPr>
          <p:nvPr>
            <p:ph type="body" sz="quarter" idx="13"/>
          </p:nvPr>
        </p:nvSpPr>
        <p:spPr/>
        <p:txBody>
          <a:bodyPr/>
          <a:lstStyle/>
          <a:p>
            <a:r>
              <a:rPr lang="fr-FR" dirty="0"/>
              <a:t>Authentifier une API REST avec JWT</a:t>
            </a:r>
          </a:p>
        </p:txBody>
      </p:sp>
      <p:sp>
        <p:nvSpPr>
          <p:cNvPr id="4" name="Espace réservé du texte 3">
            <a:extLst>
              <a:ext uri="{FF2B5EF4-FFF2-40B4-BE49-F238E27FC236}">
                <a16:creationId xmlns:a16="http://schemas.microsoft.com/office/drawing/2014/main" id="{90F26E80-3189-CAD1-2C97-55C855001E07}"/>
              </a:ext>
            </a:extLst>
          </p:cNvPr>
          <p:cNvSpPr>
            <a:spLocks noGrp="1"/>
          </p:cNvSpPr>
          <p:nvPr>
            <p:ph type="body" sz="quarter" idx="14"/>
          </p:nvPr>
        </p:nvSpPr>
        <p:spPr>
          <a:xfrm>
            <a:off x="6300000" y="2879999"/>
            <a:ext cx="5580000" cy="2343093"/>
          </a:xfrm>
        </p:spPr>
        <p:txBody>
          <a:bodyPr/>
          <a:lstStyle/>
          <a:p>
            <a:pPr lvl="0">
              <a:buFont typeface="+mj-lt"/>
              <a:buAutoNum type="arabicPeriod"/>
            </a:pPr>
            <a:r>
              <a:rPr lang="fr-FR" sz="1800" b="1" dirty="0">
                <a:solidFill>
                  <a:srgbClr val="FF7800"/>
                </a:solidFill>
              </a:rPr>
              <a:t>Définition de </a:t>
            </a:r>
            <a:r>
              <a:rPr lang="fr-FR" sz="1800" b="1" dirty="0" err="1">
                <a:solidFill>
                  <a:srgbClr val="FF7800"/>
                </a:solidFill>
              </a:rPr>
              <a:t>Json</a:t>
            </a:r>
            <a:r>
              <a:rPr lang="fr-FR" sz="1800" b="1" dirty="0">
                <a:solidFill>
                  <a:srgbClr val="FF7800"/>
                </a:solidFill>
              </a:rPr>
              <a:t> Web </a:t>
            </a:r>
            <a:r>
              <a:rPr lang="fr-FR" sz="1800" b="1" dirty="0" err="1">
                <a:solidFill>
                  <a:srgbClr val="FF7800"/>
                </a:solidFill>
              </a:rPr>
              <a:t>Token</a:t>
            </a:r>
            <a:r>
              <a:rPr lang="fr-FR" sz="1800" b="1" dirty="0">
                <a:solidFill>
                  <a:srgbClr val="FF7800"/>
                </a:solidFill>
              </a:rPr>
              <a:t> (JWT) </a:t>
            </a:r>
          </a:p>
          <a:p>
            <a:pPr lvl="0">
              <a:buFont typeface="+mj-lt"/>
              <a:buAutoNum type="arabicPeriod"/>
            </a:pPr>
            <a:r>
              <a:rPr lang="fr-FR" dirty="0"/>
              <a:t>Création d’un API d’authentification </a:t>
            </a:r>
          </a:p>
          <a:p>
            <a:pPr lvl="0">
              <a:buFont typeface="+mj-lt"/>
              <a:buAutoNum type="arabicPeriod"/>
            </a:pPr>
            <a:r>
              <a:rPr lang="fr-FR" dirty="0" err="1"/>
              <a:t>Middlware</a:t>
            </a:r>
            <a:r>
              <a:rPr lang="fr-FR" dirty="0"/>
              <a:t> d’authentification </a:t>
            </a:r>
          </a:p>
        </p:txBody>
      </p:sp>
      <p:sp>
        <p:nvSpPr>
          <p:cNvPr id="5" name="Espace réservé du texte 4">
            <a:extLst>
              <a:ext uri="{FF2B5EF4-FFF2-40B4-BE49-F238E27FC236}">
                <a16:creationId xmlns:a16="http://schemas.microsoft.com/office/drawing/2014/main" id="{F217DED6-19E9-F4BC-A966-7B7A50720624}"/>
              </a:ext>
            </a:extLst>
          </p:cNvPr>
          <p:cNvSpPr>
            <a:spLocks noGrp="1"/>
          </p:cNvSpPr>
          <p:nvPr>
            <p:ph type="body" sz="quarter" idx="15"/>
          </p:nvPr>
        </p:nvSpPr>
        <p:spPr/>
        <p:txBody>
          <a:bodyPr/>
          <a:lstStyle/>
          <a:p>
            <a:r>
              <a:rPr lang="fr-FR" dirty="0"/>
              <a:t>5 heures</a:t>
            </a:r>
          </a:p>
        </p:txBody>
      </p:sp>
    </p:spTree>
    <p:extLst>
      <p:ext uri="{BB962C8B-B14F-4D97-AF65-F5344CB8AC3E}">
        <p14:creationId xmlns:p14="http://schemas.microsoft.com/office/powerpoint/2010/main" val="39664323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a:xfrm>
            <a:off x="657921" y="1586548"/>
            <a:ext cx="10937047" cy="4925764"/>
          </a:xfrm>
        </p:spPr>
        <p:txBody>
          <a:bodyPr/>
          <a:lstStyle/>
          <a:p>
            <a:pPr algn="just"/>
            <a:r>
              <a:rPr lang="fr-FR" sz="1600" dirty="0"/>
              <a:t>Les « JSON Web </a:t>
            </a:r>
            <a:r>
              <a:rPr lang="fr-FR" sz="1600" dirty="0" err="1"/>
              <a:t>Token</a:t>
            </a:r>
            <a:r>
              <a:rPr lang="fr-FR" sz="1600" dirty="0"/>
              <a:t> » ou JWT sont des jetons générés par un serveur lors de l’authentification d’un utilisateur sur une application Web, et qui sont ensuite transmis au client.</a:t>
            </a:r>
          </a:p>
          <a:p>
            <a:pPr algn="just"/>
            <a:r>
              <a:rPr lang="fr-FR" sz="1600" dirty="0"/>
              <a:t>Ils seront renvoyés avec chaque requête HTTP au serveur, ce qui lui permettra d’identifier l’utilisateur.</a:t>
            </a:r>
          </a:p>
          <a:p>
            <a:pPr algn="just"/>
            <a:r>
              <a:rPr lang="fr-FR" sz="1600" dirty="0"/>
              <a:t>Pour ce faire, les informations contenues dans le jeton sont signées à l’aide d’une clé privée détenue par le serveur. Quand il recevra à nouveau le jeton, le serveur n’aura qu’à comparer la signature envoyée par le client et celle qu’il aura générée avec sa propre clé privée et à comparer les résultats. Si les signatures sont identiques, le jeton est valide.</a:t>
            </a:r>
          </a:p>
        </p:txBody>
      </p:sp>
      <p:sp>
        <p:nvSpPr>
          <p:cNvPr id="7" name="Rectangle 6"/>
          <p:cNvSpPr/>
          <p:nvPr/>
        </p:nvSpPr>
        <p:spPr>
          <a:xfrm>
            <a:off x="227870" y="670817"/>
            <a:ext cx="3599832" cy="369332"/>
          </a:xfrm>
          <a:prstGeom prst="rect">
            <a:avLst/>
          </a:prstGeom>
        </p:spPr>
        <p:txBody>
          <a:bodyPr wrap="none">
            <a:spAutoFit/>
          </a:bodyPr>
          <a:lstStyle/>
          <a:p>
            <a:r>
              <a:rPr lang="fr-FR" b="1" dirty="0">
                <a:solidFill>
                  <a:srgbClr val="FF7800"/>
                </a:solidFill>
              </a:rPr>
              <a:t>Définition de </a:t>
            </a:r>
            <a:r>
              <a:rPr lang="fr-FR" b="1" dirty="0" err="1">
                <a:solidFill>
                  <a:srgbClr val="FF7800"/>
                </a:solidFill>
              </a:rPr>
              <a:t>Json</a:t>
            </a:r>
            <a:r>
              <a:rPr lang="fr-FR" b="1" dirty="0">
                <a:solidFill>
                  <a:srgbClr val="FF7800"/>
                </a:solidFill>
              </a:rPr>
              <a:t> Web </a:t>
            </a:r>
            <a:r>
              <a:rPr lang="fr-FR" b="1" dirty="0" err="1">
                <a:solidFill>
                  <a:srgbClr val="FF7800"/>
                </a:solidFill>
              </a:rPr>
              <a:t>Token</a:t>
            </a:r>
            <a:r>
              <a:rPr lang="fr-FR" b="1" dirty="0">
                <a:solidFill>
                  <a:srgbClr val="FF7800"/>
                </a:solidFill>
              </a:rPr>
              <a:t> (JWT</a:t>
            </a:r>
            <a:r>
              <a:rPr lang="fr-FR" dirty="0"/>
              <a:t>)</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721" y="3408075"/>
            <a:ext cx="5401561" cy="310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82273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a:xfrm>
            <a:off x="657921" y="1586548"/>
            <a:ext cx="10937047" cy="4925764"/>
          </a:xfrm>
        </p:spPr>
        <p:txBody>
          <a:bodyPr/>
          <a:lstStyle/>
          <a:p>
            <a:pPr fontAlgn="base"/>
            <a:r>
              <a:rPr lang="fr-FR" sz="1600" b="1" dirty="0">
                <a:solidFill>
                  <a:srgbClr val="111111"/>
                </a:solidFill>
                <a:latin typeface="Ubuntu Mono"/>
              </a:rPr>
              <a:t>Structure d’un jeton JWT</a:t>
            </a:r>
          </a:p>
          <a:p>
            <a:pPr algn="just" fontAlgn="base"/>
            <a:r>
              <a:rPr lang="fr-FR" sz="1600" dirty="0">
                <a:solidFill>
                  <a:srgbClr val="2E2B28"/>
                </a:solidFill>
                <a:latin typeface="+mj-lt"/>
              </a:rPr>
              <a:t>Si la norme RFC 7519 est bien respectée, un jeton JWT se compose de cette façon :</a:t>
            </a:r>
          </a:p>
          <a:p>
            <a:pPr marL="285750" indent="-285750" algn="just" fontAlgn="base">
              <a:buFont typeface="Wingdings" panose="05000000000000000000" pitchFamily="2" charset="2"/>
              <a:buChar char="ü"/>
            </a:pPr>
            <a:r>
              <a:rPr lang="fr-FR" sz="1600" dirty="0">
                <a:solidFill>
                  <a:srgbClr val="2E2B28"/>
                </a:solidFill>
                <a:latin typeface="+mj-lt"/>
              </a:rPr>
              <a:t>Une partie “Header”, contenant l’algorithme utilisé pour la signature ainsi que le type de jeton (dans notre cas toujours “JWT »), en JSON encodé en Base64</a:t>
            </a:r>
          </a:p>
          <a:p>
            <a:pPr marL="285750" indent="-285750" algn="just" fontAlgn="base">
              <a:buFont typeface="Wingdings" panose="05000000000000000000" pitchFamily="2" charset="2"/>
              <a:buChar char="ü"/>
            </a:pPr>
            <a:r>
              <a:rPr lang="fr-FR" sz="1600" dirty="0">
                <a:solidFill>
                  <a:srgbClr val="2E2B28"/>
                </a:solidFill>
                <a:latin typeface="+mj-lt"/>
              </a:rPr>
              <a:t>Une partie “</a:t>
            </a:r>
            <a:r>
              <a:rPr lang="fr-FR" sz="1600" dirty="0" err="1">
                <a:solidFill>
                  <a:srgbClr val="2E2B28"/>
                </a:solidFill>
                <a:latin typeface="+mj-lt"/>
              </a:rPr>
              <a:t>Payload</a:t>
            </a:r>
            <a:r>
              <a:rPr lang="fr-FR" sz="1600" dirty="0">
                <a:solidFill>
                  <a:srgbClr val="2E2B28"/>
                </a:solidFill>
                <a:latin typeface="+mj-lt"/>
              </a:rPr>
              <a:t>” contenant les informations du jeton, comme par exemple le nom de l’utilisateur, la date d’émission du jeton ou sa date d’expiration le tout en JSON encodé en Base64</a:t>
            </a:r>
          </a:p>
          <a:p>
            <a:pPr marL="285750" indent="-285750" algn="just" fontAlgn="base">
              <a:buFont typeface="Wingdings" panose="05000000000000000000" pitchFamily="2" charset="2"/>
              <a:buChar char="ü"/>
            </a:pPr>
            <a:r>
              <a:rPr lang="fr-FR" sz="1600" dirty="0">
                <a:solidFill>
                  <a:srgbClr val="2E2B28"/>
                </a:solidFill>
                <a:latin typeface="+mj-lt"/>
              </a:rPr>
              <a:t>Une partie “Signature”, qui correspond à la concaténation des parties “Header” et “</a:t>
            </a:r>
            <a:r>
              <a:rPr lang="fr-FR" sz="1600" dirty="0" err="1">
                <a:solidFill>
                  <a:srgbClr val="2E2B28"/>
                </a:solidFill>
                <a:latin typeface="+mj-lt"/>
              </a:rPr>
              <a:t>Payload</a:t>
            </a:r>
            <a:r>
              <a:rPr lang="fr-FR" sz="1600" dirty="0">
                <a:solidFill>
                  <a:srgbClr val="2E2B28"/>
                </a:solidFill>
                <a:latin typeface="+mj-lt"/>
              </a:rPr>
              <a:t>” chiffrée avec la clé privée.</a:t>
            </a:r>
          </a:p>
          <a:p>
            <a:pPr algn="just"/>
            <a:endParaRPr lang="fr-FR" sz="1600" dirty="0"/>
          </a:p>
        </p:txBody>
      </p:sp>
      <p:sp>
        <p:nvSpPr>
          <p:cNvPr id="7" name="Rectangle 6"/>
          <p:cNvSpPr/>
          <p:nvPr/>
        </p:nvSpPr>
        <p:spPr>
          <a:xfrm>
            <a:off x="227870" y="670817"/>
            <a:ext cx="3599832" cy="369332"/>
          </a:xfrm>
          <a:prstGeom prst="rect">
            <a:avLst/>
          </a:prstGeom>
        </p:spPr>
        <p:txBody>
          <a:bodyPr wrap="none">
            <a:spAutoFit/>
          </a:bodyPr>
          <a:lstStyle/>
          <a:p>
            <a:r>
              <a:rPr lang="fr-FR" b="1" dirty="0">
                <a:solidFill>
                  <a:srgbClr val="FF7800"/>
                </a:solidFill>
              </a:rPr>
              <a:t>Définition de </a:t>
            </a:r>
            <a:r>
              <a:rPr lang="fr-FR" b="1" dirty="0" err="1">
                <a:solidFill>
                  <a:srgbClr val="FF7800"/>
                </a:solidFill>
              </a:rPr>
              <a:t>Json</a:t>
            </a:r>
            <a:r>
              <a:rPr lang="fr-FR" b="1" dirty="0">
                <a:solidFill>
                  <a:srgbClr val="FF7800"/>
                </a:solidFill>
              </a:rPr>
              <a:t> Web </a:t>
            </a:r>
            <a:r>
              <a:rPr lang="fr-FR" b="1" dirty="0" err="1">
                <a:solidFill>
                  <a:srgbClr val="FF7800"/>
                </a:solidFill>
              </a:rPr>
              <a:t>Token</a:t>
            </a:r>
            <a:r>
              <a:rPr lang="fr-FR" b="1" dirty="0">
                <a:solidFill>
                  <a:srgbClr val="FF7800"/>
                </a:solidFill>
              </a:rPr>
              <a:t> (JWT</a:t>
            </a:r>
            <a:r>
              <a:rPr lang="fr-FR" dirty="0"/>
              <a:t>)</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125" y="3942330"/>
            <a:ext cx="4232160" cy="256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05624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a:xfrm>
            <a:off x="657922" y="1586548"/>
            <a:ext cx="3263630" cy="4925764"/>
          </a:xfrm>
        </p:spPr>
        <p:txBody>
          <a:bodyPr/>
          <a:lstStyle/>
          <a:p>
            <a:pPr algn="just"/>
            <a:r>
              <a:rPr lang="fr-FR" sz="1600" dirty="0"/>
              <a:t>Voici un exemple de jeton JWT :</a:t>
            </a:r>
          </a:p>
          <a:p>
            <a:pPr algn="just"/>
            <a:r>
              <a:rPr lang="fr-FR" sz="1600" dirty="0">
                <a:solidFill>
                  <a:srgbClr val="FF0000"/>
                </a:solidFill>
              </a:rPr>
              <a:t>Partie “Header” :</a:t>
            </a:r>
          </a:p>
          <a:p>
            <a:pPr algn="just"/>
            <a:r>
              <a:rPr lang="fr-FR" sz="1600" dirty="0">
                <a:solidFill>
                  <a:srgbClr val="FF0000"/>
                </a:solidFill>
              </a:rPr>
              <a:t>{</a:t>
            </a:r>
          </a:p>
          <a:p>
            <a:pPr algn="just"/>
            <a:r>
              <a:rPr lang="fr-FR" sz="1600" dirty="0">
                <a:solidFill>
                  <a:srgbClr val="FF0000"/>
                </a:solidFill>
              </a:rPr>
              <a:t>“alg“:“HS256“,</a:t>
            </a:r>
          </a:p>
          <a:p>
            <a:pPr algn="just"/>
            <a:r>
              <a:rPr lang="fr-FR" sz="1600" dirty="0">
                <a:solidFill>
                  <a:srgbClr val="FF0000"/>
                </a:solidFill>
              </a:rPr>
              <a:t>“</a:t>
            </a:r>
            <a:r>
              <a:rPr lang="fr-FR" sz="1600" dirty="0" err="1">
                <a:solidFill>
                  <a:srgbClr val="FF0000"/>
                </a:solidFill>
              </a:rPr>
              <a:t>typ</a:t>
            </a:r>
            <a:r>
              <a:rPr lang="fr-FR" sz="1600" dirty="0">
                <a:solidFill>
                  <a:srgbClr val="FF0000"/>
                </a:solidFill>
              </a:rPr>
              <a:t>“:“JWT“</a:t>
            </a:r>
          </a:p>
          <a:p>
            <a:pPr algn="just"/>
            <a:r>
              <a:rPr lang="fr-FR" sz="1600" dirty="0">
                <a:solidFill>
                  <a:srgbClr val="FF0000"/>
                </a:solidFill>
              </a:rPr>
              <a:t>}</a:t>
            </a:r>
          </a:p>
          <a:p>
            <a:pPr algn="just"/>
            <a:r>
              <a:rPr lang="fr-FR" sz="1600" dirty="0" err="1">
                <a:solidFill>
                  <a:srgbClr val="FF0000"/>
                </a:solidFill>
              </a:rPr>
              <a:t>Partie“Payload</a:t>
            </a:r>
            <a:r>
              <a:rPr lang="fr-FR" sz="1600" dirty="0">
                <a:solidFill>
                  <a:srgbClr val="FF0000"/>
                </a:solidFill>
              </a:rPr>
              <a:t>“ :</a:t>
            </a:r>
          </a:p>
          <a:p>
            <a:pPr algn="just"/>
            <a:r>
              <a:rPr lang="fr-FR" sz="1600" dirty="0">
                <a:solidFill>
                  <a:srgbClr val="FF0000"/>
                </a:solidFill>
              </a:rPr>
              <a:t>{</a:t>
            </a:r>
          </a:p>
          <a:p>
            <a:pPr algn="just"/>
            <a:r>
              <a:rPr lang="fr-FR" sz="1600" dirty="0">
                <a:solidFill>
                  <a:srgbClr val="FF0000"/>
                </a:solidFill>
              </a:rPr>
              <a:t>“</a:t>
            </a:r>
            <a:r>
              <a:rPr lang="fr-FR" sz="1600" dirty="0" err="1">
                <a:solidFill>
                  <a:srgbClr val="FF0000"/>
                </a:solidFill>
              </a:rPr>
              <a:t>iat</a:t>
            </a:r>
            <a:r>
              <a:rPr lang="fr-FR" sz="1600" dirty="0">
                <a:solidFill>
                  <a:srgbClr val="FF0000"/>
                </a:solidFill>
              </a:rPr>
              <a:t>“: 1480929282,</a:t>
            </a:r>
          </a:p>
          <a:p>
            <a:pPr algn="just"/>
            <a:r>
              <a:rPr lang="fr-FR" sz="1600" dirty="0">
                <a:solidFill>
                  <a:srgbClr val="FF0000"/>
                </a:solidFill>
              </a:rPr>
              <a:t>“</a:t>
            </a:r>
            <a:r>
              <a:rPr lang="fr-FR" sz="1600" dirty="0" err="1">
                <a:solidFill>
                  <a:srgbClr val="FF0000"/>
                </a:solidFill>
              </a:rPr>
              <a:t>exp</a:t>
            </a:r>
            <a:r>
              <a:rPr lang="fr-FR" sz="1600" dirty="0">
                <a:solidFill>
                  <a:srgbClr val="FF0000"/>
                </a:solidFill>
              </a:rPr>
              <a:t>“: 1480932868,</a:t>
            </a:r>
          </a:p>
          <a:p>
            <a:pPr algn="just"/>
            <a:r>
              <a:rPr lang="fr-FR" sz="1600" dirty="0">
                <a:solidFill>
                  <a:srgbClr val="FF0000"/>
                </a:solidFill>
              </a:rPr>
              <a:t>“</a:t>
            </a:r>
            <a:r>
              <a:rPr lang="fr-FR" sz="1600" dirty="0" err="1">
                <a:solidFill>
                  <a:srgbClr val="FF0000"/>
                </a:solidFill>
              </a:rPr>
              <a:t>name</a:t>
            </a:r>
            <a:r>
              <a:rPr lang="fr-FR" sz="1600" dirty="0">
                <a:solidFill>
                  <a:srgbClr val="FF0000"/>
                </a:solidFill>
              </a:rPr>
              <a:t>“:“</a:t>
            </a:r>
            <a:r>
              <a:rPr lang="fr-FR" sz="1600" dirty="0" err="1">
                <a:solidFill>
                  <a:srgbClr val="FF0000"/>
                </a:solidFill>
              </a:rPr>
              <a:t>Username</a:t>
            </a:r>
            <a:r>
              <a:rPr lang="fr-FR" sz="1600" dirty="0">
                <a:solidFill>
                  <a:srgbClr val="FF0000"/>
                </a:solidFill>
              </a:rPr>
              <a:t>“</a:t>
            </a:r>
          </a:p>
          <a:p>
            <a:pPr algn="just"/>
            <a:r>
              <a:rPr lang="fr-FR" sz="1600" dirty="0">
                <a:solidFill>
                  <a:srgbClr val="FF0000"/>
                </a:solidFill>
              </a:rPr>
              <a:t>}</a:t>
            </a:r>
          </a:p>
        </p:txBody>
      </p:sp>
      <p:sp>
        <p:nvSpPr>
          <p:cNvPr id="7" name="Rectangle 6"/>
          <p:cNvSpPr/>
          <p:nvPr/>
        </p:nvSpPr>
        <p:spPr>
          <a:xfrm>
            <a:off x="227870" y="670817"/>
            <a:ext cx="3599832" cy="369332"/>
          </a:xfrm>
          <a:prstGeom prst="rect">
            <a:avLst/>
          </a:prstGeom>
        </p:spPr>
        <p:txBody>
          <a:bodyPr wrap="none">
            <a:spAutoFit/>
          </a:bodyPr>
          <a:lstStyle/>
          <a:p>
            <a:r>
              <a:rPr lang="fr-FR" b="1" dirty="0">
                <a:solidFill>
                  <a:srgbClr val="FF7800"/>
                </a:solidFill>
              </a:rPr>
              <a:t>Définition de </a:t>
            </a:r>
            <a:r>
              <a:rPr lang="fr-FR" b="1" dirty="0" err="1">
                <a:solidFill>
                  <a:srgbClr val="FF7800"/>
                </a:solidFill>
              </a:rPr>
              <a:t>Json</a:t>
            </a:r>
            <a:r>
              <a:rPr lang="fr-FR" b="1" dirty="0">
                <a:solidFill>
                  <a:srgbClr val="FF7800"/>
                </a:solidFill>
              </a:rPr>
              <a:t> Web </a:t>
            </a:r>
            <a:r>
              <a:rPr lang="fr-FR" b="1" dirty="0" err="1">
                <a:solidFill>
                  <a:srgbClr val="FF7800"/>
                </a:solidFill>
              </a:rPr>
              <a:t>Token</a:t>
            </a:r>
            <a:r>
              <a:rPr lang="fr-FR" b="1" dirty="0">
                <a:solidFill>
                  <a:srgbClr val="FF7800"/>
                </a:solidFill>
              </a:rPr>
              <a:t> (JWT</a:t>
            </a:r>
            <a:r>
              <a:rPr lang="fr-FR" dirty="0">
                <a:solidFill>
                  <a:srgbClr val="FF7800"/>
                </a:solidFill>
              </a:rPr>
              <a:t>)</a:t>
            </a:r>
          </a:p>
        </p:txBody>
      </p:sp>
      <p:sp>
        <p:nvSpPr>
          <p:cNvPr id="2" name="ZoneTexte 1"/>
          <p:cNvSpPr txBox="1"/>
          <p:nvPr/>
        </p:nvSpPr>
        <p:spPr>
          <a:xfrm>
            <a:off x="3657600" y="4358029"/>
            <a:ext cx="7324626" cy="1477328"/>
          </a:xfrm>
          <a:prstGeom prst="rect">
            <a:avLst/>
          </a:prstGeom>
          <a:noFill/>
        </p:spPr>
        <p:txBody>
          <a:bodyPr wrap="square" rtlCol="0">
            <a:spAutoFit/>
          </a:bodyPr>
          <a:lstStyle/>
          <a:p>
            <a:pPr algn="just"/>
            <a:r>
              <a:rPr lang="fr-FR" dirty="0"/>
              <a:t>Dans cette deuxième partie, il est possible d’inscrire beaucoup d’informations, comme le nom d’utilisateur ou ses droits par exemple. Cependant le standard spécifie certains mots clés comme </a:t>
            </a:r>
            <a:r>
              <a:rPr lang="fr-FR" dirty="0" err="1"/>
              <a:t>iat</a:t>
            </a:r>
            <a:r>
              <a:rPr lang="fr-FR" dirty="0"/>
              <a:t> (</a:t>
            </a:r>
            <a:r>
              <a:rPr lang="fr-FR" dirty="0" err="1"/>
              <a:t>issued</a:t>
            </a:r>
            <a:r>
              <a:rPr lang="fr-FR" dirty="0"/>
              <a:t> at : date et heure d’émission du jeton sous forme de </a:t>
            </a:r>
            <a:r>
              <a:rPr lang="fr-FR" dirty="0" err="1"/>
              <a:t>timestamp</a:t>
            </a:r>
            <a:r>
              <a:rPr lang="fr-FR" dirty="0"/>
              <a:t>) ou </a:t>
            </a:r>
            <a:r>
              <a:rPr lang="fr-FR" dirty="0" err="1"/>
              <a:t>exp</a:t>
            </a:r>
            <a:r>
              <a:rPr lang="fr-FR" dirty="0"/>
              <a:t> (expiration du jeton).</a:t>
            </a:r>
          </a:p>
        </p:txBody>
      </p:sp>
    </p:spTree>
    <p:extLst>
      <p:ext uri="{BB962C8B-B14F-4D97-AF65-F5344CB8AC3E}">
        <p14:creationId xmlns:p14="http://schemas.microsoft.com/office/powerpoint/2010/main" val="23305624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CEF36E0-D8E2-FA66-4739-7620FCF45121}"/>
              </a:ext>
            </a:extLst>
          </p:cNvPr>
          <p:cNvSpPr>
            <a:spLocks noGrp="1"/>
          </p:cNvSpPr>
          <p:nvPr>
            <p:ph type="body" sz="quarter" idx="12"/>
          </p:nvPr>
        </p:nvSpPr>
        <p:spPr/>
        <p:txBody>
          <a:bodyPr/>
          <a:lstStyle/>
          <a:p>
            <a:r>
              <a:rPr lang="fr-FR" dirty="0"/>
              <a:t>CHAPITRE 3</a:t>
            </a:r>
          </a:p>
        </p:txBody>
      </p:sp>
      <p:sp>
        <p:nvSpPr>
          <p:cNvPr id="3" name="Espace réservé du texte 2">
            <a:extLst>
              <a:ext uri="{FF2B5EF4-FFF2-40B4-BE49-F238E27FC236}">
                <a16:creationId xmlns:a16="http://schemas.microsoft.com/office/drawing/2014/main" id="{4F1CA033-BE40-BF7D-C8DC-6EAEA316EBB0}"/>
              </a:ext>
            </a:extLst>
          </p:cNvPr>
          <p:cNvSpPr>
            <a:spLocks noGrp="1"/>
          </p:cNvSpPr>
          <p:nvPr>
            <p:ph type="body" sz="quarter" idx="13"/>
          </p:nvPr>
        </p:nvSpPr>
        <p:spPr/>
        <p:txBody>
          <a:bodyPr/>
          <a:lstStyle/>
          <a:p>
            <a:r>
              <a:rPr lang="fr-FR" dirty="0"/>
              <a:t>Authentifier une API REST avec JWT</a:t>
            </a:r>
          </a:p>
        </p:txBody>
      </p:sp>
      <p:sp>
        <p:nvSpPr>
          <p:cNvPr id="4" name="Espace réservé du texte 3">
            <a:extLst>
              <a:ext uri="{FF2B5EF4-FFF2-40B4-BE49-F238E27FC236}">
                <a16:creationId xmlns:a16="http://schemas.microsoft.com/office/drawing/2014/main" id="{90F26E80-3189-CAD1-2C97-55C855001E07}"/>
              </a:ext>
            </a:extLst>
          </p:cNvPr>
          <p:cNvSpPr>
            <a:spLocks noGrp="1"/>
          </p:cNvSpPr>
          <p:nvPr>
            <p:ph type="body" sz="quarter" idx="14"/>
          </p:nvPr>
        </p:nvSpPr>
        <p:spPr>
          <a:xfrm>
            <a:off x="6300000" y="2879999"/>
            <a:ext cx="5580000" cy="2343093"/>
          </a:xfrm>
        </p:spPr>
        <p:txBody>
          <a:bodyPr/>
          <a:lstStyle/>
          <a:p>
            <a:pPr>
              <a:buFont typeface="+mj-lt"/>
              <a:buAutoNum type="arabicPeriod"/>
            </a:pPr>
            <a:r>
              <a:rPr lang="fr-FR" dirty="0"/>
              <a:t>Définition de </a:t>
            </a:r>
            <a:r>
              <a:rPr lang="fr-FR" dirty="0" err="1"/>
              <a:t>Json</a:t>
            </a:r>
            <a:r>
              <a:rPr lang="fr-FR" dirty="0"/>
              <a:t> Web </a:t>
            </a:r>
            <a:r>
              <a:rPr lang="fr-FR" dirty="0" err="1"/>
              <a:t>Token</a:t>
            </a:r>
            <a:r>
              <a:rPr lang="fr-FR" dirty="0"/>
              <a:t> (JWT) </a:t>
            </a:r>
          </a:p>
          <a:p>
            <a:pPr>
              <a:buFont typeface="+mj-lt"/>
              <a:buAutoNum type="arabicPeriod"/>
            </a:pPr>
            <a:r>
              <a:rPr lang="fr-FR" sz="1800" b="1" dirty="0">
                <a:solidFill>
                  <a:srgbClr val="FF7800"/>
                </a:solidFill>
              </a:rPr>
              <a:t>Création d’un API d’authentification </a:t>
            </a:r>
          </a:p>
          <a:p>
            <a:pPr lvl="0">
              <a:buFont typeface="+mj-lt"/>
              <a:buAutoNum type="arabicPeriod"/>
            </a:pPr>
            <a:r>
              <a:rPr lang="fr-FR" dirty="0" err="1"/>
              <a:t>Middlware</a:t>
            </a:r>
            <a:r>
              <a:rPr lang="fr-FR" dirty="0"/>
              <a:t> d’authentification </a:t>
            </a:r>
          </a:p>
        </p:txBody>
      </p:sp>
      <p:sp>
        <p:nvSpPr>
          <p:cNvPr id="5" name="Espace réservé du texte 4">
            <a:extLst>
              <a:ext uri="{FF2B5EF4-FFF2-40B4-BE49-F238E27FC236}">
                <a16:creationId xmlns:a16="http://schemas.microsoft.com/office/drawing/2014/main" id="{F217DED6-19E9-F4BC-A966-7B7A50720624}"/>
              </a:ext>
            </a:extLst>
          </p:cNvPr>
          <p:cNvSpPr>
            <a:spLocks noGrp="1"/>
          </p:cNvSpPr>
          <p:nvPr>
            <p:ph type="body" sz="quarter" idx="15"/>
          </p:nvPr>
        </p:nvSpPr>
        <p:spPr/>
        <p:txBody>
          <a:bodyPr/>
          <a:lstStyle/>
          <a:p>
            <a:r>
              <a:rPr lang="fr-FR" dirty="0"/>
              <a:t>5 heures</a:t>
            </a:r>
          </a:p>
        </p:txBody>
      </p:sp>
    </p:spTree>
    <p:extLst>
      <p:ext uri="{BB962C8B-B14F-4D97-AF65-F5344CB8AC3E}">
        <p14:creationId xmlns:p14="http://schemas.microsoft.com/office/powerpoint/2010/main" val="40376944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a:xfrm>
            <a:off x="657921" y="1586548"/>
            <a:ext cx="10800467" cy="4925764"/>
          </a:xfrm>
        </p:spPr>
        <p:txBody>
          <a:bodyPr/>
          <a:lstStyle/>
          <a:p>
            <a:pPr algn="just">
              <a:lnSpc>
                <a:spcPct val="150000"/>
              </a:lnSpc>
            </a:pPr>
            <a:r>
              <a:rPr lang="fr-FR" sz="1600" dirty="0"/>
              <a:t>Dans les chapitres suivants, nous implémenterons l'authentification par e-mail et mot de passe pour notre API. Cela implique de stocker des mots de passe utilisateur dans notre base de données d'une manière ou d'une autre. Ce que nous ne voulons certainement pas faire est de les stocker sous la forme de texte brut : quiconque accéderait à notre base de données verrait la liste complète des informations de connexion de tous les utilisateurs. À la place, nous stockerons le mot de passe de chaque utilisateur sous la forme d'un hash ou d'une chaîne chiffrée.</a:t>
            </a:r>
          </a:p>
        </p:txBody>
      </p:sp>
      <p:sp>
        <p:nvSpPr>
          <p:cNvPr id="7" name="Rectangle 6"/>
          <p:cNvSpPr/>
          <p:nvPr/>
        </p:nvSpPr>
        <p:spPr>
          <a:xfrm>
            <a:off x="81820" y="497091"/>
            <a:ext cx="4880888" cy="646331"/>
          </a:xfrm>
          <a:prstGeom prst="rect">
            <a:avLst/>
          </a:prstGeom>
        </p:spPr>
        <p:txBody>
          <a:bodyPr wrap="none">
            <a:spAutoFit/>
          </a:bodyPr>
          <a:lstStyle/>
          <a:p>
            <a:r>
              <a:rPr lang="fr-FR" b="1" dirty="0">
                <a:solidFill>
                  <a:srgbClr val="FF7800"/>
                </a:solidFill>
              </a:rPr>
              <a:t>Création d’un API d’authentification </a:t>
            </a:r>
          </a:p>
          <a:p>
            <a:r>
              <a:rPr lang="fr-FR" b="1" dirty="0">
                <a:solidFill>
                  <a:srgbClr val="FF7800"/>
                </a:solidFill>
              </a:rPr>
              <a:t>Installation des modules </a:t>
            </a:r>
            <a:r>
              <a:rPr lang="fr-FR" b="1" dirty="0" err="1">
                <a:solidFill>
                  <a:srgbClr val="FF7800"/>
                </a:solidFill>
              </a:rPr>
              <a:t>bcrypt</a:t>
            </a:r>
            <a:r>
              <a:rPr lang="fr-FR" b="1" dirty="0">
                <a:solidFill>
                  <a:srgbClr val="FF7800"/>
                </a:solidFill>
              </a:rPr>
              <a:t> et </a:t>
            </a:r>
            <a:r>
              <a:rPr lang="fr-FR" b="1" dirty="0" err="1">
                <a:solidFill>
                  <a:srgbClr val="FF7800"/>
                </a:solidFill>
              </a:rPr>
              <a:t>jsonwebtoken</a:t>
            </a:r>
            <a:r>
              <a:rPr lang="fr-FR" b="1" dirty="0">
                <a:solidFill>
                  <a:srgbClr val="FF7800"/>
                </a:solidFill>
              </a:rPr>
              <a:t> </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1005" y="3604574"/>
            <a:ext cx="4869854" cy="260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9311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2" y="1586548"/>
            <a:ext cx="11137838" cy="4925764"/>
          </a:xfrm>
        </p:spPr>
        <p:txBody>
          <a:bodyPr/>
          <a:lstStyle/>
          <a:p>
            <a:r>
              <a:rPr lang="fr-FR" sz="1800" dirty="0"/>
              <a:t>le cloud </a:t>
            </a:r>
            <a:r>
              <a:rPr lang="fr-FR" sz="1800" dirty="0" err="1"/>
              <a:t>computing</a:t>
            </a:r>
            <a:r>
              <a:rPr lang="fr-FR" sz="1800" dirty="0"/>
              <a:t> doit posséder 4 caractéristiques essentielles </a:t>
            </a:r>
            <a:r>
              <a:rPr lang="fr-FR" sz="1400" dirty="0"/>
              <a:t>:</a:t>
            </a:r>
          </a:p>
          <a:p>
            <a:endParaRPr lang="fr-FR" dirty="0"/>
          </a:p>
        </p:txBody>
      </p:sp>
      <p:sp>
        <p:nvSpPr>
          <p:cNvPr id="3" name="Titre 2"/>
          <p:cNvSpPr>
            <a:spLocks noGrp="1"/>
          </p:cNvSpPr>
          <p:nvPr>
            <p:ph type="title"/>
          </p:nvPr>
        </p:nvSpPr>
        <p:spPr>
          <a:xfrm>
            <a:off x="0" y="442506"/>
            <a:ext cx="5166360" cy="651139"/>
          </a:xfrm>
        </p:spPr>
        <p:txBody>
          <a:bodyPr/>
          <a:lstStyle/>
          <a:p>
            <a:r>
              <a:rPr lang="fr-FR" sz="1800" dirty="0"/>
              <a:t>1. Définir le cloud </a:t>
            </a:r>
            <a:br>
              <a:rPr lang="fr-FR" sz="1800" dirty="0"/>
            </a:br>
            <a:r>
              <a:rPr lang="fr-FR" sz="1800" i="1" dirty="0"/>
              <a:t>Concept du cloud et ses avantages</a:t>
            </a:r>
          </a:p>
        </p:txBody>
      </p:sp>
      <p:graphicFrame>
        <p:nvGraphicFramePr>
          <p:cNvPr id="4" name="Diagramme 3"/>
          <p:cNvGraphicFramePr/>
          <p:nvPr>
            <p:extLst>
              <p:ext uri="{D42A27DB-BD31-4B8C-83A1-F6EECF244321}">
                <p14:modId xmlns:p14="http://schemas.microsoft.com/office/powerpoint/2010/main" val="3950311309"/>
              </p:ext>
            </p:extLst>
          </p:nvPr>
        </p:nvGraphicFramePr>
        <p:xfrm>
          <a:off x="840802" y="1473200"/>
          <a:ext cx="9339518" cy="47004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13389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gn="just">
              <a:lnSpc>
                <a:spcPct val="150000"/>
              </a:lnSpc>
            </a:pPr>
            <a:r>
              <a:rPr lang="fr-FR" sz="1600" dirty="0"/>
              <a:t>Le package de chiffrement que nous utiliserons, </a:t>
            </a:r>
            <a:r>
              <a:rPr lang="fr-FR" sz="1600" dirty="0" err="1"/>
              <a:t>bcrypt</a:t>
            </a:r>
            <a:r>
              <a:rPr lang="fr-FR" sz="1600" dirty="0"/>
              <a:t> , utilise un algorithme unidirectionnel pour chiffrer et créer un hash des mots de passe utilisateur, que nous stockerons ensuite dans le document de la base de données relatif à chaque utilisateur. Lorsqu'un utilisateur tentera de se connecter, nous utiliserons </a:t>
            </a:r>
            <a:r>
              <a:rPr lang="fr-FR" sz="1600" dirty="0" err="1"/>
              <a:t>bcrypt</a:t>
            </a:r>
            <a:r>
              <a:rPr lang="fr-FR" sz="1600" dirty="0"/>
              <a:t> pour créer un hash avec le mot de passe entré, puis le comparerons au hash stocké dans la base de données. Ces deux </a:t>
            </a:r>
            <a:r>
              <a:rPr lang="fr-FR" sz="1600" dirty="0" err="1"/>
              <a:t>hashs</a:t>
            </a:r>
            <a:r>
              <a:rPr lang="fr-FR" sz="1600" dirty="0"/>
              <a:t> ne seront pas les mêmes : cela poserait un problème de sécurisation, car les pirates informatiques n'auraient qu'à deviner les mots de passe jusqu'à ce que les </a:t>
            </a:r>
            <a:r>
              <a:rPr lang="fr-FR" sz="1600" dirty="0" err="1"/>
              <a:t>hashs</a:t>
            </a:r>
            <a:r>
              <a:rPr lang="fr-FR" sz="1600" dirty="0"/>
              <a:t> correspondent. Le package </a:t>
            </a:r>
            <a:r>
              <a:rPr lang="fr-FR" sz="1600" dirty="0" err="1"/>
              <a:t>bcrypt</a:t>
            </a:r>
            <a:r>
              <a:rPr lang="fr-FR" sz="1600" dirty="0"/>
              <a:t> permet d'indiquer si les deux </a:t>
            </a:r>
            <a:r>
              <a:rPr lang="fr-FR" sz="1600" dirty="0" err="1"/>
              <a:t>hashs</a:t>
            </a:r>
            <a:r>
              <a:rPr lang="fr-FR" sz="1600" dirty="0"/>
              <a:t> ont été générés à l'aide d'un même mot de passe initial. Il nous aidera donc à implémenter correctement le stockage et la vérification sécurisés des mots de passe</a:t>
            </a:r>
          </a:p>
          <a:p>
            <a:pPr algn="just">
              <a:lnSpc>
                <a:spcPct val="150000"/>
              </a:lnSpc>
            </a:pPr>
            <a:endParaRPr lang="fr-FR" sz="1600" dirty="0"/>
          </a:p>
        </p:txBody>
      </p:sp>
      <p:sp>
        <p:nvSpPr>
          <p:cNvPr id="7" name="Rectangle 6"/>
          <p:cNvSpPr/>
          <p:nvPr/>
        </p:nvSpPr>
        <p:spPr>
          <a:xfrm>
            <a:off x="81820" y="497091"/>
            <a:ext cx="4880888" cy="646331"/>
          </a:xfrm>
          <a:prstGeom prst="rect">
            <a:avLst/>
          </a:prstGeom>
        </p:spPr>
        <p:txBody>
          <a:bodyPr wrap="none">
            <a:spAutoFit/>
          </a:bodyPr>
          <a:lstStyle/>
          <a:p>
            <a:r>
              <a:rPr lang="fr-FR" b="1" dirty="0">
                <a:solidFill>
                  <a:srgbClr val="FF7800"/>
                </a:solidFill>
              </a:rPr>
              <a:t>Création d’un API d’authentification </a:t>
            </a:r>
          </a:p>
          <a:p>
            <a:r>
              <a:rPr lang="fr-FR" b="1" dirty="0">
                <a:solidFill>
                  <a:srgbClr val="FF7800"/>
                </a:solidFill>
              </a:rPr>
              <a:t>Installation des modules </a:t>
            </a:r>
            <a:r>
              <a:rPr lang="fr-FR" b="1" dirty="0" err="1">
                <a:solidFill>
                  <a:srgbClr val="FF7800"/>
                </a:solidFill>
              </a:rPr>
              <a:t>bcrypt</a:t>
            </a:r>
            <a:r>
              <a:rPr lang="fr-FR" b="1" dirty="0">
                <a:solidFill>
                  <a:srgbClr val="FF7800"/>
                </a:solidFill>
              </a:rPr>
              <a:t> et </a:t>
            </a:r>
            <a:r>
              <a:rPr lang="fr-FR" b="1" dirty="0" err="1">
                <a:solidFill>
                  <a:srgbClr val="FF7800"/>
                </a:solidFill>
              </a:rPr>
              <a:t>jsonwebtoken</a:t>
            </a:r>
            <a:r>
              <a:rPr lang="fr-FR" b="1" dirty="0">
                <a:solidFill>
                  <a:srgbClr val="FF7800"/>
                </a:solidFill>
              </a:rPr>
              <a:t> </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619" y="4154837"/>
            <a:ext cx="6120368" cy="270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7338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gn="just">
              <a:lnSpc>
                <a:spcPct val="150000"/>
              </a:lnSpc>
            </a:pPr>
            <a:r>
              <a:rPr lang="fr-FR" sz="1600" dirty="0"/>
              <a:t>Les </a:t>
            </a:r>
            <a:r>
              <a:rPr lang="fr-FR" sz="1600" dirty="0" err="1"/>
              <a:t>tokens</a:t>
            </a:r>
            <a:r>
              <a:rPr lang="fr-FR" sz="1600" dirty="0"/>
              <a:t> d'authentification permettent aux utilisateurs de se connecter une seule fois à leur compte. Au moment de se connecter, ils recevront leur </a:t>
            </a:r>
            <a:r>
              <a:rPr lang="fr-FR" sz="1600" dirty="0" err="1"/>
              <a:t>token</a:t>
            </a:r>
            <a:r>
              <a:rPr lang="fr-FR" sz="1600" dirty="0"/>
              <a:t> et le renverront automatiquement à chaque requête par la suite. Ceci permettra au back-end de vérifier que la requête est authentifiée.</a:t>
            </a:r>
          </a:p>
          <a:p>
            <a:pPr algn="just">
              <a:lnSpc>
                <a:spcPct val="150000"/>
              </a:lnSpc>
            </a:pPr>
            <a:r>
              <a:rPr lang="fr-FR" sz="1600" dirty="0"/>
              <a:t>Pour pouvoir créer et vérifier les </a:t>
            </a:r>
            <a:r>
              <a:rPr lang="fr-FR" sz="1600" dirty="0" err="1"/>
              <a:t>tokens</a:t>
            </a:r>
            <a:r>
              <a:rPr lang="fr-FR" sz="1600" dirty="0"/>
              <a:t> d'authentification, il nous faudra un nouveau package </a:t>
            </a:r>
          </a:p>
          <a:p>
            <a:pPr algn="just">
              <a:lnSpc>
                <a:spcPct val="150000"/>
              </a:lnSpc>
            </a:pPr>
            <a:r>
              <a:rPr lang="fr-FR" sz="1600" dirty="0" err="1">
                <a:solidFill>
                  <a:srgbClr val="FF0000"/>
                </a:solidFill>
              </a:rPr>
              <a:t>npm</a:t>
            </a:r>
            <a:r>
              <a:rPr lang="fr-FR" sz="1600" dirty="0">
                <a:solidFill>
                  <a:srgbClr val="FF0000"/>
                </a:solidFill>
              </a:rPr>
              <a:t> </a:t>
            </a:r>
            <a:r>
              <a:rPr lang="fr-FR" sz="1600" dirty="0" err="1">
                <a:solidFill>
                  <a:srgbClr val="FF0000"/>
                </a:solidFill>
              </a:rPr>
              <a:t>install</a:t>
            </a:r>
            <a:r>
              <a:rPr lang="fr-FR" sz="1600" dirty="0">
                <a:solidFill>
                  <a:srgbClr val="FF0000"/>
                </a:solidFill>
              </a:rPr>
              <a:t> </a:t>
            </a:r>
            <a:r>
              <a:rPr lang="fr-FR" sz="1600" dirty="0" err="1">
                <a:solidFill>
                  <a:srgbClr val="FF0000"/>
                </a:solidFill>
              </a:rPr>
              <a:t>jsonwebtoken</a:t>
            </a:r>
            <a:endParaRPr lang="fr-FR" sz="1600" dirty="0">
              <a:solidFill>
                <a:srgbClr val="FF0000"/>
              </a:solidFill>
            </a:endParaRPr>
          </a:p>
          <a:p>
            <a:pPr algn="just">
              <a:lnSpc>
                <a:spcPct val="150000"/>
              </a:lnSpc>
            </a:pPr>
            <a:r>
              <a:rPr lang="fr-MA" sz="1600" dirty="0"/>
              <a:t>Et pour l’importer nous utiliserons la syntaxe : </a:t>
            </a:r>
          </a:p>
          <a:p>
            <a:pPr algn="just">
              <a:lnSpc>
                <a:spcPct val="150000"/>
              </a:lnSpc>
            </a:pPr>
            <a:r>
              <a:rPr lang="fr-FR" sz="1600" dirty="0" err="1">
                <a:solidFill>
                  <a:srgbClr val="FF0000"/>
                </a:solidFill>
              </a:rPr>
              <a:t>const</a:t>
            </a:r>
            <a:r>
              <a:rPr lang="fr-FR" sz="1600" dirty="0">
                <a:solidFill>
                  <a:srgbClr val="FF0000"/>
                </a:solidFill>
              </a:rPr>
              <a:t> </a:t>
            </a:r>
            <a:r>
              <a:rPr lang="fr-FR" sz="1600" dirty="0" err="1">
                <a:solidFill>
                  <a:srgbClr val="FF0000"/>
                </a:solidFill>
              </a:rPr>
              <a:t>jwt</a:t>
            </a:r>
            <a:r>
              <a:rPr lang="fr-FR" sz="1600" dirty="0">
                <a:solidFill>
                  <a:srgbClr val="FF0000"/>
                </a:solidFill>
              </a:rPr>
              <a:t> = </a:t>
            </a:r>
            <a:r>
              <a:rPr lang="fr-FR" sz="1600" dirty="0" err="1">
                <a:solidFill>
                  <a:srgbClr val="FF0000"/>
                </a:solidFill>
              </a:rPr>
              <a:t>require</a:t>
            </a:r>
            <a:r>
              <a:rPr lang="fr-FR" sz="1600" dirty="0">
                <a:solidFill>
                  <a:srgbClr val="FF0000"/>
                </a:solidFill>
              </a:rPr>
              <a:t>('</a:t>
            </a:r>
            <a:r>
              <a:rPr lang="fr-FR" sz="1600" dirty="0" err="1">
                <a:solidFill>
                  <a:srgbClr val="FF0000"/>
                </a:solidFill>
              </a:rPr>
              <a:t>jsonwebtoken</a:t>
            </a:r>
            <a:r>
              <a:rPr lang="fr-FR" sz="1600" dirty="0">
                <a:solidFill>
                  <a:srgbClr val="FF0000"/>
                </a:solidFill>
              </a:rPr>
              <a:t>');</a:t>
            </a:r>
          </a:p>
          <a:p>
            <a:pPr algn="just">
              <a:lnSpc>
                <a:spcPct val="150000"/>
              </a:lnSpc>
            </a:pPr>
            <a:r>
              <a:rPr lang="fr-FR" sz="1600" dirty="0"/>
              <a:t>Enfin, nous l'utiliserons dans notre fonction login par exemple  :</a:t>
            </a:r>
            <a:endParaRPr lang="fr-FR" sz="1600" dirty="0">
              <a:solidFill>
                <a:srgbClr val="FF0000"/>
              </a:solidFill>
            </a:endParaRPr>
          </a:p>
          <a:p>
            <a:pPr algn="just">
              <a:lnSpc>
                <a:spcPct val="150000"/>
              </a:lnSpc>
            </a:pPr>
            <a:endParaRPr lang="fr-FR" sz="1600" dirty="0"/>
          </a:p>
        </p:txBody>
      </p:sp>
      <p:sp>
        <p:nvSpPr>
          <p:cNvPr id="7" name="Rectangle 6"/>
          <p:cNvSpPr/>
          <p:nvPr/>
        </p:nvSpPr>
        <p:spPr>
          <a:xfrm>
            <a:off x="81820" y="497091"/>
            <a:ext cx="4880888" cy="646331"/>
          </a:xfrm>
          <a:prstGeom prst="rect">
            <a:avLst/>
          </a:prstGeom>
        </p:spPr>
        <p:txBody>
          <a:bodyPr wrap="none">
            <a:spAutoFit/>
          </a:bodyPr>
          <a:lstStyle/>
          <a:p>
            <a:r>
              <a:rPr lang="fr-FR" b="1" dirty="0">
                <a:solidFill>
                  <a:srgbClr val="FF7800"/>
                </a:solidFill>
              </a:rPr>
              <a:t>Création d’un API d’authentification </a:t>
            </a:r>
          </a:p>
          <a:p>
            <a:r>
              <a:rPr lang="fr-FR" b="1" dirty="0">
                <a:solidFill>
                  <a:srgbClr val="FF7800"/>
                </a:solidFill>
              </a:rPr>
              <a:t>Installation des modules </a:t>
            </a:r>
            <a:r>
              <a:rPr lang="fr-FR" b="1" dirty="0" err="1">
                <a:solidFill>
                  <a:srgbClr val="FF7800"/>
                </a:solidFill>
              </a:rPr>
              <a:t>bcrypt</a:t>
            </a:r>
            <a:r>
              <a:rPr lang="fr-FR" b="1" dirty="0">
                <a:solidFill>
                  <a:srgbClr val="FF7800"/>
                </a:solidFill>
              </a:rPr>
              <a:t> et </a:t>
            </a:r>
            <a:r>
              <a:rPr lang="fr-FR" b="1" dirty="0" err="1">
                <a:solidFill>
                  <a:srgbClr val="FF7800"/>
                </a:solidFill>
              </a:rPr>
              <a:t>jsonwebtoken</a:t>
            </a:r>
            <a:r>
              <a:rPr lang="fr-FR" b="1" dirty="0">
                <a:solidFill>
                  <a:srgbClr val="FF7800"/>
                </a:solidFill>
              </a:rPr>
              <a:t> </a:t>
            </a:r>
          </a:p>
        </p:txBody>
      </p:sp>
    </p:spTree>
    <p:extLst>
      <p:ext uri="{BB962C8B-B14F-4D97-AF65-F5344CB8AC3E}">
        <p14:creationId xmlns:p14="http://schemas.microsoft.com/office/powerpoint/2010/main" val="28614726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r>
              <a:rPr lang="fr-FR" sz="1600" dirty="0" err="1">
                <a:solidFill>
                  <a:srgbClr val="000000"/>
                </a:solidFill>
                <a:latin typeface="Consolas"/>
              </a:rPr>
              <a:t>exports.login</a:t>
            </a:r>
            <a:r>
              <a:rPr lang="fr-FR" sz="1600" dirty="0">
                <a:solidFill>
                  <a:srgbClr val="000000"/>
                </a:solidFill>
                <a:latin typeface="Consolas"/>
              </a:rPr>
              <a:t> = (</a:t>
            </a:r>
            <a:r>
              <a:rPr lang="fr-FR" sz="1600" dirty="0" err="1">
                <a:solidFill>
                  <a:srgbClr val="000000"/>
                </a:solidFill>
                <a:latin typeface="Consolas"/>
              </a:rPr>
              <a:t>req</a:t>
            </a:r>
            <a:r>
              <a:rPr lang="fr-FR" sz="1600" dirty="0">
                <a:solidFill>
                  <a:srgbClr val="000000"/>
                </a:solidFill>
                <a:latin typeface="Consolas"/>
              </a:rPr>
              <a:t>, </a:t>
            </a:r>
            <a:r>
              <a:rPr lang="fr-FR" sz="1600" dirty="0" err="1">
                <a:solidFill>
                  <a:srgbClr val="000000"/>
                </a:solidFill>
                <a:latin typeface="Consolas"/>
              </a:rPr>
              <a:t>res</a:t>
            </a:r>
            <a:r>
              <a:rPr lang="fr-FR" sz="1600" dirty="0">
                <a:solidFill>
                  <a:srgbClr val="000000"/>
                </a:solidFill>
                <a:latin typeface="Consolas"/>
              </a:rPr>
              <a:t>, </a:t>
            </a:r>
            <a:r>
              <a:rPr lang="fr-FR" sz="1600" dirty="0" err="1">
                <a:solidFill>
                  <a:srgbClr val="000000"/>
                </a:solidFill>
                <a:latin typeface="Consolas"/>
              </a:rPr>
              <a:t>next</a:t>
            </a:r>
            <a:r>
              <a:rPr lang="fr-FR" sz="1600" dirty="0">
                <a:solidFill>
                  <a:srgbClr val="000000"/>
                </a:solidFill>
                <a:latin typeface="Consolas"/>
              </a:rPr>
              <a:t>) </a:t>
            </a:r>
            <a:r>
              <a:rPr lang="fr-FR" sz="1600" dirty="0">
                <a:solidFill>
                  <a:srgbClr val="0000FF"/>
                </a:solidFill>
                <a:latin typeface="Consolas"/>
              </a:rPr>
              <a:t>=&gt;</a:t>
            </a:r>
            <a:r>
              <a:rPr lang="fr-FR" sz="1600" dirty="0">
                <a:solidFill>
                  <a:srgbClr val="000000"/>
                </a:solidFill>
                <a:latin typeface="Consolas"/>
              </a:rPr>
              <a:t> {</a:t>
            </a:r>
          </a:p>
          <a:p>
            <a:r>
              <a:rPr lang="fr-FR" sz="1600" dirty="0">
                <a:solidFill>
                  <a:srgbClr val="000000"/>
                </a:solidFill>
                <a:latin typeface="Consolas"/>
              </a:rPr>
              <a:t>  </a:t>
            </a:r>
            <a:r>
              <a:rPr lang="fr-FR" sz="1600" dirty="0" err="1">
                <a:solidFill>
                  <a:srgbClr val="000000"/>
                </a:solidFill>
                <a:latin typeface="Consolas"/>
              </a:rPr>
              <a:t>User.findOne</a:t>
            </a:r>
            <a:r>
              <a:rPr lang="fr-FR" sz="1600" dirty="0">
                <a:solidFill>
                  <a:srgbClr val="000000"/>
                </a:solidFill>
                <a:latin typeface="Consolas"/>
              </a:rPr>
              <a:t>({ email: </a:t>
            </a:r>
            <a:r>
              <a:rPr lang="fr-FR" sz="1600" dirty="0" err="1">
                <a:solidFill>
                  <a:srgbClr val="000000"/>
                </a:solidFill>
                <a:latin typeface="Consolas"/>
              </a:rPr>
              <a:t>req.body.email</a:t>
            </a:r>
            <a:r>
              <a:rPr lang="fr-FR" sz="1600" dirty="0">
                <a:solidFill>
                  <a:srgbClr val="000000"/>
                </a:solidFill>
                <a:latin typeface="Consolas"/>
              </a:rPr>
              <a:t> })</a:t>
            </a:r>
          </a:p>
          <a:p>
            <a:r>
              <a:rPr lang="fr-FR" sz="1600" dirty="0">
                <a:solidFill>
                  <a:srgbClr val="000000"/>
                </a:solidFill>
                <a:latin typeface="Consolas"/>
              </a:rPr>
              <a:t>      .</a:t>
            </a:r>
            <a:r>
              <a:rPr lang="fr-FR" sz="1600" dirty="0" err="1">
                <a:solidFill>
                  <a:srgbClr val="000000"/>
                </a:solidFill>
                <a:latin typeface="Consolas"/>
              </a:rPr>
              <a:t>then</a:t>
            </a:r>
            <a:r>
              <a:rPr lang="fr-FR" sz="1600" dirty="0">
                <a:solidFill>
                  <a:srgbClr val="000000"/>
                </a:solidFill>
                <a:latin typeface="Consolas"/>
              </a:rPr>
              <a:t>(user </a:t>
            </a:r>
            <a:r>
              <a:rPr lang="fr-FR" sz="1600" dirty="0">
                <a:solidFill>
                  <a:srgbClr val="0000FF"/>
                </a:solidFill>
                <a:latin typeface="Consolas"/>
              </a:rPr>
              <a:t>=&gt;</a:t>
            </a:r>
            <a:r>
              <a:rPr lang="fr-FR" sz="1600" dirty="0">
                <a:solidFill>
                  <a:srgbClr val="000000"/>
                </a:solidFill>
                <a:latin typeface="Consolas"/>
              </a:rPr>
              <a:t> {</a:t>
            </a:r>
          </a:p>
          <a:p>
            <a:r>
              <a:rPr lang="fr-FR" sz="1600" dirty="0">
                <a:solidFill>
                  <a:srgbClr val="000000"/>
                </a:solidFill>
                <a:latin typeface="Consolas"/>
              </a:rPr>
              <a:t>          </a:t>
            </a:r>
            <a:r>
              <a:rPr lang="fr-FR" sz="1600" dirty="0">
                <a:solidFill>
                  <a:srgbClr val="0000FF"/>
                </a:solidFill>
                <a:latin typeface="Consolas"/>
              </a:rPr>
              <a:t>if</a:t>
            </a:r>
            <a:r>
              <a:rPr lang="fr-FR" sz="1600" dirty="0">
                <a:solidFill>
                  <a:srgbClr val="000000"/>
                </a:solidFill>
                <a:latin typeface="Consolas"/>
              </a:rPr>
              <a:t> (!user) {</a:t>
            </a:r>
          </a:p>
          <a:p>
            <a:r>
              <a:rPr lang="fr-FR" sz="1600" dirty="0">
                <a:solidFill>
                  <a:srgbClr val="000000"/>
                </a:solidFill>
                <a:latin typeface="Consolas"/>
              </a:rPr>
              <a:t>              </a:t>
            </a:r>
            <a:r>
              <a:rPr lang="fr-FR" sz="1600" dirty="0">
                <a:solidFill>
                  <a:srgbClr val="0000FF"/>
                </a:solidFill>
                <a:latin typeface="Consolas"/>
              </a:rPr>
              <a:t>return</a:t>
            </a:r>
            <a:r>
              <a:rPr lang="fr-FR" sz="1600" dirty="0">
                <a:solidFill>
                  <a:srgbClr val="000000"/>
                </a:solidFill>
                <a:latin typeface="Consolas"/>
              </a:rPr>
              <a:t> </a:t>
            </a:r>
            <a:r>
              <a:rPr lang="fr-FR" sz="1600" dirty="0" err="1">
                <a:solidFill>
                  <a:srgbClr val="000000"/>
                </a:solidFill>
                <a:latin typeface="Consolas"/>
              </a:rPr>
              <a:t>res.status</a:t>
            </a:r>
            <a:r>
              <a:rPr lang="fr-FR" sz="1600" dirty="0">
                <a:solidFill>
                  <a:srgbClr val="000000"/>
                </a:solidFill>
                <a:latin typeface="Consolas"/>
              </a:rPr>
              <a:t>(</a:t>
            </a:r>
            <a:r>
              <a:rPr lang="fr-FR" sz="1600" dirty="0">
                <a:solidFill>
                  <a:srgbClr val="098658"/>
                </a:solidFill>
                <a:latin typeface="Consolas"/>
              </a:rPr>
              <a:t>401</a:t>
            </a:r>
            <a:r>
              <a:rPr lang="fr-FR" sz="1600" dirty="0">
                <a:solidFill>
                  <a:srgbClr val="000000"/>
                </a:solidFill>
                <a:latin typeface="Consolas"/>
              </a:rPr>
              <a:t>).</a:t>
            </a:r>
            <a:r>
              <a:rPr lang="fr-FR" sz="1600" dirty="0" err="1">
                <a:solidFill>
                  <a:srgbClr val="000000"/>
                </a:solidFill>
                <a:latin typeface="Consolas"/>
              </a:rPr>
              <a:t>json</a:t>
            </a:r>
            <a:r>
              <a:rPr lang="fr-FR" sz="1600" dirty="0">
                <a:solidFill>
                  <a:srgbClr val="000000"/>
                </a:solidFill>
                <a:latin typeface="Consolas"/>
              </a:rPr>
              <a:t>({ </a:t>
            </a:r>
            <a:r>
              <a:rPr lang="fr-FR" sz="1600" dirty="0" err="1">
                <a:solidFill>
                  <a:srgbClr val="000000"/>
                </a:solidFill>
                <a:latin typeface="Consolas"/>
              </a:rPr>
              <a:t>error</a:t>
            </a:r>
            <a:r>
              <a:rPr lang="fr-FR" sz="1600" dirty="0">
                <a:solidFill>
                  <a:srgbClr val="000000"/>
                </a:solidFill>
                <a:latin typeface="Consolas"/>
              </a:rPr>
              <a:t>: </a:t>
            </a:r>
            <a:r>
              <a:rPr lang="fr-FR" sz="1600" dirty="0">
                <a:solidFill>
                  <a:srgbClr val="A31515"/>
                </a:solidFill>
                <a:latin typeface="Consolas"/>
              </a:rPr>
              <a:t>'Utilisateur non trouvé !'</a:t>
            </a:r>
            <a:r>
              <a:rPr lang="fr-FR" sz="1600" dirty="0">
                <a:solidFill>
                  <a:srgbClr val="000000"/>
                </a:solidFill>
                <a:latin typeface="Consolas"/>
              </a:rPr>
              <a:t> });</a:t>
            </a:r>
          </a:p>
          <a:p>
            <a:r>
              <a:rPr lang="fr-FR" sz="1600" dirty="0">
                <a:solidFill>
                  <a:srgbClr val="000000"/>
                </a:solidFill>
                <a:latin typeface="Consolas"/>
              </a:rPr>
              <a:t>          }</a:t>
            </a:r>
          </a:p>
          <a:p>
            <a:r>
              <a:rPr lang="fr-FR" sz="1600" dirty="0">
                <a:solidFill>
                  <a:srgbClr val="000000"/>
                </a:solidFill>
                <a:latin typeface="Consolas"/>
              </a:rPr>
              <a:t>          </a:t>
            </a:r>
            <a:r>
              <a:rPr lang="fr-FR" sz="1600" dirty="0" err="1">
                <a:solidFill>
                  <a:srgbClr val="000000"/>
                </a:solidFill>
                <a:latin typeface="Consolas"/>
              </a:rPr>
              <a:t>bcrypt.compare</a:t>
            </a:r>
            <a:r>
              <a:rPr lang="fr-FR" sz="1600" dirty="0">
                <a:solidFill>
                  <a:srgbClr val="000000"/>
                </a:solidFill>
                <a:latin typeface="Consolas"/>
              </a:rPr>
              <a:t>(</a:t>
            </a:r>
            <a:r>
              <a:rPr lang="fr-FR" sz="1600" dirty="0" err="1">
                <a:solidFill>
                  <a:srgbClr val="000000"/>
                </a:solidFill>
                <a:latin typeface="Consolas"/>
              </a:rPr>
              <a:t>req.body.password</a:t>
            </a:r>
            <a:r>
              <a:rPr lang="fr-FR" sz="1600" dirty="0">
                <a:solidFill>
                  <a:srgbClr val="000000"/>
                </a:solidFill>
                <a:latin typeface="Consolas"/>
              </a:rPr>
              <a:t>, </a:t>
            </a:r>
            <a:r>
              <a:rPr lang="fr-FR" sz="1600" dirty="0" err="1">
                <a:solidFill>
                  <a:srgbClr val="000000"/>
                </a:solidFill>
                <a:latin typeface="Consolas"/>
              </a:rPr>
              <a:t>user.password</a:t>
            </a:r>
            <a:r>
              <a:rPr lang="fr-FR" sz="1600" dirty="0">
                <a:solidFill>
                  <a:srgbClr val="000000"/>
                </a:solidFill>
                <a:latin typeface="Consolas"/>
              </a:rPr>
              <a:t>)</a:t>
            </a:r>
          </a:p>
          <a:p>
            <a:r>
              <a:rPr lang="fr-FR" sz="1600" dirty="0">
                <a:solidFill>
                  <a:srgbClr val="000000"/>
                </a:solidFill>
                <a:latin typeface="Consolas"/>
              </a:rPr>
              <a:t>              .</a:t>
            </a:r>
            <a:r>
              <a:rPr lang="fr-FR" sz="1600" dirty="0" err="1">
                <a:solidFill>
                  <a:srgbClr val="000000"/>
                </a:solidFill>
                <a:latin typeface="Consolas"/>
              </a:rPr>
              <a:t>then</a:t>
            </a:r>
            <a:r>
              <a:rPr lang="fr-FR" sz="1600" dirty="0">
                <a:solidFill>
                  <a:srgbClr val="000000"/>
                </a:solidFill>
                <a:latin typeface="Consolas"/>
              </a:rPr>
              <a:t>(</a:t>
            </a:r>
            <a:r>
              <a:rPr lang="fr-FR" sz="1600" dirty="0" err="1">
                <a:solidFill>
                  <a:srgbClr val="000000"/>
                </a:solidFill>
                <a:latin typeface="Consolas"/>
              </a:rPr>
              <a:t>valid</a:t>
            </a:r>
            <a:r>
              <a:rPr lang="fr-FR" sz="1600" dirty="0">
                <a:solidFill>
                  <a:srgbClr val="000000"/>
                </a:solidFill>
                <a:latin typeface="Consolas"/>
              </a:rPr>
              <a:t> </a:t>
            </a:r>
            <a:r>
              <a:rPr lang="fr-FR" sz="1600" dirty="0">
                <a:solidFill>
                  <a:srgbClr val="0000FF"/>
                </a:solidFill>
                <a:latin typeface="Consolas"/>
              </a:rPr>
              <a:t>=&gt;</a:t>
            </a:r>
            <a:r>
              <a:rPr lang="fr-FR" sz="1600" dirty="0">
                <a:solidFill>
                  <a:srgbClr val="000000"/>
                </a:solidFill>
                <a:latin typeface="Consolas"/>
              </a:rPr>
              <a:t> {</a:t>
            </a:r>
          </a:p>
          <a:p>
            <a:r>
              <a:rPr lang="fr-FR" sz="1600" dirty="0">
                <a:solidFill>
                  <a:srgbClr val="000000"/>
                </a:solidFill>
                <a:latin typeface="Consolas"/>
              </a:rPr>
              <a:t>                  </a:t>
            </a:r>
            <a:r>
              <a:rPr lang="fr-FR" sz="1600" dirty="0">
                <a:solidFill>
                  <a:srgbClr val="0000FF"/>
                </a:solidFill>
                <a:latin typeface="Consolas"/>
              </a:rPr>
              <a:t>if</a:t>
            </a:r>
            <a:r>
              <a:rPr lang="fr-FR" sz="1600" dirty="0">
                <a:solidFill>
                  <a:srgbClr val="000000"/>
                </a:solidFill>
                <a:latin typeface="Consolas"/>
              </a:rPr>
              <a:t> (!</a:t>
            </a:r>
            <a:r>
              <a:rPr lang="fr-FR" sz="1600" dirty="0" err="1">
                <a:solidFill>
                  <a:srgbClr val="000000"/>
                </a:solidFill>
                <a:latin typeface="Consolas"/>
              </a:rPr>
              <a:t>valid</a:t>
            </a:r>
            <a:r>
              <a:rPr lang="fr-FR" sz="1600" dirty="0">
                <a:solidFill>
                  <a:srgbClr val="000000"/>
                </a:solidFill>
                <a:latin typeface="Consolas"/>
              </a:rPr>
              <a:t>) {</a:t>
            </a:r>
          </a:p>
          <a:p>
            <a:r>
              <a:rPr lang="fr-FR" sz="1600" dirty="0">
                <a:solidFill>
                  <a:srgbClr val="000000"/>
                </a:solidFill>
                <a:latin typeface="Consolas"/>
              </a:rPr>
              <a:t>                      </a:t>
            </a:r>
            <a:r>
              <a:rPr lang="fr-FR" sz="1600" dirty="0">
                <a:solidFill>
                  <a:srgbClr val="0000FF"/>
                </a:solidFill>
                <a:latin typeface="Consolas"/>
              </a:rPr>
              <a:t>return</a:t>
            </a:r>
            <a:r>
              <a:rPr lang="fr-FR" sz="1600" dirty="0">
                <a:solidFill>
                  <a:srgbClr val="000000"/>
                </a:solidFill>
                <a:latin typeface="Consolas"/>
              </a:rPr>
              <a:t> </a:t>
            </a:r>
            <a:r>
              <a:rPr lang="fr-FR" sz="1600" dirty="0" err="1">
                <a:solidFill>
                  <a:srgbClr val="000000"/>
                </a:solidFill>
                <a:latin typeface="Consolas"/>
              </a:rPr>
              <a:t>res.status</a:t>
            </a:r>
            <a:r>
              <a:rPr lang="fr-FR" sz="1600" dirty="0">
                <a:solidFill>
                  <a:srgbClr val="000000"/>
                </a:solidFill>
                <a:latin typeface="Consolas"/>
              </a:rPr>
              <a:t>(</a:t>
            </a:r>
            <a:r>
              <a:rPr lang="fr-FR" sz="1600" dirty="0">
                <a:solidFill>
                  <a:srgbClr val="098658"/>
                </a:solidFill>
                <a:latin typeface="Consolas"/>
              </a:rPr>
              <a:t>401</a:t>
            </a:r>
            <a:r>
              <a:rPr lang="fr-FR" sz="1600" dirty="0">
                <a:solidFill>
                  <a:srgbClr val="000000"/>
                </a:solidFill>
                <a:latin typeface="Consolas"/>
              </a:rPr>
              <a:t>).</a:t>
            </a:r>
            <a:r>
              <a:rPr lang="fr-FR" sz="1600" dirty="0" err="1">
                <a:solidFill>
                  <a:srgbClr val="000000"/>
                </a:solidFill>
                <a:latin typeface="Consolas"/>
              </a:rPr>
              <a:t>json</a:t>
            </a:r>
            <a:r>
              <a:rPr lang="fr-FR" sz="1600" dirty="0">
                <a:solidFill>
                  <a:srgbClr val="000000"/>
                </a:solidFill>
                <a:latin typeface="Consolas"/>
              </a:rPr>
              <a:t>({ </a:t>
            </a:r>
            <a:r>
              <a:rPr lang="fr-FR" sz="1600" dirty="0" err="1">
                <a:solidFill>
                  <a:srgbClr val="000000"/>
                </a:solidFill>
                <a:latin typeface="Consolas"/>
              </a:rPr>
              <a:t>error</a:t>
            </a:r>
            <a:r>
              <a:rPr lang="fr-FR" sz="1600" dirty="0">
                <a:solidFill>
                  <a:srgbClr val="000000"/>
                </a:solidFill>
                <a:latin typeface="Consolas"/>
              </a:rPr>
              <a:t>: </a:t>
            </a:r>
            <a:r>
              <a:rPr lang="fr-FR" sz="1600" dirty="0">
                <a:solidFill>
                  <a:srgbClr val="A31515"/>
                </a:solidFill>
                <a:latin typeface="Consolas"/>
              </a:rPr>
              <a:t>'Mot de passe incorrect !'</a:t>
            </a:r>
            <a:r>
              <a:rPr lang="fr-FR" sz="1600" dirty="0">
                <a:solidFill>
                  <a:srgbClr val="000000"/>
                </a:solidFill>
                <a:latin typeface="Consolas"/>
              </a:rPr>
              <a:t> });</a:t>
            </a:r>
          </a:p>
          <a:p>
            <a:r>
              <a:rPr lang="fr-FR" sz="1600" dirty="0">
                <a:solidFill>
                  <a:srgbClr val="000000"/>
                </a:solidFill>
                <a:latin typeface="Consolas"/>
              </a:rPr>
              <a:t>                  }</a:t>
            </a:r>
          </a:p>
          <a:p>
            <a:r>
              <a:rPr lang="fr-FR" sz="1600" dirty="0">
                <a:solidFill>
                  <a:srgbClr val="000000"/>
                </a:solidFill>
                <a:latin typeface="Consolas"/>
              </a:rPr>
              <a:t>                 </a:t>
            </a:r>
            <a:endParaRPr lang="fr-FR" sz="1600" dirty="0"/>
          </a:p>
        </p:txBody>
      </p:sp>
      <p:sp>
        <p:nvSpPr>
          <p:cNvPr id="7" name="Rectangle 6"/>
          <p:cNvSpPr/>
          <p:nvPr/>
        </p:nvSpPr>
        <p:spPr>
          <a:xfrm>
            <a:off x="81820" y="497091"/>
            <a:ext cx="4880888" cy="646331"/>
          </a:xfrm>
          <a:prstGeom prst="rect">
            <a:avLst/>
          </a:prstGeom>
        </p:spPr>
        <p:txBody>
          <a:bodyPr wrap="none">
            <a:spAutoFit/>
          </a:bodyPr>
          <a:lstStyle/>
          <a:p>
            <a:r>
              <a:rPr lang="fr-FR" b="1" dirty="0">
                <a:solidFill>
                  <a:srgbClr val="FF7800"/>
                </a:solidFill>
              </a:rPr>
              <a:t>Création d’un API d’authentification </a:t>
            </a:r>
          </a:p>
          <a:p>
            <a:r>
              <a:rPr lang="fr-FR" b="1" dirty="0">
                <a:solidFill>
                  <a:srgbClr val="FF7800"/>
                </a:solidFill>
              </a:rPr>
              <a:t>Installation des modules </a:t>
            </a:r>
            <a:r>
              <a:rPr lang="fr-FR" b="1" dirty="0" err="1">
                <a:solidFill>
                  <a:srgbClr val="FF7800"/>
                </a:solidFill>
              </a:rPr>
              <a:t>bcrypt</a:t>
            </a:r>
            <a:r>
              <a:rPr lang="fr-FR" b="1" dirty="0">
                <a:solidFill>
                  <a:srgbClr val="FF7800"/>
                </a:solidFill>
              </a:rPr>
              <a:t> et </a:t>
            </a:r>
            <a:r>
              <a:rPr lang="fr-FR" b="1" dirty="0" err="1">
                <a:solidFill>
                  <a:srgbClr val="FF7800"/>
                </a:solidFill>
              </a:rPr>
              <a:t>jsonwebtoken</a:t>
            </a:r>
            <a:r>
              <a:rPr lang="fr-FR" b="1" dirty="0">
                <a:solidFill>
                  <a:srgbClr val="FF7800"/>
                </a:solidFill>
              </a:rPr>
              <a:t> </a:t>
            </a:r>
          </a:p>
        </p:txBody>
      </p:sp>
    </p:spTree>
    <p:extLst>
      <p:ext uri="{BB962C8B-B14F-4D97-AF65-F5344CB8AC3E}">
        <p14:creationId xmlns:p14="http://schemas.microsoft.com/office/powerpoint/2010/main" val="13192514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r>
              <a:rPr lang="fr-FR" sz="1600" dirty="0">
                <a:solidFill>
                  <a:srgbClr val="000000"/>
                </a:solidFill>
                <a:latin typeface="Consolas"/>
              </a:rPr>
              <a:t>           </a:t>
            </a:r>
            <a:r>
              <a:rPr lang="fr-FR" sz="1600" dirty="0" err="1">
                <a:solidFill>
                  <a:srgbClr val="000000"/>
                </a:solidFill>
                <a:latin typeface="Consolas"/>
              </a:rPr>
              <a:t>res.status</a:t>
            </a:r>
            <a:r>
              <a:rPr lang="fr-FR" sz="1600" dirty="0">
                <a:solidFill>
                  <a:srgbClr val="000000"/>
                </a:solidFill>
                <a:latin typeface="Consolas"/>
              </a:rPr>
              <a:t>(</a:t>
            </a:r>
            <a:r>
              <a:rPr lang="fr-FR" sz="1600" dirty="0">
                <a:solidFill>
                  <a:srgbClr val="098658"/>
                </a:solidFill>
                <a:latin typeface="Consolas"/>
              </a:rPr>
              <a:t>200</a:t>
            </a:r>
            <a:r>
              <a:rPr lang="fr-FR" sz="1600" dirty="0">
                <a:solidFill>
                  <a:srgbClr val="000000"/>
                </a:solidFill>
                <a:latin typeface="Consolas"/>
              </a:rPr>
              <a:t>).</a:t>
            </a:r>
            <a:r>
              <a:rPr lang="fr-FR" sz="1600" dirty="0" err="1">
                <a:solidFill>
                  <a:srgbClr val="000000"/>
                </a:solidFill>
                <a:latin typeface="Consolas"/>
              </a:rPr>
              <a:t>json</a:t>
            </a:r>
            <a:r>
              <a:rPr lang="fr-FR" sz="1600" dirty="0">
                <a:solidFill>
                  <a:srgbClr val="000000"/>
                </a:solidFill>
                <a:latin typeface="Consolas"/>
              </a:rPr>
              <a:t>({</a:t>
            </a:r>
          </a:p>
          <a:p>
            <a:r>
              <a:rPr lang="fr-FR" sz="1600" dirty="0">
                <a:solidFill>
                  <a:srgbClr val="000000"/>
                </a:solidFill>
                <a:latin typeface="Consolas"/>
              </a:rPr>
              <a:t>                      </a:t>
            </a:r>
            <a:r>
              <a:rPr lang="fr-FR" sz="1600" dirty="0" err="1">
                <a:solidFill>
                  <a:srgbClr val="000000"/>
                </a:solidFill>
                <a:latin typeface="Consolas"/>
              </a:rPr>
              <a:t>userId</a:t>
            </a:r>
            <a:r>
              <a:rPr lang="fr-FR" sz="1600" dirty="0">
                <a:solidFill>
                  <a:srgbClr val="000000"/>
                </a:solidFill>
                <a:latin typeface="Consolas"/>
              </a:rPr>
              <a:t>: </a:t>
            </a:r>
            <a:r>
              <a:rPr lang="fr-FR" sz="1600" dirty="0" err="1">
                <a:solidFill>
                  <a:srgbClr val="000000"/>
                </a:solidFill>
                <a:latin typeface="Consolas"/>
              </a:rPr>
              <a:t>user._id</a:t>
            </a:r>
            <a:r>
              <a:rPr lang="fr-FR" sz="1600" dirty="0">
                <a:solidFill>
                  <a:srgbClr val="000000"/>
                </a:solidFill>
                <a:latin typeface="Consolas"/>
              </a:rPr>
              <a:t>,</a:t>
            </a:r>
          </a:p>
          <a:p>
            <a:r>
              <a:rPr lang="fr-FR" sz="1600" dirty="0">
                <a:solidFill>
                  <a:srgbClr val="000000"/>
                </a:solidFill>
                <a:latin typeface="Consolas"/>
              </a:rPr>
              <a:t>                      </a:t>
            </a:r>
            <a:r>
              <a:rPr lang="fr-FR" sz="1600" dirty="0" err="1">
                <a:solidFill>
                  <a:srgbClr val="000000"/>
                </a:solidFill>
                <a:latin typeface="Consolas"/>
              </a:rPr>
              <a:t>token</a:t>
            </a:r>
            <a:r>
              <a:rPr lang="fr-FR" sz="1600" dirty="0">
                <a:solidFill>
                  <a:srgbClr val="000000"/>
                </a:solidFill>
                <a:latin typeface="Consolas"/>
              </a:rPr>
              <a:t>: </a:t>
            </a:r>
            <a:r>
              <a:rPr lang="fr-FR" sz="1600" dirty="0" err="1">
                <a:solidFill>
                  <a:srgbClr val="000000"/>
                </a:solidFill>
                <a:latin typeface="Consolas"/>
              </a:rPr>
              <a:t>jwt.sign</a:t>
            </a:r>
            <a:r>
              <a:rPr lang="fr-FR" sz="1600" dirty="0">
                <a:solidFill>
                  <a:srgbClr val="000000"/>
                </a:solidFill>
                <a:latin typeface="Consolas"/>
              </a:rPr>
              <a:t>(</a:t>
            </a:r>
          </a:p>
          <a:p>
            <a:r>
              <a:rPr lang="fr-FR" sz="1600" dirty="0">
                <a:solidFill>
                  <a:srgbClr val="000000"/>
                </a:solidFill>
                <a:latin typeface="Consolas"/>
              </a:rPr>
              <a:t>                          { </a:t>
            </a:r>
            <a:r>
              <a:rPr lang="fr-FR" sz="1600" dirty="0" err="1">
                <a:solidFill>
                  <a:srgbClr val="000000"/>
                </a:solidFill>
                <a:latin typeface="Consolas"/>
              </a:rPr>
              <a:t>userId</a:t>
            </a:r>
            <a:r>
              <a:rPr lang="fr-FR" sz="1600" dirty="0">
                <a:solidFill>
                  <a:srgbClr val="000000"/>
                </a:solidFill>
                <a:latin typeface="Consolas"/>
              </a:rPr>
              <a:t>: </a:t>
            </a:r>
            <a:r>
              <a:rPr lang="fr-FR" sz="1600" dirty="0" err="1">
                <a:solidFill>
                  <a:srgbClr val="000000"/>
                </a:solidFill>
                <a:latin typeface="Consolas"/>
              </a:rPr>
              <a:t>user._id</a:t>
            </a:r>
            <a:r>
              <a:rPr lang="fr-FR" sz="1600" dirty="0">
                <a:solidFill>
                  <a:srgbClr val="000000"/>
                </a:solidFill>
                <a:latin typeface="Consolas"/>
              </a:rPr>
              <a:t> },</a:t>
            </a:r>
          </a:p>
          <a:p>
            <a:r>
              <a:rPr lang="fr-FR" sz="1600" dirty="0">
                <a:solidFill>
                  <a:srgbClr val="000000"/>
                </a:solidFill>
                <a:latin typeface="Consolas"/>
              </a:rPr>
              <a:t>                          </a:t>
            </a:r>
            <a:r>
              <a:rPr lang="fr-FR" sz="1600" dirty="0">
                <a:solidFill>
                  <a:srgbClr val="A31515"/>
                </a:solidFill>
                <a:latin typeface="Consolas"/>
              </a:rPr>
              <a:t>'RANDOM_TOKEN_SECRET'</a:t>
            </a:r>
            <a:r>
              <a:rPr lang="fr-FR" sz="1600" dirty="0">
                <a:solidFill>
                  <a:srgbClr val="000000"/>
                </a:solidFill>
                <a:latin typeface="Consolas"/>
              </a:rPr>
              <a:t>,</a:t>
            </a:r>
          </a:p>
          <a:p>
            <a:r>
              <a:rPr lang="fr-FR" sz="1600" dirty="0">
                <a:solidFill>
                  <a:srgbClr val="000000"/>
                </a:solidFill>
                <a:latin typeface="Consolas"/>
              </a:rPr>
              <a:t>                          { </a:t>
            </a:r>
            <a:r>
              <a:rPr lang="fr-FR" sz="1600" dirty="0" err="1">
                <a:solidFill>
                  <a:srgbClr val="000000"/>
                </a:solidFill>
                <a:latin typeface="Consolas"/>
              </a:rPr>
              <a:t>expiresIn</a:t>
            </a:r>
            <a:r>
              <a:rPr lang="fr-FR" sz="1600" dirty="0">
                <a:solidFill>
                  <a:srgbClr val="000000"/>
                </a:solidFill>
                <a:latin typeface="Consolas"/>
              </a:rPr>
              <a:t>: </a:t>
            </a:r>
            <a:r>
              <a:rPr lang="fr-FR" sz="1600" dirty="0">
                <a:solidFill>
                  <a:srgbClr val="A31515"/>
                </a:solidFill>
                <a:latin typeface="Consolas"/>
              </a:rPr>
              <a:t>'24h'</a:t>
            </a:r>
            <a:r>
              <a:rPr lang="fr-FR" sz="1600" dirty="0">
                <a:solidFill>
                  <a:srgbClr val="000000"/>
                </a:solidFill>
                <a:latin typeface="Consolas"/>
              </a:rPr>
              <a:t> }</a:t>
            </a:r>
          </a:p>
          <a:p>
            <a:r>
              <a:rPr lang="fr-FR" sz="1600" dirty="0">
                <a:solidFill>
                  <a:srgbClr val="000000"/>
                </a:solidFill>
                <a:latin typeface="Consolas"/>
              </a:rPr>
              <a:t>                      )</a:t>
            </a:r>
          </a:p>
          <a:p>
            <a:r>
              <a:rPr lang="fr-FR" sz="1600" dirty="0">
                <a:solidFill>
                  <a:srgbClr val="000000"/>
                </a:solidFill>
                <a:latin typeface="Consolas"/>
              </a:rPr>
              <a:t>                  });</a:t>
            </a:r>
          </a:p>
          <a:p>
            <a:r>
              <a:rPr lang="fr-FR" sz="1600" dirty="0">
                <a:solidFill>
                  <a:srgbClr val="000000"/>
                </a:solidFill>
                <a:latin typeface="Consolas"/>
              </a:rPr>
              <a:t>              })</a:t>
            </a:r>
          </a:p>
          <a:p>
            <a:r>
              <a:rPr lang="fr-FR" sz="1600" dirty="0">
                <a:solidFill>
                  <a:srgbClr val="000000"/>
                </a:solidFill>
                <a:latin typeface="Consolas"/>
              </a:rPr>
              <a:t>              .catch(</a:t>
            </a:r>
            <a:r>
              <a:rPr lang="fr-FR" sz="1600" dirty="0" err="1">
                <a:solidFill>
                  <a:srgbClr val="000000"/>
                </a:solidFill>
                <a:latin typeface="Consolas"/>
              </a:rPr>
              <a:t>error</a:t>
            </a:r>
            <a:r>
              <a:rPr lang="fr-FR" sz="1600" dirty="0">
                <a:solidFill>
                  <a:srgbClr val="000000"/>
                </a:solidFill>
                <a:latin typeface="Consolas"/>
              </a:rPr>
              <a:t> </a:t>
            </a:r>
            <a:r>
              <a:rPr lang="fr-FR" sz="1600" dirty="0">
                <a:solidFill>
                  <a:srgbClr val="0000FF"/>
                </a:solidFill>
                <a:latin typeface="Consolas"/>
              </a:rPr>
              <a:t>=&gt;</a:t>
            </a:r>
            <a:r>
              <a:rPr lang="fr-FR" sz="1600" dirty="0">
                <a:solidFill>
                  <a:srgbClr val="000000"/>
                </a:solidFill>
                <a:latin typeface="Consolas"/>
              </a:rPr>
              <a:t> </a:t>
            </a:r>
            <a:r>
              <a:rPr lang="fr-FR" sz="1600" dirty="0" err="1">
                <a:solidFill>
                  <a:srgbClr val="000000"/>
                </a:solidFill>
                <a:latin typeface="Consolas"/>
              </a:rPr>
              <a:t>res.status</a:t>
            </a:r>
            <a:r>
              <a:rPr lang="fr-FR" sz="1600" dirty="0">
                <a:solidFill>
                  <a:srgbClr val="000000"/>
                </a:solidFill>
                <a:latin typeface="Consolas"/>
              </a:rPr>
              <a:t>(</a:t>
            </a:r>
            <a:r>
              <a:rPr lang="fr-FR" sz="1600" dirty="0">
                <a:solidFill>
                  <a:srgbClr val="098658"/>
                </a:solidFill>
                <a:latin typeface="Consolas"/>
              </a:rPr>
              <a:t>500</a:t>
            </a:r>
            <a:r>
              <a:rPr lang="fr-FR" sz="1600" dirty="0">
                <a:solidFill>
                  <a:srgbClr val="000000"/>
                </a:solidFill>
                <a:latin typeface="Consolas"/>
              </a:rPr>
              <a:t>).</a:t>
            </a:r>
            <a:r>
              <a:rPr lang="fr-FR" sz="1600" dirty="0" err="1">
                <a:solidFill>
                  <a:srgbClr val="000000"/>
                </a:solidFill>
                <a:latin typeface="Consolas"/>
              </a:rPr>
              <a:t>json</a:t>
            </a:r>
            <a:r>
              <a:rPr lang="fr-FR" sz="1600" dirty="0">
                <a:solidFill>
                  <a:srgbClr val="000000"/>
                </a:solidFill>
                <a:latin typeface="Consolas"/>
              </a:rPr>
              <a:t>({ </a:t>
            </a:r>
            <a:r>
              <a:rPr lang="fr-FR" sz="1600" dirty="0" err="1">
                <a:solidFill>
                  <a:srgbClr val="000000"/>
                </a:solidFill>
                <a:latin typeface="Consolas"/>
              </a:rPr>
              <a:t>error</a:t>
            </a:r>
            <a:r>
              <a:rPr lang="fr-FR" sz="1600" dirty="0">
                <a:solidFill>
                  <a:srgbClr val="000000"/>
                </a:solidFill>
                <a:latin typeface="Consolas"/>
              </a:rPr>
              <a:t> }));</a:t>
            </a:r>
          </a:p>
          <a:p>
            <a:r>
              <a:rPr lang="fr-FR" sz="1600" dirty="0">
                <a:solidFill>
                  <a:srgbClr val="000000"/>
                </a:solidFill>
                <a:latin typeface="Consolas"/>
              </a:rPr>
              <a:t>      })</a:t>
            </a:r>
          </a:p>
          <a:p>
            <a:r>
              <a:rPr lang="fr-FR" sz="1600" dirty="0">
                <a:solidFill>
                  <a:srgbClr val="000000"/>
                </a:solidFill>
                <a:latin typeface="Consolas"/>
              </a:rPr>
              <a:t>      .catch(</a:t>
            </a:r>
            <a:r>
              <a:rPr lang="fr-FR" sz="1600" dirty="0" err="1">
                <a:solidFill>
                  <a:srgbClr val="000000"/>
                </a:solidFill>
                <a:latin typeface="Consolas"/>
              </a:rPr>
              <a:t>error</a:t>
            </a:r>
            <a:r>
              <a:rPr lang="fr-FR" sz="1600" dirty="0">
                <a:solidFill>
                  <a:srgbClr val="000000"/>
                </a:solidFill>
                <a:latin typeface="Consolas"/>
              </a:rPr>
              <a:t> </a:t>
            </a:r>
            <a:r>
              <a:rPr lang="fr-FR" sz="1600" dirty="0">
                <a:solidFill>
                  <a:srgbClr val="0000FF"/>
                </a:solidFill>
                <a:latin typeface="Consolas"/>
              </a:rPr>
              <a:t>=&gt;</a:t>
            </a:r>
            <a:r>
              <a:rPr lang="fr-FR" sz="1600" dirty="0">
                <a:solidFill>
                  <a:srgbClr val="000000"/>
                </a:solidFill>
                <a:latin typeface="Consolas"/>
              </a:rPr>
              <a:t> </a:t>
            </a:r>
            <a:r>
              <a:rPr lang="fr-FR" sz="1600" dirty="0" err="1">
                <a:solidFill>
                  <a:srgbClr val="000000"/>
                </a:solidFill>
                <a:latin typeface="Consolas"/>
              </a:rPr>
              <a:t>res.status</a:t>
            </a:r>
            <a:r>
              <a:rPr lang="fr-FR" sz="1600" dirty="0">
                <a:solidFill>
                  <a:srgbClr val="000000"/>
                </a:solidFill>
                <a:latin typeface="Consolas"/>
              </a:rPr>
              <a:t>(</a:t>
            </a:r>
            <a:r>
              <a:rPr lang="fr-FR" sz="1600" dirty="0">
                <a:solidFill>
                  <a:srgbClr val="098658"/>
                </a:solidFill>
                <a:latin typeface="Consolas"/>
              </a:rPr>
              <a:t>500</a:t>
            </a:r>
            <a:r>
              <a:rPr lang="fr-FR" sz="1600" dirty="0">
                <a:solidFill>
                  <a:srgbClr val="000000"/>
                </a:solidFill>
                <a:latin typeface="Consolas"/>
              </a:rPr>
              <a:t>).</a:t>
            </a:r>
            <a:r>
              <a:rPr lang="fr-FR" sz="1600" dirty="0" err="1">
                <a:solidFill>
                  <a:srgbClr val="000000"/>
                </a:solidFill>
                <a:latin typeface="Consolas"/>
              </a:rPr>
              <a:t>json</a:t>
            </a:r>
            <a:r>
              <a:rPr lang="fr-FR" sz="1600" dirty="0">
                <a:solidFill>
                  <a:srgbClr val="000000"/>
                </a:solidFill>
                <a:latin typeface="Consolas"/>
              </a:rPr>
              <a:t>({ </a:t>
            </a:r>
            <a:r>
              <a:rPr lang="fr-FR" sz="1600" dirty="0" err="1">
                <a:solidFill>
                  <a:srgbClr val="000000"/>
                </a:solidFill>
                <a:latin typeface="Consolas"/>
              </a:rPr>
              <a:t>error</a:t>
            </a:r>
            <a:r>
              <a:rPr lang="fr-FR" sz="1600" dirty="0">
                <a:solidFill>
                  <a:srgbClr val="000000"/>
                </a:solidFill>
                <a:latin typeface="Consolas"/>
              </a:rPr>
              <a:t> }));</a:t>
            </a:r>
          </a:p>
          <a:p>
            <a:r>
              <a:rPr lang="fr-FR" sz="1600" dirty="0">
                <a:solidFill>
                  <a:srgbClr val="000000"/>
                </a:solidFill>
                <a:latin typeface="Consolas"/>
              </a:rPr>
              <a:t>};</a:t>
            </a:r>
          </a:p>
          <a:p>
            <a:r>
              <a:rPr lang="fr-FR" sz="1600" dirty="0">
                <a:solidFill>
                  <a:srgbClr val="000000"/>
                </a:solidFill>
                <a:latin typeface="Consolas"/>
              </a:rPr>
              <a:t>      </a:t>
            </a:r>
            <a:endParaRPr lang="fr-FR" sz="1600" dirty="0"/>
          </a:p>
        </p:txBody>
      </p:sp>
      <p:sp>
        <p:nvSpPr>
          <p:cNvPr id="7" name="Rectangle 6"/>
          <p:cNvSpPr/>
          <p:nvPr/>
        </p:nvSpPr>
        <p:spPr>
          <a:xfrm>
            <a:off x="81820" y="497091"/>
            <a:ext cx="4880888" cy="646331"/>
          </a:xfrm>
          <a:prstGeom prst="rect">
            <a:avLst/>
          </a:prstGeom>
        </p:spPr>
        <p:txBody>
          <a:bodyPr wrap="none">
            <a:spAutoFit/>
          </a:bodyPr>
          <a:lstStyle/>
          <a:p>
            <a:r>
              <a:rPr lang="fr-FR" b="1" dirty="0">
                <a:solidFill>
                  <a:srgbClr val="FF7800"/>
                </a:solidFill>
              </a:rPr>
              <a:t>Création d’un API d’authentification </a:t>
            </a:r>
          </a:p>
          <a:p>
            <a:r>
              <a:rPr lang="fr-FR" b="1" dirty="0">
                <a:solidFill>
                  <a:srgbClr val="FF7800"/>
                </a:solidFill>
              </a:rPr>
              <a:t>Installation des modules </a:t>
            </a:r>
            <a:r>
              <a:rPr lang="fr-FR" b="1" dirty="0" err="1">
                <a:solidFill>
                  <a:srgbClr val="FF7800"/>
                </a:solidFill>
              </a:rPr>
              <a:t>bcrypt</a:t>
            </a:r>
            <a:r>
              <a:rPr lang="fr-FR" b="1" dirty="0">
                <a:solidFill>
                  <a:srgbClr val="FF7800"/>
                </a:solidFill>
              </a:rPr>
              <a:t> et </a:t>
            </a:r>
            <a:r>
              <a:rPr lang="fr-FR" b="1" dirty="0" err="1">
                <a:solidFill>
                  <a:srgbClr val="FF7800"/>
                </a:solidFill>
              </a:rPr>
              <a:t>jsonwebtoken</a:t>
            </a:r>
            <a:r>
              <a:rPr lang="fr-FR" b="1" dirty="0">
                <a:solidFill>
                  <a:srgbClr val="FF7800"/>
                </a:solidFill>
              </a:rPr>
              <a:t> </a:t>
            </a:r>
          </a:p>
        </p:txBody>
      </p:sp>
    </p:spTree>
    <p:extLst>
      <p:ext uri="{BB962C8B-B14F-4D97-AF65-F5344CB8AC3E}">
        <p14:creationId xmlns:p14="http://schemas.microsoft.com/office/powerpoint/2010/main" val="20156207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CEF36E0-D8E2-FA66-4739-7620FCF45121}"/>
              </a:ext>
            </a:extLst>
          </p:cNvPr>
          <p:cNvSpPr>
            <a:spLocks noGrp="1"/>
          </p:cNvSpPr>
          <p:nvPr>
            <p:ph type="body" sz="quarter" idx="12"/>
          </p:nvPr>
        </p:nvSpPr>
        <p:spPr/>
        <p:txBody>
          <a:bodyPr/>
          <a:lstStyle/>
          <a:p>
            <a:r>
              <a:rPr lang="fr-FR" dirty="0"/>
              <a:t>CHAPITRE 3</a:t>
            </a:r>
          </a:p>
        </p:txBody>
      </p:sp>
      <p:sp>
        <p:nvSpPr>
          <p:cNvPr id="3" name="Espace réservé du texte 2">
            <a:extLst>
              <a:ext uri="{FF2B5EF4-FFF2-40B4-BE49-F238E27FC236}">
                <a16:creationId xmlns:a16="http://schemas.microsoft.com/office/drawing/2014/main" id="{4F1CA033-BE40-BF7D-C8DC-6EAEA316EBB0}"/>
              </a:ext>
            </a:extLst>
          </p:cNvPr>
          <p:cNvSpPr>
            <a:spLocks noGrp="1"/>
          </p:cNvSpPr>
          <p:nvPr>
            <p:ph type="body" sz="quarter" idx="13"/>
          </p:nvPr>
        </p:nvSpPr>
        <p:spPr/>
        <p:txBody>
          <a:bodyPr/>
          <a:lstStyle/>
          <a:p>
            <a:r>
              <a:rPr lang="fr-FR" dirty="0"/>
              <a:t>Authentifier une API REST avec JWT</a:t>
            </a:r>
          </a:p>
        </p:txBody>
      </p:sp>
      <p:sp>
        <p:nvSpPr>
          <p:cNvPr id="4" name="Espace réservé du texte 3">
            <a:extLst>
              <a:ext uri="{FF2B5EF4-FFF2-40B4-BE49-F238E27FC236}">
                <a16:creationId xmlns:a16="http://schemas.microsoft.com/office/drawing/2014/main" id="{90F26E80-3189-CAD1-2C97-55C855001E07}"/>
              </a:ext>
            </a:extLst>
          </p:cNvPr>
          <p:cNvSpPr>
            <a:spLocks noGrp="1"/>
          </p:cNvSpPr>
          <p:nvPr>
            <p:ph type="body" sz="quarter" idx="14"/>
          </p:nvPr>
        </p:nvSpPr>
        <p:spPr>
          <a:xfrm>
            <a:off x="6300000" y="2879999"/>
            <a:ext cx="5580000" cy="2343093"/>
          </a:xfrm>
        </p:spPr>
        <p:txBody>
          <a:bodyPr/>
          <a:lstStyle/>
          <a:p>
            <a:pPr>
              <a:buFont typeface="+mj-lt"/>
              <a:buAutoNum type="arabicPeriod"/>
            </a:pPr>
            <a:r>
              <a:rPr lang="fr-FR" dirty="0"/>
              <a:t>Définition de </a:t>
            </a:r>
            <a:r>
              <a:rPr lang="fr-FR" dirty="0" err="1"/>
              <a:t>Json</a:t>
            </a:r>
            <a:r>
              <a:rPr lang="fr-FR" dirty="0"/>
              <a:t> Web </a:t>
            </a:r>
            <a:r>
              <a:rPr lang="fr-FR" dirty="0" err="1"/>
              <a:t>Token</a:t>
            </a:r>
            <a:r>
              <a:rPr lang="fr-FR" dirty="0"/>
              <a:t> (JWT) </a:t>
            </a:r>
          </a:p>
          <a:p>
            <a:pPr>
              <a:buFont typeface="+mj-lt"/>
              <a:buAutoNum type="arabicPeriod"/>
            </a:pPr>
            <a:r>
              <a:rPr lang="fr-FR" dirty="0"/>
              <a:t>Création d’un API d’authentification </a:t>
            </a:r>
          </a:p>
          <a:p>
            <a:pPr lvl="0">
              <a:buFont typeface="+mj-lt"/>
              <a:buAutoNum type="arabicPeriod"/>
            </a:pPr>
            <a:r>
              <a:rPr lang="fr-FR" sz="1800" b="1" dirty="0">
                <a:solidFill>
                  <a:srgbClr val="FF7800"/>
                </a:solidFill>
              </a:rPr>
              <a:t>Middleware d’authentification </a:t>
            </a:r>
          </a:p>
        </p:txBody>
      </p:sp>
      <p:sp>
        <p:nvSpPr>
          <p:cNvPr id="5" name="Espace réservé du texte 4">
            <a:extLst>
              <a:ext uri="{FF2B5EF4-FFF2-40B4-BE49-F238E27FC236}">
                <a16:creationId xmlns:a16="http://schemas.microsoft.com/office/drawing/2014/main" id="{F217DED6-19E9-F4BC-A966-7B7A50720624}"/>
              </a:ext>
            </a:extLst>
          </p:cNvPr>
          <p:cNvSpPr>
            <a:spLocks noGrp="1"/>
          </p:cNvSpPr>
          <p:nvPr>
            <p:ph type="body" sz="quarter" idx="15"/>
          </p:nvPr>
        </p:nvSpPr>
        <p:spPr/>
        <p:txBody>
          <a:bodyPr/>
          <a:lstStyle/>
          <a:p>
            <a:r>
              <a:rPr lang="fr-FR" dirty="0"/>
              <a:t>5 heures</a:t>
            </a:r>
          </a:p>
        </p:txBody>
      </p:sp>
    </p:spTree>
    <p:extLst>
      <p:ext uri="{BB962C8B-B14F-4D97-AF65-F5344CB8AC3E}">
        <p14:creationId xmlns:p14="http://schemas.microsoft.com/office/powerpoint/2010/main" val="23958394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gn="just" fontAlgn="base">
              <a:lnSpc>
                <a:spcPct val="150000"/>
              </a:lnSpc>
            </a:pPr>
            <a:r>
              <a:rPr lang="fr-FR" sz="1800" dirty="0"/>
              <a:t>Le middleware est une fonction qui a accès au </a:t>
            </a:r>
            <a:r>
              <a:rPr lang="fr-FR" sz="1800" b="1" dirty="0"/>
              <a:t>nécessaire</a:t>
            </a:r>
            <a:r>
              <a:rPr lang="fr-FR" sz="1800" dirty="0"/>
              <a:t>, </a:t>
            </a:r>
            <a:r>
              <a:rPr lang="fr-FR" sz="1800" b="1" dirty="0"/>
              <a:t>réponse</a:t>
            </a:r>
            <a:r>
              <a:rPr lang="fr-FR" sz="1800" dirty="0"/>
              <a:t> </a:t>
            </a:r>
            <a:r>
              <a:rPr lang="fr-FR" sz="1800" b="1" dirty="0"/>
              <a:t>objet</a:t>
            </a:r>
            <a:r>
              <a:rPr lang="fr-FR" sz="1800" dirty="0"/>
              <a:t> et </a:t>
            </a:r>
            <a:r>
              <a:rPr lang="fr-FR" sz="1800" b="1" dirty="0"/>
              <a:t>nouvelle </a:t>
            </a:r>
            <a:r>
              <a:rPr lang="fr-FR" sz="1800" dirty="0"/>
              <a:t>fonction dans le cycle demande-réponse. La fonction suivante est invoquée lorsque l'exécution de la fonction est terminée. Comme je l'ai mentionné ci-dessus, utilisez </a:t>
            </a:r>
            <a:r>
              <a:rPr lang="fr-FR" sz="1800" dirty="0" err="1"/>
              <a:t>next</a:t>
            </a:r>
            <a:r>
              <a:rPr lang="fr-FR" sz="1800" dirty="0"/>
              <a:t>() lorsque vous devez exécuter une autre fonction de rappel ou une fonction middleware.</a:t>
            </a:r>
          </a:p>
          <a:p>
            <a:pPr algn="just" fontAlgn="base">
              <a:lnSpc>
                <a:spcPct val="150000"/>
              </a:lnSpc>
            </a:pPr>
            <a:r>
              <a:rPr lang="fr-FR" sz="1800" dirty="0"/>
              <a:t>Créez maintenant un dossier nommé </a:t>
            </a:r>
            <a:r>
              <a:rPr lang="fr-FR" sz="1800" b="1" dirty="0"/>
              <a:t>middleware</a:t>
            </a:r>
            <a:r>
              <a:rPr lang="fr-FR" sz="1800" dirty="0"/>
              <a:t>, et à l'intérieur, créez le nom du fichier comme </a:t>
            </a:r>
            <a:r>
              <a:rPr lang="fr-FR" sz="1800" b="1" dirty="0"/>
              <a:t>auth.js</a:t>
            </a:r>
            <a:r>
              <a:rPr lang="fr-FR" sz="1800" dirty="0"/>
              <a:t> et écrivez le code suivant.</a:t>
            </a:r>
          </a:p>
          <a:p>
            <a:pPr algn="just" fontAlgn="base">
              <a:lnSpc>
                <a:spcPct val="150000"/>
              </a:lnSpc>
            </a:pPr>
            <a:r>
              <a:rPr lang="fr-MA" sz="1800" dirty="0"/>
              <a:t>Fichier </a:t>
            </a:r>
            <a:r>
              <a:rPr lang="fr-FR" sz="1800" dirty="0"/>
              <a:t>auth.js (voir page suivante) </a:t>
            </a:r>
          </a:p>
          <a:p>
            <a:endParaRPr lang="fr-FR" dirty="0"/>
          </a:p>
        </p:txBody>
      </p:sp>
      <p:sp>
        <p:nvSpPr>
          <p:cNvPr id="7" name="Rectangle 6"/>
          <p:cNvSpPr/>
          <p:nvPr/>
        </p:nvSpPr>
        <p:spPr>
          <a:xfrm>
            <a:off x="297375" y="651963"/>
            <a:ext cx="3145092" cy="369332"/>
          </a:xfrm>
          <a:prstGeom prst="rect">
            <a:avLst/>
          </a:prstGeom>
        </p:spPr>
        <p:txBody>
          <a:bodyPr wrap="none">
            <a:spAutoFit/>
          </a:bodyPr>
          <a:lstStyle/>
          <a:p>
            <a:pPr lvl="0">
              <a:spcBef>
                <a:spcPts val="600"/>
              </a:spcBef>
            </a:pPr>
            <a:r>
              <a:rPr lang="fr-FR" b="1" dirty="0">
                <a:solidFill>
                  <a:srgbClr val="FF7800"/>
                </a:solidFill>
              </a:rPr>
              <a:t>Middleware d’authentification </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458" y="4006097"/>
            <a:ext cx="3989026" cy="198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0043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r>
              <a:rPr lang="fr-FR" sz="1400" dirty="0" err="1">
                <a:solidFill>
                  <a:srgbClr val="0000FF"/>
                </a:solidFill>
                <a:latin typeface="Consolas"/>
              </a:rPr>
              <a:t>const</a:t>
            </a:r>
            <a:r>
              <a:rPr lang="fr-FR" sz="1400" dirty="0">
                <a:solidFill>
                  <a:srgbClr val="000000"/>
                </a:solidFill>
                <a:latin typeface="Consolas"/>
              </a:rPr>
              <a:t> </a:t>
            </a:r>
            <a:r>
              <a:rPr lang="fr-FR" sz="1400" dirty="0" err="1">
                <a:solidFill>
                  <a:srgbClr val="000000"/>
                </a:solidFill>
                <a:latin typeface="Consolas"/>
              </a:rPr>
              <a:t>userModel</a:t>
            </a:r>
            <a:r>
              <a:rPr lang="fr-FR" sz="1400" dirty="0">
                <a:solidFill>
                  <a:srgbClr val="000000"/>
                </a:solidFill>
                <a:latin typeface="Consolas"/>
              </a:rPr>
              <a:t> = </a:t>
            </a:r>
            <a:r>
              <a:rPr lang="fr-FR" sz="1400" dirty="0" err="1">
                <a:solidFill>
                  <a:srgbClr val="000000"/>
                </a:solidFill>
                <a:latin typeface="Consolas"/>
              </a:rPr>
              <a:t>require</a:t>
            </a:r>
            <a:r>
              <a:rPr lang="fr-FR" sz="1400" dirty="0">
                <a:solidFill>
                  <a:srgbClr val="000000"/>
                </a:solidFill>
                <a:latin typeface="Consolas"/>
              </a:rPr>
              <a:t>(</a:t>
            </a:r>
            <a:r>
              <a:rPr lang="fr-FR" sz="1400" dirty="0">
                <a:solidFill>
                  <a:srgbClr val="A31515"/>
                </a:solidFill>
                <a:latin typeface="Consolas"/>
              </a:rPr>
              <a:t>'../</a:t>
            </a:r>
            <a:r>
              <a:rPr lang="fr-FR" sz="1400" dirty="0" err="1">
                <a:solidFill>
                  <a:srgbClr val="A31515"/>
                </a:solidFill>
                <a:latin typeface="Consolas"/>
              </a:rPr>
              <a:t>models</a:t>
            </a:r>
            <a:r>
              <a:rPr lang="fr-FR" sz="1400" dirty="0">
                <a:solidFill>
                  <a:srgbClr val="A31515"/>
                </a:solidFill>
                <a:latin typeface="Consolas"/>
              </a:rPr>
              <a:t>/</a:t>
            </a:r>
            <a:r>
              <a:rPr lang="fr-FR" sz="1400" dirty="0" err="1">
                <a:solidFill>
                  <a:srgbClr val="A31515"/>
                </a:solidFill>
                <a:latin typeface="Consolas"/>
              </a:rPr>
              <a:t>userModel</a:t>
            </a:r>
            <a:r>
              <a:rPr lang="fr-FR" sz="1400" dirty="0">
                <a:solidFill>
                  <a:srgbClr val="A31515"/>
                </a:solidFill>
                <a:latin typeface="Consolas"/>
              </a:rPr>
              <a:t>'</a:t>
            </a:r>
            <a:r>
              <a:rPr lang="fr-FR" sz="1400" dirty="0">
                <a:solidFill>
                  <a:srgbClr val="000000"/>
                </a:solidFill>
                <a:latin typeface="Consolas"/>
              </a:rPr>
              <a:t>);</a:t>
            </a:r>
          </a:p>
          <a:p>
            <a:r>
              <a:rPr lang="fr-FR" sz="1400" dirty="0" err="1">
                <a:solidFill>
                  <a:srgbClr val="0000FF"/>
                </a:solidFill>
                <a:latin typeface="Consolas"/>
              </a:rPr>
              <a:t>const</a:t>
            </a:r>
            <a:r>
              <a:rPr lang="fr-FR" sz="1400" dirty="0">
                <a:solidFill>
                  <a:srgbClr val="000000"/>
                </a:solidFill>
                <a:latin typeface="Consolas"/>
              </a:rPr>
              <a:t> </a:t>
            </a:r>
            <a:r>
              <a:rPr lang="fr-FR" sz="1400" dirty="0" err="1">
                <a:solidFill>
                  <a:srgbClr val="000000"/>
                </a:solidFill>
                <a:latin typeface="Consolas"/>
              </a:rPr>
              <a:t>jwt</a:t>
            </a:r>
            <a:r>
              <a:rPr lang="fr-FR" sz="1400" dirty="0">
                <a:solidFill>
                  <a:srgbClr val="000000"/>
                </a:solidFill>
                <a:latin typeface="Consolas"/>
              </a:rPr>
              <a:t> = </a:t>
            </a:r>
            <a:r>
              <a:rPr lang="fr-FR" sz="1400" dirty="0" err="1">
                <a:solidFill>
                  <a:srgbClr val="000000"/>
                </a:solidFill>
                <a:latin typeface="Consolas"/>
              </a:rPr>
              <a:t>require</a:t>
            </a:r>
            <a:r>
              <a:rPr lang="fr-FR" sz="1400" dirty="0">
                <a:solidFill>
                  <a:srgbClr val="000000"/>
                </a:solidFill>
                <a:latin typeface="Consolas"/>
              </a:rPr>
              <a:t>(</a:t>
            </a:r>
            <a:r>
              <a:rPr lang="fr-FR" sz="1400" dirty="0">
                <a:solidFill>
                  <a:srgbClr val="A31515"/>
                </a:solidFill>
                <a:latin typeface="Consolas"/>
              </a:rPr>
              <a:t>'</a:t>
            </a:r>
            <a:r>
              <a:rPr lang="fr-FR" sz="1400" dirty="0" err="1">
                <a:solidFill>
                  <a:srgbClr val="A31515"/>
                </a:solidFill>
                <a:latin typeface="Consolas"/>
              </a:rPr>
              <a:t>jsonwebtoken</a:t>
            </a:r>
            <a:r>
              <a:rPr lang="fr-FR" sz="1400" dirty="0">
                <a:solidFill>
                  <a:srgbClr val="A31515"/>
                </a:solidFill>
                <a:latin typeface="Consolas"/>
              </a:rPr>
              <a:t>'</a:t>
            </a:r>
            <a:r>
              <a:rPr lang="fr-FR" sz="1400" dirty="0">
                <a:solidFill>
                  <a:srgbClr val="000000"/>
                </a:solidFill>
                <a:latin typeface="Consolas"/>
              </a:rPr>
              <a:t>);</a:t>
            </a:r>
          </a:p>
          <a:p>
            <a:r>
              <a:rPr lang="fr-FR" sz="1400" dirty="0" err="1">
                <a:solidFill>
                  <a:srgbClr val="0000FF"/>
                </a:solidFill>
                <a:latin typeface="Consolas"/>
              </a:rPr>
              <a:t>const</a:t>
            </a:r>
            <a:r>
              <a:rPr lang="fr-FR" sz="1400" dirty="0">
                <a:solidFill>
                  <a:srgbClr val="000000"/>
                </a:solidFill>
                <a:latin typeface="Consolas"/>
              </a:rPr>
              <a:t> </a:t>
            </a:r>
            <a:r>
              <a:rPr lang="fr-FR" sz="1400" dirty="0" err="1">
                <a:solidFill>
                  <a:srgbClr val="000000"/>
                </a:solidFill>
                <a:latin typeface="Consolas"/>
              </a:rPr>
              <a:t>isAuthenticated</a:t>
            </a:r>
            <a:r>
              <a:rPr lang="fr-FR" sz="1400" dirty="0">
                <a:solidFill>
                  <a:srgbClr val="000000"/>
                </a:solidFill>
                <a:latin typeface="Consolas"/>
              </a:rPr>
              <a:t> = </a:t>
            </a:r>
            <a:r>
              <a:rPr lang="fr-FR" sz="1400" dirty="0" err="1">
                <a:solidFill>
                  <a:srgbClr val="0000FF"/>
                </a:solidFill>
                <a:latin typeface="Consolas"/>
              </a:rPr>
              <a:t>async</a:t>
            </a:r>
            <a:r>
              <a:rPr lang="fr-FR" sz="1400" dirty="0">
                <a:solidFill>
                  <a:srgbClr val="000000"/>
                </a:solidFill>
                <a:latin typeface="Consolas"/>
              </a:rPr>
              <a:t> (</a:t>
            </a:r>
            <a:r>
              <a:rPr lang="fr-FR" sz="1400" dirty="0" err="1">
                <a:solidFill>
                  <a:srgbClr val="000000"/>
                </a:solidFill>
                <a:latin typeface="Consolas"/>
              </a:rPr>
              <a:t>req,res,next</a:t>
            </a:r>
            <a:r>
              <a:rPr lang="fr-FR" sz="1400" dirty="0">
                <a:solidFill>
                  <a:srgbClr val="000000"/>
                </a:solidFill>
                <a:latin typeface="Consolas"/>
              </a:rPr>
              <a:t>)</a:t>
            </a:r>
            <a:r>
              <a:rPr lang="fr-FR" sz="1400" dirty="0">
                <a:solidFill>
                  <a:srgbClr val="0000FF"/>
                </a:solidFill>
                <a:latin typeface="Consolas"/>
              </a:rPr>
              <a:t>=&gt;</a:t>
            </a:r>
            <a:r>
              <a:rPr lang="fr-FR" sz="1400" dirty="0">
                <a:solidFill>
                  <a:srgbClr val="000000"/>
                </a:solidFill>
                <a:latin typeface="Consolas"/>
              </a:rPr>
              <a:t>{</a:t>
            </a:r>
          </a:p>
          <a:p>
            <a:r>
              <a:rPr lang="fr-FR" sz="1400" dirty="0">
                <a:solidFill>
                  <a:srgbClr val="000000"/>
                </a:solidFill>
                <a:latin typeface="Consolas"/>
              </a:rPr>
              <a:t>    </a:t>
            </a:r>
            <a:r>
              <a:rPr lang="fr-FR" sz="1400" dirty="0" err="1">
                <a:solidFill>
                  <a:srgbClr val="0000FF"/>
                </a:solidFill>
                <a:latin typeface="Consolas"/>
              </a:rPr>
              <a:t>try</a:t>
            </a:r>
            <a:r>
              <a:rPr lang="fr-FR" sz="1400" dirty="0">
                <a:solidFill>
                  <a:srgbClr val="000000"/>
                </a:solidFill>
                <a:latin typeface="Consolas"/>
              </a:rPr>
              <a:t> { </a:t>
            </a:r>
            <a:r>
              <a:rPr lang="fr-FR" sz="1400" dirty="0" err="1">
                <a:solidFill>
                  <a:srgbClr val="0000FF"/>
                </a:solidFill>
                <a:latin typeface="Consolas"/>
              </a:rPr>
              <a:t>const</a:t>
            </a:r>
            <a:r>
              <a:rPr lang="fr-FR" sz="1400" dirty="0">
                <a:solidFill>
                  <a:srgbClr val="000000"/>
                </a:solidFill>
                <a:latin typeface="Consolas"/>
              </a:rPr>
              <a:t> {</a:t>
            </a:r>
            <a:r>
              <a:rPr lang="fr-FR" sz="1400" dirty="0" err="1">
                <a:solidFill>
                  <a:srgbClr val="000000"/>
                </a:solidFill>
                <a:latin typeface="Consolas"/>
              </a:rPr>
              <a:t>token</a:t>
            </a:r>
            <a:r>
              <a:rPr lang="fr-FR" sz="1400" dirty="0">
                <a:solidFill>
                  <a:srgbClr val="000000"/>
                </a:solidFill>
                <a:latin typeface="Consolas"/>
              </a:rPr>
              <a:t>} = </a:t>
            </a:r>
            <a:r>
              <a:rPr lang="fr-FR" sz="1400" dirty="0" err="1">
                <a:solidFill>
                  <a:srgbClr val="000000"/>
                </a:solidFill>
                <a:latin typeface="Consolas"/>
              </a:rPr>
              <a:t>req.cookies</a:t>
            </a:r>
            <a:r>
              <a:rPr lang="fr-FR" sz="1400" dirty="0">
                <a:solidFill>
                  <a:srgbClr val="000000"/>
                </a:solidFill>
                <a:latin typeface="Consolas"/>
              </a:rPr>
              <a:t>;</a:t>
            </a:r>
          </a:p>
          <a:p>
            <a:r>
              <a:rPr lang="fr-FR" sz="1400" dirty="0">
                <a:solidFill>
                  <a:srgbClr val="000000"/>
                </a:solidFill>
                <a:latin typeface="Consolas"/>
              </a:rPr>
              <a:t>        </a:t>
            </a:r>
            <a:r>
              <a:rPr lang="fr-FR" sz="1400" dirty="0">
                <a:solidFill>
                  <a:srgbClr val="0000FF"/>
                </a:solidFill>
                <a:latin typeface="Consolas"/>
              </a:rPr>
              <a:t>if</a:t>
            </a:r>
            <a:r>
              <a:rPr lang="fr-FR" sz="1400" dirty="0">
                <a:solidFill>
                  <a:srgbClr val="000000"/>
                </a:solidFill>
                <a:latin typeface="Consolas"/>
              </a:rPr>
              <a:t>(!</a:t>
            </a:r>
            <a:r>
              <a:rPr lang="fr-FR" sz="1400" dirty="0" err="1">
                <a:solidFill>
                  <a:srgbClr val="000000"/>
                </a:solidFill>
                <a:latin typeface="Consolas"/>
              </a:rPr>
              <a:t>token</a:t>
            </a:r>
            <a:r>
              <a:rPr lang="fr-FR" sz="1400" dirty="0">
                <a:solidFill>
                  <a:srgbClr val="000000"/>
                </a:solidFill>
                <a:latin typeface="Consolas"/>
              </a:rPr>
              <a:t>){</a:t>
            </a:r>
          </a:p>
          <a:p>
            <a:r>
              <a:rPr lang="fr-FR" sz="1400" dirty="0">
                <a:solidFill>
                  <a:srgbClr val="000000"/>
                </a:solidFill>
                <a:latin typeface="Consolas"/>
              </a:rPr>
              <a:t>           </a:t>
            </a:r>
            <a:r>
              <a:rPr lang="fr-FR" sz="1400" dirty="0">
                <a:solidFill>
                  <a:srgbClr val="0000FF"/>
                </a:solidFill>
                <a:latin typeface="Consolas"/>
              </a:rPr>
              <a:t>return</a:t>
            </a:r>
            <a:r>
              <a:rPr lang="fr-FR" sz="1400" dirty="0">
                <a:solidFill>
                  <a:srgbClr val="000000"/>
                </a:solidFill>
                <a:latin typeface="Consolas"/>
              </a:rPr>
              <a:t> </a:t>
            </a:r>
            <a:r>
              <a:rPr lang="fr-FR" sz="1400" dirty="0" err="1">
                <a:solidFill>
                  <a:srgbClr val="000000"/>
                </a:solidFill>
                <a:latin typeface="Consolas"/>
              </a:rPr>
              <a:t>next</a:t>
            </a:r>
            <a:r>
              <a:rPr lang="fr-FR" sz="1400" dirty="0">
                <a:solidFill>
                  <a:srgbClr val="000000"/>
                </a:solidFill>
                <a:latin typeface="Consolas"/>
              </a:rPr>
              <a:t>(</a:t>
            </a:r>
            <a:r>
              <a:rPr lang="fr-FR" sz="1400" dirty="0">
                <a:solidFill>
                  <a:srgbClr val="A31515"/>
                </a:solidFill>
                <a:latin typeface="Consolas"/>
              </a:rPr>
              <a:t>'</a:t>
            </a:r>
            <a:r>
              <a:rPr lang="fr-FR" sz="1400" dirty="0" err="1">
                <a:solidFill>
                  <a:srgbClr val="A31515"/>
                </a:solidFill>
                <a:latin typeface="Consolas"/>
              </a:rPr>
              <a:t>Please</a:t>
            </a:r>
            <a:r>
              <a:rPr lang="fr-FR" sz="1400" dirty="0">
                <a:solidFill>
                  <a:srgbClr val="A31515"/>
                </a:solidFill>
                <a:latin typeface="Consolas"/>
              </a:rPr>
              <a:t> login to </a:t>
            </a:r>
            <a:r>
              <a:rPr lang="fr-FR" sz="1400" dirty="0" err="1">
                <a:solidFill>
                  <a:srgbClr val="A31515"/>
                </a:solidFill>
                <a:latin typeface="Consolas"/>
              </a:rPr>
              <a:t>access</a:t>
            </a:r>
            <a:r>
              <a:rPr lang="fr-FR" sz="1400" dirty="0">
                <a:solidFill>
                  <a:srgbClr val="A31515"/>
                </a:solidFill>
                <a:latin typeface="Consolas"/>
              </a:rPr>
              <a:t> the data'</a:t>
            </a:r>
            <a:r>
              <a:rPr lang="fr-FR" sz="1400" dirty="0">
                <a:solidFill>
                  <a:srgbClr val="000000"/>
                </a:solidFill>
                <a:latin typeface="Consolas"/>
              </a:rPr>
              <a:t>);</a:t>
            </a:r>
          </a:p>
          <a:p>
            <a:r>
              <a:rPr lang="fr-FR" sz="1400" dirty="0">
                <a:solidFill>
                  <a:srgbClr val="000000"/>
                </a:solidFill>
                <a:latin typeface="Consolas"/>
              </a:rPr>
              <a:t>        }</a:t>
            </a:r>
          </a:p>
          <a:p>
            <a:r>
              <a:rPr lang="fr-FR" sz="1400" dirty="0">
                <a:solidFill>
                  <a:srgbClr val="000000"/>
                </a:solidFill>
                <a:latin typeface="Consolas"/>
              </a:rPr>
              <a:t>        </a:t>
            </a:r>
            <a:r>
              <a:rPr lang="fr-FR" sz="1400" dirty="0" err="1">
                <a:solidFill>
                  <a:srgbClr val="0000FF"/>
                </a:solidFill>
                <a:latin typeface="Consolas"/>
              </a:rPr>
              <a:t>const</a:t>
            </a:r>
            <a:r>
              <a:rPr lang="fr-FR" sz="1400" dirty="0">
                <a:solidFill>
                  <a:srgbClr val="000000"/>
                </a:solidFill>
                <a:latin typeface="Consolas"/>
              </a:rPr>
              <a:t> </a:t>
            </a:r>
            <a:r>
              <a:rPr lang="fr-FR" sz="1400" dirty="0" err="1">
                <a:solidFill>
                  <a:srgbClr val="000000"/>
                </a:solidFill>
                <a:latin typeface="Consolas"/>
              </a:rPr>
              <a:t>verify</a:t>
            </a:r>
            <a:r>
              <a:rPr lang="fr-FR" sz="1400" dirty="0">
                <a:solidFill>
                  <a:srgbClr val="000000"/>
                </a:solidFill>
                <a:latin typeface="Consolas"/>
              </a:rPr>
              <a:t> = </a:t>
            </a:r>
            <a:r>
              <a:rPr lang="fr-FR" sz="1400" dirty="0" err="1">
                <a:solidFill>
                  <a:srgbClr val="0000FF"/>
                </a:solidFill>
                <a:latin typeface="Consolas"/>
              </a:rPr>
              <a:t>await</a:t>
            </a:r>
            <a:r>
              <a:rPr lang="fr-FR" sz="1400" dirty="0">
                <a:solidFill>
                  <a:srgbClr val="000000"/>
                </a:solidFill>
                <a:latin typeface="Consolas"/>
              </a:rPr>
              <a:t> </a:t>
            </a:r>
            <a:r>
              <a:rPr lang="fr-FR" sz="1400" dirty="0" err="1">
                <a:solidFill>
                  <a:srgbClr val="000000"/>
                </a:solidFill>
                <a:latin typeface="Consolas"/>
              </a:rPr>
              <a:t>jwt.verify</a:t>
            </a:r>
            <a:r>
              <a:rPr lang="fr-FR" sz="1400" dirty="0">
                <a:solidFill>
                  <a:srgbClr val="000000"/>
                </a:solidFill>
                <a:latin typeface="Consolas"/>
              </a:rPr>
              <a:t>(</a:t>
            </a:r>
            <a:r>
              <a:rPr lang="fr-FR" sz="1400" dirty="0" err="1">
                <a:solidFill>
                  <a:srgbClr val="000000"/>
                </a:solidFill>
                <a:latin typeface="Consolas"/>
              </a:rPr>
              <a:t>token,process.env.SECRET_KEY</a:t>
            </a:r>
            <a:r>
              <a:rPr lang="fr-FR" sz="1400" dirty="0">
                <a:solidFill>
                  <a:srgbClr val="000000"/>
                </a:solidFill>
                <a:latin typeface="Consolas"/>
              </a:rPr>
              <a:t>);</a:t>
            </a:r>
          </a:p>
          <a:p>
            <a:r>
              <a:rPr lang="fr-FR" sz="1400" dirty="0">
                <a:solidFill>
                  <a:srgbClr val="000000"/>
                </a:solidFill>
                <a:latin typeface="Consolas"/>
              </a:rPr>
              <a:t>        </a:t>
            </a:r>
            <a:r>
              <a:rPr lang="fr-FR" sz="1400" dirty="0" err="1">
                <a:solidFill>
                  <a:srgbClr val="000000"/>
                </a:solidFill>
                <a:latin typeface="Consolas"/>
              </a:rPr>
              <a:t>req.user</a:t>
            </a:r>
            <a:r>
              <a:rPr lang="fr-FR" sz="1400" dirty="0">
                <a:solidFill>
                  <a:srgbClr val="000000"/>
                </a:solidFill>
                <a:latin typeface="Consolas"/>
              </a:rPr>
              <a:t> = </a:t>
            </a:r>
            <a:r>
              <a:rPr lang="fr-FR" sz="1400" dirty="0" err="1">
                <a:solidFill>
                  <a:srgbClr val="0000FF"/>
                </a:solidFill>
                <a:latin typeface="Consolas"/>
              </a:rPr>
              <a:t>await</a:t>
            </a:r>
            <a:r>
              <a:rPr lang="fr-FR" sz="1400" dirty="0">
                <a:solidFill>
                  <a:srgbClr val="000000"/>
                </a:solidFill>
                <a:latin typeface="Consolas"/>
              </a:rPr>
              <a:t> </a:t>
            </a:r>
            <a:r>
              <a:rPr lang="fr-FR" sz="1400" dirty="0" err="1">
                <a:solidFill>
                  <a:srgbClr val="000000"/>
                </a:solidFill>
                <a:latin typeface="Consolas"/>
              </a:rPr>
              <a:t>userModel.findById</a:t>
            </a:r>
            <a:r>
              <a:rPr lang="fr-FR" sz="1400" dirty="0">
                <a:solidFill>
                  <a:srgbClr val="000000"/>
                </a:solidFill>
                <a:latin typeface="Consolas"/>
              </a:rPr>
              <a:t>(verify.id);</a:t>
            </a:r>
          </a:p>
          <a:p>
            <a:r>
              <a:rPr lang="fr-FR" sz="1400" dirty="0">
                <a:solidFill>
                  <a:srgbClr val="000000"/>
                </a:solidFill>
                <a:latin typeface="Consolas"/>
              </a:rPr>
              <a:t>        </a:t>
            </a:r>
            <a:r>
              <a:rPr lang="fr-FR" sz="1400" dirty="0" err="1">
                <a:solidFill>
                  <a:srgbClr val="000000"/>
                </a:solidFill>
                <a:latin typeface="Consolas"/>
              </a:rPr>
              <a:t>next</a:t>
            </a:r>
            <a:r>
              <a:rPr lang="fr-FR" sz="1400" dirty="0">
                <a:solidFill>
                  <a:srgbClr val="000000"/>
                </a:solidFill>
                <a:latin typeface="Consolas"/>
              </a:rPr>
              <a:t>();</a:t>
            </a:r>
          </a:p>
          <a:p>
            <a:r>
              <a:rPr lang="fr-FR" sz="1400" dirty="0">
                <a:solidFill>
                  <a:srgbClr val="000000"/>
                </a:solidFill>
                <a:latin typeface="Consolas"/>
              </a:rPr>
              <a:t>    } </a:t>
            </a:r>
            <a:r>
              <a:rPr lang="fr-FR" sz="1400" dirty="0">
                <a:solidFill>
                  <a:srgbClr val="0000FF"/>
                </a:solidFill>
                <a:latin typeface="Consolas"/>
              </a:rPr>
              <a:t>catch</a:t>
            </a:r>
            <a:r>
              <a:rPr lang="fr-FR" sz="1400" dirty="0">
                <a:solidFill>
                  <a:srgbClr val="000000"/>
                </a:solidFill>
                <a:latin typeface="Consolas"/>
              </a:rPr>
              <a:t> (</a:t>
            </a:r>
            <a:r>
              <a:rPr lang="fr-FR" sz="1400" dirty="0" err="1">
                <a:solidFill>
                  <a:srgbClr val="000000"/>
                </a:solidFill>
                <a:latin typeface="Consolas"/>
              </a:rPr>
              <a:t>error</a:t>
            </a:r>
            <a:r>
              <a:rPr lang="fr-FR" sz="1400" dirty="0">
                <a:solidFill>
                  <a:srgbClr val="000000"/>
                </a:solidFill>
                <a:latin typeface="Consolas"/>
              </a:rPr>
              <a:t>) {</a:t>
            </a:r>
          </a:p>
          <a:p>
            <a:r>
              <a:rPr lang="fr-FR" sz="1400" dirty="0">
                <a:solidFill>
                  <a:srgbClr val="000000"/>
                </a:solidFill>
                <a:latin typeface="Consolas"/>
              </a:rPr>
              <a:t>       </a:t>
            </a:r>
            <a:r>
              <a:rPr lang="fr-FR" sz="1400" dirty="0">
                <a:solidFill>
                  <a:srgbClr val="0000FF"/>
                </a:solidFill>
                <a:latin typeface="Consolas"/>
              </a:rPr>
              <a:t>return</a:t>
            </a:r>
            <a:r>
              <a:rPr lang="fr-FR" sz="1400" dirty="0">
                <a:solidFill>
                  <a:srgbClr val="000000"/>
                </a:solidFill>
                <a:latin typeface="Consolas"/>
              </a:rPr>
              <a:t> </a:t>
            </a:r>
            <a:r>
              <a:rPr lang="fr-FR" sz="1400" dirty="0" err="1">
                <a:solidFill>
                  <a:srgbClr val="000000"/>
                </a:solidFill>
                <a:latin typeface="Consolas"/>
              </a:rPr>
              <a:t>next</a:t>
            </a:r>
            <a:r>
              <a:rPr lang="fr-FR" sz="1400" dirty="0">
                <a:solidFill>
                  <a:srgbClr val="000000"/>
                </a:solidFill>
                <a:latin typeface="Consolas"/>
              </a:rPr>
              <a:t>(</a:t>
            </a:r>
            <a:r>
              <a:rPr lang="fr-FR" sz="1400" dirty="0" err="1">
                <a:solidFill>
                  <a:srgbClr val="000000"/>
                </a:solidFill>
                <a:latin typeface="Consolas"/>
              </a:rPr>
              <a:t>error</a:t>
            </a:r>
            <a:r>
              <a:rPr lang="fr-FR" sz="1400" dirty="0">
                <a:solidFill>
                  <a:srgbClr val="000000"/>
                </a:solidFill>
                <a:latin typeface="Consolas"/>
              </a:rPr>
              <a:t>); </a:t>
            </a:r>
          </a:p>
          <a:p>
            <a:r>
              <a:rPr lang="fr-FR" sz="1400" dirty="0">
                <a:solidFill>
                  <a:srgbClr val="000000"/>
                </a:solidFill>
                <a:latin typeface="Consolas"/>
              </a:rPr>
              <a:t>    }</a:t>
            </a:r>
          </a:p>
          <a:p>
            <a:r>
              <a:rPr lang="fr-FR" sz="1400" dirty="0">
                <a:solidFill>
                  <a:srgbClr val="000000"/>
                </a:solidFill>
                <a:latin typeface="Consolas"/>
              </a:rPr>
              <a:t>}</a:t>
            </a:r>
          </a:p>
          <a:p>
            <a:r>
              <a:rPr lang="fr-FR" sz="1400" dirty="0" err="1">
                <a:solidFill>
                  <a:srgbClr val="000000"/>
                </a:solidFill>
                <a:latin typeface="Consolas"/>
              </a:rPr>
              <a:t>module.exports</a:t>
            </a:r>
            <a:r>
              <a:rPr lang="fr-FR" sz="1400" dirty="0">
                <a:solidFill>
                  <a:srgbClr val="000000"/>
                </a:solidFill>
                <a:latin typeface="Consolas"/>
              </a:rPr>
              <a:t> = </a:t>
            </a:r>
            <a:r>
              <a:rPr lang="fr-FR" sz="1400" dirty="0" err="1">
                <a:solidFill>
                  <a:srgbClr val="000000"/>
                </a:solidFill>
                <a:latin typeface="Consolas"/>
              </a:rPr>
              <a:t>isAuthenticated</a:t>
            </a:r>
            <a:r>
              <a:rPr lang="fr-FR" sz="1400" dirty="0">
                <a:solidFill>
                  <a:srgbClr val="000000"/>
                </a:solidFill>
                <a:latin typeface="Consolas"/>
              </a:rPr>
              <a:t>;</a:t>
            </a:r>
          </a:p>
          <a:p>
            <a:endParaRPr lang="fr-FR" dirty="0"/>
          </a:p>
        </p:txBody>
      </p:sp>
      <p:sp>
        <p:nvSpPr>
          <p:cNvPr id="7" name="Rectangle 6"/>
          <p:cNvSpPr/>
          <p:nvPr/>
        </p:nvSpPr>
        <p:spPr>
          <a:xfrm>
            <a:off x="297375" y="651963"/>
            <a:ext cx="3145092" cy="369332"/>
          </a:xfrm>
          <a:prstGeom prst="rect">
            <a:avLst/>
          </a:prstGeom>
        </p:spPr>
        <p:txBody>
          <a:bodyPr wrap="none">
            <a:spAutoFit/>
          </a:bodyPr>
          <a:lstStyle/>
          <a:p>
            <a:pPr lvl="0">
              <a:spcBef>
                <a:spcPts val="600"/>
              </a:spcBef>
            </a:pPr>
            <a:r>
              <a:rPr lang="fr-FR" b="1" dirty="0">
                <a:solidFill>
                  <a:srgbClr val="FF7800"/>
                </a:solidFill>
              </a:rPr>
              <a:t>Middleware d’authentification </a:t>
            </a:r>
          </a:p>
        </p:txBody>
      </p:sp>
    </p:spTree>
    <p:extLst>
      <p:ext uri="{BB962C8B-B14F-4D97-AF65-F5344CB8AC3E}">
        <p14:creationId xmlns:p14="http://schemas.microsoft.com/office/powerpoint/2010/main" val="42138296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32DE86E-2E39-468E-260B-0ABE348415B3}"/>
              </a:ext>
            </a:extLst>
          </p:cNvPr>
          <p:cNvSpPr>
            <a:spLocks noGrp="1"/>
          </p:cNvSpPr>
          <p:nvPr>
            <p:ph type="body" sz="quarter" idx="12"/>
          </p:nvPr>
        </p:nvSpPr>
        <p:spPr/>
        <p:txBody>
          <a:bodyPr/>
          <a:lstStyle/>
          <a:p>
            <a:r>
              <a:rPr lang="fr-FR" dirty="0"/>
              <a:t> PARTIE 3</a:t>
            </a:r>
          </a:p>
        </p:txBody>
      </p:sp>
      <p:sp>
        <p:nvSpPr>
          <p:cNvPr id="3" name="Espace réservé du texte 2">
            <a:extLst>
              <a:ext uri="{FF2B5EF4-FFF2-40B4-BE49-F238E27FC236}">
                <a16:creationId xmlns:a16="http://schemas.microsoft.com/office/drawing/2014/main" id="{464842FC-AFAE-8552-E62B-B0A869B0808C}"/>
              </a:ext>
            </a:extLst>
          </p:cNvPr>
          <p:cNvSpPr>
            <a:spLocks noGrp="1"/>
          </p:cNvSpPr>
          <p:nvPr>
            <p:ph type="body" sz="quarter" idx="13"/>
          </p:nvPr>
        </p:nvSpPr>
        <p:spPr>
          <a:xfrm>
            <a:off x="6300000" y="1288077"/>
            <a:ext cx="5580000" cy="1000164"/>
          </a:xfrm>
          <a:solidFill>
            <a:schemeClr val="bg1"/>
          </a:solidFill>
        </p:spPr>
        <p:txBody>
          <a:bodyPr/>
          <a:lstStyle/>
          <a:p>
            <a:r>
              <a:rPr lang="fr-FR" dirty="0"/>
              <a:t>CRÉER DES MICROSERVICES</a:t>
            </a:r>
          </a:p>
        </p:txBody>
      </p:sp>
      <p:sp>
        <p:nvSpPr>
          <p:cNvPr id="4" name="Espace réservé du texte 3">
            <a:extLst>
              <a:ext uri="{FF2B5EF4-FFF2-40B4-BE49-F238E27FC236}">
                <a16:creationId xmlns:a16="http://schemas.microsoft.com/office/drawing/2014/main" id="{4AEF01C9-CF23-AB70-7DFC-95FA4FC8640C}"/>
              </a:ext>
            </a:extLst>
          </p:cNvPr>
          <p:cNvSpPr>
            <a:spLocks noGrp="1"/>
          </p:cNvSpPr>
          <p:nvPr>
            <p:ph type="body" sz="quarter" idx="14"/>
          </p:nvPr>
        </p:nvSpPr>
        <p:spPr>
          <a:xfrm>
            <a:off x="6300000" y="2736358"/>
            <a:ext cx="5580000" cy="1440000"/>
          </a:xfrm>
        </p:spPr>
        <p:txBody>
          <a:bodyPr/>
          <a:lstStyle/>
          <a:p>
            <a:r>
              <a:rPr lang="fr-FR" dirty="0"/>
              <a:t>S’initier aux architectures </a:t>
            </a:r>
            <a:r>
              <a:rPr lang="fr-FR" dirty="0" err="1"/>
              <a:t>microservices</a:t>
            </a:r>
            <a:endParaRPr lang="fr-FR" dirty="0"/>
          </a:p>
          <a:p>
            <a:r>
              <a:rPr lang="fr-FR" dirty="0"/>
              <a:t>Créer une application </a:t>
            </a:r>
            <a:r>
              <a:rPr lang="fr-FR" dirty="0" err="1"/>
              <a:t>microservices</a:t>
            </a:r>
            <a:endParaRPr lang="fr-FR" dirty="0"/>
          </a:p>
        </p:txBody>
      </p:sp>
      <p:pic>
        <p:nvPicPr>
          <p:cNvPr id="8" name="Espace réservé pour une image  7">
            <a:extLst>
              <a:ext uri="{FF2B5EF4-FFF2-40B4-BE49-F238E27FC236}">
                <a16:creationId xmlns:a16="http://schemas.microsoft.com/office/drawing/2014/main" id="{F0E4C189-3478-1609-7B69-6C190D4168EB}"/>
              </a:ext>
            </a:extLst>
          </p:cNvPr>
          <p:cNvPicPr>
            <a:picLocks noGrp="1" noChangeAspect="1"/>
          </p:cNvPicPr>
          <p:nvPr>
            <p:ph type="pic" sz="quarter" idx="15"/>
          </p:nvPr>
        </p:nvPicPr>
        <p:blipFill>
          <a:blip r:embed="rId2"/>
          <a:srcRect l="88" r="88"/>
          <a:stretch>
            <a:fillRect/>
          </a:stretch>
        </p:blipFill>
        <p:spPr/>
      </p:pic>
      <p:sp>
        <p:nvSpPr>
          <p:cNvPr id="6" name="Espace réservé du texte 5">
            <a:extLst>
              <a:ext uri="{FF2B5EF4-FFF2-40B4-BE49-F238E27FC236}">
                <a16:creationId xmlns:a16="http://schemas.microsoft.com/office/drawing/2014/main" id="{067EE084-E3F0-BF16-7055-2E6ECC367EFF}"/>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791914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CEF36E0-D8E2-FA66-4739-7620FCF45121}"/>
              </a:ext>
            </a:extLst>
          </p:cNvPr>
          <p:cNvSpPr>
            <a:spLocks noGrp="1"/>
          </p:cNvSpPr>
          <p:nvPr>
            <p:ph type="body" sz="quarter" idx="12"/>
          </p:nvPr>
        </p:nvSpPr>
        <p:spPr/>
        <p:txBody>
          <a:bodyPr/>
          <a:lstStyle/>
          <a:p>
            <a:r>
              <a:rPr lang="fr-FR" dirty="0"/>
              <a:t>CHAPITRE 1</a:t>
            </a:r>
          </a:p>
        </p:txBody>
      </p:sp>
      <p:sp>
        <p:nvSpPr>
          <p:cNvPr id="3" name="Espace réservé du texte 2">
            <a:extLst>
              <a:ext uri="{FF2B5EF4-FFF2-40B4-BE49-F238E27FC236}">
                <a16:creationId xmlns:a16="http://schemas.microsoft.com/office/drawing/2014/main" id="{4F1CA033-BE40-BF7D-C8DC-6EAEA316EBB0}"/>
              </a:ext>
            </a:extLst>
          </p:cNvPr>
          <p:cNvSpPr>
            <a:spLocks noGrp="1"/>
          </p:cNvSpPr>
          <p:nvPr>
            <p:ph type="body" sz="quarter" idx="13"/>
          </p:nvPr>
        </p:nvSpPr>
        <p:spPr/>
        <p:txBody>
          <a:bodyPr/>
          <a:lstStyle/>
          <a:p>
            <a:r>
              <a:rPr lang="fr-FR" dirty="0"/>
              <a:t>S’initier aux architectures </a:t>
            </a:r>
            <a:r>
              <a:rPr lang="fr-FR" dirty="0" err="1"/>
              <a:t>microservices</a:t>
            </a:r>
            <a:endParaRPr lang="fr-FR" dirty="0"/>
          </a:p>
        </p:txBody>
      </p:sp>
      <p:sp>
        <p:nvSpPr>
          <p:cNvPr id="4" name="Espace réservé du texte 3">
            <a:extLst>
              <a:ext uri="{FF2B5EF4-FFF2-40B4-BE49-F238E27FC236}">
                <a16:creationId xmlns:a16="http://schemas.microsoft.com/office/drawing/2014/main" id="{90F26E80-3189-CAD1-2C97-55C855001E07}"/>
              </a:ext>
            </a:extLst>
          </p:cNvPr>
          <p:cNvSpPr>
            <a:spLocks noGrp="1"/>
          </p:cNvSpPr>
          <p:nvPr>
            <p:ph type="body" sz="quarter" idx="14"/>
          </p:nvPr>
        </p:nvSpPr>
        <p:spPr>
          <a:xfrm>
            <a:off x="6300000" y="2879999"/>
            <a:ext cx="5580000" cy="2343093"/>
          </a:xfrm>
        </p:spPr>
        <p:txBody>
          <a:bodyPr/>
          <a:lstStyle/>
          <a:p>
            <a:r>
              <a:rPr lang="fr-FR" dirty="0"/>
              <a:t>Différence entre l’architecture monolithique et l’architecture des microservices ;</a:t>
            </a:r>
          </a:p>
          <a:p>
            <a:r>
              <a:rPr lang="fr-FR" dirty="0"/>
              <a:t>Concepts de base;</a:t>
            </a:r>
          </a:p>
          <a:p>
            <a:r>
              <a:rPr lang="fr-FR" dirty="0"/>
              <a:t>Architecture ;</a:t>
            </a:r>
          </a:p>
          <a:p>
            <a:r>
              <a:rPr lang="fr-FR" dirty="0"/>
              <a:t>Exemples ;</a:t>
            </a:r>
          </a:p>
          <a:p>
            <a:endParaRPr lang="fr-FR" dirty="0"/>
          </a:p>
        </p:txBody>
      </p:sp>
      <p:sp>
        <p:nvSpPr>
          <p:cNvPr id="5" name="Espace réservé du texte 4">
            <a:extLst>
              <a:ext uri="{FF2B5EF4-FFF2-40B4-BE49-F238E27FC236}">
                <a16:creationId xmlns:a16="http://schemas.microsoft.com/office/drawing/2014/main" id="{F217DED6-19E9-F4BC-A966-7B7A50720624}"/>
              </a:ext>
            </a:extLst>
          </p:cNvPr>
          <p:cNvSpPr>
            <a:spLocks noGrp="1"/>
          </p:cNvSpPr>
          <p:nvPr>
            <p:ph type="body" sz="quarter" idx="15"/>
          </p:nvPr>
        </p:nvSpPr>
        <p:spPr/>
        <p:txBody>
          <a:bodyPr/>
          <a:lstStyle/>
          <a:p>
            <a:r>
              <a:rPr lang="fr-FR" dirty="0"/>
              <a:t>5 heures</a:t>
            </a:r>
          </a:p>
        </p:txBody>
      </p:sp>
    </p:spTree>
    <p:extLst>
      <p:ext uri="{BB962C8B-B14F-4D97-AF65-F5344CB8AC3E}">
        <p14:creationId xmlns:p14="http://schemas.microsoft.com/office/powerpoint/2010/main" val="37857670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9F4C3F5-D070-A4D1-1621-5C36798F766E}"/>
              </a:ext>
            </a:extLst>
          </p:cNvPr>
          <p:cNvSpPr txBox="1"/>
          <p:nvPr/>
        </p:nvSpPr>
        <p:spPr>
          <a:xfrm>
            <a:off x="6270274" y="2391820"/>
            <a:ext cx="5776414" cy="1708160"/>
          </a:xfrm>
          <a:prstGeom prst="rect">
            <a:avLst/>
          </a:prstGeom>
          <a:noFill/>
        </p:spPr>
        <p:txBody>
          <a:bodyPr wrap="square">
            <a:spAutoFit/>
          </a:bodyPr>
          <a:lstStyle/>
          <a:p>
            <a:pPr marL="342900" indent="-342900">
              <a:spcBef>
                <a:spcPts val="600"/>
              </a:spcBef>
              <a:buFont typeface="+mj-lt"/>
              <a:buAutoNum type="arabicPeriod"/>
            </a:pPr>
            <a:r>
              <a:rPr lang="fr-FR" b="1" dirty="0">
                <a:solidFill>
                  <a:srgbClr val="FF7800"/>
                </a:solidFill>
              </a:rPr>
              <a:t>Différence entre l’architecture monolithique et l’architecture des microservices ;</a:t>
            </a:r>
          </a:p>
          <a:p>
            <a:pPr marL="342900" indent="-342900">
              <a:spcBef>
                <a:spcPts val="600"/>
              </a:spcBef>
              <a:buFont typeface="+mj-lt"/>
              <a:buAutoNum type="arabicPeriod"/>
            </a:pPr>
            <a:r>
              <a:rPr lang="fr-FR" dirty="0">
                <a:solidFill>
                  <a:srgbClr val="BFBFBF"/>
                </a:solidFill>
              </a:rPr>
              <a:t>Concepts de base;</a:t>
            </a:r>
          </a:p>
          <a:p>
            <a:pPr marL="342900" indent="-342900">
              <a:spcBef>
                <a:spcPts val="600"/>
              </a:spcBef>
              <a:buFont typeface="+mj-lt"/>
              <a:buAutoNum type="arabicPeriod"/>
            </a:pPr>
            <a:r>
              <a:rPr lang="fr-FR" dirty="0">
                <a:solidFill>
                  <a:srgbClr val="BFBFBF"/>
                </a:solidFill>
              </a:rPr>
              <a:t>Architecture ;</a:t>
            </a:r>
          </a:p>
          <a:p>
            <a:pPr marL="342900" indent="-342900">
              <a:spcBef>
                <a:spcPts val="600"/>
              </a:spcBef>
              <a:buFont typeface="+mj-lt"/>
              <a:buAutoNum type="arabicPeriod"/>
            </a:pPr>
            <a:r>
              <a:rPr lang="fr-FR" dirty="0">
                <a:solidFill>
                  <a:srgbClr val="BFBFBF"/>
                </a:solidFill>
              </a:rPr>
              <a:t>Exemples ;</a:t>
            </a:r>
          </a:p>
        </p:txBody>
      </p:sp>
      <p:pic>
        <p:nvPicPr>
          <p:cNvPr id="5" name="Image 4">
            <a:extLst>
              <a:ext uri="{FF2B5EF4-FFF2-40B4-BE49-F238E27FC236}">
                <a16:creationId xmlns:a16="http://schemas.microsoft.com/office/drawing/2014/main" id="{D5563BFF-8AE2-205A-F4F6-AAB257C3FB7B}"/>
              </a:ext>
            </a:extLst>
          </p:cNvPr>
          <p:cNvPicPr>
            <a:picLocks noChangeAspect="1"/>
          </p:cNvPicPr>
          <p:nvPr/>
        </p:nvPicPr>
        <p:blipFill>
          <a:blip r:embed="rId2"/>
          <a:stretch>
            <a:fillRect/>
          </a:stretch>
        </p:blipFill>
        <p:spPr>
          <a:xfrm>
            <a:off x="6270274" y="487615"/>
            <a:ext cx="5584420" cy="1493649"/>
          </a:xfrm>
          <a:prstGeom prst="rect">
            <a:avLst/>
          </a:prstGeom>
        </p:spPr>
      </p:pic>
    </p:spTree>
    <p:extLst>
      <p:ext uri="{BB962C8B-B14F-4D97-AF65-F5344CB8AC3E}">
        <p14:creationId xmlns:p14="http://schemas.microsoft.com/office/powerpoint/2010/main" val="3284318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1800" dirty="0"/>
              <a:t>1. Définir le cloud </a:t>
            </a:r>
            <a:br>
              <a:rPr lang="fr-FR" sz="1800" dirty="0"/>
            </a:br>
            <a:r>
              <a:rPr lang="fr-FR" sz="1800" i="1" dirty="0"/>
              <a:t>Concept du cloud et ses avantages</a:t>
            </a:r>
          </a:p>
        </p:txBody>
      </p:sp>
      <p:sp>
        <p:nvSpPr>
          <p:cNvPr id="3" name="Espace réservé du texte 2"/>
          <p:cNvSpPr>
            <a:spLocks noGrp="1"/>
          </p:cNvSpPr>
          <p:nvPr>
            <p:ph type="body" sz="quarter" idx="10"/>
          </p:nvPr>
        </p:nvSpPr>
        <p:spPr>
          <a:xfrm>
            <a:off x="657922" y="1586548"/>
            <a:ext cx="10518078" cy="4925764"/>
          </a:xfrm>
        </p:spPr>
        <p:txBody>
          <a:bodyPr/>
          <a:lstStyle/>
          <a:p>
            <a:pPr marL="285750" indent="-285750" algn="just" fontAlgn="base">
              <a:lnSpc>
                <a:spcPct val="125000"/>
              </a:lnSpc>
              <a:spcBef>
                <a:spcPts val="600"/>
              </a:spcBef>
              <a:buFont typeface="Arial" panose="020B0604020202020204" pitchFamily="34" charset="0"/>
              <a:buChar char="•"/>
            </a:pPr>
            <a:r>
              <a:rPr lang="fr-MA" sz="1800" b="1" dirty="0">
                <a:solidFill>
                  <a:srgbClr val="007842"/>
                </a:solidFill>
                <a:cs typeface="Arial" panose="020B0604020202020204" pitchFamily="34" charset="0"/>
              </a:rPr>
              <a:t>Les avantages du Cloud </a:t>
            </a:r>
          </a:p>
          <a:p>
            <a:pPr marL="285750" indent="-285750" algn="just" fontAlgn="base">
              <a:lnSpc>
                <a:spcPct val="125000"/>
              </a:lnSpc>
              <a:spcBef>
                <a:spcPts val="600"/>
              </a:spcBef>
              <a:buFont typeface="Arial" panose="020B0604020202020204" pitchFamily="34" charset="0"/>
              <a:buChar char="•"/>
            </a:pPr>
            <a:endParaRPr lang="fr-FR" sz="1600" dirty="0">
              <a:cs typeface="Arial" panose="020B0604020202020204" pitchFamily="34" charset="0"/>
            </a:endParaRPr>
          </a:p>
        </p:txBody>
      </p:sp>
      <p:graphicFrame>
        <p:nvGraphicFramePr>
          <p:cNvPr id="4" name="Diagramme 3"/>
          <p:cNvGraphicFramePr/>
          <p:nvPr>
            <p:extLst>
              <p:ext uri="{D42A27DB-BD31-4B8C-83A1-F6EECF244321}">
                <p14:modId xmlns:p14="http://schemas.microsoft.com/office/powerpoint/2010/main" val="1095861065"/>
              </p:ext>
            </p:extLst>
          </p:nvPr>
        </p:nvGraphicFramePr>
        <p:xfrm>
          <a:off x="2032000" y="1731282"/>
          <a:ext cx="8128000" cy="4675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30460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451EE4-A04E-D1F1-B1D7-C228851A11EE}"/>
              </a:ext>
            </a:extLst>
          </p:cNvPr>
          <p:cNvSpPr>
            <a:spLocks noGrp="1"/>
          </p:cNvSpPr>
          <p:nvPr>
            <p:ph type="body" sz="quarter" idx="10"/>
          </p:nvPr>
        </p:nvSpPr>
        <p:spPr/>
        <p:txBody>
          <a:bodyPr/>
          <a:lstStyle/>
          <a:p>
            <a:pPr algn="l" fontAlgn="base">
              <a:lnSpc>
                <a:spcPct val="125000"/>
              </a:lnSpc>
              <a:spcBef>
                <a:spcPts val="600"/>
              </a:spcBef>
            </a:pPr>
            <a:r>
              <a:rPr lang="fr-FR" sz="1600" dirty="0">
                <a:cs typeface="Arial" panose="020B0604020202020204" pitchFamily="34" charset="0"/>
              </a:rPr>
              <a:t>Une application </a:t>
            </a:r>
            <a:r>
              <a:rPr lang="fr-FR" sz="1600" b="1" dirty="0">
                <a:cs typeface="Arial" panose="020B0604020202020204" pitchFamily="34" charset="0"/>
              </a:rPr>
              <a:t>monolithique</a:t>
            </a:r>
            <a:r>
              <a:rPr lang="fr-FR" sz="1600" dirty="0">
                <a:cs typeface="Arial" panose="020B0604020202020204" pitchFamily="34" charset="0"/>
              </a:rPr>
              <a:t> est une application qui est développée en un </a:t>
            </a:r>
            <a:r>
              <a:rPr lang="fr-FR" sz="1600" b="1" dirty="0">
                <a:cs typeface="Arial" panose="020B0604020202020204" pitchFamily="34" charset="0"/>
              </a:rPr>
              <a:t>seul bloc </a:t>
            </a:r>
            <a:r>
              <a:rPr lang="fr-FR" sz="1600" dirty="0">
                <a:cs typeface="Arial" panose="020B0604020202020204" pitchFamily="34" charset="0"/>
              </a:rPr>
              <a:t>(</a:t>
            </a:r>
            <a:r>
              <a:rPr lang="fr-FR" sz="1600" dirty="0" err="1">
                <a:cs typeface="Arial" panose="020B0604020202020204" pitchFamily="34" charset="0"/>
              </a:rPr>
              <a:t>war</a:t>
            </a:r>
            <a:r>
              <a:rPr lang="fr-FR" sz="1600" dirty="0">
                <a:cs typeface="Arial" panose="020B0604020202020204" pitchFamily="34" charset="0"/>
              </a:rPr>
              <a:t>, jar, </a:t>
            </a:r>
            <a:r>
              <a:rPr lang="fr-FR" sz="1600" dirty="0" err="1">
                <a:cs typeface="Arial" panose="020B0604020202020204" pitchFamily="34" charset="0"/>
              </a:rPr>
              <a:t>Ear</a:t>
            </a:r>
            <a:r>
              <a:rPr lang="fr-FR" sz="1600" dirty="0">
                <a:cs typeface="Arial" panose="020B0604020202020204" pitchFamily="34" charset="0"/>
              </a:rPr>
              <a:t>, dl …), avec une même technologie et déployée dans un serveur d’application.</a:t>
            </a:r>
            <a:endParaRPr lang="fr-FR" sz="1600" b="0" i="0" dirty="0">
              <a:effectLst/>
              <a:cs typeface="Arial" panose="020B0604020202020204" pitchFamily="34" charset="0"/>
            </a:endParaRPr>
          </a:p>
          <a:p>
            <a:pPr algn="l" fontAlgn="base">
              <a:lnSpc>
                <a:spcPct val="125000"/>
              </a:lnSpc>
              <a:spcBef>
                <a:spcPts val="600"/>
              </a:spcBef>
            </a:pPr>
            <a:r>
              <a:rPr lang="fr-FR" sz="1600" b="0" i="0" dirty="0">
                <a:effectLst/>
                <a:cs typeface="Arial" panose="020B0604020202020204" pitchFamily="34" charset="0"/>
              </a:rPr>
              <a:t>Les difficultés qu’on peut rencontrer avec l’architecture monolithique :</a:t>
            </a:r>
          </a:p>
          <a:p>
            <a:pPr marL="971550" lvl="1" indent="-285750" algn="just" fontAlgn="base">
              <a:lnSpc>
                <a:spcPct val="125000"/>
              </a:lnSpc>
              <a:spcBef>
                <a:spcPts val="600"/>
              </a:spcBef>
            </a:pPr>
            <a:r>
              <a:rPr lang="fr-FR" sz="1600" b="1" i="0" dirty="0">
                <a:effectLst/>
                <a:cs typeface="Arial" panose="020B0604020202020204" pitchFamily="34" charset="0"/>
              </a:rPr>
              <a:t>Complication du déploiement </a:t>
            </a:r>
            <a:r>
              <a:rPr lang="fr-FR" sz="1600" b="0" i="0" dirty="0">
                <a:effectLst/>
                <a:cs typeface="Arial" panose="020B0604020202020204" pitchFamily="34" charset="0"/>
              </a:rPr>
              <a:t>: tout changement dans n’importe quelle module de l’application nécessite le redéploiement de toute l’application et menace, par conséquent, son fonctionnement intégral.</a:t>
            </a:r>
          </a:p>
          <a:p>
            <a:pPr marL="971550" lvl="1" indent="-285750" algn="just" fontAlgn="base">
              <a:lnSpc>
                <a:spcPct val="125000"/>
              </a:lnSpc>
              <a:spcBef>
                <a:spcPts val="600"/>
              </a:spcBef>
            </a:pPr>
            <a:r>
              <a:rPr lang="fr-FR" sz="1600" b="1" i="0" dirty="0">
                <a:effectLst/>
                <a:cs typeface="Arial" panose="020B0604020202020204" pitchFamily="34" charset="0"/>
              </a:rPr>
              <a:t>Scalabilité non optimisée : </a:t>
            </a:r>
            <a:r>
              <a:rPr lang="fr-FR" sz="1600" b="0" i="0" dirty="0">
                <a:effectLst/>
                <a:cs typeface="Arial" panose="020B0604020202020204" pitchFamily="34" charset="0"/>
              </a:rPr>
              <a:t>La seule façon d’accroître les performances d’une application conçue en architecture monolithique, suite à une augmentation de trafic par exemple, est de la redéployer plusieurs fois sur plusieurs serveurs. Or, dans la majorité des cas, on a besoin d’augmenter les performances d’une seule fonctionnalité de l’application. Mais en la redéployant sur plusieurs serveurs, on accroîtra les performances de toutes les fonctionnalités, ce qui peut être non-nécessaire et gaspiller les ressources de calcul.</a:t>
            </a:r>
          </a:p>
          <a:p>
            <a:pPr lvl="1" indent="0" algn="just" fontAlgn="base">
              <a:lnSpc>
                <a:spcPct val="125000"/>
              </a:lnSpc>
              <a:spcBef>
                <a:spcPts val="600"/>
              </a:spcBef>
              <a:buNone/>
            </a:pPr>
            <a:endParaRPr lang="fr-FR" sz="1600" b="0" i="0" dirty="0">
              <a:effectLst/>
              <a:cs typeface="Arial" panose="020B0604020202020204" pitchFamily="34" charset="0"/>
            </a:endParaRPr>
          </a:p>
          <a:p>
            <a:pPr algn="l" fontAlgn="base">
              <a:lnSpc>
                <a:spcPct val="125000"/>
              </a:lnSpc>
              <a:spcBef>
                <a:spcPts val="600"/>
              </a:spcBef>
            </a:pPr>
            <a:r>
              <a:rPr lang="fr-FR" sz="1600" b="0" i="0" dirty="0">
                <a:effectLst/>
                <a:cs typeface="Arial" panose="020B0604020202020204" pitchFamily="34" charset="0"/>
              </a:rPr>
              <a:t> </a:t>
            </a:r>
            <a:r>
              <a:rPr lang="fr-FR" sz="1400" dirty="0">
                <a:cs typeface="Arial" panose="020B0604020202020204" pitchFamily="34" charset="0"/>
                <a:sym typeface="Wingdings" panose="05000000000000000000" pitchFamily="2" charset="2"/>
              </a:rPr>
              <a:t></a:t>
            </a:r>
            <a:r>
              <a:rPr lang="fr-FR" sz="1600" b="1" dirty="0">
                <a:cs typeface="Arial" panose="020B0604020202020204" pitchFamily="34" charset="0"/>
                <a:sym typeface="Wingdings" panose="05000000000000000000" pitchFamily="2" charset="2"/>
              </a:rPr>
              <a:t> </a:t>
            </a:r>
            <a:r>
              <a:rPr lang="fr-FR" sz="1600" b="0" i="0" dirty="0">
                <a:effectLst/>
                <a:cs typeface="Arial" panose="020B0604020202020204" pitchFamily="34" charset="0"/>
              </a:rPr>
              <a:t>Ces deux difficultés principales ont donné naissance à l’architecture </a:t>
            </a:r>
            <a:r>
              <a:rPr lang="fr-FR" sz="1600" b="1" i="0" dirty="0">
                <a:effectLst/>
                <a:cs typeface="Arial" panose="020B0604020202020204" pitchFamily="34" charset="0"/>
              </a:rPr>
              <a:t>microservices </a:t>
            </a:r>
            <a:r>
              <a:rPr lang="fr-FR" sz="1600" b="0" i="0" dirty="0">
                <a:effectLst/>
                <a:cs typeface="Arial" panose="020B0604020202020204" pitchFamily="34" charset="0"/>
              </a:rPr>
              <a:t>.</a:t>
            </a:r>
          </a:p>
          <a:p>
            <a:endParaRPr lang="fr-FR" sz="1600" dirty="0"/>
          </a:p>
        </p:txBody>
      </p:sp>
      <p:sp>
        <p:nvSpPr>
          <p:cNvPr id="4" name="ZoneTexte 3">
            <a:extLst>
              <a:ext uri="{FF2B5EF4-FFF2-40B4-BE49-F238E27FC236}">
                <a16:creationId xmlns:a16="http://schemas.microsoft.com/office/drawing/2014/main" id="{2F804AAF-0DD3-8BC3-CAD0-AA1BE39F31E6}"/>
              </a:ext>
            </a:extLst>
          </p:cNvPr>
          <p:cNvSpPr txBox="1"/>
          <p:nvPr/>
        </p:nvSpPr>
        <p:spPr>
          <a:xfrm>
            <a:off x="188729" y="283293"/>
            <a:ext cx="4574658" cy="1231106"/>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dirty="0">
                <a:solidFill>
                  <a:srgbClr val="0070C0"/>
                </a:solidFill>
              </a:rPr>
              <a:t>Différence entre l’architecture monolithique et l’architecture des microservices ;</a:t>
            </a:r>
          </a:p>
          <a:p>
            <a:endParaRPr lang="fr-FR" b="1" dirty="0">
              <a:solidFill>
                <a:srgbClr val="007842"/>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Tree>
    <p:extLst>
      <p:ext uri="{BB962C8B-B14F-4D97-AF65-F5344CB8AC3E}">
        <p14:creationId xmlns:p14="http://schemas.microsoft.com/office/powerpoint/2010/main" val="16315350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283293"/>
            <a:ext cx="4574658" cy="1231106"/>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dirty="0">
                <a:solidFill>
                  <a:srgbClr val="0070C0"/>
                </a:solidFill>
              </a:rPr>
              <a:t>Différence entre l’architecture monolithique et l’architecture des microservices ;</a:t>
            </a:r>
          </a:p>
          <a:p>
            <a:endParaRPr lang="fr-FR" b="1" dirty="0">
              <a:solidFill>
                <a:srgbClr val="007842"/>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502321"/>
            <a:ext cx="10526713" cy="391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Architecture </a:t>
            </a: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microservice</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Alors qu’une application monolithique est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une seule unité unifiée</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une architecture microservices la décompose en un ensemble de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petites unités indépendantes. </a:t>
            </a:r>
          </a:p>
          <a:p>
            <a:pPr marL="0" marR="0" lvl="0" indent="0" algn="l" defTabSz="914400" rtl="0" eaLnBrk="1" fontAlgn="auto" latinLnBrk="0" hangingPunct="1">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Ces unités exécutent chaque processus d’application comme un service distinct. Ainsi, tous les services possèdent leur propre logique et leur propre base de données et exécutent les fonctions spécifiques.</a:t>
            </a:r>
          </a:p>
          <a:p>
            <a:endParaRPr lang="fr-FR" dirty="0"/>
          </a:p>
        </p:txBody>
      </p:sp>
      <p:pic>
        <p:nvPicPr>
          <p:cNvPr id="9" name="Picture 2" descr="Architecture Microservices – StackTrace">
            <a:extLst>
              <a:ext uri="{FF2B5EF4-FFF2-40B4-BE49-F238E27FC236}">
                <a16:creationId xmlns:a16="http://schemas.microsoft.com/office/drawing/2014/main" id="{7BCD647A-4E41-32FD-0929-E383C8253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2571" y="3217346"/>
            <a:ext cx="6468889" cy="3363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0070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D451EE4-A04E-D1F1-B1D7-C228851A11EE}"/>
              </a:ext>
            </a:extLst>
          </p:cNvPr>
          <p:cNvSpPr>
            <a:spLocks noGrp="1"/>
          </p:cNvSpPr>
          <p:nvPr>
            <p:ph type="body" sz="quarter" idx="10"/>
          </p:nvPr>
        </p:nvSpPr>
        <p:spPr>
          <a:xfrm>
            <a:off x="569354" y="1421600"/>
            <a:ext cx="11163467" cy="2038279"/>
          </a:xfrm>
        </p:spPr>
        <p:txBody>
          <a:bodyPr/>
          <a:lstStyle/>
          <a:p>
            <a:r>
              <a:rPr lang="fr-FR" sz="1600" b="1" i="0" u="none" strike="noStrike" dirty="0">
                <a:solidFill>
                  <a:srgbClr val="000000"/>
                </a:solidFill>
                <a:effectLst/>
                <a:latin typeface="Montserrat" panose="00000500000000000000" pitchFamily="2" charset="0"/>
              </a:rPr>
              <a:t>Exemple :</a:t>
            </a:r>
          </a:p>
          <a:p>
            <a:pPr>
              <a:spcBef>
                <a:spcPts val="600"/>
              </a:spcBef>
            </a:pPr>
            <a:r>
              <a:rPr lang="fr-FR" sz="1600" dirty="0">
                <a:cs typeface="Arial" panose="020B0604020202020204" pitchFamily="34" charset="0"/>
              </a:rPr>
              <a:t>Prenons l’exemple d’un site de vente en ligne des produits: l’application est composée de plusieurs modules, à savoir : client, produit et facture.</a:t>
            </a:r>
          </a:p>
          <a:p>
            <a:pPr>
              <a:spcBef>
                <a:spcPts val="600"/>
              </a:spcBef>
            </a:pPr>
            <a:r>
              <a:rPr lang="fr-FR" sz="1600" dirty="0">
                <a:cs typeface="Arial" panose="020B0604020202020204" pitchFamily="34" charset="0"/>
              </a:rPr>
              <a:t>Pour une application monolithique, ces modules seront déployés dans un seul serveur.  En revanche, pour une architecture microservices, chacun de ces modules constituera un service à part avec sa propre base de données. Ces services peuvent être déployés dans des infrastructures différents  (sur site, en cloud …)</a:t>
            </a:r>
          </a:p>
          <a:p>
            <a:pPr>
              <a:spcBef>
                <a:spcPts val="600"/>
              </a:spcBef>
            </a:pPr>
            <a:r>
              <a:rPr lang="fr-FR" sz="1600" dirty="0">
                <a:cs typeface="Arial" panose="020B0604020202020204" pitchFamily="34" charset="0"/>
              </a:rPr>
              <a:t>Ainsi, un dysfonctionnement du service « facture », par exemple, n’arrêtera pas le fonctionnement de l’ensemble du système.</a:t>
            </a:r>
            <a:endParaRPr lang="fr-FR" sz="1400" dirty="0">
              <a:cs typeface="Arial" panose="020B0604020202020204" pitchFamily="34" charset="0"/>
            </a:endParaRPr>
          </a:p>
        </p:txBody>
      </p:sp>
      <p:sp>
        <p:nvSpPr>
          <p:cNvPr id="4" name="ZoneTexte 3">
            <a:extLst>
              <a:ext uri="{FF2B5EF4-FFF2-40B4-BE49-F238E27FC236}">
                <a16:creationId xmlns:a16="http://schemas.microsoft.com/office/drawing/2014/main" id="{2F804AAF-0DD3-8BC3-CAD0-AA1BE39F31E6}"/>
              </a:ext>
            </a:extLst>
          </p:cNvPr>
          <p:cNvSpPr txBox="1"/>
          <p:nvPr/>
        </p:nvSpPr>
        <p:spPr>
          <a:xfrm>
            <a:off x="188729" y="283293"/>
            <a:ext cx="4574658" cy="1231106"/>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dirty="0">
                <a:solidFill>
                  <a:srgbClr val="0070C0"/>
                </a:solidFill>
              </a:rPr>
              <a:t>Différence entre l’architecture monolithique et l’architecture des microservices ;</a:t>
            </a:r>
          </a:p>
          <a:p>
            <a:endParaRPr lang="fr-FR" b="1" dirty="0">
              <a:solidFill>
                <a:srgbClr val="007842"/>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pic>
        <p:nvPicPr>
          <p:cNvPr id="7" name="Image 6">
            <a:extLst>
              <a:ext uri="{FF2B5EF4-FFF2-40B4-BE49-F238E27FC236}">
                <a16:creationId xmlns:a16="http://schemas.microsoft.com/office/drawing/2014/main" id="{C3E622CD-CE6F-A845-774D-CF055D90CE11}"/>
              </a:ext>
            </a:extLst>
          </p:cNvPr>
          <p:cNvPicPr>
            <a:picLocks noChangeAspect="1"/>
          </p:cNvPicPr>
          <p:nvPr/>
        </p:nvPicPr>
        <p:blipFill>
          <a:blip r:embed="rId4"/>
          <a:stretch>
            <a:fillRect/>
          </a:stretch>
        </p:blipFill>
        <p:spPr>
          <a:xfrm>
            <a:off x="3405188" y="3562432"/>
            <a:ext cx="5491798" cy="2949880"/>
          </a:xfrm>
          <a:prstGeom prst="rect">
            <a:avLst/>
          </a:prstGeom>
        </p:spPr>
      </p:pic>
    </p:spTree>
    <p:extLst>
      <p:ext uri="{BB962C8B-B14F-4D97-AF65-F5344CB8AC3E}">
        <p14:creationId xmlns:p14="http://schemas.microsoft.com/office/powerpoint/2010/main" val="11921858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9F4C3F5-D070-A4D1-1621-5C36798F766E}"/>
              </a:ext>
            </a:extLst>
          </p:cNvPr>
          <p:cNvSpPr txBox="1"/>
          <p:nvPr/>
        </p:nvSpPr>
        <p:spPr>
          <a:xfrm>
            <a:off x="6270274" y="2391820"/>
            <a:ext cx="5776414" cy="1708160"/>
          </a:xfrm>
          <a:prstGeom prst="rect">
            <a:avLst/>
          </a:prstGeom>
          <a:noFill/>
        </p:spPr>
        <p:txBody>
          <a:bodyPr wrap="square">
            <a:spAutoFit/>
          </a:bodyPr>
          <a:lstStyle/>
          <a:p>
            <a:pPr marL="342900" indent="-342900">
              <a:spcBef>
                <a:spcPts val="600"/>
              </a:spcBef>
              <a:buFont typeface="+mj-lt"/>
              <a:buAutoNum type="arabicPeriod"/>
            </a:pPr>
            <a:r>
              <a:rPr lang="fr-FR" dirty="0">
                <a:solidFill>
                  <a:srgbClr val="BFBFBF"/>
                </a:solidFill>
              </a:rPr>
              <a:t>Différence entre l’architecture monolithique et l’architecture des microservices ;</a:t>
            </a:r>
          </a:p>
          <a:p>
            <a:pPr marL="342900" indent="-342900">
              <a:spcBef>
                <a:spcPts val="600"/>
              </a:spcBef>
              <a:buFont typeface="+mj-lt"/>
              <a:buAutoNum type="arabicPeriod"/>
            </a:pPr>
            <a:r>
              <a:rPr lang="fr-FR" b="1" dirty="0">
                <a:solidFill>
                  <a:srgbClr val="FF7800"/>
                </a:solidFill>
              </a:rPr>
              <a:t>Concepts de base;</a:t>
            </a:r>
          </a:p>
          <a:p>
            <a:pPr marL="342900" indent="-342900">
              <a:spcBef>
                <a:spcPts val="600"/>
              </a:spcBef>
              <a:buFont typeface="+mj-lt"/>
              <a:buAutoNum type="arabicPeriod"/>
            </a:pPr>
            <a:r>
              <a:rPr lang="fr-FR" dirty="0">
                <a:solidFill>
                  <a:srgbClr val="BFBFBF"/>
                </a:solidFill>
              </a:rPr>
              <a:t>Architecture ;</a:t>
            </a:r>
          </a:p>
          <a:p>
            <a:pPr marL="342900" indent="-342900">
              <a:spcBef>
                <a:spcPts val="600"/>
              </a:spcBef>
              <a:buFont typeface="+mj-lt"/>
              <a:buAutoNum type="arabicPeriod"/>
            </a:pPr>
            <a:r>
              <a:rPr lang="fr-FR" dirty="0">
                <a:solidFill>
                  <a:srgbClr val="BFBFBF"/>
                </a:solidFill>
              </a:rPr>
              <a:t>Exemples ;</a:t>
            </a:r>
          </a:p>
        </p:txBody>
      </p:sp>
      <p:pic>
        <p:nvPicPr>
          <p:cNvPr id="5" name="Image 4">
            <a:extLst>
              <a:ext uri="{FF2B5EF4-FFF2-40B4-BE49-F238E27FC236}">
                <a16:creationId xmlns:a16="http://schemas.microsoft.com/office/drawing/2014/main" id="{D5563BFF-8AE2-205A-F4F6-AAB257C3FB7B}"/>
              </a:ext>
            </a:extLst>
          </p:cNvPr>
          <p:cNvPicPr>
            <a:picLocks noChangeAspect="1"/>
          </p:cNvPicPr>
          <p:nvPr/>
        </p:nvPicPr>
        <p:blipFill>
          <a:blip r:embed="rId2"/>
          <a:stretch>
            <a:fillRect/>
          </a:stretch>
        </p:blipFill>
        <p:spPr>
          <a:xfrm>
            <a:off x="6270274" y="487615"/>
            <a:ext cx="5584420" cy="1493649"/>
          </a:xfrm>
          <a:prstGeom prst="rect">
            <a:avLst/>
          </a:prstGeom>
        </p:spPr>
      </p:pic>
    </p:spTree>
    <p:extLst>
      <p:ext uri="{BB962C8B-B14F-4D97-AF65-F5344CB8AC3E}">
        <p14:creationId xmlns:p14="http://schemas.microsoft.com/office/powerpoint/2010/main" val="34690989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67963"/>
            <a:ext cx="4574658" cy="677108"/>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dirty="0">
                <a:solidFill>
                  <a:srgbClr val="0070C0"/>
                </a:solidFill>
              </a:rPr>
              <a:t>Concepts de base</a:t>
            </a:r>
            <a:endParaRPr lang="fr-FR" b="1" dirty="0">
              <a:solidFill>
                <a:srgbClr val="007842"/>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502320"/>
            <a:ext cx="10526713" cy="51716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base"/>
            <a:r>
              <a:rPr lang="fr-FR" sz="1600" b="1" i="0" dirty="0">
                <a:effectLst/>
              </a:rPr>
              <a:t>Principe :</a:t>
            </a:r>
            <a:endParaRPr lang="fr-FR" sz="1600" b="0" i="0" dirty="0">
              <a:effectLst/>
            </a:endParaRPr>
          </a:p>
          <a:p>
            <a:pPr algn="just"/>
            <a:r>
              <a:rPr lang="fr-FR" sz="1600" b="0" i="0" dirty="0">
                <a:effectLst/>
              </a:rPr>
              <a:t>L'architecture Microservices propose une solution en principe simple : </a:t>
            </a:r>
            <a:r>
              <a:rPr lang="fr-FR" sz="1600" b="1" i="0" dirty="0">
                <a:effectLst/>
              </a:rPr>
              <a:t>découper</a:t>
            </a:r>
            <a:r>
              <a:rPr lang="fr-FR" sz="1600" b="0" i="0" dirty="0">
                <a:effectLst/>
              </a:rPr>
              <a:t> une application en </a:t>
            </a:r>
            <a:r>
              <a:rPr lang="fr-FR" sz="1600" b="1" i="0" dirty="0">
                <a:effectLst/>
              </a:rPr>
              <a:t>petits services</a:t>
            </a:r>
            <a:r>
              <a:rPr lang="fr-FR" sz="1600" b="0" i="0" dirty="0">
                <a:effectLst/>
              </a:rPr>
              <a:t>, appelés Microservices,</a:t>
            </a:r>
            <a:r>
              <a:rPr lang="fr-FR" sz="1600" b="1" i="0" dirty="0">
                <a:effectLst/>
              </a:rPr>
              <a:t> parfaitement autonomes</a:t>
            </a:r>
            <a:r>
              <a:rPr lang="fr-FR" sz="1600" b="0" i="0" dirty="0">
                <a:effectLst/>
              </a:rPr>
              <a:t>, qui exposent une API que les autres microservices pourront consommer. </a:t>
            </a:r>
            <a:endParaRPr lang="fr-FR" sz="1600" dirty="0"/>
          </a:p>
        </p:txBody>
      </p:sp>
      <p:pic>
        <p:nvPicPr>
          <p:cNvPr id="1026" name="Picture 2" descr="C'est un schéma simplifié d'une application basée sur l'architecture Microservices. L'interface utilisateur fait appel à un microservice pour chaque composant à renseigner : les microservices A, B et C correspondent chacun à une fonctionnalité en p">
            <a:extLst>
              <a:ext uri="{FF2B5EF4-FFF2-40B4-BE49-F238E27FC236}">
                <a16:creationId xmlns:a16="http://schemas.microsoft.com/office/drawing/2014/main" id="{BB85A77A-D47F-DE0F-98AA-2D9FCE6FA9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280" y="2506953"/>
            <a:ext cx="6456219" cy="295405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E3EA871-9099-ED8B-B746-2521C44B4D15}"/>
              </a:ext>
            </a:extLst>
          </p:cNvPr>
          <p:cNvSpPr txBox="1"/>
          <p:nvPr/>
        </p:nvSpPr>
        <p:spPr>
          <a:xfrm>
            <a:off x="569354" y="5528861"/>
            <a:ext cx="11053293" cy="1077218"/>
          </a:xfrm>
          <a:prstGeom prst="rect">
            <a:avLst/>
          </a:prstGeom>
          <a:noFill/>
        </p:spPr>
        <p:txBody>
          <a:bodyPr wrap="square">
            <a:spAutoFit/>
          </a:bodyPr>
          <a:lstStyle/>
          <a:p>
            <a:pPr algn="just"/>
            <a:r>
              <a:rPr lang="fr-FR" sz="1600" b="0" i="0" dirty="0">
                <a:effectLst/>
                <a:latin typeface="+mj-lt"/>
              </a:rPr>
              <a:t>Cette application affiche par exemple un produit à vendre. Cette fiche produit est donc constituée par exemple d'une photo, d'un descriptif et d'un prix. Dans le schéma, l'interface utilisateur fait appel à un </a:t>
            </a:r>
            <a:r>
              <a:rPr lang="fr-FR" sz="1600" b="0" i="0" dirty="0" err="1">
                <a:effectLst/>
                <a:latin typeface="+mj-lt"/>
              </a:rPr>
              <a:t>microservice</a:t>
            </a:r>
            <a:r>
              <a:rPr lang="fr-FR" sz="1600" b="0" i="0" dirty="0">
                <a:effectLst/>
                <a:latin typeface="+mj-lt"/>
              </a:rPr>
              <a:t> pour chaque composant à renseigner. Ainsi, celle-ci peut faire une requête REST au </a:t>
            </a:r>
            <a:r>
              <a:rPr lang="fr-FR" sz="1600" b="1" i="0" dirty="0" err="1">
                <a:effectLst/>
                <a:latin typeface="+mj-lt"/>
              </a:rPr>
              <a:t>microservice</a:t>
            </a:r>
            <a:r>
              <a:rPr lang="fr-FR" sz="1600" b="1" i="0" dirty="0">
                <a:effectLst/>
                <a:latin typeface="+mj-lt"/>
              </a:rPr>
              <a:t> A</a:t>
            </a:r>
            <a:r>
              <a:rPr lang="fr-FR" sz="1600" b="0" i="0" dirty="0">
                <a:effectLst/>
                <a:latin typeface="+mj-lt"/>
              </a:rPr>
              <a:t>, qui s'occupe de la gestion des photos des produits, afin d'obtenir celles correspondant au produit à afficher. De même, les </a:t>
            </a:r>
            <a:r>
              <a:rPr lang="fr-FR" sz="1600" b="1" i="0" dirty="0" err="1">
                <a:effectLst/>
                <a:latin typeface="+mj-lt"/>
              </a:rPr>
              <a:t>microservices</a:t>
            </a:r>
            <a:r>
              <a:rPr lang="fr-FR" sz="1600" b="1" i="0" dirty="0">
                <a:effectLst/>
                <a:latin typeface="+mj-lt"/>
              </a:rPr>
              <a:t> B et C</a:t>
            </a:r>
            <a:r>
              <a:rPr lang="fr-FR" sz="1600" b="0" i="0" dirty="0">
                <a:effectLst/>
                <a:latin typeface="+mj-lt"/>
              </a:rPr>
              <a:t> s'occupent respectivement des descriptifs et des prix.</a:t>
            </a:r>
            <a:endParaRPr lang="fr-FR" sz="1600" dirty="0">
              <a:latin typeface="+mj-lt"/>
            </a:endParaRPr>
          </a:p>
        </p:txBody>
      </p:sp>
    </p:spTree>
    <p:extLst>
      <p:ext uri="{BB962C8B-B14F-4D97-AF65-F5344CB8AC3E}">
        <p14:creationId xmlns:p14="http://schemas.microsoft.com/office/powerpoint/2010/main" val="14674584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67963"/>
            <a:ext cx="4574658" cy="677108"/>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dirty="0">
                <a:solidFill>
                  <a:srgbClr val="0070C0"/>
                </a:solidFill>
              </a:rPr>
              <a:t>Concepts de base</a:t>
            </a:r>
            <a:endParaRPr lang="fr-FR" b="1" dirty="0">
              <a:solidFill>
                <a:srgbClr val="007842"/>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4" y="1502320"/>
            <a:ext cx="6773848" cy="51716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just"/>
            <a:r>
              <a:rPr lang="fr-FR" sz="1600" b="1" i="0" dirty="0">
                <a:effectLst/>
                <a:latin typeface="+mj-lt"/>
              </a:rPr>
              <a:t>Agilité technologique : </a:t>
            </a:r>
          </a:p>
          <a:p>
            <a:pPr marL="285750" indent="-285750" algn="just">
              <a:buFont typeface="Arial" panose="020B0604020202020204" pitchFamily="34" charset="0"/>
              <a:buChar char="•"/>
            </a:pPr>
            <a:r>
              <a:rPr lang="fr-FR" sz="1600" i="0" dirty="0">
                <a:effectLst/>
                <a:latin typeface="+mj-lt"/>
              </a:rPr>
              <a:t>Le choix technologique dans une architecture Microservices est totalement ouvert. Il dépend majoritairement des besoins, de la taille des équipes et de leurs compétences et peut être adapté aux besoins spécifiques de chaque micro-service</a:t>
            </a:r>
          </a:p>
          <a:p>
            <a:pPr marL="285750" indent="-285750" algn="just">
              <a:buFont typeface="Arial" panose="020B0604020202020204" pitchFamily="34" charset="0"/>
              <a:buChar char="•"/>
            </a:pPr>
            <a:r>
              <a:rPr lang="fr-FR" sz="1600" i="0" dirty="0">
                <a:effectLst/>
                <a:latin typeface="+mj-lt"/>
              </a:rPr>
              <a:t>Chaque </a:t>
            </a:r>
            <a:r>
              <a:rPr lang="fr-FR" sz="1600" i="0" dirty="0" err="1">
                <a:effectLst/>
                <a:latin typeface="+mj-lt"/>
              </a:rPr>
              <a:t>microservice</a:t>
            </a:r>
            <a:r>
              <a:rPr lang="fr-FR" sz="1600" i="0" dirty="0">
                <a:effectLst/>
                <a:latin typeface="+mj-lt"/>
              </a:rPr>
              <a:t> est parfaitement </a:t>
            </a:r>
            <a:r>
              <a:rPr lang="fr-FR" sz="1600" b="1" i="0" dirty="0">
                <a:effectLst/>
                <a:latin typeface="+mj-lt"/>
              </a:rPr>
              <a:t>autonome :</a:t>
            </a:r>
            <a:r>
              <a:rPr lang="fr-FR" sz="1600" b="0" i="0" dirty="0">
                <a:effectLst/>
                <a:latin typeface="+mj-lt"/>
              </a:rPr>
              <a:t> il a sa propre base de données, son propre serveur d'application (Apache, Tomcat, </a:t>
            </a:r>
            <a:r>
              <a:rPr lang="fr-FR" sz="1600" b="0" i="0" dirty="0" err="1">
                <a:effectLst/>
                <a:latin typeface="+mj-lt"/>
              </a:rPr>
              <a:t>Jetty</a:t>
            </a:r>
            <a:r>
              <a:rPr lang="fr-FR" sz="1600" b="0" i="0" dirty="0">
                <a:effectLst/>
                <a:latin typeface="+mj-lt"/>
              </a:rPr>
              <a:t>, etc.), ses propres librairies …</a:t>
            </a:r>
          </a:p>
          <a:p>
            <a:pPr marL="271463" algn="just"/>
            <a:r>
              <a:rPr lang="fr-FR" sz="1600" b="0" i="0" dirty="0">
                <a:effectLst/>
                <a:latin typeface="+mj-lt"/>
              </a:rPr>
              <a:t>La plupart du temps, ces microservices sont chacun dans un container </a:t>
            </a:r>
            <a:r>
              <a:rPr lang="fr-FR" sz="1600" b="0" i="0" u="sng" dirty="0">
                <a:solidFill>
                  <a:srgbClr val="7451EB"/>
                </a:solidFill>
                <a:effectLst/>
                <a:latin typeface="+mj-lt"/>
                <a:hlinkClick r:id="rId4"/>
              </a:rPr>
              <a:t>Docker</a:t>
            </a:r>
            <a:r>
              <a:rPr lang="fr-FR" sz="1600" b="0" i="0" dirty="0">
                <a:effectLst/>
                <a:latin typeface="+mj-lt"/>
              </a:rPr>
              <a:t>, ils sont donc totalement indépendants y compris vis-à-vis de la machine sur laquelle ils tournent.</a:t>
            </a:r>
          </a:p>
          <a:p>
            <a:pPr marL="271463" algn="just"/>
            <a:r>
              <a:rPr lang="fr-FR" sz="1600" b="0" i="0" dirty="0">
                <a:effectLst/>
              </a:rPr>
              <a:t>L’utilisation de conteneurs, permettra ainsi un déploiement continue et rapide des microservices.</a:t>
            </a:r>
            <a:endParaRPr lang="fr-FR" sz="1600" b="0" i="0" dirty="0">
              <a:effectLst/>
              <a:latin typeface="+mj-lt"/>
            </a:endParaRPr>
          </a:p>
          <a:p>
            <a:pPr algn="l"/>
            <a:r>
              <a:rPr lang="fr-FR" sz="1600" b="0" i="0" dirty="0">
                <a:effectLst/>
                <a:latin typeface="+mj-lt"/>
              </a:rPr>
              <a:t>Voici un exemple simplifié d’une architecture </a:t>
            </a:r>
            <a:r>
              <a:rPr lang="fr-FR" sz="1600" b="0" i="0" dirty="0" err="1">
                <a:effectLst/>
                <a:latin typeface="+mj-lt"/>
              </a:rPr>
              <a:t>microservice</a:t>
            </a:r>
            <a:r>
              <a:rPr lang="fr-FR" sz="1600" b="0" i="0" dirty="0">
                <a:effectLst/>
                <a:latin typeface="+mj-lt"/>
              </a:rPr>
              <a:t> :</a:t>
            </a:r>
          </a:p>
        </p:txBody>
      </p:sp>
      <p:pic>
        <p:nvPicPr>
          <p:cNvPr id="9" name="Image 8">
            <a:extLst>
              <a:ext uri="{FF2B5EF4-FFF2-40B4-BE49-F238E27FC236}">
                <a16:creationId xmlns:a16="http://schemas.microsoft.com/office/drawing/2014/main" id="{0DFC2CF6-486A-3593-7A44-BBB5397704F2}"/>
              </a:ext>
            </a:extLst>
          </p:cNvPr>
          <p:cNvPicPr>
            <a:picLocks noChangeAspect="1"/>
          </p:cNvPicPr>
          <p:nvPr/>
        </p:nvPicPr>
        <p:blipFill>
          <a:blip r:embed="rId5"/>
          <a:stretch>
            <a:fillRect/>
          </a:stretch>
        </p:blipFill>
        <p:spPr>
          <a:xfrm>
            <a:off x="7610201" y="1502319"/>
            <a:ext cx="3883716" cy="5009993"/>
          </a:xfrm>
          <a:prstGeom prst="rect">
            <a:avLst/>
          </a:prstGeom>
        </p:spPr>
      </p:pic>
    </p:spTree>
    <p:extLst>
      <p:ext uri="{BB962C8B-B14F-4D97-AF65-F5344CB8AC3E}">
        <p14:creationId xmlns:p14="http://schemas.microsoft.com/office/powerpoint/2010/main" val="16229585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67963"/>
            <a:ext cx="4574658" cy="677108"/>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dirty="0">
                <a:solidFill>
                  <a:srgbClr val="0070C0"/>
                </a:solidFill>
              </a:rPr>
              <a:t>Concepts de base</a:t>
            </a:r>
            <a:endParaRPr lang="fr-FR" b="1" dirty="0">
              <a:solidFill>
                <a:srgbClr val="007842"/>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502320"/>
            <a:ext cx="10526713" cy="51716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base"/>
            <a:r>
              <a:rPr lang="fr-FR" sz="1600" b="1" i="0" dirty="0">
                <a:effectLst/>
              </a:rPr>
              <a:t>Le ‘Time to </a:t>
            </a:r>
            <a:r>
              <a:rPr lang="fr-FR" sz="1600" b="1" i="0" dirty="0" err="1">
                <a:effectLst/>
              </a:rPr>
              <a:t>market</a:t>
            </a:r>
            <a:r>
              <a:rPr lang="fr-FR" sz="1600" b="1" i="0" dirty="0">
                <a:effectLst/>
              </a:rPr>
              <a:t>’</a:t>
            </a:r>
          </a:p>
          <a:p>
            <a:pPr marL="285750" indent="-285750" algn="l" fontAlgn="base">
              <a:buFont typeface="Arial" panose="020B0604020202020204" pitchFamily="34" charset="0"/>
              <a:buChar char="•"/>
            </a:pPr>
            <a:r>
              <a:rPr lang="fr-FR" sz="1600" b="0" i="0" dirty="0">
                <a:effectLst/>
              </a:rPr>
              <a:t>Les microservices peuvent être mis à jour, étendus et déployés indépendamment les uns des autres et par conséquent, beaucoup plus rapidement</a:t>
            </a:r>
          </a:p>
          <a:p>
            <a:pPr marL="285750" indent="-285750" algn="l" fontAlgn="base">
              <a:buFont typeface="Arial" panose="020B0604020202020204" pitchFamily="34" charset="0"/>
              <a:buChar char="•"/>
            </a:pPr>
            <a:r>
              <a:rPr lang="fr-FR" sz="1600" b="0" i="0" dirty="0">
                <a:effectLst/>
              </a:rPr>
              <a:t>L’indépendance fonctionnelle et technique des microservices permet l’autonomie de l’équipe en charge sur l’ensemble des phases du cycle de vie (développement, tests, déploiement, et exploitation), et favorise par conséquent l’agilité et la réactivité</a:t>
            </a:r>
          </a:p>
        </p:txBody>
      </p:sp>
    </p:spTree>
    <p:extLst>
      <p:ext uri="{BB962C8B-B14F-4D97-AF65-F5344CB8AC3E}">
        <p14:creationId xmlns:p14="http://schemas.microsoft.com/office/powerpoint/2010/main" val="40781211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67963"/>
            <a:ext cx="4574658" cy="677108"/>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dirty="0">
                <a:solidFill>
                  <a:srgbClr val="0070C0"/>
                </a:solidFill>
              </a:rPr>
              <a:t>Concepts de base</a:t>
            </a:r>
            <a:endParaRPr lang="fr-FR" b="1" dirty="0">
              <a:solidFill>
                <a:srgbClr val="007842"/>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502320"/>
            <a:ext cx="10526713" cy="51716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base"/>
            <a:r>
              <a:rPr lang="fr-FR" sz="1600" b="1" i="0" dirty="0">
                <a:effectLst/>
              </a:rPr>
              <a:t>Déploiement ciblé :</a:t>
            </a:r>
          </a:p>
          <a:p>
            <a:pPr marL="285750" indent="-285750" algn="l" fontAlgn="base">
              <a:buFont typeface="Arial" panose="020B0604020202020204" pitchFamily="34" charset="0"/>
              <a:buChar char="•"/>
            </a:pPr>
            <a:r>
              <a:rPr lang="fr-FR" sz="1600" b="0" i="0" dirty="0">
                <a:effectLst/>
                <a:latin typeface="+mj-lt"/>
              </a:rPr>
              <a:t>Evolution d’une certaine partie sans tout redéployer</a:t>
            </a:r>
          </a:p>
          <a:p>
            <a:pPr marL="285750" indent="-285750" algn="l" fontAlgn="base">
              <a:buFont typeface="Arial" panose="020B0604020202020204" pitchFamily="34" charset="0"/>
              <a:buChar char="•"/>
            </a:pPr>
            <a:r>
              <a:rPr lang="fr-FR" sz="1600" b="0" i="0" dirty="0">
                <a:effectLst/>
                <a:latin typeface="+mj-lt"/>
              </a:rPr>
              <a:t>Un seul livrable à partir d’un seul code source</a:t>
            </a:r>
          </a:p>
          <a:p>
            <a:pPr marL="285750" indent="-285750" algn="l" fontAlgn="base">
              <a:buFont typeface="Arial" panose="020B0604020202020204" pitchFamily="34" charset="0"/>
              <a:buChar char="•"/>
            </a:pPr>
            <a:r>
              <a:rPr lang="fr-FR" sz="1600" b="0" i="0" dirty="0">
                <a:effectLst/>
                <a:latin typeface="+mj-lt"/>
              </a:rPr>
              <a:t>Moins de coordination entre équipe quand il y a un seul déploiement</a:t>
            </a:r>
          </a:p>
          <a:p>
            <a:pPr marL="971550" lvl="1" indent="-285750" fontAlgn="base">
              <a:buFont typeface="Wingdings" panose="05000000000000000000" pitchFamily="2" charset="2"/>
              <a:buChar char="Ø"/>
            </a:pPr>
            <a:r>
              <a:rPr lang="fr-FR" sz="1600" b="0" i="0" dirty="0">
                <a:effectLst/>
                <a:latin typeface="+mj-lt"/>
              </a:rPr>
              <a:t>Plus souvent</a:t>
            </a:r>
          </a:p>
          <a:p>
            <a:pPr marL="971550" lvl="1" indent="-285750" fontAlgn="base">
              <a:buFont typeface="Wingdings" panose="05000000000000000000" pitchFamily="2" charset="2"/>
              <a:buChar char="Ø"/>
            </a:pPr>
            <a:r>
              <a:rPr lang="fr-FR" sz="1600" b="0" i="0" dirty="0">
                <a:effectLst/>
                <a:latin typeface="+mj-lt"/>
              </a:rPr>
              <a:t>Moins de risque</a:t>
            </a:r>
          </a:p>
          <a:p>
            <a:pPr marL="971550" lvl="1" indent="-285750" fontAlgn="base">
              <a:buFont typeface="Wingdings" panose="05000000000000000000" pitchFamily="2" charset="2"/>
              <a:buChar char="Ø"/>
            </a:pPr>
            <a:r>
              <a:rPr lang="fr-FR" sz="1600" b="0" i="0" dirty="0">
                <a:effectLst/>
                <a:latin typeface="+mj-lt"/>
              </a:rPr>
              <a:t>Plus rapide</a:t>
            </a:r>
            <a:endParaRPr lang="fr-FR" sz="1600" b="0" i="0" dirty="0">
              <a:effectLst/>
            </a:endParaRPr>
          </a:p>
        </p:txBody>
      </p:sp>
      <p:pic>
        <p:nvPicPr>
          <p:cNvPr id="5" name="Image 4">
            <a:extLst>
              <a:ext uri="{FF2B5EF4-FFF2-40B4-BE49-F238E27FC236}">
                <a16:creationId xmlns:a16="http://schemas.microsoft.com/office/drawing/2014/main" id="{10583F3B-0646-3794-321D-DC9BA8ABD6AC}"/>
              </a:ext>
            </a:extLst>
          </p:cNvPr>
          <p:cNvPicPr>
            <a:picLocks noChangeAspect="1"/>
          </p:cNvPicPr>
          <p:nvPr/>
        </p:nvPicPr>
        <p:blipFill rotWithShape="1">
          <a:blip r:embed="rId4"/>
          <a:srcRect l="56426"/>
          <a:stretch/>
        </p:blipFill>
        <p:spPr>
          <a:xfrm>
            <a:off x="7401826" y="1905802"/>
            <a:ext cx="3877155" cy="4071486"/>
          </a:xfrm>
          <a:prstGeom prst="rect">
            <a:avLst/>
          </a:prstGeom>
        </p:spPr>
      </p:pic>
    </p:spTree>
    <p:extLst>
      <p:ext uri="{BB962C8B-B14F-4D97-AF65-F5344CB8AC3E}">
        <p14:creationId xmlns:p14="http://schemas.microsoft.com/office/powerpoint/2010/main" val="118680760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67963"/>
            <a:ext cx="4574658" cy="677108"/>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dirty="0">
                <a:solidFill>
                  <a:srgbClr val="0070C0"/>
                </a:solidFill>
              </a:rPr>
              <a:t>Concepts de base</a:t>
            </a:r>
            <a:endParaRPr lang="fr-FR" b="1" dirty="0">
              <a:solidFill>
                <a:srgbClr val="007842"/>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502320"/>
            <a:ext cx="10526713" cy="51716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base"/>
            <a:r>
              <a:rPr lang="fr-FR" sz="1600" b="1" i="0" dirty="0">
                <a:effectLst/>
              </a:rPr>
              <a:t>Mise à l'échelle (Scalabilité up/down) :</a:t>
            </a:r>
          </a:p>
          <a:p>
            <a:pPr algn="l" fontAlgn="base"/>
            <a:r>
              <a:rPr lang="fr-FR" sz="1600" dirty="0"/>
              <a:t>Selon le trafic du système, on peut ajouter des instances d’un </a:t>
            </a:r>
            <a:r>
              <a:rPr lang="fr-FR" sz="1600" dirty="0" err="1"/>
              <a:t>microservice</a:t>
            </a:r>
            <a:r>
              <a:rPr lang="fr-FR" sz="1600" dirty="0"/>
              <a:t> ou en détruire.</a:t>
            </a:r>
          </a:p>
          <a:p>
            <a:pPr algn="l" fontAlgn="base"/>
            <a:r>
              <a:rPr lang="fr-FR" sz="1600" i="0" dirty="0">
                <a:effectLst/>
              </a:rPr>
              <a:t>Prenons l’exemple de l’événement «</a:t>
            </a:r>
            <a:r>
              <a:rPr lang="fr-FR" sz="1600" dirty="0"/>
              <a:t>B</a:t>
            </a:r>
            <a:r>
              <a:rPr lang="fr-FR" sz="1600" i="0" dirty="0">
                <a:effectLst/>
              </a:rPr>
              <a:t>lack Friday » de Amazon :</a:t>
            </a:r>
          </a:p>
          <a:p>
            <a:pPr marL="285750" indent="-285750" algn="l" fontAlgn="base">
              <a:buFont typeface="Arial" panose="020B0604020202020204" pitchFamily="34" charset="0"/>
              <a:buChar char="•"/>
            </a:pPr>
            <a:r>
              <a:rPr lang="fr-FR" sz="1600" dirty="0"/>
              <a:t>Les services </a:t>
            </a:r>
            <a:r>
              <a:rPr lang="fr-FR" sz="1600" b="1" i="1" dirty="0"/>
              <a:t>produits</a:t>
            </a:r>
            <a:r>
              <a:rPr lang="fr-FR" sz="1600" dirty="0"/>
              <a:t> et </a:t>
            </a:r>
            <a:r>
              <a:rPr lang="fr-FR" sz="1600" b="1" i="1" dirty="0"/>
              <a:t>commandes</a:t>
            </a:r>
            <a:r>
              <a:rPr lang="fr-FR" sz="1600" dirty="0"/>
              <a:t>, par exemple, seront sollicités plus que les services de </a:t>
            </a:r>
            <a:r>
              <a:rPr lang="fr-FR" sz="1600" b="1" i="1" dirty="0"/>
              <a:t>notifications</a:t>
            </a:r>
            <a:r>
              <a:rPr lang="fr-FR" sz="1600" dirty="0"/>
              <a:t> et </a:t>
            </a:r>
            <a:r>
              <a:rPr lang="fr-FR" sz="1600" b="1" i="1" dirty="0"/>
              <a:t>évaluation.</a:t>
            </a:r>
            <a:r>
              <a:rPr lang="fr-FR" sz="1600" dirty="0"/>
              <a:t> </a:t>
            </a:r>
          </a:p>
          <a:p>
            <a:pPr marL="285750" indent="-285750" fontAlgn="base">
              <a:buFont typeface="Arial" panose="020B0604020202020204" pitchFamily="34" charset="0"/>
              <a:buChar char="•"/>
            </a:pPr>
            <a:r>
              <a:rPr lang="fr-FR" sz="1600" dirty="0"/>
              <a:t>Comme chaque </a:t>
            </a:r>
            <a:r>
              <a:rPr lang="fr-FR" sz="1600" dirty="0" err="1"/>
              <a:t>microservice</a:t>
            </a:r>
            <a:r>
              <a:rPr lang="fr-FR" sz="1600" dirty="0"/>
              <a:t> est isolée, on a la possibilité de multiplier le nombre d’instances des services les plus demandées , ici : </a:t>
            </a:r>
            <a:r>
              <a:rPr lang="fr-FR" sz="1600" b="1" i="1" dirty="0"/>
              <a:t>produits</a:t>
            </a:r>
            <a:r>
              <a:rPr lang="fr-FR" sz="1600" dirty="0"/>
              <a:t> et </a:t>
            </a:r>
            <a:r>
              <a:rPr lang="fr-FR" sz="1600" b="1" i="1" dirty="0"/>
              <a:t>commandes </a:t>
            </a:r>
            <a:r>
              <a:rPr lang="fr-FR" dirty="0">
                <a:sym typeface="Wingdings" panose="05000000000000000000" pitchFamily="2" charset="2"/>
              </a:rPr>
              <a:t> </a:t>
            </a:r>
            <a:r>
              <a:rPr lang="fr-FR" sz="1600" b="1" i="0" dirty="0">
                <a:effectLst/>
              </a:rPr>
              <a:t>Scalabilité up</a:t>
            </a:r>
            <a:endParaRPr lang="fr-FR" sz="1600" dirty="0"/>
          </a:p>
          <a:p>
            <a:pPr marL="285750" indent="-285750" fontAlgn="base">
              <a:buFont typeface="Arial" panose="020B0604020202020204" pitchFamily="34" charset="0"/>
              <a:buChar char="•"/>
            </a:pPr>
            <a:r>
              <a:rPr lang="fr-FR" sz="1600" dirty="0"/>
              <a:t>A la fin de cet événement, étant donné que le nombre d’utilisateurs diminuera, les instances créées, suite à l’événement de black Friday » peuvent être détruite </a:t>
            </a:r>
            <a:r>
              <a:rPr lang="fr-FR" dirty="0">
                <a:sym typeface="Wingdings" panose="05000000000000000000" pitchFamily="2" charset="2"/>
              </a:rPr>
              <a:t> </a:t>
            </a:r>
            <a:r>
              <a:rPr lang="fr-FR" sz="1600" b="1" dirty="0"/>
              <a:t>Scalabilité down</a:t>
            </a:r>
          </a:p>
          <a:p>
            <a:pPr fontAlgn="base"/>
            <a:endParaRPr lang="fr-FR" sz="1600" dirty="0"/>
          </a:p>
        </p:txBody>
      </p:sp>
      <p:pic>
        <p:nvPicPr>
          <p:cNvPr id="8" name="Image 7">
            <a:extLst>
              <a:ext uri="{FF2B5EF4-FFF2-40B4-BE49-F238E27FC236}">
                <a16:creationId xmlns:a16="http://schemas.microsoft.com/office/drawing/2014/main" id="{90665993-844C-E015-C702-92F8FFE8C830}"/>
              </a:ext>
            </a:extLst>
          </p:cNvPr>
          <p:cNvPicPr>
            <a:picLocks noChangeAspect="1"/>
          </p:cNvPicPr>
          <p:nvPr/>
        </p:nvPicPr>
        <p:blipFill>
          <a:blip r:embed="rId4"/>
          <a:stretch>
            <a:fillRect/>
          </a:stretch>
        </p:blipFill>
        <p:spPr>
          <a:xfrm>
            <a:off x="3679653" y="4184868"/>
            <a:ext cx="5117339" cy="2341624"/>
          </a:xfrm>
          <a:prstGeom prst="rect">
            <a:avLst/>
          </a:prstGeom>
        </p:spPr>
      </p:pic>
    </p:spTree>
    <p:extLst>
      <p:ext uri="{BB962C8B-B14F-4D97-AF65-F5344CB8AC3E}">
        <p14:creationId xmlns:p14="http://schemas.microsoft.com/office/powerpoint/2010/main" val="10973426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502321"/>
            <a:ext cx="10526713" cy="391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fontAlgn="base"/>
            <a:r>
              <a:rPr lang="fr-FR" sz="1600" b="1" i="0" dirty="0">
                <a:effectLst/>
              </a:rPr>
              <a:t>Inconvénient de l’architecture microservices :</a:t>
            </a:r>
          </a:p>
          <a:p>
            <a:pPr algn="l" fontAlgn="base"/>
            <a:r>
              <a:rPr lang="fr-FR" sz="1600" dirty="0"/>
              <a:t>Le principal inconvénient des microservices est la complexité de tout système distribué.</a:t>
            </a:r>
          </a:p>
          <a:p>
            <a:pPr marL="285750" indent="-285750" fontAlgn="base">
              <a:buFont typeface="Arial" panose="020B0604020202020204" pitchFamily="34" charset="0"/>
              <a:buChar char="•"/>
            </a:pPr>
            <a:r>
              <a:rPr lang="fr-FR" sz="1600" b="1" dirty="0"/>
              <a:t>La communication entre les services est complexe : </a:t>
            </a:r>
            <a:r>
              <a:rPr lang="fr-FR" sz="1600" dirty="0"/>
              <a:t>puisque tout est désormais un service indépendant, vous devez gérer avec soin les demandes transitant entre vos modules. Dans un tel scénario, les développeurs peuvent être obligés d’écrire du code supplémentaire pour éviter toute interruption. Au fil du temps, des complications surviendront lorsque les appels distants subissent une latence.</a:t>
            </a:r>
          </a:p>
          <a:p>
            <a:pPr marL="285750" indent="-285750" fontAlgn="base">
              <a:buFont typeface="Arial" panose="020B0604020202020204" pitchFamily="34" charset="0"/>
              <a:buChar char="•"/>
            </a:pPr>
            <a:r>
              <a:rPr lang="fr-FR" sz="1600" b="1" dirty="0"/>
              <a:t>Plus de services équivaut à plus de ressources </a:t>
            </a:r>
            <a:r>
              <a:rPr lang="fr-FR" sz="1600" dirty="0"/>
              <a:t>: plusieurs bases de données et la gestion des transactions peuvent être pénibles.</a:t>
            </a:r>
          </a:p>
          <a:p>
            <a:pPr marL="285750" indent="-285750" fontAlgn="base">
              <a:buFont typeface="Arial" panose="020B0604020202020204" pitchFamily="34" charset="0"/>
              <a:buChar char="•"/>
            </a:pPr>
            <a:r>
              <a:rPr lang="fr-FR" sz="1600" b="1" dirty="0"/>
              <a:t>Les tests globaux sont difficiles : </a:t>
            </a:r>
            <a:r>
              <a:rPr lang="fr-FR" sz="1600" dirty="0"/>
              <a:t>tester une application basée sur des microservices peut être fastidieux. Dans une approche monolithique, il suffirait de lancer notre WAR sur un serveur d’application et d’assurer sa connectivité avec la base de données sous-jacente. </a:t>
            </a:r>
          </a:p>
          <a:p>
            <a:pPr marL="285750" indent="-285750" fontAlgn="base">
              <a:buFont typeface="Arial" panose="020B0604020202020204" pitchFamily="34" charset="0"/>
              <a:buChar char="•"/>
            </a:pPr>
            <a:r>
              <a:rPr lang="fr-FR" sz="1600" b="1" dirty="0"/>
              <a:t>Les problèmes de débogage peuvent être plus difficiles : </a:t>
            </a:r>
            <a:r>
              <a:rPr lang="fr-FR" sz="1600" dirty="0"/>
              <a:t>chaque service a son propre ensemble de journaux à parcourir. Journal, journaux et autres journaux.</a:t>
            </a:r>
          </a:p>
          <a:p>
            <a:pPr marL="285750" indent="-285750" fontAlgn="base">
              <a:buFont typeface="Arial" panose="020B0604020202020204" pitchFamily="34" charset="0"/>
              <a:buChar char="•"/>
            </a:pPr>
            <a:r>
              <a:rPr lang="fr-FR" sz="1600" b="1" i="0" dirty="0">
                <a:effectLst/>
              </a:rPr>
              <a:t>Ne s’applique pas à tous les systèmes</a:t>
            </a:r>
          </a:p>
          <a:p>
            <a:pPr marL="971550" lvl="1" indent="-285750" fontAlgn="base">
              <a:buFont typeface="Wingdings" panose="05000000000000000000" pitchFamily="2" charset="2"/>
              <a:buChar char="Ø"/>
            </a:pPr>
            <a:r>
              <a:rPr lang="fr-FR" sz="1600" b="0" i="0" dirty="0">
                <a:effectLst/>
              </a:rPr>
              <a:t>Si déploiement fréquent </a:t>
            </a:r>
            <a:r>
              <a:rPr lang="fr-FR" b="0" i="0" dirty="0">
                <a:effectLst/>
                <a:sym typeface="Wingdings" panose="05000000000000000000" pitchFamily="2" charset="2"/>
              </a:rPr>
              <a:t></a:t>
            </a:r>
            <a:r>
              <a:rPr lang="fr-FR" sz="1600" b="0" i="0" dirty="0">
                <a:effectLst/>
              </a:rPr>
              <a:t> ok</a:t>
            </a:r>
          </a:p>
          <a:p>
            <a:pPr marL="971550" lvl="1" indent="-285750" fontAlgn="base">
              <a:buFont typeface="Wingdings" panose="05000000000000000000" pitchFamily="2" charset="2"/>
              <a:buChar char="Ø"/>
            </a:pPr>
            <a:r>
              <a:rPr lang="fr-FR" sz="1600" b="0" i="0" dirty="0">
                <a:effectLst/>
              </a:rPr>
              <a:t>Si déploiement une fois l’an </a:t>
            </a:r>
            <a:r>
              <a:rPr lang="fr-FR" b="0" i="0" dirty="0">
                <a:effectLst/>
                <a:sym typeface="Wingdings" panose="05000000000000000000" pitchFamily="2" charset="2"/>
              </a:rPr>
              <a:t></a:t>
            </a:r>
            <a:r>
              <a:rPr lang="fr-FR" sz="1600" b="0" i="0" dirty="0">
                <a:effectLst/>
              </a:rPr>
              <a:t>monolithique  </a:t>
            </a:r>
          </a:p>
          <a:p>
            <a:pPr lvl="1" indent="0" fontAlgn="base">
              <a:buNone/>
            </a:pPr>
            <a:endParaRPr lang="fr-FR" sz="1600" b="0" i="0" dirty="0">
              <a:effectLst/>
            </a:endParaRPr>
          </a:p>
        </p:txBody>
      </p:sp>
      <p:sp>
        <p:nvSpPr>
          <p:cNvPr id="5" name="ZoneTexte 4">
            <a:extLst>
              <a:ext uri="{FF2B5EF4-FFF2-40B4-BE49-F238E27FC236}">
                <a16:creationId xmlns:a16="http://schemas.microsoft.com/office/drawing/2014/main" id="{7B1BB801-FD80-5B26-5855-07302F9117BD}"/>
              </a:ext>
            </a:extLst>
          </p:cNvPr>
          <p:cNvSpPr txBox="1"/>
          <p:nvPr/>
        </p:nvSpPr>
        <p:spPr>
          <a:xfrm>
            <a:off x="188729" y="367963"/>
            <a:ext cx="4574658" cy="677108"/>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dirty="0">
                <a:solidFill>
                  <a:srgbClr val="0070C0"/>
                </a:solidFill>
              </a:rPr>
              <a:t>Concepts de base</a:t>
            </a:r>
            <a:endParaRPr lang="fr-FR" b="1" dirty="0">
              <a:solidFill>
                <a:srgbClr val="007842"/>
              </a:solidFill>
            </a:endParaRPr>
          </a:p>
        </p:txBody>
      </p:sp>
    </p:spTree>
    <p:extLst>
      <p:ext uri="{BB962C8B-B14F-4D97-AF65-F5344CB8AC3E}">
        <p14:creationId xmlns:p14="http://schemas.microsoft.com/office/powerpoint/2010/main" val="3343981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6"/>
          <p:cNvSpPr txBox="1">
            <a:spLocks/>
          </p:cNvSpPr>
          <p:nvPr/>
        </p:nvSpPr>
        <p:spPr>
          <a:xfrm>
            <a:off x="6300000" y="539999"/>
            <a:ext cx="5580000" cy="540000"/>
          </a:xfrm>
          <a:prstGeom prst="rect">
            <a:avLst/>
          </a:prstGeom>
        </p:spPr>
        <p:txBody>
          <a:bodyPr anchor="ctr" anchorCtr="0"/>
          <a:lstStyle>
            <a:lvl1pPr indent="0" algn="ctr">
              <a:lnSpc>
                <a:spcPct val="100000"/>
              </a:lnSpc>
              <a:spcBef>
                <a:spcPts val="0"/>
              </a:spcBef>
              <a:buFont typeface="Arial" panose="020B0604020202020204" pitchFamily="34" charset="0"/>
              <a:buNone/>
              <a:defRPr sz="28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CHAPITRE 1</a:t>
            </a:r>
          </a:p>
        </p:txBody>
      </p:sp>
      <p:sp>
        <p:nvSpPr>
          <p:cNvPr id="15" name="Espace réservé du texte 7"/>
          <p:cNvSpPr txBox="1">
            <a:spLocks/>
          </p:cNvSpPr>
          <p:nvPr/>
        </p:nvSpPr>
        <p:spPr>
          <a:xfrm>
            <a:off x="6300000" y="1089893"/>
            <a:ext cx="5580000" cy="900000"/>
          </a:xfrm>
          <a:prstGeom prst="rect">
            <a:avLst/>
          </a:prstGeom>
        </p:spPr>
        <p:txBody>
          <a:bodyPr anchor="t" anchorCtr="0"/>
          <a:lstStyle>
            <a:lvl1pPr indent="0" algn="ctr">
              <a:lnSpc>
                <a:spcPct val="100000"/>
              </a:lnSpc>
              <a:spcBef>
                <a:spcPts val="0"/>
              </a:spcBef>
              <a:buFont typeface="Arial" panose="020B0604020202020204" pitchFamily="34" charset="0"/>
              <a:buNone/>
              <a:defRPr sz="24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Définir le cloud </a:t>
            </a:r>
          </a:p>
          <a:p>
            <a:endParaRPr lang="fr-FR" dirty="0"/>
          </a:p>
        </p:txBody>
      </p:sp>
      <p:sp>
        <p:nvSpPr>
          <p:cNvPr id="16" name="Rectangle 15"/>
          <p:cNvSpPr/>
          <p:nvPr/>
        </p:nvSpPr>
        <p:spPr>
          <a:xfrm>
            <a:off x="6042000" y="2706916"/>
            <a:ext cx="6096000" cy="1431161"/>
          </a:xfrm>
          <a:prstGeom prst="rect">
            <a:avLst/>
          </a:prstGeom>
        </p:spPr>
        <p:txBody>
          <a:bodyPr>
            <a:spAutoFit/>
          </a:bodyPr>
          <a:lstStyle/>
          <a:p>
            <a:pPr marL="342900" indent="-342900">
              <a:spcBef>
                <a:spcPts val="600"/>
              </a:spcBef>
              <a:buFont typeface="+mj-lt"/>
              <a:buAutoNum type="arabicPeriod"/>
            </a:pPr>
            <a:r>
              <a:rPr lang="fr-FR" dirty="0">
                <a:solidFill>
                  <a:srgbClr val="BFBFBF"/>
                </a:solidFill>
              </a:rPr>
              <a:t>Concept du cloud et ses avantages ;</a:t>
            </a:r>
          </a:p>
          <a:p>
            <a:pPr marL="342900" indent="-342900">
              <a:spcBef>
                <a:spcPts val="600"/>
              </a:spcBef>
              <a:buFont typeface="+mj-lt"/>
              <a:buAutoNum type="arabicPeriod"/>
            </a:pPr>
            <a:r>
              <a:rPr lang="fr-FR" b="1" dirty="0">
                <a:solidFill>
                  <a:srgbClr val="FF7800"/>
                </a:solidFill>
              </a:rPr>
              <a:t>Exemple des fournisseurs cloud ;</a:t>
            </a:r>
          </a:p>
          <a:p>
            <a:pPr marL="342900" lvl="0" indent="-342900">
              <a:spcBef>
                <a:spcPts val="600"/>
              </a:spcBef>
              <a:buFont typeface="+mj-lt"/>
              <a:buAutoNum type="arabicPeriod"/>
            </a:pPr>
            <a:r>
              <a:rPr lang="fr-FR" dirty="0">
                <a:solidFill>
                  <a:srgbClr val="BFBFBF"/>
                </a:solidFill>
              </a:rPr>
              <a:t>Différence entre cloud privé, public et hybride ;</a:t>
            </a:r>
          </a:p>
          <a:p>
            <a:pPr marL="342900" indent="-342900">
              <a:spcBef>
                <a:spcPts val="600"/>
              </a:spcBef>
              <a:buFont typeface="+mj-lt"/>
              <a:buAutoNum type="arabicPeriod"/>
            </a:pPr>
            <a:r>
              <a:rPr lang="fr-FR" dirty="0">
                <a:solidFill>
                  <a:srgbClr val="BFBFBF"/>
                </a:solidFill>
              </a:rPr>
              <a:t>Services du cloud (IAAS, PAAS, SAAS).</a:t>
            </a:r>
          </a:p>
        </p:txBody>
      </p:sp>
    </p:spTree>
    <p:extLst>
      <p:ext uri="{BB962C8B-B14F-4D97-AF65-F5344CB8AC3E}">
        <p14:creationId xmlns:p14="http://schemas.microsoft.com/office/powerpoint/2010/main" val="96659658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473200"/>
            <a:ext cx="10526713" cy="391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b="1" i="0" u="none" strike="noStrike" dirty="0">
                <a:solidFill>
                  <a:srgbClr val="000000"/>
                </a:solidFill>
                <a:effectLst/>
                <a:latin typeface="Montserrat" panose="00000500000000000000" pitchFamily="2" charset="0"/>
              </a:rPr>
              <a:t>Qui utilisent les microservices ?</a:t>
            </a:r>
          </a:p>
        </p:txBody>
      </p:sp>
      <p:pic>
        <p:nvPicPr>
          <p:cNvPr id="1028" name="Picture 4">
            <a:extLst>
              <a:ext uri="{FF2B5EF4-FFF2-40B4-BE49-F238E27FC236}">
                <a16:creationId xmlns:a16="http://schemas.microsoft.com/office/drawing/2014/main" id="{EE2DBEF7-B233-28DC-7C58-ECF2A0F162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544" y="2205514"/>
            <a:ext cx="1848379" cy="6403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tflix logo et symbole, sens, histoire, PNG, marque">
            <a:extLst>
              <a:ext uri="{FF2B5EF4-FFF2-40B4-BE49-F238E27FC236}">
                <a16:creationId xmlns:a16="http://schemas.microsoft.com/office/drawing/2014/main" id="{17A08912-7317-0A95-6435-ABBEAEDA6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6086" y="1687513"/>
            <a:ext cx="1974751" cy="11058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amazon | Blog e-commerce - Joptimisemonsite">
            <a:extLst>
              <a:ext uri="{FF2B5EF4-FFF2-40B4-BE49-F238E27FC236}">
                <a16:creationId xmlns:a16="http://schemas.microsoft.com/office/drawing/2014/main" id="{CF325B94-C655-E8A9-424C-050CAC49DA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7178" y="4424419"/>
            <a:ext cx="2352566" cy="8567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611C966-4C2E-1F0E-B31B-EEED6006FD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2327" y="3429000"/>
            <a:ext cx="2155327" cy="12285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e nouveau logo d'Ebay - Graphéine">
            <a:extLst>
              <a:ext uri="{FF2B5EF4-FFF2-40B4-BE49-F238E27FC236}">
                <a16:creationId xmlns:a16="http://schemas.microsoft.com/office/drawing/2014/main" id="{7AF31F98-C293-187B-C6B7-77DD7FA385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7258" y="2692344"/>
            <a:ext cx="1992405" cy="1473311"/>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0EA54A74-A98A-2166-D186-82086E2E7A39}"/>
              </a:ext>
            </a:extLst>
          </p:cNvPr>
          <p:cNvSpPr txBox="1"/>
          <p:nvPr/>
        </p:nvSpPr>
        <p:spPr>
          <a:xfrm>
            <a:off x="188729" y="367963"/>
            <a:ext cx="4574658" cy="677108"/>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dirty="0">
                <a:solidFill>
                  <a:srgbClr val="0070C0"/>
                </a:solidFill>
              </a:rPr>
              <a:t>Concepts de base</a:t>
            </a:r>
            <a:endParaRPr lang="fr-FR" b="1" dirty="0">
              <a:solidFill>
                <a:srgbClr val="007842"/>
              </a:solidFill>
            </a:endParaRPr>
          </a:p>
        </p:txBody>
      </p:sp>
    </p:spTree>
    <p:extLst>
      <p:ext uri="{BB962C8B-B14F-4D97-AF65-F5344CB8AC3E}">
        <p14:creationId xmlns:p14="http://schemas.microsoft.com/office/powerpoint/2010/main" val="33810885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9F4C3F5-D070-A4D1-1621-5C36798F766E}"/>
              </a:ext>
            </a:extLst>
          </p:cNvPr>
          <p:cNvSpPr txBox="1"/>
          <p:nvPr/>
        </p:nvSpPr>
        <p:spPr>
          <a:xfrm>
            <a:off x="6270274" y="2391820"/>
            <a:ext cx="5776414" cy="1708160"/>
          </a:xfrm>
          <a:prstGeom prst="rect">
            <a:avLst/>
          </a:prstGeom>
          <a:noFill/>
        </p:spPr>
        <p:txBody>
          <a:bodyPr wrap="square">
            <a:spAutoFit/>
          </a:bodyPr>
          <a:lstStyle/>
          <a:p>
            <a:pPr marL="342900" indent="-342900">
              <a:spcBef>
                <a:spcPts val="600"/>
              </a:spcBef>
              <a:buFont typeface="+mj-lt"/>
              <a:buAutoNum type="arabicPeriod"/>
            </a:pPr>
            <a:r>
              <a:rPr lang="fr-FR" dirty="0">
                <a:solidFill>
                  <a:srgbClr val="BFBFBF"/>
                </a:solidFill>
              </a:rPr>
              <a:t>Différence entre l’architecture monolithique et l’architecture des microservices ;</a:t>
            </a:r>
          </a:p>
          <a:p>
            <a:pPr marL="342900" indent="-342900">
              <a:spcBef>
                <a:spcPts val="600"/>
              </a:spcBef>
              <a:buFont typeface="+mj-lt"/>
              <a:buAutoNum type="arabicPeriod"/>
            </a:pPr>
            <a:r>
              <a:rPr lang="fr-FR" dirty="0">
                <a:solidFill>
                  <a:srgbClr val="BFBFBF"/>
                </a:solidFill>
              </a:rPr>
              <a:t>Concepts de base;</a:t>
            </a:r>
          </a:p>
          <a:p>
            <a:pPr marL="342900" indent="-342900">
              <a:spcBef>
                <a:spcPts val="600"/>
              </a:spcBef>
              <a:buFont typeface="+mj-lt"/>
              <a:buAutoNum type="arabicPeriod"/>
            </a:pPr>
            <a:r>
              <a:rPr lang="fr-FR" b="1" dirty="0">
                <a:solidFill>
                  <a:srgbClr val="FF7800"/>
                </a:solidFill>
              </a:rPr>
              <a:t>Architecture ;</a:t>
            </a:r>
          </a:p>
          <a:p>
            <a:pPr marL="342900" indent="-342900">
              <a:spcBef>
                <a:spcPts val="600"/>
              </a:spcBef>
              <a:buFont typeface="+mj-lt"/>
              <a:buAutoNum type="arabicPeriod"/>
            </a:pPr>
            <a:r>
              <a:rPr lang="fr-FR" dirty="0">
                <a:solidFill>
                  <a:srgbClr val="BFBFBF"/>
                </a:solidFill>
              </a:rPr>
              <a:t>Exemples ;</a:t>
            </a:r>
          </a:p>
        </p:txBody>
      </p:sp>
      <p:pic>
        <p:nvPicPr>
          <p:cNvPr id="5" name="Image 4">
            <a:extLst>
              <a:ext uri="{FF2B5EF4-FFF2-40B4-BE49-F238E27FC236}">
                <a16:creationId xmlns:a16="http://schemas.microsoft.com/office/drawing/2014/main" id="{D5563BFF-8AE2-205A-F4F6-AAB257C3FB7B}"/>
              </a:ext>
            </a:extLst>
          </p:cNvPr>
          <p:cNvPicPr>
            <a:picLocks noChangeAspect="1"/>
          </p:cNvPicPr>
          <p:nvPr/>
        </p:nvPicPr>
        <p:blipFill>
          <a:blip r:embed="rId2"/>
          <a:stretch>
            <a:fillRect/>
          </a:stretch>
        </p:blipFill>
        <p:spPr>
          <a:xfrm>
            <a:off x="6270274" y="487615"/>
            <a:ext cx="5584420" cy="1493649"/>
          </a:xfrm>
          <a:prstGeom prst="rect">
            <a:avLst/>
          </a:prstGeom>
        </p:spPr>
      </p:pic>
    </p:spTree>
    <p:extLst>
      <p:ext uri="{BB962C8B-B14F-4D97-AF65-F5344CB8AC3E}">
        <p14:creationId xmlns:p14="http://schemas.microsoft.com/office/powerpoint/2010/main" val="36858152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42562"/>
            <a:ext cx="4574658" cy="677108"/>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dirty="0">
                <a:solidFill>
                  <a:srgbClr val="0070C0"/>
                </a:solidFill>
              </a:rPr>
              <a:t>Architecture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514399"/>
            <a:ext cx="10526713" cy="4084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t>Communication entre services:</a:t>
            </a:r>
          </a:p>
          <a:p>
            <a:r>
              <a:rPr lang="fr-FR" sz="1600" dirty="0"/>
              <a:t>On distingue trois types de modes de communication entre services: </a:t>
            </a:r>
          </a:p>
          <a:p>
            <a:pPr marL="971550" lvl="1" indent="-285750" fontAlgn="base"/>
            <a:r>
              <a:rPr lang="fr-FR" sz="1600" dirty="0"/>
              <a:t>Appel synchrone point à point</a:t>
            </a:r>
          </a:p>
          <a:p>
            <a:pPr marL="971550" lvl="1" indent="-285750" fontAlgn="base"/>
            <a:r>
              <a:rPr lang="fr-FR" sz="1600" dirty="0"/>
              <a:t>Diffusion de messages asynchrones point à point</a:t>
            </a:r>
          </a:p>
          <a:p>
            <a:pPr marL="971550" lvl="1" indent="-285750" fontAlgn="base"/>
            <a:r>
              <a:rPr lang="fr-FR" sz="1600" dirty="0"/>
              <a:t>Diffusion d’événements</a:t>
            </a:r>
          </a:p>
          <a:p>
            <a:endParaRPr lang="fr-FR" sz="1400" dirty="0"/>
          </a:p>
        </p:txBody>
      </p:sp>
      <p:pic>
        <p:nvPicPr>
          <p:cNvPr id="1026" name="Picture 2">
            <a:extLst>
              <a:ext uri="{FF2B5EF4-FFF2-40B4-BE49-F238E27FC236}">
                <a16:creationId xmlns:a16="http://schemas.microsoft.com/office/drawing/2014/main" id="{01E301C1-253C-DA20-9B04-13642E0D89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931" y="3074988"/>
            <a:ext cx="10639425" cy="252412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6BD24C6E-633B-61C2-6F4A-0CA3789A8F0C}"/>
              </a:ext>
            </a:extLst>
          </p:cNvPr>
          <p:cNvSpPr txBox="1"/>
          <p:nvPr/>
        </p:nvSpPr>
        <p:spPr>
          <a:xfrm>
            <a:off x="1223932" y="5758649"/>
            <a:ext cx="10002868" cy="830997"/>
          </a:xfrm>
          <a:prstGeom prst="rect">
            <a:avLst/>
          </a:prstGeom>
          <a:noFill/>
        </p:spPr>
        <p:txBody>
          <a:bodyPr wrap="square">
            <a:spAutoFit/>
          </a:bodyPr>
          <a:lstStyle/>
          <a:p>
            <a:r>
              <a:rPr lang="fr-FR" sz="1600" b="0" i="0" dirty="0">
                <a:effectLst/>
                <a:latin typeface="+mj-lt"/>
              </a:rPr>
              <a:t>Ces patterns sont tous </a:t>
            </a:r>
            <a:r>
              <a:rPr lang="fr-FR" sz="1600" b="1" i="0" dirty="0">
                <a:effectLst/>
                <a:latin typeface="+mj-lt"/>
              </a:rPr>
              <a:t>complémentaires</a:t>
            </a:r>
            <a:r>
              <a:rPr lang="fr-FR" sz="1600" b="0" i="0" dirty="0">
                <a:effectLst/>
                <a:latin typeface="+mj-lt"/>
              </a:rPr>
              <a:t> entre eux et ont, d’une manière ou d’une autre, leur place dans les architectures Microservices que nous concevons. Cependant, le choix au cas par cas d’un mode de communication ou d’un autre, est loin d’être anodin et devrait être réalisé en connaissance de cause</a:t>
            </a:r>
            <a:endParaRPr lang="fr-FR" sz="1600" dirty="0">
              <a:latin typeface="+mj-lt"/>
            </a:endParaRPr>
          </a:p>
        </p:txBody>
      </p:sp>
    </p:spTree>
    <p:extLst>
      <p:ext uri="{BB962C8B-B14F-4D97-AF65-F5344CB8AC3E}">
        <p14:creationId xmlns:p14="http://schemas.microsoft.com/office/powerpoint/2010/main" val="9303786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42562"/>
            <a:ext cx="4574658" cy="677108"/>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dirty="0">
                <a:solidFill>
                  <a:srgbClr val="0070C0"/>
                </a:solidFill>
              </a:rPr>
              <a:t>Architecture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514399"/>
            <a:ext cx="10526713" cy="4084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t>Types de communication entre services: Appel synchrone point à point</a:t>
            </a:r>
          </a:p>
          <a:p>
            <a:pPr marL="285750" indent="-285750">
              <a:buFont typeface="Arial" panose="020B0604020202020204" pitchFamily="34" charset="0"/>
              <a:buChar char="•"/>
            </a:pPr>
            <a:r>
              <a:rPr lang="fr-FR" sz="1600" dirty="0"/>
              <a:t>Un service appelle un autre service et attend une réponse</a:t>
            </a:r>
          </a:p>
          <a:p>
            <a:r>
              <a:rPr lang="fr-FR" sz="1600" dirty="0">
                <a:sym typeface="Wingdings" panose="05000000000000000000" pitchFamily="2" charset="2"/>
              </a:rPr>
              <a:t> </a:t>
            </a:r>
            <a:r>
              <a:rPr lang="fr-FR" sz="1600" dirty="0"/>
              <a:t>Ce type de communication est utilisé lorsqu'un service émetteur a besoin de la réponse pour continuer son processus</a:t>
            </a:r>
          </a:p>
          <a:p>
            <a:endParaRPr lang="fr-FR" sz="1600" b="1" dirty="0"/>
          </a:p>
          <a:p>
            <a:endParaRPr lang="fr-FR" sz="1400" dirty="0"/>
          </a:p>
        </p:txBody>
      </p:sp>
      <p:pic>
        <p:nvPicPr>
          <p:cNvPr id="5" name="Image 4">
            <a:extLst>
              <a:ext uri="{FF2B5EF4-FFF2-40B4-BE49-F238E27FC236}">
                <a16:creationId xmlns:a16="http://schemas.microsoft.com/office/drawing/2014/main" id="{56F8956F-C66F-11BC-8E2A-7C02CD08A384}"/>
              </a:ext>
            </a:extLst>
          </p:cNvPr>
          <p:cNvPicPr>
            <a:picLocks noChangeAspect="1"/>
          </p:cNvPicPr>
          <p:nvPr/>
        </p:nvPicPr>
        <p:blipFill>
          <a:blip r:embed="rId4"/>
          <a:stretch>
            <a:fillRect/>
          </a:stretch>
        </p:blipFill>
        <p:spPr>
          <a:xfrm>
            <a:off x="2786473" y="3043318"/>
            <a:ext cx="5717102" cy="2237888"/>
          </a:xfrm>
          <a:prstGeom prst="rect">
            <a:avLst/>
          </a:prstGeom>
        </p:spPr>
      </p:pic>
    </p:spTree>
    <p:extLst>
      <p:ext uri="{BB962C8B-B14F-4D97-AF65-F5344CB8AC3E}">
        <p14:creationId xmlns:p14="http://schemas.microsoft.com/office/powerpoint/2010/main" val="192581013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42562"/>
            <a:ext cx="4574658" cy="677108"/>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dirty="0">
                <a:solidFill>
                  <a:srgbClr val="0070C0"/>
                </a:solidFill>
              </a:rPr>
              <a:t>Architecture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514399"/>
            <a:ext cx="10526713" cy="4084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t>Types de communication entre services: Appel asynchrone point à point</a:t>
            </a:r>
          </a:p>
          <a:p>
            <a:pPr marL="285750" indent="-285750">
              <a:buFont typeface="Arial" panose="020B0604020202020204" pitchFamily="34" charset="0"/>
              <a:buChar char="•"/>
            </a:pPr>
            <a:r>
              <a:rPr lang="fr-FR" sz="1600" dirty="0"/>
              <a:t>Un service appelle un autre service et continue son processus </a:t>
            </a:r>
          </a:p>
          <a:p>
            <a:pPr marL="285750" indent="-285750">
              <a:buFont typeface="Arial" panose="020B0604020202020204" pitchFamily="34" charset="0"/>
              <a:buChar char="•"/>
            </a:pPr>
            <a:r>
              <a:rPr lang="fr-FR" sz="1600" dirty="0"/>
              <a:t>Le service émetteur n’attend pas de réponse: </a:t>
            </a:r>
            <a:r>
              <a:rPr lang="fr-FR" sz="1600" dirty="0" err="1"/>
              <a:t>Fire</a:t>
            </a:r>
            <a:r>
              <a:rPr lang="fr-FR" sz="1600" dirty="0"/>
              <a:t> and </a:t>
            </a:r>
            <a:r>
              <a:rPr lang="fr-FR" sz="1600" dirty="0" err="1"/>
              <a:t>forget</a:t>
            </a:r>
            <a:endParaRPr lang="fr-FR" sz="1600" dirty="0"/>
          </a:p>
          <a:p>
            <a:r>
              <a:rPr lang="fr-FR" sz="1600" dirty="0">
                <a:sym typeface="Wingdings" panose="05000000000000000000" pitchFamily="2" charset="2"/>
              </a:rPr>
              <a:t></a:t>
            </a:r>
            <a:r>
              <a:rPr lang="fr-FR" sz="1600" dirty="0"/>
              <a:t>Ce type de communication est utilisé lorsqu’un service désire envoyer un message à un autre service</a:t>
            </a:r>
          </a:p>
          <a:p>
            <a:endParaRPr lang="fr-FR" sz="1600" b="1" dirty="0"/>
          </a:p>
          <a:p>
            <a:endParaRPr lang="fr-FR" sz="1400" dirty="0"/>
          </a:p>
        </p:txBody>
      </p:sp>
      <p:pic>
        <p:nvPicPr>
          <p:cNvPr id="2050" name="Picture 2">
            <a:extLst>
              <a:ext uri="{FF2B5EF4-FFF2-40B4-BE49-F238E27FC236}">
                <a16:creationId xmlns:a16="http://schemas.microsoft.com/office/drawing/2014/main" id="{46672ABC-12B5-4E5A-60B0-DAAE51692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6190" y="3103563"/>
            <a:ext cx="5253037" cy="127516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21460578-B152-8A57-BD03-026F25CCF3C2}"/>
              </a:ext>
            </a:extLst>
          </p:cNvPr>
          <p:cNvSpPr txBox="1"/>
          <p:nvPr/>
        </p:nvSpPr>
        <p:spPr>
          <a:xfrm>
            <a:off x="569353" y="4226328"/>
            <a:ext cx="9845412" cy="584775"/>
          </a:xfrm>
          <a:prstGeom prst="rect">
            <a:avLst/>
          </a:prstGeom>
          <a:noFill/>
        </p:spPr>
        <p:txBody>
          <a:bodyPr wrap="square" rtlCol="0">
            <a:spAutoFit/>
          </a:bodyPr>
          <a:lstStyle/>
          <a:p>
            <a:r>
              <a:rPr lang="fr-FR" sz="1600" b="1" dirty="0"/>
              <a:t>Implémentation: </a:t>
            </a:r>
          </a:p>
          <a:p>
            <a:r>
              <a:rPr lang="fr-FR" sz="1600" dirty="0"/>
              <a:t>Pour exploiter ce type de communication, on emploie un protocole de transport de messages (AMQP)</a:t>
            </a:r>
          </a:p>
        </p:txBody>
      </p:sp>
      <p:pic>
        <p:nvPicPr>
          <p:cNvPr id="9" name="Image 8">
            <a:extLst>
              <a:ext uri="{FF2B5EF4-FFF2-40B4-BE49-F238E27FC236}">
                <a16:creationId xmlns:a16="http://schemas.microsoft.com/office/drawing/2014/main" id="{E14B06E7-4E89-6437-4D23-21C03C29AA3E}"/>
              </a:ext>
            </a:extLst>
          </p:cNvPr>
          <p:cNvPicPr>
            <a:picLocks noChangeAspect="1"/>
          </p:cNvPicPr>
          <p:nvPr/>
        </p:nvPicPr>
        <p:blipFill>
          <a:blip r:embed="rId5"/>
          <a:stretch>
            <a:fillRect/>
          </a:stretch>
        </p:blipFill>
        <p:spPr>
          <a:xfrm>
            <a:off x="3206190" y="5296760"/>
            <a:ext cx="5245370" cy="997001"/>
          </a:xfrm>
          <a:prstGeom prst="rect">
            <a:avLst/>
          </a:prstGeom>
        </p:spPr>
      </p:pic>
    </p:spTree>
    <p:extLst>
      <p:ext uri="{BB962C8B-B14F-4D97-AF65-F5344CB8AC3E}">
        <p14:creationId xmlns:p14="http://schemas.microsoft.com/office/powerpoint/2010/main" val="151928892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42562"/>
            <a:ext cx="4574658" cy="677108"/>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dirty="0">
                <a:solidFill>
                  <a:srgbClr val="0070C0"/>
                </a:solidFill>
              </a:rPr>
              <a:t>Architecture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514399"/>
            <a:ext cx="10526713" cy="4084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t>Types de communication entre services: Diffusion d’événements</a:t>
            </a:r>
          </a:p>
          <a:p>
            <a:pPr marL="285750" indent="-285750">
              <a:buFont typeface="Arial" panose="020B0604020202020204" pitchFamily="34" charset="0"/>
              <a:buChar char="•"/>
            </a:pPr>
            <a:r>
              <a:rPr lang="fr-FR" sz="1600" dirty="0"/>
              <a:t>Quand un service désire envoyer une notification aux autres services</a:t>
            </a:r>
          </a:p>
          <a:p>
            <a:pPr marL="285750" indent="-285750">
              <a:buFont typeface="Arial" panose="020B0604020202020204" pitchFamily="34" charset="0"/>
              <a:buChar char="•"/>
            </a:pPr>
            <a:r>
              <a:rPr lang="fr-FR" sz="1600" dirty="0"/>
              <a:t>il n’a aucune idée des services écoutant cet événement (</a:t>
            </a:r>
            <a:r>
              <a:rPr lang="fr-FR" sz="1600" dirty="0" err="1"/>
              <a:t>listen</a:t>
            </a:r>
            <a:r>
              <a:rPr lang="fr-FR" sz="1600" dirty="0"/>
              <a:t>)</a:t>
            </a:r>
          </a:p>
          <a:p>
            <a:pPr marL="285750" indent="-285750">
              <a:buFont typeface="Arial" panose="020B0604020202020204" pitchFamily="34" charset="0"/>
              <a:buChar char="•"/>
            </a:pPr>
            <a:r>
              <a:rPr lang="fr-FR" sz="1600" dirty="0"/>
              <a:t>Il n’attend pas de réponse: </a:t>
            </a:r>
            <a:r>
              <a:rPr lang="fr-FR" sz="1600" dirty="0" err="1"/>
              <a:t>Fire</a:t>
            </a:r>
            <a:r>
              <a:rPr lang="fr-FR" sz="1600" dirty="0"/>
              <a:t> and </a:t>
            </a:r>
            <a:r>
              <a:rPr lang="fr-FR" sz="1600" dirty="0" err="1"/>
              <a:t>forget</a:t>
            </a:r>
            <a:endParaRPr lang="fr-FR" sz="1600" dirty="0"/>
          </a:p>
          <a:p>
            <a:r>
              <a:rPr lang="fr-FR" sz="1600" dirty="0">
                <a:sym typeface="Wingdings" panose="05000000000000000000" pitchFamily="2" charset="2"/>
              </a:rPr>
              <a:t> Ce type de communication est utilisé quand un service veut notifier tout le système par un évènement</a:t>
            </a:r>
            <a:endParaRPr lang="fr-FR" sz="1600" dirty="0"/>
          </a:p>
          <a:p>
            <a:pPr marL="285750" indent="-285750">
              <a:buFont typeface="Arial" panose="020B0604020202020204" pitchFamily="34" charset="0"/>
              <a:buChar char="•"/>
            </a:pPr>
            <a:endParaRPr lang="fr-FR" sz="1600" dirty="0"/>
          </a:p>
          <a:p>
            <a:endParaRPr lang="fr-FR" sz="1400" dirty="0"/>
          </a:p>
        </p:txBody>
      </p:sp>
      <p:pic>
        <p:nvPicPr>
          <p:cNvPr id="6" name="Image 5">
            <a:extLst>
              <a:ext uri="{FF2B5EF4-FFF2-40B4-BE49-F238E27FC236}">
                <a16:creationId xmlns:a16="http://schemas.microsoft.com/office/drawing/2014/main" id="{B835B3E6-F23B-807F-EDC8-D25AF6633A4D}"/>
              </a:ext>
            </a:extLst>
          </p:cNvPr>
          <p:cNvPicPr>
            <a:picLocks noChangeAspect="1"/>
          </p:cNvPicPr>
          <p:nvPr/>
        </p:nvPicPr>
        <p:blipFill>
          <a:blip r:embed="rId4"/>
          <a:stretch>
            <a:fillRect/>
          </a:stretch>
        </p:blipFill>
        <p:spPr>
          <a:xfrm>
            <a:off x="2934088" y="3351213"/>
            <a:ext cx="6425812" cy="2751686"/>
          </a:xfrm>
          <a:prstGeom prst="rect">
            <a:avLst/>
          </a:prstGeom>
        </p:spPr>
      </p:pic>
    </p:spTree>
    <p:extLst>
      <p:ext uri="{BB962C8B-B14F-4D97-AF65-F5344CB8AC3E}">
        <p14:creationId xmlns:p14="http://schemas.microsoft.com/office/powerpoint/2010/main" val="41687952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42562"/>
            <a:ext cx="4574658" cy="677108"/>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dirty="0">
                <a:solidFill>
                  <a:srgbClr val="0070C0"/>
                </a:solidFill>
              </a:rPr>
              <a:t>Architecture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514399"/>
            <a:ext cx="10526713" cy="4084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t>Intermédiaire entre client et microservices:</a:t>
            </a:r>
          </a:p>
          <a:p>
            <a:pPr marL="285750" indent="-285750">
              <a:buFont typeface="Arial" panose="020B0604020202020204" pitchFamily="34" charset="0"/>
              <a:buChar char="•"/>
            </a:pPr>
            <a:r>
              <a:rPr lang="fr-FR" sz="1600" dirty="0"/>
              <a:t>Les passerelles API, ou API </a:t>
            </a:r>
            <a:r>
              <a:rPr lang="fr-FR" sz="1600" dirty="0" err="1"/>
              <a:t>gateways</a:t>
            </a:r>
            <a:r>
              <a:rPr lang="fr-FR" sz="1600" dirty="0"/>
              <a:t>:</a:t>
            </a:r>
          </a:p>
          <a:p>
            <a:pPr marL="971550" lvl="1" indent="-285750">
              <a:buFont typeface="Wingdings" panose="05000000000000000000" pitchFamily="2" charset="2"/>
              <a:buChar char="Ø"/>
            </a:pPr>
            <a:r>
              <a:rPr lang="fr-FR" sz="1600" dirty="0"/>
              <a:t>constituent </a:t>
            </a:r>
            <a:r>
              <a:rPr lang="fr-FR" sz="1600" b="1" dirty="0"/>
              <a:t>la couche intermédiaire </a:t>
            </a:r>
            <a:r>
              <a:rPr lang="fr-FR" sz="1600" dirty="0"/>
              <a:t>entre les microservices et les applications clientes qui ont besoin des microservices pour fonctionner. </a:t>
            </a:r>
          </a:p>
          <a:p>
            <a:pPr marL="971550" lvl="1" indent="-285750">
              <a:buFont typeface="Wingdings" panose="05000000000000000000" pitchFamily="2" charset="2"/>
              <a:buChar char="Ø"/>
            </a:pPr>
            <a:r>
              <a:rPr lang="fr-FR" sz="1600" dirty="0"/>
              <a:t>servent </a:t>
            </a:r>
            <a:r>
              <a:rPr lang="fr-FR" sz="1600" b="1" dirty="0"/>
              <a:t>de point d'entrée unique </a:t>
            </a:r>
            <a:r>
              <a:rPr lang="fr-FR" sz="1600" dirty="0"/>
              <a:t>à notre système et n'exposent que </a:t>
            </a:r>
            <a:r>
              <a:rPr lang="fr-FR" sz="1600" b="1" dirty="0"/>
              <a:t>les points de terminaison requis</a:t>
            </a:r>
            <a:r>
              <a:rPr lang="fr-FR" sz="1600" dirty="0"/>
              <a:t>. </a:t>
            </a:r>
          </a:p>
          <a:p>
            <a:pPr marL="971550" lvl="1" indent="-285750">
              <a:buFont typeface="Wingdings" panose="05000000000000000000" pitchFamily="2" charset="2"/>
              <a:buChar char="Ø"/>
            </a:pPr>
            <a:r>
              <a:rPr lang="fr-FR" sz="1600" b="1" dirty="0"/>
              <a:t>équilibrent</a:t>
            </a:r>
            <a:r>
              <a:rPr lang="fr-FR" sz="1600" dirty="0"/>
              <a:t> également la </a:t>
            </a:r>
            <a:r>
              <a:rPr lang="fr-FR" sz="1600" b="1" dirty="0"/>
              <a:t>charge</a:t>
            </a:r>
            <a:r>
              <a:rPr lang="fr-FR" sz="1600" dirty="0"/>
              <a:t> des demandes des clients et les répartirent sur plusieurs instances d'un service. </a:t>
            </a:r>
          </a:p>
        </p:txBody>
      </p:sp>
      <p:pic>
        <p:nvPicPr>
          <p:cNvPr id="1028" name="Picture 4">
            <a:extLst>
              <a:ext uri="{FF2B5EF4-FFF2-40B4-BE49-F238E27FC236}">
                <a16:creationId xmlns:a16="http://schemas.microsoft.com/office/drawing/2014/main" id="{CA537705-704E-AE6D-02D4-E0ED1D573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226" y="3601288"/>
            <a:ext cx="4979548" cy="296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3697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9F4C3F5-D070-A4D1-1621-5C36798F766E}"/>
              </a:ext>
            </a:extLst>
          </p:cNvPr>
          <p:cNvSpPr txBox="1"/>
          <p:nvPr/>
        </p:nvSpPr>
        <p:spPr>
          <a:xfrm>
            <a:off x="6270274" y="2391820"/>
            <a:ext cx="5776414" cy="1708160"/>
          </a:xfrm>
          <a:prstGeom prst="rect">
            <a:avLst/>
          </a:prstGeom>
          <a:noFill/>
        </p:spPr>
        <p:txBody>
          <a:bodyPr wrap="square">
            <a:spAutoFit/>
          </a:bodyPr>
          <a:lstStyle/>
          <a:p>
            <a:pPr marL="342900" indent="-342900">
              <a:spcBef>
                <a:spcPts val="600"/>
              </a:spcBef>
              <a:buFont typeface="+mj-lt"/>
              <a:buAutoNum type="arabicPeriod"/>
            </a:pPr>
            <a:r>
              <a:rPr lang="fr-FR" dirty="0">
                <a:solidFill>
                  <a:srgbClr val="BFBFBF"/>
                </a:solidFill>
              </a:rPr>
              <a:t>Différence entre l’architecture monolithique et l’architecture des microservices ;</a:t>
            </a:r>
          </a:p>
          <a:p>
            <a:pPr marL="342900" indent="-342900">
              <a:spcBef>
                <a:spcPts val="600"/>
              </a:spcBef>
              <a:buFont typeface="+mj-lt"/>
              <a:buAutoNum type="arabicPeriod"/>
            </a:pPr>
            <a:r>
              <a:rPr lang="fr-FR" dirty="0">
                <a:solidFill>
                  <a:srgbClr val="BFBFBF"/>
                </a:solidFill>
              </a:rPr>
              <a:t>Concepts de base;</a:t>
            </a:r>
          </a:p>
          <a:p>
            <a:pPr marL="342900" indent="-342900">
              <a:spcBef>
                <a:spcPts val="600"/>
              </a:spcBef>
              <a:buFont typeface="+mj-lt"/>
              <a:buAutoNum type="arabicPeriod"/>
            </a:pPr>
            <a:r>
              <a:rPr lang="fr-FR" dirty="0">
                <a:solidFill>
                  <a:srgbClr val="BFBFBF"/>
                </a:solidFill>
              </a:rPr>
              <a:t>Architecture ;</a:t>
            </a:r>
          </a:p>
          <a:p>
            <a:pPr marL="342900" indent="-342900">
              <a:spcBef>
                <a:spcPts val="600"/>
              </a:spcBef>
              <a:buFont typeface="+mj-lt"/>
              <a:buAutoNum type="arabicPeriod"/>
            </a:pPr>
            <a:r>
              <a:rPr lang="fr-FR" b="1" dirty="0">
                <a:solidFill>
                  <a:srgbClr val="FF7800"/>
                </a:solidFill>
              </a:rPr>
              <a:t>Exemples ;</a:t>
            </a:r>
          </a:p>
        </p:txBody>
      </p:sp>
      <p:pic>
        <p:nvPicPr>
          <p:cNvPr id="5" name="Image 4">
            <a:extLst>
              <a:ext uri="{FF2B5EF4-FFF2-40B4-BE49-F238E27FC236}">
                <a16:creationId xmlns:a16="http://schemas.microsoft.com/office/drawing/2014/main" id="{D5563BFF-8AE2-205A-F4F6-AAB257C3FB7B}"/>
              </a:ext>
            </a:extLst>
          </p:cNvPr>
          <p:cNvPicPr>
            <a:picLocks noChangeAspect="1"/>
          </p:cNvPicPr>
          <p:nvPr/>
        </p:nvPicPr>
        <p:blipFill>
          <a:blip r:embed="rId2"/>
          <a:stretch>
            <a:fillRect/>
          </a:stretch>
        </p:blipFill>
        <p:spPr>
          <a:xfrm>
            <a:off x="6270274" y="487615"/>
            <a:ext cx="5584420" cy="1493649"/>
          </a:xfrm>
          <a:prstGeom prst="rect">
            <a:avLst/>
          </a:prstGeom>
        </p:spPr>
      </p:pic>
    </p:spTree>
    <p:extLst>
      <p:ext uri="{BB962C8B-B14F-4D97-AF65-F5344CB8AC3E}">
        <p14:creationId xmlns:p14="http://schemas.microsoft.com/office/powerpoint/2010/main" val="7773121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42562"/>
            <a:ext cx="4574658" cy="677108"/>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i="1" dirty="0">
                <a:solidFill>
                  <a:srgbClr val="0070C0"/>
                </a:solidFill>
              </a:rPr>
              <a:t>Etude de cas</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514398"/>
            <a:ext cx="11097714" cy="5064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i="1" dirty="0">
                <a:solidFill>
                  <a:schemeClr val="accent1"/>
                </a:solidFill>
              </a:rPr>
              <a:t>On souhaite mettre en place une architecture </a:t>
            </a:r>
            <a:r>
              <a:rPr lang="fr-FR" sz="1600" i="1" dirty="0" err="1">
                <a:solidFill>
                  <a:schemeClr val="accent1"/>
                </a:solidFill>
              </a:rPr>
              <a:t>microservice</a:t>
            </a:r>
            <a:r>
              <a:rPr lang="fr-FR" sz="1600" i="1" dirty="0">
                <a:solidFill>
                  <a:schemeClr val="accent1"/>
                </a:solidFill>
              </a:rPr>
              <a:t> pour un système de </a:t>
            </a:r>
            <a:r>
              <a:rPr lang="fr-FR" sz="1600" b="1" i="1" dirty="0">
                <a:solidFill>
                  <a:schemeClr val="accent1"/>
                </a:solidFill>
              </a:rPr>
              <a:t>gestion des emprunts d’une librairie</a:t>
            </a:r>
            <a:r>
              <a:rPr lang="fr-FR" sz="1600" i="1" dirty="0">
                <a:solidFill>
                  <a:schemeClr val="accent1"/>
                </a:solidFill>
              </a:rPr>
              <a:t>.</a:t>
            </a:r>
            <a:endParaRPr lang="fr-FR" sz="1600" b="1" i="1" dirty="0">
              <a:solidFill>
                <a:schemeClr val="accent1"/>
              </a:solidFill>
            </a:endParaRPr>
          </a:p>
          <a:p>
            <a:r>
              <a:rPr lang="fr-FR" sz="1600" i="1" dirty="0">
                <a:solidFill>
                  <a:schemeClr val="accent1"/>
                </a:solidFill>
              </a:rPr>
              <a:t>L’objectif de cet exemple est d’identifier les services composant ce système ;</a:t>
            </a:r>
          </a:p>
          <a:p>
            <a:r>
              <a:rPr lang="fr-FR" sz="1600" i="1" dirty="0">
                <a:solidFill>
                  <a:schemeClr val="accent1"/>
                </a:solidFill>
              </a:rPr>
              <a:t>Chaque service doit être :</a:t>
            </a:r>
          </a:p>
          <a:p>
            <a:pPr marL="971550" lvl="1" indent="-285750">
              <a:lnSpc>
                <a:spcPct val="100000"/>
              </a:lnSpc>
            </a:pPr>
            <a:r>
              <a:rPr lang="fr-FR" sz="1600" i="1" dirty="0">
                <a:solidFill>
                  <a:schemeClr val="accent1"/>
                </a:solidFill>
              </a:rPr>
              <a:t>défini clairement</a:t>
            </a:r>
          </a:p>
          <a:p>
            <a:pPr marL="971550" lvl="1" indent="-285750">
              <a:lnSpc>
                <a:spcPct val="100000"/>
              </a:lnSpc>
            </a:pPr>
            <a:r>
              <a:rPr lang="fr-FR" sz="1600" i="1" dirty="0">
                <a:solidFill>
                  <a:schemeClr val="accent1"/>
                </a:solidFill>
              </a:rPr>
              <a:t>autonome </a:t>
            </a:r>
          </a:p>
          <a:p>
            <a:pPr marL="971550" lvl="1" indent="-285750">
              <a:lnSpc>
                <a:spcPct val="100000"/>
              </a:lnSpc>
            </a:pPr>
            <a:r>
              <a:rPr lang="fr-FR" sz="1600" i="1" dirty="0">
                <a:solidFill>
                  <a:schemeClr val="accent1"/>
                </a:solidFill>
              </a:rPr>
              <a:t>possède un canal de communication claire</a:t>
            </a:r>
          </a:p>
          <a:p>
            <a:pPr lvl="1" indent="0">
              <a:lnSpc>
                <a:spcPct val="100000"/>
              </a:lnSpc>
              <a:buNone/>
            </a:pPr>
            <a:endParaRPr lang="fr-FR" sz="1600" i="1" dirty="0">
              <a:solidFill>
                <a:schemeClr val="accent1"/>
              </a:solidFill>
            </a:endParaRPr>
          </a:p>
          <a:p>
            <a:r>
              <a:rPr lang="fr-FR" sz="1600" b="1" dirty="0"/>
              <a:t>Gestion des emprunts d’une librairie:</a:t>
            </a:r>
          </a:p>
          <a:p>
            <a:pPr>
              <a:spcBef>
                <a:spcPts val="600"/>
              </a:spcBef>
            </a:pPr>
            <a:r>
              <a:rPr lang="fr-FR" sz="1600" dirty="0"/>
              <a:t>Le système offrira les fonctionnalités suivantes:</a:t>
            </a:r>
          </a:p>
          <a:p>
            <a:pPr marL="285750" indent="-285750">
              <a:spcBef>
                <a:spcPts val="600"/>
              </a:spcBef>
              <a:buFontTx/>
              <a:buChar char="-"/>
            </a:pPr>
            <a:r>
              <a:rPr lang="fr-FR" sz="1600" dirty="0"/>
              <a:t>Gestion des livres</a:t>
            </a:r>
          </a:p>
          <a:p>
            <a:pPr marL="285750" indent="-285750">
              <a:spcBef>
                <a:spcPts val="600"/>
              </a:spcBef>
              <a:buFontTx/>
              <a:buChar char="-"/>
            </a:pPr>
            <a:r>
              <a:rPr lang="fr-FR" sz="1600" dirty="0"/>
              <a:t>Gestion des emprunts</a:t>
            </a:r>
          </a:p>
          <a:p>
            <a:pPr marL="285750" indent="-285750">
              <a:spcBef>
                <a:spcPts val="600"/>
              </a:spcBef>
              <a:buFontTx/>
              <a:buChar char="-"/>
            </a:pPr>
            <a:r>
              <a:rPr lang="fr-FR" sz="1600" dirty="0"/>
              <a:t>Gestion des clients</a:t>
            </a:r>
          </a:p>
          <a:p>
            <a:pPr marL="285750" indent="-285750">
              <a:spcBef>
                <a:spcPts val="600"/>
              </a:spcBef>
              <a:buFontTx/>
              <a:buChar char="-"/>
            </a:pPr>
            <a:r>
              <a:rPr lang="fr-FR" sz="1600" dirty="0"/>
              <a:t>Envoi des notification (Exemple: Quand un client indique qu’il a besoin d’un livre, le système lui enverra une notification une fois ce livre est retourné)</a:t>
            </a:r>
          </a:p>
          <a:p>
            <a:pPr marL="285750" indent="-285750">
              <a:spcBef>
                <a:spcPts val="600"/>
              </a:spcBef>
              <a:buFontTx/>
              <a:buChar char="-"/>
            </a:pPr>
            <a:r>
              <a:rPr lang="fr-FR" sz="1600" dirty="0"/>
              <a:t>Paiement</a:t>
            </a:r>
          </a:p>
          <a:p>
            <a:endParaRPr lang="fr-FR" sz="1600" dirty="0"/>
          </a:p>
        </p:txBody>
      </p:sp>
    </p:spTree>
    <p:extLst>
      <p:ext uri="{BB962C8B-B14F-4D97-AF65-F5344CB8AC3E}">
        <p14:creationId xmlns:p14="http://schemas.microsoft.com/office/powerpoint/2010/main" val="169014082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42562"/>
            <a:ext cx="4574658" cy="954107"/>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i="1" dirty="0">
                <a:solidFill>
                  <a:srgbClr val="0070C0"/>
                </a:solidFill>
              </a:rPr>
              <a:t>Etude de cas</a:t>
            </a:r>
          </a:p>
          <a:p>
            <a:endParaRPr lang="fr-FR" b="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514399"/>
            <a:ext cx="10526713" cy="4084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t>Gestion d’une librairie:</a:t>
            </a:r>
          </a:p>
          <a:p>
            <a:r>
              <a:rPr lang="fr-FR" sz="1600" dirty="0"/>
              <a:t>On peut distinguer 3 services métier et 3 utilités : </a:t>
            </a:r>
          </a:p>
          <a:p>
            <a:endParaRPr lang="fr-FR" sz="1600" dirty="0"/>
          </a:p>
        </p:txBody>
      </p:sp>
      <p:grpSp>
        <p:nvGrpSpPr>
          <p:cNvPr id="16" name="Groupe 15">
            <a:extLst>
              <a:ext uri="{FF2B5EF4-FFF2-40B4-BE49-F238E27FC236}">
                <a16:creationId xmlns:a16="http://schemas.microsoft.com/office/drawing/2014/main" id="{69D40410-BDDF-867B-33FF-56CBE83CE994}"/>
              </a:ext>
            </a:extLst>
          </p:cNvPr>
          <p:cNvGrpSpPr/>
          <p:nvPr/>
        </p:nvGrpSpPr>
        <p:grpSpPr>
          <a:xfrm>
            <a:off x="2588819" y="2492861"/>
            <a:ext cx="6293705" cy="3658577"/>
            <a:chOff x="1496289" y="2742223"/>
            <a:chExt cx="6293705" cy="3658577"/>
          </a:xfrm>
        </p:grpSpPr>
        <p:sp>
          <p:nvSpPr>
            <p:cNvPr id="2" name="Rectangle : coins arrondis 1">
              <a:extLst>
                <a:ext uri="{FF2B5EF4-FFF2-40B4-BE49-F238E27FC236}">
                  <a16:creationId xmlns:a16="http://schemas.microsoft.com/office/drawing/2014/main" id="{64A9B60B-522E-D429-50F9-167F9841444D}"/>
                </a:ext>
              </a:extLst>
            </p:cNvPr>
            <p:cNvSpPr/>
            <p:nvPr/>
          </p:nvSpPr>
          <p:spPr>
            <a:xfrm>
              <a:off x="1496289" y="3407535"/>
              <a:ext cx="2339439" cy="81642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000" b="1" dirty="0"/>
                <a:t>Service</a:t>
              </a:r>
            </a:p>
            <a:p>
              <a:pPr algn="ctr"/>
              <a:r>
                <a:rPr lang="fr-FR" sz="2000" b="1" dirty="0"/>
                <a:t>Livre</a:t>
              </a:r>
              <a:endParaRPr lang="fr-FR" sz="1600" b="1" dirty="0"/>
            </a:p>
          </p:txBody>
        </p:sp>
        <p:sp>
          <p:nvSpPr>
            <p:cNvPr id="6" name="Rectangle : coins arrondis 5">
              <a:extLst>
                <a:ext uri="{FF2B5EF4-FFF2-40B4-BE49-F238E27FC236}">
                  <a16:creationId xmlns:a16="http://schemas.microsoft.com/office/drawing/2014/main" id="{88C9166C-4759-9D6E-7BD7-89B05600D516}"/>
                </a:ext>
              </a:extLst>
            </p:cNvPr>
            <p:cNvSpPr/>
            <p:nvPr/>
          </p:nvSpPr>
          <p:spPr>
            <a:xfrm>
              <a:off x="1496290" y="4376667"/>
              <a:ext cx="2339439" cy="81642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000" b="1" dirty="0"/>
                <a:t>Service </a:t>
              </a:r>
            </a:p>
            <a:p>
              <a:pPr algn="ctr"/>
              <a:r>
                <a:rPr lang="fr-FR" sz="2000" b="1" dirty="0"/>
                <a:t>Emprunt</a:t>
              </a:r>
              <a:endParaRPr lang="fr-FR" sz="1600" b="1" dirty="0"/>
            </a:p>
          </p:txBody>
        </p:sp>
        <p:sp>
          <p:nvSpPr>
            <p:cNvPr id="7" name="Rectangle : coins arrondis 6">
              <a:extLst>
                <a:ext uri="{FF2B5EF4-FFF2-40B4-BE49-F238E27FC236}">
                  <a16:creationId xmlns:a16="http://schemas.microsoft.com/office/drawing/2014/main" id="{05D3C879-8FBA-3FDC-B8CC-89BB24042E87}"/>
                </a:ext>
              </a:extLst>
            </p:cNvPr>
            <p:cNvSpPr/>
            <p:nvPr/>
          </p:nvSpPr>
          <p:spPr>
            <a:xfrm>
              <a:off x="1496291" y="5343601"/>
              <a:ext cx="2339439" cy="81642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000" b="1" dirty="0"/>
                <a:t>Service </a:t>
              </a:r>
            </a:p>
            <a:p>
              <a:pPr algn="ctr"/>
              <a:r>
                <a:rPr lang="fr-FR" sz="2000" b="1" dirty="0"/>
                <a:t>Client</a:t>
              </a:r>
              <a:endParaRPr lang="fr-FR" sz="1600" b="1" dirty="0"/>
            </a:p>
          </p:txBody>
        </p:sp>
        <p:sp>
          <p:nvSpPr>
            <p:cNvPr id="5" name="ZoneTexte 4">
              <a:extLst>
                <a:ext uri="{FF2B5EF4-FFF2-40B4-BE49-F238E27FC236}">
                  <a16:creationId xmlns:a16="http://schemas.microsoft.com/office/drawing/2014/main" id="{DE982AFB-BD6A-775A-A112-61CB046A9A97}"/>
                </a:ext>
              </a:extLst>
            </p:cNvPr>
            <p:cNvSpPr txBox="1"/>
            <p:nvPr/>
          </p:nvSpPr>
          <p:spPr>
            <a:xfrm>
              <a:off x="1876301" y="2742223"/>
              <a:ext cx="1571712" cy="369332"/>
            </a:xfrm>
            <a:prstGeom prst="rect">
              <a:avLst/>
            </a:prstGeom>
            <a:noFill/>
          </p:spPr>
          <p:txBody>
            <a:bodyPr wrap="none" rtlCol="0">
              <a:spAutoFit/>
            </a:bodyPr>
            <a:lstStyle/>
            <a:p>
              <a:r>
                <a:rPr lang="fr-FR" b="1" dirty="0"/>
                <a:t>Service Métier</a:t>
              </a:r>
            </a:p>
          </p:txBody>
        </p:sp>
        <p:cxnSp>
          <p:nvCxnSpPr>
            <p:cNvPr id="9" name="Connecteur droit 8">
              <a:extLst>
                <a:ext uri="{FF2B5EF4-FFF2-40B4-BE49-F238E27FC236}">
                  <a16:creationId xmlns:a16="http://schemas.microsoft.com/office/drawing/2014/main" id="{B559B730-312D-EAD7-C25D-7C4157427DB6}"/>
                </a:ext>
              </a:extLst>
            </p:cNvPr>
            <p:cNvCxnSpPr>
              <a:cxnSpLocks/>
            </p:cNvCxnSpPr>
            <p:nvPr/>
          </p:nvCxnSpPr>
          <p:spPr>
            <a:xfrm>
              <a:off x="4975761" y="2926889"/>
              <a:ext cx="0" cy="3473911"/>
            </a:xfrm>
            <a:prstGeom prst="line">
              <a:avLst/>
            </a:prstGeom>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6EFCF092-AB24-1D00-8D34-32CC75B1F13F}"/>
                </a:ext>
              </a:extLst>
            </p:cNvPr>
            <p:cNvSpPr txBox="1"/>
            <p:nvPr/>
          </p:nvSpPr>
          <p:spPr>
            <a:xfrm>
              <a:off x="6186309" y="2771448"/>
              <a:ext cx="867930" cy="369332"/>
            </a:xfrm>
            <a:prstGeom prst="rect">
              <a:avLst/>
            </a:prstGeom>
            <a:noFill/>
          </p:spPr>
          <p:txBody>
            <a:bodyPr wrap="none" rtlCol="0">
              <a:spAutoFit/>
            </a:bodyPr>
            <a:lstStyle/>
            <a:p>
              <a:r>
                <a:rPr lang="fr-FR" b="1" dirty="0"/>
                <a:t>Utilités</a:t>
              </a:r>
            </a:p>
          </p:txBody>
        </p:sp>
        <p:sp>
          <p:nvSpPr>
            <p:cNvPr id="13" name="Rectangle : coins arrondis 12">
              <a:extLst>
                <a:ext uri="{FF2B5EF4-FFF2-40B4-BE49-F238E27FC236}">
                  <a16:creationId xmlns:a16="http://schemas.microsoft.com/office/drawing/2014/main" id="{6D0D7E61-9BDA-7899-C0EB-AE3ACF212E23}"/>
                </a:ext>
              </a:extLst>
            </p:cNvPr>
            <p:cNvSpPr/>
            <p:nvPr/>
          </p:nvSpPr>
          <p:spPr>
            <a:xfrm>
              <a:off x="5438789" y="3429000"/>
              <a:ext cx="2339439" cy="81642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2000" b="1" dirty="0"/>
                <a:t>Notification</a:t>
              </a:r>
              <a:endParaRPr lang="fr-FR" sz="1600" b="1" dirty="0"/>
            </a:p>
          </p:txBody>
        </p:sp>
        <p:sp>
          <p:nvSpPr>
            <p:cNvPr id="14" name="Rectangle : coins arrondis 13">
              <a:extLst>
                <a:ext uri="{FF2B5EF4-FFF2-40B4-BE49-F238E27FC236}">
                  <a16:creationId xmlns:a16="http://schemas.microsoft.com/office/drawing/2014/main" id="{1291887B-FB9F-D16A-8451-C1E20CF691BF}"/>
                </a:ext>
              </a:extLst>
            </p:cNvPr>
            <p:cNvSpPr/>
            <p:nvPr/>
          </p:nvSpPr>
          <p:spPr>
            <a:xfrm>
              <a:off x="5450555" y="4397829"/>
              <a:ext cx="2339439" cy="81642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2000" b="1" dirty="0"/>
                <a:t>Paiement (Service Externe)</a:t>
              </a:r>
              <a:endParaRPr lang="fr-FR" sz="1600" b="1" dirty="0"/>
            </a:p>
          </p:txBody>
        </p:sp>
        <p:sp>
          <p:nvSpPr>
            <p:cNvPr id="15" name="Rectangle : coins arrondis 14">
              <a:extLst>
                <a:ext uri="{FF2B5EF4-FFF2-40B4-BE49-F238E27FC236}">
                  <a16:creationId xmlns:a16="http://schemas.microsoft.com/office/drawing/2014/main" id="{E8DF4E02-DAC5-7B7C-9C70-032284863DAA}"/>
                </a:ext>
              </a:extLst>
            </p:cNvPr>
            <p:cNvSpPr/>
            <p:nvPr/>
          </p:nvSpPr>
          <p:spPr>
            <a:xfrm>
              <a:off x="5450555" y="5335009"/>
              <a:ext cx="2339439" cy="81642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2000" b="1" dirty="0" err="1"/>
                <a:t>View</a:t>
              </a:r>
              <a:endParaRPr lang="fr-FR" sz="1600" b="1" dirty="0"/>
            </a:p>
          </p:txBody>
        </p:sp>
      </p:grpSp>
    </p:spTree>
    <p:extLst>
      <p:ext uri="{BB962C8B-B14F-4D97-AF65-F5344CB8AC3E}">
        <p14:creationId xmlns:p14="http://schemas.microsoft.com/office/powerpoint/2010/main" val="829756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1800" dirty="0"/>
              <a:t>1. Définir le cloud </a:t>
            </a:r>
            <a:br>
              <a:rPr lang="fr-FR" sz="1800" dirty="0"/>
            </a:br>
            <a:r>
              <a:rPr lang="fr-FR" sz="1800" i="1" dirty="0"/>
              <a:t>Exemple des fournisseurs cloud</a:t>
            </a:r>
          </a:p>
        </p:txBody>
      </p:sp>
      <p:sp>
        <p:nvSpPr>
          <p:cNvPr id="3" name="Espace réservé du texte 2"/>
          <p:cNvSpPr>
            <a:spLocks noGrp="1"/>
          </p:cNvSpPr>
          <p:nvPr>
            <p:ph type="body" sz="quarter" idx="10"/>
          </p:nvPr>
        </p:nvSpPr>
        <p:spPr>
          <a:xfrm>
            <a:off x="657922" y="1586548"/>
            <a:ext cx="10518078" cy="4925764"/>
          </a:xfrm>
        </p:spPr>
        <p:txBody>
          <a:bodyPr/>
          <a:lstStyle/>
          <a:p>
            <a:pPr marL="285750" indent="-285750" algn="just" fontAlgn="base">
              <a:lnSpc>
                <a:spcPct val="125000"/>
              </a:lnSpc>
              <a:spcBef>
                <a:spcPts val="600"/>
              </a:spcBef>
              <a:buFont typeface="Arial" panose="020B0604020202020204" pitchFamily="34" charset="0"/>
              <a:buChar char="•"/>
            </a:pPr>
            <a:r>
              <a:rPr lang="fr-FR" sz="1600" b="1" dirty="0"/>
              <a:t>Les 10 premiers fournisseurs mondiaux de cloud en termes de revenus totaux pour le trimestre fiscal se terminant le 31 mars 2021 (en milliards de dollars américains)</a:t>
            </a:r>
            <a:endParaRPr lang="fr-FR" sz="1600" dirty="0">
              <a:cs typeface="Arial" panose="020B06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2367280"/>
            <a:ext cx="7543482" cy="414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139955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42562"/>
            <a:ext cx="4574658" cy="954107"/>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i="1" dirty="0">
                <a:solidFill>
                  <a:srgbClr val="0070C0"/>
                </a:solidFill>
              </a:rPr>
              <a:t>Etude de cas</a:t>
            </a:r>
          </a:p>
          <a:p>
            <a:endParaRPr lang="fr-FR" b="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453185"/>
            <a:ext cx="10526713" cy="46013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t>Gestion d’une librairie:</a:t>
            </a:r>
          </a:p>
          <a:p>
            <a:pPr>
              <a:spcBef>
                <a:spcPts val="400"/>
              </a:spcBef>
            </a:pPr>
            <a:r>
              <a:rPr lang="fr-FR" sz="1600" dirty="0"/>
              <a:t> Le service « </a:t>
            </a:r>
            <a:r>
              <a:rPr lang="fr-FR" sz="1600" b="1" dirty="0"/>
              <a:t>Livre</a:t>
            </a:r>
            <a:r>
              <a:rPr lang="fr-FR" sz="1600" dirty="0"/>
              <a:t> » :</a:t>
            </a:r>
          </a:p>
          <a:p>
            <a:pPr marL="285750" indent="-285750">
              <a:spcBef>
                <a:spcPts val="400"/>
              </a:spcBef>
              <a:buFontTx/>
              <a:buChar char="-"/>
            </a:pPr>
            <a:r>
              <a:rPr lang="fr-FR" sz="1600" dirty="0"/>
              <a:t>Permet de gérer le stock des livres de la librairie</a:t>
            </a:r>
          </a:p>
          <a:p>
            <a:pPr marL="285750" indent="-285750">
              <a:spcBef>
                <a:spcPts val="400"/>
              </a:spcBef>
              <a:buFontTx/>
              <a:buChar char="-"/>
            </a:pPr>
            <a:r>
              <a:rPr lang="fr-FR" sz="1600" dirty="0"/>
              <a:t>Est utilisé par le bibliothécaire</a:t>
            </a:r>
          </a:p>
          <a:p>
            <a:pPr marL="285750" indent="-285750">
              <a:spcBef>
                <a:spcPts val="400"/>
              </a:spcBef>
              <a:buFontTx/>
              <a:buChar char="-"/>
            </a:pPr>
            <a:r>
              <a:rPr lang="fr-FR" sz="1600" dirty="0"/>
              <a:t>Dispose d’une base de données</a:t>
            </a:r>
          </a:p>
          <a:p>
            <a:pPr marL="285750" indent="-285750">
              <a:spcBef>
                <a:spcPts val="400"/>
              </a:spcBef>
              <a:buFontTx/>
              <a:buChar char="-"/>
            </a:pPr>
            <a:r>
              <a:rPr lang="fr-FR" sz="1600" dirty="0"/>
              <a:t>Doit être synchrone (réponse immédiate) : Si le bibliothécaire, par exemple, ajoute un nouveau livre, ce dernier doit immédiatement savoir si le livre a été ajouté avec succès ou non.</a:t>
            </a:r>
          </a:p>
          <a:p>
            <a:pPr marL="285750" indent="-285750">
              <a:spcBef>
                <a:spcPts val="400"/>
              </a:spcBef>
              <a:buFontTx/>
              <a:buChar char="-"/>
            </a:pPr>
            <a:r>
              <a:rPr lang="fr-FR" sz="1600" dirty="0"/>
              <a:t>Ne dépend pas des autres services (On n’a pas besoin des autres services pour que ce service fonctionne correctement)</a:t>
            </a:r>
          </a:p>
          <a:p>
            <a:pPr marL="285750" indent="-285750">
              <a:spcBef>
                <a:spcPts val="400"/>
              </a:spcBef>
              <a:buFontTx/>
              <a:buChar char="-"/>
            </a:pPr>
            <a:r>
              <a:rPr lang="fr-FR" sz="1600" dirty="0"/>
              <a:t>Expose une API REST : </a:t>
            </a:r>
          </a:p>
          <a:p>
            <a:pPr marL="285750" indent="-285750">
              <a:buFontTx/>
              <a:buChar char="-"/>
            </a:pPr>
            <a:endParaRPr lang="fr-FR" sz="1600" dirty="0"/>
          </a:p>
          <a:p>
            <a:pPr marL="285750" indent="-285750">
              <a:buFontTx/>
              <a:buChar char="-"/>
            </a:pPr>
            <a:endParaRPr lang="fr-FR" sz="1600" dirty="0"/>
          </a:p>
        </p:txBody>
      </p:sp>
      <p:sp>
        <p:nvSpPr>
          <p:cNvPr id="17" name="Rectangle : coins arrondis 16">
            <a:extLst>
              <a:ext uri="{FF2B5EF4-FFF2-40B4-BE49-F238E27FC236}">
                <a16:creationId xmlns:a16="http://schemas.microsoft.com/office/drawing/2014/main" id="{6395BAA9-6CFD-67E5-B8C6-74CD8B58F323}"/>
              </a:ext>
            </a:extLst>
          </p:cNvPr>
          <p:cNvSpPr/>
          <p:nvPr/>
        </p:nvSpPr>
        <p:spPr>
          <a:xfrm>
            <a:off x="8621484" y="1673757"/>
            <a:ext cx="2339439" cy="81642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000" b="1" dirty="0"/>
              <a:t>Service</a:t>
            </a:r>
          </a:p>
          <a:p>
            <a:pPr algn="ctr"/>
            <a:r>
              <a:rPr lang="fr-FR" sz="2000" b="1" dirty="0"/>
              <a:t>Livre</a:t>
            </a:r>
            <a:endParaRPr lang="fr-FR" sz="1600" b="1" dirty="0"/>
          </a:p>
        </p:txBody>
      </p:sp>
      <p:graphicFrame>
        <p:nvGraphicFramePr>
          <p:cNvPr id="2" name="Tableau 4">
            <a:extLst>
              <a:ext uri="{FF2B5EF4-FFF2-40B4-BE49-F238E27FC236}">
                <a16:creationId xmlns:a16="http://schemas.microsoft.com/office/drawing/2014/main" id="{6EAF94C4-93ED-4E0B-7B78-57DF6B30FFA1}"/>
              </a:ext>
            </a:extLst>
          </p:cNvPr>
          <p:cNvGraphicFramePr>
            <a:graphicFrameLocks noGrp="1"/>
          </p:cNvGraphicFramePr>
          <p:nvPr>
            <p:extLst>
              <p:ext uri="{D42A27DB-BD31-4B8C-83A1-F6EECF244321}">
                <p14:modId xmlns:p14="http://schemas.microsoft.com/office/powerpoint/2010/main" val="428791770"/>
              </p:ext>
            </p:extLst>
          </p:nvPr>
        </p:nvGraphicFramePr>
        <p:xfrm>
          <a:off x="819506" y="4118214"/>
          <a:ext cx="10276560" cy="2479040"/>
        </p:xfrm>
        <a:graphic>
          <a:graphicData uri="http://schemas.openxmlformats.org/drawingml/2006/table">
            <a:tbl>
              <a:tblPr firstRow="1" bandRow="1">
                <a:tableStyleId>{69012ECD-51FC-41F1-AA8D-1B2483CD663E}</a:tableStyleId>
              </a:tblPr>
              <a:tblGrid>
                <a:gridCol w="3425520">
                  <a:extLst>
                    <a:ext uri="{9D8B030D-6E8A-4147-A177-3AD203B41FA5}">
                      <a16:colId xmlns:a16="http://schemas.microsoft.com/office/drawing/2014/main" val="2388404951"/>
                    </a:ext>
                  </a:extLst>
                </a:gridCol>
                <a:gridCol w="3425520">
                  <a:extLst>
                    <a:ext uri="{9D8B030D-6E8A-4147-A177-3AD203B41FA5}">
                      <a16:colId xmlns:a16="http://schemas.microsoft.com/office/drawing/2014/main" val="461123530"/>
                    </a:ext>
                  </a:extLst>
                </a:gridCol>
                <a:gridCol w="3425520">
                  <a:extLst>
                    <a:ext uri="{9D8B030D-6E8A-4147-A177-3AD203B41FA5}">
                      <a16:colId xmlns:a16="http://schemas.microsoft.com/office/drawing/2014/main" val="3639195779"/>
                    </a:ext>
                  </a:extLst>
                </a:gridCol>
              </a:tblGrid>
              <a:tr h="370840">
                <a:tc>
                  <a:txBody>
                    <a:bodyPr/>
                    <a:lstStyle/>
                    <a:p>
                      <a:pPr algn="ctr"/>
                      <a:r>
                        <a:rPr lang="fr-FR" sz="1600" dirty="0"/>
                        <a:t>Fonctionnalité</a:t>
                      </a:r>
                    </a:p>
                  </a:txBody>
                  <a:tcPr/>
                </a:tc>
                <a:tc>
                  <a:txBody>
                    <a:bodyPr/>
                    <a:lstStyle/>
                    <a:p>
                      <a:pPr algn="ctr"/>
                      <a:r>
                        <a:rPr lang="fr-FR" sz="1600" dirty="0"/>
                        <a:t>Méthode / Chemin</a:t>
                      </a:r>
                    </a:p>
                  </a:txBody>
                  <a:tcPr/>
                </a:tc>
                <a:tc>
                  <a:txBody>
                    <a:bodyPr/>
                    <a:lstStyle/>
                    <a:p>
                      <a:pPr algn="ctr"/>
                      <a:r>
                        <a:rPr lang="fr-FR" sz="1600" dirty="0"/>
                        <a:t>Code retourné</a:t>
                      </a:r>
                    </a:p>
                  </a:txBody>
                  <a:tcPr/>
                </a:tc>
                <a:extLst>
                  <a:ext uri="{0D108BD9-81ED-4DB2-BD59-A6C34878D82A}">
                    <a16:rowId xmlns:a16="http://schemas.microsoft.com/office/drawing/2014/main" val="5746270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Retourner les informations d’un livre donné</a:t>
                      </a:r>
                    </a:p>
                  </a:txBody>
                  <a:tcPr/>
                </a:tc>
                <a:tc>
                  <a:txBody>
                    <a:bodyPr/>
                    <a:lstStyle/>
                    <a:p>
                      <a:r>
                        <a:rPr lang="fr-FR" sz="1600" dirty="0"/>
                        <a:t>GET  /api/v1/livre/{</a:t>
                      </a:r>
                      <a:r>
                        <a:rPr lang="fr-FR" sz="1600" dirty="0" err="1"/>
                        <a:t>idLivre</a:t>
                      </a:r>
                      <a:r>
                        <a:rPr lang="fr-FR" sz="1600" dirty="0"/>
                        <a:t>}</a:t>
                      </a:r>
                    </a:p>
                  </a:txBody>
                  <a:tcPr/>
                </a:tc>
                <a:tc>
                  <a:txBody>
                    <a:bodyPr/>
                    <a:lstStyle/>
                    <a:p>
                      <a:r>
                        <a:rPr lang="fr-FR" sz="1600" dirty="0"/>
                        <a:t>200 OK</a:t>
                      </a:r>
                    </a:p>
                    <a:p>
                      <a:r>
                        <a:rPr lang="fr-FR" sz="1600" dirty="0"/>
                        <a:t>404 Non trouvé</a:t>
                      </a:r>
                    </a:p>
                  </a:txBody>
                  <a:tcPr/>
                </a:tc>
                <a:extLst>
                  <a:ext uri="{0D108BD9-81ED-4DB2-BD59-A6C34878D82A}">
                    <a16:rowId xmlns:a16="http://schemas.microsoft.com/office/drawing/2014/main" val="1888547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Ajouter un nouveau livre</a:t>
                      </a:r>
                    </a:p>
                  </a:txBody>
                  <a:tcPr/>
                </a:tc>
                <a:tc>
                  <a:txBody>
                    <a:bodyPr/>
                    <a:lstStyle/>
                    <a:p>
                      <a:r>
                        <a:rPr lang="fr-FR" sz="1600" dirty="0"/>
                        <a:t>POST /api/v1/livre</a:t>
                      </a:r>
                    </a:p>
                  </a:txBody>
                  <a:tcPr/>
                </a:tc>
                <a:tc>
                  <a:txBody>
                    <a:bodyPr/>
                    <a:lstStyle/>
                    <a:p>
                      <a:r>
                        <a:rPr lang="fr-FR" sz="1600" dirty="0"/>
                        <a:t>200 OK</a:t>
                      </a:r>
                    </a:p>
                  </a:txBody>
                  <a:tcPr/>
                </a:tc>
                <a:extLst>
                  <a:ext uri="{0D108BD9-81ED-4DB2-BD59-A6C34878D82A}">
                    <a16:rowId xmlns:a16="http://schemas.microsoft.com/office/drawing/2014/main" val="16559800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Modifier un livre</a:t>
                      </a:r>
                    </a:p>
                  </a:txBody>
                  <a:tcPr/>
                </a:tc>
                <a:tc>
                  <a:txBody>
                    <a:bodyPr/>
                    <a:lstStyle/>
                    <a:p>
                      <a:r>
                        <a:rPr lang="fr-FR" sz="1600" dirty="0"/>
                        <a:t>PUT  /api/v1/livre/{</a:t>
                      </a:r>
                      <a:r>
                        <a:rPr lang="fr-FR" sz="1600" dirty="0" err="1"/>
                        <a:t>idLivre</a:t>
                      </a:r>
                      <a:r>
                        <a:rPr lang="fr-FR" sz="1600" dirty="0"/>
                        <a:t>}</a:t>
                      </a:r>
                    </a:p>
                  </a:txBody>
                  <a:tcPr/>
                </a:tc>
                <a:tc>
                  <a:txBody>
                    <a:bodyPr/>
                    <a:lstStyle/>
                    <a:p>
                      <a:r>
                        <a:rPr lang="fr-FR" sz="1600" dirty="0"/>
                        <a:t>200 OK</a:t>
                      </a:r>
                    </a:p>
                    <a:p>
                      <a:r>
                        <a:rPr lang="fr-FR" sz="1600" dirty="0"/>
                        <a:t>404 Non trouvé</a:t>
                      </a:r>
                    </a:p>
                  </a:txBody>
                  <a:tcPr/>
                </a:tc>
                <a:extLst>
                  <a:ext uri="{0D108BD9-81ED-4DB2-BD59-A6C34878D82A}">
                    <a16:rowId xmlns:a16="http://schemas.microsoft.com/office/drawing/2014/main" val="2218250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Supprimer un livre</a:t>
                      </a:r>
                    </a:p>
                  </a:txBody>
                  <a:tcPr/>
                </a:tc>
                <a:tc>
                  <a:txBody>
                    <a:bodyPr/>
                    <a:lstStyle/>
                    <a:p>
                      <a:r>
                        <a:rPr lang="fr-FR" sz="1600" dirty="0"/>
                        <a:t>DELETE  /api/v1/livre/{</a:t>
                      </a:r>
                      <a:r>
                        <a:rPr lang="fr-FR" sz="1600" dirty="0" err="1"/>
                        <a:t>idLivre</a:t>
                      </a:r>
                      <a:r>
                        <a:rPr lang="fr-FR" sz="1600" dirty="0"/>
                        <a:t>}</a:t>
                      </a:r>
                    </a:p>
                  </a:txBody>
                  <a:tcPr/>
                </a:tc>
                <a:tc>
                  <a:txBody>
                    <a:bodyPr/>
                    <a:lstStyle/>
                    <a:p>
                      <a:r>
                        <a:rPr lang="fr-FR" sz="1600" dirty="0"/>
                        <a:t>200 OK</a:t>
                      </a:r>
                    </a:p>
                    <a:p>
                      <a:r>
                        <a:rPr lang="fr-FR" sz="1600" dirty="0"/>
                        <a:t>404 Non trouvé</a:t>
                      </a:r>
                    </a:p>
                  </a:txBody>
                  <a:tcPr/>
                </a:tc>
                <a:extLst>
                  <a:ext uri="{0D108BD9-81ED-4DB2-BD59-A6C34878D82A}">
                    <a16:rowId xmlns:a16="http://schemas.microsoft.com/office/drawing/2014/main" val="1850300028"/>
                  </a:ext>
                </a:extLst>
              </a:tr>
            </a:tbl>
          </a:graphicData>
        </a:graphic>
      </p:graphicFrame>
    </p:spTree>
    <p:extLst>
      <p:ext uri="{BB962C8B-B14F-4D97-AF65-F5344CB8AC3E}">
        <p14:creationId xmlns:p14="http://schemas.microsoft.com/office/powerpoint/2010/main" val="4480515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42562"/>
            <a:ext cx="4574658" cy="954107"/>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i="1" dirty="0">
                <a:solidFill>
                  <a:srgbClr val="0070C0"/>
                </a:solidFill>
              </a:rPr>
              <a:t>Etude de cas</a:t>
            </a:r>
          </a:p>
          <a:p>
            <a:endParaRPr lang="fr-FR" b="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453185"/>
            <a:ext cx="10526713" cy="46013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t>Gestion d’une librairie:</a:t>
            </a:r>
          </a:p>
          <a:p>
            <a:pPr>
              <a:spcBef>
                <a:spcPts val="400"/>
              </a:spcBef>
            </a:pPr>
            <a:r>
              <a:rPr lang="fr-FR" sz="1600" dirty="0"/>
              <a:t> Le service « </a:t>
            </a:r>
            <a:r>
              <a:rPr lang="fr-FR" sz="1600" b="1" dirty="0"/>
              <a:t>Emprunt</a:t>
            </a:r>
            <a:r>
              <a:rPr lang="fr-FR" sz="1600" dirty="0"/>
              <a:t> » :</a:t>
            </a:r>
          </a:p>
          <a:p>
            <a:pPr marL="285750" indent="-285750">
              <a:spcBef>
                <a:spcPts val="400"/>
              </a:spcBef>
              <a:buFontTx/>
              <a:buChar char="-"/>
            </a:pPr>
            <a:r>
              <a:rPr lang="fr-FR" sz="1600" dirty="0"/>
              <a:t>Permet de gérer les emprunts des livres</a:t>
            </a:r>
          </a:p>
          <a:p>
            <a:pPr marL="285750" indent="-285750">
              <a:spcBef>
                <a:spcPts val="400"/>
              </a:spcBef>
              <a:buFontTx/>
              <a:buChar char="-"/>
            </a:pPr>
            <a:r>
              <a:rPr lang="fr-FR" sz="1600" dirty="0"/>
              <a:t>Est utilisé par le bibliothécaire</a:t>
            </a:r>
          </a:p>
          <a:p>
            <a:pPr marL="285750" indent="-285750">
              <a:spcBef>
                <a:spcPts val="400"/>
              </a:spcBef>
              <a:buFontTx/>
              <a:buChar char="-"/>
            </a:pPr>
            <a:r>
              <a:rPr lang="fr-FR" sz="1600" dirty="0"/>
              <a:t>Dispose d’une base de données</a:t>
            </a:r>
          </a:p>
          <a:p>
            <a:pPr marL="285750" indent="-285750">
              <a:spcBef>
                <a:spcPts val="400"/>
              </a:spcBef>
              <a:buFontTx/>
              <a:buChar char="-"/>
            </a:pPr>
            <a:r>
              <a:rPr lang="fr-FR" sz="1600" dirty="0"/>
              <a:t>Doit être synchrone (réponse immédiate) </a:t>
            </a:r>
          </a:p>
          <a:p>
            <a:pPr marL="285750" indent="-285750">
              <a:spcBef>
                <a:spcPts val="400"/>
              </a:spcBef>
              <a:buFontTx/>
              <a:buChar char="-"/>
            </a:pPr>
            <a:r>
              <a:rPr lang="fr-FR" sz="1600" dirty="0"/>
              <a:t>Ne dépend pas des autres services (Même s’il fait référence aux bases de données des services client et livre mais il ne dépend pas d’eux : Si le service livre, par exemple, ne fonctionne pas, le service emprunt va continuer son fonctionnement car il utilise l’identifiant du livre et non pas le service livre)</a:t>
            </a:r>
          </a:p>
          <a:p>
            <a:pPr marL="285750" indent="-285750">
              <a:spcBef>
                <a:spcPts val="400"/>
              </a:spcBef>
              <a:buFontTx/>
              <a:buChar char="-"/>
            </a:pPr>
            <a:r>
              <a:rPr lang="fr-FR" sz="1600" dirty="0"/>
              <a:t>Expose une API REST : </a:t>
            </a:r>
          </a:p>
          <a:p>
            <a:pPr marL="285750" indent="-285750">
              <a:buFontTx/>
              <a:buChar char="-"/>
            </a:pPr>
            <a:endParaRPr lang="fr-FR" sz="1600" dirty="0"/>
          </a:p>
          <a:p>
            <a:pPr marL="285750" indent="-285750">
              <a:buFontTx/>
              <a:buChar char="-"/>
            </a:pPr>
            <a:endParaRPr lang="fr-FR" sz="1600" dirty="0"/>
          </a:p>
        </p:txBody>
      </p:sp>
      <p:sp>
        <p:nvSpPr>
          <p:cNvPr id="17" name="Rectangle : coins arrondis 16">
            <a:extLst>
              <a:ext uri="{FF2B5EF4-FFF2-40B4-BE49-F238E27FC236}">
                <a16:creationId xmlns:a16="http://schemas.microsoft.com/office/drawing/2014/main" id="{6395BAA9-6CFD-67E5-B8C6-74CD8B58F323}"/>
              </a:ext>
            </a:extLst>
          </p:cNvPr>
          <p:cNvSpPr/>
          <p:nvPr/>
        </p:nvSpPr>
        <p:spPr>
          <a:xfrm>
            <a:off x="8621484" y="1673757"/>
            <a:ext cx="2339439" cy="81642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sz="2000" b="1" dirty="0"/>
              <a:t>Service</a:t>
            </a:r>
          </a:p>
          <a:p>
            <a:pPr algn="ctr"/>
            <a:r>
              <a:rPr lang="fr-FR" sz="2000" b="1" dirty="0"/>
              <a:t>Emprunt</a:t>
            </a:r>
            <a:endParaRPr lang="fr-FR" sz="1600" b="1" dirty="0"/>
          </a:p>
        </p:txBody>
      </p:sp>
      <p:graphicFrame>
        <p:nvGraphicFramePr>
          <p:cNvPr id="2" name="Tableau 4">
            <a:extLst>
              <a:ext uri="{FF2B5EF4-FFF2-40B4-BE49-F238E27FC236}">
                <a16:creationId xmlns:a16="http://schemas.microsoft.com/office/drawing/2014/main" id="{6EAF94C4-93ED-4E0B-7B78-57DF6B30FFA1}"/>
              </a:ext>
            </a:extLst>
          </p:cNvPr>
          <p:cNvGraphicFramePr>
            <a:graphicFrameLocks noGrp="1"/>
          </p:cNvGraphicFramePr>
          <p:nvPr>
            <p:extLst>
              <p:ext uri="{D42A27DB-BD31-4B8C-83A1-F6EECF244321}">
                <p14:modId xmlns:p14="http://schemas.microsoft.com/office/powerpoint/2010/main" val="2059560035"/>
              </p:ext>
            </p:extLst>
          </p:nvPr>
        </p:nvGraphicFramePr>
        <p:xfrm>
          <a:off x="694429" y="4545726"/>
          <a:ext cx="10276560" cy="1691640"/>
        </p:xfrm>
        <a:graphic>
          <a:graphicData uri="http://schemas.openxmlformats.org/drawingml/2006/table">
            <a:tbl>
              <a:tblPr firstRow="1" bandRow="1">
                <a:tableStyleId>{69012ECD-51FC-41F1-AA8D-1B2483CD663E}</a:tableStyleId>
              </a:tblPr>
              <a:tblGrid>
                <a:gridCol w="3425520">
                  <a:extLst>
                    <a:ext uri="{9D8B030D-6E8A-4147-A177-3AD203B41FA5}">
                      <a16:colId xmlns:a16="http://schemas.microsoft.com/office/drawing/2014/main" val="2388404951"/>
                    </a:ext>
                  </a:extLst>
                </a:gridCol>
                <a:gridCol w="3425520">
                  <a:extLst>
                    <a:ext uri="{9D8B030D-6E8A-4147-A177-3AD203B41FA5}">
                      <a16:colId xmlns:a16="http://schemas.microsoft.com/office/drawing/2014/main" val="461123530"/>
                    </a:ext>
                  </a:extLst>
                </a:gridCol>
                <a:gridCol w="3425520">
                  <a:extLst>
                    <a:ext uri="{9D8B030D-6E8A-4147-A177-3AD203B41FA5}">
                      <a16:colId xmlns:a16="http://schemas.microsoft.com/office/drawing/2014/main" val="3639195779"/>
                    </a:ext>
                  </a:extLst>
                </a:gridCol>
              </a:tblGrid>
              <a:tr h="370840">
                <a:tc>
                  <a:txBody>
                    <a:bodyPr/>
                    <a:lstStyle/>
                    <a:p>
                      <a:pPr algn="ctr"/>
                      <a:r>
                        <a:rPr lang="fr-FR" sz="1600" dirty="0"/>
                        <a:t>Fonctionnalité</a:t>
                      </a:r>
                    </a:p>
                  </a:txBody>
                  <a:tcPr/>
                </a:tc>
                <a:tc>
                  <a:txBody>
                    <a:bodyPr/>
                    <a:lstStyle/>
                    <a:p>
                      <a:pPr algn="ctr"/>
                      <a:r>
                        <a:rPr lang="fr-FR" sz="1600" dirty="0"/>
                        <a:t>Méthode / Chemin</a:t>
                      </a:r>
                    </a:p>
                  </a:txBody>
                  <a:tcPr/>
                </a:tc>
                <a:tc>
                  <a:txBody>
                    <a:bodyPr/>
                    <a:lstStyle/>
                    <a:p>
                      <a:pPr algn="ctr"/>
                      <a:r>
                        <a:rPr lang="fr-FR" sz="1600" dirty="0"/>
                        <a:t>Code retourné</a:t>
                      </a:r>
                    </a:p>
                  </a:txBody>
                  <a:tcPr/>
                </a:tc>
                <a:extLst>
                  <a:ext uri="{0D108BD9-81ED-4DB2-BD59-A6C34878D82A}">
                    <a16:rowId xmlns:a16="http://schemas.microsoft.com/office/drawing/2014/main" val="5746270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Ajouter un nouveau emprunt</a:t>
                      </a:r>
                    </a:p>
                  </a:txBody>
                  <a:tcPr/>
                </a:tc>
                <a:tc>
                  <a:txBody>
                    <a:bodyPr/>
                    <a:lstStyle/>
                    <a:p>
                      <a:r>
                        <a:rPr lang="fr-FR" sz="1600" dirty="0"/>
                        <a:t>POST /api/v1/emprunt</a:t>
                      </a:r>
                    </a:p>
                  </a:txBody>
                  <a:tcPr/>
                </a:tc>
                <a:tc>
                  <a:txBody>
                    <a:bodyPr/>
                    <a:lstStyle/>
                    <a:p>
                      <a:r>
                        <a:rPr lang="fr-FR" sz="1600" dirty="0"/>
                        <a:t>200 OK</a:t>
                      </a:r>
                    </a:p>
                  </a:txBody>
                  <a:tcPr/>
                </a:tc>
                <a:extLst>
                  <a:ext uri="{0D108BD9-81ED-4DB2-BD59-A6C34878D82A}">
                    <a16:rowId xmlns:a16="http://schemas.microsoft.com/office/drawing/2014/main" val="1888547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Retourner un livre</a:t>
                      </a:r>
                    </a:p>
                  </a:txBody>
                  <a:tcPr/>
                </a:tc>
                <a:tc>
                  <a:txBody>
                    <a:bodyPr/>
                    <a:lstStyle/>
                    <a:p>
                      <a:r>
                        <a:rPr lang="fr-FR" sz="1600" dirty="0"/>
                        <a:t>POST /api/v1/emprunt</a:t>
                      </a:r>
                    </a:p>
                  </a:txBody>
                  <a:tcPr/>
                </a:tc>
                <a:tc>
                  <a:txBody>
                    <a:bodyPr/>
                    <a:lstStyle/>
                    <a:p>
                      <a:r>
                        <a:rPr lang="fr-FR" sz="1600" dirty="0"/>
                        <a:t>200 OK</a:t>
                      </a:r>
                    </a:p>
                  </a:txBody>
                  <a:tcPr/>
                </a:tc>
                <a:extLst>
                  <a:ext uri="{0D108BD9-81ED-4DB2-BD59-A6C34878D82A}">
                    <a16:rowId xmlns:a16="http://schemas.microsoft.com/office/drawing/2014/main" val="16559800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Retourner les emprunts d’un client donné</a:t>
                      </a:r>
                    </a:p>
                  </a:txBody>
                  <a:tcPr/>
                </a:tc>
                <a:tc>
                  <a:txBody>
                    <a:bodyPr/>
                    <a:lstStyle/>
                    <a:p>
                      <a:r>
                        <a:rPr lang="fr-FR" sz="1600" dirty="0"/>
                        <a:t>GET  /api/v1/emprunt/{</a:t>
                      </a:r>
                      <a:r>
                        <a:rPr lang="fr-FR" sz="1600" dirty="0" err="1"/>
                        <a:t>idClient</a:t>
                      </a:r>
                      <a:r>
                        <a:rPr lang="fr-FR" sz="1600" dirty="0"/>
                        <a:t>}</a:t>
                      </a:r>
                    </a:p>
                  </a:txBody>
                  <a:tcPr/>
                </a:tc>
                <a:tc>
                  <a:txBody>
                    <a:bodyPr/>
                    <a:lstStyle/>
                    <a:p>
                      <a:r>
                        <a:rPr lang="fr-FR" sz="1600" dirty="0"/>
                        <a:t>200 OK</a:t>
                      </a:r>
                    </a:p>
                    <a:p>
                      <a:r>
                        <a:rPr lang="fr-FR" sz="1600" dirty="0"/>
                        <a:t>404 Non trouvé</a:t>
                      </a:r>
                    </a:p>
                  </a:txBody>
                  <a:tcPr/>
                </a:tc>
                <a:extLst>
                  <a:ext uri="{0D108BD9-81ED-4DB2-BD59-A6C34878D82A}">
                    <a16:rowId xmlns:a16="http://schemas.microsoft.com/office/drawing/2014/main" val="2218250037"/>
                  </a:ext>
                </a:extLst>
              </a:tr>
            </a:tbl>
          </a:graphicData>
        </a:graphic>
      </p:graphicFrame>
    </p:spTree>
    <p:extLst>
      <p:ext uri="{BB962C8B-B14F-4D97-AF65-F5344CB8AC3E}">
        <p14:creationId xmlns:p14="http://schemas.microsoft.com/office/powerpoint/2010/main" val="72771975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42562"/>
            <a:ext cx="4574658" cy="954107"/>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i="1" dirty="0">
                <a:solidFill>
                  <a:srgbClr val="0070C0"/>
                </a:solidFill>
              </a:rPr>
              <a:t>Etude de cas</a:t>
            </a:r>
          </a:p>
          <a:p>
            <a:endParaRPr lang="fr-FR" b="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453185"/>
            <a:ext cx="10526713" cy="46013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t>Gestion d’une librairie:</a:t>
            </a:r>
          </a:p>
          <a:p>
            <a:pPr>
              <a:lnSpc>
                <a:spcPct val="150000"/>
              </a:lnSpc>
              <a:spcBef>
                <a:spcPts val="400"/>
              </a:spcBef>
            </a:pPr>
            <a:r>
              <a:rPr lang="fr-FR" sz="1600" dirty="0"/>
              <a:t> Le service « </a:t>
            </a:r>
            <a:r>
              <a:rPr lang="fr-FR" sz="1600" b="1" dirty="0"/>
              <a:t>Notification</a:t>
            </a:r>
            <a:r>
              <a:rPr lang="fr-FR" sz="1600" dirty="0"/>
              <a:t> » :</a:t>
            </a:r>
          </a:p>
          <a:p>
            <a:pPr marL="285750" indent="-285750">
              <a:spcBef>
                <a:spcPts val="400"/>
              </a:spcBef>
              <a:buFontTx/>
              <a:buChar char="-"/>
            </a:pPr>
            <a:r>
              <a:rPr lang="fr-FR" sz="1600" dirty="0"/>
              <a:t>Est utilisé pour envoyer des notifications aux clients de la librairie</a:t>
            </a:r>
          </a:p>
          <a:p>
            <a:pPr>
              <a:spcBef>
                <a:spcPts val="400"/>
              </a:spcBef>
            </a:pPr>
            <a:r>
              <a:rPr lang="fr-FR" sz="1600" dirty="0"/>
              <a:t>     (Ex. un livre a été retourné, nouveaux livres ont été ajoutés …) </a:t>
            </a:r>
          </a:p>
          <a:p>
            <a:pPr marL="285750" indent="-285750">
              <a:spcBef>
                <a:spcPts val="400"/>
              </a:spcBef>
              <a:buFontTx/>
              <a:buChar char="-"/>
            </a:pPr>
            <a:r>
              <a:rPr lang="fr-FR" sz="1600" dirty="0"/>
              <a:t>Il est utilisé par les autres services (et non pas par des humains)</a:t>
            </a:r>
          </a:p>
          <a:p>
            <a:pPr>
              <a:spcBef>
                <a:spcPts val="400"/>
              </a:spcBef>
            </a:pPr>
            <a:r>
              <a:rPr lang="fr-FR" sz="1600" dirty="0"/>
              <a:t>     (Ex. Le service livre peut l’utiliser quand un livre est ajouté, ou le service Emprunt peut l’employer au cas d’un retour)</a:t>
            </a:r>
          </a:p>
          <a:p>
            <a:pPr marL="285750" indent="-285750">
              <a:spcBef>
                <a:spcPts val="400"/>
              </a:spcBef>
              <a:buFontTx/>
              <a:buChar char="-"/>
            </a:pPr>
            <a:r>
              <a:rPr lang="fr-FR" sz="1600" dirty="0"/>
              <a:t>Asynchrone : Les services appelant n’attendent pas une réponse immédiate)</a:t>
            </a:r>
          </a:p>
          <a:p>
            <a:pPr>
              <a:spcBef>
                <a:spcPts val="400"/>
              </a:spcBef>
            </a:pPr>
            <a:r>
              <a:rPr lang="fr-FR" sz="1600" dirty="0"/>
              <a:t>     (Ex. Le service livre veut envoyé une notification à 1000 clients suite à un ajout d’un nouveau livre)</a:t>
            </a:r>
          </a:p>
          <a:p>
            <a:pPr marL="285750" indent="-285750">
              <a:lnSpc>
                <a:spcPct val="150000"/>
              </a:lnSpc>
              <a:spcBef>
                <a:spcPts val="400"/>
              </a:spcBef>
              <a:buFontTx/>
              <a:buChar char="-"/>
            </a:pPr>
            <a:r>
              <a:rPr lang="fr-FR" sz="1600" dirty="0"/>
              <a:t>La communication est assuré par le biais des « Queues »: il s’agit </a:t>
            </a:r>
            <a:r>
              <a:rPr lang="fr-FR" sz="1600" b="1" dirty="0"/>
              <a:t>d’une diffusion d’événement</a:t>
            </a:r>
          </a:p>
        </p:txBody>
      </p:sp>
      <p:sp>
        <p:nvSpPr>
          <p:cNvPr id="7" name="Rectangle : coins arrondis 6">
            <a:extLst>
              <a:ext uri="{FF2B5EF4-FFF2-40B4-BE49-F238E27FC236}">
                <a16:creationId xmlns:a16="http://schemas.microsoft.com/office/drawing/2014/main" id="{AFFE2B79-11E8-CC7A-A6AA-DC92C081A2D1}"/>
              </a:ext>
            </a:extLst>
          </p:cNvPr>
          <p:cNvSpPr/>
          <p:nvPr/>
        </p:nvSpPr>
        <p:spPr>
          <a:xfrm>
            <a:off x="8965871" y="1774812"/>
            <a:ext cx="2339439" cy="81642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2000" b="1" dirty="0"/>
              <a:t>Service </a:t>
            </a:r>
          </a:p>
          <a:p>
            <a:pPr algn="ctr"/>
            <a:r>
              <a:rPr lang="fr-FR" sz="2000" b="1" dirty="0"/>
              <a:t>Notification</a:t>
            </a:r>
            <a:endParaRPr lang="fr-FR" sz="1600" b="1" dirty="0"/>
          </a:p>
        </p:txBody>
      </p:sp>
    </p:spTree>
    <p:extLst>
      <p:ext uri="{BB962C8B-B14F-4D97-AF65-F5344CB8AC3E}">
        <p14:creationId xmlns:p14="http://schemas.microsoft.com/office/powerpoint/2010/main" val="255861571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42562"/>
            <a:ext cx="4574658" cy="954107"/>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i="1" dirty="0">
                <a:solidFill>
                  <a:srgbClr val="0070C0"/>
                </a:solidFill>
              </a:rPr>
              <a:t>Etude de cas</a:t>
            </a:r>
          </a:p>
          <a:p>
            <a:endParaRPr lang="fr-FR" b="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453185"/>
            <a:ext cx="10526713" cy="46013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t>Gestion d’une librairie:</a:t>
            </a:r>
          </a:p>
          <a:p>
            <a:pPr>
              <a:spcBef>
                <a:spcPts val="400"/>
              </a:spcBef>
            </a:pPr>
            <a:r>
              <a:rPr lang="fr-FR" sz="1600" dirty="0"/>
              <a:t> Le service « </a:t>
            </a:r>
            <a:r>
              <a:rPr lang="fr-FR" sz="1600" b="1" dirty="0"/>
              <a:t>Paiement</a:t>
            </a:r>
            <a:r>
              <a:rPr lang="fr-FR" sz="1600" dirty="0"/>
              <a:t> » :</a:t>
            </a:r>
          </a:p>
          <a:p>
            <a:pPr marL="285750" indent="-285750">
              <a:spcBef>
                <a:spcPts val="400"/>
              </a:spcBef>
              <a:buFontTx/>
              <a:buChar char="-"/>
            </a:pPr>
            <a:r>
              <a:rPr lang="fr-FR" sz="1600" dirty="0"/>
              <a:t>Est utilisé pour envoyer des instructions de paiement à des services externes</a:t>
            </a:r>
            <a:endParaRPr lang="fr-FR" sz="1600" b="1" dirty="0"/>
          </a:p>
          <a:p>
            <a:pPr marL="285750" indent="-285750">
              <a:spcBef>
                <a:spcPts val="400"/>
              </a:spcBef>
              <a:buFontTx/>
              <a:buChar char="-"/>
            </a:pPr>
            <a:r>
              <a:rPr lang="fr-FR" sz="1600" dirty="0"/>
              <a:t>Est utilisé par les autres services </a:t>
            </a:r>
          </a:p>
          <a:p>
            <a:pPr>
              <a:spcBef>
                <a:spcPts val="400"/>
              </a:spcBef>
            </a:pPr>
            <a:r>
              <a:rPr lang="fr-FR" sz="1600" b="1" dirty="0"/>
              <a:t>   </a:t>
            </a:r>
            <a:r>
              <a:rPr lang="fr-FR" sz="1600" dirty="0"/>
              <a:t>(Ex. Quand un nouveau client s’inscrit à  la librairie, il doit payer sa facture annuelle, ainsi le service client appelle le service paiement)</a:t>
            </a:r>
          </a:p>
          <a:p>
            <a:pPr marL="285750" indent="-285750">
              <a:spcBef>
                <a:spcPts val="400"/>
              </a:spcBef>
              <a:buFontTx/>
              <a:buChar char="-"/>
            </a:pPr>
            <a:r>
              <a:rPr lang="fr-FR" sz="1600" dirty="0"/>
              <a:t>Asynchrone (Réponse immédiate n’est pas obligatoire)</a:t>
            </a:r>
          </a:p>
          <a:p>
            <a:pPr marL="285750" indent="-285750">
              <a:spcBef>
                <a:spcPts val="400"/>
              </a:spcBef>
              <a:buFontTx/>
              <a:buChar char="-"/>
            </a:pPr>
            <a:r>
              <a:rPr lang="fr-FR" sz="1600" dirty="0"/>
              <a:t>La communication est assuré par le biais des « Queues »:  </a:t>
            </a:r>
          </a:p>
          <a:p>
            <a:pPr>
              <a:spcBef>
                <a:spcPts val="400"/>
              </a:spcBef>
            </a:pPr>
            <a:r>
              <a:rPr lang="fr-FR" sz="1600" dirty="0"/>
              <a:t>(Si le service client, par exemple, tombe en panne, le message de paiement va résider dans la queue des messages jusqu’à sa consommation par le service paiement)</a:t>
            </a:r>
          </a:p>
          <a:p>
            <a:pPr marL="285750" indent="-285750">
              <a:spcBef>
                <a:spcPts val="400"/>
              </a:spcBef>
              <a:buFontTx/>
              <a:buChar char="-"/>
            </a:pPr>
            <a:endParaRPr lang="fr-FR" sz="1600" dirty="0"/>
          </a:p>
        </p:txBody>
      </p:sp>
      <p:sp>
        <p:nvSpPr>
          <p:cNvPr id="7" name="Rectangle : coins arrondis 6">
            <a:extLst>
              <a:ext uri="{FF2B5EF4-FFF2-40B4-BE49-F238E27FC236}">
                <a16:creationId xmlns:a16="http://schemas.microsoft.com/office/drawing/2014/main" id="{AFFE2B79-11E8-CC7A-A6AA-DC92C081A2D1}"/>
              </a:ext>
            </a:extLst>
          </p:cNvPr>
          <p:cNvSpPr/>
          <p:nvPr/>
        </p:nvSpPr>
        <p:spPr>
          <a:xfrm>
            <a:off x="8965871" y="1774812"/>
            <a:ext cx="2339439" cy="81642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2000" b="1" dirty="0"/>
              <a:t>Service </a:t>
            </a:r>
          </a:p>
          <a:p>
            <a:pPr algn="ctr"/>
            <a:r>
              <a:rPr lang="fr-FR" sz="2000" b="1" dirty="0"/>
              <a:t>Paiement</a:t>
            </a:r>
            <a:endParaRPr lang="fr-FR" sz="1600" b="1" dirty="0"/>
          </a:p>
        </p:txBody>
      </p:sp>
    </p:spTree>
    <p:extLst>
      <p:ext uri="{BB962C8B-B14F-4D97-AF65-F5344CB8AC3E}">
        <p14:creationId xmlns:p14="http://schemas.microsoft.com/office/powerpoint/2010/main" val="41222730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42562"/>
            <a:ext cx="4574658" cy="954107"/>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i="1" dirty="0">
                <a:solidFill>
                  <a:srgbClr val="0070C0"/>
                </a:solidFill>
              </a:rPr>
              <a:t>Etude de cas</a:t>
            </a:r>
          </a:p>
          <a:p>
            <a:endParaRPr lang="fr-FR" b="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453185"/>
            <a:ext cx="10526713" cy="46013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t>Gestion d’une librairie:</a:t>
            </a:r>
          </a:p>
          <a:p>
            <a:pPr>
              <a:spcBef>
                <a:spcPts val="400"/>
              </a:spcBef>
            </a:pPr>
            <a:r>
              <a:rPr lang="fr-FR" sz="1600" dirty="0"/>
              <a:t> Le service « </a:t>
            </a:r>
            <a:r>
              <a:rPr lang="fr-FR" sz="1600" b="1" dirty="0" err="1"/>
              <a:t>View</a:t>
            </a:r>
            <a:r>
              <a:rPr lang="fr-FR" sz="1600" dirty="0"/>
              <a:t> » :</a:t>
            </a:r>
          </a:p>
          <a:p>
            <a:pPr marL="285750" indent="-285750">
              <a:spcBef>
                <a:spcPts val="400"/>
              </a:spcBef>
              <a:buFontTx/>
              <a:buChar char="-"/>
            </a:pPr>
            <a:r>
              <a:rPr lang="fr-FR" sz="1600" dirty="0"/>
              <a:t>Sert du contenu statique aux navigateurs : HTML, CSS, JS </a:t>
            </a:r>
          </a:p>
          <a:p>
            <a:pPr marL="285750" indent="-285750">
              <a:spcBef>
                <a:spcPts val="400"/>
              </a:spcBef>
              <a:buFontTx/>
              <a:buChar char="-"/>
            </a:pPr>
            <a:r>
              <a:rPr lang="fr-FR" sz="1600" dirty="0"/>
              <a:t>Est un service basique sans logique ni code</a:t>
            </a:r>
          </a:p>
          <a:p>
            <a:pPr marL="285750" indent="-285750">
              <a:spcBef>
                <a:spcPts val="400"/>
              </a:spcBef>
              <a:buFontTx/>
              <a:buChar char="-"/>
            </a:pPr>
            <a:r>
              <a:rPr lang="fr-FR" sz="1600" dirty="0"/>
              <a:t>Ne nécessite pas d’API, </a:t>
            </a:r>
          </a:p>
          <a:p>
            <a:pPr marL="285750" indent="-285750">
              <a:spcBef>
                <a:spcPts val="400"/>
              </a:spcBef>
              <a:buFontTx/>
              <a:buChar char="-"/>
            </a:pPr>
            <a:r>
              <a:rPr lang="fr-FR" sz="1600" dirty="0"/>
              <a:t>Il interfère directement avec les navigateurs</a:t>
            </a:r>
          </a:p>
          <a:p>
            <a:pPr marL="285750" indent="-285750">
              <a:spcBef>
                <a:spcPts val="400"/>
              </a:spcBef>
              <a:buFontTx/>
              <a:buChar char="-"/>
            </a:pPr>
            <a:endParaRPr lang="fr-FR" sz="1600" dirty="0"/>
          </a:p>
        </p:txBody>
      </p:sp>
      <p:sp>
        <p:nvSpPr>
          <p:cNvPr id="7" name="Rectangle : coins arrondis 6">
            <a:extLst>
              <a:ext uri="{FF2B5EF4-FFF2-40B4-BE49-F238E27FC236}">
                <a16:creationId xmlns:a16="http://schemas.microsoft.com/office/drawing/2014/main" id="{AFFE2B79-11E8-CC7A-A6AA-DC92C081A2D1}"/>
              </a:ext>
            </a:extLst>
          </p:cNvPr>
          <p:cNvSpPr/>
          <p:nvPr/>
        </p:nvSpPr>
        <p:spPr>
          <a:xfrm>
            <a:off x="8965871" y="1774812"/>
            <a:ext cx="2339439" cy="81642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2000" b="1" dirty="0"/>
              <a:t>Service </a:t>
            </a:r>
          </a:p>
          <a:p>
            <a:pPr algn="ctr"/>
            <a:r>
              <a:rPr lang="fr-FR" sz="2000" b="1" dirty="0" err="1"/>
              <a:t>View</a:t>
            </a:r>
            <a:endParaRPr lang="fr-FR" sz="1600" b="1" dirty="0"/>
          </a:p>
        </p:txBody>
      </p:sp>
    </p:spTree>
    <p:extLst>
      <p:ext uri="{BB962C8B-B14F-4D97-AF65-F5344CB8AC3E}">
        <p14:creationId xmlns:p14="http://schemas.microsoft.com/office/powerpoint/2010/main" val="32520527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42562"/>
            <a:ext cx="4574658" cy="954107"/>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i="1" dirty="0">
                <a:solidFill>
                  <a:srgbClr val="0070C0"/>
                </a:solidFill>
              </a:rPr>
              <a:t>Etude de cas</a:t>
            </a:r>
          </a:p>
          <a:p>
            <a:endParaRPr lang="fr-FR" b="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453185"/>
            <a:ext cx="10526713" cy="46013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spcBef>
                <a:spcPts val="400"/>
              </a:spcBef>
            </a:pPr>
            <a:r>
              <a:rPr lang="fr-FR" sz="1600" b="1" dirty="0"/>
              <a:t>Gestion d’une librairie:</a:t>
            </a:r>
          </a:p>
          <a:p>
            <a:pPr>
              <a:spcBef>
                <a:spcPts val="400"/>
              </a:spcBef>
            </a:pPr>
            <a:r>
              <a:rPr lang="fr-FR" sz="1600" b="1" dirty="0"/>
              <a:t>Digramme de l’architecture</a:t>
            </a:r>
          </a:p>
        </p:txBody>
      </p:sp>
      <p:grpSp>
        <p:nvGrpSpPr>
          <p:cNvPr id="70" name="Groupe 69">
            <a:extLst>
              <a:ext uri="{FF2B5EF4-FFF2-40B4-BE49-F238E27FC236}">
                <a16:creationId xmlns:a16="http://schemas.microsoft.com/office/drawing/2014/main" id="{FCF56D36-05DC-B418-AA3E-E761878A73F6}"/>
              </a:ext>
            </a:extLst>
          </p:cNvPr>
          <p:cNvGrpSpPr/>
          <p:nvPr/>
        </p:nvGrpSpPr>
        <p:grpSpPr>
          <a:xfrm>
            <a:off x="1941443" y="1676635"/>
            <a:ext cx="8546327" cy="4363548"/>
            <a:chOff x="1941443" y="1676635"/>
            <a:chExt cx="8546327" cy="4363548"/>
          </a:xfrm>
        </p:grpSpPr>
        <p:pic>
          <p:nvPicPr>
            <p:cNvPr id="1026" name="Picture 2" descr="users">
              <a:extLst>
                <a:ext uri="{FF2B5EF4-FFF2-40B4-BE49-F238E27FC236}">
                  <a16:creationId xmlns:a16="http://schemas.microsoft.com/office/drawing/2014/main" id="{622C5EB6-6916-C44A-7B65-E6C3DEA2A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7615" y="1676635"/>
              <a:ext cx="1379943" cy="6623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 coins arrondis 1">
              <a:extLst>
                <a:ext uri="{FF2B5EF4-FFF2-40B4-BE49-F238E27FC236}">
                  <a16:creationId xmlns:a16="http://schemas.microsoft.com/office/drawing/2014/main" id="{B21510A3-5C24-8217-3F02-BCD758629D61}"/>
                </a:ext>
              </a:extLst>
            </p:cNvPr>
            <p:cNvSpPr/>
            <p:nvPr/>
          </p:nvSpPr>
          <p:spPr>
            <a:xfrm>
              <a:off x="2822713" y="3266656"/>
              <a:ext cx="1278835" cy="59634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dirty="0"/>
                <a:t>Service</a:t>
              </a:r>
            </a:p>
            <a:p>
              <a:pPr algn="ctr"/>
              <a:r>
                <a:rPr lang="fr-FR" dirty="0"/>
                <a:t>Livre</a:t>
              </a:r>
            </a:p>
          </p:txBody>
        </p:sp>
        <p:sp>
          <p:nvSpPr>
            <p:cNvPr id="8" name="Rectangle : coins arrondis 7">
              <a:extLst>
                <a:ext uri="{FF2B5EF4-FFF2-40B4-BE49-F238E27FC236}">
                  <a16:creationId xmlns:a16="http://schemas.microsoft.com/office/drawing/2014/main" id="{EAFE011E-5B09-45D7-3E51-D075F119763A}"/>
                </a:ext>
              </a:extLst>
            </p:cNvPr>
            <p:cNvSpPr/>
            <p:nvPr/>
          </p:nvSpPr>
          <p:spPr>
            <a:xfrm>
              <a:off x="4651513" y="3266656"/>
              <a:ext cx="1278835" cy="59634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dirty="0"/>
                <a:t>Service</a:t>
              </a:r>
            </a:p>
            <a:p>
              <a:pPr algn="ctr"/>
              <a:r>
                <a:rPr lang="fr-FR" dirty="0"/>
                <a:t>Emprunt</a:t>
              </a:r>
            </a:p>
          </p:txBody>
        </p:sp>
        <p:sp>
          <p:nvSpPr>
            <p:cNvPr id="9" name="Rectangle : coins arrondis 8">
              <a:extLst>
                <a:ext uri="{FF2B5EF4-FFF2-40B4-BE49-F238E27FC236}">
                  <a16:creationId xmlns:a16="http://schemas.microsoft.com/office/drawing/2014/main" id="{53A95A3A-A5F3-36B7-F06C-8597284BE4DD}"/>
                </a:ext>
              </a:extLst>
            </p:cNvPr>
            <p:cNvSpPr/>
            <p:nvPr/>
          </p:nvSpPr>
          <p:spPr>
            <a:xfrm>
              <a:off x="6539948" y="3266656"/>
              <a:ext cx="1278835" cy="59634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dirty="0"/>
                <a:t>Service</a:t>
              </a:r>
            </a:p>
            <a:p>
              <a:pPr algn="ctr"/>
              <a:r>
                <a:rPr lang="fr-FR" dirty="0"/>
                <a:t>Client</a:t>
              </a:r>
            </a:p>
          </p:txBody>
        </p:sp>
        <p:sp>
          <p:nvSpPr>
            <p:cNvPr id="13" name="Rectangle : coins arrondis 12">
              <a:extLst>
                <a:ext uri="{FF2B5EF4-FFF2-40B4-BE49-F238E27FC236}">
                  <a16:creationId xmlns:a16="http://schemas.microsoft.com/office/drawing/2014/main" id="{C1C692E0-114D-BE7D-A410-7E35323BC12E}"/>
                </a:ext>
              </a:extLst>
            </p:cNvPr>
            <p:cNvSpPr/>
            <p:nvPr/>
          </p:nvSpPr>
          <p:spPr>
            <a:xfrm>
              <a:off x="8673548" y="3298460"/>
              <a:ext cx="1416657" cy="59634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dirty="0"/>
                <a:t>Service</a:t>
              </a:r>
            </a:p>
            <a:p>
              <a:pPr algn="ctr"/>
              <a:r>
                <a:rPr lang="fr-FR" dirty="0" err="1"/>
                <a:t>View</a:t>
              </a:r>
              <a:endParaRPr lang="fr-FR" dirty="0"/>
            </a:p>
          </p:txBody>
        </p:sp>
        <p:cxnSp>
          <p:nvCxnSpPr>
            <p:cNvPr id="14" name="Connecteur droit avec flèche 13">
              <a:extLst>
                <a:ext uri="{FF2B5EF4-FFF2-40B4-BE49-F238E27FC236}">
                  <a16:creationId xmlns:a16="http://schemas.microsoft.com/office/drawing/2014/main" id="{CA86C97E-F3DB-F896-95CC-068B4B5E74FA}"/>
                </a:ext>
              </a:extLst>
            </p:cNvPr>
            <p:cNvCxnSpPr>
              <a:cxnSpLocks/>
            </p:cNvCxnSpPr>
            <p:nvPr/>
          </p:nvCxnSpPr>
          <p:spPr>
            <a:xfrm flipH="1" flipV="1">
              <a:off x="6539948" y="2160104"/>
              <a:ext cx="2531165" cy="110655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6B6CC1B1-6F8D-981D-7928-015BE6B2AD32}"/>
                </a:ext>
              </a:extLst>
            </p:cNvPr>
            <p:cNvCxnSpPr>
              <a:cxnSpLocks/>
              <a:stCxn id="1026" idx="3"/>
            </p:cNvCxnSpPr>
            <p:nvPr/>
          </p:nvCxnSpPr>
          <p:spPr>
            <a:xfrm>
              <a:off x="6547558" y="2007822"/>
              <a:ext cx="2940999" cy="125883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03DF49B-4B21-68E6-30DA-DF4EDDDE978E}"/>
                </a:ext>
              </a:extLst>
            </p:cNvPr>
            <p:cNvSpPr txBox="1"/>
            <p:nvPr/>
          </p:nvSpPr>
          <p:spPr>
            <a:xfrm>
              <a:off x="8236280" y="2500544"/>
              <a:ext cx="1043555" cy="276999"/>
            </a:xfrm>
            <a:prstGeom prst="rect">
              <a:avLst/>
            </a:prstGeom>
            <a:noFill/>
          </p:spPr>
          <p:txBody>
            <a:bodyPr wrap="none" rtlCol="0">
              <a:spAutoFit/>
            </a:bodyPr>
            <a:lstStyle/>
            <a:p>
              <a:r>
                <a:rPr lang="fr-FR" sz="1200" dirty="0"/>
                <a:t>HTML, CSS, JS</a:t>
              </a:r>
            </a:p>
          </p:txBody>
        </p:sp>
        <p:cxnSp>
          <p:nvCxnSpPr>
            <p:cNvPr id="20" name="Connecteur droit avec flèche 19">
              <a:extLst>
                <a:ext uri="{FF2B5EF4-FFF2-40B4-BE49-F238E27FC236}">
                  <a16:creationId xmlns:a16="http://schemas.microsoft.com/office/drawing/2014/main" id="{4D11198B-A4B1-0654-A734-B8D74575B2F4}"/>
                </a:ext>
              </a:extLst>
            </p:cNvPr>
            <p:cNvCxnSpPr>
              <a:cxnSpLocks/>
              <a:endCxn id="33" idx="0"/>
            </p:cNvCxnSpPr>
            <p:nvPr/>
          </p:nvCxnSpPr>
          <p:spPr>
            <a:xfrm>
              <a:off x="6130114" y="2236689"/>
              <a:ext cx="1029715" cy="78445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2DB70E17-50E3-BF84-13E0-BFF533006447}"/>
                </a:ext>
              </a:extLst>
            </p:cNvPr>
            <p:cNvCxnSpPr>
              <a:cxnSpLocks/>
              <a:endCxn id="27" idx="0"/>
            </p:cNvCxnSpPr>
            <p:nvPr/>
          </p:nvCxnSpPr>
          <p:spPr>
            <a:xfrm flipH="1">
              <a:off x="5307156" y="2284162"/>
              <a:ext cx="330248" cy="71721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145608E6-73D6-3492-00CD-94A55954B9DA}"/>
                </a:ext>
              </a:extLst>
            </p:cNvPr>
            <p:cNvCxnSpPr>
              <a:cxnSpLocks/>
            </p:cNvCxnSpPr>
            <p:nvPr/>
          </p:nvCxnSpPr>
          <p:spPr>
            <a:xfrm flipH="1">
              <a:off x="3606559" y="2133338"/>
              <a:ext cx="1561056" cy="86804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Rectangle : coins arrondis 26">
              <a:extLst>
                <a:ext uri="{FF2B5EF4-FFF2-40B4-BE49-F238E27FC236}">
                  <a16:creationId xmlns:a16="http://schemas.microsoft.com/office/drawing/2014/main" id="{4F58E808-AFF4-BDB9-3CF8-9B288BA0FC2A}"/>
                </a:ext>
              </a:extLst>
            </p:cNvPr>
            <p:cNvSpPr/>
            <p:nvPr/>
          </p:nvSpPr>
          <p:spPr>
            <a:xfrm>
              <a:off x="4932440" y="3001381"/>
              <a:ext cx="749432" cy="265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dirty="0"/>
                <a:t>REST</a:t>
              </a:r>
              <a:endParaRPr lang="fr-FR" dirty="0"/>
            </a:p>
          </p:txBody>
        </p:sp>
        <p:sp>
          <p:nvSpPr>
            <p:cNvPr id="29" name="Rectangle : coins arrondis 28">
              <a:extLst>
                <a:ext uri="{FF2B5EF4-FFF2-40B4-BE49-F238E27FC236}">
                  <a16:creationId xmlns:a16="http://schemas.microsoft.com/office/drawing/2014/main" id="{373B60B1-B702-169A-0883-8EA94F1F479B}"/>
                </a:ext>
              </a:extLst>
            </p:cNvPr>
            <p:cNvSpPr/>
            <p:nvPr/>
          </p:nvSpPr>
          <p:spPr>
            <a:xfrm>
              <a:off x="3133114" y="3017800"/>
              <a:ext cx="749432" cy="265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dirty="0"/>
                <a:t>REST</a:t>
              </a:r>
              <a:endParaRPr lang="fr-FR" dirty="0"/>
            </a:p>
          </p:txBody>
        </p:sp>
        <p:sp>
          <p:nvSpPr>
            <p:cNvPr id="33" name="Rectangle : coins arrondis 32">
              <a:extLst>
                <a:ext uri="{FF2B5EF4-FFF2-40B4-BE49-F238E27FC236}">
                  <a16:creationId xmlns:a16="http://schemas.microsoft.com/office/drawing/2014/main" id="{9C84A18E-0D5A-C070-7E78-70DBD8566D5A}"/>
                </a:ext>
              </a:extLst>
            </p:cNvPr>
            <p:cNvSpPr/>
            <p:nvPr/>
          </p:nvSpPr>
          <p:spPr>
            <a:xfrm>
              <a:off x="6785113" y="3021143"/>
              <a:ext cx="749432" cy="265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dirty="0"/>
                <a:t>REST</a:t>
              </a:r>
              <a:endParaRPr lang="fr-FR" dirty="0"/>
            </a:p>
          </p:txBody>
        </p:sp>
        <p:sp>
          <p:nvSpPr>
            <p:cNvPr id="38" name="Cylindre 37">
              <a:extLst>
                <a:ext uri="{FF2B5EF4-FFF2-40B4-BE49-F238E27FC236}">
                  <a16:creationId xmlns:a16="http://schemas.microsoft.com/office/drawing/2014/main" id="{504E8392-9786-2EC8-0B0C-61F468D09452}"/>
                </a:ext>
              </a:extLst>
            </p:cNvPr>
            <p:cNvSpPr/>
            <p:nvPr/>
          </p:nvSpPr>
          <p:spPr>
            <a:xfrm>
              <a:off x="3137924" y="4052306"/>
              <a:ext cx="648414" cy="845203"/>
            </a:xfrm>
            <a:prstGeom prst="ca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900" dirty="0"/>
                <a:t>Bases de données</a:t>
              </a:r>
            </a:p>
          </p:txBody>
        </p:sp>
        <p:cxnSp>
          <p:nvCxnSpPr>
            <p:cNvPr id="40" name="Connecteur droit avec flèche 39">
              <a:extLst>
                <a:ext uri="{FF2B5EF4-FFF2-40B4-BE49-F238E27FC236}">
                  <a16:creationId xmlns:a16="http://schemas.microsoft.com/office/drawing/2014/main" id="{70D6287A-12CE-C63D-B840-9E8FBE26C455}"/>
                </a:ext>
              </a:extLst>
            </p:cNvPr>
            <p:cNvCxnSpPr>
              <a:cxnSpLocks/>
              <a:stCxn id="2" idx="2"/>
              <a:endCxn id="38" idx="1"/>
            </p:cNvCxnSpPr>
            <p:nvPr/>
          </p:nvCxnSpPr>
          <p:spPr>
            <a:xfrm>
              <a:off x="3462131" y="3863003"/>
              <a:ext cx="0" cy="1893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Cylindre 45">
              <a:extLst>
                <a:ext uri="{FF2B5EF4-FFF2-40B4-BE49-F238E27FC236}">
                  <a16:creationId xmlns:a16="http://schemas.microsoft.com/office/drawing/2014/main" id="{B310BD87-CDBA-C195-FE9D-916BC44614B8}"/>
                </a:ext>
              </a:extLst>
            </p:cNvPr>
            <p:cNvSpPr/>
            <p:nvPr/>
          </p:nvSpPr>
          <p:spPr>
            <a:xfrm>
              <a:off x="4938725" y="4052306"/>
              <a:ext cx="648414" cy="845203"/>
            </a:xfrm>
            <a:prstGeom prst="ca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900" dirty="0"/>
                <a:t>Bases de données</a:t>
              </a:r>
            </a:p>
          </p:txBody>
        </p:sp>
        <p:cxnSp>
          <p:nvCxnSpPr>
            <p:cNvPr id="47" name="Connecteur droit avec flèche 46">
              <a:extLst>
                <a:ext uri="{FF2B5EF4-FFF2-40B4-BE49-F238E27FC236}">
                  <a16:creationId xmlns:a16="http://schemas.microsoft.com/office/drawing/2014/main" id="{F541D988-279F-5914-B8E7-B80141C43D3C}"/>
                </a:ext>
              </a:extLst>
            </p:cNvPr>
            <p:cNvCxnSpPr>
              <a:cxnSpLocks/>
              <a:endCxn id="46" idx="1"/>
            </p:cNvCxnSpPr>
            <p:nvPr/>
          </p:nvCxnSpPr>
          <p:spPr>
            <a:xfrm>
              <a:off x="5262932" y="3863003"/>
              <a:ext cx="0" cy="1893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Cylindre 47">
              <a:extLst>
                <a:ext uri="{FF2B5EF4-FFF2-40B4-BE49-F238E27FC236}">
                  <a16:creationId xmlns:a16="http://schemas.microsoft.com/office/drawing/2014/main" id="{36E1F1AF-8479-BBD2-7D6C-15A60F2E7043}"/>
                </a:ext>
              </a:extLst>
            </p:cNvPr>
            <p:cNvSpPr/>
            <p:nvPr/>
          </p:nvSpPr>
          <p:spPr>
            <a:xfrm>
              <a:off x="6886131" y="4064206"/>
              <a:ext cx="648414" cy="845203"/>
            </a:xfrm>
            <a:prstGeom prst="ca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900" dirty="0"/>
                <a:t>Bases de données</a:t>
              </a:r>
            </a:p>
          </p:txBody>
        </p:sp>
        <p:cxnSp>
          <p:nvCxnSpPr>
            <p:cNvPr id="49" name="Connecteur droit avec flèche 48">
              <a:extLst>
                <a:ext uri="{FF2B5EF4-FFF2-40B4-BE49-F238E27FC236}">
                  <a16:creationId xmlns:a16="http://schemas.microsoft.com/office/drawing/2014/main" id="{294BA28F-043F-715B-FEF3-705B786DF7C7}"/>
                </a:ext>
              </a:extLst>
            </p:cNvPr>
            <p:cNvCxnSpPr>
              <a:cxnSpLocks/>
              <a:endCxn id="48" idx="1"/>
            </p:cNvCxnSpPr>
            <p:nvPr/>
          </p:nvCxnSpPr>
          <p:spPr>
            <a:xfrm>
              <a:off x="7210338" y="3874903"/>
              <a:ext cx="0" cy="1893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2C238240-4250-B078-7D2E-2D14825AC9EB}"/>
                </a:ext>
              </a:extLst>
            </p:cNvPr>
            <p:cNvCxnSpPr/>
            <p:nvPr/>
          </p:nvCxnSpPr>
          <p:spPr>
            <a:xfrm>
              <a:off x="6785113" y="3874903"/>
              <a:ext cx="0" cy="1200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377D7C4D-2B50-AE54-18FD-E8BAC95CDE0B}"/>
                </a:ext>
              </a:extLst>
            </p:cNvPr>
            <p:cNvCxnSpPr/>
            <p:nvPr/>
          </p:nvCxnSpPr>
          <p:spPr>
            <a:xfrm>
              <a:off x="4830418" y="3863003"/>
              <a:ext cx="0" cy="1200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5AADA04-FE26-D845-1F11-4AAA48F4065A}"/>
                </a:ext>
              </a:extLst>
            </p:cNvPr>
            <p:cNvCxnSpPr/>
            <p:nvPr/>
          </p:nvCxnSpPr>
          <p:spPr>
            <a:xfrm>
              <a:off x="3001617" y="3863003"/>
              <a:ext cx="0" cy="1200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64B5DBA4-DABC-97FE-BA67-E344DC4C5A89}"/>
                </a:ext>
              </a:extLst>
            </p:cNvPr>
            <p:cNvCxnSpPr>
              <a:cxnSpLocks/>
            </p:cNvCxnSpPr>
            <p:nvPr/>
          </p:nvCxnSpPr>
          <p:spPr>
            <a:xfrm flipV="1">
              <a:off x="2649772" y="5075583"/>
              <a:ext cx="7129670" cy="4544"/>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tangle : coins arrondis 56">
              <a:extLst>
                <a:ext uri="{FF2B5EF4-FFF2-40B4-BE49-F238E27FC236}">
                  <a16:creationId xmlns:a16="http://schemas.microsoft.com/office/drawing/2014/main" id="{AD0D66CB-3CCF-A339-BD42-E70B21EBD3F0}"/>
                </a:ext>
              </a:extLst>
            </p:cNvPr>
            <p:cNvSpPr/>
            <p:nvPr/>
          </p:nvSpPr>
          <p:spPr>
            <a:xfrm>
              <a:off x="9071113" y="5443837"/>
              <a:ext cx="1416657" cy="59634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dirty="0"/>
                <a:t>Service</a:t>
              </a:r>
            </a:p>
            <a:p>
              <a:pPr algn="ctr"/>
              <a:r>
                <a:rPr lang="fr-FR" dirty="0"/>
                <a:t>Notification</a:t>
              </a:r>
            </a:p>
          </p:txBody>
        </p:sp>
        <p:cxnSp>
          <p:nvCxnSpPr>
            <p:cNvPr id="58" name="Connecteur droit avec flèche 57">
              <a:extLst>
                <a:ext uri="{FF2B5EF4-FFF2-40B4-BE49-F238E27FC236}">
                  <a16:creationId xmlns:a16="http://schemas.microsoft.com/office/drawing/2014/main" id="{372ABED2-7290-84DA-2832-98E5055FB4E8}"/>
                </a:ext>
              </a:extLst>
            </p:cNvPr>
            <p:cNvCxnSpPr>
              <a:cxnSpLocks/>
              <a:endCxn id="57" idx="0"/>
            </p:cNvCxnSpPr>
            <p:nvPr/>
          </p:nvCxnSpPr>
          <p:spPr>
            <a:xfrm>
              <a:off x="9779442" y="5075583"/>
              <a:ext cx="0" cy="368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Rectangle : coins arrondis 63">
              <a:extLst>
                <a:ext uri="{FF2B5EF4-FFF2-40B4-BE49-F238E27FC236}">
                  <a16:creationId xmlns:a16="http://schemas.microsoft.com/office/drawing/2014/main" id="{8443CBDF-32CD-5694-FA8A-C816493485BF}"/>
                </a:ext>
              </a:extLst>
            </p:cNvPr>
            <p:cNvSpPr/>
            <p:nvPr/>
          </p:nvSpPr>
          <p:spPr>
            <a:xfrm>
              <a:off x="1941443" y="5440848"/>
              <a:ext cx="1416657" cy="59634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dirty="0"/>
                <a:t>Service</a:t>
              </a:r>
            </a:p>
            <a:p>
              <a:pPr algn="ctr"/>
              <a:r>
                <a:rPr lang="fr-FR" dirty="0"/>
                <a:t>Paiement</a:t>
              </a:r>
            </a:p>
          </p:txBody>
        </p:sp>
        <p:cxnSp>
          <p:nvCxnSpPr>
            <p:cNvPr id="65" name="Connecteur droit avec flèche 64">
              <a:extLst>
                <a:ext uri="{FF2B5EF4-FFF2-40B4-BE49-F238E27FC236}">
                  <a16:creationId xmlns:a16="http://schemas.microsoft.com/office/drawing/2014/main" id="{9C95C2A8-218F-CC0D-7C5E-A07A750712AC}"/>
                </a:ext>
              </a:extLst>
            </p:cNvPr>
            <p:cNvCxnSpPr>
              <a:cxnSpLocks/>
              <a:endCxn id="64" idx="0"/>
            </p:cNvCxnSpPr>
            <p:nvPr/>
          </p:nvCxnSpPr>
          <p:spPr>
            <a:xfrm>
              <a:off x="2649772" y="5072594"/>
              <a:ext cx="0" cy="368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ZoneTexte 66">
              <a:extLst>
                <a:ext uri="{FF2B5EF4-FFF2-40B4-BE49-F238E27FC236}">
                  <a16:creationId xmlns:a16="http://schemas.microsoft.com/office/drawing/2014/main" id="{C4F06CF0-EEDA-AEA2-CC7B-B10E0B2F953E}"/>
                </a:ext>
              </a:extLst>
            </p:cNvPr>
            <p:cNvSpPr txBox="1"/>
            <p:nvPr/>
          </p:nvSpPr>
          <p:spPr>
            <a:xfrm>
              <a:off x="5338665" y="5126273"/>
              <a:ext cx="611065" cy="276999"/>
            </a:xfrm>
            <a:prstGeom prst="rect">
              <a:avLst/>
            </a:prstGeom>
            <a:noFill/>
          </p:spPr>
          <p:txBody>
            <a:bodyPr wrap="none" rtlCol="0">
              <a:spAutoFit/>
            </a:bodyPr>
            <a:lstStyle/>
            <a:p>
              <a:r>
                <a:rPr lang="fr-FR" sz="1200" b="1" dirty="0"/>
                <a:t>Queue</a:t>
              </a:r>
            </a:p>
          </p:txBody>
        </p:sp>
      </p:grpSp>
    </p:spTree>
    <p:extLst>
      <p:ext uri="{BB962C8B-B14F-4D97-AF65-F5344CB8AC3E}">
        <p14:creationId xmlns:p14="http://schemas.microsoft.com/office/powerpoint/2010/main" val="145164801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342562"/>
            <a:ext cx="4574658" cy="954107"/>
          </a:xfrm>
          <a:prstGeom prst="rect">
            <a:avLst/>
          </a:prstGeom>
          <a:noFill/>
        </p:spPr>
        <p:txBody>
          <a:bodyPr wrap="square">
            <a:spAutoFit/>
          </a:bodyPr>
          <a:lstStyle/>
          <a:p>
            <a:pPr marL="342900" indent="-342900">
              <a:buAutoNum type="arabicPeriod"/>
            </a:pPr>
            <a:r>
              <a:rPr lang="fr-FR" sz="2000" b="1" dirty="0">
                <a:solidFill>
                  <a:srgbClr val="0070C0"/>
                </a:solidFill>
              </a:rPr>
              <a:t>Architecture des microservices</a:t>
            </a:r>
          </a:p>
          <a:p>
            <a:r>
              <a:rPr lang="fr-FR" b="1" i="1" dirty="0">
                <a:solidFill>
                  <a:srgbClr val="0070C0"/>
                </a:solidFill>
              </a:rPr>
              <a:t>Etude de cas</a:t>
            </a:r>
          </a:p>
          <a:p>
            <a:endParaRPr lang="fr-FR" b="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453185"/>
            <a:ext cx="10526713" cy="46013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spcBef>
                <a:spcPts val="400"/>
              </a:spcBef>
            </a:pPr>
            <a:r>
              <a:rPr lang="fr-FR" sz="1600" b="1" dirty="0"/>
              <a:t>Gestion d’une librairie:</a:t>
            </a:r>
          </a:p>
          <a:p>
            <a:pPr>
              <a:spcBef>
                <a:spcPts val="400"/>
              </a:spcBef>
            </a:pPr>
            <a:r>
              <a:rPr lang="fr-FR" sz="1600" dirty="0"/>
              <a:t>Afin d’orchestrer les requêtes aux microservices et de les séparer les utilisateurs finaux, une implémentation d’un service intermédiaire s’avère primordial </a:t>
            </a:r>
            <a:r>
              <a:rPr lang="fr-FR" sz="1600" b="1" dirty="0"/>
              <a:t>: API Gateway</a:t>
            </a:r>
          </a:p>
        </p:txBody>
      </p:sp>
      <p:grpSp>
        <p:nvGrpSpPr>
          <p:cNvPr id="36" name="Groupe 35">
            <a:extLst>
              <a:ext uri="{FF2B5EF4-FFF2-40B4-BE49-F238E27FC236}">
                <a16:creationId xmlns:a16="http://schemas.microsoft.com/office/drawing/2014/main" id="{DB4CFF6C-393E-ED79-24E4-FA2AB4AF71E2}"/>
              </a:ext>
            </a:extLst>
          </p:cNvPr>
          <p:cNvGrpSpPr/>
          <p:nvPr/>
        </p:nvGrpSpPr>
        <p:grpSpPr>
          <a:xfrm>
            <a:off x="3177752" y="2088168"/>
            <a:ext cx="8226850" cy="4363434"/>
            <a:chOff x="1856951" y="2037366"/>
            <a:chExt cx="8226850" cy="4363434"/>
          </a:xfrm>
        </p:grpSpPr>
        <p:grpSp>
          <p:nvGrpSpPr>
            <p:cNvPr id="35" name="Groupe 34">
              <a:extLst>
                <a:ext uri="{FF2B5EF4-FFF2-40B4-BE49-F238E27FC236}">
                  <a16:creationId xmlns:a16="http://schemas.microsoft.com/office/drawing/2014/main" id="{2CB2884E-BE9F-2BD0-2C01-80A7BF776ADE}"/>
                </a:ext>
              </a:extLst>
            </p:cNvPr>
            <p:cNvGrpSpPr/>
            <p:nvPr/>
          </p:nvGrpSpPr>
          <p:grpSpPr>
            <a:xfrm>
              <a:off x="1856951" y="2037366"/>
              <a:ext cx="8226850" cy="4363434"/>
              <a:chOff x="1856950" y="2037366"/>
              <a:chExt cx="8546327" cy="4665190"/>
            </a:xfrm>
          </p:grpSpPr>
          <p:grpSp>
            <p:nvGrpSpPr>
              <p:cNvPr id="70" name="Groupe 69">
                <a:extLst>
                  <a:ext uri="{FF2B5EF4-FFF2-40B4-BE49-F238E27FC236}">
                    <a16:creationId xmlns:a16="http://schemas.microsoft.com/office/drawing/2014/main" id="{FCF56D36-05DC-B418-AA3E-E761878A73F6}"/>
                  </a:ext>
                </a:extLst>
              </p:cNvPr>
              <p:cNvGrpSpPr/>
              <p:nvPr/>
            </p:nvGrpSpPr>
            <p:grpSpPr>
              <a:xfrm>
                <a:off x="1856950" y="2037366"/>
                <a:ext cx="8546327" cy="4665190"/>
                <a:chOff x="1941443" y="1374993"/>
                <a:chExt cx="8546327" cy="4665190"/>
              </a:xfrm>
            </p:grpSpPr>
            <p:pic>
              <p:nvPicPr>
                <p:cNvPr id="1026" name="Picture 2" descr="users">
                  <a:extLst>
                    <a:ext uri="{FF2B5EF4-FFF2-40B4-BE49-F238E27FC236}">
                      <a16:creationId xmlns:a16="http://schemas.microsoft.com/office/drawing/2014/main" id="{622C5EB6-6916-C44A-7B65-E6C3DEA2A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930" y="1374993"/>
                  <a:ext cx="1049426" cy="503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 coins arrondis 1">
                  <a:extLst>
                    <a:ext uri="{FF2B5EF4-FFF2-40B4-BE49-F238E27FC236}">
                      <a16:creationId xmlns:a16="http://schemas.microsoft.com/office/drawing/2014/main" id="{B21510A3-5C24-8217-3F02-BCD758629D61}"/>
                    </a:ext>
                  </a:extLst>
                </p:cNvPr>
                <p:cNvSpPr/>
                <p:nvPr/>
              </p:nvSpPr>
              <p:spPr>
                <a:xfrm>
                  <a:off x="2822713" y="3266656"/>
                  <a:ext cx="1278835" cy="59634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dirty="0"/>
                    <a:t>Service</a:t>
                  </a:r>
                </a:p>
                <a:p>
                  <a:pPr algn="ctr"/>
                  <a:r>
                    <a:rPr lang="fr-FR" dirty="0"/>
                    <a:t>Livre</a:t>
                  </a:r>
                </a:p>
              </p:txBody>
            </p:sp>
            <p:sp>
              <p:nvSpPr>
                <p:cNvPr id="8" name="Rectangle : coins arrondis 7">
                  <a:extLst>
                    <a:ext uri="{FF2B5EF4-FFF2-40B4-BE49-F238E27FC236}">
                      <a16:creationId xmlns:a16="http://schemas.microsoft.com/office/drawing/2014/main" id="{EAFE011E-5B09-45D7-3E51-D075F119763A}"/>
                    </a:ext>
                  </a:extLst>
                </p:cNvPr>
                <p:cNvSpPr/>
                <p:nvPr/>
              </p:nvSpPr>
              <p:spPr>
                <a:xfrm>
                  <a:off x="4651513" y="3266656"/>
                  <a:ext cx="1278835" cy="59634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dirty="0"/>
                    <a:t>Service</a:t>
                  </a:r>
                </a:p>
                <a:p>
                  <a:pPr algn="ctr"/>
                  <a:r>
                    <a:rPr lang="fr-FR" dirty="0"/>
                    <a:t>Emprunt</a:t>
                  </a:r>
                </a:p>
              </p:txBody>
            </p:sp>
            <p:sp>
              <p:nvSpPr>
                <p:cNvPr id="9" name="Rectangle : coins arrondis 8">
                  <a:extLst>
                    <a:ext uri="{FF2B5EF4-FFF2-40B4-BE49-F238E27FC236}">
                      <a16:creationId xmlns:a16="http://schemas.microsoft.com/office/drawing/2014/main" id="{53A95A3A-A5F3-36B7-F06C-8597284BE4DD}"/>
                    </a:ext>
                  </a:extLst>
                </p:cNvPr>
                <p:cNvSpPr/>
                <p:nvPr/>
              </p:nvSpPr>
              <p:spPr>
                <a:xfrm>
                  <a:off x="6539948" y="3266656"/>
                  <a:ext cx="1278835" cy="59634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r-FR" dirty="0"/>
                    <a:t>Service</a:t>
                  </a:r>
                </a:p>
                <a:p>
                  <a:pPr algn="ctr"/>
                  <a:r>
                    <a:rPr lang="fr-FR" dirty="0"/>
                    <a:t>Client</a:t>
                  </a:r>
                </a:p>
              </p:txBody>
            </p:sp>
            <p:sp>
              <p:nvSpPr>
                <p:cNvPr id="13" name="Rectangle : coins arrondis 12">
                  <a:extLst>
                    <a:ext uri="{FF2B5EF4-FFF2-40B4-BE49-F238E27FC236}">
                      <a16:creationId xmlns:a16="http://schemas.microsoft.com/office/drawing/2014/main" id="{C1C692E0-114D-BE7D-A410-7E35323BC12E}"/>
                    </a:ext>
                  </a:extLst>
                </p:cNvPr>
                <p:cNvSpPr/>
                <p:nvPr/>
              </p:nvSpPr>
              <p:spPr>
                <a:xfrm>
                  <a:off x="8673548" y="3298460"/>
                  <a:ext cx="1416657" cy="59634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dirty="0"/>
                    <a:t>Service</a:t>
                  </a:r>
                </a:p>
                <a:p>
                  <a:pPr algn="ctr"/>
                  <a:r>
                    <a:rPr lang="fr-FR" dirty="0" err="1"/>
                    <a:t>View</a:t>
                  </a:r>
                  <a:endParaRPr lang="fr-FR" dirty="0"/>
                </a:p>
              </p:txBody>
            </p:sp>
            <p:cxnSp>
              <p:nvCxnSpPr>
                <p:cNvPr id="14" name="Connecteur droit avec flèche 13">
                  <a:extLst>
                    <a:ext uri="{FF2B5EF4-FFF2-40B4-BE49-F238E27FC236}">
                      <a16:creationId xmlns:a16="http://schemas.microsoft.com/office/drawing/2014/main" id="{CA86C97E-F3DB-F896-95CC-068B4B5E74FA}"/>
                    </a:ext>
                  </a:extLst>
                </p:cNvPr>
                <p:cNvCxnSpPr>
                  <a:cxnSpLocks/>
                </p:cNvCxnSpPr>
                <p:nvPr/>
              </p:nvCxnSpPr>
              <p:spPr>
                <a:xfrm flipH="1" flipV="1">
                  <a:off x="8230088" y="2681712"/>
                  <a:ext cx="922437" cy="6365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6B6CC1B1-6F8D-981D-7928-015BE6B2AD32}"/>
                    </a:ext>
                  </a:extLst>
                </p:cNvPr>
                <p:cNvCxnSpPr>
                  <a:cxnSpLocks/>
                  <a:endCxn id="13" idx="0"/>
                </p:cNvCxnSpPr>
                <p:nvPr/>
              </p:nvCxnSpPr>
              <p:spPr>
                <a:xfrm>
                  <a:off x="8476487" y="2695382"/>
                  <a:ext cx="905390" cy="60307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603DF49B-4B21-68E6-30DA-DF4EDDDE978E}"/>
                    </a:ext>
                  </a:extLst>
                </p:cNvPr>
                <p:cNvSpPr txBox="1"/>
                <p:nvPr/>
              </p:nvSpPr>
              <p:spPr>
                <a:xfrm>
                  <a:off x="9005890" y="2681712"/>
                  <a:ext cx="1043555" cy="276999"/>
                </a:xfrm>
                <a:prstGeom prst="rect">
                  <a:avLst/>
                </a:prstGeom>
                <a:noFill/>
              </p:spPr>
              <p:txBody>
                <a:bodyPr wrap="none" rtlCol="0">
                  <a:spAutoFit/>
                </a:bodyPr>
                <a:lstStyle/>
                <a:p>
                  <a:r>
                    <a:rPr lang="fr-FR" sz="1200" dirty="0"/>
                    <a:t>HTML, CSS, JS</a:t>
                  </a:r>
                </a:p>
              </p:txBody>
            </p:sp>
            <p:cxnSp>
              <p:nvCxnSpPr>
                <p:cNvPr id="20" name="Connecteur droit avec flèche 19">
                  <a:extLst>
                    <a:ext uri="{FF2B5EF4-FFF2-40B4-BE49-F238E27FC236}">
                      <a16:creationId xmlns:a16="http://schemas.microsoft.com/office/drawing/2014/main" id="{4D11198B-A4B1-0654-A734-B8D74575B2F4}"/>
                    </a:ext>
                  </a:extLst>
                </p:cNvPr>
                <p:cNvCxnSpPr>
                  <a:cxnSpLocks/>
                  <a:endCxn id="33" idx="0"/>
                </p:cNvCxnSpPr>
                <p:nvPr/>
              </p:nvCxnSpPr>
              <p:spPr>
                <a:xfrm>
                  <a:off x="6942759" y="2681712"/>
                  <a:ext cx="217070" cy="33943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2DB70E17-50E3-BF84-13E0-BFF533006447}"/>
                    </a:ext>
                  </a:extLst>
                </p:cNvPr>
                <p:cNvCxnSpPr>
                  <a:cxnSpLocks/>
                  <a:endCxn id="27" idx="0"/>
                </p:cNvCxnSpPr>
                <p:nvPr/>
              </p:nvCxnSpPr>
              <p:spPr>
                <a:xfrm flipH="1">
                  <a:off x="5307156" y="2688365"/>
                  <a:ext cx="31509" cy="31301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145608E6-73D6-3492-00CD-94A55954B9DA}"/>
                    </a:ext>
                  </a:extLst>
                </p:cNvPr>
                <p:cNvCxnSpPr>
                  <a:cxnSpLocks/>
                </p:cNvCxnSpPr>
                <p:nvPr/>
              </p:nvCxnSpPr>
              <p:spPr>
                <a:xfrm flipH="1">
                  <a:off x="3606559" y="2705722"/>
                  <a:ext cx="222640" cy="29565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Rectangle : coins arrondis 26">
                  <a:extLst>
                    <a:ext uri="{FF2B5EF4-FFF2-40B4-BE49-F238E27FC236}">
                      <a16:creationId xmlns:a16="http://schemas.microsoft.com/office/drawing/2014/main" id="{4F58E808-AFF4-BDB9-3CF8-9B288BA0FC2A}"/>
                    </a:ext>
                  </a:extLst>
                </p:cNvPr>
                <p:cNvSpPr/>
                <p:nvPr/>
              </p:nvSpPr>
              <p:spPr>
                <a:xfrm>
                  <a:off x="4932440" y="3001381"/>
                  <a:ext cx="749432" cy="265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dirty="0"/>
                    <a:t>REST</a:t>
                  </a:r>
                  <a:endParaRPr lang="fr-FR" dirty="0"/>
                </a:p>
              </p:txBody>
            </p:sp>
            <p:sp>
              <p:nvSpPr>
                <p:cNvPr id="29" name="Rectangle : coins arrondis 28">
                  <a:extLst>
                    <a:ext uri="{FF2B5EF4-FFF2-40B4-BE49-F238E27FC236}">
                      <a16:creationId xmlns:a16="http://schemas.microsoft.com/office/drawing/2014/main" id="{373B60B1-B702-169A-0883-8EA94F1F479B}"/>
                    </a:ext>
                  </a:extLst>
                </p:cNvPr>
                <p:cNvSpPr/>
                <p:nvPr/>
              </p:nvSpPr>
              <p:spPr>
                <a:xfrm>
                  <a:off x="3133114" y="3017800"/>
                  <a:ext cx="749432" cy="265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dirty="0"/>
                    <a:t>REST</a:t>
                  </a:r>
                  <a:endParaRPr lang="fr-FR" dirty="0"/>
                </a:p>
              </p:txBody>
            </p:sp>
            <p:sp>
              <p:nvSpPr>
                <p:cNvPr id="33" name="Rectangle : coins arrondis 32">
                  <a:extLst>
                    <a:ext uri="{FF2B5EF4-FFF2-40B4-BE49-F238E27FC236}">
                      <a16:creationId xmlns:a16="http://schemas.microsoft.com/office/drawing/2014/main" id="{9C84A18E-0D5A-C070-7E78-70DBD8566D5A}"/>
                    </a:ext>
                  </a:extLst>
                </p:cNvPr>
                <p:cNvSpPr/>
                <p:nvPr/>
              </p:nvSpPr>
              <p:spPr>
                <a:xfrm>
                  <a:off x="6785113" y="3021143"/>
                  <a:ext cx="749432" cy="265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dirty="0"/>
                    <a:t>REST</a:t>
                  </a:r>
                  <a:endParaRPr lang="fr-FR" dirty="0"/>
                </a:p>
              </p:txBody>
            </p:sp>
            <p:sp>
              <p:nvSpPr>
                <p:cNvPr id="38" name="Cylindre 37">
                  <a:extLst>
                    <a:ext uri="{FF2B5EF4-FFF2-40B4-BE49-F238E27FC236}">
                      <a16:creationId xmlns:a16="http://schemas.microsoft.com/office/drawing/2014/main" id="{504E8392-9786-2EC8-0B0C-61F468D09452}"/>
                    </a:ext>
                  </a:extLst>
                </p:cNvPr>
                <p:cNvSpPr/>
                <p:nvPr/>
              </p:nvSpPr>
              <p:spPr>
                <a:xfrm>
                  <a:off x="3137924" y="4052306"/>
                  <a:ext cx="648414" cy="845203"/>
                </a:xfrm>
                <a:prstGeom prst="ca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900" dirty="0"/>
                    <a:t>Bases de données</a:t>
                  </a:r>
                </a:p>
              </p:txBody>
            </p:sp>
            <p:cxnSp>
              <p:nvCxnSpPr>
                <p:cNvPr id="40" name="Connecteur droit avec flèche 39">
                  <a:extLst>
                    <a:ext uri="{FF2B5EF4-FFF2-40B4-BE49-F238E27FC236}">
                      <a16:creationId xmlns:a16="http://schemas.microsoft.com/office/drawing/2014/main" id="{70D6287A-12CE-C63D-B840-9E8FBE26C455}"/>
                    </a:ext>
                  </a:extLst>
                </p:cNvPr>
                <p:cNvCxnSpPr>
                  <a:cxnSpLocks/>
                  <a:stCxn id="2" idx="2"/>
                  <a:endCxn id="38" idx="1"/>
                </p:cNvCxnSpPr>
                <p:nvPr/>
              </p:nvCxnSpPr>
              <p:spPr>
                <a:xfrm>
                  <a:off x="3462131" y="3863003"/>
                  <a:ext cx="0" cy="1893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Cylindre 45">
                  <a:extLst>
                    <a:ext uri="{FF2B5EF4-FFF2-40B4-BE49-F238E27FC236}">
                      <a16:creationId xmlns:a16="http://schemas.microsoft.com/office/drawing/2014/main" id="{B310BD87-CDBA-C195-FE9D-916BC44614B8}"/>
                    </a:ext>
                  </a:extLst>
                </p:cNvPr>
                <p:cNvSpPr/>
                <p:nvPr/>
              </p:nvSpPr>
              <p:spPr>
                <a:xfrm>
                  <a:off x="4938725" y="4052306"/>
                  <a:ext cx="648414" cy="845203"/>
                </a:xfrm>
                <a:prstGeom prst="ca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900" dirty="0"/>
                    <a:t>Bases de données</a:t>
                  </a:r>
                </a:p>
              </p:txBody>
            </p:sp>
            <p:cxnSp>
              <p:nvCxnSpPr>
                <p:cNvPr id="47" name="Connecteur droit avec flèche 46">
                  <a:extLst>
                    <a:ext uri="{FF2B5EF4-FFF2-40B4-BE49-F238E27FC236}">
                      <a16:creationId xmlns:a16="http://schemas.microsoft.com/office/drawing/2014/main" id="{F541D988-279F-5914-B8E7-B80141C43D3C}"/>
                    </a:ext>
                  </a:extLst>
                </p:cNvPr>
                <p:cNvCxnSpPr>
                  <a:cxnSpLocks/>
                  <a:endCxn id="46" idx="1"/>
                </p:cNvCxnSpPr>
                <p:nvPr/>
              </p:nvCxnSpPr>
              <p:spPr>
                <a:xfrm>
                  <a:off x="5262932" y="3863003"/>
                  <a:ext cx="0" cy="1893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Cylindre 47">
                  <a:extLst>
                    <a:ext uri="{FF2B5EF4-FFF2-40B4-BE49-F238E27FC236}">
                      <a16:creationId xmlns:a16="http://schemas.microsoft.com/office/drawing/2014/main" id="{36E1F1AF-8479-BBD2-7D6C-15A60F2E7043}"/>
                    </a:ext>
                  </a:extLst>
                </p:cNvPr>
                <p:cNvSpPr/>
                <p:nvPr/>
              </p:nvSpPr>
              <p:spPr>
                <a:xfrm>
                  <a:off x="6886131" y="4064206"/>
                  <a:ext cx="648414" cy="845203"/>
                </a:xfrm>
                <a:prstGeom prst="ca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900" dirty="0"/>
                    <a:t>Bases de données</a:t>
                  </a:r>
                </a:p>
              </p:txBody>
            </p:sp>
            <p:cxnSp>
              <p:nvCxnSpPr>
                <p:cNvPr id="49" name="Connecteur droit avec flèche 48">
                  <a:extLst>
                    <a:ext uri="{FF2B5EF4-FFF2-40B4-BE49-F238E27FC236}">
                      <a16:creationId xmlns:a16="http://schemas.microsoft.com/office/drawing/2014/main" id="{294BA28F-043F-715B-FEF3-705B786DF7C7}"/>
                    </a:ext>
                  </a:extLst>
                </p:cNvPr>
                <p:cNvCxnSpPr>
                  <a:cxnSpLocks/>
                  <a:endCxn id="48" idx="1"/>
                </p:cNvCxnSpPr>
                <p:nvPr/>
              </p:nvCxnSpPr>
              <p:spPr>
                <a:xfrm>
                  <a:off x="7210338" y="3874903"/>
                  <a:ext cx="0" cy="18930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2C238240-4250-B078-7D2E-2D14825AC9EB}"/>
                    </a:ext>
                  </a:extLst>
                </p:cNvPr>
                <p:cNvCxnSpPr/>
                <p:nvPr/>
              </p:nvCxnSpPr>
              <p:spPr>
                <a:xfrm>
                  <a:off x="6785113" y="3874903"/>
                  <a:ext cx="0" cy="1200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377D7C4D-2B50-AE54-18FD-E8BAC95CDE0B}"/>
                    </a:ext>
                  </a:extLst>
                </p:cNvPr>
                <p:cNvCxnSpPr/>
                <p:nvPr/>
              </p:nvCxnSpPr>
              <p:spPr>
                <a:xfrm>
                  <a:off x="4830418" y="3863003"/>
                  <a:ext cx="0" cy="1200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5AADA04-FE26-D845-1F11-4AAA48F4065A}"/>
                    </a:ext>
                  </a:extLst>
                </p:cNvPr>
                <p:cNvCxnSpPr/>
                <p:nvPr/>
              </p:nvCxnSpPr>
              <p:spPr>
                <a:xfrm>
                  <a:off x="3001617" y="3863003"/>
                  <a:ext cx="0" cy="1200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64B5DBA4-DABC-97FE-BA67-E344DC4C5A89}"/>
                    </a:ext>
                  </a:extLst>
                </p:cNvPr>
                <p:cNvCxnSpPr>
                  <a:cxnSpLocks/>
                </p:cNvCxnSpPr>
                <p:nvPr/>
              </p:nvCxnSpPr>
              <p:spPr>
                <a:xfrm flipV="1">
                  <a:off x="2649772" y="5075583"/>
                  <a:ext cx="7129670" cy="4544"/>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tangle : coins arrondis 56">
                  <a:extLst>
                    <a:ext uri="{FF2B5EF4-FFF2-40B4-BE49-F238E27FC236}">
                      <a16:creationId xmlns:a16="http://schemas.microsoft.com/office/drawing/2014/main" id="{AD0D66CB-3CCF-A339-BD42-E70B21EBD3F0}"/>
                    </a:ext>
                  </a:extLst>
                </p:cNvPr>
                <p:cNvSpPr/>
                <p:nvPr/>
              </p:nvSpPr>
              <p:spPr>
                <a:xfrm>
                  <a:off x="9071113" y="5443837"/>
                  <a:ext cx="1416657" cy="59634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dirty="0"/>
                    <a:t>Service</a:t>
                  </a:r>
                </a:p>
                <a:p>
                  <a:pPr algn="ctr"/>
                  <a:r>
                    <a:rPr lang="fr-FR" dirty="0"/>
                    <a:t>Notification</a:t>
                  </a:r>
                </a:p>
              </p:txBody>
            </p:sp>
            <p:cxnSp>
              <p:nvCxnSpPr>
                <p:cNvPr id="58" name="Connecteur droit avec flèche 57">
                  <a:extLst>
                    <a:ext uri="{FF2B5EF4-FFF2-40B4-BE49-F238E27FC236}">
                      <a16:creationId xmlns:a16="http://schemas.microsoft.com/office/drawing/2014/main" id="{372ABED2-7290-84DA-2832-98E5055FB4E8}"/>
                    </a:ext>
                  </a:extLst>
                </p:cNvPr>
                <p:cNvCxnSpPr>
                  <a:cxnSpLocks/>
                  <a:endCxn id="57" idx="0"/>
                </p:cNvCxnSpPr>
                <p:nvPr/>
              </p:nvCxnSpPr>
              <p:spPr>
                <a:xfrm>
                  <a:off x="9779442" y="5075583"/>
                  <a:ext cx="0" cy="368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Rectangle : coins arrondis 63">
                  <a:extLst>
                    <a:ext uri="{FF2B5EF4-FFF2-40B4-BE49-F238E27FC236}">
                      <a16:creationId xmlns:a16="http://schemas.microsoft.com/office/drawing/2014/main" id="{8443CBDF-32CD-5694-FA8A-C816493485BF}"/>
                    </a:ext>
                  </a:extLst>
                </p:cNvPr>
                <p:cNvSpPr/>
                <p:nvPr/>
              </p:nvSpPr>
              <p:spPr>
                <a:xfrm>
                  <a:off x="1941443" y="5440848"/>
                  <a:ext cx="1416657" cy="59634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dirty="0"/>
                    <a:t>Service</a:t>
                  </a:r>
                </a:p>
                <a:p>
                  <a:pPr algn="ctr"/>
                  <a:r>
                    <a:rPr lang="fr-FR" dirty="0"/>
                    <a:t>Paiement</a:t>
                  </a:r>
                </a:p>
              </p:txBody>
            </p:sp>
            <p:cxnSp>
              <p:nvCxnSpPr>
                <p:cNvPr id="65" name="Connecteur droit avec flèche 64">
                  <a:extLst>
                    <a:ext uri="{FF2B5EF4-FFF2-40B4-BE49-F238E27FC236}">
                      <a16:creationId xmlns:a16="http://schemas.microsoft.com/office/drawing/2014/main" id="{9C95C2A8-218F-CC0D-7C5E-A07A750712AC}"/>
                    </a:ext>
                  </a:extLst>
                </p:cNvPr>
                <p:cNvCxnSpPr>
                  <a:cxnSpLocks/>
                  <a:endCxn id="64" idx="0"/>
                </p:cNvCxnSpPr>
                <p:nvPr/>
              </p:nvCxnSpPr>
              <p:spPr>
                <a:xfrm>
                  <a:off x="2649772" y="5072594"/>
                  <a:ext cx="0" cy="368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ZoneTexte 66">
                  <a:extLst>
                    <a:ext uri="{FF2B5EF4-FFF2-40B4-BE49-F238E27FC236}">
                      <a16:creationId xmlns:a16="http://schemas.microsoft.com/office/drawing/2014/main" id="{C4F06CF0-EEDA-AEA2-CC7B-B10E0B2F953E}"/>
                    </a:ext>
                  </a:extLst>
                </p:cNvPr>
                <p:cNvSpPr txBox="1"/>
                <p:nvPr/>
              </p:nvSpPr>
              <p:spPr>
                <a:xfrm>
                  <a:off x="5338665" y="5126273"/>
                  <a:ext cx="611065" cy="276999"/>
                </a:xfrm>
                <a:prstGeom prst="rect">
                  <a:avLst/>
                </a:prstGeom>
                <a:noFill/>
              </p:spPr>
              <p:txBody>
                <a:bodyPr wrap="none" rtlCol="0">
                  <a:spAutoFit/>
                </a:bodyPr>
                <a:lstStyle/>
                <a:p>
                  <a:r>
                    <a:rPr lang="fr-FR" sz="1200" b="1" dirty="0"/>
                    <a:t>Queue</a:t>
                  </a:r>
                </a:p>
              </p:txBody>
            </p:sp>
          </p:grpSp>
          <p:sp>
            <p:nvSpPr>
              <p:cNvPr id="5" name="Rectangle : coins arrondis 4">
                <a:extLst>
                  <a:ext uri="{FF2B5EF4-FFF2-40B4-BE49-F238E27FC236}">
                    <a16:creationId xmlns:a16="http://schemas.microsoft.com/office/drawing/2014/main" id="{BBB960E8-18DD-F19F-0337-4B79C3B7EF6A}"/>
                  </a:ext>
                </a:extLst>
              </p:cNvPr>
              <p:cNvSpPr/>
              <p:nvPr/>
            </p:nvSpPr>
            <p:spPr>
              <a:xfrm>
                <a:off x="3259506" y="2893004"/>
                <a:ext cx="5179125" cy="43225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b="1" dirty="0"/>
                  <a:t>API Gateway</a:t>
                </a:r>
              </a:p>
            </p:txBody>
          </p:sp>
        </p:grpSp>
        <p:cxnSp>
          <p:nvCxnSpPr>
            <p:cNvPr id="51" name="Connecteur droit avec flèche 50">
              <a:extLst>
                <a:ext uri="{FF2B5EF4-FFF2-40B4-BE49-F238E27FC236}">
                  <a16:creationId xmlns:a16="http://schemas.microsoft.com/office/drawing/2014/main" id="{D85E48E3-9F9B-B473-90FA-CCE397E45820}"/>
                </a:ext>
              </a:extLst>
            </p:cNvPr>
            <p:cNvCxnSpPr>
              <a:cxnSpLocks/>
            </p:cNvCxnSpPr>
            <p:nvPr/>
          </p:nvCxnSpPr>
          <p:spPr>
            <a:xfrm>
              <a:off x="5586326" y="2482569"/>
              <a:ext cx="1270" cy="34581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53329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CEF36E0-D8E2-FA66-4739-7620FCF45121}"/>
              </a:ext>
            </a:extLst>
          </p:cNvPr>
          <p:cNvSpPr>
            <a:spLocks noGrp="1"/>
          </p:cNvSpPr>
          <p:nvPr>
            <p:ph type="body" sz="quarter" idx="12"/>
          </p:nvPr>
        </p:nvSpPr>
        <p:spPr/>
        <p:txBody>
          <a:bodyPr/>
          <a:lstStyle/>
          <a:p>
            <a:r>
              <a:rPr lang="fr-FR" dirty="0"/>
              <a:t>CHAPITRE 2</a:t>
            </a:r>
          </a:p>
        </p:txBody>
      </p:sp>
      <p:sp>
        <p:nvSpPr>
          <p:cNvPr id="3" name="Espace réservé du texte 2">
            <a:extLst>
              <a:ext uri="{FF2B5EF4-FFF2-40B4-BE49-F238E27FC236}">
                <a16:creationId xmlns:a16="http://schemas.microsoft.com/office/drawing/2014/main" id="{4F1CA033-BE40-BF7D-C8DC-6EAEA316EBB0}"/>
              </a:ext>
            </a:extLst>
          </p:cNvPr>
          <p:cNvSpPr>
            <a:spLocks noGrp="1"/>
          </p:cNvSpPr>
          <p:nvPr>
            <p:ph type="body" sz="quarter" idx="13"/>
          </p:nvPr>
        </p:nvSpPr>
        <p:spPr/>
        <p:txBody>
          <a:bodyPr/>
          <a:lstStyle/>
          <a:p>
            <a:r>
              <a:rPr lang="fr-FR" dirty="0"/>
              <a:t>Créer des microservices</a:t>
            </a:r>
          </a:p>
        </p:txBody>
      </p:sp>
      <p:sp>
        <p:nvSpPr>
          <p:cNvPr id="4" name="Espace réservé du texte 3">
            <a:extLst>
              <a:ext uri="{FF2B5EF4-FFF2-40B4-BE49-F238E27FC236}">
                <a16:creationId xmlns:a16="http://schemas.microsoft.com/office/drawing/2014/main" id="{90F26E80-3189-CAD1-2C97-55C855001E07}"/>
              </a:ext>
            </a:extLst>
          </p:cNvPr>
          <p:cNvSpPr>
            <a:spLocks noGrp="1"/>
          </p:cNvSpPr>
          <p:nvPr>
            <p:ph type="body" sz="quarter" idx="14"/>
          </p:nvPr>
        </p:nvSpPr>
        <p:spPr>
          <a:xfrm>
            <a:off x="6300000" y="2879999"/>
            <a:ext cx="5580000" cy="3252987"/>
          </a:xfrm>
        </p:spPr>
        <p:txBody>
          <a:bodyPr/>
          <a:lstStyle/>
          <a:p>
            <a:r>
              <a:rPr lang="fr-FR" dirty="0" err="1"/>
              <a:t>Microservice</a:t>
            </a:r>
            <a:r>
              <a:rPr lang="fr-FR" dirty="0"/>
              <a:t> versus API REST ;</a:t>
            </a:r>
          </a:p>
          <a:p>
            <a:r>
              <a:rPr lang="fr-FR" dirty="0"/>
              <a:t>Création d’une application en </a:t>
            </a:r>
            <a:r>
              <a:rPr lang="fr-FR" dirty="0" err="1"/>
              <a:t>microservices</a:t>
            </a:r>
            <a:r>
              <a:rPr lang="fr-FR" dirty="0"/>
              <a:t> avec Node </a:t>
            </a:r>
            <a:r>
              <a:rPr lang="fr-FR" dirty="0" err="1"/>
              <a:t>js</a:t>
            </a:r>
            <a:r>
              <a:rPr lang="fr-FR" dirty="0"/>
              <a:t> ;</a:t>
            </a:r>
          </a:p>
          <a:p>
            <a:r>
              <a:rPr lang="fr-FR" dirty="0"/>
              <a:t>Communication entre </a:t>
            </a:r>
            <a:r>
              <a:rPr lang="fr-FR" dirty="0" err="1"/>
              <a:t>microservices</a:t>
            </a:r>
            <a:r>
              <a:rPr lang="fr-FR" dirty="0"/>
              <a:t> avec </a:t>
            </a:r>
            <a:r>
              <a:rPr lang="fr-FR" dirty="0" err="1"/>
              <a:t>Rabbitmq</a:t>
            </a:r>
            <a:r>
              <a:rPr lang="fr-FR" dirty="0"/>
              <a:t> :</a:t>
            </a:r>
          </a:p>
          <a:p>
            <a:pPr lvl="1">
              <a:buFont typeface="Calibri" panose="020F0502020204030204" pitchFamily="34" charset="0"/>
              <a:buChar char="⁻"/>
            </a:pPr>
            <a:r>
              <a:rPr lang="fr-FR" sz="1600" dirty="0">
                <a:solidFill>
                  <a:srgbClr val="565656"/>
                </a:solidFill>
              </a:rPr>
              <a:t>Principe de base de </a:t>
            </a:r>
            <a:r>
              <a:rPr lang="fr-FR" sz="1600" dirty="0" err="1">
                <a:solidFill>
                  <a:srgbClr val="565656"/>
                </a:solidFill>
              </a:rPr>
              <a:t>RabbitMQ</a:t>
            </a:r>
            <a:r>
              <a:rPr lang="fr-FR" sz="1600" dirty="0">
                <a:solidFill>
                  <a:srgbClr val="565656"/>
                </a:solidFill>
              </a:rPr>
              <a:t> ;</a:t>
            </a:r>
          </a:p>
          <a:p>
            <a:pPr lvl="1">
              <a:buFont typeface="Calibri" panose="020F0502020204030204" pitchFamily="34" charset="0"/>
              <a:buChar char="⁻"/>
            </a:pPr>
            <a:r>
              <a:rPr lang="fr-FR" sz="1600" dirty="0">
                <a:solidFill>
                  <a:srgbClr val="565656"/>
                </a:solidFill>
              </a:rPr>
              <a:t>Installation du serveur </a:t>
            </a:r>
            <a:r>
              <a:rPr lang="fr-FR" sz="1600" dirty="0" err="1">
                <a:solidFill>
                  <a:srgbClr val="565656"/>
                </a:solidFill>
              </a:rPr>
              <a:t>Rabbitmq</a:t>
            </a:r>
            <a:endParaRPr lang="fr-FR" sz="1600" dirty="0">
              <a:solidFill>
                <a:srgbClr val="565656"/>
              </a:solidFill>
            </a:endParaRPr>
          </a:p>
          <a:p>
            <a:pPr lvl="1">
              <a:buFont typeface="Calibri" panose="020F0502020204030204" pitchFamily="34" charset="0"/>
              <a:buChar char="⁻"/>
            </a:pPr>
            <a:r>
              <a:rPr lang="fr-FR" sz="1600" dirty="0">
                <a:solidFill>
                  <a:srgbClr val="565656"/>
                </a:solidFill>
              </a:rPr>
              <a:t>Installation du module client </a:t>
            </a:r>
            <a:r>
              <a:rPr lang="fr-FR" sz="1600" dirty="0" err="1">
                <a:solidFill>
                  <a:srgbClr val="565656"/>
                </a:solidFill>
              </a:rPr>
              <a:t>amqplib</a:t>
            </a:r>
            <a:r>
              <a:rPr lang="fr-FR" sz="1600" dirty="0">
                <a:solidFill>
                  <a:srgbClr val="565656"/>
                </a:solidFill>
              </a:rPr>
              <a:t> avec </a:t>
            </a:r>
            <a:r>
              <a:rPr lang="fr-FR" sz="1600" dirty="0" err="1">
                <a:solidFill>
                  <a:srgbClr val="565656"/>
                </a:solidFill>
              </a:rPr>
              <a:t>npm</a:t>
            </a:r>
            <a:r>
              <a:rPr lang="fr-FR" sz="1600" dirty="0">
                <a:solidFill>
                  <a:srgbClr val="565656"/>
                </a:solidFill>
              </a:rPr>
              <a:t> ;</a:t>
            </a:r>
          </a:p>
          <a:p>
            <a:pPr lvl="1">
              <a:buFont typeface="Calibri" panose="020F0502020204030204" pitchFamily="34" charset="0"/>
              <a:buChar char="⁻"/>
            </a:pPr>
            <a:r>
              <a:rPr lang="fr-FR" sz="1600" dirty="0">
                <a:solidFill>
                  <a:srgbClr val="565656"/>
                </a:solidFill>
              </a:rPr>
              <a:t>Mise en œuvre de la communication</a:t>
            </a:r>
          </a:p>
          <a:p>
            <a:r>
              <a:rPr lang="fr-FR" dirty="0"/>
              <a:t>Mise en place d’un reverse proxy en utilisant Nginx :</a:t>
            </a:r>
          </a:p>
          <a:p>
            <a:pPr lvl="1">
              <a:buFont typeface="Calibri" panose="020F0502020204030204" pitchFamily="34" charset="0"/>
              <a:buChar char="⁻"/>
            </a:pPr>
            <a:r>
              <a:rPr lang="fr-FR" sz="1600" dirty="0">
                <a:solidFill>
                  <a:srgbClr val="565656"/>
                </a:solidFill>
              </a:rPr>
              <a:t>Rôle d’un reverse proxy</a:t>
            </a:r>
          </a:p>
          <a:p>
            <a:pPr lvl="1">
              <a:buFont typeface="Calibri" panose="020F0502020204030204" pitchFamily="34" charset="0"/>
              <a:buChar char="⁻"/>
            </a:pPr>
            <a:r>
              <a:rPr lang="fr-FR" sz="1600" dirty="0">
                <a:solidFill>
                  <a:srgbClr val="565656"/>
                </a:solidFill>
              </a:rPr>
              <a:t>Installation et configuration de Nginx</a:t>
            </a:r>
          </a:p>
          <a:p>
            <a:endParaRPr lang="fr-FR" dirty="0"/>
          </a:p>
        </p:txBody>
      </p:sp>
      <p:sp>
        <p:nvSpPr>
          <p:cNvPr id="5" name="Espace réservé du texte 4">
            <a:extLst>
              <a:ext uri="{FF2B5EF4-FFF2-40B4-BE49-F238E27FC236}">
                <a16:creationId xmlns:a16="http://schemas.microsoft.com/office/drawing/2014/main" id="{F217DED6-19E9-F4BC-A966-7B7A50720624}"/>
              </a:ext>
            </a:extLst>
          </p:cNvPr>
          <p:cNvSpPr>
            <a:spLocks noGrp="1"/>
          </p:cNvSpPr>
          <p:nvPr>
            <p:ph type="body" sz="quarter" idx="15"/>
          </p:nvPr>
        </p:nvSpPr>
        <p:spPr/>
        <p:txBody>
          <a:bodyPr/>
          <a:lstStyle/>
          <a:p>
            <a:r>
              <a:rPr lang="fr-FR" dirty="0"/>
              <a:t> heures</a:t>
            </a:r>
          </a:p>
        </p:txBody>
      </p:sp>
    </p:spTree>
    <p:extLst>
      <p:ext uri="{BB962C8B-B14F-4D97-AF65-F5344CB8AC3E}">
        <p14:creationId xmlns:p14="http://schemas.microsoft.com/office/powerpoint/2010/main" val="25608579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9F4C3F5-D070-A4D1-1621-5C36798F766E}"/>
              </a:ext>
            </a:extLst>
          </p:cNvPr>
          <p:cNvSpPr txBox="1"/>
          <p:nvPr/>
        </p:nvSpPr>
        <p:spPr>
          <a:xfrm>
            <a:off x="6096000" y="2327812"/>
            <a:ext cx="5950688" cy="1785104"/>
          </a:xfrm>
          <a:prstGeom prst="rect">
            <a:avLst/>
          </a:prstGeom>
          <a:noFill/>
        </p:spPr>
        <p:txBody>
          <a:bodyPr wrap="square">
            <a:spAutoFit/>
          </a:bodyPr>
          <a:lstStyle/>
          <a:p>
            <a:pPr marL="342900" indent="-342900">
              <a:spcBef>
                <a:spcPts val="600"/>
              </a:spcBef>
              <a:buFont typeface="+mj-lt"/>
              <a:buAutoNum type="arabicPeriod"/>
            </a:pPr>
            <a:r>
              <a:rPr lang="fr-FR" b="1" dirty="0" err="1">
                <a:solidFill>
                  <a:srgbClr val="FF7800"/>
                </a:solidFill>
              </a:rPr>
              <a:t>Microservice</a:t>
            </a:r>
            <a:r>
              <a:rPr lang="fr-FR" b="1" dirty="0">
                <a:solidFill>
                  <a:srgbClr val="FF7800"/>
                </a:solidFill>
              </a:rPr>
              <a:t> versus API REST </a:t>
            </a:r>
          </a:p>
          <a:p>
            <a:pPr marL="342900" indent="-342900">
              <a:spcBef>
                <a:spcPts val="600"/>
              </a:spcBef>
              <a:buFont typeface="+mj-lt"/>
              <a:buAutoNum type="arabicPeriod"/>
            </a:pPr>
            <a:r>
              <a:rPr lang="fr-FR" dirty="0">
                <a:solidFill>
                  <a:srgbClr val="BFBFBF"/>
                </a:solidFill>
              </a:rPr>
              <a:t>Création d’une application en </a:t>
            </a:r>
            <a:r>
              <a:rPr lang="fr-FR" dirty="0" err="1">
                <a:solidFill>
                  <a:srgbClr val="BFBFBF"/>
                </a:solidFill>
              </a:rPr>
              <a:t>microservices</a:t>
            </a:r>
            <a:r>
              <a:rPr lang="fr-FR" dirty="0">
                <a:solidFill>
                  <a:srgbClr val="BFBFBF"/>
                </a:solidFill>
              </a:rPr>
              <a:t> avec Node </a:t>
            </a:r>
            <a:r>
              <a:rPr lang="fr-FR" dirty="0" err="1">
                <a:solidFill>
                  <a:srgbClr val="BFBFBF"/>
                </a:solidFill>
              </a:rPr>
              <a:t>js</a:t>
            </a:r>
            <a:r>
              <a:rPr lang="fr-FR" dirty="0">
                <a:solidFill>
                  <a:srgbClr val="BFBFBF"/>
                </a:solidFill>
              </a:rPr>
              <a:t> </a:t>
            </a:r>
          </a:p>
          <a:p>
            <a:pPr marL="342900" indent="-342900">
              <a:spcBef>
                <a:spcPts val="600"/>
              </a:spcBef>
              <a:buFont typeface="+mj-lt"/>
              <a:buAutoNum type="arabicPeriod"/>
            </a:pPr>
            <a:r>
              <a:rPr lang="fr-FR" dirty="0">
                <a:solidFill>
                  <a:srgbClr val="BFBFBF"/>
                </a:solidFill>
              </a:rPr>
              <a:t>Communication entre </a:t>
            </a:r>
            <a:r>
              <a:rPr lang="fr-FR" dirty="0" err="1">
                <a:solidFill>
                  <a:srgbClr val="BFBFBF"/>
                </a:solidFill>
              </a:rPr>
              <a:t>microservces</a:t>
            </a:r>
            <a:r>
              <a:rPr lang="fr-FR" dirty="0">
                <a:solidFill>
                  <a:srgbClr val="BFBFBF"/>
                </a:solidFill>
              </a:rPr>
              <a:t> avec </a:t>
            </a:r>
            <a:r>
              <a:rPr lang="fr-FR" dirty="0" err="1">
                <a:solidFill>
                  <a:srgbClr val="BFBFBF"/>
                </a:solidFill>
              </a:rPr>
              <a:t>Rabbitmq</a:t>
            </a:r>
            <a:r>
              <a:rPr lang="fr-FR" dirty="0">
                <a:solidFill>
                  <a:srgbClr val="BFBFBF"/>
                </a:solidFill>
              </a:rPr>
              <a:t> </a:t>
            </a:r>
          </a:p>
          <a:p>
            <a:pPr marL="342900" indent="-342900">
              <a:spcBef>
                <a:spcPts val="600"/>
              </a:spcBef>
              <a:buFont typeface="+mj-lt"/>
              <a:buAutoNum type="arabicPeriod"/>
            </a:pPr>
            <a:r>
              <a:rPr lang="fr-FR" dirty="0">
                <a:solidFill>
                  <a:srgbClr val="BFBFBF"/>
                </a:solidFill>
              </a:rPr>
              <a:t>Mise en place d’un reverse proxy en utilisant Nginx </a:t>
            </a:r>
          </a:p>
          <a:p>
            <a:pPr>
              <a:spcBef>
                <a:spcPts val="600"/>
              </a:spcBef>
            </a:pPr>
            <a:endParaRPr lang="fr-FR" dirty="0">
              <a:solidFill>
                <a:srgbClr val="BFBFBF"/>
              </a:solidFill>
            </a:endParaRPr>
          </a:p>
        </p:txBody>
      </p:sp>
      <p:pic>
        <p:nvPicPr>
          <p:cNvPr id="4" name="Image 3">
            <a:extLst>
              <a:ext uri="{FF2B5EF4-FFF2-40B4-BE49-F238E27FC236}">
                <a16:creationId xmlns:a16="http://schemas.microsoft.com/office/drawing/2014/main" id="{0A17DEAE-EED1-C5D4-EA25-13037BA5BB74}"/>
              </a:ext>
            </a:extLst>
          </p:cNvPr>
          <p:cNvPicPr>
            <a:picLocks noChangeAspect="1"/>
          </p:cNvPicPr>
          <p:nvPr/>
        </p:nvPicPr>
        <p:blipFill>
          <a:blip r:embed="rId2"/>
          <a:stretch>
            <a:fillRect/>
          </a:stretch>
        </p:blipFill>
        <p:spPr>
          <a:xfrm>
            <a:off x="6123432" y="742723"/>
            <a:ext cx="5584420" cy="1493649"/>
          </a:xfrm>
          <a:prstGeom prst="rect">
            <a:avLst/>
          </a:prstGeom>
        </p:spPr>
      </p:pic>
    </p:spTree>
    <p:extLst>
      <p:ext uri="{BB962C8B-B14F-4D97-AF65-F5344CB8AC3E}">
        <p14:creationId xmlns:p14="http://schemas.microsoft.com/office/powerpoint/2010/main" val="132236840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342562"/>
            <a:ext cx="8515885" cy="707886"/>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sz="2000" b="1" i="1" dirty="0" err="1">
                <a:solidFill>
                  <a:srgbClr val="0070C0"/>
                </a:solidFill>
              </a:rPr>
              <a:t>Microservice</a:t>
            </a:r>
            <a:r>
              <a:rPr lang="fr-FR" sz="2000" b="1" i="1" dirty="0">
                <a:solidFill>
                  <a:srgbClr val="0070C0"/>
                </a:solidFill>
              </a:rPr>
              <a:t> versus API REST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503572"/>
            <a:ext cx="10526713" cy="489722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tabLst>
                <a:tab pos="2422525" algn="l"/>
              </a:tabLst>
            </a:pPr>
            <a:r>
              <a:rPr lang="fr-FR" sz="2000" b="1" dirty="0">
                <a:solidFill>
                  <a:srgbClr val="0070C0"/>
                </a:solidFill>
              </a:rPr>
              <a:t>Qu’est ce qu’un API?</a:t>
            </a:r>
          </a:p>
          <a:p>
            <a:pPr marL="342900" indent="-342900">
              <a:buFont typeface="Arial" panose="020B0604020202020204" pitchFamily="34" charset="0"/>
              <a:buChar char="•"/>
              <a:tabLst>
                <a:tab pos="2422525" algn="l"/>
              </a:tabLst>
            </a:pPr>
            <a:r>
              <a:rPr lang="fr-FR" sz="1600" dirty="0"/>
              <a:t>API signifie </a:t>
            </a:r>
            <a:r>
              <a:rPr lang="fr-FR" sz="1600" b="1" dirty="0"/>
              <a:t>A</a:t>
            </a:r>
            <a:r>
              <a:rPr lang="fr-FR" sz="1600" dirty="0"/>
              <a:t>pplication </a:t>
            </a:r>
            <a:r>
              <a:rPr lang="fr-FR" sz="1600" b="1" dirty="0" err="1"/>
              <a:t>P</a:t>
            </a:r>
            <a:r>
              <a:rPr lang="fr-FR" sz="1600" dirty="0" err="1"/>
              <a:t>rogramming</a:t>
            </a:r>
            <a:r>
              <a:rPr lang="fr-FR" sz="1600" dirty="0"/>
              <a:t> </a:t>
            </a:r>
            <a:r>
              <a:rPr lang="fr-FR" sz="1600" b="1" dirty="0"/>
              <a:t>I</a:t>
            </a:r>
            <a:r>
              <a:rPr lang="fr-FR" sz="1600" dirty="0"/>
              <a:t>nterface;</a:t>
            </a:r>
          </a:p>
          <a:p>
            <a:pPr marL="342900" indent="-342900">
              <a:buFont typeface="Arial" panose="020B0604020202020204" pitchFamily="34" charset="0"/>
              <a:buChar char="•"/>
              <a:tabLst>
                <a:tab pos="2422525" algn="l"/>
              </a:tabLst>
            </a:pPr>
            <a:r>
              <a:rPr lang="fr-FR" sz="1600" dirty="0"/>
              <a:t>C'est une </a:t>
            </a:r>
            <a:r>
              <a:rPr lang="fr-FR" sz="1600" b="1" dirty="0"/>
              <a:t>interface</a:t>
            </a:r>
            <a:r>
              <a:rPr lang="fr-FR" sz="1600" dirty="0"/>
              <a:t> qui permet à deux applications de communiquer;</a:t>
            </a:r>
          </a:p>
          <a:p>
            <a:pPr marL="342900" indent="-342900" algn="just">
              <a:buFont typeface="Arial" panose="020B0604020202020204" pitchFamily="34" charset="0"/>
              <a:buChar char="•"/>
              <a:tabLst>
                <a:tab pos="2422525" algn="l"/>
              </a:tabLst>
            </a:pPr>
            <a:r>
              <a:rPr lang="fr-FR" sz="1600" dirty="0"/>
              <a:t>Un logiciel est utilisé par des </a:t>
            </a:r>
            <a:r>
              <a:rPr lang="fr-FR" sz="1600" b="1" dirty="0"/>
              <a:t>utilisateurs</a:t>
            </a:r>
            <a:r>
              <a:rPr lang="fr-FR" sz="1600" dirty="0"/>
              <a:t> via une </a:t>
            </a:r>
            <a:r>
              <a:rPr lang="fr-FR" sz="1600" b="1" dirty="0"/>
              <a:t>interface utilisateur</a:t>
            </a:r>
            <a:r>
              <a:rPr lang="fr-FR" sz="1600" dirty="0"/>
              <a:t>. Cependant, les gens ne sont pas les seuls à utiliser les logiciels. Le logiciel est également utilisé par d'autres applications. Cela nécessite un autre type d'interface qui s'appelle une interface de programmation d'application, ou en abrégé </a:t>
            </a:r>
            <a:r>
              <a:rPr lang="fr-FR" sz="1600" b="1" dirty="0"/>
              <a:t>API</a:t>
            </a:r>
            <a:r>
              <a:rPr lang="fr-FR" sz="1600" dirty="0"/>
              <a:t>;</a:t>
            </a:r>
          </a:p>
          <a:p>
            <a:pPr marL="342900" indent="-342900">
              <a:buFont typeface="Arial" panose="020B0604020202020204" pitchFamily="34" charset="0"/>
              <a:buChar char="•"/>
              <a:tabLst>
                <a:tab pos="2422525" algn="l"/>
              </a:tabLst>
            </a:pPr>
            <a:r>
              <a:rPr lang="fr-FR" sz="1600" dirty="0"/>
              <a:t>Ils sont considérés comme des </a:t>
            </a:r>
            <a:r>
              <a:rPr lang="fr-FR" sz="1600" b="1" dirty="0"/>
              <a:t>portes</a:t>
            </a:r>
            <a:r>
              <a:rPr lang="fr-FR" sz="1600" dirty="0"/>
              <a:t> qui permettent aux </a:t>
            </a:r>
            <a:r>
              <a:rPr lang="fr-FR" sz="1600" b="1" dirty="0"/>
              <a:t>développeurs</a:t>
            </a:r>
            <a:r>
              <a:rPr lang="fr-FR" sz="1600" dirty="0"/>
              <a:t> d'interagir avec une application;</a:t>
            </a:r>
          </a:p>
          <a:p>
            <a:pPr marL="342900" indent="-342900">
              <a:buFont typeface="Arial" panose="020B0604020202020204" pitchFamily="34" charset="0"/>
              <a:buChar char="•"/>
              <a:tabLst>
                <a:tab pos="2422525" algn="l"/>
              </a:tabLst>
            </a:pPr>
            <a:r>
              <a:rPr lang="fr-FR" sz="1600" dirty="0"/>
              <a:t>C'est une façon d’effectuer des requêtes sur un composant.</a:t>
            </a:r>
          </a:p>
          <a:p>
            <a:pPr>
              <a:tabLst>
                <a:tab pos="2422525" algn="l"/>
              </a:tabLst>
            </a:pPr>
            <a:r>
              <a:rPr lang="fr-FR" sz="1800" b="1" dirty="0">
                <a:solidFill>
                  <a:srgbClr val="0070C0"/>
                </a:solidFill>
              </a:rPr>
              <a:t>Exemples: </a:t>
            </a:r>
          </a:p>
          <a:p>
            <a:pPr>
              <a:tabLst>
                <a:tab pos="2422525" algn="l"/>
              </a:tabLst>
            </a:pPr>
            <a:r>
              <a:rPr lang="fr-FR" sz="1800" b="1" dirty="0">
                <a:solidFill>
                  <a:srgbClr val="0070C0"/>
                </a:solidFill>
              </a:rPr>
              <a:t>- </a:t>
            </a:r>
            <a:r>
              <a:rPr lang="fr-FR" sz="1600" dirty="0"/>
              <a:t>API Google </a:t>
            </a:r>
            <a:r>
              <a:rPr lang="fr-FR" sz="1600" dirty="0" err="1"/>
              <a:t>Map</a:t>
            </a:r>
            <a:r>
              <a:rPr lang="fr-FR" sz="1600" dirty="0"/>
              <a:t> permet aux développeurs de générer et d’afficher des cartes personnalisables sur leur site web.</a:t>
            </a:r>
            <a:endParaRPr lang="fr-FR" sz="1800" dirty="0"/>
          </a:p>
          <a:p>
            <a:pPr>
              <a:tabLst>
                <a:tab pos="2422525" algn="l"/>
              </a:tabLst>
            </a:pPr>
            <a:endParaRPr lang="fr-FR" sz="2000" b="1" dirty="0">
              <a:solidFill>
                <a:srgbClr val="0070C0"/>
              </a:solidFill>
            </a:endParaRPr>
          </a:p>
        </p:txBody>
      </p:sp>
    </p:spTree>
    <p:extLst>
      <p:ext uri="{BB962C8B-B14F-4D97-AF65-F5344CB8AC3E}">
        <p14:creationId xmlns:p14="http://schemas.microsoft.com/office/powerpoint/2010/main" val="134727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6"/>
          <p:cNvSpPr txBox="1">
            <a:spLocks/>
          </p:cNvSpPr>
          <p:nvPr/>
        </p:nvSpPr>
        <p:spPr>
          <a:xfrm>
            <a:off x="6300000" y="539999"/>
            <a:ext cx="5580000" cy="540000"/>
          </a:xfrm>
          <a:prstGeom prst="rect">
            <a:avLst/>
          </a:prstGeom>
        </p:spPr>
        <p:txBody>
          <a:bodyPr anchor="ctr" anchorCtr="0"/>
          <a:lstStyle>
            <a:lvl1pPr indent="0" algn="ctr">
              <a:lnSpc>
                <a:spcPct val="100000"/>
              </a:lnSpc>
              <a:spcBef>
                <a:spcPts val="0"/>
              </a:spcBef>
              <a:buFont typeface="Arial" panose="020B0604020202020204" pitchFamily="34" charset="0"/>
              <a:buNone/>
              <a:defRPr sz="28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CHAPITRE 1</a:t>
            </a:r>
          </a:p>
        </p:txBody>
      </p:sp>
      <p:sp>
        <p:nvSpPr>
          <p:cNvPr id="15" name="Espace réservé du texte 7"/>
          <p:cNvSpPr txBox="1">
            <a:spLocks/>
          </p:cNvSpPr>
          <p:nvPr/>
        </p:nvSpPr>
        <p:spPr>
          <a:xfrm>
            <a:off x="6300000" y="1089893"/>
            <a:ext cx="5580000" cy="900000"/>
          </a:xfrm>
          <a:prstGeom prst="rect">
            <a:avLst/>
          </a:prstGeom>
        </p:spPr>
        <p:txBody>
          <a:bodyPr anchor="t" anchorCtr="0"/>
          <a:lstStyle>
            <a:lvl1pPr indent="0" algn="ctr">
              <a:lnSpc>
                <a:spcPct val="100000"/>
              </a:lnSpc>
              <a:spcBef>
                <a:spcPts val="0"/>
              </a:spcBef>
              <a:buFont typeface="Arial" panose="020B0604020202020204" pitchFamily="34" charset="0"/>
              <a:buNone/>
              <a:defRPr sz="24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Définir le cloud </a:t>
            </a:r>
          </a:p>
          <a:p>
            <a:endParaRPr lang="fr-FR" dirty="0"/>
          </a:p>
        </p:txBody>
      </p:sp>
      <p:sp>
        <p:nvSpPr>
          <p:cNvPr id="16" name="Rectangle 15"/>
          <p:cNvSpPr/>
          <p:nvPr/>
        </p:nvSpPr>
        <p:spPr>
          <a:xfrm>
            <a:off x="6042000" y="2706916"/>
            <a:ext cx="6096000" cy="1431161"/>
          </a:xfrm>
          <a:prstGeom prst="rect">
            <a:avLst/>
          </a:prstGeom>
        </p:spPr>
        <p:txBody>
          <a:bodyPr>
            <a:spAutoFit/>
          </a:bodyPr>
          <a:lstStyle/>
          <a:p>
            <a:pPr marL="342900" indent="-342900">
              <a:spcBef>
                <a:spcPts val="600"/>
              </a:spcBef>
              <a:buFont typeface="+mj-lt"/>
              <a:buAutoNum type="arabicPeriod"/>
            </a:pPr>
            <a:r>
              <a:rPr lang="fr-FR" dirty="0">
                <a:solidFill>
                  <a:srgbClr val="BFBFBF"/>
                </a:solidFill>
              </a:rPr>
              <a:t>Concept du cloud et ses avantages ;</a:t>
            </a:r>
          </a:p>
          <a:p>
            <a:pPr marL="342900" indent="-342900">
              <a:spcBef>
                <a:spcPts val="600"/>
              </a:spcBef>
              <a:buFont typeface="+mj-lt"/>
              <a:buAutoNum type="arabicPeriod"/>
            </a:pPr>
            <a:r>
              <a:rPr lang="fr-FR" dirty="0">
                <a:solidFill>
                  <a:srgbClr val="BFBFBF"/>
                </a:solidFill>
              </a:rPr>
              <a:t>Exemple des fournisseurs cloud ;</a:t>
            </a:r>
          </a:p>
          <a:p>
            <a:pPr marL="342900" lvl="0" indent="-342900">
              <a:spcBef>
                <a:spcPts val="600"/>
              </a:spcBef>
              <a:buFont typeface="+mj-lt"/>
              <a:buAutoNum type="arabicPeriod"/>
            </a:pPr>
            <a:r>
              <a:rPr lang="fr-FR" b="1" dirty="0">
                <a:solidFill>
                  <a:srgbClr val="FF7800"/>
                </a:solidFill>
              </a:rPr>
              <a:t>Différence entre cloud privé, public et hybride </a:t>
            </a:r>
            <a:r>
              <a:rPr lang="fr-FR" dirty="0">
                <a:solidFill>
                  <a:srgbClr val="BFBFBF"/>
                </a:solidFill>
              </a:rPr>
              <a:t>;</a:t>
            </a:r>
          </a:p>
          <a:p>
            <a:pPr marL="342900" indent="-342900">
              <a:spcBef>
                <a:spcPts val="600"/>
              </a:spcBef>
              <a:buFont typeface="+mj-lt"/>
              <a:buAutoNum type="arabicPeriod"/>
            </a:pPr>
            <a:r>
              <a:rPr lang="fr-FR" dirty="0">
                <a:solidFill>
                  <a:srgbClr val="BFBFBF"/>
                </a:solidFill>
              </a:rPr>
              <a:t>Services du cloud (IAAS, PAAS, SAAS).</a:t>
            </a:r>
          </a:p>
        </p:txBody>
      </p:sp>
    </p:spTree>
    <p:extLst>
      <p:ext uri="{BB962C8B-B14F-4D97-AF65-F5344CB8AC3E}">
        <p14:creationId xmlns:p14="http://schemas.microsoft.com/office/powerpoint/2010/main" val="1903210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342562"/>
            <a:ext cx="8515885" cy="707886"/>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sz="2000" b="1" i="1" dirty="0" err="1">
                <a:solidFill>
                  <a:srgbClr val="0070C0"/>
                </a:solidFill>
              </a:rPr>
              <a:t>Microservice</a:t>
            </a:r>
            <a:r>
              <a:rPr lang="fr-FR" sz="2000" b="1" i="1" dirty="0">
                <a:solidFill>
                  <a:srgbClr val="0070C0"/>
                </a:solidFill>
              </a:rPr>
              <a:t> versus API REST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63547"/>
            <a:ext cx="10526713" cy="42332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tabLst>
                <a:tab pos="2422525" algn="l"/>
              </a:tabLst>
            </a:pPr>
            <a:r>
              <a:rPr lang="fr-FR" sz="2000" b="1" dirty="0">
                <a:solidFill>
                  <a:srgbClr val="0070C0"/>
                </a:solidFill>
              </a:rPr>
              <a:t>Tableau de comparaison</a:t>
            </a:r>
          </a:p>
          <a:p>
            <a:pPr>
              <a:tabLst>
                <a:tab pos="2422525" algn="l"/>
              </a:tabLst>
            </a:pPr>
            <a:endParaRPr lang="fr-FR" sz="2000" dirty="0"/>
          </a:p>
        </p:txBody>
      </p:sp>
      <p:graphicFrame>
        <p:nvGraphicFramePr>
          <p:cNvPr id="2" name="Tableau 4">
            <a:extLst>
              <a:ext uri="{FF2B5EF4-FFF2-40B4-BE49-F238E27FC236}">
                <a16:creationId xmlns:a16="http://schemas.microsoft.com/office/drawing/2014/main" id="{0BB976F7-E69E-96E6-9C1B-165088345F17}"/>
              </a:ext>
            </a:extLst>
          </p:cNvPr>
          <p:cNvGraphicFramePr>
            <a:graphicFrameLocks noGrp="1"/>
          </p:cNvGraphicFramePr>
          <p:nvPr>
            <p:extLst>
              <p:ext uri="{D42A27DB-BD31-4B8C-83A1-F6EECF244321}">
                <p14:modId xmlns:p14="http://schemas.microsoft.com/office/powerpoint/2010/main" val="1109392220"/>
              </p:ext>
            </p:extLst>
          </p:nvPr>
        </p:nvGraphicFramePr>
        <p:xfrm>
          <a:off x="1212538" y="2432229"/>
          <a:ext cx="10213062" cy="3358076"/>
        </p:xfrm>
        <a:graphic>
          <a:graphicData uri="http://schemas.openxmlformats.org/drawingml/2006/table">
            <a:tbl>
              <a:tblPr firstRow="1" bandRow="1">
                <a:tableStyleId>{5940675A-B579-460E-94D1-54222C63F5DA}</a:tableStyleId>
              </a:tblPr>
              <a:tblGrid>
                <a:gridCol w="1825051">
                  <a:extLst>
                    <a:ext uri="{9D8B030D-6E8A-4147-A177-3AD203B41FA5}">
                      <a16:colId xmlns:a16="http://schemas.microsoft.com/office/drawing/2014/main" val="3366816101"/>
                    </a:ext>
                  </a:extLst>
                </a:gridCol>
                <a:gridCol w="3947104">
                  <a:extLst>
                    <a:ext uri="{9D8B030D-6E8A-4147-A177-3AD203B41FA5}">
                      <a16:colId xmlns:a16="http://schemas.microsoft.com/office/drawing/2014/main" val="1031318012"/>
                    </a:ext>
                  </a:extLst>
                </a:gridCol>
                <a:gridCol w="4440907">
                  <a:extLst>
                    <a:ext uri="{9D8B030D-6E8A-4147-A177-3AD203B41FA5}">
                      <a16:colId xmlns:a16="http://schemas.microsoft.com/office/drawing/2014/main" val="2818556912"/>
                    </a:ext>
                  </a:extLst>
                </a:gridCol>
              </a:tblGrid>
              <a:tr h="645356">
                <a:tc>
                  <a:txBody>
                    <a:bodyPr/>
                    <a:lstStyle/>
                    <a:p>
                      <a:pPr algn="ctr"/>
                      <a:endParaRPr lang="fr-FR" sz="1600" b="1"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600" b="1" dirty="0"/>
                        <a:t>API</a:t>
                      </a:r>
                    </a:p>
                  </a:txBody>
                  <a:tcPr>
                    <a:lnL w="12700" cap="flat" cmpd="sng" algn="ctr">
                      <a:solidFill>
                        <a:schemeClr val="tx1"/>
                      </a:solidFill>
                      <a:prstDash val="solid"/>
                      <a:round/>
                      <a:headEnd type="none" w="med" len="med"/>
                      <a:tailEnd type="none" w="med" len="med"/>
                    </a:lnL>
                  </a:tcPr>
                </a:tc>
                <a:tc>
                  <a:txBody>
                    <a:bodyPr/>
                    <a:lstStyle/>
                    <a:p>
                      <a:pPr algn="ctr"/>
                      <a:r>
                        <a:rPr lang="fr-FR" sz="1600" b="1" dirty="0" err="1"/>
                        <a:t>Microservice</a:t>
                      </a:r>
                      <a:endParaRPr lang="fr-FR" sz="1600" b="1" dirty="0"/>
                    </a:p>
                  </a:txBody>
                  <a:tcPr/>
                </a:tc>
                <a:extLst>
                  <a:ext uri="{0D108BD9-81ED-4DB2-BD59-A6C34878D82A}">
                    <a16:rowId xmlns:a16="http://schemas.microsoft.com/office/drawing/2014/main" val="591185791"/>
                  </a:ext>
                </a:extLst>
              </a:tr>
              <a:tr h="603987">
                <a:tc>
                  <a:txBody>
                    <a:bodyPr/>
                    <a:lstStyle/>
                    <a:p>
                      <a:pPr marL="0" indent="0">
                        <a:buFont typeface="Arial" panose="020B0604020202020204" pitchFamily="34" charset="0"/>
                        <a:buNone/>
                      </a:pPr>
                      <a:r>
                        <a:rPr lang="fr-FR" sz="1600" b="1" i="0" kern="1200" dirty="0">
                          <a:solidFill>
                            <a:schemeClr val="tx1"/>
                          </a:solidFill>
                          <a:effectLst/>
                          <a:latin typeface="+mn-lt"/>
                          <a:ea typeface="+mn-ea"/>
                          <a:cs typeface="+mn-cs"/>
                        </a:rPr>
                        <a:t>Définition</a:t>
                      </a:r>
                    </a:p>
                  </a:txBody>
                  <a:tcPr>
                    <a:lnT w="12700" cap="flat" cmpd="sng" algn="ctr">
                      <a:solidFill>
                        <a:schemeClr val="tx1"/>
                      </a:solidFill>
                      <a:prstDash val="solid"/>
                      <a:round/>
                      <a:headEnd type="none" w="med" len="med"/>
                      <a:tailEnd type="none" w="med" len="med"/>
                    </a:lnT>
                  </a:tcPr>
                </a:tc>
                <a:tc>
                  <a:txBody>
                    <a:bodyPr/>
                    <a:lstStyle/>
                    <a:p>
                      <a:pPr marL="0" indent="0" algn="l">
                        <a:buFont typeface="Arial" panose="020B0604020202020204" pitchFamily="34" charset="0"/>
                        <a:buNone/>
                      </a:pPr>
                      <a:r>
                        <a:rPr lang="fr-FR" sz="1600" b="0" i="0" kern="1200" dirty="0">
                          <a:solidFill>
                            <a:schemeClr val="tx1"/>
                          </a:solidFill>
                          <a:effectLst/>
                          <a:latin typeface="+mn-lt"/>
                          <a:ea typeface="+mn-ea"/>
                          <a:cs typeface="+mn-cs"/>
                        </a:rPr>
                        <a:t>Il s'agit d'un ensemble de méthodes prédéfinies facilitant la </a:t>
                      </a:r>
                      <a:r>
                        <a:rPr lang="fr-FR" sz="1600" b="1" i="0" kern="1200" dirty="0">
                          <a:solidFill>
                            <a:schemeClr val="tx1"/>
                          </a:solidFill>
                          <a:effectLst/>
                          <a:latin typeface="+mn-lt"/>
                          <a:ea typeface="+mn-ea"/>
                          <a:cs typeface="+mn-cs"/>
                        </a:rPr>
                        <a:t>communication</a:t>
                      </a:r>
                      <a:r>
                        <a:rPr lang="fr-FR" sz="1600" b="0" i="0" kern="1200" dirty="0">
                          <a:solidFill>
                            <a:schemeClr val="tx1"/>
                          </a:solidFill>
                          <a:effectLst/>
                          <a:latin typeface="+mn-lt"/>
                          <a:ea typeface="+mn-ea"/>
                          <a:cs typeface="+mn-cs"/>
                        </a:rPr>
                        <a:t> entre différents composants.</a:t>
                      </a:r>
                    </a:p>
                  </a:txBody>
                  <a:tcPr/>
                </a:tc>
                <a:tc>
                  <a:txBody>
                    <a:bodyPr/>
                    <a:lstStyle/>
                    <a:p>
                      <a:pPr marL="0" indent="0">
                        <a:buFont typeface="Arial" panose="020B0604020202020204" pitchFamily="34" charset="0"/>
                        <a:buNone/>
                      </a:pPr>
                      <a:r>
                        <a:rPr lang="fr-FR" sz="1600" b="0" i="0" kern="1200" dirty="0">
                          <a:solidFill>
                            <a:schemeClr val="tx1"/>
                          </a:solidFill>
                          <a:effectLst/>
                          <a:latin typeface="+mn-lt"/>
                          <a:ea typeface="+mn-ea"/>
                          <a:cs typeface="+mn-cs"/>
                        </a:rPr>
                        <a:t>C’est une architecture qui consiste à </a:t>
                      </a:r>
                      <a:r>
                        <a:rPr lang="fr-FR" sz="1600" b="1" i="0" kern="1200" dirty="0">
                          <a:solidFill>
                            <a:schemeClr val="tx1"/>
                          </a:solidFill>
                          <a:effectLst/>
                          <a:latin typeface="+mn-lt"/>
                          <a:ea typeface="+mn-ea"/>
                          <a:cs typeface="+mn-cs"/>
                        </a:rPr>
                        <a:t>diviser</a:t>
                      </a:r>
                      <a:r>
                        <a:rPr lang="fr-FR" sz="1600" b="0" i="0" kern="1200" dirty="0">
                          <a:solidFill>
                            <a:schemeClr val="tx1"/>
                          </a:solidFill>
                          <a:effectLst/>
                          <a:latin typeface="+mn-lt"/>
                          <a:ea typeface="+mn-ea"/>
                          <a:cs typeface="+mn-cs"/>
                        </a:rPr>
                        <a:t> les différentes fonctions d'une application en composants </a:t>
                      </a:r>
                      <a:r>
                        <a:rPr lang="fr-FR" sz="1600" b="1" i="0" kern="1200" dirty="0">
                          <a:solidFill>
                            <a:schemeClr val="tx1"/>
                          </a:solidFill>
                          <a:effectLst/>
                          <a:latin typeface="+mn-lt"/>
                          <a:ea typeface="+mn-ea"/>
                          <a:cs typeface="+mn-cs"/>
                        </a:rPr>
                        <a:t>plus petits et plus agiles </a:t>
                      </a:r>
                      <a:r>
                        <a:rPr lang="fr-FR" sz="1600" b="0" i="0" kern="1200" dirty="0">
                          <a:solidFill>
                            <a:schemeClr val="tx1"/>
                          </a:solidFill>
                          <a:effectLst/>
                          <a:latin typeface="+mn-lt"/>
                          <a:ea typeface="+mn-ea"/>
                          <a:cs typeface="+mn-cs"/>
                        </a:rPr>
                        <a:t>appelés services.</a:t>
                      </a:r>
                      <a:endParaRPr lang="fr-FR" sz="1600" dirty="0"/>
                    </a:p>
                  </a:txBody>
                  <a:tcPr/>
                </a:tc>
                <a:extLst>
                  <a:ext uri="{0D108BD9-81ED-4DB2-BD59-A6C34878D82A}">
                    <a16:rowId xmlns:a16="http://schemas.microsoft.com/office/drawing/2014/main" val="1433550801"/>
                  </a:ext>
                </a:extLst>
              </a:tr>
              <a:tr h="603987">
                <a:tc>
                  <a:txBody>
                    <a:bodyPr/>
                    <a:lstStyle/>
                    <a:p>
                      <a:pPr marL="0" indent="0">
                        <a:buFont typeface="Arial" panose="020B0604020202020204" pitchFamily="34" charset="0"/>
                        <a:buNone/>
                      </a:pPr>
                      <a:r>
                        <a:rPr lang="fr-FR" sz="1600" b="1" dirty="0"/>
                        <a:t>Concept</a:t>
                      </a:r>
                    </a:p>
                  </a:txBody>
                  <a:tcPr/>
                </a:tc>
                <a:tc>
                  <a:txBody>
                    <a:bodyPr/>
                    <a:lstStyle/>
                    <a:p>
                      <a:pPr marL="0" indent="0" algn="l">
                        <a:buFont typeface="Arial" panose="020B0604020202020204" pitchFamily="34" charset="0"/>
                        <a:buNone/>
                      </a:pPr>
                      <a:r>
                        <a:rPr lang="fr-FR" sz="1600" b="0" i="0" kern="1200" dirty="0">
                          <a:solidFill>
                            <a:schemeClr val="tx1"/>
                          </a:solidFill>
                          <a:effectLst/>
                          <a:latin typeface="+mn-lt"/>
                          <a:ea typeface="+mn-ea"/>
                          <a:cs typeface="+mn-cs"/>
                        </a:rPr>
                        <a:t>Les API offrent un moyen simple de se connecter, de </a:t>
                      </a:r>
                      <a:r>
                        <a:rPr lang="fr-FR" sz="1600" b="1" i="0" kern="1200" dirty="0">
                          <a:solidFill>
                            <a:schemeClr val="tx1"/>
                          </a:solidFill>
                          <a:effectLst/>
                          <a:latin typeface="+mn-lt"/>
                          <a:ea typeface="+mn-ea"/>
                          <a:cs typeface="+mn-cs"/>
                        </a:rPr>
                        <a:t>s'intégrer </a:t>
                      </a:r>
                      <a:r>
                        <a:rPr lang="fr-FR" sz="1600" b="0" i="0" kern="1200" dirty="0">
                          <a:solidFill>
                            <a:schemeClr val="tx1"/>
                          </a:solidFill>
                          <a:effectLst/>
                          <a:latin typeface="+mn-lt"/>
                          <a:ea typeface="+mn-ea"/>
                          <a:cs typeface="+mn-cs"/>
                        </a:rPr>
                        <a:t>et </a:t>
                      </a:r>
                      <a:r>
                        <a:rPr lang="fr-FR" sz="1600" b="1" i="0" kern="1200" dirty="0">
                          <a:solidFill>
                            <a:schemeClr val="tx1"/>
                          </a:solidFill>
                          <a:effectLst/>
                          <a:latin typeface="+mn-lt"/>
                          <a:ea typeface="+mn-ea"/>
                          <a:cs typeface="+mn-cs"/>
                        </a:rPr>
                        <a:t>d'étendre</a:t>
                      </a:r>
                      <a:r>
                        <a:rPr lang="fr-FR" sz="1600" b="0" i="0" kern="1200" dirty="0">
                          <a:solidFill>
                            <a:schemeClr val="tx1"/>
                          </a:solidFill>
                          <a:effectLst/>
                          <a:latin typeface="+mn-lt"/>
                          <a:ea typeface="+mn-ea"/>
                          <a:cs typeface="+mn-cs"/>
                        </a:rPr>
                        <a:t> un système logiciel. </a:t>
                      </a:r>
                    </a:p>
                  </a:txBody>
                  <a:tcPr/>
                </a:tc>
                <a:tc>
                  <a:txBody>
                    <a:bodyPr/>
                    <a:lstStyle/>
                    <a:p>
                      <a:pPr marL="0" indent="0">
                        <a:buFont typeface="Arial" panose="020B0604020202020204" pitchFamily="34" charset="0"/>
                        <a:buNone/>
                      </a:pPr>
                      <a:r>
                        <a:rPr lang="fr-FR" sz="1600" b="0" i="0" kern="1200" dirty="0">
                          <a:solidFill>
                            <a:schemeClr val="tx1"/>
                          </a:solidFill>
                          <a:effectLst/>
                          <a:latin typeface="+mn-lt"/>
                          <a:ea typeface="+mn-ea"/>
                          <a:cs typeface="+mn-cs"/>
                        </a:rPr>
                        <a:t>L'architecture des </a:t>
                      </a:r>
                      <a:r>
                        <a:rPr lang="fr-FR" sz="1600" b="0" i="0" kern="1200" dirty="0" err="1">
                          <a:solidFill>
                            <a:schemeClr val="tx1"/>
                          </a:solidFill>
                          <a:effectLst/>
                          <a:latin typeface="+mn-lt"/>
                          <a:ea typeface="+mn-ea"/>
                          <a:cs typeface="+mn-cs"/>
                        </a:rPr>
                        <a:t>microservices</a:t>
                      </a:r>
                      <a:r>
                        <a:rPr lang="fr-FR" sz="1600" b="0" i="0" kern="1200" dirty="0">
                          <a:solidFill>
                            <a:schemeClr val="tx1"/>
                          </a:solidFill>
                          <a:effectLst/>
                          <a:latin typeface="+mn-lt"/>
                          <a:ea typeface="+mn-ea"/>
                          <a:cs typeface="+mn-cs"/>
                        </a:rPr>
                        <a:t> est généralement organisée autour des </a:t>
                      </a:r>
                      <a:r>
                        <a:rPr lang="fr-FR" sz="1600" b="1" i="0" kern="1200" dirty="0">
                          <a:solidFill>
                            <a:schemeClr val="tx1"/>
                          </a:solidFill>
                          <a:effectLst/>
                          <a:latin typeface="+mn-lt"/>
                          <a:ea typeface="+mn-ea"/>
                          <a:cs typeface="+mn-cs"/>
                        </a:rPr>
                        <a:t>besoins en capacité et des priorités </a:t>
                      </a:r>
                      <a:r>
                        <a:rPr lang="fr-FR" sz="1600" b="0" i="0" kern="1200" dirty="0">
                          <a:solidFill>
                            <a:schemeClr val="tx1"/>
                          </a:solidFill>
                          <a:effectLst/>
                          <a:latin typeface="+mn-lt"/>
                          <a:ea typeface="+mn-ea"/>
                          <a:cs typeface="+mn-cs"/>
                        </a:rPr>
                        <a:t>de l'entreprise;</a:t>
                      </a:r>
                    </a:p>
                  </a:txBody>
                  <a:tcPr/>
                </a:tc>
                <a:extLst>
                  <a:ext uri="{0D108BD9-81ED-4DB2-BD59-A6C34878D82A}">
                    <a16:rowId xmlns:a16="http://schemas.microsoft.com/office/drawing/2014/main" val="2837843086"/>
                  </a:ext>
                </a:extLst>
              </a:tr>
              <a:tr h="603987">
                <a:tc>
                  <a:txBody>
                    <a:bodyPr/>
                    <a:lstStyle/>
                    <a:p>
                      <a:pPr marL="0" indent="0">
                        <a:buFont typeface="Arial" panose="020B0604020202020204" pitchFamily="34" charset="0"/>
                        <a:buNone/>
                      </a:pPr>
                      <a:r>
                        <a:rPr lang="fr-FR" sz="1600" b="1" dirty="0"/>
                        <a:t>Fonction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600" b="0" i="0" kern="1200" dirty="0">
                          <a:solidFill>
                            <a:schemeClr val="tx1"/>
                          </a:solidFill>
                          <a:effectLst/>
                          <a:latin typeface="+mn-lt"/>
                          <a:ea typeface="+mn-ea"/>
                          <a:cs typeface="+mn-cs"/>
                        </a:rPr>
                        <a:t>Les API fournissent </a:t>
                      </a:r>
                      <a:r>
                        <a:rPr lang="fr-FR" sz="1600" b="1" i="0" kern="1200" dirty="0">
                          <a:solidFill>
                            <a:schemeClr val="tx1"/>
                          </a:solidFill>
                          <a:effectLst/>
                          <a:latin typeface="+mn-lt"/>
                          <a:ea typeface="+mn-ea"/>
                          <a:cs typeface="+mn-cs"/>
                        </a:rPr>
                        <a:t>une interface réutilisable</a:t>
                      </a:r>
                      <a:r>
                        <a:rPr lang="fr-FR" sz="1600" b="0" i="0" kern="1200" dirty="0">
                          <a:solidFill>
                            <a:schemeClr val="tx1"/>
                          </a:solidFill>
                          <a:effectLst/>
                          <a:latin typeface="+mn-lt"/>
                          <a:ea typeface="+mn-ea"/>
                          <a:cs typeface="+mn-cs"/>
                        </a:rPr>
                        <a:t> à laquelle différentes applications peuvent se connecter facilement. </a:t>
                      </a:r>
                      <a:endParaRPr lang="fr-F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600" b="0" i="0" kern="1200" dirty="0">
                          <a:solidFill>
                            <a:schemeClr val="tx1"/>
                          </a:solidFill>
                          <a:effectLst/>
                          <a:latin typeface="+mn-lt"/>
                          <a:ea typeface="+mn-ea"/>
                          <a:cs typeface="+mn-cs"/>
                        </a:rPr>
                        <a:t>Les </a:t>
                      </a:r>
                      <a:r>
                        <a:rPr lang="fr-FR" sz="1600" b="0" i="0" kern="1200" dirty="0" err="1">
                          <a:solidFill>
                            <a:schemeClr val="tx1"/>
                          </a:solidFill>
                          <a:effectLst/>
                          <a:latin typeface="+mn-lt"/>
                          <a:ea typeface="+mn-ea"/>
                          <a:cs typeface="+mn-cs"/>
                        </a:rPr>
                        <a:t>microservices</a:t>
                      </a:r>
                      <a:r>
                        <a:rPr lang="fr-FR" sz="1600" b="0" i="0" kern="1200" dirty="0">
                          <a:solidFill>
                            <a:schemeClr val="tx1"/>
                          </a:solidFill>
                          <a:effectLst/>
                          <a:latin typeface="+mn-lt"/>
                          <a:ea typeface="+mn-ea"/>
                          <a:cs typeface="+mn-cs"/>
                        </a:rPr>
                        <a:t> </a:t>
                      </a:r>
                      <a:r>
                        <a:rPr lang="fr-FR" sz="1600" b="1" i="0" kern="1200" dirty="0">
                          <a:solidFill>
                            <a:schemeClr val="tx1"/>
                          </a:solidFill>
                          <a:effectLst/>
                          <a:latin typeface="+mn-lt"/>
                          <a:ea typeface="+mn-ea"/>
                          <a:cs typeface="+mn-cs"/>
                        </a:rPr>
                        <a:t>s’appuient largement sur les APIs et les passerelles API </a:t>
                      </a:r>
                      <a:r>
                        <a:rPr lang="fr-FR" sz="1600" b="0" i="0" kern="1200" dirty="0">
                          <a:solidFill>
                            <a:schemeClr val="tx1"/>
                          </a:solidFill>
                          <a:effectLst/>
                          <a:latin typeface="+mn-lt"/>
                          <a:ea typeface="+mn-ea"/>
                          <a:cs typeface="+mn-cs"/>
                        </a:rPr>
                        <a:t>pour rendre possible la communication entre les différents services.</a:t>
                      </a:r>
                      <a:endParaRPr lang="fr-FR" sz="1600" dirty="0"/>
                    </a:p>
                  </a:txBody>
                  <a:tcPr/>
                </a:tc>
                <a:extLst>
                  <a:ext uri="{0D108BD9-81ED-4DB2-BD59-A6C34878D82A}">
                    <a16:rowId xmlns:a16="http://schemas.microsoft.com/office/drawing/2014/main" val="1825817691"/>
                  </a:ext>
                </a:extLst>
              </a:tr>
            </a:tbl>
          </a:graphicData>
        </a:graphic>
      </p:graphicFrame>
    </p:spTree>
    <p:extLst>
      <p:ext uri="{BB962C8B-B14F-4D97-AF65-F5344CB8AC3E}">
        <p14:creationId xmlns:p14="http://schemas.microsoft.com/office/powerpoint/2010/main" val="20751617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9F4C3F5-D070-A4D1-1621-5C36798F766E}"/>
              </a:ext>
            </a:extLst>
          </p:cNvPr>
          <p:cNvSpPr txBox="1"/>
          <p:nvPr/>
        </p:nvSpPr>
        <p:spPr>
          <a:xfrm>
            <a:off x="6096000" y="2327812"/>
            <a:ext cx="5950688" cy="1785104"/>
          </a:xfrm>
          <a:prstGeom prst="rect">
            <a:avLst/>
          </a:prstGeom>
          <a:noFill/>
        </p:spPr>
        <p:txBody>
          <a:bodyPr wrap="square">
            <a:spAutoFit/>
          </a:bodyPr>
          <a:lstStyle/>
          <a:p>
            <a:pPr marL="342900" indent="-342900">
              <a:spcBef>
                <a:spcPts val="600"/>
              </a:spcBef>
              <a:buFont typeface="+mj-lt"/>
              <a:buAutoNum type="arabicPeriod"/>
            </a:pPr>
            <a:r>
              <a:rPr lang="fr-FR" dirty="0" err="1">
                <a:solidFill>
                  <a:srgbClr val="BFBFBF"/>
                </a:solidFill>
              </a:rPr>
              <a:t>Microservice</a:t>
            </a:r>
            <a:r>
              <a:rPr lang="fr-FR" dirty="0">
                <a:solidFill>
                  <a:srgbClr val="BFBFBF"/>
                </a:solidFill>
              </a:rPr>
              <a:t> versus API REST </a:t>
            </a:r>
          </a:p>
          <a:p>
            <a:pPr marL="342900" indent="-342900">
              <a:spcBef>
                <a:spcPts val="600"/>
              </a:spcBef>
              <a:buFont typeface="+mj-lt"/>
              <a:buAutoNum type="arabicPeriod"/>
            </a:pPr>
            <a:r>
              <a:rPr lang="fr-FR" b="1" dirty="0">
                <a:solidFill>
                  <a:srgbClr val="FF7800"/>
                </a:solidFill>
              </a:rPr>
              <a:t>Création d’une application en </a:t>
            </a:r>
            <a:r>
              <a:rPr lang="fr-FR" b="1" dirty="0" err="1">
                <a:solidFill>
                  <a:srgbClr val="FF7800"/>
                </a:solidFill>
              </a:rPr>
              <a:t>microservices</a:t>
            </a:r>
            <a:r>
              <a:rPr lang="fr-FR" b="1" dirty="0">
                <a:solidFill>
                  <a:srgbClr val="FF7800"/>
                </a:solidFill>
              </a:rPr>
              <a:t> avec Node </a:t>
            </a:r>
            <a:r>
              <a:rPr lang="fr-FR" b="1" dirty="0" err="1">
                <a:solidFill>
                  <a:srgbClr val="FF7800"/>
                </a:solidFill>
              </a:rPr>
              <a:t>js</a:t>
            </a:r>
            <a:r>
              <a:rPr lang="fr-FR" b="1" dirty="0">
                <a:solidFill>
                  <a:srgbClr val="FF7800"/>
                </a:solidFill>
              </a:rPr>
              <a:t> </a:t>
            </a:r>
          </a:p>
          <a:p>
            <a:pPr marL="342900" indent="-342900">
              <a:spcBef>
                <a:spcPts val="600"/>
              </a:spcBef>
              <a:buFont typeface="+mj-lt"/>
              <a:buAutoNum type="arabicPeriod"/>
            </a:pPr>
            <a:r>
              <a:rPr lang="fr-FR" dirty="0">
                <a:solidFill>
                  <a:srgbClr val="BFBFBF"/>
                </a:solidFill>
              </a:rPr>
              <a:t>Communication entre </a:t>
            </a:r>
            <a:r>
              <a:rPr lang="fr-FR" dirty="0" err="1">
                <a:solidFill>
                  <a:srgbClr val="BFBFBF"/>
                </a:solidFill>
              </a:rPr>
              <a:t>microservces</a:t>
            </a:r>
            <a:r>
              <a:rPr lang="fr-FR" dirty="0">
                <a:solidFill>
                  <a:srgbClr val="BFBFBF"/>
                </a:solidFill>
              </a:rPr>
              <a:t> avec </a:t>
            </a:r>
            <a:r>
              <a:rPr lang="fr-FR" dirty="0" err="1">
                <a:solidFill>
                  <a:srgbClr val="BFBFBF"/>
                </a:solidFill>
              </a:rPr>
              <a:t>Rabbitmq</a:t>
            </a:r>
            <a:r>
              <a:rPr lang="fr-FR" dirty="0">
                <a:solidFill>
                  <a:srgbClr val="BFBFBF"/>
                </a:solidFill>
              </a:rPr>
              <a:t> </a:t>
            </a:r>
          </a:p>
          <a:p>
            <a:pPr marL="342900" indent="-342900">
              <a:spcBef>
                <a:spcPts val="600"/>
              </a:spcBef>
              <a:buFont typeface="+mj-lt"/>
              <a:buAutoNum type="arabicPeriod"/>
            </a:pPr>
            <a:r>
              <a:rPr lang="fr-FR" dirty="0">
                <a:solidFill>
                  <a:srgbClr val="BFBFBF"/>
                </a:solidFill>
              </a:rPr>
              <a:t>Mise en place d’un reverse proxy en utilisant Nginx </a:t>
            </a:r>
          </a:p>
          <a:p>
            <a:pPr>
              <a:spcBef>
                <a:spcPts val="600"/>
              </a:spcBef>
            </a:pPr>
            <a:endParaRPr lang="fr-FR" dirty="0">
              <a:solidFill>
                <a:srgbClr val="BFBFBF"/>
              </a:solidFill>
            </a:endParaRPr>
          </a:p>
        </p:txBody>
      </p:sp>
      <p:pic>
        <p:nvPicPr>
          <p:cNvPr id="4" name="Image 3">
            <a:extLst>
              <a:ext uri="{FF2B5EF4-FFF2-40B4-BE49-F238E27FC236}">
                <a16:creationId xmlns:a16="http://schemas.microsoft.com/office/drawing/2014/main" id="{0A17DEAE-EED1-C5D4-EA25-13037BA5BB74}"/>
              </a:ext>
            </a:extLst>
          </p:cNvPr>
          <p:cNvPicPr>
            <a:picLocks noChangeAspect="1"/>
          </p:cNvPicPr>
          <p:nvPr/>
        </p:nvPicPr>
        <p:blipFill>
          <a:blip r:embed="rId2"/>
          <a:stretch>
            <a:fillRect/>
          </a:stretch>
        </p:blipFill>
        <p:spPr>
          <a:xfrm>
            <a:off x="6123432" y="742723"/>
            <a:ext cx="5584420" cy="1493649"/>
          </a:xfrm>
          <a:prstGeom prst="rect">
            <a:avLst/>
          </a:prstGeom>
        </p:spPr>
      </p:pic>
    </p:spTree>
    <p:extLst>
      <p:ext uri="{BB962C8B-B14F-4D97-AF65-F5344CB8AC3E}">
        <p14:creationId xmlns:p14="http://schemas.microsoft.com/office/powerpoint/2010/main" val="11795174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57809"/>
            <a:ext cx="10526713" cy="4084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solidFill>
                  <a:srgbClr val="0070C0"/>
                </a:solidFill>
              </a:rPr>
              <a:t>Raisons de créer des </a:t>
            </a:r>
            <a:r>
              <a:rPr lang="fr-FR" sz="1600" b="1" dirty="0" err="1">
                <a:solidFill>
                  <a:srgbClr val="0070C0"/>
                </a:solidFill>
              </a:rPr>
              <a:t>microservices</a:t>
            </a:r>
            <a:r>
              <a:rPr lang="fr-FR" sz="1600" b="1" dirty="0">
                <a:solidFill>
                  <a:srgbClr val="0070C0"/>
                </a:solidFill>
              </a:rPr>
              <a:t> avec </a:t>
            </a:r>
            <a:r>
              <a:rPr lang="fr-FR" sz="1600" b="1" dirty="0" err="1">
                <a:solidFill>
                  <a:srgbClr val="0070C0"/>
                </a:solidFill>
              </a:rPr>
              <a:t>NodeJS</a:t>
            </a:r>
            <a:endParaRPr lang="fr-FR" sz="1600" b="1" dirty="0">
              <a:solidFill>
                <a:srgbClr val="0070C0"/>
              </a:solidFill>
            </a:endParaRPr>
          </a:p>
          <a:p>
            <a:r>
              <a:rPr lang="fr-FR" sz="1600" dirty="0"/>
              <a:t>Parmi tous les langages de programmation utilisés dans le développement d’applications de </a:t>
            </a:r>
            <a:r>
              <a:rPr lang="fr-FR" sz="1600" dirty="0" err="1"/>
              <a:t>microservices</a:t>
            </a:r>
            <a:r>
              <a:rPr lang="fr-FR" sz="1600" dirty="0"/>
              <a:t>, </a:t>
            </a:r>
            <a:r>
              <a:rPr lang="fr-FR" sz="1600" dirty="0" err="1"/>
              <a:t>NodeJS</a:t>
            </a:r>
            <a:r>
              <a:rPr lang="fr-FR" sz="1600" dirty="0"/>
              <a:t> est </a:t>
            </a:r>
            <a:r>
              <a:rPr lang="fr-FR" sz="1600" b="1" dirty="0"/>
              <a:t>largement utilisé </a:t>
            </a:r>
            <a:r>
              <a:rPr lang="fr-FR" sz="1600" dirty="0"/>
              <a:t>par une grande communauté des développeurs pour ses caractéristiques et les avantages qu’il apporte. </a:t>
            </a:r>
          </a:p>
          <a:p>
            <a:r>
              <a:rPr lang="fr-FR" sz="1600" dirty="0"/>
              <a:t>Voici quelques raisons pour lesquelles les </a:t>
            </a:r>
            <a:r>
              <a:rPr lang="fr-FR" sz="1600" dirty="0" err="1"/>
              <a:t>microservices</a:t>
            </a:r>
            <a:r>
              <a:rPr lang="fr-FR" sz="1600" dirty="0"/>
              <a:t> avec Node.JS sont le meilleur choix : </a:t>
            </a:r>
          </a:p>
          <a:p>
            <a:pPr marL="285750" indent="-285750">
              <a:buFontTx/>
              <a:buChar char="-"/>
            </a:pPr>
            <a:r>
              <a:rPr lang="fr-FR" sz="1600" b="1" dirty="0"/>
              <a:t>Il améliore le temps d’exécution </a:t>
            </a:r>
            <a:r>
              <a:rPr lang="fr-FR" sz="1600" dirty="0"/>
              <a:t>puisque </a:t>
            </a:r>
            <a:r>
              <a:rPr lang="fr-FR" sz="1600" dirty="0" err="1"/>
              <a:t>NodeJS</a:t>
            </a:r>
            <a:r>
              <a:rPr lang="fr-FR" sz="1600" dirty="0"/>
              <a:t> s’exécute sur le moteur V8 de Google, compile la fonction en code machine natif et effectue également des opérations CPU et IO à faible latence.</a:t>
            </a:r>
          </a:p>
          <a:p>
            <a:pPr marL="285750" indent="-285750">
              <a:buFontTx/>
              <a:buChar char="-"/>
            </a:pPr>
            <a:r>
              <a:rPr lang="fr-FR" sz="1600" b="1" dirty="0"/>
              <a:t>L’architecture événementielle </a:t>
            </a:r>
            <a:r>
              <a:rPr lang="fr-FR" sz="1600" dirty="0"/>
              <a:t>de </a:t>
            </a:r>
            <a:r>
              <a:rPr lang="fr-FR" sz="1600" dirty="0" err="1"/>
              <a:t>NodeJS</a:t>
            </a:r>
            <a:r>
              <a:rPr lang="fr-FR" sz="1600" dirty="0"/>
              <a:t> le rend très utile pour développer des applications événementielles.</a:t>
            </a:r>
          </a:p>
          <a:p>
            <a:pPr marL="285750" indent="-285750">
              <a:buFontTx/>
              <a:buChar char="-"/>
            </a:pPr>
            <a:r>
              <a:rPr lang="fr-FR" sz="1600" dirty="0"/>
              <a:t>Les bibliothèques </a:t>
            </a:r>
            <a:r>
              <a:rPr lang="fr-FR" sz="1600" dirty="0" err="1"/>
              <a:t>NodeJS</a:t>
            </a:r>
            <a:r>
              <a:rPr lang="fr-FR" sz="1600" dirty="0"/>
              <a:t> prennent en charge </a:t>
            </a:r>
            <a:r>
              <a:rPr lang="fr-FR" sz="1600" b="1" dirty="0"/>
              <a:t>les appels non bloquants </a:t>
            </a:r>
            <a:r>
              <a:rPr lang="fr-FR" sz="1600" dirty="0"/>
              <a:t>qui continuent de fonctionner sans attendre le retour de l’appel précédent.</a:t>
            </a:r>
          </a:p>
          <a:p>
            <a:pPr marL="285750" indent="-285750">
              <a:buFontTx/>
              <a:buChar char="-"/>
            </a:pPr>
            <a:r>
              <a:rPr lang="fr-FR" sz="1600" dirty="0"/>
              <a:t>Les applications créées avec </a:t>
            </a:r>
            <a:r>
              <a:rPr lang="fr-FR" sz="1600" dirty="0" err="1"/>
              <a:t>NodeJS</a:t>
            </a:r>
            <a:r>
              <a:rPr lang="fr-FR" sz="1600" dirty="0"/>
              <a:t> sont </a:t>
            </a:r>
            <a:r>
              <a:rPr lang="fr-FR" sz="1600" b="1" dirty="0"/>
              <a:t>évolutives</a:t>
            </a:r>
            <a:r>
              <a:rPr lang="fr-FR" sz="1600" dirty="0"/>
              <a:t>, ce qui signifie que le modèle d’exécution prend en charge la mise à l’échelle en attribuant la demande à d’autres threads de travail.</a:t>
            </a:r>
          </a:p>
        </p:txBody>
      </p:sp>
    </p:spTree>
    <p:extLst>
      <p:ext uri="{BB962C8B-B14F-4D97-AF65-F5344CB8AC3E}">
        <p14:creationId xmlns:p14="http://schemas.microsoft.com/office/powerpoint/2010/main" val="104038992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53871"/>
            <a:ext cx="10526713" cy="42428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t>Un </a:t>
            </a:r>
            <a:r>
              <a:rPr lang="fr-FR" sz="1600" b="1" dirty="0" err="1"/>
              <a:t>microservice</a:t>
            </a:r>
            <a:r>
              <a:rPr lang="fr-FR" sz="1600" b="1" dirty="0"/>
              <a:t> est en outre défini par son architecture et sa portée. Par conséquent, d'un point de vue technique, implémenter un </a:t>
            </a:r>
            <a:r>
              <a:rPr lang="fr-FR" sz="1600" b="1" dirty="0" err="1"/>
              <a:t>microservice</a:t>
            </a:r>
            <a:r>
              <a:rPr lang="fr-FR" sz="1600" b="1" dirty="0"/>
              <a:t> via HTTP ne serait pas différent de l'implémentation d'une API </a:t>
            </a:r>
            <a:r>
              <a:rPr lang="fr-FR" sz="1600" b="1" dirty="0" err="1"/>
              <a:t>NodeJS</a:t>
            </a:r>
            <a:r>
              <a:rPr lang="fr-FR" sz="1600" b="1" dirty="0"/>
              <a:t>.</a:t>
            </a:r>
          </a:p>
          <a:p>
            <a:r>
              <a:rPr lang="fr-FR" sz="1600" b="1" u="sng" dirty="0">
                <a:solidFill>
                  <a:srgbClr val="0070C0"/>
                </a:solidFill>
              </a:rPr>
              <a:t>Exemple de </a:t>
            </a:r>
            <a:r>
              <a:rPr lang="fr-FR" sz="1600" b="1" u="sng" dirty="0" err="1">
                <a:solidFill>
                  <a:srgbClr val="0070C0"/>
                </a:solidFill>
              </a:rPr>
              <a:t>microservices</a:t>
            </a:r>
            <a:r>
              <a:rPr lang="fr-FR" sz="1600" b="1" u="sng" dirty="0">
                <a:solidFill>
                  <a:srgbClr val="0070C0"/>
                </a:solidFill>
              </a:rPr>
              <a:t> créés en Node </a:t>
            </a:r>
            <a:r>
              <a:rPr lang="fr-FR" sz="1600" b="1" u="sng" dirty="0" err="1">
                <a:solidFill>
                  <a:srgbClr val="0070C0"/>
                </a:solidFill>
              </a:rPr>
              <a:t>js</a:t>
            </a:r>
            <a:r>
              <a:rPr lang="fr-FR" sz="1600" b="1" u="sng" dirty="0">
                <a:solidFill>
                  <a:srgbClr val="0070C0"/>
                </a:solidFill>
              </a:rPr>
              <a:t> (Communication synchrone):</a:t>
            </a:r>
          </a:p>
          <a:p>
            <a:pPr marL="285750" indent="-285750">
              <a:spcBef>
                <a:spcPts val="600"/>
              </a:spcBef>
              <a:buFont typeface="Arial" panose="020B0604020202020204" pitchFamily="34" charset="0"/>
              <a:buChar char="•"/>
            </a:pPr>
            <a:r>
              <a:rPr lang="fr-FR" sz="1600" dirty="0"/>
              <a:t>Soit une simple partie d’application e-commerce gérant les produits et leurs commandes; </a:t>
            </a:r>
          </a:p>
          <a:p>
            <a:pPr marL="285750" indent="-285750">
              <a:spcBef>
                <a:spcPts val="600"/>
              </a:spcBef>
              <a:buFont typeface="Arial" panose="020B0604020202020204" pitchFamily="34" charset="0"/>
              <a:buChar char="•"/>
            </a:pPr>
            <a:r>
              <a:rPr lang="fr-FR" sz="1600" dirty="0"/>
              <a:t>L’application sera décomposée, dans un premier temps, en deux </a:t>
            </a:r>
            <a:r>
              <a:rPr lang="fr-FR" sz="1600" dirty="0" err="1"/>
              <a:t>miscroservices</a:t>
            </a:r>
            <a:r>
              <a:rPr lang="fr-FR" sz="1600" dirty="0"/>
              <a:t> : produit et commande;</a:t>
            </a:r>
          </a:p>
          <a:p>
            <a:pPr marL="285750" indent="-285750">
              <a:spcBef>
                <a:spcPts val="600"/>
              </a:spcBef>
              <a:buFont typeface="Arial" panose="020B0604020202020204" pitchFamily="34" charset="0"/>
              <a:buChar char="•"/>
            </a:pPr>
            <a:r>
              <a:rPr lang="fr-FR" sz="1600" dirty="0"/>
              <a:t>Chaque service aura sa propre base de données sous MongoDB </a:t>
            </a:r>
          </a:p>
          <a:p>
            <a:pPr marL="285750" indent="-285750">
              <a:spcBef>
                <a:spcPts val="600"/>
              </a:spcBef>
              <a:buFont typeface="Arial" panose="020B0604020202020204" pitchFamily="34" charset="0"/>
              <a:buChar char="•"/>
            </a:pPr>
            <a:r>
              <a:rPr lang="fr-FR" sz="1600" dirty="0"/>
              <a:t>Les deux services seront considérés comme deux applications séparées, chacune expose son API et écoute sur son propre port;</a:t>
            </a:r>
          </a:p>
          <a:p>
            <a:endParaRPr lang="fr-FR" sz="1600" dirty="0">
              <a:solidFill>
                <a:srgbClr val="0070C0"/>
              </a:solidFill>
            </a:endParaRPr>
          </a:p>
          <a:p>
            <a:endParaRPr lang="fr-FR" sz="1600" b="1" dirty="0">
              <a:solidFill>
                <a:srgbClr val="0070C0"/>
              </a:solidFill>
            </a:endParaRPr>
          </a:p>
          <a:p>
            <a:endParaRPr lang="fr-FR" sz="1600" b="1" dirty="0">
              <a:solidFill>
                <a:srgbClr val="0070C0"/>
              </a:solidFill>
            </a:endParaRPr>
          </a:p>
          <a:p>
            <a:endParaRPr lang="fr-FR" sz="1600" b="1" dirty="0">
              <a:solidFill>
                <a:srgbClr val="0070C0"/>
              </a:solidFill>
            </a:endParaRPr>
          </a:p>
          <a:p>
            <a:endParaRPr lang="fr-FR" sz="1600" b="1" dirty="0">
              <a:solidFill>
                <a:srgbClr val="0070C0"/>
              </a:solidFill>
            </a:endParaRPr>
          </a:p>
          <a:p>
            <a:endParaRPr lang="fr-FR" sz="1600" b="1" dirty="0">
              <a:solidFill>
                <a:srgbClr val="0070C0"/>
              </a:solidFill>
            </a:endParaRPr>
          </a:p>
        </p:txBody>
      </p:sp>
      <p:grpSp>
        <p:nvGrpSpPr>
          <p:cNvPr id="12" name="Groupe 11">
            <a:extLst>
              <a:ext uri="{FF2B5EF4-FFF2-40B4-BE49-F238E27FC236}">
                <a16:creationId xmlns:a16="http://schemas.microsoft.com/office/drawing/2014/main" id="{124552CE-AF5D-BA5B-49C3-643E2037F907}"/>
              </a:ext>
            </a:extLst>
          </p:cNvPr>
          <p:cNvGrpSpPr/>
          <p:nvPr/>
        </p:nvGrpSpPr>
        <p:grpSpPr>
          <a:xfrm>
            <a:off x="3574759" y="4019126"/>
            <a:ext cx="1608666" cy="2493186"/>
            <a:chOff x="2787360" y="3634699"/>
            <a:chExt cx="1608666" cy="2493186"/>
          </a:xfrm>
        </p:grpSpPr>
        <p:sp>
          <p:nvSpPr>
            <p:cNvPr id="2" name="Rectangle 1">
              <a:extLst>
                <a:ext uri="{FF2B5EF4-FFF2-40B4-BE49-F238E27FC236}">
                  <a16:creationId xmlns:a16="http://schemas.microsoft.com/office/drawing/2014/main" id="{1B50A02A-23E1-78E5-C800-1491C7F5DA1F}"/>
                </a:ext>
              </a:extLst>
            </p:cNvPr>
            <p:cNvSpPr/>
            <p:nvPr/>
          </p:nvSpPr>
          <p:spPr>
            <a:xfrm>
              <a:off x="2787360" y="3634699"/>
              <a:ext cx="1608666" cy="90593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MA" sz="1600" dirty="0" err="1"/>
                <a:t>Microservice</a:t>
              </a:r>
              <a:r>
                <a:rPr lang="fr-MA" sz="1600" dirty="0"/>
                <a:t> </a:t>
              </a:r>
            </a:p>
            <a:p>
              <a:pPr algn="ctr"/>
              <a:r>
                <a:rPr lang="fr-MA" sz="1600" dirty="0"/>
                <a:t>Produit</a:t>
              </a:r>
              <a:endParaRPr lang="fr-FR" sz="1600" dirty="0"/>
            </a:p>
          </p:txBody>
        </p:sp>
        <p:cxnSp>
          <p:nvCxnSpPr>
            <p:cNvPr id="7" name="Connecteur droit 6">
              <a:extLst>
                <a:ext uri="{FF2B5EF4-FFF2-40B4-BE49-F238E27FC236}">
                  <a16:creationId xmlns:a16="http://schemas.microsoft.com/office/drawing/2014/main" id="{3DEBE314-D49D-2EBD-9B87-84621B44765F}"/>
                </a:ext>
              </a:extLst>
            </p:cNvPr>
            <p:cNvCxnSpPr/>
            <p:nvPr/>
          </p:nvCxnSpPr>
          <p:spPr>
            <a:xfrm>
              <a:off x="3574759" y="4540632"/>
              <a:ext cx="0" cy="50800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8" name="Organigramme : Disque magnétique 7">
              <a:extLst>
                <a:ext uri="{FF2B5EF4-FFF2-40B4-BE49-F238E27FC236}">
                  <a16:creationId xmlns:a16="http://schemas.microsoft.com/office/drawing/2014/main" id="{5E43F7AE-F172-7412-7D51-0A52B97DACBF}"/>
                </a:ext>
              </a:extLst>
            </p:cNvPr>
            <p:cNvSpPr/>
            <p:nvPr/>
          </p:nvSpPr>
          <p:spPr>
            <a:xfrm>
              <a:off x="2955025" y="5048632"/>
              <a:ext cx="1239468" cy="1079253"/>
            </a:xfrm>
            <a:prstGeom prst="flowChartMagneticDis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MA" sz="1400" dirty="0" err="1"/>
                <a:t>PublicationDB</a:t>
              </a:r>
              <a:endParaRPr lang="fr-FR" sz="1400" dirty="0"/>
            </a:p>
          </p:txBody>
        </p:sp>
      </p:grpSp>
      <p:grpSp>
        <p:nvGrpSpPr>
          <p:cNvPr id="13" name="Groupe 12">
            <a:extLst>
              <a:ext uri="{FF2B5EF4-FFF2-40B4-BE49-F238E27FC236}">
                <a16:creationId xmlns:a16="http://schemas.microsoft.com/office/drawing/2014/main" id="{90DBBD03-504D-4E13-B0EB-55E11D3D246D}"/>
              </a:ext>
            </a:extLst>
          </p:cNvPr>
          <p:cNvGrpSpPr/>
          <p:nvPr/>
        </p:nvGrpSpPr>
        <p:grpSpPr>
          <a:xfrm>
            <a:off x="6734666" y="4019125"/>
            <a:ext cx="1668862" cy="2493187"/>
            <a:chOff x="5932224" y="3638658"/>
            <a:chExt cx="1668862" cy="2493187"/>
          </a:xfrm>
        </p:grpSpPr>
        <p:sp>
          <p:nvSpPr>
            <p:cNvPr id="5" name="Rectangle 4">
              <a:extLst>
                <a:ext uri="{FF2B5EF4-FFF2-40B4-BE49-F238E27FC236}">
                  <a16:creationId xmlns:a16="http://schemas.microsoft.com/office/drawing/2014/main" id="{73387327-7787-7299-FAE7-6288EE8620C8}"/>
                </a:ext>
              </a:extLst>
            </p:cNvPr>
            <p:cNvSpPr/>
            <p:nvPr/>
          </p:nvSpPr>
          <p:spPr>
            <a:xfrm>
              <a:off x="5932224" y="3638658"/>
              <a:ext cx="1668862" cy="90593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MA" sz="1600" dirty="0" err="1"/>
                <a:t>Microservice</a:t>
              </a:r>
              <a:r>
                <a:rPr lang="fr-MA" sz="1600" dirty="0"/>
                <a:t> </a:t>
              </a:r>
            </a:p>
            <a:p>
              <a:pPr algn="ctr"/>
              <a:r>
                <a:rPr lang="fr-MA" sz="1600" dirty="0"/>
                <a:t>Commande</a:t>
              </a:r>
              <a:endParaRPr lang="fr-FR" dirty="0"/>
            </a:p>
          </p:txBody>
        </p:sp>
        <p:sp>
          <p:nvSpPr>
            <p:cNvPr id="9" name="Organigramme : Disque magnétique 8">
              <a:extLst>
                <a:ext uri="{FF2B5EF4-FFF2-40B4-BE49-F238E27FC236}">
                  <a16:creationId xmlns:a16="http://schemas.microsoft.com/office/drawing/2014/main" id="{AE5544E5-5AD1-5998-70E9-A25FF72F283F}"/>
                </a:ext>
              </a:extLst>
            </p:cNvPr>
            <p:cNvSpPr/>
            <p:nvPr/>
          </p:nvSpPr>
          <p:spPr>
            <a:xfrm>
              <a:off x="6146920" y="5052592"/>
              <a:ext cx="1239469" cy="1079253"/>
            </a:xfrm>
            <a:prstGeom prst="flowChartMagneticDis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MA" sz="1400" dirty="0" err="1"/>
                <a:t>UtilisateurDB</a:t>
              </a:r>
              <a:endParaRPr lang="fr-FR" sz="1400" dirty="0"/>
            </a:p>
          </p:txBody>
        </p:sp>
        <p:cxnSp>
          <p:nvCxnSpPr>
            <p:cNvPr id="11" name="Connecteur droit 10">
              <a:extLst>
                <a:ext uri="{FF2B5EF4-FFF2-40B4-BE49-F238E27FC236}">
                  <a16:creationId xmlns:a16="http://schemas.microsoft.com/office/drawing/2014/main" id="{90467BE6-E9D0-CDDE-3A6E-05201ABF5AAA}"/>
                </a:ext>
              </a:extLst>
            </p:cNvPr>
            <p:cNvCxnSpPr/>
            <p:nvPr/>
          </p:nvCxnSpPr>
          <p:spPr>
            <a:xfrm>
              <a:off x="6766655" y="4544592"/>
              <a:ext cx="0" cy="508000"/>
            </a:xfrm>
            <a:prstGeom prst="line">
              <a:avLst/>
            </a:prstGeom>
            <a:ln w="38100"/>
          </p:spPr>
          <p:style>
            <a:lnRef idx="3">
              <a:schemeClr val="accent1"/>
            </a:lnRef>
            <a:fillRef idx="0">
              <a:schemeClr val="accent1"/>
            </a:fillRef>
            <a:effectRef idx="2">
              <a:schemeClr val="accent1"/>
            </a:effectRef>
            <a:fontRef idx="minor">
              <a:schemeClr val="tx1"/>
            </a:fontRef>
          </p:style>
        </p:cxnSp>
      </p:grpSp>
      <p:pic>
        <p:nvPicPr>
          <p:cNvPr id="1036" name="Picture 12" descr="Logo MongoDB PNG transparents - StickPNG">
            <a:extLst>
              <a:ext uri="{FF2B5EF4-FFF2-40B4-BE49-F238E27FC236}">
                <a16:creationId xmlns:a16="http://schemas.microsoft.com/office/drawing/2014/main" id="{A8C22D10-0439-6B1D-C080-2A582492A1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866" y="5783515"/>
            <a:ext cx="1288457" cy="3672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Logo MongoDB PNG transparents - StickPNG">
            <a:extLst>
              <a:ext uri="{FF2B5EF4-FFF2-40B4-BE49-F238E27FC236}">
                <a16:creationId xmlns:a16="http://schemas.microsoft.com/office/drawing/2014/main" id="{B15EF5A5-A84A-A652-6C1B-A25E0F2B13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7742" y="5734435"/>
            <a:ext cx="1288457" cy="36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54297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451113"/>
            <a:ext cx="10526713" cy="44456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u="sng" dirty="0">
                <a:solidFill>
                  <a:srgbClr val="0070C0"/>
                </a:solidFill>
              </a:rPr>
              <a:t>APIs à créer pour cet exemple : </a:t>
            </a:r>
          </a:p>
        </p:txBody>
      </p:sp>
      <p:grpSp>
        <p:nvGrpSpPr>
          <p:cNvPr id="12" name="Groupe 11">
            <a:extLst>
              <a:ext uri="{FF2B5EF4-FFF2-40B4-BE49-F238E27FC236}">
                <a16:creationId xmlns:a16="http://schemas.microsoft.com/office/drawing/2014/main" id="{124552CE-AF5D-BA5B-49C3-643E2037F907}"/>
              </a:ext>
            </a:extLst>
          </p:cNvPr>
          <p:cNvGrpSpPr/>
          <p:nvPr/>
        </p:nvGrpSpPr>
        <p:grpSpPr>
          <a:xfrm>
            <a:off x="5177355" y="1570182"/>
            <a:ext cx="1608666" cy="1359382"/>
            <a:chOff x="2787360" y="3634699"/>
            <a:chExt cx="1608666" cy="1413933"/>
          </a:xfrm>
        </p:grpSpPr>
        <p:sp>
          <p:nvSpPr>
            <p:cNvPr id="2" name="Rectangle 1">
              <a:extLst>
                <a:ext uri="{FF2B5EF4-FFF2-40B4-BE49-F238E27FC236}">
                  <a16:creationId xmlns:a16="http://schemas.microsoft.com/office/drawing/2014/main" id="{1B50A02A-23E1-78E5-C800-1491C7F5DA1F}"/>
                </a:ext>
              </a:extLst>
            </p:cNvPr>
            <p:cNvSpPr/>
            <p:nvPr/>
          </p:nvSpPr>
          <p:spPr>
            <a:xfrm>
              <a:off x="2787360" y="3634699"/>
              <a:ext cx="1608666" cy="90593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MA" sz="1600" dirty="0" err="1"/>
                <a:t>Microservice</a:t>
              </a:r>
              <a:r>
                <a:rPr lang="fr-MA" sz="1600" dirty="0"/>
                <a:t> </a:t>
              </a:r>
            </a:p>
            <a:p>
              <a:pPr algn="ctr"/>
              <a:r>
                <a:rPr lang="fr-MA" sz="1600" dirty="0"/>
                <a:t>Produit</a:t>
              </a:r>
              <a:endParaRPr lang="fr-FR" sz="1600" dirty="0"/>
            </a:p>
          </p:txBody>
        </p:sp>
        <p:cxnSp>
          <p:nvCxnSpPr>
            <p:cNvPr id="7" name="Connecteur droit 6">
              <a:extLst>
                <a:ext uri="{FF2B5EF4-FFF2-40B4-BE49-F238E27FC236}">
                  <a16:creationId xmlns:a16="http://schemas.microsoft.com/office/drawing/2014/main" id="{3DEBE314-D49D-2EBD-9B87-84621B44765F}"/>
                </a:ext>
              </a:extLst>
            </p:cNvPr>
            <p:cNvCxnSpPr/>
            <p:nvPr/>
          </p:nvCxnSpPr>
          <p:spPr>
            <a:xfrm>
              <a:off x="3574759" y="4540632"/>
              <a:ext cx="0" cy="508000"/>
            </a:xfrm>
            <a:prstGeom prst="line">
              <a:avLst/>
            </a:prstGeom>
            <a:ln w="38100"/>
          </p:spPr>
          <p:style>
            <a:lnRef idx="3">
              <a:schemeClr val="accent1"/>
            </a:lnRef>
            <a:fillRef idx="0">
              <a:schemeClr val="accent1"/>
            </a:fillRef>
            <a:effectRef idx="2">
              <a:schemeClr val="accent1"/>
            </a:effectRef>
            <a:fontRef idx="minor">
              <a:schemeClr val="tx1"/>
            </a:fontRef>
          </p:style>
        </p:cxnSp>
      </p:grpSp>
      <p:grpSp>
        <p:nvGrpSpPr>
          <p:cNvPr id="13" name="Groupe 12">
            <a:extLst>
              <a:ext uri="{FF2B5EF4-FFF2-40B4-BE49-F238E27FC236}">
                <a16:creationId xmlns:a16="http://schemas.microsoft.com/office/drawing/2014/main" id="{90DBBD03-504D-4E13-B0EB-55E11D3D246D}"/>
              </a:ext>
            </a:extLst>
          </p:cNvPr>
          <p:cNvGrpSpPr/>
          <p:nvPr/>
        </p:nvGrpSpPr>
        <p:grpSpPr>
          <a:xfrm>
            <a:off x="5177355" y="4359368"/>
            <a:ext cx="1668862" cy="1413934"/>
            <a:chOff x="5932224" y="3638658"/>
            <a:chExt cx="1668862" cy="1413934"/>
          </a:xfrm>
        </p:grpSpPr>
        <p:sp>
          <p:nvSpPr>
            <p:cNvPr id="5" name="Rectangle 4">
              <a:extLst>
                <a:ext uri="{FF2B5EF4-FFF2-40B4-BE49-F238E27FC236}">
                  <a16:creationId xmlns:a16="http://schemas.microsoft.com/office/drawing/2014/main" id="{73387327-7787-7299-FAE7-6288EE8620C8}"/>
                </a:ext>
              </a:extLst>
            </p:cNvPr>
            <p:cNvSpPr/>
            <p:nvPr/>
          </p:nvSpPr>
          <p:spPr>
            <a:xfrm>
              <a:off x="5932224" y="3638658"/>
              <a:ext cx="1668862" cy="90593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MA" sz="1600" dirty="0" err="1"/>
                <a:t>Microservice</a:t>
              </a:r>
              <a:r>
                <a:rPr lang="fr-MA" sz="1600" dirty="0"/>
                <a:t> </a:t>
              </a:r>
            </a:p>
            <a:p>
              <a:pPr algn="ctr"/>
              <a:r>
                <a:rPr lang="fr-MA" sz="1600" dirty="0"/>
                <a:t>Commande</a:t>
              </a:r>
              <a:endParaRPr lang="fr-FR" dirty="0"/>
            </a:p>
          </p:txBody>
        </p:sp>
        <p:cxnSp>
          <p:nvCxnSpPr>
            <p:cNvPr id="11" name="Connecteur droit 10">
              <a:extLst>
                <a:ext uri="{FF2B5EF4-FFF2-40B4-BE49-F238E27FC236}">
                  <a16:creationId xmlns:a16="http://schemas.microsoft.com/office/drawing/2014/main" id="{90467BE6-E9D0-CDDE-3A6E-05201ABF5AAA}"/>
                </a:ext>
              </a:extLst>
            </p:cNvPr>
            <p:cNvCxnSpPr/>
            <p:nvPr/>
          </p:nvCxnSpPr>
          <p:spPr>
            <a:xfrm>
              <a:off x="6766655" y="4544592"/>
              <a:ext cx="0" cy="508000"/>
            </a:xfrm>
            <a:prstGeom prst="line">
              <a:avLst/>
            </a:prstGeom>
            <a:ln w="38100"/>
          </p:spPr>
          <p:style>
            <a:lnRef idx="3">
              <a:schemeClr val="accent1"/>
            </a:lnRef>
            <a:fillRef idx="0">
              <a:schemeClr val="accent1"/>
            </a:fillRef>
            <a:effectRef idx="2">
              <a:schemeClr val="accent1"/>
            </a:effectRef>
            <a:fontRef idx="minor">
              <a:schemeClr val="tx1"/>
            </a:fontRef>
          </p:style>
        </p:cxnSp>
      </p:grpSp>
      <p:sp>
        <p:nvSpPr>
          <p:cNvPr id="6" name="ZoneTexte 5">
            <a:extLst>
              <a:ext uri="{FF2B5EF4-FFF2-40B4-BE49-F238E27FC236}">
                <a16:creationId xmlns:a16="http://schemas.microsoft.com/office/drawing/2014/main" id="{1DD461ED-4815-EDA9-86A2-EFE45E167CA1}"/>
              </a:ext>
            </a:extLst>
          </p:cNvPr>
          <p:cNvSpPr txBox="1"/>
          <p:nvPr/>
        </p:nvSpPr>
        <p:spPr>
          <a:xfrm>
            <a:off x="6743186" y="1913168"/>
            <a:ext cx="2680478" cy="338554"/>
          </a:xfrm>
          <a:prstGeom prst="rect">
            <a:avLst/>
          </a:prstGeom>
          <a:noFill/>
        </p:spPr>
        <p:txBody>
          <a:bodyPr wrap="square" rtlCol="0">
            <a:spAutoFit/>
          </a:bodyPr>
          <a:lstStyle/>
          <a:p>
            <a:r>
              <a:rPr lang="fr-FR" sz="1600" dirty="0"/>
              <a:t>Le port d’écoute : </a:t>
            </a:r>
            <a:r>
              <a:rPr lang="fr-FR" sz="1600" b="1" dirty="0"/>
              <a:t>4000</a:t>
            </a:r>
          </a:p>
        </p:txBody>
      </p:sp>
      <p:sp>
        <p:nvSpPr>
          <p:cNvPr id="15" name="ZoneTexte 14">
            <a:extLst>
              <a:ext uri="{FF2B5EF4-FFF2-40B4-BE49-F238E27FC236}">
                <a16:creationId xmlns:a16="http://schemas.microsoft.com/office/drawing/2014/main" id="{84A1FCD5-096E-8292-245F-E5219B80A0E6}"/>
              </a:ext>
            </a:extLst>
          </p:cNvPr>
          <p:cNvSpPr txBox="1"/>
          <p:nvPr/>
        </p:nvSpPr>
        <p:spPr>
          <a:xfrm>
            <a:off x="6846217" y="4664199"/>
            <a:ext cx="2934307" cy="338554"/>
          </a:xfrm>
          <a:prstGeom prst="rect">
            <a:avLst/>
          </a:prstGeom>
          <a:noFill/>
        </p:spPr>
        <p:txBody>
          <a:bodyPr wrap="square" rtlCol="0">
            <a:spAutoFit/>
          </a:bodyPr>
          <a:lstStyle/>
          <a:p>
            <a:r>
              <a:rPr lang="fr-FR" sz="1600" dirty="0"/>
              <a:t>Le port d’écoute : </a:t>
            </a:r>
            <a:r>
              <a:rPr lang="fr-FR" sz="1600" b="1" dirty="0"/>
              <a:t>4001</a:t>
            </a:r>
          </a:p>
        </p:txBody>
      </p:sp>
      <p:graphicFrame>
        <p:nvGraphicFramePr>
          <p:cNvPr id="17" name="Tableau 17">
            <a:extLst>
              <a:ext uri="{FF2B5EF4-FFF2-40B4-BE49-F238E27FC236}">
                <a16:creationId xmlns:a16="http://schemas.microsoft.com/office/drawing/2014/main" id="{9FC3FD3C-7718-03F9-6665-1CBE23B4CBC3}"/>
              </a:ext>
            </a:extLst>
          </p:cNvPr>
          <p:cNvGraphicFramePr>
            <a:graphicFrameLocks noGrp="1"/>
          </p:cNvGraphicFramePr>
          <p:nvPr>
            <p:extLst>
              <p:ext uri="{D42A27DB-BD31-4B8C-83A1-F6EECF244321}">
                <p14:modId xmlns:p14="http://schemas.microsoft.com/office/powerpoint/2010/main" val="789929928"/>
              </p:ext>
            </p:extLst>
          </p:nvPr>
        </p:nvGraphicFramePr>
        <p:xfrm>
          <a:off x="987023" y="2681588"/>
          <a:ext cx="10022865" cy="1542680"/>
        </p:xfrm>
        <a:graphic>
          <a:graphicData uri="http://schemas.openxmlformats.org/drawingml/2006/table">
            <a:tbl>
              <a:tblPr firstRow="1" bandRow="1">
                <a:tableStyleId>{5C22544A-7EE6-4342-B048-85BDC9FD1C3A}</a:tableStyleId>
              </a:tblPr>
              <a:tblGrid>
                <a:gridCol w="1497212">
                  <a:extLst>
                    <a:ext uri="{9D8B030D-6E8A-4147-A177-3AD203B41FA5}">
                      <a16:colId xmlns:a16="http://schemas.microsoft.com/office/drawing/2014/main" val="32229974"/>
                    </a:ext>
                  </a:extLst>
                </a:gridCol>
                <a:gridCol w="5150829">
                  <a:extLst>
                    <a:ext uri="{9D8B030D-6E8A-4147-A177-3AD203B41FA5}">
                      <a16:colId xmlns:a16="http://schemas.microsoft.com/office/drawing/2014/main" val="1235532540"/>
                    </a:ext>
                  </a:extLst>
                </a:gridCol>
                <a:gridCol w="3374824">
                  <a:extLst>
                    <a:ext uri="{9D8B030D-6E8A-4147-A177-3AD203B41FA5}">
                      <a16:colId xmlns:a16="http://schemas.microsoft.com/office/drawing/2014/main" val="2430393471"/>
                    </a:ext>
                  </a:extLst>
                </a:gridCol>
              </a:tblGrid>
              <a:tr h="384440">
                <a:tc>
                  <a:txBody>
                    <a:bodyPr/>
                    <a:lstStyle/>
                    <a:p>
                      <a:r>
                        <a:rPr lang="fr-FR" sz="1600" dirty="0"/>
                        <a:t>Méthode</a:t>
                      </a:r>
                    </a:p>
                  </a:txBody>
                  <a:tcPr/>
                </a:tc>
                <a:tc>
                  <a:txBody>
                    <a:bodyPr/>
                    <a:lstStyle/>
                    <a:p>
                      <a:r>
                        <a:rPr lang="fr-FR" sz="1600" dirty="0"/>
                        <a:t>URL</a:t>
                      </a:r>
                    </a:p>
                  </a:txBody>
                  <a:tcPr/>
                </a:tc>
                <a:tc>
                  <a:txBody>
                    <a:bodyPr/>
                    <a:lstStyle/>
                    <a:p>
                      <a:r>
                        <a:rPr lang="fr-FR" sz="1600" dirty="0"/>
                        <a:t>Signification</a:t>
                      </a:r>
                    </a:p>
                  </a:txBody>
                  <a:tcPr/>
                </a:tc>
                <a:extLst>
                  <a:ext uri="{0D108BD9-81ED-4DB2-BD59-A6C34878D82A}">
                    <a16:rowId xmlns:a16="http://schemas.microsoft.com/office/drawing/2014/main" val="1193206008"/>
                  </a:ext>
                </a:extLst>
              </a:tr>
              <a:tr h="384440">
                <a:tc>
                  <a:txBody>
                    <a:bodyPr/>
                    <a:lstStyle/>
                    <a:p>
                      <a:r>
                        <a:rPr lang="fr-FR" sz="1600" dirty="0"/>
                        <a:t>GET</a:t>
                      </a:r>
                    </a:p>
                  </a:txBody>
                  <a:tcPr/>
                </a:tc>
                <a:tc>
                  <a:txBody>
                    <a:bodyPr/>
                    <a:lstStyle/>
                    <a:p>
                      <a:r>
                        <a:rPr lang="fr-FR" sz="1600" b="0" i="0" kern="1200" dirty="0">
                          <a:solidFill>
                            <a:schemeClr val="dk1"/>
                          </a:solidFill>
                          <a:effectLst/>
                          <a:latin typeface="+mn-lt"/>
                          <a:ea typeface="+mn-ea"/>
                          <a:cs typeface="+mn-cs"/>
                        </a:rPr>
                        <a:t>localhost:4000/produit/acheter</a:t>
                      </a:r>
                      <a:endParaRPr lang="fr-FR" sz="1600" dirty="0"/>
                    </a:p>
                  </a:txBody>
                  <a:tcPr/>
                </a:tc>
                <a:tc>
                  <a:txBody>
                    <a:bodyPr/>
                    <a:lstStyle/>
                    <a:p>
                      <a:r>
                        <a:rPr lang="fr-FR" sz="1600" dirty="0"/>
                        <a:t>Cherches les produits à acheter et retourne leur objets correspondants</a:t>
                      </a:r>
                    </a:p>
                  </a:txBody>
                  <a:tcPr/>
                </a:tc>
                <a:extLst>
                  <a:ext uri="{0D108BD9-81ED-4DB2-BD59-A6C34878D82A}">
                    <a16:rowId xmlns:a16="http://schemas.microsoft.com/office/drawing/2014/main" val="27752071"/>
                  </a:ext>
                </a:extLst>
              </a:tr>
              <a:tr h="384440">
                <a:tc>
                  <a:txBody>
                    <a:bodyPr/>
                    <a:lstStyle/>
                    <a:p>
                      <a:r>
                        <a:rPr lang="fr-FR" sz="1600" dirty="0"/>
                        <a:t>POST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i="0" kern="1200" dirty="0">
                          <a:solidFill>
                            <a:schemeClr val="dk1"/>
                          </a:solidFill>
                          <a:effectLst/>
                          <a:latin typeface="+mn-lt"/>
                          <a:ea typeface="+mn-ea"/>
                          <a:cs typeface="+mn-cs"/>
                        </a:rPr>
                        <a:t>localhost:4000</a:t>
                      </a:r>
                      <a:r>
                        <a:rPr lang="fr-FR" sz="1600" b="0" kern="1200" dirty="0">
                          <a:solidFill>
                            <a:schemeClr val="dk1"/>
                          </a:solidFill>
                          <a:effectLst/>
                          <a:latin typeface="+mn-lt"/>
                          <a:ea typeface="+mn-ea"/>
                          <a:cs typeface="+mn-cs"/>
                        </a:rPr>
                        <a:t>/produit/ajouter</a:t>
                      </a:r>
                    </a:p>
                    <a:p>
                      <a:endParaRPr lang="fr-FR" sz="1600" dirty="0"/>
                    </a:p>
                  </a:txBody>
                  <a:tcPr/>
                </a:tc>
                <a:tc>
                  <a:txBody>
                    <a:bodyPr/>
                    <a:lstStyle/>
                    <a:p>
                      <a:r>
                        <a:rPr lang="fr-FR" sz="1600" dirty="0"/>
                        <a:t>Ajoute un nouveau produit à la base de données</a:t>
                      </a:r>
                    </a:p>
                  </a:txBody>
                  <a:tcPr/>
                </a:tc>
                <a:extLst>
                  <a:ext uri="{0D108BD9-81ED-4DB2-BD59-A6C34878D82A}">
                    <a16:rowId xmlns:a16="http://schemas.microsoft.com/office/drawing/2014/main" val="2797314556"/>
                  </a:ext>
                </a:extLst>
              </a:tr>
            </a:tbl>
          </a:graphicData>
        </a:graphic>
      </p:graphicFrame>
      <p:graphicFrame>
        <p:nvGraphicFramePr>
          <p:cNvPr id="18" name="Tableau 17">
            <a:extLst>
              <a:ext uri="{FF2B5EF4-FFF2-40B4-BE49-F238E27FC236}">
                <a16:creationId xmlns:a16="http://schemas.microsoft.com/office/drawing/2014/main" id="{A8639AE4-6718-D950-A593-245FD30EE799}"/>
              </a:ext>
            </a:extLst>
          </p:cNvPr>
          <p:cNvGraphicFramePr>
            <a:graphicFrameLocks noGrp="1"/>
          </p:cNvGraphicFramePr>
          <p:nvPr>
            <p:extLst>
              <p:ext uri="{D42A27DB-BD31-4B8C-83A1-F6EECF244321}">
                <p14:modId xmlns:p14="http://schemas.microsoft.com/office/powerpoint/2010/main" val="649404719"/>
              </p:ext>
            </p:extLst>
          </p:nvPr>
        </p:nvGraphicFramePr>
        <p:xfrm>
          <a:off x="1702297" y="5593747"/>
          <a:ext cx="8955836" cy="963560"/>
        </p:xfrm>
        <a:graphic>
          <a:graphicData uri="http://schemas.openxmlformats.org/drawingml/2006/table">
            <a:tbl>
              <a:tblPr firstRow="1" bandRow="1">
                <a:tableStyleId>{5C22544A-7EE6-4342-B048-85BDC9FD1C3A}</a:tableStyleId>
              </a:tblPr>
              <a:tblGrid>
                <a:gridCol w="1931390">
                  <a:extLst>
                    <a:ext uri="{9D8B030D-6E8A-4147-A177-3AD203B41FA5}">
                      <a16:colId xmlns:a16="http://schemas.microsoft.com/office/drawing/2014/main" val="32229974"/>
                    </a:ext>
                  </a:extLst>
                </a:gridCol>
                <a:gridCol w="4039167">
                  <a:extLst>
                    <a:ext uri="{9D8B030D-6E8A-4147-A177-3AD203B41FA5}">
                      <a16:colId xmlns:a16="http://schemas.microsoft.com/office/drawing/2014/main" val="1235532540"/>
                    </a:ext>
                  </a:extLst>
                </a:gridCol>
                <a:gridCol w="2985279">
                  <a:extLst>
                    <a:ext uri="{9D8B030D-6E8A-4147-A177-3AD203B41FA5}">
                      <a16:colId xmlns:a16="http://schemas.microsoft.com/office/drawing/2014/main" val="2430393471"/>
                    </a:ext>
                  </a:extLst>
                </a:gridCol>
              </a:tblGrid>
              <a:tr h="384440">
                <a:tc>
                  <a:txBody>
                    <a:bodyPr/>
                    <a:lstStyle/>
                    <a:p>
                      <a:r>
                        <a:rPr lang="fr-FR" sz="1600" dirty="0"/>
                        <a:t>Méthode</a:t>
                      </a:r>
                    </a:p>
                  </a:txBody>
                  <a:tcPr/>
                </a:tc>
                <a:tc>
                  <a:txBody>
                    <a:bodyPr/>
                    <a:lstStyle/>
                    <a:p>
                      <a:r>
                        <a:rPr lang="fr-FR" sz="1600" dirty="0"/>
                        <a:t>URL</a:t>
                      </a:r>
                    </a:p>
                  </a:txBody>
                  <a:tcPr/>
                </a:tc>
                <a:tc>
                  <a:txBody>
                    <a:bodyPr/>
                    <a:lstStyle/>
                    <a:p>
                      <a:r>
                        <a:rPr lang="fr-FR" sz="1600" dirty="0" err="1"/>
                        <a:t>SIgnification</a:t>
                      </a:r>
                      <a:endParaRPr lang="fr-FR" sz="1600" dirty="0"/>
                    </a:p>
                  </a:txBody>
                  <a:tcPr/>
                </a:tc>
                <a:extLst>
                  <a:ext uri="{0D108BD9-81ED-4DB2-BD59-A6C34878D82A}">
                    <a16:rowId xmlns:a16="http://schemas.microsoft.com/office/drawing/2014/main" val="1193206008"/>
                  </a:ext>
                </a:extLst>
              </a:tr>
              <a:tr h="384440">
                <a:tc>
                  <a:txBody>
                    <a:bodyPr/>
                    <a:lstStyle/>
                    <a:p>
                      <a:r>
                        <a:rPr lang="fr-FR" sz="1600" dirty="0"/>
                        <a:t>POST</a:t>
                      </a:r>
                    </a:p>
                  </a:txBody>
                  <a:tcPr/>
                </a:tc>
                <a:tc>
                  <a:txBody>
                    <a:bodyPr/>
                    <a:lstStyle/>
                    <a:p>
                      <a:r>
                        <a:rPr lang="fr-FR" sz="1600" b="0" i="0" kern="1200" dirty="0">
                          <a:solidFill>
                            <a:schemeClr val="dk1"/>
                          </a:solidFill>
                          <a:effectLst/>
                          <a:latin typeface="+mn-lt"/>
                          <a:ea typeface="+mn-ea"/>
                          <a:cs typeface="+mn-cs"/>
                        </a:rPr>
                        <a:t>localhost:4001/commande/ajouter</a:t>
                      </a:r>
                      <a:endParaRPr lang="fr-FR" sz="1600" dirty="0"/>
                    </a:p>
                  </a:txBody>
                  <a:tcPr/>
                </a:tc>
                <a:tc>
                  <a:txBody>
                    <a:bodyPr/>
                    <a:lstStyle/>
                    <a:p>
                      <a:r>
                        <a:rPr lang="fr-FR" sz="1600" dirty="0"/>
                        <a:t>Ajoute une nouvelle commande à la base de données</a:t>
                      </a:r>
                    </a:p>
                  </a:txBody>
                  <a:tcPr/>
                </a:tc>
                <a:extLst>
                  <a:ext uri="{0D108BD9-81ED-4DB2-BD59-A6C34878D82A}">
                    <a16:rowId xmlns:a16="http://schemas.microsoft.com/office/drawing/2014/main" val="2797314556"/>
                  </a:ext>
                </a:extLst>
              </a:tr>
            </a:tbl>
          </a:graphicData>
        </a:graphic>
      </p:graphicFrame>
    </p:spTree>
    <p:extLst>
      <p:ext uri="{BB962C8B-B14F-4D97-AF65-F5344CB8AC3E}">
        <p14:creationId xmlns:p14="http://schemas.microsoft.com/office/powerpoint/2010/main" val="249908246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451113"/>
            <a:ext cx="10526713" cy="49576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u="sng" dirty="0">
                <a:solidFill>
                  <a:srgbClr val="0070C0"/>
                </a:solidFill>
              </a:rPr>
              <a:t>Données de l’exemple : </a:t>
            </a:r>
          </a:p>
          <a:p>
            <a:pPr marL="457200" lvl="1" indent="0">
              <a:lnSpc>
                <a:spcPct val="100000"/>
              </a:lnSpc>
              <a:spcBef>
                <a:spcPts val="600"/>
              </a:spcBef>
              <a:buNone/>
            </a:pPr>
            <a:r>
              <a:rPr lang="fr-FR" sz="1600" b="1" u="sng" dirty="0"/>
              <a:t>- Structure d’un objet produit :</a:t>
            </a:r>
          </a:p>
          <a:p>
            <a:pPr marL="914400" lvl="2" indent="0">
              <a:lnSpc>
                <a:spcPct val="100000"/>
              </a:lnSpc>
              <a:spcBef>
                <a:spcPts val="600"/>
              </a:spcBef>
              <a:buNone/>
            </a:pPr>
            <a:r>
              <a:rPr lang="en-US" sz="1600" b="1" i="0" dirty="0">
                <a:effectLst/>
              </a:rPr>
              <a:t>_id : </a:t>
            </a:r>
            <a:r>
              <a:rPr lang="en-US" sz="1600" dirty="0"/>
              <a:t>son</a:t>
            </a:r>
            <a:r>
              <a:rPr lang="en-US" sz="1600" b="1" dirty="0"/>
              <a:t> </a:t>
            </a:r>
            <a:r>
              <a:rPr lang="en-US" sz="1600" i="0" dirty="0" err="1">
                <a:effectLst/>
              </a:rPr>
              <a:t>identifiant</a:t>
            </a:r>
            <a:endParaRPr lang="en-US" sz="1600" i="0" dirty="0">
              <a:effectLst/>
            </a:endParaRPr>
          </a:p>
          <a:p>
            <a:pPr marL="914400" lvl="2" indent="0">
              <a:lnSpc>
                <a:spcPct val="100000"/>
              </a:lnSpc>
              <a:spcBef>
                <a:spcPts val="600"/>
              </a:spcBef>
              <a:buNone/>
            </a:pPr>
            <a:r>
              <a:rPr lang="en-US" sz="1600" b="1" i="0" dirty="0">
                <a:effectLst/>
              </a:rPr>
              <a:t>nom :</a:t>
            </a:r>
            <a:r>
              <a:rPr lang="en-US" sz="1600" dirty="0"/>
              <a:t> son nom</a:t>
            </a:r>
          </a:p>
          <a:p>
            <a:pPr marL="914400" lvl="2" indent="0">
              <a:lnSpc>
                <a:spcPct val="100000"/>
              </a:lnSpc>
              <a:spcBef>
                <a:spcPts val="600"/>
              </a:spcBef>
              <a:buNone/>
            </a:pPr>
            <a:r>
              <a:rPr lang="en-US" sz="1600" b="1" i="0" dirty="0">
                <a:effectLst/>
              </a:rPr>
              <a:t>description : </a:t>
            </a:r>
            <a:r>
              <a:rPr lang="en-US" sz="1600" dirty="0"/>
              <a:t>des </a:t>
            </a:r>
            <a:r>
              <a:rPr lang="en-US" sz="1600" dirty="0" err="1"/>
              <a:t>informations</a:t>
            </a:r>
            <a:r>
              <a:rPr lang="en-US" sz="1600" dirty="0"/>
              <a:t> le </a:t>
            </a:r>
            <a:r>
              <a:rPr lang="en-US" sz="1600" dirty="0" err="1"/>
              <a:t>décrivant</a:t>
            </a:r>
            <a:r>
              <a:rPr lang="en-US" sz="1600" dirty="0"/>
              <a:t> </a:t>
            </a:r>
          </a:p>
          <a:p>
            <a:pPr marL="914400" lvl="2" indent="0">
              <a:lnSpc>
                <a:spcPct val="100000"/>
              </a:lnSpc>
              <a:spcBef>
                <a:spcPts val="600"/>
              </a:spcBef>
              <a:buNone/>
            </a:pPr>
            <a:r>
              <a:rPr lang="en-US" sz="1600" b="1" i="0" dirty="0">
                <a:effectLst/>
              </a:rPr>
              <a:t>prix : </a:t>
            </a:r>
            <a:r>
              <a:rPr lang="en-US" sz="1600" dirty="0" err="1"/>
              <a:t>sa</a:t>
            </a:r>
            <a:r>
              <a:rPr lang="en-US" sz="1600" dirty="0"/>
              <a:t> </a:t>
            </a:r>
            <a:r>
              <a:rPr lang="en-US" sz="1600" dirty="0" err="1"/>
              <a:t>valeur</a:t>
            </a:r>
            <a:endParaRPr lang="en-US" sz="1600" dirty="0"/>
          </a:p>
          <a:p>
            <a:pPr marL="914400" lvl="2" indent="0">
              <a:lnSpc>
                <a:spcPct val="100000"/>
              </a:lnSpc>
              <a:spcBef>
                <a:spcPts val="600"/>
              </a:spcBef>
              <a:buNone/>
            </a:pPr>
            <a:r>
              <a:rPr lang="en-US" sz="1600" b="1" i="0" dirty="0" err="1">
                <a:effectLst/>
              </a:rPr>
              <a:t>created_at</a:t>
            </a:r>
            <a:r>
              <a:rPr lang="en-US" sz="1600" b="1" i="0" dirty="0">
                <a:effectLst/>
              </a:rPr>
              <a:t> : </a:t>
            </a:r>
            <a:r>
              <a:rPr lang="en-US" sz="1600" dirty="0"/>
              <a:t>la date de </a:t>
            </a:r>
            <a:r>
              <a:rPr lang="en-US" sz="1600" dirty="0" err="1"/>
              <a:t>sa</a:t>
            </a:r>
            <a:r>
              <a:rPr lang="en-US" sz="1600" dirty="0"/>
              <a:t> </a:t>
            </a:r>
            <a:r>
              <a:rPr lang="en-US" sz="1600" dirty="0" err="1"/>
              <a:t>création</a:t>
            </a:r>
            <a:r>
              <a:rPr lang="en-US" sz="1600" dirty="0"/>
              <a:t> </a:t>
            </a:r>
            <a:r>
              <a:rPr lang="fr-FR" sz="1600" dirty="0"/>
              <a:t>(par défaut elle prend la date système)</a:t>
            </a:r>
            <a:endParaRPr lang="en-US" sz="1600" dirty="0"/>
          </a:p>
          <a:p>
            <a:pPr marL="914400" lvl="2" indent="0">
              <a:lnSpc>
                <a:spcPct val="100000"/>
              </a:lnSpc>
              <a:spcBef>
                <a:spcPts val="600"/>
              </a:spcBef>
              <a:buNone/>
            </a:pPr>
            <a:endParaRPr lang="fr-FR" sz="1600" b="1" u="sng" dirty="0">
              <a:solidFill>
                <a:srgbClr val="0070C0"/>
              </a:solidFill>
            </a:endParaRPr>
          </a:p>
          <a:p>
            <a:pPr marL="457200" lvl="1" indent="0">
              <a:lnSpc>
                <a:spcPct val="100000"/>
              </a:lnSpc>
              <a:spcBef>
                <a:spcPts val="600"/>
              </a:spcBef>
              <a:buNone/>
            </a:pPr>
            <a:r>
              <a:rPr lang="fr-FR" sz="1600" b="1" u="sng" dirty="0"/>
              <a:t>- Structure d’un objet commande :</a:t>
            </a:r>
          </a:p>
          <a:p>
            <a:pPr marL="914400" lvl="2" indent="0">
              <a:lnSpc>
                <a:spcPct val="100000"/>
              </a:lnSpc>
              <a:spcBef>
                <a:spcPts val="600"/>
              </a:spcBef>
              <a:buNone/>
            </a:pPr>
            <a:r>
              <a:rPr lang="en-US" sz="1600" b="1" i="0" dirty="0">
                <a:effectLst/>
              </a:rPr>
              <a:t>_id : </a:t>
            </a:r>
            <a:r>
              <a:rPr lang="en-US" sz="1600" i="0" dirty="0">
                <a:effectLst/>
              </a:rPr>
              <a:t>son </a:t>
            </a:r>
            <a:r>
              <a:rPr lang="en-US" sz="1600" i="0" dirty="0" err="1">
                <a:effectLst/>
              </a:rPr>
              <a:t>identifiant</a:t>
            </a:r>
            <a:endParaRPr lang="en-US" sz="1600" i="0" dirty="0">
              <a:effectLst/>
            </a:endParaRPr>
          </a:p>
          <a:p>
            <a:pPr marL="914400" lvl="2" indent="0">
              <a:lnSpc>
                <a:spcPct val="100000"/>
              </a:lnSpc>
              <a:spcBef>
                <a:spcPts val="600"/>
              </a:spcBef>
              <a:buNone/>
            </a:pPr>
            <a:r>
              <a:rPr lang="fr-FR" sz="1600" b="1" dirty="0"/>
              <a:t>produits</a:t>
            </a:r>
            <a:r>
              <a:rPr lang="fr-FR" sz="1600" dirty="0"/>
              <a:t>:  un tableau regroupant les </a:t>
            </a:r>
            <a:r>
              <a:rPr lang="fr-FR" sz="1600" dirty="0" err="1"/>
              <a:t>ids</a:t>
            </a:r>
            <a:r>
              <a:rPr lang="fr-FR" sz="1600" dirty="0"/>
              <a:t> des produits concernés par cette commande</a:t>
            </a:r>
          </a:p>
          <a:p>
            <a:pPr marL="914400" lvl="2" indent="0">
              <a:lnSpc>
                <a:spcPct val="100000"/>
              </a:lnSpc>
              <a:spcBef>
                <a:spcPts val="600"/>
              </a:spcBef>
              <a:buNone/>
            </a:pPr>
            <a:r>
              <a:rPr lang="fr-FR" sz="1600" b="1" dirty="0" err="1"/>
              <a:t>email_utilisateur</a:t>
            </a:r>
            <a:r>
              <a:rPr lang="fr-FR" sz="1600" dirty="0"/>
              <a:t>: l’adresse email de celui à qui appartient la commande</a:t>
            </a:r>
          </a:p>
          <a:p>
            <a:pPr marL="914400" lvl="2" indent="0">
              <a:lnSpc>
                <a:spcPct val="100000"/>
              </a:lnSpc>
              <a:spcBef>
                <a:spcPts val="600"/>
              </a:spcBef>
              <a:buNone/>
            </a:pPr>
            <a:r>
              <a:rPr lang="fr-FR" sz="1600" b="1" dirty="0" err="1"/>
              <a:t>prix_total</a:t>
            </a:r>
            <a:r>
              <a:rPr lang="fr-FR" sz="1600" dirty="0"/>
              <a:t>: le total des prix à payer pour finaliser la commande</a:t>
            </a:r>
          </a:p>
          <a:p>
            <a:pPr marL="914400" lvl="2" indent="0">
              <a:lnSpc>
                <a:spcPct val="100000"/>
              </a:lnSpc>
              <a:spcBef>
                <a:spcPts val="600"/>
              </a:spcBef>
              <a:buNone/>
            </a:pPr>
            <a:r>
              <a:rPr lang="fr-FR" sz="1600" b="1" dirty="0" err="1"/>
              <a:t>created_at</a:t>
            </a:r>
            <a:r>
              <a:rPr lang="fr-FR" sz="1600" b="1" dirty="0"/>
              <a:t>: </a:t>
            </a:r>
            <a:r>
              <a:rPr lang="fr-FR" sz="1600" dirty="0"/>
              <a:t>la date de sa création (par défaut elle prend la date système)</a:t>
            </a:r>
            <a:endParaRPr lang="fr-FR" sz="1600" u="sng" dirty="0">
              <a:solidFill>
                <a:srgbClr val="0070C0"/>
              </a:solidFill>
            </a:endParaRPr>
          </a:p>
        </p:txBody>
      </p:sp>
    </p:spTree>
    <p:extLst>
      <p:ext uri="{BB962C8B-B14F-4D97-AF65-F5344CB8AC3E}">
        <p14:creationId xmlns:p14="http://schemas.microsoft.com/office/powerpoint/2010/main" val="36272446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57809"/>
            <a:ext cx="10675536" cy="17711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MA" sz="1600" b="1" u="sng" dirty="0">
                <a:solidFill>
                  <a:srgbClr val="0070C0"/>
                </a:solidFill>
              </a:rPr>
              <a:t>Exemple:</a:t>
            </a:r>
          </a:p>
          <a:p>
            <a:r>
              <a:rPr lang="fr-MA" sz="1600" dirty="0"/>
              <a:t>Afin de réaliser cet exemple, suivons les étapes ci-après: </a:t>
            </a:r>
          </a:p>
          <a:p>
            <a:pPr marL="342900" indent="-342900">
              <a:buAutoNum type="arabicPeriod"/>
            </a:pPr>
            <a:r>
              <a:rPr lang="fr-MA" sz="1600" dirty="0"/>
              <a:t>Créer un dossier appelé </a:t>
            </a:r>
            <a:r>
              <a:rPr lang="fr-MA" sz="1600" dirty="0" err="1"/>
              <a:t>expMicroservice</a:t>
            </a:r>
            <a:r>
              <a:rPr lang="fr-MA" sz="1600" dirty="0"/>
              <a:t>;</a:t>
            </a:r>
          </a:p>
          <a:p>
            <a:pPr marL="342900" indent="-342900">
              <a:buAutoNum type="arabicPeriod"/>
            </a:pPr>
            <a:r>
              <a:rPr lang="fr-MA" sz="1600" dirty="0"/>
              <a:t>Sous le dossier </a:t>
            </a:r>
            <a:r>
              <a:rPr lang="fr-MA" sz="1600" dirty="0" err="1"/>
              <a:t>expMicroservice</a:t>
            </a:r>
            <a:r>
              <a:rPr lang="fr-MA" sz="1600" dirty="0"/>
              <a:t>, créer deux sous dossiers : produit-service et commande-service;</a:t>
            </a:r>
          </a:p>
          <a:p>
            <a:pPr marL="457200" lvl="1" indent="0">
              <a:buNone/>
            </a:pPr>
            <a:endParaRPr lang="fr-MA" sz="1600" dirty="0">
              <a:latin typeface="Consolas" panose="020B0609020204030204" pitchFamily="49" charset="0"/>
            </a:endParaRPr>
          </a:p>
          <a:p>
            <a:pPr marL="457200" lvl="1" indent="0">
              <a:buNone/>
            </a:pPr>
            <a:endParaRPr lang="fr-MA" sz="1600" dirty="0">
              <a:latin typeface="Consolas" panose="020B0609020204030204" pitchFamily="49" charset="0"/>
            </a:endParaRPr>
          </a:p>
          <a:p>
            <a:pPr marL="457200" lvl="1" indent="0">
              <a:buNone/>
            </a:pPr>
            <a:endParaRPr lang="fr-MA" sz="1600" dirty="0">
              <a:latin typeface="Consolas" panose="020B0609020204030204" pitchFamily="49" charset="0"/>
            </a:endParaRPr>
          </a:p>
          <a:p>
            <a:endParaRPr lang="fr-FR" sz="1600" b="1" u="sng" dirty="0">
              <a:solidFill>
                <a:srgbClr val="0070C0"/>
              </a:solidFill>
            </a:endParaRPr>
          </a:p>
        </p:txBody>
      </p:sp>
      <p:pic>
        <p:nvPicPr>
          <p:cNvPr id="5" name="Image 4">
            <a:extLst>
              <a:ext uri="{FF2B5EF4-FFF2-40B4-BE49-F238E27FC236}">
                <a16:creationId xmlns:a16="http://schemas.microsoft.com/office/drawing/2014/main" id="{F113837E-7210-2663-6BAB-7E3BDB7D9E76}"/>
              </a:ext>
            </a:extLst>
          </p:cNvPr>
          <p:cNvPicPr>
            <a:picLocks noChangeAspect="1"/>
          </p:cNvPicPr>
          <p:nvPr/>
        </p:nvPicPr>
        <p:blipFill>
          <a:blip r:embed="rId4"/>
          <a:stretch>
            <a:fillRect/>
          </a:stretch>
        </p:blipFill>
        <p:spPr>
          <a:xfrm>
            <a:off x="7063466" y="3429000"/>
            <a:ext cx="4399245" cy="3020315"/>
          </a:xfrm>
          <a:prstGeom prst="rect">
            <a:avLst/>
          </a:prstGeom>
        </p:spPr>
      </p:pic>
      <p:sp>
        <p:nvSpPr>
          <p:cNvPr id="6" name="ZoneTexte 5">
            <a:extLst>
              <a:ext uri="{FF2B5EF4-FFF2-40B4-BE49-F238E27FC236}">
                <a16:creationId xmlns:a16="http://schemas.microsoft.com/office/drawing/2014/main" id="{D877A90E-243A-66B1-B1E5-9EBD90E414F8}"/>
              </a:ext>
            </a:extLst>
          </p:cNvPr>
          <p:cNvSpPr txBox="1"/>
          <p:nvPr/>
        </p:nvSpPr>
        <p:spPr>
          <a:xfrm>
            <a:off x="678264" y="3305090"/>
            <a:ext cx="6582418" cy="2831544"/>
          </a:xfrm>
          <a:prstGeom prst="rect">
            <a:avLst/>
          </a:prstGeom>
          <a:noFill/>
        </p:spPr>
        <p:txBody>
          <a:bodyPr wrap="square" rtlCol="0">
            <a:spAutoFit/>
          </a:bodyPr>
          <a:lstStyle/>
          <a:p>
            <a:r>
              <a:rPr lang="fr-MA" sz="1600" b="1" dirty="0"/>
              <a:t>3.   </a:t>
            </a:r>
            <a:r>
              <a:rPr lang="fr-MA" sz="1600" b="1" u="sng" dirty="0"/>
              <a:t>Produit-service : </a:t>
            </a:r>
          </a:p>
          <a:p>
            <a:pPr marL="800100" lvl="1" indent="-342900">
              <a:buFont typeface="+mj-lt"/>
              <a:buAutoNum type="alphaLcPeriod"/>
            </a:pPr>
            <a:r>
              <a:rPr lang="fr-MA" sz="1600" dirty="0"/>
              <a:t>Sous le dossier produit-service, ouvrir le terminal et exécuter les commandes suivantes :</a:t>
            </a:r>
          </a:p>
          <a:p>
            <a:pPr marL="914400" lvl="2" indent="0">
              <a:buNone/>
            </a:pPr>
            <a:r>
              <a:rPr lang="fr-MA" sz="1600" dirty="0" err="1">
                <a:latin typeface="Consolas" panose="020B0609020204030204" pitchFamily="49" charset="0"/>
              </a:rPr>
              <a:t>npm</a:t>
            </a:r>
            <a:r>
              <a:rPr lang="fr-MA" sz="1600" dirty="0">
                <a:latin typeface="Consolas" panose="020B0609020204030204" pitchFamily="49" charset="0"/>
              </a:rPr>
              <a:t> init -y</a:t>
            </a:r>
          </a:p>
          <a:p>
            <a:pPr marL="914400" lvl="2" indent="0">
              <a:buNone/>
            </a:pPr>
            <a:r>
              <a:rPr lang="en-US" sz="1600" dirty="0" err="1">
                <a:latin typeface="Consolas" panose="020B0609020204030204" pitchFamily="49" charset="0"/>
              </a:rPr>
              <a:t>npm</a:t>
            </a:r>
            <a:r>
              <a:rPr lang="en-US" sz="1600" dirty="0">
                <a:latin typeface="Consolas" panose="020B0609020204030204" pitchFamily="49" charset="0"/>
              </a:rPr>
              <a:t> install express mongoose </a:t>
            </a:r>
            <a:r>
              <a:rPr lang="en-US" sz="1600" dirty="0" err="1">
                <a:latin typeface="Consolas" panose="020B0609020204030204" pitchFamily="49" charset="0"/>
              </a:rPr>
              <a:t>nodemon</a:t>
            </a:r>
            <a:endParaRPr lang="en-US" sz="1600" dirty="0">
              <a:latin typeface="Consolas" panose="020B0609020204030204" pitchFamily="49" charset="0"/>
            </a:endParaRPr>
          </a:p>
          <a:p>
            <a:pPr marL="800100" lvl="1" indent="-342900">
              <a:buFont typeface="+mj-lt"/>
              <a:buAutoNum type="alphaLcPeriod"/>
            </a:pPr>
            <a:r>
              <a:rPr lang="en-US" sz="1600" dirty="0" err="1"/>
              <a:t>Ajouter</a:t>
            </a:r>
            <a:r>
              <a:rPr lang="en-US" sz="1600" dirty="0"/>
              <a:t> à la </a:t>
            </a:r>
            <a:r>
              <a:rPr lang="en-US" sz="1600" dirty="0" err="1"/>
              <a:t>racine</a:t>
            </a:r>
            <a:r>
              <a:rPr lang="en-US" sz="1600" dirty="0"/>
              <a:t> de </a:t>
            </a:r>
            <a:r>
              <a:rPr lang="en-US" sz="1600" dirty="0" err="1"/>
              <a:t>ce</a:t>
            </a:r>
            <a:r>
              <a:rPr lang="en-US" sz="1600" dirty="0"/>
              <a:t> dossier un </a:t>
            </a:r>
            <a:r>
              <a:rPr lang="en-US" sz="1600" dirty="0" err="1"/>
              <a:t>fichier</a:t>
            </a:r>
            <a:r>
              <a:rPr lang="en-US" sz="1600" dirty="0"/>
              <a:t> vide “</a:t>
            </a:r>
            <a:r>
              <a:rPr lang="en-US" sz="1600" dirty="0">
                <a:latin typeface="Consolas" panose="020B0609020204030204" pitchFamily="49" charset="0"/>
              </a:rPr>
              <a:t>index.js</a:t>
            </a:r>
            <a:r>
              <a:rPr lang="en-US" sz="1600" dirty="0"/>
              <a:t>”;</a:t>
            </a:r>
          </a:p>
          <a:p>
            <a:pPr marL="800100" lvl="1" indent="-342900">
              <a:buFont typeface="+mj-lt"/>
              <a:buAutoNum type="alphaLcPeriod"/>
            </a:pPr>
            <a:r>
              <a:rPr lang="en-US" sz="1600" dirty="0"/>
              <a:t>Modifier la </a:t>
            </a:r>
            <a:r>
              <a:rPr lang="en-US" sz="1600" dirty="0" err="1"/>
              <a:t>partie</a:t>
            </a:r>
            <a:r>
              <a:rPr lang="en-US" sz="1600" dirty="0"/>
              <a:t> script du </a:t>
            </a:r>
            <a:r>
              <a:rPr lang="en-US" sz="1600" dirty="0" err="1"/>
              <a:t>fichier</a:t>
            </a:r>
            <a:r>
              <a:rPr lang="en-US" sz="1600" dirty="0"/>
              <a:t> </a:t>
            </a:r>
            <a:r>
              <a:rPr lang="en-US" sz="1600" dirty="0" err="1">
                <a:latin typeface="Consolas" panose="020B0609020204030204" pitchFamily="49" charset="0"/>
              </a:rPr>
              <a:t>package.json</a:t>
            </a:r>
            <a:r>
              <a:rPr lang="en-US" sz="1600" dirty="0">
                <a:latin typeface="Consolas" panose="020B0609020204030204" pitchFamily="49" charset="0"/>
              </a:rPr>
              <a:t> </a:t>
            </a:r>
            <a:r>
              <a:rPr lang="en-US" sz="1600" dirty="0"/>
              <a:t>et </a:t>
            </a:r>
            <a:r>
              <a:rPr lang="en-US" sz="1600" dirty="0" err="1"/>
              <a:t>remplacer</a:t>
            </a:r>
            <a:r>
              <a:rPr lang="en-US" sz="1600" dirty="0"/>
              <a:t> le script </a:t>
            </a:r>
            <a:r>
              <a:rPr lang="en-US" sz="1600" dirty="0" err="1"/>
              <a:t>existant</a:t>
            </a:r>
            <a:r>
              <a:rPr lang="en-US" sz="1600" dirty="0"/>
              <a:t> par :</a:t>
            </a:r>
          </a:p>
          <a:p>
            <a:pPr marL="914400" lvl="2" indent="0">
              <a:buNone/>
            </a:pPr>
            <a:r>
              <a:rPr lang="fr-FR" sz="1600" dirty="0">
                <a:latin typeface="Consolas" panose="020B0609020204030204" pitchFamily="49" charset="0"/>
              </a:rPr>
              <a:t>"start": "</a:t>
            </a:r>
            <a:r>
              <a:rPr lang="fr-FR" sz="1600" dirty="0" err="1">
                <a:latin typeface="Consolas" panose="020B0609020204030204" pitchFamily="49" charset="0"/>
              </a:rPr>
              <a:t>nodemon</a:t>
            </a:r>
            <a:r>
              <a:rPr lang="fr-FR" sz="1600" dirty="0">
                <a:latin typeface="Consolas" panose="020B0609020204030204" pitchFamily="49" charset="0"/>
              </a:rPr>
              <a:t> index.js"</a:t>
            </a:r>
          </a:p>
          <a:p>
            <a:pPr marL="914400" lvl="2" indent="0">
              <a:buNone/>
            </a:pPr>
            <a:endParaRPr lang="fr-MA" sz="1600" dirty="0"/>
          </a:p>
          <a:p>
            <a:endParaRPr lang="fr-FR" dirty="0"/>
          </a:p>
        </p:txBody>
      </p:sp>
    </p:spTree>
    <p:extLst>
      <p:ext uri="{BB962C8B-B14F-4D97-AF65-F5344CB8AC3E}">
        <p14:creationId xmlns:p14="http://schemas.microsoft.com/office/powerpoint/2010/main" val="417576455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57809"/>
            <a:ext cx="10678738" cy="50901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MA" sz="1600" b="1" u="sng" dirty="0">
                <a:solidFill>
                  <a:srgbClr val="0070C0"/>
                </a:solidFill>
              </a:rPr>
              <a:t>Exemple: </a:t>
            </a:r>
          </a:p>
          <a:p>
            <a:r>
              <a:rPr lang="fr-MA" sz="1600" b="1" dirty="0"/>
              <a:t>3.   </a:t>
            </a:r>
            <a:r>
              <a:rPr lang="fr-MA" sz="1600" b="1" u="sng" dirty="0"/>
              <a:t>Produit-service : </a:t>
            </a:r>
          </a:p>
          <a:p>
            <a:pPr marL="446088" lvl="1" indent="0">
              <a:buNone/>
            </a:pPr>
            <a:r>
              <a:rPr lang="fr-FR" sz="1600" b="1" dirty="0"/>
              <a:t>d</a:t>
            </a:r>
            <a:r>
              <a:rPr lang="fr-FR" sz="1600" dirty="0"/>
              <a:t>. Ajouter un fichier à la racine appelé « Produit.js »;</a:t>
            </a:r>
          </a:p>
          <a:p>
            <a:pPr marL="446088" lvl="1" indent="184150">
              <a:buNone/>
            </a:pPr>
            <a:r>
              <a:rPr lang="fr-FR" sz="1600" dirty="0"/>
              <a:t>Ce fichier représentera le modèle « produit » à créer à base d’un schéma de données </a:t>
            </a:r>
            <a:r>
              <a:rPr lang="fr-FR" sz="1600" b="1" i="1" dirty="0" err="1"/>
              <a:t>mongoose</a:t>
            </a:r>
            <a:r>
              <a:rPr lang="fr-FR" sz="1600" dirty="0"/>
              <a:t>;</a:t>
            </a:r>
          </a:p>
          <a:p>
            <a:pPr marL="446088" lvl="1" indent="184150">
              <a:buNone/>
            </a:pPr>
            <a:r>
              <a:rPr lang="fr-FR" sz="1600" dirty="0"/>
              <a:t>Ce schéma permettra par la suite de créer une collection appelée « produit » sous une base de données </a:t>
            </a:r>
            <a:r>
              <a:rPr lang="fr-FR" sz="1600" b="1" i="1" dirty="0"/>
              <a:t>MongoDB</a:t>
            </a:r>
            <a:r>
              <a:rPr lang="fr-FR" sz="1600" dirty="0"/>
              <a:t>;</a:t>
            </a:r>
          </a:p>
        </p:txBody>
      </p:sp>
      <p:sp>
        <p:nvSpPr>
          <p:cNvPr id="5" name="ZoneTexte 4">
            <a:extLst>
              <a:ext uri="{FF2B5EF4-FFF2-40B4-BE49-F238E27FC236}">
                <a16:creationId xmlns:a16="http://schemas.microsoft.com/office/drawing/2014/main" id="{FBDA4843-857D-6CFA-BBEF-AAEA15DB7BE9}"/>
              </a:ext>
            </a:extLst>
          </p:cNvPr>
          <p:cNvSpPr txBox="1"/>
          <p:nvPr/>
        </p:nvSpPr>
        <p:spPr>
          <a:xfrm>
            <a:off x="1340263" y="3284815"/>
            <a:ext cx="9905669" cy="2708434"/>
          </a:xfrm>
          <a:prstGeom prst="rect">
            <a:avLst/>
          </a:prstGeom>
          <a:noFill/>
        </p:spPr>
        <p:txBody>
          <a:bodyPr wrap="square" numCol="1" spcCol="72000" rtlCol="0">
            <a:spAutoFit/>
          </a:bodyPr>
          <a:lstStyle/>
          <a:p>
            <a:r>
              <a:rPr lang="fr-FR" sz="1200" b="0" dirty="0" err="1">
                <a:solidFill>
                  <a:srgbClr val="0000FF"/>
                </a:solidFill>
                <a:effectLst/>
                <a:latin typeface="Consolas" panose="020B0609020204030204" pitchFamily="49" charset="0"/>
              </a:rPr>
              <a:t>const</a:t>
            </a:r>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mongoose</a:t>
            </a:r>
            <a:r>
              <a:rPr lang="fr-FR" sz="1200" b="0" dirty="0">
                <a:solidFill>
                  <a:srgbClr val="000000"/>
                </a:solidFill>
                <a:effectLst/>
                <a:latin typeface="Consolas" panose="020B0609020204030204" pitchFamily="49" charset="0"/>
              </a:rPr>
              <a:t> = </a:t>
            </a:r>
            <a:r>
              <a:rPr lang="fr-FR" sz="1200" b="0" dirty="0" err="1">
                <a:solidFill>
                  <a:srgbClr val="000000"/>
                </a:solidFill>
                <a:effectLst/>
                <a:latin typeface="Consolas" panose="020B0609020204030204" pitchFamily="49" charset="0"/>
              </a:rPr>
              <a:t>require</a:t>
            </a:r>
            <a:r>
              <a:rPr lang="fr-FR" sz="1200" b="0" dirty="0">
                <a:solidFill>
                  <a:srgbClr val="000000"/>
                </a:solidFill>
                <a:effectLst/>
                <a:latin typeface="Consolas" panose="020B0609020204030204" pitchFamily="49" charset="0"/>
              </a:rPr>
              <a:t>(</a:t>
            </a:r>
            <a:r>
              <a:rPr lang="fr-FR" sz="1200" b="0" dirty="0">
                <a:solidFill>
                  <a:srgbClr val="A31515"/>
                </a:solidFill>
                <a:effectLst/>
                <a:latin typeface="Consolas" panose="020B0609020204030204" pitchFamily="49" charset="0"/>
              </a:rPr>
              <a:t>"</a:t>
            </a:r>
            <a:r>
              <a:rPr lang="fr-FR" sz="1200" b="0" dirty="0" err="1">
                <a:solidFill>
                  <a:srgbClr val="A31515"/>
                </a:solidFill>
                <a:effectLst/>
                <a:latin typeface="Consolas" panose="020B0609020204030204" pitchFamily="49" charset="0"/>
              </a:rPr>
              <a:t>mongoose</a:t>
            </a:r>
            <a:r>
              <a:rPr lang="fr-FR" sz="1200" b="0" dirty="0">
                <a:solidFill>
                  <a:srgbClr val="A31515"/>
                </a:solidFill>
                <a:effectLst/>
                <a:latin typeface="Consolas" panose="020B0609020204030204" pitchFamily="49" charset="0"/>
              </a:rPr>
              <a:t>"</a:t>
            </a:r>
            <a:r>
              <a:rPr lang="fr-FR" sz="1200" b="0" dirty="0">
                <a:solidFill>
                  <a:srgbClr val="000000"/>
                </a:solidFill>
                <a:effectLst/>
                <a:latin typeface="Consolas" panose="020B0609020204030204" pitchFamily="49" charset="0"/>
              </a:rPr>
              <a:t>);</a:t>
            </a:r>
          </a:p>
          <a:p>
            <a:br>
              <a:rPr lang="fr-FR" sz="1200" b="0" dirty="0">
                <a:solidFill>
                  <a:srgbClr val="000000"/>
                </a:solidFill>
                <a:effectLst/>
                <a:latin typeface="Consolas" panose="020B0609020204030204" pitchFamily="49" charset="0"/>
              </a:rPr>
            </a:br>
            <a:r>
              <a:rPr lang="fr-FR" sz="1200" b="0" dirty="0" err="1">
                <a:solidFill>
                  <a:srgbClr val="0000FF"/>
                </a:solidFill>
                <a:effectLst/>
                <a:latin typeface="Consolas" panose="020B0609020204030204" pitchFamily="49" charset="0"/>
              </a:rPr>
              <a:t>const</a:t>
            </a:r>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ProduitSchema</a:t>
            </a:r>
            <a:r>
              <a:rPr lang="fr-FR" sz="1200" b="0" dirty="0">
                <a:solidFill>
                  <a:srgbClr val="000000"/>
                </a:solidFill>
                <a:effectLst/>
                <a:latin typeface="Consolas" panose="020B0609020204030204" pitchFamily="49" charset="0"/>
              </a:rPr>
              <a:t> =  </a:t>
            </a:r>
            <a:r>
              <a:rPr lang="fr-FR" sz="1200" b="0" dirty="0" err="1">
                <a:solidFill>
                  <a:srgbClr val="000000"/>
                </a:solidFill>
                <a:effectLst/>
                <a:latin typeface="Consolas" panose="020B0609020204030204" pitchFamily="49" charset="0"/>
              </a:rPr>
              <a:t>mongoose.Schema</a:t>
            </a:r>
            <a:r>
              <a:rPr lang="fr-FR" sz="1200" b="0" dirty="0">
                <a:solidFill>
                  <a:srgbClr val="000000"/>
                </a:solidFill>
                <a:effectLst/>
                <a:latin typeface="Consolas" panose="020B0609020204030204" pitchFamily="49" charset="0"/>
              </a:rPr>
              <a:t>({</a:t>
            </a:r>
          </a:p>
          <a:p>
            <a:r>
              <a:rPr lang="fr-FR" sz="1200" b="0" dirty="0">
                <a:solidFill>
                  <a:srgbClr val="000000"/>
                </a:solidFill>
                <a:effectLst/>
                <a:latin typeface="Consolas" panose="020B0609020204030204" pitchFamily="49" charset="0"/>
              </a:rPr>
              <a:t>    nom: String,</a:t>
            </a:r>
          </a:p>
          <a:p>
            <a:r>
              <a:rPr lang="fr-FR" sz="1200" b="0" dirty="0">
                <a:solidFill>
                  <a:srgbClr val="000000"/>
                </a:solidFill>
                <a:effectLst/>
                <a:latin typeface="Consolas" panose="020B0609020204030204" pitchFamily="49" charset="0"/>
              </a:rPr>
              <a:t>    description: String,</a:t>
            </a:r>
          </a:p>
          <a:p>
            <a:r>
              <a:rPr lang="fr-FR" sz="1200" b="0" dirty="0">
                <a:solidFill>
                  <a:srgbClr val="000000"/>
                </a:solidFill>
                <a:effectLst/>
                <a:latin typeface="Consolas" panose="020B0609020204030204" pitchFamily="49" charset="0"/>
              </a:rPr>
              <a:t>    prix: </a:t>
            </a:r>
            <a:r>
              <a:rPr lang="fr-FR" sz="1200" b="0" dirty="0" err="1">
                <a:solidFill>
                  <a:srgbClr val="000000"/>
                </a:solidFill>
                <a:effectLst/>
                <a:latin typeface="Consolas" panose="020B0609020204030204" pitchFamily="49" charset="0"/>
              </a:rPr>
              <a:t>Number</a:t>
            </a:r>
            <a:r>
              <a:rPr lang="fr-FR" sz="1200" b="0" dirty="0">
                <a:solidFill>
                  <a:srgbClr val="000000"/>
                </a:solidFill>
                <a:effectLst/>
                <a:latin typeface="Consolas" panose="020B0609020204030204" pitchFamily="49" charset="0"/>
              </a:rPr>
              <a:t>,</a:t>
            </a:r>
          </a:p>
          <a:p>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created_at</a:t>
            </a:r>
            <a:r>
              <a:rPr lang="fr-FR" sz="1200" b="0" dirty="0">
                <a:solidFill>
                  <a:srgbClr val="000000"/>
                </a:solidFill>
                <a:effectLst/>
                <a:latin typeface="Consolas" panose="020B0609020204030204" pitchFamily="49" charset="0"/>
              </a:rPr>
              <a:t>: {</a:t>
            </a:r>
          </a:p>
          <a:p>
            <a:r>
              <a:rPr lang="fr-FR" sz="1200" b="0" dirty="0">
                <a:solidFill>
                  <a:srgbClr val="000000"/>
                </a:solidFill>
                <a:effectLst/>
                <a:latin typeface="Consolas" panose="020B0609020204030204" pitchFamily="49" charset="0"/>
              </a:rPr>
              <a:t>        type: Date,</a:t>
            </a:r>
          </a:p>
          <a:p>
            <a:r>
              <a:rPr lang="fr-FR" sz="1200" b="0" dirty="0">
                <a:solidFill>
                  <a:srgbClr val="000000"/>
                </a:solidFill>
                <a:effectLst/>
                <a:latin typeface="Consolas" panose="020B0609020204030204" pitchFamily="49" charset="0"/>
              </a:rPr>
              <a:t>        default: </a:t>
            </a:r>
            <a:r>
              <a:rPr lang="fr-FR" sz="1200" b="0" dirty="0" err="1">
                <a:solidFill>
                  <a:srgbClr val="000000"/>
                </a:solidFill>
                <a:effectLst/>
                <a:latin typeface="Consolas" panose="020B0609020204030204" pitchFamily="49" charset="0"/>
              </a:rPr>
              <a:t>Date.now</a:t>
            </a:r>
            <a:r>
              <a:rPr lang="fr-FR" sz="1200" b="0" dirty="0">
                <a:solidFill>
                  <a:srgbClr val="000000"/>
                </a:solidFill>
                <a:effectLst/>
                <a:latin typeface="Consolas" panose="020B0609020204030204" pitchFamily="49" charset="0"/>
              </a:rPr>
              <a:t>(),</a:t>
            </a:r>
          </a:p>
          <a:p>
            <a:r>
              <a:rPr lang="fr-FR" sz="1200" b="0" dirty="0">
                <a:solidFill>
                  <a:srgbClr val="000000"/>
                </a:solidFill>
                <a:effectLst/>
                <a:latin typeface="Consolas" panose="020B0609020204030204" pitchFamily="49" charset="0"/>
              </a:rPr>
              <a:t>    },</a:t>
            </a:r>
          </a:p>
          <a:p>
            <a:r>
              <a:rPr lang="fr-FR" sz="1200" b="0" dirty="0">
                <a:solidFill>
                  <a:srgbClr val="000000"/>
                </a:solidFill>
                <a:effectLst/>
                <a:latin typeface="Consolas" panose="020B0609020204030204" pitchFamily="49" charset="0"/>
              </a:rPr>
              <a:t>});</a:t>
            </a:r>
          </a:p>
          <a:p>
            <a:br>
              <a:rPr lang="fr-FR" sz="1200" b="0" dirty="0">
                <a:solidFill>
                  <a:srgbClr val="000000"/>
                </a:solidFill>
                <a:effectLst/>
                <a:latin typeface="Consolas" panose="020B0609020204030204" pitchFamily="49" charset="0"/>
              </a:rPr>
            </a:br>
            <a:r>
              <a:rPr lang="fr-FR" sz="1200" b="0" dirty="0" err="1">
                <a:solidFill>
                  <a:srgbClr val="000000"/>
                </a:solidFill>
                <a:effectLst/>
                <a:latin typeface="Consolas" panose="020B0609020204030204" pitchFamily="49" charset="0"/>
              </a:rPr>
              <a:t>module.exports</a:t>
            </a:r>
            <a:r>
              <a:rPr lang="fr-FR" sz="1200" b="0" dirty="0">
                <a:solidFill>
                  <a:srgbClr val="000000"/>
                </a:solidFill>
                <a:effectLst/>
                <a:latin typeface="Consolas" panose="020B0609020204030204" pitchFamily="49" charset="0"/>
              </a:rPr>
              <a:t> = Produit = </a:t>
            </a:r>
            <a:r>
              <a:rPr lang="fr-FR" sz="1200" b="0" dirty="0" err="1">
                <a:solidFill>
                  <a:srgbClr val="000000"/>
                </a:solidFill>
                <a:effectLst/>
                <a:latin typeface="Consolas" panose="020B0609020204030204" pitchFamily="49" charset="0"/>
              </a:rPr>
              <a:t>mongoose.model</a:t>
            </a:r>
            <a:r>
              <a:rPr lang="fr-FR" sz="1200" b="0" dirty="0">
                <a:solidFill>
                  <a:srgbClr val="000000"/>
                </a:solidFill>
                <a:effectLst/>
                <a:latin typeface="Consolas" panose="020B0609020204030204" pitchFamily="49" charset="0"/>
              </a:rPr>
              <a:t>(</a:t>
            </a:r>
            <a:r>
              <a:rPr lang="fr-FR" sz="1200" b="0" dirty="0">
                <a:solidFill>
                  <a:srgbClr val="A31515"/>
                </a:solidFill>
                <a:effectLst/>
                <a:latin typeface="Consolas" panose="020B0609020204030204" pitchFamily="49" charset="0"/>
              </a:rPr>
              <a:t>"produit"</a:t>
            </a:r>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ProduitSchema</a:t>
            </a:r>
            <a:r>
              <a:rPr lang="fr-FR" sz="1200" b="0" dirty="0">
                <a:solidFill>
                  <a:srgbClr val="000000"/>
                </a:solidFill>
                <a:effectLst/>
                <a:latin typeface="Consolas" panose="020B0609020204030204" pitchFamily="49" charset="0"/>
              </a:rPr>
              <a:t>);</a:t>
            </a:r>
          </a:p>
          <a:p>
            <a:pPr>
              <a:spcBef>
                <a:spcPts val="0"/>
              </a:spcBef>
            </a:pPr>
            <a:endParaRPr lang="fr-FR" sz="14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282580248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525898"/>
            <a:ext cx="10526713" cy="50901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spcBef>
                <a:spcPts val="0"/>
              </a:spcBef>
            </a:pPr>
            <a:r>
              <a:rPr lang="fr-MA" sz="1600" dirty="0"/>
              <a:t>	</a:t>
            </a:r>
            <a:r>
              <a:rPr lang="fr-FR" sz="1600" dirty="0"/>
              <a:t> </a:t>
            </a:r>
            <a:r>
              <a:rPr lang="fr-FR" sz="1600" b="1" dirty="0"/>
              <a:t>e</a:t>
            </a:r>
            <a:r>
              <a:rPr lang="fr-FR" sz="1600" dirty="0"/>
              <a:t>. Modifier le fichier index.js :</a:t>
            </a:r>
            <a:endParaRPr lang="fr-MA" sz="1600" b="1" u="sng" dirty="0"/>
          </a:p>
        </p:txBody>
      </p:sp>
      <p:sp>
        <p:nvSpPr>
          <p:cNvPr id="5" name="ZoneTexte 4">
            <a:extLst>
              <a:ext uri="{FF2B5EF4-FFF2-40B4-BE49-F238E27FC236}">
                <a16:creationId xmlns:a16="http://schemas.microsoft.com/office/drawing/2014/main" id="{FBDA4843-857D-6CFA-BBEF-AAEA15DB7BE9}"/>
              </a:ext>
            </a:extLst>
          </p:cNvPr>
          <p:cNvSpPr txBox="1"/>
          <p:nvPr/>
        </p:nvSpPr>
        <p:spPr>
          <a:xfrm>
            <a:off x="569353" y="1802094"/>
            <a:ext cx="11080341" cy="5078313"/>
          </a:xfrm>
          <a:prstGeom prst="rect">
            <a:avLst/>
          </a:prstGeom>
        </p:spPr>
        <p:style>
          <a:lnRef idx="2">
            <a:schemeClr val="accent1"/>
          </a:lnRef>
          <a:fillRef idx="1">
            <a:schemeClr val="lt1"/>
          </a:fillRef>
          <a:effectRef idx="0">
            <a:schemeClr val="accent1"/>
          </a:effectRef>
          <a:fontRef idx="minor">
            <a:schemeClr val="dk1"/>
          </a:fontRef>
        </p:style>
        <p:txBody>
          <a:bodyPr wrap="square" numCol="2" spcCol="0" rtlCol="0">
            <a:spAutoFit/>
          </a:bodyPr>
          <a:lstStyle/>
          <a:p>
            <a:r>
              <a:rPr lang="fr-FR" sz="1200" b="0" dirty="0" err="1">
                <a:solidFill>
                  <a:srgbClr val="0000FF"/>
                </a:solidFill>
                <a:effectLst/>
                <a:latin typeface="Consolas" panose="020B0609020204030204" pitchFamily="49" charset="0"/>
              </a:rPr>
              <a:t>const</a:t>
            </a:r>
            <a:r>
              <a:rPr lang="fr-FR" sz="1200" b="0" dirty="0">
                <a:solidFill>
                  <a:srgbClr val="000000"/>
                </a:solidFill>
                <a:effectLst/>
                <a:latin typeface="Consolas" panose="020B0609020204030204" pitchFamily="49" charset="0"/>
              </a:rPr>
              <a:t> express = </a:t>
            </a:r>
            <a:r>
              <a:rPr lang="fr-FR" sz="1200" b="0" dirty="0" err="1">
                <a:solidFill>
                  <a:srgbClr val="000000"/>
                </a:solidFill>
                <a:effectLst/>
                <a:latin typeface="Consolas" panose="020B0609020204030204" pitchFamily="49" charset="0"/>
              </a:rPr>
              <a:t>require</a:t>
            </a:r>
            <a:r>
              <a:rPr lang="fr-FR" sz="1200" b="0" dirty="0">
                <a:solidFill>
                  <a:srgbClr val="000000"/>
                </a:solidFill>
                <a:effectLst/>
                <a:latin typeface="Consolas" panose="020B0609020204030204" pitchFamily="49" charset="0"/>
              </a:rPr>
              <a:t>(</a:t>
            </a:r>
            <a:r>
              <a:rPr lang="fr-FR" sz="1200" b="0" dirty="0">
                <a:solidFill>
                  <a:srgbClr val="A31515"/>
                </a:solidFill>
                <a:effectLst/>
                <a:latin typeface="Consolas" panose="020B0609020204030204" pitchFamily="49" charset="0"/>
              </a:rPr>
              <a:t>"express"</a:t>
            </a:r>
            <a:r>
              <a:rPr lang="fr-FR" sz="1200" b="0" dirty="0">
                <a:solidFill>
                  <a:srgbClr val="000000"/>
                </a:solidFill>
                <a:effectLst/>
                <a:latin typeface="Consolas" panose="020B0609020204030204" pitchFamily="49" charset="0"/>
              </a:rPr>
              <a:t>);</a:t>
            </a:r>
          </a:p>
          <a:p>
            <a:r>
              <a:rPr lang="fr-FR" sz="1200" b="0" dirty="0" err="1">
                <a:solidFill>
                  <a:srgbClr val="0000FF"/>
                </a:solidFill>
                <a:effectLst/>
                <a:latin typeface="Consolas" panose="020B0609020204030204" pitchFamily="49" charset="0"/>
              </a:rPr>
              <a:t>const</a:t>
            </a:r>
            <a:r>
              <a:rPr lang="fr-FR" sz="1200" b="0" dirty="0">
                <a:solidFill>
                  <a:srgbClr val="000000"/>
                </a:solidFill>
                <a:effectLst/>
                <a:latin typeface="Consolas" panose="020B0609020204030204" pitchFamily="49" charset="0"/>
              </a:rPr>
              <a:t> app = express();</a:t>
            </a:r>
          </a:p>
          <a:p>
            <a:r>
              <a:rPr lang="fr-FR" sz="1200" b="0" dirty="0" err="1">
                <a:solidFill>
                  <a:srgbClr val="0000FF"/>
                </a:solidFill>
                <a:effectLst/>
                <a:latin typeface="Consolas" panose="020B0609020204030204" pitchFamily="49" charset="0"/>
              </a:rPr>
              <a:t>const</a:t>
            </a:r>
            <a:r>
              <a:rPr lang="fr-FR" sz="1200" b="0" dirty="0">
                <a:solidFill>
                  <a:srgbClr val="000000"/>
                </a:solidFill>
                <a:effectLst/>
                <a:latin typeface="Consolas" panose="020B0609020204030204" pitchFamily="49" charset="0"/>
              </a:rPr>
              <a:t> PORT = </a:t>
            </a:r>
            <a:r>
              <a:rPr lang="fr-FR" sz="1200" b="0" dirty="0" err="1">
                <a:solidFill>
                  <a:srgbClr val="000000"/>
                </a:solidFill>
                <a:effectLst/>
                <a:latin typeface="Consolas" panose="020B0609020204030204" pitchFamily="49" charset="0"/>
              </a:rPr>
              <a:t>process.env.PORT_ONE</a:t>
            </a:r>
            <a:r>
              <a:rPr lang="fr-FR" sz="1200" b="0" dirty="0">
                <a:solidFill>
                  <a:srgbClr val="000000"/>
                </a:solidFill>
                <a:effectLst/>
                <a:latin typeface="Consolas" panose="020B0609020204030204" pitchFamily="49" charset="0"/>
              </a:rPr>
              <a:t> || </a:t>
            </a:r>
            <a:r>
              <a:rPr lang="fr-FR" sz="1200" b="0" dirty="0">
                <a:solidFill>
                  <a:srgbClr val="098658"/>
                </a:solidFill>
                <a:effectLst/>
                <a:latin typeface="Consolas" panose="020B0609020204030204" pitchFamily="49" charset="0"/>
              </a:rPr>
              <a:t>4000</a:t>
            </a:r>
            <a:r>
              <a:rPr lang="fr-FR" sz="1200" b="0" dirty="0">
                <a:solidFill>
                  <a:srgbClr val="000000"/>
                </a:solidFill>
                <a:effectLst/>
                <a:latin typeface="Consolas" panose="020B0609020204030204" pitchFamily="49" charset="0"/>
              </a:rPr>
              <a:t>;</a:t>
            </a:r>
          </a:p>
          <a:p>
            <a:r>
              <a:rPr lang="fr-FR" sz="1200" b="0" dirty="0" err="1">
                <a:solidFill>
                  <a:srgbClr val="0000FF"/>
                </a:solidFill>
                <a:effectLst/>
                <a:latin typeface="Consolas" panose="020B0609020204030204" pitchFamily="49" charset="0"/>
              </a:rPr>
              <a:t>const</a:t>
            </a:r>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mongoose</a:t>
            </a:r>
            <a:r>
              <a:rPr lang="fr-FR" sz="1200" b="0" dirty="0">
                <a:solidFill>
                  <a:srgbClr val="000000"/>
                </a:solidFill>
                <a:effectLst/>
                <a:latin typeface="Consolas" panose="020B0609020204030204" pitchFamily="49" charset="0"/>
              </a:rPr>
              <a:t> = </a:t>
            </a:r>
            <a:r>
              <a:rPr lang="fr-FR" sz="1200" b="0" dirty="0" err="1">
                <a:solidFill>
                  <a:srgbClr val="000000"/>
                </a:solidFill>
                <a:effectLst/>
                <a:latin typeface="Consolas" panose="020B0609020204030204" pitchFamily="49" charset="0"/>
              </a:rPr>
              <a:t>require</a:t>
            </a:r>
            <a:r>
              <a:rPr lang="fr-FR" sz="1200" b="0" dirty="0">
                <a:solidFill>
                  <a:srgbClr val="000000"/>
                </a:solidFill>
                <a:effectLst/>
                <a:latin typeface="Consolas" panose="020B0609020204030204" pitchFamily="49" charset="0"/>
              </a:rPr>
              <a:t>(</a:t>
            </a:r>
            <a:r>
              <a:rPr lang="fr-FR" sz="1200" b="0" dirty="0">
                <a:solidFill>
                  <a:srgbClr val="A31515"/>
                </a:solidFill>
                <a:effectLst/>
                <a:latin typeface="Consolas" panose="020B0609020204030204" pitchFamily="49" charset="0"/>
              </a:rPr>
              <a:t>"</a:t>
            </a:r>
            <a:r>
              <a:rPr lang="fr-FR" sz="1200" b="0" dirty="0" err="1">
                <a:solidFill>
                  <a:srgbClr val="A31515"/>
                </a:solidFill>
                <a:effectLst/>
                <a:latin typeface="Consolas" panose="020B0609020204030204" pitchFamily="49" charset="0"/>
              </a:rPr>
              <a:t>mongoose</a:t>
            </a:r>
            <a:r>
              <a:rPr lang="fr-FR" sz="1200" b="0" dirty="0">
                <a:solidFill>
                  <a:srgbClr val="A31515"/>
                </a:solidFill>
                <a:effectLst/>
                <a:latin typeface="Consolas" panose="020B0609020204030204" pitchFamily="49" charset="0"/>
              </a:rPr>
              <a:t>"</a:t>
            </a:r>
            <a:r>
              <a:rPr lang="fr-FR" sz="1200" b="0" dirty="0">
                <a:solidFill>
                  <a:srgbClr val="000000"/>
                </a:solidFill>
                <a:effectLst/>
                <a:latin typeface="Consolas" panose="020B0609020204030204" pitchFamily="49" charset="0"/>
              </a:rPr>
              <a:t>);</a:t>
            </a:r>
          </a:p>
          <a:p>
            <a:r>
              <a:rPr lang="fr-FR" sz="1200" b="0" dirty="0" err="1">
                <a:solidFill>
                  <a:srgbClr val="0000FF"/>
                </a:solidFill>
                <a:effectLst/>
                <a:latin typeface="Consolas" panose="020B0609020204030204" pitchFamily="49" charset="0"/>
              </a:rPr>
              <a:t>const</a:t>
            </a:r>
            <a:r>
              <a:rPr lang="fr-FR" sz="1200" b="0" dirty="0">
                <a:solidFill>
                  <a:srgbClr val="000000"/>
                </a:solidFill>
                <a:effectLst/>
                <a:latin typeface="Consolas" panose="020B0609020204030204" pitchFamily="49" charset="0"/>
              </a:rPr>
              <a:t> Produit = </a:t>
            </a:r>
            <a:r>
              <a:rPr lang="fr-FR" sz="1200" b="0" dirty="0" err="1">
                <a:solidFill>
                  <a:srgbClr val="000000"/>
                </a:solidFill>
                <a:effectLst/>
                <a:latin typeface="Consolas" panose="020B0609020204030204" pitchFamily="49" charset="0"/>
              </a:rPr>
              <a:t>require</a:t>
            </a:r>
            <a:r>
              <a:rPr lang="fr-FR" sz="1200" b="0" dirty="0">
                <a:solidFill>
                  <a:srgbClr val="000000"/>
                </a:solidFill>
                <a:effectLst/>
                <a:latin typeface="Consolas" panose="020B0609020204030204" pitchFamily="49" charset="0"/>
              </a:rPr>
              <a:t>(</a:t>
            </a:r>
            <a:r>
              <a:rPr lang="fr-FR" sz="1200" b="0" dirty="0">
                <a:solidFill>
                  <a:srgbClr val="A31515"/>
                </a:solidFill>
                <a:effectLst/>
                <a:latin typeface="Consolas" panose="020B0609020204030204" pitchFamily="49" charset="0"/>
              </a:rPr>
              <a:t>"./Produit"</a:t>
            </a:r>
            <a:r>
              <a:rPr lang="fr-FR" sz="1200" b="0" dirty="0">
                <a:solidFill>
                  <a:srgbClr val="000000"/>
                </a:solidFill>
                <a:effectLst/>
                <a:latin typeface="Consolas" panose="020B0609020204030204" pitchFamily="49" charset="0"/>
              </a:rPr>
              <a:t>);</a:t>
            </a:r>
          </a:p>
          <a:p>
            <a:br>
              <a:rPr lang="fr-FR" sz="1200" b="0" dirty="0">
                <a:solidFill>
                  <a:srgbClr val="000000"/>
                </a:solidFill>
                <a:effectLst/>
                <a:latin typeface="Consolas" panose="020B0609020204030204" pitchFamily="49" charset="0"/>
              </a:rPr>
            </a:br>
            <a:r>
              <a:rPr lang="fr-FR" sz="1200" b="0" dirty="0" err="1">
                <a:solidFill>
                  <a:srgbClr val="000000"/>
                </a:solidFill>
                <a:effectLst/>
                <a:latin typeface="Consolas" panose="020B0609020204030204" pitchFamily="49" charset="0"/>
              </a:rPr>
              <a:t>app.use</a:t>
            </a:r>
            <a:r>
              <a:rPr lang="fr-FR" sz="1200" b="0" dirty="0">
                <a:solidFill>
                  <a:srgbClr val="000000"/>
                </a:solidFill>
                <a:effectLst/>
                <a:latin typeface="Consolas" panose="020B0609020204030204" pitchFamily="49" charset="0"/>
              </a:rPr>
              <a:t>(</a:t>
            </a:r>
            <a:r>
              <a:rPr lang="fr-FR" sz="1200" b="0" dirty="0" err="1">
                <a:solidFill>
                  <a:srgbClr val="000000"/>
                </a:solidFill>
                <a:effectLst/>
                <a:latin typeface="Consolas" panose="020B0609020204030204" pitchFamily="49" charset="0"/>
              </a:rPr>
              <a:t>express.json</a:t>
            </a:r>
            <a:r>
              <a:rPr lang="fr-FR" sz="1200" b="0" dirty="0">
                <a:solidFill>
                  <a:srgbClr val="000000"/>
                </a:solidFill>
                <a:effectLst/>
                <a:latin typeface="Consolas" panose="020B0609020204030204" pitchFamily="49" charset="0"/>
              </a:rPr>
              <a:t>());</a:t>
            </a:r>
          </a:p>
          <a:p>
            <a:br>
              <a:rPr lang="fr-FR" sz="1200" b="0" dirty="0">
                <a:solidFill>
                  <a:srgbClr val="000000"/>
                </a:solidFill>
                <a:effectLst/>
                <a:latin typeface="Consolas" panose="020B0609020204030204" pitchFamily="49" charset="0"/>
              </a:rPr>
            </a:br>
            <a:r>
              <a:rPr lang="fr-FR" sz="1200" b="0" dirty="0">
                <a:solidFill>
                  <a:srgbClr val="008000"/>
                </a:solidFill>
                <a:effectLst/>
                <a:latin typeface="Consolas" panose="020B0609020204030204" pitchFamily="49" charset="0"/>
              </a:rPr>
              <a:t>//Connection à la base de données MongoDB « publication-service-</a:t>
            </a:r>
            <a:r>
              <a:rPr lang="fr-FR" sz="1200" b="0" dirty="0" err="1">
                <a:solidFill>
                  <a:srgbClr val="008000"/>
                </a:solidFill>
                <a:effectLst/>
                <a:latin typeface="Consolas" panose="020B0609020204030204" pitchFamily="49" charset="0"/>
              </a:rPr>
              <a:t>db</a:t>
            </a:r>
            <a:r>
              <a:rPr lang="fr-FR" sz="1200" b="0" dirty="0">
                <a:solidFill>
                  <a:srgbClr val="008000"/>
                </a:solidFill>
                <a:effectLst/>
                <a:latin typeface="Consolas" panose="020B0609020204030204" pitchFamily="49" charset="0"/>
              </a:rPr>
              <a:t> »</a:t>
            </a:r>
            <a:endParaRPr lang="fr-FR" sz="1200" b="0" dirty="0">
              <a:solidFill>
                <a:srgbClr val="000000"/>
              </a:solidFill>
              <a:effectLst/>
              <a:latin typeface="Consolas" panose="020B0609020204030204" pitchFamily="49" charset="0"/>
            </a:endParaRPr>
          </a:p>
          <a:p>
            <a:r>
              <a:rPr lang="fr-FR" sz="1200" b="0" dirty="0">
                <a:solidFill>
                  <a:srgbClr val="008000"/>
                </a:solidFill>
                <a:effectLst/>
                <a:latin typeface="Consolas" panose="020B0609020204030204" pitchFamily="49" charset="0"/>
              </a:rPr>
              <a:t>//(</a:t>
            </a:r>
            <a:r>
              <a:rPr lang="fr-FR" sz="1200" b="0" dirty="0" err="1">
                <a:solidFill>
                  <a:srgbClr val="008000"/>
                </a:solidFill>
                <a:effectLst/>
                <a:latin typeface="Consolas" panose="020B0609020204030204" pitchFamily="49" charset="0"/>
              </a:rPr>
              <a:t>Mongoose</a:t>
            </a:r>
            <a:r>
              <a:rPr lang="fr-FR" sz="1200" b="0" dirty="0">
                <a:solidFill>
                  <a:srgbClr val="008000"/>
                </a:solidFill>
                <a:effectLst/>
                <a:latin typeface="Consolas" panose="020B0609020204030204" pitchFamily="49" charset="0"/>
              </a:rPr>
              <a:t> créera la base de données s'il ne le trouve pas)</a:t>
            </a:r>
          </a:p>
          <a:p>
            <a:r>
              <a:rPr lang="fr-FR" sz="1200" b="0" dirty="0" err="1">
                <a:solidFill>
                  <a:srgbClr val="000000"/>
                </a:solidFill>
                <a:effectLst/>
                <a:latin typeface="Consolas" panose="020B0609020204030204" pitchFamily="49" charset="0"/>
              </a:rPr>
              <a:t>mongoose.set</a:t>
            </a:r>
            <a:r>
              <a:rPr lang="fr-FR" sz="1200" b="0" dirty="0">
                <a:solidFill>
                  <a:srgbClr val="000000"/>
                </a:solidFill>
                <a:effectLst/>
                <a:latin typeface="Consolas" panose="020B0609020204030204" pitchFamily="49" charset="0"/>
              </a:rPr>
              <a:t>(</a:t>
            </a:r>
            <a:r>
              <a:rPr lang="fr-FR" sz="1200" b="0" dirty="0">
                <a:solidFill>
                  <a:srgbClr val="A31515"/>
                </a:solidFill>
                <a:effectLst/>
                <a:latin typeface="Consolas" panose="020B0609020204030204" pitchFamily="49" charset="0"/>
              </a:rPr>
              <a:t>'</a:t>
            </a:r>
            <a:r>
              <a:rPr lang="fr-FR" sz="1200" b="0" dirty="0" err="1">
                <a:solidFill>
                  <a:srgbClr val="A31515"/>
                </a:solidFill>
                <a:effectLst/>
                <a:latin typeface="Consolas" panose="020B0609020204030204" pitchFamily="49" charset="0"/>
              </a:rPr>
              <a:t>strictQuery</a:t>
            </a:r>
            <a:r>
              <a:rPr lang="fr-FR" sz="1200" b="0" dirty="0">
                <a:solidFill>
                  <a:srgbClr val="A31515"/>
                </a:solidFill>
                <a:effectLst/>
                <a:latin typeface="Consolas" panose="020B0609020204030204" pitchFamily="49" charset="0"/>
              </a:rPr>
              <a:t>'</a:t>
            </a:r>
            <a:r>
              <a:rPr lang="fr-FR" sz="1200" b="0" dirty="0">
                <a:solidFill>
                  <a:srgbClr val="000000"/>
                </a:solidFill>
                <a:effectLst/>
                <a:latin typeface="Consolas" panose="020B0609020204030204" pitchFamily="49" charset="0"/>
              </a:rPr>
              <a:t>, </a:t>
            </a:r>
            <a:r>
              <a:rPr lang="fr-FR" sz="1200" b="0" dirty="0" err="1">
                <a:solidFill>
                  <a:srgbClr val="0000FF"/>
                </a:solidFill>
                <a:effectLst/>
                <a:latin typeface="Consolas" panose="020B0609020204030204" pitchFamily="49" charset="0"/>
              </a:rPr>
              <a:t>true</a:t>
            </a:r>
            <a:r>
              <a:rPr lang="fr-FR" sz="1200" b="0" dirty="0">
                <a:solidFill>
                  <a:srgbClr val="000000"/>
                </a:solidFill>
                <a:effectLst/>
                <a:latin typeface="Consolas" panose="020B0609020204030204" pitchFamily="49" charset="0"/>
              </a:rPr>
              <a:t>);</a:t>
            </a:r>
          </a:p>
          <a:p>
            <a:r>
              <a:rPr lang="fr-FR" sz="1200" b="0" dirty="0" err="1">
                <a:solidFill>
                  <a:srgbClr val="000000"/>
                </a:solidFill>
                <a:effectLst/>
                <a:latin typeface="Consolas" panose="020B0609020204030204" pitchFamily="49" charset="0"/>
              </a:rPr>
              <a:t>mongoose.connect</a:t>
            </a:r>
            <a:r>
              <a:rPr lang="fr-FR" sz="1200" b="0" dirty="0">
                <a:solidFill>
                  <a:srgbClr val="000000"/>
                </a:solidFill>
                <a:effectLst/>
                <a:latin typeface="Consolas" panose="020B0609020204030204" pitchFamily="49" charset="0"/>
              </a:rPr>
              <a:t>(</a:t>
            </a:r>
          </a:p>
          <a:p>
            <a:r>
              <a:rPr lang="fr-FR" sz="1200" b="0" dirty="0">
                <a:solidFill>
                  <a:srgbClr val="000000"/>
                </a:solidFill>
                <a:effectLst/>
                <a:latin typeface="Consolas" panose="020B0609020204030204" pitchFamily="49" charset="0"/>
              </a:rPr>
              <a:t>    </a:t>
            </a:r>
            <a:r>
              <a:rPr lang="fr-FR" sz="1200" b="0" dirty="0">
                <a:solidFill>
                  <a:srgbClr val="A31515"/>
                </a:solidFill>
                <a:effectLst/>
                <a:latin typeface="Consolas" panose="020B0609020204030204" pitchFamily="49" charset="0"/>
              </a:rPr>
              <a:t>"</a:t>
            </a:r>
            <a:r>
              <a:rPr lang="fr-FR" sz="1200" b="0" dirty="0" err="1">
                <a:solidFill>
                  <a:srgbClr val="A31515"/>
                </a:solidFill>
                <a:effectLst/>
                <a:latin typeface="Consolas" panose="020B0609020204030204" pitchFamily="49" charset="0"/>
              </a:rPr>
              <a:t>mongodb</a:t>
            </a:r>
            <a:r>
              <a:rPr lang="fr-FR" sz="1200" b="0" dirty="0">
                <a:solidFill>
                  <a:srgbClr val="A31515"/>
                </a:solidFill>
                <a:effectLst/>
                <a:latin typeface="Consolas" panose="020B0609020204030204" pitchFamily="49" charset="0"/>
              </a:rPr>
              <a:t>://localhost/produit-service"</a:t>
            </a:r>
            <a:r>
              <a:rPr lang="fr-FR" sz="1200" b="0" dirty="0">
                <a:solidFill>
                  <a:srgbClr val="000000"/>
                </a:solidFill>
                <a:effectLst/>
                <a:latin typeface="Consolas" panose="020B0609020204030204" pitchFamily="49" charset="0"/>
              </a:rPr>
              <a:t>,</a:t>
            </a:r>
          </a:p>
          <a:p>
            <a:r>
              <a:rPr lang="fr-FR" sz="1200" b="0" dirty="0">
                <a:solidFill>
                  <a:srgbClr val="000000"/>
                </a:solidFill>
                <a:effectLst/>
                <a:latin typeface="Consolas" panose="020B0609020204030204" pitchFamily="49" charset="0"/>
              </a:rPr>
              <a:t>    {</a:t>
            </a:r>
          </a:p>
          <a:p>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useNewUrlParser</a:t>
            </a:r>
            <a:r>
              <a:rPr lang="fr-FR" sz="1200" b="0" dirty="0">
                <a:solidFill>
                  <a:srgbClr val="000000"/>
                </a:solidFill>
                <a:effectLst/>
                <a:latin typeface="Consolas" panose="020B0609020204030204" pitchFamily="49" charset="0"/>
              </a:rPr>
              <a:t>: </a:t>
            </a:r>
            <a:r>
              <a:rPr lang="fr-FR" sz="1200" b="0" dirty="0" err="1">
                <a:solidFill>
                  <a:srgbClr val="0000FF"/>
                </a:solidFill>
                <a:effectLst/>
                <a:latin typeface="Consolas" panose="020B0609020204030204" pitchFamily="49" charset="0"/>
              </a:rPr>
              <a:t>true</a:t>
            </a:r>
            <a:r>
              <a:rPr lang="fr-FR" sz="1200" b="0" dirty="0">
                <a:solidFill>
                  <a:srgbClr val="000000"/>
                </a:solidFill>
                <a:effectLst/>
                <a:latin typeface="Consolas" panose="020B0609020204030204" pitchFamily="49" charset="0"/>
              </a:rPr>
              <a:t>,</a:t>
            </a:r>
          </a:p>
          <a:p>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useUnifiedTopology</a:t>
            </a:r>
            <a:r>
              <a:rPr lang="fr-FR" sz="1200" b="0" dirty="0">
                <a:solidFill>
                  <a:srgbClr val="000000"/>
                </a:solidFill>
                <a:effectLst/>
                <a:latin typeface="Consolas" panose="020B0609020204030204" pitchFamily="49" charset="0"/>
              </a:rPr>
              <a:t>: </a:t>
            </a:r>
            <a:r>
              <a:rPr lang="fr-FR" sz="1200" b="0" dirty="0" err="1">
                <a:solidFill>
                  <a:srgbClr val="0000FF"/>
                </a:solidFill>
                <a:effectLst/>
                <a:latin typeface="Consolas" panose="020B0609020204030204" pitchFamily="49" charset="0"/>
              </a:rPr>
              <a:t>true</a:t>
            </a:r>
            <a:r>
              <a:rPr lang="fr-FR" sz="1200" b="0" dirty="0">
                <a:solidFill>
                  <a:srgbClr val="000000"/>
                </a:solidFill>
                <a:effectLst/>
                <a:latin typeface="Consolas" panose="020B0609020204030204" pitchFamily="49" charset="0"/>
              </a:rPr>
              <a:t>,</a:t>
            </a:r>
          </a:p>
          <a:p>
            <a:r>
              <a:rPr lang="fr-FR" sz="1200" b="0" dirty="0">
                <a:solidFill>
                  <a:srgbClr val="000000"/>
                </a:solidFill>
                <a:effectLst/>
                <a:latin typeface="Consolas" panose="020B0609020204030204" pitchFamily="49" charset="0"/>
              </a:rPr>
              <a:t>    },</a:t>
            </a:r>
          </a:p>
          <a:p>
            <a:r>
              <a:rPr lang="fr-FR" sz="1200" b="0" dirty="0">
                <a:solidFill>
                  <a:srgbClr val="000000"/>
                </a:solidFill>
                <a:effectLst/>
                <a:latin typeface="Consolas" panose="020B0609020204030204" pitchFamily="49" charset="0"/>
              </a:rPr>
              <a:t>    () </a:t>
            </a:r>
            <a:r>
              <a:rPr lang="fr-FR" sz="1200" b="0" dirty="0">
                <a:solidFill>
                  <a:srgbClr val="0000FF"/>
                </a:solidFill>
                <a:effectLst/>
                <a:latin typeface="Consolas" panose="020B0609020204030204" pitchFamily="49" charset="0"/>
              </a:rPr>
              <a:t>=&gt;</a:t>
            </a:r>
            <a:r>
              <a:rPr lang="fr-FR" sz="1200" b="0" dirty="0">
                <a:solidFill>
                  <a:srgbClr val="000000"/>
                </a:solidFill>
                <a:effectLst/>
                <a:latin typeface="Consolas" panose="020B0609020204030204" pitchFamily="49" charset="0"/>
              </a:rPr>
              <a:t> {</a:t>
            </a:r>
          </a:p>
          <a:p>
            <a:r>
              <a:rPr lang="fr-FR" sz="1200" b="0" dirty="0">
                <a:solidFill>
                  <a:srgbClr val="000000"/>
                </a:solidFill>
                <a:effectLst/>
                <a:latin typeface="Consolas" panose="020B0609020204030204" pitchFamily="49" charset="0"/>
              </a:rPr>
              <a:t>        console.log(</a:t>
            </a:r>
            <a:r>
              <a:rPr lang="fr-FR" sz="1200" b="0" dirty="0">
                <a:solidFill>
                  <a:srgbClr val="A31515"/>
                </a:solidFill>
                <a:effectLst/>
                <a:latin typeface="Consolas" panose="020B0609020204030204" pitchFamily="49" charset="0"/>
              </a:rPr>
              <a:t>`Produit-Service DB </a:t>
            </a:r>
            <a:r>
              <a:rPr lang="fr-FR" sz="1200" b="0" dirty="0" err="1">
                <a:solidFill>
                  <a:srgbClr val="A31515"/>
                </a:solidFill>
                <a:effectLst/>
                <a:latin typeface="Consolas" panose="020B0609020204030204" pitchFamily="49" charset="0"/>
              </a:rPr>
              <a:t>Connected</a:t>
            </a:r>
            <a:r>
              <a:rPr lang="fr-FR" sz="1200" b="0" dirty="0">
                <a:solidFill>
                  <a:srgbClr val="A31515"/>
                </a:solidFill>
                <a:effectLst/>
                <a:latin typeface="Consolas" panose="020B0609020204030204" pitchFamily="49" charset="0"/>
              </a:rPr>
              <a:t>`</a:t>
            </a:r>
            <a:r>
              <a:rPr lang="fr-FR" sz="1200" b="0" dirty="0">
                <a:solidFill>
                  <a:srgbClr val="000000"/>
                </a:solidFill>
                <a:effectLst/>
                <a:latin typeface="Consolas" panose="020B0609020204030204" pitchFamily="49" charset="0"/>
              </a:rPr>
              <a:t>);</a:t>
            </a:r>
          </a:p>
          <a:p>
            <a:r>
              <a:rPr lang="fr-FR" sz="1200" b="0" dirty="0">
                <a:solidFill>
                  <a:srgbClr val="000000"/>
                </a:solidFill>
                <a:effectLst/>
                <a:latin typeface="Consolas" panose="020B0609020204030204" pitchFamily="49" charset="0"/>
              </a:rPr>
              <a:t>    }</a:t>
            </a:r>
          </a:p>
          <a:p>
            <a:r>
              <a:rPr lang="fr-FR" sz="1200" b="0" dirty="0">
                <a:solidFill>
                  <a:srgbClr val="000000"/>
                </a:solidFill>
                <a:effectLst/>
                <a:latin typeface="Consolas" panose="020B0609020204030204" pitchFamily="49" charset="0"/>
              </a:rPr>
              <a:t>);</a:t>
            </a:r>
          </a:p>
          <a:p>
            <a:r>
              <a:rPr lang="fr-FR" sz="1200" b="1" dirty="0" err="1">
                <a:solidFill>
                  <a:srgbClr val="000000"/>
                </a:solidFill>
                <a:effectLst/>
                <a:latin typeface="Consolas" panose="020B0609020204030204" pitchFamily="49" charset="0"/>
              </a:rPr>
              <a:t>app.post</a:t>
            </a:r>
            <a:r>
              <a:rPr lang="fr-FR" sz="1200" b="1" dirty="0">
                <a:solidFill>
                  <a:srgbClr val="000000"/>
                </a:solidFill>
                <a:effectLst/>
                <a:latin typeface="Consolas" panose="020B0609020204030204" pitchFamily="49" charset="0"/>
              </a:rPr>
              <a:t>(</a:t>
            </a:r>
            <a:r>
              <a:rPr lang="fr-FR" sz="1200" b="1" dirty="0">
                <a:solidFill>
                  <a:srgbClr val="A31515"/>
                </a:solidFill>
                <a:effectLst/>
                <a:latin typeface="Consolas" panose="020B0609020204030204" pitchFamily="49" charset="0"/>
              </a:rPr>
              <a:t>"/produit/ajouter"</a:t>
            </a:r>
            <a:r>
              <a:rPr lang="fr-FR" sz="1200" b="1" dirty="0">
                <a:solidFill>
                  <a:srgbClr val="000000"/>
                </a:solidFill>
                <a:effectLst/>
                <a:latin typeface="Consolas" panose="020B0609020204030204" pitchFamily="49" charset="0"/>
              </a:rPr>
              <a:t>, (</a:t>
            </a:r>
            <a:r>
              <a:rPr lang="fr-FR" sz="1200" b="1" dirty="0" err="1">
                <a:solidFill>
                  <a:srgbClr val="000000"/>
                </a:solidFill>
                <a:effectLst/>
                <a:latin typeface="Consolas" panose="020B0609020204030204" pitchFamily="49" charset="0"/>
              </a:rPr>
              <a:t>req</a:t>
            </a:r>
            <a:r>
              <a:rPr lang="fr-FR" sz="1200" b="1" dirty="0">
                <a:solidFill>
                  <a:srgbClr val="000000"/>
                </a:solidFill>
                <a:effectLst/>
                <a:latin typeface="Consolas" panose="020B0609020204030204" pitchFamily="49" charset="0"/>
              </a:rPr>
              <a:t>, </a:t>
            </a:r>
            <a:r>
              <a:rPr lang="fr-FR" sz="1200" b="1" dirty="0" err="1">
                <a:solidFill>
                  <a:srgbClr val="000000"/>
                </a:solidFill>
                <a:effectLst/>
                <a:latin typeface="Consolas" panose="020B0609020204030204" pitchFamily="49" charset="0"/>
              </a:rPr>
              <a:t>res</a:t>
            </a:r>
            <a:r>
              <a:rPr lang="fr-FR" sz="1200" b="1" dirty="0">
                <a:solidFill>
                  <a:srgbClr val="000000"/>
                </a:solidFill>
                <a:effectLst/>
                <a:latin typeface="Consolas" panose="020B0609020204030204" pitchFamily="49" charset="0"/>
              </a:rPr>
              <a:t>, </a:t>
            </a:r>
            <a:r>
              <a:rPr lang="fr-FR" sz="1200" b="1" dirty="0" err="1">
                <a:solidFill>
                  <a:srgbClr val="000000"/>
                </a:solidFill>
                <a:effectLst/>
                <a:latin typeface="Consolas" panose="020B0609020204030204" pitchFamily="49" charset="0"/>
              </a:rPr>
              <a:t>next</a:t>
            </a:r>
            <a:r>
              <a:rPr lang="fr-FR" sz="1200" b="1" dirty="0">
                <a:solidFill>
                  <a:srgbClr val="000000"/>
                </a:solidFill>
                <a:effectLst/>
                <a:latin typeface="Consolas" panose="020B0609020204030204" pitchFamily="49" charset="0"/>
              </a:rPr>
              <a:t>) </a:t>
            </a:r>
            <a:r>
              <a:rPr lang="fr-FR" sz="1200" b="0" dirty="0">
                <a:solidFill>
                  <a:srgbClr val="0000FF"/>
                </a:solidFill>
                <a:effectLst/>
                <a:latin typeface="Consolas" panose="020B0609020204030204" pitchFamily="49" charset="0"/>
              </a:rPr>
              <a:t>=&gt;</a:t>
            </a:r>
            <a:r>
              <a:rPr lang="fr-FR" sz="1200" b="0" dirty="0">
                <a:solidFill>
                  <a:srgbClr val="000000"/>
                </a:solidFill>
                <a:effectLst/>
                <a:latin typeface="Consolas" panose="020B0609020204030204" pitchFamily="49" charset="0"/>
              </a:rPr>
              <a:t> {</a:t>
            </a:r>
          </a:p>
          <a:p>
            <a:r>
              <a:rPr lang="fr-FR" sz="1200" b="0" dirty="0">
                <a:solidFill>
                  <a:srgbClr val="000000"/>
                </a:solidFill>
                <a:effectLst/>
                <a:latin typeface="Consolas" panose="020B0609020204030204" pitchFamily="49" charset="0"/>
              </a:rPr>
              <a:t>    </a:t>
            </a:r>
            <a:r>
              <a:rPr lang="fr-FR" sz="1200" b="0" dirty="0" err="1">
                <a:solidFill>
                  <a:srgbClr val="0000FF"/>
                </a:solidFill>
                <a:effectLst/>
                <a:latin typeface="Consolas" panose="020B0609020204030204" pitchFamily="49" charset="0"/>
              </a:rPr>
              <a:t>const</a:t>
            </a:r>
            <a:r>
              <a:rPr lang="fr-FR" sz="1200" b="0" dirty="0">
                <a:solidFill>
                  <a:srgbClr val="000000"/>
                </a:solidFill>
                <a:effectLst/>
                <a:latin typeface="Consolas" panose="020B0609020204030204" pitchFamily="49" charset="0"/>
              </a:rPr>
              <a:t> { nom, description, prix } = </a:t>
            </a:r>
            <a:r>
              <a:rPr lang="fr-FR" sz="1200" b="0" dirty="0" err="1">
                <a:solidFill>
                  <a:srgbClr val="000000"/>
                </a:solidFill>
                <a:effectLst/>
                <a:latin typeface="Consolas" panose="020B0609020204030204" pitchFamily="49" charset="0"/>
              </a:rPr>
              <a:t>req.body</a:t>
            </a:r>
            <a:r>
              <a:rPr lang="fr-FR" sz="1200" b="0" dirty="0">
                <a:solidFill>
                  <a:srgbClr val="000000"/>
                </a:solidFill>
                <a:effectLst/>
                <a:latin typeface="Consolas" panose="020B0609020204030204" pitchFamily="49" charset="0"/>
              </a:rPr>
              <a:t>;</a:t>
            </a:r>
          </a:p>
          <a:p>
            <a:r>
              <a:rPr lang="fr-FR" sz="1200" b="0" dirty="0">
                <a:solidFill>
                  <a:srgbClr val="000000"/>
                </a:solidFill>
                <a:effectLst/>
                <a:latin typeface="Consolas" panose="020B0609020204030204" pitchFamily="49" charset="0"/>
              </a:rPr>
              <a:t>    </a:t>
            </a:r>
            <a:r>
              <a:rPr lang="fr-FR" sz="1200" b="0" dirty="0" err="1">
                <a:solidFill>
                  <a:srgbClr val="0000FF"/>
                </a:solidFill>
                <a:effectLst/>
                <a:latin typeface="Consolas" panose="020B0609020204030204" pitchFamily="49" charset="0"/>
              </a:rPr>
              <a:t>const</a:t>
            </a:r>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newProduit</a:t>
            </a:r>
            <a:r>
              <a:rPr lang="fr-FR" sz="1200" b="0" dirty="0">
                <a:solidFill>
                  <a:srgbClr val="000000"/>
                </a:solidFill>
                <a:effectLst/>
                <a:latin typeface="Consolas" panose="020B0609020204030204" pitchFamily="49" charset="0"/>
              </a:rPr>
              <a:t> = </a:t>
            </a:r>
            <a:r>
              <a:rPr lang="fr-FR" sz="1200" b="0" dirty="0">
                <a:solidFill>
                  <a:srgbClr val="0000FF"/>
                </a:solidFill>
                <a:effectLst/>
                <a:latin typeface="Consolas" panose="020B0609020204030204" pitchFamily="49" charset="0"/>
              </a:rPr>
              <a:t>new</a:t>
            </a:r>
            <a:r>
              <a:rPr lang="fr-FR" sz="1200" b="0" dirty="0">
                <a:solidFill>
                  <a:srgbClr val="000000"/>
                </a:solidFill>
                <a:effectLst/>
                <a:latin typeface="Consolas" panose="020B0609020204030204" pitchFamily="49" charset="0"/>
              </a:rPr>
              <a:t> Produit({</a:t>
            </a:r>
          </a:p>
          <a:p>
            <a:r>
              <a:rPr lang="fr-FR" sz="1200" b="0" dirty="0">
                <a:solidFill>
                  <a:srgbClr val="000000"/>
                </a:solidFill>
                <a:effectLst/>
                <a:latin typeface="Consolas" panose="020B0609020204030204" pitchFamily="49" charset="0"/>
              </a:rPr>
              <a:t>        nom,</a:t>
            </a:r>
          </a:p>
          <a:p>
            <a:r>
              <a:rPr lang="fr-FR" sz="1200" b="0" dirty="0">
                <a:solidFill>
                  <a:srgbClr val="000000"/>
                </a:solidFill>
                <a:effectLst/>
                <a:latin typeface="Consolas" panose="020B0609020204030204" pitchFamily="49" charset="0"/>
              </a:rPr>
              <a:t>        description,</a:t>
            </a:r>
          </a:p>
          <a:p>
            <a:r>
              <a:rPr lang="fr-FR" sz="1200" b="0" dirty="0">
                <a:solidFill>
                  <a:srgbClr val="000000"/>
                </a:solidFill>
                <a:effectLst/>
                <a:latin typeface="Consolas" panose="020B0609020204030204" pitchFamily="49" charset="0"/>
              </a:rPr>
              <a:t>        prix</a:t>
            </a:r>
          </a:p>
          <a:p>
            <a:r>
              <a:rPr lang="fr-FR" sz="1200" b="0" dirty="0">
                <a:solidFill>
                  <a:srgbClr val="000000"/>
                </a:solidFill>
                <a:effectLst/>
                <a:latin typeface="Consolas" panose="020B0609020204030204" pitchFamily="49" charset="0"/>
              </a:rPr>
              <a:t>    });</a:t>
            </a:r>
          </a:p>
          <a:p>
            <a:endParaRPr lang="fr-FR" sz="1200" b="0" dirty="0">
              <a:solidFill>
                <a:srgbClr val="000000"/>
              </a:solidFill>
              <a:effectLst/>
              <a:latin typeface="Consolas" panose="020B0609020204030204" pitchFamily="49" charset="0"/>
            </a:endParaRPr>
          </a:p>
          <a:p>
            <a:r>
              <a:rPr lang="fr-FR" sz="1200" b="0" dirty="0">
                <a:solidFill>
                  <a:srgbClr val="008000"/>
                </a:solidFill>
                <a:effectLst/>
                <a:latin typeface="Consolas" panose="020B0609020204030204" pitchFamily="49" charset="0"/>
              </a:rPr>
              <a:t>//La méthode </a:t>
            </a:r>
            <a:r>
              <a:rPr lang="fr-FR" sz="1200" b="0" dirty="0" err="1">
                <a:solidFill>
                  <a:srgbClr val="008000"/>
                </a:solidFill>
                <a:effectLst/>
                <a:latin typeface="Consolas" panose="020B0609020204030204" pitchFamily="49" charset="0"/>
              </a:rPr>
              <a:t>save</a:t>
            </a:r>
            <a:r>
              <a:rPr lang="fr-FR" sz="1200" b="0" dirty="0">
                <a:solidFill>
                  <a:srgbClr val="008000"/>
                </a:solidFill>
                <a:effectLst/>
                <a:latin typeface="Consolas" panose="020B0609020204030204" pitchFamily="49" charset="0"/>
              </a:rPr>
              <a:t>() renvoie une Promise.</a:t>
            </a:r>
          </a:p>
          <a:p>
            <a:r>
              <a:rPr lang="fr-FR" sz="1200" b="0" dirty="0">
                <a:solidFill>
                  <a:srgbClr val="008000"/>
                </a:solidFill>
                <a:effectLst/>
                <a:latin typeface="Consolas" panose="020B0609020204030204" pitchFamily="49" charset="0"/>
              </a:rPr>
              <a:t>//Ainsi, dans le bloc </a:t>
            </a:r>
            <a:r>
              <a:rPr lang="fr-FR" sz="1200" b="0" dirty="0" err="1">
                <a:solidFill>
                  <a:srgbClr val="008000"/>
                </a:solidFill>
                <a:effectLst/>
                <a:latin typeface="Consolas" panose="020B0609020204030204" pitchFamily="49" charset="0"/>
              </a:rPr>
              <a:t>then</a:t>
            </a:r>
            <a:r>
              <a:rPr lang="fr-FR" sz="1200" b="0" dirty="0">
                <a:solidFill>
                  <a:srgbClr val="008000"/>
                </a:solidFill>
                <a:effectLst/>
                <a:latin typeface="Consolas" panose="020B0609020204030204" pitchFamily="49" charset="0"/>
              </a:rPr>
              <a:t>(), nous renverrons une réponse de réussite avec un code 201 de réussite.</a:t>
            </a:r>
            <a:endParaRPr lang="fr-FR" sz="1200" b="0" dirty="0">
              <a:solidFill>
                <a:srgbClr val="000000"/>
              </a:solidFill>
              <a:effectLst/>
              <a:latin typeface="Consolas" panose="020B0609020204030204" pitchFamily="49" charset="0"/>
            </a:endParaRPr>
          </a:p>
          <a:p>
            <a:r>
              <a:rPr lang="fr-FR" sz="1200" b="0" dirty="0">
                <a:solidFill>
                  <a:srgbClr val="008000"/>
                </a:solidFill>
                <a:effectLst/>
                <a:latin typeface="Consolas" panose="020B0609020204030204" pitchFamily="49" charset="0"/>
              </a:rPr>
              <a:t>//Dans le bloc catch () , nous renverrons une réponse avec l'erreur générée par </a:t>
            </a:r>
            <a:r>
              <a:rPr lang="fr-FR" sz="1200" b="0" dirty="0" err="1">
                <a:solidFill>
                  <a:srgbClr val="008000"/>
                </a:solidFill>
                <a:effectLst/>
                <a:latin typeface="Consolas" panose="020B0609020204030204" pitchFamily="49" charset="0"/>
              </a:rPr>
              <a:t>Mongoose</a:t>
            </a:r>
            <a:r>
              <a:rPr lang="fr-FR" sz="1200" b="0" dirty="0">
                <a:solidFill>
                  <a:srgbClr val="008000"/>
                </a:solidFill>
                <a:effectLst/>
                <a:latin typeface="Consolas" panose="020B0609020204030204" pitchFamily="49" charset="0"/>
              </a:rPr>
              <a:t> ainsi qu'un code d'erreur 400.</a:t>
            </a:r>
          </a:p>
          <a:p>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newProduit.save</a:t>
            </a:r>
            <a:r>
              <a:rPr lang="fr-FR" sz="1200" b="0" dirty="0">
                <a:solidFill>
                  <a:srgbClr val="000000"/>
                </a:solidFill>
                <a:effectLst/>
                <a:latin typeface="Consolas" panose="020B0609020204030204" pitchFamily="49" charset="0"/>
              </a:rPr>
              <a:t>() </a:t>
            </a:r>
          </a:p>
          <a:p>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then</a:t>
            </a:r>
            <a:r>
              <a:rPr lang="fr-FR" sz="1200" b="0" dirty="0">
                <a:solidFill>
                  <a:srgbClr val="000000"/>
                </a:solidFill>
                <a:effectLst/>
                <a:latin typeface="Consolas" panose="020B0609020204030204" pitchFamily="49" charset="0"/>
              </a:rPr>
              <a:t>(produit </a:t>
            </a:r>
            <a:r>
              <a:rPr lang="fr-FR" sz="1200" b="0" dirty="0">
                <a:solidFill>
                  <a:srgbClr val="0000FF"/>
                </a:solidFill>
                <a:effectLst/>
                <a:latin typeface="Consolas" panose="020B0609020204030204" pitchFamily="49" charset="0"/>
              </a:rPr>
              <a:t>=&gt;</a:t>
            </a:r>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res.status</a:t>
            </a:r>
            <a:r>
              <a:rPr lang="fr-FR" sz="1200" b="0" dirty="0">
                <a:solidFill>
                  <a:srgbClr val="000000"/>
                </a:solidFill>
                <a:effectLst/>
                <a:latin typeface="Consolas" panose="020B0609020204030204" pitchFamily="49" charset="0"/>
              </a:rPr>
              <a:t>(</a:t>
            </a:r>
            <a:r>
              <a:rPr lang="fr-FR" sz="1200" b="0" dirty="0">
                <a:solidFill>
                  <a:srgbClr val="098658"/>
                </a:solidFill>
                <a:effectLst/>
                <a:latin typeface="Consolas" panose="020B0609020204030204" pitchFamily="49" charset="0"/>
              </a:rPr>
              <a:t>201</a:t>
            </a:r>
            <a:r>
              <a:rPr lang="fr-FR" sz="1200" b="0" dirty="0">
                <a:solidFill>
                  <a:srgbClr val="000000"/>
                </a:solidFill>
                <a:effectLst/>
                <a:latin typeface="Consolas" panose="020B0609020204030204" pitchFamily="49" charset="0"/>
              </a:rPr>
              <a:t>).</a:t>
            </a:r>
            <a:r>
              <a:rPr lang="fr-FR" sz="1200" b="0" dirty="0" err="1">
                <a:solidFill>
                  <a:srgbClr val="000000"/>
                </a:solidFill>
                <a:effectLst/>
                <a:latin typeface="Consolas" panose="020B0609020204030204" pitchFamily="49" charset="0"/>
              </a:rPr>
              <a:t>json</a:t>
            </a:r>
            <a:r>
              <a:rPr lang="fr-FR" sz="1200" b="0" dirty="0">
                <a:solidFill>
                  <a:srgbClr val="000000"/>
                </a:solidFill>
                <a:effectLst/>
                <a:latin typeface="Consolas" panose="020B0609020204030204" pitchFamily="49" charset="0"/>
              </a:rPr>
              <a:t>(produit))</a:t>
            </a:r>
          </a:p>
          <a:p>
            <a:r>
              <a:rPr lang="fr-FR" sz="1200" b="0" dirty="0">
                <a:solidFill>
                  <a:srgbClr val="000000"/>
                </a:solidFill>
                <a:effectLst/>
                <a:latin typeface="Consolas" panose="020B0609020204030204" pitchFamily="49" charset="0"/>
              </a:rPr>
              <a:t>        .catch(</a:t>
            </a:r>
            <a:r>
              <a:rPr lang="fr-FR" sz="1200" b="0" dirty="0" err="1">
                <a:solidFill>
                  <a:srgbClr val="000000"/>
                </a:solidFill>
                <a:effectLst/>
                <a:latin typeface="Consolas" panose="020B0609020204030204" pitchFamily="49" charset="0"/>
              </a:rPr>
              <a:t>error</a:t>
            </a:r>
            <a:r>
              <a:rPr lang="fr-FR" sz="1200" b="0" dirty="0">
                <a:solidFill>
                  <a:srgbClr val="000000"/>
                </a:solidFill>
                <a:effectLst/>
                <a:latin typeface="Consolas" panose="020B0609020204030204" pitchFamily="49" charset="0"/>
              </a:rPr>
              <a:t> </a:t>
            </a:r>
            <a:r>
              <a:rPr lang="fr-FR" sz="1200" b="0" dirty="0">
                <a:solidFill>
                  <a:srgbClr val="0000FF"/>
                </a:solidFill>
                <a:effectLst/>
                <a:latin typeface="Consolas" panose="020B0609020204030204" pitchFamily="49" charset="0"/>
              </a:rPr>
              <a:t>=&gt;</a:t>
            </a:r>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res.status</a:t>
            </a:r>
            <a:r>
              <a:rPr lang="fr-FR" sz="1200" b="0" dirty="0">
                <a:solidFill>
                  <a:srgbClr val="000000"/>
                </a:solidFill>
                <a:effectLst/>
                <a:latin typeface="Consolas" panose="020B0609020204030204" pitchFamily="49" charset="0"/>
              </a:rPr>
              <a:t>(</a:t>
            </a:r>
            <a:r>
              <a:rPr lang="fr-FR" sz="1200" b="0" dirty="0">
                <a:solidFill>
                  <a:srgbClr val="098658"/>
                </a:solidFill>
                <a:effectLst/>
                <a:latin typeface="Consolas" panose="020B0609020204030204" pitchFamily="49" charset="0"/>
              </a:rPr>
              <a:t>400</a:t>
            </a:r>
            <a:r>
              <a:rPr lang="fr-FR" sz="1200" b="0" dirty="0">
                <a:solidFill>
                  <a:srgbClr val="000000"/>
                </a:solidFill>
                <a:effectLst/>
                <a:latin typeface="Consolas" panose="020B0609020204030204" pitchFamily="49" charset="0"/>
              </a:rPr>
              <a:t>).</a:t>
            </a:r>
            <a:r>
              <a:rPr lang="fr-FR" sz="1200" b="0" dirty="0" err="1">
                <a:solidFill>
                  <a:srgbClr val="000000"/>
                </a:solidFill>
                <a:effectLst/>
                <a:latin typeface="Consolas" panose="020B0609020204030204" pitchFamily="49" charset="0"/>
              </a:rPr>
              <a:t>json</a:t>
            </a:r>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error</a:t>
            </a:r>
            <a:r>
              <a:rPr lang="fr-FR" sz="1200" b="0" dirty="0">
                <a:solidFill>
                  <a:srgbClr val="000000"/>
                </a:solidFill>
                <a:effectLst/>
                <a:latin typeface="Consolas" panose="020B0609020204030204" pitchFamily="49" charset="0"/>
              </a:rPr>
              <a:t> }));</a:t>
            </a:r>
          </a:p>
          <a:p>
            <a:r>
              <a:rPr lang="fr-FR" sz="1200" b="0" dirty="0">
                <a:solidFill>
                  <a:srgbClr val="000000"/>
                </a:solidFill>
                <a:effectLst/>
                <a:latin typeface="Consolas" panose="020B0609020204030204" pitchFamily="49" charset="0"/>
              </a:rPr>
              <a:t>});</a:t>
            </a:r>
          </a:p>
          <a:p>
            <a:br>
              <a:rPr lang="fr-FR" sz="1200" b="0" dirty="0">
                <a:solidFill>
                  <a:srgbClr val="000000"/>
                </a:solidFill>
                <a:effectLst/>
                <a:latin typeface="Consolas" panose="020B0609020204030204" pitchFamily="49" charset="0"/>
              </a:rPr>
            </a:br>
            <a:br>
              <a:rPr lang="fr-FR" sz="1200" b="0" dirty="0">
                <a:solidFill>
                  <a:srgbClr val="000000"/>
                </a:solidFill>
                <a:effectLst/>
                <a:latin typeface="Consolas" panose="020B0609020204030204" pitchFamily="49" charset="0"/>
              </a:rPr>
            </a:br>
            <a:r>
              <a:rPr lang="fr-FR" sz="1200" b="1" dirty="0" err="1">
                <a:solidFill>
                  <a:srgbClr val="000000"/>
                </a:solidFill>
                <a:effectLst/>
                <a:latin typeface="Consolas" panose="020B0609020204030204" pitchFamily="49" charset="0"/>
              </a:rPr>
              <a:t>app.get</a:t>
            </a:r>
            <a:r>
              <a:rPr lang="fr-FR" sz="1200" b="1" dirty="0">
                <a:solidFill>
                  <a:srgbClr val="000000"/>
                </a:solidFill>
                <a:effectLst/>
                <a:latin typeface="Consolas" panose="020B0609020204030204" pitchFamily="49" charset="0"/>
              </a:rPr>
              <a:t>(</a:t>
            </a:r>
            <a:r>
              <a:rPr lang="fr-FR" sz="1200" b="1" dirty="0">
                <a:solidFill>
                  <a:srgbClr val="A31515"/>
                </a:solidFill>
                <a:effectLst/>
                <a:latin typeface="Consolas" panose="020B0609020204030204" pitchFamily="49" charset="0"/>
              </a:rPr>
              <a:t>"/produit/acheter"</a:t>
            </a:r>
            <a:r>
              <a:rPr lang="fr-FR" sz="1200" b="1" dirty="0">
                <a:solidFill>
                  <a:srgbClr val="000000"/>
                </a:solidFill>
                <a:effectLst/>
                <a:latin typeface="Consolas" panose="020B0609020204030204" pitchFamily="49" charset="0"/>
              </a:rPr>
              <a:t>, (</a:t>
            </a:r>
            <a:r>
              <a:rPr lang="fr-FR" sz="1200" b="1" dirty="0" err="1">
                <a:solidFill>
                  <a:srgbClr val="000000"/>
                </a:solidFill>
                <a:effectLst/>
                <a:latin typeface="Consolas" panose="020B0609020204030204" pitchFamily="49" charset="0"/>
              </a:rPr>
              <a:t>req</a:t>
            </a:r>
            <a:r>
              <a:rPr lang="fr-FR" sz="1200" b="1" dirty="0">
                <a:solidFill>
                  <a:srgbClr val="000000"/>
                </a:solidFill>
                <a:effectLst/>
                <a:latin typeface="Consolas" panose="020B0609020204030204" pitchFamily="49" charset="0"/>
              </a:rPr>
              <a:t>, </a:t>
            </a:r>
            <a:r>
              <a:rPr lang="fr-FR" sz="1200" b="1" dirty="0" err="1">
                <a:solidFill>
                  <a:srgbClr val="000000"/>
                </a:solidFill>
                <a:effectLst/>
                <a:latin typeface="Consolas" panose="020B0609020204030204" pitchFamily="49" charset="0"/>
              </a:rPr>
              <a:t>res</a:t>
            </a:r>
            <a:r>
              <a:rPr lang="fr-FR" sz="1200" b="1" dirty="0">
                <a:solidFill>
                  <a:srgbClr val="000000"/>
                </a:solidFill>
                <a:effectLst/>
                <a:latin typeface="Consolas" panose="020B0609020204030204" pitchFamily="49" charset="0"/>
              </a:rPr>
              <a:t>, </a:t>
            </a:r>
            <a:r>
              <a:rPr lang="fr-FR" sz="1200" b="1" dirty="0" err="1">
                <a:solidFill>
                  <a:srgbClr val="000000"/>
                </a:solidFill>
                <a:effectLst/>
                <a:latin typeface="Consolas" panose="020B0609020204030204" pitchFamily="49" charset="0"/>
              </a:rPr>
              <a:t>next</a:t>
            </a:r>
            <a:r>
              <a:rPr lang="fr-FR" sz="1200" b="1" dirty="0">
                <a:solidFill>
                  <a:srgbClr val="000000"/>
                </a:solidFill>
                <a:effectLst/>
                <a:latin typeface="Consolas" panose="020B0609020204030204" pitchFamily="49" charset="0"/>
              </a:rPr>
              <a:t>) </a:t>
            </a:r>
            <a:r>
              <a:rPr lang="fr-FR" sz="1200" b="0" dirty="0">
                <a:solidFill>
                  <a:srgbClr val="0000FF"/>
                </a:solidFill>
                <a:effectLst/>
                <a:latin typeface="Consolas" panose="020B0609020204030204" pitchFamily="49" charset="0"/>
              </a:rPr>
              <a:t>=&gt;</a:t>
            </a:r>
            <a:r>
              <a:rPr lang="fr-FR" sz="1200" b="0" dirty="0">
                <a:solidFill>
                  <a:srgbClr val="000000"/>
                </a:solidFill>
                <a:effectLst/>
                <a:latin typeface="Consolas" panose="020B0609020204030204" pitchFamily="49" charset="0"/>
              </a:rPr>
              <a:t> {</a:t>
            </a:r>
          </a:p>
          <a:p>
            <a:r>
              <a:rPr lang="fr-FR" sz="1200" b="0" dirty="0">
                <a:solidFill>
                  <a:srgbClr val="000000"/>
                </a:solidFill>
                <a:effectLst/>
                <a:latin typeface="Consolas" panose="020B0609020204030204" pitchFamily="49" charset="0"/>
              </a:rPr>
              <a:t>    </a:t>
            </a:r>
            <a:r>
              <a:rPr lang="fr-FR" sz="1200" b="0" dirty="0" err="1">
                <a:solidFill>
                  <a:srgbClr val="0000FF"/>
                </a:solidFill>
                <a:effectLst/>
                <a:latin typeface="Consolas" panose="020B0609020204030204" pitchFamily="49" charset="0"/>
              </a:rPr>
              <a:t>const</a:t>
            </a:r>
            <a:r>
              <a:rPr lang="fr-FR" sz="1200" b="0" dirty="0">
                <a:solidFill>
                  <a:srgbClr val="000000"/>
                </a:solidFill>
                <a:effectLst/>
                <a:latin typeface="Consolas" panose="020B0609020204030204" pitchFamily="49" charset="0"/>
              </a:rPr>
              <a:t> { </a:t>
            </a:r>
            <a:r>
              <a:rPr lang="fr-FR" sz="1200" b="0" dirty="0" err="1">
                <a:solidFill>
                  <a:srgbClr val="000000"/>
                </a:solidFill>
                <a:effectLst/>
                <a:latin typeface="Consolas" panose="020B0609020204030204" pitchFamily="49" charset="0"/>
              </a:rPr>
              <a:t>ids</a:t>
            </a:r>
            <a:r>
              <a:rPr lang="fr-FR" sz="1200" b="0" dirty="0">
                <a:solidFill>
                  <a:srgbClr val="000000"/>
                </a:solidFill>
                <a:effectLst/>
                <a:latin typeface="Consolas" panose="020B0609020204030204" pitchFamily="49" charset="0"/>
              </a:rPr>
              <a:t> } = </a:t>
            </a:r>
            <a:r>
              <a:rPr lang="fr-FR" sz="1200" b="0" dirty="0" err="1">
                <a:solidFill>
                  <a:srgbClr val="000000"/>
                </a:solidFill>
                <a:effectLst/>
                <a:latin typeface="Consolas" panose="020B0609020204030204" pitchFamily="49" charset="0"/>
              </a:rPr>
              <a:t>req.body</a:t>
            </a:r>
            <a:r>
              <a:rPr lang="fr-FR" sz="1200" b="0" dirty="0">
                <a:solidFill>
                  <a:srgbClr val="000000"/>
                </a:solidFill>
                <a:effectLst/>
                <a:latin typeface="Consolas" panose="020B0609020204030204" pitchFamily="49" charset="0"/>
              </a:rPr>
              <a:t>;</a:t>
            </a:r>
          </a:p>
          <a:p>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Produit.find</a:t>
            </a:r>
            <a:r>
              <a:rPr lang="fr-FR" sz="1200" b="0" dirty="0">
                <a:solidFill>
                  <a:srgbClr val="000000"/>
                </a:solidFill>
                <a:effectLst/>
                <a:latin typeface="Consolas" panose="020B0609020204030204" pitchFamily="49" charset="0"/>
              </a:rPr>
              <a:t>({ _id: { $in: </a:t>
            </a:r>
            <a:r>
              <a:rPr lang="fr-FR" sz="1200" b="0" dirty="0" err="1">
                <a:solidFill>
                  <a:srgbClr val="000000"/>
                </a:solidFill>
                <a:effectLst/>
                <a:latin typeface="Consolas" panose="020B0609020204030204" pitchFamily="49" charset="0"/>
              </a:rPr>
              <a:t>ids</a:t>
            </a:r>
            <a:r>
              <a:rPr lang="fr-FR" sz="1200" b="0" dirty="0">
                <a:solidFill>
                  <a:srgbClr val="000000"/>
                </a:solidFill>
                <a:effectLst/>
                <a:latin typeface="Consolas" panose="020B0609020204030204" pitchFamily="49" charset="0"/>
              </a:rPr>
              <a:t> } })</a:t>
            </a:r>
          </a:p>
          <a:p>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then</a:t>
            </a:r>
            <a:r>
              <a:rPr lang="fr-FR" sz="1200" b="0" dirty="0">
                <a:solidFill>
                  <a:srgbClr val="000000"/>
                </a:solidFill>
                <a:effectLst/>
                <a:latin typeface="Consolas" panose="020B0609020204030204" pitchFamily="49" charset="0"/>
              </a:rPr>
              <a:t>(produits </a:t>
            </a:r>
            <a:r>
              <a:rPr lang="fr-FR" sz="1200" b="0" dirty="0">
                <a:solidFill>
                  <a:srgbClr val="0000FF"/>
                </a:solidFill>
                <a:effectLst/>
                <a:latin typeface="Consolas" panose="020B0609020204030204" pitchFamily="49" charset="0"/>
              </a:rPr>
              <a:t>=&gt;</a:t>
            </a:r>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res.status</a:t>
            </a:r>
            <a:r>
              <a:rPr lang="fr-FR" sz="1200" b="0" dirty="0">
                <a:solidFill>
                  <a:srgbClr val="000000"/>
                </a:solidFill>
                <a:effectLst/>
                <a:latin typeface="Consolas" panose="020B0609020204030204" pitchFamily="49" charset="0"/>
              </a:rPr>
              <a:t>(</a:t>
            </a:r>
            <a:r>
              <a:rPr lang="fr-FR" sz="1200" b="0" dirty="0">
                <a:solidFill>
                  <a:srgbClr val="098658"/>
                </a:solidFill>
                <a:effectLst/>
                <a:latin typeface="Consolas" panose="020B0609020204030204" pitchFamily="49" charset="0"/>
              </a:rPr>
              <a:t>201</a:t>
            </a:r>
            <a:r>
              <a:rPr lang="fr-FR" sz="1200" b="0" dirty="0">
                <a:solidFill>
                  <a:srgbClr val="000000"/>
                </a:solidFill>
                <a:effectLst/>
                <a:latin typeface="Consolas" panose="020B0609020204030204" pitchFamily="49" charset="0"/>
              </a:rPr>
              <a:t>).</a:t>
            </a:r>
            <a:r>
              <a:rPr lang="fr-FR" sz="1200" b="0" dirty="0" err="1">
                <a:solidFill>
                  <a:srgbClr val="000000"/>
                </a:solidFill>
                <a:effectLst/>
                <a:latin typeface="Consolas" panose="020B0609020204030204" pitchFamily="49" charset="0"/>
              </a:rPr>
              <a:t>json</a:t>
            </a:r>
            <a:r>
              <a:rPr lang="fr-FR" sz="1200" b="0" dirty="0">
                <a:solidFill>
                  <a:srgbClr val="000000"/>
                </a:solidFill>
                <a:effectLst/>
                <a:latin typeface="Consolas" panose="020B0609020204030204" pitchFamily="49" charset="0"/>
              </a:rPr>
              <a:t>(produits))</a:t>
            </a:r>
          </a:p>
          <a:p>
            <a:r>
              <a:rPr lang="fr-FR" sz="1200" b="0" dirty="0">
                <a:solidFill>
                  <a:srgbClr val="000000"/>
                </a:solidFill>
                <a:effectLst/>
                <a:latin typeface="Consolas" panose="020B0609020204030204" pitchFamily="49" charset="0"/>
              </a:rPr>
              <a:t>        .catch(</a:t>
            </a:r>
            <a:r>
              <a:rPr lang="fr-FR" sz="1200" b="0" dirty="0" err="1">
                <a:solidFill>
                  <a:srgbClr val="000000"/>
                </a:solidFill>
                <a:effectLst/>
                <a:latin typeface="Consolas" panose="020B0609020204030204" pitchFamily="49" charset="0"/>
              </a:rPr>
              <a:t>error</a:t>
            </a:r>
            <a:r>
              <a:rPr lang="fr-FR" sz="1200" b="0" dirty="0">
                <a:solidFill>
                  <a:srgbClr val="000000"/>
                </a:solidFill>
                <a:effectLst/>
                <a:latin typeface="Consolas" panose="020B0609020204030204" pitchFamily="49" charset="0"/>
              </a:rPr>
              <a:t> </a:t>
            </a:r>
            <a:r>
              <a:rPr lang="fr-FR" sz="1200" b="0" dirty="0">
                <a:solidFill>
                  <a:srgbClr val="0000FF"/>
                </a:solidFill>
                <a:effectLst/>
                <a:latin typeface="Consolas" panose="020B0609020204030204" pitchFamily="49" charset="0"/>
              </a:rPr>
              <a:t>=&gt;</a:t>
            </a:r>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res.status</a:t>
            </a:r>
            <a:r>
              <a:rPr lang="fr-FR" sz="1200" b="0" dirty="0">
                <a:solidFill>
                  <a:srgbClr val="000000"/>
                </a:solidFill>
                <a:effectLst/>
                <a:latin typeface="Consolas" panose="020B0609020204030204" pitchFamily="49" charset="0"/>
              </a:rPr>
              <a:t>(</a:t>
            </a:r>
            <a:r>
              <a:rPr lang="fr-FR" sz="1200" b="0" dirty="0">
                <a:solidFill>
                  <a:srgbClr val="098658"/>
                </a:solidFill>
                <a:effectLst/>
                <a:latin typeface="Consolas" panose="020B0609020204030204" pitchFamily="49" charset="0"/>
              </a:rPr>
              <a:t>400</a:t>
            </a:r>
            <a:r>
              <a:rPr lang="fr-FR" sz="1200" b="0" dirty="0">
                <a:solidFill>
                  <a:srgbClr val="000000"/>
                </a:solidFill>
                <a:effectLst/>
                <a:latin typeface="Consolas" panose="020B0609020204030204" pitchFamily="49" charset="0"/>
              </a:rPr>
              <a:t>).</a:t>
            </a:r>
            <a:r>
              <a:rPr lang="fr-FR" sz="1200" b="0" dirty="0" err="1">
                <a:solidFill>
                  <a:srgbClr val="000000"/>
                </a:solidFill>
                <a:effectLst/>
                <a:latin typeface="Consolas" panose="020B0609020204030204" pitchFamily="49" charset="0"/>
              </a:rPr>
              <a:t>json</a:t>
            </a:r>
            <a:r>
              <a:rPr lang="fr-FR" sz="1200" b="0" dirty="0">
                <a:solidFill>
                  <a:srgbClr val="000000"/>
                </a:solidFill>
                <a:effectLst/>
                <a:latin typeface="Consolas" panose="020B0609020204030204" pitchFamily="49" charset="0"/>
              </a:rPr>
              <a:t>({ </a:t>
            </a:r>
            <a:r>
              <a:rPr lang="fr-FR" sz="1200" b="0" dirty="0" err="1">
                <a:solidFill>
                  <a:srgbClr val="000000"/>
                </a:solidFill>
                <a:effectLst/>
                <a:latin typeface="Consolas" panose="020B0609020204030204" pitchFamily="49" charset="0"/>
              </a:rPr>
              <a:t>error</a:t>
            </a:r>
            <a:r>
              <a:rPr lang="fr-FR" sz="1200" b="0" dirty="0">
                <a:solidFill>
                  <a:srgbClr val="000000"/>
                </a:solidFill>
                <a:effectLst/>
                <a:latin typeface="Consolas" panose="020B0609020204030204" pitchFamily="49" charset="0"/>
              </a:rPr>
              <a:t> }));</a:t>
            </a:r>
          </a:p>
          <a:p>
            <a:br>
              <a:rPr lang="fr-FR" sz="1200" b="0" dirty="0">
                <a:solidFill>
                  <a:srgbClr val="000000"/>
                </a:solidFill>
                <a:effectLst/>
                <a:latin typeface="Consolas" panose="020B0609020204030204" pitchFamily="49" charset="0"/>
              </a:rPr>
            </a:br>
            <a:r>
              <a:rPr lang="fr-FR" sz="1200" b="0" dirty="0">
                <a:solidFill>
                  <a:srgbClr val="000000"/>
                </a:solidFill>
                <a:effectLst/>
                <a:latin typeface="Consolas" panose="020B0609020204030204" pitchFamily="49" charset="0"/>
              </a:rPr>
              <a:t>});</a:t>
            </a:r>
          </a:p>
          <a:p>
            <a:br>
              <a:rPr lang="fr-FR" sz="1200" b="0" dirty="0">
                <a:solidFill>
                  <a:srgbClr val="000000"/>
                </a:solidFill>
                <a:effectLst/>
                <a:latin typeface="Consolas" panose="020B0609020204030204" pitchFamily="49" charset="0"/>
              </a:rPr>
            </a:br>
            <a:r>
              <a:rPr lang="fr-FR" sz="1200" b="0" dirty="0" err="1">
                <a:solidFill>
                  <a:srgbClr val="000000"/>
                </a:solidFill>
                <a:effectLst/>
                <a:latin typeface="Consolas" panose="020B0609020204030204" pitchFamily="49" charset="0"/>
              </a:rPr>
              <a:t>app.listen</a:t>
            </a:r>
            <a:r>
              <a:rPr lang="fr-FR" sz="1200" b="0" dirty="0">
                <a:solidFill>
                  <a:srgbClr val="000000"/>
                </a:solidFill>
                <a:effectLst/>
                <a:latin typeface="Consolas" panose="020B0609020204030204" pitchFamily="49" charset="0"/>
              </a:rPr>
              <a:t>(PORT, () </a:t>
            </a:r>
            <a:r>
              <a:rPr lang="fr-FR" sz="1200" b="0" dirty="0">
                <a:solidFill>
                  <a:srgbClr val="0000FF"/>
                </a:solidFill>
                <a:effectLst/>
                <a:latin typeface="Consolas" panose="020B0609020204030204" pitchFamily="49" charset="0"/>
              </a:rPr>
              <a:t>=&gt;</a:t>
            </a:r>
            <a:r>
              <a:rPr lang="fr-FR" sz="1200" b="0" dirty="0">
                <a:solidFill>
                  <a:srgbClr val="000000"/>
                </a:solidFill>
                <a:effectLst/>
                <a:latin typeface="Consolas" panose="020B0609020204030204" pitchFamily="49" charset="0"/>
              </a:rPr>
              <a:t> {</a:t>
            </a:r>
          </a:p>
          <a:p>
            <a:r>
              <a:rPr lang="fr-FR" sz="1200" b="0" dirty="0">
                <a:solidFill>
                  <a:srgbClr val="000000"/>
                </a:solidFill>
                <a:effectLst/>
                <a:latin typeface="Consolas" panose="020B0609020204030204" pitchFamily="49" charset="0"/>
              </a:rPr>
              <a:t>    console.log(</a:t>
            </a:r>
            <a:r>
              <a:rPr lang="fr-FR" sz="1200" b="0" dirty="0">
                <a:solidFill>
                  <a:srgbClr val="A31515"/>
                </a:solidFill>
                <a:effectLst/>
                <a:latin typeface="Consolas" panose="020B0609020204030204" pitchFamily="49" charset="0"/>
              </a:rPr>
              <a:t>`Product-Service at </a:t>
            </a:r>
            <a:r>
              <a:rPr lang="fr-FR" sz="1200" b="0" dirty="0">
                <a:solidFill>
                  <a:srgbClr val="0000FF"/>
                </a:solidFill>
                <a:effectLst/>
                <a:latin typeface="Consolas" panose="020B0609020204030204" pitchFamily="49" charset="0"/>
              </a:rPr>
              <a:t>${</a:t>
            </a:r>
            <a:r>
              <a:rPr lang="fr-FR" sz="1200" b="0" dirty="0">
                <a:solidFill>
                  <a:srgbClr val="000000"/>
                </a:solidFill>
                <a:effectLst/>
                <a:latin typeface="Consolas" panose="020B0609020204030204" pitchFamily="49" charset="0"/>
              </a:rPr>
              <a:t>PORT</a:t>
            </a:r>
            <a:r>
              <a:rPr lang="fr-FR" sz="1200" b="0" dirty="0">
                <a:solidFill>
                  <a:srgbClr val="0000FF"/>
                </a:solidFill>
                <a:effectLst/>
                <a:latin typeface="Consolas" panose="020B0609020204030204" pitchFamily="49" charset="0"/>
              </a:rPr>
              <a:t>}</a:t>
            </a:r>
            <a:r>
              <a:rPr lang="fr-FR" sz="1200" b="0" dirty="0">
                <a:solidFill>
                  <a:srgbClr val="A31515"/>
                </a:solidFill>
                <a:effectLst/>
                <a:latin typeface="Consolas" panose="020B0609020204030204" pitchFamily="49" charset="0"/>
              </a:rPr>
              <a:t>`</a:t>
            </a:r>
            <a:r>
              <a:rPr lang="fr-FR" sz="1200" b="0" dirty="0">
                <a:solidFill>
                  <a:srgbClr val="000000"/>
                </a:solidFill>
                <a:effectLst/>
                <a:latin typeface="Consolas" panose="020B0609020204030204" pitchFamily="49" charset="0"/>
              </a:rPr>
              <a:t>);</a:t>
            </a:r>
          </a:p>
          <a:p>
            <a:r>
              <a:rPr lang="fr-FR" sz="1200"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3776323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57809"/>
            <a:ext cx="10526713" cy="50901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MA" sz="1600" b="1" u="sng" dirty="0"/>
              <a:t>4. Tester l’API exposée par le service : Publication-service : </a:t>
            </a:r>
            <a:endParaRPr lang="fr-MA" sz="1600" dirty="0"/>
          </a:p>
          <a:p>
            <a:pPr lvl="1"/>
            <a:r>
              <a:rPr lang="fr-MA" sz="1600" dirty="0"/>
              <a:t>On peut démarrer le service publication en tapant : </a:t>
            </a:r>
            <a:r>
              <a:rPr lang="fr-MA" sz="1600" dirty="0" err="1"/>
              <a:t>npm</a:t>
            </a:r>
            <a:r>
              <a:rPr lang="fr-MA" sz="1600" dirty="0"/>
              <a:t> start (et l’arrêter en tapant </a:t>
            </a:r>
            <a:r>
              <a:rPr lang="fr-MA" sz="1600" dirty="0" err="1"/>
              <a:t>ctr+c</a:t>
            </a:r>
            <a:r>
              <a:rPr lang="fr-MA" sz="1600" dirty="0"/>
              <a:t>)</a:t>
            </a:r>
          </a:p>
          <a:p>
            <a:pPr lvl="1"/>
            <a:r>
              <a:rPr lang="fr-MA" sz="1600" dirty="0"/>
              <a:t>A l’aide de Postman, Créer une requête POST en utilisant l’URL</a:t>
            </a:r>
            <a:r>
              <a:rPr lang="fr-MA" sz="1600" b="1" i="1" dirty="0"/>
              <a:t> localhost:4000/publication/</a:t>
            </a:r>
            <a:r>
              <a:rPr lang="fr-MA" sz="1600" b="1" i="1" dirty="0" err="1"/>
              <a:t>create</a:t>
            </a:r>
            <a:endParaRPr lang="fr-MA" sz="1600" b="1" i="1" dirty="0"/>
          </a:p>
          <a:p>
            <a:pPr lvl="1"/>
            <a:r>
              <a:rPr lang="fr-MA" sz="1600" dirty="0"/>
              <a:t>Sous « Body », choisir l’option « </a:t>
            </a:r>
            <a:r>
              <a:rPr lang="fr-MA" sz="1600" dirty="0" err="1"/>
              <a:t>row</a:t>
            </a:r>
            <a:r>
              <a:rPr lang="fr-MA" sz="1600" dirty="0"/>
              <a:t> » et JSON comme type de données</a:t>
            </a:r>
          </a:p>
          <a:p>
            <a:pPr lvl="1"/>
            <a:r>
              <a:rPr lang="fr-MA" sz="1600" dirty="0"/>
              <a:t>Dans la zone de texte en bas, taper un objet JSON avec un titre et un contenu : </a:t>
            </a:r>
          </a:p>
          <a:p>
            <a:pPr lvl="1"/>
            <a:r>
              <a:rPr lang="fr-MA" sz="1600" dirty="0"/>
              <a:t>Après l’envoi de cette requête, on peut obtenir le résultat ci-après :</a:t>
            </a:r>
          </a:p>
          <a:p>
            <a:pPr lvl="1"/>
            <a:endParaRPr lang="fr-MA" sz="1600" dirty="0"/>
          </a:p>
        </p:txBody>
      </p:sp>
      <p:pic>
        <p:nvPicPr>
          <p:cNvPr id="5" name="Image 4">
            <a:extLst>
              <a:ext uri="{FF2B5EF4-FFF2-40B4-BE49-F238E27FC236}">
                <a16:creationId xmlns:a16="http://schemas.microsoft.com/office/drawing/2014/main" id="{E1339883-912D-86B4-EC0B-99E954E33AD4}"/>
              </a:ext>
            </a:extLst>
          </p:cNvPr>
          <p:cNvPicPr>
            <a:picLocks noChangeAspect="1"/>
          </p:cNvPicPr>
          <p:nvPr/>
        </p:nvPicPr>
        <p:blipFill>
          <a:blip r:embed="rId4"/>
          <a:stretch>
            <a:fillRect/>
          </a:stretch>
        </p:blipFill>
        <p:spPr>
          <a:xfrm>
            <a:off x="3173996" y="3429000"/>
            <a:ext cx="5284204" cy="3047307"/>
          </a:xfrm>
          <a:prstGeom prst="rect">
            <a:avLst/>
          </a:prstGeom>
        </p:spPr>
      </p:pic>
    </p:spTree>
    <p:extLst>
      <p:ext uri="{BB962C8B-B14F-4D97-AF65-F5344CB8AC3E}">
        <p14:creationId xmlns:p14="http://schemas.microsoft.com/office/powerpoint/2010/main" val="2466904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p:cNvSpPr>
            <a:spLocks noGrp="1"/>
          </p:cNvSpPr>
          <p:nvPr>
            <p:ph type="body" sz="quarter" idx="11"/>
          </p:nvPr>
        </p:nvSpPr>
        <p:spPr>
          <a:xfrm>
            <a:off x="190510" y="483304"/>
            <a:ext cx="5064662" cy="735895"/>
          </a:xfrm>
        </p:spPr>
        <p:txBody>
          <a:bodyPr/>
          <a:lstStyle/>
          <a:p>
            <a:pPr>
              <a:spcBef>
                <a:spcPct val="0"/>
              </a:spcBef>
            </a:pPr>
            <a:r>
              <a:rPr lang="fr-FR" sz="2000" dirty="0">
                <a:solidFill>
                  <a:srgbClr val="007842"/>
                </a:solidFill>
                <a:latin typeface="+mj-lt"/>
                <a:ea typeface="+mj-ea"/>
                <a:cs typeface="+mj-cs"/>
              </a:rPr>
              <a:t>1. Définir le cloud </a:t>
            </a:r>
            <a:br>
              <a:rPr lang="fr-FR" sz="2000" dirty="0">
                <a:solidFill>
                  <a:srgbClr val="007842"/>
                </a:solidFill>
                <a:latin typeface="+mj-lt"/>
                <a:ea typeface="+mj-ea"/>
                <a:cs typeface="+mj-cs"/>
              </a:rPr>
            </a:br>
            <a:r>
              <a:rPr lang="fr-FR" sz="2000" dirty="0">
                <a:solidFill>
                  <a:srgbClr val="007842"/>
                </a:solidFill>
                <a:latin typeface="+mj-lt"/>
                <a:ea typeface="+mj-ea"/>
                <a:cs typeface="+mj-cs"/>
              </a:rPr>
              <a:t>Différence entre cloud privé, public et hybride</a:t>
            </a:r>
          </a:p>
        </p:txBody>
      </p:sp>
      <p:sp>
        <p:nvSpPr>
          <p:cNvPr id="11" name="Espace réservé du contenu 10"/>
          <p:cNvSpPr>
            <a:spLocks noGrp="1"/>
          </p:cNvSpPr>
          <p:nvPr>
            <p:ph sz="quarter" idx="12"/>
          </p:nvPr>
        </p:nvSpPr>
        <p:spPr>
          <a:xfrm>
            <a:off x="720000" y="2877776"/>
            <a:ext cx="10791280" cy="2964224"/>
          </a:xfrm>
          <a:solidFill>
            <a:schemeClr val="bg1"/>
          </a:solidFill>
          <a:ln>
            <a:noFill/>
          </a:ln>
        </p:spPr>
        <p:style>
          <a:lnRef idx="1">
            <a:schemeClr val="accent5"/>
          </a:lnRef>
          <a:fillRef idx="2">
            <a:schemeClr val="accent5"/>
          </a:fillRef>
          <a:effectRef idx="1">
            <a:schemeClr val="accent5"/>
          </a:effectRef>
          <a:fontRef idx="minor">
            <a:schemeClr val="dk1"/>
          </a:fontRef>
        </p:style>
        <p:txBody>
          <a:bodyPr/>
          <a:lstStyle/>
          <a:p>
            <a:pPr>
              <a:lnSpc>
                <a:spcPct val="150000"/>
              </a:lnSpc>
            </a:pPr>
            <a:r>
              <a:rPr lang="fr-FR" sz="1600" dirty="0">
                <a:solidFill>
                  <a:schemeClr val="tx1"/>
                </a:solidFill>
              </a:rPr>
              <a:t>Les </a:t>
            </a:r>
            <a:r>
              <a:rPr lang="fr-FR" sz="1600" dirty="0" err="1">
                <a:solidFill>
                  <a:schemeClr val="tx1"/>
                </a:solidFill>
              </a:rPr>
              <a:t>clouds</a:t>
            </a:r>
            <a:r>
              <a:rPr lang="fr-FR" sz="1600" dirty="0">
                <a:solidFill>
                  <a:schemeClr val="tx1"/>
                </a:solidFill>
              </a:rPr>
              <a:t> </a:t>
            </a:r>
            <a:r>
              <a:rPr lang="fr-FR" sz="1600" b="1" dirty="0">
                <a:solidFill>
                  <a:schemeClr val="tx1"/>
                </a:solidFill>
              </a:rPr>
              <a:t>publics</a:t>
            </a:r>
            <a:r>
              <a:rPr lang="fr-FR" sz="1600" dirty="0">
                <a:solidFill>
                  <a:schemeClr val="tx1"/>
                </a:solidFill>
              </a:rPr>
              <a:t> sont généralement des environnements cloud créés à partir d'une infrastructure informatique qui n'appartient pas à l'utilisateur final. </a:t>
            </a:r>
          </a:p>
          <a:p>
            <a:pPr>
              <a:lnSpc>
                <a:spcPct val="150000"/>
              </a:lnSpc>
            </a:pPr>
            <a:r>
              <a:rPr lang="fr-FR" sz="1600" dirty="0">
                <a:solidFill>
                  <a:schemeClr val="tx1"/>
                </a:solidFill>
              </a:rPr>
              <a:t>Alibaba Cloud, Microsoft Azure, Google Cloud, Amazon Web Services (AWS) et IBM Cloud sont les principaux fournisseurs de cloud public.</a:t>
            </a:r>
          </a:p>
          <a:p>
            <a:pPr>
              <a:lnSpc>
                <a:spcPct val="150000"/>
              </a:lnSpc>
            </a:pPr>
            <a:r>
              <a:rPr lang="fr-FR" sz="1600" dirty="0">
                <a:solidFill>
                  <a:schemeClr val="tx1"/>
                </a:solidFill>
              </a:rPr>
              <a:t>Les </a:t>
            </a:r>
            <a:r>
              <a:rPr lang="fr-FR" sz="1600" dirty="0" err="1">
                <a:solidFill>
                  <a:schemeClr val="tx1"/>
                </a:solidFill>
              </a:rPr>
              <a:t>clouds</a:t>
            </a:r>
            <a:r>
              <a:rPr lang="fr-FR" sz="1600" dirty="0">
                <a:solidFill>
                  <a:schemeClr val="tx1"/>
                </a:solidFill>
              </a:rPr>
              <a:t> </a:t>
            </a:r>
            <a:r>
              <a:rPr lang="fr-FR" sz="1600" b="1" dirty="0">
                <a:solidFill>
                  <a:schemeClr val="tx1"/>
                </a:solidFill>
              </a:rPr>
              <a:t>publics</a:t>
            </a:r>
            <a:r>
              <a:rPr lang="fr-FR" sz="1600" dirty="0">
                <a:solidFill>
                  <a:schemeClr val="tx1"/>
                </a:solidFill>
              </a:rPr>
              <a:t> étaient habituellement exécutés hors site, mais les fournisseurs de cloud public proposent désormais des services cloud dans les </a:t>
            </a:r>
            <a:r>
              <a:rPr lang="fr-FR" sz="1600" dirty="0" err="1">
                <a:solidFill>
                  <a:schemeClr val="tx1"/>
                </a:solidFill>
              </a:rPr>
              <a:t>datacenters</a:t>
            </a:r>
            <a:r>
              <a:rPr lang="fr-FR" sz="1600" dirty="0">
                <a:solidFill>
                  <a:schemeClr val="tx1"/>
                </a:solidFill>
              </a:rPr>
              <a:t> de leurs clients, ce qui rend les notions d'emplacement et de propriété obsolètes.</a:t>
            </a:r>
          </a:p>
        </p:txBody>
      </p:sp>
      <p:sp>
        <p:nvSpPr>
          <p:cNvPr id="12" name="Espace réservé du contenu 11"/>
          <p:cNvSpPr>
            <a:spLocks noGrp="1"/>
          </p:cNvSpPr>
          <p:nvPr>
            <p:ph sz="quarter" idx="13"/>
          </p:nvPr>
        </p:nvSpPr>
        <p:spPr>
          <a:xfrm>
            <a:off x="720000" y="1698577"/>
            <a:ext cx="4786720" cy="319714"/>
          </a:xfrm>
        </p:spPr>
        <p:txBody>
          <a:bodyPr/>
          <a:lstStyle/>
          <a:p>
            <a:r>
              <a:rPr lang="fr-MA" sz="1800" dirty="0">
                <a:solidFill>
                  <a:srgbClr val="007842"/>
                </a:solidFill>
              </a:rPr>
              <a:t>Cloud public </a:t>
            </a:r>
            <a:endParaRPr lang="fr-FR" sz="1800" dirty="0">
              <a:solidFill>
                <a:srgbClr val="007842"/>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605" y="1522462"/>
            <a:ext cx="2094230" cy="1312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609" y="1535291"/>
            <a:ext cx="1977071" cy="122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9120" y="1535291"/>
            <a:ext cx="1792287" cy="134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44338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57809"/>
            <a:ext cx="10526713" cy="50901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1"/>
            <a:r>
              <a:rPr lang="fr-MA" sz="1600" dirty="0"/>
              <a:t>On suppose qu’on enregistré dans la collection Produit les deux produits suivants:</a:t>
            </a:r>
          </a:p>
          <a:p>
            <a:pPr lvl="1"/>
            <a:endParaRPr lang="fr-MA" sz="1600" dirty="0"/>
          </a:p>
          <a:p>
            <a:pPr lvl="1"/>
            <a:endParaRPr lang="fr-MA" sz="1600" dirty="0"/>
          </a:p>
          <a:p>
            <a:pPr lvl="1"/>
            <a:endParaRPr lang="fr-MA" sz="1600" dirty="0"/>
          </a:p>
          <a:p>
            <a:pPr lvl="1"/>
            <a:endParaRPr lang="fr-MA" sz="1600" dirty="0"/>
          </a:p>
          <a:p>
            <a:pPr lvl="1"/>
            <a:endParaRPr lang="fr-MA" sz="1600" dirty="0"/>
          </a:p>
          <a:p>
            <a:pPr lvl="1"/>
            <a:endParaRPr lang="fr-MA" sz="1600" dirty="0"/>
          </a:p>
          <a:p>
            <a:pPr lvl="1"/>
            <a:endParaRPr lang="fr-MA" sz="1600" dirty="0"/>
          </a:p>
          <a:p>
            <a:pPr lvl="1"/>
            <a:r>
              <a:rPr lang="fr-MA" sz="1600" dirty="0"/>
              <a:t>Si on possède leur </a:t>
            </a:r>
            <a:r>
              <a:rPr lang="fr-MA" sz="1600" dirty="0" err="1"/>
              <a:t>ids</a:t>
            </a:r>
            <a:r>
              <a:rPr lang="fr-MA" sz="1600" dirty="0"/>
              <a:t> et on souhaite avoir plus de détails afin de les acheter, on doit appeler la méthode de l’API </a:t>
            </a:r>
            <a:r>
              <a:rPr lang="fr-MA" sz="1600" b="1" dirty="0"/>
              <a:t>localhost:4000/produit/acheter </a:t>
            </a:r>
            <a:r>
              <a:rPr lang="fr-MA" sz="1600" dirty="0"/>
              <a:t>en lui passant les deux </a:t>
            </a:r>
            <a:r>
              <a:rPr lang="fr-MA" sz="1600" dirty="0" err="1"/>
              <a:t>ids</a:t>
            </a:r>
            <a:r>
              <a:rPr lang="fr-MA" sz="1600" dirty="0"/>
              <a:t> comme paramètre :</a:t>
            </a:r>
          </a:p>
          <a:p>
            <a:pPr marL="457200" lvl="1" indent="0">
              <a:buNone/>
            </a:pPr>
            <a:endParaRPr lang="fr-MA" sz="1600" dirty="0"/>
          </a:p>
          <a:p>
            <a:pPr lvl="1"/>
            <a:endParaRPr lang="fr-MA" sz="1600" dirty="0"/>
          </a:p>
          <a:p>
            <a:pPr lvl="1"/>
            <a:endParaRPr lang="fr-MA" sz="1600" dirty="0"/>
          </a:p>
        </p:txBody>
      </p:sp>
      <p:pic>
        <p:nvPicPr>
          <p:cNvPr id="5" name="Image 4">
            <a:extLst>
              <a:ext uri="{FF2B5EF4-FFF2-40B4-BE49-F238E27FC236}">
                <a16:creationId xmlns:a16="http://schemas.microsoft.com/office/drawing/2014/main" id="{0BBBBAD4-BC9A-19E1-9A8C-BF1C3B2979EF}"/>
              </a:ext>
            </a:extLst>
          </p:cNvPr>
          <p:cNvPicPr>
            <a:picLocks noChangeAspect="1"/>
          </p:cNvPicPr>
          <p:nvPr/>
        </p:nvPicPr>
        <p:blipFill>
          <a:blip r:embed="rId4"/>
          <a:stretch>
            <a:fillRect/>
          </a:stretch>
        </p:blipFill>
        <p:spPr>
          <a:xfrm>
            <a:off x="4356043" y="2038655"/>
            <a:ext cx="3171151" cy="1845829"/>
          </a:xfrm>
          <a:prstGeom prst="rect">
            <a:avLst/>
          </a:prstGeom>
        </p:spPr>
      </p:pic>
      <p:pic>
        <p:nvPicPr>
          <p:cNvPr id="7" name="Image 6">
            <a:extLst>
              <a:ext uri="{FF2B5EF4-FFF2-40B4-BE49-F238E27FC236}">
                <a16:creationId xmlns:a16="http://schemas.microsoft.com/office/drawing/2014/main" id="{14363907-648B-6392-A71C-014ECB5E5425}"/>
              </a:ext>
            </a:extLst>
          </p:cNvPr>
          <p:cNvPicPr>
            <a:picLocks noChangeAspect="1"/>
          </p:cNvPicPr>
          <p:nvPr/>
        </p:nvPicPr>
        <p:blipFill>
          <a:blip r:embed="rId5"/>
          <a:stretch>
            <a:fillRect/>
          </a:stretch>
        </p:blipFill>
        <p:spPr>
          <a:xfrm>
            <a:off x="787176" y="4668454"/>
            <a:ext cx="4698160" cy="1368610"/>
          </a:xfrm>
          <a:prstGeom prst="rect">
            <a:avLst/>
          </a:prstGeom>
        </p:spPr>
      </p:pic>
      <p:pic>
        <p:nvPicPr>
          <p:cNvPr id="2" name="Image 1">
            <a:extLst>
              <a:ext uri="{FF2B5EF4-FFF2-40B4-BE49-F238E27FC236}">
                <a16:creationId xmlns:a16="http://schemas.microsoft.com/office/drawing/2014/main" id="{A407157B-3235-6B57-CCDC-3680ECC30FE6}"/>
              </a:ext>
            </a:extLst>
          </p:cNvPr>
          <p:cNvPicPr>
            <a:picLocks noChangeAspect="1"/>
          </p:cNvPicPr>
          <p:nvPr/>
        </p:nvPicPr>
        <p:blipFill>
          <a:blip r:embed="rId6"/>
          <a:stretch>
            <a:fillRect/>
          </a:stretch>
        </p:blipFill>
        <p:spPr>
          <a:xfrm>
            <a:off x="7057279" y="4442718"/>
            <a:ext cx="4256609" cy="2173304"/>
          </a:xfrm>
          <a:prstGeom prst="rect">
            <a:avLst/>
          </a:prstGeom>
        </p:spPr>
      </p:pic>
      <p:sp>
        <p:nvSpPr>
          <p:cNvPr id="6" name="Flèche : droite 5">
            <a:extLst>
              <a:ext uri="{FF2B5EF4-FFF2-40B4-BE49-F238E27FC236}">
                <a16:creationId xmlns:a16="http://schemas.microsoft.com/office/drawing/2014/main" id="{ECF12BE4-DCF1-CA64-2F96-83D7FF8E16EF}"/>
              </a:ext>
            </a:extLst>
          </p:cNvPr>
          <p:cNvSpPr/>
          <p:nvPr/>
        </p:nvSpPr>
        <p:spPr>
          <a:xfrm>
            <a:off x="5635775" y="5332533"/>
            <a:ext cx="983974" cy="244951"/>
          </a:xfrm>
          <a:prstGeom prst="rightArrow">
            <a:avLst>
              <a:gd name="adj1" fmla="val 33770"/>
              <a:gd name="adj2" fmla="val 6217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8" name="ZoneTexte 7">
            <a:extLst>
              <a:ext uri="{FF2B5EF4-FFF2-40B4-BE49-F238E27FC236}">
                <a16:creationId xmlns:a16="http://schemas.microsoft.com/office/drawing/2014/main" id="{F048320A-C001-80AE-6F07-5E706FFC2347}"/>
              </a:ext>
            </a:extLst>
          </p:cNvPr>
          <p:cNvSpPr txBox="1"/>
          <p:nvPr/>
        </p:nvSpPr>
        <p:spPr>
          <a:xfrm>
            <a:off x="5485336" y="4850296"/>
            <a:ext cx="1571944" cy="523220"/>
          </a:xfrm>
          <a:prstGeom prst="rect">
            <a:avLst/>
          </a:prstGeom>
          <a:noFill/>
        </p:spPr>
        <p:txBody>
          <a:bodyPr wrap="square" rtlCol="0">
            <a:spAutoFit/>
          </a:bodyPr>
          <a:lstStyle/>
          <a:p>
            <a:r>
              <a:rPr lang="fr-MA" sz="1400" dirty="0"/>
              <a:t>Voici le résultat de la requête :</a:t>
            </a:r>
          </a:p>
        </p:txBody>
      </p:sp>
    </p:spTree>
    <p:extLst>
      <p:ext uri="{BB962C8B-B14F-4D97-AF65-F5344CB8AC3E}">
        <p14:creationId xmlns:p14="http://schemas.microsoft.com/office/powerpoint/2010/main" val="330480500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57809"/>
            <a:ext cx="10526713" cy="50901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457200" lvl="1" indent="0">
              <a:buNone/>
            </a:pPr>
            <a:r>
              <a:rPr lang="fr-MA" sz="1600" b="1" dirty="0"/>
              <a:t>4. commande-service :</a:t>
            </a:r>
          </a:p>
          <a:p>
            <a:pPr marL="1257300" lvl="2" indent="-342900">
              <a:buFont typeface="+mj-lt"/>
              <a:buAutoNum type="alphaLcPeriod"/>
            </a:pPr>
            <a:r>
              <a:rPr lang="fr-MA" sz="1600" dirty="0"/>
              <a:t>Sous le dossier « commande-service », refaire les mêmes étapes a, b et c de la création du service produit</a:t>
            </a:r>
          </a:p>
          <a:p>
            <a:pPr marL="1257300" lvl="2" indent="-342900">
              <a:buFont typeface="+mj-lt"/>
              <a:buAutoNum type="alphaLcPeriod"/>
            </a:pPr>
            <a:r>
              <a:rPr lang="fr-MA" sz="1600" dirty="0"/>
              <a:t>Ajouter le fichier Commande.js, à la racine de ce dossier, permettant de créer le schéma de la collection « commande » :</a:t>
            </a:r>
          </a:p>
          <a:p>
            <a:pPr marL="914400" lvl="2" indent="0">
              <a:buNone/>
            </a:pPr>
            <a:endParaRPr lang="fr-MA" sz="1600" b="1" dirty="0"/>
          </a:p>
          <a:p>
            <a:pPr marL="1371600" lvl="3" indent="0">
              <a:spcBef>
                <a:spcPts val="0"/>
              </a:spcBef>
              <a:buNone/>
            </a:pPr>
            <a:r>
              <a:rPr lang="fr-MA" sz="1400" b="1" dirty="0"/>
              <a:t> </a:t>
            </a: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mongoose</a:t>
            </a:r>
            <a:r>
              <a:rPr lang="fr-FR" sz="1400" b="0" dirty="0">
                <a:solidFill>
                  <a:srgbClr val="000000"/>
                </a:solidFill>
                <a:effectLst/>
                <a:latin typeface="Consolas" panose="020B0609020204030204" pitchFamily="49" charset="0"/>
              </a:rPr>
              <a:t> = </a:t>
            </a:r>
            <a:r>
              <a:rPr lang="fr-FR" sz="1400" b="0" dirty="0" err="1">
                <a:solidFill>
                  <a:srgbClr val="000000"/>
                </a:solidFill>
                <a:effectLst/>
                <a:latin typeface="Consolas" panose="020B0609020204030204" pitchFamily="49" charset="0"/>
              </a:rPr>
              <a:t>require</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mongoose</a:t>
            </a:r>
            <a:r>
              <a:rPr lang="fr-FR" sz="1400" b="0" dirty="0">
                <a:solidFill>
                  <a:srgbClr val="A31515"/>
                </a:solidFill>
                <a:effectLst/>
                <a:latin typeface="Consolas" panose="020B0609020204030204" pitchFamily="49" charset="0"/>
              </a:rPr>
              <a:t>"</a:t>
            </a:r>
            <a:r>
              <a:rPr lang="fr-FR" sz="1400" b="0" dirty="0">
                <a:solidFill>
                  <a:srgbClr val="000000"/>
                </a:solidFill>
                <a:effectLst/>
                <a:latin typeface="Consolas" panose="020B0609020204030204" pitchFamily="49" charset="0"/>
              </a:rPr>
              <a:t>);</a:t>
            </a:r>
          </a:p>
          <a:p>
            <a:pPr marL="1371600" lvl="3" indent="0">
              <a:spcBef>
                <a:spcPts val="0"/>
              </a:spcBef>
              <a:buNone/>
            </a:pPr>
            <a:br>
              <a:rPr lang="fr-FR" sz="1400" b="0" dirty="0">
                <a:solidFill>
                  <a:srgbClr val="000000"/>
                </a:solidFill>
                <a:effectLst/>
                <a:latin typeface="Consolas" panose="020B0609020204030204" pitchFamily="49" charset="0"/>
              </a:rPr>
            </a:b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CommandeSchema</a:t>
            </a:r>
            <a:r>
              <a:rPr lang="fr-FR" sz="1400" b="0" dirty="0">
                <a:solidFill>
                  <a:srgbClr val="000000"/>
                </a:solidFill>
                <a:effectLst/>
                <a:latin typeface="Consolas" panose="020B0609020204030204" pitchFamily="49" charset="0"/>
              </a:rPr>
              <a:t> =  </a:t>
            </a:r>
            <a:r>
              <a:rPr lang="fr-FR" sz="1400" b="0" dirty="0" err="1">
                <a:solidFill>
                  <a:srgbClr val="000000"/>
                </a:solidFill>
                <a:effectLst/>
                <a:latin typeface="Consolas" panose="020B0609020204030204" pitchFamily="49" charset="0"/>
              </a:rPr>
              <a:t>mongoose.Schema</a:t>
            </a:r>
            <a:r>
              <a:rPr lang="fr-FR" sz="1400" b="0" dirty="0">
                <a:solidFill>
                  <a:srgbClr val="000000"/>
                </a:solidFill>
                <a:effectLst/>
                <a:latin typeface="Consolas" panose="020B0609020204030204" pitchFamily="49" charset="0"/>
              </a:rPr>
              <a:t>({</a:t>
            </a:r>
          </a:p>
          <a:p>
            <a:pPr marL="1371600" lvl="3" indent="0">
              <a:buNone/>
            </a:pPr>
            <a:r>
              <a:rPr lang="fr-FR" sz="1400" b="0" dirty="0">
                <a:solidFill>
                  <a:srgbClr val="000000"/>
                </a:solidFill>
                <a:effectLst/>
                <a:latin typeface="Consolas" panose="020B0609020204030204" pitchFamily="49" charset="0"/>
              </a:rPr>
              <a:t>    produits: {</a:t>
            </a:r>
          </a:p>
          <a:p>
            <a:pPr marL="1371600" lvl="3" indent="0">
              <a:buNone/>
            </a:pPr>
            <a:r>
              <a:rPr lang="fr-FR" sz="1400" b="0" dirty="0">
                <a:solidFill>
                  <a:srgbClr val="000000"/>
                </a:solidFill>
                <a:effectLst/>
                <a:latin typeface="Consolas" panose="020B0609020204030204" pitchFamily="49" charset="0"/>
              </a:rPr>
              <a:t>        type: [String]</a:t>
            </a:r>
          </a:p>
          <a:p>
            <a:pPr marL="1371600" lvl="3" indent="0">
              <a:buNone/>
            </a:pPr>
            <a:r>
              <a:rPr lang="fr-FR" sz="1400" b="0" dirty="0">
                <a:solidFill>
                  <a:srgbClr val="000000"/>
                </a:solidFill>
                <a:effectLst/>
                <a:latin typeface="Consolas" panose="020B0609020204030204" pitchFamily="49" charset="0"/>
              </a:rPr>
              <a:t>    },</a:t>
            </a:r>
          </a:p>
          <a:p>
            <a:pPr marL="1371600" lvl="3" indent="0">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email_utilisateur</a:t>
            </a:r>
            <a:r>
              <a:rPr lang="fr-FR" sz="1400" b="0" dirty="0">
                <a:solidFill>
                  <a:srgbClr val="000000"/>
                </a:solidFill>
                <a:effectLst/>
                <a:latin typeface="Consolas" panose="020B0609020204030204" pitchFamily="49" charset="0"/>
              </a:rPr>
              <a:t>: String,</a:t>
            </a:r>
          </a:p>
          <a:p>
            <a:pPr marL="1371600" lvl="3" indent="0">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prix_total</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Number</a:t>
            </a:r>
            <a:r>
              <a:rPr lang="fr-FR" sz="1400" b="0" dirty="0">
                <a:solidFill>
                  <a:srgbClr val="000000"/>
                </a:solidFill>
                <a:effectLst/>
                <a:latin typeface="Consolas" panose="020B0609020204030204" pitchFamily="49" charset="0"/>
              </a:rPr>
              <a:t>,</a:t>
            </a:r>
          </a:p>
          <a:p>
            <a:pPr marL="1371600" lvl="3" indent="0">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created_at</a:t>
            </a:r>
            <a:r>
              <a:rPr lang="fr-FR" sz="1400" b="0" dirty="0">
                <a:solidFill>
                  <a:srgbClr val="000000"/>
                </a:solidFill>
                <a:effectLst/>
                <a:latin typeface="Consolas" panose="020B0609020204030204" pitchFamily="49" charset="0"/>
              </a:rPr>
              <a:t>: {</a:t>
            </a:r>
          </a:p>
          <a:p>
            <a:pPr marL="1371600" lvl="3" indent="0">
              <a:spcBef>
                <a:spcPts val="0"/>
              </a:spcBef>
              <a:buNone/>
            </a:pPr>
            <a:r>
              <a:rPr lang="fr-FR" sz="1400" b="0" dirty="0">
                <a:solidFill>
                  <a:srgbClr val="000000"/>
                </a:solidFill>
                <a:effectLst/>
                <a:latin typeface="Consolas" panose="020B0609020204030204" pitchFamily="49" charset="0"/>
              </a:rPr>
              <a:t>        type: Date,</a:t>
            </a:r>
          </a:p>
          <a:p>
            <a:pPr marL="1371600" lvl="3" indent="0">
              <a:spcBef>
                <a:spcPts val="0"/>
              </a:spcBef>
              <a:buNone/>
            </a:pPr>
            <a:r>
              <a:rPr lang="fr-FR" sz="1400" b="0" dirty="0">
                <a:solidFill>
                  <a:srgbClr val="000000"/>
                </a:solidFill>
                <a:effectLst/>
                <a:latin typeface="Consolas" panose="020B0609020204030204" pitchFamily="49" charset="0"/>
              </a:rPr>
              <a:t>        default: </a:t>
            </a:r>
            <a:r>
              <a:rPr lang="fr-FR" sz="1400" b="0" dirty="0" err="1">
                <a:solidFill>
                  <a:srgbClr val="000000"/>
                </a:solidFill>
                <a:effectLst/>
                <a:latin typeface="Consolas" panose="020B0609020204030204" pitchFamily="49" charset="0"/>
              </a:rPr>
              <a:t>Date.now</a:t>
            </a:r>
            <a:r>
              <a:rPr lang="fr-FR" sz="1400" b="0" dirty="0">
                <a:solidFill>
                  <a:srgbClr val="000000"/>
                </a:solidFill>
                <a:effectLst/>
                <a:latin typeface="Consolas" panose="020B0609020204030204" pitchFamily="49" charset="0"/>
              </a:rPr>
              <a:t>(),</a:t>
            </a:r>
          </a:p>
          <a:p>
            <a:pPr marL="1371600" lvl="3" indent="0">
              <a:spcBef>
                <a:spcPts val="0"/>
              </a:spcBef>
              <a:buNone/>
            </a:pPr>
            <a:r>
              <a:rPr lang="fr-FR" sz="1400" b="0" dirty="0">
                <a:solidFill>
                  <a:srgbClr val="000000"/>
                </a:solidFill>
                <a:effectLst/>
                <a:latin typeface="Consolas" panose="020B0609020204030204" pitchFamily="49" charset="0"/>
              </a:rPr>
              <a:t>    },</a:t>
            </a:r>
          </a:p>
          <a:p>
            <a:pPr marL="1371600" lvl="3" indent="0">
              <a:spcBef>
                <a:spcPts val="0"/>
              </a:spcBef>
              <a:buNone/>
            </a:pPr>
            <a:r>
              <a:rPr lang="fr-FR" sz="1400" b="0" dirty="0">
                <a:solidFill>
                  <a:srgbClr val="000000"/>
                </a:solidFill>
                <a:effectLst/>
                <a:latin typeface="Consolas" panose="020B0609020204030204" pitchFamily="49" charset="0"/>
              </a:rPr>
              <a:t>});</a:t>
            </a:r>
          </a:p>
          <a:p>
            <a:pPr marL="1371600" lvl="3" indent="0">
              <a:spcBef>
                <a:spcPts val="0"/>
              </a:spcBef>
              <a:buNone/>
            </a:pPr>
            <a:br>
              <a:rPr lang="fr-FR" sz="1400" b="0" dirty="0">
                <a:solidFill>
                  <a:srgbClr val="000000"/>
                </a:solidFill>
                <a:effectLst/>
                <a:latin typeface="Consolas" panose="020B0609020204030204" pitchFamily="49" charset="0"/>
              </a:rPr>
            </a:br>
            <a:r>
              <a:rPr lang="fr-FR" sz="1400" b="0" dirty="0" err="1">
                <a:solidFill>
                  <a:srgbClr val="000000"/>
                </a:solidFill>
                <a:effectLst/>
                <a:latin typeface="Consolas" panose="020B0609020204030204" pitchFamily="49" charset="0"/>
              </a:rPr>
              <a:t>module.exports</a:t>
            </a:r>
            <a:r>
              <a:rPr lang="fr-FR" sz="1400" b="0" dirty="0">
                <a:solidFill>
                  <a:srgbClr val="000000"/>
                </a:solidFill>
                <a:effectLst/>
                <a:latin typeface="Consolas" panose="020B0609020204030204" pitchFamily="49" charset="0"/>
              </a:rPr>
              <a:t> = Commande = </a:t>
            </a:r>
            <a:r>
              <a:rPr lang="fr-FR" sz="1400" b="0" dirty="0" err="1">
                <a:solidFill>
                  <a:srgbClr val="000000"/>
                </a:solidFill>
                <a:effectLst/>
                <a:latin typeface="Consolas" panose="020B0609020204030204" pitchFamily="49" charset="0"/>
              </a:rPr>
              <a:t>mongoose.model</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"commande"</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CommandeSchema</a:t>
            </a:r>
            <a:r>
              <a:rPr lang="fr-FR" sz="1400" b="0" dirty="0">
                <a:solidFill>
                  <a:srgbClr val="000000"/>
                </a:solidFill>
                <a:effectLst/>
                <a:latin typeface="Consolas" panose="020B0609020204030204" pitchFamily="49" charset="0"/>
              </a:rPr>
              <a:t>);</a:t>
            </a:r>
          </a:p>
          <a:p>
            <a:pPr marL="914400" lvl="2" indent="0">
              <a:buNone/>
            </a:pPr>
            <a:endParaRPr lang="fr-MA" sz="1600" b="1" dirty="0"/>
          </a:p>
        </p:txBody>
      </p:sp>
    </p:spTree>
    <p:extLst>
      <p:ext uri="{BB962C8B-B14F-4D97-AF65-F5344CB8AC3E}">
        <p14:creationId xmlns:p14="http://schemas.microsoft.com/office/powerpoint/2010/main" val="153758128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96581" y="1506926"/>
            <a:ext cx="10998838" cy="23187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457200" lvl="1" indent="0">
              <a:buNone/>
            </a:pPr>
            <a:r>
              <a:rPr lang="fr-MA" sz="1600" b="1" dirty="0"/>
              <a:t>4. commande-service :</a:t>
            </a:r>
          </a:p>
          <a:p>
            <a:pPr marL="914400" lvl="2" indent="0">
              <a:buNone/>
            </a:pPr>
            <a:r>
              <a:rPr lang="fr-MA" sz="1600" b="1" dirty="0"/>
              <a:t>c.</a:t>
            </a:r>
            <a:r>
              <a:rPr lang="fr-MA" sz="1600" dirty="0"/>
              <a:t> Pour ajouter une commande, il faut fournir les identifiants des produits à commander et de récupérer le prix de chacun;</a:t>
            </a:r>
          </a:p>
          <a:p>
            <a:pPr marL="914400" lvl="2" indent="0">
              <a:buNone/>
            </a:pPr>
            <a:r>
              <a:rPr lang="fr-MA" sz="1600" dirty="0"/>
              <a:t>Pour ce, le service commande enverra une requête http, au service produit, pour avoir plus de détails de chaque produit en se basant sur son id;</a:t>
            </a:r>
          </a:p>
          <a:p>
            <a:pPr marL="914400" lvl="2" indent="0">
              <a:buNone/>
            </a:pPr>
            <a:r>
              <a:rPr lang="fr-FR" sz="1600" b="1" dirty="0"/>
              <a:t>Axios</a:t>
            </a:r>
            <a:r>
              <a:rPr lang="fr-FR" sz="1600" dirty="0"/>
              <a:t> est un client HTTP basé sur des promesses pour le navigateur et Node.js. </a:t>
            </a:r>
            <a:r>
              <a:rPr lang="fr-FR" sz="1600" b="1" dirty="0"/>
              <a:t>Axios</a:t>
            </a:r>
            <a:r>
              <a:rPr lang="fr-FR" sz="1600" dirty="0"/>
              <a:t> facilite l'envoi de requêtes HTTP asynchrones aux points de terminaison REST et l'exécution d'opérations CRUD.</a:t>
            </a:r>
            <a:r>
              <a:rPr lang="fr-MA" sz="1600" dirty="0"/>
              <a:t> </a:t>
            </a:r>
          </a:p>
          <a:p>
            <a:pPr marL="914400" lvl="2" indent="0">
              <a:buNone/>
            </a:pPr>
            <a:r>
              <a:rPr lang="fr-MA" sz="1600" dirty="0"/>
              <a:t>Pour utiliser Axios, il faut tout d’abord l’installer via la commande : </a:t>
            </a:r>
            <a:r>
              <a:rPr lang="fr-MA" sz="1600" b="1" dirty="0" err="1">
                <a:latin typeface="Consolas" panose="020B0609020204030204" pitchFamily="49" charset="0"/>
              </a:rPr>
              <a:t>npm</a:t>
            </a:r>
            <a:r>
              <a:rPr lang="fr-MA" sz="1600" b="1" dirty="0">
                <a:latin typeface="Consolas" panose="020B0609020204030204" pitchFamily="49" charset="0"/>
              </a:rPr>
              <a:t> i </a:t>
            </a:r>
            <a:r>
              <a:rPr lang="fr-MA" sz="1600" b="1" dirty="0" err="1">
                <a:latin typeface="Consolas" panose="020B0609020204030204" pitchFamily="49" charset="0"/>
              </a:rPr>
              <a:t>axios</a:t>
            </a:r>
            <a:endParaRPr lang="fr-MA" sz="1600" b="1" dirty="0">
              <a:latin typeface="Consolas" panose="020B0609020204030204" pitchFamily="49" charset="0"/>
            </a:endParaRPr>
          </a:p>
          <a:p>
            <a:pPr marL="914400" lvl="2" indent="0">
              <a:buNone/>
            </a:pPr>
            <a:r>
              <a:rPr lang="fr-MA" sz="1600" dirty="0"/>
              <a:t>Ajouter, à la racine, un fichier index.js avec le contenu ci-après :</a:t>
            </a:r>
          </a:p>
          <a:p>
            <a:pPr marL="914400" lvl="2" indent="0" algn="l">
              <a:buNone/>
            </a:pPr>
            <a:endParaRPr lang="fr-MA" sz="1600" dirty="0"/>
          </a:p>
          <a:p>
            <a:pPr marL="457200" lvl="1" indent="0">
              <a:buNone/>
            </a:pPr>
            <a:endParaRPr lang="fr-MA" sz="1600" b="1" dirty="0"/>
          </a:p>
        </p:txBody>
      </p:sp>
      <p:sp>
        <p:nvSpPr>
          <p:cNvPr id="2" name="ZoneTexte 1">
            <a:extLst>
              <a:ext uri="{FF2B5EF4-FFF2-40B4-BE49-F238E27FC236}">
                <a16:creationId xmlns:a16="http://schemas.microsoft.com/office/drawing/2014/main" id="{32FC693E-4BA0-772B-B16F-F9958D805DB2}"/>
              </a:ext>
            </a:extLst>
          </p:cNvPr>
          <p:cNvSpPr txBox="1"/>
          <p:nvPr/>
        </p:nvSpPr>
        <p:spPr>
          <a:xfrm>
            <a:off x="658386" y="3897293"/>
            <a:ext cx="10835472" cy="2684591"/>
          </a:xfrm>
          <a:prstGeom prst="rect">
            <a:avLst/>
          </a:prstGeom>
          <a:noFill/>
        </p:spPr>
        <p:txBody>
          <a:bodyPr wrap="square" numCol="2" rtlCol="0">
            <a:spAutoFit/>
          </a:bodyPr>
          <a:lstStyle/>
          <a:p>
            <a:pPr marL="1371600" lvl="3" indent="0" algn="l">
              <a:spcBef>
                <a:spcPts val="0"/>
              </a:spcBef>
              <a:buNone/>
            </a:pP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express = </a:t>
            </a:r>
            <a:r>
              <a:rPr lang="fr-FR" sz="1400" b="0" dirty="0" err="1">
                <a:solidFill>
                  <a:srgbClr val="000000"/>
                </a:solidFill>
                <a:effectLst/>
                <a:latin typeface="Consolas" panose="020B0609020204030204" pitchFamily="49" charset="0"/>
              </a:rPr>
              <a:t>require</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"express"</a:t>
            </a:r>
            <a:r>
              <a:rPr lang="fr-FR" sz="1400" b="0" dirty="0">
                <a:solidFill>
                  <a:srgbClr val="000000"/>
                </a:solidFill>
                <a:effectLst/>
                <a:latin typeface="Consolas" panose="020B0609020204030204" pitchFamily="49" charset="0"/>
              </a:rPr>
              <a:t>);</a:t>
            </a:r>
          </a:p>
          <a:p>
            <a:pPr marL="1371600" lvl="3" indent="0" algn="l">
              <a:spcBef>
                <a:spcPts val="0"/>
              </a:spcBef>
              <a:buNone/>
            </a:pP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app = express();</a:t>
            </a:r>
          </a:p>
          <a:p>
            <a:pPr marL="1371600" lvl="3" indent="0" algn="l">
              <a:spcBef>
                <a:spcPts val="0"/>
              </a:spcBef>
              <a:buNone/>
            </a:pP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PORT = </a:t>
            </a:r>
            <a:r>
              <a:rPr lang="fr-FR" sz="1400" b="0" dirty="0" err="1">
                <a:solidFill>
                  <a:srgbClr val="000000"/>
                </a:solidFill>
                <a:effectLst/>
                <a:latin typeface="Consolas" panose="020B0609020204030204" pitchFamily="49" charset="0"/>
              </a:rPr>
              <a:t>process.env.PORT_ONE</a:t>
            </a:r>
            <a:r>
              <a:rPr lang="fr-FR" sz="1400" b="0" dirty="0">
                <a:solidFill>
                  <a:srgbClr val="000000"/>
                </a:solidFill>
                <a:effectLst/>
                <a:latin typeface="Consolas" panose="020B0609020204030204" pitchFamily="49" charset="0"/>
              </a:rPr>
              <a:t> || </a:t>
            </a:r>
            <a:r>
              <a:rPr lang="fr-FR" sz="1400" b="0" dirty="0">
                <a:solidFill>
                  <a:srgbClr val="098658"/>
                </a:solidFill>
                <a:effectLst/>
                <a:latin typeface="Consolas" panose="020B0609020204030204" pitchFamily="49" charset="0"/>
              </a:rPr>
              <a:t>4001</a:t>
            </a:r>
            <a:r>
              <a:rPr lang="fr-FR" sz="1400" b="0" dirty="0">
                <a:solidFill>
                  <a:srgbClr val="000000"/>
                </a:solidFill>
                <a:effectLst/>
                <a:latin typeface="Consolas" panose="020B0609020204030204" pitchFamily="49" charset="0"/>
              </a:rPr>
              <a:t>;</a:t>
            </a:r>
          </a:p>
          <a:p>
            <a:pPr marL="1371600" lvl="3" indent="0" algn="l">
              <a:spcBef>
                <a:spcPts val="0"/>
              </a:spcBef>
              <a:buNone/>
            </a:pP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mongoose</a:t>
            </a:r>
            <a:r>
              <a:rPr lang="fr-FR" sz="1400" b="0" dirty="0">
                <a:solidFill>
                  <a:srgbClr val="000000"/>
                </a:solidFill>
                <a:effectLst/>
                <a:latin typeface="Consolas" panose="020B0609020204030204" pitchFamily="49" charset="0"/>
              </a:rPr>
              <a:t> = </a:t>
            </a:r>
            <a:r>
              <a:rPr lang="fr-FR" sz="1400" b="0" dirty="0" err="1">
                <a:solidFill>
                  <a:srgbClr val="000000"/>
                </a:solidFill>
                <a:effectLst/>
                <a:latin typeface="Consolas" panose="020B0609020204030204" pitchFamily="49" charset="0"/>
              </a:rPr>
              <a:t>require</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mongoose</a:t>
            </a:r>
            <a:r>
              <a:rPr lang="fr-FR" sz="1400" b="0" dirty="0">
                <a:solidFill>
                  <a:srgbClr val="A31515"/>
                </a:solidFill>
                <a:effectLst/>
                <a:latin typeface="Consolas" panose="020B0609020204030204" pitchFamily="49" charset="0"/>
              </a:rPr>
              <a:t>"</a:t>
            </a:r>
            <a:r>
              <a:rPr lang="fr-FR" sz="1400" b="0" dirty="0">
                <a:solidFill>
                  <a:srgbClr val="000000"/>
                </a:solidFill>
                <a:effectLst/>
                <a:latin typeface="Consolas" panose="020B0609020204030204" pitchFamily="49" charset="0"/>
              </a:rPr>
              <a:t>);</a:t>
            </a:r>
          </a:p>
          <a:p>
            <a:pPr marL="1371600" lvl="3" indent="0" algn="l">
              <a:spcBef>
                <a:spcPts val="0"/>
              </a:spcBef>
              <a:buNone/>
            </a:pP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Commande = </a:t>
            </a:r>
            <a:r>
              <a:rPr lang="fr-FR" sz="1400" b="0" dirty="0" err="1">
                <a:solidFill>
                  <a:srgbClr val="000000"/>
                </a:solidFill>
                <a:effectLst/>
                <a:latin typeface="Consolas" panose="020B0609020204030204" pitchFamily="49" charset="0"/>
              </a:rPr>
              <a:t>require</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"./Commande"</a:t>
            </a:r>
            <a:r>
              <a:rPr lang="fr-FR" sz="1400" b="0" dirty="0">
                <a:solidFill>
                  <a:srgbClr val="000000"/>
                </a:solidFill>
                <a:effectLst/>
                <a:latin typeface="Consolas" panose="020B0609020204030204" pitchFamily="49" charset="0"/>
              </a:rPr>
              <a:t>);</a:t>
            </a:r>
          </a:p>
          <a:p>
            <a:pPr marL="1371600" lvl="3" indent="0" algn="l">
              <a:spcBef>
                <a:spcPts val="0"/>
              </a:spcBef>
              <a:buNone/>
            </a:pP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axios</a:t>
            </a:r>
            <a:r>
              <a:rPr lang="fr-FR" sz="1400" b="0" dirty="0">
                <a:solidFill>
                  <a:srgbClr val="000000"/>
                </a:solidFill>
                <a:effectLst/>
                <a:latin typeface="Consolas" panose="020B0609020204030204" pitchFamily="49" charset="0"/>
              </a:rPr>
              <a:t> = </a:t>
            </a:r>
            <a:r>
              <a:rPr lang="fr-FR" sz="1400" b="0" dirty="0" err="1">
                <a:solidFill>
                  <a:srgbClr val="000000"/>
                </a:solidFill>
                <a:effectLst/>
                <a:latin typeface="Consolas" panose="020B0609020204030204" pitchFamily="49" charset="0"/>
              </a:rPr>
              <a:t>require</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axios</a:t>
            </a:r>
            <a:r>
              <a:rPr lang="fr-FR" sz="1400" b="0" dirty="0">
                <a:solidFill>
                  <a:srgbClr val="A31515"/>
                </a:solidFill>
                <a:effectLst/>
                <a:latin typeface="Consolas" panose="020B0609020204030204" pitchFamily="49" charset="0"/>
              </a:rPr>
              <a:t>'</a:t>
            </a:r>
            <a:r>
              <a:rPr lang="fr-FR" sz="1400" b="0" dirty="0">
                <a:solidFill>
                  <a:srgbClr val="000000"/>
                </a:solidFill>
                <a:effectLst/>
                <a:latin typeface="Consolas" panose="020B0609020204030204" pitchFamily="49" charset="0"/>
              </a:rPr>
              <a:t>);</a:t>
            </a:r>
          </a:p>
          <a:p>
            <a:pPr marL="1371600" lvl="3" indent="0" algn="l">
              <a:spcBef>
                <a:spcPts val="0"/>
              </a:spcBef>
              <a:buNone/>
            </a:pPr>
            <a:br>
              <a:rPr lang="fr-FR" sz="1400" b="0" dirty="0">
                <a:solidFill>
                  <a:srgbClr val="000000"/>
                </a:solidFill>
                <a:effectLst/>
                <a:latin typeface="Consolas" panose="020B0609020204030204" pitchFamily="49" charset="0"/>
              </a:rPr>
            </a:br>
            <a:r>
              <a:rPr lang="fr-FR" sz="1400" b="0" dirty="0">
                <a:solidFill>
                  <a:srgbClr val="008000"/>
                </a:solidFill>
                <a:effectLst/>
                <a:latin typeface="Consolas" panose="020B0609020204030204" pitchFamily="49" charset="0"/>
              </a:rPr>
              <a:t>//Connexion à la base de données</a:t>
            </a:r>
            <a:endParaRPr lang="fr-FR" sz="1400" b="0" dirty="0">
              <a:solidFill>
                <a:srgbClr val="000000"/>
              </a:solidFill>
              <a:effectLst/>
              <a:latin typeface="Consolas" panose="020B0609020204030204" pitchFamily="49" charset="0"/>
            </a:endParaRPr>
          </a:p>
          <a:p>
            <a:pPr marL="1371600" lvl="3" indent="0" algn="l">
              <a:spcBef>
                <a:spcPts val="0"/>
              </a:spcBef>
              <a:buNone/>
            </a:pPr>
            <a:r>
              <a:rPr lang="fr-FR" sz="1400" b="0" dirty="0" err="1">
                <a:solidFill>
                  <a:srgbClr val="000000"/>
                </a:solidFill>
                <a:effectLst/>
                <a:latin typeface="Consolas" panose="020B0609020204030204" pitchFamily="49" charset="0"/>
              </a:rPr>
              <a:t>mongoose.set</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strictQuery</a:t>
            </a:r>
            <a:r>
              <a:rPr lang="fr-FR" sz="1400" b="0" dirty="0">
                <a:solidFill>
                  <a:srgbClr val="A31515"/>
                </a:solidFill>
                <a:effectLst/>
                <a:latin typeface="Consolas" panose="020B0609020204030204" pitchFamily="49" charset="0"/>
              </a:rPr>
              <a:t>'</a:t>
            </a: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true</a:t>
            </a:r>
            <a:r>
              <a:rPr lang="fr-FR" sz="1400" b="0" dirty="0">
                <a:solidFill>
                  <a:srgbClr val="000000"/>
                </a:solidFill>
                <a:effectLst/>
                <a:latin typeface="Consolas" panose="020B0609020204030204" pitchFamily="49" charset="0"/>
              </a:rPr>
              <a:t>);</a:t>
            </a:r>
          </a:p>
          <a:p>
            <a:pPr marL="1371600" lvl="3" indent="0" algn="l">
              <a:spcBef>
                <a:spcPts val="0"/>
              </a:spcBef>
              <a:buNone/>
            </a:pPr>
            <a:r>
              <a:rPr lang="fr-FR" sz="1400" b="0" dirty="0" err="1">
                <a:solidFill>
                  <a:srgbClr val="000000"/>
                </a:solidFill>
                <a:effectLst/>
                <a:latin typeface="Consolas" panose="020B0609020204030204" pitchFamily="49" charset="0"/>
              </a:rPr>
              <a:t>mongoose.connect</a:t>
            </a:r>
            <a:r>
              <a:rPr lang="fr-FR" sz="1400" b="0" dirty="0">
                <a:solidFill>
                  <a:srgbClr val="000000"/>
                </a:solidFill>
                <a:effectLst/>
                <a:latin typeface="Consolas" panose="020B0609020204030204" pitchFamily="49" charset="0"/>
              </a:rPr>
              <a:t>(</a:t>
            </a:r>
          </a:p>
          <a:p>
            <a:pPr marL="1371600" lvl="3" indent="0" algn="l">
              <a:spcBef>
                <a:spcPts val="0"/>
              </a:spcBef>
              <a:buNone/>
            </a:pPr>
            <a:r>
              <a:rPr lang="fr-FR" sz="1400" b="0" dirty="0">
                <a:solidFill>
                  <a:srgbClr val="000000"/>
                </a:solidFill>
                <a:effectLst/>
                <a:latin typeface="Consolas" panose="020B0609020204030204" pitchFamily="49" charset="0"/>
              </a:rPr>
              <a:t>    </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mongodb</a:t>
            </a:r>
            <a:r>
              <a:rPr lang="fr-FR" sz="1400" b="0" dirty="0">
                <a:solidFill>
                  <a:srgbClr val="A31515"/>
                </a:solidFill>
                <a:effectLst/>
                <a:latin typeface="Consolas" panose="020B0609020204030204" pitchFamily="49" charset="0"/>
              </a:rPr>
              <a:t>://localhost/commande-service"</a:t>
            </a:r>
            <a:r>
              <a:rPr lang="fr-FR" sz="1400" b="0" dirty="0">
                <a:solidFill>
                  <a:srgbClr val="000000"/>
                </a:solidFill>
                <a:effectLst/>
                <a:latin typeface="Consolas" panose="020B0609020204030204" pitchFamily="49" charset="0"/>
              </a:rPr>
              <a:t>,</a:t>
            </a:r>
          </a:p>
          <a:p>
            <a:pPr marL="1371600" lvl="3" indent="0" algn="l">
              <a:spcBef>
                <a:spcPts val="0"/>
              </a:spcBef>
              <a:buNone/>
            </a:pPr>
            <a:r>
              <a:rPr lang="fr-FR" sz="1400" b="0" dirty="0">
                <a:solidFill>
                  <a:srgbClr val="000000"/>
                </a:solidFill>
                <a:effectLst/>
                <a:latin typeface="Consolas" panose="020B0609020204030204" pitchFamily="49" charset="0"/>
              </a:rPr>
              <a:t>    {</a:t>
            </a:r>
          </a:p>
          <a:p>
            <a:pPr marL="1371600" lvl="3" indent="0" algn="l">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useNewUrlParser</a:t>
            </a: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true</a:t>
            </a:r>
            <a:r>
              <a:rPr lang="fr-FR" sz="1400" b="0" dirty="0">
                <a:solidFill>
                  <a:srgbClr val="000000"/>
                </a:solidFill>
                <a:effectLst/>
                <a:latin typeface="Consolas" panose="020B0609020204030204" pitchFamily="49" charset="0"/>
              </a:rPr>
              <a:t>,</a:t>
            </a:r>
          </a:p>
          <a:p>
            <a:pPr marL="1371600" lvl="3" indent="0" algn="l">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useUnifiedTopology</a:t>
            </a: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true</a:t>
            </a:r>
            <a:r>
              <a:rPr lang="fr-FR" sz="1400" b="0" dirty="0">
                <a:solidFill>
                  <a:srgbClr val="000000"/>
                </a:solidFill>
                <a:effectLst/>
                <a:latin typeface="Consolas" panose="020B0609020204030204" pitchFamily="49" charset="0"/>
              </a:rPr>
              <a:t>,</a:t>
            </a:r>
          </a:p>
          <a:p>
            <a:pPr marL="1371600" lvl="3" indent="0" algn="l">
              <a:spcBef>
                <a:spcPts val="0"/>
              </a:spcBef>
              <a:buNone/>
            </a:pPr>
            <a:r>
              <a:rPr lang="fr-FR" sz="1400" b="0" dirty="0">
                <a:solidFill>
                  <a:srgbClr val="000000"/>
                </a:solidFill>
                <a:effectLst/>
                <a:latin typeface="Consolas" panose="020B0609020204030204" pitchFamily="49" charset="0"/>
              </a:rPr>
              <a:t>    },</a:t>
            </a:r>
          </a:p>
          <a:p>
            <a:pPr marL="1371600" lvl="3" indent="0" algn="l">
              <a:spcBef>
                <a:spcPts val="0"/>
              </a:spcBef>
              <a:buNone/>
            </a:pPr>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p>
          <a:p>
            <a:pPr marL="1371600" lvl="3" indent="0" algn="l">
              <a:spcBef>
                <a:spcPts val="0"/>
              </a:spcBef>
              <a:buNone/>
            </a:pPr>
            <a:r>
              <a:rPr lang="fr-FR" sz="1400" b="0" dirty="0">
                <a:solidFill>
                  <a:srgbClr val="000000"/>
                </a:solidFill>
                <a:effectLst/>
                <a:latin typeface="Consolas" panose="020B0609020204030204" pitchFamily="49" charset="0"/>
              </a:rPr>
              <a:t>        console.log(</a:t>
            </a:r>
            <a:r>
              <a:rPr lang="fr-FR" sz="1400" b="0" dirty="0">
                <a:solidFill>
                  <a:srgbClr val="A31515"/>
                </a:solidFill>
                <a:effectLst/>
                <a:latin typeface="Consolas" panose="020B0609020204030204" pitchFamily="49" charset="0"/>
              </a:rPr>
              <a:t>`Commande-Service DB </a:t>
            </a:r>
            <a:r>
              <a:rPr lang="fr-FR" sz="1400" b="0" dirty="0" err="1">
                <a:solidFill>
                  <a:srgbClr val="A31515"/>
                </a:solidFill>
                <a:effectLst/>
                <a:latin typeface="Consolas" panose="020B0609020204030204" pitchFamily="49" charset="0"/>
              </a:rPr>
              <a:t>Connected</a:t>
            </a:r>
            <a:r>
              <a:rPr lang="fr-FR" sz="1400" b="0" dirty="0">
                <a:solidFill>
                  <a:srgbClr val="A31515"/>
                </a:solidFill>
                <a:effectLst/>
                <a:latin typeface="Consolas" panose="020B0609020204030204" pitchFamily="49" charset="0"/>
              </a:rPr>
              <a:t>`</a:t>
            </a:r>
            <a:r>
              <a:rPr lang="fr-FR" sz="1400" b="0" dirty="0">
                <a:solidFill>
                  <a:srgbClr val="000000"/>
                </a:solidFill>
                <a:effectLst/>
                <a:latin typeface="Consolas" panose="020B0609020204030204" pitchFamily="49" charset="0"/>
              </a:rPr>
              <a:t>);</a:t>
            </a:r>
          </a:p>
          <a:p>
            <a:pPr marL="1371600" lvl="3" indent="0" algn="l">
              <a:spcBef>
                <a:spcPts val="0"/>
              </a:spcBef>
              <a:buNone/>
            </a:pPr>
            <a:r>
              <a:rPr lang="fr-FR" sz="1400" b="0" dirty="0">
                <a:solidFill>
                  <a:srgbClr val="000000"/>
                </a:solidFill>
                <a:effectLst/>
                <a:latin typeface="Consolas" panose="020B0609020204030204" pitchFamily="49" charset="0"/>
              </a:rPr>
              <a:t>    }</a:t>
            </a:r>
          </a:p>
          <a:p>
            <a:pPr marL="1371600" lvl="3" indent="0" algn="l">
              <a:spcBef>
                <a:spcPts val="0"/>
              </a:spcBef>
              <a:buNone/>
            </a:pPr>
            <a:r>
              <a:rPr lang="fr-FR" sz="1400" b="0" dirty="0">
                <a:solidFill>
                  <a:srgbClr val="000000"/>
                </a:solidFill>
                <a:effectLst/>
                <a:latin typeface="Consolas" panose="020B0609020204030204" pitchFamily="49" charset="0"/>
              </a:rPr>
              <a:t>);</a:t>
            </a:r>
          </a:p>
          <a:p>
            <a:pPr marL="1371600" lvl="3" indent="0" algn="l">
              <a:spcBef>
                <a:spcPts val="0"/>
              </a:spcBef>
              <a:buNone/>
            </a:pPr>
            <a:r>
              <a:rPr lang="fr-FR" sz="1400" b="0" dirty="0" err="1">
                <a:solidFill>
                  <a:srgbClr val="000000"/>
                </a:solidFill>
                <a:effectLst/>
                <a:latin typeface="Consolas" panose="020B0609020204030204" pitchFamily="49" charset="0"/>
              </a:rPr>
              <a:t>app.use</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express.json</a:t>
            </a:r>
            <a:r>
              <a:rPr lang="fr-FR" sz="1400" b="0" dirty="0">
                <a:solidFill>
                  <a:srgbClr val="000000"/>
                </a:solidFill>
                <a:effectLst/>
                <a:latin typeface="Consolas" panose="020B0609020204030204" pitchFamily="49" charset="0"/>
              </a:rPr>
              <a:t>());</a:t>
            </a:r>
          </a:p>
          <a:p>
            <a:pPr marL="1371600" lvl="3" indent="0" algn="l">
              <a:spcBef>
                <a:spcPts val="0"/>
              </a:spcBef>
              <a:buNone/>
            </a:pPr>
            <a:r>
              <a:rPr lang="fr-FR" sz="1400" dirty="0">
                <a:solidFill>
                  <a:srgbClr val="008000"/>
                </a:solidFill>
                <a:latin typeface="Consolas" panose="020B0609020204030204" pitchFamily="49" charset="0"/>
              </a:rPr>
              <a:t>//….</a:t>
            </a:r>
          </a:p>
        </p:txBody>
      </p:sp>
    </p:spTree>
    <p:extLst>
      <p:ext uri="{BB962C8B-B14F-4D97-AF65-F5344CB8AC3E}">
        <p14:creationId xmlns:p14="http://schemas.microsoft.com/office/powerpoint/2010/main" val="155619097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69353" y="1917328"/>
            <a:ext cx="11052033" cy="46925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2" anchor="t" anchorCtr="0" compatLnSpc="1">
            <a:prstTxWarp prst="textNoShape">
              <a:avLst/>
            </a:prstTxWarp>
          </a:bodyPr>
          <a:lstStyle/>
          <a:p>
            <a:pPr>
              <a:spcBef>
                <a:spcPts val="0"/>
              </a:spcBef>
            </a:pPr>
            <a:r>
              <a:rPr lang="fr-FR" dirty="0">
                <a:solidFill>
                  <a:srgbClr val="008000"/>
                </a:solidFill>
                <a:latin typeface="Consolas" panose="020B0609020204030204" pitchFamily="49" charset="0"/>
              </a:rPr>
              <a:t>//Calcul du prix total d'une commande en passant en paramètre un tableau des produits</a:t>
            </a:r>
            <a:endParaRPr lang="fr-FR" dirty="0">
              <a:solidFill>
                <a:srgbClr val="000000"/>
              </a:solidFill>
              <a:latin typeface="Consolas" panose="020B0609020204030204" pitchFamily="49" charset="0"/>
            </a:endParaRPr>
          </a:p>
          <a:p>
            <a:pPr>
              <a:spcBef>
                <a:spcPts val="0"/>
              </a:spcBef>
            </a:pPr>
            <a:r>
              <a:rPr lang="fr-FR" dirty="0" err="1">
                <a:solidFill>
                  <a:srgbClr val="0000FF"/>
                </a:solidFill>
                <a:latin typeface="Consolas" panose="020B0609020204030204" pitchFamily="49" charset="0"/>
              </a:rPr>
              <a:t>function</a:t>
            </a:r>
            <a:r>
              <a:rPr lang="fr-FR" dirty="0">
                <a:solidFill>
                  <a:srgbClr val="000000"/>
                </a:solidFill>
                <a:latin typeface="Consolas" panose="020B0609020204030204" pitchFamily="49" charset="0"/>
              </a:rPr>
              <a:t> </a:t>
            </a:r>
            <a:r>
              <a:rPr lang="fr-FR" b="1" dirty="0" err="1">
                <a:solidFill>
                  <a:srgbClr val="000000"/>
                </a:solidFill>
                <a:latin typeface="Consolas" panose="020B0609020204030204" pitchFamily="49" charset="0"/>
              </a:rPr>
              <a:t>prixTotal</a:t>
            </a:r>
            <a:r>
              <a:rPr lang="fr-FR" dirty="0">
                <a:solidFill>
                  <a:srgbClr val="000000"/>
                </a:solidFill>
                <a:latin typeface="Consolas" panose="020B0609020204030204" pitchFamily="49" charset="0"/>
              </a:rPr>
              <a:t>(produits) {</a:t>
            </a:r>
          </a:p>
          <a:p>
            <a:pPr>
              <a:spcBef>
                <a:spcPts val="0"/>
              </a:spcBef>
            </a:pPr>
            <a:r>
              <a:rPr lang="fr-FR" dirty="0">
                <a:solidFill>
                  <a:srgbClr val="000000"/>
                </a:solidFill>
                <a:latin typeface="Consolas" panose="020B0609020204030204" pitchFamily="49" charset="0"/>
              </a:rPr>
              <a:t>    </a:t>
            </a:r>
            <a:r>
              <a:rPr lang="fr-FR" dirty="0">
                <a:solidFill>
                  <a:srgbClr val="0000FF"/>
                </a:solidFill>
                <a:latin typeface="Consolas" panose="020B0609020204030204" pitchFamily="49" charset="0"/>
              </a:rPr>
              <a:t>let</a:t>
            </a:r>
            <a:r>
              <a:rPr lang="fr-FR" dirty="0">
                <a:solidFill>
                  <a:srgbClr val="000000"/>
                </a:solidFill>
                <a:latin typeface="Consolas" panose="020B0609020204030204" pitchFamily="49" charset="0"/>
              </a:rPr>
              <a:t> total = </a:t>
            </a:r>
            <a:r>
              <a:rPr lang="fr-FR" dirty="0">
                <a:solidFill>
                  <a:srgbClr val="098658"/>
                </a:solidFill>
                <a:latin typeface="Consolas" panose="020B0609020204030204" pitchFamily="49" charset="0"/>
              </a:rPr>
              <a:t>0</a:t>
            </a:r>
            <a:r>
              <a:rPr lang="fr-FR" dirty="0">
                <a:solidFill>
                  <a:srgbClr val="000000"/>
                </a:solidFill>
                <a:latin typeface="Consolas" panose="020B0609020204030204" pitchFamily="49" charset="0"/>
              </a:rPr>
              <a:t>;</a:t>
            </a:r>
          </a:p>
          <a:p>
            <a:pPr>
              <a:spcBef>
                <a:spcPts val="0"/>
              </a:spcBef>
            </a:pPr>
            <a:r>
              <a:rPr lang="fr-FR" dirty="0">
                <a:solidFill>
                  <a:srgbClr val="000000"/>
                </a:solidFill>
                <a:latin typeface="Consolas" panose="020B0609020204030204" pitchFamily="49" charset="0"/>
              </a:rPr>
              <a:t>    </a:t>
            </a:r>
            <a:r>
              <a:rPr lang="fr-FR" dirty="0">
                <a:solidFill>
                  <a:srgbClr val="0000FF"/>
                </a:solidFill>
                <a:latin typeface="Consolas" panose="020B0609020204030204" pitchFamily="49" charset="0"/>
              </a:rPr>
              <a:t>for</a:t>
            </a:r>
            <a:r>
              <a:rPr lang="fr-FR" dirty="0">
                <a:solidFill>
                  <a:srgbClr val="000000"/>
                </a:solidFill>
                <a:latin typeface="Consolas" panose="020B0609020204030204" pitchFamily="49" charset="0"/>
              </a:rPr>
              <a:t> (</a:t>
            </a:r>
            <a:r>
              <a:rPr lang="fr-FR" dirty="0">
                <a:solidFill>
                  <a:srgbClr val="0000FF"/>
                </a:solidFill>
                <a:latin typeface="Consolas" panose="020B0609020204030204" pitchFamily="49" charset="0"/>
              </a:rPr>
              <a:t>let</a:t>
            </a:r>
            <a:r>
              <a:rPr lang="fr-FR" dirty="0">
                <a:solidFill>
                  <a:srgbClr val="000000"/>
                </a:solidFill>
                <a:latin typeface="Consolas" panose="020B0609020204030204" pitchFamily="49" charset="0"/>
              </a:rPr>
              <a:t> t = </a:t>
            </a:r>
            <a:r>
              <a:rPr lang="fr-FR" dirty="0">
                <a:solidFill>
                  <a:srgbClr val="098658"/>
                </a:solidFill>
                <a:latin typeface="Consolas" panose="020B0609020204030204" pitchFamily="49" charset="0"/>
              </a:rPr>
              <a:t>0</a:t>
            </a:r>
            <a:r>
              <a:rPr lang="fr-FR" dirty="0">
                <a:solidFill>
                  <a:srgbClr val="000000"/>
                </a:solidFill>
                <a:latin typeface="Consolas" panose="020B0609020204030204" pitchFamily="49" charset="0"/>
              </a:rPr>
              <a:t>; t &lt; </a:t>
            </a:r>
            <a:r>
              <a:rPr lang="fr-FR" dirty="0" err="1">
                <a:solidFill>
                  <a:srgbClr val="000000"/>
                </a:solidFill>
                <a:latin typeface="Consolas" panose="020B0609020204030204" pitchFamily="49" charset="0"/>
              </a:rPr>
              <a:t>produits.length</a:t>
            </a:r>
            <a:r>
              <a:rPr lang="fr-FR" dirty="0">
                <a:solidFill>
                  <a:srgbClr val="000000"/>
                </a:solidFill>
                <a:latin typeface="Consolas" panose="020B0609020204030204" pitchFamily="49" charset="0"/>
              </a:rPr>
              <a:t>; ++t) {</a:t>
            </a:r>
          </a:p>
          <a:p>
            <a:pPr>
              <a:spcBef>
                <a:spcPts val="0"/>
              </a:spcBef>
            </a:pPr>
            <a:r>
              <a:rPr lang="fr-FR" dirty="0">
                <a:solidFill>
                  <a:srgbClr val="000000"/>
                </a:solidFill>
                <a:latin typeface="Consolas" panose="020B0609020204030204" pitchFamily="49" charset="0"/>
              </a:rPr>
              <a:t>        total += produits[t].prix;</a:t>
            </a:r>
          </a:p>
          <a:p>
            <a:pPr>
              <a:spcBef>
                <a:spcPts val="0"/>
              </a:spcBef>
            </a:pPr>
            <a:r>
              <a:rPr lang="fr-FR" dirty="0">
                <a:solidFill>
                  <a:srgbClr val="000000"/>
                </a:solidFill>
                <a:latin typeface="Consolas" panose="020B0609020204030204" pitchFamily="49" charset="0"/>
              </a:rPr>
              <a:t>    }</a:t>
            </a:r>
          </a:p>
          <a:p>
            <a:pPr>
              <a:spcBef>
                <a:spcPts val="0"/>
              </a:spcBef>
            </a:pPr>
            <a:r>
              <a:rPr lang="fr-FR" dirty="0">
                <a:solidFill>
                  <a:srgbClr val="000000"/>
                </a:solidFill>
                <a:latin typeface="Consolas" panose="020B0609020204030204" pitchFamily="49" charset="0"/>
              </a:rPr>
              <a:t>    console.log(</a:t>
            </a:r>
            <a:r>
              <a:rPr lang="fr-FR" dirty="0">
                <a:solidFill>
                  <a:srgbClr val="A31515"/>
                </a:solidFill>
                <a:latin typeface="Consolas" panose="020B0609020204030204" pitchFamily="49" charset="0"/>
              </a:rPr>
              <a:t>"prix total :"</a:t>
            </a:r>
            <a:r>
              <a:rPr lang="fr-FR" dirty="0">
                <a:solidFill>
                  <a:srgbClr val="000000"/>
                </a:solidFill>
                <a:latin typeface="Consolas" panose="020B0609020204030204" pitchFamily="49" charset="0"/>
              </a:rPr>
              <a:t> + total);</a:t>
            </a:r>
          </a:p>
          <a:p>
            <a:pPr>
              <a:spcBef>
                <a:spcPts val="0"/>
              </a:spcBef>
            </a:pPr>
            <a:r>
              <a:rPr lang="fr-FR" dirty="0">
                <a:solidFill>
                  <a:srgbClr val="000000"/>
                </a:solidFill>
                <a:latin typeface="Consolas" panose="020B0609020204030204" pitchFamily="49" charset="0"/>
              </a:rPr>
              <a:t>    </a:t>
            </a:r>
            <a:r>
              <a:rPr lang="fr-FR" dirty="0">
                <a:solidFill>
                  <a:srgbClr val="0000FF"/>
                </a:solidFill>
                <a:latin typeface="Consolas" panose="020B0609020204030204" pitchFamily="49" charset="0"/>
              </a:rPr>
              <a:t>return</a:t>
            </a:r>
            <a:r>
              <a:rPr lang="fr-FR" dirty="0">
                <a:solidFill>
                  <a:srgbClr val="000000"/>
                </a:solidFill>
                <a:latin typeface="Consolas" panose="020B0609020204030204" pitchFamily="49" charset="0"/>
              </a:rPr>
              <a:t> total;</a:t>
            </a:r>
          </a:p>
          <a:p>
            <a:pPr>
              <a:spcBef>
                <a:spcPts val="0"/>
              </a:spcBef>
            </a:pPr>
            <a:r>
              <a:rPr lang="fr-FR" dirty="0">
                <a:solidFill>
                  <a:srgbClr val="000000"/>
                </a:solidFill>
                <a:latin typeface="Consolas" panose="020B0609020204030204" pitchFamily="49" charset="0"/>
              </a:rPr>
              <a:t>}</a:t>
            </a:r>
          </a:p>
          <a:p>
            <a:pPr>
              <a:spcBef>
                <a:spcPts val="0"/>
              </a:spcBef>
            </a:pPr>
            <a:br>
              <a:rPr lang="fr-FR" dirty="0">
                <a:solidFill>
                  <a:srgbClr val="000000"/>
                </a:solidFill>
                <a:latin typeface="Consolas" panose="020B0609020204030204" pitchFamily="49" charset="0"/>
              </a:rPr>
            </a:br>
            <a:r>
              <a:rPr lang="fr-FR" dirty="0">
                <a:solidFill>
                  <a:srgbClr val="008000"/>
                </a:solidFill>
                <a:latin typeface="Consolas" panose="020B0609020204030204" pitchFamily="49" charset="0"/>
              </a:rPr>
              <a:t>//Cette fonction envoie une requête http au service produit pour récupérer le tableau des produits qu'on désire commander (en se basant sur leurs </a:t>
            </a:r>
            <a:r>
              <a:rPr lang="fr-FR" dirty="0" err="1">
                <a:solidFill>
                  <a:srgbClr val="008000"/>
                </a:solidFill>
                <a:latin typeface="Consolas" panose="020B0609020204030204" pitchFamily="49" charset="0"/>
              </a:rPr>
              <a:t>ids</a:t>
            </a:r>
            <a:r>
              <a:rPr lang="fr-FR" dirty="0">
                <a:solidFill>
                  <a:srgbClr val="008000"/>
                </a:solidFill>
                <a:latin typeface="Consolas" panose="020B0609020204030204" pitchFamily="49" charset="0"/>
              </a:rPr>
              <a:t>)</a:t>
            </a:r>
            <a:endParaRPr lang="fr-FR" dirty="0">
              <a:solidFill>
                <a:srgbClr val="000000"/>
              </a:solidFill>
              <a:latin typeface="Consolas" panose="020B0609020204030204" pitchFamily="49" charset="0"/>
            </a:endParaRPr>
          </a:p>
          <a:p>
            <a:pPr>
              <a:spcBef>
                <a:spcPts val="0"/>
              </a:spcBef>
            </a:pPr>
            <a:r>
              <a:rPr lang="fr-FR" dirty="0" err="1">
                <a:solidFill>
                  <a:srgbClr val="0000FF"/>
                </a:solidFill>
                <a:latin typeface="Consolas" panose="020B0609020204030204" pitchFamily="49" charset="0"/>
              </a:rPr>
              <a:t>async</a:t>
            </a:r>
            <a:r>
              <a:rPr lang="fr-FR" dirty="0">
                <a:solidFill>
                  <a:srgbClr val="000000"/>
                </a:solidFill>
                <a:latin typeface="Consolas" panose="020B0609020204030204" pitchFamily="49" charset="0"/>
              </a:rPr>
              <a:t> </a:t>
            </a:r>
            <a:r>
              <a:rPr lang="fr-FR" dirty="0" err="1">
                <a:solidFill>
                  <a:srgbClr val="0000FF"/>
                </a:solidFill>
                <a:latin typeface="Consolas" panose="020B0609020204030204" pitchFamily="49" charset="0"/>
              </a:rPr>
              <a:t>function</a:t>
            </a:r>
            <a:r>
              <a:rPr lang="fr-FR" dirty="0">
                <a:solidFill>
                  <a:srgbClr val="000000"/>
                </a:solidFill>
                <a:latin typeface="Consolas" panose="020B0609020204030204" pitchFamily="49" charset="0"/>
              </a:rPr>
              <a:t> </a:t>
            </a:r>
            <a:r>
              <a:rPr lang="fr-FR" b="1" dirty="0" err="1">
                <a:solidFill>
                  <a:srgbClr val="000000"/>
                </a:solidFill>
                <a:latin typeface="Consolas" panose="020B0609020204030204" pitchFamily="49" charset="0"/>
              </a:rPr>
              <a:t>httpRequest</a:t>
            </a:r>
            <a:r>
              <a:rPr lang="fr-FR" dirty="0">
                <a:solidFill>
                  <a:srgbClr val="000000"/>
                </a:solidFill>
                <a:latin typeface="Consolas" panose="020B0609020204030204" pitchFamily="49" charset="0"/>
              </a:rPr>
              <a:t>(</a:t>
            </a:r>
            <a:r>
              <a:rPr lang="fr-FR" dirty="0" err="1">
                <a:solidFill>
                  <a:srgbClr val="000000"/>
                </a:solidFill>
                <a:latin typeface="Consolas" panose="020B0609020204030204" pitchFamily="49" charset="0"/>
              </a:rPr>
              <a:t>ids</a:t>
            </a:r>
            <a:r>
              <a:rPr lang="fr-FR" dirty="0">
                <a:solidFill>
                  <a:srgbClr val="000000"/>
                </a:solidFill>
                <a:latin typeface="Consolas" panose="020B0609020204030204" pitchFamily="49" charset="0"/>
              </a:rPr>
              <a:t>) {</a:t>
            </a:r>
          </a:p>
          <a:p>
            <a:pPr>
              <a:spcBef>
                <a:spcPts val="0"/>
              </a:spcBef>
            </a:pPr>
            <a:r>
              <a:rPr lang="fr-FR" dirty="0">
                <a:solidFill>
                  <a:srgbClr val="000000"/>
                </a:solidFill>
                <a:latin typeface="Consolas" panose="020B0609020204030204" pitchFamily="49" charset="0"/>
              </a:rPr>
              <a:t>    </a:t>
            </a:r>
            <a:r>
              <a:rPr lang="fr-FR" dirty="0" err="1">
                <a:solidFill>
                  <a:srgbClr val="0000FF"/>
                </a:solidFill>
                <a:latin typeface="Consolas" panose="020B0609020204030204" pitchFamily="49" charset="0"/>
              </a:rPr>
              <a:t>try</a:t>
            </a:r>
            <a:r>
              <a:rPr lang="fr-FR" dirty="0">
                <a:solidFill>
                  <a:srgbClr val="000000"/>
                </a:solidFill>
                <a:latin typeface="Consolas" panose="020B0609020204030204" pitchFamily="49" charset="0"/>
              </a:rPr>
              <a:t> {</a:t>
            </a:r>
          </a:p>
          <a:p>
            <a:pPr>
              <a:spcBef>
                <a:spcPts val="0"/>
              </a:spcBef>
            </a:pPr>
            <a:r>
              <a:rPr lang="fr-FR" dirty="0">
                <a:solidFill>
                  <a:srgbClr val="000000"/>
                </a:solidFill>
                <a:latin typeface="Consolas" panose="020B0609020204030204" pitchFamily="49" charset="0"/>
              </a:rPr>
              <a:t>        </a:t>
            </a:r>
            <a:r>
              <a:rPr lang="fr-FR" dirty="0" err="1">
                <a:solidFill>
                  <a:srgbClr val="0000FF"/>
                </a:solidFill>
                <a:latin typeface="Consolas" panose="020B0609020204030204" pitchFamily="49" charset="0"/>
              </a:rPr>
              <a:t>const</a:t>
            </a:r>
            <a:r>
              <a:rPr lang="fr-FR" dirty="0">
                <a:solidFill>
                  <a:srgbClr val="000000"/>
                </a:solidFill>
                <a:latin typeface="Consolas" panose="020B0609020204030204" pitchFamily="49" charset="0"/>
              </a:rPr>
              <a:t> URL = </a:t>
            </a:r>
            <a:r>
              <a:rPr lang="fr-FR" dirty="0">
                <a:solidFill>
                  <a:srgbClr val="A31515"/>
                </a:solidFill>
                <a:latin typeface="Consolas" panose="020B0609020204030204" pitchFamily="49" charset="0"/>
              </a:rPr>
              <a:t>"http://localhost:4000/produit/acheter"</a:t>
            </a:r>
            <a:endParaRPr lang="fr-FR" dirty="0">
              <a:solidFill>
                <a:srgbClr val="000000"/>
              </a:solidFill>
              <a:latin typeface="Consolas" panose="020B0609020204030204" pitchFamily="49" charset="0"/>
            </a:endParaRPr>
          </a:p>
          <a:p>
            <a:pPr>
              <a:spcBef>
                <a:spcPts val="0"/>
              </a:spcBef>
            </a:pPr>
            <a:r>
              <a:rPr lang="fr-FR" dirty="0">
                <a:solidFill>
                  <a:srgbClr val="000000"/>
                </a:solidFill>
                <a:latin typeface="Consolas" panose="020B0609020204030204" pitchFamily="49" charset="0"/>
              </a:rPr>
              <a:t>        </a:t>
            </a:r>
            <a:r>
              <a:rPr lang="fr-FR" dirty="0" err="1">
                <a:solidFill>
                  <a:srgbClr val="0000FF"/>
                </a:solidFill>
                <a:latin typeface="Consolas" panose="020B0609020204030204" pitchFamily="49" charset="0"/>
              </a:rPr>
              <a:t>const</a:t>
            </a: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response</a:t>
            </a:r>
            <a:r>
              <a:rPr lang="fr-FR" dirty="0">
                <a:solidFill>
                  <a:srgbClr val="000000"/>
                </a:solidFill>
                <a:latin typeface="Consolas" panose="020B0609020204030204" pitchFamily="49" charset="0"/>
              </a:rPr>
              <a:t> = </a:t>
            </a:r>
            <a:r>
              <a:rPr lang="fr-FR" dirty="0" err="1">
                <a:solidFill>
                  <a:srgbClr val="0000FF"/>
                </a:solidFill>
                <a:latin typeface="Consolas" panose="020B0609020204030204" pitchFamily="49" charset="0"/>
              </a:rPr>
              <a:t>await</a:t>
            </a: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axios.post</a:t>
            </a:r>
            <a:r>
              <a:rPr lang="fr-FR" dirty="0">
                <a:solidFill>
                  <a:srgbClr val="000000"/>
                </a:solidFill>
                <a:latin typeface="Consolas" panose="020B0609020204030204" pitchFamily="49" charset="0"/>
              </a:rPr>
              <a:t>(URL, { </a:t>
            </a:r>
            <a:r>
              <a:rPr lang="fr-FR" dirty="0" err="1">
                <a:solidFill>
                  <a:srgbClr val="000000"/>
                </a:solidFill>
                <a:latin typeface="Consolas" panose="020B0609020204030204" pitchFamily="49" charset="0"/>
              </a:rPr>
              <a:t>ids</a:t>
            </a: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ids</a:t>
            </a:r>
            <a:r>
              <a:rPr lang="fr-FR" dirty="0">
                <a:solidFill>
                  <a:srgbClr val="000000"/>
                </a:solidFill>
                <a:latin typeface="Consolas" panose="020B0609020204030204" pitchFamily="49" charset="0"/>
              </a:rPr>
              <a:t> }, {</a:t>
            </a:r>
          </a:p>
          <a:p>
            <a:pPr>
              <a:spcBef>
                <a:spcPts val="0"/>
              </a:spcBef>
            </a:pPr>
            <a:r>
              <a:rPr lang="fr-FR" dirty="0">
                <a:solidFill>
                  <a:srgbClr val="000000"/>
                </a:solidFill>
                <a:latin typeface="Consolas" panose="020B0609020204030204" pitchFamily="49" charset="0"/>
              </a:rPr>
              <a:t>            headers: {</a:t>
            </a:r>
          </a:p>
          <a:p>
            <a:pPr>
              <a:spcBef>
                <a:spcPts val="0"/>
              </a:spcBef>
            </a:pPr>
            <a:r>
              <a:rPr lang="fr-FR" dirty="0">
                <a:solidFill>
                  <a:srgbClr val="000000"/>
                </a:solidFill>
                <a:latin typeface="Consolas" panose="020B0609020204030204" pitchFamily="49" charset="0"/>
              </a:rPr>
              <a:t>                </a:t>
            </a:r>
            <a:r>
              <a:rPr lang="fr-FR" dirty="0">
                <a:solidFill>
                  <a:srgbClr val="A31515"/>
                </a:solidFill>
                <a:latin typeface="Consolas" panose="020B0609020204030204" pitchFamily="49" charset="0"/>
              </a:rPr>
              <a:t>'Content-Type'</a:t>
            </a:r>
            <a:r>
              <a:rPr lang="fr-FR" dirty="0">
                <a:solidFill>
                  <a:srgbClr val="000000"/>
                </a:solidFill>
                <a:latin typeface="Consolas" panose="020B0609020204030204" pitchFamily="49" charset="0"/>
              </a:rPr>
              <a:t>: </a:t>
            </a:r>
            <a:r>
              <a:rPr lang="fr-FR" dirty="0">
                <a:solidFill>
                  <a:srgbClr val="A31515"/>
                </a:solidFill>
                <a:latin typeface="Consolas" panose="020B0609020204030204" pitchFamily="49" charset="0"/>
              </a:rPr>
              <a:t>'application/</a:t>
            </a:r>
            <a:r>
              <a:rPr lang="fr-FR" dirty="0" err="1">
                <a:solidFill>
                  <a:srgbClr val="A31515"/>
                </a:solidFill>
                <a:latin typeface="Consolas" panose="020B0609020204030204" pitchFamily="49" charset="0"/>
              </a:rPr>
              <a:t>json</a:t>
            </a:r>
            <a:r>
              <a:rPr lang="fr-FR" dirty="0">
                <a:solidFill>
                  <a:srgbClr val="A31515"/>
                </a:solidFill>
                <a:latin typeface="Consolas" panose="020B0609020204030204" pitchFamily="49" charset="0"/>
              </a:rPr>
              <a:t>'</a:t>
            </a:r>
            <a:endParaRPr lang="fr-FR" dirty="0">
              <a:solidFill>
                <a:srgbClr val="000000"/>
              </a:solidFill>
              <a:latin typeface="Consolas" panose="020B0609020204030204" pitchFamily="49" charset="0"/>
            </a:endParaRPr>
          </a:p>
          <a:p>
            <a:pPr>
              <a:spcBef>
                <a:spcPts val="0"/>
              </a:spcBef>
            </a:pPr>
            <a:r>
              <a:rPr lang="fr-FR" dirty="0">
                <a:solidFill>
                  <a:srgbClr val="000000"/>
                </a:solidFill>
                <a:latin typeface="Consolas" panose="020B0609020204030204" pitchFamily="49" charset="0"/>
              </a:rPr>
              <a:t>            }</a:t>
            </a:r>
          </a:p>
          <a:p>
            <a:pPr>
              <a:spcBef>
                <a:spcPts val="0"/>
              </a:spcBef>
            </a:pPr>
            <a:r>
              <a:rPr lang="fr-FR" dirty="0">
                <a:solidFill>
                  <a:srgbClr val="000000"/>
                </a:solidFill>
                <a:latin typeface="Consolas" panose="020B0609020204030204" pitchFamily="49" charset="0"/>
              </a:rPr>
              <a:t>        });</a:t>
            </a:r>
          </a:p>
          <a:p>
            <a:pPr>
              <a:spcBef>
                <a:spcPts val="0"/>
              </a:spcBef>
            </a:pPr>
            <a:r>
              <a:rPr lang="fr-FR" dirty="0">
                <a:solidFill>
                  <a:srgbClr val="000000"/>
                </a:solidFill>
                <a:latin typeface="Consolas" panose="020B0609020204030204" pitchFamily="49" charset="0"/>
              </a:rPr>
              <a:t>        </a:t>
            </a:r>
            <a:r>
              <a:rPr lang="fr-FR" dirty="0">
                <a:solidFill>
                  <a:srgbClr val="008000"/>
                </a:solidFill>
                <a:latin typeface="Consolas" panose="020B0609020204030204" pitchFamily="49" charset="0"/>
              </a:rPr>
              <a:t>//appel de la fonction </a:t>
            </a:r>
            <a:r>
              <a:rPr lang="fr-FR" dirty="0" err="1">
                <a:solidFill>
                  <a:srgbClr val="008000"/>
                </a:solidFill>
                <a:latin typeface="Consolas" panose="020B0609020204030204" pitchFamily="49" charset="0"/>
              </a:rPr>
              <a:t>prixTotal</a:t>
            </a:r>
            <a:r>
              <a:rPr lang="fr-FR" dirty="0">
                <a:solidFill>
                  <a:srgbClr val="008000"/>
                </a:solidFill>
                <a:latin typeface="Consolas" panose="020B0609020204030204" pitchFamily="49" charset="0"/>
              </a:rPr>
              <a:t> pour calculer le prix total de la commande en se basant sur le résultat de la requête http</a:t>
            </a:r>
            <a:endParaRPr lang="fr-FR" dirty="0">
              <a:solidFill>
                <a:srgbClr val="000000"/>
              </a:solidFill>
              <a:latin typeface="Consolas" panose="020B0609020204030204" pitchFamily="49" charset="0"/>
            </a:endParaRPr>
          </a:p>
          <a:p>
            <a:pPr>
              <a:spcBef>
                <a:spcPts val="0"/>
              </a:spcBef>
            </a:pPr>
            <a:r>
              <a:rPr lang="fr-FR" dirty="0">
                <a:solidFill>
                  <a:srgbClr val="000000"/>
                </a:solidFill>
                <a:latin typeface="Consolas" panose="020B0609020204030204" pitchFamily="49" charset="0"/>
              </a:rPr>
              <a:t>        </a:t>
            </a:r>
            <a:r>
              <a:rPr lang="fr-FR" dirty="0">
                <a:solidFill>
                  <a:srgbClr val="0000FF"/>
                </a:solidFill>
                <a:latin typeface="Consolas" panose="020B0609020204030204" pitchFamily="49" charset="0"/>
              </a:rPr>
              <a:t>return</a:t>
            </a: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prixTotal</a:t>
            </a:r>
            <a:r>
              <a:rPr lang="fr-FR" dirty="0">
                <a:solidFill>
                  <a:srgbClr val="000000"/>
                </a:solidFill>
                <a:latin typeface="Consolas" panose="020B0609020204030204" pitchFamily="49" charset="0"/>
              </a:rPr>
              <a:t>(</a:t>
            </a:r>
            <a:r>
              <a:rPr lang="fr-FR" dirty="0" err="1">
                <a:solidFill>
                  <a:srgbClr val="000000"/>
                </a:solidFill>
                <a:latin typeface="Consolas" panose="020B0609020204030204" pitchFamily="49" charset="0"/>
              </a:rPr>
              <a:t>response.data</a:t>
            </a:r>
            <a:r>
              <a:rPr lang="fr-FR" dirty="0">
                <a:solidFill>
                  <a:srgbClr val="000000"/>
                </a:solidFill>
                <a:latin typeface="Consolas" panose="020B0609020204030204" pitchFamily="49" charset="0"/>
              </a:rPr>
              <a:t>);</a:t>
            </a:r>
          </a:p>
          <a:p>
            <a:pPr>
              <a:spcBef>
                <a:spcPts val="0"/>
              </a:spcBef>
            </a:pPr>
            <a:r>
              <a:rPr lang="fr-FR" dirty="0">
                <a:solidFill>
                  <a:srgbClr val="000000"/>
                </a:solidFill>
                <a:latin typeface="Consolas" panose="020B0609020204030204" pitchFamily="49" charset="0"/>
              </a:rPr>
              <a:t>    } </a:t>
            </a:r>
            <a:r>
              <a:rPr lang="fr-FR" dirty="0">
                <a:solidFill>
                  <a:srgbClr val="0000FF"/>
                </a:solidFill>
                <a:latin typeface="Consolas" panose="020B0609020204030204" pitchFamily="49" charset="0"/>
              </a:rPr>
              <a:t>catch</a:t>
            </a: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error</a:t>
            </a:r>
            <a:r>
              <a:rPr lang="fr-FR" dirty="0">
                <a:solidFill>
                  <a:srgbClr val="000000"/>
                </a:solidFill>
                <a:latin typeface="Consolas" panose="020B0609020204030204" pitchFamily="49" charset="0"/>
              </a:rPr>
              <a:t>) {</a:t>
            </a:r>
          </a:p>
          <a:p>
            <a:pPr>
              <a:spcBef>
                <a:spcPts val="0"/>
              </a:spcBef>
            </a:pP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console.error</a:t>
            </a:r>
            <a:r>
              <a:rPr lang="fr-FR" dirty="0">
                <a:solidFill>
                  <a:srgbClr val="000000"/>
                </a:solidFill>
                <a:latin typeface="Consolas" panose="020B0609020204030204" pitchFamily="49" charset="0"/>
              </a:rPr>
              <a:t>(</a:t>
            </a:r>
            <a:r>
              <a:rPr lang="fr-FR" dirty="0" err="1">
                <a:solidFill>
                  <a:srgbClr val="000000"/>
                </a:solidFill>
                <a:latin typeface="Consolas" panose="020B0609020204030204" pitchFamily="49" charset="0"/>
              </a:rPr>
              <a:t>error</a:t>
            </a:r>
            <a:r>
              <a:rPr lang="fr-FR" dirty="0">
                <a:solidFill>
                  <a:srgbClr val="000000"/>
                </a:solidFill>
                <a:latin typeface="Consolas" panose="020B0609020204030204" pitchFamily="49" charset="0"/>
              </a:rPr>
              <a:t>);</a:t>
            </a:r>
          </a:p>
          <a:p>
            <a:pPr>
              <a:spcBef>
                <a:spcPts val="0"/>
              </a:spcBef>
            </a:pPr>
            <a:r>
              <a:rPr lang="fr-FR" dirty="0">
                <a:solidFill>
                  <a:srgbClr val="000000"/>
                </a:solidFill>
                <a:latin typeface="Consolas" panose="020B0609020204030204" pitchFamily="49" charset="0"/>
              </a:rPr>
              <a:t>    }</a:t>
            </a:r>
          </a:p>
          <a:p>
            <a:pPr>
              <a:spcBef>
                <a:spcPts val="0"/>
              </a:spcBef>
            </a:pPr>
            <a:r>
              <a:rPr lang="fr-FR" dirty="0">
                <a:solidFill>
                  <a:srgbClr val="000000"/>
                </a:solidFill>
                <a:latin typeface="Consolas" panose="020B0609020204030204" pitchFamily="49" charset="0"/>
              </a:rPr>
              <a:t>}</a:t>
            </a:r>
          </a:p>
          <a:p>
            <a:pPr>
              <a:spcBef>
                <a:spcPts val="0"/>
              </a:spcBef>
            </a:pPr>
            <a:r>
              <a:rPr lang="fr-FR" b="1" dirty="0" err="1">
                <a:solidFill>
                  <a:srgbClr val="000000"/>
                </a:solidFill>
                <a:latin typeface="Consolas" panose="020B0609020204030204" pitchFamily="49" charset="0"/>
              </a:rPr>
              <a:t>app.post</a:t>
            </a:r>
            <a:r>
              <a:rPr lang="fr-FR" b="1" dirty="0">
                <a:solidFill>
                  <a:srgbClr val="000000"/>
                </a:solidFill>
                <a:latin typeface="Consolas" panose="020B0609020204030204" pitchFamily="49" charset="0"/>
              </a:rPr>
              <a:t>(</a:t>
            </a:r>
            <a:r>
              <a:rPr lang="fr-FR" b="1" dirty="0">
                <a:solidFill>
                  <a:srgbClr val="A31515"/>
                </a:solidFill>
                <a:latin typeface="Consolas" panose="020B0609020204030204" pitchFamily="49" charset="0"/>
              </a:rPr>
              <a:t>"/commande/ajouter"</a:t>
            </a:r>
            <a:r>
              <a:rPr lang="fr-FR" b="1" dirty="0">
                <a:solidFill>
                  <a:srgbClr val="000000"/>
                </a:solidFill>
                <a:latin typeface="Consolas" panose="020B0609020204030204" pitchFamily="49" charset="0"/>
              </a:rPr>
              <a:t>, </a:t>
            </a:r>
            <a:r>
              <a:rPr lang="fr-FR" b="1" dirty="0" err="1">
                <a:solidFill>
                  <a:srgbClr val="0000FF"/>
                </a:solidFill>
                <a:latin typeface="Consolas" panose="020B0609020204030204" pitchFamily="49" charset="0"/>
              </a:rPr>
              <a:t>async</a:t>
            </a:r>
            <a:r>
              <a:rPr lang="fr-FR" b="1" dirty="0">
                <a:solidFill>
                  <a:srgbClr val="000000"/>
                </a:solidFill>
                <a:latin typeface="Consolas" panose="020B0609020204030204" pitchFamily="49" charset="0"/>
              </a:rPr>
              <a:t> (</a:t>
            </a:r>
            <a:r>
              <a:rPr lang="fr-FR" b="1" dirty="0" err="1">
                <a:solidFill>
                  <a:srgbClr val="000000"/>
                </a:solidFill>
                <a:latin typeface="Consolas" panose="020B0609020204030204" pitchFamily="49" charset="0"/>
              </a:rPr>
              <a:t>req</a:t>
            </a:r>
            <a:r>
              <a:rPr lang="fr-FR" b="1" dirty="0">
                <a:solidFill>
                  <a:srgbClr val="000000"/>
                </a:solidFill>
                <a:latin typeface="Consolas" panose="020B0609020204030204" pitchFamily="49" charset="0"/>
              </a:rPr>
              <a:t>, </a:t>
            </a:r>
            <a:r>
              <a:rPr lang="fr-FR" b="1" dirty="0" err="1">
                <a:solidFill>
                  <a:srgbClr val="000000"/>
                </a:solidFill>
                <a:latin typeface="Consolas" panose="020B0609020204030204" pitchFamily="49" charset="0"/>
              </a:rPr>
              <a:t>res</a:t>
            </a:r>
            <a:r>
              <a:rPr lang="fr-FR" b="1" dirty="0">
                <a:solidFill>
                  <a:srgbClr val="000000"/>
                </a:solidFill>
                <a:latin typeface="Consolas" panose="020B0609020204030204" pitchFamily="49" charset="0"/>
              </a:rPr>
              <a:t>, </a:t>
            </a:r>
            <a:r>
              <a:rPr lang="fr-FR" b="1" dirty="0" err="1">
                <a:solidFill>
                  <a:srgbClr val="000000"/>
                </a:solidFill>
                <a:latin typeface="Consolas" panose="020B0609020204030204" pitchFamily="49" charset="0"/>
              </a:rPr>
              <a:t>next</a:t>
            </a:r>
            <a:r>
              <a:rPr lang="fr-FR" b="1" dirty="0">
                <a:solidFill>
                  <a:srgbClr val="000000"/>
                </a:solidFill>
                <a:latin typeface="Consolas" panose="020B0609020204030204" pitchFamily="49" charset="0"/>
              </a:rPr>
              <a:t>)</a:t>
            </a:r>
            <a:r>
              <a:rPr lang="fr-FR" dirty="0">
                <a:solidFill>
                  <a:srgbClr val="000000"/>
                </a:solidFill>
                <a:latin typeface="Consolas" panose="020B0609020204030204" pitchFamily="49" charset="0"/>
              </a:rPr>
              <a:t> </a:t>
            </a:r>
            <a:r>
              <a:rPr lang="fr-FR" dirty="0">
                <a:solidFill>
                  <a:srgbClr val="0000FF"/>
                </a:solidFill>
                <a:latin typeface="Consolas" panose="020B0609020204030204" pitchFamily="49" charset="0"/>
              </a:rPr>
              <a:t>=&gt;</a:t>
            </a:r>
            <a:r>
              <a:rPr lang="fr-FR" dirty="0">
                <a:solidFill>
                  <a:srgbClr val="000000"/>
                </a:solidFill>
                <a:latin typeface="Consolas" panose="020B0609020204030204" pitchFamily="49" charset="0"/>
              </a:rPr>
              <a:t> {</a:t>
            </a:r>
          </a:p>
          <a:p>
            <a:pPr>
              <a:spcBef>
                <a:spcPts val="0"/>
              </a:spcBef>
            </a:pPr>
            <a:r>
              <a:rPr lang="fr-FR" dirty="0">
                <a:solidFill>
                  <a:srgbClr val="000000"/>
                </a:solidFill>
                <a:latin typeface="Consolas" panose="020B0609020204030204" pitchFamily="49" charset="0"/>
              </a:rPr>
              <a:t>    </a:t>
            </a:r>
            <a:r>
              <a:rPr lang="fr-FR" dirty="0">
                <a:solidFill>
                  <a:srgbClr val="008000"/>
                </a:solidFill>
                <a:latin typeface="Consolas" panose="020B0609020204030204" pitchFamily="49" charset="0"/>
              </a:rPr>
              <a:t>// Création d'une nouvelle commande dans la collection commande </a:t>
            </a:r>
            <a:endParaRPr lang="fr-FR" dirty="0">
              <a:solidFill>
                <a:srgbClr val="000000"/>
              </a:solidFill>
              <a:latin typeface="Consolas" panose="020B0609020204030204" pitchFamily="49" charset="0"/>
            </a:endParaRPr>
          </a:p>
          <a:p>
            <a:pPr>
              <a:spcBef>
                <a:spcPts val="0"/>
              </a:spcBef>
            </a:pPr>
            <a:r>
              <a:rPr lang="fr-FR" dirty="0">
                <a:solidFill>
                  <a:srgbClr val="000000"/>
                </a:solidFill>
                <a:latin typeface="Consolas" panose="020B0609020204030204" pitchFamily="49" charset="0"/>
              </a:rPr>
              <a:t>    </a:t>
            </a:r>
            <a:r>
              <a:rPr lang="fr-FR" dirty="0" err="1">
                <a:solidFill>
                  <a:srgbClr val="0000FF"/>
                </a:solidFill>
                <a:latin typeface="Consolas" panose="020B0609020204030204" pitchFamily="49" charset="0"/>
              </a:rPr>
              <a:t>const</a:t>
            </a:r>
            <a:r>
              <a:rPr lang="fr-FR" dirty="0">
                <a:solidFill>
                  <a:srgbClr val="000000"/>
                </a:solidFill>
                <a:latin typeface="Consolas" panose="020B0609020204030204" pitchFamily="49" charset="0"/>
              </a:rPr>
              <a:t> { </a:t>
            </a:r>
            <a:r>
              <a:rPr lang="fr-FR" dirty="0" err="1">
                <a:solidFill>
                  <a:srgbClr val="000000"/>
                </a:solidFill>
                <a:latin typeface="Consolas" panose="020B0609020204030204" pitchFamily="49" charset="0"/>
              </a:rPr>
              <a:t>ids</a:t>
            </a: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email_utilisateur</a:t>
            </a:r>
            <a:r>
              <a:rPr lang="fr-FR" dirty="0">
                <a:solidFill>
                  <a:srgbClr val="000000"/>
                </a:solidFill>
                <a:latin typeface="Consolas" panose="020B0609020204030204" pitchFamily="49" charset="0"/>
              </a:rPr>
              <a:t> } = </a:t>
            </a:r>
            <a:r>
              <a:rPr lang="fr-FR" dirty="0" err="1">
                <a:solidFill>
                  <a:srgbClr val="000000"/>
                </a:solidFill>
                <a:latin typeface="Consolas" panose="020B0609020204030204" pitchFamily="49" charset="0"/>
              </a:rPr>
              <a:t>req.body</a:t>
            </a:r>
            <a:r>
              <a:rPr lang="fr-FR" dirty="0">
                <a:solidFill>
                  <a:srgbClr val="000000"/>
                </a:solidFill>
                <a:latin typeface="Consolas" panose="020B0609020204030204" pitchFamily="49" charset="0"/>
              </a:rPr>
              <a:t>;</a:t>
            </a:r>
          </a:p>
          <a:p>
            <a:pPr>
              <a:spcBef>
                <a:spcPts val="0"/>
              </a:spcBef>
            </a:pP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httpRequest</a:t>
            </a:r>
            <a:r>
              <a:rPr lang="fr-FR" dirty="0">
                <a:solidFill>
                  <a:srgbClr val="000000"/>
                </a:solidFill>
                <a:latin typeface="Consolas" panose="020B0609020204030204" pitchFamily="49" charset="0"/>
              </a:rPr>
              <a:t>(</a:t>
            </a:r>
            <a:r>
              <a:rPr lang="fr-FR" dirty="0" err="1">
                <a:solidFill>
                  <a:srgbClr val="000000"/>
                </a:solidFill>
                <a:latin typeface="Consolas" panose="020B0609020204030204" pitchFamily="49" charset="0"/>
              </a:rPr>
              <a:t>req.body.ids</a:t>
            </a:r>
            <a:r>
              <a:rPr lang="fr-FR" dirty="0">
                <a:solidFill>
                  <a:srgbClr val="000000"/>
                </a:solidFill>
                <a:latin typeface="Consolas" panose="020B0609020204030204" pitchFamily="49" charset="0"/>
              </a:rPr>
              <a:t>).</a:t>
            </a:r>
            <a:r>
              <a:rPr lang="fr-FR" dirty="0" err="1">
                <a:solidFill>
                  <a:srgbClr val="000000"/>
                </a:solidFill>
                <a:latin typeface="Consolas" panose="020B0609020204030204" pitchFamily="49" charset="0"/>
              </a:rPr>
              <a:t>then</a:t>
            </a:r>
            <a:r>
              <a:rPr lang="fr-FR" dirty="0">
                <a:solidFill>
                  <a:srgbClr val="000000"/>
                </a:solidFill>
                <a:latin typeface="Consolas" panose="020B0609020204030204" pitchFamily="49" charset="0"/>
              </a:rPr>
              <a:t>(total </a:t>
            </a:r>
            <a:r>
              <a:rPr lang="fr-FR" dirty="0">
                <a:solidFill>
                  <a:srgbClr val="0000FF"/>
                </a:solidFill>
                <a:latin typeface="Consolas" panose="020B0609020204030204" pitchFamily="49" charset="0"/>
              </a:rPr>
              <a:t>=&gt;</a:t>
            </a:r>
            <a:r>
              <a:rPr lang="fr-FR" dirty="0">
                <a:solidFill>
                  <a:srgbClr val="000000"/>
                </a:solidFill>
                <a:latin typeface="Consolas" panose="020B0609020204030204" pitchFamily="49" charset="0"/>
              </a:rPr>
              <a:t> {</a:t>
            </a:r>
          </a:p>
          <a:p>
            <a:pPr>
              <a:spcBef>
                <a:spcPts val="0"/>
              </a:spcBef>
            </a:pPr>
            <a:r>
              <a:rPr lang="fr-FR" dirty="0">
                <a:solidFill>
                  <a:srgbClr val="000000"/>
                </a:solidFill>
                <a:latin typeface="Consolas" panose="020B0609020204030204" pitchFamily="49" charset="0"/>
              </a:rPr>
              <a:t>        </a:t>
            </a:r>
            <a:r>
              <a:rPr lang="fr-FR" dirty="0" err="1">
                <a:solidFill>
                  <a:srgbClr val="0000FF"/>
                </a:solidFill>
                <a:latin typeface="Consolas" panose="020B0609020204030204" pitchFamily="49" charset="0"/>
              </a:rPr>
              <a:t>const</a:t>
            </a: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newCommande</a:t>
            </a:r>
            <a:r>
              <a:rPr lang="fr-FR" dirty="0">
                <a:solidFill>
                  <a:srgbClr val="000000"/>
                </a:solidFill>
                <a:latin typeface="Consolas" panose="020B0609020204030204" pitchFamily="49" charset="0"/>
              </a:rPr>
              <a:t> = </a:t>
            </a:r>
            <a:r>
              <a:rPr lang="fr-FR" dirty="0">
                <a:solidFill>
                  <a:srgbClr val="0000FF"/>
                </a:solidFill>
                <a:latin typeface="Consolas" panose="020B0609020204030204" pitchFamily="49" charset="0"/>
              </a:rPr>
              <a:t>new</a:t>
            </a:r>
            <a:r>
              <a:rPr lang="fr-FR" dirty="0">
                <a:solidFill>
                  <a:srgbClr val="000000"/>
                </a:solidFill>
                <a:latin typeface="Consolas" panose="020B0609020204030204" pitchFamily="49" charset="0"/>
              </a:rPr>
              <a:t> Commande({</a:t>
            </a:r>
          </a:p>
          <a:p>
            <a:pPr>
              <a:spcBef>
                <a:spcPts val="0"/>
              </a:spcBef>
            </a:pP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ids</a:t>
            </a:r>
            <a:r>
              <a:rPr lang="fr-FR" dirty="0">
                <a:solidFill>
                  <a:srgbClr val="000000"/>
                </a:solidFill>
                <a:latin typeface="Consolas" panose="020B0609020204030204" pitchFamily="49" charset="0"/>
              </a:rPr>
              <a:t>,</a:t>
            </a:r>
          </a:p>
          <a:p>
            <a:pPr>
              <a:spcBef>
                <a:spcPts val="0"/>
              </a:spcBef>
            </a:pP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email_utilisateur</a:t>
            </a: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email_utilisateur</a:t>
            </a:r>
            <a:r>
              <a:rPr lang="fr-FR" dirty="0">
                <a:solidFill>
                  <a:srgbClr val="000000"/>
                </a:solidFill>
                <a:latin typeface="Consolas" panose="020B0609020204030204" pitchFamily="49" charset="0"/>
              </a:rPr>
              <a:t>,</a:t>
            </a:r>
          </a:p>
          <a:p>
            <a:pPr>
              <a:spcBef>
                <a:spcPts val="0"/>
              </a:spcBef>
            </a:pP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prix_total</a:t>
            </a:r>
            <a:r>
              <a:rPr lang="fr-FR" dirty="0">
                <a:solidFill>
                  <a:srgbClr val="000000"/>
                </a:solidFill>
                <a:latin typeface="Consolas" panose="020B0609020204030204" pitchFamily="49" charset="0"/>
              </a:rPr>
              <a:t>: total,</a:t>
            </a:r>
          </a:p>
          <a:p>
            <a:pPr>
              <a:spcBef>
                <a:spcPts val="0"/>
              </a:spcBef>
            </a:pPr>
            <a:r>
              <a:rPr lang="fr-FR" dirty="0">
                <a:solidFill>
                  <a:srgbClr val="000000"/>
                </a:solidFill>
                <a:latin typeface="Consolas" panose="020B0609020204030204" pitchFamily="49" charset="0"/>
              </a:rPr>
              <a:t>        });</a:t>
            </a:r>
          </a:p>
          <a:p>
            <a:pPr>
              <a:spcBef>
                <a:spcPts val="0"/>
              </a:spcBef>
            </a:pP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newCommande.save</a:t>
            </a:r>
            <a:r>
              <a:rPr lang="fr-FR" dirty="0">
                <a:solidFill>
                  <a:srgbClr val="000000"/>
                </a:solidFill>
                <a:latin typeface="Consolas" panose="020B0609020204030204" pitchFamily="49" charset="0"/>
              </a:rPr>
              <a:t>()</a:t>
            </a:r>
          </a:p>
          <a:p>
            <a:pPr>
              <a:spcBef>
                <a:spcPts val="0"/>
              </a:spcBef>
            </a:pP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then</a:t>
            </a:r>
            <a:r>
              <a:rPr lang="fr-FR" dirty="0">
                <a:solidFill>
                  <a:srgbClr val="000000"/>
                </a:solidFill>
                <a:latin typeface="Consolas" panose="020B0609020204030204" pitchFamily="49" charset="0"/>
              </a:rPr>
              <a:t>(commande </a:t>
            </a:r>
            <a:r>
              <a:rPr lang="fr-FR" dirty="0">
                <a:solidFill>
                  <a:srgbClr val="0000FF"/>
                </a:solidFill>
                <a:latin typeface="Consolas" panose="020B0609020204030204" pitchFamily="49" charset="0"/>
              </a:rPr>
              <a:t>=&gt;</a:t>
            </a: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res.status</a:t>
            </a:r>
            <a:r>
              <a:rPr lang="fr-FR" dirty="0">
                <a:solidFill>
                  <a:srgbClr val="000000"/>
                </a:solidFill>
                <a:latin typeface="Consolas" panose="020B0609020204030204" pitchFamily="49" charset="0"/>
              </a:rPr>
              <a:t>(</a:t>
            </a:r>
            <a:r>
              <a:rPr lang="fr-FR" dirty="0">
                <a:solidFill>
                  <a:srgbClr val="098658"/>
                </a:solidFill>
                <a:latin typeface="Consolas" panose="020B0609020204030204" pitchFamily="49" charset="0"/>
              </a:rPr>
              <a:t>201</a:t>
            </a:r>
            <a:r>
              <a:rPr lang="fr-FR" dirty="0">
                <a:solidFill>
                  <a:srgbClr val="000000"/>
                </a:solidFill>
                <a:latin typeface="Consolas" panose="020B0609020204030204" pitchFamily="49" charset="0"/>
              </a:rPr>
              <a:t>).</a:t>
            </a:r>
            <a:r>
              <a:rPr lang="fr-FR" dirty="0" err="1">
                <a:solidFill>
                  <a:srgbClr val="000000"/>
                </a:solidFill>
                <a:latin typeface="Consolas" panose="020B0609020204030204" pitchFamily="49" charset="0"/>
              </a:rPr>
              <a:t>json</a:t>
            </a:r>
            <a:r>
              <a:rPr lang="fr-FR" dirty="0">
                <a:solidFill>
                  <a:srgbClr val="000000"/>
                </a:solidFill>
                <a:latin typeface="Consolas" panose="020B0609020204030204" pitchFamily="49" charset="0"/>
              </a:rPr>
              <a:t>(commande))</a:t>
            </a:r>
          </a:p>
          <a:p>
            <a:pPr>
              <a:spcBef>
                <a:spcPts val="0"/>
              </a:spcBef>
            </a:pPr>
            <a:r>
              <a:rPr lang="fr-FR" dirty="0">
                <a:solidFill>
                  <a:srgbClr val="000000"/>
                </a:solidFill>
                <a:latin typeface="Consolas" panose="020B0609020204030204" pitchFamily="49" charset="0"/>
              </a:rPr>
              <a:t>            .catch(</a:t>
            </a:r>
            <a:r>
              <a:rPr lang="fr-FR" dirty="0" err="1">
                <a:solidFill>
                  <a:srgbClr val="000000"/>
                </a:solidFill>
                <a:latin typeface="Consolas" panose="020B0609020204030204" pitchFamily="49" charset="0"/>
              </a:rPr>
              <a:t>error</a:t>
            </a:r>
            <a:r>
              <a:rPr lang="fr-FR" dirty="0">
                <a:solidFill>
                  <a:srgbClr val="000000"/>
                </a:solidFill>
                <a:latin typeface="Consolas" panose="020B0609020204030204" pitchFamily="49" charset="0"/>
              </a:rPr>
              <a:t> </a:t>
            </a:r>
            <a:r>
              <a:rPr lang="fr-FR" dirty="0">
                <a:solidFill>
                  <a:srgbClr val="0000FF"/>
                </a:solidFill>
                <a:latin typeface="Consolas" panose="020B0609020204030204" pitchFamily="49" charset="0"/>
              </a:rPr>
              <a:t>=&gt;</a:t>
            </a: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res.status</a:t>
            </a:r>
            <a:r>
              <a:rPr lang="fr-FR" dirty="0">
                <a:solidFill>
                  <a:srgbClr val="000000"/>
                </a:solidFill>
                <a:latin typeface="Consolas" panose="020B0609020204030204" pitchFamily="49" charset="0"/>
              </a:rPr>
              <a:t>(</a:t>
            </a:r>
            <a:r>
              <a:rPr lang="fr-FR" dirty="0">
                <a:solidFill>
                  <a:srgbClr val="098658"/>
                </a:solidFill>
                <a:latin typeface="Consolas" panose="020B0609020204030204" pitchFamily="49" charset="0"/>
              </a:rPr>
              <a:t>400</a:t>
            </a:r>
            <a:r>
              <a:rPr lang="fr-FR" dirty="0">
                <a:solidFill>
                  <a:srgbClr val="000000"/>
                </a:solidFill>
                <a:latin typeface="Consolas" panose="020B0609020204030204" pitchFamily="49" charset="0"/>
              </a:rPr>
              <a:t>).</a:t>
            </a:r>
            <a:r>
              <a:rPr lang="fr-FR" dirty="0" err="1">
                <a:solidFill>
                  <a:srgbClr val="000000"/>
                </a:solidFill>
                <a:latin typeface="Consolas" panose="020B0609020204030204" pitchFamily="49" charset="0"/>
              </a:rPr>
              <a:t>json</a:t>
            </a:r>
            <a:r>
              <a:rPr lang="fr-FR" dirty="0">
                <a:solidFill>
                  <a:srgbClr val="000000"/>
                </a:solidFill>
                <a:latin typeface="Consolas" panose="020B0609020204030204" pitchFamily="49" charset="0"/>
              </a:rPr>
              <a:t>({ </a:t>
            </a:r>
            <a:r>
              <a:rPr lang="fr-FR" dirty="0" err="1">
                <a:solidFill>
                  <a:srgbClr val="000000"/>
                </a:solidFill>
                <a:latin typeface="Consolas" panose="020B0609020204030204" pitchFamily="49" charset="0"/>
              </a:rPr>
              <a:t>error</a:t>
            </a:r>
            <a:r>
              <a:rPr lang="fr-FR" dirty="0">
                <a:solidFill>
                  <a:srgbClr val="000000"/>
                </a:solidFill>
                <a:latin typeface="Consolas" panose="020B0609020204030204" pitchFamily="49" charset="0"/>
              </a:rPr>
              <a:t> }));</a:t>
            </a:r>
          </a:p>
          <a:p>
            <a:pPr>
              <a:spcBef>
                <a:spcPts val="0"/>
              </a:spcBef>
            </a:pPr>
            <a:r>
              <a:rPr lang="fr-FR" dirty="0">
                <a:solidFill>
                  <a:srgbClr val="000000"/>
                </a:solidFill>
                <a:latin typeface="Consolas" panose="020B0609020204030204" pitchFamily="49" charset="0"/>
              </a:rPr>
              <a:t>    });</a:t>
            </a:r>
          </a:p>
          <a:p>
            <a:pPr>
              <a:spcBef>
                <a:spcPts val="0"/>
              </a:spcBef>
            </a:pPr>
            <a:r>
              <a:rPr lang="fr-FR" dirty="0">
                <a:solidFill>
                  <a:srgbClr val="000000"/>
                </a:solidFill>
                <a:latin typeface="Consolas" panose="020B0609020204030204" pitchFamily="49" charset="0"/>
              </a:rPr>
              <a:t>});</a:t>
            </a:r>
          </a:p>
          <a:p>
            <a:pPr>
              <a:spcBef>
                <a:spcPts val="0"/>
              </a:spcBef>
            </a:pPr>
            <a:br>
              <a:rPr lang="fr-FR" dirty="0">
                <a:solidFill>
                  <a:srgbClr val="000000"/>
                </a:solidFill>
                <a:latin typeface="Consolas" panose="020B0609020204030204" pitchFamily="49" charset="0"/>
              </a:rPr>
            </a:br>
            <a:br>
              <a:rPr lang="fr-FR" dirty="0">
                <a:solidFill>
                  <a:srgbClr val="000000"/>
                </a:solidFill>
                <a:latin typeface="Consolas" panose="020B0609020204030204" pitchFamily="49" charset="0"/>
              </a:rPr>
            </a:br>
            <a:r>
              <a:rPr lang="fr-FR" dirty="0" err="1">
                <a:solidFill>
                  <a:srgbClr val="000000"/>
                </a:solidFill>
                <a:latin typeface="Consolas" panose="020B0609020204030204" pitchFamily="49" charset="0"/>
              </a:rPr>
              <a:t>app.listen</a:t>
            </a:r>
            <a:r>
              <a:rPr lang="fr-FR" dirty="0">
                <a:solidFill>
                  <a:srgbClr val="000000"/>
                </a:solidFill>
                <a:latin typeface="Consolas" panose="020B0609020204030204" pitchFamily="49" charset="0"/>
              </a:rPr>
              <a:t>(PORT, () </a:t>
            </a:r>
            <a:r>
              <a:rPr lang="fr-FR" dirty="0">
                <a:solidFill>
                  <a:srgbClr val="0000FF"/>
                </a:solidFill>
                <a:latin typeface="Consolas" panose="020B0609020204030204" pitchFamily="49" charset="0"/>
              </a:rPr>
              <a:t>=&gt;</a:t>
            </a:r>
            <a:r>
              <a:rPr lang="fr-FR" dirty="0">
                <a:solidFill>
                  <a:srgbClr val="000000"/>
                </a:solidFill>
                <a:latin typeface="Consolas" panose="020B0609020204030204" pitchFamily="49" charset="0"/>
              </a:rPr>
              <a:t> {</a:t>
            </a:r>
          </a:p>
          <a:p>
            <a:pPr>
              <a:spcBef>
                <a:spcPts val="0"/>
              </a:spcBef>
            </a:pPr>
            <a:r>
              <a:rPr lang="fr-FR" dirty="0">
                <a:solidFill>
                  <a:srgbClr val="000000"/>
                </a:solidFill>
                <a:latin typeface="Consolas" panose="020B0609020204030204" pitchFamily="49" charset="0"/>
              </a:rPr>
              <a:t>    console.log(</a:t>
            </a:r>
            <a:r>
              <a:rPr lang="fr-FR" dirty="0">
                <a:solidFill>
                  <a:srgbClr val="A31515"/>
                </a:solidFill>
                <a:latin typeface="Consolas" panose="020B0609020204030204" pitchFamily="49" charset="0"/>
              </a:rPr>
              <a:t>`Commande-Service at </a:t>
            </a:r>
            <a:r>
              <a:rPr lang="fr-FR" dirty="0">
                <a:solidFill>
                  <a:srgbClr val="0000FF"/>
                </a:solidFill>
                <a:latin typeface="Consolas" panose="020B0609020204030204" pitchFamily="49" charset="0"/>
              </a:rPr>
              <a:t>${</a:t>
            </a:r>
            <a:r>
              <a:rPr lang="fr-FR" dirty="0">
                <a:solidFill>
                  <a:srgbClr val="000000"/>
                </a:solidFill>
                <a:latin typeface="Consolas" panose="020B0609020204030204" pitchFamily="49" charset="0"/>
              </a:rPr>
              <a:t>PORT</a:t>
            </a:r>
            <a:r>
              <a:rPr lang="fr-FR" dirty="0">
                <a:solidFill>
                  <a:srgbClr val="0000FF"/>
                </a:solidFill>
                <a:latin typeface="Consolas" panose="020B0609020204030204" pitchFamily="49" charset="0"/>
              </a:rPr>
              <a:t>}</a:t>
            </a:r>
            <a:r>
              <a:rPr lang="fr-FR" dirty="0">
                <a:solidFill>
                  <a:srgbClr val="A31515"/>
                </a:solidFill>
                <a:latin typeface="Consolas" panose="020B0609020204030204" pitchFamily="49" charset="0"/>
              </a:rPr>
              <a:t>`</a:t>
            </a:r>
            <a:r>
              <a:rPr lang="fr-FR" dirty="0">
                <a:solidFill>
                  <a:srgbClr val="000000"/>
                </a:solidFill>
                <a:latin typeface="Consolas" panose="020B0609020204030204" pitchFamily="49" charset="0"/>
              </a:rPr>
              <a:t>);</a:t>
            </a:r>
          </a:p>
          <a:p>
            <a:pPr>
              <a:spcBef>
                <a:spcPts val="0"/>
              </a:spcBef>
            </a:pPr>
            <a:r>
              <a:rPr lang="fr-FR" dirty="0">
                <a:solidFill>
                  <a:srgbClr val="000000"/>
                </a:solidFill>
                <a:latin typeface="Consolas" panose="020B0609020204030204" pitchFamily="49" charset="0"/>
              </a:rPr>
              <a:t>});</a:t>
            </a:r>
          </a:p>
        </p:txBody>
      </p:sp>
      <p:sp>
        <p:nvSpPr>
          <p:cNvPr id="2" name="ZoneTexte 1">
            <a:extLst>
              <a:ext uri="{FF2B5EF4-FFF2-40B4-BE49-F238E27FC236}">
                <a16:creationId xmlns:a16="http://schemas.microsoft.com/office/drawing/2014/main" id="{C4C8CFCA-BA15-9BB3-5D80-A857DACDA3C8}"/>
              </a:ext>
            </a:extLst>
          </p:cNvPr>
          <p:cNvSpPr txBox="1"/>
          <p:nvPr/>
        </p:nvSpPr>
        <p:spPr>
          <a:xfrm>
            <a:off x="786809" y="1594884"/>
            <a:ext cx="2732568" cy="307777"/>
          </a:xfrm>
          <a:prstGeom prst="rect">
            <a:avLst/>
          </a:prstGeom>
          <a:noFill/>
        </p:spPr>
        <p:txBody>
          <a:bodyPr wrap="square" rtlCol="0">
            <a:spAutoFit/>
          </a:bodyPr>
          <a:lstStyle/>
          <a:p>
            <a:r>
              <a:rPr lang="fr-FR" sz="1400" b="1" i="1" dirty="0"/>
              <a:t>… Suite de index.js</a:t>
            </a:r>
          </a:p>
        </p:txBody>
      </p:sp>
    </p:spTree>
    <p:extLst>
      <p:ext uri="{BB962C8B-B14F-4D97-AF65-F5344CB8AC3E}">
        <p14:creationId xmlns:p14="http://schemas.microsoft.com/office/powerpoint/2010/main" val="344225905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57809"/>
            <a:ext cx="10911224" cy="50901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indent="-228600"/>
            <a:r>
              <a:rPr lang="fr-MA" sz="1600" dirty="0"/>
              <a:t>Afin de tester l’appel de la méthode d’API </a:t>
            </a:r>
            <a:r>
              <a:rPr lang="fr-MA" sz="1600" b="1" dirty="0"/>
              <a:t>commande/ajouter</a:t>
            </a:r>
            <a:r>
              <a:rPr lang="fr-MA" sz="1600" dirty="0"/>
              <a:t>, il faut démarrer les deux services :</a:t>
            </a:r>
          </a:p>
          <a:p>
            <a:pPr marL="457200" lvl="1" indent="0">
              <a:buNone/>
            </a:pPr>
            <a:endParaRPr lang="fr-MA" sz="1600" dirty="0"/>
          </a:p>
          <a:p>
            <a:pPr marL="457200" lvl="1" indent="0">
              <a:buNone/>
            </a:pPr>
            <a:endParaRPr lang="fr-MA" sz="1600" dirty="0"/>
          </a:p>
          <a:p>
            <a:pPr marL="457200" lvl="1" indent="0">
              <a:buNone/>
            </a:pPr>
            <a:endParaRPr lang="fr-MA" sz="1600" dirty="0"/>
          </a:p>
          <a:p>
            <a:pPr marL="457200" lvl="1" indent="0">
              <a:buNone/>
            </a:pPr>
            <a:endParaRPr lang="fr-MA" sz="1600" dirty="0"/>
          </a:p>
          <a:p>
            <a:pPr marL="457200" lvl="1" indent="0">
              <a:buNone/>
            </a:pPr>
            <a:endParaRPr lang="fr-MA" sz="1600" dirty="0"/>
          </a:p>
          <a:p>
            <a:pPr marL="457200" lvl="1" indent="0">
              <a:buNone/>
            </a:pPr>
            <a:endParaRPr lang="fr-MA" sz="1600" dirty="0"/>
          </a:p>
          <a:p>
            <a:pPr indent="-228600"/>
            <a:r>
              <a:rPr lang="fr-MA" sz="1600" dirty="0"/>
              <a:t>Sous Postman, lancer et exécuter la requête POST en lui passant deux paramètres: un tableau des </a:t>
            </a:r>
            <a:r>
              <a:rPr lang="fr-MA" sz="1600" dirty="0" err="1"/>
              <a:t>ids</a:t>
            </a:r>
            <a:r>
              <a:rPr lang="fr-MA" sz="1600" dirty="0"/>
              <a:t>, et un </a:t>
            </a:r>
            <a:r>
              <a:rPr lang="fr-MA" sz="1600" dirty="0" err="1"/>
              <a:t>email_utilisateur</a:t>
            </a:r>
            <a:r>
              <a:rPr lang="fr-MA" sz="1600" dirty="0"/>
              <a:t> </a:t>
            </a:r>
          </a:p>
        </p:txBody>
      </p:sp>
      <p:pic>
        <p:nvPicPr>
          <p:cNvPr id="9" name="Image 8">
            <a:extLst>
              <a:ext uri="{FF2B5EF4-FFF2-40B4-BE49-F238E27FC236}">
                <a16:creationId xmlns:a16="http://schemas.microsoft.com/office/drawing/2014/main" id="{3E4DE2EE-8AFB-958F-DADB-46C9174B35A9}"/>
              </a:ext>
            </a:extLst>
          </p:cNvPr>
          <p:cNvPicPr>
            <a:picLocks noChangeAspect="1"/>
          </p:cNvPicPr>
          <p:nvPr/>
        </p:nvPicPr>
        <p:blipFill>
          <a:blip r:embed="rId4"/>
          <a:stretch>
            <a:fillRect/>
          </a:stretch>
        </p:blipFill>
        <p:spPr>
          <a:xfrm>
            <a:off x="4144617" y="2026187"/>
            <a:ext cx="3737652" cy="1641939"/>
          </a:xfrm>
          <a:prstGeom prst="rect">
            <a:avLst/>
          </a:prstGeom>
        </p:spPr>
      </p:pic>
      <p:pic>
        <p:nvPicPr>
          <p:cNvPr id="5" name="Image 4">
            <a:extLst>
              <a:ext uri="{FF2B5EF4-FFF2-40B4-BE49-F238E27FC236}">
                <a16:creationId xmlns:a16="http://schemas.microsoft.com/office/drawing/2014/main" id="{0353992A-4530-7EE0-6EA0-D294D9EE4421}"/>
              </a:ext>
            </a:extLst>
          </p:cNvPr>
          <p:cNvPicPr>
            <a:picLocks noChangeAspect="1"/>
          </p:cNvPicPr>
          <p:nvPr/>
        </p:nvPicPr>
        <p:blipFill>
          <a:blip r:embed="rId5"/>
          <a:stretch>
            <a:fillRect/>
          </a:stretch>
        </p:blipFill>
        <p:spPr>
          <a:xfrm>
            <a:off x="3935357" y="4129850"/>
            <a:ext cx="3847734" cy="2366698"/>
          </a:xfrm>
          <a:prstGeom prst="rect">
            <a:avLst/>
          </a:prstGeom>
        </p:spPr>
      </p:pic>
    </p:spTree>
    <p:extLst>
      <p:ext uri="{BB962C8B-B14F-4D97-AF65-F5344CB8AC3E}">
        <p14:creationId xmlns:p14="http://schemas.microsoft.com/office/powerpoint/2010/main" val="64079074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 (</a:t>
            </a:r>
            <a:r>
              <a:rPr lang="fr-MA" b="1" i="1" dirty="0">
                <a:solidFill>
                  <a:srgbClr val="0070C0"/>
                </a:solidFill>
              </a:rPr>
              <a:t>Authentification)</a:t>
            </a:r>
            <a:endParaRPr lang="fr-FR" b="1" i="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57809"/>
            <a:ext cx="10526713" cy="50901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indent="-228600">
              <a:spcBef>
                <a:spcPts val="0"/>
              </a:spcBef>
            </a:pPr>
            <a:r>
              <a:rPr lang="fr-MA" sz="1600" b="1" u="sng" dirty="0">
                <a:solidFill>
                  <a:schemeClr val="accent1"/>
                </a:solidFill>
              </a:rPr>
              <a:t>Authentification</a:t>
            </a:r>
            <a:r>
              <a:rPr lang="fr-MA" sz="1600" b="1" u="sng" dirty="0"/>
              <a:t> :</a:t>
            </a:r>
          </a:p>
          <a:p>
            <a:pPr indent="-228600">
              <a:spcBef>
                <a:spcPts val="0"/>
              </a:spcBef>
            </a:pPr>
            <a:r>
              <a:rPr lang="fr-MA" sz="1600" dirty="0"/>
              <a:t>Avant de pouvoir exploiter les différentes méthodes des API créées, un utilisateur doit être connecté.</a:t>
            </a:r>
          </a:p>
          <a:p>
            <a:pPr indent="-228600">
              <a:spcBef>
                <a:spcPts val="0"/>
              </a:spcBef>
            </a:pPr>
            <a:r>
              <a:rPr lang="fr-MA" sz="1600" dirty="0"/>
              <a:t>Ainsi, on doit ajouter une étape intermédiaire d’authentification avant de consulter n’importe quel service ;</a:t>
            </a:r>
          </a:p>
          <a:p>
            <a:pPr indent="-228600">
              <a:spcBef>
                <a:spcPts val="0"/>
              </a:spcBef>
            </a:pPr>
            <a:r>
              <a:rPr lang="fr-MA" sz="1600" dirty="0"/>
              <a:t>Le schéma suivant représente le modèle à suivre : </a:t>
            </a:r>
          </a:p>
          <a:p>
            <a:pPr marL="457200" lvl="1" indent="0">
              <a:buNone/>
            </a:pPr>
            <a:endParaRPr lang="fr-MA" sz="1600" b="1" dirty="0"/>
          </a:p>
        </p:txBody>
      </p:sp>
      <p:grpSp>
        <p:nvGrpSpPr>
          <p:cNvPr id="12" name="Groupe 11">
            <a:extLst>
              <a:ext uri="{FF2B5EF4-FFF2-40B4-BE49-F238E27FC236}">
                <a16:creationId xmlns:a16="http://schemas.microsoft.com/office/drawing/2014/main" id="{F43F6A0B-BA4F-09B8-8179-8EBFAD215D66}"/>
              </a:ext>
            </a:extLst>
          </p:cNvPr>
          <p:cNvGrpSpPr/>
          <p:nvPr/>
        </p:nvGrpSpPr>
        <p:grpSpPr>
          <a:xfrm>
            <a:off x="1020726" y="2608518"/>
            <a:ext cx="8910083" cy="3850202"/>
            <a:chOff x="1020726" y="2608518"/>
            <a:chExt cx="8910083" cy="3850202"/>
          </a:xfrm>
        </p:grpSpPr>
        <p:grpSp>
          <p:nvGrpSpPr>
            <p:cNvPr id="36" name="Groupe 35">
              <a:extLst>
                <a:ext uri="{FF2B5EF4-FFF2-40B4-BE49-F238E27FC236}">
                  <a16:creationId xmlns:a16="http://schemas.microsoft.com/office/drawing/2014/main" id="{EE34C725-D257-A8A9-5191-40FE1C69E9CA}"/>
                </a:ext>
              </a:extLst>
            </p:cNvPr>
            <p:cNvGrpSpPr/>
            <p:nvPr/>
          </p:nvGrpSpPr>
          <p:grpSpPr>
            <a:xfrm>
              <a:off x="1020726" y="2608518"/>
              <a:ext cx="8910083" cy="3850202"/>
              <a:chOff x="1020726" y="2608518"/>
              <a:chExt cx="8910083" cy="3850202"/>
            </a:xfrm>
          </p:grpSpPr>
          <p:cxnSp>
            <p:nvCxnSpPr>
              <p:cNvPr id="9" name="Connecteur droit avec flèche 8">
                <a:extLst>
                  <a:ext uri="{FF2B5EF4-FFF2-40B4-BE49-F238E27FC236}">
                    <a16:creationId xmlns:a16="http://schemas.microsoft.com/office/drawing/2014/main" id="{A05E2E5F-87E3-A17C-6C4B-647C1D299DAE}"/>
                  </a:ext>
                </a:extLst>
              </p:cNvPr>
              <p:cNvCxnSpPr>
                <a:cxnSpLocks/>
              </p:cNvCxnSpPr>
              <p:nvPr/>
            </p:nvCxnSpPr>
            <p:spPr>
              <a:xfrm flipV="1">
                <a:off x="2186494" y="4460345"/>
                <a:ext cx="2107771" cy="135993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nvGrpSpPr>
              <p:cNvPr id="35" name="Groupe 34">
                <a:extLst>
                  <a:ext uri="{FF2B5EF4-FFF2-40B4-BE49-F238E27FC236}">
                    <a16:creationId xmlns:a16="http://schemas.microsoft.com/office/drawing/2014/main" id="{6A969191-6CEA-836A-790A-5D6852E0A1C1}"/>
                  </a:ext>
                </a:extLst>
              </p:cNvPr>
              <p:cNvGrpSpPr/>
              <p:nvPr/>
            </p:nvGrpSpPr>
            <p:grpSpPr>
              <a:xfrm>
                <a:off x="1020726" y="2608518"/>
                <a:ext cx="8910083" cy="3850202"/>
                <a:chOff x="1020726" y="2608518"/>
                <a:chExt cx="8910083" cy="3850202"/>
              </a:xfrm>
            </p:grpSpPr>
            <p:grpSp>
              <p:nvGrpSpPr>
                <p:cNvPr id="27" name="Groupe 26">
                  <a:extLst>
                    <a:ext uri="{FF2B5EF4-FFF2-40B4-BE49-F238E27FC236}">
                      <a16:creationId xmlns:a16="http://schemas.microsoft.com/office/drawing/2014/main" id="{FA1362B7-6457-CE4E-7B2D-8B9A20B321CC}"/>
                    </a:ext>
                  </a:extLst>
                </p:cNvPr>
                <p:cNvGrpSpPr/>
                <p:nvPr/>
              </p:nvGrpSpPr>
              <p:grpSpPr>
                <a:xfrm>
                  <a:off x="1020726" y="3693980"/>
                  <a:ext cx="8910083" cy="2764740"/>
                  <a:chOff x="1020726" y="2972831"/>
                  <a:chExt cx="8910083" cy="2764740"/>
                </a:xfrm>
              </p:grpSpPr>
              <p:sp>
                <p:nvSpPr>
                  <p:cNvPr id="2" name="Rectangle 1">
                    <a:extLst>
                      <a:ext uri="{FF2B5EF4-FFF2-40B4-BE49-F238E27FC236}">
                        <a16:creationId xmlns:a16="http://schemas.microsoft.com/office/drawing/2014/main" id="{26EE95A2-B4C3-6BCA-15F2-FCF9A4934BB0}"/>
                      </a:ext>
                    </a:extLst>
                  </p:cNvPr>
                  <p:cNvSpPr/>
                  <p:nvPr/>
                </p:nvSpPr>
                <p:spPr>
                  <a:xfrm>
                    <a:off x="8187071" y="4685782"/>
                    <a:ext cx="1743738" cy="83879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dirty="0"/>
                      <a:t>Produit -service</a:t>
                    </a:r>
                  </a:p>
                </p:txBody>
              </p:sp>
              <p:sp>
                <p:nvSpPr>
                  <p:cNvPr id="5" name="Rectangle 4">
                    <a:extLst>
                      <a:ext uri="{FF2B5EF4-FFF2-40B4-BE49-F238E27FC236}">
                        <a16:creationId xmlns:a16="http://schemas.microsoft.com/office/drawing/2014/main" id="{0D4CACDB-ABC9-7490-84A6-3375B780D184}"/>
                      </a:ext>
                    </a:extLst>
                  </p:cNvPr>
                  <p:cNvSpPr/>
                  <p:nvPr/>
                </p:nvSpPr>
                <p:spPr>
                  <a:xfrm>
                    <a:off x="8187070" y="3219055"/>
                    <a:ext cx="1743739" cy="74427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dirty="0"/>
                      <a:t>Commande -service</a:t>
                    </a:r>
                  </a:p>
                </p:txBody>
              </p:sp>
              <p:sp>
                <p:nvSpPr>
                  <p:cNvPr id="6" name="Rectangle 5">
                    <a:extLst>
                      <a:ext uri="{FF2B5EF4-FFF2-40B4-BE49-F238E27FC236}">
                        <a16:creationId xmlns:a16="http://schemas.microsoft.com/office/drawing/2014/main" id="{DF4C9DBB-CCD6-D58C-F89D-AB4AF8D6BBFE}"/>
                      </a:ext>
                    </a:extLst>
                  </p:cNvPr>
                  <p:cNvSpPr/>
                  <p:nvPr/>
                </p:nvSpPr>
                <p:spPr>
                  <a:xfrm>
                    <a:off x="3708782" y="2972831"/>
                    <a:ext cx="1743739" cy="74427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600" dirty="0"/>
                      <a:t>Authentification- service</a:t>
                    </a:r>
                  </a:p>
                </p:txBody>
              </p:sp>
              <p:sp>
                <p:nvSpPr>
                  <p:cNvPr id="7" name="Rectangle : coins arrondis 6">
                    <a:extLst>
                      <a:ext uri="{FF2B5EF4-FFF2-40B4-BE49-F238E27FC236}">
                        <a16:creationId xmlns:a16="http://schemas.microsoft.com/office/drawing/2014/main" id="{FE23CEB0-D9FA-E149-88B6-3749209CE781}"/>
                      </a:ext>
                    </a:extLst>
                  </p:cNvPr>
                  <p:cNvSpPr/>
                  <p:nvPr/>
                </p:nvSpPr>
                <p:spPr>
                  <a:xfrm>
                    <a:off x="1020726" y="4742121"/>
                    <a:ext cx="1452155" cy="66985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600" dirty="0"/>
                      <a:t>Client</a:t>
                    </a:r>
                    <a:endParaRPr lang="fr-FR" sz="2000" dirty="0"/>
                  </a:p>
                </p:txBody>
              </p:sp>
              <p:cxnSp>
                <p:nvCxnSpPr>
                  <p:cNvPr id="13" name="Connecteur droit avec flèche 12">
                    <a:extLst>
                      <a:ext uri="{FF2B5EF4-FFF2-40B4-BE49-F238E27FC236}">
                        <a16:creationId xmlns:a16="http://schemas.microsoft.com/office/drawing/2014/main" id="{5FDF78B8-7FD2-6293-1D3C-CAABE732B4B8}"/>
                      </a:ext>
                    </a:extLst>
                  </p:cNvPr>
                  <p:cNvCxnSpPr>
                    <a:stCxn id="6" idx="1"/>
                    <a:endCxn id="7" idx="0"/>
                  </p:cNvCxnSpPr>
                  <p:nvPr/>
                </p:nvCxnSpPr>
                <p:spPr>
                  <a:xfrm flipH="1">
                    <a:off x="1746804" y="3344971"/>
                    <a:ext cx="1961978" cy="139715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15" name="ZoneTexte 14">
                    <a:extLst>
                      <a:ext uri="{FF2B5EF4-FFF2-40B4-BE49-F238E27FC236}">
                        <a16:creationId xmlns:a16="http://schemas.microsoft.com/office/drawing/2014/main" id="{4E350FD7-F18B-8A71-3FF1-CBC3736A29AA}"/>
                      </a:ext>
                    </a:extLst>
                  </p:cNvPr>
                  <p:cNvSpPr txBox="1"/>
                  <p:nvPr/>
                </p:nvSpPr>
                <p:spPr>
                  <a:xfrm rot="19564369">
                    <a:off x="2343044" y="3944691"/>
                    <a:ext cx="1961978" cy="307777"/>
                  </a:xfrm>
                  <a:prstGeom prst="rect">
                    <a:avLst/>
                  </a:prstGeom>
                  <a:noFill/>
                </p:spPr>
                <p:txBody>
                  <a:bodyPr wrap="square" rtlCol="0">
                    <a:spAutoFit/>
                  </a:bodyPr>
                  <a:lstStyle/>
                  <a:p>
                    <a:r>
                      <a:rPr lang="fr-FR" sz="1400" dirty="0"/>
                      <a:t>1. S’authentifier</a:t>
                    </a:r>
                  </a:p>
                </p:txBody>
              </p:sp>
              <p:sp>
                <p:nvSpPr>
                  <p:cNvPr id="16" name="ZoneTexte 15">
                    <a:extLst>
                      <a:ext uri="{FF2B5EF4-FFF2-40B4-BE49-F238E27FC236}">
                        <a16:creationId xmlns:a16="http://schemas.microsoft.com/office/drawing/2014/main" id="{C24455DB-F319-685D-D864-01831669F4CC}"/>
                      </a:ext>
                    </a:extLst>
                  </p:cNvPr>
                  <p:cNvSpPr txBox="1"/>
                  <p:nvPr/>
                </p:nvSpPr>
                <p:spPr>
                  <a:xfrm rot="19564369">
                    <a:off x="1928251" y="3563222"/>
                    <a:ext cx="1961978" cy="307777"/>
                  </a:xfrm>
                  <a:prstGeom prst="rect">
                    <a:avLst/>
                  </a:prstGeom>
                  <a:noFill/>
                </p:spPr>
                <p:txBody>
                  <a:bodyPr wrap="square" rtlCol="0">
                    <a:spAutoFit/>
                  </a:bodyPr>
                  <a:lstStyle/>
                  <a:p>
                    <a:r>
                      <a:rPr lang="fr-FR" sz="1400" dirty="0"/>
                      <a:t>3. </a:t>
                    </a:r>
                    <a:r>
                      <a:rPr lang="fr-FR" sz="1400" dirty="0" err="1"/>
                      <a:t>Token</a:t>
                    </a:r>
                    <a:r>
                      <a:rPr lang="fr-FR" sz="1400" dirty="0"/>
                      <a:t> JWT</a:t>
                    </a:r>
                  </a:p>
                </p:txBody>
              </p:sp>
              <p:cxnSp>
                <p:nvCxnSpPr>
                  <p:cNvPr id="18" name="Connecteur droit avec flèche 17">
                    <a:extLst>
                      <a:ext uri="{FF2B5EF4-FFF2-40B4-BE49-F238E27FC236}">
                        <a16:creationId xmlns:a16="http://schemas.microsoft.com/office/drawing/2014/main" id="{247B81D1-A136-5EE6-1414-651F9253B364}"/>
                      </a:ext>
                    </a:extLst>
                  </p:cNvPr>
                  <p:cNvCxnSpPr>
                    <a:cxnSpLocks/>
                    <a:stCxn id="7" idx="3"/>
                    <a:endCxn id="5" idx="1"/>
                  </p:cNvCxnSpPr>
                  <p:nvPr/>
                </p:nvCxnSpPr>
                <p:spPr>
                  <a:xfrm flipV="1">
                    <a:off x="2472881" y="3591195"/>
                    <a:ext cx="5714189" cy="148585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0" name="ZoneTexte 19">
                    <a:extLst>
                      <a:ext uri="{FF2B5EF4-FFF2-40B4-BE49-F238E27FC236}">
                        <a16:creationId xmlns:a16="http://schemas.microsoft.com/office/drawing/2014/main" id="{34CDA5BE-27BF-CFAF-D809-18395C75A32C}"/>
                      </a:ext>
                    </a:extLst>
                  </p:cNvPr>
                  <p:cNvSpPr txBox="1"/>
                  <p:nvPr/>
                </p:nvSpPr>
                <p:spPr>
                  <a:xfrm rot="20767956">
                    <a:off x="5334718" y="3783241"/>
                    <a:ext cx="1961978" cy="276999"/>
                  </a:xfrm>
                  <a:prstGeom prst="rect">
                    <a:avLst/>
                  </a:prstGeom>
                  <a:noFill/>
                </p:spPr>
                <p:txBody>
                  <a:bodyPr wrap="square" rtlCol="0">
                    <a:spAutoFit/>
                  </a:bodyPr>
                  <a:lstStyle/>
                  <a:p>
                    <a:r>
                      <a:rPr lang="fr-FR" sz="1200" dirty="0"/>
                      <a:t>4. </a:t>
                    </a:r>
                    <a:r>
                      <a:rPr lang="fr-FR" sz="1200" dirty="0" err="1"/>
                      <a:t>Token</a:t>
                    </a:r>
                    <a:r>
                      <a:rPr lang="fr-FR" sz="1200" dirty="0"/>
                      <a:t> JWT</a:t>
                    </a:r>
                  </a:p>
                </p:txBody>
              </p:sp>
              <p:cxnSp>
                <p:nvCxnSpPr>
                  <p:cNvPr id="21" name="Connecteur droit avec flèche 20">
                    <a:extLst>
                      <a:ext uri="{FF2B5EF4-FFF2-40B4-BE49-F238E27FC236}">
                        <a16:creationId xmlns:a16="http://schemas.microsoft.com/office/drawing/2014/main" id="{DD055494-F378-A99F-F95A-C5E7CAF371F8}"/>
                      </a:ext>
                    </a:extLst>
                  </p:cNvPr>
                  <p:cNvCxnSpPr>
                    <a:cxnSpLocks/>
                    <a:endCxn id="2" idx="1"/>
                  </p:cNvCxnSpPr>
                  <p:nvPr/>
                </p:nvCxnSpPr>
                <p:spPr>
                  <a:xfrm flipV="1">
                    <a:off x="2465644" y="5105181"/>
                    <a:ext cx="5721427" cy="6114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2" name="ZoneTexte 21">
                    <a:extLst>
                      <a:ext uri="{FF2B5EF4-FFF2-40B4-BE49-F238E27FC236}">
                        <a16:creationId xmlns:a16="http://schemas.microsoft.com/office/drawing/2014/main" id="{B27F8E98-FE95-7007-7BE5-1C609F8E73A0}"/>
                      </a:ext>
                    </a:extLst>
                  </p:cNvPr>
                  <p:cNvSpPr txBox="1"/>
                  <p:nvPr/>
                </p:nvSpPr>
                <p:spPr>
                  <a:xfrm>
                    <a:off x="5348151" y="4825460"/>
                    <a:ext cx="1961978" cy="307777"/>
                  </a:xfrm>
                  <a:prstGeom prst="rect">
                    <a:avLst/>
                  </a:prstGeom>
                  <a:noFill/>
                </p:spPr>
                <p:txBody>
                  <a:bodyPr wrap="square" rtlCol="0">
                    <a:spAutoFit/>
                  </a:bodyPr>
                  <a:lstStyle/>
                  <a:p>
                    <a:r>
                      <a:rPr lang="fr-FR" sz="1400" dirty="0"/>
                      <a:t>4. </a:t>
                    </a:r>
                    <a:r>
                      <a:rPr lang="fr-FR" sz="1400" dirty="0" err="1"/>
                      <a:t>Token</a:t>
                    </a:r>
                    <a:r>
                      <a:rPr lang="fr-FR" sz="1400" dirty="0"/>
                      <a:t> JWT</a:t>
                    </a:r>
                  </a:p>
                </p:txBody>
              </p:sp>
              <p:sp>
                <p:nvSpPr>
                  <p:cNvPr id="24" name="Hexagone 23">
                    <a:extLst>
                      <a:ext uri="{FF2B5EF4-FFF2-40B4-BE49-F238E27FC236}">
                        <a16:creationId xmlns:a16="http://schemas.microsoft.com/office/drawing/2014/main" id="{9F60D178-4786-E75A-26F0-F5C0BDC03228}"/>
                      </a:ext>
                    </a:extLst>
                  </p:cNvPr>
                  <p:cNvSpPr/>
                  <p:nvPr/>
                </p:nvSpPr>
                <p:spPr>
                  <a:xfrm>
                    <a:off x="7512866" y="3750757"/>
                    <a:ext cx="1117089" cy="576768"/>
                  </a:xfrm>
                  <a:prstGeom prst="hexag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1200" b="1" dirty="0"/>
                      <a:t>Validation du </a:t>
                    </a:r>
                    <a:r>
                      <a:rPr lang="fr-FR" sz="1200" b="1" dirty="0" err="1"/>
                      <a:t>Token</a:t>
                    </a:r>
                    <a:endParaRPr lang="fr-FR" sz="1200" b="1" dirty="0"/>
                  </a:p>
                </p:txBody>
              </p:sp>
              <p:sp>
                <p:nvSpPr>
                  <p:cNvPr id="25" name="Hexagone 24">
                    <a:extLst>
                      <a:ext uri="{FF2B5EF4-FFF2-40B4-BE49-F238E27FC236}">
                        <a16:creationId xmlns:a16="http://schemas.microsoft.com/office/drawing/2014/main" id="{8C751DA1-F157-840C-C187-CCD8C8838E79}"/>
                      </a:ext>
                    </a:extLst>
                  </p:cNvPr>
                  <p:cNvSpPr/>
                  <p:nvPr/>
                </p:nvSpPr>
                <p:spPr>
                  <a:xfrm>
                    <a:off x="7512865" y="5160803"/>
                    <a:ext cx="1117089" cy="576768"/>
                  </a:xfrm>
                  <a:prstGeom prst="hexag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1200" b="1" dirty="0"/>
                      <a:t>Validation du </a:t>
                    </a:r>
                    <a:r>
                      <a:rPr lang="fr-FR" sz="1200" b="1" dirty="0" err="1"/>
                      <a:t>Token</a:t>
                    </a:r>
                    <a:endParaRPr lang="fr-FR" sz="1200" b="1" dirty="0"/>
                  </a:p>
                </p:txBody>
              </p:sp>
            </p:grpSp>
            <p:sp>
              <p:nvSpPr>
                <p:cNvPr id="26" name="Cylindre 25">
                  <a:extLst>
                    <a:ext uri="{FF2B5EF4-FFF2-40B4-BE49-F238E27FC236}">
                      <a16:creationId xmlns:a16="http://schemas.microsoft.com/office/drawing/2014/main" id="{DBB515F4-1871-CDE0-59C0-FE56D37F3F33}"/>
                    </a:ext>
                  </a:extLst>
                </p:cNvPr>
                <p:cNvSpPr/>
                <p:nvPr/>
              </p:nvSpPr>
              <p:spPr>
                <a:xfrm>
                  <a:off x="6904763" y="2608518"/>
                  <a:ext cx="1452242" cy="721998"/>
                </a:xfrm>
                <a:prstGeom prst="ca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200" dirty="0"/>
                    <a:t>Base de donnés « utilisateurs »</a:t>
                  </a:r>
                </a:p>
              </p:txBody>
            </p:sp>
            <p:cxnSp>
              <p:nvCxnSpPr>
                <p:cNvPr id="34" name="Connecteur droit avec flèche 33">
                  <a:extLst>
                    <a:ext uri="{FF2B5EF4-FFF2-40B4-BE49-F238E27FC236}">
                      <a16:creationId xmlns:a16="http://schemas.microsoft.com/office/drawing/2014/main" id="{4F1B32D3-92A1-B901-3ADC-5298221BCEFB}"/>
                    </a:ext>
                  </a:extLst>
                </p:cNvPr>
                <p:cNvCxnSpPr>
                  <a:stCxn id="26" idx="2"/>
                  <a:endCxn id="6" idx="0"/>
                </p:cNvCxnSpPr>
                <p:nvPr/>
              </p:nvCxnSpPr>
              <p:spPr>
                <a:xfrm flipH="1">
                  <a:off x="4580652" y="2969517"/>
                  <a:ext cx="2324111" cy="724463"/>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grpSp>
        </p:grpSp>
        <p:sp>
          <p:nvSpPr>
            <p:cNvPr id="8" name="ZoneTexte 7">
              <a:extLst>
                <a:ext uri="{FF2B5EF4-FFF2-40B4-BE49-F238E27FC236}">
                  <a16:creationId xmlns:a16="http://schemas.microsoft.com/office/drawing/2014/main" id="{F4327E34-6E09-2FB4-732C-6D6A4F9AA1C9}"/>
                </a:ext>
              </a:extLst>
            </p:cNvPr>
            <p:cNvSpPr txBox="1"/>
            <p:nvPr/>
          </p:nvSpPr>
          <p:spPr>
            <a:xfrm rot="20640959">
              <a:off x="4700806" y="2916346"/>
              <a:ext cx="1961978" cy="461665"/>
            </a:xfrm>
            <a:prstGeom prst="rect">
              <a:avLst/>
            </a:prstGeom>
            <a:noFill/>
          </p:spPr>
          <p:txBody>
            <a:bodyPr wrap="square" rtlCol="0">
              <a:spAutoFit/>
            </a:bodyPr>
            <a:lstStyle/>
            <a:p>
              <a:r>
                <a:rPr lang="fr-FR" sz="1200" dirty="0"/>
                <a:t>2. Vérification des données d’authentification</a:t>
              </a:r>
            </a:p>
          </p:txBody>
        </p:sp>
      </p:grpSp>
    </p:spTree>
    <p:extLst>
      <p:ext uri="{BB962C8B-B14F-4D97-AF65-F5344CB8AC3E}">
        <p14:creationId xmlns:p14="http://schemas.microsoft.com/office/powerpoint/2010/main" val="87238307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 (</a:t>
            </a:r>
            <a:r>
              <a:rPr lang="fr-MA" b="1" i="1" dirty="0">
                <a:solidFill>
                  <a:srgbClr val="0070C0"/>
                </a:solidFill>
              </a:rPr>
              <a:t>Authentification)</a:t>
            </a:r>
            <a:endParaRPr lang="fr-FR" b="1" i="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57809"/>
            <a:ext cx="10526713" cy="49582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indent="-228600">
              <a:spcBef>
                <a:spcPts val="0"/>
              </a:spcBef>
            </a:pPr>
            <a:r>
              <a:rPr lang="fr-MA" sz="1600" b="1" u="sng" dirty="0">
                <a:solidFill>
                  <a:schemeClr val="accent1"/>
                </a:solidFill>
              </a:rPr>
              <a:t>Authentification</a:t>
            </a:r>
            <a:r>
              <a:rPr lang="fr-MA" sz="1600" b="1" u="sng" dirty="0"/>
              <a:t> :</a:t>
            </a:r>
          </a:p>
          <a:p>
            <a:pPr marL="800100" lvl="1" indent="-342900">
              <a:spcBef>
                <a:spcPts val="600"/>
              </a:spcBef>
              <a:buAutoNum type="arabicPeriod"/>
            </a:pPr>
            <a:endParaRPr lang="fr-MA" sz="1600" dirty="0"/>
          </a:p>
          <a:p>
            <a:pPr marL="800100" lvl="1" indent="-342900">
              <a:spcBef>
                <a:spcPts val="600"/>
              </a:spcBef>
              <a:buAutoNum type="arabicPeriod"/>
            </a:pPr>
            <a:r>
              <a:rPr lang="fr-MA" sz="1600" dirty="0"/>
              <a:t>Le client envoie premièrement une requête au service d’authentification; En cas de réussite, celui-là crée un </a:t>
            </a:r>
            <a:r>
              <a:rPr lang="fr-MA" sz="1600" dirty="0" err="1"/>
              <a:t>token</a:t>
            </a:r>
            <a:r>
              <a:rPr lang="fr-MA" sz="1600" dirty="0"/>
              <a:t> JWT et l’envoie au client;</a:t>
            </a:r>
          </a:p>
          <a:p>
            <a:pPr marL="457200" lvl="1" indent="0">
              <a:spcBef>
                <a:spcPts val="600"/>
              </a:spcBef>
              <a:buNone/>
            </a:pPr>
            <a:r>
              <a:rPr lang="fr-FR" sz="1600" b="1" i="1" dirty="0"/>
              <a:t>L'utilisation de JWT dans les </a:t>
            </a:r>
            <a:r>
              <a:rPr lang="fr-FR" sz="1600" b="1" i="1" dirty="0" err="1"/>
              <a:t>microservices</a:t>
            </a:r>
            <a:r>
              <a:rPr lang="fr-FR" sz="1600" b="1" i="1" dirty="0"/>
              <a:t> peut être comprise comme des passeports, des clés, des signes d'identification, ... pour savoir qu'il s'agit d'une demande avec une origine valide.</a:t>
            </a:r>
            <a:endParaRPr lang="fr-MA" sz="1600" b="1" i="1" dirty="0"/>
          </a:p>
          <a:p>
            <a:pPr marL="800100" lvl="1" indent="-342900">
              <a:spcBef>
                <a:spcPts val="600"/>
              </a:spcBef>
              <a:buAutoNum type="arabicPeriod" startAt="2"/>
            </a:pPr>
            <a:r>
              <a:rPr lang="fr-MA" sz="1600" dirty="0"/>
              <a:t>Le client sert du </a:t>
            </a:r>
            <a:r>
              <a:rPr lang="fr-MA" sz="1600" dirty="0" err="1"/>
              <a:t>token</a:t>
            </a:r>
            <a:r>
              <a:rPr lang="fr-MA" sz="1600" dirty="0"/>
              <a:t> pour demander l’autorisation auprès des services à exploiter. </a:t>
            </a:r>
          </a:p>
          <a:p>
            <a:pPr marL="800100" lvl="1" indent="-342900">
              <a:spcBef>
                <a:spcPts val="600"/>
              </a:spcBef>
              <a:buAutoNum type="arabicPeriod" startAt="2"/>
            </a:pPr>
            <a:r>
              <a:rPr lang="fr-MA" sz="1600" dirty="0"/>
              <a:t>Avant de répondre aux demandes auprès des utilisateurs, les services vérifient la validité du </a:t>
            </a:r>
            <a:r>
              <a:rPr lang="fr-MA" sz="1600" dirty="0" err="1"/>
              <a:t>token</a:t>
            </a:r>
            <a:r>
              <a:rPr lang="fr-MA" sz="1600" dirty="0"/>
              <a:t>.</a:t>
            </a:r>
          </a:p>
          <a:p>
            <a:pPr marL="457200" lvl="1" indent="0">
              <a:buNone/>
            </a:pPr>
            <a:endParaRPr lang="fr-MA" sz="1600" dirty="0"/>
          </a:p>
        </p:txBody>
      </p:sp>
    </p:spTree>
    <p:extLst>
      <p:ext uri="{BB962C8B-B14F-4D97-AF65-F5344CB8AC3E}">
        <p14:creationId xmlns:p14="http://schemas.microsoft.com/office/powerpoint/2010/main" val="400056443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 (</a:t>
            </a:r>
            <a:r>
              <a:rPr lang="fr-MA" b="1" i="1" dirty="0">
                <a:solidFill>
                  <a:srgbClr val="0070C0"/>
                </a:solidFill>
              </a:rPr>
              <a:t>Authentification)</a:t>
            </a:r>
            <a:endParaRPr lang="fr-FR" b="1" i="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57809"/>
            <a:ext cx="11039971" cy="49582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indent="-228600">
              <a:spcBef>
                <a:spcPts val="0"/>
              </a:spcBef>
            </a:pPr>
            <a:r>
              <a:rPr lang="fr-MA" sz="1600" b="1" u="sng" dirty="0">
                <a:solidFill>
                  <a:schemeClr val="accent1"/>
                </a:solidFill>
              </a:rPr>
              <a:t>Authentification-service</a:t>
            </a:r>
            <a:r>
              <a:rPr lang="fr-MA" sz="1600" b="1" u="sng" dirty="0"/>
              <a:t> :</a:t>
            </a:r>
          </a:p>
          <a:p>
            <a:pPr marL="457200" lvl="1" indent="0">
              <a:buNone/>
            </a:pPr>
            <a:r>
              <a:rPr lang="fr-MA" sz="1600" dirty="0"/>
              <a:t>Ajoutons un nouveau service appelé « </a:t>
            </a:r>
            <a:r>
              <a:rPr lang="fr-MA" sz="1600" dirty="0" err="1"/>
              <a:t>auth</a:t>
            </a:r>
            <a:r>
              <a:rPr lang="fr-MA" sz="1600" dirty="0"/>
              <a:t>-service »: </a:t>
            </a:r>
          </a:p>
          <a:p>
            <a:pPr marL="800100" lvl="1" indent="-342900">
              <a:buAutoNum type="arabicPeriod"/>
            </a:pPr>
            <a:r>
              <a:rPr lang="fr-MA" sz="1600" dirty="0"/>
              <a:t>Sous le dossier « </a:t>
            </a:r>
            <a:r>
              <a:rPr lang="fr-MA" sz="1600" dirty="0" err="1"/>
              <a:t>exMicroservice</a:t>
            </a:r>
            <a:r>
              <a:rPr lang="fr-MA" sz="1600" dirty="0"/>
              <a:t> », créer un sous dossier « </a:t>
            </a:r>
            <a:r>
              <a:rPr lang="fr-MA" sz="1600" dirty="0" err="1"/>
              <a:t>auth</a:t>
            </a:r>
            <a:r>
              <a:rPr lang="fr-MA" sz="1600" dirty="0"/>
              <a:t>-service »;</a:t>
            </a:r>
          </a:p>
          <a:p>
            <a:pPr marL="800100" lvl="1" indent="-342900">
              <a:buAutoNum type="arabicPeriod"/>
            </a:pPr>
            <a:r>
              <a:rPr lang="fr-MA" sz="1600" dirty="0"/>
              <a:t>Initialiser </a:t>
            </a:r>
            <a:r>
              <a:rPr lang="fr-MA" sz="1600" dirty="0" err="1"/>
              <a:t>npm</a:t>
            </a:r>
            <a:r>
              <a:rPr lang="fr-MA" sz="1600" dirty="0"/>
              <a:t> et exécuter sous le terminal : </a:t>
            </a:r>
            <a:r>
              <a:rPr lang="fr-MA" sz="1400" b="1" dirty="0" err="1">
                <a:latin typeface="Consolas" panose="020B0609020204030204" pitchFamily="49" charset="0"/>
              </a:rPr>
              <a:t>npm</a:t>
            </a:r>
            <a:r>
              <a:rPr lang="fr-MA" sz="1400" b="1" dirty="0">
                <a:latin typeface="Consolas" panose="020B0609020204030204" pitchFamily="49" charset="0"/>
              </a:rPr>
              <a:t> </a:t>
            </a:r>
            <a:r>
              <a:rPr lang="fr-MA" sz="1400" b="1" dirty="0" err="1">
                <a:latin typeface="Consolas" panose="020B0609020204030204" pitchFamily="49" charset="0"/>
              </a:rPr>
              <a:t>install</a:t>
            </a:r>
            <a:r>
              <a:rPr lang="fr-MA" sz="1400" b="1" dirty="0">
                <a:latin typeface="Consolas" panose="020B0609020204030204" pitchFamily="49" charset="0"/>
              </a:rPr>
              <a:t> express </a:t>
            </a:r>
            <a:r>
              <a:rPr lang="fr-MA" sz="1400" b="1" dirty="0" err="1">
                <a:latin typeface="Consolas" panose="020B0609020204030204" pitchFamily="49" charset="0"/>
              </a:rPr>
              <a:t>nodemon</a:t>
            </a:r>
            <a:r>
              <a:rPr lang="fr-MA" sz="1400" b="1" dirty="0">
                <a:latin typeface="Consolas" panose="020B0609020204030204" pitchFamily="49" charset="0"/>
              </a:rPr>
              <a:t> </a:t>
            </a:r>
            <a:r>
              <a:rPr lang="fr-MA" sz="1400" b="1" dirty="0" err="1">
                <a:latin typeface="Consolas" panose="020B0609020204030204" pitchFamily="49" charset="0"/>
              </a:rPr>
              <a:t>mongoose</a:t>
            </a:r>
            <a:r>
              <a:rPr lang="fr-MA" sz="1400" b="1" dirty="0">
                <a:latin typeface="Consolas" panose="020B0609020204030204" pitchFamily="49" charset="0"/>
              </a:rPr>
              <a:t> </a:t>
            </a:r>
            <a:r>
              <a:rPr lang="fr-MA" sz="1400" b="1" dirty="0" err="1">
                <a:latin typeface="Consolas" panose="020B0609020204030204" pitchFamily="49" charset="0"/>
              </a:rPr>
              <a:t>jsonwebtoken</a:t>
            </a:r>
            <a:r>
              <a:rPr lang="fr-MA" sz="1400" b="1" dirty="0">
                <a:latin typeface="Consolas" panose="020B0609020204030204" pitchFamily="49" charset="0"/>
              </a:rPr>
              <a:t> </a:t>
            </a:r>
            <a:r>
              <a:rPr lang="fr-MA" sz="1400" b="1" dirty="0" err="1">
                <a:latin typeface="Consolas" panose="020B0609020204030204" pitchFamily="49" charset="0"/>
              </a:rPr>
              <a:t>bcryptjs</a:t>
            </a:r>
            <a:endParaRPr lang="fr-MA" sz="1600" b="1" dirty="0">
              <a:latin typeface="Consolas" panose="020B0609020204030204" pitchFamily="49" charset="0"/>
            </a:endParaRPr>
          </a:p>
          <a:p>
            <a:pPr marL="800100" lvl="1" indent="-342900">
              <a:buFont typeface="Arial" panose="020B0604020202020204" pitchFamily="34" charset="0"/>
              <a:buAutoNum type="arabicPeriod"/>
            </a:pPr>
            <a:r>
              <a:rPr lang="fr-MA" sz="1600" dirty="0"/>
              <a:t>Modifier le script « test » sous </a:t>
            </a:r>
            <a:r>
              <a:rPr lang="fr-MA" sz="1600" dirty="0" err="1"/>
              <a:t>package.json</a:t>
            </a:r>
            <a:r>
              <a:rPr lang="fr-MA" sz="1600" dirty="0"/>
              <a:t> par : </a:t>
            </a:r>
            <a:r>
              <a:rPr lang="fr-FR" sz="1400" b="0" dirty="0">
                <a:solidFill>
                  <a:srgbClr val="0451A5"/>
                </a:solidFill>
                <a:effectLst/>
                <a:latin typeface="Consolas" panose="020B0609020204030204" pitchFamily="49" charset="0"/>
              </a:rPr>
              <a:t>"start"</a:t>
            </a:r>
            <a:r>
              <a:rPr lang="fr-FR" sz="1400" b="0" dirty="0">
                <a:solidFill>
                  <a:srgbClr val="000000"/>
                </a:solidFill>
                <a:effectLst/>
                <a:latin typeface="Consolas" panose="020B0609020204030204" pitchFamily="49" charset="0"/>
              </a:rPr>
              <a:t>: </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nodemon</a:t>
            </a:r>
            <a:r>
              <a:rPr lang="fr-FR" sz="1400" b="0" dirty="0">
                <a:solidFill>
                  <a:srgbClr val="A31515"/>
                </a:solidFill>
                <a:effectLst/>
                <a:latin typeface="Consolas" panose="020B0609020204030204" pitchFamily="49" charset="0"/>
              </a:rPr>
              <a:t> index.js"</a:t>
            </a:r>
            <a:endParaRPr lang="fr-MA" sz="1600" b="1" dirty="0">
              <a:latin typeface="Consolas" panose="020B0609020204030204" pitchFamily="49" charset="0"/>
            </a:endParaRPr>
          </a:p>
          <a:p>
            <a:pPr marL="800100" lvl="1" indent="-342900">
              <a:buAutoNum type="arabicPeriod"/>
            </a:pPr>
            <a:r>
              <a:rPr lang="fr-MA" sz="1600" dirty="0"/>
              <a:t>Ajouter le schéma utilisateur.js suivant: </a:t>
            </a:r>
          </a:p>
          <a:p>
            <a:pPr marL="457200" lvl="1" indent="0">
              <a:buNone/>
            </a:pPr>
            <a:endParaRPr lang="fr-MA" sz="1600" b="1" dirty="0">
              <a:latin typeface="Consolas" panose="020B0609020204030204" pitchFamily="49" charset="0"/>
            </a:endParaRPr>
          </a:p>
          <a:p>
            <a:pPr marL="914400" lvl="2" indent="0">
              <a:spcBef>
                <a:spcPts val="0"/>
              </a:spcBef>
              <a:buNone/>
            </a:pP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mongoose</a:t>
            </a:r>
            <a:r>
              <a:rPr lang="fr-FR" sz="1400" b="0" dirty="0">
                <a:solidFill>
                  <a:srgbClr val="000000"/>
                </a:solidFill>
                <a:effectLst/>
                <a:latin typeface="Consolas" panose="020B0609020204030204" pitchFamily="49" charset="0"/>
              </a:rPr>
              <a:t> = </a:t>
            </a:r>
            <a:r>
              <a:rPr lang="fr-FR" sz="1400" b="0" dirty="0" err="1">
                <a:solidFill>
                  <a:srgbClr val="000000"/>
                </a:solidFill>
                <a:effectLst/>
                <a:latin typeface="Consolas" panose="020B0609020204030204" pitchFamily="49" charset="0"/>
              </a:rPr>
              <a:t>require</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mongoose</a:t>
            </a:r>
            <a:r>
              <a:rPr lang="fr-FR" sz="1400" b="0" dirty="0">
                <a:solidFill>
                  <a:srgbClr val="A31515"/>
                </a:solidFill>
                <a:effectLst/>
                <a:latin typeface="Consolas" panose="020B0609020204030204" pitchFamily="49" charset="0"/>
              </a:rPr>
              <a:t>"</a:t>
            </a:r>
            <a:r>
              <a:rPr lang="fr-FR" sz="1400" b="0" dirty="0">
                <a:solidFill>
                  <a:srgbClr val="000000"/>
                </a:solidFill>
                <a:effectLst/>
                <a:latin typeface="Consolas" panose="020B0609020204030204" pitchFamily="49" charset="0"/>
              </a:rPr>
              <a:t>);</a:t>
            </a:r>
          </a:p>
          <a:p>
            <a:pPr marL="914400" lvl="2" indent="0">
              <a:spcBef>
                <a:spcPts val="0"/>
              </a:spcBef>
              <a:buNone/>
            </a:pPr>
            <a:br>
              <a:rPr lang="fr-FR" sz="1400" b="0" dirty="0">
                <a:solidFill>
                  <a:srgbClr val="000000"/>
                </a:solidFill>
                <a:effectLst/>
                <a:latin typeface="Consolas" panose="020B0609020204030204" pitchFamily="49" charset="0"/>
              </a:rPr>
            </a:b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UtilisateurSchema</a:t>
            </a:r>
            <a:r>
              <a:rPr lang="fr-FR" sz="1400" b="0" dirty="0">
                <a:solidFill>
                  <a:srgbClr val="000000"/>
                </a:solidFill>
                <a:effectLst/>
                <a:latin typeface="Consolas" panose="020B0609020204030204" pitchFamily="49" charset="0"/>
              </a:rPr>
              <a:t> = </a:t>
            </a:r>
            <a:r>
              <a:rPr lang="fr-FR" sz="1400" b="0" dirty="0" err="1">
                <a:solidFill>
                  <a:srgbClr val="000000"/>
                </a:solidFill>
                <a:effectLst/>
                <a:latin typeface="Consolas" panose="020B0609020204030204" pitchFamily="49" charset="0"/>
              </a:rPr>
              <a:t>mongoose.Schema</a:t>
            </a:r>
            <a:r>
              <a:rPr lang="fr-FR" sz="1400" b="0" dirty="0">
                <a:solidFill>
                  <a:srgbClr val="000000"/>
                </a:solidFill>
                <a:effectLst/>
                <a:latin typeface="Consolas" panose="020B0609020204030204" pitchFamily="49" charset="0"/>
              </a:rPr>
              <a:t>({</a:t>
            </a:r>
          </a:p>
          <a:p>
            <a:pPr marL="914400" lvl="2" indent="0">
              <a:spcBef>
                <a:spcPts val="0"/>
              </a:spcBef>
              <a:buNone/>
            </a:pPr>
            <a:r>
              <a:rPr lang="fr-FR" sz="1400" b="0" dirty="0">
                <a:solidFill>
                  <a:srgbClr val="000000"/>
                </a:solidFill>
                <a:effectLst/>
                <a:latin typeface="Consolas" panose="020B0609020204030204" pitchFamily="49" charset="0"/>
              </a:rPr>
              <a:t>    nom: String,</a:t>
            </a:r>
          </a:p>
          <a:p>
            <a:pPr marL="914400" lvl="2" indent="0">
              <a:spcBef>
                <a:spcPts val="0"/>
              </a:spcBef>
              <a:buNone/>
            </a:pPr>
            <a:r>
              <a:rPr lang="fr-FR" sz="1400" b="0" dirty="0">
                <a:solidFill>
                  <a:srgbClr val="000000"/>
                </a:solidFill>
                <a:effectLst/>
                <a:latin typeface="Consolas" panose="020B0609020204030204" pitchFamily="49" charset="0"/>
              </a:rPr>
              <a:t>    email: String,</a:t>
            </a:r>
          </a:p>
          <a:p>
            <a:pPr marL="914400" lvl="2" indent="0">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mot_passe</a:t>
            </a:r>
            <a:r>
              <a:rPr lang="fr-FR" sz="1400" b="0" dirty="0">
                <a:solidFill>
                  <a:srgbClr val="000000"/>
                </a:solidFill>
                <a:effectLst/>
                <a:latin typeface="Consolas" panose="020B0609020204030204" pitchFamily="49" charset="0"/>
              </a:rPr>
              <a:t>: String,</a:t>
            </a:r>
          </a:p>
          <a:p>
            <a:pPr marL="914400" lvl="2" indent="0">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created_at</a:t>
            </a:r>
            <a:r>
              <a:rPr lang="fr-FR" sz="1400" b="0" dirty="0">
                <a:solidFill>
                  <a:srgbClr val="000000"/>
                </a:solidFill>
                <a:effectLst/>
                <a:latin typeface="Consolas" panose="020B0609020204030204" pitchFamily="49" charset="0"/>
              </a:rPr>
              <a:t>: {</a:t>
            </a:r>
          </a:p>
          <a:p>
            <a:pPr marL="914400" lvl="2" indent="0">
              <a:spcBef>
                <a:spcPts val="0"/>
              </a:spcBef>
              <a:buNone/>
            </a:pPr>
            <a:r>
              <a:rPr lang="fr-FR" sz="1400" b="0" dirty="0">
                <a:solidFill>
                  <a:srgbClr val="000000"/>
                </a:solidFill>
                <a:effectLst/>
                <a:latin typeface="Consolas" panose="020B0609020204030204" pitchFamily="49" charset="0"/>
              </a:rPr>
              <a:t>        type: Date,</a:t>
            </a:r>
          </a:p>
          <a:p>
            <a:pPr marL="914400" lvl="2" indent="0">
              <a:spcBef>
                <a:spcPts val="0"/>
              </a:spcBef>
              <a:buNone/>
            </a:pPr>
            <a:r>
              <a:rPr lang="fr-FR" sz="1400" b="0" dirty="0">
                <a:solidFill>
                  <a:srgbClr val="000000"/>
                </a:solidFill>
                <a:effectLst/>
                <a:latin typeface="Consolas" panose="020B0609020204030204" pitchFamily="49" charset="0"/>
              </a:rPr>
              <a:t>        default: </a:t>
            </a:r>
            <a:r>
              <a:rPr lang="fr-FR" sz="1400" b="0" dirty="0" err="1">
                <a:solidFill>
                  <a:srgbClr val="000000"/>
                </a:solidFill>
                <a:effectLst/>
                <a:latin typeface="Consolas" panose="020B0609020204030204" pitchFamily="49" charset="0"/>
              </a:rPr>
              <a:t>Date.now</a:t>
            </a:r>
            <a:r>
              <a:rPr lang="fr-FR" sz="1400" b="0" dirty="0">
                <a:solidFill>
                  <a:srgbClr val="000000"/>
                </a:solidFill>
                <a:effectLst/>
                <a:latin typeface="Consolas" panose="020B0609020204030204" pitchFamily="49" charset="0"/>
              </a:rPr>
              <a:t>(),</a:t>
            </a:r>
          </a:p>
          <a:p>
            <a:pPr marL="914400" lvl="2" indent="0">
              <a:spcBef>
                <a:spcPts val="0"/>
              </a:spcBef>
              <a:buNone/>
            </a:pPr>
            <a:r>
              <a:rPr lang="fr-FR" sz="1400" b="0" dirty="0">
                <a:solidFill>
                  <a:srgbClr val="000000"/>
                </a:solidFill>
                <a:effectLst/>
                <a:latin typeface="Consolas" panose="020B0609020204030204" pitchFamily="49" charset="0"/>
              </a:rPr>
              <a:t>    },</a:t>
            </a:r>
          </a:p>
          <a:p>
            <a:pPr marL="914400" lvl="2" indent="0">
              <a:spcBef>
                <a:spcPts val="0"/>
              </a:spcBef>
              <a:buNone/>
            </a:pPr>
            <a:r>
              <a:rPr lang="fr-FR" sz="1400" b="0" dirty="0">
                <a:solidFill>
                  <a:srgbClr val="000000"/>
                </a:solidFill>
                <a:effectLst/>
                <a:latin typeface="Consolas" panose="020B0609020204030204" pitchFamily="49" charset="0"/>
              </a:rPr>
              <a:t>});</a:t>
            </a:r>
          </a:p>
          <a:p>
            <a:pPr marL="914400" lvl="2" indent="0">
              <a:spcBef>
                <a:spcPts val="0"/>
              </a:spcBef>
              <a:buNone/>
            </a:pPr>
            <a:br>
              <a:rPr lang="fr-FR" sz="1400" b="0" dirty="0">
                <a:solidFill>
                  <a:srgbClr val="000000"/>
                </a:solidFill>
                <a:effectLst/>
                <a:latin typeface="Consolas" panose="020B0609020204030204" pitchFamily="49" charset="0"/>
              </a:rPr>
            </a:br>
            <a:r>
              <a:rPr lang="fr-FR" sz="1400" b="0" dirty="0" err="1">
                <a:solidFill>
                  <a:srgbClr val="000000"/>
                </a:solidFill>
                <a:effectLst/>
                <a:latin typeface="Consolas" panose="020B0609020204030204" pitchFamily="49" charset="0"/>
              </a:rPr>
              <a:t>module.exports</a:t>
            </a:r>
            <a:r>
              <a:rPr lang="fr-FR" sz="1400" b="0" dirty="0">
                <a:solidFill>
                  <a:srgbClr val="000000"/>
                </a:solidFill>
                <a:effectLst/>
                <a:latin typeface="Consolas" panose="020B0609020204030204" pitchFamily="49" charset="0"/>
              </a:rPr>
              <a:t> = Utilisateur = </a:t>
            </a:r>
            <a:r>
              <a:rPr lang="fr-FR" sz="1400" b="0" dirty="0" err="1">
                <a:solidFill>
                  <a:srgbClr val="000000"/>
                </a:solidFill>
                <a:effectLst/>
                <a:latin typeface="Consolas" panose="020B0609020204030204" pitchFamily="49" charset="0"/>
              </a:rPr>
              <a:t>mongoose.model</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"utilisateur"</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UtilisateurSchema</a:t>
            </a:r>
            <a:r>
              <a:rPr lang="fr-FR" sz="1400" b="0" dirty="0">
                <a:solidFill>
                  <a:srgbClr val="000000"/>
                </a:solidFill>
                <a:effectLst/>
                <a:latin typeface="Consolas" panose="020B0609020204030204" pitchFamily="49" charset="0"/>
              </a:rPr>
              <a:t>);</a:t>
            </a:r>
          </a:p>
          <a:p>
            <a:pPr marL="457200" lvl="1" indent="0">
              <a:buNone/>
            </a:pPr>
            <a:endParaRPr lang="fr-MA" sz="1600" b="1" dirty="0">
              <a:latin typeface="Consolas" panose="020B0609020204030204" pitchFamily="49" charset="0"/>
            </a:endParaRPr>
          </a:p>
          <a:p>
            <a:pPr marL="800100" lvl="1" indent="-342900">
              <a:buAutoNum type="arabicPeriod"/>
            </a:pPr>
            <a:endParaRPr lang="fr-MA" sz="1600" b="1" dirty="0">
              <a:latin typeface="Consolas" panose="020B0609020204030204" pitchFamily="49" charset="0"/>
            </a:endParaRPr>
          </a:p>
        </p:txBody>
      </p:sp>
    </p:spTree>
    <p:extLst>
      <p:ext uri="{BB962C8B-B14F-4D97-AF65-F5344CB8AC3E}">
        <p14:creationId xmlns:p14="http://schemas.microsoft.com/office/powerpoint/2010/main" val="21585046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 (</a:t>
            </a:r>
            <a:r>
              <a:rPr lang="fr-MA" b="1" i="1" dirty="0">
                <a:solidFill>
                  <a:srgbClr val="0070C0"/>
                </a:solidFill>
              </a:rPr>
              <a:t>Authentification)</a:t>
            </a:r>
            <a:endParaRPr lang="fr-FR" b="1" i="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592419" y="1657807"/>
            <a:ext cx="11007162" cy="3460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2" anchor="t" anchorCtr="0" compatLnSpc="1">
            <a:prstTxWarp prst="textNoShape">
              <a:avLst/>
            </a:prstTxWarp>
          </a:bodyPr>
          <a:lstStyle/>
          <a:p>
            <a:pPr indent="-228600"/>
            <a:r>
              <a:rPr lang="fr-MA" sz="1400" dirty="0">
                <a:latin typeface="+mj-lt"/>
              </a:rPr>
              <a:t>5. Ajouter le fichier index.js:</a:t>
            </a:r>
          </a:p>
          <a:p>
            <a:pPr indent="-228600"/>
            <a:endParaRPr lang="fr-MA" sz="1400" dirty="0">
              <a:latin typeface="+mj-lt"/>
            </a:endParaRPr>
          </a:p>
          <a:p>
            <a:pPr>
              <a:spcBef>
                <a:spcPts val="0"/>
              </a:spcBef>
            </a:pPr>
            <a:br>
              <a:rPr lang="fr-FR" sz="1400" b="0" dirty="0">
                <a:solidFill>
                  <a:srgbClr val="000000"/>
                </a:solidFill>
                <a:effectLst/>
                <a:latin typeface="Consolas" panose="020B0609020204030204" pitchFamily="49" charset="0"/>
              </a:rPr>
            </a:br>
            <a:endParaRPr lang="fr-FR" sz="1400" b="0" dirty="0">
              <a:solidFill>
                <a:srgbClr val="000000"/>
              </a:solidFill>
              <a:effectLst/>
              <a:latin typeface="Consolas" panose="020B0609020204030204" pitchFamily="49" charset="0"/>
            </a:endParaRPr>
          </a:p>
          <a:p>
            <a:pPr indent="-228600"/>
            <a:endParaRPr lang="fr-MA" sz="1400" dirty="0">
              <a:latin typeface="+mj-lt"/>
            </a:endParaRPr>
          </a:p>
          <a:p>
            <a:pPr marL="457200" lvl="1" indent="0">
              <a:buNone/>
            </a:pPr>
            <a:endParaRPr lang="fr-MA" sz="1400" b="1" dirty="0">
              <a:latin typeface="Consolas" panose="020B0609020204030204" pitchFamily="49" charset="0"/>
            </a:endParaRPr>
          </a:p>
          <a:p>
            <a:pPr marL="800100" lvl="1" indent="-342900">
              <a:buAutoNum type="arabicPeriod"/>
            </a:pPr>
            <a:endParaRPr lang="fr-MA" b="1" dirty="0">
              <a:latin typeface="Consolas" panose="020B0609020204030204" pitchFamily="49" charset="0"/>
            </a:endParaRPr>
          </a:p>
        </p:txBody>
      </p:sp>
      <p:sp>
        <p:nvSpPr>
          <p:cNvPr id="6" name="ZoneTexte 5">
            <a:extLst>
              <a:ext uri="{FF2B5EF4-FFF2-40B4-BE49-F238E27FC236}">
                <a16:creationId xmlns:a16="http://schemas.microsoft.com/office/drawing/2014/main" id="{31D4B5C9-67B2-A985-2E8E-7632690D5E4E}"/>
              </a:ext>
            </a:extLst>
          </p:cNvPr>
          <p:cNvSpPr txBox="1"/>
          <p:nvPr/>
        </p:nvSpPr>
        <p:spPr>
          <a:xfrm>
            <a:off x="569354" y="2003898"/>
            <a:ext cx="11030228" cy="4616648"/>
          </a:xfrm>
          <a:prstGeom prst="rect">
            <a:avLst/>
          </a:prstGeom>
          <a:noFill/>
        </p:spPr>
        <p:txBody>
          <a:bodyPr wrap="square" numCol="1" rtlCol="0">
            <a:spAutoFit/>
          </a:bodyPr>
          <a:lstStyle/>
          <a:p>
            <a:pPr lvl="1"/>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express = </a:t>
            </a:r>
            <a:r>
              <a:rPr lang="fr-FR" sz="1400" b="0" dirty="0" err="1">
                <a:solidFill>
                  <a:srgbClr val="000000"/>
                </a:solidFill>
                <a:effectLst/>
                <a:latin typeface="Consolas" panose="020B0609020204030204" pitchFamily="49" charset="0"/>
              </a:rPr>
              <a:t>require</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"express"</a:t>
            </a:r>
            <a:r>
              <a:rPr lang="fr-FR" sz="1400" b="0" dirty="0">
                <a:solidFill>
                  <a:srgbClr val="000000"/>
                </a:solidFill>
                <a:effectLst/>
                <a:latin typeface="Consolas" panose="020B0609020204030204" pitchFamily="49" charset="0"/>
              </a:rPr>
              <a:t>);</a:t>
            </a:r>
          </a:p>
          <a:p>
            <a:pPr lvl="1"/>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app = express();</a:t>
            </a:r>
          </a:p>
          <a:p>
            <a:pPr lvl="1"/>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PORT = </a:t>
            </a:r>
            <a:r>
              <a:rPr lang="fr-FR" sz="1400" b="0" dirty="0" err="1">
                <a:solidFill>
                  <a:srgbClr val="000000"/>
                </a:solidFill>
                <a:effectLst/>
                <a:latin typeface="Consolas" panose="020B0609020204030204" pitchFamily="49" charset="0"/>
              </a:rPr>
              <a:t>process.env.PORT_ONE</a:t>
            </a:r>
            <a:r>
              <a:rPr lang="fr-FR" sz="1400" b="0" dirty="0">
                <a:solidFill>
                  <a:srgbClr val="000000"/>
                </a:solidFill>
                <a:effectLst/>
                <a:latin typeface="Consolas" panose="020B0609020204030204" pitchFamily="49" charset="0"/>
              </a:rPr>
              <a:t> || </a:t>
            </a:r>
            <a:r>
              <a:rPr lang="fr-FR" sz="1400" b="0" dirty="0">
                <a:solidFill>
                  <a:srgbClr val="098658"/>
                </a:solidFill>
                <a:effectLst/>
                <a:latin typeface="Consolas" panose="020B0609020204030204" pitchFamily="49" charset="0"/>
              </a:rPr>
              <a:t>4002</a:t>
            </a:r>
            <a:r>
              <a:rPr lang="fr-FR" sz="1400" b="0" dirty="0">
                <a:solidFill>
                  <a:srgbClr val="000000"/>
                </a:solidFill>
                <a:effectLst/>
                <a:latin typeface="Consolas" panose="020B0609020204030204" pitchFamily="49" charset="0"/>
              </a:rPr>
              <a:t>;</a:t>
            </a:r>
          </a:p>
          <a:p>
            <a:pPr lvl="1"/>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mongoose</a:t>
            </a:r>
            <a:r>
              <a:rPr lang="fr-FR" sz="1400" b="0" dirty="0">
                <a:solidFill>
                  <a:srgbClr val="000000"/>
                </a:solidFill>
                <a:effectLst/>
                <a:latin typeface="Consolas" panose="020B0609020204030204" pitchFamily="49" charset="0"/>
              </a:rPr>
              <a:t> = </a:t>
            </a:r>
            <a:r>
              <a:rPr lang="fr-FR" sz="1400" b="0" dirty="0" err="1">
                <a:solidFill>
                  <a:srgbClr val="000000"/>
                </a:solidFill>
                <a:effectLst/>
                <a:latin typeface="Consolas" panose="020B0609020204030204" pitchFamily="49" charset="0"/>
              </a:rPr>
              <a:t>require</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mongoose</a:t>
            </a:r>
            <a:r>
              <a:rPr lang="fr-FR" sz="1400" b="0" dirty="0">
                <a:solidFill>
                  <a:srgbClr val="A31515"/>
                </a:solidFill>
                <a:effectLst/>
                <a:latin typeface="Consolas" panose="020B0609020204030204" pitchFamily="49" charset="0"/>
              </a:rPr>
              <a:t>"</a:t>
            </a:r>
            <a:r>
              <a:rPr lang="fr-FR" sz="1400" b="0" dirty="0">
                <a:solidFill>
                  <a:srgbClr val="000000"/>
                </a:solidFill>
                <a:effectLst/>
                <a:latin typeface="Consolas" panose="020B0609020204030204" pitchFamily="49" charset="0"/>
              </a:rPr>
              <a:t>);</a:t>
            </a:r>
          </a:p>
          <a:p>
            <a:pPr lvl="1"/>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Utilisateur = </a:t>
            </a:r>
            <a:r>
              <a:rPr lang="fr-FR" sz="1400" b="0" dirty="0" err="1">
                <a:solidFill>
                  <a:srgbClr val="000000"/>
                </a:solidFill>
                <a:effectLst/>
                <a:latin typeface="Consolas" panose="020B0609020204030204" pitchFamily="49" charset="0"/>
              </a:rPr>
              <a:t>require</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"./Utilisateur"</a:t>
            </a:r>
            <a:r>
              <a:rPr lang="fr-FR" sz="1400" b="0" dirty="0">
                <a:solidFill>
                  <a:srgbClr val="000000"/>
                </a:solidFill>
                <a:effectLst/>
                <a:latin typeface="Consolas" panose="020B0609020204030204" pitchFamily="49" charset="0"/>
              </a:rPr>
              <a:t>);</a:t>
            </a:r>
          </a:p>
          <a:p>
            <a:pPr lvl="1"/>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jwt</a:t>
            </a:r>
            <a:r>
              <a:rPr lang="fr-FR" sz="1400" b="0" dirty="0">
                <a:solidFill>
                  <a:srgbClr val="000000"/>
                </a:solidFill>
                <a:effectLst/>
                <a:latin typeface="Consolas" panose="020B0609020204030204" pitchFamily="49" charset="0"/>
              </a:rPr>
              <a:t> = </a:t>
            </a:r>
            <a:r>
              <a:rPr lang="fr-FR" sz="1400" b="0" dirty="0" err="1">
                <a:solidFill>
                  <a:srgbClr val="000000"/>
                </a:solidFill>
                <a:effectLst/>
                <a:latin typeface="Consolas" panose="020B0609020204030204" pitchFamily="49" charset="0"/>
              </a:rPr>
              <a:t>require</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jsonwebtoken</a:t>
            </a:r>
            <a:r>
              <a:rPr lang="fr-FR" sz="1400" b="0" dirty="0">
                <a:solidFill>
                  <a:srgbClr val="A31515"/>
                </a:solidFill>
                <a:effectLst/>
                <a:latin typeface="Consolas" panose="020B0609020204030204" pitchFamily="49" charset="0"/>
              </a:rPr>
              <a:t>"</a:t>
            </a:r>
            <a:r>
              <a:rPr lang="fr-FR" sz="1400" b="0" dirty="0">
                <a:solidFill>
                  <a:srgbClr val="000000"/>
                </a:solidFill>
                <a:effectLst/>
                <a:latin typeface="Consolas" panose="020B0609020204030204" pitchFamily="49" charset="0"/>
              </a:rPr>
              <a:t>);</a:t>
            </a:r>
          </a:p>
          <a:p>
            <a:pPr lvl="1"/>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bcrypt</a:t>
            </a:r>
            <a:r>
              <a:rPr lang="fr-FR" sz="1400" b="0" dirty="0">
                <a:solidFill>
                  <a:srgbClr val="000000"/>
                </a:solidFill>
                <a:effectLst/>
                <a:latin typeface="Consolas" panose="020B0609020204030204" pitchFamily="49" charset="0"/>
              </a:rPr>
              <a:t> = </a:t>
            </a:r>
            <a:r>
              <a:rPr lang="fr-FR" sz="1400" b="0" dirty="0" err="1">
                <a:solidFill>
                  <a:srgbClr val="000000"/>
                </a:solidFill>
                <a:effectLst/>
                <a:latin typeface="Consolas" panose="020B0609020204030204" pitchFamily="49" charset="0"/>
              </a:rPr>
              <a:t>require</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bcryptjs</a:t>
            </a:r>
            <a:r>
              <a:rPr lang="fr-FR" sz="1400" b="0" dirty="0">
                <a:solidFill>
                  <a:srgbClr val="A31515"/>
                </a:solidFill>
                <a:effectLst/>
                <a:latin typeface="Consolas" panose="020B0609020204030204" pitchFamily="49" charset="0"/>
              </a:rPr>
              <a:t>'</a:t>
            </a:r>
            <a:r>
              <a:rPr lang="fr-FR" sz="1400" b="0" dirty="0">
                <a:solidFill>
                  <a:srgbClr val="000000"/>
                </a:solidFill>
                <a:effectLst/>
                <a:latin typeface="Consolas" panose="020B0609020204030204" pitchFamily="49" charset="0"/>
              </a:rPr>
              <a:t>);</a:t>
            </a:r>
          </a:p>
          <a:p>
            <a:pPr lvl="1"/>
            <a:br>
              <a:rPr lang="fr-FR" sz="1400" b="0" dirty="0">
                <a:solidFill>
                  <a:srgbClr val="000000"/>
                </a:solidFill>
                <a:effectLst/>
                <a:latin typeface="Consolas" panose="020B0609020204030204" pitchFamily="49" charset="0"/>
              </a:rPr>
            </a:br>
            <a:r>
              <a:rPr lang="fr-FR" sz="1400" b="0" dirty="0" err="1">
                <a:solidFill>
                  <a:srgbClr val="000000"/>
                </a:solidFill>
                <a:effectLst/>
                <a:latin typeface="Consolas" panose="020B0609020204030204" pitchFamily="49" charset="0"/>
              </a:rPr>
              <a:t>mongoose.set</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strictQuery</a:t>
            </a:r>
            <a:r>
              <a:rPr lang="fr-FR" sz="1400" b="0" dirty="0">
                <a:solidFill>
                  <a:srgbClr val="A31515"/>
                </a:solidFill>
                <a:effectLst/>
                <a:latin typeface="Consolas" panose="020B0609020204030204" pitchFamily="49" charset="0"/>
              </a:rPr>
              <a:t>'</a:t>
            </a: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true</a:t>
            </a:r>
            <a:r>
              <a:rPr lang="fr-FR" sz="1400" b="0" dirty="0">
                <a:solidFill>
                  <a:srgbClr val="000000"/>
                </a:solidFill>
                <a:effectLst/>
                <a:latin typeface="Consolas" panose="020B0609020204030204" pitchFamily="49" charset="0"/>
              </a:rPr>
              <a:t>);</a:t>
            </a:r>
          </a:p>
          <a:p>
            <a:pPr lvl="1"/>
            <a:r>
              <a:rPr lang="fr-FR" sz="1400" b="0" dirty="0" err="1">
                <a:solidFill>
                  <a:srgbClr val="000000"/>
                </a:solidFill>
                <a:effectLst/>
                <a:latin typeface="Consolas" panose="020B0609020204030204" pitchFamily="49" charset="0"/>
              </a:rPr>
              <a:t>mongoose.connect</a:t>
            </a:r>
            <a:r>
              <a:rPr lang="fr-FR" sz="1400" b="0" dirty="0">
                <a:solidFill>
                  <a:srgbClr val="000000"/>
                </a:solidFill>
                <a:effectLst/>
                <a:latin typeface="Consolas" panose="020B0609020204030204" pitchFamily="49" charset="0"/>
              </a:rPr>
              <a:t>(</a:t>
            </a:r>
          </a:p>
          <a:p>
            <a:pPr lvl="1"/>
            <a:r>
              <a:rPr lang="fr-FR" sz="1400" b="0" dirty="0">
                <a:solidFill>
                  <a:srgbClr val="000000"/>
                </a:solidFill>
                <a:effectLst/>
                <a:latin typeface="Consolas" panose="020B0609020204030204" pitchFamily="49" charset="0"/>
              </a:rPr>
              <a:t>    </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mongodb</a:t>
            </a:r>
            <a:r>
              <a:rPr lang="fr-FR" sz="1400" b="0" dirty="0">
                <a:solidFill>
                  <a:srgbClr val="A31515"/>
                </a:solidFill>
                <a:effectLst/>
                <a:latin typeface="Consolas" panose="020B0609020204030204" pitchFamily="49" charset="0"/>
              </a:rPr>
              <a:t>://localhost/</a:t>
            </a:r>
            <a:r>
              <a:rPr lang="fr-FR" sz="1400" b="0" dirty="0" err="1">
                <a:solidFill>
                  <a:srgbClr val="A31515"/>
                </a:solidFill>
                <a:effectLst/>
                <a:latin typeface="Consolas" panose="020B0609020204030204" pitchFamily="49" charset="0"/>
              </a:rPr>
              <a:t>auth</a:t>
            </a:r>
            <a:r>
              <a:rPr lang="fr-FR" sz="1400" b="0" dirty="0">
                <a:solidFill>
                  <a:srgbClr val="A31515"/>
                </a:solidFill>
                <a:effectLst/>
                <a:latin typeface="Consolas" panose="020B0609020204030204" pitchFamily="49" charset="0"/>
              </a:rPr>
              <a:t>-service"</a:t>
            </a:r>
            <a:r>
              <a:rPr lang="fr-FR" sz="1400" b="0" dirty="0">
                <a:solidFill>
                  <a:srgbClr val="000000"/>
                </a:solidFill>
                <a:effectLst/>
                <a:latin typeface="Consolas" panose="020B0609020204030204" pitchFamily="49" charset="0"/>
              </a:rPr>
              <a:t>,</a:t>
            </a:r>
          </a:p>
          <a:p>
            <a:pPr lvl="1"/>
            <a:r>
              <a:rPr lang="fr-FR" sz="1400" b="0" dirty="0">
                <a:solidFill>
                  <a:srgbClr val="000000"/>
                </a:solidFill>
                <a:effectLst/>
                <a:latin typeface="Consolas" panose="020B0609020204030204" pitchFamily="49" charset="0"/>
              </a:rPr>
              <a:t>    {</a:t>
            </a:r>
          </a:p>
          <a:p>
            <a:pPr lvl="1"/>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useNewUrlParser</a:t>
            </a: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true</a:t>
            </a:r>
            <a:r>
              <a:rPr lang="fr-FR" sz="1400" b="0" dirty="0">
                <a:solidFill>
                  <a:srgbClr val="000000"/>
                </a:solidFill>
                <a:effectLst/>
                <a:latin typeface="Consolas" panose="020B0609020204030204" pitchFamily="49" charset="0"/>
              </a:rPr>
              <a:t>,</a:t>
            </a:r>
          </a:p>
          <a:p>
            <a:pPr lvl="1"/>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useUnifiedTopology</a:t>
            </a: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true</a:t>
            </a:r>
            <a:r>
              <a:rPr lang="fr-FR" sz="1400" b="0" dirty="0">
                <a:solidFill>
                  <a:srgbClr val="000000"/>
                </a:solidFill>
                <a:effectLst/>
                <a:latin typeface="Consolas" panose="020B0609020204030204" pitchFamily="49" charset="0"/>
              </a:rPr>
              <a:t>,</a:t>
            </a:r>
          </a:p>
          <a:p>
            <a:pPr lvl="1"/>
            <a:r>
              <a:rPr lang="fr-FR" sz="1400" b="0" dirty="0">
                <a:solidFill>
                  <a:srgbClr val="000000"/>
                </a:solidFill>
                <a:effectLst/>
                <a:latin typeface="Consolas" panose="020B0609020204030204" pitchFamily="49" charset="0"/>
              </a:rPr>
              <a:t>    },</a:t>
            </a:r>
          </a:p>
          <a:p>
            <a:pPr lvl="1"/>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p>
          <a:p>
            <a:pPr lvl="1"/>
            <a:r>
              <a:rPr lang="fr-FR" sz="1400" b="0" dirty="0">
                <a:solidFill>
                  <a:srgbClr val="000000"/>
                </a:solidFill>
                <a:effectLst/>
                <a:latin typeface="Consolas" panose="020B0609020204030204" pitchFamily="49" charset="0"/>
              </a:rPr>
              <a:t>        console.log(</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Auth</a:t>
            </a:r>
            <a:r>
              <a:rPr lang="fr-FR" sz="1400" b="0" dirty="0">
                <a:solidFill>
                  <a:srgbClr val="A31515"/>
                </a:solidFill>
                <a:effectLst/>
                <a:latin typeface="Consolas" panose="020B0609020204030204" pitchFamily="49" charset="0"/>
              </a:rPr>
              <a:t>-Service DB </a:t>
            </a:r>
            <a:r>
              <a:rPr lang="fr-FR" sz="1400" b="0" dirty="0" err="1">
                <a:solidFill>
                  <a:srgbClr val="A31515"/>
                </a:solidFill>
                <a:effectLst/>
                <a:latin typeface="Consolas" panose="020B0609020204030204" pitchFamily="49" charset="0"/>
              </a:rPr>
              <a:t>Connected</a:t>
            </a:r>
            <a:r>
              <a:rPr lang="fr-FR" sz="1400" b="0" dirty="0">
                <a:solidFill>
                  <a:srgbClr val="A31515"/>
                </a:solidFill>
                <a:effectLst/>
                <a:latin typeface="Consolas" panose="020B0609020204030204" pitchFamily="49" charset="0"/>
              </a:rPr>
              <a:t>`</a:t>
            </a:r>
            <a:r>
              <a:rPr lang="fr-FR" sz="1400" b="0" dirty="0">
                <a:solidFill>
                  <a:srgbClr val="000000"/>
                </a:solidFill>
                <a:effectLst/>
                <a:latin typeface="Consolas" panose="020B0609020204030204" pitchFamily="49" charset="0"/>
              </a:rPr>
              <a:t>);</a:t>
            </a:r>
          </a:p>
          <a:p>
            <a:pPr lvl="1"/>
            <a:r>
              <a:rPr lang="fr-FR" sz="1400" b="0" dirty="0">
                <a:solidFill>
                  <a:srgbClr val="000000"/>
                </a:solidFill>
                <a:effectLst/>
                <a:latin typeface="Consolas" panose="020B0609020204030204" pitchFamily="49" charset="0"/>
              </a:rPr>
              <a:t>    }</a:t>
            </a:r>
          </a:p>
          <a:p>
            <a:pPr lvl="1"/>
            <a:r>
              <a:rPr lang="fr-FR" sz="1400" b="0" dirty="0">
                <a:solidFill>
                  <a:srgbClr val="000000"/>
                </a:solidFill>
                <a:effectLst/>
                <a:latin typeface="Consolas" panose="020B0609020204030204" pitchFamily="49" charset="0"/>
              </a:rPr>
              <a:t>);</a:t>
            </a:r>
          </a:p>
          <a:p>
            <a:pPr lvl="1"/>
            <a:br>
              <a:rPr lang="fr-FR" sz="1400" b="0" dirty="0">
                <a:solidFill>
                  <a:srgbClr val="000000"/>
                </a:solidFill>
                <a:effectLst/>
                <a:latin typeface="Consolas" panose="020B0609020204030204" pitchFamily="49" charset="0"/>
              </a:rPr>
            </a:br>
            <a:r>
              <a:rPr lang="fr-FR" sz="1400" b="0" dirty="0" err="1">
                <a:solidFill>
                  <a:srgbClr val="000000"/>
                </a:solidFill>
                <a:effectLst/>
                <a:latin typeface="Consolas" panose="020B0609020204030204" pitchFamily="49" charset="0"/>
              </a:rPr>
              <a:t>app.use</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express.json</a:t>
            </a:r>
            <a:r>
              <a:rPr lang="fr-FR" sz="1400"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122427830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 (</a:t>
            </a:r>
            <a:r>
              <a:rPr lang="fr-MA" b="1" i="1" dirty="0">
                <a:solidFill>
                  <a:srgbClr val="0070C0"/>
                </a:solidFill>
              </a:rPr>
              <a:t>Authentification)</a:t>
            </a:r>
            <a:endParaRPr lang="fr-FR" b="1" i="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973568"/>
            <a:ext cx="10526713" cy="45387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2" spcCol="108000" anchor="t" anchorCtr="0" compatLnSpc="1">
            <a:prstTxWarp prst="textNoShape">
              <a:avLst/>
            </a:prstTxWarp>
          </a:bodyPr>
          <a:lstStyle/>
          <a:p>
            <a:pPr>
              <a:spcBef>
                <a:spcPts val="0"/>
              </a:spcBef>
            </a:pPr>
            <a:r>
              <a:rPr lang="fr-FR" sz="1400" b="0" dirty="0">
                <a:solidFill>
                  <a:srgbClr val="008000"/>
                </a:solidFill>
                <a:effectLst/>
                <a:latin typeface="Consolas" panose="020B0609020204030204" pitchFamily="49" charset="0"/>
              </a:rPr>
              <a:t>// la méthode </a:t>
            </a:r>
            <a:r>
              <a:rPr lang="fr-FR" sz="1400" b="0" dirty="0" err="1">
                <a:solidFill>
                  <a:srgbClr val="008000"/>
                </a:solidFill>
                <a:effectLst/>
                <a:latin typeface="Consolas" panose="020B0609020204030204" pitchFamily="49" charset="0"/>
              </a:rPr>
              <a:t>regiter</a:t>
            </a:r>
            <a:r>
              <a:rPr lang="fr-FR" sz="1400" b="0" dirty="0">
                <a:solidFill>
                  <a:srgbClr val="008000"/>
                </a:solidFill>
                <a:effectLst/>
                <a:latin typeface="Consolas" panose="020B0609020204030204" pitchFamily="49" charset="0"/>
              </a:rPr>
              <a:t> </a:t>
            </a:r>
            <a:r>
              <a:rPr lang="fr-FR" sz="1400" b="0" dirty="0" err="1">
                <a:solidFill>
                  <a:srgbClr val="008000"/>
                </a:solidFill>
                <a:effectLst/>
                <a:latin typeface="Consolas" panose="020B0609020204030204" pitchFamily="49" charset="0"/>
              </a:rPr>
              <a:t>permettera</a:t>
            </a:r>
            <a:r>
              <a:rPr lang="fr-FR" sz="1400" b="0" dirty="0">
                <a:solidFill>
                  <a:srgbClr val="008000"/>
                </a:solidFill>
                <a:effectLst/>
                <a:latin typeface="Consolas" panose="020B0609020204030204" pitchFamily="49" charset="0"/>
              </a:rPr>
              <a:t> de créer et d'ajouter un nouvel utilisateur à la base de données</a:t>
            </a:r>
            <a:endParaRPr lang="fr-FR" sz="1400" b="0" dirty="0">
              <a:solidFill>
                <a:srgbClr val="000000"/>
              </a:solidFill>
              <a:effectLst/>
              <a:latin typeface="Consolas" panose="020B0609020204030204" pitchFamily="49" charset="0"/>
            </a:endParaRPr>
          </a:p>
          <a:p>
            <a:pPr>
              <a:spcBef>
                <a:spcPts val="0"/>
              </a:spcBef>
            </a:pPr>
            <a:r>
              <a:rPr lang="fr-FR" sz="1400" b="1" dirty="0" err="1">
                <a:solidFill>
                  <a:srgbClr val="000000"/>
                </a:solidFill>
                <a:effectLst/>
                <a:latin typeface="Consolas" panose="020B0609020204030204" pitchFamily="49" charset="0"/>
              </a:rPr>
              <a:t>app.post</a:t>
            </a:r>
            <a:r>
              <a:rPr lang="fr-FR" sz="1400" b="1" dirty="0">
                <a:solidFill>
                  <a:srgbClr val="000000"/>
                </a:solidFill>
                <a:effectLst/>
                <a:latin typeface="Consolas" panose="020B0609020204030204" pitchFamily="49" charset="0"/>
              </a:rPr>
              <a:t>(</a:t>
            </a:r>
            <a:r>
              <a:rPr lang="fr-FR" sz="1400" b="1" dirty="0">
                <a:solidFill>
                  <a:srgbClr val="A31515"/>
                </a:solidFill>
                <a:effectLst/>
                <a:latin typeface="Consolas" panose="020B0609020204030204" pitchFamily="49" charset="0"/>
              </a:rPr>
              <a:t>"/</a:t>
            </a:r>
            <a:r>
              <a:rPr lang="fr-FR" sz="1400" b="1" dirty="0" err="1">
                <a:solidFill>
                  <a:srgbClr val="A31515"/>
                </a:solidFill>
                <a:effectLst/>
                <a:latin typeface="Consolas" panose="020B0609020204030204" pitchFamily="49" charset="0"/>
              </a:rPr>
              <a:t>auth</a:t>
            </a:r>
            <a:r>
              <a:rPr lang="fr-FR" sz="1400" b="1" dirty="0">
                <a:solidFill>
                  <a:srgbClr val="A31515"/>
                </a:solidFill>
                <a:effectLst/>
                <a:latin typeface="Consolas" panose="020B0609020204030204" pitchFamily="49" charset="0"/>
              </a:rPr>
              <a:t>/</a:t>
            </a:r>
            <a:r>
              <a:rPr lang="fr-FR" sz="1400" b="1" dirty="0" err="1">
                <a:solidFill>
                  <a:srgbClr val="A31515"/>
                </a:solidFill>
                <a:effectLst/>
                <a:latin typeface="Consolas" panose="020B0609020204030204" pitchFamily="49" charset="0"/>
              </a:rPr>
              <a:t>register</a:t>
            </a:r>
            <a:r>
              <a:rPr lang="fr-FR" sz="1400" b="1" dirty="0">
                <a:solidFill>
                  <a:srgbClr val="A31515"/>
                </a:solidFill>
                <a:effectLst/>
                <a:latin typeface="Consolas" panose="020B0609020204030204" pitchFamily="49" charset="0"/>
              </a:rPr>
              <a:t>"</a:t>
            </a:r>
            <a:r>
              <a:rPr lang="fr-FR" sz="1400" b="1" dirty="0">
                <a:solidFill>
                  <a:srgbClr val="000000"/>
                </a:solidFill>
                <a:effectLst/>
                <a:latin typeface="Consolas" panose="020B0609020204030204" pitchFamily="49" charset="0"/>
              </a:rPr>
              <a:t>, </a:t>
            </a:r>
            <a:r>
              <a:rPr lang="fr-FR" sz="1400" b="1" dirty="0" err="1">
                <a:solidFill>
                  <a:srgbClr val="0000FF"/>
                </a:solidFill>
                <a:effectLst/>
                <a:latin typeface="Consolas" panose="020B0609020204030204" pitchFamily="49" charset="0"/>
              </a:rPr>
              <a:t>async</a:t>
            </a:r>
            <a:r>
              <a:rPr lang="fr-FR" sz="1400" b="1" dirty="0">
                <a:solidFill>
                  <a:srgbClr val="000000"/>
                </a:solidFill>
                <a:effectLst/>
                <a:latin typeface="Consolas" panose="020B0609020204030204" pitchFamily="49" charset="0"/>
              </a:rPr>
              <a:t> (</a:t>
            </a:r>
            <a:r>
              <a:rPr lang="fr-FR" sz="1400" b="1" dirty="0" err="1">
                <a:solidFill>
                  <a:srgbClr val="000000"/>
                </a:solidFill>
                <a:effectLst/>
                <a:latin typeface="Consolas" panose="020B0609020204030204" pitchFamily="49" charset="0"/>
              </a:rPr>
              <a:t>req</a:t>
            </a:r>
            <a:r>
              <a:rPr lang="fr-FR" sz="1400" b="1" dirty="0">
                <a:solidFill>
                  <a:srgbClr val="000000"/>
                </a:solidFill>
                <a:effectLst/>
                <a:latin typeface="Consolas" panose="020B0609020204030204" pitchFamily="49" charset="0"/>
              </a:rPr>
              <a:t>, </a:t>
            </a:r>
            <a:r>
              <a:rPr lang="fr-FR" sz="1400" b="1" dirty="0" err="1">
                <a:solidFill>
                  <a:srgbClr val="000000"/>
                </a:solidFill>
                <a:effectLst/>
                <a:latin typeface="Consolas" panose="020B0609020204030204" pitchFamily="49" charset="0"/>
              </a:rPr>
              <a:t>res</a:t>
            </a:r>
            <a:r>
              <a:rPr lang="fr-FR" sz="1400" b="1"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let</a:t>
            </a:r>
            <a:r>
              <a:rPr lang="fr-FR" sz="1400" b="0" dirty="0">
                <a:solidFill>
                  <a:srgbClr val="000000"/>
                </a:solidFill>
                <a:effectLst/>
                <a:latin typeface="Consolas" panose="020B0609020204030204" pitchFamily="49" charset="0"/>
              </a:rPr>
              <a:t> { nom, email, </a:t>
            </a:r>
            <a:r>
              <a:rPr lang="fr-FR" sz="1400" b="0" dirty="0" err="1">
                <a:solidFill>
                  <a:srgbClr val="000000"/>
                </a:solidFill>
                <a:effectLst/>
                <a:latin typeface="Consolas" panose="020B0609020204030204" pitchFamily="49" charset="0"/>
              </a:rPr>
              <a:t>mot_passe</a:t>
            </a:r>
            <a:r>
              <a:rPr lang="fr-FR" sz="1400" b="0" dirty="0">
                <a:solidFill>
                  <a:srgbClr val="000000"/>
                </a:solidFill>
                <a:effectLst/>
                <a:latin typeface="Consolas" panose="020B0609020204030204" pitchFamily="49" charset="0"/>
              </a:rPr>
              <a:t> } = </a:t>
            </a:r>
            <a:r>
              <a:rPr lang="fr-FR" sz="1400" b="0" dirty="0" err="1">
                <a:solidFill>
                  <a:srgbClr val="000000"/>
                </a:solidFill>
                <a:effectLst/>
                <a:latin typeface="Consolas" panose="020B0609020204030204" pitchFamily="49" charset="0"/>
              </a:rPr>
              <a:t>req.body</a:t>
            </a:r>
            <a:r>
              <a:rPr lang="fr-FR" sz="1400" b="0" dirty="0">
                <a:solidFill>
                  <a:srgbClr val="000000"/>
                </a:solidFill>
                <a:effectLst/>
                <a:latin typeface="Consolas" panose="020B0609020204030204" pitchFamily="49" charset="0"/>
              </a:rPr>
              <a:t>;</a:t>
            </a:r>
          </a:p>
          <a:p>
            <a:pPr>
              <a:spcBef>
                <a:spcPts val="0"/>
              </a:spcBef>
            </a:pPr>
            <a:r>
              <a:rPr lang="fr-FR" sz="1400" b="0" dirty="0">
                <a:solidFill>
                  <a:srgbClr val="000000"/>
                </a:solidFill>
                <a:effectLst/>
                <a:latin typeface="Consolas" panose="020B0609020204030204" pitchFamily="49" charset="0"/>
              </a:rPr>
              <a:t>    </a:t>
            </a:r>
            <a:r>
              <a:rPr lang="fr-FR" sz="1400" b="0" dirty="0">
                <a:solidFill>
                  <a:srgbClr val="008000"/>
                </a:solidFill>
                <a:effectLst/>
                <a:latin typeface="Consolas" panose="020B0609020204030204" pitchFamily="49" charset="0"/>
              </a:rPr>
              <a:t>//On vérifie si le nouvel utilisateur est déjà inscrit avec la même adresse email ou pas</a:t>
            </a:r>
            <a:endParaRPr lang="fr-FR" sz="1400" b="0" dirty="0">
              <a:solidFill>
                <a:srgbClr val="000000"/>
              </a:solidFill>
              <a:effectLst/>
              <a:latin typeface="Consolas" panose="020B0609020204030204" pitchFamily="49" charset="0"/>
            </a:endParaRPr>
          </a:p>
          <a:p>
            <a:pPr>
              <a:spcBef>
                <a:spcPts val="0"/>
              </a:spcBef>
            </a:pP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userExists</a:t>
            </a:r>
            <a:r>
              <a:rPr lang="fr-FR" sz="1400" b="0" dirty="0">
                <a:solidFill>
                  <a:srgbClr val="000000"/>
                </a:solidFill>
                <a:effectLst/>
                <a:latin typeface="Consolas" panose="020B0609020204030204" pitchFamily="49" charset="0"/>
              </a:rPr>
              <a:t> = </a:t>
            </a:r>
            <a:r>
              <a:rPr lang="fr-FR" sz="1400" b="0" dirty="0" err="1">
                <a:solidFill>
                  <a:srgbClr val="0000FF"/>
                </a:solidFill>
                <a:effectLst/>
                <a:latin typeface="Consolas" panose="020B0609020204030204" pitchFamily="49" charset="0"/>
              </a:rPr>
              <a:t>await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Utilisateur.findOne</a:t>
            </a:r>
            <a:r>
              <a:rPr lang="fr-FR" sz="1400" b="0" dirty="0">
                <a:solidFill>
                  <a:srgbClr val="000000"/>
                </a:solidFill>
                <a:effectLst/>
                <a:latin typeface="Consolas" panose="020B0609020204030204" pitchFamily="49" charset="0"/>
              </a:rPr>
              <a:t>({ email });</a:t>
            </a:r>
          </a:p>
          <a:p>
            <a:pPr>
              <a:spcBef>
                <a:spcPts val="0"/>
              </a:spcBef>
            </a:pP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if</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userExists</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return</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res.json</a:t>
            </a:r>
            <a:r>
              <a:rPr lang="fr-FR" sz="1400" b="0" dirty="0">
                <a:solidFill>
                  <a:srgbClr val="000000"/>
                </a:solidFill>
                <a:effectLst/>
                <a:latin typeface="Consolas" panose="020B0609020204030204" pitchFamily="49" charset="0"/>
              </a:rPr>
              <a:t>({ message: </a:t>
            </a:r>
            <a:r>
              <a:rPr lang="fr-FR" sz="1400" b="0" dirty="0">
                <a:solidFill>
                  <a:srgbClr val="A31515"/>
                </a:solidFill>
                <a:effectLst/>
                <a:latin typeface="Consolas" panose="020B0609020204030204" pitchFamily="49" charset="0"/>
              </a:rPr>
              <a:t>"Cet utilisateur existe déjà"</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 </a:t>
            </a:r>
            <a:r>
              <a:rPr lang="fr-FR" sz="1400" b="0" dirty="0" err="1">
                <a:solidFill>
                  <a:srgbClr val="0000FF"/>
                </a:solidFill>
                <a:effectLst/>
                <a:latin typeface="Consolas" panose="020B0609020204030204" pitchFamily="49" charset="0"/>
              </a:rPr>
              <a:t>else</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bcrypt.hash</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mot_passe</a:t>
            </a:r>
            <a:r>
              <a:rPr lang="fr-FR" sz="1400" b="0" dirty="0">
                <a:solidFill>
                  <a:srgbClr val="000000"/>
                </a:solidFill>
                <a:effectLst/>
                <a:latin typeface="Consolas" panose="020B0609020204030204" pitchFamily="49" charset="0"/>
              </a:rPr>
              <a:t>, </a:t>
            </a:r>
            <a:r>
              <a:rPr lang="fr-FR" sz="1400" b="0" dirty="0">
                <a:solidFill>
                  <a:srgbClr val="098658"/>
                </a:solidFill>
                <a:effectLst/>
                <a:latin typeface="Consolas" panose="020B0609020204030204" pitchFamily="49" charset="0"/>
              </a:rPr>
              <a:t>10</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err</a:t>
            </a:r>
            <a:r>
              <a:rPr lang="fr-FR" sz="1400" b="0" dirty="0">
                <a:solidFill>
                  <a:srgbClr val="000000"/>
                </a:solidFill>
                <a:effectLst/>
                <a:latin typeface="Consolas" panose="020B0609020204030204" pitchFamily="49" charset="0"/>
              </a:rPr>
              <a:t>, hash)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if</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err</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return</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res.status</a:t>
            </a:r>
            <a:r>
              <a:rPr lang="fr-FR" sz="1400" b="0" dirty="0">
                <a:solidFill>
                  <a:srgbClr val="000000"/>
                </a:solidFill>
                <a:effectLst/>
                <a:latin typeface="Consolas" panose="020B0609020204030204" pitchFamily="49" charset="0"/>
              </a:rPr>
              <a:t>(</a:t>
            </a:r>
            <a:r>
              <a:rPr lang="fr-FR" sz="1400" b="0" dirty="0">
                <a:solidFill>
                  <a:srgbClr val="098658"/>
                </a:solidFill>
                <a:effectLst/>
                <a:latin typeface="Consolas" panose="020B0609020204030204" pitchFamily="49" charset="0"/>
              </a:rPr>
              <a:t>500</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json</a:t>
            </a:r>
            <a:r>
              <a:rPr lang="fr-FR" sz="1400" b="0" dirty="0">
                <a:solidFill>
                  <a:srgbClr val="000000"/>
                </a:solidFill>
                <a:effectLst/>
                <a:latin typeface="Consolas" panose="020B0609020204030204" pitchFamily="49" charset="0"/>
              </a:rPr>
              <a:t>({</a:t>
            </a:r>
          </a:p>
          <a:p>
            <a:pPr>
              <a:spcBef>
                <a:spcPts val="0"/>
              </a:spcBef>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error</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err</a:t>
            </a:r>
            <a:r>
              <a:rPr lang="fr-FR" sz="1400" b="0" dirty="0">
                <a:solidFill>
                  <a:srgbClr val="000000"/>
                </a:solidFill>
                <a:effectLst/>
                <a:latin typeface="Consolas" panose="020B0609020204030204" pitchFamily="49" charset="0"/>
              </a:rPr>
              <a:t>,</a:t>
            </a:r>
          </a:p>
          <a:p>
            <a:pPr>
              <a:spcBef>
                <a:spcPts val="0"/>
              </a:spcBef>
            </a:pP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 </a:t>
            </a:r>
            <a:r>
              <a:rPr lang="fr-FR" sz="1400" b="0" dirty="0" err="1">
                <a:solidFill>
                  <a:srgbClr val="0000FF"/>
                </a:solidFill>
                <a:effectLst/>
                <a:latin typeface="Consolas" panose="020B0609020204030204" pitchFamily="49" charset="0"/>
              </a:rPr>
              <a:t>else</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mot_passe</a:t>
            </a:r>
            <a:r>
              <a:rPr lang="fr-FR" sz="1400" b="0" dirty="0">
                <a:solidFill>
                  <a:srgbClr val="000000"/>
                </a:solidFill>
                <a:effectLst/>
                <a:latin typeface="Consolas" panose="020B0609020204030204" pitchFamily="49" charset="0"/>
              </a:rPr>
              <a:t> = hash;</a:t>
            </a:r>
          </a:p>
          <a:p>
            <a:pPr>
              <a:spcBef>
                <a:spcPts val="0"/>
              </a:spcBef>
            </a:pP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newUtilisateur</a:t>
            </a:r>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new</a:t>
            </a:r>
            <a:r>
              <a:rPr lang="fr-FR" sz="1400" b="0" dirty="0">
                <a:solidFill>
                  <a:srgbClr val="000000"/>
                </a:solidFill>
                <a:effectLst/>
                <a:latin typeface="Consolas" panose="020B0609020204030204" pitchFamily="49" charset="0"/>
              </a:rPr>
              <a:t> Utilisateur({</a:t>
            </a:r>
          </a:p>
          <a:p>
            <a:pPr>
              <a:spcBef>
                <a:spcPts val="0"/>
              </a:spcBef>
            </a:pPr>
            <a:r>
              <a:rPr lang="fr-FR" sz="1400" b="0" dirty="0">
                <a:solidFill>
                  <a:srgbClr val="000000"/>
                </a:solidFill>
                <a:effectLst/>
                <a:latin typeface="Consolas" panose="020B0609020204030204" pitchFamily="49" charset="0"/>
              </a:rPr>
              <a:t>                    nom,</a:t>
            </a:r>
          </a:p>
          <a:p>
            <a:pPr>
              <a:spcBef>
                <a:spcPts val="0"/>
              </a:spcBef>
            </a:pPr>
            <a:r>
              <a:rPr lang="fr-FR" sz="1400" b="0" dirty="0">
                <a:solidFill>
                  <a:srgbClr val="000000"/>
                </a:solidFill>
                <a:effectLst/>
                <a:latin typeface="Consolas" panose="020B0609020204030204" pitchFamily="49" charset="0"/>
              </a:rPr>
              <a:t>                    email,</a:t>
            </a:r>
          </a:p>
          <a:p>
            <a:pPr>
              <a:spcBef>
                <a:spcPts val="0"/>
              </a:spcBef>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mot_passe</a:t>
            </a:r>
            <a:endParaRPr lang="fr-FR" sz="1400" b="0" dirty="0">
              <a:solidFill>
                <a:srgbClr val="000000"/>
              </a:solidFill>
              <a:effectLst/>
              <a:latin typeface="Consolas" panose="020B0609020204030204" pitchFamily="49" charset="0"/>
            </a:endParaRPr>
          </a:p>
          <a:p>
            <a:pPr>
              <a:spcBef>
                <a:spcPts val="0"/>
              </a:spcBef>
            </a:pPr>
            <a:r>
              <a:rPr lang="fr-FR" sz="1400" b="0" dirty="0">
                <a:solidFill>
                  <a:srgbClr val="000000"/>
                </a:solidFill>
                <a:effectLst/>
                <a:latin typeface="Consolas" panose="020B0609020204030204" pitchFamily="49" charset="0"/>
              </a:rPr>
              <a:t>                });</a:t>
            </a:r>
          </a:p>
          <a:p>
            <a:pPr>
              <a:spcBef>
                <a:spcPts val="0"/>
              </a:spcBef>
            </a:pPr>
            <a:br>
              <a:rPr lang="fr-FR" sz="1400" b="0" dirty="0">
                <a:solidFill>
                  <a:srgbClr val="000000"/>
                </a:solidFill>
                <a:effectLst/>
                <a:latin typeface="Consolas" panose="020B0609020204030204" pitchFamily="49" charset="0"/>
              </a:rPr>
            </a:b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newUtilisateur.save</a:t>
            </a:r>
            <a:r>
              <a:rPr lang="fr-FR" sz="1400" b="0" dirty="0">
                <a:solidFill>
                  <a:srgbClr val="000000"/>
                </a:solidFill>
                <a:effectLst/>
                <a:latin typeface="Consolas" panose="020B0609020204030204" pitchFamily="49" charset="0"/>
              </a:rPr>
              <a:t>()</a:t>
            </a:r>
          </a:p>
          <a:p>
            <a:pPr>
              <a:spcBef>
                <a:spcPts val="0"/>
              </a:spcBef>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then</a:t>
            </a:r>
            <a:r>
              <a:rPr lang="fr-FR" sz="1400" b="0" dirty="0">
                <a:solidFill>
                  <a:srgbClr val="000000"/>
                </a:solidFill>
                <a:effectLst/>
                <a:latin typeface="Consolas" panose="020B0609020204030204" pitchFamily="49" charset="0"/>
              </a:rPr>
              <a:t>(user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res.status</a:t>
            </a:r>
            <a:r>
              <a:rPr lang="fr-FR" sz="1400" b="0" dirty="0">
                <a:solidFill>
                  <a:srgbClr val="000000"/>
                </a:solidFill>
                <a:effectLst/>
                <a:latin typeface="Consolas" panose="020B0609020204030204" pitchFamily="49" charset="0"/>
              </a:rPr>
              <a:t>(</a:t>
            </a:r>
            <a:r>
              <a:rPr lang="fr-FR" sz="1400" b="0" dirty="0">
                <a:solidFill>
                  <a:srgbClr val="098658"/>
                </a:solidFill>
                <a:effectLst/>
                <a:latin typeface="Consolas" panose="020B0609020204030204" pitchFamily="49" charset="0"/>
              </a:rPr>
              <a:t>201</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json</a:t>
            </a:r>
            <a:r>
              <a:rPr lang="fr-FR" sz="1400" b="0" dirty="0">
                <a:solidFill>
                  <a:srgbClr val="000000"/>
                </a:solidFill>
                <a:effectLst/>
                <a:latin typeface="Consolas" panose="020B0609020204030204" pitchFamily="49" charset="0"/>
              </a:rPr>
              <a:t>(user))</a:t>
            </a:r>
          </a:p>
          <a:p>
            <a:pPr>
              <a:spcBef>
                <a:spcPts val="0"/>
              </a:spcBef>
            </a:pPr>
            <a:r>
              <a:rPr lang="fr-FR" sz="1400" b="0" dirty="0">
                <a:solidFill>
                  <a:srgbClr val="000000"/>
                </a:solidFill>
                <a:effectLst/>
                <a:latin typeface="Consolas" panose="020B0609020204030204" pitchFamily="49" charset="0"/>
              </a:rPr>
              <a:t>                    .catch(</a:t>
            </a:r>
            <a:r>
              <a:rPr lang="fr-FR" sz="1400" b="0" dirty="0" err="1">
                <a:solidFill>
                  <a:srgbClr val="000000"/>
                </a:solidFill>
                <a:effectLst/>
                <a:latin typeface="Consolas" panose="020B0609020204030204" pitchFamily="49" charset="0"/>
              </a:rPr>
              <a:t>error</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res.status</a:t>
            </a:r>
            <a:r>
              <a:rPr lang="fr-FR" sz="1400" b="0" dirty="0">
                <a:solidFill>
                  <a:srgbClr val="000000"/>
                </a:solidFill>
                <a:effectLst/>
                <a:latin typeface="Consolas" panose="020B0609020204030204" pitchFamily="49" charset="0"/>
              </a:rPr>
              <a:t>(</a:t>
            </a:r>
            <a:r>
              <a:rPr lang="fr-FR" sz="1400" b="0" dirty="0">
                <a:solidFill>
                  <a:srgbClr val="098658"/>
                </a:solidFill>
                <a:effectLst/>
                <a:latin typeface="Consolas" panose="020B0609020204030204" pitchFamily="49" charset="0"/>
              </a:rPr>
              <a:t>400</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json</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error</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p>
          <a:p>
            <a:pPr>
              <a:spcBef>
                <a:spcPts val="0"/>
              </a:spcBef>
            </a:pPr>
            <a:br>
              <a:rPr lang="fr-FR" sz="1400" b="0" dirty="0">
                <a:solidFill>
                  <a:srgbClr val="000000"/>
                </a:solidFill>
                <a:effectLst/>
                <a:latin typeface="Consolas" panose="020B0609020204030204" pitchFamily="49" charset="0"/>
              </a:rPr>
            </a:b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a:t>
            </a:r>
          </a:p>
          <a:p>
            <a:pPr marL="457200" lvl="1" indent="0">
              <a:buNone/>
            </a:pPr>
            <a:endParaRPr lang="fr-MA" sz="1600" b="1" dirty="0">
              <a:latin typeface="Consolas" panose="020B0609020204030204" pitchFamily="49" charset="0"/>
            </a:endParaRPr>
          </a:p>
        </p:txBody>
      </p:sp>
      <p:sp>
        <p:nvSpPr>
          <p:cNvPr id="6" name="ZoneTexte 5">
            <a:extLst>
              <a:ext uri="{FF2B5EF4-FFF2-40B4-BE49-F238E27FC236}">
                <a16:creationId xmlns:a16="http://schemas.microsoft.com/office/drawing/2014/main" id="{DC46C8B7-3A80-6961-FCCE-2CB2D68F9338}"/>
              </a:ext>
            </a:extLst>
          </p:cNvPr>
          <p:cNvSpPr txBox="1"/>
          <p:nvPr/>
        </p:nvSpPr>
        <p:spPr>
          <a:xfrm>
            <a:off x="569353" y="1482793"/>
            <a:ext cx="4311179" cy="307777"/>
          </a:xfrm>
          <a:prstGeom prst="rect">
            <a:avLst/>
          </a:prstGeom>
          <a:noFill/>
        </p:spPr>
        <p:txBody>
          <a:bodyPr wrap="square" rtlCol="0">
            <a:spAutoFit/>
          </a:bodyPr>
          <a:lstStyle/>
          <a:p>
            <a:r>
              <a:rPr lang="fr-FR" sz="1400" b="1" i="1" dirty="0"/>
              <a:t>… Suite du fichier index.js </a:t>
            </a:r>
          </a:p>
        </p:txBody>
      </p:sp>
    </p:spTree>
    <p:extLst>
      <p:ext uri="{BB962C8B-B14F-4D97-AF65-F5344CB8AC3E}">
        <p14:creationId xmlns:p14="http://schemas.microsoft.com/office/powerpoint/2010/main" val="4267705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p:cNvSpPr>
            <a:spLocks noGrp="1"/>
          </p:cNvSpPr>
          <p:nvPr>
            <p:ph type="body" sz="quarter" idx="11"/>
          </p:nvPr>
        </p:nvSpPr>
        <p:spPr>
          <a:xfrm>
            <a:off x="190510" y="483304"/>
            <a:ext cx="5064662" cy="735895"/>
          </a:xfrm>
        </p:spPr>
        <p:txBody>
          <a:bodyPr/>
          <a:lstStyle/>
          <a:p>
            <a:pPr>
              <a:spcBef>
                <a:spcPct val="0"/>
              </a:spcBef>
            </a:pPr>
            <a:r>
              <a:rPr lang="fr-FR" sz="1800" dirty="0">
                <a:solidFill>
                  <a:srgbClr val="007842"/>
                </a:solidFill>
                <a:latin typeface="+mj-lt"/>
                <a:ea typeface="+mj-ea"/>
                <a:cs typeface="+mj-cs"/>
              </a:rPr>
              <a:t>1. Définir le cloud </a:t>
            </a:r>
            <a:br>
              <a:rPr lang="fr-FR" sz="1800" dirty="0">
                <a:solidFill>
                  <a:srgbClr val="007842"/>
                </a:solidFill>
                <a:latin typeface="+mj-lt"/>
                <a:ea typeface="+mj-ea"/>
                <a:cs typeface="+mj-cs"/>
              </a:rPr>
            </a:br>
            <a:r>
              <a:rPr lang="fr-FR" sz="1800" i="1" dirty="0">
                <a:solidFill>
                  <a:srgbClr val="007842"/>
                </a:solidFill>
                <a:latin typeface="+mj-lt"/>
                <a:ea typeface="+mj-ea"/>
                <a:cs typeface="+mj-cs"/>
              </a:rPr>
              <a:t>Différence entre cloud privé, public et hybride</a:t>
            </a:r>
          </a:p>
        </p:txBody>
      </p:sp>
      <p:sp>
        <p:nvSpPr>
          <p:cNvPr id="13" name="Espace réservé du contenu 12"/>
          <p:cNvSpPr>
            <a:spLocks noGrp="1"/>
          </p:cNvSpPr>
          <p:nvPr>
            <p:ph sz="quarter" idx="14"/>
          </p:nvPr>
        </p:nvSpPr>
        <p:spPr>
          <a:xfrm>
            <a:off x="701040" y="4009012"/>
            <a:ext cx="10464800" cy="1904108"/>
          </a:xfrm>
          <a:solidFill>
            <a:schemeClr val="bg1"/>
          </a:solidFill>
          <a:ln>
            <a:noFill/>
          </a:ln>
        </p:spPr>
        <p:style>
          <a:lnRef idx="1">
            <a:schemeClr val="accent5"/>
          </a:lnRef>
          <a:fillRef idx="2">
            <a:schemeClr val="accent5"/>
          </a:fillRef>
          <a:effectRef idx="1">
            <a:schemeClr val="accent5"/>
          </a:effectRef>
          <a:fontRef idx="minor">
            <a:schemeClr val="dk1"/>
          </a:fontRef>
        </p:style>
        <p:txBody>
          <a:bodyPr/>
          <a:lstStyle/>
          <a:p>
            <a:pPr>
              <a:lnSpc>
                <a:spcPct val="150000"/>
              </a:lnSpc>
            </a:pPr>
            <a:r>
              <a:rPr lang="fr-FR" sz="1600" dirty="0">
                <a:solidFill>
                  <a:schemeClr val="tx1"/>
                </a:solidFill>
              </a:rPr>
              <a:t>Les </a:t>
            </a:r>
            <a:r>
              <a:rPr lang="fr-FR" sz="1600" dirty="0" err="1">
                <a:solidFill>
                  <a:schemeClr val="tx1"/>
                </a:solidFill>
              </a:rPr>
              <a:t>clouds</a:t>
            </a:r>
            <a:r>
              <a:rPr lang="fr-FR" sz="1600" dirty="0">
                <a:solidFill>
                  <a:schemeClr val="tx1"/>
                </a:solidFill>
              </a:rPr>
              <a:t> </a:t>
            </a:r>
            <a:r>
              <a:rPr lang="fr-FR" sz="1600" b="1" dirty="0">
                <a:solidFill>
                  <a:schemeClr val="tx1"/>
                </a:solidFill>
              </a:rPr>
              <a:t>privés</a:t>
            </a:r>
            <a:r>
              <a:rPr lang="fr-FR" sz="1600" dirty="0">
                <a:solidFill>
                  <a:schemeClr val="tx1"/>
                </a:solidFill>
              </a:rPr>
              <a:t> sont généralement définis comme des environnements cloud spécifiques à un utilisateur final ou à un groupe, et sont habituellement exécutés derrière le pare-feu de l'utilisateur ou du groupe. </a:t>
            </a:r>
          </a:p>
          <a:p>
            <a:pPr>
              <a:lnSpc>
                <a:spcPct val="150000"/>
              </a:lnSpc>
            </a:pPr>
            <a:r>
              <a:rPr lang="fr-FR" sz="1600" dirty="0">
                <a:solidFill>
                  <a:schemeClr val="tx1"/>
                </a:solidFill>
              </a:rPr>
              <a:t>Tous les </a:t>
            </a:r>
            <a:r>
              <a:rPr lang="fr-FR" sz="1600" dirty="0" err="1">
                <a:solidFill>
                  <a:schemeClr val="tx1"/>
                </a:solidFill>
              </a:rPr>
              <a:t>clouds</a:t>
            </a:r>
            <a:r>
              <a:rPr lang="fr-FR" sz="1600" dirty="0">
                <a:solidFill>
                  <a:schemeClr val="tx1"/>
                </a:solidFill>
              </a:rPr>
              <a:t> deviennent des </a:t>
            </a:r>
            <a:r>
              <a:rPr lang="fr-FR" sz="1600" dirty="0" err="1">
                <a:solidFill>
                  <a:schemeClr val="tx1"/>
                </a:solidFill>
              </a:rPr>
              <a:t>clouds</a:t>
            </a:r>
            <a:r>
              <a:rPr lang="fr-FR" sz="1600" dirty="0">
                <a:solidFill>
                  <a:schemeClr val="tx1"/>
                </a:solidFill>
              </a:rPr>
              <a:t> </a:t>
            </a:r>
            <a:r>
              <a:rPr lang="fr-FR" sz="1600" b="1" dirty="0">
                <a:solidFill>
                  <a:schemeClr val="tx1"/>
                </a:solidFill>
              </a:rPr>
              <a:t>privés</a:t>
            </a:r>
            <a:r>
              <a:rPr lang="fr-FR" sz="1600" dirty="0">
                <a:solidFill>
                  <a:schemeClr val="tx1"/>
                </a:solidFill>
              </a:rPr>
              <a:t> lorsque l'infrastructure informatique sous-jacente est spécifique à </a:t>
            </a:r>
            <a:r>
              <a:rPr lang="fr-FR" sz="1600" b="1" dirty="0">
                <a:solidFill>
                  <a:schemeClr val="tx1"/>
                </a:solidFill>
              </a:rPr>
              <a:t>un client unique</a:t>
            </a:r>
            <a:r>
              <a:rPr lang="fr-FR" sz="1600" dirty="0">
                <a:solidFill>
                  <a:schemeClr val="tx1"/>
                </a:solidFill>
              </a:rPr>
              <a:t>, avec un accès entièrement </a:t>
            </a:r>
            <a:r>
              <a:rPr lang="fr-FR" sz="1600" b="1" dirty="0">
                <a:solidFill>
                  <a:schemeClr val="tx1"/>
                </a:solidFill>
              </a:rPr>
              <a:t>isolé</a:t>
            </a:r>
            <a:r>
              <a:rPr lang="fr-FR" sz="1600" dirty="0">
                <a:solidFill>
                  <a:schemeClr val="tx1"/>
                </a:solidFill>
              </a:rPr>
              <a:t>.</a:t>
            </a:r>
          </a:p>
          <a:p>
            <a:pPr>
              <a:lnSpc>
                <a:spcPct val="100000"/>
              </a:lnSpc>
            </a:pPr>
            <a:endParaRPr lang="fr-FR" sz="1800" dirty="0">
              <a:solidFill>
                <a:schemeClr val="tx1"/>
              </a:solidFill>
            </a:endParaRPr>
          </a:p>
          <a:p>
            <a:pPr>
              <a:lnSpc>
                <a:spcPct val="150000"/>
              </a:lnSpc>
            </a:pPr>
            <a:endParaRPr lang="fr-FR" sz="1800" dirty="0">
              <a:solidFill>
                <a:schemeClr val="tx1"/>
              </a:solidFill>
            </a:endParaRPr>
          </a:p>
          <a:p>
            <a:endParaRPr lang="fr-FR"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000" y="1863468"/>
            <a:ext cx="1971040" cy="197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contenu 11">
            <a:extLst>
              <a:ext uri="{FF2B5EF4-FFF2-40B4-BE49-F238E27FC236}">
                <a16:creationId xmlns:a16="http://schemas.microsoft.com/office/drawing/2014/main" id="{FBCD4C3F-DFB2-A996-407F-0B5A5942B46E}"/>
              </a:ext>
            </a:extLst>
          </p:cNvPr>
          <p:cNvSpPr txBox="1">
            <a:spLocks/>
          </p:cNvSpPr>
          <p:nvPr/>
        </p:nvSpPr>
        <p:spPr>
          <a:xfrm>
            <a:off x="720000" y="1698577"/>
            <a:ext cx="4786720" cy="319714"/>
          </a:xfrm>
          <a:prstGeom prst="rect">
            <a:avLst/>
          </a:prstGeom>
        </p:spPr>
        <p:txBody>
          <a:bodyPr/>
          <a:lstStyle>
            <a:lvl1pPr marL="0" indent="0" algn="l" defTabSz="914400" rtl="0" eaLnBrk="1" latinLnBrk="0" hangingPunct="1">
              <a:lnSpc>
                <a:spcPts val="1600"/>
              </a:lnSpc>
              <a:spcBef>
                <a:spcPts val="600"/>
              </a:spcBef>
              <a:buFont typeface="Arial" panose="020B0604020202020204" pitchFamily="34" charset="0"/>
              <a:buNone/>
              <a:defRPr sz="1600" b="1" kern="1200">
                <a:solidFill>
                  <a:srgbClr val="FF7800"/>
                </a:solidFill>
                <a:latin typeface="+mn-lt"/>
                <a:ea typeface="+mn-ea"/>
                <a:cs typeface="+mn-cs"/>
              </a:defRPr>
            </a:lvl1pPr>
            <a:lvl2pPr marL="457200" indent="0" algn="l" defTabSz="914400" rtl="0" eaLnBrk="1" latinLnBrk="0" hangingPunct="1">
              <a:lnSpc>
                <a:spcPts val="1600"/>
              </a:lnSpc>
              <a:spcBef>
                <a:spcPts val="600"/>
              </a:spcBef>
              <a:buFont typeface="Arial" panose="020B0604020202020204" pitchFamily="34" charset="0"/>
              <a:buNone/>
              <a:defRPr sz="14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400" kern="1200">
                <a:solidFill>
                  <a:srgbClr val="565656"/>
                </a:solidFill>
                <a:latin typeface="+mn-lt"/>
                <a:ea typeface="+mn-ea"/>
                <a:cs typeface="+mn-cs"/>
              </a:defRPr>
            </a:lvl3pPr>
            <a:lvl4pPr marL="1371600" indent="0" algn="l" defTabSz="914400" rtl="0" eaLnBrk="1" latinLnBrk="0" hangingPunct="1">
              <a:lnSpc>
                <a:spcPts val="1600"/>
              </a:lnSpc>
              <a:spcBef>
                <a:spcPts val="600"/>
              </a:spcBef>
              <a:buFont typeface="Arial" panose="020B0604020202020204" pitchFamily="34" charset="0"/>
              <a:buNone/>
              <a:defRPr sz="1400" kern="1200">
                <a:solidFill>
                  <a:srgbClr val="565656"/>
                </a:solidFill>
                <a:latin typeface="+mn-lt"/>
                <a:ea typeface="+mn-ea"/>
                <a:cs typeface="+mn-cs"/>
              </a:defRPr>
            </a:lvl4pPr>
            <a:lvl5pPr marL="1828800" indent="0" algn="l" defTabSz="914400" rtl="0" eaLnBrk="1" latinLnBrk="0" hangingPunct="1">
              <a:lnSpc>
                <a:spcPts val="1600"/>
              </a:lnSpc>
              <a:spcBef>
                <a:spcPts val="600"/>
              </a:spcBef>
              <a:buFont typeface="Arial" panose="020B0604020202020204" pitchFamily="34" charset="0"/>
              <a:buNone/>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MA" sz="1800" dirty="0">
                <a:solidFill>
                  <a:srgbClr val="007842"/>
                </a:solidFill>
              </a:rPr>
              <a:t>Cloud privé </a:t>
            </a:r>
            <a:endParaRPr lang="fr-FR" sz="1800" dirty="0">
              <a:solidFill>
                <a:srgbClr val="007842"/>
              </a:solidFill>
            </a:endParaRPr>
          </a:p>
        </p:txBody>
      </p:sp>
      <p:pic>
        <p:nvPicPr>
          <p:cNvPr id="2050" name="Picture 2" descr="Tất tần tật mọi thông tin về Cloud Hosting từ A - Z - Miko Tech">
            <a:extLst>
              <a:ext uri="{FF2B5EF4-FFF2-40B4-BE49-F238E27FC236}">
                <a16:creationId xmlns:a16="http://schemas.microsoft.com/office/drawing/2014/main" id="{D8F6277F-DA58-91A1-27C8-06F6D0AE7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796" y="1863469"/>
            <a:ext cx="4777032" cy="197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85096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 (</a:t>
            </a:r>
            <a:r>
              <a:rPr lang="fr-MA" b="1" i="1" dirty="0">
                <a:solidFill>
                  <a:srgbClr val="0070C0"/>
                </a:solidFill>
              </a:rPr>
              <a:t>Authentification)</a:t>
            </a:r>
            <a:endParaRPr lang="fr-FR" b="1" i="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973568"/>
            <a:ext cx="10920701" cy="45387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2" spcCol="108000" anchor="t" anchorCtr="0" compatLnSpc="1">
            <a:prstTxWarp prst="textNoShape">
              <a:avLst/>
            </a:prstTxWarp>
          </a:bodyPr>
          <a:lstStyle/>
          <a:p>
            <a:pPr>
              <a:spcBef>
                <a:spcPts val="0"/>
              </a:spcBef>
            </a:pPr>
            <a:r>
              <a:rPr lang="fr-FR" sz="1400" b="0" dirty="0">
                <a:solidFill>
                  <a:srgbClr val="008000"/>
                </a:solidFill>
                <a:effectLst/>
                <a:latin typeface="Consolas" panose="020B0609020204030204" pitchFamily="49" charset="0"/>
              </a:rPr>
              <a:t>//la méthode login permettra de retourner un </a:t>
            </a:r>
            <a:r>
              <a:rPr lang="fr-FR" sz="1400" b="0" dirty="0" err="1">
                <a:solidFill>
                  <a:srgbClr val="008000"/>
                </a:solidFill>
                <a:effectLst/>
                <a:latin typeface="Consolas" panose="020B0609020204030204" pitchFamily="49" charset="0"/>
              </a:rPr>
              <a:t>token</a:t>
            </a:r>
            <a:r>
              <a:rPr lang="fr-FR" sz="1400" b="0" dirty="0">
                <a:solidFill>
                  <a:srgbClr val="008000"/>
                </a:solidFill>
                <a:effectLst/>
                <a:latin typeface="Consolas" panose="020B0609020204030204" pitchFamily="49" charset="0"/>
              </a:rPr>
              <a:t> après vérification de l'email et du mot de passe</a:t>
            </a:r>
            <a:endParaRPr lang="fr-FR" sz="1400" b="0" dirty="0">
              <a:solidFill>
                <a:srgbClr val="000000"/>
              </a:solidFill>
              <a:effectLst/>
              <a:latin typeface="Consolas" panose="020B0609020204030204" pitchFamily="49" charset="0"/>
            </a:endParaRPr>
          </a:p>
          <a:p>
            <a:pPr>
              <a:spcBef>
                <a:spcPts val="0"/>
              </a:spcBef>
            </a:pPr>
            <a:r>
              <a:rPr lang="fr-FR" sz="1400" b="1" dirty="0" err="1">
                <a:solidFill>
                  <a:srgbClr val="000000"/>
                </a:solidFill>
                <a:effectLst/>
                <a:latin typeface="Consolas" panose="020B0609020204030204" pitchFamily="49" charset="0"/>
              </a:rPr>
              <a:t>app.post</a:t>
            </a:r>
            <a:r>
              <a:rPr lang="fr-FR" sz="1400" b="1" dirty="0">
                <a:solidFill>
                  <a:srgbClr val="000000"/>
                </a:solidFill>
                <a:effectLst/>
                <a:latin typeface="Consolas" panose="020B0609020204030204" pitchFamily="49" charset="0"/>
              </a:rPr>
              <a:t>(</a:t>
            </a:r>
            <a:r>
              <a:rPr lang="fr-FR" sz="1400" b="1" dirty="0">
                <a:solidFill>
                  <a:srgbClr val="A31515"/>
                </a:solidFill>
                <a:effectLst/>
                <a:latin typeface="Consolas" panose="020B0609020204030204" pitchFamily="49" charset="0"/>
              </a:rPr>
              <a:t>"/</a:t>
            </a:r>
            <a:r>
              <a:rPr lang="fr-FR" sz="1400" b="1" dirty="0" err="1">
                <a:solidFill>
                  <a:srgbClr val="A31515"/>
                </a:solidFill>
                <a:effectLst/>
                <a:latin typeface="Consolas" panose="020B0609020204030204" pitchFamily="49" charset="0"/>
              </a:rPr>
              <a:t>auth</a:t>
            </a:r>
            <a:r>
              <a:rPr lang="fr-FR" sz="1400" b="1" dirty="0">
                <a:solidFill>
                  <a:srgbClr val="A31515"/>
                </a:solidFill>
                <a:effectLst/>
                <a:latin typeface="Consolas" panose="020B0609020204030204" pitchFamily="49" charset="0"/>
              </a:rPr>
              <a:t>/login"</a:t>
            </a:r>
            <a:r>
              <a:rPr lang="fr-FR" sz="1400" b="1" dirty="0">
                <a:solidFill>
                  <a:srgbClr val="000000"/>
                </a:solidFill>
                <a:effectLst/>
                <a:latin typeface="Consolas" panose="020B0609020204030204" pitchFamily="49" charset="0"/>
              </a:rPr>
              <a:t>, </a:t>
            </a:r>
            <a:r>
              <a:rPr lang="fr-FR" sz="1400" b="1" dirty="0" err="1">
                <a:solidFill>
                  <a:srgbClr val="0000FF"/>
                </a:solidFill>
                <a:effectLst/>
                <a:latin typeface="Consolas" panose="020B0609020204030204" pitchFamily="49" charset="0"/>
              </a:rPr>
              <a:t>async</a:t>
            </a:r>
            <a:r>
              <a:rPr lang="fr-FR" sz="1400" b="1" dirty="0">
                <a:solidFill>
                  <a:srgbClr val="000000"/>
                </a:solidFill>
                <a:effectLst/>
                <a:latin typeface="Consolas" panose="020B0609020204030204" pitchFamily="49" charset="0"/>
              </a:rPr>
              <a:t> (</a:t>
            </a:r>
            <a:r>
              <a:rPr lang="fr-FR" sz="1400" b="1" dirty="0" err="1">
                <a:solidFill>
                  <a:srgbClr val="000000"/>
                </a:solidFill>
                <a:effectLst/>
                <a:latin typeface="Consolas" panose="020B0609020204030204" pitchFamily="49" charset="0"/>
              </a:rPr>
              <a:t>req</a:t>
            </a:r>
            <a:r>
              <a:rPr lang="fr-FR" sz="1400" b="1" dirty="0">
                <a:solidFill>
                  <a:srgbClr val="000000"/>
                </a:solidFill>
                <a:effectLst/>
                <a:latin typeface="Consolas" panose="020B0609020204030204" pitchFamily="49" charset="0"/>
              </a:rPr>
              <a:t>, </a:t>
            </a:r>
            <a:r>
              <a:rPr lang="fr-FR" sz="1400" b="1" dirty="0" err="1">
                <a:solidFill>
                  <a:srgbClr val="000000"/>
                </a:solidFill>
                <a:effectLst/>
                <a:latin typeface="Consolas" panose="020B0609020204030204" pitchFamily="49" charset="0"/>
              </a:rPr>
              <a:t>res</a:t>
            </a:r>
            <a:r>
              <a:rPr lang="fr-FR" sz="1400" b="1"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 email, </a:t>
            </a:r>
            <a:r>
              <a:rPr lang="fr-FR" sz="1400" b="0" dirty="0" err="1">
                <a:solidFill>
                  <a:srgbClr val="000000"/>
                </a:solidFill>
                <a:effectLst/>
                <a:latin typeface="Consolas" panose="020B0609020204030204" pitchFamily="49" charset="0"/>
              </a:rPr>
              <a:t>mot_passe</a:t>
            </a:r>
            <a:r>
              <a:rPr lang="fr-FR" sz="1400" b="0" dirty="0">
                <a:solidFill>
                  <a:srgbClr val="000000"/>
                </a:solidFill>
                <a:effectLst/>
                <a:latin typeface="Consolas" panose="020B0609020204030204" pitchFamily="49" charset="0"/>
              </a:rPr>
              <a:t> } = </a:t>
            </a:r>
            <a:r>
              <a:rPr lang="fr-FR" sz="1400" b="0" dirty="0" err="1">
                <a:solidFill>
                  <a:srgbClr val="000000"/>
                </a:solidFill>
                <a:effectLst/>
                <a:latin typeface="Consolas" panose="020B0609020204030204" pitchFamily="49" charset="0"/>
              </a:rPr>
              <a:t>req.body</a:t>
            </a:r>
            <a:r>
              <a:rPr lang="fr-FR" sz="1400" b="0" dirty="0">
                <a:solidFill>
                  <a:srgbClr val="000000"/>
                </a:solidFill>
                <a:effectLst/>
                <a:latin typeface="Consolas" panose="020B0609020204030204" pitchFamily="49" charset="0"/>
              </a:rPr>
              <a:t>;</a:t>
            </a:r>
          </a:p>
          <a:p>
            <a:pPr>
              <a:spcBef>
                <a:spcPts val="0"/>
              </a:spcBef>
            </a:pP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utilisateur = </a:t>
            </a:r>
            <a:r>
              <a:rPr lang="fr-FR" sz="1400" b="0" dirty="0" err="1">
                <a:solidFill>
                  <a:srgbClr val="0000FF"/>
                </a:solidFill>
                <a:effectLst/>
                <a:latin typeface="Consolas" panose="020B0609020204030204" pitchFamily="49" charset="0"/>
              </a:rPr>
              <a:t>await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Utilisateur.findOne</a:t>
            </a:r>
            <a:r>
              <a:rPr lang="fr-FR" sz="1400" b="0" dirty="0">
                <a:solidFill>
                  <a:srgbClr val="000000"/>
                </a:solidFill>
                <a:effectLst/>
                <a:latin typeface="Consolas" panose="020B0609020204030204" pitchFamily="49" charset="0"/>
              </a:rPr>
              <a:t>({ email });</a:t>
            </a:r>
          </a:p>
          <a:p>
            <a:pPr>
              <a:spcBef>
                <a:spcPts val="0"/>
              </a:spcBef>
            </a:pP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if</a:t>
            </a:r>
            <a:r>
              <a:rPr lang="fr-FR" sz="1400" b="0" dirty="0">
                <a:solidFill>
                  <a:srgbClr val="000000"/>
                </a:solidFill>
                <a:effectLst/>
                <a:latin typeface="Consolas" panose="020B0609020204030204" pitchFamily="49" charset="0"/>
              </a:rPr>
              <a:t> (!utilisateur) {</a:t>
            </a:r>
          </a:p>
          <a:p>
            <a:pPr>
              <a:spcBef>
                <a:spcPts val="0"/>
              </a:spcBef>
            </a:pP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return</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res.json</a:t>
            </a:r>
            <a:r>
              <a:rPr lang="fr-FR" sz="1400" b="0" dirty="0">
                <a:solidFill>
                  <a:srgbClr val="000000"/>
                </a:solidFill>
                <a:effectLst/>
                <a:latin typeface="Consolas" panose="020B0609020204030204" pitchFamily="49" charset="0"/>
              </a:rPr>
              <a:t>({ message: </a:t>
            </a:r>
            <a:r>
              <a:rPr lang="fr-FR" sz="1400" b="0" dirty="0">
                <a:solidFill>
                  <a:srgbClr val="A31515"/>
                </a:solidFill>
                <a:effectLst/>
                <a:latin typeface="Consolas" panose="020B0609020204030204" pitchFamily="49" charset="0"/>
              </a:rPr>
              <a:t>"Utilisateur introuvable"</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 </a:t>
            </a:r>
            <a:r>
              <a:rPr lang="fr-FR" sz="1400" b="0" dirty="0" err="1">
                <a:solidFill>
                  <a:srgbClr val="0000FF"/>
                </a:solidFill>
                <a:effectLst/>
                <a:latin typeface="Consolas" panose="020B0609020204030204" pitchFamily="49" charset="0"/>
              </a:rPr>
              <a:t>else</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bcrypt.compare</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mot_passe</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utilisateur.mot_passe</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then</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resultat</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if</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resultat</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return</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res.json</a:t>
            </a:r>
            <a:r>
              <a:rPr lang="fr-FR" sz="1400" b="0" dirty="0">
                <a:solidFill>
                  <a:srgbClr val="000000"/>
                </a:solidFill>
                <a:effectLst/>
                <a:latin typeface="Consolas" panose="020B0609020204030204" pitchFamily="49" charset="0"/>
              </a:rPr>
              <a:t>({ message: </a:t>
            </a:r>
            <a:r>
              <a:rPr lang="fr-FR" sz="1400" b="0" dirty="0">
                <a:solidFill>
                  <a:srgbClr val="A31515"/>
                </a:solidFill>
                <a:effectLst/>
                <a:latin typeface="Consolas" panose="020B0609020204030204" pitchFamily="49" charset="0"/>
              </a:rPr>
              <a:t>"Mot de passe incorrect"</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else</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payload</a:t>
            </a:r>
            <a:r>
              <a:rPr lang="fr-FR" sz="1400" b="0" dirty="0">
                <a:solidFill>
                  <a:srgbClr val="000000"/>
                </a:solidFill>
                <a:effectLst/>
                <a:latin typeface="Consolas" panose="020B0609020204030204" pitchFamily="49" charset="0"/>
              </a:rPr>
              <a:t> = {</a:t>
            </a:r>
          </a:p>
          <a:p>
            <a:pPr>
              <a:spcBef>
                <a:spcPts val="0"/>
              </a:spcBef>
            </a:pPr>
            <a:r>
              <a:rPr lang="fr-FR" sz="1400" b="0" dirty="0">
                <a:solidFill>
                  <a:srgbClr val="000000"/>
                </a:solidFill>
                <a:effectLst/>
                <a:latin typeface="Consolas" panose="020B0609020204030204" pitchFamily="49" charset="0"/>
              </a:rPr>
              <a:t>                    email,</a:t>
            </a:r>
          </a:p>
          <a:p>
            <a:pPr>
              <a:spcBef>
                <a:spcPts val="0"/>
              </a:spcBef>
            </a:pPr>
            <a:r>
              <a:rPr lang="fr-FR" sz="1400" b="0" dirty="0">
                <a:solidFill>
                  <a:srgbClr val="000000"/>
                </a:solidFill>
                <a:effectLst/>
                <a:latin typeface="Consolas" panose="020B0609020204030204" pitchFamily="49" charset="0"/>
              </a:rPr>
              <a:t>                    nom: </a:t>
            </a:r>
            <a:r>
              <a:rPr lang="fr-FR" sz="1400" b="0" dirty="0" err="1">
                <a:solidFill>
                  <a:srgbClr val="000000"/>
                </a:solidFill>
                <a:effectLst/>
                <a:latin typeface="Consolas" panose="020B0609020204030204" pitchFamily="49" charset="0"/>
              </a:rPr>
              <a:t>utilisateur.nom</a:t>
            </a:r>
            <a:endParaRPr lang="fr-FR" sz="1400" b="0" dirty="0">
              <a:solidFill>
                <a:srgbClr val="000000"/>
              </a:solidFill>
              <a:effectLst/>
              <a:latin typeface="Consolas" panose="020B0609020204030204" pitchFamily="49" charset="0"/>
            </a:endParaRPr>
          </a:p>
          <a:p>
            <a:pPr>
              <a:spcBef>
                <a:spcPts val="0"/>
              </a:spcBef>
            </a:pP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jwt.sign</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payload</a:t>
            </a:r>
            <a:r>
              <a:rPr lang="fr-FR" sz="1400" b="0" dirty="0">
                <a:solidFill>
                  <a:srgbClr val="000000"/>
                </a:solidFill>
                <a:effectLst/>
                <a:latin typeface="Consolas" panose="020B0609020204030204" pitchFamily="49" charset="0"/>
              </a:rPr>
              <a:t>, </a:t>
            </a:r>
            <a:r>
              <a:rPr lang="fr-FR" sz="1400" b="0" dirty="0">
                <a:solidFill>
                  <a:srgbClr val="A31515"/>
                </a:solidFill>
                <a:effectLst/>
                <a:latin typeface="Consolas" panose="020B0609020204030204" pitchFamily="49" charset="0"/>
              </a:rPr>
              <a:t>"secret"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err</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token</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if</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err</a:t>
            </a:r>
            <a:r>
              <a:rPr lang="fr-FR" sz="1400" b="0" dirty="0">
                <a:solidFill>
                  <a:srgbClr val="000000"/>
                </a:solidFill>
                <a:effectLst/>
                <a:latin typeface="Consolas" panose="020B0609020204030204" pitchFamily="49" charset="0"/>
              </a:rPr>
              <a:t>) console.log(</a:t>
            </a:r>
            <a:r>
              <a:rPr lang="fr-FR" sz="1400" b="0" dirty="0" err="1">
                <a:solidFill>
                  <a:srgbClr val="000000"/>
                </a:solidFill>
                <a:effectLst/>
                <a:latin typeface="Consolas" panose="020B0609020204030204" pitchFamily="49" charset="0"/>
              </a:rPr>
              <a:t>err</a:t>
            </a:r>
            <a:r>
              <a:rPr lang="fr-FR" sz="1400" b="0" dirty="0">
                <a:solidFill>
                  <a:srgbClr val="000000"/>
                </a:solidFill>
                <a:effectLst/>
                <a:latin typeface="Consolas" panose="020B0609020204030204" pitchFamily="49" charset="0"/>
              </a:rPr>
              <a:t>);</a:t>
            </a:r>
          </a:p>
          <a:p>
            <a:pPr>
              <a:spcBef>
                <a:spcPts val="0"/>
              </a:spcBef>
            </a:pP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else</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return</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res.json</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token</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token</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a:t>
            </a:r>
          </a:p>
          <a:p>
            <a:pPr>
              <a:spcBef>
                <a:spcPts val="0"/>
              </a:spcBef>
            </a:pPr>
            <a:br>
              <a:rPr lang="fr-FR" sz="1400" b="0" dirty="0">
                <a:solidFill>
                  <a:srgbClr val="000000"/>
                </a:solidFill>
                <a:effectLst/>
                <a:latin typeface="Consolas" panose="020B0609020204030204" pitchFamily="49" charset="0"/>
              </a:rPr>
            </a:br>
            <a:br>
              <a:rPr lang="fr-FR" sz="1400" b="0" dirty="0">
                <a:solidFill>
                  <a:srgbClr val="000000"/>
                </a:solidFill>
                <a:effectLst/>
                <a:latin typeface="Consolas" panose="020B0609020204030204" pitchFamily="49" charset="0"/>
              </a:rPr>
            </a:br>
            <a:r>
              <a:rPr lang="fr-FR" sz="1400" b="1" dirty="0" err="1">
                <a:solidFill>
                  <a:srgbClr val="000000"/>
                </a:solidFill>
                <a:effectLst/>
                <a:latin typeface="Consolas" panose="020B0609020204030204" pitchFamily="49" charset="0"/>
              </a:rPr>
              <a:t>app.listen</a:t>
            </a:r>
            <a:r>
              <a:rPr lang="fr-FR" sz="1400" b="1" dirty="0">
                <a:solidFill>
                  <a:srgbClr val="000000"/>
                </a:solidFill>
                <a:effectLst/>
                <a:latin typeface="Consolas" panose="020B0609020204030204" pitchFamily="49" charset="0"/>
              </a:rPr>
              <a:t>(PORT, ()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p>
          <a:p>
            <a:pPr>
              <a:spcBef>
                <a:spcPts val="0"/>
              </a:spcBef>
            </a:pPr>
            <a:r>
              <a:rPr lang="fr-FR" sz="1400" b="0" dirty="0">
                <a:solidFill>
                  <a:srgbClr val="000000"/>
                </a:solidFill>
                <a:effectLst/>
                <a:latin typeface="Consolas" panose="020B0609020204030204" pitchFamily="49" charset="0"/>
              </a:rPr>
              <a:t>    console.log(</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Auth</a:t>
            </a:r>
            <a:r>
              <a:rPr lang="fr-FR" sz="1400" b="0" dirty="0">
                <a:solidFill>
                  <a:srgbClr val="A31515"/>
                </a:solidFill>
                <a:effectLst/>
                <a:latin typeface="Consolas" panose="020B0609020204030204" pitchFamily="49" charset="0"/>
              </a:rPr>
              <a:t>-Service at </a:t>
            </a:r>
            <a:r>
              <a:rPr lang="fr-FR" sz="1400" b="0" dirty="0">
                <a:solidFill>
                  <a:srgbClr val="0000FF"/>
                </a:solidFill>
                <a:effectLst/>
                <a:latin typeface="Consolas" panose="020B0609020204030204" pitchFamily="49" charset="0"/>
              </a:rPr>
              <a:t>${</a:t>
            </a:r>
            <a:r>
              <a:rPr lang="fr-FR" sz="1400" b="0" dirty="0">
                <a:solidFill>
                  <a:srgbClr val="000000"/>
                </a:solidFill>
                <a:effectLst/>
                <a:latin typeface="Consolas" panose="020B0609020204030204" pitchFamily="49" charset="0"/>
              </a:rPr>
              <a:t>PORT</a:t>
            </a:r>
            <a:r>
              <a:rPr lang="fr-FR" sz="1400" b="0" dirty="0">
                <a:solidFill>
                  <a:srgbClr val="0000FF"/>
                </a:solidFill>
                <a:effectLst/>
                <a:latin typeface="Consolas" panose="020B0609020204030204" pitchFamily="49" charset="0"/>
              </a:rPr>
              <a:t>}</a:t>
            </a:r>
            <a:r>
              <a:rPr lang="fr-FR" sz="1400" b="0" dirty="0">
                <a:solidFill>
                  <a:srgbClr val="A31515"/>
                </a:solidFill>
                <a:effectLst/>
                <a:latin typeface="Consolas" panose="020B0609020204030204" pitchFamily="49" charset="0"/>
              </a:rPr>
              <a:t>`</a:t>
            </a:r>
            <a:r>
              <a:rPr lang="fr-FR" sz="1400" b="0" dirty="0">
                <a:solidFill>
                  <a:srgbClr val="000000"/>
                </a:solidFill>
                <a:effectLst/>
                <a:latin typeface="Consolas" panose="020B0609020204030204" pitchFamily="49" charset="0"/>
              </a:rPr>
              <a:t>);</a:t>
            </a:r>
          </a:p>
          <a:p>
            <a:pPr>
              <a:spcBef>
                <a:spcPts val="0"/>
              </a:spcBef>
            </a:pPr>
            <a:r>
              <a:rPr lang="fr-FR" sz="1400" b="0" dirty="0">
                <a:solidFill>
                  <a:srgbClr val="000000"/>
                </a:solidFill>
                <a:effectLst/>
                <a:latin typeface="Consolas" panose="020B0609020204030204" pitchFamily="49" charset="0"/>
              </a:rPr>
              <a:t>});</a:t>
            </a:r>
          </a:p>
          <a:p>
            <a:pPr>
              <a:spcBef>
                <a:spcPts val="0"/>
              </a:spcBef>
            </a:pPr>
            <a:br>
              <a:rPr lang="fr-FR" sz="1400" b="0" dirty="0">
                <a:solidFill>
                  <a:srgbClr val="000000"/>
                </a:solidFill>
                <a:effectLst/>
                <a:latin typeface="Consolas" panose="020B0609020204030204" pitchFamily="49" charset="0"/>
              </a:rPr>
            </a:br>
            <a:endParaRPr lang="fr-FR" sz="1400" b="0" dirty="0">
              <a:solidFill>
                <a:srgbClr val="000000"/>
              </a:solidFill>
              <a:effectLst/>
              <a:latin typeface="Consolas" panose="020B0609020204030204" pitchFamily="49" charset="0"/>
            </a:endParaRPr>
          </a:p>
          <a:p>
            <a:pPr marL="457200" lvl="1" indent="0">
              <a:buNone/>
            </a:pPr>
            <a:endParaRPr lang="fr-MA" sz="1600" b="1" dirty="0">
              <a:latin typeface="Consolas" panose="020B0609020204030204" pitchFamily="49" charset="0"/>
            </a:endParaRPr>
          </a:p>
        </p:txBody>
      </p:sp>
      <p:sp>
        <p:nvSpPr>
          <p:cNvPr id="6" name="ZoneTexte 5">
            <a:extLst>
              <a:ext uri="{FF2B5EF4-FFF2-40B4-BE49-F238E27FC236}">
                <a16:creationId xmlns:a16="http://schemas.microsoft.com/office/drawing/2014/main" id="{DC46C8B7-3A80-6961-FCCE-2CB2D68F9338}"/>
              </a:ext>
            </a:extLst>
          </p:cNvPr>
          <p:cNvSpPr txBox="1"/>
          <p:nvPr/>
        </p:nvSpPr>
        <p:spPr>
          <a:xfrm>
            <a:off x="569353" y="1482793"/>
            <a:ext cx="4311179" cy="307777"/>
          </a:xfrm>
          <a:prstGeom prst="rect">
            <a:avLst/>
          </a:prstGeom>
          <a:noFill/>
        </p:spPr>
        <p:txBody>
          <a:bodyPr wrap="square" rtlCol="0">
            <a:spAutoFit/>
          </a:bodyPr>
          <a:lstStyle/>
          <a:p>
            <a:r>
              <a:rPr lang="fr-FR" sz="1400" b="1" i="1" dirty="0"/>
              <a:t>… Suite du fichier index.js </a:t>
            </a:r>
          </a:p>
        </p:txBody>
      </p:sp>
    </p:spTree>
    <p:extLst>
      <p:ext uri="{BB962C8B-B14F-4D97-AF65-F5344CB8AC3E}">
        <p14:creationId xmlns:p14="http://schemas.microsoft.com/office/powerpoint/2010/main" val="30933375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 (</a:t>
            </a:r>
            <a:r>
              <a:rPr lang="fr-MA" b="1" i="1" dirty="0">
                <a:solidFill>
                  <a:srgbClr val="0070C0"/>
                </a:solidFill>
              </a:rPr>
              <a:t>Authentification)</a:t>
            </a:r>
            <a:endParaRPr lang="fr-FR" b="1" i="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57809"/>
            <a:ext cx="10526713" cy="49582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457200" lvl="1" indent="0">
              <a:buNone/>
            </a:pPr>
            <a:r>
              <a:rPr lang="fr-MA" sz="1600" u="sng" dirty="0"/>
              <a:t>Test de la méthode </a:t>
            </a:r>
            <a:r>
              <a:rPr lang="fr-MA" sz="1600" u="sng" dirty="0" err="1"/>
              <a:t>auth</a:t>
            </a:r>
            <a:r>
              <a:rPr lang="fr-MA" sz="1600" u="sng" dirty="0"/>
              <a:t>/</a:t>
            </a:r>
            <a:r>
              <a:rPr lang="fr-MA" sz="1600" u="sng" dirty="0" err="1"/>
              <a:t>register</a:t>
            </a:r>
            <a:r>
              <a:rPr lang="fr-MA" sz="1600" u="sng" dirty="0"/>
              <a:t>: </a:t>
            </a:r>
          </a:p>
        </p:txBody>
      </p:sp>
      <p:pic>
        <p:nvPicPr>
          <p:cNvPr id="8" name="Image 7">
            <a:extLst>
              <a:ext uri="{FF2B5EF4-FFF2-40B4-BE49-F238E27FC236}">
                <a16:creationId xmlns:a16="http://schemas.microsoft.com/office/drawing/2014/main" id="{8F5B4998-7977-C61E-4935-64000A1DD9FC}"/>
              </a:ext>
            </a:extLst>
          </p:cNvPr>
          <p:cNvPicPr>
            <a:picLocks noChangeAspect="1"/>
          </p:cNvPicPr>
          <p:nvPr/>
        </p:nvPicPr>
        <p:blipFill>
          <a:blip r:embed="rId4"/>
          <a:stretch>
            <a:fillRect/>
          </a:stretch>
        </p:blipFill>
        <p:spPr>
          <a:xfrm>
            <a:off x="2417070" y="2118992"/>
            <a:ext cx="6695047" cy="3974371"/>
          </a:xfrm>
          <a:prstGeom prst="rect">
            <a:avLst/>
          </a:prstGeom>
        </p:spPr>
      </p:pic>
    </p:spTree>
    <p:extLst>
      <p:ext uri="{BB962C8B-B14F-4D97-AF65-F5344CB8AC3E}">
        <p14:creationId xmlns:p14="http://schemas.microsoft.com/office/powerpoint/2010/main" val="283168913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 (</a:t>
            </a:r>
            <a:r>
              <a:rPr lang="fr-MA" b="1" i="1" dirty="0">
                <a:solidFill>
                  <a:srgbClr val="0070C0"/>
                </a:solidFill>
              </a:rPr>
              <a:t>Authentification)</a:t>
            </a:r>
            <a:endParaRPr lang="fr-FR" b="1" i="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57809"/>
            <a:ext cx="10526713" cy="49582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457200" lvl="1" indent="0">
              <a:buNone/>
            </a:pPr>
            <a:endParaRPr lang="fr-MA" sz="1600" b="1" dirty="0">
              <a:latin typeface="Consolas" panose="020B0609020204030204" pitchFamily="49" charset="0"/>
            </a:endParaRPr>
          </a:p>
          <a:p>
            <a:pPr marL="800100" lvl="1" indent="-342900">
              <a:buAutoNum type="arabicPeriod"/>
            </a:pPr>
            <a:endParaRPr lang="fr-MA" sz="1600" b="1" dirty="0">
              <a:latin typeface="Consolas" panose="020B0609020204030204" pitchFamily="49" charset="0"/>
            </a:endParaRPr>
          </a:p>
        </p:txBody>
      </p:sp>
      <p:sp>
        <p:nvSpPr>
          <p:cNvPr id="6" name="ZoneTexte 5">
            <a:extLst>
              <a:ext uri="{FF2B5EF4-FFF2-40B4-BE49-F238E27FC236}">
                <a16:creationId xmlns:a16="http://schemas.microsoft.com/office/drawing/2014/main" id="{D7B0BB07-7B12-E893-FA8E-712D9A50490F}"/>
              </a:ext>
            </a:extLst>
          </p:cNvPr>
          <p:cNvSpPr txBox="1"/>
          <p:nvPr/>
        </p:nvSpPr>
        <p:spPr>
          <a:xfrm>
            <a:off x="678264" y="1494557"/>
            <a:ext cx="5525666" cy="338554"/>
          </a:xfrm>
          <a:prstGeom prst="rect">
            <a:avLst/>
          </a:prstGeom>
          <a:noFill/>
        </p:spPr>
        <p:txBody>
          <a:bodyPr wrap="square">
            <a:spAutoFit/>
          </a:bodyPr>
          <a:lstStyle/>
          <a:p>
            <a:pPr marL="457200" lvl="1" indent="0">
              <a:buNone/>
            </a:pPr>
            <a:r>
              <a:rPr lang="fr-MA" sz="1600" u="sng" dirty="0"/>
              <a:t>Test de la méthode </a:t>
            </a:r>
            <a:r>
              <a:rPr lang="fr-MA" sz="1600" u="sng" dirty="0" err="1"/>
              <a:t>auth</a:t>
            </a:r>
            <a:r>
              <a:rPr lang="fr-MA" sz="1600" u="sng" dirty="0"/>
              <a:t>/login: </a:t>
            </a:r>
          </a:p>
        </p:txBody>
      </p:sp>
      <p:pic>
        <p:nvPicPr>
          <p:cNvPr id="5" name="Image 4">
            <a:extLst>
              <a:ext uri="{FF2B5EF4-FFF2-40B4-BE49-F238E27FC236}">
                <a16:creationId xmlns:a16="http://schemas.microsoft.com/office/drawing/2014/main" id="{C5628384-BEB0-9D18-3095-F57D72DDAF1D}"/>
              </a:ext>
            </a:extLst>
          </p:cNvPr>
          <p:cNvPicPr>
            <a:picLocks noChangeAspect="1"/>
          </p:cNvPicPr>
          <p:nvPr/>
        </p:nvPicPr>
        <p:blipFill>
          <a:blip r:embed="rId4"/>
          <a:stretch>
            <a:fillRect/>
          </a:stretch>
        </p:blipFill>
        <p:spPr>
          <a:xfrm>
            <a:off x="2319746" y="2040544"/>
            <a:ext cx="6742674" cy="3588843"/>
          </a:xfrm>
          <a:prstGeom prst="rect">
            <a:avLst/>
          </a:prstGeom>
        </p:spPr>
      </p:pic>
    </p:spTree>
    <p:extLst>
      <p:ext uri="{BB962C8B-B14F-4D97-AF65-F5344CB8AC3E}">
        <p14:creationId xmlns:p14="http://schemas.microsoft.com/office/powerpoint/2010/main" val="370089989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 (</a:t>
            </a:r>
            <a:r>
              <a:rPr lang="fr-MA" b="1" i="1" dirty="0">
                <a:solidFill>
                  <a:srgbClr val="0070C0"/>
                </a:solidFill>
              </a:rPr>
              <a:t>Authentification)</a:t>
            </a:r>
            <a:endParaRPr lang="fr-FR" b="1" i="1" dirty="0">
              <a:solidFill>
                <a:srgbClr val="0070C0"/>
              </a:solidFill>
            </a:endParaRP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4681330" y="1657810"/>
            <a:ext cx="8153664" cy="24967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457200" lvl="1" indent="0">
              <a:buNone/>
            </a:pPr>
            <a:endParaRPr lang="fr-MA" sz="1600" b="1" dirty="0">
              <a:solidFill>
                <a:srgbClr val="0563C1"/>
              </a:solidFill>
              <a:latin typeface="Consolas" panose="020B0609020204030204" pitchFamily="49" charset="0"/>
              <a:hlinkClick r:id="rId4">
                <a:extLst>
                  <a:ext uri="{A12FA001-AC4F-418D-AE19-62706E023703}">
                    <ahyp:hlinkClr xmlns:ahyp="http://schemas.microsoft.com/office/drawing/2018/hyperlinkcolor" val="tx"/>
                  </a:ext>
                </a:extLst>
              </a:hlinkClick>
            </a:endParaRPr>
          </a:p>
          <a:p>
            <a:pPr marL="457200" lvl="1" indent="0">
              <a:buNone/>
            </a:pPr>
            <a:endParaRPr lang="fr-MA" sz="1600" b="1" dirty="0">
              <a:solidFill>
                <a:srgbClr val="0563C1"/>
              </a:solidFill>
              <a:latin typeface="Consolas" panose="020B0609020204030204" pitchFamily="49" charset="0"/>
              <a:hlinkClick r:id="rId4">
                <a:extLst>
                  <a:ext uri="{A12FA001-AC4F-418D-AE19-62706E023703}">
                    <ahyp:hlinkClr xmlns:ahyp="http://schemas.microsoft.com/office/drawing/2018/hyperlinkcolor" val="tx"/>
                  </a:ext>
                </a:extLst>
              </a:hlinkClick>
            </a:endParaRPr>
          </a:p>
          <a:p>
            <a:pPr marL="457200" lvl="1" indent="0">
              <a:buNone/>
            </a:pPr>
            <a:endParaRPr lang="fr-MA" sz="1600" b="1" dirty="0">
              <a:solidFill>
                <a:srgbClr val="0563C1"/>
              </a:solidFill>
              <a:latin typeface="Consolas" panose="020B0609020204030204" pitchFamily="49" charset="0"/>
              <a:hlinkClick r:id="rId4">
                <a:extLst>
                  <a:ext uri="{A12FA001-AC4F-418D-AE19-62706E023703}">
                    <ahyp:hlinkClr xmlns:ahyp="http://schemas.microsoft.com/office/drawing/2018/hyperlinkcolor" val="tx"/>
                  </a:ext>
                </a:extLst>
              </a:hlinkClick>
            </a:endParaRPr>
          </a:p>
          <a:p>
            <a:pPr marL="457200" lvl="1" indent="0">
              <a:buNone/>
            </a:pPr>
            <a:endParaRPr lang="fr-MA" sz="1600" b="1" dirty="0">
              <a:solidFill>
                <a:srgbClr val="0563C1"/>
              </a:solidFill>
              <a:latin typeface="Consolas" panose="020B0609020204030204" pitchFamily="49" charset="0"/>
              <a:hlinkClick r:id="rId4">
                <a:extLst>
                  <a:ext uri="{A12FA001-AC4F-418D-AE19-62706E023703}">
                    <ahyp:hlinkClr xmlns:ahyp="http://schemas.microsoft.com/office/drawing/2018/hyperlinkcolor" val="tx"/>
                  </a:ext>
                </a:extLst>
              </a:hlinkClick>
            </a:endParaRPr>
          </a:p>
          <a:p>
            <a:pPr marL="457200" lvl="1" indent="0">
              <a:buNone/>
            </a:pPr>
            <a:endParaRPr lang="fr-MA" sz="1600" b="1" dirty="0">
              <a:latin typeface="Consolas" panose="020B0609020204030204" pitchFamily="49" charset="0"/>
            </a:endParaRPr>
          </a:p>
          <a:p>
            <a:pPr marL="800100" lvl="1" indent="-342900">
              <a:buAutoNum type="arabicPeriod"/>
            </a:pPr>
            <a:endParaRPr lang="fr-MA" sz="1600" b="1" dirty="0">
              <a:latin typeface="Consolas" panose="020B0609020204030204" pitchFamily="49" charset="0"/>
            </a:endParaRPr>
          </a:p>
        </p:txBody>
      </p:sp>
      <p:grpSp>
        <p:nvGrpSpPr>
          <p:cNvPr id="2" name="Groupe 1">
            <a:extLst>
              <a:ext uri="{FF2B5EF4-FFF2-40B4-BE49-F238E27FC236}">
                <a16:creationId xmlns:a16="http://schemas.microsoft.com/office/drawing/2014/main" id="{15A2FF5E-CF0A-11A8-826C-C3F811F6D7DC}"/>
              </a:ext>
            </a:extLst>
          </p:cNvPr>
          <p:cNvGrpSpPr/>
          <p:nvPr/>
        </p:nvGrpSpPr>
        <p:grpSpPr>
          <a:xfrm>
            <a:off x="5631888" y="1662755"/>
            <a:ext cx="4619831" cy="2297428"/>
            <a:chOff x="1020726" y="2697259"/>
            <a:chExt cx="8910083" cy="3967369"/>
          </a:xfrm>
        </p:grpSpPr>
        <p:cxnSp>
          <p:nvCxnSpPr>
            <p:cNvPr id="5" name="Connecteur droit avec flèche 4">
              <a:extLst>
                <a:ext uri="{FF2B5EF4-FFF2-40B4-BE49-F238E27FC236}">
                  <a16:creationId xmlns:a16="http://schemas.microsoft.com/office/drawing/2014/main" id="{5A8FCD24-FF7D-244F-3425-48A2E6966D8D}"/>
                </a:ext>
              </a:extLst>
            </p:cNvPr>
            <p:cNvCxnSpPr>
              <a:cxnSpLocks/>
            </p:cNvCxnSpPr>
            <p:nvPr/>
          </p:nvCxnSpPr>
          <p:spPr>
            <a:xfrm flipV="1">
              <a:off x="2186494" y="4460345"/>
              <a:ext cx="2107771" cy="135993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nvGrpSpPr>
            <p:cNvPr id="6" name="Groupe 5">
              <a:extLst>
                <a:ext uri="{FF2B5EF4-FFF2-40B4-BE49-F238E27FC236}">
                  <a16:creationId xmlns:a16="http://schemas.microsoft.com/office/drawing/2014/main" id="{7BDFC76E-5EF8-785C-12B1-ABA0F1581535}"/>
                </a:ext>
              </a:extLst>
            </p:cNvPr>
            <p:cNvGrpSpPr/>
            <p:nvPr/>
          </p:nvGrpSpPr>
          <p:grpSpPr>
            <a:xfrm>
              <a:off x="1020726" y="2697259"/>
              <a:ext cx="8910083" cy="3967369"/>
              <a:chOff x="1020726" y="2697259"/>
              <a:chExt cx="8910083" cy="3967369"/>
            </a:xfrm>
          </p:grpSpPr>
          <p:grpSp>
            <p:nvGrpSpPr>
              <p:cNvPr id="7" name="Groupe 6">
                <a:extLst>
                  <a:ext uri="{FF2B5EF4-FFF2-40B4-BE49-F238E27FC236}">
                    <a16:creationId xmlns:a16="http://schemas.microsoft.com/office/drawing/2014/main" id="{1061DFC7-3EA3-ABB3-21FD-86116F9A8438}"/>
                  </a:ext>
                </a:extLst>
              </p:cNvPr>
              <p:cNvGrpSpPr/>
              <p:nvPr/>
            </p:nvGrpSpPr>
            <p:grpSpPr>
              <a:xfrm>
                <a:off x="1020726" y="3693980"/>
                <a:ext cx="8910083" cy="2970648"/>
                <a:chOff x="1020726" y="2972831"/>
                <a:chExt cx="8910083" cy="2970648"/>
              </a:xfrm>
            </p:grpSpPr>
            <p:sp>
              <p:nvSpPr>
                <p:cNvPr id="11" name="Rectangle 10">
                  <a:extLst>
                    <a:ext uri="{FF2B5EF4-FFF2-40B4-BE49-F238E27FC236}">
                      <a16:creationId xmlns:a16="http://schemas.microsoft.com/office/drawing/2014/main" id="{990DE5EC-1D37-32EB-BA32-2ED2FF784E65}"/>
                    </a:ext>
                  </a:extLst>
                </p:cNvPr>
                <p:cNvSpPr/>
                <p:nvPr/>
              </p:nvSpPr>
              <p:spPr>
                <a:xfrm>
                  <a:off x="8187071" y="4685782"/>
                  <a:ext cx="1743738" cy="83879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000" dirty="0"/>
                    <a:t>Produit -service</a:t>
                  </a:r>
                </a:p>
              </p:txBody>
            </p:sp>
            <p:sp>
              <p:nvSpPr>
                <p:cNvPr id="12" name="Rectangle 11">
                  <a:extLst>
                    <a:ext uri="{FF2B5EF4-FFF2-40B4-BE49-F238E27FC236}">
                      <a16:creationId xmlns:a16="http://schemas.microsoft.com/office/drawing/2014/main" id="{805F10D4-5133-7CB2-140F-41D31492DFCB}"/>
                    </a:ext>
                  </a:extLst>
                </p:cNvPr>
                <p:cNvSpPr/>
                <p:nvPr/>
              </p:nvSpPr>
              <p:spPr>
                <a:xfrm>
                  <a:off x="8187070" y="3219055"/>
                  <a:ext cx="1743739" cy="74427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000" dirty="0"/>
                    <a:t>Commande -service</a:t>
                  </a:r>
                </a:p>
              </p:txBody>
            </p:sp>
            <p:sp>
              <p:nvSpPr>
                <p:cNvPr id="13" name="Rectangle 12">
                  <a:extLst>
                    <a:ext uri="{FF2B5EF4-FFF2-40B4-BE49-F238E27FC236}">
                      <a16:creationId xmlns:a16="http://schemas.microsoft.com/office/drawing/2014/main" id="{A002B481-F29F-C11A-F144-A8E1597873D4}"/>
                    </a:ext>
                  </a:extLst>
                </p:cNvPr>
                <p:cNvSpPr/>
                <p:nvPr/>
              </p:nvSpPr>
              <p:spPr>
                <a:xfrm>
                  <a:off x="3708782" y="2972831"/>
                  <a:ext cx="1743739" cy="74427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000" dirty="0"/>
                    <a:t>Authentification- service</a:t>
                  </a:r>
                </a:p>
              </p:txBody>
            </p:sp>
            <p:sp>
              <p:nvSpPr>
                <p:cNvPr id="14" name="Rectangle : coins arrondis 13">
                  <a:extLst>
                    <a:ext uri="{FF2B5EF4-FFF2-40B4-BE49-F238E27FC236}">
                      <a16:creationId xmlns:a16="http://schemas.microsoft.com/office/drawing/2014/main" id="{37822E46-B864-DCF6-6687-A227206F3F14}"/>
                    </a:ext>
                  </a:extLst>
                </p:cNvPr>
                <p:cNvSpPr/>
                <p:nvPr/>
              </p:nvSpPr>
              <p:spPr>
                <a:xfrm>
                  <a:off x="1020726" y="4742121"/>
                  <a:ext cx="1452155" cy="66985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000" dirty="0"/>
                    <a:t>Client</a:t>
                  </a:r>
                </a:p>
              </p:txBody>
            </p:sp>
            <p:cxnSp>
              <p:nvCxnSpPr>
                <p:cNvPr id="15" name="Connecteur droit avec flèche 14">
                  <a:extLst>
                    <a:ext uri="{FF2B5EF4-FFF2-40B4-BE49-F238E27FC236}">
                      <a16:creationId xmlns:a16="http://schemas.microsoft.com/office/drawing/2014/main" id="{029A33B1-E37B-3CD4-788F-EC83569AF28F}"/>
                    </a:ext>
                  </a:extLst>
                </p:cNvPr>
                <p:cNvCxnSpPr>
                  <a:stCxn id="13" idx="1"/>
                  <a:endCxn id="14" idx="0"/>
                </p:cNvCxnSpPr>
                <p:nvPr/>
              </p:nvCxnSpPr>
              <p:spPr>
                <a:xfrm flipH="1">
                  <a:off x="1746804" y="3344971"/>
                  <a:ext cx="1961978" cy="139715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16" name="ZoneTexte 15">
                  <a:extLst>
                    <a:ext uri="{FF2B5EF4-FFF2-40B4-BE49-F238E27FC236}">
                      <a16:creationId xmlns:a16="http://schemas.microsoft.com/office/drawing/2014/main" id="{170D58C3-E5EB-3DF6-FF77-3F1C1775284F}"/>
                    </a:ext>
                  </a:extLst>
                </p:cNvPr>
                <p:cNvSpPr txBox="1"/>
                <p:nvPr/>
              </p:nvSpPr>
              <p:spPr>
                <a:xfrm rot="19564369">
                  <a:off x="2343044" y="3885983"/>
                  <a:ext cx="1961978" cy="425192"/>
                </a:xfrm>
                <a:prstGeom prst="rect">
                  <a:avLst/>
                </a:prstGeom>
                <a:noFill/>
              </p:spPr>
              <p:txBody>
                <a:bodyPr wrap="square" rtlCol="0">
                  <a:spAutoFit/>
                </a:bodyPr>
                <a:lstStyle/>
                <a:p>
                  <a:r>
                    <a:rPr lang="fr-FR" sz="1000" dirty="0"/>
                    <a:t>1. S’authentifier</a:t>
                  </a:r>
                </a:p>
              </p:txBody>
            </p:sp>
            <p:sp>
              <p:nvSpPr>
                <p:cNvPr id="17" name="ZoneTexte 16">
                  <a:extLst>
                    <a:ext uri="{FF2B5EF4-FFF2-40B4-BE49-F238E27FC236}">
                      <a16:creationId xmlns:a16="http://schemas.microsoft.com/office/drawing/2014/main" id="{06EDFC3A-51B3-D18A-660B-376578DEBD28}"/>
                    </a:ext>
                  </a:extLst>
                </p:cNvPr>
                <p:cNvSpPr txBox="1"/>
                <p:nvPr/>
              </p:nvSpPr>
              <p:spPr>
                <a:xfrm rot="19564369">
                  <a:off x="1928251" y="3504513"/>
                  <a:ext cx="1961978" cy="425192"/>
                </a:xfrm>
                <a:prstGeom prst="rect">
                  <a:avLst/>
                </a:prstGeom>
                <a:noFill/>
              </p:spPr>
              <p:txBody>
                <a:bodyPr wrap="square" rtlCol="0">
                  <a:spAutoFit/>
                </a:bodyPr>
                <a:lstStyle/>
                <a:p>
                  <a:r>
                    <a:rPr lang="fr-FR" sz="1000" dirty="0"/>
                    <a:t>3. </a:t>
                  </a:r>
                  <a:r>
                    <a:rPr lang="fr-FR" sz="1000" dirty="0" err="1"/>
                    <a:t>Token</a:t>
                  </a:r>
                  <a:r>
                    <a:rPr lang="fr-FR" sz="1000" dirty="0"/>
                    <a:t> JWT</a:t>
                  </a:r>
                </a:p>
              </p:txBody>
            </p:sp>
            <p:cxnSp>
              <p:nvCxnSpPr>
                <p:cNvPr id="18" name="Connecteur droit avec flèche 17">
                  <a:extLst>
                    <a:ext uri="{FF2B5EF4-FFF2-40B4-BE49-F238E27FC236}">
                      <a16:creationId xmlns:a16="http://schemas.microsoft.com/office/drawing/2014/main" id="{371B9815-1F5B-F887-9C9D-23FD976A4C58}"/>
                    </a:ext>
                  </a:extLst>
                </p:cNvPr>
                <p:cNvCxnSpPr>
                  <a:cxnSpLocks/>
                  <a:stCxn id="14" idx="3"/>
                  <a:endCxn id="12" idx="1"/>
                </p:cNvCxnSpPr>
                <p:nvPr/>
              </p:nvCxnSpPr>
              <p:spPr>
                <a:xfrm flipV="1">
                  <a:off x="2472881" y="3591195"/>
                  <a:ext cx="5714189" cy="148585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9" name="ZoneTexte 18">
                  <a:extLst>
                    <a:ext uri="{FF2B5EF4-FFF2-40B4-BE49-F238E27FC236}">
                      <a16:creationId xmlns:a16="http://schemas.microsoft.com/office/drawing/2014/main" id="{0B80722F-14C3-51F2-BFD7-945AA5E8652E}"/>
                    </a:ext>
                  </a:extLst>
                </p:cNvPr>
                <p:cNvSpPr txBox="1"/>
                <p:nvPr/>
              </p:nvSpPr>
              <p:spPr>
                <a:xfrm rot="20767956">
                  <a:off x="5334718" y="3709144"/>
                  <a:ext cx="1961978" cy="425192"/>
                </a:xfrm>
                <a:prstGeom prst="rect">
                  <a:avLst/>
                </a:prstGeom>
                <a:noFill/>
              </p:spPr>
              <p:txBody>
                <a:bodyPr wrap="square" rtlCol="0">
                  <a:spAutoFit/>
                </a:bodyPr>
                <a:lstStyle/>
                <a:p>
                  <a:r>
                    <a:rPr lang="fr-FR" sz="1000" dirty="0"/>
                    <a:t>4. </a:t>
                  </a:r>
                  <a:r>
                    <a:rPr lang="fr-FR" sz="1000" dirty="0" err="1"/>
                    <a:t>Token</a:t>
                  </a:r>
                  <a:r>
                    <a:rPr lang="fr-FR" sz="1000" dirty="0"/>
                    <a:t> JWT</a:t>
                  </a:r>
                </a:p>
              </p:txBody>
            </p:sp>
            <p:cxnSp>
              <p:nvCxnSpPr>
                <p:cNvPr id="20" name="Connecteur droit avec flèche 19">
                  <a:extLst>
                    <a:ext uri="{FF2B5EF4-FFF2-40B4-BE49-F238E27FC236}">
                      <a16:creationId xmlns:a16="http://schemas.microsoft.com/office/drawing/2014/main" id="{4BE91B15-66B1-9C80-0EE9-5A7F385CBB24}"/>
                    </a:ext>
                  </a:extLst>
                </p:cNvPr>
                <p:cNvCxnSpPr>
                  <a:cxnSpLocks/>
                  <a:endCxn id="11" idx="1"/>
                </p:cNvCxnSpPr>
                <p:nvPr/>
              </p:nvCxnSpPr>
              <p:spPr>
                <a:xfrm flipV="1">
                  <a:off x="2465644" y="5105181"/>
                  <a:ext cx="5721427" cy="6114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1" name="ZoneTexte 20">
                  <a:extLst>
                    <a:ext uri="{FF2B5EF4-FFF2-40B4-BE49-F238E27FC236}">
                      <a16:creationId xmlns:a16="http://schemas.microsoft.com/office/drawing/2014/main" id="{4BF21203-1FF7-B894-C8AD-D1AE4B3356AF}"/>
                    </a:ext>
                  </a:extLst>
                </p:cNvPr>
                <p:cNvSpPr txBox="1"/>
                <p:nvPr/>
              </p:nvSpPr>
              <p:spPr>
                <a:xfrm>
                  <a:off x="5348151" y="4825460"/>
                  <a:ext cx="1961978" cy="425192"/>
                </a:xfrm>
                <a:prstGeom prst="rect">
                  <a:avLst/>
                </a:prstGeom>
                <a:noFill/>
              </p:spPr>
              <p:txBody>
                <a:bodyPr wrap="square" rtlCol="0">
                  <a:spAutoFit/>
                </a:bodyPr>
                <a:lstStyle/>
                <a:p>
                  <a:r>
                    <a:rPr lang="fr-FR" sz="1000" dirty="0"/>
                    <a:t>4. </a:t>
                  </a:r>
                  <a:r>
                    <a:rPr lang="fr-FR" sz="1000" dirty="0" err="1"/>
                    <a:t>Token</a:t>
                  </a:r>
                  <a:r>
                    <a:rPr lang="fr-FR" sz="1000" dirty="0"/>
                    <a:t> JWT</a:t>
                  </a:r>
                </a:p>
              </p:txBody>
            </p:sp>
            <p:sp>
              <p:nvSpPr>
                <p:cNvPr id="22" name="Hexagone 21">
                  <a:extLst>
                    <a:ext uri="{FF2B5EF4-FFF2-40B4-BE49-F238E27FC236}">
                      <a16:creationId xmlns:a16="http://schemas.microsoft.com/office/drawing/2014/main" id="{5640678B-0EAF-1C38-DC99-BC1316961FE7}"/>
                    </a:ext>
                  </a:extLst>
                </p:cNvPr>
                <p:cNvSpPr/>
                <p:nvPr/>
              </p:nvSpPr>
              <p:spPr>
                <a:xfrm>
                  <a:off x="7145799" y="3848266"/>
                  <a:ext cx="1995486" cy="576769"/>
                </a:xfrm>
                <a:prstGeom prst="hexag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1000" b="1" dirty="0"/>
                    <a:t>Validation </a:t>
                  </a:r>
                  <a:r>
                    <a:rPr lang="fr-FR" sz="900" b="1" dirty="0"/>
                    <a:t>du</a:t>
                  </a:r>
                  <a:r>
                    <a:rPr lang="fr-FR" sz="1000" b="1" dirty="0"/>
                    <a:t> </a:t>
                  </a:r>
                  <a:r>
                    <a:rPr lang="fr-FR" sz="1000" b="1" dirty="0" err="1"/>
                    <a:t>Token</a:t>
                  </a:r>
                  <a:endParaRPr lang="fr-FR" sz="1000" b="1" dirty="0"/>
                </a:p>
              </p:txBody>
            </p:sp>
            <p:sp>
              <p:nvSpPr>
                <p:cNvPr id="23" name="Hexagone 22">
                  <a:extLst>
                    <a:ext uri="{FF2B5EF4-FFF2-40B4-BE49-F238E27FC236}">
                      <a16:creationId xmlns:a16="http://schemas.microsoft.com/office/drawing/2014/main" id="{91435C16-D1F1-D9FE-B792-FA027D212D97}"/>
                    </a:ext>
                  </a:extLst>
                </p:cNvPr>
                <p:cNvSpPr/>
                <p:nvPr/>
              </p:nvSpPr>
              <p:spPr>
                <a:xfrm>
                  <a:off x="7164706" y="5366710"/>
                  <a:ext cx="1995482" cy="576769"/>
                </a:xfrm>
                <a:prstGeom prst="hexag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1000" b="1" dirty="0"/>
                    <a:t>Validation du </a:t>
                  </a:r>
                  <a:r>
                    <a:rPr lang="fr-FR" sz="1000" b="1" dirty="0" err="1"/>
                    <a:t>Token</a:t>
                  </a:r>
                  <a:endParaRPr lang="fr-FR" sz="1000" b="1" dirty="0"/>
                </a:p>
              </p:txBody>
            </p:sp>
          </p:grpSp>
          <p:sp>
            <p:nvSpPr>
              <p:cNvPr id="8" name="Cylindre 7">
                <a:extLst>
                  <a:ext uri="{FF2B5EF4-FFF2-40B4-BE49-F238E27FC236}">
                    <a16:creationId xmlns:a16="http://schemas.microsoft.com/office/drawing/2014/main" id="{DF10515D-62AD-5184-AD7F-F04A6B898800}"/>
                  </a:ext>
                </a:extLst>
              </p:cNvPr>
              <p:cNvSpPr/>
              <p:nvPr/>
            </p:nvSpPr>
            <p:spPr>
              <a:xfrm>
                <a:off x="5452518" y="2697259"/>
                <a:ext cx="2379066" cy="638465"/>
              </a:xfrm>
              <a:prstGeom prst="ca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000" dirty="0"/>
                  <a:t>Base de donnés « utilisateurs »</a:t>
                </a:r>
              </a:p>
            </p:txBody>
          </p:sp>
          <p:cxnSp>
            <p:nvCxnSpPr>
              <p:cNvPr id="9" name="Connecteur droit avec flèche 8">
                <a:extLst>
                  <a:ext uri="{FF2B5EF4-FFF2-40B4-BE49-F238E27FC236}">
                    <a16:creationId xmlns:a16="http://schemas.microsoft.com/office/drawing/2014/main" id="{85D08786-CDCB-4F09-D22D-52E517EC1083}"/>
                  </a:ext>
                </a:extLst>
              </p:cNvPr>
              <p:cNvCxnSpPr>
                <a:cxnSpLocks/>
                <a:stCxn id="8" idx="2"/>
                <a:endCxn id="13" idx="0"/>
              </p:cNvCxnSpPr>
              <p:nvPr/>
            </p:nvCxnSpPr>
            <p:spPr>
              <a:xfrm flipH="1">
                <a:off x="4580652" y="3016492"/>
                <a:ext cx="871866" cy="677489"/>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grpSp>
      </p:grpSp>
      <p:sp>
        <p:nvSpPr>
          <p:cNvPr id="26" name="ZoneTexte 25">
            <a:extLst>
              <a:ext uri="{FF2B5EF4-FFF2-40B4-BE49-F238E27FC236}">
                <a16:creationId xmlns:a16="http://schemas.microsoft.com/office/drawing/2014/main" id="{601A9401-8877-9399-FD93-8D24185F44E9}"/>
              </a:ext>
            </a:extLst>
          </p:cNvPr>
          <p:cNvSpPr txBox="1"/>
          <p:nvPr/>
        </p:nvSpPr>
        <p:spPr>
          <a:xfrm>
            <a:off x="258416" y="1657810"/>
            <a:ext cx="5674905" cy="2554545"/>
          </a:xfrm>
          <a:prstGeom prst="rect">
            <a:avLst/>
          </a:prstGeom>
          <a:noFill/>
        </p:spPr>
        <p:txBody>
          <a:bodyPr wrap="square" rtlCol="0">
            <a:spAutoFit/>
          </a:bodyPr>
          <a:lstStyle/>
          <a:p>
            <a:pPr marL="742950" lvl="1" indent="-285750">
              <a:buFontTx/>
              <a:buChar char="-"/>
            </a:pPr>
            <a:r>
              <a:rPr lang="fr-MA" sz="1600" dirty="0"/>
              <a:t>Après avoir développé le service d’authentification et avoir généré le </a:t>
            </a:r>
            <a:r>
              <a:rPr lang="fr-MA" sz="1600" dirty="0" err="1"/>
              <a:t>token</a:t>
            </a:r>
            <a:r>
              <a:rPr lang="fr-MA" sz="1600" dirty="0"/>
              <a:t> suite à la connexion (email et mot de passe);</a:t>
            </a:r>
          </a:p>
          <a:p>
            <a:pPr marL="742950" lvl="1" indent="-285750">
              <a:buFontTx/>
              <a:buChar char="-"/>
            </a:pPr>
            <a:r>
              <a:rPr lang="fr-MA" sz="1600" dirty="0"/>
              <a:t>Les services Produit et commande recevront, désormais, des </a:t>
            </a:r>
            <a:r>
              <a:rPr lang="fr-MA" sz="1600" dirty="0" err="1"/>
              <a:t>tokens</a:t>
            </a:r>
            <a:r>
              <a:rPr lang="fr-MA" sz="1600" dirty="0"/>
              <a:t> lors des appels de leurs APIs exposées.</a:t>
            </a:r>
          </a:p>
          <a:p>
            <a:pPr marL="742950" lvl="1" indent="-285750">
              <a:buFontTx/>
              <a:buChar char="-"/>
            </a:pPr>
            <a:r>
              <a:rPr lang="fr-MA" sz="1600" dirty="0"/>
              <a:t>Ainsi, les dits services doivent valider le </a:t>
            </a:r>
            <a:r>
              <a:rPr lang="fr-MA" sz="1600" dirty="0" err="1"/>
              <a:t>token</a:t>
            </a:r>
            <a:r>
              <a:rPr lang="fr-MA" sz="1600" dirty="0"/>
              <a:t>  reçu avant de répondre à n’importe quelle requête.</a:t>
            </a:r>
          </a:p>
          <a:p>
            <a:pPr lvl="1"/>
            <a:r>
              <a:rPr lang="fr-MA" sz="1600" dirty="0">
                <a:sym typeface="Wingdings" panose="05000000000000000000" pitchFamily="2" charset="2"/>
              </a:rPr>
              <a:t> </a:t>
            </a:r>
            <a:r>
              <a:rPr lang="fr-MA" sz="1600" dirty="0"/>
              <a:t>Ajoutons à chacun des services : Produit-service et Commande-service un fichier appelé : </a:t>
            </a:r>
            <a:r>
              <a:rPr lang="fr-MA" sz="1600" b="1" dirty="0"/>
              <a:t>isAuthenticated.js </a:t>
            </a:r>
            <a:r>
              <a:rPr lang="fr-MA" sz="1600" i="1" dirty="0"/>
              <a:t>dont le contenu est le suivant: </a:t>
            </a:r>
            <a:endParaRPr lang="ar-MA" sz="1600" i="1" dirty="0"/>
          </a:p>
        </p:txBody>
      </p:sp>
      <p:sp>
        <p:nvSpPr>
          <p:cNvPr id="27" name="ZoneTexte 26">
            <a:extLst>
              <a:ext uri="{FF2B5EF4-FFF2-40B4-BE49-F238E27FC236}">
                <a16:creationId xmlns:a16="http://schemas.microsoft.com/office/drawing/2014/main" id="{6E1F43B7-B3FE-DF11-523F-A2D1AF9890CA}"/>
              </a:ext>
            </a:extLst>
          </p:cNvPr>
          <p:cNvSpPr txBox="1"/>
          <p:nvPr/>
        </p:nvSpPr>
        <p:spPr>
          <a:xfrm>
            <a:off x="972385" y="4401684"/>
            <a:ext cx="9517787" cy="2031325"/>
          </a:xfrm>
          <a:prstGeom prst="rect">
            <a:avLst/>
          </a:prstGeom>
        </p:spPr>
        <p:style>
          <a:lnRef idx="2">
            <a:schemeClr val="accent1"/>
          </a:lnRef>
          <a:fillRef idx="1">
            <a:schemeClr val="lt1"/>
          </a:fillRef>
          <a:effectRef idx="0">
            <a:schemeClr val="accent1"/>
          </a:effectRef>
          <a:fontRef idx="minor">
            <a:schemeClr val="dk1"/>
          </a:fontRef>
        </p:style>
        <p:txBody>
          <a:bodyPr wrap="square" numCol="2" spcCol="216000" rtlCol="0">
            <a:spAutoFit/>
          </a:bodyPr>
          <a:lstStyle/>
          <a:p>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jwt</a:t>
            </a:r>
            <a:r>
              <a:rPr lang="fr-FR" sz="1400" b="0" dirty="0">
                <a:solidFill>
                  <a:srgbClr val="000000"/>
                </a:solidFill>
                <a:effectLst/>
                <a:latin typeface="Consolas" panose="020B0609020204030204" pitchFamily="49" charset="0"/>
              </a:rPr>
              <a:t> = </a:t>
            </a:r>
            <a:r>
              <a:rPr lang="fr-FR" sz="1400" b="0" dirty="0" err="1">
                <a:solidFill>
                  <a:srgbClr val="000000"/>
                </a:solidFill>
                <a:effectLst/>
                <a:latin typeface="Consolas" panose="020B0609020204030204" pitchFamily="49" charset="0"/>
              </a:rPr>
              <a:t>require</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jsonwebtoken</a:t>
            </a:r>
            <a:r>
              <a:rPr lang="fr-FR" sz="1400" b="0" dirty="0">
                <a:solidFill>
                  <a:srgbClr val="A31515"/>
                </a:solidFill>
                <a:effectLst/>
                <a:latin typeface="Consolas" panose="020B0609020204030204" pitchFamily="49" charset="0"/>
              </a:rPr>
              <a:t>'</a:t>
            </a:r>
            <a:r>
              <a:rPr lang="fr-FR" sz="1400" b="0" dirty="0">
                <a:solidFill>
                  <a:srgbClr val="000000"/>
                </a:solidFill>
                <a:effectLst/>
                <a:latin typeface="Consolas" panose="020B0609020204030204" pitchFamily="49" charset="0"/>
              </a:rPr>
              <a:t>);</a:t>
            </a:r>
          </a:p>
          <a:p>
            <a:br>
              <a:rPr lang="fr-FR" sz="1400" b="0" dirty="0">
                <a:solidFill>
                  <a:srgbClr val="000000"/>
                </a:solidFill>
                <a:effectLst/>
                <a:latin typeface="Consolas" panose="020B0609020204030204" pitchFamily="49" charset="0"/>
              </a:rPr>
            </a:br>
            <a:r>
              <a:rPr lang="fr-FR" sz="1400" b="0" dirty="0" err="1">
                <a:solidFill>
                  <a:srgbClr val="000000"/>
                </a:solidFill>
                <a:effectLst/>
                <a:latin typeface="Consolas" panose="020B0609020204030204" pitchFamily="49" charset="0"/>
              </a:rPr>
              <a:t>module.exports</a:t>
            </a:r>
            <a:r>
              <a:rPr lang="fr-FR" sz="1400" b="0" dirty="0">
                <a:solidFill>
                  <a:srgbClr val="000000"/>
                </a:solidFill>
                <a:effectLst/>
                <a:latin typeface="Consolas" panose="020B0609020204030204" pitchFamily="49" charset="0"/>
              </a:rPr>
              <a:t> = </a:t>
            </a:r>
            <a:r>
              <a:rPr lang="fr-FR" sz="1400" b="0" dirty="0" err="1">
                <a:solidFill>
                  <a:srgbClr val="0000FF"/>
                </a:solidFill>
                <a:effectLst/>
                <a:latin typeface="Consolas" panose="020B0609020204030204" pitchFamily="49" charset="0"/>
              </a:rPr>
              <a:t>async</a:t>
            </a: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function</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isAuthenticated</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req</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res</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next</a:t>
            </a:r>
            <a:r>
              <a:rPr lang="fr-FR" sz="1400" b="0" dirty="0">
                <a:solidFill>
                  <a:srgbClr val="000000"/>
                </a:solidFill>
                <a:effectLst/>
                <a:latin typeface="Consolas" panose="020B0609020204030204" pitchFamily="49" charset="0"/>
              </a:rPr>
              <a:t>) {</a:t>
            </a:r>
          </a:p>
          <a:p>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token</a:t>
            </a:r>
            <a:r>
              <a:rPr lang="fr-FR" sz="1400" b="0" dirty="0">
                <a:solidFill>
                  <a:srgbClr val="000000"/>
                </a:solidFill>
                <a:effectLst/>
                <a:latin typeface="Consolas" panose="020B0609020204030204" pitchFamily="49" charset="0"/>
              </a:rPr>
              <a:t> = </a:t>
            </a:r>
            <a:r>
              <a:rPr lang="fr-FR" sz="1400" b="0" dirty="0" err="1">
                <a:solidFill>
                  <a:srgbClr val="000000"/>
                </a:solidFill>
                <a:effectLst/>
                <a:latin typeface="Consolas" panose="020B0609020204030204" pitchFamily="49" charset="0"/>
              </a:rPr>
              <a:t>req.headers</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authorization</a:t>
            </a:r>
            <a:r>
              <a:rPr lang="fr-FR" sz="1400" b="0" dirty="0">
                <a:solidFill>
                  <a:srgbClr val="A31515"/>
                </a:solidFill>
                <a:effectLst/>
                <a:latin typeface="Consolas" panose="020B0609020204030204" pitchFamily="49" charset="0"/>
              </a:rPr>
              <a:t>'</a:t>
            </a:r>
            <a:r>
              <a:rPr lang="fr-FR" sz="1400" b="0" dirty="0">
                <a:solidFill>
                  <a:srgbClr val="000000"/>
                </a:solidFill>
                <a:effectLst/>
                <a:latin typeface="Consolas" panose="020B0609020204030204" pitchFamily="49" charset="0"/>
              </a:rPr>
              <a:t>]?.split(</a:t>
            </a:r>
            <a:r>
              <a:rPr lang="fr-FR" sz="1400" b="0" dirty="0">
                <a:solidFill>
                  <a:srgbClr val="A31515"/>
                </a:solidFill>
                <a:effectLst/>
                <a:latin typeface="Consolas" panose="020B0609020204030204" pitchFamily="49" charset="0"/>
              </a:rPr>
              <a:t>' '</a:t>
            </a:r>
            <a:r>
              <a:rPr lang="fr-FR" sz="1400" b="0" dirty="0">
                <a:solidFill>
                  <a:srgbClr val="000000"/>
                </a:solidFill>
                <a:effectLst/>
                <a:latin typeface="Consolas" panose="020B0609020204030204" pitchFamily="49" charset="0"/>
              </a:rPr>
              <a:t>)[</a:t>
            </a:r>
            <a:r>
              <a:rPr lang="fr-FR" sz="1400" b="0" dirty="0">
                <a:solidFill>
                  <a:srgbClr val="098658"/>
                </a:solidFill>
                <a:effectLst/>
                <a:latin typeface="Consolas" panose="020B0609020204030204" pitchFamily="49" charset="0"/>
              </a:rPr>
              <a:t>1</a:t>
            </a:r>
            <a:r>
              <a:rPr lang="fr-FR" sz="1400" b="0" dirty="0">
                <a:solidFill>
                  <a:srgbClr val="000000"/>
                </a:solidFill>
                <a:effectLst/>
                <a:latin typeface="Consolas" panose="020B0609020204030204" pitchFamily="49" charset="0"/>
              </a:rPr>
              <a:t>];</a:t>
            </a:r>
          </a:p>
          <a:p>
            <a:br>
              <a:rPr lang="fr-FR" sz="1400" b="0" dirty="0">
                <a:solidFill>
                  <a:srgbClr val="000000"/>
                </a:solidFill>
                <a:effectLst/>
                <a:latin typeface="Consolas" panose="020B0609020204030204" pitchFamily="49" charset="0"/>
              </a:rPr>
            </a:b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jwt.verify</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token</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process.env.JWT_SECRET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err</a:t>
            </a:r>
            <a:r>
              <a:rPr lang="fr-FR" sz="1400" b="0" dirty="0">
                <a:solidFill>
                  <a:srgbClr val="000000"/>
                </a:solidFill>
                <a:effectLst/>
                <a:latin typeface="Consolas" panose="020B0609020204030204" pitchFamily="49" charset="0"/>
              </a:rPr>
              <a:t>, user)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p>
          <a:p>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if</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err</a:t>
            </a:r>
            <a:r>
              <a:rPr lang="fr-FR" sz="1400" b="0" dirty="0">
                <a:solidFill>
                  <a:srgbClr val="000000"/>
                </a:solidFill>
                <a:effectLst/>
                <a:latin typeface="Consolas" panose="020B0609020204030204" pitchFamily="49" charset="0"/>
              </a:rPr>
              <a:t>) {</a:t>
            </a:r>
          </a:p>
          <a:p>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return</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res.status</a:t>
            </a:r>
            <a:r>
              <a:rPr lang="fr-FR" sz="1400" b="0" dirty="0">
                <a:solidFill>
                  <a:srgbClr val="000000"/>
                </a:solidFill>
                <a:effectLst/>
                <a:latin typeface="Consolas" panose="020B0609020204030204" pitchFamily="49" charset="0"/>
              </a:rPr>
              <a:t>(</a:t>
            </a:r>
            <a:r>
              <a:rPr lang="fr-FR" sz="1400" b="0" dirty="0">
                <a:solidFill>
                  <a:srgbClr val="098658"/>
                </a:solidFill>
                <a:effectLst/>
                <a:latin typeface="Consolas" panose="020B0609020204030204" pitchFamily="49" charset="0"/>
              </a:rPr>
              <a:t>401</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json</a:t>
            </a:r>
            <a:r>
              <a:rPr lang="fr-FR" sz="1400" b="0" dirty="0">
                <a:solidFill>
                  <a:srgbClr val="000000"/>
                </a:solidFill>
                <a:effectLst/>
                <a:latin typeface="Consolas" panose="020B0609020204030204" pitchFamily="49" charset="0"/>
              </a:rPr>
              <a:t>({ message: </a:t>
            </a:r>
            <a:r>
              <a:rPr lang="fr-FR" sz="1400" b="0" dirty="0" err="1">
                <a:solidFill>
                  <a:srgbClr val="000000"/>
                </a:solidFill>
                <a:effectLst/>
                <a:latin typeface="Consolas" panose="020B0609020204030204" pitchFamily="49" charset="0"/>
              </a:rPr>
              <a:t>err</a:t>
            </a:r>
            <a:r>
              <a:rPr lang="fr-FR" sz="1400" b="0" dirty="0">
                <a:solidFill>
                  <a:srgbClr val="000000"/>
                </a:solidFill>
                <a:effectLst/>
                <a:latin typeface="Consolas" panose="020B0609020204030204" pitchFamily="49" charset="0"/>
              </a:rPr>
              <a:t> });</a:t>
            </a:r>
          </a:p>
          <a:p>
            <a:r>
              <a:rPr lang="fr-FR" sz="1400" b="0" dirty="0">
                <a:solidFill>
                  <a:srgbClr val="000000"/>
                </a:solidFill>
                <a:effectLst/>
                <a:latin typeface="Consolas" panose="020B0609020204030204" pitchFamily="49" charset="0"/>
              </a:rPr>
              <a:t>    } </a:t>
            </a:r>
            <a:r>
              <a:rPr lang="fr-FR" sz="1400" b="0" dirty="0" err="1">
                <a:solidFill>
                  <a:srgbClr val="0000FF"/>
                </a:solidFill>
                <a:effectLst/>
                <a:latin typeface="Consolas" panose="020B0609020204030204" pitchFamily="49" charset="0"/>
              </a:rPr>
              <a:t>else</a:t>
            </a:r>
            <a:r>
              <a:rPr lang="fr-FR" sz="1400" b="0" dirty="0">
                <a:solidFill>
                  <a:srgbClr val="000000"/>
                </a:solidFill>
                <a:effectLst/>
                <a:latin typeface="Consolas" panose="020B0609020204030204" pitchFamily="49" charset="0"/>
              </a:rPr>
              <a:t> {</a:t>
            </a:r>
          </a:p>
          <a:p>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req.user</a:t>
            </a:r>
            <a:r>
              <a:rPr lang="fr-FR" sz="1400" b="0" dirty="0">
                <a:solidFill>
                  <a:srgbClr val="000000"/>
                </a:solidFill>
                <a:effectLst/>
                <a:latin typeface="Consolas" panose="020B0609020204030204" pitchFamily="49" charset="0"/>
              </a:rPr>
              <a:t> = user;</a:t>
            </a:r>
          </a:p>
          <a:p>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next</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a:t>
            </a:r>
          </a:p>
          <a:p>
            <a:r>
              <a:rPr lang="fr-FR" sz="1400" b="0" dirty="0">
                <a:solidFill>
                  <a:srgbClr val="000000"/>
                </a:solidFill>
                <a:effectLst/>
                <a:latin typeface="Consolas" panose="020B0609020204030204" pitchFamily="49" charset="0"/>
              </a:rPr>
              <a:t>  });</a:t>
            </a:r>
          </a:p>
          <a:p>
            <a:r>
              <a:rPr lang="fr-FR" sz="1400" b="0" dirty="0">
                <a:solidFill>
                  <a:srgbClr val="000000"/>
                </a:solidFill>
                <a:effectLst/>
                <a:latin typeface="Consolas" panose="020B0609020204030204" pitchFamily="49" charset="0"/>
              </a:rPr>
              <a:t>};</a:t>
            </a:r>
          </a:p>
        </p:txBody>
      </p:sp>
      <p:sp>
        <p:nvSpPr>
          <p:cNvPr id="34" name="Rectangle 33">
            <a:extLst>
              <a:ext uri="{FF2B5EF4-FFF2-40B4-BE49-F238E27FC236}">
                <a16:creationId xmlns:a16="http://schemas.microsoft.com/office/drawing/2014/main" id="{28F1FD41-5DFC-B63D-AA1D-F6E0D1CD3C5B}"/>
              </a:ext>
            </a:extLst>
          </p:cNvPr>
          <p:cNvSpPr/>
          <p:nvPr/>
        </p:nvSpPr>
        <p:spPr>
          <a:xfrm>
            <a:off x="8763461" y="2617061"/>
            <a:ext cx="1123138" cy="140828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6B611092-B3E6-F543-147E-3B5F7E6987E7}"/>
              </a:ext>
            </a:extLst>
          </p:cNvPr>
          <p:cNvSpPr txBox="1"/>
          <p:nvPr/>
        </p:nvSpPr>
        <p:spPr>
          <a:xfrm rot="19434634">
            <a:off x="7082929" y="1680615"/>
            <a:ext cx="1008178" cy="415498"/>
          </a:xfrm>
          <a:prstGeom prst="rect">
            <a:avLst/>
          </a:prstGeom>
          <a:noFill/>
        </p:spPr>
        <p:txBody>
          <a:bodyPr wrap="square" rtlCol="0">
            <a:spAutoFit/>
          </a:bodyPr>
          <a:lstStyle/>
          <a:p>
            <a:r>
              <a:rPr lang="fr-FR" sz="700" dirty="0"/>
              <a:t>2. Vérification des données d’authentification</a:t>
            </a:r>
          </a:p>
        </p:txBody>
      </p:sp>
    </p:spTree>
    <p:extLst>
      <p:ext uri="{BB962C8B-B14F-4D97-AF65-F5344CB8AC3E}">
        <p14:creationId xmlns:p14="http://schemas.microsoft.com/office/powerpoint/2010/main" val="421684371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57809"/>
            <a:ext cx="10526713" cy="49582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457200" lvl="1" indent="0">
              <a:buNone/>
            </a:pPr>
            <a:r>
              <a:rPr lang="fr-MA" sz="1600" dirty="0">
                <a:sym typeface="Wingdings" panose="05000000000000000000" pitchFamily="2" charset="2"/>
              </a:rPr>
              <a:t> </a:t>
            </a:r>
            <a:r>
              <a:rPr lang="fr-MA" sz="1600" dirty="0"/>
              <a:t>Modifions, par la suite, nos méthodes API, pour qu’elles prennent en considération l’intermédiaire (le </a:t>
            </a:r>
            <a:r>
              <a:rPr lang="fr-MA" sz="1600" dirty="0" err="1"/>
              <a:t>middelware</a:t>
            </a:r>
            <a:r>
              <a:rPr lang="fr-MA" sz="1600" dirty="0"/>
              <a:t> ) </a:t>
            </a:r>
            <a:r>
              <a:rPr lang="fr-MA" sz="1600" b="1" i="1" dirty="0" err="1"/>
              <a:t>isAuthenticated</a:t>
            </a:r>
            <a:r>
              <a:rPr lang="fr-MA" sz="1600" dirty="0"/>
              <a:t>; Celui là vérifiera le </a:t>
            </a:r>
            <a:r>
              <a:rPr lang="fr-MA" sz="1600" dirty="0" err="1"/>
              <a:t>token</a:t>
            </a:r>
            <a:r>
              <a:rPr lang="fr-MA" sz="1600" dirty="0"/>
              <a:t> avant de réponde à la requête entrante,</a:t>
            </a:r>
          </a:p>
          <a:p>
            <a:pPr marL="457200" lvl="1" indent="0">
              <a:buNone/>
            </a:pPr>
            <a:r>
              <a:rPr lang="fr-MA" sz="1600" dirty="0"/>
              <a:t>Prenons, par exemple, la méthode </a:t>
            </a:r>
            <a:r>
              <a:rPr lang="fr-MA" sz="1600" b="1" i="1" dirty="0"/>
              <a:t>commande/ajouter</a:t>
            </a:r>
            <a:r>
              <a:rPr lang="fr-MA" sz="1600" dirty="0"/>
              <a:t> du service </a:t>
            </a:r>
            <a:r>
              <a:rPr lang="fr-MA" sz="1600" b="1" i="1" dirty="0"/>
              <a:t>commande-service</a:t>
            </a:r>
            <a:r>
              <a:rPr lang="fr-MA" sz="1600" dirty="0"/>
              <a:t>, son nouveau code se présentera ainsi :</a:t>
            </a:r>
          </a:p>
          <a:p>
            <a:pPr marL="914400" lvl="2" indent="0">
              <a:spcBef>
                <a:spcPts val="0"/>
              </a:spcBef>
              <a:buNone/>
            </a:pPr>
            <a:r>
              <a:rPr lang="fr-FR" sz="1400" b="1" dirty="0" err="1">
                <a:solidFill>
                  <a:srgbClr val="000000"/>
                </a:solidFill>
                <a:effectLst/>
                <a:latin typeface="Consolas" panose="020B0609020204030204" pitchFamily="49" charset="0"/>
              </a:rPr>
              <a:t>app.post</a:t>
            </a:r>
            <a:r>
              <a:rPr lang="fr-FR" sz="1400" b="1" dirty="0">
                <a:solidFill>
                  <a:srgbClr val="000000"/>
                </a:solidFill>
                <a:effectLst/>
                <a:latin typeface="Consolas" panose="020B0609020204030204" pitchFamily="49" charset="0"/>
              </a:rPr>
              <a:t>(</a:t>
            </a:r>
            <a:r>
              <a:rPr lang="fr-FR" sz="1400" b="1" dirty="0">
                <a:solidFill>
                  <a:srgbClr val="A31515"/>
                </a:solidFill>
                <a:effectLst/>
                <a:latin typeface="Consolas" panose="020B0609020204030204" pitchFamily="49" charset="0"/>
              </a:rPr>
              <a:t>"/commande/ajouter"</a:t>
            </a:r>
            <a:r>
              <a:rPr lang="fr-FR" sz="1400" b="1" dirty="0">
                <a:solidFill>
                  <a:srgbClr val="000000"/>
                </a:solidFill>
                <a:effectLst/>
                <a:latin typeface="Consolas" panose="020B0609020204030204" pitchFamily="49" charset="0"/>
              </a:rPr>
              <a:t>, </a:t>
            </a:r>
            <a:r>
              <a:rPr lang="fr-FR" sz="1400" b="1" dirty="0" err="1">
                <a:solidFill>
                  <a:srgbClr val="000000"/>
                </a:solidFill>
                <a:effectLst/>
                <a:highlight>
                  <a:srgbClr val="00FFFF"/>
                </a:highlight>
                <a:latin typeface="Consolas" panose="020B0609020204030204" pitchFamily="49" charset="0"/>
              </a:rPr>
              <a:t>isAuthenticated</a:t>
            </a:r>
            <a:r>
              <a:rPr lang="fr-FR" sz="1400" b="1" dirty="0">
                <a:solidFill>
                  <a:srgbClr val="000000"/>
                </a:solidFill>
                <a:effectLst/>
                <a:latin typeface="Consolas" panose="020B0609020204030204" pitchFamily="49" charset="0"/>
              </a:rPr>
              <a:t>, </a:t>
            </a:r>
            <a:r>
              <a:rPr lang="fr-FR" sz="1400" b="1" dirty="0" err="1">
                <a:solidFill>
                  <a:srgbClr val="0000FF"/>
                </a:solidFill>
                <a:effectLst/>
                <a:latin typeface="Consolas" panose="020B0609020204030204" pitchFamily="49" charset="0"/>
              </a:rPr>
              <a:t>async</a:t>
            </a:r>
            <a:r>
              <a:rPr lang="fr-FR" sz="1400" b="1" dirty="0">
                <a:solidFill>
                  <a:srgbClr val="000000"/>
                </a:solidFill>
                <a:effectLst/>
                <a:latin typeface="Consolas" panose="020B0609020204030204" pitchFamily="49" charset="0"/>
              </a:rPr>
              <a:t> (</a:t>
            </a:r>
            <a:r>
              <a:rPr lang="fr-FR" sz="1400" b="1" dirty="0" err="1">
                <a:solidFill>
                  <a:srgbClr val="000000"/>
                </a:solidFill>
                <a:effectLst/>
                <a:latin typeface="Consolas" panose="020B0609020204030204" pitchFamily="49" charset="0"/>
              </a:rPr>
              <a:t>req</a:t>
            </a:r>
            <a:r>
              <a:rPr lang="fr-FR" sz="1400" b="1" dirty="0">
                <a:solidFill>
                  <a:srgbClr val="000000"/>
                </a:solidFill>
                <a:effectLst/>
                <a:latin typeface="Consolas" panose="020B0609020204030204" pitchFamily="49" charset="0"/>
              </a:rPr>
              <a:t>, </a:t>
            </a:r>
            <a:r>
              <a:rPr lang="fr-FR" sz="1400" b="1" dirty="0" err="1">
                <a:solidFill>
                  <a:srgbClr val="000000"/>
                </a:solidFill>
                <a:effectLst/>
                <a:latin typeface="Consolas" panose="020B0609020204030204" pitchFamily="49" charset="0"/>
              </a:rPr>
              <a:t>res</a:t>
            </a:r>
            <a:r>
              <a:rPr lang="fr-FR" sz="1400" b="1" dirty="0">
                <a:solidFill>
                  <a:srgbClr val="000000"/>
                </a:solidFill>
                <a:effectLst/>
                <a:latin typeface="Consolas" panose="020B0609020204030204" pitchFamily="49" charset="0"/>
              </a:rPr>
              <a:t>, </a:t>
            </a:r>
            <a:r>
              <a:rPr lang="fr-FR" sz="1400" b="1" dirty="0" err="1">
                <a:solidFill>
                  <a:srgbClr val="000000"/>
                </a:solidFill>
                <a:effectLst/>
                <a:latin typeface="Consolas" panose="020B0609020204030204" pitchFamily="49" charset="0"/>
              </a:rPr>
              <a:t>next</a:t>
            </a:r>
            <a:r>
              <a:rPr lang="fr-FR" sz="1400" b="1"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p>
          <a:p>
            <a:pPr marL="914400" lvl="2" indent="0">
              <a:spcBef>
                <a:spcPts val="0"/>
              </a:spcBef>
              <a:buNone/>
            </a:pPr>
            <a:r>
              <a:rPr lang="fr-FR" sz="1400" b="0" dirty="0">
                <a:solidFill>
                  <a:srgbClr val="000000"/>
                </a:solidFill>
                <a:effectLst/>
                <a:latin typeface="Consolas" panose="020B0609020204030204" pitchFamily="49" charset="0"/>
              </a:rPr>
              <a:t>    </a:t>
            </a:r>
            <a:r>
              <a:rPr lang="fr-FR" sz="1400" b="0" dirty="0">
                <a:solidFill>
                  <a:srgbClr val="008000"/>
                </a:solidFill>
                <a:effectLst/>
                <a:latin typeface="Consolas" panose="020B0609020204030204" pitchFamily="49" charset="0"/>
              </a:rPr>
              <a:t>// Création d'une nouvelle commande dans la collection commande </a:t>
            </a:r>
            <a:endParaRPr lang="fr-FR" sz="1400" b="0" dirty="0">
              <a:solidFill>
                <a:srgbClr val="000000"/>
              </a:solidFill>
              <a:effectLst/>
              <a:latin typeface="Consolas" panose="020B0609020204030204" pitchFamily="49" charset="0"/>
            </a:endParaRPr>
          </a:p>
          <a:p>
            <a:pPr marL="914400" lvl="2" indent="0">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FF"/>
                </a:solidFill>
                <a:effectLst/>
                <a:highlight>
                  <a:srgbClr val="00FFFF"/>
                </a:highlight>
                <a:latin typeface="Consolas" panose="020B0609020204030204" pitchFamily="49" charset="0"/>
              </a:rPr>
              <a:t>const</a:t>
            </a:r>
            <a:r>
              <a:rPr lang="fr-FR" sz="1400" b="0" dirty="0">
                <a:solidFill>
                  <a:srgbClr val="000000"/>
                </a:solidFill>
                <a:effectLst/>
                <a:highlight>
                  <a:srgbClr val="00FFFF"/>
                </a:highlight>
                <a:latin typeface="Consolas" panose="020B0609020204030204" pitchFamily="49" charset="0"/>
              </a:rPr>
              <a:t> { </a:t>
            </a:r>
            <a:r>
              <a:rPr lang="fr-FR" sz="1400" b="0" dirty="0" err="1">
                <a:solidFill>
                  <a:srgbClr val="000000"/>
                </a:solidFill>
                <a:effectLst/>
                <a:highlight>
                  <a:srgbClr val="00FFFF"/>
                </a:highlight>
                <a:latin typeface="Consolas" panose="020B0609020204030204" pitchFamily="49" charset="0"/>
              </a:rPr>
              <a:t>ids</a:t>
            </a:r>
            <a:r>
              <a:rPr lang="fr-FR" sz="1400" b="0" dirty="0">
                <a:solidFill>
                  <a:srgbClr val="000000"/>
                </a:solidFill>
                <a:effectLst/>
                <a:highlight>
                  <a:srgbClr val="00FFFF"/>
                </a:highlight>
                <a:latin typeface="Consolas" panose="020B0609020204030204" pitchFamily="49" charset="0"/>
              </a:rPr>
              <a:t> } = </a:t>
            </a:r>
            <a:r>
              <a:rPr lang="fr-FR" sz="1400" b="0" dirty="0" err="1">
                <a:solidFill>
                  <a:srgbClr val="000000"/>
                </a:solidFill>
                <a:effectLst/>
                <a:highlight>
                  <a:srgbClr val="00FFFF"/>
                </a:highlight>
                <a:latin typeface="Consolas" panose="020B0609020204030204" pitchFamily="49" charset="0"/>
              </a:rPr>
              <a:t>req.body</a:t>
            </a:r>
            <a:r>
              <a:rPr lang="fr-FR" sz="1400" b="0" dirty="0">
                <a:solidFill>
                  <a:srgbClr val="000000"/>
                </a:solidFill>
                <a:effectLst/>
                <a:highlight>
                  <a:srgbClr val="00FFFF"/>
                </a:highlight>
                <a:latin typeface="Consolas" panose="020B0609020204030204" pitchFamily="49" charset="0"/>
              </a:rPr>
              <a:t>;</a:t>
            </a:r>
          </a:p>
          <a:p>
            <a:pPr marL="914400" lvl="2" indent="0">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httpRequest</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ids</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then</a:t>
            </a:r>
            <a:r>
              <a:rPr lang="fr-FR" sz="1400" b="0" dirty="0">
                <a:solidFill>
                  <a:srgbClr val="000000"/>
                </a:solidFill>
                <a:effectLst/>
                <a:latin typeface="Consolas" panose="020B0609020204030204" pitchFamily="49" charset="0"/>
              </a:rPr>
              <a:t>(total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p>
          <a:p>
            <a:pPr marL="914400" lvl="2" indent="0">
              <a:spcBef>
                <a:spcPts val="0"/>
              </a:spcBef>
              <a:buNone/>
            </a:pPr>
            <a:br>
              <a:rPr lang="fr-FR" sz="1400" b="0" dirty="0">
                <a:solidFill>
                  <a:srgbClr val="000000"/>
                </a:solidFill>
                <a:effectLst/>
                <a:latin typeface="Consolas" panose="020B0609020204030204" pitchFamily="49" charset="0"/>
              </a:rPr>
            </a:b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newCommande</a:t>
            </a:r>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new</a:t>
            </a:r>
            <a:r>
              <a:rPr lang="fr-FR" sz="1400" b="0" dirty="0">
                <a:solidFill>
                  <a:srgbClr val="000000"/>
                </a:solidFill>
                <a:effectLst/>
                <a:latin typeface="Consolas" panose="020B0609020204030204" pitchFamily="49" charset="0"/>
              </a:rPr>
              <a:t> Commande({</a:t>
            </a:r>
          </a:p>
          <a:p>
            <a:pPr marL="914400" lvl="2" indent="0">
              <a:spcBef>
                <a:spcPts val="0"/>
              </a:spcBef>
              <a:buNone/>
            </a:pPr>
            <a:r>
              <a:rPr lang="fr-FR" sz="1400" b="0" dirty="0">
                <a:solidFill>
                  <a:srgbClr val="000000"/>
                </a:solidFill>
                <a:effectLst/>
                <a:latin typeface="Consolas" panose="020B0609020204030204" pitchFamily="49" charset="0"/>
              </a:rPr>
              <a:t>            produits: </a:t>
            </a:r>
            <a:r>
              <a:rPr lang="fr-FR" sz="1400" b="0" dirty="0" err="1">
                <a:solidFill>
                  <a:srgbClr val="000000"/>
                </a:solidFill>
                <a:effectLst/>
                <a:latin typeface="Consolas" panose="020B0609020204030204" pitchFamily="49" charset="0"/>
              </a:rPr>
              <a:t>ids</a:t>
            </a:r>
            <a:r>
              <a:rPr lang="fr-FR" sz="1400" b="0" dirty="0">
                <a:solidFill>
                  <a:srgbClr val="000000"/>
                </a:solidFill>
                <a:effectLst/>
                <a:latin typeface="Consolas" panose="020B0609020204030204" pitchFamily="49" charset="0"/>
              </a:rPr>
              <a:t>,</a:t>
            </a:r>
          </a:p>
          <a:p>
            <a:pPr marL="914400" lvl="2" indent="0">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email_utilisateur</a:t>
            </a:r>
            <a:r>
              <a:rPr lang="fr-FR" sz="1400" b="0" dirty="0">
                <a:solidFill>
                  <a:srgbClr val="000000"/>
                </a:solidFill>
                <a:effectLst/>
                <a:latin typeface="Consolas" panose="020B0609020204030204" pitchFamily="49" charset="0"/>
              </a:rPr>
              <a:t>: </a:t>
            </a:r>
            <a:r>
              <a:rPr lang="fr-FR" sz="1400" b="1" dirty="0" err="1">
                <a:solidFill>
                  <a:srgbClr val="000000"/>
                </a:solidFill>
                <a:effectLst/>
                <a:highlight>
                  <a:srgbClr val="00FFFF"/>
                </a:highlight>
                <a:latin typeface="Consolas" panose="020B0609020204030204" pitchFamily="49" charset="0"/>
              </a:rPr>
              <a:t>req.user.email</a:t>
            </a:r>
            <a:r>
              <a:rPr lang="fr-FR" sz="1400" b="1" dirty="0">
                <a:solidFill>
                  <a:srgbClr val="000000"/>
                </a:solidFill>
                <a:effectLst/>
                <a:latin typeface="Consolas" panose="020B0609020204030204" pitchFamily="49" charset="0"/>
              </a:rPr>
              <a:t>,</a:t>
            </a:r>
          </a:p>
          <a:p>
            <a:pPr marL="914400" lvl="2" indent="0">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prix_total</a:t>
            </a:r>
            <a:r>
              <a:rPr lang="fr-FR" sz="1400" b="0" dirty="0">
                <a:solidFill>
                  <a:srgbClr val="000000"/>
                </a:solidFill>
                <a:effectLst/>
                <a:latin typeface="Consolas" panose="020B0609020204030204" pitchFamily="49" charset="0"/>
              </a:rPr>
              <a:t>: total,</a:t>
            </a:r>
          </a:p>
          <a:p>
            <a:pPr marL="914400" lvl="2" indent="0">
              <a:spcBef>
                <a:spcPts val="0"/>
              </a:spcBef>
              <a:buNone/>
            </a:pPr>
            <a:r>
              <a:rPr lang="fr-FR" sz="1400" b="0" dirty="0">
                <a:solidFill>
                  <a:srgbClr val="000000"/>
                </a:solidFill>
                <a:effectLst/>
                <a:latin typeface="Consolas" panose="020B0609020204030204" pitchFamily="49" charset="0"/>
              </a:rPr>
              <a:t>        });</a:t>
            </a:r>
          </a:p>
          <a:p>
            <a:pPr marL="914400" lvl="2" indent="0">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newCommande.save</a:t>
            </a:r>
            <a:r>
              <a:rPr lang="fr-FR" sz="1400" b="0" dirty="0">
                <a:solidFill>
                  <a:srgbClr val="000000"/>
                </a:solidFill>
                <a:effectLst/>
                <a:latin typeface="Consolas" panose="020B0609020204030204" pitchFamily="49" charset="0"/>
              </a:rPr>
              <a:t>()</a:t>
            </a:r>
          </a:p>
          <a:p>
            <a:pPr marL="914400" lvl="2" indent="0">
              <a:spcBef>
                <a:spcPts val="0"/>
              </a:spcBef>
              <a:buNone/>
            </a:pP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then</a:t>
            </a:r>
            <a:r>
              <a:rPr lang="fr-FR" sz="1400" b="0" dirty="0">
                <a:solidFill>
                  <a:srgbClr val="000000"/>
                </a:solidFill>
                <a:effectLst/>
                <a:latin typeface="Consolas" panose="020B0609020204030204" pitchFamily="49" charset="0"/>
              </a:rPr>
              <a:t>(commande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res.status</a:t>
            </a:r>
            <a:r>
              <a:rPr lang="fr-FR" sz="1400" b="0" dirty="0">
                <a:solidFill>
                  <a:srgbClr val="000000"/>
                </a:solidFill>
                <a:effectLst/>
                <a:latin typeface="Consolas" panose="020B0609020204030204" pitchFamily="49" charset="0"/>
              </a:rPr>
              <a:t>(</a:t>
            </a:r>
            <a:r>
              <a:rPr lang="fr-FR" sz="1400" b="0" dirty="0">
                <a:solidFill>
                  <a:srgbClr val="098658"/>
                </a:solidFill>
                <a:effectLst/>
                <a:latin typeface="Consolas" panose="020B0609020204030204" pitchFamily="49" charset="0"/>
              </a:rPr>
              <a:t>201</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json</a:t>
            </a:r>
            <a:r>
              <a:rPr lang="fr-FR" sz="1400" b="0" dirty="0">
                <a:solidFill>
                  <a:srgbClr val="000000"/>
                </a:solidFill>
                <a:effectLst/>
                <a:latin typeface="Consolas" panose="020B0609020204030204" pitchFamily="49" charset="0"/>
              </a:rPr>
              <a:t>(commande))</a:t>
            </a:r>
          </a:p>
          <a:p>
            <a:pPr marL="914400" lvl="2" indent="0">
              <a:spcBef>
                <a:spcPts val="0"/>
              </a:spcBef>
              <a:buNone/>
            </a:pPr>
            <a:r>
              <a:rPr lang="fr-FR" sz="1400" b="0" dirty="0">
                <a:solidFill>
                  <a:srgbClr val="000000"/>
                </a:solidFill>
                <a:effectLst/>
                <a:latin typeface="Consolas" panose="020B0609020204030204" pitchFamily="49" charset="0"/>
              </a:rPr>
              <a:t>            .catch(</a:t>
            </a:r>
            <a:r>
              <a:rPr lang="fr-FR" sz="1400" b="0" dirty="0" err="1">
                <a:solidFill>
                  <a:srgbClr val="000000"/>
                </a:solidFill>
                <a:effectLst/>
                <a:latin typeface="Consolas" panose="020B0609020204030204" pitchFamily="49" charset="0"/>
              </a:rPr>
              <a:t>error</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res.status</a:t>
            </a:r>
            <a:r>
              <a:rPr lang="fr-FR" sz="1400" b="0" dirty="0">
                <a:solidFill>
                  <a:srgbClr val="000000"/>
                </a:solidFill>
                <a:effectLst/>
                <a:latin typeface="Consolas" panose="020B0609020204030204" pitchFamily="49" charset="0"/>
              </a:rPr>
              <a:t>(</a:t>
            </a:r>
            <a:r>
              <a:rPr lang="fr-FR" sz="1400" b="0" dirty="0">
                <a:solidFill>
                  <a:srgbClr val="098658"/>
                </a:solidFill>
                <a:effectLst/>
                <a:latin typeface="Consolas" panose="020B0609020204030204" pitchFamily="49" charset="0"/>
              </a:rPr>
              <a:t>400</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json</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error</a:t>
            </a:r>
            <a:r>
              <a:rPr lang="fr-FR" sz="1400" b="0" dirty="0">
                <a:solidFill>
                  <a:srgbClr val="000000"/>
                </a:solidFill>
                <a:effectLst/>
                <a:latin typeface="Consolas" panose="020B0609020204030204" pitchFamily="49" charset="0"/>
              </a:rPr>
              <a:t> }));</a:t>
            </a:r>
          </a:p>
          <a:p>
            <a:pPr marL="914400" lvl="2" indent="0">
              <a:spcBef>
                <a:spcPts val="0"/>
              </a:spcBef>
              <a:buNone/>
            </a:pPr>
            <a:r>
              <a:rPr lang="fr-FR" sz="1400" b="0" dirty="0">
                <a:solidFill>
                  <a:srgbClr val="000000"/>
                </a:solidFill>
                <a:effectLst/>
                <a:latin typeface="Consolas" panose="020B0609020204030204" pitchFamily="49" charset="0"/>
              </a:rPr>
              <a:t>    });</a:t>
            </a:r>
          </a:p>
          <a:p>
            <a:pPr marL="914400" lvl="2" indent="0">
              <a:spcBef>
                <a:spcPts val="0"/>
              </a:spcBef>
              <a:buNone/>
            </a:pPr>
            <a:r>
              <a:rPr lang="fr-FR" sz="1400" b="0" dirty="0">
                <a:solidFill>
                  <a:srgbClr val="000000"/>
                </a:solidFill>
                <a:effectLst/>
                <a:latin typeface="Consolas" panose="020B0609020204030204" pitchFamily="49" charset="0"/>
              </a:rPr>
              <a:t>});</a:t>
            </a:r>
          </a:p>
          <a:p>
            <a:pPr marL="914400" lvl="2" indent="0">
              <a:spcBef>
                <a:spcPts val="0"/>
              </a:spcBef>
              <a:buNone/>
            </a:pPr>
            <a:endParaRPr lang="fr-FR" sz="1400" b="0" dirty="0">
              <a:solidFill>
                <a:srgbClr val="000000"/>
              </a:solidFill>
              <a:effectLst/>
              <a:latin typeface="Consolas" panose="020B0609020204030204" pitchFamily="49" charset="0"/>
            </a:endParaRPr>
          </a:p>
          <a:p>
            <a:pPr marL="357188"/>
            <a:r>
              <a:rPr lang="fr-FR" sz="1600" b="0" dirty="0">
                <a:solidFill>
                  <a:srgbClr val="000000"/>
                </a:solidFill>
                <a:effectLst/>
                <a:latin typeface="Consolas" panose="020B0609020204030204" pitchFamily="49" charset="0"/>
                <a:sym typeface="Wingdings" panose="05000000000000000000" pitchFamily="2" charset="2"/>
              </a:rPr>
              <a:t></a:t>
            </a:r>
            <a:r>
              <a:rPr lang="en-US" sz="1600" b="0" dirty="0">
                <a:solidFill>
                  <a:srgbClr val="000000"/>
                </a:solidFill>
                <a:effectLst/>
                <a:latin typeface="Consolas" panose="020B0609020204030204" pitchFamily="49" charset="0"/>
                <a:sym typeface="Wingdings" panose="05000000000000000000" pitchFamily="2" charset="2"/>
              </a:rPr>
              <a:t> </a:t>
            </a:r>
            <a:r>
              <a:rPr lang="fr-FR" sz="1600" dirty="0">
                <a:solidFill>
                  <a:srgbClr val="000000"/>
                </a:solidFill>
                <a:sym typeface="Wingdings" panose="05000000000000000000" pitchFamily="2" charset="2"/>
              </a:rPr>
              <a:t>L’émail de l’utilisateur sera récupéré par le biais du middleware </a:t>
            </a:r>
            <a:r>
              <a:rPr lang="fr-FR" sz="1600" b="1" dirty="0" err="1">
                <a:solidFill>
                  <a:srgbClr val="000000"/>
                </a:solidFill>
                <a:sym typeface="Wingdings" panose="05000000000000000000" pitchFamily="2" charset="2"/>
              </a:rPr>
              <a:t>isAuthenticated</a:t>
            </a:r>
            <a:r>
              <a:rPr lang="fr-FR" sz="1600" b="1" dirty="0">
                <a:solidFill>
                  <a:srgbClr val="000000"/>
                </a:solidFill>
                <a:sym typeface="Wingdings" panose="05000000000000000000" pitchFamily="2" charset="2"/>
              </a:rPr>
              <a:t> </a:t>
            </a:r>
            <a:r>
              <a:rPr lang="fr-FR" sz="1600" dirty="0">
                <a:solidFill>
                  <a:srgbClr val="000000"/>
                </a:solidFill>
                <a:sym typeface="Wingdings" panose="05000000000000000000" pitchFamily="2" charset="2"/>
              </a:rPr>
              <a:t>au lieu de le passer comme paramètre de la requête POST.</a:t>
            </a:r>
            <a:br>
              <a:rPr lang="fr-FR" sz="2400" b="0" dirty="0">
                <a:solidFill>
                  <a:srgbClr val="000000"/>
                </a:solidFill>
                <a:effectLst/>
                <a:latin typeface="Consolas" panose="020B0609020204030204" pitchFamily="49" charset="0"/>
              </a:rPr>
            </a:br>
            <a:endParaRPr lang="fr-FR" sz="2400" b="0" dirty="0">
              <a:solidFill>
                <a:srgbClr val="000000"/>
              </a:solidFill>
              <a:effectLst/>
              <a:latin typeface="Consolas" panose="020B0609020204030204" pitchFamily="49" charset="0"/>
            </a:endParaRPr>
          </a:p>
          <a:p>
            <a:pPr marL="457200" lvl="1" indent="0">
              <a:buNone/>
            </a:pPr>
            <a:r>
              <a:rPr lang="fr-MA" sz="1600" dirty="0"/>
              <a:t> </a:t>
            </a:r>
            <a:endParaRPr lang="fr-MA" sz="1600" u="sng" dirty="0">
              <a:hlinkClick r:id="rId4">
                <a:extLst>
                  <a:ext uri="{A12FA001-AC4F-418D-AE19-62706E023703}">
                    <ahyp:hlinkClr xmlns:ahyp="http://schemas.microsoft.com/office/drawing/2018/hyperlinkcolor" val="tx"/>
                  </a:ext>
                </a:extLst>
              </a:hlinkClick>
            </a:endParaRPr>
          </a:p>
          <a:p>
            <a:pPr marL="457200" lvl="1" indent="0">
              <a:buNone/>
            </a:pPr>
            <a:endParaRPr lang="fr-MA" sz="1600" b="1" dirty="0">
              <a:solidFill>
                <a:srgbClr val="0563C1"/>
              </a:solidFill>
              <a:latin typeface="Consolas" panose="020B0609020204030204" pitchFamily="49" charset="0"/>
              <a:hlinkClick r:id="rId4">
                <a:extLst>
                  <a:ext uri="{A12FA001-AC4F-418D-AE19-62706E023703}">
                    <ahyp:hlinkClr xmlns:ahyp="http://schemas.microsoft.com/office/drawing/2018/hyperlinkcolor" val="tx"/>
                  </a:ext>
                </a:extLst>
              </a:hlinkClick>
            </a:endParaRPr>
          </a:p>
          <a:p>
            <a:pPr marL="457200" lvl="1" indent="0">
              <a:buNone/>
            </a:pPr>
            <a:endParaRPr lang="fr-MA" sz="1600" b="1" dirty="0">
              <a:solidFill>
                <a:srgbClr val="0563C1"/>
              </a:solidFill>
              <a:latin typeface="Consolas" panose="020B0609020204030204" pitchFamily="49" charset="0"/>
              <a:hlinkClick r:id="rId4">
                <a:extLst>
                  <a:ext uri="{A12FA001-AC4F-418D-AE19-62706E023703}">
                    <ahyp:hlinkClr xmlns:ahyp="http://schemas.microsoft.com/office/drawing/2018/hyperlinkcolor" val="tx"/>
                  </a:ext>
                </a:extLst>
              </a:hlinkClick>
            </a:endParaRPr>
          </a:p>
          <a:p>
            <a:pPr marL="457200" lvl="1" indent="0">
              <a:buNone/>
            </a:pPr>
            <a:endParaRPr lang="fr-MA" sz="1600" b="1" dirty="0">
              <a:solidFill>
                <a:srgbClr val="0563C1"/>
              </a:solidFill>
              <a:latin typeface="Consolas" panose="020B0609020204030204" pitchFamily="49" charset="0"/>
              <a:hlinkClick r:id="rId4">
                <a:extLst>
                  <a:ext uri="{A12FA001-AC4F-418D-AE19-62706E023703}">
                    <ahyp:hlinkClr xmlns:ahyp="http://schemas.microsoft.com/office/drawing/2018/hyperlinkcolor" val="tx"/>
                  </a:ext>
                </a:extLst>
              </a:hlinkClick>
            </a:endParaRPr>
          </a:p>
          <a:p>
            <a:pPr marL="457200" lvl="1" indent="0">
              <a:buNone/>
            </a:pPr>
            <a:endParaRPr lang="fr-MA" sz="1600" b="1" dirty="0">
              <a:solidFill>
                <a:srgbClr val="0563C1"/>
              </a:solidFill>
              <a:latin typeface="Consolas" panose="020B0609020204030204" pitchFamily="49" charset="0"/>
              <a:hlinkClick r:id="rId4">
                <a:extLst>
                  <a:ext uri="{A12FA001-AC4F-418D-AE19-62706E023703}">
                    <ahyp:hlinkClr xmlns:ahyp="http://schemas.microsoft.com/office/drawing/2018/hyperlinkcolor" val="tx"/>
                  </a:ext>
                </a:extLst>
              </a:hlinkClick>
            </a:endParaRPr>
          </a:p>
          <a:p>
            <a:pPr marL="457200" lvl="1" indent="0">
              <a:buNone/>
            </a:pPr>
            <a:endParaRPr lang="fr-MA" sz="1600" b="1" dirty="0">
              <a:latin typeface="Consolas" panose="020B0609020204030204" pitchFamily="49" charset="0"/>
            </a:endParaRPr>
          </a:p>
          <a:p>
            <a:pPr marL="800100" lvl="1" indent="-342900">
              <a:buAutoNum type="arabicPeriod"/>
            </a:pPr>
            <a:endParaRPr lang="fr-MA" sz="1600" b="1" dirty="0">
              <a:latin typeface="Consolas" panose="020B0609020204030204" pitchFamily="49" charset="0"/>
            </a:endParaRPr>
          </a:p>
        </p:txBody>
      </p:sp>
    </p:spTree>
    <p:extLst>
      <p:ext uri="{BB962C8B-B14F-4D97-AF65-F5344CB8AC3E}">
        <p14:creationId xmlns:p14="http://schemas.microsoft.com/office/powerpoint/2010/main" val="168659207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57809"/>
            <a:ext cx="10526713" cy="49582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179388" lvl="1" indent="0">
              <a:buNone/>
              <a:tabLst>
                <a:tab pos="179388" algn="l"/>
              </a:tabLst>
            </a:pPr>
            <a:r>
              <a:rPr lang="fr-MA" sz="1600" dirty="0">
                <a:latin typeface="+mj-lt"/>
              </a:rPr>
              <a:t>Pour tester cette méthode, il faut, premièrement, démarrer les trois services, de s’authentifier et de récupérer le </a:t>
            </a:r>
            <a:r>
              <a:rPr lang="fr-MA" sz="1600" dirty="0" err="1">
                <a:latin typeface="+mj-lt"/>
              </a:rPr>
              <a:t>token</a:t>
            </a:r>
            <a:r>
              <a:rPr lang="fr-MA" sz="1600" dirty="0">
                <a:latin typeface="+mj-lt"/>
              </a:rPr>
              <a:t> et deuxièmement de d’appeler la méthode commander en lui passent ce </a:t>
            </a:r>
            <a:r>
              <a:rPr lang="fr-MA" sz="1600" dirty="0" err="1">
                <a:latin typeface="+mj-lt"/>
              </a:rPr>
              <a:t>token</a:t>
            </a:r>
            <a:r>
              <a:rPr lang="fr-MA" sz="1600" dirty="0">
                <a:latin typeface="+mj-lt"/>
              </a:rPr>
              <a:t>.</a:t>
            </a:r>
          </a:p>
          <a:p>
            <a:pPr marL="457200" lvl="1" indent="0">
              <a:buNone/>
            </a:pPr>
            <a:endParaRPr lang="fr-MA" sz="1600" b="1" dirty="0">
              <a:latin typeface="Consolas" panose="020B0609020204030204" pitchFamily="49" charset="0"/>
            </a:endParaRPr>
          </a:p>
          <a:p>
            <a:pPr marL="457200" lvl="1" indent="0">
              <a:buNone/>
            </a:pPr>
            <a:endParaRPr lang="fr-MA" sz="1600" b="1" dirty="0">
              <a:latin typeface="Consolas" panose="020B0609020204030204" pitchFamily="49" charset="0"/>
            </a:endParaRPr>
          </a:p>
          <a:p>
            <a:pPr marL="457200" lvl="1" indent="0">
              <a:buNone/>
            </a:pPr>
            <a:endParaRPr lang="fr-MA" sz="1600" b="1" dirty="0">
              <a:latin typeface="Consolas" panose="020B0609020204030204" pitchFamily="49" charset="0"/>
            </a:endParaRPr>
          </a:p>
          <a:p>
            <a:pPr marL="457200" lvl="1" indent="0">
              <a:buNone/>
            </a:pPr>
            <a:endParaRPr lang="fr-MA" sz="1600" b="1" dirty="0">
              <a:latin typeface="Consolas" panose="020B0609020204030204" pitchFamily="49" charset="0"/>
            </a:endParaRPr>
          </a:p>
          <a:p>
            <a:pPr marL="457200" lvl="1" indent="0">
              <a:buNone/>
            </a:pPr>
            <a:endParaRPr lang="fr-MA" sz="1600" b="1" dirty="0">
              <a:latin typeface="Consolas" panose="020B0609020204030204" pitchFamily="49" charset="0"/>
            </a:endParaRPr>
          </a:p>
          <a:p>
            <a:pPr marL="457200" lvl="1" indent="0">
              <a:buNone/>
            </a:pPr>
            <a:endParaRPr lang="fr-MA" sz="1600" b="1" dirty="0">
              <a:latin typeface="Consolas" panose="020B0609020204030204" pitchFamily="49" charset="0"/>
            </a:endParaRPr>
          </a:p>
          <a:p>
            <a:pPr marL="457200" lvl="1" indent="0">
              <a:buNone/>
            </a:pPr>
            <a:endParaRPr lang="fr-MA" sz="1600" dirty="0"/>
          </a:p>
          <a:p>
            <a:pPr marL="457200" lvl="1" indent="0">
              <a:buNone/>
            </a:pPr>
            <a:r>
              <a:rPr lang="fr-MA" sz="1600" dirty="0"/>
              <a:t>Le test sous Postman nécessitera deux configurations: </a:t>
            </a:r>
          </a:p>
          <a:p>
            <a:pPr marL="457200" lvl="1" indent="0">
              <a:buNone/>
            </a:pPr>
            <a:r>
              <a:rPr lang="fr-MA" sz="1600" b="1" dirty="0"/>
              <a:t>1</a:t>
            </a:r>
            <a:r>
              <a:rPr lang="fr-MA" sz="1600" dirty="0"/>
              <a:t>. Sous « </a:t>
            </a:r>
            <a:r>
              <a:rPr lang="fr-MA" sz="1600" dirty="0" err="1"/>
              <a:t>Authorization</a:t>
            </a:r>
            <a:r>
              <a:rPr lang="fr-MA" sz="1600" dirty="0"/>
              <a:t> », choisir le type « Bear » et Ajouter le </a:t>
            </a:r>
            <a:r>
              <a:rPr lang="fr-MA" sz="1600" dirty="0" err="1"/>
              <a:t>token</a:t>
            </a:r>
            <a:r>
              <a:rPr lang="fr-MA" sz="1600" dirty="0"/>
              <a:t> récupéré après l’exécution de la méthode </a:t>
            </a:r>
            <a:r>
              <a:rPr lang="fr-MA" sz="1600" dirty="0" err="1"/>
              <a:t>auth</a:t>
            </a:r>
            <a:r>
              <a:rPr lang="fr-MA" sz="1600" dirty="0"/>
              <a:t>/login du service </a:t>
            </a:r>
            <a:r>
              <a:rPr lang="fr-MA" sz="1600" dirty="0" err="1"/>
              <a:t>auth</a:t>
            </a:r>
            <a:r>
              <a:rPr lang="fr-MA" sz="1600" dirty="0"/>
              <a:t>-service</a:t>
            </a:r>
          </a:p>
          <a:p>
            <a:pPr marL="457200" lvl="1" indent="0">
              <a:buNone/>
            </a:pPr>
            <a:endParaRPr lang="fr-MA" sz="1600" b="1" dirty="0">
              <a:latin typeface="Consolas" panose="020B0609020204030204" pitchFamily="49" charset="0"/>
              <a:hlinkClick r:id="rId4"/>
            </a:endParaRPr>
          </a:p>
          <a:p>
            <a:pPr marL="457200" lvl="1" indent="0">
              <a:buNone/>
            </a:pPr>
            <a:endParaRPr lang="fr-MA" sz="1600" b="1" dirty="0">
              <a:latin typeface="Consolas" panose="020B0609020204030204" pitchFamily="49" charset="0"/>
            </a:endParaRPr>
          </a:p>
          <a:p>
            <a:pPr marL="800100" lvl="1" indent="-342900">
              <a:buAutoNum type="arabicPeriod"/>
            </a:pPr>
            <a:endParaRPr lang="fr-MA" sz="1600" b="1" dirty="0">
              <a:latin typeface="Consolas" panose="020B0609020204030204" pitchFamily="49" charset="0"/>
            </a:endParaRPr>
          </a:p>
        </p:txBody>
      </p:sp>
      <p:pic>
        <p:nvPicPr>
          <p:cNvPr id="5" name="Image 4">
            <a:extLst>
              <a:ext uri="{FF2B5EF4-FFF2-40B4-BE49-F238E27FC236}">
                <a16:creationId xmlns:a16="http://schemas.microsoft.com/office/drawing/2014/main" id="{68501323-8A0E-F4F3-C005-08C5EFCB80A3}"/>
              </a:ext>
            </a:extLst>
          </p:cNvPr>
          <p:cNvPicPr>
            <a:picLocks noChangeAspect="1"/>
          </p:cNvPicPr>
          <p:nvPr/>
        </p:nvPicPr>
        <p:blipFill>
          <a:blip r:embed="rId5"/>
          <a:stretch>
            <a:fillRect/>
          </a:stretch>
        </p:blipFill>
        <p:spPr>
          <a:xfrm>
            <a:off x="3172767" y="2606990"/>
            <a:ext cx="4967541" cy="1187805"/>
          </a:xfrm>
          <a:prstGeom prst="rect">
            <a:avLst/>
          </a:prstGeom>
        </p:spPr>
      </p:pic>
      <p:pic>
        <p:nvPicPr>
          <p:cNvPr id="6" name="Image 5">
            <a:extLst>
              <a:ext uri="{FF2B5EF4-FFF2-40B4-BE49-F238E27FC236}">
                <a16:creationId xmlns:a16="http://schemas.microsoft.com/office/drawing/2014/main" id="{28C687D6-856B-3EB8-1B1D-4C533D0B9FAF}"/>
              </a:ext>
            </a:extLst>
          </p:cNvPr>
          <p:cNvPicPr>
            <a:picLocks noChangeAspect="1"/>
          </p:cNvPicPr>
          <p:nvPr/>
        </p:nvPicPr>
        <p:blipFill>
          <a:blip r:embed="rId6"/>
          <a:stretch>
            <a:fillRect/>
          </a:stretch>
        </p:blipFill>
        <p:spPr>
          <a:xfrm>
            <a:off x="4532210" y="4743976"/>
            <a:ext cx="4323715" cy="1768336"/>
          </a:xfrm>
          <a:prstGeom prst="rect">
            <a:avLst/>
          </a:prstGeom>
        </p:spPr>
      </p:pic>
    </p:spTree>
    <p:extLst>
      <p:ext uri="{BB962C8B-B14F-4D97-AF65-F5344CB8AC3E}">
        <p14:creationId xmlns:p14="http://schemas.microsoft.com/office/powerpoint/2010/main" val="349590853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Création d’une application en </a:t>
            </a:r>
            <a:r>
              <a:rPr lang="fr-FR" b="1" i="1" dirty="0" err="1">
                <a:solidFill>
                  <a:srgbClr val="0070C0"/>
                </a:solidFill>
              </a:rPr>
              <a:t>microservices</a:t>
            </a:r>
            <a:r>
              <a:rPr lang="fr-FR" b="1" i="1" dirty="0">
                <a:solidFill>
                  <a:srgbClr val="0070C0"/>
                </a:solidFill>
              </a:rPr>
              <a:t> </a:t>
            </a:r>
          </a:p>
          <a:p>
            <a:pPr>
              <a:tabLst>
                <a:tab pos="2422525" algn="l"/>
              </a:tabLst>
            </a:pPr>
            <a:r>
              <a:rPr lang="fr-FR" b="1" i="1" dirty="0">
                <a:solidFill>
                  <a:srgbClr val="0070C0"/>
                </a:solidFill>
              </a:rPr>
              <a:t>avec Node </a:t>
            </a:r>
            <a:r>
              <a:rPr lang="fr-FR" b="1" i="1" dirty="0" err="1">
                <a:solidFill>
                  <a:srgbClr val="0070C0"/>
                </a:solidFill>
              </a:rPr>
              <a:t>js</a:t>
            </a:r>
            <a:r>
              <a:rPr lang="fr-FR" b="1" i="1" dirty="0">
                <a:solidFill>
                  <a:srgbClr val="0070C0"/>
                </a:solidFill>
              </a:rPr>
              <a:t> : Exemple</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657809"/>
            <a:ext cx="10811371" cy="49582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457200" lvl="1" indent="0">
              <a:buNone/>
            </a:pPr>
            <a:endParaRPr lang="fr-MA" sz="1600" dirty="0">
              <a:latin typeface="+mj-lt"/>
              <a:hlinkClick r:id="rId4"/>
            </a:endParaRPr>
          </a:p>
          <a:p>
            <a:pPr marL="457200" lvl="1" indent="0">
              <a:buNone/>
            </a:pPr>
            <a:r>
              <a:rPr lang="fr-MA" sz="1600" dirty="0">
                <a:latin typeface="+mj-lt"/>
              </a:rPr>
              <a:t>2. Sous Body -</a:t>
            </a:r>
            <a:r>
              <a:rPr lang="en-US" sz="1600" dirty="0">
                <a:latin typeface="+mj-lt"/>
              </a:rPr>
              <a:t>&gt;</a:t>
            </a:r>
            <a:r>
              <a:rPr lang="ar-MA" sz="1600" dirty="0">
                <a:latin typeface="+mj-lt"/>
              </a:rPr>
              <a:t>  </a:t>
            </a:r>
            <a:r>
              <a:rPr lang="fr-MA" sz="1600" dirty="0" err="1">
                <a:latin typeface="+mj-lt"/>
              </a:rPr>
              <a:t>row</a:t>
            </a:r>
            <a:r>
              <a:rPr lang="fr-MA" sz="1600" dirty="0">
                <a:latin typeface="+mj-lt"/>
              </a:rPr>
              <a:t>, ajouter un tableau des </a:t>
            </a:r>
            <a:r>
              <a:rPr lang="fr-MA" sz="1600" dirty="0" err="1">
                <a:latin typeface="+mj-lt"/>
              </a:rPr>
              <a:t>ids</a:t>
            </a:r>
            <a:r>
              <a:rPr lang="fr-MA" sz="1600" dirty="0">
                <a:latin typeface="+mj-lt"/>
              </a:rPr>
              <a:t> des produits à commander </a:t>
            </a:r>
          </a:p>
          <a:p>
            <a:pPr marL="457200" lvl="1" indent="0">
              <a:buNone/>
            </a:pPr>
            <a:endParaRPr lang="fr-MA" sz="1600" dirty="0">
              <a:latin typeface="+mj-lt"/>
            </a:endParaRPr>
          </a:p>
          <a:p>
            <a:pPr marL="457200" lvl="1" indent="0">
              <a:buNone/>
            </a:pPr>
            <a:endParaRPr lang="fr-MA" sz="1600" dirty="0">
              <a:latin typeface="+mj-lt"/>
            </a:endParaRPr>
          </a:p>
          <a:p>
            <a:pPr marL="457200" lvl="1" indent="0">
              <a:buNone/>
            </a:pPr>
            <a:endParaRPr lang="fr-MA" sz="1600" dirty="0">
              <a:latin typeface="+mj-lt"/>
            </a:endParaRPr>
          </a:p>
          <a:p>
            <a:pPr marL="457200" lvl="1" indent="0">
              <a:buNone/>
            </a:pPr>
            <a:endParaRPr lang="fr-MA" sz="1600" dirty="0">
              <a:latin typeface="+mj-lt"/>
            </a:endParaRPr>
          </a:p>
          <a:p>
            <a:pPr marL="457200" lvl="1" indent="0">
              <a:buNone/>
            </a:pPr>
            <a:endParaRPr lang="fr-MA" sz="1600" dirty="0">
              <a:latin typeface="+mj-lt"/>
            </a:endParaRPr>
          </a:p>
          <a:p>
            <a:pPr marL="457200" lvl="1" indent="0">
              <a:buNone/>
            </a:pPr>
            <a:endParaRPr lang="fr-MA" sz="1600" dirty="0">
              <a:latin typeface="+mj-lt"/>
            </a:endParaRPr>
          </a:p>
          <a:p>
            <a:pPr marL="457200" lvl="1" indent="0">
              <a:buNone/>
            </a:pPr>
            <a:endParaRPr lang="fr-MA" sz="1600" dirty="0">
              <a:latin typeface="+mj-lt"/>
            </a:endParaRPr>
          </a:p>
          <a:p>
            <a:pPr marL="457200" lvl="1" indent="0">
              <a:buNone/>
            </a:pPr>
            <a:endParaRPr lang="fr-MA" sz="1600" dirty="0">
              <a:latin typeface="+mj-lt"/>
            </a:endParaRPr>
          </a:p>
          <a:p>
            <a:pPr marL="457200" lvl="1" indent="0">
              <a:buNone/>
            </a:pPr>
            <a:endParaRPr lang="fr-MA" sz="1600" dirty="0">
              <a:latin typeface="+mj-lt"/>
            </a:endParaRPr>
          </a:p>
          <a:p>
            <a:pPr marL="457200" lvl="1" indent="0">
              <a:buNone/>
            </a:pPr>
            <a:endParaRPr lang="fr-MA" sz="1600" dirty="0">
              <a:latin typeface="+mj-lt"/>
            </a:endParaRPr>
          </a:p>
          <a:p>
            <a:pPr marL="457200" lvl="1" indent="0">
              <a:buNone/>
            </a:pPr>
            <a:endParaRPr lang="fr-MA" sz="1600" dirty="0">
              <a:latin typeface="+mj-lt"/>
            </a:endParaRPr>
          </a:p>
          <a:p>
            <a:pPr marL="457200" lvl="1" indent="0">
              <a:buNone/>
            </a:pPr>
            <a:endParaRPr lang="fr-MA" sz="1600" dirty="0">
              <a:latin typeface="+mj-lt"/>
            </a:endParaRPr>
          </a:p>
          <a:p>
            <a:pPr marL="457200" lvl="1" indent="0">
              <a:buNone/>
            </a:pPr>
            <a:r>
              <a:rPr lang="fr-MA" sz="1600" dirty="0">
                <a:latin typeface="+mj-lt"/>
              </a:rPr>
              <a:t>L’exécution de la requête a permis de créer la commande pour l’utilisateur authentifié.</a:t>
            </a:r>
          </a:p>
          <a:p>
            <a:pPr marL="457200" lvl="1" indent="0">
              <a:buNone/>
            </a:pPr>
            <a:endParaRPr lang="fr-MA" sz="1600" dirty="0">
              <a:latin typeface="+mj-lt"/>
            </a:endParaRPr>
          </a:p>
          <a:p>
            <a:pPr marL="179388" lvl="1" indent="0">
              <a:buNone/>
            </a:pPr>
            <a:r>
              <a:rPr lang="fr-MA" sz="1600" i="1" dirty="0"/>
              <a:t>Le code de cet exemple est disponible sous le répertoire: </a:t>
            </a:r>
            <a:r>
              <a:rPr lang="fr-MA" sz="1600" b="1" i="1" dirty="0">
                <a:latin typeface="Consolas" panose="020B0609020204030204" pitchFamily="49" charset="0"/>
                <a:hlinkClick r:id="rId4"/>
              </a:rPr>
              <a:t>https://gitlab.com/asmae.youala/exp-microservice</a:t>
            </a:r>
            <a:endParaRPr lang="fr-MA" sz="1600" b="1" i="1" dirty="0">
              <a:latin typeface="Consolas" panose="020B0609020204030204" pitchFamily="49" charset="0"/>
            </a:endParaRPr>
          </a:p>
          <a:p>
            <a:pPr marL="457200" lvl="1" indent="0">
              <a:buNone/>
            </a:pPr>
            <a:endParaRPr lang="fr-MA" sz="1600" dirty="0">
              <a:latin typeface="+mj-lt"/>
            </a:endParaRPr>
          </a:p>
          <a:p>
            <a:pPr marL="800100" lvl="1" indent="-342900">
              <a:buAutoNum type="arabicPeriod"/>
            </a:pPr>
            <a:endParaRPr lang="fr-MA" sz="1600" b="1" dirty="0">
              <a:latin typeface="Consolas" panose="020B0609020204030204" pitchFamily="49" charset="0"/>
            </a:endParaRPr>
          </a:p>
        </p:txBody>
      </p:sp>
      <p:pic>
        <p:nvPicPr>
          <p:cNvPr id="7" name="Image 6">
            <a:extLst>
              <a:ext uri="{FF2B5EF4-FFF2-40B4-BE49-F238E27FC236}">
                <a16:creationId xmlns:a16="http://schemas.microsoft.com/office/drawing/2014/main" id="{22A13DCD-4E1F-10B3-C146-55D843BD0969}"/>
              </a:ext>
            </a:extLst>
          </p:cNvPr>
          <p:cNvPicPr>
            <a:picLocks noChangeAspect="1"/>
          </p:cNvPicPr>
          <p:nvPr/>
        </p:nvPicPr>
        <p:blipFill>
          <a:blip r:embed="rId5"/>
          <a:stretch>
            <a:fillRect/>
          </a:stretch>
        </p:blipFill>
        <p:spPr>
          <a:xfrm>
            <a:off x="3597963" y="2342667"/>
            <a:ext cx="5416828" cy="3313083"/>
          </a:xfrm>
          <a:prstGeom prst="rect">
            <a:avLst/>
          </a:prstGeom>
        </p:spPr>
      </p:pic>
      <p:grpSp>
        <p:nvGrpSpPr>
          <p:cNvPr id="12" name="Groupe 11">
            <a:extLst>
              <a:ext uri="{FF2B5EF4-FFF2-40B4-BE49-F238E27FC236}">
                <a16:creationId xmlns:a16="http://schemas.microsoft.com/office/drawing/2014/main" id="{E165F1F4-2D41-5FB7-AB8A-7E08FF29AC91}"/>
              </a:ext>
            </a:extLst>
          </p:cNvPr>
          <p:cNvGrpSpPr/>
          <p:nvPr/>
        </p:nvGrpSpPr>
        <p:grpSpPr>
          <a:xfrm>
            <a:off x="1620078" y="4567327"/>
            <a:ext cx="2405270" cy="646331"/>
            <a:chOff x="894521" y="4999383"/>
            <a:chExt cx="2405270" cy="646331"/>
          </a:xfrm>
        </p:grpSpPr>
        <p:sp>
          <p:nvSpPr>
            <p:cNvPr id="8" name="ZoneTexte 7">
              <a:extLst>
                <a:ext uri="{FF2B5EF4-FFF2-40B4-BE49-F238E27FC236}">
                  <a16:creationId xmlns:a16="http://schemas.microsoft.com/office/drawing/2014/main" id="{3EC4AE84-398F-9F95-83C6-FA96C427800E}"/>
                </a:ext>
              </a:extLst>
            </p:cNvPr>
            <p:cNvSpPr txBox="1"/>
            <p:nvPr/>
          </p:nvSpPr>
          <p:spPr>
            <a:xfrm>
              <a:off x="894521" y="4999383"/>
              <a:ext cx="1351721" cy="646331"/>
            </a:xfrm>
            <a:prstGeom prst="rect">
              <a:avLst/>
            </a:prstGeom>
            <a:noFill/>
          </p:spPr>
          <p:txBody>
            <a:bodyPr wrap="square" rtlCol="0">
              <a:spAutoFit/>
            </a:bodyPr>
            <a:lstStyle/>
            <a:p>
              <a:pPr algn="ctr"/>
              <a:r>
                <a:rPr lang="fr-MA" dirty="0">
                  <a:solidFill>
                    <a:srgbClr val="C00000"/>
                  </a:solidFill>
                </a:rPr>
                <a:t>Commande créée</a:t>
              </a:r>
              <a:endParaRPr lang="fr-FR" dirty="0">
                <a:solidFill>
                  <a:srgbClr val="C00000"/>
                </a:solidFill>
              </a:endParaRPr>
            </a:p>
          </p:txBody>
        </p:sp>
        <p:cxnSp>
          <p:nvCxnSpPr>
            <p:cNvPr id="11" name="Connecteur droit avec flèche 10">
              <a:extLst>
                <a:ext uri="{FF2B5EF4-FFF2-40B4-BE49-F238E27FC236}">
                  <a16:creationId xmlns:a16="http://schemas.microsoft.com/office/drawing/2014/main" id="{92430D9D-97F9-939F-C866-D36D37AD2178}"/>
                </a:ext>
              </a:extLst>
            </p:cNvPr>
            <p:cNvCxnSpPr>
              <a:stCxn id="8" idx="3"/>
            </p:cNvCxnSpPr>
            <p:nvPr/>
          </p:nvCxnSpPr>
          <p:spPr>
            <a:xfrm flipV="1">
              <a:off x="2246242" y="5200191"/>
              <a:ext cx="1053549" cy="122358"/>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266091081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9F4C3F5-D070-A4D1-1621-5C36798F766E}"/>
              </a:ext>
            </a:extLst>
          </p:cNvPr>
          <p:cNvSpPr txBox="1"/>
          <p:nvPr/>
        </p:nvSpPr>
        <p:spPr>
          <a:xfrm>
            <a:off x="6123432" y="2327812"/>
            <a:ext cx="5923256" cy="3200876"/>
          </a:xfrm>
          <a:prstGeom prst="rect">
            <a:avLst/>
          </a:prstGeom>
          <a:noFill/>
        </p:spPr>
        <p:txBody>
          <a:bodyPr wrap="square">
            <a:spAutoFit/>
          </a:bodyPr>
          <a:lstStyle/>
          <a:p>
            <a:pPr marL="342900" indent="-342900">
              <a:spcBef>
                <a:spcPts val="600"/>
              </a:spcBef>
              <a:buFont typeface="+mj-lt"/>
              <a:buAutoNum type="arabicPeriod"/>
            </a:pPr>
            <a:r>
              <a:rPr lang="fr-FR" dirty="0" err="1">
                <a:solidFill>
                  <a:srgbClr val="BFBFBF"/>
                </a:solidFill>
              </a:rPr>
              <a:t>Microservice</a:t>
            </a:r>
            <a:r>
              <a:rPr lang="fr-FR" dirty="0">
                <a:solidFill>
                  <a:srgbClr val="BFBFBF"/>
                </a:solidFill>
              </a:rPr>
              <a:t> versus API REST </a:t>
            </a:r>
          </a:p>
          <a:p>
            <a:pPr marL="342900" indent="-342900">
              <a:spcBef>
                <a:spcPts val="600"/>
              </a:spcBef>
              <a:buFont typeface="+mj-lt"/>
              <a:buAutoNum type="arabicPeriod"/>
            </a:pPr>
            <a:r>
              <a:rPr lang="fr-FR" dirty="0">
                <a:solidFill>
                  <a:srgbClr val="BFBFBF"/>
                </a:solidFill>
              </a:rPr>
              <a:t>Création d’une application en </a:t>
            </a:r>
            <a:r>
              <a:rPr lang="fr-FR" dirty="0" err="1">
                <a:solidFill>
                  <a:srgbClr val="BFBFBF"/>
                </a:solidFill>
              </a:rPr>
              <a:t>microservices</a:t>
            </a:r>
            <a:r>
              <a:rPr lang="fr-FR" dirty="0">
                <a:solidFill>
                  <a:srgbClr val="BFBFBF"/>
                </a:solidFill>
              </a:rPr>
              <a:t> avec Node </a:t>
            </a:r>
            <a:r>
              <a:rPr lang="fr-FR" dirty="0" err="1">
                <a:solidFill>
                  <a:srgbClr val="BFBFBF"/>
                </a:solidFill>
              </a:rPr>
              <a:t>js</a:t>
            </a:r>
            <a:r>
              <a:rPr lang="fr-FR" dirty="0">
                <a:solidFill>
                  <a:srgbClr val="BFBFBF"/>
                </a:solidFill>
              </a:rPr>
              <a:t> </a:t>
            </a:r>
          </a:p>
          <a:p>
            <a:pPr marL="342900" indent="-342900">
              <a:spcBef>
                <a:spcPts val="600"/>
              </a:spcBef>
              <a:buFont typeface="+mj-lt"/>
              <a:buAutoNum type="arabicPeriod"/>
            </a:pPr>
            <a:r>
              <a:rPr lang="fr-FR" dirty="0">
                <a:solidFill>
                  <a:srgbClr val="FF7800"/>
                </a:solidFill>
              </a:rPr>
              <a:t>Communication entre </a:t>
            </a:r>
            <a:r>
              <a:rPr lang="fr-FR" dirty="0" err="1">
                <a:solidFill>
                  <a:srgbClr val="FF7800"/>
                </a:solidFill>
              </a:rPr>
              <a:t>microservices</a:t>
            </a:r>
            <a:r>
              <a:rPr lang="fr-FR" dirty="0">
                <a:solidFill>
                  <a:srgbClr val="FF7800"/>
                </a:solidFill>
              </a:rPr>
              <a:t> avec </a:t>
            </a:r>
            <a:r>
              <a:rPr lang="fr-FR" dirty="0" err="1">
                <a:solidFill>
                  <a:srgbClr val="FF7800"/>
                </a:solidFill>
              </a:rPr>
              <a:t>Rabbitmq</a:t>
            </a:r>
            <a:r>
              <a:rPr lang="fr-FR" dirty="0">
                <a:solidFill>
                  <a:srgbClr val="FF7800"/>
                </a:solidFill>
              </a:rPr>
              <a:t> :</a:t>
            </a:r>
          </a:p>
          <a:p>
            <a:pPr marL="742950" lvl="1" indent="-285750">
              <a:spcBef>
                <a:spcPts val="600"/>
              </a:spcBef>
              <a:buFont typeface="Calibri" panose="020F0502020204030204" pitchFamily="34" charset="0"/>
              <a:buChar char="⁻"/>
            </a:pPr>
            <a:r>
              <a:rPr lang="fr-FR" dirty="0">
                <a:solidFill>
                  <a:srgbClr val="FF7800"/>
                </a:solidFill>
              </a:rPr>
              <a:t>Principe de base de </a:t>
            </a:r>
            <a:r>
              <a:rPr lang="fr-FR" dirty="0" err="1">
                <a:solidFill>
                  <a:srgbClr val="FF7800"/>
                </a:solidFill>
              </a:rPr>
              <a:t>RabbitMQ</a:t>
            </a:r>
            <a:r>
              <a:rPr lang="fr-FR" dirty="0">
                <a:solidFill>
                  <a:srgbClr val="FF7800"/>
                </a:solidFill>
              </a:rPr>
              <a:t> ;</a:t>
            </a:r>
          </a:p>
          <a:p>
            <a:pPr marL="742950" lvl="1" indent="-285750">
              <a:spcBef>
                <a:spcPts val="600"/>
              </a:spcBef>
              <a:buFont typeface="Calibri" panose="020F0502020204030204" pitchFamily="34" charset="0"/>
              <a:buChar char="⁻"/>
            </a:pPr>
            <a:r>
              <a:rPr lang="fr-FR" dirty="0">
                <a:solidFill>
                  <a:srgbClr val="FF7800"/>
                </a:solidFill>
              </a:rPr>
              <a:t>Installation du serveur </a:t>
            </a:r>
            <a:r>
              <a:rPr lang="fr-FR" dirty="0" err="1">
                <a:solidFill>
                  <a:srgbClr val="FF7800"/>
                </a:solidFill>
              </a:rPr>
              <a:t>Rabbitmq</a:t>
            </a:r>
            <a:endParaRPr lang="fr-FR" dirty="0">
              <a:solidFill>
                <a:srgbClr val="FF7800"/>
              </a:solidFill>
            </a:endParaRPr>
          </a:p>
          <a:p>
            <a:pPr marL="742950" lvl="1" indent="-285750">
              <a:spcBef>
                <a:spcPts val="600"/>
              </a:spcBef>
              <a:buFont typeface="Calibri" panose="020F0502020204030204" pitchFamily="34" charset="0"/>
              <a:buChar char="⁻"/>
            </a:pPr>
            <a:r>
              <a:rPr lang="fr-FR" dirty="0">
                <a:solidFill>
                  <a:srgbClr val="FF7800"/>
                </a:solidFill>
              </a:rPr>
              <a:t>Installation du module client </a:t>
            </a:r>
            <a:r>
              <a:rPr lang="fr-FR" dirty="0" err="1">
                <a:solidFill>
                  <a:srgbClr val="FF7800"/>
                </a:solidFill>
              </a:rPr>
              <a:t>amqplib</a:t>
            </a:r>
            <a:r>
              <a:rPr lang="fr-FR" dirty="0">
                <a:solidFill>
                  <a:srgbClr val="FF7800"/>
                </a:solidFill>
              </a:rPr>
              <a:t> avec </a:t>
            </a:r>
            <a:r>
              <a:rPr lang="fr-FR" dirty="0" err="1">
                <a:solidFill>
                  <a:srgbClr val="FF7800"/>
                </a:solidFill>
              </a:rPr>
              <a:t>npm</a:t>
            </a:r>
            <a:r>
              <a:rPr lang="fr-FR" dirty="0">
                <a:solidFill>
                  <a:srgbClr val="FF7800"/>
                </a:solidFill>
              </a:rPr>
              <a:t> ;</a:t>
            </a:r>
          </a:p>
          <a:p>
            <a:pPr marL="742950" lvl="1" indent="-285750">
              <a:spcBef>
                <a:spcPts val="600"/>
              </a:spcBef>
              <a:buFont typeface="Calibri" panose="020F0502020204030204" pitchFamily="34" charset="0"/>
              <a:buChar char="⁻"/>
            </a:pPr>
            <a:r>
              <a:rPr lang="fr-FR" dirty="0">
                <a:solidFill>
                  <a:srgbClr val="FF7800"/>
                </a:solidFill>
              </a:rPr>
              <a:t>Mise en œuvre de la communication</a:t>
            </a:r>
          </a:p>
          <a:p>
            <a:pPr marL="342900" indent="-342900">
              <a:spcBef>
                <a:spcPts val="600"/>
              </a:spcBef>
              <a:buFont typeface="+mj-lt"/>
              <a:buAutoNum type="arabicPeriod"/>
            </a:pPr>
            <a:r>
              <a:rPr lang="fr-FR" dirty="0">
                <a:solidFill>
                  <a:srgbClr val="BFBFBF"/>
                </a:solidFill>
              </a:rPr>
              <a:t>Mise en place d’un reverse proxy en utilisant Nginx </a:t>
            </a:r>
          </a:p>
          <a:p>
            <a:pPr>
              <a:spcBef>
                <a:spcPts val="600"/>
              </a:spcBef>
            </a:pPr>
            <a:endParaRPr lang="fr-FR" dirty="0">
              <a:solidFill>
                <a:srgbClr val="BFBFBF"/>
              </a:solidFill>
            </a:endParaRPr>
          </a:p>
        </p:txBody>
      </p:sp>
      <p:pic>
        <p:nvPicPr>
          <p:cNvPr id="4" name="Image 3">
            <a:extLst>
              <a:ext uri="{FF2B5EF4-FFF2-40B4-BE49-F238E27FC236}">
                <a16:creationId xmlns:a16="http://schemas.microsoft.com/office/drawing/2014/main" id="{0A17DEAE-EED1-C5D4-EA25-13037BA5BB74}"/>
              </a:ext>
            </a:extLst>
          </p:cNvPr>
          <p:cNvPicPr>
            <a:picLocks noChangeAspect="1"/>
          </p:cNvPicPr>
          <p:nvPr/>
        </p:nvPicPr>
        <p:blipFill>
          <a:blip r:embed="rId2"/>
          <a:stretch>
            <a:fillRect/>
          </a:stretch>
        </p:blipFill>
        <p:spPr>
          <a:xfrm>
            <a:off x="6123432" y="742723"/>
            <a:ext cx="5584420" cy="1493649"/>
          </a:xfrm>
          <a:prstGeom prst="rect">
            <a:avLst/>
          </a:prstGeom>
        </p:spPr>
      </p:pic>
    </p:spTree>
    <p:extLst>
      <p:ext uri="{BB962C8B-B14F-4D97-AF65-F5344CB8AC3E}">
        <p14:creationId xmlns:p14="http://schemas.microsoft.com/office/powerpoint/2010/main" val="201373046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Communication entre </a:t>
            </a:r>
            <a:r>
              <a:rPr lang="fr-FR" b="1" i="1" dirty="0" err="1">
                <a:solidFill>
                  <a:srgbClr val="0070C0"/>
                </a:solidFill>
              </a:rPr>
              <a:t>microservces</a:t>
            </a:r>
            <a:r>
              <a:rPr lang="fr-FR" b="1" i="1" dirty="0">
                <a:solidFill>
                  <a:srgbClr val="0070C0"/>
                </a:solidFill>
              </a:rPr>
              <a:t> </a:t>
            </a:r>
          </a:p>
          <a:p>
            <a:pPr>
              <a:tabLst>
                <a:tab pos="2422525" algn="l"/>
              </a:tabLst>
            </a:pPr>
            <a:r>
              <a:rPr lang="fr-FR" b="1" i="1" dirty="0">
                <a:solidFill>
                  <a:srgbClr val="0070C0"/>
                </a:solidFill>
              </a:rPr>
              <a:t>avec </a:t>
            </a:r>
            <a:r>
              <a:rPr lang="fr-FR" b="1" i="1" dirty="0" err="1">
                <a:solidFill>
                  <a:srgbClr val="0070C0"/>
                </a:solidFill>
              </a:rPr>
              <a:t>Rabbitmq</a:t>
            </a:r>
            <a:r>
              <a:rPr lang="fr-FR" b="1" i="1" dirty="0">
                <a:solidFill>
                  <a:srgbClr val="0070C0"/>
                </a:solidFill>
              </a:rPr>
              <a: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552074"/>
            <a:ext cx="10526713" cy="43446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solidFill>
                  <a:srgbClr val="0070C0"/>
                </a:solidFill>
              </a:rPr>
              <a:t>Principe de base de </a:t>
            </a:r>
            <a:r>
              <a:rPr lang="fr-FR" sz="1600" b="1" dirty="0" err="1">
                <a:solidFill>
                  <a:srgbClr val="0070C0"/>
                </a:solidFill>
              </a:rPr>
              <a:t>RabbitMQ</a:t>
            </a:r>
            <a:r>
              <a:rPr lang="fr-FR" sz="1600" b="1" dirty="0"/>
              <a:t> </a:t>
            </a:r>
          </a:p>
          <a:p>
            <a:r>
              <a:rPr lang="fr-FR" sz="1600" dirty="0"/>
              <a:t>Dans la partie précédente de ce chapitre, on a mis en œuvre une application </a:t>
            </a:r>
            <a:r>
              <a:rPr lang="fr-FR" sz="1600" dirty="0" err="1"/>
              <a:t>microservices</a:t>
            </a:r>
            <a:r>
              <a:rPr lang="fr-FR" sz="1600" dirty="0"/>
              <a:t> basée sur une communication </a:t>
            </a:r>
            <a:r>
              <a:rPr lang="fr-FR" sz="1600" b="1" dirty="0"/>
              <a:t>synchrone</a:t>
            </a:r>
            <a:r>
              <a:rPr lang="fr-FR" sz="1600" dirty="0"/>
              <a:t> .</a:t>
            </a:r>
          </a:p>
          <a:p>
            <a:r>
              <a:rPr lang="fr-FR" sz="1600" dirty="0"/>
              <a:t>Dans cette partie, on va voir comment instaurer un système de communication </a:t>
            </a:r>
            <a:r>
              <a:rPr lang="fr-FR" sz="1600" b="1" dirty="0"/>
              <a:t>asynchrone</a:t>
            </a:r>
            <a:r>
              <a:rPr lang="fr-FR" sz="1600" dirty="0"/>
              <a:t> entres les services de l’application, en utilisant l’outil </a:t>
            </a:r>
            <a:r>
              <a:rPr lang="fr-FR" sz="1600" b="1" dirty="0" err="1"/>
              <a:t>RabbitMQ</a:t>
            </a:r>
            <a:r>
              <a:rPr lang="fr-FR" sz="1600" b="1" dirty="0"/>
              <a:t>.</a:t>
            </a:r>
          </a:p>
          <a:p>
            <a:endParaRPr lang="fr-FR" sz="1600" dirty="0"/>
          </a:p>
        </p:txBody>
      </p:sp>
      <p:pic>
        <p:nvPicPr>
          <p:cNvPr id="2" name="Picture 2" descr="RabbitMQ SVG Vector Logos - Vector Logo Zone">
            <a:extLst>
              <a:ext uri="{FF2B5EF4-FFF2-40B4-BE49-F238E27FC236}">
                <a16:creationId xmlns:a16="http://schemas.microsoft.com/office/drawing/2014/main" id="{9A4B6A71-6AEA-1375-F407-0E6FA5973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6669" y="3724416"/>
            <a:ext cx="3332676" cy="166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23984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Communication entre </a:t>
            </a:r>
            <a:r>
              <a:rPr lang="fr-FR" b="1" i="1" dirty="0" err="1">
                <a:solidFill>
                  <a:srgbClr val="0070C0"/>
                </a:solidFill>
              </a:rPr>
              <a:t>microservces</a:t>
            </a:r>
            <a:r>
              <a:rPr lang="fr-FR" b="1" i="1" dirty="0">
                <a:solidFill>
                  <a:srgbClr val="0070C0"/>
                </a:solidFill>
              </a:rPr>
              <a:t> </a:t>
            </a:r>
          </a:p>
          <a:p>
            <a:pPr>
              <a:tabLst>
                <a:tab pos="2422525" algn="l"/>
              </a:tabLst>
            </a:pPr>
            <a:r>
              <a:rPr lang="fr-FR" b="1" i="1" dirty="0">
                <a:solidFill>
                  <a:srgbClr val="0070C0"/>
                </a:solidFill>
              </a:rPr>
              <a:t>avec </a:t>
            </a:r>
            <a:r>
              <a:rPr lang="fr-FR" b="1" i="1" dirty="0" err="1">
                <a:solidFill>
                  <a:srgbClr val="0070C0"/>
                </a:solidFill>
              </a:rPr>
              <a:t>Rabbitmq</a:t>
            </a:r>
            <a:r>
              <a:rPr lang="fr-FR" b="1" i="1" dirty="0">
                <a:solidFill>
                  <a:srgbClr val="0070C0"/>
                </a:solidFill>
              </a:rPr>
              <a: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552074"/>
            <a:ext cx="10526713" cy="43446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solidFill>
                  <a:srgbClr val="0070C0"/>
                </a:solidFill>
              </a:rPr>
              <a:t>Principe de base de </a:t>
            </a:r>
            <a:r>
              <a:rPr lang="fr-FR" sz="1600" b="1" dirty="0" err="1">
                <a:solidFill>
                  <a:srgbClr val="0070C0"/>
                </a:solidFill>
              </a:rPr>
              <a:t>RabbitMQ</a:t>
            </a:r>
            <a:r>
              <a:rPr lang="fr-FR" sz="1600" b="1" dirty="0"/>
              <a:t> </a:t>
            </a:r>
          </a:p>
          <a:p>
            <a:pPr marL="285750" indent="-285750">
              <a:buFont typeface="Arial" panose="020B0604020202020204" pitchFamily="34" charset="0"/>
              <a:buChar char="•"/>
            </a:pPr>
            <a:r>
              <a:rPr lang="fr-FR" sz="1600" b="1" dirty="0" err="1"/>
              <a:t>RabbitMQ</a:t>
            </a:r>
            <a:r>
              <a:rPr lang="fr-FR" sz="1600" dirty="0"/>
              <a:t> est basé sur le protocole « Advanced Message Queuing Protocol » (</a:t>
            </a:r>
            <a:r>
              <a:rPr lang="fr-FR" sz="1600" b="1" dirty="0"/>
              <a:t>AMQP</a:t>
            </a:r>
            <a:r>
              <a:rPr lang="fr-FR" sz="1600" dirty="0"/>
              <a:t>) ;</a:t>
            </a:r>
          </a:p>
          <a:p>
            <a:pPr marL="285750" indent="-285750">
              <a:buFont typeface="Arial" panose="020B0604020202020204" pitchFamily="34" charset="0"/>
              <a:buChar char="•"/>
            </a:pPr>
            <a:r>
              <a:rPr lang="fr-FR" sz="1600" dirty="0"/>
              <a:t>AMPQ est un protocole pour les systèmes de messagerie orientés messages (MOM), créé en 2004 ;</a:t>
            </a:r>
          </a:p>
          <a:p>
            <a:pPr marL="285750" indent="-285750">
              <a:buFont typeface="Arial" panose="020B0604020202020204" pitchFamily="34" charset="0"/>
              <a:buChar char="•"/>
            </a:pPr>
            <a:r>
              <a:rPr lang="fr-FR" sz="1600" dirty="0"/>
              <a:t>L'objectif d'AMQP est de permettre aux applications </a:t>
            </a:r>
            <a:r>
              <a:rPr lang="fr-FR" sz="1600" b="1" dirty="0"/>
              <a:t>client</a:t>
            </a:r>
            <a:r>
              <a:rPr lang="fr-FR" sz="1600" dirty="0"/>
              <a:t>, implémentant ce protocole, de communiquer avec un </a:t>
            </a:r>
            <a:r>
              <a:rPr lang="fr-FR" sz="1600" b="1" dirty="0"/>
              <a:t>serveur</a:t>
            </a:r>
            <a:r>
              <a:rPr lang="fr-FR" sz="1600" dirty="0"/>
              <a:t> de messagerie orienté messages implémentant lui aussi AMQP.</a:t>
            </a:r>
          </a:p>
          <a:p>
            <a:pPr marL="285750" indent="-285750">
              <a:buFont typeface="Arial" panose="020B0604020202020204" pitchFamily="34" charset="0"/>
              <a:buChar char="•"/>
            </a:pPr>
            <a:r>
              <a:rPr lang="fr-FR" sz="1600" dirty="0"/>
              <a:t>Le principal avantage du AMQP est qu’il n’impose pas à l’émetteur et au destinataire de comprendre le même langage de programmation.</a:t>
            </a:r>
          </a:p>
        </p:txBody>
      </p:sp>
    </p:spTree>
    <p:extLst>
      <p:ext uri="{BB962C8B-B14F-4D97-AF65-F5344CB8AC3E}">
        <p14:creationId xmlns:p14="http://schemas.microsoft.com/office/powerpoint/2010/main" val="3751731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p:cNvSpPr>
            <a:spLocks noGrp="1"/>
          </p:cNvSpPr>
          <p:nvPr>
            <p:ph type="body" sz="quarter" idx="11"/>
          </p:nvPr>
        </p:nvSpPr>
        <p:spPr>
          <a:xfrm>
            <a:off x="190510" y="483304"/>
            <a:ext cx="5064662" cy="735895"/>
          </a:xfrm>
        </p:spPr>
        <p:txBody>
          <a:bodyPr/>
          <a:lstStyle/>
          <a:p>
            <a:pPr>
              <a:spcBef>
                <a:spcPct val="0"/>
              </a:spcBef>
            </a:pPr>
            <a:r>
              <a:rPr lang="fr-FR" sz="1800" dirty="0">
                <a:solidFill>
                  <a:srgbClr val="007842"/>
                </a:solidFill>
                <a:latin typeface="+mj-lt"/>
                <a:ea typeface="+mj-ea"/>
                <a:cs typeface="+mj-cs"/>
              </a:rPr>
              <a:t>1. Définir le cloud </a:t>
            </a:r>
            <a:br>
              <a:rPr lang="fr-FR" sz="1800" dirty="0">
                <a:solidFill>
                  <a:srgbClr val="007842"/>
                </a:solidFill>
                <a:latin typeface="+mj-lt"/>
                <a:ea typeface="+mj-ea"/>
                <a:cs typeface="+mj-cs"/>
              </a:rPr>
            </a:br>
            <a:r>
              <a:rPr lang="fr-FR" sz="1800" i="1" dirty="0">
                <a:solidFill>
                  <a:srgbClr val="007842"/>
                </a:solidFill>
                <a:latin typeface="+mj-lt"/>
                <a:ea typeface="+mj-ea"/>
                <a:cs typeface="+mj-cs"/>
              </a:rPr>
              <a:t>Différence entre cloud privé, public et hybride</a:t>
            </a:r>
          </a:p>
        </p:txBody>
      </p:sp>
      <p:sp>
        <p:nvSpPr>
          <p:cNvPr id="13" name="Espace réservé du contenu 12"/>
          <p:cNvSpPr>
            <a:spLocks noGrp="1"/>
          </p:cNvSpPr>
          <p:nvPr>
            <p:ph sz="quarter" idx="14"/>
          </p:nvPr>
        </p:nvSpPr>
        <p:spPr>
          <a:xfrm>
            <a:off x="609600" y="2042160"/>
            <a:ext cx="10464800" cy="4527172"/>
          </a:xfrm>
          <a:solidFill>
            <a:schemeClr val="bg1"/>
          </a:solidFill>
          <a:ln>
            <a:noFill/>
          </a:ln>
        </p:spPr>
        <p:style>
          <a:lnRef idx="1">
            <a:schemeClr val="accent5"/>
          </a:lnRef>
          <a:fillRef idx="2">
            <a:schemeClr val="accent5"/>
          </a:fillRef>
          <a:effectRef idx="1">
            <a:schemeClr val="accent5"/>
          </a:effectRef>
          <a:fontRef idx="minor">
            <a:schemeClr val="dk1"/>
          </a:fontRef>
        </p:style>
        <p:txBody>
          <a:bodyPr/>
          <a:lstStyle/>
          <a:p>
            <a:pPr marL="0" indent="0">
              <a:lnSpc>
                <a:spcPct val="150000"/>
              </a:lnSpc>
              <a:buNone/>
            </a:pPr>
            <a:r>
              <a:rPr lang="fr-FR" sz="1600" dirty="0">
                <a:solidFill>
                  <a:schemeClr val="tx1"/>
                </a:solidFill>
              </a:rPr>
              <a:t>Toutefois, les </a:t>
            </a:r>
            <a:r>
              <a:rPr lang="fr-FR" sz="1600" dirty="0" err="1">
                <a:solidFill>
                  <a:schemeClr val="tx1"/>
                </a:solidFill>
              </a:rPr>
              <a:t>clouds</a:t>
            </a:r>
            <a:r>
              <a:rPr lang="fr-FR" sz="1600" dirty="0">
                <a:solidFill>
                  <a:schemeClr val="tx1"/>
                </a:solidFill>
              </a:rPr>
              <a:t> </a:t>
            </a:r>
            <a:r>
              <a:rPr lang="fr-FR" sz="1600" b="1" dirty="0">
                <a:solidFill>
                  <a:schemeClr val="tx1"/>
                </a:solidFill>
              </a:rPr>
              <a:t>privés</a:t>
            </a:r>
            <a:r>
              <a:rPr lang="fr-FR" sz="1600" dirty="0">
                <a:solidFill>
                  <a:schemeClr val="tx1"/>
                </a:solidFill>
              </a:rPr>
              <a:t> ne reposent désormais plus forcément sur une infrastructure informatique sur site. Aujourd'hui, les entreprises créent des </a:t>
            </a:r>
            <a:r>
              <a:rPr lang="fr-FR" sz="1600" dirty="0" err="1">
                <a:solidFill>
                  <a:schemeClr val="tx1"/>
                </a:solidFill>
              </a:rPr>
              <a:t>clouds</a:t>
            </a:r>
            <a:r>
              <a:rPr lang="fr-FR" sz="1600" dirty="0">
                <a:solidFill>
                  <a:schemeClr val="tx1"/>
                </a:solidFill>
              </a:rPr>
              <a:t> privés dans des </a:t>
            </a:r>
            <a:r>
              <a:rPr lang="fr-FR" sz="1600" b="1" dirty="0">
                <a:solidFill>
                  <a:schemeClr val="tx1"/>
                </a:solidFill>
              </a:rPr>
              <a:t>datacenters hors site </a:t>
            </a:r>
            <a:r>
              <a:rPr lang="fr-FR" sz="1600" dirty="0">
                <a:solidFill>
                  <a:schemeClr val="tx1"/>
                </a:solidFill>
              </a:rPr>
              <a:t>et loués à des fournisseurs, ce qui rend les règles relatives à l'emplacement et à la propriété obsolètes. </a:t>
            </a:r>
          </a:p>
          <a:p>
            <a:pPr marL="0" indent="0">
              <a:lnSpc>
                <a:spcPct val="150000"/>
              </a:lnSpc>
              <a:buNone/>
            </a:pPr>
            <a:r>
              <a:rPr lang="fr-FR" sz="1600" dirty="0">
                <a:solidFill>
                  <a:schemeClr val="tx1"/>
                </a:solidFill>
              </a:rPr>
              <a:t>Cette tendance a fait naître différents sous-types de </a:t>
            </a:r>
            <a:r>
              <a:rPr lang="fr-FR" sz="1600" dirty="0" err="1">
                <a:solidFill>
                  <a:schemeClr val="tx1"/>
                </a:solidFill>
              </a:rPr>
              <a:t>clouds</a:t>
            </a:r>
            <a:r>
              <a:rPr lang="fr-FR" sz="1600" dirty="0">
                <a:solidFill>
                  <a:schemeClr val="tx1"/>
                </a:solidFill>
              </a:rPr>
              <a:t> privés, notamment :</a:t>
            </a:r>
          </a:p>
          <a:p>
            <a:pPr lvl="2">
              <a:lnSpc>
                <a:spcPct val="150000"/>
              </a:lnSpc>
              <a:buFont typeface="Wingdings" panose="05000000000000000000" pitchFamily="2" charset="2"/>
              <a:buChar char="ü"/>
            </a:pPr>
            <a:r>
              <a:rPr lang="fr-FR" sz="1600" u="sng" dirty="0" err="1">
                <a:solidFill>
                  <a:schemeClr val="tx1"/>
                </a:solidFill>
              </a:rPr>
              <a:t>Clouds</a:t>
            </a:r>
            <a:r>
              <a:rPr lang="fr-FR" sz="1600" u="sng" dirty="0">
                <a:solidFill>
                  <a:schemeClr val="tx1"/>
                </a:solidFill>
              </a:rPr>
              <a:t> privés gérés</a:t>
            </a:r>
            <a:r>
              <a:rPr lang="fr-FR" sz="1600" dirty="0">
                <a:solidFill>
                  <a:schemeClr val="tx1"/>
                </a:solidFill>
              </a:rPr>
              <a:t>: Ce type de cloud est créé et utilisé par les clients, tandis qu'il est déployé, configuré et géré par un fournisseur tiers.</a:t>
            </a:r>
          </a:p>
          <a:p>
            <a:pPr lvl="2">
              <a:lnSpc>
                <a:spcPct val="150000"/>
              </a:lnSpc>
              <a:buFont typeface="Wingdings" panose="05000000000000000000" pitchFamily="2" charset="2"/>
              <a:buChar char="ü"/>
            </a:pPr>
            <a:r>
              <a:rPr lang="fr-FR" sz="1600" u="sng" dirty="0" err="1">
                <a:solidFill>
                  <a:schemeClr val="tx1"/>
                </a:solidFill>
              </a:rPr>
              <a:t>Clouds</a:t>
            </a:r>
            <a:r>
              <a:rPr lang="fr-FR" sz="1600" u="sng" dirty="0">
                <a:solidFill>
                  <a:schemeClr val="tx1"/>
                </a:solidFill>
              </a:rPr>
              <a:t> dédiés</a:t>
            </a:r>
            <a:r>
              <a:rPr lang="fr-FR" sz="1600" dirty="0">
                <a:solidFill>
                  <a:schemeClr val="tx1"/>
                </a:solidFill>
              </a:rPr>
              <a:t>: Il s'agit d'un cloud au sein d'un autre cloud. Vous pouvez déployer un cloud spécialisé dans un cloud public.</a:t>
            </a:r>
          </a:p>
          <a:p>
            <a:pPr>
              <a:lnSpc>
                <a:spcPct val="100000"/>
              </a:lnSpc>
            </a:pPr>
            <a:endParaRPr lang="fr-FR" sz="1800" dirty="0">
              <a:solidFill>
                <a:schemeClr val="tx1"/>
              </a:solidFill>
            </a:endParaRPr>
          </a:p>
          <a:p>
            <a:pPr>
              <a:lnSpc>
                <a:spcPct val="150000"/>
              </a:lnSpc>
            </a:pPr>
            <a:endParaRPr lang="fr-FR" sz="1800" dirty="0">
              <a:solidFill>
                <a:schemeClr val="tx1"/>
              </a:solidFill>
            </a:endParaRPr>
          </a:p>
          <a:p>
            <a:endParaRPr lang="fr-FR" dirty="0"/>
          </a:p>
        </p:txBody>
      </p:sp>
      <p:sp>
        <p:nvSpPr>
          <p:cNvPr id="4" name="Espace réservé du contenu 11">
            <a:extLst>
              <a:ext uri="{FF2B5EF4-FFF2-40B4-BE49-F238E27FC236}">
                <a16:creationId xmlns:a16="http://schemas.microsoft.com/office/drawing/2014/main" id="{14A7670D-48A3-90D3-0B68-5FF7AC8CFA6A}"/>
              </a:ext>
            </a:extLst>
          </p:cNvPr>
          <p:cNvSpPr txBox="1">
            <a:spLocks/>
          </p:cNvSpPr>
          <p:nvPr/>
        </p:nvSpPr>
        <p:spPr>
          <a:xfrm>
            <a:off x="720000" y="1698577"/>
            <a:ext cx="4786720" cy="319714"/>
          </a:xfrm>
          <a:prstGeom prst="rect">
            <a:avLst/>
          </a:prstGeom>
        </p:spPr>
        <p:txBody>
          <a:bodyPr/>
          <a:lstStyle>
            <a:lvl1pPr marL="0" indent="0" algn="l" defTabSz="914400" rtl="0" eaLnBrk="1" latinLnBrk="0" hangingPunct="1">
              <a:lnSpc>
                <a:spcPts val="1600"/>
              </a:lnSpc>
              <a:spcBef>
                <a:spcPts val="600"/>
              </a:spcBef>
              <a:buFont typeface="Arial" panose="020B0604020202020204" pitchFamily="34" charset="0"/>
              <a:buNone/>
              <a:defRPr sz="1600" b="1" kern="1200">
                <a:solidFill>
                  <a:srgbClr val="FF7800"/>
                </a:solidFill>
                <a:latin typeface="+mn-lt"/>
                <a:ea typeface="+mn-ea"/>
                <a:cs typeface="+mn-cs"/>
              </a:defRPr>
            </a:lvl1pPr>
            <a:lvl2pPr marL="457200" indent="0" algn="l" defTabSz="914400" rtl="0" eaLnBrk="1" latinLnBrk="0" hangingPunct="1">
              <a:lnSpc>
                <a:spcPts val="1600"/>
              </a:lnSpc>
              <a:spcBef>
                <a:spcPts val="600"/>
              </a:spcBef>
              <a:buFont typeface="Arial" panose="020B0604020202020204" pitchFamily="34" charset="0"/>
              <a:buNone/>
              <a:defRPr sz="14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400" kern="1200">
                <a:solidFill>
                  <a:srgbClr val="565656"/>
                </a:solidFill>
                <a:latin typeface="+mn-lt"/>
                <a:ea typeface="+mn-ea"/>
                <a:cs typeface="+mn-cs"/>
              </a:defRPr>
            </a:lvl3pPr>
            <a:lvl4pPr marL="1371600" indent="0" algn="l" defTabSz="914400" rtl="0" eaLnBrk="1" latinLnBrk="0" hangingPunct="1">
              <a:lnSpc>
                <a:spcPts val="1600"/>
              </a:lnSpc>
              <a:spcBef>
                <a:spcPts val="600"/>
              </a:spcBef>
              <a:buFont typeface="Arial" panose="020B0604020202020204" pitchFamily="34" charset="0"/>
              <a:buNone/>
              <a:defRPr sz="1400" kern="1200">
                <a:solidFill>
                  <a:srgbClr val="565656"/>
                </a:solidFill>
                <a:latin typeface="+mn-lt"/>
                <a:ea typeface="+mn-ea"/>
                <a:cs typeface="+mn-cs"/>
              </a:defRPr>
            </a:lvl4pPr>
            <a:lvl5pPr marL="1828800" indent="0" algn="l" defTabSz="914400" rtl="0" eaLnBrk="1" latinLnBrk="0" hangingPunct="1">
              <a:lnSpc>
                <a:spcPts val="1600"/>
              </a:lnSpc>
              <a:spcBef>
                <a:spcPts val="600"/>
              </a:spcBef>
              <a:buFont typeface="Arial" panose="020B0604020202020204" pitchFamily="34" charset="0"/>
              <a:buNone/>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MA" sz="1800" dirty="0">
                <a:solidFill>
                  <a:srgbClr val="007842"/>
                </a:solidFill>
              </a:rPr>
              <a:t>Cloud privé </a:t>
            </a:r>
            <a:endParaRPr lang="fr-FR" sz="1800" dirty="0">
              <a:solidFill>
                <a:srgbClr val="007842"/>
              </a:solidFill>
            </a:endParaRPr>
          </a:p>
        </p:txBody>
      </p:sp>
    </p:spTree>
    <p:extLst>
      <p:ext uri="{BB962C8B-B14F-4D97-AF65-F5344CB8AC3E}">
        <p14:creationId xmlns:p14="http://schemas.microsoft.com/office/powerpoint/2010/main" val="224689278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Communication entre </a:t>
            </a:r>
            <a:r>
              <a:rPr lang="fr-FR" b="1" i="1" dirty="0" err="1">
                <a:solidFill>
                  <a:srgbClr val="0070C0"/>
                </a:solidFill>
              </a:rPr>
              <a:t>microservces</a:t>
            </a:r>
            <a:r>
              <a:rPr lang="fr-FR" b="1" i="1" dirty="0">
                <a:solidFill>
                  <a:srgbClr val="0070C0"/>
                </a:solidFill>
              </a:rPr>
              <a:t> </a:t>
            </a:r>
          </a:p>
          <a:p>
            <a:pPr>
              <a:tabLst>
                <a:tab pos="2422525" algn="l"/>
              </a:tabLst>
            </a:pPr>
            <a:r>
              <a:rPr lang="fr-FR" b="1" i="1" dirty="0">
                <a:solidFill>
                  <a:srgbClr val="0070C0"/>
                </a:solidFill>
              </a:rPr>
              <a:t>avec </a:t>
            </a:r>
            <a:r>
              <a:rPr lang="fr-FR" b="1" i="1" dirty="0" err="1">
                <a:solidFill>
                  <a:srgbClr val="0070C0"/>
                </a:solidFill>
              </a:rPr>
              <a:t>Rabbitmq</a:t>
            </a:r>
            <a:r>
              <a:rPr lang="fr-FR" b="1" i="1" dirty="0">
                <a:solidFill>
                  <a:srgbClr val="0070C0"/>
                </a:solidFill>
              </a:rPr>
              <a: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552074"/>
            <a:ext cx="10526713" cy="43446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solidFill>
                  <a:srgbClr val="0070C0"/>
                </a:solidFill>
              </a:rPr>
              <a:t>Principe de base de </a:t>
            </a:r>
            <a:r>
              <a:rPr lang="fr-FR" sz="1600" b="1" dirty="0" err="1">
                <a:solidFill>
                  <a:srgbClr val="0070C0"/>
                </a:solidFill>
              </a:rPr>
              <a:t>RabbitMQ</a:t>
            </a:r>
            <a:r>
              <a:rPr lang="fr-FR" sz="1600" b="1" dirty="0"/>
              <a:t> </a:t>
            </a:r>
          </a:p>
          <a:p>
            <a:pPr marL="285750" indent="-285750">
              <a:buFont typeface="Arial" panose="020B0604020202020204" pitchFamily="34" charset="0"/>
              <a:buChar char="•"/>
            </a:pPr>
            <a:r>
              <a:rPr lang="fr-FR" sz="1600" b="1" dirty="0" err="1"/>
              <a:t>RabbitMQ</a:t>
            </a:r>
            <a:r>
              <a:rPr lang="fr-FR" sz="1600" dirty="0"/>
              <a:t> est un </a:t>
            </a:r>
            <a:r>
              <a:rPr lang="fr-FR" sz="1600" b="1" dirty="0"/>
              <a:t>message broker </a:t>
            </a:r>
            <a:r>
              <a:rPr lang="fr-FR" sz="1600" dirty="0"/>
              <a:t>(agents de messages), son rôle est de transporter et de router les messages depuis les </a:t>
            </a:r>
            <a:r>
              <a:rPr lang="fr-FR" sz="1600" b="1" dirty="0" err="1"/>
              <a:t>publishers</a:t>
            </a:r>
            <a:r>
              <a:rPr lang="fr-FR" sz="1600" dirty="0"/>
              <a:t> vers les </a:t>
            </a:r>
            <a:r>
              <a:rPr lang="fr-FR" sz="1600" b="1" dirty="0" err="1"/>
              <a:t>consumers</a:t>
            </a:r>
            <a:r>
              <a:rPr lang="fr-FR" sz="1600" dirty="0"/>
              <a:t>. </a:t>
            </a:r>
          </a:p>
          <a:p>
            <a:pPr marL="285750" indent="-285750">
              <a:buFont typeface="Arial" panose="020B0604020202020204" pitchFamily="34" charset="0"/>
              <a:buChar char="•"/>
            </a:pPr>
            <a:r>
              <a:rPr lang="fr-FR" sz="1600" dirty="0"/>
              <a:t>Dans ce modèle, les services client sont représentées par les termes </a:t>
            </a:r>
            <a:r>
              <a:rPr lang="fr-FR" sz="1600" b="1" dirty="0"/>
              <a:t>producteur</a:t>
            </a:r>
            <a:r>
              <a:rPr lang="fr-FR" sz="1600" dirty="0"/>
              <a:t> et </a:t>
            </a:r>
            <a:r>
              <a:rPr lang="fr-FR" sz="1600" b="1" dirty="0"/>
              <a:t>consommateur</a:t>
            </a:r>
            <a:r>
              <a:rPr lang="fr-FR" sz="1600" dirty="0"/>
              <a:t>. </a:t>
            </a:r>
          </a:p>
          <a:p>
            <a:pPr marL="285750" indent="-285750">
              <a:buFont typeface="Arial" panose="020B0604020202020204" pitchFamily="34" charset="0"/>
              <a:buChar char="•"/>
            </a:pPr>
            <a:r>
              <a:rPr lang="fr-FR" sz="1600" dirty="0"/>
              <a:t>Le rôle du </a:t>
            </a:r>
            <a:r>
              <a:rPr lang="fr-FR" sz="1600" b="1" dirty="0"/>
              <a:t>producteur</a:t>
            </a:r>
            <a:r>
              <a:rPr lang="fr-FR" sz="1600" dirty="0"/>
              <a:t> est d'envoyer un message au broker à destination du consommateur, on dit qu'il publie </a:t>
            </a:r>
            <a:r>
              <a:rPr lang="fr-FR" sz="1600" i="1" dirty="0"/>
              <a:t>(</a:t>
            </a:r>
            <a:r>
              <a:rPr lang="fr-FR" sz="1600" i="1" dirty="0" err="1"/>
              <a:t>publish</a:t>
            </a:r>
            <a:r>
              <a:rPr lang="fr-FR" sz="1600" i="1" dirty="0"/>
              <a:t>). </a:t>
            </a:r>
          </a:p>
          <a:p>
            <a:pPr marL="285750" indent="-285750">
              <a:buFont typeface="Arial" panose="020B0604020202020204" pitchFamily="34" charset="0"/>
              <a:buChar char="•"/>
            </a:pPr>
            <a:r>
              <a:rPr lang="fr-FR" sz="1600" dirty="0"/>
              <a:t>Le rôle du </a:t>
            </a:r>
            <a:r>
              <a:rPr lang="fr-FR" sz="1600" b="1" dirty="0"/>
              <a:t>consommateur</a:t>
            </a:r>
            <a:r>
              <a:rPr lang="fr-FR" sz="1600" dirty="0"/>
              <a:t> est de recevoir un message à partir du broker, on dit qu'il consomme </a:t>
            </a:r>
            <a:r>
              <a:rPr lang="fr-FR" sz="1600" i="1" dirty="0"/>
              <a:t>(consume). </a:t>
            </a:r>
          </a:p>
          <a:p>
            <a:pPr marL="285750" indent="-285750">
              <a:buFont typeface="Arial" panose="020B0604020202020204" pitchFamily="34" charset="0"/>
              <a:buChar char="•"/>
            </a:pPr>
            <a:r>
              <a:rPr lang="fr-FR" sz="1600" dirty="0"/>
              <a:t>Le rôle du </a:t>
            </a:r>
            <a:r>
              <a:rPr lang="fr-FR" sz="1600" b="1" dirty="0"/>
              <a:t>broker</a:t>
            </a:r>
            <a:r>
              <a:rPr lang="fr-FR" sz="1600" dirty="0"/>
              <a:t> est de recevoir les messages envoyés et de les livrer aux destinataires spécifiés.</a:t>
            </a:r>
          </a:p>
        </p:txBody>
      </p:sp>
      <p:pic>
        <p:nvPicPr>
          <p:cNvPr id="1028" name="Picture 4" descr="RabbitMQ workflow tutorial">
            <a:extLst>
              <a:ext uri="{FF2B5EF4-FFF2-40B4-BE49-F238E27FC236}">
                <a16:creationId xmlns:a16="http://schemas.microsoft.com/office/drawing/2014/main" id="{BC9B5CE5-D4C5-75C0-F6B6-69DB68C70D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254" y="4279110"/>
            <a:ext cx="9785491" cy="134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57582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Communication entre </a:t>
            </a:r>
            <a:r>
              <a:rPr lang="fr-FR" b="1" i="1" dirty="0" err="1">
                <a:solidFill>
                  <a:srgbClr val="0070C0"/>
                </a:solidFill>
              </a:rPr>
              <a:t>microservces</a:t>
            </a:r>
            <a:r>
              <a:rPr lang="fr-FR" b="1" i="1" dirty="0">
                <a:solidFill>
                  <a:srgbClr val="0070C0"/>
                </a:solidFill>
              </a:rPr>
              <a:t> </a:t>
            </a:r>
          </a:p>
          <a:p>
            <a:pPr>
              <a:tabLst>
                <a:tab pos="2422525" algn="l"/>
              </a:tabLst>
            </a:pPr>
            <a:r>
              <a:rPr lang="fr-FR" b="1" i="1" dirty="0">
                <a:solidFill>
                  <a:srgbClr val="0070C0"/>
                </a:solidFill>
              </a:rPr>
              <a:t>avec </a:t>
            </a:r>
            <a:r>
              <a:rPr lang="fr-FR" b="1" i="1" dirty="0" err="1">
                <a:solidFill>
                  <a:srgbClr val="0070C0"/>
                </a:solidFill>
              </a:rPr>
              <a:t>Rabbitmq</a:t>
            </a:r>
            <a:r>
              <a:rPr lang="fr-FR" b="1" i="1" dirty="0">
                <a:solidFill>
                  <a:srgbClr val="0070C0"/>
                </a:solidFill>
              </a:rPr>
              <a: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552074"/>
            <a:ext cx="10526713" cy="43446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solidFill>
                  <a:srgbClr val="0070C0"/>
                </a:solidFill>
              </a:rPr>
              <a:t>Principe de base de </a:t>
            </a:r>
            <a:r>
              <a:rPr lang="fr-FR" sz="1600" b="1" dirty="0" err="1">
                <a:solidFill>
                  <a:srgbClr val="0070C0"/>
                </a:solidFill>
              </a:rPr>
              <a:t>RabbitMQ</a:t>
            </a:r>
            <a:r>
              <a:rPr lang="fr-FR" sz="1600" b="1" dirty="0"/>
              <a:t> </a:t>
            </a:r>
          </a:p>
          <a:p>
            <a:pPr>
              <a:lnSpc>
                <a:spcPct val="150000"/>
              </a:lnSpc>
            </a:pPr>
            <a:r>
              <a:rPr lang="fr-FR" sz="1600" dirty="0"/>
              <a:t>L’avantage de </a:t>
            </a:r>
            <a:r>
              <a:rPr lang="fr-FR" sz="1600" dirty="0" err="1"/>
              <a:t>RabbitMQ</a:t>
            </a:r>
            <a:r>
              <a:rPr lang="fr-FR" sz="1600" dirty="0"/>
              <a:t> réside dans le fait que le </a:t>
            </a:r>
            <a:r>
              <a:rPr lang="fr-FR" sz="1600" b="1" dirty="0"/>
              <a:t>producteur</a:t>
            </a:r>
            <a:r>
              <a:rPr lang="fr-FR" sz="1600" dirty="0"/>
              <a:t> du message n’a pas à effectuer personnellement l’envoi. Le message </a:t>
            </a:r>
            <a:r>
              <a:rPr lang="fr-FR" sz="1600" b="1" dirty="0"/>
              <a:t>broker</a:t>
            </a:r>
            <a:r>
              <a:rPr lang="fr-FR" sz="1600" dirty="0"/>
              <a:t> reçoit le message et donne ainsi la possibilité au producteur de commencer une nouvelle tâche. L’émetteur n’est pas obligé d’attendre que le destinataire reçoive le message. </a:t>
            </a:r>
          </a:p>
          <a:p>
            <a:pPr>
              <a:lnSpc>
                <a:spcPct val="150000"/>
              </a:lnSpc>
            </a:pPr>
            <a:r>
              <a:rPr lang="fr-FR" sz="1600" dirty="0"/>
              <a:t>Dans le cadre de cette procédure, le message est placé dans la </a:t>
            </a:r>
            <a:r>
              <a:rPr lang="fr-FR" sz="1600" b="1" dirty="0"/>
              <a:t>file d’attente </a:t>
            </a:r>
            <a:r>
              <a:rPr lang="fr-FR" sz="1600" dirty="0"/>
              <a:t>avant d’être récupéré par le </a:t>
            </a:r>
            <a:r>
              <a:rPr lang="fr-FR" sz="1600" b="1" dirty="0"/>
              <a:t>consommateur</a:t>
            </a:r>
            <a:r>
              <a:rPr lang="fr-FR" sz="1600" dirty="0"/>
              <a:t>. À cet instant, l’émetteur est déjà occupé à une nouvelle tâche. </a:t>
            </a:r>
          </a:p>
          <a:p>
            <a:pPr>
              <a:lnSpc>
                <a:spcPct val="150000"/>
              </a:lnSpc>
            </a:pPr>
            <a:r>
              <a:rPr lang="fr-FR" sz="1600" dirty="0"/>
              <a:t>=&gt; Il s’agit donc d’une procédure </a:t>
            </a:r>
            <a:r>
              <a:rPr lang="fr-FR" sz="1600" b="1" dirty="0"/>
              <a:t>asynchrone</a:t>
            </a:r>
            <a:r>
              <a:rPr lang="fr-FR" sz="1600" dirty="0"/>
              <a:t> : l’émetteur et le destinataire n’ont pas à agir au même rythme.</a:t>
            </a:r>
          </a:p>
        </p:txBody>
      </p:sp>
    </p:spTree>
    <p:extLst>
      <p:ext uri="{BB962C8B-B14F-4D97-AF65-F5344CB8AC3E}">
        <p14:creationId xmlns:p14="http://schemas.microsoft.com/office/powerpoint/2010/main" val="45005774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Communication entre </a:t>
            </a:r>
            <a:r>
              <a:rPr lang="fr-FR" b="1" i="1" dirty="0" err="1">
                <a:solidFill>
                  <a:srgbClr val="0070C0"/>
                </a:solidFill>
              </a:rPr>
              <a:t>microservces</a:t>
            </a:r>
            <a:r>
              <a:rPr lang="fr-FR" b="1" i="1" dirty="0">
                <a:solidFill>
                  <a:srgbClr val="0070C0"/>
                </a:solidFill>
              </a:rPr>
              <a:t> </a:t>
            </a:r>
          </a:p>
          <a:p>
            <a:pPr>
              <a:tabLst>
                <a:tab pos="2422525" algn="l"/>
              </a:tabLst>
            </a:pPr>
            <a:r>
              <a:rPr lang="fr-FR" b="1" i="1" dirty="0">
                <a:solidFill>
                  <a:srgbClr val="0070C0"/>
                </a:solidFill>
              </a:rPr>
              <a:t>avec </a:t>
            </a:r>
            <a:r>
              <a:rPr lang="fr-FR" b="1" i="1" dirty="0" err="1">
                <a:solidFill>
                  <a:srgbClr val="0070C0"/>
                </a:solidFill>
              </a:rPr>
              <a:t>Rabbitmq</a:t>
            </a:r>
            <a:r>
              <a:rPr lang="fr-FR" b="1" i="1" dirty="0">
                <a:solidFill>
                  <a:srgbClr val="0070C0"/>
                </a:solidFill>
              </a:rPr>
              <a: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552074"/>
            <a:ext cx="10526713" cy="43446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solidFill>
                  <a:srgbClr val="0070C0"/>
                </a:solidFill>
              </a:rPr>
              <a:t>Installation du serveur </a:t>
            </a:r>
            <a:r>
              <a:rPr lang="fr-FR" sz="1600" b="1" dirty="0" err="1">
                <a:solidFill>
                  <a:srgbClr val="0070C0"/>
                </a:solidFill>
              </a:rPr>
              <a:t>RabbitMQ</a:t>
            </a:r>
            <a:endParaRPr lang="fr-FR" sz="1600" b="1" dirty="0">
              <a:solidFill>
                <a:srgbClr val="0070C0"/>
              </a:solidFill>
            </a:endParaRPr>
          </a:p>
          <a:p>
            <a:r>
              <a:rPr lang="fr-FR" sz="1600" dirty="0"/>
              <a:t>On peut installer </a:t>
            </a:r>
            <a:r>
              <a:rPr lang="fr-FR" sz="1600" dirty="0" err="1"/>
              <a:t>RabbitMQ</a:t>
            </a:r>
            <a:r>
              <a:rPr lang="fr-FR" sz="1600" dirty="0"/>
              <a:t> sur n’importe quel système d’exploitation, il suffit de suivre la documentation officielle : </a:t>
            </a:r>
          </a:p>
          <a:p>
            <a:r>
              <a:rPr lang="fr-FR" sz="1600" i="1" u="sng" dirty="0">
                <a:hlinkClick r:id="rId4"/>
              </a:rPr>
              <a:t>https://www.rabbitmq.com/download.html</a:t>
            </a:r>
            <a:endParaRPr lang="fr-FR" sz="1600" i="1" u="sng" dirty="0"/>
          </a:p>
          <a:p>
            <a:r>
              <a:rPr lang="fr-FR" sz="1600" b="1" u="sng" dirty="0"/>
              <a:t>-</a:t>
            </a:r>
            <a:r>
              <a:rPr lang="en-US" sz="1600" b="1" u="sng" dirty="0"/>
              <a:t>&gt; </a:t>
            </a:r>
            <a:r>
              <a:rPr lang="fr-FR" sz="1600" b="1" u="sng" dirty="0"/>
              <a:t>Installation sous Windows: </a:t>
            </a:r>
          </a:p>
          <a:p>
            <a:r>
              <a:rPr lang="fr-FR" sz="1600" i="1" dirty="0"/>
              <a:t>- Prérequis</a:t>
            </a:r>
            <a:r>
              <a:rPr lang="fr-FR" sz="1600" b="1" dirty="0">
                <a:solidFill>
                  <a:srgbClr val="0070C0"/>
                </a:solidFill>
              </a:rPr>
              <a:t>: </a:t>
            </a:r>
          </a:p>
          <a:p>
            <a:pPr lvl="1"/>
            <a:r>
              <a:rPr lang="fr-FR" sz="1600" dirty="0"/>
              <a:t>Avant d’installer </a:t>
            </a:r>
            <a:r>
              <a:rPr lang="fr-FR" sz="1600" dirty="0" err="1"/>
              <a:t>RabbitMQ</a:t>
            </a:r>
            <a:r>
              <a:rPr lang="fr-FR" sz="1600" dirty="0"/>
              <a:t>, il faut, tout d’abord, installer </a:t>
            </a:r>
            <a:r>
              <a:rPr lang="fr-FR" sz="1600" b="1" dirty="0"/>
              <a:t>Erlang</a:t>
            </a:r>
            <a:r>
              <a:rPr lang="fr-FR" sz="1600" dirty="0"/>
              <a:t> (64 bits) en tant qu’Administrateur. </a:t>
            </a:r>
          </a:p>
          <a:p>
            <a:pPr lvl="1"/>
            <a:r>
              <a:rPr lang="fr-FR" sz="1600" dirty="0"/>
              <a:t>Erlang peut être téléchargé à partir de ce lien:  </a:t>
            </a:r>
            <a:r>
              <a:rPr lang="fr-FR" sz="1600" dirty="0">
                <a:hlinkClick r:id="rId5"/>
              </a:rPr>
              <a:t>https://erlang.org/download/otp_versions_tree.html</a:t>
            </a:r>
            <a:r>
              <a:rPr lang="fr-FR" sz="1600" dirty="0"/>
              <a:t> (</a:t>
            </a:r>
            <a:r>
              <a:rPr lang="fr-FR" sz="1600" dirty="0">
                <a:hlinkClick r:id="rId6"/>
              </a:rPr>
              <a:t>Lien direct</a:t>
            </a:r>
            <a:r>
              <a:rPr lang="fr-FR" sz="1600" dirty="0"/>
              <a:t>)</a:t>
            </a:r>
          </a:p>
          <a:p>
            <a:pPr marL="285750" indent="-285750">
              <a:buFontTx/>
              <a:buChar char="-"/>
            </a:pPr>
            <a:r>
              <a:rPr lang="fr-FR" sz="1600" dirty="0"/>
              <a:t>Téléchargez le programme d'installation de </a:t>
            </a:r>
            <a:r>
              <a:rPr lang="fr-FR" sz="1600" dirty="0" err="1"/>
              <a:t>RabbitMQ</a:t>
            </a:r>
            <a:r>
              <a:rPr lang="fr-FR" sz="1600" dirty="0"/>
              <a:t>, rabbitmq-server-{version}.exe (</a:t>
            </a:r>
            <a:r>
              <a:rPr lang="fr-FR" sz="1600" dirty="0">
                <a:hlinkClick r:id="rId7"/>
              </a:rPr>
              <a:t>Lien direct</a:t>
            </a:r>
            <a:r>
              <a:rPr lang="fr-FR" sz="1600" dirty="0"/>
              <a:t>) et exécutez-le. </a:t>
            </a:r>
          </a:p>
          <a:p>
            <a:pPr marL="285750" indent="-285750">
              <a:buFontTx/>
              <a:buChar char="-"/>
            </a:pPr>
            <a:r>
              <a:rPr lang="fr-FR" sz="1600" dirty="0"/>
              <a:t>Ce programme installe </a:t>
            </a:r>
            <a:r>
              <a:rPr lang="fr-FR" sz="1600" dirty="0" err="1"/>
              <a:t>RabbitMQ</a:t>
            </a:r>
            <a:r>
              <a:rPr lang="fr-FR" sz="1600" dirty="0"/>
              <a:t> en tant que service Windows et le démarre en utilisant la configuration par défaut.</a:t>
            </a:r>
          </a:p>
          <a:p>
            <a:pPr marL="285750" indent="-285750">
              <a:buFontTx/>
              <a:buChar char="-"/>
            </a:pPr>
            <a:r>
              <a:rPr lang="fr-FR" sz="1600" dirty="0"/>
              <a:t>On peut vérifier l’installation et le démarrage de </a:t>
            </a:r>
            <a:r>
              <a:rPr lang="fr-FR" sz="1600" dirty="0" err="1"/>
              <a:t>RabbitMQ</a:t>
            </a:r>
            <a:r>
              <a:rPr lang="fr-FR" sz="1600" dirty="0"/>
              <a:t> en consultant la liste des services Windows:</a:t>
            </a:r>
          </a:p>
        </p:txBody>
      </p:sp>
      <p:pic>
        <p:nvPicPr>
          <p:cNvPr id="5" name="Image 4">
            <a:extLst>
              <a:ext uri="{FF2B5EF4-FFF2-40B4-BE49-F238E27FC236}">
                <a16:creationId xmlns:a16="http://schemas.microsoft.com/office/drawing/2014/main" id="{0903C26E-2794-0246-F2CD-75A4A9E672F7}"/>
              </a:ext>
            </a:extLst>
          </p:cNvPr>
          <p:cNvPicPr>
            <a:picLocks noChangeAspect="1"/>
          </p:cNvPicPr>
          <p:nvPr/>
        </p:nvPicPr>
        <p:blipFill>
          <a:blip r:embed="rId8"/>
          <a:stretch>
            <a:fillRect/>
          </a:stretch>
        </p:blipFill>
        <p:spPr>
          <a:xfrm>
            <a:off x="2617910" y="5194458"/>
            <a:ext cx="5916490" cy="1317854"/>
          </a:xfrm>
          <a:prstGeom prst="rect">
            <a:avLst/>
          </a:prstGeom>
        </p:spPr>
      </p:pic>
    </p:spTree>
    <p:extLst>
      <p:ext uri="{BB962C8B-B14F-4D97-AF65-F5344CB8AC3E}">
        <p14:creationId xmlns:p14="http://schemas.microsoft.com/office/powerpoint/2010/main" val="79498301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Communication entre </a:t>
            </a:r>
            <a:r>
              <a:rPr lang="fr-FR" b="1" i="1" dirty="0" err="1">
                <a:solidFill>
                  <a:srgbClr val="0070C0"/>
                </a:solidFill>
              </a:rPr>
              <a:t>microservces</a:t>
            </a:r>
            <a:r>
              <a:rPr lang="fr-FR" b="1" i="1" dirty="0">
                <a:solidFill>
                  <a:srgbClr val="0070C0"/>
                </a:solidFill>
              </a:rPr>
              <a:t> </a:t>
            </a:r>
          </a:p>
          <a:p>
            <a:pPr>
              <a:tabLst>
                <a:tab pos="2422525" algn="l"/>
              </a:tabLst>
            </a:pPr>
            <a:r>
              <a:rPr lang="fr-FR" b="1" i="1" dirty="0">
                <a:solidFill>
                  <a:srgbClr val="0070C0"/>
                </a:solidFill>
              </a:rPr>
              <a:t>avec </a:t>
            </a:r>
            <a:r>
              <a:rPr lang="fr-FR" b="1" i="1" dirty="0" err="1">
                <a:solidFill>
                  <a:srgbClr val="0070C0"/>
                </a:solidFill>
              </a:rPr>
              <a:t>Rabbitmq</a:t>
            </a:r>
            <a:r>
              <a:rPr lang="fr-FR" b="1" i="1" dirty="0">
                <a:solidFill>
                  <a:srgbClr val="0070C0"/>
                </a:solidFill>
              </a:rPr>
              <a: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552074"/>
            <a:ext cx="10526713" cy="43446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solidFill>
                  <a:srgbClr val="0070C0"/>
                </a:solidFill>
              </a:rPr>
              <a:t>Installation du serveur </a:t>
            </a:r>
            <a:r>
              <a:rPr lang="fr-FR" sz="1600" b="1" dirty="0" err="1">
                <a:solidFill>
                  <a:srgbClr val="0070C0"/>
                </a:solidFill>
              </a:rPr>
              <a:t>RabbitMQ</a:t>
            </a:r>
            <a:endParaRPr lang="fr-FR" sz="1600" b="1" dirty="0">
              <a:solidFill>
                <a:srgbClr val="0070C0"/>
              </a:solidFill>
            </a:endParaRPr>
          </a:p>
          <a:p>
            <a:r>
              <a:rPr lang="fr-FR" sz="1600" dirty="0" err="1"/>
              <a:t>RabbitMQ</a:t>
            </a:r>
            <a:r>
              <a:rPr lang="fr-FR" sz="1600" dirty="0"/>
              <a:t> offre un plugin de gestion; Ce plugin doit être activé pour qu’il soit fonctionnel ; </a:t>
            </a:r>
          </a:p>
          <a:p>
            <a:r>
              <a:rPr lang="fr-FR" sz="1600" dirty="0"/>
              <a:t>- Pour ceci, il faut accéder à l’application « </a:t>
            </a:r>
            <a:r>
              <a:rPr lang="fr-FR" sz="1600" b="1" dirty="0" err="1"/>
              <a:t>RabbitMQ</a:t>
            </a:r>
            <a:r>
              <a:rPr lang="fr-FR" sz="1600" b="1" dirty="0"/>
              <a:t> Command Prompt </a:t>
            </a:r>
            <a:r>
              <a:rPr lang="fr-FR" sz="1600" dirty="0"/>
              <a:t>» installée :</a:t>
            </a:r>
          </a:p>
          <a:p>
            <a:endParaRPr lang="fr-FR" sz="1600" dirty="0"/>
          </a:p>
          <a:p>
            <a:endParaRPr lang="fr-FR" sz="1600" dirty="0"/>
          </a:p>
          <a:p>
            <a:endParaRPr lang="fr-FR" sz="1600" dirty="0"/>
          </a:p>
          <a:p>
            <a:endParaRPr lang="fr-FR" sz="1600" dirty="0"/>
          </a:p>
          <a:p>
            <a:endParaRPr lang="fr-FR" sz="1600" dirty="0"/>
          </a:p>
          <a:p>
            <a:r>
              <a:rPr lang="fr-FR" sz="1600" dirty="0"/>
              <a:t>- Tapez la commande suivante afin d’activer ledit </a:t>
            </a:r>
            <a:r>
              <a:rPr lang="fr-FR" sz="1600" dirty="0" err="1"/>
              <a:t>pulgin</a:t>
            </a:r>
            <a:r>
              <a:rPr lang="fr-FR" sz="1600" dirty="0"/>
              <a:t> :</a:t>
            </a:r>
          </a:p>
          <a:p>
            <a:endParaRPr lang="fr-FR" sz="1600" dirty="0"/>
          </a:p>
          <a:p>
            <a:endParaRPr lang="fr-FR" sz="1600" dirty="0"/>
          </a:p>
          <a:p>
            <a:pPr marL="177800" indent="-177800">
              <a:buFontTx/>
              <a:buChar char="-"/>
            </a:pPr>
            <a:r>
              <a:rPr lang="fr-FR" sz="1600" dirty="0"/>
              <a:t>Redémarrez le service</a:t>
            </a:r>
          </a:p>
          <a:p>
            <a:endParaRPr lang="fr-FR" sz="1600" dirty="0"/>
          </a:p>
        </p:txBody>
      </p:sp>
      <p:sp>
        <p:nvSpPr>
          <p:cNvPr id="2" name="Rectangle 1">
            <a:extLst>
              <a:ext uri="{FF2B5EF4-FFF2-40B4-BE49-F238E27FC236}">
                <a16:creationId xmlns:a16="http://schemas.microsoft.com/office/drawing/2014/main" id="{991BE0B9-7037-51AB-9390-50F4C7E78E4F}"/>
              </a:ext>
            </a:extLst>
          </p:cNvPr>
          <p:cNvSpPr>
            <a:spLocks noChangeArrowheads="1"/>
          </p:cNvSpPr>
          <p:nvPr/>
        </p:nvSpPr>
        <p:spPr bwMode="auto">
          <a:xfrm>
            <a:off x="1691836" y="4967372"/>
            <a:ext cx="6881266" cy="338554"/>
          </a:xfrm>
          <a:prstGeom prst="rect">
            <a:avLst/>
          </a:prstGeom>
          <a:solidFill>
            <a:srgbClr val="23232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err="1">
                <a:ln>
                  <a:noFill/>
                </a:ln>
                <a:solidFill>
                  <a:srgbClr val="E6E1DC"/>
                </a:solidFill>
                <a:effectLst/>
                <a:latin typeface="Consolas" panose="020B0609020204030204" pitchFamily="49" charset="0"/>
              </a:rPr>
              <a:t>rabbitmq</a:t>
            </a:r>
            <a:r>
              <a:rPr kumimoji="0" lang="fr-FR" altLang="fr-FR" sz="1600" b="0" i="0" u="none" strike="noStrike" cap="none" normalizeH="0" baseline="0" dirty="0">
                <a:ln>
                  <a:noFill/>
                </a:ln>
                <a:solidFill>
                  <a:srgbClr val="E6E1DC"/>
                </a:solidFill>
                <a:effectLst/>
                <a:latin typeface="Consolas" panose="020B0609020204030204" pitchFamily="49" charset="0"/>
              </a:rPr>
              <a:t>-plugins </a:t>
            </a:r>
            <a:r>
              <a:rPr kumimoji="0" lang="fr-FR" altLang="fr-FR" sz="1600" b="0" i="0" u="none" strike="noStrike" cap="none" normalizeH="0" baseline="0" dirty="0">
                <a:ln>
                  <a:noFill/>
                </a:ln>
                <a:solidFill>
                  <a:srgbClr val="6D9CBE"/>
                </a:solidFill>
                <a:effectLst/>
                <a:latin typeface="Consolas" panose="020B0609020204030204" pitchFamily="49" charset="0"/>
              </a:rPr>
              <a:t>enable</a:t>
            </a:r>
            <a:r>
              <a:rPr kumimoji="0" lang="fr-FR" altLang="fr-FR" sz="1600" b="0" i="0" u="none" strike="noStrike" cap="none" normalizeH="0" baseline="0" dirty="0">
                <a:ln>
                  <a:noFill/>
                </a:ln>
                <a:solidFill>
                  <a:srgbClr val="E6E1DC"/>
                </a:solidFill>
                <a:effectLst/>
                <a:latin typeface="Consolas" panose="020B0609020204030204" pitchFamily="49" charset="0"/>
              </a:rPr>
              <a:t> </a:t>
            </a:r>
            <a:r>
              <a:rPr kumimoji="0" lang="fr-FR" altLang="fr-FR" sz="1600" b="0" i="0" u="none" strike="noStrike" cap="none" normalizeH="0" baseline="0" dirty="0" err="1">
                <a:ln>
                  <a:noFill/>
                </a:ln>
                <a:solidFill>
                  <a:srgbClr val="E6E1DC"/>
                </a:solidFill>
                <a:effectLst/>
                <a:latin typeface="Consolas" panose="020B0609020204030204" pitchFamily="49" charset="0"/>
              </a:rPr>
              <a:t>rabbitmq_management</a:t>
            </a:r>
            <a:r>
              <a:rPr kumimoji="0" lang="fr-FR" altLang="fr-FR" sz="1600" b="0" i="0" u="none" strike="noStrike" cap="none" normalizeH="0" baseline="0" dirty="0">
                <a:ln>
                  <a:noFill/>
                </a:ln>
                <a:solidFill>
                  <a:schemeClr val="tx1"/>
                </a:solidFill>
                <a:effectLst/>
                <a:latin typeface="Consolas" panose="020B0609020204030204" pitchFamily="49" charset="0"/>
              </a:rPr>
              <a:t> </a:t>
            </a:r>
          </a:p>
        </p:txBody>
      </p:sp>
      <p:pic>
        <p:nvPicPr>
          <p:cNvPr id="7" name="Image 6">
            <a:extLst>
              <a:ext uri="{FF2B5EF4-FFF2-40B4-BE49-F238E27FC236}">
                <a16:creationId xmlns:a16="http://schemas.microsoft.com/office/drawing/2014/main" id="{E83C811B-2CF6-10D4-C5AA-15AB4657B339}"/>
              </a:ext>
            </a:extLst>
          </p:cNvPr>
          <p:cNvPicPr>
            <a:picLocks noChangeAspect="1"/>
          </p:cNvPicPr>
          <p:nvPr/>
        </p:nvPicPr>
        <p:blipFill>
          <a:blip r:embed="rId4"/>
          <a:stretch>
            <a:fillRect/>
          </a:stretch>
        </p:blipFill>
        <p:spPr>
          <a:xfrm>
            <a:off x="4367768" y="2714431"/>
            <a:ext cx="3456464" cy="1809446"/>
          </a:xfrm>
          <a:prstGeom prst="rect">
            <a:avLst/>
          </a:prstGeom>
        </p:spPr>
      </p:pic>
    </p:spTree>
    <p:extLst>
      <p:ext uri="{BB962C8B-B14F-4D97-AF65-F5344CB8AC3E}">
        <p14:creationId xmlns:p14="http://schemas.microsoft.com/office/powerpoint/2010/main" val="427047046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Communication entre </a:t>
            </a:r>
            <a:r>
              <a:rPr lang="fr-FR" b="1" i="1" dirty="0" err="1">
                <a:solidFill>
                  <a:srgbClr val="0070C0"/>
                </a:solidFill>
              </a:rPr>
              <a:t>microservces</a:t>
            </a:r>
            <a:r>
              <a:rPr lang="fr-FR" b="1" i="1" dirty="0">
                <a:solidFill>
                  <a:srgbClr val="0070C0"/>
                </a:solidFill>
              </a:rPr>
              <a:t> </a:t>
            </a:r>
          </a:p>
          <a:p>
            <a:pPr>
              <a:tabLst>
                <a:tab pos="2422525" algn="l"/>
              </a:tabLst>
            </a:pPr>
            <a:r>
              <a:rPr lang="fr-FR" b="1" i="1" dirty="0">
                <a:solidFill>
                  <a:srgbClr val="0070C0"/>
                </a:solidFill>
              </a:rPr>
              <a:t>avec </a:t>
            </a:r>
            <a:r>
              <a:rPr lang="fr-FR" b="1" i="1" dirty="0" err="1">
                <a:solidFill>
                  <a:srgbClr val="0070C0"/>
                </a:solidFill>
              </a:rPr>
              <a:t>Rabbitmq</a:t>
            </a:r>
            <a:r>
              <a:rPr lang="fr-FR" b="1" i="1" dirty="0">
                <a:solidFill>
                  <a:srgbClr val="0070C0"/>
                </a:solidFill>
              </a:rPr>
              <a: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552074"/>
            <a:ext cx="10526713" cy="47386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solidFill>
                  <a:srgbClr val="0070C0"/>
                </a:solidFill>
              </a:rPr>
              <a:t>Installation du serveur </a:t>
            </a:r>
            <a:r>
              <a:rPr lang="fr-FR" sz="1600" b="1" dirty="0" err="1">
                <a:solidFill>
                  <a:srgbClr val="0070C0"/>
                </a:solidFill>
              </a:rPr>
              <a:t>RabbitMQ</a:t>
            </a:r>
            <a:endParaRPr lang="fr-FR" sz="1600" b="1" dirty="0">
              <a:solidFill>
                <a:srgbClr val="0070C0"/>
              </a:solidFill>
            </a:endParaRPr>
          </a:p>
          <a:p>
            <a:pPr marL="177800" indent="-177800">
              <a:buFontTx/>
              <a:buChar char="-"/>
            </a:pPr>
            <a:r>
              <a:rPr lang="fr-FR" sz="1600" dirty="0"/>
              <a:t>L'interface utilisateur de gestion est accessible à l'aide d'un navigateur Web à l' adresse http:// {</a:t>
            </a:r>
            <a:r>
              <a:rPr lang="fr-FR" sz="1600" dirty="0" err="1"/>
              <a:t>node-hostname</a:t>
            </a:r>
            <a:r>
              <a:rPr lang="fr-FR" sz="1600" dirty="0"/>
              <a:t>} :15672/</a:t>
            </a:r>
          </a:p>
          <a:p>
            <a:r>
              <a:rPr lang="fr-FR" sz="1600" dirty="0"/>
              <a:t>Pour notre cas, on peut utiliser : </a:t>
            </a:r>
            <a:r>
              <a:rPr lang="fr-FR" sz="1600" b="1" dirty="0"/>
              <a:t>http://localhost: :15672 </a:t>
            </a:r>
          </a:p>
          <a:p>
            <a:endParaRPr lang="fr-FR" sz="1600" dirty="0"/>
          </a:p>
          <a:p>
            <a:endParaRPr lang="fr-FR" sz="1600" dirty="0"/>
          </a:p>
          <a:p>
            <a:endParaRPr lang="fr-FR" sz="1600" dirty="0"/>
          </a:p>
          <a:p>
            <a:endParaRPr lang="fr-FR" sz="1600" dirty="0"/>
          </a:p>
          <a:p>
            <a:endParaRPr lang="fr-FR" sz="1600" dirty="0"/>
          </a:p>
          <a:p>
            <a:endParaRPr lang="fr-FR" sz="1600" dirty="0"/>
          </a:p>
          <a:p>
            <a:endParaRPr lang="fr-FR" sz="1600" dirty="0"/>
          </a:p>
          <a:p>
            <a:r>
              <a:rPr lang="fr-FR" sz="1600" dirty="0"/>
              <a:t>Par défaut :</a:t>
            </a:r>
          </a:p>
          <a:p>
            <a:pPr lvl="1">
              <a:spcBef>
                <a:spcPts val="0"/>
              </a:spcBef>
            </a:pPr>
            <a:r>
              <a:rPr lang="fr-FR" sz="1600" dirty="0" err="1"/>
              <a:t>Username</a:t>
            </a:r>
            <a:r>
              <a:rPr lang="fr-FR" sz="1600" dirty="0"/>
              <a:t>: </a:t>
            </a:r>
            <a:r>
              <a:rPr lang="fr-FR" sz="1600" dirty="0" err="1"/>
              <a:t>guest</a:t>
            </a:r>
            <a:endParaRPr lang="fr-FR" sz="1600" dirty="0"/>
          </a:p>
          <a:p>
            <a:pPr lvl="1">
              <a:spcBef>
                <a:spcPts val="0"/>
              </a:spcBef>
            </a:pPr>
            <a:r>
              <a:rPr lang="fr-FR" sz="1600" dirty="0" err="1"/>
              <a:t>Password</a:t>
            </a:r>
            <a:r>
              <a:rPr lang="fr-FR" sz="1600" dirty="0"/>
              <a:t>: </a:t>
            </a:r>
            <a:r>
              <a:rPr lang="fr-FR" sz="1600" dirty="0" err="1"/>
              <a:t>guest</a:t>
            </a:r>
            <a:endParaRPr lang="fr-FR" sz="1600" dirty="0"/>
          </a:p>
          <a:p>
            <a:endParaRPr lang="fr-FR" sz="1600" dirty="0"/>
          </a:p>
          <a:p>
            <a:endParaRPr lang="fr-FR" sz="1600" dirty="0"/>
          </a:p>
        </p:txBody>
      </p:sp>
      <p:pic>
        <p:nvPicPr>
          <p:cNvPr id="6" name="Image 5">
            <a:extLst>
              <a:ext uri="{FF2B5EF4-FFF2-40B4-BE49-F238E27FC236}">
                <a16:creationId xmlns:a16="http://schemas.microsoft.com/office/drawing/2014/main" id="{681FE96A-4078-8433-5812-18DEF3C9FA94}"/>
              </a:ext>
            </a:extLst>
          </p:cNvPr>
          <p:cNvPicPr>
            <a:picLocks noChangeAspect="1"/>
          </p:cNvPicPr>
          <p:nvPr/>
        </p:nvPicPr>
        <p:blipFill rotWithShape="1">
          <a:blip r:embed="rId4"/>
          <a:srcRect r="1747" b="6591"/>
          <a:stretch/>
        </p:blipFill>
        <p:spPr>
          <a:xfrm>
            <a:off x="5221940" y="2987543"/>
            <a:ext cx="6176840" cy="3303190"/>
          </a:xfrm>
          <a:prstGeom prst="rect">
            <a:avLst/>
          </a:prstGeom>
        </p:spPr>
      </p:pic>
      <p:pic>
        <p:nvPicPr>
          <p:cNvPr id="9" name="Image 8">
            <a:extLst>
              <a:ext uri="{FF2B5EF4-FFF2-40B4-BE49-F238E27FC236}">
                <a16:creationId xmlns:a16="http://schemas.microsoft.com/office/drawing/2014/main" id="{156892D1-8857-078A-AF3C-A34587FD9BE9}"/>
              </a:ext>
            </a:extLst>
          </p:cNvPr>
          <p:cNvPicPr>
            <a:picLocks noChangeAspect="1"/>
          </p:cNvPicPr>
          <p:nvPr/>
        </p:nvPicPr>
        <p:blipFill rotWithShape="1">
          <a:blip r:embed="rId5"/>
          <a:srcRect l="34653" t="28605" r="31597"/>
          <a:stretch/>
        </p:blipFill>
        <p:spPr>
          <a:xfrm>
            <a:off x="678264" y="3457072"/>
            <a:ext cx="4114800" cy="1582208"/>
          </a:xfrm>
          <a:prstGeom prst="rect">
            <a:avLst/>
          </a:prstGeom>
        </p:spPr>
      </p:pic>
      <p:sp>
        <p:nvSpPr>
          <p:cNvPr id="11" name="Flèche : droite 10">
            <a:extLst>
              <a:ext uri="{FF2B5EF4-FFF2-40B4-BE49-F238E27FC236}">
                <a16:creationId xmlns:a16="http://schemas.microsoft.com/office/drawing/2014/main" id="{530C199D-52D5-07D0-0F9E-5968F650F40F}"/>
              </a:ext>
            </a:extLst>
          </p:cNvPr>
          <p:cNvSpPr/>
          <p:nvPr/>
        </p:nvSpPr>
        <p:spPr>
          <a:xfrm>
            <a:off x="4862506" y="4174067"/>
            <a:ext cx="322796" cy="203200"/>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5516493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Communication entre </a:t>
            </a:r>
            <a:r>
              <a:rPr lang="fr-FR" b="1" i="1" dirty="0" err="1">
                <a:solidFill>
                  <a:srgbClr val="0070C0"/>
                </a:solidFill>
              </a:rPr>
              <a:t>microservces</a:t>
            </a:r>
            <a:r>
              <a:rPr lang="fr-FR" b="1" i="1" dirty="0">
                <a:solidFill>
                  <a:srgbClr val="0070C0"/>
                </a:solidFill>
              </a:rPr>
              <a:t> </a:t>
            </a:r>
          </a:p>
          <a:p>
            <a:pPr>
              <a:tabLst>
                <a:tab pos="2422525" algn="l"/>
              </a:tabLst>
            </a:pPr>
            <a:r>
              <a:rPr lang="fr-FR" b="1" i="1" dirty="0">
                <a:solidFill>
                  <a:srgbClr val="0070C0"/>
                </a:solidFill>
              </a:rPr>
              <a:t>avec </a:t>
            </a:r>
            <a:r>
              <a:rPr lang="fr-FR" b="1" i="1" dirty="0" err="1">
                <a:solidFill>
                  <a:srgbClr val="0070C0"/>
                </a:solidFill>
              </a:rPr>
              <a:t>Rabbitmq</a:t>
            </a:r>
            <a:r>
              <a:rPr lang="fr-FR" b="1" i="1" dirty="0">
                <a:solidFill>
                  <a:srgbClr val="0070C0"/>
                </a:solidFill>
              </a:rPr>
              <a: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552074"/>
            <a:ext cx="10526713" cy="43446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solidFill>
                  <a:srgbClr val="0070C0"/>
                </a:solidFill>
              </a:rPr>
              <a:t>Installation du module client </a:t>
            </a:r>
            <a:r>
              <a:rPr lang="fr-FR" sz="1600" b="1" dirty="0" err="1">
                <a:solidFill>
                  <a:srgbClr val="0070C0"/>
                </a:solidFill>
              </a:rPr>
              <a:t>amqplib</a:t>
            </a:r>
            <a:r>
              <a:rPr lang="fr-FR" sz="1600" b="1" dirty="0">
                <a:solidFill>
                  <a:srgbClr val="0070C0"/>
                </a:solidFill>
              </a:rPr>
              <a:t> avec </a:t>
            </a:r>
            <a:r>
              <a:rPr lang="fr-FR" sz="1600" b="1" dirty="0" err="1">
                <a:solidFill>
                  <a:srgbClr val="0070C0"/>
                </a:solidFill>
              </a:rPr>
              <a:t>npm</a:t>
            </a:r>
            <a:r>
              <a:rPr lang="fr-FR" sz="1600" b="1" dirty="0">
                <a:solidFill>
                  <a:srgbClr val="0070C0"/>
                </a:solidFill>
              </a:rPr>
              <a:t> </a:t>
            </a:r>
          </a:p>
          <a:p>
            <a:pPr marL="285750" indent="-285750">
              <a:buFontTx/>
              <a:buChar char="-"/>
            </a:pPr>
            <a:r>
              <a:rPr lang="fr-FR" sz="1600" b="1" dirty="0" err="1"/>
              <a:t>amqplib</a:t>
            </a:r>
            <a:r>
              <a:rPr lang="fr-FR" sz="1600" dirty="0"/>
              <a:t> est une bibliothèque Node .</a:t>
            </a:r>
            <a:r>
              <a:rPr lang="fr-FR" sz="1600" dirty="0" err="1"/>
              <a:t>js</a:t>
            </a:r>
            <a:r>
              <a:rPr lang="fr-FR" sz="1600" dirty="0"/>
              <a:t> qui implémente les mécanismes nécessaires pour créer des clients AMQP.</a:t>
            </a:r>
          </a:p>
          <a:p>
            <a:pPr marL="285750" indent="-285750">
              <a:buFontTx/>
              <a:buChar char="-"/>
            </a:pPr>
            <a:r>
              <a:rPr lang="fr-FR" sz="1600" dirty="0"/>
              <a:t>Pour installer cette dépendance, il suffit d’exécuter cette commande: </a:t>
            </a:r>
            <a:r>
              <a:rPr lang="fr-FR" sz="1600" b="1" dirty="0" err="1">
                <a:latin typeface="Consolas" panose="020B0609020204030204" pitchFamily="49" charset="0"/>
              </a:rPr>
              <a:t>npm</a:t>
            </a:r>
            <a:r>
              <a:rPr lang="fr-FR" sz="1600" b="1" dirty="0">
                <a:latin typeface="Consolas" panose="020B0609020204030204" pitchFamily="49" charset="0"/>
              </a:rPr>
              <a:t> i </a:t>
            </a:r>
            <a:r>
              <a:rPr lang="fr-FR" sz="1600" b="1" dirty="0" err="1">
                <a:latin typeface="Consolas" panose="020B0609020204030204" pitchFamily="49" charset="0"/>
              </a:rPr>
              <a:t>amqplib</a:t>
            </a:r>
            <a:endParaRPr lang="fr-FR" sz="1600" b="1" dirty="0">
              <a:latin typeface="Consolas" panose="020B0609020204030204" pitchFamily="49" charset="0"/>
            </a:endParaRPr>
          </a:p>
          <a:p>
            <a:pPr marL="285750" indent="-285750">
              <a:buFontTx/>
              <a:buChar char="-"/>
            </a:pPr>
            <a:r>
              <a:rPr lang="fr-FR" sz="1600" dirty="0">
                <a:latin typeface="+mj-lt"/>
              </a:rPr>
              <a:t>On peut vérifier l’installation et la version installé du package sous </a:t>
            </a:r>
            <a:r>
              <a:rPr lang="fr-FR" sz="1600" dirty="0" err="1">
                <a:latin typeface="+mj-lt"/>
              </a:rPr>
              <a:t>package.json</a:t>
            </a:r>
            <a:r>
              <a:rPr lang="fr-FR" sz="1600" dirty="0">
                <a:latin typeface="+mj-lt"/>
              </a:rPr>
              <a:t> :</a:t>
            </a:r>
          </a:p>
          <a:p>
            <a:pPr marL="285750" indent="-285750">
              <a:buFontTx/>
              <a:buChar char="-"/>
            </a:pPr>
            <a:endParaRPr lang="fr-FR" sz="1600" b="1" dirty="0">
              <a:latin typeface="Consolas" panose="020B0609020204030204" pitchFamily="49" charset="0"/>
            </a:endParaRPr>
          </a:p>
          <a:p>
            <a:endParaRPr lang="fr-FR" sz="1600" b="1" dirty="0">
              <a:latin typeface="Consolas" panose="020B0609020204030204" pitchFamily="49" charset="0"/>
            </a:endParaRPr>
          </a:p>
          <a:p>
            <a:endParaRPr lang="fr-FR" sz="1600" dirty="0">
              <a:latin typeface="Consolas" panose="020B0609020204030204" pitchFamily="49" charset="0"/>
            </a:endParaRPr>
          </a:p>
        </p:txBody>
      </p:sp>
      <p:pic>
        <p:nvPicPr>
          <p:cNvPr id="5" name="Image 4">
            <a:extLst>
              <a:ext uri="{FF2B5EF4-FFF2-40B4-BE49-F238E27FC236}">
                <a16:creationId xmlns:a16="http://schemas.microsoft.com/office/drawing/2014/main" id="{1CBD24A5-FDC1-823F-143C-CA1AEFAB3B03}"/>
              </a:ext>
            </a:extLst>
          </p:cNvPr>
          <p:cNvPicPr>
            <a:picLocks noChangeAspect="1"/>
          </p:cNvPicPr>
          <p:nvPr/>
        </p:nvPicPr>
        <p:blipFill>
          <a:blip r:embed="rId4"/>
          <a:stretch>
            <a:fillRect/>
          </a:stretch>
        </p:blipFill>
        <p:spPr>
          <a:xfrm>
            <a:off x="3014119" y="3584752"/>
            <a:ext cx="5855001" cy="1524078"/>
          </a:xfrm>
          <a:prstGeom prst="rect">
            <a:avLst/>
          </a:prstGeom>
        </p:spPr>
      </p:pic>
    </p:spTree>
    <p:extLst>
      <p:ext uri="{BB962C8B-B14F-4D97-AF65-F5344CB8AC3E}">
        <p14:creationId xmlns:p14="http://schemas.microsoft.com/office/powerpoint/2010/main" val="73138274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Communication entre </a:t>
            </a:r>
            <a:r>
              <a:rPr lang="fr-FR" b="1" i="1" dirty="0" err="1">
                <a:solidFill>
                  <a:srgbClr val="0070C0"/>
                </a:solidFill>
              </a:rPr>
              <a:t>microservces</a:t>
            </a:r>
            <a:r>
              <a:rPr lang="fr-FR" b="1" i="1" dirty="0">
                <a:solidFill>
                  <a:srgbClr val="0070C0"/>
                </a:solidFill>
              </a:rPr>
              <a:t> </a:t>
            </a:r>
          </a:p>
          <a:p>
            <a:pPr>
              <a:tabLst>
                <a:tab pos="2422525" algn="l"/>
              </a:tabLst>
            </a:pPr>
            <a:r>
              <a:rPr lang="fr-FR" b="1" i="1" dirty="0">
                <a:solidFill>
                  <a:srgbClr val="0070C0"/>
                </a:solidFill>
              </a:rPr>
              <a:t>avec </a:t>
            </a:r>
            <a:r>
              <a:rPr lang="fr-FR" b="1" i="1" dirty="0" err="1">
                <a:solidFill>
                  <a:srgbClr val="0070C0"/>
                </a:solidFill>
              </a:rPr>
              <a:t>Rabbitmq</a:t>
            </a:r>
            <a:r>
              <a:rPr lang="fr-FR" b="1" i="1" dirty="0">
                <a:solidFill>
                  <a:srgbClr val="0070C0"/>
                </a:solidFill>
              </a:rPr>
              <a: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552074"/>
            <a:ext cx="10526713" cy="49602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solidFill>
                  <a:srgbClr val="0070C0"/>
                </a:solidFill>
              </a:rPr>
              <a:t>Mise en œuvre de la communication</a:t>
            </a:r>
          </a:p>
          <a:p>
            <a:r>
              <a:rPr lang="fr-FR" sz="1600" dirty="0" err="1"/>
              <a:t>Rabbitmq</a:t>
            </a:r>
            <a:r>
              <a:rPr lang="fr-FR" sz="1600" dirty="0"/>
              <a:t> permet d’assurer la communication entre :</a:t>
            </a:r>
          </a:p>
          <a:p>
            <a:pPr marL="285750" indent="-285750">
              <a:buFontTx/>
              <a:buChar char="-"/>
            </a:pPr>
            <a:r>
              <a:rPr lang="fr-FR" sz="1600" dirty="0"/>
              <a:t>Un </a:t>
            </a:r>
            <a:r>
              <a:rPr lang="fr-FR" sz="1600" b="1" dirty="0"/>
              <a:t>producteur</a:t>
            </a:r>
            <a:r>
              <a:rPr lang="fr-FR" sz="1600" dirty="0"/>
              <a:t> : le programme qui se connecte au server </a:t>
            </a:r>
            <a:r>
              <a:rPr lang="fr-FR" sz="1600" dirty="0" err="1"/>
              <a:t>RabbitMQ</a:t>
            </a:r>
            <a:r>
              <a:rPr lang="fr-FR" sz="1600" dirty="0"/>
              <a:t> et envoie un ou plusieurs messages.</a:t>
            </a:r>
          </a:p>
          <a:p>
            <a:pPr marL="285750" indent="-285750">
              <a:buFontTx/>
              <a:buChar char="-"/>
            </a:pPr>
            <a:r>
              <a:rPr lang="fr-FR" sz="1600" dirty="0"/>
              <a:t>Une </a:t>
            </a:r>
            <a:r>
              <a:rPr lang="fr-FR" sz="1600" b="1" dirty="0"/>
              <a:t>file d'attente </a:t>
            </a:r>
            <a:r>
              <a:rPr lang="fr-FR" sz="1600" dirty="0"/>
              <a:t>: le nom de la boîte aux lettres dans </a:t>
            </a:r>
            <a:r>
              <a:rPr lang="fr-FR" sz="1600" dirty="0" err="1"/>
              <a:t>RabbitMQ</a:t>
            </a:r>
            <a:r>
              <a:rPr lang="fr-FR" sz="1600" dirty="0"/>
              <a:t>. Bien que les messages transitent par </a:t>
            </a:r>
            <a:r>
              <a:rPr lang="fr-FR" sz="1600" dirty="0" err="1"/>
              <a:t>RabbitMQ</a:t>
            </a:r>
            <a:r>
              <a:rPr lang="fr-FR" sz="1600" dirty="0"/>
              <a:t> et vos applications, ils ne peuvent être stockés que dans une file d'attente .Une file d'attente n'est liée qu'aux limites de mémoire et de disque de l'hôte, il s'agit essentiellement d'un grand tampon de messages. De nombreux producteurs peuvent envoyer des messages vers une file d'attente, et de nombreux consommateurs peuvent essayer de recevoir des données d'une file d'attente . </a:t>
            </a:r>
          </a:p>
          <a:p>
            <a:endParaRPr lang="fr-FR" sz="1600" dirty="0"/>
          </a:p>
          <a:p>
            <a:pPr marL="285750" indent="-285750">
              <a:buFontTx/>
              <a:buChar char="-"/>
            </a:pPr>
            <a:r>
              <a:rPr lang="fr-FR" sz="1600" dirty="0"/>
              <a:t>Un </a:t>
            </a:r>
            <a:r>
              <a:rPr lang="fr-FR" sz="1600" b="1" dirty="0"/>
              <a:t>consommateur</a:t>
            </a:r>
            <a:r>
              <a:rPr lang="fr-FR" sz="1600" dirty="0"/>
              <a:t> : Le programme qui se connecte au serveur </a:t>
            </a:r>
            <a:r>
              <a:rPr lang="fr-FR" sz="1600" dirty="0" err="1"/>
              <a:t>RabbitMQ</a:t>
            </a:r>
            <a:r>
              <a:rPr lang="fr-FR" sz="1600" dirty="0"/>
              <a:t> et consomme les message.</a:t>
            </a:r>
          </a:p>
          <a:p>
            <a:pPr marL="285750" indent="-285750">
              <a:buFontTx/>
              <a:buChar char="-"/>
            </a:pPr>
            <a:endParaRPr lang="fr-FR" sz="1600" dirty="0"/>
          </a:p>
          <a:p>
            <a:pPr marL="285750" indent="-285750">
              <a:buFontTx/>
              <a:buChar char="-"/>
            </a:pPr>
            <a:endParaRPr lang="fr-FR" sz="1600" dirty="0"/>
          </a:p>
          <a:p>
            <a:r>
              <a:rPr lang="fr-FR" sz="1600" b="1" i="1" dirty="0"/>
              <a:t>Notez</a:t>
            </a:r>
            <a:r>
              <a:rPr lang="fr-FR" sz="1600" dirty="0"/>
              <a:t>:</a:t>
            </a:r>
          </a:p>
          <a:p>
            <a:pPr marL="285750" indent="-285750">
              <a:spcBef>
                <a:spcPts val="0"/>
              </a:spcBef>
              <a:buFont typeface="Arial" panose="020B0604020202020204" pitchFamily="34" charset="0"/>
              <a:buChar char="•"/>
            </a:pPr>
            <a:r>
              <a:rPr lang="fr-FR" sz="1600" i="1" dirty="0"/>
              <a:t>le producteur, le consommateur et le serveur ne doivent pas nécessairement résider sur le même hôte. </a:t>
            </a:r>
          </a:p>
          <a:p>
            <a:pPr marL="285750" indent="-285750">
              <a:spcBef>
                <a:spcPts val="0"/>
              </a:spcBef>
              <a:buFont typeface="Arial" panose="020B0604020202020204" pitchFamily="34" charset="0"/>
              <a:buChar char="•"/>
            </a:pPr>
            <a:r>
              <a:rPr lang="fr-FR" sz="1600" i="1" dirty="0"/>
              <a:t>Une application peut être à la fois producteur et consommateur.</a:t>
            </a:r>
          </a:p>
        </p:txBody>
      </p:sp>
      <p:pic>
        <p:nvPicPr>
          <p:cNvPr id="1026" name="Picture 2" descr="(P) -&gt; [|||] -&gt; (C)">
            <a:extLst>
              <a:ext uri="{FF2B5EF4-FFF2-40B4-BE49-F238E27FC236}">
                <a16:creationId xmlns:a16="http://schemas.microsoft.com/office/drawing/2014/main" id="{2B076BA4-F15E-8BE2-BEA0-6346402F0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3118" y="5000218"/>
            <a:ext cx="373380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e file d'attente est le nom de la boîte aux lettres dans RabbitMQ.">
            <a:extLst>
              <a:ext uri="{FF2B5EF4-FFF2-40B4-BE49-F238E27FC236}">
                <a16:creationId xmlns:a16="http://schemas.microsoft.com/office/drawing/2014/main" id="{AFCA6FC1-78BA-D14F-B762-80A614957A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4270" y="3606479"/>
            <a:ext cx="1210918" cy="85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59855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Communication entre </a:t>
            </a:r>
            <a:r>
              <a:rPr lang="fr-FR" b="1" i="1" dirty="0" err="1">
                <a:solidFill>
                  <a:srgbClr val="0070C0"/>
                </a:solidFill>
              </a:rPr>
              <a:t>microservces</a:t>
            </a:r>
            <a:r>
              <a:rPr lang="fr-FR" b="1" i="1" dirty="0">
                <a:solidFill>
                  <a:srgbClr val="0070C0"/>
                </a:solidFill>
              </a:rPr>
              <a:t> </a:t>
            </a:r>
          </a:p>
          <a:p>
            <a:pPr>
              <a:tabLst>
                <a:tab pos="2422525" algn="l"/>
              </a:tabLst>
            </a:pPr>
            <a:r>
              <a:rPr lang="fr-FR" b="1" i="1" dirty="0">
                <a:solidFill>
                  <a:srgbClr val="0070C0"/>
                </a:solidFill>
              </a:rPr>
              <a:t>avec </a:t>
            </a:r>
            <a:r>
              <a:rPr lang="fr-FR" b="1" i="1" dirty="0" err="1">
                <a:solidFill>
                  <a:srgbClr val="0070C0"/>
                </a:solidFill>
              </a:rPr>
              <a:t>Rabbitmq</a:t>
            </a:r>
            <a:r>
              <a:rPr lang="fr-FR" b="1" i="1" dirty="0">
                <a:solidFill>
                  <a:srgbClr val="0070C0"/>
                </a:solidFill>
              </a:rPr>
              <a: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552074"/>
            <a:ext cx="10526713" cy="49602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solidFill>
                  <a:srgbClr val="0070C0"/>
                </a:solidFill>
              </a:rPr>
              <a:t>Mise en œuvre de la communication</a:t>
            </a:r>
          </a:p>
          <a:p>
            <a:r>
              <a:rPr lang="fr-FR" sz="1600" b="1" u="sng" dirty="0"/>
              <a:t>Exemple d’un programme producteur :</a:t>
            </a:r>
          </a:p>
          <a:p>
            <a:r>
              <a:rPr lang="fr-FR" sz="1600" dirty="0"/>
              <a:t>Pour que le programme puisse envoyer un message, il faut: </a:t>
            </a:r>
          </a:p>
          <a:p>
            <a:pPr marL="342900" indent="-342900">
              <a:buAutoNum type="arabicPeriod"/>
            </a:pPr>
            <a:r>
              <a:rPr lang="fr-FR" sz="1600" dirty="0"/>
              <a:t>Se connecter au serveur ;</a:t>
            </a:r>
          </a:p>
          <a:p>
            <a:pPr marL="342900" indent="-342900">
              <a:buAutoNum type="arabicPeriod"/>
            </a:pPr>
            <a:r>
              <a:rPr lang="fr-FR" sz="1600" dirty="0"/>
              <a:t>Créer un canal (Channel : une connexion virtuelle qui permet que chaque opération de protocole effectuée par un client se produit sur un canal particulier. Ainsi, la communication sur un canal est séparée des communications effectuées sur les autres canaux) ;</a:t>
            </a:r>
          </a:p>
          <a:p>
            <a:pPr marL="342900" indent="-342900">
              <a:buAutoNum type="arabicPeriod"/>
            </a:pPr>
            <a:r>
              <a:rPr lang="fr-FR" sz="1600" dirty="0"/>
              <a:t>Déclarer une file d'attente ;</a:t>
            </a:r>
          </a:p>
          <a:p>
            <a:pPr marL="342900" indent="-342900">
              <a:buAutoNum type="arabicPeriod"/>
            </a:pPr>
            <a:r>
              <a:rPr lang="fr-FR" sz="1600" dirty="0"/>
              <a:t>Envoyer le message au file d’attente.</a:t>
            </a:r>
          </a:p>
          <a:p>
            <a:endParaRPr lang="fr-FR" sz="1600" b="1" u="sng" dirty="0"/>
          </a:p>
        </p:txBody>
      </p:sp>
    </p:spTree>
    <p:extLst>
      <p:ext uri="{BB962C8B-B14F-4D97-AF65-F5344CB8AC3E}">
        <p14:creationId xmlns:p14="http://schemas.microsoft.com/office/powerpoint/2010/main" val="351810707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Communication entre </a:t>
            </a:r>
            <a:r>
              <a:rPr lang="fr-FR" b="1" i="1" dirty="0" err="1">
                <a:solidFill>
                  <a:srgbClr val="0070C0"/>
                </a:solidFill>
              </a:rPr>
              <a:t>microservces</a:t>
            </a:r>
            <a:r>
              <a:rPr lang="fr-FR" b="1" i="1" dirty="0">
                <a:solidFill>
                  <a:srgbClr val="0070C0"/>
                </a:solidFill>
              </a:rPr>
              <a:t> </a:t>
            </a:r>
          </a:p>
          <a:p>
            <a:pPr>
              <a:tabLst>
                <a:tab pos="2422525" algn="l"/>
              </a:tabLst>
            </a:pPr>
            <a:r>
              <a:rPr lang="fr-FR" b="1" i="1" dirty="0">
                <a:solidFill>
                  <a:srgbClr val="0070C0"/>
                </a:solidFill>
              </a:rPr>
              <a:t>avec </a:t>
            </a:r>
            <a:r>
              <a:rPr lang="fr-FR" b="1" i="1" dirty="0" err="1">
                <a:solidFill>
                  <a:srgbClr val="0070C0"/>
                </a:solidFill>
              </a:rPr>
              <a:t>Rabbitmq</a:t>
            </a:r>
            <a:r>
              <a:rPr lang="fr-FR" b="1" i="1" dirty="0">
                <a:solidFill>
                  <a:srgbClr val="0070C0"/>
                </a:solidFill>
              </a:rPr>
              <a: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552074"/>
            <a:ext cx="10526713" cy="9541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solidFill>
                  <a:srgbClr val="0070C0"/>
                </a:solidFill>
              </a:rPr>
              <a:t>Mise en œuvre de la communication</a:t>
            </a:r>
          </a:p>
          <a:p>
            <a:r>
              <a:rPr lang="fr-FR" sz="1600" b="1" u="sng" dirty="0"/>
              <a:t>Exemple d’un programme producteur :</a:t>
            </a:r>
          </a:p>
          <a:p>
            <a:endParaRPr lang="fr-FR" sz="1600" b="1" u="sng" dirty="0"/>
          </a:p>
        </p:txBody>
      </p:sp>
      <p:sp>
        <p:nvSpPr>
          <p:cNvPr id="2" name="ZoneTexte 1">
            <a:extLst>
              <a:ext uri="{FF2B5EF4-FFF2-40B4-BE49-F238E27FC236}">
                <a16:creationId xmlns:a16="http://schemas.microsoft.com/office/drawing/2014/main" id="{5DC62E3D-9903-9637-5B81-935F9F399E97}"/>
              </a:ext>
            </a:extLst>
          </p:cNvPr>
          <p:cNvSpPr txBox="1"/>
          <p:nvPr/>
        </p:nvSpPr>
        <p:spPr>
          <a:xfrm>
            <a:off x="760020" y="2366010"/>
            <a:ext cx="10363200" cy="3539430"/>
          </a:xfrm>
          <a:prstGeom prst="rect">
            <a:avLst/>
          </a:prstGeom>
          <a:noFill/>
        </p:spPr>
        <p:txBody>
          <a:bodyPr wrap="square" numCol="2" rtlCol="0">
            <a:spAutoFit/>
          </a:bodyPr>
          <a:lstStyle/>
          <a:p>
            <a:r>
              <a:rPr lang="fr-FR" sz="1600" b="0" dirty="0" err="1">
                <a:solidFill>
                  <a:srgbClr val="0000FF"/>
                </a:solidFill>
                <a:effectLst/>
                <a:latin typeface="Consolas" panose="020B0609020204030204" pitchFamily="49" charset="0"/>
              </a:rPr>
              <a:t>const</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amqp</a:t>
            </a:r>
            <a:r>
              <a:rPr lang="fr-FR" sz="1600" b="0" dirty="0">
                <a:solidFill>
                  <a:srgbClr val="000000"/>
                </a:solidFill>
                <a:effectLst/>
                <a:latin typeface="Consolas" panose="020B0609020204030204" pitchFamily="49" charset="0"/>
              </a:rPr>
              <a:t> = </a:t>
            </a:r>
            <a:r>
              <a:rPr lang="fr-FR" sz="1600" b="0" dirty="0" err="1">
                <a:solidFill>
                  <a:srgbClr val="000000"/>
                </a:solidFill>
                <a:effectLst/>
                <a:latin typeface="Consolas" panose="020B0609020204030204" pitchFamily="49" charset="0"/>
              </a:rPr>
              <a:t>require</a:t>
            </a:r>
            <a:r>
              <a:rPr lang="fr-FR" sz="1600" b="0" dirty="0">
                <a:solidFill>
                  <a:srgbClr val="000000"/>
                </a:solidFill>
                <a:effectLst/>
                <a:latin typeface="Consolas" panose="020B0609020204030204" pitchFamily="49" charset="0"/>
              </a:rPr>
              <a:t>(</a:t>
            </a:r>
            <a:r>
              <a:rPr lang="fr-FR" sz="1600" b="0" dirty="0">
                <a:solidFill>
                  <a:srgbClr val="A31515"/>
                </a:solidFill>
                <a:effectLst/>
                <a:latin typeface="Consolas" panose="020B0609020204030204" pitchFamily="49" charset="0"/>
              </a:rPr>
              <a:t>"</a:t>
            </a:r>
            <a:r>
              <a:rPr lang="fr-FR" sz="1600" b="0" dirty="0" err="1">
                <a:solidFill>
                  <a:srgbClr val="A31515"/>
                </a:solidFill>
                <a:effectLst/>
                <a:latin typeface="Consolas" panose="020B0609020204030204" pitchFamily="49" charset="0"/>
              </a:rPr>
              <a:t>amqplib</a:t>
            </a:r>
            <a:r>
              <a:rPr lang="fr-FR" sz="1600" b="0" dirty="0">
                <a:solidFill>
                  <a:srgbClr val="A31515"/>
                </a:solidFill>
                <a:effectLst/>
                <a:latin typeface="Consolas" panose="020B0609020204030204" pitchFamily="49" charset="0"/>
              </a:rPr>
              <a:t>"</a:t>
            </a:r>
            <a:r>
              <a:rPr lang="fr-FR" sz="1600" b="0" dirty="0">
                <a:solidFill>
                  <a:srgbClr val="000000"/>
                </a:solidFill>
                <a:effectLst/>
                <a:latin typeface="Consolas" panose="020B0609020204030204" pitchFamily="49" charset="0"/>
              </a:rPr>
              <a:t>);</a:t>
            </a:r>
          </a:p>
          <a:p>
            <a:pPr>
              <a:spcBef>
                <a:spcPts val="0"/>
              </a:spcBef>
            </a:pPr>
            <a:endParaRPr lang="fr-FR" sz="1600" b="1" u="sng" dirty="0"/>
          </a:p>
          <a:p>
            <a:pPr>
              <a:spcBef>
                <a:spcPts val="0"/>
              </a:spcBef>
            </a:pPr>
            <a:r>
              <a:rPr lang="fr-FR" sz="1600" b="0" dirty="0">
                <a:solidFill>
                  <a:srgbClr val="0000FF"/>
                </a:solidFill>
                <a:effectLst/>
                <a:latin typeface="Consolas" panose="020B0609020204030204" pitchFamily="49" charset="0"/>
              </a:rPr>
              <a:t>var</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connection</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channel</a:t>
            </a:r>
            <a:r>
              <a:rPr lang="fr-FR" sz="1600" b="0" dirty="0">
                <a:solidFill>
                  <a:srgbClr val="000000"/>
                </a:solidFill>
                <a:effectLst/>
                <a:latin typeface="Consolas" panose="020B0609020204030204" pitchFamily="49" charset="0"/>
              </a:rPr>
              <a:t>;</a:t>
            </a:r>
          </a:p>
          <a:p>
            <a:pPr>
              <a:spcBef>
                <a:spcPts val="0"/>
              </a:spcBef>
            </a:pPr>
            <a:r>
              <a:rPr lang="fr-FR" sz="1600" b="0" dirty="0" err="1">
                <a:solidFill>
                  <a:srgbClr val="0000FF"/>
                </a:solidFill>
                <a:effectLst/>
                <a:latin typeface="Consolas" panose="020B0609020204030204" pitchFamily="49" charset="0"/>
              </a:rPr>
              <a:t>async</a:t>
            </a:r>
            <a:r>
              <a:rPr lang="fr-FR" sz="1600" b="0" dirty="0">
                <a:solidFill>
                  <a:srgbClr val="000000"/>
                </a:solidFill>
                <a:effectLst/>
                <a:latin typeface="Consolas" panose="020B0609020204030204" pitchFamily="49" charset="0"/>
              </a:rPr>
              <a:t> </a:t>
            </a:r>
            <a:r>
              <a:rPr lang="fr-FR" sz="1600" b="0" dirty="0" err="1">
                <a:solidFill>
                  <a:srgbClr val="0000FF"/>
                </a:solidFill>
                <a:effectLst/>
                <a:latin typeface="Consolas" panose="020B0609020204030204" pitchFamily="49" charset="0"/>
              </a:rPr>
              <a:t>function</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connect</a:t>
            </a:r>
            <a:r>
              <a:rPr lang="fr-FR" sz="1600" b="0" dirty="0">
                <a:solidFill>
                  <a:srgbClr val="000000"/>
                </a:solidFill>
                <a:effectLst/>
                <a:latin typeface="Consolas" panose="020B0609020204030204" pitchFamily="49" charset="0"/>
              </a:rPr>
              <a:t>() {</a:t>
            </a:r>
          </a:p>
          <a:p>
            <a:pPr>
              <a:spcBef>
                <a:spcPts val="0"/>
              </a:spcBef>
            </a:pPr>
            <a:r>
              <a:rPr lang="fr-FR" sz="1600" b="0" dirty="0">
                <a:solidFill>
                  <a:srgbClr val="000000"/>
                </a:solidFill>
                <a:effectLst/>
                <a:latin typeface="Consolas" panose="020B0609020204030204" pitchFamily="49" charset="0"/>
              </a:rPr>
              <a:t>    </a:t>
            </a:r>
            <a:r>
              <a:rPr lang="fr-FR" sz="1600" b="0" dirty="0">
                <a:solidFill>
                  <a:srgbClr val="008000"/>
                </a:solidFill>
                <a:effectLst/>
                <a:latin typeface="Consolas" panose="020B0609020204030204" pitchFamily="49" charset="0"/>
              </a:rPr>
              <a:t>//Se connecter au serveur</a:t>
            </a:r>
            <a:endParaRPr lang="fr-FR" sz="1600" b="0" dirty="0">
              <a:solidFill>
                <a:srgbClr val="000000"/>
              </a:solidFill>
              <a:effectLst/>
              <a:latin typeface="Consolas" panose="020B0609020204030204" pitchFamily="49" charset="0"/>
            </a:endParaRPr>
          </a:p>
          <a:p>
            <a:pPr>
              <a:spcBef>
                <a:spcPts val="0"/>
              </a:spcBef>
            </a:pPr>
            <a:r>
              <a:rPr lang="fr-FR" sz="1600" b="0" dirty="0">
                <a:solidFill>
                  <a:srgbClr val="000000"/>
                </a:solidFill>
                <a:effectLst/>
                <a:latin typeface="Consolas" panose="020B0609020204030204" pitchFamily="49" charset="0"/>
              </a:rPr>
              <a:t>    </a:t>
            </a:r>
            <a:r>
              <a:rPr lang="fr-FR" sz="1600" b="0" dirty="0" err="1">
                <a:solidFill>
                  <a:srgbClr val="0000FF"/>
                </a:solidFill>
                <a:effectLst/>
                <a:latin typeface="Consolas" panose="020B0609020204030204" pitchFamily="49" charset="0"/>
              </a:rPr>
              <a:t>const</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amqpServer</a:t>
            </a:r>
            <a:r>
              <a:rPr lang="fr-FR" sz="1600" b="0" dirty="0">
                <a:solidFill>
                  <a:srgbClr val="000000"/>
                </a:solidFill>
                <a:effectLst/>
                <a:latin typeface="Consolas" panose="020B0609020204030204" pitchFamily="49" charset="0"/>
              </a:rPr>
              <a:t> = </a:t>
            </a:r>
            <a:r>
              <a:rPr lang="fr-FR" sz="1600" b="0" dirty="0">
                <a:solidFill>
                  <a:srgbClr val="A31515"/>
                </a:solidFill>
                <a:effectLst/>
                <a:latin typeface="Consolas" panose="020B0609020204030204" pitchFamily="49" charset="0"/>
              </a:rPr>
              <a:t>"</a:t>
            </a:r>
            <a:r>
              <a:rPr lang="fr-FR" sz="1600" b="0" dirty="0" err="1">
                <a:solidFill>
                  <a:srgbClr val="A31515"/>
                </a:solidFill>
                <a:effectLst/>
                <a:latin typeface="Consolas" panose="020B0609020204030204" pitchFamily="49" charset="0"/>
              </a:rPr>
              <a:t>amqp</a:t>
            </a:r>
            <a:r>
              <a:rPr lang="fr-FR" sz="1600" b="0" dirty="0">
                <a:solidFill>
                  <a:srgbClr val="A31515"/>
                </a:solidFill>
                <a:effectLst/>
                <a:latin typeface="Consolas" panose="020B0609020204030204" pitchFamily="49" charset="0"/>
              </a:rPr>
              <a:t>://localhost:5672"</a:t>
            </a:r>
            <a:r>
              <a:rPr lang="fr-FR" sz="1600" b="0" dirty="0">
                <a:solidFill>
                  <a:srgbClr val="000000"/>
                </a:solidFill>
                <a:effectLst/>
                <a:latin typeface="Consolas" panose="020B0609020204030204" pitchFamily="49" charset="0"/>
              </a:rPr>
              <a:t>;</a:t>
            </a:r>
          </a:p>
          <a:p>
            <a:pPr>
              <a:spcBef>
                <a:spcPts val="0"/>
              </a:spcBef>
            </a:pP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connection</a:t>
            </a:r>
            <a:r>
              <a:rPr lang="fr-FR" sz="1600" b="0" dirty="0">
                <a:solidFill>
                  <a:srgbClr val="000000"/>
                </a:solidFill>
                <a:effectLst/>
                <a:latin typeface="Consolas" panose="020B0609020204030204" pitchFamily="49" charset="0"/>
              </a:rPr>
              <a:t> = </a:t>
            </a:r>
            <a:r>
              <a:rPr lang="fr-FR" sz="1600" b="0" dirty="0" err="1">
                <a:solidFill>
                  <a:srgbClr val="0000FF"/>
                </a:solidFill>
                <a:effectLst/>
                <a:latin typeface="Consolas" panose="020B0609020204030204" pitchFamily="49" charset="0"/>
              </a:rPr>
              <a:t>await</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amqp.connect</a:t>
            </a:r>
            <a:r>
              <a:rPr lang="fr-FR" sz="1600" b="0" dirty="0">
                <a:solidFill>
                  <a:srgbClr val="000000"/>
                </a:solidFill>
                <a:effectLst/>
                <a:latin typeface="Consolas" panose="020B0609020204030204" pitchFamily="49" charset="0"/>
              </a:rPr>
              <a:t>(</a:t>
            </a:r>
            <a:r>
              <a:rPr lang="fr-FR" sz="1600" b="0" dirty="0" err="1">
                <a:solidFill>
                  <a:srgbClr val="000000"/>
                </a:solidFill>
                <a:effectLst/>
                <a:latin typeface="Consolas" panose="020B0609020204030204" pitchFamily="49" charset="0"/>
              </a:rPr>
              <a:t>amqpServer</a:t>
            </a:r>
            <a:r>
              <a:rPr lang="fr-FR" sz="1600" b="0" dirty="0">
                <a:solidFill>
                  <a:srgbClr val="000000"/>
                </a:solidFill>
                <a:effectLst/>
                <a:latin typeface="Consolas" panose="020B0609020204030204" pitchFamily="49" charset="0"/>
              </a:rPr>
              <a:t>);</a:t>
            </a:r>
          </a:p>
          <a:p>
            <a:pPr>
              <a:spcBef>
                <a:spcPts val="0"/>
              </a:spcBef>
            </a:pPr>
            <a:r>
              <a:rPr lang="fr-FR" sz="1600" b="0" dirty="0">
                <a:solidFill>
                  <a:srgbClr val="000000"/>
                </a:solidFill>
                <a:effectLst/>
                <a:latin typeface="Consolas" panose="020B0609020204030204" pitchFamily="49" charset="0"/>
              </a:rPr>
              <a:t>    </a:t>
            </a:r>
            <a:r>
              <a:rPr lang="fr-FR" sz="1600" b="0" dirty="0">
                <a:solidFill>
                  <a:srgbClr val="008000"/>
                </a:solidFill>
                <a:effectLst/>
                <a:latin typeface="Consolas" panose="020B0609020204030204" pitchFamily="49" charset="0"/>
              </a:rPr>
              <a:t>//Créer un nouveau canal</a:t>
            </a:r>
            <a:endParaRPr lang="fr-FR" sz="1600" b="0" dirty="0">
              <a:solidFill>
                <a:srgbClr val="000000"/>
              </a:solidFill>
              <a:effectLst/>
              <a:latin typeface="Consolas" panose="020B0609020204030204" pitchFamily="49" charset="0"/>
            </a:endParaRPr>
          </a:p>
          <a:p>
            <a:pPr>
              <a:spcBef>
                <a:spcPts val="0"/>
              </a:spcBef>
            </a:pP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channel</a:t>
            </a:r>
            <a:r>
              <a:rPr lang="fr-FR" sz="1600" b="0" dirty="0">
                <a:solidFill>
                  <a:srgbClr val="000000"/>
                </a:solidFill>
                <a:effectLst/>
                <a:latin typeface="Consolas" panose="020B0609020204030204" pitchFamily="49" charset="0"/>
              </a:rPr>
              <a:t> = </a:t>
            </a:r>
            <a:r>
              <a:rPr lang="fr-FR" sz="1600" b="0" dirty="0" err="1">
                <a:solidFill>
                  <a:srgbClr val="0000FF"/>
                </a:solidFill>
                <a:effectLst/>
                <a:latin typeface="Consolas" panose="020B0609020204030204" pitchFamily="49" charset="0"/>
              </a:rPr>
              <a:t>await</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connection.createChannel</a:t>
            </a:r>
            <a:r>
              <a:rPr lang="fr-FR" sz="1600" b="0" dirty="0">
                <a:solidFill>
                  <a:srgbClr val="000000"/>
                </a:solidFill>
                <a:effectLst/>
                <a:latin typeface="Consolas" panose="020B0609020204030204" pitchFamily="49" charset="0"/>
              </a:rPr>
              <a:t>();</a:t>
            </a:r>
          </a:p>
          <a:p>
            <a:pPr>
              <a:spcBef>
                <a:spcPts val="0"/>
              </a:spcBef>
            </a:pPr>
            <a:br>
              <a:rPr lang="fr-FR" sz="1600" b="0" dirty="0">
                <a:solidFill>
                  <a:srgbClr val="000000"/>
                </a:solidFill>
                <a:effectLst/>
                <a:latin typeface="Consolas" panose="020B0609020204030204" pitchFamily="49" charset="0"/>
              </a:rPr>
            </a:br>
            <a:r>
              <a:rPr lang="fr-FR" sz="1600" b="0" dirty="0">
                <a:solidFill>
                  <a:srgbClr val="000000"/>
                </a:solidFill>
                <a:effectLst/>
                <a:latin typeface="Consolas" panose="020B0609020204030204" pitchFamily="49" charset="0"/>
              </a:rPr>
              <a:t>    </a:t>
            </a:r>
            <a:r>
              <a:rPr lang="fr-FR" sz="1600" b="0" dirty="0">
                <a:solidFill>
                  <a:srgbClr val="0000FF"/>
                </a:solidFill>
                <a:effectLst/>
                <a:latin typeface="Consolas" panose="020B0609020204030204" pitchFamily="49" charset="0"/>
              </a:rPr>
              <a:t>var</a:t>
            </a:r>
            <a:r>
              <a:rPr lang="fr-FR" sz="1600" b="0" dirty="0">
                <a:solidFill>
                  <a:srgbClr val="000000"/>
                </a:solidFill>
                <a:effectLst/>
                <a:latin typeface="Consolas" panose="020B0609020204030204" pitchFamily="49" charset="0"/>
              </a:rPr>
              <a:t> queue = </a:t>
            </a:r>
            <a:r>
              <a:rPr lang="fr-FR" sz="1600" b="0" dirty="0">
                <a:solidFill>
                  <a:srgbClr val="A31515"/>
                </a:solidFill>
                <a:effectLst/>
                <a:latin typeface="Consolas" panose="020B0609020204030204" pitchFamily="49" charset="0"/>
              </a:rPr>
              <a:t>'file_attente1'</a:t>
            </a:r>
            <a:r>
              <a:rPr lang="fr-FR" sz="1600" b="0" dirty="0">
                <a:solidFill>
                  <a:srgbClr val="000000"/>
                </a:solidFill>
                <a:effectLst/>
                <a:latin typeface="Consolas" panose="020B0609020204030204" pitchFamily="49" charset="0"/>
              </a:rPr>
              <a:t> ;</a:t>
            </a:r>
          </a:p>
          <a:p>
            <a:pPr>
              <a:spcBef>
                <a:spcPts val="0"/>
              </a:spcBef>
            </a:pPr>
            <a:r>
              <a:rPr lang="fr-FR" sz="1600" b="0" dirty="0">
                <a:solidFill>
                  <a:srgbClr val="000000"/>
                </a:solidFill>
                <a:effectLst/>
                <a:latin typeface="Consolas" panose="020B0609020204030204" pitchFamily="49" charset="0"/>
              </a:rPr>
              <a:t>    </a:t>
            </a:r>
            <a:r>
              <a:rPr lang="fr-FR" sz="1600" b="0" dirty="0">
                <a:solidFill>
                  <a:srgbClr val="0000FF"/>
                </a:solidFill>
                <a:effectLst/>
                <a:latin typeface="Consolas" panose="020B0609020204030204" pitchFamily="49" charset="0"/>
              </a:rPr>
              <a:t>var</a:t>
            </a:r>
            <a:r>
              <a:rPr lang="fr-FR" sz="1600" b="0" dirty="0">
                <a:solidFill>
                  <a:srgbClr val="000000"/>
                </a:solidFill>
                <a:effectLst/>
                <a:latin typeface="Consolas" panose="020B0609020204030204" pitchFamily="49" charset="0"/>
              </a:rPr>
              <a:t> msg = </a:t>
            </a:r>
            <a:r>
              <a:rPr lang="fr-FR" sz="1600" b="0" dirty="0">
                <a:solidFill>
                  <a:srgbClr val="A31515"/>
                </a:solidFill>
                <a:effectLst/>
                <a:latin typeface="Consolas" panose="020B0609020204030204" pitchFamily="49" charset="0"/>
              </a:rPr>
              <a:t>'Bonjour le monde'</a:t>
            </a:r>
            <a:r>
              <a:rPr lang="fr-FR" sz="1600" b="0" dirty="0">
                <a:solidFill>
                  <a:srgbClr val="000000"/>
                </a:solidFill>
                <a:effectLst/>
                <a:latin typeface="Consolas" panose="020B0609020204030204" pitchFamily="49" charset="0"/>
              </a:rPr>
              <a:t> ;</a:t>
            </a:r>
          </a:p>
          <a:p>
            <a:pPr>
              <a:spcBef>
                <a:spcPts val="0"/>
              </a:spcBef>
            </a:pPr>
            <a:r>
              <a:rPr lang="fr-FR" sz="1600" b="0" dirty="0">
                <a:solidFill>
                  <a:srgbClr val="000000"/>
                </a:solidFill>
                <a:effectLst/>
                <a:latin typeface="Consolas" panose="020B0609020204030204" pitchFamily="49" charset="0"/>
              </a:rPr>
              <a:t>    </a:t>
            </a:r>
            <a:r>
              <a:rPr lang="fr-FR" sz="1600" b="0" dirty="0">
                <a:solidFill>
                  <a:srgbClr val="008000"/>
                </a:solidFill>
                <a:effectLst/>
                <a:latin typeface="Consolas" panose="020B0609020204030204" pitchFamily="49" charset="0"/>
              </a:rPr>
              <a:t>//Déclarer une file d'attente avec le nom "file_attente1"</a:t>
            </a:r>
            <a:endParaRPr lang="fr-FR" sz="1600" b="0" dirty="0">
              <a:solidFill>
                <a:srgbClr val="000000"/>
              </a:solidFill>
              <a:effectLst/>
              <a:latin typeface="Consolas" panose="020B0609020204030204" pitchFamily="49" charset="0"/>
            </a:endParaRPr>
          </a:p>
          <a:p>
            <a:pPr>
              <a:spcBef>
                <a:spcPts val="0"/>
              </a:spcBef>
            </a:pPr>
            <a:r>
              <a:rPr lang="fr-FR" sz="1600" b="0" dirty="0">
                <a:solidFill>
                  <a:srgbClr val="000000"/>
                </a:solidFill>
                <a:effectLst/>
                <a:latin typeface="Consolas" panose="020B0609020204030204" pitchFamily="49" charset="0"/>
              </a:rPr>
              <a:t>    </a:t>
            </a:r>
            <a:r>
              <a:rPr lang="fr-FR" sz="1600" b="0" dirty="0" err="1">
                <a:solidFill>
                  <a:srgbClr val="0000FF"/>
                </a:solidFill>
                <a:effectLst/>
                <a:latin typeface="Consolas" panose="020B0609020204030204" pitchFamily="49" charset="0"/>
              </a:rPr>
              <a:t>await</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channel.assertQueue</a:t>
            </a:r>
            <a:r>
              <a:rPr lang="fr-FR" sz="1600" b="0" dirty="0">
                <a:solidFill>
                  <a:srgbClr val="000000"/>
                </a:solidFill>
                <a:effectLst/>
                <a:latin typeface="Consolas" panose="020B0609020204030204" pitchFamily="49" charset="0"/>
              </a:rPr>
              <a:t>(queue);</a:t>
            </a:r>
          </a:p>
          <a:p>
            <a:pPr>
              <a:spcBef>
                <a:spcPts val="0"/>
              </a:spcBef>
            </a:pPr>
            <a:r>
              <a:rPr lang="fr-FR" sz="1600" b="0" dirty="0">
                <a:solidFill>
                  <a:srgbClr val="000000"/>
                </a:solidFill>
                <a:effectLst/>
                <a:latin typeface="Consolas" panose="020B0609020204030204" pitchFamily="49" charset="0"/>
              </a:rPr>
              <a:t>    </a:t>
            </a:r>
            <a:r>
              <a:rPr lang="fr-FR" sz="1600" b="0" dirty="0">
                <a:solidFill>
                  <a:srgbClr val="008000"/>
                </a:solidFill>
                <a:effectLst/>
                <a:latin typeface="Consolas" panose="020B0609020204030204" pitchFamily="49" charset="0"/>
              </a:rPr>
              <a:t>//Envoyer le message au file d'attente</a:t>
            </a:r>
            <a:endParaRPr lang="fr-FR" sz="1600" b="0" dirty="0">
              <a:solidFill>
                <a:srgbClr val="000000"/>
              </a:solidFill>
              <a:effectLst/>
              <a:latin typeface="Consolas" panose="020B0609020204030204" pitchFamily="49" charset="0"/>
            </a:endParaRPr>
          </a:p>
          <a:p>
            <a:pPr>
              <a:spcBef>
                <a:spcPts val="0"/>
              </a:spcBef>
            </a:pPr>
            <a:r>
              <a:rPr lang="fr-FR" sz="1600" b="0" dirty="0">
                <a:solidFill>
                  <a:srgbClr val="000000"/>
                </a:solidFill>
                <a:effectLst/>
                <a:latin typeface="Consolas" panose="020B0609020204030204" pitchFamily="49" charset="0"/>
              </a:rPr>
              <a:t>    </a:t>
            </a:r>
            <a:r>
              <a:rPr lang="fr-FR" sz="1600" b="0" dirty="0" err="1">
                <a:solidFill>
                  <a:srgbClr val="0000FF"/>
                </a:solidFill>
                <a:effectLst/>
                <a:latin typeface="Consolas" panose="020B0609020204030204" pitchFamily="49" charset="0"/>
              </a:rPr>
              <a:t>await</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channel.</a:t>
            </a:r>
            <a:r>
              <a:rPr lang="fr-FR" sz="1600" b="1" dirty="0" err="1">
                <a:solidFill>
                  <a:srgbClr val="000000"/>
                </a:solidFill>
                <a:effectLst/>
                <a:latin typeface="Consolas" panose="020B0609020204030204" pitchFamily="49" charset="0"/>
              </a:rPr>
              <a:t>sendToQueue</a:t>
            </a:r>
            <a:r>
              <a:rPr lang="fr-FR" sz="1600" b="0" dirty="0">
                <a:solidFill>
                  <a:srgbClr val="000000"/>
                </a:solidFill>
                <a:effectLst/>
                <a:latin typeface="Consolas" panose="020B0609020204030204" pitchFamily="49" charset="0"/>
              </a:rPr>
              <a:t>(queue, </a:t>
            </a:r>
            <a:r>
              <a:rPr lang="fr-FR" sz="1600" b="0" dirty="0" err="1">
                <a:solidFill>
                  <a:srgbClr val="000000"/>
                </a:solidFill>
                <a:effectLst/>
                <a:latin typeface="Consolas" panose="020B0609020204030204" pitchFamily="49" charset="0"/>
              </a:rPr>
              <a:t>Buffer.from</a:t>
            </a:r>
            <a:r>
              <a:rPr lang="fr-FR" sz="1600" b="0" dirty="0">
                <a:solidFill>
                  <a:srgbClr val="000000"/>
                </a:solidFill>
                <a:effectLst/>
                <a:latin typeface="Consolas" panose="020B0609020204030204" pitchFamily="49" charset="0"/>
              </a:rPr>
              <a:t>(msg));</a:t>
            </a:r>
          </a:p>
          <a:p>
            <a:pPr>
              <a:spcBef>
                <a:spcPts val="0"/>
              </a:spcBef>
            </a:pPr>
            <a:r>
              <a:rPr lang="fr-FR" sz="1600" b="0" dirty="0">
                <a:solidFill>
                  <a:srgbClr val="000000"/>
                </a:solidFill>
                <a:effectLst/>
                <a:latin typeface="Consolas" panose="020B0609020204030204" pitchFamily="49" charset="0"/>
              </a:rPr>
              <a:t>    console .log( </a:t>
            </a:r>
            <a:r>
              <a:rPr lang="fr-FR" sz="1600" b="0" dirty="0">
                <a:solidFill>
                  <a:srgbClr val="A31515"/>
                </a:solidFill>
                <a:effectLst/>
                <a:latin typeface="Consolas" panose="020B0609020204030204" pitchFamily="49" charset="0"/>
              </a:rPr>
              <a:t>" [x] Envoyé %s"</a:t>
            </a:r>
            <a:r>
              <a:rPr lang="fr-FR" sz="1600" b="0" dirty="0">
                <a:solidFill>
                  <a:srgbClr val="000000"/>
                </a:solidFill>
                <a:effectLst/>
                <a:latin typeface="Consolas" panose="020B0609020204030204" pitchFamily="49" charset="0"/>
              </a:rPr>
              <a:t> , msg);</a:t>
            </a:r>
          </a:p>
          <a:p>
            <a:pPr>
              <a:spcBef>
                <a:spcPts val="0"/>
              </a:spcBef>
            </a:pPr>
            <a:r>
              <a:rPr lang="fr-FR" sz="1600" b="0" dirty="0">
                <a:solidFill>
                  <a:srgbClr val="000000"/>
                </a:solidFill>
                <a:effectLst/>
                <a:latin typeface="Consolas" panose="020B0609020204030204" pitchFamily="49" charset="0"/>
              </a:rPr>
              <a:t>}</a:t>
            </a:r>
          </a:p>
          <a:p>
            <a:pPr>
              <a:spcBef>
                <a:spcPts val="0"/>
              </a:spcBef>
            </a:pPr>
            <a:r>
              <a:rPr lang="fr-FR" sz="1600" b="0" dirty="0" err="1">
                <a:solidFill>
                  <a:srgbClr val="000000"/>
                </a:solidFill>
                <a:effectLst/>
                <a:latin typeface="Consolas" panose="020B0609020204030204" pitchFamily="49" charset="0"/>
              </a:rPr>
              <a:t>connect</a:t>
            </a:r>
            <a:r>
              <a:rPr lang="fr-FR" sz="1600"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25562650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Communication entre </a:t>
            </a:r>
            <a:r>
              <a:rPr lang="fr-FR" b="1" i="1" dirty="0" err="1">
                <a:solidFill>
                  <a:srgbClr val="0070C0"/>
                </a:solidFill>
              </a:rPr>
              <a:t>microservces</a:t>
            </a:r>
            <a:r>
              <a:rPr lang="fr-FR" b="1" i="1" dirty="0">
                <a:solidFill>
                  <a:srgbClr val="0070C0"/>
                </a:solidFill>
              </a:rPr>
              <a:t> </a:t>
            </a:r>
          </a:p>
          <a:p>
            <a:pPr>
              <a:tabLst>
                <a:tab pos="2422525" algn="l"/>
              </a:tabLst>
            </a:pPr>
            <a:r>
              <a:rPr lang="fr-FR" b="1" i="1" dirty="0">
                <a:solidFill>
                  <a:srgbClr val="0070C0"/>
                </a:solidFill>
              </a:rPr>
              <a:t>avec </a:t>
            </a:r>
            <a:r>
              <a:rPr lang="fr-FR" b="1" i="1" dirty="0" err="1">
                <a:solidFill>
                  <a:srgbClr val="0070C0"/>
                </a:solidFill>
              </a:rPr>
              <a:t>Rabbitmq</a:t>
            </a:r>
            <a:r>
              <a:rPr lang="fr-FR" b="1" i="1" dirty="0">
                <a:solidFill>
                  <a:srgbClr val="0070C0"/>
                </a:solidFill>
              </a:rPr>
              <a: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552074"/>
            <a:ext cx="10526713" cy="24484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solidFill>
                  <a:srgbClr val="0070C0"/>
                </a:solidFill>
              </a:rPr>
              <a:t>Mise en œuvre de la communication</a:t>
            </a:r>
          </a:p>
          <a:p>
            <a:r>
              <a:rPr lang="fr-FR" sz="1600" b="1" u="sng" dirty="0"/>
              <a:t>Exemple d’un programme producteur :</a:t>
            </a:r>
          </a:p>
          <a:p>
            <a:r>
              <a:rPr lang="fr-FR" sz="1600" dirty="0"/>
              <a:t>On peut consulter sur l’interface web de gestion de </a:t>
            </a:r>
            <a:r>
              <a:rPr lang="fr-FR" sz="1600" dirty="0" err="1"/>
              <a:t>RabbitMQ</a:t>
            </a:r>
            <a:r>
              <a:rPr lang="fr-FR" sz="1600" dirty="0"/>
              <a:t> un aperçu des différents objets crées:</a:t>
            </a:r>
          </a:p>
        </p:txBody>
      </p:sp>
      <p:sp>
        <p:nvSpPr>
          <p:cNvPr id="2" name="ZoneTexte 1">
            <a:extLst>
              <a:ext uri="{FF2B5EF4-FFF2-40B4-BE49-F238E27FC236}">
                <a16:creationId xmlns:a16="http://schemas.microsoft.com/office/drawing/2014/main" id="{5DC62E3D-9903-9637-5B81-935F9F399E97}"/>
              </a:ext>
            </a:extLst>
          </p:cNvPr>
          <p:cNvSpPr txBox="1"/>
          <p:nvPr/>
        </p:nvSpPr>
        <p:spPr>
          <a:xfrm>
            <a:off x="760020" y="5188873"/>
            <a:ext cx="10363200" cy="1323439"/>
          </a:xfrm>
          <a:prstGeom prst="rect">
            <a:avLst/>
          </a:prstGeom>
          <a:noFill/>
        </p:spPr>
        <p:txBody>
          <a:bodyPr wrap="square" numCol="1" rtlCol="0">
            <a:spAutoFit/>
          </a:bodyPr>
          <a:lstStyle/>
          <a:p>
            <a:r>
              <a:rPr lang="fr-FR" sz="1600" b="0" dirty="0">
                <a:effectLst/>
                <a:latin typeface="+mj-lt"/>
              </a:rPr>
              <a:t>Finalement, on ferme la connexion et on quitte :</a:t>
            </a:r>
            <a:endParaRPr lang="fr-FR" sz="1600" dirty="0">
              <a:solidFill>
                <a:srgbClr val="0000FF"/>
              </a:solidFill>
              <a:latin typeface="Consolas" panose="020B0609020204030204" pitchFamily="49" charset="0"/>
            </a:endParaRPr>
          </a:p>
          <a:p>
            <a:r>
              <a:rPr lang="en-US" sz="1600" b="0" dirty="0" err="1">
                <a:solidFill>
                  <a:srgbClr val="000000"/>
                </a:solidFill>
                <a:effectLst/>
                <a:latin typeface="Consolas" panose="020B0609020204030204" pitchFamily="49" charset="0"/>
              </a:rPr>
              <a:t>setTimeout</a:t>
            </a:r>
            <a:r>
              <a:rPr lang="en-US" sz="1600" b="0" dirty="0">
                <a:solidFill>
                  <a:srgbClr val="000000"/>
                </a:solidFill>
                <a:effectLst/>
                <a:latin typeface="Consolas" panose="020B0609020204030204" pitchFamily="49" charset="0"/>
              </a:rPr>
              <a:t>(</a:t>
            </a:r>
            <a:r>
              <a:rPr lang="en-US" sz="1600" b="0" dirty="0">
                <a:solidFill>
                  <a:srgbClr val="0000FF"/>
                </a:solidFill>
                <a:effectLst/>
                <a:latin typeface="Consolas" panose="020B0609020204030204" pitchFamily="49" charset="0"/>
              </a:rPr>
              <a:t>function</a:t>
            </a:r>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  </a:t>
            </a:r>
            <a:r>
              <a:rPr lang="en-US" sz="1600" b="0" dirty="0" err="1">
                <a:solidFill>
                  <a:srgbClr val="000000"/>
                </a:solidFill>
                <a:effectLst/>
                <a:latin typeface="Consolas" panose="020B0609020204030204" pitchFamily="49" charset="0"/>
              </a:rPr>
              <a:t>connection.close</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a:t>
            </a:r>
            <a:r>
              <a:rPr lang="en-US" sz="1600" b="0" dirty="0" err="1">
                <a:solidFill>
                  <a:srgbClr val="000000"/>
                </a:solidFill>
                <a:effectLst/>
                <a:latin typeface="Consolas" panose="020B0609020204030204" pitchFamily="49" charset="0"/>
              </a:rPr>
              <a:t>process.exit</a:t>
            </a:r>
            <a:r>
              <a:rPr lang="en-US" sz="1600" b="0" dirty="0">
                <a:solidFill>
                  <a:srgbClr val="000000"/>
                </a:solidFill>
                <a:effectLst/>
                <a:latin typeface="Consolas" panose="020B0609020204030204" pitchFamily="49" charset="0"/>
              </a:rPr>
              <a:t>(</a:t>
            </a:r>
            <a:r>
              <a:rPr lang="en-US" sz="1600" b="0" dirty="0">
                <a:solidFill>
                  <a:srgbClr val="098658"/>
                </a:solidFill>
                <a:effectLst/>
                <a:latin typeface="Consolas" panose="020B0609020204030204" pitchFamily="49" charset="0"/>
              </a:rPr>
              <a:t>0</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 </a:t>
            </a:r>
            <a:r>
              <a:rPr lang="en-US" sz="1600" b="0" dirty="0">
                <a:solidFill>
                  <a:srgbClr val="098658"/>
                </a:solidFill>
                <a:effectLst/>
                <a:latin typeface="Consolas" panose="020B0609020204030204" pitchFamily="49" charset="0"/>
              </a:rPr>
              <a:t>500</a:t>
            </a:r>
            <a:r>
              <a:rPr lang="en-US" sz="1600" b="0" dirty="0">
                <a:solidFill>
                  <a:srgbClr val="000000"/>
                </a:solidFill>
                <a:effectLst/>
                <a:latin typeface="Consolas" panose="020B0609020204030204" pitchFamily="49" charset="0"/>
              </a:rPr>
              <a:t>);</a:t>
            </a:r>
          </a:p>
        </p:txBody>
      </p:sp>
      <p:sp>
        <p:nvSpPr>
          <p:cNvPr id="5" name="Rectangle 1">
            <a:extLst>
              <a:ext uri="{FF2B5EF4-FFF2-40B4-BE49-F238E27FC236}">
                <a16:creationId xmlns:a16="http://schemas.microsoft.com/office/drawing/2014/main" id="{76474BF0-073A-E8F1-C59C-C5FF02FBB130}"/>
              </a:ext>
            </a:extLst>
          </p:cNvPr>
          <p:cNvSpPr>
            <a:spLocks noChangeArrowheads="1"/>
          </p:cNvSpPr>
          <p:nvPr/>
        </p:nvSpPr>
        <p:spPr bwMode="auto">
          <a:xfrm>
            <a:off x="0" y="43934"/>
            <a:ext cx="184731" cy="369332"/>
          </a:xfrm>
          <a:prstGeom prst="rect">
            <a:avLst/>
          </a:prstGeom>
          <a:solidFill>
            <a:srgbClr val="23232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7" name="Image 6">
            <a:extLst>
              <a:ext uri="{FF2B5EF4-FFF2-40B4-BE49-F238E27FC236}">
                <a16:creationId xmlns:a16="http://schemas.microsoft.com/office/drawing/2014/main" id="{94B1FAB4-3235-5E1E-FE57-ABF145C02E32}"/>
              </a:ext>
            </a:extLst>
          </p:cNvPr>
          <p:cNvPicPr>
            <a:picLocks noChangeAspect="1"/>
          </p:cNvPicPr>
          <p:nvPr/>
        </p:nvPicPr>
        <p:blipFill>
          <a:blip r:embed="rId4"/>
          <a:stretch>
            <a:fillRect/>
          </a:stretch>
        </p:blipFill>
        <p:spPr>
          <a:xfrm>
            <a:off x="5107979" y="2648875"/>
            <a:ext cx="5862242" cy="2703249"/>
          </a:xfrm>
          <a:prstGeom prst="rect">
            <a:avLst/>
          </a:prstGeom>
        </p:spPr>
      </p:pic>
    </p:spTree>
    <p:extLst>
      <p:ext uri="{BB962C8B-B14F-4D97-AF65-F5344CB8AC3E}">
        <p14:creationId xmlns:p14="http://schemas.microsoft.com/office/powerpoint/2010/main" val="928766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p:cNvSpPr>
            <a:spLocks noGrp="1"/>
          </p:cNvSpPr>
          <p:nvPr>
            <p:ph type="body" sz="quarter" idx="11"/>
          </p:nvPr>
        </p:nvSpPr>
        <p:spPr>
          <a:xfrm>
            <a:off x="190510" y="483304"/>
            <a:ext cx="5064662" cy="735895"/>
          </a:xfrm>
        </p:spPr>
        <p:txBody>
          <a:bodyPr/>
          <a:lstStyle/>
          <a:p>
            <a:pPr>
              <a:spcBef>
                <a:spcPct val="0"/>
              </a:spcBef>
            </a:pPr>
            <a:r>
              <a:rPr lang="fr-FR" sz="1800" dirty="0">
                <a:solidFill>
                  <a:srgbClr val="007842"/>
                </a:solidFill>
                <a:latin typeface="+mj-lt"/>
                <a:ea typeface="+mj-ea"/>
                <a:cs typeface="+mj-cs"/>
              </a:rPr>
              <a:t>1. Définir le cloud </a:t>
            </a:r>
            <a:br>
              <a:rPr lang="fr-FR" sz="1800" dirty="0">
                <a:solidFill>
                  <a:srgbClr val="007842"/>
                </a:solidFill>
                <a:latin typeface="+mj-lt"/>
                <a:ea typeface="+mj-ea"/>
                <a:cs typeface="+mj-cs"/>
              </a:rPr>
            </a:br>
            <a:r>
              <a:rPr lang="fr-FR" dirty="0">
                <a:solidFill>
                  <a:srgbClr val="007842"/>
                </a:solidFill>
                <a:latin typeface="+mj-lt"/>
                <a:ea typeface="+mj-ea"/>
                <a:cs typeface="+mj-cs"/>
              </a:rPr>
              <a:t>Différence entre cloud privé, public et hybride</a:t>
            </a:r>
            <a:endParaRPr lang="fr-FR" sz="1800" dirty="0">
              <a:solidFill>
                <a:srgbClr val="007842"/>
              </a:solidFill>
              <a:latin typeface="+mj-lt"/>
              <a:ea typeface="+mj-ea"/>
              <a:cs typeface="+mj-cs"/>
            </a:endParaRPr>
          </a:p>
        </p:txBody>
      </p:sp>
      <p:sp>
        <p:nvSpPr>
          <p:cNvPr id="13" name="Espace réservé du contenu 12"/>
          <p:cNvSpPr>
            <a:spLocks noGrp="1"/>
          </p:cNvSpPr>
          <p:nvPr>
            <p:ph sz="quarter" idx="14"/>
          </p:nvPr>
        </p:nvSpPr>
        <p:spPr>
          <a:xfrm>
            <a:off x="609600" y="2042160"/>
            <a:ext cx="10464800" cy="4527172"/>
          </a:xfrm>
          <a:solidFill>
            <a:schemeClr val="bg1"/>
          </a:solidFill>
          <a:ln>
            <a:noFill/>
          </a:ln>
        </p:spPr>
        <p:style>
          <a:lnRef idx="1">
            <a:schemeClr val="accent5"/>
          </a:lnRef>
          <a:fillRef idx="2">
            <a:schemeClr val="accent5"/>
          </a:fillRef>
          <a:effectRef idx="1">
            <a:schemeClr val="accent5"/>
          </a:effectRef>
          <a:fontRef idx="minor">
            <a:schemeClr val="dk1"/>
          </a:fontRef>
        </p:style>
        <p:txBody>
          <a:bodyPr/>
          <a:lstStyle/>
          <a:p>
            <a:pPr marL="0" indent="0">
              <a:lnSpc>
                <a:spcPct val="150000"/>
              </a:lnSpc>
              <a:buNone/>
            </a:pPr>
            <a:r>
              <a:rPr lang="fr-FR" sz="1600" dirty="0">
                <a:solidFill>
                  <a:schemeClr val="tx1"/>
                </a:solidFill>
              </a:rPr>
              <a:t>Un cloud </a:t>
            </a:r>
            <a:r>
              <a:rPr lang="fr-FR" sz="1600" b="1" dirty="0">
                <a:solidFill>
                  <a:schemeClr val="tx1"/>
                </a:solidFill>
              </a:rPr>
              <a:t>hybride</a:t>
            </a:r>
            <a:r>
              <a:rPr lang="fr-FR" sz="1600" dirty="0">
                <a:solidFill>
                  <a:schemeClr val="tx1"/>
                </a:solidFill>
              </a:rPr>
              <a:t> fonctionne comme un environnement informatique unique créé à partir de plusieurs environnements connectés via des réseaux locaux (LAN), des réseaux étendus (WAN), des réseaux privés virtuels (VPN) et/ou des API.</a:t>
            </a:r>
          </a:p>
          <a:p>
            <a:pPr marL="0" indent="0">
              <a:lnSpc>
                <a:spcPct val="150000"/>
              </a:lnSpc>
              <a:buNone/>
            </a:pPr>
            <a:r>
              <a:rPr lang="fr-FR" sz="1600" dirty="0">
                <a:solidFill>
                  <a:schemeClr val="tx1"/>
                </a:solidFill>
              </a:rPr>
              <a:t>Les caractéristiques des </a:t>
            </a:r>
            <a:r>
              <a:rPr lang="fr-FR" sz="1600" dirty="0" err="1">
                <a:solidFill>
                  <a:schemeClr val="tx1"/>
                </a:solidFill>
              </a:rPr>
              <a:t>clouds</a:t>
            </a:r>
            <a:r>
              <a:rPr lang="fr-FR" sz="1600" dirty="0">
                <a:solidFill>
                  <a:schemeClr val="tx1"/>
                </a:solidFill>
              </a:rPr>
              <a:t> hybrides sont complexes et les exigences associées peuvent varier selon l'utilisateur qui les définit. Par exemple, un cloud hybride peut inclure :</a:t>
            </a:r>
          </a:p>
          <a:p>
            <a:pPr>
              <a:lnSpc>
                <a:spcPct val="150000"/>
              </a:lnSpc>
              <a:buFont typeface="Wingdings" panose="05000000000000000000" pitchFamily="2" charset="2"/>
              <a:buChar char="ü"/>
            </a:pPr>
            <a:r>
              <a:rPr lang="fr-FR" sz="1600" dirty="0">
                <a:solidFill>
                  <a:schemeClr val="tx1"/>
                </a:solidFill>
              </a:rPr>
              <a:t>Au moins un cloud privé et au moins un cloud public</a:t>
            </a:r>
          </a:p>
          <a:p>
            <a:pPr>
              <a:lnSpc>
                <a:spcPct val="150000"/>
              </a:lnSpc>
              <a:buFont typeface="Wingdings" panose="05000000000000000000" pitchFamily="2" charset="2"/>
              <a:buChar char="ü"/>
            </a:pPr>
            <a:r>
              <a:rPr lang="fr-FR" sz="1600" dirty="0">
                <a:solidFill>
                  <a:schemeClr val="tx1"/>
                </a:solidFill>
              </a:rPr>
              <a:t>Au moins deux </a:t>
            </a:r>
            <a:r>
              <a:rPr lang="fr-FR" sz="1600" dirty="0" err="1">
                <a:solidFill>
                  <a:schemeClr val="tx1"/>
                </a:solidFill>
              </a:rPr>
              <a:t>clouds</a:t>
            </a:r>
            <a:r>
              <a:rPr lang="fr-FR" sz="1600" dirty="0">
                <a:solidFill>
                  <a:schemeClr val="tx1"/>
                </a:solidFill>
              </a:rPr>
              <a:t> privés</a:t>
            </a:r>
          </a:p>
          <a:p>
            <a:pPr>
              <a:lnSpc>
                <a:spcPct val="150000"/>
              </a:lnSpc>
              <a:buFont typeface="Wingdings" panose="05000000000000000000" pitchFamily="2" charset="2"/>
              <a:buChar char="ü"/>
            </a:pPr>
            <a:r>
              <a:rPr lang="fr-FR" sz="1600" dirty="0">
                <a:solidFill>
                  <a:schemeClr val="tx1"/>
                </a:solidFill>
              </a:rPr>
              <a:t>Au moins deux </a:t>
            </a:r>
            <a:r>
              <a:rPr lang="fr-FR" sz="1600" dirty="0" err="1">
                <a:solidFill>
                  <a:schemeClr val="tx1"/>
                </a:solidFill>
              </a:rPr>
              <a:t>clouds</a:t>
            </a:r>
            <a:r>
              <a:rPr lang="fr-FR" sz="1600" dirty="0">
                <a:solidFill>
                  <a:schemeClr val="tx1"/>
                </a:solidFill>
              </a:rPr>
              <a:t> publics</a:t>
            </a:r>
          </a:p>
          <a:p>
            <a:pPr>
              <a:lnSpc>
                <a:spcPct val="150000"/>
              </a:lnSpc>
              <a:buFont typeface="Wingdings" panose="05000000000000000000" pitchFamily="2" charset="2"/>
              <a:buChar char="ü"/>
            </a:pPr>
            <a:r>
              <a:rPr lang="fr-FR" sz="1600" dirty="0">
                <a:solidFill>
                  <a:schemeClr val="tx1"/>
                </a:solidFill>
              </a:rPr>
              <a:t>Un environnement virtuel connecté à au moins un cloud privé ou public</a:t>
            </a:r>
          </a:p>
          <a:p>
            <a:pPr>
              <a:lnSpc>
                <a:spcPct val="150000"/>
              </a:lnSpc>
            </a:pPr>
            <a:endParaRPr lang="fr-FR" sz="1600" dirty="0">
              <a:solidFill>
                <a:schemeClr val="tx1"/>
              </a:solidFill>
            </a:endParaRPr>
          </a:p>
          <a:p>
            <a:endParaRPr lang="fr-FR" dirty="0"/>
          </a:p>
        </p:txBody>
      </p:sp>
      <p:sp>
        <p:nvSpPr>
          <p:cNvPr id="4" name="Espace réservé du contenu 11">
            <a:extLst>
              <a:ext uri="{FF2B5EF4-FFF2-40B4-BE49-F238E27FC236}">
                <a16:creationId xmlns:a16="http://schemas.microsoft.com/office/drawing/2014/main" id="{5BC3DE17-D7E2-ED73-2039-03CA1F2F2605}"/>
              </a:ext>
            </a:extLst>
          </p:cNvPr>
          <p:cNvSpPr txBox="1">
            <a:spLocks/>
          </p:cNvSpPr>
          <p:nvPr/>
        </p:nvSpPr>
        <p:spPr>
          <a:xfrm>
            <a:off x="720000" y="1698577"/>
            <a:ext cx="4786720" cy="319714"/>
          </a:xfrm>
          <a:prstGeom prst="rect">
            <a:avLst/>
          </a:prstGeom>
        </p:spPr>
        <p:txBody>
          <a:bodyPr/>
          <a:lstStyle>
            <a:lvl1pPr marL="0" indent="0" algn="l" defTabSz="914400" rtl="0" eaLnBrk="1" latinLnBrk="0" hangingPunct="1">
              <a:lnSpc>
                <a:spcPts val="1600"/>
              </a:lnSpc>
              <a:spcBef>
                <a:spcPts val="600"/>
              </a:spcBef>
              <a:buFont typeface="Arial" panose="020B0604020202020204" pitchFamily="34" charset="0"/>
              <a:buNone/>
              <a:defRPr sz="1600" b="1" kern="1200">
                <a:solidFill>
                  <a:srgbClr val="FF7800"/>
                </a:solidFill>
                <a:latin typeface="+mn-lt"/>
                <a:ea typeface="+mn-ea"/>
                <a:cs typeface="+mn-cs"/>
              </a:defRPr>
            </a:lvl1pPr>
            <a:lvl2pPr marL="457200" indent="0" algn="l" defTabSz="914400" rtl="0" eaLnBrk="1" latinLnBrk="0" hangingPunct="1">
              <a:lnSpc>
                <a:spcPts val="1600"/>
              </a:lnSpc>
              <a:spcBef>
                <a:spcPts val="600"/>
              </a:spcBef>
              <a:buFont typeface="Arial" panose="020B0604020202020204" pitchFamily="34" charset="0"/>
              <a:buNone/>
              <a:defRPr sz="14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400" kern="1200">
                <a:solidFill>
                  <a:srgbClr val="565656"/>
                </a:solidFill>
                <a:latin typeface="+mn-lt"/>
                <a:ea typeface="+mn-ea"/>
                <a:cs typeface="+mn-cs"/>
              </a:defRPr>
            </a:lvl3pPr>
            <a:lvl4pPr marL="1371600" indent="0" algn="l" defTabSz="914400" rtl="0" eaLnBrk="1" latinLnBrk="0" hangingPunct="1">
              <a:lnSpc>
                <a:spcPts val="1600"/>
              </a:lnSpc>
              <a:spcBef>
                <a:spcPts val="600"/>
              </a:spcBef>
              <a:buFont typeface="Arial" panose="020B0604020202020204" pitchFamily="34" charset="0"/>
              <a:buNone/>
              <a:defRPr sz="1400" kern="1200">
                <a:solidFill>
                  <a:srgbClr val="565656"/>
                </a:solidFill>
                <a:latin typeface="+mn-lt"/>
                <a:ea typeface="+mn-ea"/>
                <a:cs typeface="+mn-cs"/>
              </a:defRPr>
            </a:lvl4pPr>
            <a:lvl5pPr marL="1828800" indent="0" algn="l" defTabSz="914400" rtl="0" eaLnBrk="1" latinLnBrk="0" hangingPunct="1">
              <a:lnSpc>
                <a:spcPts val="1600"/>
              </a:lnSpc>
              <a:spcBef>
                <a:spcPts val="600"/>
              </a:spcBef>
              <a:buFont typeface="Arial" panose="020B0604020202020204" pitchFamily="34" charset="0"/>
              <a:buNone/>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MA" sz="1800" dirty="0">
                <a:solidFill>
                  <a:srgbClr val="007842"/>
                </a:solidFill>
              </a:rPr>
              <a:t>Cloud hybride </a:t>
            </a:r>
            <a:endParaRPr lang="fr-FR" sz="1800" dirty="0">
              <a:solidFill>
                <a:srgbClr val="007842"/>
              </a:solidFill>
            </a:endParaRPr>
          </a:p>
        </p:txBody>
      </p:sp>
    </p:spTree>
    <p:extLst>
      <p:ext uri="{BB962C8B-B14F-4D97-AF65-F5344CB8AC3E}">
        <p14:creationId xmlns:p14="http://schemas.microsoft.com/office/powerpoint/2010/main" val="147084477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7" y="241978"/>
            <a:ext cx="8515885" cy="954107"/>
          </a:xfrm>
          <a:prstGeom prst="rect">
            <a:avLst/>
          </a:prstGeom>
          <a:noFill/>
        </p:spPr>
        <p:txBody>
          <a:bodyPr wrap="square">
            <a:spAutoFit/>
          </a:bodyPr>
          <a:lstStyle/>
          <a:p>
            <a:pPr marL="457200" indent="-457200">
              <a:buFont typeface="+mj-lt"/>
              <a:buAutoNum type="arabicPeriod" startAt="2"/>
            </a:pPr>
            <a:r>
              <a:rPr lang="fr-FR" sz="2000" b="1" dirty="0">
                <a:solidFill>
                  <a:srgbClr val="0070C0"/>
                </a:solidFill>
              </a:rPr>
              <a:t>Créer des microservices</a:t>
            </a:r>
          </a:p>
          <a:p>
            <a:pPr>
              <a:tabLst>
                <a:tab pos="2422525" algn="l"/>
              </a:tabLst>
            </a:pPr>
            <a:r>
              <a:rPr lang="fr-FR" b="1" i="1" dirty="0">
                <a:solidFill>
                  <a:srgbClr val="0070C0"/>
                </a:solidFill>
              </a:rPr>
              <a:t>Communication entre </a:t>
            </a:r>
            <a:r>
              <a:rPr lang="fr-FR" b="1" i="1" dirty="0" err="1">
                <a:solidFill>
                  <a:srgbClr val="0070C0"/>
                </a:solidFill>
              </a:rPr>
              <a:t>microservces</a:t>
            </a:r>
            <a:r>
              <a:rPr lang="fr-FR" b="1" i="1" dirty="0">
                <a:solidFill>
                  <a:srgbClr val="0070C0"/>
                </a:solidFill>
              </a:rPr>
              <a:t> </a:t>
            </a:r>
          </a:p>
          <a:p>
            <a:pPr>
              <a:tabLst>
                <a:tab pos="2422525" algn="l"/>
              </a:tabLst>
            </a:pPr>
            <a:r>
              <a:rPr lang="fr-FR" b="1" i="1" dirty="0">
                <a:solidFill>
                  <a:srgbClr val="0070C0"/>
                </a:solidFill>
              </a:rPr>
              <a:t>avec </a:t>
            </a:r>
            <a:r>
              <a:rPr lang="fr-FR" b="1" i="1" dirty="0" err="1">
                <a:solidFill>
                  <a:srgbClr val="0070C0"/>
                </a:solidFill>
              </a:rPr>
              <a:t>Rabbitmq</a:t>
            </a:r>
            <a:r>
              <a:rPr lang="fr-FR" b="1" i="1" dirty="0">
                <a:solidFill>
                  <a:srgbClr val="0070C0"/>
                </a:solidFill>
              </a:rPr>
              <a:t> </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8264" y="1552074"/>
            <a:ext cx="10526713" cy="9541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fr-FR" sz="1600" b="1" dirty="0">
                <a:solidFill>
                  <a:srgbClr val="0070C0"/>
                </a:solidFill>
              </a:rPr>
              <a:t>Mise en œuvre de la communication</a:t>
            </a:r>
          </a:p>
          <a:p>
            <a:r>
              <a:rPr lang="fr-FR" sz="1600" b="1" u="sng" dirty="0"/>
              <a:t>Exemple d’un programme consommateur :</a:t>
            </a:r>
          </a:p>
          <a:p>
            <a:endParaRPr lang="fr-FR" sz="1600" b="1" u="sng" dirty="0"/>
          </a:p>
        </p:txBody>
      </p:sp>
      <p:sp>
        <p:nvSpPr>
          <p:cNvPr id="2" name="ZoneTexte 1">
            <a:extLst>
              <a:ext uri="{FF2B5EF4-FFF2-40B4-BE49-F238E27FC236}">
                <a16:creationId xmlns:a16="http://schemas.microsoft.com/office/drawing/2014/main" id="{5DC62E3D-9903-9637-5B81-935F9F399E97}"/>
              </a:ext>
            </a:extLst>
          </p:cNvPr>
          <p:cNvSpPr txBox="1"/>
          <p:nvPr/>
        </p:nvSpPr>
        <p:spPr>
          <a:xfrm>
            <a:off x="760020" y="2345899"/>
            <a:ext cx="10363200" cy="3539430"/>
          </a:xfrm>
          <a:prstGeom prst="rect">
            <a:avLst/>
          </a:prstGeom>
          <a:noFill/>
        </p:spPr>
        <p:txBody>
          <a:bodyPr wrap="square" numCol="2" rtlCol="0">
            <a:spAutoFit/>
          </a:bodyPr>
          <a:lstStyle/>
          <a:p>
            <a:r>
              <a:rPr lang="fr-FR" sz="1600" b="0" dirty="0" err="1">
                <a:solidFill>
                  <a:srgbClr val="0000FF"/>
                </a:solidFill>
                <a:effectLst/>
                <a:latin typeface="Consolas" panose="020B0609020204030204" pitchFamily="49" charset="0"/>
              </a:rPr>
              <a:t>const</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amqp</a:t>
            </a:r>
            <a:r>
              <a:rPr lang="fr-FR" sz="1600" b="0" dirty="0">
                <a:solidFill>
                  <a:srgbClr val="000000"/>
                </a:solidFill>
                <a:effectLst/>
                <a:latin typeface="Consolas" panose="020B0609020204030204" pitchFamily="49" charset="0"/>
              </a:rPr>
              <a:t> = </a:t>
            </a:r>
            <a:r>
              <a:rPr lang="fr-FR" sz="1600" b="0" dirty="0" err="1">
                <a:solidFill>
                  <a:srgbClr val="000000"/>
                </a:solidFill>
                <a:effectLst/>
                <a:latin typeface="Consolas" panose="020B0609020204030204" pitchFamily="49" charset="0"/>
              </a:rPr>
              <a:t>require</a:t>
            </a:r>
            <a:r>
              <a:rPr lang="fr-FR" sz="1600" b="0" dirty="0">
                <a:solidFill>
                  <a:srgbClr val="000000"/>
                </a:solidFill>
                <a:effectLst/>
                <a:latin typeface="Consolas" panose="020B0609020204030204" pitchFamily="49" charset="0"/>
              </a:rPr>
              <a:t>(</a:t>
            </a:r>
            <a:r>
              <a:rPr lang="fr-FR" sz="1600" b="0" dirty="0">
                <a:solidFill>
                  <a:srgbClr val="A31515"/>
                </a:solidFill>
                <a:effectLst/>
                <a:latin typeface="Consolas" panose="020B0609020204030204" pitchFamily="49" charset="0"/>
              </a:rPr>
              <a:t>"</a:t>
            </a:r>
            <a:r>
              <a:rPr lang="fr-FR" sz="1600" b="0" dirty="0" err="1">
                <a:solidFill>
                  <a:srgbClr val="A31515"/>
                </a:solidFill>
                <a:effectLst/>
                <a:latin typeface="Consolas" panose="020B0609020204030204" pitchFamily="49" charset="0"/>
              </a:rPr>
              <a:t>amqplib</a:t>
            </a:r>
            <a:r>
              <a:rPr lang="fr-FR" sz="1600" b="0" dirty="0">
                <a:solidFill>
                  <a:srgbClr val="A31515"/>
                </a:solidFill>
                <a:effectLst/>
                <a:latin typeface="Consolas" panose="020B0609020204030204" pitchFamily="49" charset="0"/>
              </a:rPr>
              <a:t>"</a:t>
            </a:r>
            <a:r>
              <a:rPr lang="fr-FR" sz="1600" b="0" dirty="0">
                <a:solidFill>
                  <a:srgbClr val="000000"/>
                </a:solidFill>
                <a:effectLst/>
                <a:latin typeface="Consolas" panose="020B0609020204030204" pitchFamily="49" charset="0"/>
              </a:rPr>
              <a:t>);</a:t>
            </a:r>
          </a:p>
          <a:p>
            <a:pPr>
              <a:spcBef>
                <a:spcPts val="0"/>
              </a:spcBef>
            </a:pPr>
            <a:endParaRPr lang="fr-FR" sz="1600" b="1" u="sng" dirty="0"/>
          </a:p>
          <a:p>
            <a:pPr>
              <a:spcBef>
                <a:spcPts val="0"/>
              </a:spcBef>
            </a:pPr>
            <a:r>
              <a:rPr lang="fr-FR" sz="1600" b="0" dirty="0">
                <a:solidFill>
                  <a:srgbClr val="0000FF"/>
                </a:solidFill>
                <a:effectLst/>
                <a:latin typeface="Consolas" panose="020B0609020204030204" pitchFamily="49" charset="0"/>
              </a:rPr>
              <a:t>var</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connection</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channel</a:t>
            </a:r>
            <a:r>
              <a:rPr lang="fr-FR" sz="1600" b="0" dirty="0">
                <a:solidFill>
                  <a:srgbClr val="000000"/>
                </a:solidFill>
                <a:effectLst/>
                <a:latin typeface="Consolas" panose="020B0609020204030204" pitchFamily="49" charset="0"/>
              </a:rPr>
              <a:t>;</a:t>
            </a:r>
          </a:p>
          <a:p>
            <a:pPr>
              <a:spcBef>
                <a:spcPts val="0"/>
              </a:spcBef>
            </a:pPr>
            <a:r>
              <a:rPr lang="fr-FR" sz="1600" b="0" dirty="0" err="1">
                <a:solidFill>
                  <a:srgbClr val="0000FF"/>
                </a:solidFill>
                <a:effectLst/>
                <a:latin typeface="Consolas" panose="020B0609020204030204" pitchFamily="49" charset="0"/>
              </a:rPr>
              <a:t>async</a:t>
            </a:r>
            <a:r>
              <a:rPr lang="fr-FR" sz="1600" b="0" dirty="0">
                <a:solidFill>
                  <a:srgbClr val="000000"/>
                </a:solidFill>
                <a:effectLst/>
                <a:latin typeface="Consolas" panose="020B0609020204030204" pitchFamily="49" charset="0"/>
              </a:rPr>
              <a:t> </a:t>
            </a:r>
            <a:r>
              <a:rPr lang="fr-FR" sz="1600" b="0" dirty="0" err="1">
                <a:solidFill>
                  <a:srgbClr val="0000FF"/>
                </a:solidFill>
                <a:effectLst/>
                <a:latin typeface="Consolas" panose="020B0609020204030204" pitchFamily="49" charset="0"/>
              </a:rPr>
              <a:t>function</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connect</a:t>
            </a:r>
            <a:r>
              <a:rPr lang="fr-FR" sz="1600" b="0" dirty="0">
                <a:solidFill>
                  <a:srgbClr val="000000"/>
                </a:solidFill>
                <a:effectLst/>
                <a:latin typeface="Consolas" panose="020B0609020204030204" pitchFamily="49" charset="0"/>
              </a:rPr>
              <a:t>() {</a:t>
            </a:r>
          </a:p>
          <a:p>
            <a:pPr>
              <a:spcBef>
                <a:spcPts val="0"/>
              </a:spcBef>
            </a:pPr>
            <a:r>
              <a:rPr lang="fr-FR" sz="1600" b="0" dirty="0">
                <a:solidFill>
                  <a:srgbClr val="000000"/>
                </a:solidFill>
                <a:effectLst/>
                <a:latin typeface="Consolas" panose="020B0609020204030204" pitchFamily="49" charset="0"/>
              </a:rPr>
              <a:t>    </a:t>
            </a:r>
            <a:r>
              <a:rPr lang="fr-FR" sz="1600" b="0" dirty="0">
                <a:solidFill>
                  <a:srgbClr val="008000"/>
                </a:solidFill>
                <a:effectLst/>
                <a:latin typeface="Consolas" panose="020B0609020204030204" pitchFamily="49" charset="0"/>
              </a:rPr>
              <a:t>//Se connecter au serveur</a:t>
            </a:r>
            <a:endParaRPr lang="fr-FR" sz="1600" b="0" dirty="0">
              <a:solidFill>
                <a:srgbClr val="000000"/>
              </a:solidFill>
              <a:effectLst/>
              <a:latin typeface="Consolas" panose="020B0609020204030204" pitchFamily="49" charset="0"/>
            </a:endParaRPr>
          </a:p>
          <a:p>
            <a:pPr>
              <a:spcBef>
                <a:spcPts val="0"/>
              </a:spcBef>
            </a:pPr>
            <a:r>
              <a:rPr lang="fr-FR" sz="1600" b="0" dirty="0">
                <a:solidFill>
                  <a:srgbClr val="000000"/>
                </a:solidFill>
                <a:effectLst/>
                <a:latin typeface="Consolas" panose="020B0609020204030204" pitchFamily="49" charset="0"/>
              </a:rPr>
              <a:t>    </a:t>
            </a:r>
            <a:r>
              <a:rPr lang="fr-FR" sz="1600" b="0" dirty="0" err="1">
                <a:solidFill>
                  <a:srgbClr val="0000FF"/>
                </a:solidFill>
                <a:effectLst/>
                <a:latin typeface="Consolas" panose="020B0609020204030204" pitchFamily="49" charset="0"/>
              </a:rPr>
              <a:t>const</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amqpServer</a:t>
            </a:r>
            <a:r>
              <a:rPr lang="fr-FR" sz="1600" b="0" dirty="0">
                <a:solidFill>
                  <a:srgbClr val="000000"/>
                </a:solidFill>
                <a:effectLst/>
                <a:latin typeface="Consolas" panose="020B0609020204030204" pitchFamily="49" charset="0"/>
              </a:rPr>
              <a:t> = </a:t>
            </a:r>
            <a:r>
              <a:rPr lang="fr-FR" sz="1600" b="0" dirty="0">
                <a:solidFill>
                  <a:srgbClr val="A31515"/>
                </a:solidFill>
                <a:effectLst/>
                <a:latin typeface="Consolas" panose="020B0609020204030204" pitchFamily="49" charset="0"/>
              </a:rPr>
              <a:t>"</a:t>
            </a:r>
            <a:r>
              <a:rPr lang="fr-FR" sz="1600" b="0" dirty="0" err="1">
                <a:solidFill>
                  <a:srgbClr val="A31515"/>
                </a:solidFill>
                <a:effectLst/>
                <a:latin typeface="Consolas" panose="020B0609020204030204" pitchFamily="49" charset="0"/>
              </a:rPr>
              <a:t>amqp</a:t>
            </a:r>
            <a:r>
              <a:rPr lang="fr-FR" sz="1600" b="0" dirty="0">
                <a:solidFill>
                  <a:srgbClr val="A31515"/>
                </a:solidFill>
                <a:effectLst/>
                <a:latin typeface="Consolas" panose="020B0609020204030204" pitchFamily="49" charset="0"/>
              </a:rPr>
              <a:t>://localhost:5672"</a:t>
            </a:r>
            <a:r>
              <a:rPr lang="fr-FR" sz="1600" b="0" dirty="0">
                <a:solidFill>
                  <a:srgbClr val="000000"/>
                </a:solidFill>
                <a:effectLst/>
                <a:latin typeface="Consolas" panose="020B0609020204030204" pitchFamily="49" charset="0"/>
              </a:rPr>
              <a:t>;</a:t>
            </a:r>
          </a:p>
          <a:p>
            <a:pPr>
              <a:spcBef>
                <a:spcPts val="0"/>
              </a:spcBef>
            </a:pP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connection</a:t>
            </a:r>
            <a:r>
              <a:rPr lang="fr-FR" sz="1600" b="0" dirty="0">
                <a:solidFill>
                  <a:srgbClr val="000000"/>
                </a:solidFill>
                <a:effectLst/>
                <a:latin typeface="Consolas" panose="020B0609020204030204" pitchFamily="49" charset="0"/>
              </a:rPr>
              <a:t> = </a:t>
            </a:r>
            <a:r>
              <a:rPr lang="fr-FR" sz="1600" b="0" dirty="0" err="1">
                <a:solidFill>
                  <a:srgbClr val="0000FF"/>
                </a:solidFill>
                <a:effectLst/>
                <a:latin typeface="Consolas" panose="020B0609020204030204" pitchFamily="49" charset="0"/>
              </a:rPr>
              <a:t>await</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amqp.connect</a:t>
            </a:r>
            <a:r>
              <a:rPr lang="fr-FR" sz="1600" b="0" dirty="0">
                <a:solidFill>
                  <a:srgbClr val="000000"/>
                </a:solidFill>
                <a:effectLst/>
                <a:latin typeface="Consolas" panose="020B0609020204030204" pitchFamily="49" charset="0"/>
              </a:rPr>
              <a:t>(</a:t>
            </a:r>
            <a:r>
              <a:rPr lang="fr-FR" sz="1600" b="0" dirty="0" err="1">
                <a:solidFill>
                  <a:srgbClr val="000000"/>
                </a:solidFill>
                <a:effectLst/>
                <a:latin typeface="Consolas" panose="020B0609020204030204" pitchFamily="49" charset="0"/>
              </a:rPr>
              <a:t>amqpServer</a:t>
            </a:r>
            <a:r>
              <a:rPr lang="fr-FR" sz="1600" b="0" dirty="0">
                <a:solidFill>
                  <a:srgbClr val="000000"/>
                </a:solidFill>
                <a:effectLst/>
                <a:latin typeface="Consolas" panose="020B0609020204030204" pitchFamily="49" charset="0"/>
              </a:rPr>
              <a:t>);</a:t>
            </a:r>
          </a:p>
          <a:p>
            <a:pPr>
              <a:spcBef>
                <a:spcPts val="0"/>
              </a:spcBef>
            </a:pPr>
            <a:r>
              <a:rPr lang="fr-FR" sz="1600" b="0" dirty="0">
                <a:solidFill>
                  <a:srgbClr val="000000"/>
                </a:solidFill>
                <a:effectLst/>
                <a:latin typeface="Consolas" panose="020B0609020204030204" pitchFamily="49" charset="0"/>
              </a:rPr>
              <a:t>    </a:t>
            </a:r>
            <a:r>
              <a:rPr lang="fr-FR" sz="1600" b="0" dirty="0">
                <a:solidFill>
                  <a:srgbClr val="008000"/>
                </a:solidFill>
                <a:effectLst/>
                <a:latin typeface="Consolas" panose="020B0609020204030204" pitchFamily="49" charset="0"/>
              </a:rPr>
              <a:t>//Créer un nouveau canal</a:t>
            </a:r>
            <a:endParaRPr lang="fr-FR" sz="1600" b="0" dirty="0">
              <a:solidFill>
                <a:srgbClr val="000000"/>
              </a:solidFill>
              <a:effectLst/>
              <a:latin typeface="Consolas" panose="020B0609020204030204" pitchFamily="49" charset="0"/>
            </a:endParaRPr>
          </a:p>
          <a:p>
            <a:pPr>
              <a:spcBef>
                <a:spcPts val="0"/>
              </a:spcBef>
            </a:pP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channel</a:t>
            </a:r>
            <a:r>
              <a:rPr lang="fr-FR" sz="1600" b="0" dirty="0">
                <a:solidFill>
                  <a:srgbClr val="000000"/>
                </a:solidFill>
                <a:effectLst/>
                <a:latin typeface="Consolas" panose="020B0609020204030204" pitchFamily="49" charset="0"/>
              </a:rPr>
              <a:t> = </a:t>
            </a:r>
            <a:r>
              <a:rPr lang="fr-FR" sz="1600" b="0" dirty="0" err="1">
                <a:solidFill>
                  <a:srgbClr val="0000FF"/>
                </a:solidFill>
                <a:effectLst/>
                <a:latin typeface="Consolas" panose="020B0609020204030204" pitchFamily="49" charset="0"/>
              </a:rPr>
              <a:t>await</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connection.createChannel</a:t>
            </a:r>
            <a:r>
              <a:rPr lang="fr-FR" sz="1600" b="0" dirty="0">
                <a:solidFill>
                  <a:srgbClr val="000000"/>
                </a:solidFill>
                <a:effectLst/>
                <a:latin typeface="Consolas" panose="020B0609020204030204" pitchFamily="49" charset="0"/>
              </a:rPr>
              <a:t>();</a:t>
            </a:r>
          </a:p>
          <a:p>
            <a:pPr>
              <a:spcBef>
                <a:spcPts val="0"/>
              </a:spcBef>
            </a:pPr>
            <a:br>
              <a:rPr lang="fr-FR" sz="1600" b="0" dirty="0">
                <a:solidFill>
                  <a:srgbClr val="000000"/>
                </a:solidFill>
                <a:effectLst/>
                <a:latin typeface="Consolas" panose="020B0609020204030204" pitchFamily="49" charset="0"/>
              </a:rPr>
            </a:br>
            <a:r>
              <a:rPr lang="fr-FR" sz="1600" b="0" dirty="0">
                <a:solidFill>
                  <a:srgbClr val="000000"/>
                </a:solidFill>
                <a:effectLst/>
                <a:latin typeface="Consolas" panose="020B0609020204030204" pitchFamily="49" charset="0"/>
              </a:rPr>
              <a:t>    </a:t>
            </a:r>
            <a:r>
              <a:rPr lang="fr-FR" sz="1600" b="0" dirty="0">
                <a:solidFill>
                  <a:srgbClr val="0000FF"/>
                </a:solidFill>
                <a:effectLst/>
                <a:latin typeface="Consolas" panose="020B0609020204030204" pitchFamily="49" charset="0"/>
              </a:rPr>
              <a:t>var</a:t>
            </a:r>
            <a:r>
              <a:rPr lang="fr-FR" sz="1600" b="0" dirty="0">
                <a:solidFill>
                  <a:srgbClr val="000000"/>
                </a:solidFill>
                <a:effectLst/>
                <a:latin typeface="Consolas" panose="020B0609020204030204" pitchFamily="49" charset="0"/>
              </a:rPr>
              <a:t> queue = </a:t>
            </a:r>
            <a:r>
              <a:rPr lang="fr-FR" sz="1600" b="0" dirty="0">
                <a:solidFill>
                  <a:srgbClr val="A31515"/>
                </a:solidFill>
                <a:effectLst/>
                <a:latin typeface="Consolas" panose="020B0609020204030204" pitchFamily="49" charset="0"/>
              </a:rPr>
              <a:t>'file_attente1'</a:t>
            </a:r>
            <a:r>
              <a:rPr lang="fr-FR" sz="1600" b="0" dirty="0">
                <a:solidFill>
                  <a:srgbClr val="000000"/>
                </a:solidFill>
                <a:effectLst/>
                <a:latin typeface="Consolas" panose="020B0609020204030204" pitchFamily="49" charset="0"/>
              </a:rPr>
              <a:t> ;</a:t>
            </a:r>
          </a:p>
          <a:p>
            <a:r>
              <a:rPr lang="fr-FR" sz="1600" b="0" dirty="0">
                <a:solidFill>
                  <a:srgbClr val="000000"/>
                </a:solidFill>
                <a:effectLst/>
                <a:latin typeface="Consolas" panose="020B0609020204030204" pitchFamily="49" charset="0"/>
              </a:rPr>
              <a:t>    </a:t>
            </a:r>
            <a:r>
              <a:rPr lang="fr-FR" sz="1600" b="0" dirty="0" err="1">
                <a:solidFill>
                  <a:srgbClr val="0000FF"/>
                </a:solidFill>
                <a:effectLst/>
                <a:latin typeface="Consolas" panose="020B0609020204030204" pitchFamily="49" charset="0"/>
              </a:rPr>
              <a:t>await</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channel.assertQueue</a:t>
            </a:r>
            <a:r>
              <a:rPr lang="fr-FR" sz="1600" b="0" dirty="0">
                <a:solidFill>
                  <a:srgbClr val="000000"/>
                </a:solidFill>
                <a:effectLst/>
                <a:latin typeface="Consolas" panose="020B0609020204030204" pitchFamily="49" charset="0"/>
              </a:rPr>
              <a:t>(queue);</a:t>
            </a:r>
          </a:p>
          <a:p>
            <a:r>
              <a:rPr lang="fr-FR" sz="1600" b="0" dirty="0">
                <a:solidFill>
                  <a:srgbClr val="000000"/>
                </a:solidFill>
                <a:effectLst/>
                <a:latin typeface="Consolas" panose="020B0609020204030204" pitchFamily="49" charset="0"/>
              </a:rPr>
              <a:t>    </a:t>
            </a:r>
            <a:r>
              <a:rPr lang="fr-FR" sz="1600" b="0" dirty="0">
                <a:solidFill>
                  <a:srgbClr val="008000"/>
                </a:solidFill>
                <a:effectLst/>
                <a:latin typeface="Consolas" panose="020B0609020204030204" pitchFamily="49" charset="0"/>
              </a:rPr>
              <a:t>//Recevoir le message depuis la file d'attente </a:t>
            </a:r>
            <a:endParaRPr lang="fr-FR" sz="1600" b="0" dirty="0">
              <a:solidFill>
                <a:srgbClr val="000000"/>
              </a:solidFill>
              <a:effectLst/>
              <a:latin typeface="Consolas" panose="020B0609020204030204" pitchFamily="49" charset="0"/>
            </a:endParaRPr>
          </a:p>
          <a:p>
            <a:r>
              <a:rPr lang="fr-FR" sz="1600" b="0" dirty="0">
                <a:solidFill>
                  <a:srgbClr val="000000"/>
                </a:solidFill>
                <a:effectLst/>
                <a:latin typeface="Consolas" panose="020B0609020204030204" pitchFamily="49" charset="0"/>
              </a:rPr>
              <a:t>    </a:t>
            </a:r>
            <a:r>
              <a:rPr lang="fr-FR" sz="1600" b="0" dirty="0" err="1">
                <a:solidFill>
                  <a:srgbClr val="0000FF"/>
                </a:solidFill>
                <a:effectLst/>
                <a:latin typeface="Consolas" panose="020B0609020204030204" pitchFamily="49" charset="0"/>
              </a:rPr>
              <a:t>await</a:t>
            </a:r>
            <a:r>
              <a:rPr lang="fr-FR" sz="1600" b="0" dirty="0">
                <a:solidFill>
                  <a:srgbClr val="000000"/>
                </a:solidFill>
                <a:effectLst/>
                <a:latin typeface="Consolas" panose="020B0609020204030204" pitchFamily="49" charset="0"/>
              </a:rPr>
              <a:t> </a:t>
            </a:r>
            <a:r>
              <a:rPr lang="fr-FR" sz="1600" b="1" dirty="0" err="1">
                <a:solidFill>
                  <a:srgbClr val="000000"/>
                </a:solidFill>
                <a:effectLst/>
                <a:latin typeface="Consolas" panose="020B0609020204030204" pitchFamily="49" charset="0"/>
              </a:rPr>
              <a:t>channel.consume</a:t>
            </a:r>
            <a:r>
              <a:rPr lang="fr-FR" sz="1600" b="0" dirty="0">
                <a:solidFill>
                  <a:srgbClr val="000000"/>
                </a:solidFill>
                <a:effectLst/>
                <a:latin typeface="Consolas" panose="020B0609020204030204" pitchFamily="49" charset="0"/>
              </a:rPr>
              <a:t>(queue, (msg) </a:t>
            </a:r>
            <a:r>
              <a:rPr lang="fr-FR" sz="1600" b="0" dirty="0">
                <a:solidFill>
                  <a:srgbClr val="0000FF"/>
                </a:solidFill>
                <a:effectLst/>
                <a:latin typeface="Consolas" panose="020B0609020204030204" pitchFamily="49" charset="0"/>
              </a:rPr>
              <a:t>=&gt;</a:t>
            </a:r>
            <a:r>
              <a:rPr lang="fr-FR" sz="1600" b="0" dirty="0">
                <a:solidFill>
                  <a:srgbClr val="000000"/>
                </a:solidFill>
                <a:effectLst/>
                <a:latin typeface="Consolas" panose="020B0609020204030204" pitchFamily="49" charset="0"/>
              </a:rPr>
              <a:t> { </a:t>
            </a:r>
          </a:p>
          <a:p>
            <a:r>
              <a:rPr lang="fr-FR" sz="1600" b="0" dirty="0">
                <a:solidFill>
                  <a:srgbClr val="000000"/>
                </a:solidFill>
                <a:effectLst/>
                <a:latin typeface="Consolas" panose="020B0609020204030204" pitchFamily="49" charset="0"/>
              </a:rPr>
              <a:t>      console.log(</a:t>
            </a:r>
            <a:r>
              <a:rPr lang="fr-FR" sz="1600" b="0" dirty="0">
                <a:solidFill>
                  <a:srgbClr val="A31515"/>
                </a:solidFill>
                <a:effectLst/>
                <a:latin typeface="Consolas" panose="020B0609020204030204" pitchFamily="49" charset="0"/>
              </a:rPr>
              <a:t>" [x] </a:t>
            </a:r>
            <a:r>
              <a:rPr lang="fr-FR" sz="1600" b="0" dirty="0" err="1">
                <a:solidFill>
                  <a:srgbClr val="A31515"/>
                </a:solidFill>
                <a:effectLst/>
                <a:latin typeface="Consolas" panose="020B0609020204030204" pitchFamily="49" charset="0"/>
              </a:rPr>
              <a:t>Received</a:t>
            </a:r>
            <a:r>
              <a:rPr lang="fr-FR" sz="1600" b="0" dirty="0">
                <a:solidFill>
                  <a:srgbClr val="A31515"/>
                </a:solidFill>
                <a:effectLst/>
                <a:latin typeface="Consolas" panose="020B0609020204030204" pitchFamily="49" charset="0"/>
              </a:rPr>
              <a:t> %s"</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msg.content.toString</a:t>
            </a:r>
            <a:r>
              <a:rPr lang="fr-FR" sz="1600" b="0" dirty="0">
                <a:solidFill>
                  <a:srgbClr val="000000"/>
                </a:solidFill>
                <a:effectLst/>
                <a:latin typeface="Consolas" panose="020B0609020204030204" pitchFamily="49" charset="0"/>
              </a:rPr>
              <a:t>()); </a:t>
            </a:r>
          </a:p>
          <a:p>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channel.ack</a:t>
            </a:r>
            <a:r>
              <a:rPr lang="fr-FR" sz="1600" b="0" dirty="0">
                <a:solidFill>
                  <a:srgbClr val="000000"/>
                </a:solidFill>
                <a:effectLst/>
                <a:latin typeface="Consolas" panose="020B0609020204030204" pitchFamily="49" charset="0"/>
              </a:rPr>
              <a:t>(msg);</a:t>
            </a:r>
          </a:p>
          <a:p>
            <a:r>
              <a:rPr lang="fr-FR" sz="1600" b="0" dirty="0">
                <a:solidFill>
                  <a:srgbClr val="000000"/>
                </a:solidFill>
                <a:effectLst/>
                <a:latin typeface="Consolas" panose="020B0609020204030204" pitchFamily="49" charset="0"/>
              </a:rPr>
              <a:t>    });</a:t>
            </a:r>
          </a:p>
          <a:p>
            <a:pPr>
              <a:spcBef>
                <a:spcPts val="0"/>
              </a:spcBef>
            </a:pPr>
            <a:r>
              <a:rPr lang="fr-FR" sz="1600" b="0" dirty="0" err="1">
                <a:solidFill>
                  <a:srgbClr val="000000"/>
                </a:solidFill>
                <a:effectLst/>
                <a:latin typeface="Consolas" panose="020B0609020204030204" pitchFamily="49" charset="0"/>
              </a:rPr>
              <a:t>connect</a:t>
            </a:r>
            <a:r>
              <a:rPr lang="fr-FR" sz="1600" b="0" dirty="0">
                <a:solidFill>
                  <a:srgbClr val="000000"/>
                </a:solidFill>
                <a:effectLst/>
                <a:latin typeface="Consolas" panose="020B0609020204030204" pitchFamily="49" charset="0"/>
              </a:rPr>
              <a:t>();</a:t>
            </a:r>
          </a:p>
        </p:txBody>
      </p:sp>
      <p:pic>
        <p:nvPicPr>
          <p:cNvPr id="6" name="Image 5">
            <a:extLst>
              <a:ext uri="{FF2B5EF4-FFF2-40B4-BE49-F238E27FC236}">
                <a16:creationId xmlns:a16="http://schemas.microsoft.com/office/drawing/2014/main" id="{C79E61E8-C40B-150D-402A-84A02A31EFBD}"/>
              </a:ext>
            </a:extLst>
          </p:cNvPr>
          <p:cNvPicPr>
            <a:picLocks noChangeAspect="1"/>
          </p:cNvPicPr>
          <p:nvPr/>
        </p:nvPicPr>
        <p:blipFill>
          <a:blip r:embed="rId4"/>
          <a:stretch>
            <a:fillRect/>
          </a:stretch>
        </p:blipFill>
        <p:spPr>
          <a:xfrm>
            <a:off x="6638194" y="4680280"/>
            <a:ext cx="3865976" cy="1800791"/>
          </a:xfrm>
          <a:prstGeom prst="rect">
            <a:avLst/>
          </a:prstGeom>
        </p:spPr>
      </p:pic>
    </p:spTree>
    <p:extLst>
      <p:ext uri="{BB962C8B-B14F-4D97-AF65-F5344CB8AC3E}">
        <p14:creationId xmlns:p14="http://schemas.microsoft.com/office/powerpoint/2010/main" val="95044748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E9F4C3F5-D070-A4D1-1621-5C36798F766E}"/>
              </a:ext>
            </a:extLst>
          </p:cNvPr>
          <p:cNvSpPr txBox="1"/>
          <p:nvPr/>
        </p:nvSpPr>
        <p:spPr>
          <a:xfrm>
            <a:off x="6096000" y="2327812"/>
            <a:ext cx="5950688" cy="2846933"/>
          </a:xfrm>
          <a:prstGeom prst="rect">
            <a:avLst/>
          </a:prstGeom>
          <a:noFill/>
        </p:spPr>
        <p:txBody>
          <a:bodyPr wrap="square">
            <a:spAutoFit/>
          </a:bodyPr>
          <a:lstStyle/>
          <a:p>
            <a:pPr marL="342900" indent="-342900">
              <a:spcBef>
                <a:spcPts val="600"/>
              </a:spcBef>
              <a:buFont typeface="+mj-lt"/>
              <a:buAutoNum type="arabicPeriod"/>
            </a:pPr>
            <a:r>
              <a:rPr lang="fr-FR" dirty="0" err="1">
                <a:solidFill>
                  <a:srgbClr val="BFBFBF"/>
                </a:solidFill>
              </a:rPr>
              <a:t>Microservice</a:t>
            </a:r>
            <a:r>
              <a:rPr lang="fr-FR" dirty="0">
                <a:solidFill>
                  <a:srgbClr val="BFBFBF"/>
                </a:solidFill>
              </a:rPr>
              <a:t> versus API REST </a:t>
            </a:r>
          </a:p>
          <a:p>
            <a:pPr marL="342900" indent="-342900">
              <a:spcBef>
                <a:spcPts val="600"/>
              </a:spcBef>
              <a:buFont typeface="+mj-lt"/>
              <a:buAutoNum type="arabicPeriod"/>
            </a:pPr>
            <a:r>
              <a:rPr lang="fr-FR" dirty="0">
                <a:solidFill>
                  <a:srgbClr val="BFBFBF"/>
                </a:solidFill>
              </a:rPr>
              <a:t>Création d’une application en </a:t>
            </a:r>
            <a:r>
              <a:rPr lang="fr-FR" dirty="0" err="1">
                <a:solidFill>
                  <a:srgbClr val="BFBFBF"/>
                </a:solidFill>
              </a:rPr>
              <a:t>microservices</a:t>
            </a:r>
            <a:r>
              <a:rPr lang="fr-FR" dirty="0">
                <a:solidFill>
                  <a:srgbClr val="BFBFBF"/>
                </a:solidFill>
              </a:rPr>
              <a:t> avec Node </a:t>
            </a:r>
            <a:r>
              <a:rPr lang="fr-FR" dirty="0" err="1">
                <a:solidFill>
                  <a:srgbClr val="BFBFBF"/>
                </a:solidFill>
              </a:rPr>
              <a:t>js</a:t>
            </a:r>
            <a:r>
              <a:rPr lang="fr-FR" dirty="0">
                <a:solidFill>
                  <a:srgbClr val="BFBFBF"/>
                </a:solidFill>
              </a:rPr>
              <a:t> </a:t>
            </a:r>
          </a:p>
          <a:p>
            <a:pPr marL="342900" indent="-342900">
              <a:spcBef>
                <a:spcPts val="600"/>
              </a:spcBef>
              <a:buFont typeface="+mj-lt"/>
              <a:buAutoNum type="arabicPeriod"/>
            </a:pPr>
            <a:r>
              <a:rPr lang="fr-FR" dirty="0">
                <a:solidFill>
                  <a:srgbClr val="BFBFBF"/>
                </a:solidFill>
              </a:rPr>
              <a:t>Communication entre </a:t>
            </a:r>
            <a:r>
              <a:rPr lang="fr-FR" dirty="0" err="1">
                <a:solidFill>
                  <a:srgbClr val="BFBFBF"/>
                </a:solidFill>
              </a:rPr>
              <a:t>microservices</a:t>
            </a:r>
            <a:r>
              <a:rPr lang="fr-FR" dirty="0">
                <a:solidFill>
                  <a:srgbClr val="BFBFBF"/>
                </a:solidFill>
              </a:rPr>
              <a:t> avec </a:t>
            </a:r>
            <a:r>
              <a:rPr lang="fr-FR" dirty="0" err="1">
                <a:solidFill>
                  <a:srgbClr val="BFBFBF"/>
                </a:solidFill>
              </a:rPr>
              <a:t>Rabbitmq</a:t>
            </a:r>
            <a:r>
              <a:rPr lang="fr-FR" dirty="0">
                <a:solidFill>
                  <a:srgbClr val="BFBFBF"/>
                </a:solidFill>
              </a:rPr>
              <a:t> </a:t>
            </a:r>
          </a:p>
          <a:p>
            <a:pPr marL="342900" indent="-342900">
              <a:spcBef>
                <a:spcPts val="600"/>
              </a:spcBef>
              <a:buFont typeface="+mj-lt"/>
              <a:buAutoNum type="arabicPeriod"/>
            </a:pPr>
            <a:r>
              <a:rPr lang="fr-FR" b="1" dirty="0">
                <a:solidFill>
                  <a:srgbClr val="FF7800"/>
                </a:solidFill>
              </a:rPr>
              <a:t>Mise en place d’un reverse proxy en utilisant Nginx :</a:t>
            </a:r>
          </a:p>
          <a:p>
            <a:pPr marL="742950" lvl="1" indent="-285750">
              <a:spcBef>
                <a:spcPts val="600"/>
              </a:spcBef>
              <a:buFont typeface="Calibri" panose="020F0502020204030204" pitchFamily="34" charset="0"/>
              <a:buChar char="⁻"/>
            </a:pPr>
            <a:r>
              <a:rPr lang="fr-FR" b="1" dirty="0">
                <a:solidFill>
                  <a:srgbClr val="FF7800"/>
                </a:solidFill>
              </a:rPr>
              <a:t>Rôle d’un reverse proxy</a:t>
            </a:r>
          </a:p>
          <a:p>
            <a:pPr marL="742950" lvl="1" indent="-285750">
              <a:spcBef>
                <a:spcPts val="600"/>
              </a:spcBef>
              <a:buFont typeface="Calibri" panose="020F0502020204030204" pitchFamily="34" charset="0"/>
              <a:buChar char="⁻"/>
            </a:pPr>
            <a:r>
              <a:rPr lang="fr-FR" b="1" dirty="0">
                <a:solidFill>
                  <a:srgbClr val="FF7800"/>
                </a:solidFill>
              </a:rPr>
              <a:t>Installation et configuration de Nginx</a:t>
            </a:r>
          </a:p>
          <a:p>
            <a:pPr>
              <a:spcBef>
                <a:spcPts val="600"/>
              </a:spcBef>
            </a:pPr>
            <a:endParaRPr lang="fr-FR" b="1" dirty="0">
              <a:solidFill>
                <a:srgbClr val="FF7800"/>
              </a:solidFill>
            </a:endParaRPr>
          </a:p>
          <a:p>
            <a:pPr>
              <a:spcBef>
                <a:spcPts val="600"/>
              </a:spcBef>
            </a:pPr>
            <a:endParaRPr lang="fr-FR" dirty="0">
              <a:solidFill>
                <a:srgbClr val="BFBFBF"/>
              </a:solidFill>
            </a:endParaRPr>
          </a:p>
        </p:txBody>
      </p:sp>
      <p:pic>
        <p:nvPicPr>
          <p:cNvPr id="4" name="Image 3">
            <a:extLst>
              <a:ext uri="{FF2B5EF4-FFF2-40B4-BE49-F238E27FC236}">
                <a16:creationId xmlns:a16="http://schemas.microsoft.com/office/drawing/2014/main" id="{0A17DEAE-EED1-C5D4-EA25-13037BA5BB74}"/>
              </a:ext>
            </a:extLst>
          </p:cNvPr>
          <p:cNvPicPr>
            <a:picLocks noChangeAspect="1"/>
          </p:cNvPicPr>
          <p:nvPr/>
        </p:nvPicPr>
        <p:blipFill>
          <a:blip r:embed="rId2"/>
          <a:stretch>
            <a:fillRect/>
          </a:stretch>
        </p:blipFill>
        <p:spPr>
          <a:xfrm>
            <a:off x="6123432" y="742723"/>
            <a:ext cx="5584420" cy="1493649"/>
          </a:xfrm>
          <a:prstGeom prst="rect">
            <a:avLst/>
          </a:prstGeom>
        </p:spPr>
      </p:pic>
    </p:spTree>
    <p:extLst>
      <p:ext uri="{BB962C8B-B14F-4D97-AF65-F5344CB8AC3E}">
        <p14:creationId xmlns:p14="http://schemas.microsoft.com/office/powerpoint/2010/main" val="147491465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F804AAF-0DD3-8BC3-CAD0-AA1BE39F31E6}"/>
              </a:ext>
            </a:extLst>
          </p:cNvPr>
          <p:cNvSpPr txBox="1"/>
          <p:nvPr/>
        </p:nvSpPr>
        <p:spPr>
          <a:xfrm>
            <a:off x="188729" y="295058"/>
            <a:ext cx="4574658" cy="954107"/>
          </a:xfrm>
          <a:prstGeom prst="rect">
            <a:avLst/>
          </a:prstGeom>
          <a:noFill/>
        </p:spPr>
        <p:txBody>
          <a:bodyPr wrap="square">
            <a:spAutoFit/>
          </a:bodyPr>
          <a:lstStyle/>
          <a:p>
            <a:pPr marL="342900" indent="-342900">
              <a:buAutoNum type="arabicPeriod"/>
            </a:pPr>
            <a:r>
              <a:rPr lang="fr-FR" sz="2000" b="1" dirty="0">
                <a:solidFill>
                  <a:srgbClr val="0070C0"/>
                </a:solidFill>
              </a:rPr>
              <a:t>Communications entre microservices</a:t>
            </a:r>
          </a:p>
          <a:p>
            <a:r>
              <a:rPr lang="fr-FR" b="1" dirty="0">
                <a:solidFill>
                  <a:srgbClr val="0070C0"/>
                </a:solidFill>
              </a:rPr>
              <a:t>Mise en place d’un reverse proxy en utilisant Nginx</a:t>
            </a:r>
          </a:p>
        </p:txBody>
      </p:sp>
      <p:pic>
        <p:nvPicPr>
          <p:cNvPr id="10" name="Image 9">
            <a:extLst>
              <a:ext uri="{FF2B5EF4-FFF2-40B4-BE49-F238E27FC236}">
                <a16:creationId xmlns:a16="http://schemas.microsoft.com/office/drawing/2014/main" id="{A535FAB3-A1AC-7AA3-60F0-13BB5BB857F3}"/>
              </a:ext>
            </a:extLst>
          </p:cNvPr>
          <p:cNvPicPr>
            <a:picLocks noChangeAspect="1"/>
          </p:cNvPicPr>
          <p:nvPr/>
        </p:nvPicPr>
        <p:blipFill>
          <a:blip r:embed="rId3"/>
          <a:stretch>
            <a:fillRect/>
          </a:stretch>
        </p:blipFill>
        <p:spPr>
          <a:xfrm>
            <a:off x="106326" y="5281206"/>
            <a:ext cx="463027" cy="1231106"/>
          </a:xfrm>
          <a:prstGeom prst="rect">
            <a:avLst/>
          </a:prstGeom>
        </p:spPr>
      </p:pic>
      <p:sp>
        <p:nvSpPr>
          <p:cNvPr id="3" name="AutoShape 2">
            <a:extLst>
              <a:ext uri="{FF2B5EF4-FFF2-40B4-BE49-F238E27FC236}">
                <a16:creationId xmlns:a16="http://schemas.microsoft.com/office/drawing/2014/main" id="{65E52C61-F632-1478-82D2-1016BD0A865E}"/>
              </a:ext>
            </a:extLst>
          </p:cNvPr>
          <p:cNvSpPr>
            <a:spLocks noGrp="1" noChangeAspect="1" noChangeArrowheads="1"/>
          </p:cNvSpPr>
          <p:nvPr>
            <p:ph type="body" sz="quarter" idx="10"/>
          </p:nvPr>
        </p:nvSpPr>
        <p:spPr bwMode="auto">
          <a:xfrm>
            <a:off x="679925" y="1527037"/>
            <a:ext cx="10526713" cy="55256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indent="541338">
              <a:spcBef>
                <a:spcPts val="400"/>
              </a:spcBef>
            </a:pPr>
            <a:endParaRPr lang="fr-FR" sz="1600" dirty="0"/>
          </a:p>
          <a:p>
            <a:pPr indent="541338">
              <a:spcBef>
                <a:spcPts val="400"/>
              </a:spcBef>
            </a:pPr>
            <a:endParaRPr lang="fr-FR" sz="1600" dirty="0"/>
          </a:p>
        </p:txBody>
      </p:sp>
    </p:spTree>
    <p:extLst>
      <p:ext uri="{BB962C8B-B14F-4D97-AF65-F5344CB8AC3E}">
        <p14:creationId xmlns:p14="http://schemas.microsoft.com/office/powerpoint/2010/main" val="357255420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endParaRPr lang="fr-FR"/>
          </a:p>
        </p:txBody>
      </p:sp>
      <p:sp>
        <p:nvSpPr>
          <p:cNvPr id="3" name="Espace réservé du texte 2"/>
          <p:cNvSpPr>
            <a:spLocks noGrp="1"/>
          </p:cNvSpPr>
          <p:nvPr>
            <p:ph type="body" sz="quarter" idx="12"/>
          </p:nvPr>
        </p:nvSpPr>
        <p:spPr/>
        <p:txBody>
          <a:bodyPr/>
          <a:lstStyle/>
          <a:p>
            <a:r>
              <a:rPr lang="fr-FR" dirty="0"/>
              <a:t>Partie 4</a:t>
            </a:r>
          </a:p>
        </p:txBody>
      </p:sp>
      <p:sp>
        <p:nvSpPr>
          <p:cNvPr id="4" name="Espace réservé du texte 3"/>
          <p:cNvSpPr>
            <a:spLocks noGrp="1"/>
          </p:cNvSpPr>
          <p:nvPr>
            <p:ph type="body" sz="quarter" idx="13"/>
          </p:nvPr>
        </p:nvSpPr>
        <p:spPr/>
        <p:txBody>
          <a:bodyPr/>
          <a:lstStyle/>
          <a:p>
            <a:r>
              <a:rPr lang="fr-FR" dirty="0"/>
              <a:t>Manipuler les conteneurs</a:t>
            </a:r>
          </a:p>
        </p:txBody>
      </p:sp>
      <p:sp>
        <p:nvSpPr>
          <p:cNvPr id="5" name="Espace réservé du texte 4"/>
          <p:cNvSpPr>
            <a:spLocks noGrp="1"/>
          </p:cNvSpPr>
          <p:nvPr>
            <p:ph type="body" sz="quarter" idx="14"/>
          </p:nvPr>
        </p:nvSpPr>
        <p:spPr/>
        <p:txBody>
          <a:bodyPr/>
          <a:lstStyle/>
          <a:p>
            <a:r>
              <a:rPr lang="fr-FR" dirty="0"/>
              <a:t>Appréhender la notion des conteneurs</a:t>
            </a:r>
          </a:p>
          <a:p>
            <a:r>
              <a:rPr lang="fr-FR" dirty="0"/>
              <a:t>Prendre en main Docker</a:t>
            </a:r>
          </a:p>
          <a:p>
            <a:endParaRPr lang="fr-FR" dirty="0"/>
          </a:p>
        </p:txBody>
      </p:sp>
      <p:sp>
        <p:nvSpPr>
          <p:cNvPr id="6" name="Espace réservé pour une image  5"/>
          <p:cNvSpPr>
            <a:spLocks noGrp="1"/>
          </p:cNvSpPr>
          <p:nvPr>
            <p:ph type="pic" sz="quarter" idx="15"/>
          </p:nvPr>
        </p:nvSpPr>
        <p:spPr/>
      </p:sp>
      <p:sp>
        <p:nvSpPr>
          <p:cNvPr id="8" name="Rectangle 1">
            <a:extLst>
              <a:ext uri="{FF2B5EF4-FFF2-40B4-BE49-F238E27FC236}">
                <a16:creationId xmlns:a16="http://schemas.microsoft.com/office/drawing/2014/main" id="{BDA0384A-44D3-CC71-0BE7-7A32356BBB93}"/>
              </a:ext>
            </a:extLst>
          </p:cNvPr>
          <p:cNvSpPr>
            <a:spLocks noChangeArrowheads="1"/>
          </p:cNvSpPr>
          <p:nvPr/>
        </p:nvSpPr>
        <p:spPr bwMode="auto">
          <a:xfrm>
            <a:off x="5416550" y="3787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3245034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2"/>
          </p:nvPr>
        </p:nvSpPr>
        <p:spPr/>
        <p:txBody>
          <a:bodyPr/>
          <a:lstStyle/>
          <a:p>
            <a:r>
              <a:rPr lang="fr-FR" dirty="0"/>
              <a:t>CHAPITRE 1</a:t>
            </a:r>
          </a:p>
        </p:txBody>
      </p:sp>
      <p:sp>
        <p:nvSpPr>
          <p:cNvPr id="8" name="Espace réservé du texte 7"/>
          <p:cNvSpPr>
            <a:spLocks noGrp="1"/>
          </p:cNvSpPr>
          <p:nvPr>
            <p:ph type="body" sz="quarter" idx="13"/>
          </p:nvPr>
        </p:nvSpPr>
        <p:spPr/>
        <p:txBody>
          <a:bodyPr/>
          <a:lstStyle/>
          <a:p>
            <a:r>
              <a:rPr lang="fr-FR" dirty="0"/>
              <a:t>Appréhender la notion des conteneurs</a:t>
            </a:r>
          </a:p>
          <a:p>
            <a:endParaRPr lang="fr-FR" dirty="0"/>
          </a:p>
        </p:txBody>
      </p:sp>
      <p:sp>
        <p:nvSpPr>
          <p:cNvPr id="9" name="Espace réservé du texte 8"/>
          <p:cNvSpPr>
            <a:spLocks noGrp="1"/>
          </p:cNvSpPr>
          <p:nvPr>
            <p:ph type="body" sz="quarter" idx="14"/>
          </p:nvPr>
        </p:nvSpPr>
        <p:spPr/>
        <p:txBody>
          <a:bodyPr/>
          <a:lstStyle/>
          <a:p>
            <a:r>
              <a:rPr lang="fr-FR" dirty="0"/>
              <a:t>Définition ;</a:t>
            </a:r>
          </a:p>
          <a:p>
            <a:r>
              <a:rPr lang="fr-FR" dirty="0"/>
              <a:t>Différence entre machine virtuelle et conteneur ;</a:t>
            </a:r>
          </a:p>
          <a:p>
            <a:r>
              <a:rPr lang="fr-FR" dirty="0"/>
              <a:t>Avantages</a:t>
            </a:r>
          </a:p>
        </p:txBody>
      </p:sp>
      <p:sp>
        <p:nvSpPr>
          <p:cNvPr id="10" name="Espace réservé du texte 9"/>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336760384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6"/>
          <p:cNvSpPr txBox="1">
            <a:spLocks/>
          </p:cNvSpPr>
          <p:nvPr/>
        </p:nvSpPr>
        <p:spPr>
          <a:xfrm>
            <a:off x="6300000" y="539999"/>
            <a:ext cx="5580000" cy="540000"/>
          </a:xfrm>
          <a:prstGeom prst="rect">
            <a:avLst/>
          </a:prstGeom>
        </p:spPr>
        <p:txBody>
          <a:bodyPr anchor="ctr" anchorCtr="0"/>
          <a:lstStyle>
            <a:lvl1pPr indent="0" algn="ctr">
              <a:lnSpc>
                <a:spcPct val="100000"/>
              </a:lnSpc>
              <a:spcBef>
                <a:spcPts val="0"/>
              </a:spcBef>
              <a:buFont typeface="Arial" panose="020B0604020202020204" pitchFamily="34" charset="0"/>
              <a:buNone/>
              <a:defRPr sz="28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CHAPITRE 1</a:t>
            </a:r>
          </a:p>
        </p:txBody>
      </p:sp>
      <p:sp>
        <p:nvSpPr>
          <p:cNvPr id="15" name="Espace réservé du texte 7"/>
          <p:cNvSpPr txBox="1">
            <a:spLocks/>
          </p:cNvSpPr>
          <p:nvPr/>
        </p:nvSpPr>
        <p:spPr>
          <a:xfrm>
            <a:off x="6300000" y="1089893"/>
            <a:ext cx="5580000" cy="900000"/>
          </a:xfrm>
          <a:prstGeom prst="rect">
            <a:avLst/>
          </a:prstGeom>
        </p:spPr>
        <p:txBody>
          <a:bodyPr anchor="t" anchorCtr="0"/>
          <a:lstStyle>
            <a:lvl1pPr indent="0" algn="ctr">
              <a:lnSpc>
                <a:spcPct val="100000"/>
              </a:lnSpc>
              <a:spcBef>
                <a:spcPts val="0"/>
              </a:spcBef>
              <a:buFont typeface="Arial" panose="020B0604020202020204" pitchFamily="34" charset="0"/>
              <a:buNone/>
              <a:defRPr sz="24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Appréhender la notion des conteneurs</a:t>
            </a:r>
          </a:p>
        </p:txBody>
      </p:sp>
      <p:sp>
        <p:nvSpPr>
          <p:cNvPr id="16" name="Rectangle 15"/>
          <p:cNvSpPr/>
          <p:nvPr/>
        </p:nvSpPr>
        <p:spPr>
          <a:xfrm>
            <a:off x="6042000" y="2706916"/>
            <a:ext cx="6096000" cy="1077218"/>
          </a:xfrm>
          <a:prstGeom prst="rect">
            <a:avLst/>
          </a:prstGeom>
        </p:spPr>
        <p:txBody>
          <a:bodyPr>
            <a:spAutoFit/>
          </a:bodyPr>
          <a:lstStyle/>
          <a:p>
            <a:pPr marL="342900" lvl="0" indent="-342900">
              <a:spcBef>
                <a:spcPts val="600"/>
              </a:spcBef>
              <a:buFont typeface="+mj-lt"/>
              <a:buAutoNum type="arabicPeriod"/>
            </a:pPr>
            <a:r>
              <a:rPr lang="fr-FR" b="1" dirty="0">
                <a:solidFill>
                  <a:srgbClr val="FF7800"/>
                </a:solidFill>
              </a:rPr>
              <a:t>Définition ;</a:t>
            </a:r>
          </a:p>
          <a:p>
            <a:pPr marL="342900" lvl="0" indent="-342900">
              <a:spcBef>
                <a:spcPts val="600"/>
              </a:spcBef>
              <a:buFont typeface="+mj-lt"/>
              <a:buAutoNum type="arabicPeriod"/>
            </a:pPr>
            <a:r>
              <a:rPr lang="fr-FR" b="1" dirty="0">
                <a:solidFill>
                  <a:schemeClr val="bg2">
                    <a:lumMod val="75000"/>
                  </a:schemeClr>
                </a:solidFill>
              </a:rPr>
              <a:t>Différence entre machine virtuelle et conteneur ;</a:t>
            </a:r>
          </a:p>
          <a:p>
            <a:pPr marL="342900" lvl="0" indent="-342900">
              <a:spcBef>
                <a:spcPts val="600"/>
              </a:spcBef>
              <a:buFont typeface="+mj-lt"/>
              <a:buAutoNum type="arabicPeriod"/>
            </a:pPr>
            <a:r>
              <a:rPr lang="fr-FR" b="1" dirty="0">
                <a:solidFill>
                  <a:schemeClr val="bg2">
                    <a:lumMod val="75000"/>
                  </a:schemeClr>
                </a:solidFill>
              </a:rPr>
              <a:t>Avantages</a:t>
            </a:r>
          </a:p>
        </p:txBody>
      </p:sp>
    </p:spTree>
    <p:extLst>
      <p:ext uri="{BB962C8B-B14F-4D97-AF65-F5344CB8AC3E}">
        <p14:creationId xmlns:p14="http://schemas.microsoft.com/office/powerpoint/2010/main" val="32920062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067"/>
            <a:ext cx="12191999" cy="6849109"/>
          </a:xfrm>
          <a:prstGeom prst="rect">
            <a:avLst/>
          </a:prstGeom>
        </p:spPr>
      </p:pic>
      <p:grpSp>
        <p:nvGrpSpPr>
          <p:cNvPr id="3" name="object 3"/>
          <p:cNvGrpSpPr/>
          <p:nvPr/>
        </p:nvGrpSpPr>
        <p:grpSpPr>
          <a:xfrm>
            <a:off x="116234" y="1430218"/>
            <a:ext cx="12070636" cy="5154295"/>
            <a:chOff x="0" y="1464563"/>
            <a:chExt cx="11657457" cy="5154295"/>
          </a:xfrm>
        </p:grpSpPr>
        <p:sp>
          <p:nvSpPr>
            <p:cNvPr id="4" name="object 4"/>
            <p:cNvSpPr/>
            <p:nvPr/>
          </p:nvSpPr>
          <p:spPr>
            <a:xfrm>
              <a:off x="537972" y="1464563"/>
              <a:ext cx="11119485" cy="5154295"/>
            </a:xfrm>
            <a:custGeom>
              <a:avLst/>
              <a:gdLst/>
              <a:ahLst/>
              <a:cxnLst/>
              <a:rect l="l" t="t" r="r" b="b"/>
              <a:pathLst>
                <a:path w="11119485" h="5154295">
                  <a:moveTo>
                    <a:pt x="11119104" y="0"/>
                  </a:moveTo>
                  <a:lnTo>
                    <a:pt x="0" y="0"/>
                  </a:lnTo>
                  <a:lnTo>
                    <a:pt x="0" y="5154168"/>
                  </a:lnTo>
                  <a:lnTo>
                    <a:pt x="11119104" y="5154168"/>
                  </a:lnTo>
                  <a:lnTo>
                    <a:pt x="1111910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ea typeface="+mn-ea"/>
                <a:cs typeface="+mn-cs"/>
              </a:endParaRPr>
            </a:p>
            <a:p>
              <a:pPr algn="l"/>
              <a:endParaRPr lang="fr-FR" sz="1600" i="0" dirty="0">
                <a:solidFill>
                  <a:srgbClr val="151515"/>
                </a:solidFill>
                <a:effectLst/>
              </a:endParaRPr>
            </a:p>
            <a:p>
              <a:pPr algn="l"/>
              <a:endParaRPr lang="fr-FR" sz="1600" dirty="0">
                <a:solidFill>
                  <a:srgbClr val="151515"/>
                </a:solidFill>
              </a:endParaRPr>
            </a:p>
            <a:p>
              <a:pPr algn="l"/>
              <a:endParaRPr lang="fr-FR" sz="1600" i="0" dirty="0">
                <a:solidFill>
                  <a:srgbClr val="151515"/>
                </a:solidFill>
                <a:effectLst/>
              </a:endParaRPr>
            </a:p>
            <a:p>
              <a:pPr algn="l"/>
              <a:endParaRPr lang="fr-FR" sz="1600" dirty="0">
                <a:solidFill>
                  <a:srgbClr val="151515"/>
                </a:solidFill>
              </a:endParaRPr>
            </a:p>
            <a:p>
              <a:pPr marL="461963" indent="-285750" algn="l">
                <a:lnSpc>
                  <a:spcPct val="150000"/>
                </a:lnSpc>
                <a:buFont typeface="Arial" panose="020B0604020202020204" pitchFamily="34" charset="0"/>
                <a:buChar char="•"/>
              </a:pPr>
              <a:r>
                <a:rPr lang="fr-FR" sz="1600" i="0" dirty="0">
                  <a:solidFill>
                    <a:srgbClr val="151515"/>
                  </a:solidFill>
                  <a:effectLst/>
                </a:rPr>
                <a:t>La </a:t>
              </a:r>
              <a:r>
                <a:rPr lang="fr-FR" sz="1600" b="1" i="0" dirty="0">
                  <a:solidFill>
                    <a:srgbClr val="151515"/>
                  </a:solidFill>
                  <a:effectLst/>
                </a:rPr>
                <a:t>conteneurisation, </a:t>
              </a:r>
              <a:r>
                <a:rPr lang="fr-FR" sz="1600" i="0" dirty="0">
                  <a:solidFill>
                    <a:srgbClr val="151515"/>
                  </a:solidFill>
                  <a:effectLst/>
                </a:rPr>
                <a:t>est un type de virtualisation, qui consiste à rassembler le code du logiciel et tous ses composants (bibliothèques, </a:t>
              </a:r>
              <a:r>
                <a:rPr lang="fr-FR" sz="1600" i="0" dirty="0" err="1">
                  <a:solidFill>
                    <a:srgbClr val="151515"/>
                  </a:solidFill>
                  <a:effectLst/>
                </a:rPr>
                <a:t>frameworks</a:t>
              </a:r>
              <a:r>
                <a:rPr lang="fr-FR" sz="1600" i="0" dirty="0">
                  <a:solidFill>
                    <a:srgbClr val="151515"/>
                  </a:solidFill>
                  <a:effectLst/>
                </a:rPr>
                <a:t> et autres dépendances) de manière à les isoler dans leur propre « </a:t>
              </a:r>
              <a:r>
                <a:rPr lang="fr-FR" sz="1600" b="1" i="0" u="none" strike="noStrike" dirty="0">
                  <a:effectLst/>
                </a:rPr>
                <a:t>conteneur</a:t>
              </a:r>
              <a:r>
                <a:rPr lang="fr-FR" sz="1600" b="1" i="0" dirty="0">
                  <a:effectLst/>
                </a:rPr>
                <a:t> </a:t>
              </a:r>
              <a:r>
                <a:rPr lang="fr-FR" sz="1600" i="0" dirty="0">
                  <a:solidFill>
                    <a:srgbClr val="151515"/>
                  </a:solidFill>
                  <a:effectLst/>
                </a:rPr>
                <a:t>» ;</a:t>
              </a:r>
            </a:p>
            <a:p>
              <a:pPr marL="461963" indent="-285750" algn="l">
                <a:lnSpc>
                  <a:spcPct val="150000"/>
                </a:lnSpc>
                <a:buFont typeface="Arial" panose="020B0604020202020204" pitchFamily="34" charset="0"/>
                <a:buChar char="•"/>
              </a:pPr>
              <a:endParaRPr lang="fr-FR" sz="1600" dirty="0">
                <a:solidFill>
                  <a:srgbClr val="151515"/>
                </a:solidFill>
              </a:endParaRPr>
            </a:p>
            <a:p>
              <a:pPr marL="461963" indent="-285750" algn="l">
                <a:lnSpc>
                  <a:spcPct val="150000"/>
                </a:lnSpc>
                <a:buFont typeface="Arial" panose="020B0604020202020204" pitchFamily="34" charset="0"/>
                <a:buChar char="•"/>
              </a:pPr>
              <a:endParaRPr lang="fr-FR" sz="1600" i="0" dirty="0">
                <a:solidFill>
                  <a:srgbClr val="151515"/>
                </a:solidFill>
                <a:effectLst/>
              </a:endParaRPr>
            </a:p>
            <a:p>
              <a:pPr marL="461963" indent="-285750" algn="l">
                <a:lnSpc>
                  <a:spcPct val="150000"/>
                </a:lnSpc>
                <a:buFont typeface="Arial" panose="020B0604020202020204" pitchFamily="34" charset="0"/>
                <a:buChar char="•"/>
              </a:pPr>
              <a:endParaRPr lang="fr-FR" sz="1600" dirty="0">
                <a:solidFill>
                  <a:srgbClr val="151515"/>
                </a:solidFill>
              </a:endParaRPr>
            </a:p>
            <a:p>
              <a:pPr marL="176213" algn="l">
                <a:lnSpc>
                  <a:spcPct val="150000"/>
                </a:lnSpc>
              </a:pPr>
              <a:endParaRPr lang="fr-FR" sz="1600" i="0" dirty="0">
                <a:solidFill>
                  <a:srgbClr val="151515"/>
                </a:solidFill>
                <a:effectLst/>
              </a:endParaRPr>
            </a:p>
            <a:p>
              <a:pPr marL="461963" indent="-285750" algn="l">
                <a:lnSpc>
                  <a:spcPct val="150000"/>
                </a:lnSpc>
                <a:buFont typeface="Arial" panose="020B0604020202020204" pitchFamily="34" charset="0"/>
                <a:buChar char="•"/>
              </a:pPr>
              <a:r>
                <a:rPr lang="fr-FR" sz="1600" i="0" dirty="0">
                  <a:solidFill>
                    <a:srgbClr val="151515"/>
                  </a:solidFill>
                  <a:effectLst/>
                </a:rPr>
                <a:t>Le logiciel </a:t>
              </a:r>
              <a:r>
                <a:rPr lang="fr-FR" sz="1600" dirty="0">
                  <a:solidFill>
                    <a:srgbClr val="151515"/>
                  </a:solidFill>
                </a:rPr>
                <a:t>ou l'application dans </a:t>
              </a:r>
              <a:r>
                <a:rPr lang="fr-FR" sz="1600" i="0" dirty="0">
                  <a:solidFill>
                    <a:srgbClr val="151515"/>
                  </a:solidFill>
                  <a:effectLst/>
                </a:rPr>
                <a:t>le conteneur peut ainsi être </a:t>
              </a:r>
              <a:r>
                <a:rPr lang="fr-FR" sz="1600" b="1" i="0" dirty="0">
                  <a:solidFill>
                    <a:srgbClr val="151515"/>
                  </a:solidFill>
                  <a:effectLst/>
                </a:rPr>
                <a:t>déplacé</a:t>
              </a:r>
              <a:r>
                <a:rPr lang="fr-FR" sz="1600" i="0" dirty="0">
                  <a:solidFill>
                    <a:srgbClr val="151515"/>
                  </a:solidFill>
                  <a:effectLst/>
                </a:rPr>
                <a:t> et </a:t>
              </a:r>
              <a:r>
                <a:rPr lang="fr-FR" sz="1600" b="1" i="0" dirty="0">
                  <a:solidFill>
                    <a:srgbClr val="151515"/>
                  </a:solidFill>
                  <a:effectLst/>
                </a:rPr>
                <a:t>exécuté</a:t>
              </a:r>
              <a:r>
                <a:rPr lang="fr-FR" sz="1600" i="0" dirty="0">
                  <a:solidFill>
                    <a:srgbClr val="151515"/>
                  </a:solidFill>
                  <a:effectLst/>
                </a:rPr>
                <a:t> de façon cohérente dans </a:t>
              </a:r>
              <a:r>
                <a:rPr lang="fr-FR" sz="1600" b="1" i="0" dirty="0">
                  <a:solidFill>
                    <a:srgbClr val="151515"/>
                  </a:solidFill>
                  <a:effectLst/>
                </a:rPr>
                <a:t>tous les environnements</a:t>
              </a:r>
              <a:r>
                <a:rPr lang="fr-FR" sz="1600" i="0" dirty="0">
                  <a:solidFill>
                    <a:srgbClr val="151515"/>
                  </a:solidFill>
                  <a:effectLst/>
                </a:rPr>
                <a:t> et sur </a:t>
              </a:r>
              <a:r>
                <a:rPr lang="fr-FR" sz="1600" b="1" i="0" dirty="0">
                  <a:solidFill>
                    <a:srgbClr val="151515"/>
                  </a:solidFill>
                  <a:effectLst/>
                </a:rPr>
                <a:t>toutes les infrastructures</a:t>
              </a:r>
              <a:r>
                <a:rPr lang="fr-FR" sz="1600" i="0" dirty="0">
                  <a:solidFill>
                    <a:srgbClr val="151515"/>
                  </a:solidFill>
                  <a:effectLst/>
                </a:rPr>
                <a:t>, indépendamment de leur système d'exploitation ;</a:t>
              </a:r>
            </a:p>
            <a:p>
              <a:pPr marL="461963" indent="-285750" algn="l">
                <a:lnSpc>
                  <a:spcPct val="150000"/>
                </a:lnSpc>
                <a:buFont typeface="Arial" panose="020B0604020202020204" pitchFamily="34" charset="0"/>
                <a:buChar char="•"/>
              </a:pPr>
              <a:r>
                <a:rPr lang="fr-FR" sz="1600" b="0" i="0" dirty="0">
                  <a:solidFill>
                    <a:srgbClr val="151515"/>
                  </a:solidFill>
                  <a:effectLst/>
                  <a:latin typeface="RedHatText"/>
                </a:rPr>
                <a:t>Aujourd'hui, il existe divers outils et plateformes de conteneurisation, à savoir : Docker, LXC, </a:t>
              </a:r>
              <a:r>
                <a:rPr lang="fr-FR" sz="1600" b="0" i="0" dirty="0" err="1">
                  <a:solidFill>
                    <a:srgbClr val="151515"/>
                  </a:solidFill>
                  <a:effectLst/>
                  <a:latin typeface="RedHatText"/>
                </a:rPr>
                <a:t>Podman</a:t>
              </a:r>
              <a:r>
                <a:rPr lang="fr-FR" sz="1600" b="0" i="0" dirty="0">
                  <a:solidFill>
                    <a:srgbClr val="151515"/>
                  </a:solidFill>
                  <a:effectLst/>
                  <a:latin typeface="RedHatText"/>
                </a:rPr>
                <a:t> … ;</a:t>
              </a:r>
              <a:endParaRPr lang="fr-FR" sz="1600" b="1" i="0" dirty="0">
                <a:solidFill>
                  <a:srgbClr val="151515"/>
                </a:solidFill>
                <a:effectLst/>
                <a:latin typeface="RedHatText"/>
              </a:endParaRPr>
            </a:p>
            <a:p>
              <a:pPr marL="461963" indent="-285750" algn="l">
                <a:lnSpc>
                  <a:spcPct val="150000"/>
                </a:lnSpc>
                <a:buFont typeface="Arial" panose="020B0604020202020204" pitchFamily="34" charset="0"/>
                <a:buChar char="•"/>
              </a:pPr>
              <a:r>
                <a:rPr lang="fr-FR" sz="1600" b="1" i="0" dirty="0">
                  <a:solidFill>
                    <a:srgbClr val="151515"/>
                  </a:solidFill>
                  <a:effectLst/>
                  <a:latin typeface="RedHatText"/>
                </a:rPr>
                <a:t>Docker</a:t>
              </a:r>
              <a:r>
                <a:rPr lang="fr-FR" sz="1600" b="0" i="0" dirty="0">
                  <a:solidFill>
                    <a:srgbClr val="151515"/>
                  </a:solidFill>
                  <a:effectLst/>
                  <a:latin typeface="RedHatText"/>
                </a:rPr>
                <a:t> est l’écosyst</a:t>
              </a:r>
              <a:r>
                <a:rPr lang="fr-FR" sz="1600" dirty="0">
                  <a:solidFill>
                    <a:srgbClr val="151515"/>
                  </a:solidFill>
                  <a:latin typeface="RedHatText"/>
                </a:rPr>
                <a:t>ème le plus populaire et le plus utilisé.</a:t>
              </a:r>
            </a:p>
            <a:p>
              <a:pPr marL="176213" algn="l">
                <a:lnSpc>
                  <a:spcPct val="150000"/>
                </a:lnSpc>
              </a:pPr>
              <a:endParaRPr lang="fr-FR" sz="1600" i="0" dirty="0">
                <a:solidFill>
                  <a:srgbClr val="151515"/>
                </a:solidFill>
                <a:effectLst/>
              </a:endParaRPr>
            </a:p>
          </p:txBody>
        </p:sp>
        <p:sp>
          <p:nvSpPr>
            <p:cNvPr id="5" name="object 5"/>
            <p:cNvSpPr/>
            <p:nvPr/>
          </p:nvSpPr>
          <p:spPr>
            <a:xfrm>
              <a:off x="537972" y="1464563"/>
              <a:ext cx="11119485" cy="5154295"/>
            </a:xfrm>
            <a:custGeom>
              <a:avLst/>
              <a:gdLst/>
              <a:ahLst/>
              <a:cxnLst/>
              <a:rect l="l" t="t" r="r" b="b"/>
              <a:pathLst>
                <a:path w="11119485" h="5154295">
                  <a:moveTo>
                    <a:pt x="0" y="5154168"/>
                  </a:moveTo>
                  <a:lnTo>
                    <a:pt x="11119104" y="5154168"/>
                  </a:lnTo>
                  <a:lnTo>
                    <a:pt x="11119104" y="0"/>
                  </a:lnTo>
                  <a:lnTo>
                    <a:pt x="0" y="0"/>
                  </a:lnTo>
                  <a:lnTo>
                    <a:pt x="0" y="5154168"/>
                  </a:lnTo>
                  <a:close/>
                </a:path>
              </a:pathLst>
            </a:custGeom>
            <a:ln w="9524">
              <a:solidFill>
                <a:srgbClr val="C5DFB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Corps)"/>
                <a:ea typeface="+mn-ea"/>
                <a:cs typeface="+mn-cs"/>
              </a:endParaRPr>
            </a:p>
          </p:txBody>
        </p:sp>
        <p:sp>
          <p:nvSpPr>
            <p:cNvPr id="6" name="object 6"/>
            <p:cNvSpPr/>
            <p:nvPr/>
          </p:nvSpPr>
          <p:spPr>
            <a:xfrm>
              <a:off x="0" y="5059679"/>
              <a:ext cx="536575" cy="1347470"/>
            </a:xfrm>
            <a:custGeom>
              <a:avLst/>
              <a:gdLst/>
              <a:ahLst/>
              <a:cxnLst/>
              <a:rect l="l" t="t" r="r" b="b"/>
              <a:pathLst>
                <a:path w="536575" h="134747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Corps)"/>
                <a:ea typeface="+mn-ea"/>
                <a:cs typeface="+mn-cs"/>
              </a:endParaRPr>
            </a:p>
          </p:txBody>
        </p:sp>
      </p:grpSp>
      <p:sp>
        <p:nvSpPr>
          <p:cNvPr id="7" name="object 7"/>
          <p:cNvSpPr txBox="1"/>
          <p:nvPr/>
        </p:nvSpPr>
        <p:spPr>
          <a:xfrm>
            <a:off x="142671" y="5170524"/>
            <a:ext cx="247119" cy="89408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905"/>
              </a:lnSpc>
              <a:spcBef>
                <a:spcPts val="0"/>
              </a:spcBef>
              <a:spcAft>
                <a:spcPts val="0"/>
              </a:spcAft>
              <a:buClrTx/>
              <a:buSzTx/>
              <a:buFontTx/>
              <a:buNone/>
              <a:tabLst/>
              <a:defRPr/>
            </a:pPr>
            <a:r>
              <a:rPr kumimoji="0" sz="1900" b="1" i="0" u="none" strike="noStrike" kern="1200" cap="none" spc="-35" normalizeH="0" baseline="0" noProof="0" dirty="0">
                <a:ln>
                  <a:noFill/>
                </a:ln>
                <a:solidFill>
                  <a:srgbClr val="FFFFFF"/>
                </a:solidFill>
                <a:effectLst/>
                <a:uLnTx/>
                <a:uFillTx/>
                <a:latin typeface="Calibri (Corps)"/>
                <a:ea typeface="+mn-ea"/>
                <a:cs typeface="Calibri"/>
              </a:rPr>
              <a:t>PARTIE</a:t>
            </a:r>
            <a:r>
              <a:rPr kumimoji="0" sz="1900" b="1" i="0" u="none" strike="noStrike" kern="1200" cap="none" spc="-55" normalizeH="0" baseline="0" noProof="0" dirty="0">
                <a:ln>
                  <a:noFill/>
                </a:ln>
                <a:solidFill>
                  <a:srgbClr val="FFFFFF"/>
                </a:solidFill>
                <a:effectLst/>
                <a:uLnTx/>
                <a:uFillTx/>
                <a:latin typeface="Calibri (Corps)"/>
                <a:ea typeface="+mn-ea"/>
                <a:cs typeface="Calibri"/>
              </a:rPr>
              <a:t> </a:t>
            </a:r>
            <a:r>
              <a:rPr kumimoji="0" lang="fr-FR" sz="1900" b="1" i="0" u="none" strike="noStrike" kern="1200" cap="none" spc="-5" normalizeH="0" baseline="0" noProof="0" dirty="0">
                <a:ln>
                  <a:noFill/>
                </a:ln>
                <a:solidFill>
                  <a:srgbClr val="FFFFFF"/>
                </a:solidFill>
                <a:effectLst/>
                <a:uLnTx/>
                <a:uFillTx/>
                <a:latin typeface="Calibri (Corps)"/>
                <a:ea typeface="+mn-ea"/>
                <a:cs typeface="Calibri"/>
              </a:rPr>
              <a:t>4</a:t>
            </a:r>
            <a:endParaRPr kumimoji="0" sz="1900" b="0" i="0" u="none" strike="noStrike" kern="1200" cap="none" spc="0" normalizeH="0" baseline="0" noProof="0" dirty="0">
              <a:ln>
                <a:noFill/>
              </a:ln>
              <a:solidFill>
                <a:prstClr val="black"/>
              </a:solidFill>
              <a:effectLst/>
              <a:uLnTx/>
              <a:uFillTx/>
              <a:latin typeface="Calibri (Corps)"/>
              <a:ea typeface="+mn-ea"/>
              <a:cs typeface="Calibri"/>
            </a:endParaRPr>
          </a:p>
        </p:txBody>
      </p:sp>
      <p:pic>
        <p:nvPicPr>
          <p:cNvPr id="8" name="object 8"/>
          <p:cNvPicPr/>
          <p:nvPr/>
        </p:nvPicPr>
        <p:blipFill>
          <a:blip r:embed="rId4" cstate="print"/>
          <a:stretch>
            <a:fillRect/>
          </a:stretch>
        </p:blipFill>
        <p:spPr>
          <a:xfrm>
            <a:off x="9963911" y="344424"/>
            <a:ext cx="658368" cy="652272"/>
          </a:xfrm>
          <a:prstGeom prst="rect">
            <a:avLst/>
          </a:prstGeom>
        </p:spPr>
      </p:pic>
      <p:sp>
        <p:nvSpPr>
          <p:cNvPr id="54" name="object 54"/>
          <p:cNvSpPr txBox="1">
            <a:spLocks noGrp="1"/>
          </p:cNvSpPr>
          <p:nvPr>
            <p:ph type="ftr" sz="quarter" idx="5"/>
          </p:nvPr>
        </p:nvSpPr>
        <p:spPr>
          <a:xfrm>
            <a:off x="5103621" y="6672783"/>
            <a:ext cx="1986915" cy="141064"/>
          </a:xfrm>
          <a:prstGeom prst="rect">
            <a:avLst/>
          </a:prstGeom>
        </p:spPr>
        <p:txBody>
          <a:bodyPr vert="horz" wrap="square" lIns="0" tIns="0" rIns="0" bIns="0" rtlCol="0">
            <a:spAutoFit/>
          </a:bodyPr>
          <a:lstStyle/>
          <a:p>
            <a:pPr marL="12700" marR="0" lvl="0" indent="0" algn="l" defTabSz="914400" rtl="0" eaLnBrk="1" fontAlgn="auto" latinLnBrk="0" hangingPunct="1">
              <a:lnSpc>
                <a:spcPts val="1055"/>
              </a:lnSpc>
              <a:spcBef>
                <a:spcPts val="0"/>
              </a:spcBef>
              <a:spcAft>
                <a:spcPts val="0"/>
              </a:spcAft>
              <a:buClrTx/>
              <a:buSzTx/>
              <a:buFontTx/>
              <a:buNone/>
              <a:tabLst/>
              <a:defRPr/>
            </a:pPr>
            <a:r>
              <a:rPr kumimoji="0" sz="1000" b="0" i="0" u="none" strike="noStrike" kern="1200" cap="none" spc="0" normalizeH="0" baseline="0" noProof="0" dirty="0">
                <a:ln>
                  <a:noFill/>
                </a:ln>
                <a:solidFill>
                  <a:srgbClr val="AEABAB"/>
                </a:solidFill>
                <a:effectLst/>
                <a:uLnTx/>
                <a:uFillTx/>
                <a:latin typeface="Calibri (Corps)"/>
                <a:ea typeface="+mn-ea"/>
                <a:cs typeface="Calibri"/>
              </a:rPr>
              <a:t>Copyright</a:t>
            </a:r>
            <a:r>
              <a:rPr kumimoji="0" sz="1000" b="0" i="0" u="none" strike="noStrike" kern="1200" cap="none" spc="-3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5" normalizeH="0" baseline="0" noProof="0" dirty="0">
                <a:ln>
                  <a:noFill/>
                </a:ln>
                <a:solidFill>
                  <a:srgbClr val="AEABAB"/>
                </a:solidFill>
                <a:effectLst/>
                <a:uLnTx/>
                <a:uFillTx/>
                <a:latin typeface="Calibri (Corps)"/>
                <a:ea typeface="+mn-ea"/>
                <a:cs typeface="Calibri"/>
              </a:rPr>
              <a:t>Tout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droit</a:t>
            </a:r>
            <a:r>
              <a:rPr kumimoji="0" sz="1000" b="0" i="0" u="none" strike="noStrike" kern="1200" cap="none" spc="-40"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réservé</a:t>
            </a:r>
            <a:r>
              <a:rPr kumimoji="0" sz="1000" b="0" i="0" u="none" strike="noStrike" kern="1200" cap="none" spc="-3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OFPPT</a:t>
            </a:r>
          </a:p>
        </p:txBody>
      </p:sp>
      <p:sp>
        <p:nvSpPr>
          <p:cNvPr id="55" name="object 55"/>
          <p:cNvSpPr txBox="1"/>
          <p:nvPr/>
        </p:nvSpPr>
        <p:spPr>
          <a:xfrm>
            <a:off x="11845417" y="6669430"/>
            <a:ext cx="204470" cy="282129"/>
          </a:xfrm>
          <a:prstGeom prst="rect">
            <a:avLst/>
          </a:prstGeom>
        </p:spPr>
        <p:txBody>
          <a:bodyPr vert="horz" wrap="square" lIns="0" tIns="0" rIns="0" bIns="0" rtlCol="0">
            <a:spAutoFit/>
          </a:bodyPr>
          <a:lstStyle/>
          <a:p>
            <a:pPr marL="38100" marR="0" lvl="0" indent="0" algn="l" defTabSz="914400" rtl="0" eaLnBrk="1" fontAlgn="auto" latinLnBrk="0" hangingPunct="1">
              <a:lnSpc>
                <a:spcPts val="1055"/>
              </a:lnSpc>
              <a:spcBef>
                <a:spcPts val="0"/>
              </a:spcBef>
              <a:spcAft>
                <a:spcPts val="0"/>
              </a:spcAft>
              <a:buClrTx/>
              <a:buSzTx/>
              <a:buFontTx/>
              <a:buNone/>
              <a:tabLst/>
              <a:defRPr/>
            </a:pPr>
            <a:fld id="{81D60167-4931-47E6-BA6A-407CBD079E47}" type="slidenum">
              <a:rPr kumimoji="0" sz="1000" b="0" i="0" u="none" strike="noStrike" kern="1200" cap="none" spc="0" normalizeH="0" baseline="0" noProof="0" dirty="0">
                <a:ln>
                  <a:noFill/>
                </a:ln>
                <a:solidFill>
                  <a:srgbClr val="AEABAB"/>
                </a:solidFill>
                <a:effectLst/>
                <a:uLnTx/>
                <a:uFillTx/>
                <a:latin typeface="Calibri (Corps)"/>
                <a:ea typeface="+mn-ea"/>
                <a:cs typeface="Calibri"/>
              </a:rPr>
              <a:pPr marL="38100" marR="0" lvl="0" indent="0" algn="l" defTabSz="914400" rtl="0" eaLnBrk="1" fontAlgn="auto" latinLnBrk="0" hangingPunct="1">
                <a:lnSpc>
                  <a:spcPts val="1055"/>
                </a:lnSpc>
                <a:spcBef>
                  <a:spcPts val="0"/>
                </a:spcBef>
                <a:spcAft>
                  <a:spcPts val="0"/>
                </a:spcAft>
                <a:buClrTx/>
                <a:buSzTx/>
                <a:buFontTx/>
                <a:buNone/>
                <a:tabLst/>
                <a:defRPr/>
              </a:pPr>
              <a:t>196</a:t>
            </a:fld>
            <a:endParaRPr kumimoji="0" sz="1000" b="0" i="0" u="none" strike="noStrike" kern="1200" cap="none" spc="0" normalizeH="0" baseline="0" noProof="0">
              <a:ln>
                <a:noFill/>
              </a:ln>
              <a:solidFill>
                <a:prstClr val="black"/>
              </a:solidFill>
              <a:effectLst/>
              <a:uLnTx/>
              <a:uFillTx/>
              <a:latin typeface="Calibri (Corps)"/>
              <a:ea typeface="+mn-ea"/>
              <a:cs typeface="Calibri"/>
            </a:endParaRPr>
          </a:p>
        </p:txBody>
      </p:sp>
      <p:sp>
        <p:nvSpPr>
          <p:cNvPr id="10" name="ZoneTexte 9">
            <a:extLst>
              <a:ext uri="{FF2B5EF4-FFF2-40B4-BE49-F238E27FC236}">
                <a16:creationId xmlns:a16="http://schemas.microsoft.com/office/drawing/2014/main" id="{0E498AC2-C83E-D886-55D4-CAFB2B6F9A34}"/>
              </a:ext>
            </a:extLst>
          </p:cNvPr>
          <p:cNvSpPr txBox="1"/>
          <p:nvPr/>
        </p:nvSpPr>
        <p:spPr>
          <a:xfrm>
            <a:off x="142671" y="388126"/>
            <a:ext cx="6208004" cy="646331"/>
          </a:xfrm>
          <a:prstGeom prst="rect">
            <a:avLst/>
          </a:prstGeom>
          <a:noFill/>
        </p:spPr>
        <p:txBody>
          <a:bodyPr wrap="square">
            <a:spAutoFit/>
          </a:bodyPr>
          <a:lstStyle/>
          <a:p>
            <a:r>
              <a:rPr lang="fr-FR" b="1" dirty="0">
                <a:solidFill>
                  <a:schemeClr val="accent6">
                    <a:lumMod val="75000"/>
                  </a:schemeClr>
                </a:solidFill>
              </a:rPr>
              <a:t>Appréhender la notion des conteneurs</a:t>
            </a:r>
          </a:p>
          <a:p>
            <a:r>
              <a:rPr lang="fr-FR" i="1" dirty="0">
                <a:solidFill>
                  <a:schemeClr val="accent6">
                    <a:lumMod val="75000"/>
                  </a:schemeClr>
                </a:solidFill>
              </a:rPr>
              <a:t>Définition</a:t>
            </a:r>
          </a:p>
        </p:txBody>
      </p:sp>
      <p:pic>
        <p:nvPicPr>
          <p:cNvPr id="11266" name="Picture 2" descr="Types de conteneurs - Groupe RDT">
            <a:extLst>
              <a:ext uri="{FF2B5EF4-FFF2-40B4-BE49-F238E27FC236}">
                <a16:creationId xmlns:a16="http://schemas.microsoft.com/office/drawing/2014/main" id="{EE2723B2-C681-6122-BF20-8D91F17EE1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4501" y="1573710"/>
            <a:ext cx="1394224" cy="100907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0D1049DD-D2A6-E302-77CE-DC174AAB69C0}"/>
              </a:ext>
            </a:extLst>
          </p:cNvPr>
          <p:cNvSpPr txBox="1"/>
          <p:nvPr/>
        </p:nvSpPr>
        <p:spPr>
          <a:xfrm>
            <a:off x="668146" y="1495137"/>
            <a:ext cx="2875402" cy="369332"/>
          </a:xfrm>
          <a:prstGeom prst="rect">
            <a:avLst/>
          </a:prstGeom>
          <a:noFill/>
        </p:spPr>
        <p:txBody>
          <a:bodyPr wrap="square" rtlCol="0">
            <a:spAutoFit/>
          </a:bodyPr>
          <a:lstStyle/>
          <a:p>
            <a:r>
              <a:rPr lang="fr-FR" i="1" dirty="0">
                <a:solidFill>
                  <a:schemeClr val="accent6">
                    <a:lumMod val="75000"/>
                  </a:schemeClr>
                </a:solidFill>
              </a:rPr>
              <a:t>Définition d’un conteneur</a:t>
            </a:r>
          </a:p>
        </p:txBody>
      </p:sp>
      <p:pic>
        <p:nvPicPr>
          <p:cNvPr id="6146" name="Picture 2" descr="Docker Container">
            <a:extLst>
              <a:ext uri="{FF2B5EF4-FFF2-40B4-BE49-F238E27FC236}">
                <a16:creationId xmlns:a16="http://schemas.microsoft.com/office/drawing/2014/main" id="{CEAD0688-4371-38D2-0028-8E5EB087D2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6424" y="3278014"/>
            <a:ext cx="4285983" cy="174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24017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067"/>
            <a:ext cx="12191999" cy="6849109"/>
          </a:xfrm>
          <a:prstGeom prst="rect">
            <a:avLst/>
          </a:prstGeom>
        </p:spPr>
      </p:pic>
      <p:grpSp>
        <p:nvGrpSpPr>
          <p:cNvPr id="3" name="object 3"/>
          <p:cNvGrpSpPr/>
          <p:nvPr/>
        </p:nvGrpSpPr>
        <p:grpSpPr>
          <a:xfrm>
            <a:off x="116234" y="1430218"/>
            <a:ext cx="12070638" cy="5154295"/>
            <a:chOff x="0" y="1464563"/>
            <a:chExt cx="11657458" cy="5154295"/>
          </a:xfrm>
        </p:grpSpPr>
        <p:sp>
          <p:nvSpPr>
            <p:cNvPr id="4" name="object 4"/>
            <p:cNvSpPr/>
            <p:nvPr/>
          </p:nvSpPr>
          <p:spPr>
            <a:xfrm>
              <a:off x="537973" y="1464563"/>
              <a:ext cx="11119485" cy="5154295"/>
            </a:xfrm>
            <a:custGeom>
              <a:avLst/>
              <a:gdLst/>
              <a:ahLst/>
              <a:cxnLst/>
              <a:rect l="l" t="t" r="r" b="b"/>
              <a:pathLst>
                <a:path w="11119485" h="5154295">
                  <a:moveTo>
                    <a:pt x="11119104" y="0"/>
                  </a:moveTo>
                  <a:lnTo>
                    <a:pt x="0" y="0"/>
                  </a:lnTo>
                  <a:lnTo>
                    <a:pt x="0" y="5154168"/>
                  </a:lnTo>
                  <a:lnTo>
                    <a:pt x="11119104" y="5154168"/>
                  </a:lnTo>
                  <a:lnTo>
                    <a:pt x="1111910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ea typeface="+mn-ea"/>
                <a:cs typeface="+mn-cs"/>
              </a:endParaRPr>
            </a:p>
            <a:p>
              <a:pPr algn="l"/>
              <a:endParaRPr lang="fr-FR" sz="1600" dirty="0">
                <a:solidFill>
                  <a:srgbClr val="151515"/>
                </a:solidFill>
              </a:endParaRPr>
            </a:p>
            <a:p>
              <a:pPr marL="461963" indent="-285750" algn="l">
                <a:lnSpc>
                  <a:spcPts val="2000"/>
                </a:lnSpc>
                <a:buFont typeface="Arial" panose="020B0604020202020204" pitchFamily="34" charset="0"/>
                <a:buChar char="•"/>
              </a:pPr>
              <a:r>
                <a:rPr lang="fr-FR" sz="1600" b="0" i="0" dirty="0">
                  <a:solidFill>
                    <a:srgbClr val="000000"/>
                  </a:solidFill>
                  <a:effectLst/>
                  <a:latin typeface="+mj-lt"/>
                </a:rPr>
                <a:t>Docker est </a:t>
              </a:r>
              <a:r>
                <a:rPr lang="fr-FR" sz="1600" b="1" i="0" dirty="0">
                  <a:solidFill>
                    <a:srgbClr val="000000"/>
                  </a:solidFill>
                  <a:effectLst/>
                  <a:latin typeface="+mj-lt"/>
                </a:rPr>
                <a:t>une plateforme de conteneurs</a:t>
              </a:r>
              <a:r>
                <a:rPr lang="fr-FR" sz="1600" b="0" i="0" dirty="0">
                  <a:solidFill>
                    <a:srgbClr val="000000"/>
                  </a:solidFill>
                  <a:effectLst/>
                  <a:latin typeface="+mj-lt"/>
                </a:rPr>
                <a:t> lancée en 2013 ayant largement contribué à la démocratisation de la </a:t>
              </a:r>
            </a:p>
            <a:p>
              <a:pPr marL="176213" algn="l">
                <a:lnSpc>
                  <a:spcPts val="2000"/>
                </a:lnSpc>
              </a:pPr>
              <a:r>
                <a:rPr lang="fr-FR" sz="1600" b="0" i="0" dirty="0">
                  <a:solidFill>
                    <a:srgbClr val="000000"/>
                  </a:solidFill>
                  <a:effectLst/>
                  <a:latin typeface="+mj-lt"/>
                </a:rPr>
                <a:t>conteneurisation. </a:t>
              </a:r>
            </a:p>
            <a:p>
              <a:pPr marL="461963" indent="-285750" algn="l">
                <a:lnSpc>
                  <a:spcPts val="2000"/>
                </a:lnSpc>
                <a:buFont typeface="Arial" panose="020B0604020202020204" pitchFamily="34" charset="0"/>
                <a:buChar char="•"/>
              </a:pPr>
              <a:r>
                <a:rPr lang="fr-FR" sz="1600" b="0" i="0" dirty="0">
                  <a:solidFill>
                    <a:srgbClr val="000000"/>
                  </a:solidFill>
                  <a:effectLst/>
                  <a:latin typeface="+mj-lt"/>
                </a:rPr>
                <a:t>Elle permet de </a:t>
              </a:r>
              <a:r>
                <a:rPr lang="fr-FR" sz="1600" b="1" i="0" dirty="0">
                  <a:solidFill>
                    <a:srgbClr val="000000"/>
                  </a:solidFill>
                  <a:effectLst/>
                  <a:latin typeface="+mj-lt"/>
                </a:rPr>
                <a:t>créer facilement des conteneurs</a:t>
              </a:r>
              <a:r>
                <a:rPr lang="fr-FR" sz="1600" b="0" i="0" dirty="0">
                  <a:solidFill>
                    <a:srgbClr val="000000"/>
                  </a:solidFill>
                  <a:effectLst/>
                  <a:latin typeface="+mj-lt"/>
                </a:rPr>
                <a:t> et des applications basées sur les conteneurs.</a:t>
              </a:r>
            </a:p>
            <a:p>
              <a:pPr marL="461963" indent="-285750" algn="l">
                <a:lnSpc>
                  <a:spcPts val="2000"/>
                </a:lnSpc>
                <a:buFont typeface="Arial" panose="020B0604020202020204" pitchFamily="34" charset="0"/>
                <a:buChar char="•"/>
              </a:pPr>
              <a:r>
                <a:rPr lang="fr-FR" sz="1600" b="0" i="0" dirty="0">
                  <a:solidFill>
                    <a:srgbClr val="000000"/>
                  </a:solidFill>
                  <a:effectLst/>
                  <a:latin typeface="Rubik"/>
                </a:rPr>
                <a:t>C’est </a:t>
              </a:r>
              <a:r>
                <a:rPr lang="fr-FR" sz="1600" b="1" i="0" dirty="0">
                  <a:solidFill>
                    <a:srgbClr val="000000"/>
                  </a:solidFill>
                  <a:effectLst/>
                  <a:latin typeface="Rubik"/>
                </a:rPr>
                <a:t>une solution open source</a:t>
              </a:r>
              <a:r>
                <a:rPr lang="fr-FR" sz="1600" b="0" i="0" dirty="0">
                  <a:solidFill>
                    <a:srgbClr val="000000"/>
                  </a:solidFill>
                  <a:effectLst/>
                  <a:latin typeface="Rubik"/>
                </a:rPr>
                <a:t>, sécurisée et économique.</a:t>
              </a:r>
            </a:p>
            <a:p>
              <a:pPr marL="461963" indent="-285750" algn="l">
                <a:lnSpc>
                  <a:spcPts val="2000"/>
                </a:lnSpc>
                <a:buFont typeface="Arial" panose="020B0604020202020204" pitchFamily="34" charset="0"/>
                <a:buChar char="•"/>
              </a:pPr>
              <a:r>
                <a:rPr lang="fr-FR" sz="1600" i="0" dirty="0">
                  <a:solidFill>
                    <a:srgbClr val="151515"/>
                  </a:solidFill>
                  <a:effectLst/>
                  <a:latin typeface="+mj-lt"/>
                </a:rPr>
                <a:t>Initialement conçue pour Linux, Docker permet aussi la prise en charge des containers </a:t>
              </a:r>
              <a:r>
                <a:rPr lang="fr-FR" sz="1600" b="1" i="0" dirty="0">
                  <a:solidFill>
                    <a:srgbClr val="151515"/>
                  </a:solidFill>
                  <a:effectLst/>
                  <a:latin typeface="+mj-lt"/>
                </a:rPr>
                <a:t>sur Windows ou Mac </a:t>
              </a:r>
              <a:r>
                <a:rPr lang="fr-FR" sz="1600" i="0" dirty="0">
                  <a:solidFill>
                    <a:srgbClr val="151515"/>
                  </a:solidFill>
                  <a:effectLst/>
                  <a:latin typeface="+mj-lt"/>
                </a:rPr>
                <a:t>grâce à une ” layer ” de virtualisation Linux entre le système d’exploitation Windows / </a:t>
              </a:r>
              <a:r>
                <a:rPr lang="fr-FR" sz="1600" i="0" dirty="0" err="1">
                  <a:solidFill>
                    <a:srgbClr val="151515"/>
                  </a:solidFill>
                  <a:effectLst/>
                  <a:latin typeface="+mj-lt"/>
                </a:rPr>
                <a:t>macOS</a:t>
              </a:r>
              <a:r>
                <a:rPr lang="fr-FR" sz="1600" i="0" dirty="0">
                  <a:solidFill>
                    <a:srgbClr val="151515"/>
                  </a:solidFill>
                  <a:effectLst/>
                  <a:latin typeface="+mj-lt"/>
                </a:rPr>
                <a:t> et l’environnement runtime Docker.</a:t>
              </a:r>
            </a:p>
            <a:p>
              <a:pPr marL="461963" indent="-285750" algn="l">
                <a:lnSpc>
                  <a:spcPts val="2000"/>
                </a:lnSpc>
                <a:buFont typeface="Arial" panose="020B0604020202020204" pitchFamily="34" charset="0"/>
                <a:buChar char="•"/>
              </a:pPr>
              <a:r>
                <a:rPr lang="fr-FR" sz="1600" i="0" dirty="0">
                  <a:solidFill>
                    <a:srgbClr val="151515"/>
                  </a:solidFill>
                  <a:effectLst/>
                  <a:latin typeface="+mj-lt"/>
                </a:rPr>
                <a:t>L’outil Docker est à la fois bénéfique pour les développeurs et pour les administrateurs système. On le retrouve souvent au cœur des processus </a:t>
              </a:r>
              <a:r>
                <a:rPr lang="fr-FR" sz="1600" b="1" i="0" dirty="0">
                  <a:solidFill>
                    <a:srgbClr val="151515"/>
                  </a:solidFill>
                  <a:effectLst/>
                  <a:latin typeface="+mj-lt"/>
                </a:rPr>
                <a:t>DevOps</a:t>
              </a:r>
              <a:r>
                <a:rPr lang="fr-FR" sz="1600" i="0" dirty="0">
                  <a:solidFill>
                    <a:srgbClr val="151515"/>
                  </a:solidFill>
                  <a:effectLst/>
                  <a:latin typeface="+mj-lt"/>
                </a:rPr>
                <a:t>.</a:t>
              </a:r>
            </a:p>
            <a:p>
              <a:pPr marL="461963" indent="-285750" algn="l">
                <a:lnSpc>
                  <a:spcPts val="2000"/>
                </a:lnSpc>
                <a:buFont typeface="Arial" panose="020B0604020202020204" pitchFamily="34" charset="0"/>
                <a:buChar char="•"/>
              </a:pPr>
              <a:r>
                <a:rPr lang="fr-FR" sz="1600" i="0" dirty="0">
                  <a:solidFill>
                    <a:srgbClr val="151515"/>
                  </a:solidFill>
                  <a:effectLst/>
                  <a:latin typeface="+mj-lt"/>
                </a:rPr>
                <a:t>Les développeurs peuvent se focaliser sur leur code, sans avoir à se soucier du système sur lequel il sera exécuté. En outre, ils peuvent gagner du temps en incorporant des programmes pré-conçus pour leurs applications.</a:t>
              </a:r>
            </a:p>
          </p:txBody>
        </p:sp>
        <p:sp>
          <p:nvSpPr>
            <p:cNvPr id="5" name="object 5"/>
            <p:cNvSpPr/>
            <p:nvPr/>
          </p:nvSpPr>
          <p:spPr>
            <a:xfrm>
              <a:off x="537972" y="1464563"/>
              <a:ext cx="11119485" cy="5154295"/>
            </a:xfrm>
            <a:custGeom>
              <a:avLst/>
              <a:gdLst/>
              <a:ahLst/>
              <a:cxnLst/>
              <a:rect l="l" t="t" r="r" b="b"/>
              <a:pathLst>
                <a:path w="11119485" h="5154295">
                  <a:moveTo>
                    <a:pt x="0" y="5154168"/>
                  </a:moveTo>
                  <a:lnTo>
                    <a:pt x="11119104" y="5154168"/>
                  </a:lnTo>
                  <a:lnTo>
                    <a:pt x="11119104" y="0"/>
                  </a:lnTo>
                  <a:lnTo>
                    <a:pt x="0" y="0"/>
                  </a:lnTo>
                  <a:lnTo>
                    <a:pt x="0" y="5154168"/>
                  </a:lnTo>
                  <a:close/>
                </a:path>
              </a:pathLst>
            </a:custGeom>
            <a:ln w="9524">
              <a:solidFill>
                <a:srgbClr val="C5DFB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Corps)"/>
                <a:ea typeface="+mn-ea"/>
                <a:cs typeface="+mn-cs"/>
              </a:endParaRPr>
            </a:p>
          </p:txBody>
        </p:sp>
        <p:sp>
          <p:nvSpPr>
            <p:cNvPr id="6" name="object 6"/>
            <p:cNvSpPr/>
            <p:nvPr/>
          </p:nvSpPr>
          <p:spPr>
            <a:xfrm>
              <a:off x="0" y="5059679"/>
              <a:ext cx="536575" cy="1347470"/>
            </a:xfrm>
            <a:custGeom>
              <a:avLst/>
              <a:gdLst/>
              <a:ahLst/>
              <a:cxnLst/>
              <a:rect l="l" t="t" r="r" b="b"/>
              <a:pathLst>
                <a:path w="536575" h="134747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Corps)"/>
                <a:ea typeface="+mn-ea"/>
                <a:cs typeface="+mn-cs"/>
              </a:endParaRPr>
            </a:p>
          </p:txBody>
        </p:sp>
      </p:grpSp>
      <p:sp>
        <p:nvSpPr>
          <p:cNvPr id="7" name="object 7"/>
          <p:cNvSpPr txBox="1"/>
          <p:nvPr/>
        </p:nvSpPr>
        <p:spPr>
          <a:xfrm>
            <a:off x="142671" y="5170524"/>
            <a:ext cx="247119" cy="89408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905"/>
              </a:lnSpc>
              <a:spcBef>
                <a:spcPts val="0"/>
              </a:spcBef>
              <a:spcAft>
                <a:spcPts val="0"/>
              </a:spcAft>
              <a:buClrTx/>
              <a:buSzTx/>
              <a:buFontTx/>
              <a:buNone/>
              <a:tabLst/>
              <a:defRPr/>
            </a:pPr>
            <a:r>
              <a:rPr kumimoji="0" sz="1900" b="1" i="0" u="none" strike="noStrike" kern="1200" cap="none" spc="-35" normalizeH="0" baseline="0" noProof="0" dirty="0">
                <a:ln>
                  <a:noFill/>
                </a:ln>
                <a:solidFill>
                  <a:srgbClr val="FFFFFF"/>
                </a:solidFill>
                <a:effectLst/>
                <a:uLnTx/>
                <a:uFillTx/>
                <a:latin typeface="Calibri (Corps)"/>
                <a:ea typeface="+mn-ea"/>
                <a:cs typeface="Calibri"/>
              </a:rPr>
              <a:t>PARTIE</a:t>
            </a:r>
            <a:r>
              <a:rPr kumimoji="0" sz="1900" b="1" i="0" u="none" strike="noStrike" kern="1200" cap="none" spc="-55" normalizeH="0" baseline="0" noProof="0" dirty="0">
                <a:ln>
                  <a:noFill/>
                </a:ln>
                <a:solidFill>
                  <a:srgbClr val="FFFFFF"/>
                </a:solidFill>
                <a:effectLst/>
                <a:uLnTx/>
                <a:uFillTx/>
                <a:latin typeface="Calibri (Corps)"/>
                <a:ea typeface="+mn-ea"/>
                <a:cs typeface="Calibri"/>
              </a:rPr>
              <a:t> </a:t>
            </a:r>
            <a:r>
              <a:rPr kumimoji="0" lang="fr-FR" sz="1900" b="1" i="0" u="none" strike="noStrike" kern="1200" cap="none" spc="-5" normalizeH="0" baseline="0" noProof="0" dirty="0">
                <a:ln>
                  <a:noFill/>
                </a:ln>
                <a:solidFill>
                  <a:srgbClr val="FFFFFF"/>
                </a:solidFill>
                <a:effectLst/>
                <a:uLnTx/>
                <a:uFillTx/>
                <a:latin typeface="Calibri (Corps)"/>
                <a:ea typeface="+mn-ea"/>
                <a:cs typeface="Calibri"/>
              </a:rPr>
              <a:t>4</a:t>
            </a:r>
            <a:endParaRPr kumimoji="0" sz="1900" b="0" i="0" u="none" strike="noStrike" kern="1200" cap="none" spc="0" normalizeH="0" baseline="0" noProof="0" dirty="0">
              <a:ln>
                <a:noFill/>
              </a:ln>
              <a:solidFill>
                <a:prstClr val="black"/>
              </a:solidFill>
              <a:effectLst/>
              <a:uLnTx/>
              <a:uFillTx/>
              <a:latin typeface="Calibri (Corps)"/>
              <a:ea typeface="+mn-ea"/>
              <a:cs typeface="Calibri"/>
            </a:endParaRPr>
          </a:p>
        </p:txBody>
      </p:sp>
      <p:pic>
        <p:nvPicPr>
          <p:cNvPr id="8" name="object 8"/>
          <p:cNvPicPr/>
          <p:nvPr/>
        </p:nvPicPr>
        <p:blipFill>
          <a:blip r:embed="rId4" cstate="print"/>
          <a:stretch>
            <a:fillRect/>
          </a:stretch>
        </p:blipFill>
        <p:spPr>
          <a:xfrm>
            <a:off x="9963911" y="344424"/>
            <a:ext cx="658368" cy="652272"/>
          </a:xfrm>
          <a:prstGeom prst="rect">
            <a:avLst/>
          </a:prstGeom>
        </p:spPr>
      </p:pic>
      <p:sp>
        <p:nvSpPr>
          <p:cNvPr id="54" name="object 54"/>
          <p:cNvSpPr txBox="1">
            <a:spLocks noGrp="1"/>
          </p:cNvSpPr>
          <p:nvPr>
            <p:ph type="ftr" sz="quarter" idx="5"/>
          </p:nvPr>
        </p:nvSpPr>
        <p:spPr>
          <a:xfrm>
            <a:off x="5103621" y="6672783"/>
            <a:ext cx="1986915" cy="141064"/>
          </a:xfrm>
          <a:prstGeom prst="rect">
            <a:avLst/>
          </a:prstGeom>
        </p:spPr>
        <p:txBody>
          <a:bodyPr vert="horz" wrap="square" lIns="0" tIns="0" rIns="0" bIns="0" rtlCol="0">
            <a:spAutoFit/>
          </a:bodyPr>
          <a:lstStyle/>
          <a:p>
            <a:pPr marL="12700" marR="0" lvl="0" indent="0" algn="l" defTabSz="914400" rtl="0" eaLnBrk="1" fontAlgn="auto" latinLnBrk="0" hangingPunct="1">
              <a:lnSpc>
                <a:spcPts val="1055"/>
              </a:lnSpc>
              <a:spcBef>
                <a:spcPts val="0"/>
              </a:spcBef>
              <a:spcAft>
                <a:spcPts val="0"/>
              </a:spcAft>
              <a:buClrTx/>
              <a:buSzTx/>
              <a:buFontTx/>
              <a:buNone/>
              <a:tabLst/>
              <a:defRPr/>
            </a:pPr>
            <a:r>
              <a:rPr kumimoji="0" sz="1000" b="0" i="0" u="none" strike="noStrike" kern="1200" cap="none" spc="0" normalizeH="0" baseline="0" noProof="0" dirty="0">
                <a:ln>
                  <a:noFill/>
                </a:ln>
                <a:solidFill>
                  <a:srgbClr val="AEABAB"/>
                </a:solidFill>
                <a:effectLst/>
                <a:uLnTx/>
                <a:uFillTx/>
                <a:latin typeface="Calibri (Corps)"/>
                <a:ea typeface="+mn-ea"/>
                <a:cs typeface="Calibri"/>
              </a:rPr>
              <a:t>Copyright</a:t>
            </a:r>
            <a:r>
              <a:rPr kumimoji="0" sz="1000" b="0" i="0" u="none" strike="noStrike" kern="1200" cap="none" spc="-3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5" normalizeH="0" baseline="0" noProof="0" dirty="0">
                <a:ln>
                  <a:noFill/>
                </a:ln>
                <a:solidFill>
                  <a:srgbClr val="AEABAB"/>
                </a:solidFill>
                <a:effectLst/>
                <a:uLnTx/>
                <a:uFillTx/>
                <a:latin typeface="Calibri (Corps)"/>
                <a:ea typeface="+mn-ea"/>
                <a:cs typeface="Calibri"/>
              </a:rPr>
              <a:t>Tout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droit</a:t>
            </a:r>
            <a:r>
              <a:rPr kumimoji="0" sz="1000" b="0" i="0" u="none" strike="noStrike" kern="1200" cap="none" spc="-40"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réservé</a:t>
            </a:r>
            <a:r>
              <a:rPr kumimoji="0" sz="1000" b="0" i="0" u="none" strike="noStrike" kern="1200" cap="none" spc="-3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OFPPT</a:t>
            </a:r>
          </a:p>
        </p:txBody>
      </p:sp>
      <p:sp>
        <p:nvSpPr>
          <p:cNvPr id="55" name="object 55"/>
          <p:cNvSpPr txBox="1"/>
          <p:nvPr/>
        </p:nvSpPr>
        <p:spPr>
          <a:xfrm>
            <a:off x="11845417" y="6669430"/>
            <a:ext cx="204470" cy="282129"/>
          </a:xfrm>
          <a:prstGeom prst="rect">
            <a:avLst/>
          </a:prstGeom>
        </p:spPr>
        <p:txBody>
          <a:bodyPr vert="horz" wrap="square" lIns="0" tIns="0" rIns="0" bIns="0" rtlCol="0">
            <a:spAutoFit/>
          </a:bodyPr>
          <a:lstStyle/>
          <a:p>
            <a:pPr marL="38100" marR="0" lvl="0" indent="0" algn="l" defTabSz="914400" rtl="0" eaLnBrk="1" fontAlgn="auto" latinLnBrk="0" hangingPunct="1">
              <a:lnSpc>
                <a:spcPts val="1055"/>
              </a:lnSpc>
              <a:spcBef>
                <a:spcPts val="0"/>
              </a:spcBef>
              <a:spcAft>
                <a:spcPts val="0"/>
              </a:spcAft>
              <a:buClrTx/>
              <a:buSzTx/>
              <a:buFontTx/>
              <a:buNone/>
              <a:tabLst/>
              <a:defRPr/>
            </a:pPr>
            <a:fld id="{81D60167-4931-47E6-BA6A-407CBD079E47}" type="slidenum">
              <a:rPr kumimoji="0" sz="1000" b="0" i="0" u="none" strike="noStrike" kern="1200" cap="none" spc="0" normalizeH="0" baseline="0" noProof="0" dirty="0">
                <a:ln>
                  <a:noFill/>
                </a:ln>
                <a:solidFill>
                  <a:srgbClr val="AEABAB"/>
                </a:solidFill>
                <a:effectLst/>
                <a:uLnTx/>
                <a:uFillTx/>
                <a:latin typeface="Calibri (Corps)"/>
                <a:ea typeface="+mn-ea"/>
                <a:cs typeface="Calibri"/>
              </a:rPr>
              <a:pPr marL="38100" marR="0" lvl="0" indent="0" algn="l" defTabSz="914400" rtl="0" eaLnBrk="1" fontAlgn="auto" latinLnBrk="0" hangingPunct="1">
                <a:lnSpc>
                  <a:spcPts val="1055"/>
                </a:lnSpc>
                <a:spcBef>
                  <a:spcPts val="0"/>
                </a:spcBef>
                <a:spcAft>
                  <a:spcPts val="0"/>
                </a:spcAft>
                <a:buClrTx/>
                <a:buSzTx/>
                <a:buFontTx/>
                <a:buNone/>
                <a:tabLst/>
                <a:defRPr/>
              </a:pPr>
              <a:t>197</a:t>
            </a:fld>
            <a:endParaRPr kumimoji="0" sz="1000" b="0" i="0" u="none" strike="noStrike" kern="1200" cap="none" spc="0" normalizeH="0" baseline="0" noProof="0">
              <a:ln>
                <a:noFill/>
              </a:ln>
              <a:solidFill>
                <a:prstClr val="black"/>
              </a:solidFill>
              <a:effectLst/>
              <a:uLnTx/>
              <a:uFillTx/>
              <a:latin typeface="Calibri (Corps)"/>
              <a:ea typeface="+mn-ea"/>
              <a:cs typeface="Calibri"/>
            </a:endParaRPr>
          </a:p>
        </p:txBody>
      </p:sp>
      <p:sp>
        <p:nvSpPr>
          <p:cNvPr id="10" name="ZoneTexte 9">
            <a:extLst>
              <a:ext uri="{FF2B5EF4-FFF2-40B4-BE49-F238E27FC236}">
                <a16:creationId xmlns:a16="http://schemas.microsoft.com/office/drawing/2014/main" id="{0E498AC2-C83E-D886-55D4-CAFB2B6F9A34}"/>
              </a:ext>
            </a:extLst>
          </p:cNvPr>
          <p:cNvSpPr txBox="1"/>
          <p:nvPr/>
        </p:nvSpPr>
        <p:spPr>
          <a:xfrm>
            <a:off x="142671" y="388126"/>
            <a:ext cx="6208004" cy="646331"/>
          </a:xfrm>
          <a:prstGeom prst="rect">
            <a:avLst/>
          </a:prstGeom>
          <a:noFill/>
        </p:spPr>
        <p:txBody>
          <a:bodyPr wrap="square">
            <a:spAutoFit/>
          </a:bodyPr>
          <a:lstStyle/>
          <a:p>
            <a:r>
              <a:rPr lang="fr-FR" b="1" dirty="0">
                <a:solidFill>
                  <a:schemeClr val="accent6">
                    <a:lumMod val="75000"/>
                  </a:schemeClr>
                </a:solidFill>
              </a:rPr>
              <a:t>Appréhender la notion des conteneurs</a:t>
            </a:r>
          </a:p>
          <a:p>
            <a:r>
              <a:rPr lang="fr-FR" i="1" dirty="0">
                <a:solidFill>
                  <a:schemeClr val="accent6">
                    <a:lumMod val="75000"/>
                  </a:schemeClr>
                </a:solidFill>
              </a:rPr>
              <a:t>Définition</a:t>
            </a:r>
          </a:p>
        </p:txBody>
      </p:sp>
      <p:pic>
        <p:nvPicPr>
          <p:cNvPr id="9" name="Picture 4" descr="Docker: Accelerated, Containerized Application Development">
            <a:extLst>
              <a:ext uri="{FF2B5EF4-FFF2-40B4-BE49-F238E27FC236}">
                <a16:creationId xmlns:a16="http://schemas.microsoft.com/office/drawing/2014/main" id="{5527FD3F-4CD3-3527-80FD-2F6860232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7332" y="1679803"/>
            <a:ext cx="859693" cy="859693"/>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80BA0C46-3AFD-1B96-A5A4-66F58EF1DFD0}"/>
              </a:ext>
            </a:extLst>
          </p:cNvPr>
          <p:cNvSpPr txBox="1"/>
          <p:nvPr/>
        </p:nvSpPr>
        <p:spPr>
          <a:xfrm>
            <a:off x="668146" y="1495137"/>
            <a:ext cx="2875402" cy="369332"/>
          </a:xfrm>
          <a:prstGeom prst="rect">
            <a:avLst/>
          </a:prstGeom>
          <a:noFill/>
        </p:spPr>
        <p:txBody>
          <a:bodyPr wrap="square" rtlCol="0">
            <a:spAutoFit/>
          </a:bodyPr>
          <a:lstStyle/>
          <a:p>
            <a:r>
              <a:rPr lang="fr-FR" i="1" dirty="0">
                <a:solidFill>
                  <a:schemeClr val="accent6">
                    <a:lumMod val="75000"/>
                  </a:schemeClr>
                </a:solidFill>
              </a:rPr>
              <a:t>Définition de Docker</a:t>
            </a:r>
          </a:p>
        </p:txBody>
      </p:sp>
      <p:pic>
        <p:nvPicPr>
          <p:cNvPr id="8194" name="Picture 2" descr="Docker running in different enviroments">
            <a:extLst>
              <a:ext uri="{FF2B5EF4-FFF2-40B4-BE49-F238E27FC236}">
                <a16:creationId xmlns:a16="http://schemas.microsoft.com/office/drawing/2014/main" id="{7129525A-AAD4-C554-C1DD-2924CD977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5631" y="4285214"/>
            <a:ext cx="4852602" cy="2299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38797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6"/>
          <p:cNvSpPr txBox="1">
            <a:spLocks/>
          </p:cNvSpPr>
          <p:nvPr/>
        </p:nvSpPr>
        <p:spPr>
          <a:xfrm>
            <a:off x="6300000" y="539999"/>
            <a:ext cx="5580000" cy="540000"/>
          </a:xfrm>
          <a:prstGeom prst="rect">
            <a:avLst/>
          </a:prstGeom>
        </p:spPr>
        <p:txBody>
          <a:bodyPr anchor="ctr" anchorCtr="0"/>
          <a:lstStyle>
            <a:lvl1pPr indent="0" algn="ctr">
              <a:lnSpc>
                <a:spcPct val="100000"/>
              </a:lnSpc>
              <a:spcBef>
                <a:spcPts val="0"/>
              </a:spcBef>
              <a:buFont typeface="Arial" panose="020B0604020202020204" pitchFamily="34" charset="0"/>
              <a:buNone/>
              <a:defRPr sz="28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CHAPITRE 1</a:t>
            </a:r>
          </a:p>
        </p:txBody>
      </p:sp>
      <p:sp>
        <p:nvSpPr>
          <p:cNvPr id="15" name="Espace réservé du texte 7"/>
          <p:cNvSpPr txBox="1">
            <a:spLocks/>
          </p:cNvSpPr>
          <p:nvPr/>
        </p:nvSpPr>
        <p:spPr>
          <a:xfrm>
            <a:off x="6300000" y="1089893"/>
            <a:ext cx="5580000" cy="900000"/>
          </a:xfrm>
          <a:prstGeom prst="rect">
            <a:avLst/>
          </a:prstGeom>
        </p:spPr>
        <p:txBody>
          <a:bodyPr anchor="t" anchorCtr="0"/>
          <a:lstStyle>
            <a:lvl1pPr indent="0" algn="ctr">
              <a:lnSpc>
                <a:spcPct val="100000"/>
              </a:lnSpc>
              <a:spcBef>
                <a:spcPts val="0"/>
              </a:spcBef>
              <a:buFont typeface="Arial" panose="020B0604020202020204" pitchFamily="34" charset="0"/>
              <a:buNone/>
              <a:defRPr sz="24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Appréhender la notion des conteneurs</a:t>
            </a:r>
          </a:p>
        </p:txBody>
      </p:sp>
      <p:sp>
        <p:nvSpPr>
          <p:cNvPr id="16" name="Rectangle 15"/>
          <p:cNvSpPr/>
          <p:nvPr/>
        </p:nvSpPr>
        <p:spPr>
          <a:xfrm>
            <a:off x="6042000" y="2706916"/>
            <a:ext cx="6096000" cy="1077218"/>
          </a:xfrm>
          <a:prstGeom prst="rect">
            <a:avLst/>
          </a:prstGeom>
        </p:spPr>
        <p:txBody>
          <a:bodyPr>
            <a:spAutoFit/>
          </a:bodyPr>
          <a:lstStyle/>
          <a:p>
            <a:pPr marL="342900" lvl="0" indent="-342900">
              <a:spcBef>
                <a:spcPts val="600"/>
              </a:spcBef>
              <a:buFont typeface="+mj-lt"/>
              <a:buAutoNum type="arabicPeriod"/>
            </a:pPr>
            <a:r>
              <a:rPr lang="fr-FR" dirty="0">
                <a:solidFill>
                  <a:schemeClr val="bg1">
                    <a:lumMod val="50000"/>
                  </a:schemeClr>
                </a:solidFill>
              </a:rPr>
              <a:t>Définition ;</a:t>
            </a:r>
          </a:p>
          <a:p>
            <a:pPr marL="342900" lvl="0" indent="-342900">
              <a:spcBef>
                <a:spcPts val="600"/>
              </a:spcBef>
              <a:buFont typeface="+mj-lt"/>
              <a:buAutoNum type="arabicPeriod"/>
            </a:pPr>
            <a:r>
              <a:rPr lang="fr-FR" dirty="0">
                <a:solidFill>
                  <a:srgbClr val="FF7800"/>
                </a:solidFill>
              </a:rPr>
              <a:t>Différence entre machine virtuelle et conteneur ;</a:t>
            </a:r>
          </a:p>
          <a:p>
            <a:pPr marL="342900" lvl="0" indent="-342900">
              <a:spcBef>
                <a:spcPts val="600"/>
              </a:spcBef>
              <a:buFont typeface="+mj-lt"/>
              <a:buAutoNum type="arabicPeriod"/>
            </a:pPr>
            <a:r>
              <a:rPr lang="fr-FR" dirty="0">
                <a:solidFill>
                  <a:schemeClr val="bg1">
                    <a:lumMod val="50000"/>
                  </a:schemeClr>
                </a:solidFill>
              </a:rPr>
              <a:t>Avantages</a:t>
            </a:r>
          </a:p>
        </p:txBody>
      </p:sp>
    </p:spTree>
    <p:extLst>
      <p:ext uri="{BB962C8B-B14F-4D97-AF65-F5344CB8AC3E}">
        <p14:creationId xmlns:p14="http://schemas.microsoft.com/office/powerpoint/2010/main" val="399926363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067"/>
            <a:ext cx="12191999" cy="6849109"/>
          </a:xfrm>
          <a:prstGeom prst="rect">
            <a:avLst/>
          </a:prstGeom>
        </p:spPr>
      </p:pic>
      <p:grpSp>
        <p:nvGrpSpPr>
          <p:cNvPr id="3" name="object 3"/>
          <p:cNvGrpSpPr/>
          <p:nvPr/>
        </p:nvGrpSpPr>
        <p:grpSpPr>
          <a:xfrm>
            <a:off x="116234" y="1425456"/>
            <a:ext cx="12075765" cy="5163820"/>
            <a:chOff x="0" y="1459801"/>
            <a:chExt cx="11662410" cy="5163820"/>
          </a:xfrm>
        </p:grpSpPr>
        <p:sp>
          <p:nvSpPr>
            <p:cNvPr id="4" name="object 4"/>
            <p:cNvSpPr/>
            <p:nvPr/>
          </p:nvSpPr>
          <p:spPr>
            <a:xfrm>
              <a:off x="537972" y="1464563"/>
              <a:ext cx="11119485" cy="5154295"/>
            </a:xfrm>
            <a:custGeom>
              <a:avLst/>
              <a:gdLst/>
              <a:ahLst/>
              <a:cxnLst/>
              <a:rect l="l" t="t" r="r" b="b"/>
              <a:pathLst>
                <a:path w="11119485" h="5154295">
                  <a:moveTo>
                    <a:pt x="11119104" y="0"/>
                  </a:moveTo>
                  <a:lnTo>
                    <a:pt x="0" y="0"/>
                  </a:lnTo>
                  <a:lnTo>
                    <a:pt x="0" y="5154168"/>
                  </a:lnTo>
                  <a:lnTo>
                    <a:pt x="11119104" y="5154168"/>
                  </a:lnTo>
                  <a:lnTo>
                    <a:pt x="1111910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Corps)"/>
                <a:ea typeface="+mn-ea"/>
                <a:cs typeface="+mn-cs"/>
              </a:endParaRPr>
            </a:p>
          </p:txBody>
        </p:sp>
        <p:sp>
          <p:nvSpPr>
            <p:cNvPr id="5" name="object 5"/>
            <p:cNvSpPr/>
            <p:nvPr/>
          </p:nvSpPr>
          <p:spPr>
            <a:xfrm>
              <a:off x="537972" y="1464563"/>
              <a:ext cx="11119485" cy="5154295"/>
            </a:xfrm>
            <a:custGeom>
              <a:avLst/>
              <a:gdLst/>
              <a:ahLst/>
              <a:cxnLst/>
              <a:rect l="l" t="t" r="r" b="b"/>
              <a:pathLst>
                <a:path w="11119485" h="5154295">
                  <a:moveTo>
                    <a:pt x="0" y="5154168"/>
                  </a:moveTo>
                  <a:lnTo>
                    <a:pt x="11119104" y="5154168"/>
                  </a:lnTo>
                  <a:lnTo>
                    <a:pt x="11119104" y="0"/>
                  </a:lnTo>
                  <a:lnTo>
                    <a:pt x="0" y="0"/>
                  </a:lnTo>
                  <a:lnTo>
                    <a:pt x="0" y="5154168"/>
                  </a:lnTo>
                  <a:close/>
                </a:path>
              </a:pathLst>
            </a:custGeom>
            <a:ln w="9524">
              <a:solidFill>
                <a:srgbClr val="C5DFB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Corps)"/>
                <a:ea typeface="+mn-ea"/>
                <a:cs typeface="+mn-cs"/>
              </a:endParaRPr>
            </a:p>
          </p:txBody>
        </p:sp>
        <p:sp>
          <p:nvSpPr>
            <p:cNvPr id="6" name="object 6"/>
            <p:cNvSpPr/>
            <p:nvPr/>
          </p:nvSpPr>
          <p:spPr>
            <a:xfrm>
              <a:off x="0" y="5059679"/>
              <a:ext cx="536575" cy="1347470"/>
            </a:xfrm>
            <a:custGeom>
              <a:avLst/>
              <a:gdLst/>
              <a:ahLst/>
              <a:cxnLst/>
              <a:rect l="l" t="t" r="r" b="b"/>
              <a:pathLst>
                <a:path w="536575" h="134747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Corps)"/>
                <a:ea typeface="+mn-ea"/>
                <a:cs typeface="+mn-cs"/>
              </a:endParaRPr>
            </a:p>
          </p:txBody>
        </p:sp>
      </p:grpSp>
      <p:sp>
        <p:nvSpPr>
          <p:cNvPr id="7" name="object 7"/>
          <p:cNvSpPr txBox="1"/>
          <p:nvPr/>
        </p:nvSpPr>
        <p:spPr>
          <a:xfrm>
            <a:off x="142671" y="5170524"/>
            <a:ext cx="247119" cy="89408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905"/>
              </a:lnSpc>
              <a:spcBef>
                <a:spcPts val="0"/>
              </a:spcBef>
              <a:spcAft>
                <a:spcPts val="0"/>
              </a:spcAft>
              <a:buClrTx/>
              <a:buSzTx/>
              <a:buFontTx/>
              <a:buNone/>
              <a:tabLst/>
              <a:defRPr/>
            </a:pPr>
            <a:r>
              <a:rPr kumimoji="0" sz="1900" b="1" i="0" u="none" strike="noStrike" kern="1200" cap="none" spc="-35" normalizeH="0" baseline="0" noProof="0" dirty="0">
                <a:ln>
                  <a:noFill/>
                </a:ln>
                <a:solidFill>
                  <a:srgbClr val="FFFFFF"/>
                </a:solidFill>
                <a:effectLst/>
                <a:uLnTx/>
                <a:uFillTx/>
                <a:latin typeface="Calibri (Corps)"/>
                <a:ea typeface="+mn-ea"/>
                <a:cs typeface="Calibri"/>
              </a:rPr>
              <a:t>PARTIE</a:t>
            </a:r>
            <a:r>
              <a:rPr kumimoji="0" sz="1900" b="1" i="0" u="none" strike="noStrike" kern="1200" cap="none" spc="-55" normalizeH="0" baseline="0" noProof="0" dirty="0">
                <a:ln>
                  <a:noFill/>
                </a:ln>
                <a:solidFill>
                  <a:srgbClr val="FFFFFF"/>
                </a:solidFill>
                <a:effectLst/>
                <a:uLnTx/>
                <a:uFillTx/>
                <a:latin typeface="Calibri (Corps)"/>
                <a:ea typeface="+mn-ea"/>
                <a:cs typeface="Calibri"/>
              </a:rPr>
              <a:t> </a:t>
            </a:r>
            <a:r>
              <a:rPr kumimoji="0" lang="fr-FR" sz="1900" b="1" i="0" u="none" strike="noStrike" kern="1200" cap="none" spc="-5" normalizeH="0" baseline="0" noProof="0" dirty="0">
                <a:ln>
                  <a:noFill/>
                </a:ln>
                <a:solidFill>
                  <a:srgbClr val="FFFFFF"/>
                </a:solidFill>
                <a:effectLst/>
                <a:uLnTx/>
                <a:uFillTx/>
                <a:latin typeface="Calibri (Corps)"/>
                <a:ea typeface="+mn-ea"/>
                <a:cs typeface="Calibri"/>
              </a:rPr>
              <a:t>4</a:t>
            </a:r>
            <a:endParaRPr kumimoji="0" sz="1900" b="0" i="0" u="none" strike="noStrike" kern="1200" cap="none" spc="0" normalizeH="0" baseline="0" noProof="0" dirty="0">
              <a:ln>
                <a:noFill/>
              </a:ln>
              <a:solidFill>
                <a:prstClr val="black"/>
              </a:solidFill>
              <a:effectLst/>
              <a:uLnTx/>
              <a:uFillTx/>
              <a:latin typeface="Calibri (Corps)"/>
              <a:ea typeface="+mn-ea"/>
              <a:cs typeface="Calibri"/>
            </a:endParaRPr>
          </a:p>
        </p:txBody>
      </p:sp>
      <p:pic>
        <p:nvPicPr>
          <p:cNvPr id="8" name="object 8"/>
          <p:cNvPicPr/>
          <p:nvPr/>
        </p:nvPicPr>
        <p:blipFill>
          <a:blip r:embed="rId4" cstate="print"/>
          <a:stretch>
            <a:fillRect/>
          </a:stretch>
        </p:blipFill>
        <p:spPr>
          <a:xfrm>
            <a:off x="9963911" y="344424"/>
            <a:ext cx="658368" cy="652272"/>
          </a:xfrm>
          <a:prstGeom prst="rect">
            <a:avLst/>
          </a:prstGeom>
        </p:spPr>
      </p:pic>
      <p:sp>
        <p:nvSpPr>
          <p:cNvPr id="54" name="object 54"/>
          <p:cNvSpPr txBox="1">
            <a:spLocks noGrp="1"/>
          </p:cNvSpPr>
          <p:nvPr>
            <p:ph type="ftr" sz="quarter" idx="5"/>
          </p:nvPr>
        </p:nvSpPr>
        <p:spPr>
          <a:xfrm>
            <a:off x="5103621" y="6672783"/>
            <a:ext cx="1986915" cy="141064"/>
          </a:xfrm>
          <a:prstGeom prst="rect">
            <a:avLst/>
          </a:prstGeom>
        </p:spPr>
        <p:txBody>
          <a:bodyPr vert="horz" wrap="square" lIns="0" tIns="0" rIns="0" bIns="0" rtlCol="0">
            <a:spAutoFit/>
          </a:bodyPr>
          <a:lstStyle/>
          <a:p>
            <a:pPr marL="12700" marR="0" lvl="0" indent="0" algn="l" defTabSz="914400" rtl="0" eaLnBrk="1" fontAlgn="auto" latinLnBrk="0" hangingPunct="1">
              <a:lnSpc>
                <a:spcPts val="1055"/>
              </a:lnSpc>
              <a:spcBef>
                <a:spcPts val="0"/>
              </a:spcBef>
              <a:spcAft>
                <a:spcPts val="0"/>
              </a:spcAft>
              <a:buClrTx/>
              <a:buSzTx/>
              <a:buFontTx/>
              <a:buNone/>
              <a:tabLst/>
              <a:defRPr/>
            </a:pPr>
            <a:r>
              <a:rPr kumimoji="0" sz="1000" b="0" i="0" u="none" strike="noStrike" kern="1200" cap="none" spc="0" normalizeH="0" baseline="0" noProof="0" dirty="0">
                <a:ln>
                  <a:noFill/>
                </a:ln>
                <a:solidFill>
                  <a:srgbClr val="AEABAB"/>
                </a:solidFill>
                <a:effectLst/>
                <a:uLnTx/>
                <a:uFillTx/>
                <a:latin typeface="Calibri (Corps)"/>
                <a:ea typeface="+mn-ea"/>
                <a:cs typeface="Calibri"/>
              </a:rPr>
              <a:t>Copyright</a:t>
            </a:r>
            <a:r>
              <a:rPr kumimoji="0" sz="1000" b="0" i="0" u="none" strike="noStrike" kern="1200" cap="none" spc="-3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5" normalizeH="0" baseline="0" noProof="0" dirty="0">
                <a:ln>
                  <a:noFill/>
                </a:ln>
                <a:solidFill>
                  <a:srgbClr val="AEABAB"/>
                </a:solidFill>
                <a:effectLst/>
                <a:uLnTx/>
                <a:uFillTx/>
                <a:latin typeface="Calibri (Corps)"/>
                <a:ea typeface="+mn-ea"/>
                <a:cs typeface="Calibri"/>
              </a:rPr>
              <a:t>Tout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droit</a:t>
            </a:r>
            <a:r>
              <a:rPr kumimoji="0" sz="1000" b="0" i="0" u="none" strike="noStrike" kern="1200" cap="none" spc="-40"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réservé</a:t>
            </a:r>
            <a:r>
              <a:rPr kumimoji="0" sz="1000" b="0" i="0" u="none" strike="noStrike" kern="1200" cap="none" spc="-3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OFPPT</a:t>
            </a:r>
          </a:p>
        </p:txBody>
      </p:sp>
      <p:sp>
        <p:nvSpPr>
          <p:cNvPr id="55" name="object 55"/>
          <p:cNvSpPr txBox="1"/>
          <p:nvPr/>
        </p:nvSpPr>
        <p:spPr>
          <a:xfrm>
            <a:off x="11845417" y="6669430"/>
            <a:ext cx="204470" cy="282129"/>
          </a:xfrm>
          <a:prstGeom prst="rect">
            <a:avLst/>
          </a:prstGeom>
        </p:spPr>
        <p:txBody>
          <a:bodyPr vert="horz" wrap="square" lIns="0" tIns="0" rIns="0" bIns="0" rtlCol="0">
            <a:spAutoFit/>
          </a:bodyPr>
          <a:lstStyle/>
          <a:p>
            <a:pPr marL="38100" marR="0" lvl="0" indent="0" algn="l" defTabSz="914400" rtl="0" eaLnBrk="1" fontAlgn="auto" latinLnBrk="0" hangingPunct="1">
              <a:lnSpc>
                <a:spcPts val="1055"/>
              </a:lnSpc>
              <a:spcBef>
                <a:spcPts val="0"/>
              </a:spcBef>
              <a:spcAft>
                <a:spcPts val="0"/>
              </a:spcAft>
              <a:buClrTx/>
              <a:buSzTx/>
              <a:buFontTx/>
              <a:buNone/>
              <a:tabLst/>
              <a:defRPr/>
            </a:pPr>
            <a:fld id="{81D60167-4931-47E6-BA6A-407CBD079E47}" type="slidenum">
              <a:rPr kumimoji="0" sz="1000" b="0" i="0" u="none" strike="noStrike" kern="1200" cap="none" spc="0" normalizeH="0" baseline="0" noProof="0" dirty="0">
                <a:ln>
                  <a:noFill/>
                </a:ln>
                <a:solidFill>
                  <a:srgbClr val="AEABAB"/>
                </a:solidFill>
                <a:effectLst/>
                <a:uLnTx/>
                <a:uFillTx/>
                <a:latin typeface="Calibri (Corps)"/>
                <a:ea typeface="+mn-ea"/>
                <a:cs typeface="Calibri"/>
              </a:rPr>
              <a:pPr marL="38100" marR="0" lvl="0" indent="0" algn="l" defTabSz="914400" rtl="0" eaLnBrk="1" fontAlgn="auto" latinLnBrk="0" hangingPunct="1">
                <a:lnSpc>
                  <a:spcPts val="1055"/>
                </a:lnSpc>
                <a:spcBef>
                  <a:spcPts val="0"/>
                </a:spcBef>
                <a:spcAft>
                  <a:spcPts val="0"/>
                </a:spcAft>
                <a:buClrTx/>
                <a:buSzTx/>
                <a:buFontTx/>
                <a:buNone/>
                <a:tabLst/>
                <a:defRPr/>
              </a:pPr>
              <a:t>199</a:t>
            </a:fld>
            <a:endParaRPr kumimoji="0" sz="1000" b="0" i="0" u="none" strike="noStrike" kern="1200" cap="none" spc="0" normalizeH="0" baseline="0" noProof="0">
              <a:ln>
                <a:noFill/>
              </a:ln>
              <a:solidFill>
                <a:prstClr val="black"/>
              </a:solidFill>
              <a:effectLst/>
              <a:uLnTx/>
              <a:uFillTx/>
              <a:latin typeface="Calibri (Corps)"/>
              <a:ea typeface="+mn-ea"/>
              <a:cs typeface="Calibri"/>
            </a:endParaRPr>
          </a:p>
        </p:txBody>
      </p:sp>
      <p:sp>
        <p:nvSpPr>
          <p:cNvPr id="9" name="ZoneTexte 8">
            <a:extLst>
              <a:ext uri="{FF2B5EF4-FFF2-40B4-BE49-F238E27FC236}">
                <a16:creationId xmlns:a16="http://schemas.microsoft.com/office/drawing/2014/main" id="{8C41A24B-F3E1-0A29-FE3E-232DE4B8E197}"/>
              </a:ext>
            </a:extLst>
          </p:cNvPr>
          <p:cNvSpPr txBox="1"/>
          <p:nvPr/>
        </p:nvSpPr>
        <p:spPr>
          <a:xfrm>
            <a:off x="142671" y="388126"/>
            <a:ext cx="6208004" cy="923330"/>
          </a:xfrm>
          <a:prstGeom prst="rect">
            <a:avLst/>
          </a:prstGeom>
          <a:noFill/>
        </p:spPr>
        <p:txBody>
          <a:bodyPr wrap="square">
            <a:spAutoFit/>
          </a:bodyPr>
          <a:lstStyle/>
          <a:p>
            <a:r>
              <a:rPr lang="fr-FR" b="1" dirty="0">
                <a:solidFill>
                  <a:schemeClr val="accent6">
                    <a:lumMod val="75000"/>
                  </a:schemeClr>
                </a:solidFill>
              </a:rPr>
              <a:t>Appréhender la notion des conteneurs</a:t>
            </a:r>
          </a:p>
          <a:p>
            <a:r>
              <a:rPr lang="fr-FR" i="1" dirty="0">
                <a:solidFill>
                  <a:schemeClr val="accent6">
                    <a:lumMod val="75000"/>
                  </a:schemeClr>
                </a:solidFill>
              </a:rPr>
              <a:t>Différence entre machine virtuelle et conteneur</a:t>
            </a:r>
          </a:p>
          <a:p>
            <a:endParaRPr lang="fr-FR" i="1" dirty="0">
              <a:solidFill>
                <a:schemeClr val="accent6">
                  <a:lumMod val="75000"/>
                </a:schemeClr>
              </a:solidFill>
            </a:endParaRPr>
          </a:p>
        </p:txBody>
      </p:sp>
      <p:graphicFrame>
        <p:nvGraphicFramePr>
          <p:cNvPr id="10" name="Tableau 10">
            <a:extLst>
              <a:ext uri="{FF2B5EF4-FFF2-40B4-BE49-F238E27FC236}">
                <a16:creationId xmlns:a16="http://schemas.microsoft.com/office/drawing/2014/main" id="{A1C32E03-5AFC-CFDA-1D45-9A158418BA8C}"/>
              </a:ext>
            </a:extLst>
          </p:cNvPr>
          <p:cNvGraphicFramePr>
            <a:graphicFrameLocks noGrp="1"/>
          </p:cNvGraphicFramePr>
          <p:nvPr>
            <p:extLst>
              <p:ext uri="{D42A27DB-BD31-4B8C-83A1-F6EECF244321}">
                <p14:modId xmlns:p14="http://schemas.microsoft.com/office/powerpoint/2010/main" val="1175776115"/>
              </p:ext>
            </p:extLst>
          </p:nvPr>
        </p:nvGraphicFramePr>
        <p:xfrm>
          <a:off x="788061" y="2000535"/>
          <a:ext cx="11261268" cy="4166870"/>
        </p:xfrm>
        <a:graphic>
          <a:graphicData uri="http://schemas.openxmlformats.org/drawingml/2006/table">
            <a:tbl>
              <a:tblPr firstRow="1" bandRow="1">
                <a:tableStyleId>{5940675A-B579-460E-94D1-54222C63F5DA}</a:tableStyleId>
              </a:tblPr>
              <a:tblGrid>
                <a:gridCol w="2676061">
                  <a:extLst>
                    <a:ext uri="{9D8B030D-6E8A-4147-A177-3AD203B41FA5}">
                      <a16:colId xmlns:a16="http://schemas.microsoft.com/office/drawing/2014/main" val="3494724619"/>
                    </a:ext>
                  </a:extLst>
                </a:gridCol>
                <a:gridCol w="4516116">
                  <a:extLst>
                    <a:ext uri="{9D8B030D-6E8A-4147-A177-3AD203B41FA5}">
                      <a16:colId xmlns:a16="http://schemas.microsoft.com/office/drawing/2014/main" val="2023397083"/>
                    </a:ext>
                  </a:extLst>
                </a:gridCol>
                <a:gridCol w="4069091">
                  <a:extLst>
                    <a:ext uri="{9D8B030D-6E8A-4147-A177-3AD203B41FA5}">
                      <a16:colId xmlns:a16="http://schemas.microsoft.com/office/drawing/2014/main" val="2371172750"/>
                    </a:ext>
                  </a:extLst>
                </a:gridCol>
              </a:tblGrid>
              <a:tr h="370840">
                <a:tc>
                  <a:txBody>
                    <a:bodyPr/>
                    <a:lstStyle/>
                    <a:p>
                      <a:pPr algn="ctr"/>
                      <a:endParaRPr lang="fr-FR" sz="1800" dirty="0"/>
                    </a:p>
                  </a:txBody>
                  <a:tcPr/>
                </a:tc>
                <a:tc>
                  <a:txBody>
                    <a:bodyPr/>
                    <a:lstStyle/>
                    <a:p>
                      <a:pPr algn="ctr"/>
                      <a:r>
                        <a:rPr lang="fr-FR" sz="1800" b="1" dirty="0"/>
                        <a:t>Machine virtuelle</a:t>
                      </a:r>
                    </a:p>
                  </a:txBody>
                  <a:tcPr/>
                </a:tc>
                <a:tc>
                  <a:txBody>
                    <a:bodyPr/>
                    <a:lstStyle/>
                    <a:p>
                      <a:pPr algn="ctr"/>
                      <a:r>
                        <a:rPr lang="fr-FR" sz="1800" b="1" dirty="0"/>
                        <a:t>Conteneur</a:t>
                      </a:r>
                    </a:p>
                  </a:txBody>
                  <a:tcPr/>
                </a:tc>
                <a:extLst>
                  <a:ext uri="{0D108BD9-81ED-4DB2-BD59-A6C34878D82A}">
                    <a16:rowId xmlns:a16="http://schemas.microsoft.com/office/drawing/2014/main" val="1861437398"/>
                  </a:ext>
                </a:extLst>
              </a:tr>
              <a:tr h="370840">
                <a:tc>
                  <a:txBody>
                    <a:bodyPr/>
                    <a:lstStyle/>
                    <a:p>
                      <a:pPr algn="l"/>
                      <a:r>
                        <a:rPr lang="fr-FR" sz="1800" b="1" dirty="0"/>
                        <a:t>Performance du système</a:t>
                      </a:r>
                    </a:p>
                  </a:txBody>
                  <a:tcPr/>
                </a:tc>
                <a:tc>
                  <a:txBody>
                    <a:bodyPr/>
                    <a:lstStyle/>
                    <a:p>
                      <a:pPr algn="l">
                        <a:lnSpc>
                          <a:spcPts val="2200"/>
                        </a:lnSpc>
                        <a:spcBef>
                          <a:spcPts val="600"/>
                        </a:spcBef>
                      </a:pPr>
                      <a:r>
                        <a:rPr lang="fr-FR" sz="1800" b="0" i="0" kern="1200" dirty="0">
                          <a:solidFill>
                            <a:schemeClr val="tx1"/>
                          </a:solidFill>
                          <a:effectLst/>
                          <a:latin typeface="+mn-lt"/>
                          <a:ea typeface="+mn-ea"/>
                          <a:cs typeface="+mn-cs"/>
                        </a:rPr>
                        <a:t>Chaque machine virtuelle dispose de son propre système d'exploitation. Ainsi, lors de l'exécution d'applications intégrées à des machines virtuelles, l'utilisation de la mémoire peut </a:t>
                      </a:r>
                      <a:r>
                        <a:rPr lang="fr-FR" sz="1800" b="1" i="0" kern="1200" dirty="0">
                          <a:solidFill>
                            <a:schemeClr val="tx1"/>
                          </a:solidFill>
                          <a:effectLst/>
                          <a:latin typeface="+mn-lt"/>
                          <a:ea typeface="+mn-ea"/>
                          <a:cs typeface="+mn-cs"/>
                        </a:rPr>
                        <a:t>être supérieure </a:t>
                      </a:r>
                      <a:r>
                        <a:rPr lang="fr-FR" sz="1800" b="0" i="0" kern="1200" dirty="0">
                          <a:solidFill>
                            <a:schemeClr val="tx1"/>
                          </a:solidFill>
                          <a:effectLst/>
                          <a:latin typeface="+mn-lt"/>
                          <a:ea typeface="+mn-ea"/>
                          <a:cs typeface="+mn-cs"/>
                        </a:rPr>
                        <a:t>à ce qui est nécessaire et les machines virtuelles peuvent commencer à utiliser les ressources requises par l'hôte.</a:t>
                      </a:r>
                      <a:endParaRPr lang="fr-FR" sz="1800" dirty="0"/>
                    </a:p>
                  </a:txBody>
                  <a:tcPr/>
                </a:tc>
                <a:tc>
                  <a:txBody>
                    <a:bodyPr/>
                    <a:lstStyle/>
                    <a:p>
                      <a:pPr algn="l">
                        <a:lnSpc>
                          <a:spcPts val="2200"/>
                        </a:lnSpc>
                        <a:spcBef>
                          <a:spcPts val="600"/>
                        </a:spcBef>
                      </a:pPr>
                      <a:r>
                        <a:rPr lang="fr-FR" sz="1800" dirty="0"/>
                        <a:t>Les applications conteneurisées </a:t>
                      </a:r>
                      <a:r>
                        <a:rPr lang="fr-FR" sz="1800" b="1" dirty="0"/>
                        <a:t>partagent</a:t>
                      </a:r>
                      <a:r>
                        <a:rPr lang="fr-FR" sz="1800" dirty="0"/>
                        <a:t> un environnement de système d'exploitation (noyau), elles utilisent donc </a:t>
                      </a:r>
                      <a:r>
                        <a:rPr lang="fr-FR" sz="1800" b="1" dirty="0"/>
                        <a:t>moins de ressources </a:t>
                      </a:r>
                      <a:r>
                        <a:rPr lang="fr-FR" sz="1800" dirty="0"/>
                        <a:t>que des machines virtuelles complètes et réduisent la pression sur la mémoire de l'hôte.</a:t>
                      </a:r>
                    </a:p>
                  </a:txBody>
                  <a:tcPr/>
                </a:tc>
                <a:extLst>
                  <a:ext uri="{0D108BD9-81ED-4DB2-BD59-A6C34878D82A}">
                    <a16:rowId xmlns:a16="http://schemas.microsoft.com/office/drawing/2014/main" val="7811066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i="0" kern="1200" dirty="0">
                          <a:solidFill>
                            <a:schemeClr val="tx1"/>
                          </a:solidFill>
                          <a:effectLst/>
                          <a:latin typeface="+mn-lt"/>
                          <a:ea typeface="+mn-ea"/>
                          <a:cs typeface="+mn-cs"/>
                        </a:rPr>
                        <a:t>Légèreté</a:t>
                      </a:r>
                    </a:p>
                  </a:txBody>
                  <a:tcPr/>
                </a:tc>
                <a:tc>
                  <a:txBody>
                    <a:bodyPr/>
                    <a:lstStyle/>
                    <a:p>
                      <a:pPr algn="l">
                        <a:lnSpc>
                          <a:spcPts val="2200"/>
                        </a:lnSpc>
                        <a:spcBef>
                          <a:spcPts val="600"/>
                        </a:spcBef>
                      </a:pPr>
                      <a:r>
                        <a:rPr lang="fr-FR" sz="1800" b="0" i="0" kern="1200" dirty="0">
                          <a:solidFill>
                            <a:schemeClr val="tx1"/>
                          </a:solidFill>
                          <a:effectLst/>
                          <a:latin typeface="+mn-lt"/>
                          <a:ea typeface="+mn-ea"/>
                          <a:cs typeface="+mn-cs"/>
                        </a:rPr>
                        <a:t>Les machines virtuelles traditionnelles peuvent </a:t>
                      </a:r>
                      <a:r>
                        <a:rPr lang="fr-FR" sz="1800" b="1" i="0" kern="1200" dirty="0">
                          <a:solidFill>
                            <a:schemeClr val="tx1"/>
                          </a:solidFill>
                          <a:effectLst/>
                          <a:latin typeface="+mn-lt"/>
                          <a:ea typeface="+mn-ea"/>
                          <a:cs typeface="+mn-cs"/>
                        </a:rPr>
                        <a:t>occuper beaucoup d’espace disque</a:t>
                      </a:r>
                      <a:r>
                        <a:rPr lang="fr-FR" sz="1800" b="0" i="0" kern="1200" dirty="0">
                          <a:solidFill>
                            <a:schemeClr val="tx1"/>
                          </a:solidFill>
                          <a:effectLst/>
                          <a:latin typeface="+mn-lt"/>
                          <a:ea typeface="+mn-ea"/>
                          <a:cs typeface="+mn-cs"/>
                        </a:rPr>
                        <a:t>: elles contiennent un système d’exploitation complet et les outils associés, en plus de l’application hébergée par la machine virtuelle.</a:t>
                      </a:r>
                      <a:endParaRPr lang="fr-FR" sz="1800" dirty="0"/>
                    </a:p>
                  </a:txBody>
                  <a:tcPr/>
                </a:tc>
                <a:tc>
                  <a:txBody>
                    <a:bodyPr/>
                    <a:lstStyle/>
                    <a:p>
                      <a:pPr algn="l">
                        <a:lnSpc>
                          <a:spcPts val="2200"/>
                        </a:lnSpc>
                        <a:spcBef>
                          <a:spcPts val="600"/>
                        </a:spcBef>
                      </a:pPr>
                      <a:r>
                        <a:rPr lang="fr-FR" sz="1800" b="0" i="0" kern="1200" dirty="0">
                          <a:solidFill>
                            <a:schemeClr val="tx1"/>
                          </a:solidFill>
                          <a:effectLst/>
                          <a:latin typeface="+mn-lt"/>
                          <a:ea typeface="+mn-ea"/>
                          <a:cs typeface="+mn-cs"/>
                        </a:rPr>
                        <a:t>Les conteneurs sont </a:t>
                      </a:r>
                      <a:r>
                        <a:rPr lang="fr-FR" sz="1800" b="1" i="0" kern="1200" dirty="0">
                          <a:solidFill>
                            <a:schemeClr val="tx1"/>
                          </a:solidFill>
                          <a:effectLst/>
                          <a:latin typeface="+mn-lt"/>
                          <a:ea typeface="+mn-ea"/>
                          <a:cs typeface="+mn-cs"/>
                        </a:rPr>
                        <a:t>relativement légers</a:t>
                      </a:r>
                      <a:r>
                        <a:rPr lang="fr-FR" sz="1800" b="0" i="0" kern="1200" dirty="0">
                          <a:solidFill>
                            <a:schemeClr val="tx1"/>
                          </a:solidFill>
                          <a:effectLst/>
                          <a:latin typeface="+mn-lt"/>
                          <a:ea typeface="+mn-ea"/>
                          <a:cs typeface="+mn-cs"/>
                        </a:rPr>
                        <a:t>: ils ne contiennent que les bibliothèques et les outils nécessaires à l'exécution de l'application conteneurisée. Ils sont donc </a:t>
                      </a:r>
                      <a:r>
                        <a:rPr lang="fr-FR" sz="1800" b="1" i="0" kern="1200" dirty="0">
                          <a:solidFill>
                            <a:schemeClr val="tx1"/>
                          </a:solidFill>
                          <a:effectLst/>
                          <a:latin typeface="+mn-lt"/>
                          <a:ea typeface="+mn-ea"/>
                          <a:cs typeface="+mn-cs"/>
                        </a:rPr>
                        <a:t>plus compacts </a:t>
                      </a:r>
                      <a:r>
                        <a:rPr lang="fr-FR" sz="1800" b="0" i="0" kern="1200" dirty="0">
                          <a:solidFill>
                            <a:schemeClr val="tx1"/>
                          </a:solidFill>
                          <a:effectLst/>
                          <a:latin typeface="+mn-lt"/>
                          <a:ea typeface="+mn-ea"/>
                          <a:cs typeface="+mn-cs"/>
                        </a:rPr>
                        <a:t>que les machines virtuelles et </a:t>
                      </a:r>
                      <a:r>
                        <a:rPr lang="fr-FR" sz="1800" b="1" i="0" kern="1200" dirty="0">
                          <a:solidFill>
                            <a:schemeClr val="tx1"/>
                          </a:solidFill>
                          <a:effectLst/>
                          <a:latin typeface="+mn-lt"/>
                          <a:ea typeface="+mn-ea"/>
                          <a:cs typeface="+mn-cs"/>
                        </a:rPr>
                        <a:t>démarrent plus rapidement</a:t>
                      </a:r>
                      <a:r>
                        <a:rPr lang="fr-FR" sz="1800" b="0" i="0" kern="1200" dirty="0">
                          <a:solidFill>
                            <a:schemeClr val="tx1"/>
                          </a:solidFill>
                          <a:effectLst/>
                          <a:latin typeface="+mn-lt"/>
                          <a:ea typeface="+mn-ea"/>
                          <a:cs typeface="+mn-cs"/>
                        </a:rPr>
                        <a:t>.</a:t>
                      </a:r>
                      <a:endParaRPr lang="fr-FR" sz="1800" dirty="0"/>
                    </a:p>
                  </a:txBody>
                  <a:tcPr/>
                </a:tc>
                <a:extLst>
                  <a:ext uri="{0D108BD9-81ED-4DB2-BD59-A6C34878D82A}">
                    <a16:rowId xmlns:a16="http://schemas.microsoft.com/office/drawing/2014/main" val="2307588371"/>
                  </a:ext>
                </a:extLst>
              </a:tr>
            </a:tbl>
          </a:graphicData>
        </a:graphic>
      </p:graphicFrame>
    </p:spTree>
    <p:extLst>
      <p:ext uri="{BB962C8B-B14F-4D97-AF65-F5344CB8AC3E}">
        <p14:creationId xmlns:p14="http://schemas.microsoft.com/office/powerpoint/2010/main" val="826025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B9F62A3-1610-C4B4-7F05-FF02A270FB53}"/>
              </a:ext>
            </a:extLst>
          </p:cNvPr>
          <p:cNvSpPr>
            <a:spLocks noGrp="1"/>
          </p:cNvSpPr>
          <p:nvPr>
            <p:ph type="body" sz="quarter" idx="10"/>
          </p:nvPr>
        </p:nvSpPr>
        <p:spPr/>
        <p:txBody>
          <a:bodyPr/>
          <a:lstStyle/>
          <a:p>
            <a:pPr>
              <a:buNone/>
            </a:pPr>
            <a:endParaRPr lang="fr-MA" dirty="0"/>
          </a:p>
          <a:p>
            <a:pPr>
              <a:buNone/>
            </a:pPr>
            <a:endParaRPr lang="fr-MA" dirty="0"/>
          </a:p>
          <a:p>
            <a:pPr>
              <a:buNone/>
            </a:pPr>
            <a:endParaRPr lang="fr-MA" dirty="0"/>
          </a:p>
          <a:p>
            <a:pPr>
              <a:buNone/>
            </a:pPr>
            <a:endParaRPr lang="fr-MA" dirty="0"/>
          </a:p>
          <a:p>
            <a:pPr>
              <a:buNone/>
            </a:pPr>
            <a:r>
              <a:rPr lang="fr-MA" dirty="0"/>
              <a:t>Equipe de rédaction :</a:t>
            </a:r>
          </a:p>
          <a:p>
            <a:pPr>
              <a:buNone/>
            </a:pPr>
            <a:r>
              <a:rPr lang="fr-MA" sz="1600" dirty="0">
                <a:solidFill>
                  <a:schemeClr val="bg1">
                    <a:lumMod val="65000"/>
                  </a:schemeClr>
                </a:solidFill>
              </a:rPr>
              <a:t>Mme BOUROUS Imane</a:t>
            </a:r>
            <a:r>
              <a:rPr lang="fr-MA" sz="1600" b="0" dirty="0">
                <a:solidFill>
                  <a:schemeClr val="bg1">
                    <a:lumMod val="65000"/>
                  </a:schemeClr>
                </a:solidFill>
              </a:rPr>
              <a:t>: Formatrice en développement digital option Web Full Stack</a:t>
            </a:r>
          </a:p>
          <a:p>
            <a:pPr>
              <a:buNone/>
            </a:pPr>
            <a:r>
              <a:rPr lang="fr-MA" sz="1600" dirty="0">
                <a:solidFill>
                  <a:schemeClr val="bg1">
                    <a:lumMod val="65000"/>
                  </a:schemeClr>
                </a:solidFill>
              </a:rPr>
              <a:t>Mme YOUALA Asmae</a:t>
            </a:r>
            <a:r>
              <a:rPr lang="fr-MA" sz="1600" b="0" dirty="0">
                <a:solidFill>
                  <a:schemeClr val="bg1">
                    <a:lumMod val="65000"/>
                  </a:schemeClr>
                </a:solidFill>
              </a:rPr>
              <a:t>: Formatrice en développement digital option Web Full Stack</a:t>
            </a:r>
          </a:p>
          <a:p>
            <a:pPr>
              <a:buNone/>
            </a:pPr>
            <a:endParaRPr lang="fr-MA" sz="1600" b="0" dirty="0">
              <a:solidFill>
                <a:schemeClr val="bg1">
                  <a:lumMod val="65000"/>
                </a:schemeClr>
              </a:solidFill>
            </a:endParaRPr>
          </a:p>
          <a:p>
            <a:pPr>
              <a:buNone/>
            </a:pPr>
            <a:endParaRPr lang="fr-MA" sz="1600" b="0" dirty="0">
              <a:solidFill>
                <a:schemeClr val="bg1">
                  <a:lumMod val="65000"/>
                </a:schemeClr>
              </a:solidFill>
            </a:endParaRPr>
          </a:p>
        </p:txBody>
      </p:sp>
    </p:spTree>
    <p:extLst>
      <p:ext uri="{BB962C8B-B14F-4D97-AF65-F5344CB8AC3E}">
        <p14:creationId xmlns:p14="http://schemas.microsoft.com/office/powerpoint/2010/main" val="2144175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6"/>
          <p:cNvSpPr txBox="1">
            <a:spLocks/>
          </p:cNvSpPr>
          <p:nvPr/>
        </p:nvSpPr>
        <p:spPr>
          <a:xfrm>
            <a:off x="6300000" y="539999"/>
            <a:ext cx="5580000" cy="540000"/>
          </a:xfrm>
          <a:prstGeom prst="rect">
            <a:avLst/>
          </a:prstGeom>
        </p:spPr>
        <p:txBody>
          <a:bodyPr anchor="ctr" anchorCtr="0"/>
          <a:lstStyle>
            <a:lvl1pPr indent="0" algn="ctr">
              <a:lnSpc>
                <a:spcPct val="100000"/>
              </a:lnSpc>
              <a:spcBef>
                <a:spcPts val="0"/>
              </a:spcBef>
              <a:buFont typeface="Arial" panose="020B0604020202020204" pitchFamily="34" charset="0"/>
              <a:buNone/>
              <a:defRPr sz="28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CHAPITRE 1</a:t>
            </a:r>
          </a:p>
        </p:txBody>
      </p:sp>
      <p:sp>
        <p:nvSpPr>
          <p:cNvPr id="15" name="Espace réservé du texte 7"/>
          <p:cNvSpPr txBox="1">
            <a:spLocks/>
          </p:cNvSpPr>
          <p:nvPr/>
        </p:nvSpPr>
        <p:spPr>
          <a:xfrm>
            <a:off x="6300000" y="1089893"/>
            <a:ext cx="5580000" cy="900000"/>
          </a:xfrm>
          <a:prstGeom prst="rect">
            <a:avLst/>
          </a:prstGeom>
        </p:spPr>
        <p:txBody>
          <a:bodyPr anchor="t" anchorCtr="0"/>
          <a:lstStyle>
            <a:lvl1pPr indent="0" algn="ctr">
              <a:lnSpc>
                <a:spcPct val="100000"/>
              </a:lnSpc>
              <a:spcBef>
                <a:spcPts val="0"/>
              </a:spcBef>
              <a:buFont typeface="Arial" panose="020B0604020202020204" pitchFamily="34" charset="0"/>
              <a:buNone/>
              <a:defRPr sz="24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Définir le cloud </a:t>
            </a:r>
          </a:p>
          <a:p>
            <a:endParaRPr lang="fr-FR" dirty="0"/>
          </a:p>
        </p:txBody>
      </p:sp>
      <p:sp>
        <p:nvSpPr>
          <p:cNvPr id="16" name="Rectangle 15"/>
          <p:cNvSpPr/>
          <p:nvPr/>
        </p:nvSpPr>
        <p:spPr>
          <a:xfrm>
            <a:off x="6042000" y="2706916"/>
            <a:ext cx="6096000" cy="1431161"/>
          </a:xfrm>
          <a:prstGeom prst="rect">
            <a:avLst/>
          </a:prstGeom>
        </p:spPr>
        <p:txBody>
          <a:bodyPr>
            <a:spAutoFit/>
          </a:bodyPr>
          <a:lstStyle/>
          <a:p>
            <a:pPr marL="342900" indent="-342900">
              <a:spcBef>
                <a:spcPts val="600"/>
              </a:spcBef>
              <a:buFont typeface="+mj-lt"/>
              <a:buAutoNum type="arabicPeriod"/>
            </a:pPr>
            <a:r>
              <a:rPr lang="fr-FR" dirty="0">
                <a:solidFill>
                  <a:srgbClr val="BFBFBF"/>
                </a:solidFill>
              </a:rPr>
              <a:t>Concept du cloud et ses avantages ;</a:t>
            </a:r>
          </a:p>
          <a:p>
            <a:pPr marL="342900" indent="-342900">
              <a:spcBef>
                <a:spcPts val="600"/>
              </a:spcBef>
              <a:buFont typeface="+mj-lt"/>
              <a:buAutoNum type="arabicPeriod"/>
            </a:pPr>
            <a:r>
              <a:rPr lang="fr-FR" dirty="0">
                <a:solidFill>
                  <a:srgbClr val="BFBFBF"/>
                </a:solidFill>
              </a:rPr>
              <a:t>Exemple des fournisseurs cloud ;</a:t>
            </a:r>
          </a:p>
          <a:p>
            <a:pPr marL="342900" lvl="0" indent="-342900">
              <a:spcBef>
                <a:spcPts val="600"/>
              </a:spcBef>
              <a:buFont typeface="+mj-lt"/>
              <a:buAutoNum type="arabicPeriod"/>
            </a:pPr>
            <a:r>
              <a:rPr lang="fr-FR" dirty="0">
                <a:solidFill>
                  <a:srgbClr val="BFBFBF"/>
                </a:solidFill>
              </a:rPr>
              <a:t>Différence entre cloud privé, public et hybride ;</a:t>
            </a:r>
          </a:p>
          <a:p>
            <a:pPr marL="342900" indent="-342900">
              <a:spcBef>
                <a:spcPts val="600"/>
              </a:spcBef>
              <a:buFont typeface="+mj-lt"/>
              <a:buAutoNum type="arabicPeriod"/>
            </a:pPr>
            <a:r>
              <a:rPr lang="fr-FR" b="1" dirty="0">
                <a:solidFill>
                  <a:srgbClr val="FF7800"/>
                </a:solidFill>
              </a:rPr>
              <a:t>Services du cloud (IAAS, PAAS, SAAS).</a:t>
            </a:r>
          </a:p>
        </p:txBody>
      </p:sp>
    </p:spTree>
    <p:extLst>
      <p:ext uri="{BB962C8B-B14F-4D97-AF65-F5344CB8AC3E}">
        <p14:creationId xmlns:p14="http://schemas.microsoft.com/office/powerpoint/2010/main" val="89207386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067"/>
            <a:ext cx="12191999" cy="6849109"/>
          </a:xfrm>
          <a:prstGeom prst="rect">
            <a:avLst/>
          </a:prstGeom>
        </p:spPr>
      </p:pic>
      <p:grpSp>
        <p:nvGrpSpPr>
          <p:cNvPr id="3" name="object 3"/>
          <p:cNvGrpSpPr/>
          <p:nvPr/>
        </p:nvGrpSpPr>
        <p:grpSpPr>
          <a:xfrm>
            <a:off x="116234" y="1425456"/>
            <a:ext cx="12075765" cy="5163820"/>
            <a:chOff x="0" y="1459801"/>
            <a:chExt cx="11662410" cy="5163820"/>
          </a:xfrm>
        </p:grpSpPr>
        <p:sp>
          <p:nvSpPr>
            <p:cNvPr id="4" name="object 4"/>
            <p:cNvSpPr/>
            <p:nvPr/>
          </p:nvSpPr>
          <p:spPr>
            <a:xfrm>
              <a:off x="537972" y="1464563"/>
              <a:ext cx="11119485" cy="5154295"/>
            </a:xfrm>
            <a:custGeom>
              <a:avLst/>
              <a:gdLst/>
              <a:ahLst/>
              <a:cxnLst/>
              <a:rect l="l" t="t" r="r" b="b"/>
              <a:pathLst>
                <a:path w="11119485" h="5154295">
                  <a:moveTo>
                    <a:pt x="11119104" y="0"/>
                  </a:moveTo>
                  <a:lnTo>
                    <a:pt x="0" y="0"/>
                  </a:lnTo>
                  <a:lnTo>
                    <a:pt x="0" y="5154168"/>
                  </a:lnTo>
                  <a:lnTo>
                    <a:pt x="11119104" y="5154168"/>
                  </a:lnTo>
                  <a:lnTo>
                    <a:pt x="1111910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Corps)"/>
                <a:ea typeface="+mn-ea"/>
                <a:cs typeface="+mn-cs"/>
              </a:endParaRPr>
            </a:p>
          </p:txBody>
        </p:sp>
        <p:sp>
          <p:nvSpPr>
            <p:cNvPr id="5" name="object 5"/>
            <p:cNvSpPr/>
            <p:nvPr/>
          </p:nvSpPr>
          <p:spPr>
            <a:xfrm>
              <a:off x="537972" y="1464563"/>
              <a:ext cx="11119485" cy="5154295"/>
            </a:xfrm>
            <a:custGeom>
              <a:avLst/>
              <a:gdLst/>
              <a:ahLst/>
              <a:cxnLst/>
              <a:rect l="l" t="t" r="r" b="b"/>
              <a:pathLst>
                <a:path w="11119485" h="5154295">
                  <a:moveTo>
                    <a:pt x="0" y="5154168"/>
                  </a:moveTo>
                  <a:lnTo>
                    <a:pt x="11119104" y="5154168"/>
                  </a:lnTo>
                  <a:lnTo>
                    <a:pt x="11119104" y="0"/>
                  </a:lnTo>
                  <a:lnTo>
                    <a:pt x="0" y="0"/>
                  </a:lnTo>
                  <a:lnTo>
                    <a:pt x="0" y="5154168"/>
                  </a:lnTo>
                  <a:close/>
                </a:path>
              </a:pathLst>
            </a:custGeom>
            <a:ln w="9524">
              <a:solidFill>
                <a:srgbClr val="C5DFB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Corps)"/>
                <a:ea typeface="+mn-ea"/>
                <a:cs typeface="+mn-cs"/>
              </a:endParaRPr>
            </a:p>
          </p:txBody>
        </p:sp>
        <p:sp>
          <p:nvSpPr>
            <p:cNvPr id="6" name="object 6"/>
            <p:cNvSpPr/>
            <p:nvPr/>
          </p:nvSpPr>
          <p:spPr>
            <a:xfrm>
              <a:off x="0" y="5059679"/>
              <a:ext cx="536575" cy="1347470"/>
            </a:xfrm>
            <a:custGeom>
              <a:avLst/>
              <a:gdLst/>
              <a:ahLst/>
              <a:cxnLst/>
              <a:rect l="l" t="t" r="r" b="b"/>
              <a:pathLst>
                <a:path w="536575" h="134747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Corps)"/>
                <a:ea typeface="+mn-ea"/>
                <a:cs typeface="+mn-cs"/>
              </a:endParaRPr>
            </a:p>
          </p:txBody>
        </p:sp>
      </p:grpSp>
      <p:sp>
        <p:nvSpPr>
          <p:cNvPr id="7" name="object 7"/>
          <p:cNvSpPr txBox="1"/>
          <p:nvPr/>
        </p:nvSpPr>
        <p:spPr>
          <a:xfrm>
            <a:off x="142671" y="5170524"/>
            <a:ext cx="247119" cy="89408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905"/>
              </a:lnSpc>
              <a:spcBef>
                <a:spcPts val="0"/>
              </a:spcBef>
              <a:spcAft>
                <a:spcPts val="0"/>
              </a:spcAft>
              <a:buClrTx/>
              <a:buSzTx/>
              <a:buFontTx/>
              <a:buNone/>
              <a:tabLst/>
              <a:defRPr/>
            </a:pPr>
            <a:r>
              <a:rPr kumimoji="0" sz="1900" b="1" i="0" u="none" strike="noStrike" kern="1200" cap="none" spc="-35" normalizeH="0" baseline="0" noProof="0" dirty="0">
                <a:ln>
                  <a:noFill/>
                </a:ln>
                <a:solidFill>
                  <a:srgbClr val="FFFFFF"/>
                </a:solidFill>
                <a:effectLst/>
                <a:uLnTx/>
                <a:uFillTx/>
                <a:latin typeface="Calibri (Corps)"/>
                <a:ea typeface="+mn-ea"/>
                <a:cs typeface="Calibri"/>
              </a:rPr>
              <a:t>PARTIE</a:t>
            </a:r>
            <a:r>
              <a:rPr kumimoji="0" sz="1900" b="1" i="0" u="none" strike="noStrike" kern="1200" cap="none" spc="-55" normalizeH="0" baseline="0" noProof="0" dirty="0">
                <a:ln>
                  <a:noFill/>
                </a:ln>
                <a:solidFill>
                  <a:srgbClr val="FFFFFF"/>
                </a:solidFill>
                <a:effectLst/>
                <a:uLnTx/>
                <a:uFillTx/>
                <a:latin typeface="Calibri (Corps)"/>
                <a:ea typeface="+mn-ea"/>
                <a:cs typeface="Calibri"/>
              </a:rPr>
              <a:t> </a:t>
            </a:r>
            <a:r>
              <a:rPr kumimoji="0" lang="fr-FR" sz="1900" b="1" i="0" u="none" strike="noStrike" kern="1200" cap="none" spc="-5" normalizeH="0" baseline="0" noProof="0" dirty="0">
                <a:ln>
                  <a:noFill/>
                </a:ln>
                <a:solidFill>
                  <a:srgbClr val="FFFFFF"/>
                </a:solidFill>
                <a:effectLst/>
                <a:uLnTx/>
                <a:uFillTx/>
                <a:latin typeface="Calibri (Corps)"/>
                <a:ea typeface="+mn-ea"/>
                <a:cs typeface="Calibri"/>
              </a:rPr>
              <a:t>4</a:t>
            </a:r>
            <a:endParaRPr kumimoji="0" sz="1900" b="0" i="0" u="none" strike="noStrike" kern="1200" cap="none" spc="0" normalizeH="0" baseline="0" noProof="0" dirty="0">
              <a:ln>
                <a:noFill/>
              </a:ln>
              <a:solidFill>
                <a:prstClr val="black"/>
              </a:solidFill>
              <a:effectLst/>
              <a:uLnTx/>
              <a:uFillTx/>
              <a:latin typeface="Calibri (Corps)"/>
              <a:ea typeface="+mn-ea"/>
              <a:cs typeface="Calibri"/>
            </a:endParaRPr>
          </a:p>
        </p:txBody>
      </p:sp>
      <p:pic>
        <p:nvPicPr>
          <p:cNvPr id="8" name="object 8"/>
          <p:cNvPicPr/>
          <p:nvPr/>
        </p:nvPicPr>
        <p:blipFill>
          <a:blip r:embed="rId4" cstate="print"/>
          <a:stretch>
            <a:fillRect/>
          </a:stretch>
        </p:blipFill>
        <p:spPr>
          <a:xfrm>
            <a:off x="9963911" y="344424"/>
            <a:ext cx="658368" cy="652272"/>
          </a:xfrm>
          <a:prstGeom prst="rect">
            <a:avLst/>
          </a:prstGeom>
        </p:spPr>
      </p:pic>
      <p:sp>
        <p:nvSpPr>
          <p:cNvPr id="54" name="object 54"/>
          <p:cNvSpPr txBox="1">
            <a:spLocks noGrp="1"/>
          </p:cNvSpPr>
          <p:nvPr>
            <p:ph type="ftr" sz="quarter" idx="5"/>
          </p:nvPr>
        </p:nvSpPr>
        <p:spPr>
          <a:xfrm>
            <a:off x="5103621" y="6672783"/>
            <a:ext cx="1986915" cy="141064"/>
          </a:xfrm>
          <a:prstGeom prst="rect">
            <a:avLst/>
          </a:prstGeom>
        </p:spPr>
        <p:txBody>
          <a:bodyPr vert="horz" wrap="square" lIns="0" tIns="0" rIns="0" bIns="0" rtlCol="0">
            <a:spAutoFit/>
          </a:bodyPr>
          <a:lstStyle/>
          <a:p>
            <a:pPr marL="12700" marR="0" lvl="0" indent="0" algn="l" defTabSz="914400" rtl="0" eaLnBrk="1" fontAlgn="auto" latinLnBrk="0" hangingPunct="1">
              <a:lnSpc>
                <a:spcPts val="1055"/>
              </a:lnSpc>
              <a:spcBef>
                <a:spcPts val="0"/>
              </a:spcBef>
              <a:spcAft>
                <a:spcPts val="0"/>
              </a:spcAft>
              <a:buClrTx/>
              <a:buSzTx/>
              <a:buFontTx/>
              <a:buNone/>
              <a:tabLst/>
              <a:defRPr/>
            </a:pPr>
            <a:r>
              <a:rPr kumimoji="0" sz="1000" b="0" i="0" u="none" strike="noStrike" kern="1200" cap="none" spc="0" normalizeH="0" baseline="0" noProof="0" dirty="0">
                <a:ln>
                  <a:noFill/>
                </a:ln>
                <a:solidFill>
                  <a:srgbClr val="AEABAB"/>
                </a:solidFill>
                <a:effectLst/>
                <a:uLnTx/>
                <a:uFillTx/>
                <a:latin typeface="Calibri (Corps)"/>
                <a:ea typeface="+mn-ea"/>
                <a:cs typeface="Calibri"/>
              </a:rPr>
              <a:t>Copyright</a:t>
            </a:r>
            <a:r>
              <a:rPr kumimoji="0" sz="1000" b="0" i="0" u="none" strike="noStrike" kern="1200" cap="none" spc="-3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5" normalizeH="0" baseline="0" noProof="0" dirty="0">
                <a:ln>
                  <a:noFill/>
                </a:ln>
                <a:solidFill>
                  <a:srgbClr val="AEABAB"/>
                </a:solidFill>
                <a:effectLst/>
                <a:uLnTx/>
                <a:uFillTx/>
                <a:latin typeface="Calibri (Corps)"/>
                <a:ea typeface="+mn-ea"/>
                <a:cs typeface="Calibri"/>
              </a:rPr>
              <a:t>Tout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droit</a:t>
            </a:r>
            <a:r>
              <a:rPr kumimoji="0" sz="1000" b="0" i="0" u="none" strike="noStrike" kern="1200" cap="none" spc="-40"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réservé</a:t>
            </a:r>
            <a:r>
              <a:rPr kumimoji="0" sz="1000" b="0" i="0" u="none" strike="noStrike" kern="1200" cap="none" spc="-3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OFPPT</a:t>
            </a:r>
          </a:p>
        </p:txBody>
      </p:sp>
      <p:sp>
        <p:nvSpPr>
          <p:cNvPr id="55" name="object 55"/>
          <p:cNvSpPr txBox="1"/>
          <p:nvPr/>
        </p:nvSpPr>
        <p:spPr>
          <a:xfrm>
            <a:off x="11845417" y="6669430"/>
            <a:ext cx="204470" cy="282129"/>
          </a:xfrm>
          <a:prstGeom prst="rect">
            <a:avLst/>
          </a:prstGeom>
        </p:spPr>
        <p:txBody>
          <a:bodyPr vert="horz" wrap="square" lIns="0" tIns="0" rIns="0" bIns="0" rtlCol="0">
            <a:spAutoFit/>
          </a:bodyPr>
          <a:lstStyle/>
          <a:p>
            <a:pPr marL="38100" marR="0" lvl="0" indent="0" algn="l" defTabSz="914400" rtl="0" eaLnBrk="1" fontAlgn="auto" latinLnBrk="0" hangingPunct="1">
              <a:lnSpc>
                <a:spcPts val="1055"/>
              </a:lnSpc>
              <a:spcBef>
                <a:spcPts val="0"/>
              </a:spcBef>
              <a:spcAft>
                <a:spcPts val="0"/>
              </a:spcAft>
              <a:buClrTx/>
              <a:buSzTx/>
              <a:buFontTx/>
              <a:buNone/>
              <a:tabLst/>
              <a:defRPr/>
            </a:pPr>
            <a:fld id="{81D60167-4931-47E6-BA6A-407CBD079E47}" type="slidenum">
              <a:rPr kumimoji="0" sz="1000" b="0" i="0" u="none" strike="noStrike" kern="1200" cap="none" spc="0" normalizeH="0" baseline="0" noProof="0" dirty="0">
                <a:ln>
                  <a:noFill/>
                </a:ln>
                <a:solidFill>
                  <a:srgbClr val="AEABAB"/>
                </a:solidFill>
                <a:effectLst/>
                <a:uLnTx/>
                <a:uFillTx/>
                <a:latin typeface="Calibri (Corps)"/>
                <a:ea typeface="+mn-ea"/>
                <a:cs typeface="Calibri"/>
              </a:rPr>
              <a:pPr marL="38100" marR="0" lvl="0" indent="0" algn="l" defTabSz="914400" rtl="0" eaLnBrk="1" fontAlgn="auto" latinLnBrk="0" hangingPunct="1">
                <a:lnSpc>
                  <a:spcPts val="1055"/>
                </a:lnSpc>
                <a:spcBef>
                  <a:spcPts val="0"/>
                </a:spcBef>
                <a:spcAft>
                  <a:spcPts val="0"/>
                </a:spcAft>
                <a:buClrTx/>
                <a:buSzTx/>
                <a:buFontTx/>
                <a:buNone/>
                <a:tabLst/>
                <a:defRPr/>
              </a:pPr>
              <a:t>200</a:t>
            </a:fld>
            <a:endParaRPr kumimoji="0" sz="1000" b="0" i="0" u="none" strike="noStrike" kern="1200" cap="none" spc="0" normalizeH="0" baseline="0" noProof="0">
              <a:ln>
                <a:noFill/>
              </a:ln>
              <a:solidFill>
                <a:prstClr val="black"/>
              </a:solidFill>
              <a:effectLst/>
              <a:uLnTx/>
              <a:uFillTx/>
              <a:latin typeface="Calibri (Corps)"/>
              <a:ea typeface="+mn-ea"/>
              <a:cs typeface="Calibri"/>
            </a:endParaRPr>
          </a:p>
        </p:txBody>
      </p:sp>
      <p:pic>
        <p:nvPicPr>
          <p:cNvPr id="20482" name="Picture 2" descr="Différences entre les Conteneurs et les Machines Virtuelles - Alibaba Cloud">
            <a:extLst>
              <a:ext uri="{FF2B5EF4-FFF2-40B4-BE49-F238E27FC236}">
                <a16:creationId xmlns:a16="http://schemas.microsoft.com/office/drawing/2014/main" id="{CD4822AD-4064-5FB1-ACFD-42A1096B91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6994" y="2058224"/>
            <a:ext cx="8565285" cy="322648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8C41A24B-F3E1-0A29-FE3E-232DE4B8E197}"/>
              </a:ext>
            </a:extLst>
          </p:cNvPr>
          <p:cNvSpPr txBox="1"/>
          <p:nvPr/>
        </p:nvSpPr>
        <p:spPr>
          <a:xfrm>
            <a:off x="142671" y="388126"/>
            <a:ext cx="6208004" cy="923330"/>
          </a:xfrm>
          <a:prstGeom prst="rect">
            <a:avLst/>
          </a:prstGeom>
          <a:noFill/>
        </p:spPr>
        <p:txBody>
          <a:bodyPr wrap="square">
            <a:spAutoFit/>
          </a:bodyPr>
          <a:lstStyle/>
          <a:p>
            <a:r>
              <a:rPr lang="fr-FR" b="1" dirty="0">
                <a:solidFill>
                  <a:schemeClr val="accent6">
                    <a:lumMod val="75000"/>
                  </a:schemeClr>
                </a:solidFill>
              </a:rPr>
              <a:t>Appréhender la notion des conteneurs</a:t>
            </a:r>
          </a:p>
          <a:p>
            <a:r>
              <a:rPr lang="fr-FR" i="1" dirty="0">
                <a:solidFill>
                  <a:schemeClr val="accent6">
                    <a:lumMod val="75000"/>
                  </a:schemeClr>
                </a:solidFill>
              </a:rPr>
              <a:t>Différence entre machine virtuelle et conteneur </a:t>
            </a:r>
          </a:p>
          <a:p>
            <a:endParaRPr lang="fr-FR" i="1" dirty="0">
              <a:solidFill>
                <a:schemeClr val="accent6">
                  <a:lumMod val="75000"/>
                </a:schemeClr>
              </a:solidFill>
            </a:endParaRPr>
          </a:p>
        </p:txBody>
      </p:sp>
      <p:sp>
        <p:nvSpPr>
          <p:cNvPr id="10" name="ZoneTexte 9">
            <a:extLst>
              <a:ext uri="{FF2B5EF4-FFF2-40B4-BE49-F238E27FC236}">
                <a16:creationId xmlns:a16="http://schemas.microsoft.com/office/drawing/2014/main" id="{C143D884-48F1-A453-6D20-393FD56FF9F8}"/>
              </a:ext>
            </a:extLst>
          </p:cNvPr>
          <p:cNvSpPr txBox="1"/>
          <p:nvPr/>
        </p:nvSpPr>
        <p:spPr>
          <a:xfrm>
            <a:off x="3835600" y="5533560"/>
            <a:ext cx="5188944" cy="369332"/>
          </a:xfrm>
          <a:prstGeom prst="rect">
            <a:avLst/>
          </a:prstGeom>
          <a:noFill/>
        </p:spPr>
        <p:txBody>
          <a:bodyPr wrap="square" rtlCol="0">
            <a:spAutoFit/>
          </a:bodyPr>
          <a:lstStyle/>
          <a:p>
            <a:r>
              <a:rPr lang="fr-FR" dirty="0"/>
              <a:t>Différence entre machine virtuelle et conteneurs</a:t>
            </a:r>
          </a:p>
        </p:txBody>
      </p:sp>
    </p:spTree>
    <p:extLst>
      <p:ext uri="{BB962C8B-B14F-4D97-AF65-F5344CB8AC3E}">
        <p14:creationId xmlns:p14="http://schemas.microsoft.com/office/powerpoint/2010/main" val="350531650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6"/>
          <p:cNvSpPr txBox="1">
            <a:spLocks/>
          </p:cNvSpPr>
          <p:nvPr/>
        </p:nvSpPr>
        <p:spPr>
          <a:xfrm>
            <a:off x="6300000" y="539999"/>
            <a:ext cx="5580000" cy="540000"/>
          </a:xfrm>
          <a:prstGeom prst="rect">
            <a:avLst/>
          </a:prstGeom>
        </p:spPr>
        <p:txBody>
          <a:bodyPr anchor="ctr" anchorCtr="0"/>
          <a:lstStyle>
            <a:lvl1pPr indent="0" algn="ctr">
              <a:lnSpc>
                <a:spcPct val="100000"/>
              </a:lnSpc>
              <a:spcBef>
                <a:spcPts val="0"/>
              </a:spcBef>
              <a:buFont typeface="Arial" panose="020B0604020202020204" pitchFamily="34" charset="0"/>
              <a:buNone/>
              <a:defRPr sz="28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CHAPITRE 1</a:t>
            </a:r>
          </a:p>
        </p:txBody>
      </p:sp>
      <p:sp>
        <p:nvSpPr>
          <p:cNvPr id="15" name="Espace réservé du texte 7"/>
          <p:cNvSpPr txBox="1">
            <a:spLocks/>
          </p:cNvSpPr>
          <p:nvPr/>
        </p:nvSpPr>
        <p:spPr>
          <a:xfrm>
            <a:off x="6300000" y="1089893"/>
            <a:ext cx="5580000" cy="900000"/>
          </a:xfrm>
          <a:prstGeom prst="rect">
            <a:avLst/>
          </a:prstGeom>
        </p:spPr>
        <p:txBody>
          <a:bodyPr anchor="t" anchorCtr="0"/>
          <a:lstStyle>
            <a:lvl1pPr indent="0" algn="ctr">
              <a:lnSpc>
                <a:spcPct val="100000"/>
              </a:lnSpc>
              <a:spcBef>
                <a:spcPts val="0"/>
              </a:spcBef>
              <a:buFont typeface="Arial" panose="020B0604020202020204" pitchFamily="34" charset="0"/>
              <a:buNone/>
              <a:defRPr sz="24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Appréhender la notion des conteneurs</a:t>
            </a:r>
          </a:p>
        </p:txBody>
      </p:sp>
      <p:sp>
        <p:nvSpPr>
          <p:cNvPr id="16" name="Rectangle 15"/>
          <p:cNvSpPr/>
          <p:nvPr/>
        </p:nvSpPr>
        <p:spPr>
          <a:xfrm>
            <a:off x="6042000" y="2706916"/>
            <a:ext cx="6096000" cy="1077218"/>
          </a:xfrm>
          <a:prstGeom prst="rect">
            <a:avLst/>
          </a:prstGeom>
        </p:spPr>
        <p:txBody>
          <a:bodyPr>
            <a:spAutoFit/>
          </a:bodyPr>
          <a:lstStyle/>
          <a:p>
            <a:pPr marL="342900" lvl="0" indent="-342900">
              <a:spcBef>
                <a:spcPts val="600"/>
              </a:spcBef>
              <a:buFont typeface="+mj-lt"/>
              <a:buAutoNum type="arabicPeriod"/>
            </a:pPr>
            <a:r>
              <a:rPr lang="fr-FR" b="1" dirty="0">
                <a:solidFill>
                  <a:schemeClr val="bg2">
                    <a:lumMod val="75000"/>
                  </a:schemeClr>
                </a:solidFill>
              </a:rPr>
              <a:t>Définition ;</a:t>
            </a:r>
          </a:p>
          <a:p>
            <a:pPr marL="342900" lvl="0" indent="-342900">
              <a:spcBef>
                <a:spcPts val="600"/>
              </a:spcBef>
              <a:buFont typeface="+mj-lt"/>
              <a:buAutoNum type="arabicPeriod"/>
            </a:pPr>
            <a:r>
              <a:rPr lang="fr-FR" b="1" dirty="0">
                <a:solidFill>
                  <a:schemeClr val="bg2">
                    <a:lumMod val="75000"/>
                  </a:schemeClr>
                </a:solidFill>
              </a:rPr>
              <a:t>Différence entre machine virtuelle et conteneur ;</a:t>
            </a:r>
          </a:p>
          <a:p>
            <a:pPr marL="342900" indent="-342900">
              <a:spcBef>
                <a:spcPts val="600"/>
              </a:spcBef>
              <a:buFont typeface="+mj-lt"/>
              <a:buAutoNum type="arabicPeriod"/>
            </a:pPr>
            <a:r>
              <a:rPr lang="fr-FR" b="1" dirty="0">
                <a:solidFill>
                  <a:srgbClr val="FF7800"/>
                </a:solidFill>
              </a:rPr>
              <a:t>Avantages</a:t>
            </a:r>
          </a:p>
        </p:txBody>
      </p:sp>
    </p:spTree>
    <p:extLst>
      <p:ext uri="{BB962C8B-B14F-4D97-AF65-F5344CB8AC3E}">
        <p14:creationId xmlns:p14="http://schemas.microsoft.com/office/powerpoint/2010/main" val="294709293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067"/>
            <a:ext cx="12191999" cy="6849109"/>
          </a:xfrm>
          <a:prstGeom prst="rect">
            <a:avLst/>
          </a:prstGeom>
        </p:spPr>
      </p:pic>
      <p:grpSp>
        <p:nvGrpSpPr>
          <p:cNvPr id="3" name="object 3"/>
          <p:cNvGrpSpPr/>
          <p:nvPr/>
        </p:nvGrpSpPr>
        <p:grpSpPr>
          <a:xfrm>
            <a:off x="116234" y="1430218"/>
            <a:ext cx="12070636" cy="5154295"/>
            <a:chOff x="0" y="1464563"/>
            <a:chExt cx="11657457" cy="5154295"/>
          </a:xfrm>
        </p:grpSpPr>
        <p:sp>
          <p:nvSpPr>
            <p:cNvPr id="4" name="object 4"/>
            <p:cNvSpPr/>
            <p:nvPr/>
          </p:nvSpPr>
          <p:spPr>
            <a:xfrm>
              <a:off x="537972" y="1464563"/>
              <a:ext cx="10789719" cy="5154295"/>
            </a:xfrm>
            <a:custGeom>
              <a:avLst/>
              <a:gdLst/>
              <a:ahLst/>
              <a:cxnLst/>
              <a:rect l="l" t="t" r="r" b="b"/>
              <a:pathLst>
                <a:path w="11119485" h="5154295">
                  <a:moveTo>
                    <a:pt x="11119104" y="0"/>
                  </a:moveTo>
                  <a:lnTo>
                    <a:pt x="0" y="0"/>
                  </a:lnTo>
                  <a:lnTo>
                    <a:pt x="0" y="5154168"/>
                  </a:lnTo>
                  <a:lnTo>
                    <a:pt x="11119104" y="5154168"/>
                  </a:lnTo>
                  <a:lnTo>
                    <a:pt x="11119104" y="0"/>
                  </a:lnTo>
                  <a:close/>
                </a:path>
              </a:pathLst>
            </a:custGeom>
            <a:solidFill>
              <a:srgbClr val="FFFFFF"/>
            </a:solidFill>
          </p:spPr>
          <p:txBody>
            <a:bodyPr wrap="square" lIns="360000" tIns="0" rIns="360000" bIns="0" rtlCol="0"/>
            <a:lstStyle/>
            <a:p>
              <a:pPr algn="just">
                <a:lnSpc>
                  <a:spcPct val="150000"/>
                </a:lnSpc>
                <a:tabLst>
                  <a:tab pos="10580688" algn="l"/>
                  <a:tab pos="10858500" algn="l"/>
                </a:tabLst>
              </a:pPr>
              <a:r>
                <a:rPr lang="fr-FR" dirty="0">
                  <a:solidFill>
                    <a:schemeClr val="accent6">
                      <a:lumMod val="75000"/>
                    </a:schemeClr>
                  </a:solidFill>
                </a:rPr>
                <a:t>Avantages : </a:t>
              </a:r>
            </a:p>
            <a:p>
              <a:pPr algn="just">
                <a:lnSpc>
                  <a:spcPct val="150000"/>
                </a:lnSpc>
                <a:tabLst>
                  <a:tab pos="10580688" algn="l"/>
                  <a:tab pos="10858500" algn="l"/>
                </a:tabLst>
              </a:pPr>
              <a:r>
                <a:rPr lang="fr-FR" sz="1600" b="0" i="0" dirty="0">
                  <a:effectLst/>
                </a:rPr>
                <a:t>La conteneurisation offre des avantages considérables aux développeurs de logiciels et aux équipes de développement, allant d'une agilité et d'une portabilité supérieures à un contrôle des coûts amélioré. En voici un extrait de la liste :</a:t>
              </a:r>
            </a:p>
            <a:p>
              <a:pPr marL="285750" indent="-285750">
                <a:lnSpc>
                  <a:spcPct val="150000"/>
                </a:lnSpc>
                <a:buFontTx/>
                <a:buChar char="-"/>
                <a:tabLst>
                  <a:tab pos="10580688" algn="l"/>
                  <a:tab pos="10858500" algn="l"/>
                </a:tabLst>
              </a:pPr>
              <a:r>
                <a:rPr lang="fr-FR" sz="1600" b="1" i="0" dirty="0">
                  <a:effectLst/>
                </a:rPr>
                <a:t>Portabilité</a:t>
              </a:r>
              <a:r>
                <a:rPr lang="fr-FR" sz="1600" b="0" i="0" dirty="0">
                  <a:effectLst/>
                </a:rPr>
                <a:t>:  </a:t>
              </a:r>
            </a:p>
            <a:p>
              <a:pPr>
                <a:lnSpc>
                  <a:spcPct val="150000"/>
                </a:lnSpc>
                <a:tabLst>
                  <a:tab pos="10580688" algn="l"/>
                  <a:tab pos="10858500" algn="l"/>
                </a:tabLst>
              </a:pPr>
              <a:r>
                <a:rPr lang="fr-FR" sz="1600" b="0" i="0" dirty="0">
                  <a:effectLst/>
                </a:rPr>
                <a:t>Un conteneur d'application crée un progiciel exécutable qui est </a:t>
              </a:r>
              <a:r>
                <a:rPr lang="fr-FR" sz="1600" b="1" i="0" dirty="0">
                  <a:effectLst/>
                </a:rPr>
                <a:t>isolé</a:t>
              </a:r>
              <a:r>
                <a:rPr lang="fr-FR" sz="1600" b="0" i="0" dirty="0">
                  <a:effectLst/>
                </a:rPr>
                <a:t> par rapport au système d'exploitation hôte. Ainsi, il ne dépend pas du système d'exploitation hôte et n'est pas lié à celui-ci, ce qui le rend portable et lui permet de s'exécuter de manière cohérente et uniforme </a:t>
              </a:r>
              <a:r>
                <a:rPr lang="fr-FR" sz="1600" b="1" i="0" dirty="0">
                  <a:effectLst/>
                </a:rPr>
                <a:t>sur n'importe quelle plate-forme ou cloud</a:t>
              </a:r>
              <a:r>
                <a:rPr lang="fr-FR" sz="1600" b="0" i="0" dirty="0">
                  <a:effectLst/>
                </a:rPr>
                <a:t>.</a:t>
              </a:r>
            </a:p>
            <a:p>
              <a:pPr>
                <a:lnSpc>
                  <a:spcPct val="150000"/>
                </a:lnSpc>
                <a:tabLst>
                  <a:tab pos="10580688" algn="l"/>
                  <a:tab pos="10858500" algn="l"/>
                </a:tabLst>
              </a:pPr>
              <a:endParaRPr lang="fr-FR" sz="1600" b="0" i="0" dirty="0">
                <a:effectLst/>
              </a:endParaRPr>
            </a:p>
          </p:txBody>
        </p:sp>
        <p:sp>
          <p:nvSpPr>
            <p:cNvPr id="5" name="object 5"/>
            <p:cNvSpPr/>
            <p:nvPr/>
          </p:nvSpPr>
          <p:spPr>
            <a:xfrm>
              <a:off x="537972" y="1464563"/>
              <a:ext cx="11119485" cy="5154295"/>
            </a:xfrm>
            <a:custGeom>
              <a:avLst/>
              <a:gdLst/>
              <a:ahLst/>
              <a:cxnLst/>
              <a:rect l="l" t="t" r="r" b="b"/>
              <a:pathLst>
                <a:path w="11119485" h="5154295">
                  <a:moveTo>
                    <a:pt x="0" y="5154168"/>
                  </a:moveTo>
                  <a:lnTo>
                    <a:pt x="11119104" y="5154168"/>
                  </a:lnTo>
                  <a:lnTo>
                    <a:pt x="11119104" y="0"/>
                  </a:lnTo>
                  <a:lnTo>
                    <a:pt x="0" y="0"/>
                  </a:lnTo>
                  <a:lnTo>
                    <a:pt x="0" y="5154168"/>
                  </a:lnTo>
                  <a:close/>
                </a:path>
              </a:pathLst>
            </a:custGeom>
            <a:ln w="9524">
              <a:solidFill>
                <a:srgbClr val="C5DFB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Corps)"/>
                <a:ea typeface="+mn-ea"/>
                <a:cs typeface="+mn-cs"/>
              </a:endParaRPr>
            </a:p>
          </p:txBody>
        </p:sp>
        <p:sp>
          <p:nvSpPr>
            <p:cNvPr id="6" name="object 6"/>
            <p:cNvSpPr/>
            <p:nvPr/>
          </p:nvSpPr>
          <p:spPr>
            <a:xfrm>
              <a:off x="0" y="5059679"/>
              <a:ext cx="536575" cy="1347470"/>
            </a:xfrm>
            <a:custGeom>
              <a:avLst/>
              <a:gdLst/>
              <a:ahLst/>
              <a:cxnLst/>
              <a:rect l="l" t="t" r="r" b="b"/>
              <a:pathLst>
                <a:path w="536575" h="134747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Corps)"/>
                <a:ea typeface="+mn-ea"/>
                <a:cs typeface="+mn-cs"/>
              </a:endParaRPr>
            </a:p>
          </p:txBody>
        </p:sp>
      </p:grpSp>
      <p:sp>
        <p:nvSpPr>
          <p:cNvPr id="7" name="object 7"/>
          <p:cNvSpPr txBox="1"/>
          <p:nvPr/>
        </p:nvSpPr>
        <p:spPr>
          <a:xfrm>
            <a:off x="142671" y="5170524"/>
            <a:ext cx="247119" cy="89408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905"/>
              </a:lnSpc>
              <a:spcBef>
                <a:spcPts val="0"/>
              </a:spcBef>
              <a:spcAft>
                <a:spcPts val="0"/>
              </a:spcAft>
              <a:buClrTx/>
              <a:buSzTx/>
              <a:buFontTx/>
              <a:buNone/>
              <a:tabLst/>
              <a:defRPr/>
            </a:pPr>
            <a:r>
              <a:rPr kumimoji="0" sz="1900" b="1" i="0" u="none" strike="noStrike" kern="1200" cap="none" spc="-35" normalizeH="0" baseline="0" noProof="0" dirty="0">
                <a:ln>
                  <a:noFill/>
                </a:ln>
                <a:solidFill>
                  <a:srgbClr val="FFFFFF"/>
                </a:solidFill>
                <a:effectLst/>
                <a:uLnTx/>
                <a:uFillTx/>
                <a:latin typeface="Calibri (Corps)"/>
                <a:ea typeface="+mn-ea"/>
                <a:cs typeface="Calibri"/>
              </a:rPr>
              <a:t>PARTIE</a:t>
            </a:r>
            <a:r>
              <a:rPr kumimoji="0" sz="1900" b="1" i="0" u="none" strike="noStrike" kern="1200" cap="none" spc="-55" normalizeH="0" baseline="0" noProof="0" dirty="0">
                <a:ln>
                  <a:noFill/>
                </a:ln>
                <a:solidFill>
                  <a:srgbClr val="FFFFFF"/>
                </a:solidFill>
                <a:effectLst/>
                <a:uLnTx/>
                <a:uFillTx/>
                <a:latin typeface="Calibri (Corps)"/>
                <a:ea typeface="+mn-ea"/>
                <a:cs typeface="Calibri"/>
              </a:rPr>
              <a:t> </a:t>
            </a:r>
            <a:r>
              <a:rPr kumimoji="0" lang="fr-FR" sz="1900" b="1" i="0" u="none" strike="noStrike" kern="1200" cap="none" spc="-5" normalizeH="0" baseline="0" noProof="0" dirty="0">
                <a:ln>
                  <a:noFill/>
                </a:ln>
                <a:solidFill>
                  <a:srgbClr val="FFFFFF"/>
                </a:solidFill>
                <a:effectLst/>
                <a:uLnTx/>
                <a:uFillTx/>
                <a:latin typeface="Calibri (Corps)"/>
                <a:ea typeface="+mn-ea"/>
                <a:cs typeface="Calibri"/>
              </a:rPr>
              <a:t>4</a:t>
            </a:r>
            <a:endParaRPr kumimoji="0" sz="1900" b="0" i="0" u="none" strike="noStrike" kern="1200" cap="none" spc="0" normalizeH="0" baseline="0" noProof="0" dirty="0">
              <a:ln>
                <a:noFill/>
              </a:ln>
              <a:solidFill>
                <a:prstClr val="black"/>
              </a:solidFill>
              <a:effectLst/>
              <a:uLnTx/>
              <a:uFillTx/>
              <a:latin typeface="Calibri (Corps)"/>
              <a:ea typeface="+mn-ea"/>
              <a:cs typeface="Calibri"/>
            </a:endParaRPr>
          </a:p>
        </p:txBody>
      </p:sp>
      <p:pic>
        <p:nvPicPr>
          <p:cNvPr id="8" name="object 8"/>
          <p:cNvPicPr/>
          <p:nvPr/>
        </p:nvPicPr>
        <p:blipFill>
          <a:blip r:embed="rId4" cstate="print"/>
          <a:stretch>
            <a:fillRect/>
          </a:stretch>
        </p:blipFill>
        <p:spPr>
          <a:xfrm>
            <a:off x="9963911" y="344424"/>
            <a:ext cx="658368" cy="652272"/>
          </a:xfrm>
          <a:prstGeom prst="rect">
            <a:avLst/>
          </a:prstGeom>
        </p:spPr>
      </p:pic>
      <p:sp>
        <p:nvSpPr>
          <p:cNvPr id="54" name="object 54"/>
          <p:cNvSpPr txBox="1">
            <a:spLocks noGrp="1"/>
          </p:cNvSpPr>
          <p:nvPr>
            <p:ph type="ftr" sz="quarter" idx="5"/>
          </p:nvPr>
        </p:nvSpPr>
        <p:spPr>
          <a:xfrm>
            <a:off x="5103621" y="6672783"/>
            <a:ext cx="1986915" cy="141064"/>
          </a:xfrm>
          <a:prstGeom prst="rect">
            <a:avLst/>
          </a:prstGeom>
        </p:spPr>
        <p:txBody>
          <a:bodyPr vert="horz" wrap="square" lIns="0" tIns="0" rIns="0" bIns="0" rtlCol="0">
            <a:spAutoFit/>
          </a:bodyPr>
          <a:lstStyle/>
          <a:p>
            <a:pPr marL="12700" marR="0" lvl="0" indent="0" algn="l" defTabSz="914400" rtl="0" eaLnBrk="1" fontAlgn="auto" latinLnBrk="0" hangingPunct="1">
              <a:lnSpc>
                <a:spcPts val="1055"/>
              </a:lnSpc>
              <a:spcBef>
                <a:spcPts val="0"/>
              </a:spcBef>
              <a:spcAft>
                <a:spcPts val="0"/>
              </a:spcAft>
              <a:buClrTx/>
              <a:buSzTx/>
              <a:buFontTx/>
              <a:buNone/>
              <a:tabLst/>
              <a:defRPr/>
            </a:pPr>
            <a:r>
              <a:rPr kumimoji="0" sz="1000" b="0" i="0" u="none" strike="noStrike" kern="1200" cap="none" spc="0" normalizeH="0" baseline="0" noProof="0" dirty="0">
                <a:ln>
                  <a:noFill/>
                </a:ln>
                <a:solidFill>
                  <a:srgbClr val="AEABAB"/>
                </a:solidFill>
                <a:effectLst/>
                <a:uLnTx/>
                <a:uFillTx/>
                <a:latin typeface="Calibri (Corps)"/>
                <a:ea typeface="+mn-ea"/>
                <a:cs typeface="Calibri"/>
              </a:rPr>
              <a:t>Copyright</a:t>
            </a:r>
            <a:r>
              <a:rPr kumimoji="0" sz="1000" b="0" i="0" u="none" strike="noStrike" kern="1200" cap="none" spc="-3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5" normalizeH="0" baseline="0" noProof="0" dirty="0">
                <a:ln>
                  <a:noFill/>
                </a:ln>
                <a:solidFill>
                  <a:srgbClr val="AEABAB"/>
                </a:solidFill>
                <a:effectLst/>
                <a:uLnTx/>
                <a:uFillTx/>
                <a:latin typeface="Calibri (Corps)"/>
                <a:ea typeface="+mn-ea"/>
                <a:cs typeface="Calibri"/>
              </a:rPr>
              <a:t>Tout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droit</a:t>
            </a:r>
            <a:r>
              <a:rPr kumimoji="0" sz="1000" b="0" i="0" u="none" strike="noStrike" kern="1200" cap="none" spc="-40"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réservé</a:t>
            </a:r>
            <a:r>
              <a:rPr kumimoji="0" sz="1000" b="0" i="0" u="none" strike="noStrike" kern="1200" cap="none" spc="-3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OFPPT</a:t>
            </a:r>
          </a:p>
        </p:txBody>
      </p:sp>
      <p:sp>
        <p:nvSpPr>
          <p:cNvPr id="55" name="object 55"/>
          <p:cNvSpPr txBox="1"/>
          <p:nvPr/>
        </p:nvSpPr>
        <p:spPr>
          <a:xfrm>
            <a:off x="11845417" y="6669430"/>
            <a:ext cx="204470" cy="282129"/>
          </a:xfrm>
          <a:prstGeom prst="rect">
            <a:avLst/>
          </a:prstGeom>
        </p:spPr>
        <p:txBody>
          <a:bodyPr vert="horz" wrap="square" lIns="0" tIns="0" rIns="0" bIns="0" rtlCol="0">
            <a:spAutoFit/>
          </a:bodyPr>
          <a:lstStyle/>
          <a:p>
            <a:pPr marL="38100" marR="0" lvl="0" indent="0" algn="l" defTabSz="914400" rtl="0" eaLnBrk="1" fontAlgn="auto" latinLnBrk="0" hangingPunct="1">
              <a:lnSpc>
                <a:spcPts val="1055"/>
              </a:lnSpc>
              <a:spcBef>
                <a:spcPts val="0"/>
              </a:spcBef>
              <a:spcAft>
                <a:spcPts val="0"/>
              </a:spcAft>
              <a:buClrTx/>
              <a:buSzTx/>
              <a:buFontTx/>
              <a:buNone/>
              <a:tabLst/>
              <a:defRPr/>
            </a:pPr>
            <a:fld id="{81D60167-4931-47E6-BA6A-407CBD079E47}" type="slidenum">
              <a:rPr kumimoji="0" sz="1000" b="0" i="0" u="none" strike="noStrike" kern="1200" cap="none" spc="0" normalizeH="0" baseline="0" noProof="0" dirty="0">
                <a:ln>
                  <a:noFill/>
                </a:ln>
                <a:solidFill>
                  <a:srgbClr val="AEABAB"/>
                </a:solidFill>
                <a:effectLst/>
                <a:uLnTx/>
                <a:uFillTx/>
                <a:latin typeface="Calibri (Corps)"/>
                <a:ea typeface="+mn-ea"/>
                <a:cs typeface="Calibri"/>
              </a:rPr>
              <a:pPr marL="38100" marR="0" lvl="0" indent="0" algn="l" defTabSz="914400" rtl="0" eaLnBrk="1" fontAlgn="auto" latinLnBrk="0" hangingPunct="1">
                <a:lnSpc>
                  <a:spcPts val="1055"/>
                </a:lnSpc>
                <a:spcBef>
                  <a:spcPts val="0"/>
                </a:spcBef>
                <a:spcAft>
                  <a:spcPts val="0"/>
                </a:spcAft>
                <a:buClrTx/>
                <a:buSzTx/>
                <a:buFontTx/>
                <a:buNone/>
                <a:tabLst/>
                <a:defRPr/>
              </a:pPr>
              <a:t>202</a:t>
            </a:fld>
            <a:endParaRPr kumimoji="0" sz="1000" b="0" i="0" u="none" strike="noStrike" kern="1200" cap="none" spc="0" normalizeH="0" baseline="0" noProof="0">
              <a:ln>
                <a:noFill/>
              </a:ln>
              <a:solidFill>
                <a:prstClr val="black"/>
              </a:solidFill>
              <a:effectLst/>
              <a:uLnTx/>
              <a:uFillTx/>
              <a:latin typeface="Calibri (Corps)"/>
              <a:ea typeface="+mn-ea"/>
              <a:cs typeface="Calibri"/>
            </a:endParaRPr>
          </a:p>
        </p:txBody>
      </p:sp>
      <p:sp>
        <p:nvSpPr>
          <p:cNvPr id="9" name="ZoneTexte 8">
            <a:extLst>
              <a:ext uri="{FF2B5EF4-FFF2-40B4-BE49-F238E27FC236}">
                <a16:creationId xmlns:a16="http://schemas.microsoft.com/office/drawing/2014/main" id="{F6FB68EB-C8C8-2D1C-E562-32D39499E7D0}"/>
              </a:ext>
            </a:extLst>
          </p:cNvPr>
          <p:cNvSpPr txBox="1"/>
          <p:nvPr/>
        </p:nvSpPr>
        <p:spPr>
          <a:xfrm>
            <a:off x="142671" y="388126"/>
            <a:ext cx="6208004" cy="923330"/>
          </a:xfrm>
          <a:prstGeom prst="rect">
            <a:avLst/>
          </a:prstGeom>
          <a:noFill/>
        </p:spPr>
        <p:txBody>
          <a:bodyPr wrap="square">
            <a:spAutoFit/>
          </a:bodyPr>
          <a:lstStyle/>
          <a:p>
            <a:r>
              <a:rPr lang="fr-FR" b="1" dirty="0">
                <a:solidFill>
                  <a:schemeClr val="accent6">
                    <a:lumMod val="75000"/>
                  </a:schemeClr>
                </a:solidFill>
              </a:rPr>
              <a:t>Appréhender la notion des conteneurs</a:t>
            </a:r>
          </a:p>
          <a:p>
            <a:r>
              <a:rPr lang="fr-FR" i="1" dirty="0">
                <a:solidFill>
                  <a:schemeClr val="accent6">
                    <a:lumMod val="75000"/>
                  </a:schemeClr>
                </a:solidFill>
              </a:rPr>
              <a:t>Avantages</a:t>
            </a:r>
          </a:p>
          <a:p>
            <a:endParaRPr lang="fr-FR" i="1" dirty="0">
              <a:solidFill>
                <a:schemeClr val="accent6">
                  <a:lumMod val="75000"/>
                </a:schemeClr>
              </a:solidFill>
            </a:endParaRPr>
          </a:p>
        </p:txBody>
      </p:sp>
      <p:pic>
        <p:nvPicPr>
          <p:cNvPr id="10242" name="Picture 2" descr="Consistency with docker containers">
            <a:extLst>
              <a:ext uri="{FF2B5EF4-FFF2-40B4-BE49-F238E27FC236}">
                <a16:creationId xmlns:a16="http://schemas.microsoft.com/office/drawing/2014/main" id="{27CDFF0E-1815-206D-807A-535432A466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1184" y="4025532"/>
            <a:ext cx="3538981" cy="2578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68189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067"/>
            <a:ext cx="12191999" cy="6849109"/>
          </a:xfrm>
          <a:prstGeom prst="rect">
            <a:avLst/>
          </a:prstGeom>
        </p:spPr>
      </p:pic>
      <p:grpSp>
        <p:nvGrpSpPr>
          <p:cNvPr id="3" name="object 3"/>
          <p:cNvGrpSpPr/>
          <p:nvPr/>
        </p:nvGrpSpPr>
        <p:grpSpPr>
          <a:xfrm>
            <a:off x="116234" y="1430218"/>
            <a:ext cx="12070636" cy="5154295"/>
            <a:chOff x="0" y="1464563"/>
            <a:chExt cx="11657457" cy="5154295"/>
          </a:xfrm>
        </p:grpSpPr>
        <p:sp>
          <p:nvSpPr>
            <p:cNvPr id="4" name="object 4"/>
            <p:cNvSpPr/>
            <p:nvPr/>
          </p:nvSpPr>
          <p:spPr>
            <a:xfrm>
              <a:off x="537972" y="1464563"/>
              <a:ext cx="10789719" cy="5154295"/>
            </a:xfrm>
            <a:custGeom>
              <a:avLst/>
              <a:gdLst/>
              <a:ahLst/>
              <a:cxnLst/>
              <a:rect l="l" t="t" r="r" b="b"/>
              <a:pathLst>
                <a:path w="11119485" h="5154295">
                  <a:moveTo>
                    <a:pt x="11119104" y="0"/>
                  </a:moveTo>
                  <a:lnTo>
                    <a:pt x="0" y="0"/>
                  </a:lnTo>
                  <a:lnTo>
                    <a:pt x="0" y="5154168"/>
                  </a:lnTo>
                  <a:lnTo>
                    <a:pt x="11119104" y="5154168"/>
                  </a:lnTo>
                  <a:lnTo>
                    <a:pt x="11119104" y="0"/>
                  </a:lnTo>
                  <a:close/>
                </a:path>
              </a:pathLst>
            </a:custGeom>
            <a:solidFill>
              <a:srgbClr val="FFFFFF"/>
            </a:solidFill>
          </p:spPr>
          <p:txBody>
            <a:bodyPr wrap="square" lIns="360000" tIns="0" rIns="360000" bIns="0" rtlCol="0"/>
            <a:lstStyle/>
            <a:p>
              <a:pPr algn="just">
                <a:lnSpc>
                  <a:spcPct val="150000"/>
                </a:lnSpc>
                <a:tabLst>
                  <a:tab pos="10580688" algn="l"/>
                  <a:tab pos="10858500" algn="l"/>
                </a:tabLst>
              </a:pPr>
              <a:r>
                <a:rPr lang="fr-FR" dirty="0">
                  <a:solidFill>
                    <a:schemeClr val="accent6">
                      <a:lumMod val="75000"/>
                    </a:schemeClr>
                  </a:solidFill>
                </a:rPr>
                <a:t>Avantages : </a:t>
              </a:r>
              <a:endParaRPr lang="fr-FR" sz="1600" b="0" i="0" dirty="0">
                <a:effectLst/>
              </a:endParaRPr>
            </a:p>
            <a:p>
              <a:pPr marL="285750" indent="-285750">
                <a:lnSpc>
                  <a:spcPts val="2400"/>
                </a:lnSpc>
                <a:spcBef>
                  <a:spcPts val="600"/>
                </a:spcBef>
                <a:buFontTx/>
                <a:buChar char="-"/>
                <a:tabLst>
                  <a:tab pos="10580688" algn="l"/>
                  <a:tab pos="10858500" algn="l"/>
                </a:tabLst>
              </a:pPr>
              <a:r>
                <a:rPr lang="fr-FR" sz="1600" b="1" i="0" dirty="0">
                  <a:effectLst/>
                </a:rPr>
                <a:t>Vitesse</a:t>
              </a:r>
              <a:r>
                <a:rPr lang="fr-FR" sz="1600" b="0" i="0" dirty="0">
                  <a:effectLst/>
                </a:rPr>
                <a:t>: </a:t>
              </a:r>
            </a:p>
            <a:p>
              <a:pPr>
                <a:lnSpc>
                  <a:spcPts val="2400"/>
                </a:lnSpc>
                <a:spcBef>
                  <a:spcPts val="600"/>
                </a:spcBef>
                <a:tabLst>
                  <a:tab pos="10580688" algn="l"/>
                  <a:tab pos="10858500" algn="l"/>
                </a:tabLst>
              </a:pPr>
              <a:r>
                <a:rPr lang="fr-FR" sz="1600" b="0" i="0" dirty="0">
                  <a:effectLst/>
                </a:rPr>
                <a:t>Les développeurs désignent les conteneurs comme « </a:t>
              </a:r>
              <a:r>
                <a:rPr lang="fr-FR" sz="1600" b="1" i="0" dirty="0">
                  <a:effectLst/>
                </a:rPr>
                <a:t>légers</a:t>
              </a:r>
              <a:r>
                <a:rPr lang="fr-FR" sz="1600" b="0" i="0" dirty="0">
                  <a:effectLst/>
                </a:rPr>
                <a:t> » parce qu'ils partagent le noyau du système d'exploitation de la machine hôte et qu'ils ne font pas l'objet de charges supplémentaires. Leur légèreté permet d'améliorer l'efficacité des serveurs et de réduire les coûts liés aux serveurs et aux licences. </a:t>
              </a:r>
              <a:r>
                <a:rPr lang="fr-FR" sz="1600" b="1" i="0" dirty="0">
                  <a:effectLst/>
                </a:rPr>
                <a:t>Elle réduit également le temps de lancement,</a:t>
              </a:r>
              <a:r>
                <a:rPr lang="fr-FR" sz="1600" b="0" i="0" dirty="0">
                  <a:effectLst/>
                </a:rPr>
                <a:t> car il n'y a pas de système d'exploitation à démarrer.</a:t>
              </a:r>
            </a:p>
            <a:p>
              <a:pPr marL="285750" indent="-285750" algn="just">
                <a:lnSpc>
                  <a:spcPts val="2400"/>
                </a:lnSpc>
                <a:spcBef>
                  <a:spcPts val="600"/>
                </a:spcBef>
                <a:buFontTx/>
                <a:buChar char="-"/>
                <a:tabLst>
                  <a:tab pos="10580688" algn="l"/>
                  <a:tab pos="10858500" algn="l"/>
                </a:tabLst>
              </a:pPr>
              <a:r>
                <a:rPr lang="fr-FR" sz="1600" b="1" dirty="0">
                  <a:solidFill>
                    <a:prstClr val="black"/>
                  </a:solidFill>
                </a:rPr>
                <a:t>Isolation</a:t>
              </a:r>
              <a:r>
                <a:rPr lang="fr-FR" sz="1600" dirty="0">
                  <a:solidFill>
                    <a:prstClr val="black"/>
                  </a:solidFill>
                </a:rPr>
                <a:t> :  </a:t>
              </a:r>
            </a:p>
            <a:p>
              <a:pPr algn="just">
                <a:lnSpc>
                  <a:spcPts val="2400"/>
                </a:lnSpc>
                <a:spcBef>
                  <a:spcPts val="600"/>
                </a:spcBef>
                <a:tabLst>
                  <a:tab pos="10580688" algn="l"/>
                  <a:tab pos="10858500" algn="l"/>
                </a:tabLst>
              </a:pPr>
              <a:r>
                <a:rPr kumimoji="0" lang="fr-FR" sz="1600" b="0" i="0" u="none" strike="noStrike" kern="1200" cap="none" spc="0" normalizeH="0" baseline="0" noProof="0" dirty="0">
                  <a:ln>
                    <a:noFill/>
                  </a:ln>
                  <a:solidFill>
                    <a:prstClr val="black"/>
                  </a:solidFill>
                  <a:effectLst/>
                  <a:uLnTx/>
                  <a:uFillTx/>
                  <a:ea typeface="+mn-ea"/>
                  <a:cs typeface="+mn-cs"/>
                </a:rPr>
                <a:t>La conteneurisation d'une application permet de </a:t>
              </a:r>
              <a:r>
                <a:rPr kumimoji="0" lang="fr-FR" sz="1600" b="1" i="0" u="none" strike="noStrike" kern="1200" cap="none" spc="0" normalizeH="0" baseline="0" noProof="0" dirty="0">
                  <a:ln>
                    <a:noFill/>
                  </a:ln>
                  <a:solidFill>
                    <a:prstClr val="black"/>
                  </a:solidFill>
                  <a:effectLst/>
                  <a:uLnTx/>
                  <a:uFillTx/>
                  <a:ea typeface="+mn-ea"/>
                  <a:cs typeface="+mn-cs"/>
                </a:rPr>
                <a:t>l'isoler</a:t>
              </a:r>
              <a:r>
                <a:rPr kumimoji="0" lang="fr-FR" sz="1600" b="0" i="0" u="none" strike="noStrike" kern="1200" cap="none" spc="0" normalizeH="0" baseline="0" noProof="0" dirty="0">
                  <a:ln>
                    <a:noFill/>
                  </a:ln>
                  <a:solidFill>
                    <a:prstClr val="black"/>
                  </a:solidFill>
                  <a:effectLst/>
                  <a:uLnTx/>
                  <a:uFillTx/>
                  <a:ea typeface="+mn-ea"/>
                  <a:cs typeface="+mn-cs"/>
                </a:rPr>
                <a:t> et de la faire fonctionner de façon </a:t>
              </a:r>
              <a:r>
                <a:rPr kumimoji="0" lang="fr-FR" sz="1600" b="1" i="0" u="none" strike="noStrike" kern="1200" cap="none" spc="0" normalizeH="0" baseline="0" noProof="0" dirty="0">
                  <a:ln>
                    <a:noFill/>
                  </a:ln>
                  <a:solidFill>
                    <a:prstClr val="black"/>
                  </a:solidFill>
                  <a:effectLst/>
                  <a:uLnTx/>
                  <a:uFillTx/>
                  <a:ea typeface="+mn-ea"/>
                  <a:cs typeface="+mn-cs"/>
                </a:rPr>
                <a:t>indépendante</a:t>
              </a:r>
              <a:r>
                <a:rPr kumimoji="0" lang="fr-FR" sz="1600" b="0" i="0" u="none" strike="noStrike" kern="1200" cap="none" spc="0" normalizeH="0" baseline="0" noProof="0" dirty="0">
                  <a:ln>
                    <a:noFill/>
                  </a:ln>
                  <a:solidFill>
                    <a:prstClr val="black"/>
                  </a:solidFill>
                  <a:effectLst/>
                  <a:uLnTx/>
                  <a:uFillTx/>
                  <a:ea typeface="+mn-ea"/>
                  <a:cs typeface="+mn-cs"/>
                </a:rPr>
                <a:t>. Par conséquent, la défaillance d'un conteneur n'affecte pas le fonctionnement des autres. Les équipes de développement peuvent rapidement </a:t>
              </a:r>
              <a:r>
                <a:rPr kumimoji="0" lang="fr-FR" sz="1600" b="1" i="0" u="none" strike="noStrike" kern="1200" cap="none" spc="0" normalizeH="0" baseline="0" noProof="0" dirty="0">
                  <a:ln>
                    <a:noFill/>
                  </a:ln>
                  <a:solidFill>
                    <a:prstClr val="black"/>
                  </a:solidFill>
                  <a:effectLst/>
                  <a:uLnTx/>
                  <a:uFillTx/>
                  <a:ea typeface="+mn-ea"/>
                  <a:cs typeface="+mn-cs"/>
                </a:rPr>
                <a:t>identifier et corriger les problèmes techniques </a:t>
              </a:r>
              <a:r>
                <a:rPr kumimoji="0" lang="fr-FR" sz="1600" b="0" i="0" u="none" strike="noStrike" kern="1200" cap="none" spc="0" normalizeH="0" baseline="0" noProof="0" dirty="0">
                  <a:ln>
                    <a:noFill/>
                  </a:ln>
                  <a:solidFill>
                    <a:prstClr val="black"/>
                  </a:solidFill>
                  <a:effectLst/>
                  <a:uLnTx/>
                  <a:uFillTx/>
                  <a:ea typeface="+mn-ea"/>
                  <a:cs typeface="+mn-cs"/>
                </a:rPr>
                <a:t>d'un conteneur </a:t>
              </a:r>
              <a:r>
                <a:rPr kumimoji="0" lang="fr-FR" sz="1600" b="1" i="0" u="none" strike="noStrike" kern="1200" cap="none" spc="0" normalizeH="0" baseline="0" noProof="0" dirty="0">
                  <a:ln>
                    <a:noFill/>
                  </a:ln>
                  <a:solidFill>
                    <a:prstClr val="black"/>
                  </a:solidFill>
                  <a:effectLst/>
                  <a:uLnTx/>
                  <a:uFillTx/>
                  <a:ea typeface="+mn-ea"/>
                  <a:cs typeface="+mn-cs"/>
                </a:rPr>
                <a:t>défectueux</a:t>
              </a:r>
              <a:r>
                <a:rPr kumimoji="0" lang="fr-FR" sz="1600" b="0" i="0" u="none" strike="noStrike" kern="1200" cap="none" spc="0" normalizeH="0" baseline="0" noProof="0" dirty="0">
                  <a:ln>
                    <a:noFill/>
                  </a:ln>
                  <a:solidFill>
                    <a:prstClr val="black"/>
                  </a:solidFill>
                  <a:effectLst/>
                  <a:uLnTx/>
                  <a:uFillTx/>
                  <a:ea typeface="+mn-ea"/>
                  <a:cs typeface="+mn-cs"/>
                </a:rPr>
                <a:t> </a:t>
              </a:r>
              <a:r>
                <a:rPr kumimoji="0" lang="fr-FR" sz="1600" b="1" i="0" u="none" strike="noStrike" kern="1200" cap="none" spc="0" normalizeH="0" baseline="0" noProof="0" dirty="0">
                  <a:ln>
                    <a:noFill/>
                  </a:ln>
                  <a:solidFill>
                    <a:prstClr val="black"/>
                  </a:solidFill>
                  <a:effectLst/>
                  <a:uLnTx/>
                  <a:uFillTx/>
                  <a:ea typeface="+mn-ea"/>
                  <a:cs typeface="+mn-cs"/>
                </a:rPr>
                <a:t>sans provoquer l'arrêt du reste des conteneurs</a:t>
              </a:r>
              <a:r>
                <a:rPr kumimoji="0" lang="fr-FR" sz="1600" b="0" i="0" u="none" strike="noStrike" kern="1200" cap="none" spc="0" normalizeH="0" baseline="0" noProof="0" dirty="0">
                  <a:ln>
                    <a:noFill/>
                  </a:ln>
                  <a:solidFill>
                    <a:prstClr val="black"/>
                  </a:solidFill>
                  <a:effectLst/>
                  <a:uLnTx/>
                  <a:uFillTx/>
                  <a:ea typeface="+mn-ea"/>
                  <a:cs typeface="+mn-cs"/>
                </a:rPr>
                <a:t>. </a:t>
              </a:r>
            </a:p>
            <a:p>
              <a:pPr marL="285750" indent="-285750" algn="just">
                <a:lnSpc>
                  <a:spcPts val="2400"/>
                </a:lnSpc>
                <a:spcBef>
                  <a:spcPts val="600"/>
                </a:spcBef>
                <a:buFontTx/>
                <a:buChar char="-"/>
                <a:tabLst>
                  <a:tab pos="10580688" algn="l"/>
                  <a:tab pos="10858500" algn="l"/>
                </a:tabLst>
              </a:pPr>
              <a:r>
                <a:rPr kumimoji="0" lang="fr-FR" sz="1600" b="1" i="0" u="none" strike="noStrike" kern="1200" cap="none" spc="0" normalizeH="0" baseline="0" noProof="0" dirty="0">
                  <a:ln>
                    <a:noFill/>
                  </a:ln>
                  <a:solidFill>
                    <a:prstClr val="black"/>
                  </a:solidFill>
                  <a:effectLst/>
                  <a:uLnTx/>
                  <a:uFillTx/>
                  <a:ea typeface="+mn-ea"/>
                  <a:cs typeface="+mn-cs"/>
                </a:rPr>
                <a:t>Facilité de la gestion :</a:t>
              </a:r>
            </a:p>
            <a:p>
              <a:pPr algn="just">
                <a:lnSpc>
                  <a:spcPts val="2400"/>
                </a:lnSpc>
                <a:spcBef>
                  <a:spcPts val="600"/>
                </a:spcBef>
                <a:tabLst>
                  <a:tab pos="10580688" algn="l"/>
                  <a:tab pos="10858500" algn="l"/>
                </a:tabLst>
              </a:pPr>
              <a:r>
                <a:rPr kumimoji="0" lang="fr-FR" sz="1600" b="0" i="0" u="none" strike="noStrike" kern="1200" cap="none" spc="0" normalizeH="0" baseline="0" noProof="0" dirty="0">
                  <a:ln>
                    <a:noFill/>
                  </a:ln>
                  <a:solidFill>
                    <a:prstClr val="black"/>
                  </a:solidFill>
                  <a:effectLst/>
                  <a:uLnTx/>
                  <a:uFillTx/>
                  <a:ea typeface="+mn-ea"/>
                  <a:cs typeface="+mn-cs"/>
                </a:rPr>
                <a:t>En utilisant une </a:t>
              </a:r>
              <a:r>
                <a:rPr kumimoji="0" lang="fr-FR" sz="1600" b="1" i="0" u="none" strike="noStrike" kern="1200" cap="none" spc="0" normalizeH="0" baseline="0" noProof="0" dirty="0">
                  <a:ln>
                    <a:noFill/>
                  </a:ln>
                  <a:solidFill>
                    <a:prstClr val="black"/>
                  </a:solidFill>
                  <a:effectLst/>
                  <a:uLnTx/>
                  <a:uFillTx/>
                  <a:ea typeface="+mn-ea"/>
                  <a:cs typeface="+mn-cs"/>
                </a:rPr>
                <a:t>plate-forme d'orchestration des conteneurs,</a:t>
              </a:r>
              <a:r>
                <a:rPr kumimoji="0" lang="fr-FR" sz="1600" b="0" i="0" u="none" strike="noStrike" kern="1200" cap="none" spc="0" normalizeH="0" baseline="0" noProof="0" dirty="0">
                  <a:ln>
                    <a:noFill/>
                  </a:ln>
                  <a:solidFill>
                    <a:prstClr val="black"/>
                  </a:solidFill>
                  <a:effectLst/>
                  <a:uLnTx/>
                  <a:uFillTx/>
                  <a:ea typeface="+mn-ea"/>
                  <a:cs typeface="+mn-cs"/>
                </a:rPr>
                <a:t> vous pouvez automatiser l'installation, la gestion et l'évolution des charges de travail et des services conteneurisés. L'orchestration des conteneurs permet de faciliter les tâches de gestion, comme le déploiement de nouvelles versions d'applications ou l'évolution d'applications conteneurisées …</a:t>
              </a:r>
            </a:p>
            <a:p>
              <a:pPr>
                <a:lnSpc>
                  <a:spcPct val="150000"/>
                </a:lnSpc>
                <a:tabLst>
                  <a:tab pos="10580688" algn="l"/>
                  <a:tab pos="10858500" algn="l"/>
                </a:tabLst>
              </a:pPr>
              <a:endParaRPr lang="fr-FR" sz="1600" b="0" i="0" dirty="0">
                <a:effectLst/>
              </a:endParaRPr>
            </a:p>
          </p:txBody>
        </p:sp>
        <p:sp>
          <p:nvSpPr>
            <p:cNvPr id="5" name="object 5"/>
            <p:cNvSpPr/>
            <p:nvPr/>
          </p:nvSpPr>
          <p:spPr>
            <a:xfrm>
              <a:off x="537972" y="1464563"/>
              <a:ext cx="11119485" cy="5154295"/>
            </a:xfrm>
            <a:custGeom>
              <a:avLst/>
              <a:gdLst/>
              <a:ahLst/>
              <a:cxnLst/>
              <a:rect l="l" t="t" r="r" b="b"/>
              <a:pathLst>
                <a:path w="11119485" h="5154295">
                  <a:moveTo>
                    <a:pt x="0" y="5154168"/>
                  </a:moveTo>
                  <a:lnTo>
                    <a:pt x="11119104" y="5154168"/>
                  </a:lnTo>
                  <a:lnTo>
                    <a:pt x="11119104" y="0"/>
                  </a:lnTo>
                  <a:lnTo>
                    <a:pt x="0" y="0"/>
                  </a:lnTo>
                  <a:lnTo>
                    <a:pt x="0" y="5154168"/>
                  </a:lnTo>
                  <a:close/>
                </a:path>
              </a:pathLst>
            </a:custGeom>
            <a:ln w="9524">
              <a:solidFill>
                <a:srgbClr val="C5DFB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Corps)"/>
                <a:ea typeface="+mn-ea"/>
                <a:cs typeface="+mn-cs"/>
              </a:endParaRPr>
            </a:p>
          </p:txBody>
        </p:sp>
        <p:sp>
          <p:nvSpPr>
            <p:cNvPr id="6" name="object 6"/>
            <p:cNvSpPr/>
            <p:nvPr/>
          </p:nvSpPr>
          <p:spPr>
            <a:xfrm>
              <a:off x="0" y="5059679"/>
              <a:ext cx="536575" cy="1347470"/>
            </a:xfrm>
            <a:custGeom>
              <a:avLst/>
              <a:gdLst/>
              <a:ahLst/>
              <a:cxnLst/>
              <a:rect l="l" t="t" r="r" b="b"/>
              <a:pathLst>
                <a:path w="536575" h="134747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Corps)"/>
                <a:ea typeface="+mn-ea"/>
                <a:cs typeface="+mn-cs"/>
              </a:endParaRPr>
            </a:p>
          </p:txBody>
        </p:sp>
      </p:grpSp>
      <p:sp>
        <p:nvSpPr>
          <p:cNvPr id="7" name="object 7"/>
          <p:cNvSpPr txBox="1"/>
          <p:nvPr/>
        </p:nvSpPr>
        <p:spPr>
          <a:xfrm>
            <a:off x="142671" y="5170524"/>
            <a:ext cx="247119" cy="89408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905"/>
              </a:lnSpc>
              <a:spcBef>
                <a:spcPts val="0"/>
              </a:spcBef>
              <a:spcAft>
                <a:spcPts val="0"/>
              </a:spcAft>
              <a:buClrTx/>
              <a:buSzTx/>
              <a:buFontTx/>
              <a:buNone/>
              <a:tabLst/>
              <a:defRPr/>
            </a:pPr>
            <a:r>
              <a:rPr kumimoji="0" sz="1900" b="1" i="0" u="none" strike="noStrike" kern="1200" cap="none" spc="-35" normalizeH="0" baseline="0" noProof="0" dirty="0">
                <a:ln>
                  <a:noFill/>
                </a:ln>
                <a:solidFill>
                  <a:srgbClr val="FFFFFF"/>
                </a:solidFill>
                <a:effectLst/>
                <a:uLnTx/>
                <a:uFillTx/>
                <a:latin typeface="Calibri (Corps)"/>
                <a:ea typeface="+mn-ea"/>
                <a:cs typeface="Calibri"/>
              </a:rPr>
              <a:t>PARTIE</a:t>
            </a:r>
            <a:r>
              <a:rPr kumimoji="0" sz="1900" b="1" i="0" u="none" strike="noStrike" kern="1200" cap="none" spc="-55" normalizeH="0" baseline="0" noProof="0" dirty="0">
                <a:ln>
                  <a:noFill/>
                </a:ln>
                <a:solidFill>
                  <a:srgbClr val="FFFFFF"/>
                </a:solidFill>
                <a:effectLst/>
                <a:uLnTx/>
                <a:uFillTx/>
                <a:latin typeface="Calibri (Corps)"/>
                <a:ea typeface="+mn-ea"/>
                <a:cs typeface="Calibri"/>
              </a:rPr>
              <a:t> </a:t>
            </a:r>
            <a:r>
              <a:rPr kumimoji="0" lang="fr-FR" sz="1900" b="1" i="0" u="none" strike="noStrike" kern="1200" cap="none" spc="-5" normalizeH="0" baseline="0" noProof="0" dirty="0">
                <a:ln>
                  <a:noFill/>
                </a:ln>
                <a:solidFill>
                  <a:srgbClr val="FFFFFF"/>
                </a:solidFill>
                <a:effectLst/>
                <a:uLnTx/>
                <a:uFillTx/>
                <a:latin typeface="Calibri (Corps)"/>
                <a:ea typeface="+mn-ea"/>
                <a:cs typeface="Calibri"/>
              </a:rPr>
              <a:t>4</a:t>
            </a:r>
            <a:endParaRPr kumimoji="0" sz="1900" b="0" i="0" u="none" strike="noStrike" kern="1200" cap="none" spc="0" normalizeH="0" baseline="0" noProof="0" dirty="0">
              <a:ln>
                <a:noFill/>
              </a:ln>
              <a:solidFill>
                <a:prstClr val="black"/>
              </a:solidFill>
              <a:effectLst/>
              <a:uLnTx/>
              <a:uFillTx/>
              <a:latin typeface="Calibri (Corps)"/>
              <a:ea typeface="+mn-ea"/>
              <a:cs typeface="Calibri"/>
            </a:endParaRPr>
          </a:p>
        </p:txBody>
      </p:sp>
      <p:pic>
        <p:nvPicPr>
          <p:cNvPr id="8" name="object 8"/>
          <p:cNvPicPr/>
          <p:nvPr/>
        </p:nvPicPr>
        <p:blipFill>
          <a:blip r:embed="rId4" cstate="print"/>
          <a:stretch>
            <a:fillRect/>
          </a:stretch>
        </p:blipFill>
        <p:spPr>
          <a:xfrm>
            <a:off x="9963911" y="344424"/>
            <a:ext cx="658368" cy="652272"/>
          </a:xfrm>
          <a:prstGeom prst="rect">
            <a:avLst/>
          </a:prstGeom>
        </p:spPr>
      </p:pic>
      <p:sp>
        <p:nvSpPr>
          <p:cNvPr id="54" name="object 54"/>
          <p:cNvSpPr txBox="1">
            <a:spLocks noGrp="1"/>
          </p:cNvSpPr>
          <p:nvPr>
            <p:ph type="ftr" sz="quarter" idx="5"/>
          </p:nvPr>
        </p:nvSpPr>
        <p:spPr>
          <a:xfrm>
            <a:off x="5103621" y="6672783"/>
            <a:ext cx="1986915" cy="141064"/>
          </a:xfrm>
          <a:prstGeom prst="rect">
            <a:avLst/>
          </a:prstGeom>
        </p:spPr>
        <p:txBody>
          <a:bodyPr vert="horz" wrap="square" lIns="0" tIns="0" rIns="0" bIns="0" rtlCol="0">
            <a:spAutoFit/>
          </a:bodyPr>
          <a:lstStyle/>
          <a:p>
            <a:pPr marL="12700" marR="0" lvl="0" indent="0" algn="l" defTabSz="914400" rtl="0" eaLnBrk="1" fontAlgn="auto" latinLnBrk="0" hangingPunct="1">
              <a:lnSpc>
                <a:spcPts val="1055"/>
              </a:lnSpc>
              <a:spcBef>
                <a:spcPts val="0"/>
              </a:spcBef>
              <a:spcAft>
                <a:spcPts val="0"/>
              </a:spcAft>
              <a:buClrTx/>
              <a:buSzTx/>
              <a:buFontTx/>
              <a:buNone/>
              <a:tabLst/>
              <a:defRPr/>
            </a:pPr>
            <a:r>
              <a:rPr kumimoji="0" sz="1000" b="0" i="0" u="none" strike="noStrike" kern="1200" cap="none" spc="0" normalizeH="0" baseline="0" noProof="0" dirty="0">
                <a:ln>
                  <a:noFill/>
                </a:ln>
                <a:solidFill>
                  <a:srgbClr val="AEABAB"/>
                </a:solidFill>
                <a:effectLst/>
                <a:uLnTx/>
                <a:uFillTx/>
                <a:latin typeface="Calibri (Corps)"/>
                <a:ea typeface="+mn-ea"/>
                <a:cs typeface="Calibri"/>
              </a:rPr>
              <a:t>Copyright</a:t>
            </a:r>
            <a:r>
              <a:rPr kumimoji="0" sz="1000" b="0" i="0" u="none" strike="noStrike" kern="1200" cap="none" spc="-3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5" normalizeH="0" baseline="0" noProof="0" dirty="0">
                <a:ln>
                  <a:noFill/>
                </a:ln>
                <a:solidFill>
                  <a:srgbClr val="AEABAB"/>
                </a:solidFill>
                <a:effectLst/>
                <a:uLnTx/>
                <a:uFillTx/>
                <a:latin typeface="Calibri (Corps)"/>
                <a:ea typeface="+mn-ea"/>
                <a:cs typeface="Calibri"/>
              </a:rPr>
              <a:t>Tout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droit</a:t>
            </a:r>
            <a:r>
              <a:rPr kumimoji="0" sz="1000" b="0" i="0" u="none" strike="noStrike" kern="1200" cap="none" spc="-40"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réservé</a:t>
            </a:r>
            <a:r>
              <a:rPr kumimoji="0" sz="1000" b="0" i="0" u="none" strike="noStrike" kern="1200" cap="none" spc="-3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OFPPT</a:t>
            </a:r>
          </a:p>
        </p:txBody>
      </p:sp>
      <p:sp>
        <p:nvSpPr>
          <p:cNvPr id="55" name="object 55"/>
          <p:cNvSpPr txBox="1"/>
          <p:nvPr/>
        </p:nvSpPr>
        <p:spPr>
          <a:xfrm>
            <a:off x="11845417" y="6669430"/>
            <a:ext cx="204470" cy="282129"/>
          </a:xfrm>
          <a:prstGeom prst="rect">
            <a:avLst/>
          </a:prstGeom>
        </p:spPr>
        <p:txBody>
          <a:bodyPr vert="horz" wrap="square" lIns="0" tIns="0" rIns="0" bIns="0" rtlCol="0">
            <a:spAutoFit/>
          </a:bodyPr>
          <a:lstStyle/>
          <a:p>
            <a:pPr marL="38100" marR="0" lvl="0" indent="0" algn="l" defTabSz="914400" rtl="0" eaLnBrk="1" fontAlgn="auto" latinLnBrk="0" hangingPunct="1">
              <a:lnSpc>
                <a:spcPts val="1055"/>
              </a:lnSpc>
              <a:spcBef>
                <a:spcPts val="0"/>
              </a:spcBef>
              <a:spcAft>
                <a:spcPts val="0"/>
              </a:spcAft>
              <a:buClrTx/>
              <a:buSzTx/>
              <a:buFontTx/>
              <a:buNone/>
              <a:tabLst/>
              <a:defRPr/>
            </a:pPr>
            <a:fld id="{81D60167-4931-47E6-BA6A-407CBD079E47}" type="slidenum">
              <a:rPr kumimoji="0" sz="1000" b="0" i="0" u="none" strike="noStrike" kern="1200" cap="none" spc="0" normalizeH="0" baseline="0" noProof="0" dirty="0">
                <a:ln>
                  <a:noFill/>
                </a:ln>
                <a:solidFill>
                  <a:srgbClr val="AEABAB"/>
                </a:solidFill>
                <a:effectLst/>
                <a:uLnTx/>
                <a:uFillTx/>
                <a:latin typeface="Calibri (Corps)"/>
                <a:ea typeface="+mn-ea"/>
                <a:cs typeface="Calibri"/>
              </a:rPr>
              <a:pPr marL="38100" marR="0" lvl="0" indent="0" algn="l" defTabSz="914400" rtl="0" eaLnBrk="1" fontAlgn="auto" latinLnBrk="0" hangingPunct="1">
                <a:lnSpc>
                  <a:spcPts val="1055"/>
                </a:lnSpc>
                <a:spcBef>
                  <a:spcPts val="0"/>
                </a:spcBef>
                <a:spcAft>
                  <a:spcPts val="0"/>
                </a:spcAft>
                <a:buClrTx/>
                <a:buSzTx/>
                <a:buFontTx/>
                <a:buNone/>
                <a:tabLst/>
                <a:defRPr/>
              </a:pPr>
              <a:t>203</a:t>
            </a:fld>
            <a:endParaRPr kumimoji="0" sz="1000" b="0" i="0" u="none" strike="noStrike" kern="1200" cap="none" spc="0" normalizeH="0" baseline="0" noProof="0">
              <a:ln>
                <a:noFill/>
              </a:ln>
              <a:solidFill>
                <a:prstClr val="black"/>
              </a:solidFill>
              <a:effectLst/>
              <a:uLnTx/>
              <a:uFillTx/>
              <a:latin typeface="Calibri (Corps)"/>
              <a:ea typeface="+mn-ea"/>
              <a:cs typeface="Calibri"/>
            </a:endParaRPr>
          </a:p>
        </p:txBody>
      </p:sp>
      <p:sp>
        <p:nvSpPr>
          <p:cNvPr id="9" name="ZoneTexte 8">
            <a:extLst>
              <a:ext uri="{FF2B5EF4-FFF2-40B4-BE49-F238E27FC236}">
                <a16:creationId xmlns:a16="http://schemas.microsoft.com/office/drawing/2014/main" id="{F6FB68EB-C8C8-2D1C-E562-32D39499E7D0}"/>
              </a:ext>
            </a:extLst>
          </p:cNvPr>
          <p:cNvSpPr txBox="1"/>
          <p:nvPr/>
        </p:nvSpPr>
        <p:spPr>
          <a:xfrm>
            <a:off x="142671" y="388126"/>
            <a:ext cx="6208004" cy="923330"/>
          </a:xfrm>
          <a:prstGeom prst="rect">
            <a:avLst/>
          </a:prstGeom>
          <a:noFill/>
        </p:spPr>
        <p:txBody>
          <a:bodyPr wrap="square">
            <a:spAutoFit/>
          </a:bodyPr>
          <a:lstStyle/>
          <a:p>
            <a:r>
              <a:rPr lang="fr-FR" b="1" dirty="0">
                <a:solidFill>
                  <a:schemeClr val="accent6">
                    <a:lumMod val="75000"/>
                  </a:schemeClr>
                </a:solidFill>
              </a:rPr>
              <a:t>Appréhender la notion des conteneurs</a:t>
            </a:r>
          </a:p>
          <a:p>
            <a:r>
              <a:rPr lang="fr-FR" i="1" dirty="0">
                <a:solidFill>
                  <a:schemeClr val="accent6">
                    <a:lumMod val="75000"/>
                  </a:schemeClr>
                </a:solidFill>
              </a:rPr>
              <a:t>Avantages</a:t>
            </a:r>
          </a:p>
          <a:p>
            <a:endParaRPr lang="fr-FR" i="1" dirty="0">
              <a:solidFill>
                <a:schemeClr val="accent6">
                  <a:lumMod val="75000"/>
                </a:schemeClr>
              </a:solidFill>
            </a:endParaRPr>
          </a:p>
        </p:txBody>
      </p:sp>
    </p:spTree>
    <p:extLst>
      <p:ext uri="{BB962C8B-B14F-4D97-AF65-F5344CB8AC3E}">
        <p14:creationId xmlns:p14="http://schemas.microsoft.com/office/powerpoint/2010/main" val="215542498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067"/>
            <a:ext cx="12191999" cy="6849109"/>
          </a:xfrm>
          <a:prstGeom prst="rect">
            <a:avLst/>
          </a:prstGeom>
        </p:spPr>
      </p:pic>
      <p:grpSp>
        <p:nvGrpSpPr>
          <p:cNvPr id="3" name="object 3"/>
          <p:cNvGrpSpPr/>
          <p:nvPr/>
        </p:nvGrpSpPr>
        <p:grpSpPr>
          <a:xfrm>
            <a:off x="116234" y="1430218"/>
            <a:ext cx="12070636" cy="5154295"/>
            <a:chOff x="0" y="1464563"/>
            <a:chExt cx="11657457" cy="5154295"/>
          </a:xfrm>
        </p:grpSpPr>
        <p:sp>
          <p:nvSpPr>
            <p:cNvPr id="4" name="object 4"/>
            <p:cNvSpPr/>
            <p:nvPr/>
          </p:nvSpPr>
          <p:spPr>
            <a:xfrm>
              <a:off x="537972" y="1464563"/>
              <a:ext cx="10789719" cy="5154295"/>
            </a:xfrm>
            <a:custGeom>
              <a:avLst/>
              <a:gdLst/>
              <a:ahLst/>
              <a:cxnLst/>
              <a:rect l="l" t="t" r="r" b="b"/>
              <a:pathLst>
                <a:path w="11119485" h="5154295">
                  <a:moveTo>
                    <a:pt x="11119104" y="0"/>
                  </a:moveTo>
                  <a:lnTo>
                    <a:pt x="0" y="0"/>
                  </a:lnTo>
                  <a:lnTo>
                    <a:pt x="0" y="5154168"/>
                  </a:lnTo>
                  <a:lnTo>
                    <a:pt x="11119104" y="5154168"/>
                  </a:lnTo>
                  <a:lnTo>
                    <a:pt x="11119104" y="0"/>
                  </a:lnTo>
                  <a:close/>
                </a:path>
              </a:pathLst>
            </a:custGeom>
            <a:solidFill>
              <a:srgbClr val="FFFFFF"/>
            </a:solidFill>
          </p:spPr>
          <p:txBody>
            <a:bodyPr wrap="square" lIns="360000" tIns="0" rIns="360000" bIns="0" rtlCol="0"/>
            <a:lstStyle/>
            <a:p>
              <a:pPr marL="285750" indent="-285750">
                <a:lnSpc>
                  <a:spcPct val="150000"/>
                </a:lnSpc>
                <a:buFontTx/>
                <a:buChar char="-"/>
                <a:tabLst>
                  <a:tab pos="10580688" algn="l"/>
                  <a:tab pos="10858500" algn="l"/>
                </a:tabLst>
              </a:pPr>
              <a:r>
                <a:rPr kumimoji="0" lang="fr-FR" sz="1600" b="1" i="0" u="none" strike="noStrike" kern="1200" cap="none" spc="0" normalizeH="0" baseline="0" noProof="0" dirty="0">
                  <a:ln>
                    <a:noFill/>
                  </a:ln>
                  <a:solidFill>
                    <a:prstClr val="black"/>
                  </a:solidFill>
                  <a:effectLst/>
                  <a:uLnTx/>
                  <a:uFillTx/>
                  <a:ea typeface="+mn-ea"/>
                  <a:cs typeface="+mn-cs"/>
                </a:rPr>
                <a:t>Mise à échelle flexible : </a:t>
              </a:r>
            </a:p>
            <a:p>
              <a:pPr>
                <a:lnSpc>
                  <a:spcPct val="150000"/>
                </a:lnSpc>
                <a:tabLst>
                  <a:tab pos="10580688" algn="l"/>
                  <a:tab pos="10858500" algn="l"/>
                </a:tabLst>
              </a:pPr>
              <a:r>
                <a:rPr lang="fr-FR" sz="1600" b="0" i="0" dirty="0">
                  <a:effectLst/>
                  <a:latin typeface="SofiaPro-Regular"/>
                </a:rPr>
                <a:t>Dans le cas d’un hébergement sur Cloud (Azure Cloud ou Google Cloud ), les conteneurs Docker peuvent être lancés en plusieurs exemplaires pour gérer le nombre croissant d'utilisateurs.</a:t>
              </a:r>
            </a:p>
            <a:p>
              <a:pPr>
                <a:lnSpc>
                  <a:spcPct val="150000"/>
                </a:lnSpc>
                <a:tabLst>
                  <a:tab pos="10580688" algn="l"/>
                  <a:tab pos="10858500" algn="l"/>
                </a:tabLst>
              </a:pPr>
              <a:r>
                <a:rPr lang="fr-FR" sz="1600" dirty="0">
                  <a:latin typeface="SofiaPro-Regular"/>
                </a:rPr>
                <a:t>Su</a:t>
              </a:r>
              <a:r>
                <a:rPr lang="fr-FR" sz="1600" b="0" i="0" dirty="0">
                  <a:effectLst/>
                  <a:latin typeface="SofiaPro-Regular"/>
                </a:rPr>
                <a:t>r le cloud, cette mise à l'échelle peut être automatisée, donc si le nombre d’utilisateurs de l’application web augmente, d’autres exemplaires de votre conteneurs seront lancés automatiquement pour pouvoir répondre à la montée de la charge.</a:t>
              </a:r>
            </a:p>
            <a:p>
              <a:pPr>
                <a:lnSpc>
                  <a:spcPct val="150000"/>
                </a:lnSpc>
                <a:tabLst>
                  <a:tab pos="10580688" algn="l"/>
                  <a:tab pos="10858500" algn="l"/>
                </a:tabLst>
              </a:pPr>
              <a:r>
                <a:rPr lang="fr-FR" sz="1600" b="0" i="0" dirty="0">
                  <a:effectLst/>
                  <a:latin typeface="SofiaPro-Regular"/>
                </a:rPr>
                <a:t>Il en va de même pour la réduction des effectifs, moins on aura d'utilisateurs connectés, moins  on aura de conteneurs démarrés, moins sera la facture de votre hébergement.</a:t>
              </a:r>
              <a:endParaRPr kumimoji="0" lang="fr-FR" sz="1600" b="0" i="0" u="none" strike="noStrike" kern="1200" cap="none" spc="0" normalizeH="0" baseline="0" noProof="0" dirty="0">
                <a:ln>
                  <a:noFill/>
                </a:ln>
                <a:solidFill>
                  <a:prstClr val="black"/>
                </a:solidFill>
                <a:effectLst/>
                <a:uLnTx/>
                <a:uFillTx/>
                <a:ea typeface="+mn-ea"/>
                <a:cs typeface="+mn-cs"/>
              </a:endParaRPr>
            </a:p>
            <a:p>
              <a:pPr>
                <a:lnSpc>
                  <a:spcPct val="150000"/>
                </a:lnSpc>
                <a:tabLst>
                  <a:tab pos="10580688" algn="l"/>
                  <a:tab pos="10858500" algn="l"/>
                </a:tabLst>
              </a:pPr>
              <a:endParaRPr kumimoji="0" lang="fr-FR" sz="1000" b="0" i="0" u="none" strike="noStrike" kern="1200" cap="none" spc="0" normalizeH="0" baseline="0" noProof="0" dirty="0">
                <a:ln>
                  <a:noFill/>
                </a:ln>
                <a:solidFill>
                  <a:prstClr val="black"/>
                </a:solidFill>
                <a:effectLst/>
                <a:uLnTx/>
                <a:uFillTx/>
                <a:ea typeface="+mn-ea"/>
                <a:cs typeface="+mn-cs"/>
              </a:endParaRPr>
            </a:p>
            <a:p>
              <a:pPr algn="just">
                <a:lnSpc>
                  <a:spcPct val="150000"/>
                </a:lnSpc>
                <a:tabLst>
                  <a:tab pos="10580688" algn="l"/>
                  <a:tab pos="10858500" algn="l"/>
                </a:tabLst>
              </a:pPr>
              <a:endParaRPr kumimoji="0" lang="fr-FR" sz="1400" b="0" i="0" u="none" strike="noStrike" kern="1200" cap="none" spc="0" normalizeH="0" baseline="0" noProof="0" dirty="0">
                <a:ln>
                  <a:noFill/>
                </a:ln>
                <a:solidFill>
                  <a:prstClr val="black"/>
                </a:solidFill>
                <a:effectLst/>
                <a:uLnTx/>
                <a:uFillTx/>
                <a:ea typeface="+mn-ea"/>
                <a:cs typeface="+mn-cs"/>
              </a:endParaRPr>
            </a:p>
            <a:p>
              <a:pPr algn="just">
                <a:lnSpc>
                  <a:spcPct val="150000"/>
                </a:lnSpc>
                <a:tabLst>
                  <a:tab pos="10580688" algn="l"/>
                  <a:tab pos="10858500" algn="l"/>
                </a:tabLst>
              </a:pPr>
              <a:endParaRPr lang="fr-FR" sz="1400" dirty="0">
                <a:solidFill>
                  <a:prstClr val="black"/>
                </a:solidFill>
              </a:endParaRPr>
            </a:p>
            <a:p>
              <a:pPr algn="just">
                <a:lnSpc>
                  <a:spcPct val="150000"/>
                </a:lnSpc>
                <a:tabLst>
                  <a:tab pos="10580688" algn="l"/>
                  <a:tab pos="10858500" algn="l"/>
                </a:tabLst>
              </a:pPr>
              <a:endParaRPr lang="fr-FR" sz="1400" dirty="0">
                <a:solidFill>
                  <a:prstClr val="black"/>
                </a:solidFill>
              </a:endParaRPr>
            </a:p>
            <a:p>
              <a:pPr algn="just">
                <a:lnSpc>
                  <a:spcPct val="150000"/>
                </a:lnSpc>
                <a:tabLst>
                  <a:tab pos="10580688" algn="l"/>
                  <a:tab pos="10858500" algn="l"/>
                </a:tabLst>
              </a:pPr>
              <a:endParaRPr kumimoji="0" lang="fr-FR" sz="1400" b="0" i="0" u="none" strike="noStrike" kern="1200" cap="none" spc="0" normalizeH="0" baseline="0" noProof="0" dirty="0">
                <a:ln>
                  <a:noFill/>
                </a:ln>
                <a:solidFill>
                  <a:prstClr val="black"/>
                </a:solidFill>
                <a:effectLst/>
                <a:uLnTx/>
                <a:uFillTx/>
                <a:ea typeface="+mn-ea"/>
                <a:cs typeface="+mn-cs"/>
              </a:endParaRPr>
            </a:p>
          </p:txBody>
        </p:sp>
        <p:sp>
          <p:nvSpPr>
            <p:cNvPr id="5" name="object 5"/>
            <p:cNvSpPr/>
            <p:nvPr/>
          </p:nvSpPr>
          <p:spPr>
            <a:xfrm>
              <a:off x="537972" y="1464563"/>
              <a:ext cx="11119485" cy="5154295"/>
            </a:xfrm>
            <a:custGeom>
              <a:avLst/>
              <a:gdLst/>
              <a:ahLst/>
              <a:cxnLst/>
              <a:rect l="l" t="t" r="r" b="b"/>
              <a:pathLst>
                <a:path w="11119485" h="5154295">
                  <a:moveTo>
                    <a:pt x="0" y="5154168"/>
                  </a:moveTo>
                  <a:lnTo>
                    <a:pt x="11119104" y="5154168"/>
                  </a:lnTo>
                  <a:lnTo>
                    <a:pt x="11119104" y="0"/>
                  </a:lnTo>
                  <a:lnTo>
                    <a:pt x="0" y="0"/>
                  </a:lnTo>
                  <a:lnTo>
                    <a:pt x="0" y="5154168"/>
                  </a:lnTo>
                  <a:close/>
                </a:path>
              </a:pathLst>
            </a:custGeom>
            <a:ln w="9524">
              <a:solidFill>
                <a:srgbClr val="C5DFB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Corps)"/>
                <a:ea typeface="+mn-ea"/>
                <a:cs typeface="+mn-cs"/>
              </a:endParaRPr>
            </a:p>
          </p:txBody>
        </p:sp>
        <p:sp>
          <p:nvSpPr>
            <p:cNvPr id="6" name="object 6"/>
            <p:cNvSpPr/>
            <p:nvPr/>
          </p:nvSpPr>
          <p:spPr>
            <a:xfrm>
              <a:off x="0" y="5059679"/>
              <a:ext cx="536575" cy="1347470"/>
            </a:xfrm>
            <a:custGeom>
              <a:avLst/>
              <a:gdLst/>
              <a:ahLst/>
              <a:cxnLst/>
              <a:rect l="l" t="t" r="r" b="b"/>
              <a:pathLst>
                <a:path w="536575" h="134747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solidFill>
                <a:effectLst/>
                <a:uLnTx/>
                <a:uFillTx/>
                <a:latin typeface="Calibri (Corps)"/>
                <a:ea typeface="+mn-ea"/>
                <a:cs typeface="+mn-cs"/>
              </a:endParaRPr>
            </a:p>
          </p:txBody>
        </p:sp>
      </p:grpSp>
      <p:sp>
        <p:nvSpPr>
          <p:cNvPr id="7" name="object 7"/>
          <p:cNvSpPr txBox="1"/>
          <p:nvPr/>
        </p:nvSpPr>
        <p:spPr>
          <a:xfrm>
            <a:off x="142671" y="5170524"/>
            <a:ext cx="247119" cy="89408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905"/>
              </a:lnSpc>
              <a:spcBef>
                <a:spcPts val="0"/>
              </a:spcBef>
              <a:spcAft>
                <a:spcPts val="0"/>
              </a:spcAft>
              <a:buClrTx/>
              <a:buSzTx/>
              <a:buFontTx/>
              <a:buNone/>
              <a:tabLst/>
              <a:defRPr/>
            </a:pPr>
            <a:r>
              <a:rPr kumimoji="0" sz="1900" b="1" i="0" u="none" strike="noStrike" kern="1200" cap="none" spc="-35" normalizeH="0" baseline="0" noProof="0" dirty="0">
                <a:ln>
                  <a:noFill/>
                </a:ln>
                <a:solidFill>
                  <a:srgbClr val="FFFFFF"/>
                </a:solidFill>
                <a:effectLst/>
                <a:uLnTx/>
                <a:uFillTx/>
                <a:latin typeface="Calibri (Corps)"/>
                <a:ea typeface="+mn-ea"/>
                <a:cs typeface="Calibri"/>
              </a:rPr>
              <a:t>PARTIE</a:t>
            </a:r>
            <a:r>
              <a:rPr kumimoji="0" sz="1900" b="1" i="0" u="none" strike="noStrike" kern="1200" cap="none" spc="-55" normalizeH="0" baseline="0" noProof="0" dirty="0">
                <a:ln>
                  <a:noFill/>
                </a:ln>
                <a:solidFill>
                  <a:srgbClr val="FFFFFF"/>
                </a:solidFill>
                <a:effectLst/>
                <a:uLnTx/>
                <a:uFillTx/>
                <a:latin typeface="Calibri (Corps)"/>
                <a:ea typeface="+mn-ea"/>
                <a:cs typeface="Calibri"/>
              </a:rPr>
              <a:t> </a:t>
            </a:r>
            <a:r>
              <a:rPr kumimoji="0" lang="fr-FR" sz="1900" b="1" i="0" u="none" strike="noStrike" kern="1200" cap="none" spc="-5" normalizeH="0" baseline="0" noProof="0" dirty="0">
                <a:ln>
                  <a:noFill/>
                </a:ln>
                <a:solidFill>
                  <a:srgbClr val="FFFFFF"/>
                </a:solidFill>
                <a:effectLst/>
                <a:uLnTx/>
                <a:uFillTx/>
                <a:latin typeface="Calibri (Corps)"/>
                <a:ea typeface="+mn-ea"/>
                <a:cs typeface="Calibri"/>
              </a:rPr>
              <a:t>4</a:t>
            </a:r>
            <a:endParaRPr kumimoji="0" sz="1900" b="0" i="0" u="none" strike="noStrike" kern="1200" cap="none" spc="0" normalizeH="0" baseline="0" noProof="0" dirty="0">
              <a:ln>
                <a:noFill/>
              </a:ln>
              <a:solidFill>
                <a:prstClr val="black"/>
              </a:solidFill>
              <a:effectLst/>
              <a:uLnTx/>
              <a:uFillTx/>
              <a:latin typeface="Calibri (Corps)"/>
              <a:ea typeface="+mn-ea"/>
              <a:cs typeface="Calibri"/>
            </a:endParaRPr>
          </a:p>
        </p:txBody>
      </p:sp>
      <p:pic>
        <p:nvPicPr>
          <p:cNvPr id="8" name="object 8"/>
          <p:cNvPicPr/>
          <p:nvPr/>
        </p:nvPicPr>
        <p:blipFill>
          <a:blip r:embed="rId4" cstate="print"/>
          <a:stretch>
            <a:fillRect/>
          </a:stretch>
        </p:blipFill>
        <p:spPr>
          <a:xfrm>
            <a:off x="9963911" y="344424"/>
            <a:ext cx="658368" cy="652272"/>
          </a:xfrm>
          <a:prstGeom prst="rect">
            <a:avLst/>
          </a:prstGeom>
        </p:spPr>
      </p:pic>
      <p:sp>
        <p:nvSpPr>
          <p:cNvPr id="54" name="object 54"/>
          <p:cNvSpPr txBox="1">
            <a:spLocks noGrp="1"/>
          </p:cNvSpPr>
          <p:nvPr>
            <p:ph type="ftr" sz="quarter" idx="5"/>
          </p:nvPr>
        </p:nvSpPr>
        <p:spPr>
          <a:xfrm>
            <a:off x="5103621" y="6672783"/>
            <a:ext cx="1986915" cy="141064"/>
          </a:xfrm>
          <a:prstGeom prst="rect">
            <a:avLst/>
          </a:prstGeom>
        </p:spPr>
        <p:txBody>
          <a:bodyPr vert="horz" wrap="square" lIns="0" tIns="0" rIns="0" bIns="0" rtlCol="0">
            <a:spAutoFit/>
          </a:bodyPr>
          <a:lstStyle/>
          <a:p>
            <a:pPr marL="12700" marR="0" lvl="0" indent="0" algn="l" defTabSz="914400" rtl="0" eaLnBrk="1" fontAlgn="auto" latinLnBrk="0" hangingPunct="1">
              <a:lnSpc>
                <a:spcPts val="1055"/>
              </a:lnSpc>
              <a:spcBef>
                <a:spcPts val="0"/>
              </a:spcBef>
              <a:spcAft>
                <a:spcPts val="0"/>
              </a:spcAft>
              <a:buClrTx/>
              <a:buSzTx/>
              <a:buFontTx/>
              <a:buNone/>
              <a:tabLst/>
              <a:defRPr/>
            </a:pPr>
            <a:r>
              <a:rPr kumimoji="0" sz="1000" b="0" i="0" u="none" strike="noStrike" kern="1200" cap="none" spc="0" normalizeH="0" baseline="0" noProof="0" dirty="0">
                <a:ln>
                  <a:noFill/>
                </a:ln>
                <a:solidFill>
                  <a:srgbClr val="AEABAB"/>
                </a:solidFill>
                <a:effectLst/>
                <a:uLnTx/>
                <a:uFillTx/>
                <a:latin typeface="Calibri (Corps)"/>
                <a:ea typeface="+mn-ea"/>
                <a:cs typeface="Calibri"/>
              </a:rPr>
              <a:t>Copyright</a:t>
            </a:r>
            <a:r>
              <a:rPr kumimoji="0" sz="1000" b="0" i="0" u="none" strike="noStrike" kern="1200" cap="none" spc="-3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5" normalizeH="0" baseline="0" noProof="0" dirty="0">
                <a:ln>
                  <a:noFill/>
                </a:ln>
                <a:solidFill>
                  <a:srgbClr val="AEABAB"/>
                </a:solidFill>
                <a:effectLst/>
                <a:uLnTx/>
                <a:uFillTx/>
                <a:latin typeface="Calibri (Corps)"/>
                <a:ea typeface="+mn-ea"/>
                <a:cs typeface="Calibri"/>
              </a:rPr>
              <a:t>Tout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droit</a:t>
            </a:r>
            <a:r>
              <a:rPr kumimoji="0" sz="1000" b="0" i="0" u="none" strike="noStrike" kern="1200" cap="none" spc="-40"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réservé</a:t>
            </a:r>
            <a:r>
              <a:rPr kumimoji="0" sz="1000" b="0" i="0" u="none" strike="noStrike" kern="1200" cap="none" spc="-3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a:t>
            </a:r>
            <a:r>
              <a:rPr kumimoji="0" sz="1000" b="0" i="0" u="none" strike="noStrike" kern="1200" cap="none" spc="-15" normalizeH="0" baseline="0" noProof="0" dirty="0">
                <a:ln>
                  <a:noFill/>
                </a:ln>
                <a:solidFill>
                  <a:srgbClr val="AEABAB"/>
                </a:solidFill>
                <a:effectLst/>
                <a:uLnTx/>
                <a:uFillTx/>
                <a:latin typeface="Calibri (Corps)"/>
                <a:ea typeface="+mn-ea"/>
                <a:cs typeface="Calibri"/>
              </a:rPr>
              <a:t> </a:t>
            </a:r>
            <a:r>
              <a:rPr kumimoji="0" sz="1000" b="0" i="0" u="none" strike="noStrike" kern="1200" cap="none" spc="0" normalizeH="0" baseline="0" noProof="0" dirty="0">
                <a:ln>
                  <a:noFill/>
                </a:ln>
                <a:solidFill>
                  <a:srgbClr val="AEABAB"/>
                </a:solidFill>
                <a:effectLst/>
                <a:uLnTx/>
                <a:uFillTx/>
                <a:latin typeface="Calibri (Corps)"/>
                <a:ea typeface="+mn-ea"/>
                <a:cs typeface="Calibri"/>
              </a:rPr>
              <a:t>OFPPT</a:t>
            </a:r>
          </a:p>
        </p:txBody>
      </p:sp>
      <p:sp>
        <p:nvSpPr>
          <p:cNvPr id="55" name="object 55"/>
          <p:cNvSpPr txBox="1"/>
          <p:nvPr/>
        </p:nvSpPr>
        <p:spPr>
          <a:xfrm>
            <a:off x="11845417" y="6669430"/>
            <a:ext cx="204470" cy="282129"/>
          </a:xfrm>
          <a:prstGeom prst="rect">
            <a:avLst/>
          </a:prstGeom>
        </p:spPr>
        <p:txBody>
          <a:bodyPr vert="horz" wrap="square" lIns="0" tIns="0" rIns="0" bIns="0" rtlCol="0">
            <a:spAutoFit/>
          </a:bodyPr>
          <a:lstStyle/>
          <a:p>
            <a:pPr marL="38100" marR="0" lvl="0" indent="0" algn="l" defTabSz="914400" rtl="0" eaLnBrk="1" fontAlgn="auto" latinLnBrk="0" hangingPunct="1">
              <a:lnSpc>
                <a:spcPts val="1055"/>
              </a:lnSpc>
              <a:spcBef>
                <a:spcPts val="0"/>
              </a:spcBef>
              <a:spcAft>
                <a:spcPts val="0"/>
              </a:spcAft>
              <a:buClrTx/>
              <a:buSzTx/>
              <a:buFontTx/>
              <a:buNone/>
              <a:tabLst/>
              <a:defRPr/>
            </a:pPr>
            <a:fld id="{81D60167-4931-47E6-BA6A-407CBD079E47}" type="slidenum">
              <a:rPr kumimoji="0" sz="1000" b="0" i="0" u="none" strike="noStrike" kern="1200" cap="none" spc="0" normalizeH="0" baseline="0" noProof="0" dirty="0">
                <a:ln>
                  <a:noFill/>
                </a:ln>
                <a:solidFill>
                  <a:srgbClr val="AEABAB"/>
                </a:solidFill>
                <a:effectLst/>
                <a:uLnTx/>
                <a:uFillTx/>
                <a:latin typeface="Calibri (Corps)"/>
                <a:ea typeface="+mn-ea"/>
                <a:cs typeface="Calibri"/>
              </a:rPr>
              <a:pPr marL="38100" marR="0" lvl="0" indent="0" algn="l" defTabSz="914400" rtl="0" eaLnBrk="1" fontAlgn="auto" latinLnBrk="0" hangingPunct="1">
                <a:lnSpc>
                  <a:spcPts val="1055"/>
                </a:lnSpc>
                <a:spcBef>
                  <a:spcPts val="0"/>
                </a:spcBef>
                <a:spcAft>
                  <a:spcPts val="0"/>
                </a:spcAft>
                <a:buClrTx/>
                <a:buSzTx/>
                <a:buFontTx/>
                <a:buNone/>
                <a:tabLst/>
                <a:defRPr/>
              </a:pPr>
              <a:t>204</a:t>
            </a:fld>
            <a:endParaRPr kumimoji="0" sz="1000" b="0" i="0" u="none" strike="noStrike" kern="1200" cap="none" spc="0" normalizeH="0" baseline="0" noProof="0">
              <a:ln>
                <a:noFill/>
              </a:ln>
              <a:solidFill>
                <a:prstClr val="black"/>
              </a:solidFill>
              <a:effectLst/>
              <a:uLnTx/>
              <a:uFillTx/>
              <a:latin typeface="Calibri (Corps)"/>
              <a:ea typeface="+mn-ea"/>
              <a:cs typeface="Calibri"/>
            </a:endParaRPr>
          </a:p>
        </p:txBody>
      </p:sp>
      <p:sp>
        <p:nvSpPr>
          <p:cNvPr id="9" name="ZoneTexte 8">
            <a:extLst>
              <a:ext uri="{FF2B5EF4-FFF2-40B4-BE49-F238E27FC236}">
                <a16:creationId xmlns:a16="http://schemas.microsoft.com/office/drawing/2014/main" id="{F6FB68EB-C8C8-2D1C-E562-32D39499E7D0}"/>
              </a:ext>
            </a:extLst>
          </p:cNvPr>
          <p:cNvSpPr txBox="1"/>
          <p:nvPr/>
        </p:nvSpPr>
        <p:spPr>
          <a:xfrm>
            <a:off x="142671" y="388126"/>
            <a:ext cx="6208004" cy="923330"/>
          </a:xfrm>
          <a:prstGeom prst="rect">
            <a:avLst/>
          </a:prstGeom>
          <a:noFill/>
        </p:spPr>
        <p:txBody>
          <a:bodyPr wrap="square">
            <a:spAutoFit/>
          </a:bodyPr>
          <a:lstStyle/>
          <a:p>
            <a:r>
              <a:rPr lang="fr-FR" b="1" dirty="0">
                <a:solidFill>
                  <a:schemeClr val="accent6">
                    <a:lumMod val="75000"/>
                  </a:schemeClr>
                </a:solidFill>
              </a:rPr>
              <a:t>Appréhender la notion des conteneurs</a:t>
            </a:r>
          </a:p>
          <a:p>
            <a:r>
              <a:rPr lang="fr-FR" i="1" dirty="0">
                <a:solidFill>
                  <a:schemeClr val="accent6">
                    <a:lumMod val="75000"/>
                  </a:schemeClr>
                </a:solidFill>
              </a:rPr>
              <a:t>Avantages</a:t>
            </a:r>
          </a:p>
          <a:p>
            <a:endParaRPr lang="fr-FR" i="1" dirty="0">
              <a:solidFill>
                <a:schemeClr val="accent6">
                  <a:lumMod val="75000"/>
                </a:schemeClr>
              </a:solidFill>
            </a:endParaRPr>
          </a:p>
        </p:txBody>
      </p:sp>
      <p:pic>
        <p:nvPicPr>
          <p:cNvPr id="9222" name="Picture 6" descr="Mise à l'échelle des conteneurs Docker">
            <a:extLst>
              <a:ext uri="{FF2B5EF4-FFF2-40B4-BE49-F238E27FC236}">
                <a16:creationId xmlns:a16="http://schemas.microsoft.com/office/drawing/2014/main" id="{F31BFB23-3705-02A6-7B05-336F7533DC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5939" y="3688101"/>
            <a:ext cx="6011184" cy="269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93376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6"/>
          <p:cNvSpPr txBox="1">
            <a:spLocks/>
          </p:cNvSpPr>
          <p:nvPr/>
        </p:nvSpPr>
        <p:spPr>
          <a:xfrm>
            <a:off x="6300000" y="539999"/>
            <a:ext cx="5580000" cy="540000"/>
          </a:xfrm>
          <a:prstGeom prst="rect">
            <a:avLst/>
          </a:prstGeom>
        </p:spPr>
        <p:txBody>
          <a:bodyPr anchor="ctr" anchorCtr="0"/>
          <a:lstStyle>
            <a:lvl1pPr indent="0" algn="ctr">
              <a:lnSpc>
                <a:spcPct val="100000"/>
              </a:lnSpc>
              <a:spcBef>
                <a:spcPts val="0"/>
              </a:spcBef>
              <a:buFont typeface="Arial" panose="020B0604020202020204" pitchFamily="34" charset="0"/>
              <a:buNone/>
              <a:defRPr sz="28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CHAPITRE 2</a:t>
            </a:r>
          </a:p>
        </p:txBody>
      </p:sp>
      <p:sp>
        <p:nvSpPr>
          <p:cNvPr id="15" name="Espace réservé du texte 7"/>
          <p:cNvSpPr txBox="1">
            <a:spLocks/>
          </p:cNvSpPr>
          <p:nvPr/>
        </p:nvSpPr>
        <p:spPr>
          <a:xfrm>
            <a:off x="6300000" y="1089893"/>
            <a:ext cx="5580000" cy="900000"/>
          </a:xfrm>
          <a:prstGeom prst="rect">
            <a:avLst/>
          </a:prstGeom>
        </p:spPr>
        <p:txBody>
          <a:bodyPr anchor="t" anchorCtr="0"/>
          <a:lstStyle>
            <a:lvl1pPr indent="0" algn="ctr">
              <a:lnSpc>
                <a:spcPct val="100000"/>
              </a:lnSpc>
              <a:spcBef>
                <a:spcPts val="0"/>
              </a:spcBef>
              <a:buFont typeface="Arial" panose="020B0604020202020204" pitchFamily="34" charset="0"/>
              <a:buNone/>
              <a:defRPr sz="24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Prendre en main Docker</a:t>
            </a:r>
          </a:p>
        </p:txBody>
      </p:sp>
      <p:sp>
        <p:nvSpPr>
          <p:cNvPr id="16" name="Rectangle 15"/>
          <p:cNvSpPr/>
          <p:nvPr/>
        </p:nvSpPr>
        <p:spPr>
          <a:xfrm>
            <a:off x="6198000" y="1976758"/>
            <a:ext cx="5784000" cy="3247043"/>
          </a:xfrm>
          <a:prstGeom prst="rect">
            <a:avLst/>
          </a:prstGeom>
        </p:spPr>
        <p:txBody>
          <a:bodyPr wrap="square">
            <a:spAutoFit/>
          </a:bodyPr>
          <a:lstStyle/>
          <a:p>
            <a:pPr marL="342900" lvl="0" indent="-342900">
              <a:spcBef>
                <a:spcPts val="600"/>
              </a:spcBef>
              <a:buFont typeface="+mj-lt"/>
              <a:buAutoNum type="arabicPeriod"/>
            </a:pPr>
            <a:r>
              <a:rPr lang="fr-FR" dirty="0">
                <a:solidFill>
                  <a:srgbClr val="FF7800"/>
                </a:solidFill>
              </a:rPr>
              <a:t>Installation de Docker Desktop ;</a:t>
            </a:r>
          </a:p>
          <a:p>
            <a:pPr marL="342900" lvl="0" indent="-342900">
              <a:spcBef>
                <a:spcPts val="600"/>
              </a:spcBef>
              <a:buFont typeface="+mj-lt"/>
              <a:buAutoNum type="arabicPeriod"/>
            </a:pPr>
            <a:r>
              <a:rPr lang="fr-FR" dirty="0">
                <a:solidFill>
                  <a:schemeClr val="bg1">
                    <a:lumMod val="50000"/>
                  </a:schemeClr>
                </a:solidFill>
              </a:rPr>
              <a:t>Terminologies Docker : images, Containers,</a:t>
            </a:r>
            <a:br>
              <a:rPr lang="fr-FR" dirty="0">
                <a:solidFill>
                  <a:schemeClr val="bg1">
                    <a:lumMod val="50000"/>
                  </a:schemeClr>
                </a:solidFill>
              </a:rPr>
            </a:br>
            <a:r>
              <a:rPr lang="fr-FR" dirty="0">
                <a:solidFill>
                  <a:schemeClr val="bg1">
                    <a:lumMod val="50000"/>
                  </a:schemeClr>
                </a:solidFill>
              </a:rPr>
              <a:t>Docker Hub ;</a:t>
            </a:r>
          </a:p>
          <a:p>
            <a:pPr marL="342900" lvl="0" indent="-342900">
              <a:spcBef>
                <a:spcPts val="600"/>
              </a:spcBef>
              <a:buFont typeface="+mj-lt"/>
              <a:buAutoNum type="arabicPeriod"/>
            </a:pPr>
            <a:r>
              <a:rPr lang="fr-FR" dirty="0">
                <a:solidFill>
                  <a:schemeClr val="bg1">
                    <a:lumMod val="50000"/>
                  </a:schemeClr>
                </a:solidFill>
              </a:rPr>
              <a:t>Création d’un </a:t>
            </a:r>
            <a:r>
              <a:rPr lang="fr-FR" dirty="0" err="1">
                <a:solidFill>
                  <a:schemeClr val="bg1">
                    <a:lumMod val="50000"/>
                  </a:schemeClr>
                </a:solidFill>
              </a:rPr>
              <a:t>Dockerfile</a:t>
            </a:r>
            <a:r>
              <a:rPr lang="fr-FR" dirty="0">
                <a:solidFill>
                  <a:schemeClr val="bg1">
                    <a:lumMod val="50000"/>
                  </a:schemeClr>
                </a:solidFill>
              </a:rPr>
              <a:t> pour une application simple </a:t>
            </a:r>
            <a:r>
              <a:rPr lang="fr-FR" dirty="0" err="1">
                <a:solidFill>
                  <a:schemeClr val="bg1">
                    <a:lumMod val="50000"/>
                  </a:schemeClr>
                </a:solidFill>
              </a:rPr>
              <a:t>node</a:t>
            </a:r>
            <a:r>
              <a:rPr lang="fr-FR" dirty="0">
                <a:solidFill>
                  <a:schemeClr val="bg1">
                    <a:lumMod val="50000"/>
                  </a:schemeClr>
                </a:solidFill>
              </a:rPr>
              <a:t> </a:t>
            </a:r>
            <a:r>
              <a:rPr lang="fr-FR" dirty="0" err="1">
                <a:solidFill>
                  <a:schemeClr val="bg1">
                    <a:lumMod val="50000"/>
                  </a:schemeClr>
                </a:solidFill>
              </a:rPr>
              <a:t>js</a:t>
            </a:r>
            <a:r>
              <a:rPr lang="fr-FR" dirty="0">
                <a:solidFill>
                  <a:schemeClr val="bg1">
                    <a:lumMod val="50000"/>
                  </a:schemeClr>
                </a:solidFill>
              </a:rPr>
              <a:t> ;</a:t>
            </a:r>
          </a:p>
          <a:p>
            <a:pPr marL="342900" lvl="0" indent="-342900">
              <a:spcBef>
                <a:spcPts val="600"/>
              </a:spcBef>
              <a:buFont typeface="+mj-lt"/>
              <a:buAutoNum type="arabicPeriod"/>
            </a:pPr>
            <a:r>
              <a:rPr lang="fr-FR" dirty="0">
                <a:solidFill>
                  <a:schemeClr val="bg1">
                    <a:lumMod val="50000"/>
                  </a:schemeClr>
                </a:solidFill>
              </a:rPr>
              <a:t>Introduction à Docker Compose ;</a:t>
            </a:r>
          </a:p>
          <a:p>
            <a:pPr marL="342900" lvl="0" indent="-342900">
              <a:spcBef>
                <a:spcPts val="600"/>
              </a:spcBef>
              <a:buFont typeface="+mj-lt"/>
              <a:buAutoNum type="arabicPeriod"/>
            </a:pPr>
            <a:r>
              <a:rPr lang="fr-FR" dirty="0">
                <a:solidFill>
                  <a:schemeClr val="bg1">
                    <a:lumMod val="50000"/>
                  </a:schemeClr>
                </a:solidFill>
              </a:rPr>
              <a:t>Gestion de plusieurs images Docker avec docker-compose :</a:t>
            </a:r>
          </a:p>
          <a:p>
            <a:pPr marL="342900" lvl="0" indent="-342900">
              <a:spcBef>
                <a:spcPts val="600"/>
              </a:spcBef>
              <a:buFont typeface="+mj-lt"/>
              <a:buAutoNum type="arabicPeriod"/>
            </a:pPr>
            <a:r>
              <a:rPr lang="fr-FR" dirty="0">
                <a:solidFill>
                  <a:schemeClr val="bg1">
                    <a:lumMod val="50000"/>
                  </a:schemeClr>
                </a:solidFill>
              </a:rPr>
              <a:t>Démarrage et gestion des conteneurs (commandes docker-compose) ;</a:t>
            </a:r>
          </a:p>
        </p:txBody>
      </p:sp>
    </p:spTree>
    <p:extLst>
      <p:ext uri="{BB962C8B-B14F-4D97-AF65-F5344CB8AC3E}">
        <p14:creationId xmlns:p14="http://schemas.microsoft.com/office/powerpoint/2010/main" val="282308766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pic>
        <p:nvPicPr>
          <p:cNvPr id="1242" name="Google Shape;1242;p106"/>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243" name="Google Shape;1243;p106"/>
          <p:cNvGrpSpPr/>
          <p:nvPr/>
        </p:nvGrpSpPr>
        <p:grpSpPr>
          <a:xfrm>
            <a:off x="116234" y="1430218"/>
            <a:ext cx="12070636" cy="5154295"/>
            <a:chOff x="0" y="1464563"/>
            <a:chExt cx="11657457" cy="5154295"/>
          </a:xfrm>
        </p:grpSpPr>
        <p:sp>
          <p:nvSpPr>
            <p:cNvPr id="1244" name="Google Shape;1244;p106"/>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Calibri"/>
                <a:buNone/>
              </a:pPr>
              <a:endParaRPr sz="1600" b="1" i="0" u="none" strike="noStrike" cap="none">
                <a:solidFill>
                  <a:srgbClr val="000000"/>
                </a:solidFill>
                <a:latin typeface="Calibri"/>
                <a:ea typeface="Calibri"/>
                <a:cs typeface="Calibri"/>
                <a:sym typeface="Calibri"/>
              </a:endParaRPr>
            </a:p>
            <a:p>
              <a:pPr marL="265113" marR="0" lvl="0" indent="0" algn="l" rtl="0">
                <a:lnSpc>
                  <a:spcPct val="150000"/>
                </a:lnSpc>
                <a:spcBef>
                  <a:spcPts val="0"/>
                </a:spcBef>
                <a:spcAft>
                  <a:spcPts val="0"/>
                </a:spcAft>
                <a:buClr>
                  <a:schemeClr val="dk1"/>
                </a:buClr>
                <a:buSzPts val="1600"/>
                <a:buFont typeface="Calibri"/>
                <a:buNone/>
              </a:pPr>
              <a:endParaRPr sz="1600" b="1" i="0" u="none" strike="noStrike" cap="none">
                <a:solidFill>
                  <a:srgbClr val="000000"/>
                </a:solidFill>
                <a:latin typeface="Calibri"/>
                <a:ea typeface="Calibri"/>
                <a:cs typeface="Calibri"/>
                <a:sym typeface="Calibri"/>
              </a:endParaRPr>
            </a:p>
            <a:p>
              <a:pPr marL="265113" marR="0" lvl="0" indent="0" algn="l" rtl="0">
                <a:lnSpc>
                  <a:spcPct val="150000"/>
                </a:lnSpc>
                <a:spcBef>
                  <a:spcPts val="0"/>
                </a:spcBef>
                <a:spcAft>
                  <a:spcPts val="0"/>
                </a:spcAft>
                <a:buClr>
                  <a:srgbClr val="000000"/>
                </a:buClr>
                <a:buSzPts val="1600"/>
                <a:buFont typeface="Calibri"/>
                <a:buNone/>
              </a:pPr>
              <a:r>
                <a:rPr lang="fr-FR" sz="1600" b="1" i="0" u="none" strike="noStrike" cap="none">
                  <a:solidFill>
                    <a:srgbClr val="000000"/>
                  </a:solidFill>
                  <a:latin typeface="Calibri"/>
                  <a:ea typeface="Calibri"/>
                  <a:cs typeface="Calibri"/>
                  <a:sym typeface="Calibri"/>
                </a:rPr>
                <a:t>- Docker Desktop </a:t>
              </a:r>
              <a:r>
                <a:rPr lang="fr-FR" sz="1600" b="0" i="0" u="none" strike="noStrike" cap="none">
                  <a:solidFill>
                    <a:srgbClr val="000000"/>
                  </a:solidFill>
                  <a:latin typeface="Calibri"/>
                  <a:ea typeface="Calibri"/>
                  <a:cs typeface="Calibri"/>
                  <a:sym typeface="Calibri"/>
                </a:rPr>
                <a:t>est l’application PC native conçue par Docker pour Windows et Mac. C’est la façon la plus simple d’exécuter, de construire, de déboguer et de tester des applications Dockerisées.</a:t>
              </a:r>
              <a:endParaRPr/>
            </a:p>
            <a:p>
              <a:pPr marL="550863" marR="0" lvl="0" indent="-285749" algn="l" rtl="0">
                <a:lnSpc>
                  <a:spcPct val="150000"/>
                </a:lnSpc>
                <a:spcBef>
                  <a:spcPts val="0"/>
                </a:spcBef>
                <a:spcAft>
                  <a:spcPts val="0"/>
                </a:spcAft>
                <a:buClr>
                  <a:srgbClr val="000000"/>
                </a:buClr>
                <a:buSzPts val="1600"/>
                <a:buFont typeface="Calibri"/>
                <a:buChar char="-"/>
              </a:pPr>
              <a:r>
                <a:rPr lang="fr-FR" sz="1600">
                  <a:solidFill>
                    <a:srgbClr val="000000"/>
                  </a:solidFill>
                  <a:latin typeface="Calibri"/>
                  <a:ea typeface="Calibri"/>
                  <a:cs typeface="Calibri"/>
                  <a:sym typeface="Calibri"/>
                </a:rPr>
                <a:t>Le fichier d’installation de Docker Desktop pour windows est à télécharger depuis le site officiel de Docker : </a:t>
              </a:r>
              <a:r>
                <a:rPr lang="fr-FR" sz="16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https://docs.docker.com/desktop/install/windows-install/</a:t>
              </a:r>
              <a:endParaRPr sz="1600" b="0" i="0" u="none" strike="noStrike" cap="none">
                <a:solidFill>
                  <a:srgbClr val="000000"/>
                </a:solidFill>
                <a:latin typeface="Calibri"/>
                <a:ea typeface="Calibri"/>
                <a:cs typeface="Calibri"/>
                <a:sym typeface="Calibri"/>
              </a:endParaRPr>
            </a:p>
            <a:p>
              <a:pPr marL="550863" marR="0" lvl="0" indent="-285749" algn="l" rtl="0">
                <a:lnSpc>
                  <a:spcPct val="150000"/>
                </a:lnSpc>
                <a:spcBef>
                  <a:spcPts val="0"/>
                </a:spcBef>
                <a:spcAft>
                  <a:spcPts val="0"/>
                </a:spcAft>
                <a:buClr>
                  <a:srgbClr val="000000"/>
                </a:buClr>
                <a:buSzPts val="1600"/>
                <a:buFont typeface="Calibri"/>
                <a:buChar char="-"/>
              </a:pPr>
              <a:r>
                <a:rPr lang="fr-FR" sz="1600" b="0" i="0" u="none" strike="noStrike" cap="none">
                  <a:solidFill>
                    <a:srgbClr val="000000"/>
                  </a:solidFill>
                  <a:latin typeface="Calibri"/>
                  <a:ea typeface="Calibri"/>
                  <a:cs typeface="Calibri"/>
                  <a:sym typeface="Calibri"/>
                </a:rPr>
                <a:t>Sur le même site</a:t>
              </a:r>
              <a:r>
                <a:rPr lang="fr-FR" sz="1600">
                  <a:solidFill>
                    <a:srgbClr val="000000"/>
                  </a:solidFill>
                  <a:latin typeface="Calibri"/>
                  <a:ea typeface="Calibri"/>
                  <a:cs typeface="Calibri"/>
                  <a:sym typeface="Calibri"/>
                </a:rPr>
                <a:t>, on peut vérifier les différents prérequis système nécessaires au bon fonctionnement de Docker Desktop.</a:t>
              </a:r>
              <a:endParaRPr/>
            </a:p>
            <a:p>
              <a:pPr marL="265113" marR="0" lvl="0" indent="0" algn="l" rtl="0">
                <a:lnSpc>
                  <a:spcPct val="100000"/>
                </a:lnSpc>
                <a:spcBef>
                  <a:spcPts val="0"/>
                </a:spcBef>
                <a:spcAft>
                  <a:spcPts val="0"/>
                </a:spcAft>
                <a:buNone/>
              </a:pPr>
              <a:endParaRPr sz="1600" b="0" i="0" u="none" strike="noStrike" cap="none">
                <a:solidFill>
                  <a:srgbClr val="000000"/>
                </a:solidFill>
                <a:latin typeface="Calibri"/>
                <a:ea typeface="Calibri"/>
                <a:cs typeface="Calibri"/>
                <a:sym typeface="Calibri"/>
              </a:endParaRPr>
            </a:p>
            <a:p>
              <a:pPr marL="265113" marR="0" lvl="0" indent="0" algn="l" rtl="0">
                <a:lnSpc>
                  <a:spcPct val="100000"/>
                </a:lnSpc>
                <a:spcBef>
                  <a:spcPts val="0"/>
                </a:spcBef>
                <a:spcAft>
                  <a:spcPts val="0"/>
                </a:spcAft>
                <a:buClr>
                  <a:schemeClr val="dk1"/>
                </a:buClr>
                <a:buSzPts val="1600"/>
                <a:buFont typeface="Calibri"/>
                <a:buNone/>
              </a:pPr>
              <a:endParaRPr sz="1600" b="0" i="0" u="none" strike="noStrike" cap="none">
                <a:solidFill>
                  <a:srgbClr val="000000"/>
                </a:solidFill>
                <a:latin typeface="Calibri"/>
                <a:ea typeface="Calibri"/>
                <a:cs typeface="Calibri"/>
                <a:sym typeface="Calibri"/>
              </a:endParaRPr>
            </a:p>
          </p:txBody>
        </p:sp>
        <p:sp>
          <p:nvSpPr>
            <p:cNvPr id="1245" name="Google Shape;1245;p106"/>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246" name="Google Shape;1246;p106"/>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247" name="Google Shape;1247;p106"/>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248" name="Google Shape;1248;p106"/>
          <p:cNvPicPr preferRelativeResize="0"/>
          <p:nvPr/>
        </p:nvPicPr>
        <p:blipFill rotWithShape="1">
          <a:blip r:embed="rId5">
            <a:alphaModFix/>
          </a:blip>
          <a:srcRect/>
          <a:stretch/>
        </p:blipFill>
        <p:spPr>
          <a:xfrm>
            <a:off x="9963911" y="344424"/>
            <a:ext cx="658368" cy="652272"/>
          </a:xfrm>
          <a:prstGeom prst="rect">
            <a:avLst/>
          </a:prstGeom>
          <a:noFill/>
          <a:ln>
            <a:noFill/>
          </a:ln>
        </p:spPr>
      </p:pic>
      <p:sp>
        <p:nvSpPr>
          <p:cNvPr id="1250" name="Google Shape;1250;p106"/>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206</a:t>
            </a:fld>
            <a:endParaRPr sz="1000" b="0" i="0" u="none" strike="noStrike" cap="none">
              <a:solidFill>
                <a:srgbClr val="000000"/>
              </a:solidFill>
              <a:latin typeface="Calibri"/>
              <a:ea typeface="Calibri"/>
              <a:cs typeface="Calibri"/>
              <a:sym typeface="Calibri"/>
            </a:endParaRPr>
          </a:p>
        </p:txBody>
      </p:sp>
      <p:sp>
        <p:nvSpPr>
          <p:cNvPr id="1251" name="Google Shape;1251;p106"/>
          <p:cNvSpPr txBox="1"/>
          <p:nvPr/>
        </p:nvSpPr>
        <p:spPr>
          <a:xfrm>
            <a:off x="142671" y="388126"/>
            <a:ext cx="62080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548135"/>
                </a:solidFill>
                <a:latin typeface="Calibri"/>
                <a:ea typeface="Calibri"/>
                <a:cs typeface="Calibri"/>
                <a:sym typeface="Calibri"/>
              </a:rPr>
              <a:t>Prendre en main Docker</a:t>
            </a:r>
            <a:endParaRPr/>
          </a:p>
          <a:p>
            <a:pPr marL="0" marR="0" lvl="0" indent="0" algn="l" rtl="0">
              <a:spcBef>
                <a:spcPts val="0"/>
              </a:spcBef>
              <a:spcAft>
                <a:spcPts val="0"/>
              </a:spcAft>
              <a:buNone/>
            </a:pPr>
            <a:r>
              <a:rPr lang="fr-FR" sz="1800" i="1">
                <a:solidFill>
                  <a:srgbClr val="548135"/>
                </a:solidFill>
                <a:latin typeface="Calibri"/>
                <a:ea typeface="Calibri"/>
                <a:cs typeface="Calibri"/>
                <a:sym typeface="Calibri"/>
              </a:rPr>
              <a:t>Installation de Docker Desktop ;</a:t>
            </a:r>
            <a:endParaRPr/>
          </a:p>
          <a:p>
            <a:pPr marL="0" marR="0" lvl="0" indent="0" algn="l" rtl="0">
              <a:spcBef>
                <a:spcPts val="0"/>
              </a:spcBef>
              <a:spcAft>
                <a:spcPts val="0"/>
              </a:spcAft>
              <a:buNone/>
            </a:pPr>
            <a:endParaRPr sz="1800" i="1">
              <a:solidFill>
                <a:srgbClr val="548135"/>
              </a:solidFill>
              <a:latin typeface="Calibri"/>
              <a:ea typeface="Calibri"/>
              <a:cs typeface="Calibri"/>
              <a:sym typeface="Calibri"/>
            </a:endParaRPr>
          </a:p>
        </p:txBody>
      </p:sp>
      <p:sp>
        <p:nvSpPr>
          <p:cNvPr id="1252" name="Google Shape;1252;p106"/>
          <p:cNvSpPr txBox="1"/>
          <p:nvPr/>
        </p:nvSpPr>
        <p:spPr>
          <a:xfrm>
            <a:off x="878595" y="1560312"/>
            <a:ext cx="60978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548135"/>
                </a:solidFill>
                <a:latin typeface="Calibri"/>
                <a:ea typeface="Calibri"/>
                <a:cs typeface="Calibri"/>
                <a:sym typeface="Calibri"/>
              </a:rPr>
              <a:t>Installation de Docker Desktop :</a:t>
            </a:r>
            <a:endParaRPr/>
          </a:p>
        </p:txBody>
      </p:sp>
      <p:pic>
        <p:nvPicPr>
          <p:cNvPr id="1253" name="Google Shape;1253;p106"/>
          <p:cNvPicPr preferRelativeResize="0"/>
          <p:nvPr/>
        </p:nvPicPr>
        <p:blipFill rotWithShape="1">
          <a:blip r:embed="rId6">
            <a:alphaModFix/>
          </a:blip>
          <a:srcRect/>
          <a:stretch/>
        </p:blipFill>
        <p:spPr>
          <a:xfrm>
            <a:off x="909553" y="4029672"/>
            <a:ext cx="3013177" cy="2086483"/>
          </a:xfrm>
          <a:prstGeom prst="rect">
            <a:avLst/>
          </a:prstGeom>
          <a:noFill/>
          <a:ln>
            <a:noFill/>
          </a:ln>
        </p:spPr>
      </p:pic>
      <p:pic>
        <p:nvPicPr>
          <p:cNvPr id="1254" name="Google Shape;1254;p106"/>
          <p:cNvPicPr preferRelativeResize="0"/>
          <p:nvPr/>
        </p:nvPicPr>
        <p:blipFill rotWithShape="1">
          <a:blip r:embed="rId7">
            <a:alphaModFix/>
          </a:blip>
          <a:srcRect/>
          <a:stretch/>
        </p:blipFill>
        <p:spPr>
          <a:xfrm>
            <a:off x="4632774" y="4012165"/>
            <a:ext cx="3066641" cy="2123504"/>
          </a:xfrm>
          <a:prstGeom prst="rect">
            <a:avLst/>
          </a:prstGeom>
          <a:noFill/>
          <a:ln>
            <a:noFill/>
          </a:ln>
        </p:spPr>
      </p:pic>
      <p:sp>
        <p:nvSpPr>
          <p:cNvPr id="1255" name="Google Shape;1255;p106"/>
          <p:cNvSpPr/>
          <p:nvPr/>
        </p:nvSpPr>
        <p:spPr>
          <a:xfrm>
            <a:off x="4067026" y="4928357"/>
            <a:ext cx="421452" cy="242167"/>
          </a:xfrm>
          <a:prstGeom prst="rightArrow">
            <a:avLst>
              <a:gd name="adj1" fmla="val 50000"/>
              <a:gd name="adj2" fmla="val 50000"/>
            </a:avLst>
          </a:prstGeom>
          <a:solidFill>
            <a:srgbClr val="E1EFD8"/>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6" name="Google Shape;1256;p106"/>
          <p:cNvSpPr/>
          <p:nvPr/>
        </p:nvSpPr>
        <p:spPr>
          <a:xfrm>
            <a:off x="7926429" y="4904250"/>
            <a:ext cx="421452" cy="242167"/>
          </a:xfrm>
          <a:prstGeom prst="rightArrow">
            <a:avLst>
              <a:gd name="adj1" fmla="val 50000"/>
              <a:gd name="adj2" fmla="val 50000"/>
            </a:avLst>
          </a:prstGeom>
          <a:solidFill>
            <a:srgbClr val="E1EFD8"/>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57" name="Google Shape;1257;p106"/>
          <p:cNvPicPr preferRelativeResize="0"/>
          <p:nvPr/>
        </p:nvPicPr>
        <p:blipFill rotWithShape="1">
          <a:blip r:embed="rId8">
            <a:alphaModFix/>
          </a:blip>
          <a:srcRect/>
          <a:stretch/>
        </p:blipFill>
        <p:spPr>
          <a:xfrm>
            <a:off x="8562219" y="4014075"/>
            <a:ext cx="3270522" cy="2264683"/>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pic>
        <p:nvPicPr>
          <p:cNvPr id="1263" name="Google Shape;1263;p107"/>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264" name="Google Shape;1264;p107"/>
          <p:cNvGrpSpPr/>
          <p:nvPr/>
        </p:nvGrpSpPr>
        <p:grpSpPr>
          <a:xfrm>
            <a:off x="116234" y="1430218"/>
            <a:ext cx="12070636" cy="5154295"/>
            <a:chOff x="0" y="1464563"/>
            <a:chExt cx="11657457" cy="5154295"/>
          </a:xfrm>
        </p:grpSpPr>
        <p:sp>
          <p:nvSpPr>
            <p:cNvPr id="1265" name="Google Shape;1265;p107"/>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Calibri"/>
                <a:buNone/>
              </a:pPr>
              <a:endParaRPr sz="16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endParaRPr sz="1600" b="1">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endParaRPr sz="16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endParaRPr sz="1600" b="1">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endParaRPr sz="1600" b="1">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endParaRPr sz="1600" b="1">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endParaRPr sz="1600" b="1">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endParaRPr sz="1600" b="1">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endParaRPr sz="1600" b="1">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endParaRPr sz="1600" b="1">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endParaRPr sz="1600" b="1">
                <a:solidFill>
                  <a:srgbClr val="000000"/>
                </a:solidFill>
                <a:latin typeface="Calibri"/>
                <a:ea typeface="Calibri"/>
                <a:cs typeface="Calibri"/>
                <a:sym typeface="Calibri"/>
              </a:endParaRPr>
            </a:p>
            <a:p>
              <a:pPr marL="265113" marR="0" lvl="0" indent="0" algn="l" rtl="0">
                <a:lnSpc>
                  <a:spcPct val="100000"/>
                </a:lnSpc>
                <a:spcBef>
                  <a:spcPts val="0"/>
                </a:spcBef>
                <a:spcAft>
                  <a:spcPts val="0"/>
                </a:spcAft>
                <a:buClr>
                  <a:schemeClr val="dk1"/>
                </a:buClr>
                <a:buSzPts val="1600"/>
                <a:buFont typeface="Calibri"/>
                <a:buNone/>
              </a:pPr>
              <a:endParaRPr sz="1600" b="0" i="0" u="none" strike="noStrike" cap="none">
                <a:solidFill>
                  <a:srgbClr val="000000"/>
                </a:solidFill>
                <a:latin typeface="Calibri"/>
                <a:ea typeface="Calibri"/>
                <a:cs typeface="Calibri"/>
                <a:sym typeface="Calibri"/>
              </a:endParaRPr>
            </a:p>
          </p:txBody>
        </p:sp>
        <p:sp>
          <p:nvSpPr>
            <p:cNvPr id="1266" name="Google Shape;1266;p107"/>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267" name="Google Shape;1267;p107"/>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268" name="Google Shape;1268;p107"/>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269" name="Google Shape;1269;p107"/>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271" name="Google Shape;1271;p107"/>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207</a:t>
            </a:fld>
            <a:endParaRPr sz="1000" b="0" i="0" u="none" strike="noStrike" cap="none">
              <a:solidFill>
                <a:srgbClr val="000000"/>
              </a:solidFill>
              <a:latin typeface="Calibri"/>
              <a:ea typeface="Calibri"/>
              <a:cs typeface="Calibri"/>
              <a:sym typeface="Calibri"/>
            </a:endParaRPr>
          </a:p>
        </p:txBody>
      </p:sp>
      <p:sp>
        <p:nvSpPr>
          <p:cNvPr id="1272" name="Google Shape;1272;p107"/>
          <p:cNvSpPr txBox="1"/>
          <p:nvPr/>
        </p:nvSpPr>
        <p:spPr>
          <a:xfrm>
            <a:off x="142671" y="388126"/>
            <a:ext cx="62080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548135"/>
                </a:solidFill>
                <a:latin typeface="Calibri"/>
                <a:ea typeface="Calibri"/>
                <a:cs typeface="Calibri"/>
                <a:sym typeface="Calibri"/>
              </a:rPr>
              <a:t>Prendre en main Docker</a:t>
            </a:r>
            <a:endParaRPr/>
          </a:p>
          <a:p>
            <a:pPr marL="0" marR="0" lvl="0" indent="0" algn="l" rtl="0">
              <a:spcBef>
                <a:spcPts val="0"/>
              </a:spcBef>
              <a:spcAft>
                <a:spcPts val="0"/>
              </a:spcAft>
              <a:buNone/>
            </a:pPr>
            <a:r>
              <a:rPr lang="fr-FR" sz="1800" i="1">
                <a:solidFill>
                  <a:srgbClr val="548135"/>
                </a:solidFill>
                <a:latin typeface="Calibri"/>
                <a:ea typeface="Calibri"/>
                <a:cs typeface="Calibri"/>
                <a:sym typeface="Calibri"/>
              </a:rPr>
              <a:t>Installation de Docker Desktop ;</a:t>
            </a:r>
            <a:endParaRPr/>
          </a:p>
          <a:p>
            <a:pPr marL="0" marR="0" lvl="0" indent="0" algn="l" rtl="0">
              <a:spcBef>
                <a:spcPts val="0"/>
              </a:spcBef>
              <a:spcAft>
                <a:spcPts val="0"/>
              </a:spcAft>
              <a:buNone/>
            </a:pPr>
            <a:endParaRPr sz="1800" i="1">
              <a:solidFill>
                <a:srgbClr val="548135"/>
              </a:solidFill>
              <a:latin typeface="Calibri"/>
              <a:ea typeface="Calibri"/>
              <a:cs typeface="Calibri"/>
              <a:sym typeface="Calibri"/>
            </a:endParaRPr>
          </a:p>
        </p:txBody>
      </p:sp>
      <p:sp>
        <p:nvSpPr>
          <p:cNvPr id="1273" name="Google Shape;1273;p107"/>
          <p:cNvSpPr txBox="1"/>
          <p:nvPr/>
        </p:nvSpPr>
        <p:spPr>
          <a:xfrm>
            <a:off x="878595" y="1560312"/>
            <a:ext cx="60978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548135"/>
                </a:solidFill>
                <a:latin typeface="Calibri"/>
                <a:ea typeface="Calibri"/>
                <a:cs typeface="Calibri"/>
                <a:sym typeface="Calibri"/>
              </a:rPr>
              <a:t>Installation de Docker Desktop :</a:t>
            </a:r>
            <a:endParaRPr/>
          </a:p>
        </p:txBody>
      </p:sp>
      <p:pic>
        <p:nvPicPr>
          <p:cNvPr id="1274" name="Google Shape;1274;p107"/>
          <p:cNvPicPr preferRelativeResize="0"/>
          <p:nvPr/>
        </p:nvPicPr>
        <p:blipFill rotWithShape="1">
          <a:blip r:embed="rId5">
            <a:alphaModFix/>
          </a:blip>
          <a:srcRect/>
          <a:stretch/>
        </p:blipFill>
        <p:spPr>
          <a:xfrm>
            <a:off x="4186410" y="1650358"/>
            <a:ext cx="4214011" cy="2480434"/>
          </a:xfrm>
          <a:prstGeom prst="rect">
            <a:avLst/>
          </a:prstGeom>
          <a:noFill/>
          <a:ln>
            <a:noFill/>
          </a:ln>
        </p:spPr>
      </p:pic>
      <p:pic>
        <p:nvPicPr>
          <p:cNvPr id="1275" name="Google Shape;1275;p107"/>
          <p:cNvPicPr preferRelativeResize="0"/>
          <p:nvPr/>
        </p:nvPicPr>
        <p:blipFill rotWithShape="1">
          <a:blip r:embed="rId6">
            <a:alphaModFix/>
          </a:blip>
          <a:srcRect/>
          <a:stretch/>
        </p:blipFill>
        <p:spPr>
          <a:xfrm>
            <a:off x="8614600" y="2884296"/>
            <a:ext cx="3461166" cy="3629280"/>
          </a:xfrm>
          <a:prstGeom prst="rect">
            <a:avLst/>
          </a:prstGeom>
          <a:noFill/>
          <a:ln>
            <a:noFill/>
          </a:ln>
        </p:spPr>
      </p:pic>
      <p:sp>
        <p:nvSpPr>
          <p:cNvPr id="1276" name="Google Shape;1276;p107"/>
          <p:cNvSpPr txBox="1"/>
          <p:nvPr/>
        </p:nvSpPr>
        <p:spPr>
          <a:xfrm>
            <a:off x="603969" y="4427344"/>
            <a:ext cx="7326425" cy="1077218"/>
          </a:xfrm>
          <a:prstGeom prst="rect">
            <a:avLst/>
          </a:prstGeom>
          <a:noFill/>
          <a:ln>
            <a:noFill/>
          </a:ln>
        </p:spPr>
        <p:txBody>
          <a:bodyPr spcFirstLastPara="1" wrap="square" lIns="91425" tIns="45700" rIns="91425" bIns="45700" anchor="t" anchorCtr="0">
            <a:spAutoFit/>
          </a:bodyPr>
          <a:lstStyle/>
          <a:p>
            <a:pPr marL="265113" marR="0" lvl="0" indent="0" algn="just" rtl="0">
              <a:lnSpc>
                <a:spcPct val="100000"/>
              </a:lnSpc>
              <a:spcBef>
                <a:spcPts val="0"/>
              </a:spcBef>
              <a:spcAft>
                <a:spcPts val="0"/>
              </a:spcAft>
              <a:buClr>
                <a:srgbClr val="000000"/>
              </a:buClr>
              <a:buSzPts val="1600"/>
              <a:buFont typeface="Calibri"/>
              <a:buNone/>
            </a:pPr>
            <a:r>
              <a:rPr lang="fr-FR" sz="1600" i="0" u="none" strike="noStrike" cap="none">
                <a:solidFill>
                  <a:srgbClr val="000000"/>
                </a:solidFill>
                <a:latin typeface="Calibri"/>
                <a:ea typeface="Calibri"/>
                <a:cs typeface="Calibri"/>
                <a:sym typeface="Calibri"/>
              </a:rPr>
              <a:t>Après avoir installé et démarré Docker Desktop, on peut afficher les différentes informations concernant la version Docker installée en exécutant la commande (sous l’invite de commande) : </a:t>
            </a:r>
            <a:r>
              <a:rPr lang="fr-FR" sz="1600" b="1" i="0" u="none" strike="noStrike" cap="none">
                <a:solidFill>
                  <a:srgbClr val="000000"/>
                </a:solidFill>
                <a:latin typeface="Calibri"/>
                <a:ea typeface="Calibri"/>
                <a:cs typeface="Calibri"/>
                <a:sym typeface="Calibri"/>
              </a:rPr>
              <a:t>docker version  </a:t>
            </a:r>
            <a:endParaRPr/>
          </a:p>
          <a:p>
            <a:pPr marL="0" marR="0" lvl="0" indent="0" algn="just" rtl="0">
              <a:spcBef>
                <a:spcPts val="0"/>
              </a:spcBef>
              <a:spcAft>
                <a:spcPts val="0"/>
              </a:spcAft>
              <a:buNone/>
            </a:pPr>
            <a:endParaRPr sz="1600">
              <a:solidFill>
                <a:schemeClr val="dk1"/>
              </a:solidFill>
              <a:latin typeface="Calibri"/>
              <a:ea typeface="Calibri"/>
              <a:cs typeface="Calibri"/>
              <a:sym typeface="Calibri"/>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108"/>
          <p:cNvSpPr txBo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842"/>
              </a:buClr>
              <a:buSzPts val="2800"/>
              <a:buFont typeface="Arial"/>
              <a:buNone/>
            </a:pPr>
            <a:r>
              <a:rPr lang="fr-FR" sz="2800" b="1" u="none">
                <a:solidFill>
                  <a:srgbClr val="007842"/>
                </a:solidFill>
                <a:latin typeface="Calibri"/>
                <a:ea typeface="Calibri"/>
                <a:cs typeface="Calibri"/>
                <a:sym typeface="Calibri"/>
              </a:rPr>
              <a:t>CHAPITRE 2</a:t>
            </a:r>
            <a:endParaRPr/>
          </a:p>
        </p:txBody>
      </p:sp>
      <p:sp>
        <p:nvSpPr>
          <p:cNvPr id="1282" name="Google Shape;1282;p108"/>
          <p:cNvSpPr txBox="1"/>
          <p:nvPr/>
        </p:nvSpPr>
        <p:spPr>
          <a:xfrm>
            <a:off x="6300000" y="1089893"/>
            <a:ext cx="5580000" cy="90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842"/>
              </a:buClr>
              <a:buSzPts val="2400"/>
              <a:buFont typeface="Arial"/>
              <a:buNone/>
            </a:pPr>
            <a:r>
              <a:rPr lang="fr-FR" sz="2400" b="1" u="none">
                <a:solidFill>
                  <a:srgbClr val="007842"/>
                </a:solidFill>
                <a:latin typeface="Calibri"/>
                <a:ea typeface="Calibri"/>
                <a:cs typeface="Calibri"/>
                <a:sym typeface="Calibri"/>
              </a:rPr>
              <a:t>Prendre en main Docker</a:t>
            </a:r>
            <a:endParaRPr/>
          </a:p>
        </p:txBody>
      </p:sp>
      <p:sp>
        <p:nvSpPr>
          <p:cNvPr id="1283" name="Google Shape;1283;p108"/>
          <p:cNvSpPr/>
          <p:nvPr/>
        </p:nvSpPr>
        <p:spPr>
          <a:xfrm>
            <a:off x="6198000" y="1976758"/>
            <a:ext cx="5784000" cy="324704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7F7F7F"/>
              </a:buClr>
              <a:buSzPts val="1800"/>
              <a:buFont typeface="Calibri"/>
              <a:buAutoNum type="arabicPeriod"/>
            </a:pPr>
            <a:r>
              <a:rPr lang="fr-FR" sz="1800">
                <a:solidFill>
                  <a:srgbClr val="7F7F7F"/>
                </a:solidFill>
                <a:latin typeface="Calibri"/>
                <a:ea typeface="Calibri"/>
                <a:cs typeface="Calibri"/>
                <a:sym typeface="Calibri"/>
              </a:rPr>
              <a:t>Installation de Docker Desktop ;</a:t>
            </a:r>
            <a:endParaRPr/>
          </a:p>
          <a:p>
            <a:pPr marL="342900" marR="0" lvl="0" indent="-342900" algn="l" rtl="0">
              <a:spcBef>
                <a:spcPts val="600"/>
              </a:spcBef>
              <a:spcAft>
                <a:spcPts val="0"/>
              </a:spcAft>
              <a:buClr>
                <a:srgbClr val="FF7800"/>
              </a:buClr>
              <a:buSzPts val="1800"/>
              <a:buFont typeface="Calibri"/>
              <a:buAutoNum type="arabicPeriod"/>
            </a:pPr>
            <a:r>
              <a:rPr lang="fr-FR" sz="1800">
                <a:solidFill>
                  <a:srgbClr val="FF7800"/>
                </a:solidFill>
                <a:latin typeface="Calibri"/>
                <a:ea typeface="Calibri"/>
                <a:cs typeface="Calibri"/>
                <a:sym typeface="Calibri"/>
              </a:rPr>
              <a:t>Terminologies Docker : images, Containers,</a:t>
            </a:r>
            <a:br>
              <a:rPr lang="fr-FR" sz="1800">
                <a:solidFill>
                  <a:srgbClr val="FF7800"/>
                </a:solidFill>
                <a:latin typeface="Calibri"/>
                <a:ea typeface="Calibri"/>
                <a:cs typeface="Calibri"/>
                <a:sym typeface="Calibri"/>
              </a:rPr>
            </a:br>
            <a:r>
              <a:rPr lang="fr-FR" sz="1800">
                <a:solidFill>
                  <a:srgbClr val="FF7800"/>
                </a:solidFill>
                <a:latin typeface="Calibri"/>
                <a:ea typeface="Calibri"/>
                <a:cs typeface="Calibri"/>
                <a:sym typeface="Calibri"/>
              </a:rPr>
              <a:t>Docker Hub ;</a:t>
            </a:r>
            <a:endParaRPr/>
          </a:p>
          <a:p>
            <a:pPr marL="342900" marR="0" lvl="0" indent="-342900" algn="l" rtl="0">
              <a:spcBef>
                <a:spcPts val="600"/>
              </a:spcBef>
              <a:spcAft>
                <a:spcPts val="0"/>
              </a:spcAft>
              <a:buClr>
                <a:srgbClr val="7F7F7F"/>
              </a:buClr>
              <a:buSzPts val="1800"/>
              <a:buFont typeface="Calibri"/>
              <a:buAutoNum type="arabicPeriod"/>
            </a:pPr>
            <a:r>
              <a:rPr lang="fr-FR" sz="1800">
                <a:solidFill>
                  <a:srgbClr val="7F7F7F"/>
                </a:solidFill>
                <a:latin typeface="Calibri"/>
                <a:ea typeface="Calibri"/>
                <a:cs typeface="Calibri"/>
                <a:sym typeface="Calibri"/>
              </a:rPr>
              <a:t>Création d’un Dockerfile pour une application simple node js ;</a:t>
            </a:r>
            <a:endParaRPr/>
          </a:p>
          <a:p>
            <a:pPr marL="342900" marR="0" lvl="0" indent="-342900" algn="l" rtl="0">
              <a:spcBef>
                <a:spcPts val="600"/>
              </a:spcBef>
              <a:spcAft>
                <a:spcPts val="0"/>
              </a:spcAft>
              <a:buClr>
                <a:srgbClr val="7F7F7F"/>
              </a:buClr>
              <a:buSzPts val="1800"/>
              <a:buFont typeface="Calibri"/>
              <a:buAutoNum type="arabicPeriod"/>
            </a:pPr>
            <a:r>
              <a:rPr lang="fr-FR" sz="1800">
                <a:solidFill>
                  <a:srgbClr val="7F7F7F"/>
                </a:solidFill>
                <a:latin typeface="Calibri"/>
                <a:ea typeface="Calibri"/>
                <a:cs typeface="Calibri"/>
                <a:sym typeface="Calibri"/>
              </a:rPr>
              <a:t>Introduction à Docker Compose ;</a:t>
            </a:r>
            <a:endParaRPr/>
          </a:p>
          <a:p>
            <a:pPr marL="342900" marR="0" lvl="0" indent="-342900" algn="l" rtl="0">
              <a:spcBef>
                <a:spcPts val="600"/>
              </a:spcBef>
              <a:spcAft>
                <a:spcPts val="0"/>
              </a:spcAft>
              <a:buClr>
                <a:srgbClr val="7F7F7F"/>
              </a:buClr>
              <a:buSzPts val="1800"/>
              <a:buFont typeface="Calibri"/>
              <a:buAutoNum type="arabicPeriod"/>
            </a:pPr>
            <a:r>
              <a:rPr lang="fr-FR" sz="1800">
                <a:solidFill>
                  <a:srgbClr val="7F7F7F"/>
                </a:solidFill>
                <a:latin typeface="Calibri"/>
                <a:ea typeface="Calibri"/>
                <a:cs typeface="Calibri"/>
                <a:sym typeface="Calibri"/>
              </a:rPr>
              <a:t>Gestion de plusieurs images Docker avec docker-compose :</a:t>
            </a:r>
            <a:endParaRPr/>
          </a:p>
          <a:p>
            <a:pPr marL="342900" marR="0" lvl="0" indent="-342900" algn="l" rtl="0">
              <a:spcBef>
                <a:spcPts val="600"/>
              </a:spcBef>
              <a:spcAft>
                <a:spcPts val="0"/>
              </a:spcAft>
              <a:buClr>
                <a:srgbClr val="7F7F7F"/>
              </a:buClr>
              <a:buSzPts val="1800"/>
              <a:buFont typeface="Calibri"/>
              <a:buAutoNum type="arabicPeriod"/>
            </a:pPr>
            <a:r>
              <a:rPr lang="fr-FR" sz="1800">
                <a:solidFill>
                  <a:srgbClr val="7F7F7F"/>
                </a:solidFill>
                <a:latin typeface="Calibri"/>
                <a:ea typeface="Calibri"/>
                <a:cs typeface="Calibri"/>
                <a:sym typeface="Calibri"/>
              </a:rPr>
              <a:t>Démarrage et gestion des conteneurs (commandes docker-compose) ;</a:t>
            </a:r>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pic>
        <p:nvPicPr>
          <p:cNvPr id="1289" name="Google Shape;1289;p109"/>
          <p:cNvPicPr preferRelativeResize="0"/>
          <p:nvPr/>
        </p:nvPicPr>
        <p:blipFill rotWithShape="1">
          <a:blip r:embed="rId3">
            <a:alphaModFix/>
          </a:blip>
          <a:srcRect/>
          <a:stretch/>
        </p:blipFill>
        <p:spPr>
          <a:xfrm>
            <a:off x="-63246" y="8891"/>
            <a:ext cx="12191999" cy="6849109"/>
          </a:xfrm>
          <a:prstGeom prst="rect">
            <a:avLst/>
          </a:prstGeom>
          <a:noFill/>
          <a:ln>
            <a:noFill/>
          </a:ln>
        </p:spPr>
      </p:pic>
      <p:grpSp>
        <p:nvGrpSpPr>
          <p:cNvPr id="1290" name="Google Shape;1290;p109"/>
          <p:cNvGrpSpPr/>
          <p:nvPr/>
        </p:nvGrpSpPr>
        <p:grpSpPr>
          <a:xfrm>
            <a:off x="58117" y="1434980"/>
            <a:ext cx="12070636" cy="5154295"/>
            <a:chOff x="0" y="1464563"/>
            <a:chExt cx="11657457" cy="5154295"/>
          </a:xfrm>
        </p:grpSpPr>
        <p:sp>
          <p:nvSpPr>
            <p:cNvPr id="1291" name="Google Shape;1291;p109"/>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292" name="Google Shape;1292;p109"/>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293" name="Google Shape;1293;p109"/>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294" name="Google Shape;1294;p109"/>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295" name="Google Shape;1295;p109"/>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297" name="Google Shape;1297;p109"/>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209</a:t>
            </a:fld>
            <a:endParaRPr sz="1000" b="0" i="0" u="none" strike="noStrike" cap="none">
              <a:solidFill>
                <a:srgbClr val="000000"/>
              </a:solidFill>
              <a:latin typeface="Calibri"/>
              <a:ea typeface="Calibri"/>
              <a:cs typeface="Calibri"/>
              <a:sym typeface="Calibri"/>
            </a:endParaRPr>
          </a:p>
        </p:txBody>
      </p:sp>
      <p:sp>
        <p:nvSpPr>
          <p:cNvPr id="1298" name="Google Shape;1298;p109"/>
          <p:cNvSpPr txBox="1"/>
          <p:nvPr/>
        </p:nvSpPr>
        <p:spPr>
          <a:xfrm>
            <a:off x="142671" y="388126"/>
            <a:ext cx="44513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548135"/>
                </a:solidFill>
                <a:latin typeface="Calibri"/>
                <a:ea typeface="Calibri"/>
                <a:cs typeface="Calibri"/>
                <a:sym typeface="Calibri"/>
              </a:rPr>
              <a:t>Prendre en main Docker</a:t>
            </a:r>
            <a:endParaRPr/>
          </a:p>
          <a:p>
            <a:pPr marL="0" marR="0" lvl="0" indent="0" algn="l" rtl="0">
              <a:spcBef>
                <a:spcPts val="0"/>
              </a:spcBef>
              <a:spcAft>
                <a:spcPts val="0"/>
              </a:spcAft>
              <a:buNone/>
            </a:pPr>
            <a:r>
              <a:rPr lang="fr-FR" sz="1800" i="1">
                <a:solidFill>
                  <a:srgbClr val="548135"/>
                </a:solidFill>
                <a:latin typeface="Calibri"/>
                <a:ea typeface="Calibri"/>
                <a:cs typeface="Calibri"/>
                <a:sym typeface="Calibri"/>
              </a:rPr>
              <a:t>Terminologies Docker</a:t>
            </a:r>
            <a:endParaRPr/>
          </a:p>
        </p:txBody>
      </p:sp>
      <p:sp>
        <p:nvSpPr>
          <p:cNvPr id="1299" name="Google Shape;1299;p109"/>
          <p:cNvSpPr txBox="1"/>
          <p:nvPr/>
        </p:nvSpPr>
        <p:spPr>
          <a:xfrm>
            <a:off x="878595" y="1560312"/>
            <a:ext cx="60978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548135"/>
                </a:solidFill>
                <a:latin typeface="Calibri"/>
                <a:ea typeface="Calibri"/>
                <a:cs typeface="Calibri"/>
                <a:sym typeface="Calibri"/>
              </a:rPr>
              <a:t>Terminologies Docker</a:t>
            </a:r>
            <a:endParaRPr/>
          </a:p>
        </p:txBody>
      </p:sp>
      <p:pic>
        <p:nvPicPr>
          <p:cNvPr id="1300" name="Google Shape;1300;p109" descr="What Is Docker? A Beginner's Guide | JFrog"/>
          <p:cNvPicPr preferRelativeResize="0"/>
          <p:nvPr/>
        </p:nvPicPr>
        <p:blipFill rotWithShape="1">
          <a:blip r:embed="rId5">
            <a:alphaModFix/>
          </a:blip>
          <a:srcRect/>
          <a:stretch/>
        </p:blipFill>
        <p:spPr>
          <a:xfrm>
            <a:off x="5709821" y="2184626"/>
            <a:ext cx="6340066" cy="3655001"/>
          </a:xfrm>
          <a:prstGeom prst="rect">
            <a:avLst/>
          </a:prstGeom>
          <a:noFill/>
          <a:ln>
            <a:noFill/>
          </a:ln>
        </p:spPr>
      </p:pic>
      <p:sp>
        <p:nvSpPr>
          <p:cNvPr id="1301" name="Google Shape;1301;p109"/>
          <p:cNvSpPr txBox="1"/>
          <p:nvPr/>
        </p:nvSpPr>
        <p:spPr>
          <a:xfrm>
            <a:off x="738130" y="2085243"/>
            <a:ext cx="5089793" cy="427809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u="sng">
                <a:solidFill>
                  <a:schemeClr val="dk1"/>
                </a:solidFill>
                <a:latin typeface="Calibri"/>
                <a:ea typeface="Calibri"/>
                <a:cs typeface="Calibri"/>
                <a:sym typeface="Calibri"/>
              </a:rPr>
              <a:t>Concepts clés de Docker :</a:t>
            </a:r>
            <a:endParaRPr/>
          </a:p>
          <a:p>
            <a:pPr marL="285750" marR="0" lvl="0" indent="-285750" algn="l" rtl="0">
              <a:spcBef>
                <a:spcPts val="0"/>
              </a:spcBef>
              <a:spcAft>
                <a:spcPts val="0"/>
              </a:spcAft>
              <a:buClr>
                <a:schemeClr val="dk1"/>
              </a:buClr>
              <a:buSzPts val="1600"/>
              <a:buFont typeface="Calibri"/>
              <a:buChar char="-"/>
            </a:pPr>
            <a:r>
              <a:rPr lang="fr-FR" sz="1600">
                <a:solidFill>
                  <a:schemeClr val="dk1"/>
                </a:solidFill>
                <a:latin typeface="Calibri"/>
                <a:ea typeface="Calibri"/>
                <a:cs typeface="Calibri"/>
                <a:sym typeface="Calibri"/>
              </a:rPr>
              <a:t>Docker utilise une architecture </a:t>
            </a:r>
            <a:r>
              <a:rPr lang="fr-FR" sz="1600" b="1">
                <a:solidFill>
                  <a:schemeClr val="dk1"/>
                </a:solidFill>
                <a:latin typeface="Calibri"/>
                <a:ea typeface="Calibri"/>
                <a:cs typeface="Calibri"/>
                <a:sym typeface="Calibri"/>
              </a:rPr>
              <a:t>client-serveur </a:t>
            </a:r>
            <a:r>
              <a:rPr lang="fr-FR" sz="1600">
                <a:solidFill>
                  <a:schemeClr val="dk1"/>
                </a:solidFill>
                <a:latin typeface="Calibri"/>
                <a:ea typeface="Calibri"/>
                <a:cs typeface="Calibri"/>
                <a:sym typeface="Calibri"/>
              </a:rPr>
              <a:t>et se compose de  :</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Calibri"/>
              <a:buChar char="-"/>
            </a:pPr>
            <a:r>
              <a:rPr lang="fr-FR" sz="1600" b="1">
                <a:solidFill>
                  <a:schemeClr val="dk1"/>
                </a:solidFill>
                <a:latin typeface="Calibri"/>
                <a:ea typeface="Calibri"/>
                <a:cs typeface="Calibri"/>
                <a:sym typeface="Calibri"/>
              </a:rPr>
              <a:t>Moteur Docker</a:t>
            </a:r>
            <a:endParaRPr/>
          </a:p>
          <a:p>
            <a:pPr marL="0" marR="0" lvl="0" indent="0" algn="l" rtl="0">
              <a:spcBef>
                <a:spcPts val="0"/>
              </a:spcBef>
              <a:spcAft>
                <a:spcPts val="0"/>
              </a:spcAft>
              <a:buNone/>
            </a:pPr>
            <a:r>
              <a:rPr lang="fr-FR" sz="1600">
                <a:solidFill>
                  <a:schemeClr val="dk1"/>
                </a:solidFill>
                <a:latin typeface="Calibri"/>
                <a:ea typeface="Calibri"/>
                <a:cs typeface="Calibri"/>
                <a:sym typeface="Calibri"/>
              </a:rPr>
              <a:t>Il s'agit de l'application que vous installez sur votre ordinateur hôte pour créer, exécuter et gérer des conteneurs Docker. En tant que cœur du système Docker, il réunit tous les composants de la plate-forme en un seul endroit.</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Calibri"/>
              <a:buChar char="-"/>
            </a:pPr>
            <a:r>
              <a:rPr lang="fr-FR" sz="1600" b="1">
                <a:solidFill>
                  <a:schemeClr val="dk1"/>
                </a:solidFill>
                <a:latin typeface="Calibri"/>
                <a:ea typeface="Calibri"/>
                <a:cs typeface="Calibri"/>
                <a:sym typeface="Calibri"/>
              </a:rPr>
              <a:t> Docker Daemon </a:t>
            </a:r>
            <a:endParaRPr/>
          </a:p>
          <a:p>
            <a:pPr marL="0" marR="0" lvl="0" indent="0" algn="l" rtl="0">
              <a:spcBef>
                <a:spcPts val="0"/>
              </a:spcBef>
              <a:spcAft>
                <a:spcPts val="0"/>
              </a:spcAft>
              <a:buNone/>
            </a:pPr>
            <a:r>
              <a:rPr lang="fr-FR" sz="1600">
                <a:solidFill>
                  <a:schemeClr val="dk1"/>
                </a:solidFill>
                <a:latin typeface="Calibri"/>
                <a:ea typeface="Calibri"/>
                <a:cs typeface="Calibri"/>
                <a:sym typeface="Calibri"/>
              </a:rPr>
              <a:t>Le serveur Docker (dockerd) écoute les requêtes de l'API Docker et gère les objets Docker tels que les images, les conteneurs, les réseaux et les volumes. Un serveur Docker peut également communiquer avec d'autres serveurs pour gérer les services Docker.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p:cNvSpPr>
            <a:spLocks noGrp="1"/>
          </p:cNvSpPr>
          <p:nvPr>
            <p:ph type="body" sz="quarter" idx="10"/>
          </p:nvPr>
        </p:nvSpPr>
        <p:spPr>
          <a:xfrm>
            <a:off x="657922" y="1549755"/>
            <a:ext cx="6609152" cy="4925764"/>
          </a:xfrm>
        </p:spPr>
        <p:txBody>
          <a:bodyPr/>
          <a:lstStyle/>
          <a:p>
            <a:r>
              <a:rPr lang="fr-FR" sz="1800" b="1" dirty="0">
                <a:solidFill>
                  <a:srgbClr val="007842"/>
                </a:solidFill>
              </a:rPr>
              <a:t>As-a-Service : définition</a:t>
            </a:r>
          </a:p>
          <a:p>
            <a:pPr algn="just"/>
            <a:r>
              <a:rPr lang="fr-FR" sz="1600" dirty="0"/>
              <a:t>L'expression « </a:t>
            </a:r>
            <a:r>
              <a:rPr lang="fr-FR" sz="1600" b="1" dirty="0" err="1"/>
              <a:t>aas</a:t>
            </a:r>
            <a:r>
              <a:rPr lang="fr-FR" sz="1600" dirty="0"/>
              <a:t> » ou « as-a-Service » signifie généralement qu'un tiers se charge de vous fournir un service de cloud </a:t>
            </a:r>
            <a:r>
              <a:rPr lang="fr-FR" sz="1600" dirty="0" err="1"/>
              <a:t>computing</a:t>
            </a:r>
            <a:r>
              <a:rPr lang="fr-FR" sz="1600" dirty="0"/>
              <a:t>, afin que vous puissiez vous concentrer sur des aspects plus importants, tels que votre code et les relations avec vos clients. </a:t>
            </a:r>
          </a:p>
          <a:p>
            <a:pPr algn="just"/>
            <a:r>
              <a:rPr lang="fr-FR" sz="1600" dirty="0"/>
              <a:t>Chaque type de cloud </a:t>
            </a:r>
            <a:r>
              <a:rPr lang="fr-FR" sz="1600" dirty="0" err="1"/>
              <a:t>computing</a:t>
            </a:r>
            <a:r>
              <a:rPr lang="fr-FR" sz="1600" dirty="0"/>
              <a:t> allège la gestion de votre infrastructure sur site. </a:t>
            </a:r>
          </a:p>
          <a:p>
            <a:pPr algn="just"/>
            <a:r>
              <a:rPr lang="fr-FR" sz="1600" dirty="0"/>
              <a:t>Il existe trois principaux types de cloud </a:t>
            </a:r>
            <a:r>
              <a:rPr lang="fr-FR" sz="1600" dirty="0" err="1"/>
              <a:t>computing</a:t>
            </a:r>
            <a:r>
              <a:rPr lang="fr-FR" sz="1600" dirty="0"/>
              <a:t> « </a:t>
            </a:r>
            <a:r>
              <a:rPr lang="fr-FR" sz="1600" b="1" dirty="0"/>
              <a:t>as-a-Service </a:t>
            </a:r>
            <a:r>
              <a:rPr lang="fr-FR" sz="1600" dirty="0"/>
              <a:t>», chacun offrant un certain degré de gestion : </a:t>
            </a:r>
          </a:p>
          <a:p>
            <a:pPr marL="285750" indent="-285750" algn="just">
              <a:buFontTx/>
              <a:buChar char="-"/>
            </a:pPr>
            <a:r>
              <a:rPr lang="fr-FR" sz="1600" b="1" dirty="0"/>
              <a:t>IaaS</a:t>
            </a:r>
            <a:r>
              <a:rPr lang="fr-FR" sz="1600" dirty="0"/>
              <a:t> (Infrastructure-as-a-Service)</a:t>
            </a:r>
          </a:p>
          <a:p>
            <a:pPr marL="285750" indent="-285750" algn="just">
              <a:buFontTx/>
              <a:buChar char="-"/>
            </a:pPr>
            <a:r>
              <a:rPr lang="fr-FR" sz="1600" b="1" dirty="0"/>
              <a:t>PaaS</a:t>
            </a:r>
            <a:r>
              <a:rPr lang="fr-FR" sz="1600" dirty="0"/>
              <a:t> (Platform-as-a-Service) </a:t>
            </a:r>
          </a:p>
          <a:p>
            <a:pPr marL="285750" indent="-285750" algn="just">
              <a:buFontTx/>
              <a:buChar char="-"/>
            </a:pPr>
            <a:r>
              <a:rPr lang="fr-FR" sz="1600" b="1" dirty="0"/>
              <a:t>SaaS</a:t>
            </a:r>
            <a:r>
              <a:rPr lang="fr-FR" sz="1600" dirty="0"/>
              <a:t> (Software-as-a-Service).</a:t>
            </a:r>
          </a:p>
          <a:p>
            <a:pPr>
              <a:spcBef>
                <a:spcPts val="600"/>
              </a:spcBef>
            </a:pPr>
            <a:endParaRPr lang="fr-FR" sz="2000" dirty="0">
              <a:solidFill>
                <a:srgbClr val="007842"/>
              </a:solidFill>
              <a:latin typeface="+mj-lt"/>
              <a:ea typeface="+mj-ea"/>
              <a:cs typeface="+mj-cs"/>
            </a:endParaRPr>
          </a:p>
        </p:txBody>
      </p:sp>
      <p:sp>
        <p:nvSpPr>
          <p:cNvPr id="4" name="Titre 3"/>
          <p:cNvSpPr>
            <a:spLocks noGrp="1"/>
          </p:cNvSpPr>
          <p:nvPr>
            <p:ph type="title"/>
          </p:nvPr>
        </p:nvSpPr>
        <p:spPr/>
        <p:txBody>
          <a:bodyPr/>
          <a:lstStyle/>
          <a:p>
            <a:r>
              <a:rPr lang="fr-FR" dirty="0"/>
              <a:t>1. Définir le cloud </a:t>
            </a:r>
            <a:br>
              <a:rPr lang="fr-FR" dirty="0"/>
            </a:br>
            <a:r>
              <a:rPr lang="fr-FR" dirty="0"/>
              <a:t>Services du cloud (IAAS, PAAS, SAAS)</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14"/>
          <a:stretch/>
        </p:blipFill>
        <p:spPr bwMode="auto">
          <a:xfrm>
            <a:off x="7267074" y="1917085"/>
            <a:ext cx="4267004" cy="4587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01544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pic>
        <p:nvPicPr>
          <p:cNvPr id="1307" name="Google Shape;1307;p110"/>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308" name="Google Shape;1308;p110"/>
          <p:cNvGrpSpPr/>
          <p:nvPr/>
        </p:nvGrpSpPr>
        <p:grpSpPr>
          <a:xfrm>
            <a:off x="58117" y="1434980"/>
            <a:ext cx="12070636" cy="5154295"/>
            <a:chOff x="0" y="1464563"/>
            <a:chExt cx="11657457" cy="5154295"/>
          </a:xfrm>
        </p:grpSpPr>
        <p:sp>
          <p:nvSpPr>
            <p:cNvPr id="1309" name="Google Shape;1309;p110"/>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310" name="Google Shape;1310;p110"/>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311" name="Google Shape;1311;p110"/>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312" name="Google Shape;1312;p110"/>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313" name="Google Shape;1313;p110"/>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315" name="Google Shape;1315;p110"/>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210</a:t>
            </a:fld>
            <a:endParaRPr sz="1000" b="0" i="0" u="none" strike="noStrike" cap="none">
              <a:solidFill>
                <a:srgbClr val="000000"/>
              </a:solidFill>
              <a:latin typeface="Calibri"/>
              <a:ea typeface="Calibri"/>
              <a:cs typeface="Calibri"/>
              <a:sym typeface="Calibri"/>
            </a:endParaRPr>
          </a:p>
        </p:txBody>
      </p:sp>
      <p:sp>
        <p:nvSpPr>
          <p:cNvPr id="1316" name="Google Shape;1316;p110"/>
          <p:cNvSpPr txBox="1"/>
          <p:nvPr/>
        </p:nvSpPr>
        <p:spPr>
          <a:xfrm>
            <a:off x="142671" y="388126"/>
            <a:ext cx="44513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548135"/>
                </a:solidFill>
                <a:latin typeface="Calibri"/>
                <a:ea typeface="Calibri"/>
                <a:cs typeface="Calibri"/>
                <a:sym typeface="Calibri"/>
              </a:rPr>
              <a:t>Prendre en main Docker</a:t>
            </a:r>
            <a:endParaRPr/>
          </a:p>
          <a:p>
            <a:pPr marL="0" marR="0" lvl="0" indent="0" algn="l" rtl="0">
              <a:spcBef>
                <a:spcPts val="0"/>
              </a:spcBef>
              <a:spcAft>
                <a:spcPts val="0"/>
              </a:spcAft>
              <a:buNone/>
            </a:pPr>
            <a:r>
              <a:rPr lang="fr-FR" sz="1800" i="1">
                <a:solidFill>
                  <a:srgbClr val="548135"/>
                </a:solidFill>
                <a:latin typeface="Calibri"/>
                <a:ea typeface="Calibri"/>
                <a:cs typeface="Calibri"/>
                <a:sym typeface="Calibri"/>
              </a:rPr>
              <a:t>Terminologies Docker</a:t>
            </a:r>
            <a:endParaRPr/>
          </a:p>
        </p:txBody>
      </p:sp>
      <p:sp>
        <p:nvSpPr>
          <p:cNvPr id="1317" name="Google Shape;1317;p110"/>
          <p:cNvSpPr txBox="1"/>
          <p:nvPr/>
        </p:nvSpPr>
        <p:spPr>
          <a:xfrm>
            <a:off x="698264" y="1434980"/>
            <a:ext cx="60978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548135"/>
                </a:solidFill>
                <a:latin typeface="Calibri"/>
                <a:ea typeface="Calibri"/>
                <a:cs typeface="Calibri"/>
                <a:sym typeface="Calibri"/>
              </a:rPr>
              <a:t>Terminologies Docker</a:t>
            </a:r>
            <a:endParaRPr/>
          </a:p>
        </p:txBody>
      </p:sp>
      <p:sp>
        <p:nvSpPr>
          <p:cNvPr id="1318" name="Google Shape;1318;p110"/>
          <p:cNvSpPr txBox="1"/>
          <p:nvPr/>
        </p:nvSpPr>
        <p:spPr>
          <a:xfrm>
            <a:off x="671827" y="1887820"/>
            <a:ext cx="11107287" cy="353943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Calibri"/>
              <a:buChar char="-"/>
            </a:pPr>
            <a:r>
              <a:rPr lang="fr-FR" sz="1600" b="1">
                <a:solidFill>
                  <a:schemeClr val="dk1"/>
                </a:solidFill>
                <a:latin typeface="Calibri"/>
                <a:ea typeface="Calibri"/>
                <a:cs typeface="Calibri"/>
                <a:sym typeface="Calibri"/>
              </a:rPr>
              <a:t>Client Docker</a:t>
            </a:r>
            <a:endParaRPr/>
          </a:p>
          <a:p>
            <a:pPr marL="0" marR="0" lvl="0" indent="0" algn="l" rtl="0">
              <a:spcBef>
                <a:spcPts val="0"/>
              </a:spcBef>
              <a:spcAft>
                <a:spcPts val="0"/>
              </a:spcAft>
              <a:buNone/>
            </a:pPr>
            <a:r>
              <a:rPr lang="fr-FR" sz="1600">
                <a:solidFill>
                  <a:schemeClr val="dk1"/>
                </a:solidFill>
                <a:latin typeface="Calibri"/>
                <a:ea typeface="Calibri"/>
                <a:cs typeface="Calibri"/>
                <a:sym typeface="Calibri"/>
              </a:rPr>
              <a:t>Il s'agit de l' interface utilisateur principale pour communiquer avec le système Docker. </a:t>
            </a:r>
            <a:endParaRPr/>
          </a:p>
          <a:p>
            <a:pPr marL="0" marR="0" lvl="0" indent="0" algn="l" rtl="0">
              <a:spcBef>
                <a:spcPts val="0"/>
              </a:spcBef>
              <a:spcAft>
                <a:spcPts val="0"/>
              </a:spcAft>
              <a:buNone/>
            </a:pPr>
            <a:r>
              <a:rPr lang="fr-FR" sz="1600">
                <a:solidFill>
                  <a:schemeClr val="dk1"/>
                </a:solidFill>
                <a:latin typeface="Calibri"/>
                <a:ea typeface="Calibri"/>
                <a:cs typeface="Calibri"/>
                <a:sym typeface="Calibri"/>
              </a:rPr>
              <a:t>Il accepte les commandes via l'interface de ligne de commande (CLI) et les envoie au démon Docker.</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600"/>
              <a:buFont typeface="Calibri"/>
              <a:buChar char="-"/>
            </a:pPr>
            <a:r>
              <a:rPr lang="fr-FR" sz="1600" b="1" i="0" u="none" strike="noStrike" cap="none">
                <a:solidFill>
                  <a:srgbClr val="000000"/>
                </a:solidFill>
                <a:latin typeface="Calibri"/>
                <a:ea typeface="Calibri"/>
                <a:cs typeface="Calibri"/>
                <a:sym typeface="Calibri"/>
              </a:rPr>
              <a:t>Registre Docker</a:t>
            </a:r>
            <a:endParaRPr/>
          </a:p>
          <a:p>
            <a:pPr marL="0" marR="0" lvl="0" indent="0" algn="l" rtl="0">
              <a:lnSpc>
                <a:spcPct val="100000"/>
              </a:lnSpc>
              <a:spcBef>
                <a:spcPts val="0"/>
              </a:spcBef>
              <a:spcAft>
                <a:spcPts val="0"/>
              </a:spcAft>
              <a:buNone/>
            </a:pPr>
            <a:r>
              <a:rPr lang="fr-FR" sz="1600">
                <a:solidFill>
                  <a:schemeClr val="dk1"/>
                </a:solidFill>
                <a:latin typeface="Calibri"/>
                <a:ea typeface="Calibri"/>
                <a:cs typeface="Calibri"/>
                <a:sym typeface="Calibri"/>
              </a:rPr>
              <a:t>Un système de </a:t>
            </a:r>
            <a:r>
              <a:rPr lang="fr-FR" sz="1600" b="1">
                <a:solidFill>
                  <a:schemeClr val="dk1"/>
                </a:solidFill>
                <a:latin typeface="Calibri"/>
                <a:ea typeface="Calibri"/>
                <a:cs typeface="Calibri"/>
                <a:sym typeface="Calibri"/>
              </a:rPr>
              <a:t>catalogage</a:t>
            </a:r>
            <a:r>
              <a:rPr lang="fr-FR" sz="1600">
                <a:solidFill>
                  <a:schemeClr val="dk1"/>
                </a:solidFill>
                <a:latin typeface="Calibri"/>
                <a:ea typeface="Calibri"/>
                <a:cs typeface="Calibri"/>
                <a:sym typeface="Calibri"/>
              </a:rPr>
              <a:t> pour héberger, pousser et extraire des images Docker. </a:t>
            </a:r>
            <a:endParaRPr/>
          </a:p>
          <a:p>
            <a:pPr marL="0" marR="0" lvl="0" indent="0" algn="l" rtl="0">
              <a:lnSpc>
                <a:spcPct val="100000"/>
              </a:lnSpc>
              <a:spcBef>
                <a:spcPts val="0"/>
              </a:spcBef>
              <a:spcAft>
                <a:spcPts val="0"/>
              </a:spcAft>
              <a:buNone/>
            </a:pPr>
            <a:r>
              <a:rPr lang="fr-FR" sz="1600">
                <a:solidFill>
                  <a:schemeClr val="dk1"/>
                </a:solidFill>
                <a:latin typeface="Calibri"/>
                <a:ea typeface="Calibri"/>
                <a:cs typeface="Calibri"/>
                <a:sym typeface="Calibri"/>
              </a:rPr>
              <a:t>Vous pouvez utiliser votre propre registre local ou l'un des nombreux services de registre hébergés par des tiers (par exemple, Red Hat Quay, Amazon ECR, Google Container Registry et </a:t>
            </a:r>
            <a:r>
              <a:rPr lang="fr-FR" sz="1600" b="1">
                <a:solidFill>
                  <a:schemeClr val="dk1"/>
                </a:solidFill>
                <a:latin typeface="Calibri"/>
                <a:ea typeface="Calibri"/>
                <a:cs typeface="Calibri"/>
                <a:sym typeface="Calibri"/>
              </a:rPr>
              <a:t>Docker </a:t>
            </a:r>
            <a:r>
              <a:rPr lang="fr-FR" sz="1600" b="1"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Hub</a:t>
            </a:r>
            <a:r>
              <a:rPr lang="fr-FR" sz="1600" b="1">
                <a:solidFill>
                  <a:schemeClr val="dk1"/>
                </a:solidFill>
                <a:latin typeface="Calibri"/>
                <a:ea typeface="Calibri"/>
                <a:cs typeface="Calibri"/>
                <a:sym typeface="Calibri"/>
              </a:rPr>
              <a:t> </a:t>
            </a:r>
            <a:r>
              <a:rPr lang="fr-FR" sz="1600">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None/>
            </a:pPr>
            <a:r>
              <a:rPr lang="fr-FR" sz="1600">
                <a:solidFill>
                  <a:schemeClr val="dk1"/>
                </a:solidFill>
                <a:latin typeface="Calibri"/>
                <a:ea typeface="Calibri"/>
                <a:cs typeface="Calibri"/>
                <a:sym typeface="Calibri"/>
              </a:rPr>
              <a:t>Un registre Docker organise les images dans des emplacements de stockage, appelés référentiels , où chaque référentiel contient différentes versions d'une image Docker qui partagent le même nom d'image.</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pic>
        <p:nvPicPr>
          <p:cNvPr id="1324" name="Google Shape;1324;p111"/>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325" name="Google Shape;1325;p111"/>
          <p:cNvGrpSpPr/>
          <p:nvPr/>
        </p:nvGrpSpPr>
        <p:grpSpPr>
          <a:xfrm>
            <a:off x="58117" y="1434980"/>
            <a:ext cx="12070636" cy="5154295"/>
            <a:chOff x="0" y="1464563"/>
            <a:chExt cx="11657457" cy="5154295"/>
          </a:xfrm>
        </p:grpSpPr>
        <p:sp>
          <p:nvSpPr>
            <p:cNvPr id="1326" name="Google Shape;1326;p111"/>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327" name="Google Shape;1327;p111"/>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328" name="Google Shape;1328;p111"/>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329" name="Google Shape;1329;p111"/>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330" name="Google Shape;1330;p111"/>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332" name="Google Shape;1332;p111"/>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211</a:t>
            </a:fld>
            <a:endParaRPr sz="1000" b="0" i="0" u="none" strike="noStrike" cap="none">
              <a:solidFill>
                <a:srgbClr val="000000"/>
              </a:solidFill>
              <a:latin typeface="Calibri"/>
              <a:ea typeface="Calibri"/>
              <a:cs typeface="Calibri"/>
              <a:sym typeface="Calibri"/>
            </a:endParaRPr>
          </a:p>
        </p:txBody>
      </p:sp>
      <p:sp>
        <p:nvSpPr>
          <p:cNvPr id="1333" name="Google Shape;1333;p111"/>
          <p:cNvSpPr txBox="1"/>
          <p:nvPr/>
        </p:nvSpPr>
        <p:spPr>
          <a:xfrm>
            <a:off x="142671" y="388126"/>
            <a:ext cx="44513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548135"/>
                </a:solidFill>
                <a:latin typeface="Calibri"/>
                <a:ea typeface="Calibri"/>
                <a:cs typeface="Calibri"/>
                <a:sym typeface="Calibri"/>
              </a:rPr>
              <a:t>Prendre en main Docker</a:t>
            </a:r>
            <a:endParaRPr/>
          </a:p>
          <a:p>
            <a:pPr marL="0" marR="0" lvl="0" indent="0" algn="l" rtl="0">
              <a:spcBef>
                <a:spcPts val="0"/>
              </a:spcBef>
              <a:spcAft>
                <a:spcPts val="0"/>
              </a:spcAft>
              <a:buNone/>
            </a:pPr>
            <a:r>
              <a:rPr lang="fr-FR" sz="1800" i="1">
                <a:solidFill>
                  <a:srgbClr val="548135"/>
                </a:solidFill>
                <a:latin typeface="Calibri"/>
                <a:ea typeface="Calibri"/>
                <a:cs typeface="Calibri"/>
                <a:sym typeface="Calibri"/>
              </a:rPr>
              <a:t>Terminologies Docker</a:t>
            </a:r>
            <a:endParaRPr/>
          </a:p>
        </p:txBody>
      </p:sp>
      <p:sp>
        <p:nvSpPr>
          <p:cNvPr id="1334" name="Google Shape;1334;p111"/>
          <p:cNvSpPr txBox="1"/>
          <p:nvPr/>
        </p:nvSpPr>
        <p:spPr>
          <a:xfrm>
            <a:off x="698264" y="1434980"/>
            <a:ext cx="60978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548135"/>
                </a:solidFill>
                <a:latin typeface="Calibri"/>
                <a:ea typeface="Calibri"/>
                <a:cs typeface="Calibri"/>
                <a:sym typeface="Calibri"/>
              </a:rPr>
              <a:t>Terminologies Docker</a:t>
            </a:r>
            <a:endParaRPr/>
          </a:p>
        </p:txBody>
      </p:sp>
      <p:sp>
        <p:nvSpPr>
          <p:cNvPr id="1335" name="Google Shape;1335;p111"/>
          <p:cNvSpPr txBox="1"/>
          <p:nvPr/>
        </p:nvSpPr>
        <p:spPr>
          <a:xfrm>
            <a:off x="671827" y="1887820"/>
            <a:ext cx="11107287" cy="181588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Calibri"/>
              <a:buChar char="-"/>
            </a:pPr>
            <a:r>
              <a:rPr lang="fr-FR" sz="1600" b="1" dirty="0">
                <a:solidFill>
                  <a:schemeClr val="dk1"/>
                </a:solidFill>
                <a:latin typeface="Calibri"/>
                <a:ea typeface="Calibri"/>
                <a:cs typeface="Calibri"/>
                <a:sym typeface="Calibri"/>
              </a:rPr>
              <a:t>Docker Hub : </a:t>
            </a:r>
            <a:r>
              <a:rPr lang="fr-FR" sz="1600" b="1"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https://hub.docker.com/</a:t>
            </a:r>
            <a:endParaRPr sz="1600" b="1"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fr-FR" sz="1600" b="0" i="0" u="none" strike="noStrike" cap="none" dirty="0">
                <a:solidFill>
                  <a:schemeClr val="dk1"/>
                </a:solidFill>
                <a:latin typeface="Calibri"/>
                <a:ea typeface="Calibri"/>
                <a:cs typeface="Calibri"/>
                <a:sym typeface="Calibri"/>
              </a:rPr>
              <a:t>C’est un registre public que n’importe qui peut utiliser</a:t>
            </a:r>
            <a:endParaRPr dirty="0"/>
          </a:p>
          <a:p>
            <a:pPr marL="742950" marR="0" lvl="1" indent="-285750" algn="l" rtl="0">
              <a:spcBef>
                <a:spcPts val="0"/>
              </a:spcBef>
              <a:spcAft>
                <a:spcPts val="0"/>
              </a:spcAft>
              <a:buClr>
                <a:schemeClr val="dk1"/>
              </a:buClr>
              <a:buSzPts val="1600"/>
              <a:buFont typeface="Arial"/>
              <a:buChar char="•"/>
            </a:pPr>
            <a:r>
              <a:rPr lang="fr-FR" sz="1600" b="0" i="0" u="none" strike="noStrike" cap="none" dirty="0">
                <a:solidFill>
                  <a:schemeClr val="dk1"/>
                </a:solidFill>
                <a:latin typeface="Calibri"/>
                <a:ea typeface="Calibri"/>
                <a:cs typeface="Calibri"/>
                <a:sym typeface="Calibri"/>
              </a:rPr>
              <a:t>Docker est configuré pour rechercher des images sur Docker Hub par défaut.</a:t>
            </a:r>
            <a:endParaRPr dirty="0"/>
          </a:p>
          <a:p>
            <a:pPr marL="742950" marR="0" lvl="1" indent="-285750" algn="l" rtl="0">
              <a:spcBef>
                <a:spcPts val="0"/>
              </a:spcBef>
              <a:spcAft>
                <a:spcPts val="0"/>
              </a:spcAft>
              <a:buClr>
                <a:srgbClr val="000000"/>
              </a:buClr>
              <a:buSzPts val="1600"/>
              <a:buFont typeface="Arial"/>
              <a:buChar char="•"/>
            </a:pPr>
            <a:r>
              <a:rPr lang="fr-FR" sz="1600" b="0" i="0" u="none" strike="noStrike" cap="none" dirty="0">
                <a:solidFill>
                  <a:srgbClr val="000000"/>
                </a:solidFill>
                <a:latin typeface="Calibri"/>
                <a:ea typeface="Calibri"/>
                <a:cs typeface="Calibri"/>
                <a:sym typeface="Calibri"/>
              </a:rPr>
              <a:t>Il est considéré comme la plus grande bibliothèque des images des conteneurs, permettant d’héberger environ 100 000 images.</a:t>
            </a:r>
            <a:endParaRPr sz="1600" b="0" i="0" u="none" strike="noStrike" cap="none" dirty="0">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fr-FR" sz="1600" b="0" i="0" u="none" strike="noStrike" cap="none" dirty="0">
                <a:solidFill>
                  <a:schemeClr val="dk1"/>
                </a:solidFill>
                <a:latin typeface="Calibri"/>
                <a:ea typeface="Calibri"/>
                <a:cs typeface="Calibri"/>
                <a:sym typeface="Calibri"/>
              </a:rPr>
              <a:t>On peut y chercher une image en tapant son nom dans la zone de recherche : </a:t>
            </a:r>
            <a:endParaRPr dirty="0"/>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p:txBody>
      </p:sp>
      <p:pic>
        <p:nvPicPr>
          <p:cNvPr id="1336" name="Google Shape;1336;p111"/>
          <p:cNvPicPr preferRelativeResize="0"/>
          <p:nvPr/>
        </p:nvPicPr>
        <p:blipFill rotWithShape="1">
          <a:blip r:embed="rId6">
            <a:alphaModFix/>
          </a:blip>
          <a:srcRect/>
          <a:stretch/>
        </p:blipFill>
        <p:spPr>
          <a:xfrm>
            <a:off x="805646" y="3665962"/>
            <a:ext cx="6107995" cy="2141205"/>
          </a:xfrm>
          <a:prstGeom prst="rect">
            <a:avLst/>
          </a:prstGeom>
          <a:noFill/>
          <a:ln>
            <a:noFill/>
          </a:ln>
        </p:spPr>
      </p:pic>
      <p:pic>
        <p:nvPicPr>
          <p:cNvPr id="1026" name="Picture 2" descr="Publishing Docker Image to DockerHub | JavaInUse">
            <a:extLst>
              <a:ext uri="{FF2B5EF4-FFF2-40B4-BE49-F238E27FC236}">
                <a16:creationId xmlns:a16="http://schemas.microsoft.com/office/drawing/2014/main" id="{4CC6CC62-AF75-3A0E-5EF1-00C7765BC0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3822" y="3665962"/>
            <a:ext cx="3872532" cy="2816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pic>
        <p:nvPicPr>
          <p:cNvPr id="1342" name="Google Shape;1342;p112"/>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343" name="Google Shape;1343;p112"/>
          <p:cNvGrpSpPr/>
          <p:nvPr/>
        </p:nvGrpSpPr>
        <p:grpSpPr>
          <a:xfrm>
            <a:off x="58117" y="1434980"/>
            <a:ext cx="12070636" cy="5154295"/>
            <a:chOff x="0" y="1464563"/>
            <a:chExt cx="11657457" cy="5154295"/>
          </a:xfrm>
        </p:grpSpPr>
        <p:sp>
          <p:nvSpPr>
            <p:cNvPr id="1344" name="Google Shape;1344;p112"/>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a:solidFill>
                  <a:srgbClr val="000000"/>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Calibri"/>
                <a:buChar char="-"/>
              </a:pPr>
              <a:r>
                <a:rPr lang="fr-FR" sz="1600" b="1">
                  <a:solidFill>
                    <a:schemeClr val="dk1"/>
                  </a:solidFill>
                  <a:latin typeface="Calibri"/>
                  <a:ea typeface="Calibri"/>
                  <a:cs typeface="Calibri"/>
                  <a:sym typeface="Calibri"/>
                </a:rPr>
                <a:t>Les Objets Docker : Image Docker </a:t>
              </a:r>
              <a:endParaRPr/>
            </a:p>
            <a:p>
              <a:pPr marL="457200" marR="0" lvl="1" indent="0" algn="l" rtl="0">
                <a:spcBef>
                  <a:spcPts val="0"/>
                </a:spcBef>
                <a:spcAft>
                  <a:spcPts val="0"/>
                </a:spcAft>
                <a:buNone/>
              </a:pPr>
              <a:r>
                <a:rPr lang="fr-FR" sz="1600" b="0" i="0" u="none" strike="noStrike" cap="none">
                  <a:solidFill>
                    <a:schemeClr val="dk1"/>
                  </a:solidFill>
                  <a:latin typeface="Calibri"/>
                  <a:ea typeface="Calibri"/>
                  <a:cs typeface="Calibri"/>
                  <a:sym typeface="Calibri"/>
                </a:rPr>
                <a:t>Un modèle en lecture seule utilisé pour créer des conteneurs Docker. </a:t>
              </a:r>
              <a:endParaRPr/>
            </a:p>
            <a:p>
              <a:pPr marL="457200" marR="0" lvl="1" indent="0" algn="l" rtl="0">
                <a:spcBef>
                  <a:spcPts val="0"/>
                </a:spcBef>
                <a:spcAft>
                  <a:spcPts val="0"/>
                </a:spcAft>
                <a:buNone/>
              </a:pPr>
              <a:r>
                <a:rPr lang="fr-FR" sz="1600" b="0" i="0" u="none" strike="noStrike" cap="none">
                  <a:solidFill>
                    <a:schemeClr val="dk1"/>
                  </a:solidFill>
                  <a:latin typeface="Calibri"/>
                  <a:ea typeface="Calibri"/>
                  <a:cs typeface="Calibri"/>
                  <a:sym typeface="Calibri"/>
                </a:rPr>
                <a:t>Il se compose d'une série de couches qui constituent un package tout-en-un , qui contient toutes les installations, dépendances, bibliothèques, processus et code d'application nécessaires pour créer un environnement de conteneur entièrement opérationnel.</a:t>
              </a:r>
              <a:endParaRPr/>
            </a:p>
            <a:p>
              <a:pPr marL="457200" marR="0" lvl="1" indent="0" algn="l"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742950" marR="0" lvl="1" indent="-184150" algn="l" rtl="0">
                <a:spcBef>
                  <a:spcPts val="0"/>
                </a:spcBef>
                <a:spcAft>
                  <a:spcPts val="0"/>
                </a:spcAft>
                <a:buClr>
                  <a:schemeClr val="dk1"/>
                </a:buClr>
                <a:buSzPts val="1600"/>
                <a:buFont typeface="Noto Sans Symbols"/>
                <a:buNone/>
              </a:pPr>
              <a:endParaRPr sz="16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Noto Sans Symbols"/>
                <a:buChar char="✔"/>
              </a:pPr>
              <a:r>
                <a:rPr lang="fr-FR" sz="1600" b="0" i="0" u="none" strike="noStrike" cap="none">
                  <a:solidFill>
                    <a:schemeClr val="dk1"/>
                  </a:solidFill>
                  <a:latin typeface="Calibri"/>
                  <a:ea typeface="Calibri"/>
                  <a:cs typeface="Calibri"/>
                  <a:sym typeface="Calibri"/>
                </a:rPr>
                <a:t>Souvent, une image est basée sur une autre image, avec quelques personnalisations supplémentaires. </a:t>
              </a:r>
              <a:endParaRPr/>
            </a:p>
            <a:p>
              <a:pPr marL="742950" marR="0" lvl="1" indent="-285750" algn="l" rtl="0">
                <a:spcBef>
                  <a:spcPts val="0"/>
                </a:spcBef>
                <a:spcAft>
                  <a:spcPts val="0"/>
                </a:spcAft>
                <a:buClr>
                  <a:schemeClr val="dk1"/>
                </a:buClr>
                <a:buSzPts val="1600"/>
                <a:buFont typeface="Noto Sans Symbols"/>
                <a:buChar char="✔"/>
              </a:pPr>
              <a:r>
                <a:rPr lang="fr-FR" sz="1600" b="0" i="0" u="none" strike="noStrike" cap="none">
                  <a:solidFill>
                    <a:schemeClr val="dk1"/>
                  </a:solidFill>
                  <a:latin typeface="Calibri"/>
                  <a:ea typeface="Calibri"/>
                  <a:cs typeface="Calibri"/>
                  <a:sym typeface="Calibri"/>
                </a:rPr>
                <a:t>Vous pouvez créer vos propres images ou n'utiliser que celles créées par d'autres et publiées dans un registre. </a:t>
              </a:r>
              <a:endParaRPr/>
            </a:p>
            <a:p>
              <a:pPr marL="742950" marR="0" lvl="1" indent="-285750" algn="l" rtl="0">
                <a:spcBef>
                  <a:spcPts val="0"/>
                </a:spcBef>
                <a:spcAft>
                  <a:spcPts val="0"/>
                </a:spcAft>
                <a:buClr>
                  <a:schemeClr val="dk1"/>
                </a:buClr>
                <a:buSzPts val="1600"/>
                <a:buFont typeface="Noto Sans Symbols"/>
                <a:buChar char="✔"/>
              </a:pPr>
              <a:r>
                <a:rPr lang="fr-FR" sz="1600" b="0" i="0" u="none" strike="noStrike" cap="none">
                  <a:solidFill>
                    <a:schemeClr val="dk1"/>
                  </a:solidFill>
                  <a:latin typeface="Calibri"/>
                  <a:ea typeface="Calibri"/>
                  <a:cs typeface="Calibri"/>
                  <a:sym typeface="Calibri"/>
                </a:rPr>
                <a:t>Pour construire votre propre image, vous pouvez créer un </a:t>
              </a:r>
              <a:r>
                <a:rPr lang="fr-FR" sz="1600" b="1" i="0" u="none" strike="noStrike" cap="none">
                  <a:solidFill>
                    <a:schemeClr val="dk1"/>
                  </a:solidFill>
                  <a:latin typeface="Calibri"/>
                  <a:ea typeface="Calibri"/>
                  <a:cs typeface="Calibri"/>
                  <a:sym typeface="Calibri"/>
                </a:rPr>
                <a:t>Dockerfile</a:t>
              </a:r>
              <a:r>
                <a:rPr lang="fr-FR" sz="1600" b="0" i="0" u="none" strike="noStrike" cap="none">
                  <a:solidFill>
                    <a:schemeClr val="dk1"/>
                  </a:solidFill>
                  <a:latin typeface="Calibri"/>
                  <a:ea typeface="Calibri"/>
                  <a:cs typeface="Calibri"/>
                  <a:sym typeface="Calibri"/>
                </a:rPr>
                <a:t> avec une syntaxe simple pour définir les étapes nécessaires pour créer l'image et l'exécuter.</a:t>
              </a:r>
              <a:endParaRPr/>
            </a:p>
            <a:p>
              <a:pPr marL="457200" marR="0" lvl="1" indent="0" algn="l"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345" name="Google Shape;1345;p112"/>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346" name="Google Shape;1346;p112"/>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347" name="Google Shape;1347;p112"/>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348" name="Google Shape;1348;p112"/>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350" name="Google Shape;1350;p112"/>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212</a:t>
            </a:fld>
            <a:endParaRPr sz="1000" b="0" i="0" u="none" strike="noStrike" cap="none">
              <a:solidFill>
                <a:srgbClr val="000000"/>
              </a:solidFill>
              <a:latin typeface="Calibri"/>
              <a:ea typeface="Calibri"/>
              <a:cs typeface="Calibri"/>
              <a:sym typeface="Calibri"/>
            </a:endParaRPr>
          </a:p>
        </p:txBody>
      </p:sp>
      <p:sp>
        <p:nvSpPr>
          <p:cNvPr id="1351" name="Google Shape;1351;p112"/>
          <p:cNvSpPr txBox="1"/>
          <p:nvPr/>
        </p:nvSpPr>
        <p:spPr>
          <a:xfrm>
            <a:off x="142671" y="388126"/>
            <a:ext cx="44513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548135"/>
                </a:solidFill>
                <a:latin typeface="Calibri"/>
                <a:ea typeface="Calibri"/>
                <a:cs typeface="Calibri"/>
                <a:sym typeface="Calibri"/>
              </a:rPr>
              <a:t>Prendre en main Docker</a:t>
            </a:r>
            <a:endParaRPr/>
          </a:p>
          <a:p>
            <a:pPr marL="0" marR="0" lvl="0" indent="0" algn="l" rtl="0">
              <a:spcBef>
                <a:spcPts val="0"/>
              </a:spcBef>
              <a:spcAft>
                <a:spcPts val="0"/>
              </a:spcAft>
              <a:buNone/>
            </a:pPr>
            <a:r>
              <a:rPr lang="fr-FR" sz="1800" i="1">
                <a:solidFill>
                  <a:srgbClr val="548135"/>
                </a:solidFill>
                <a:latin typeface="Calibri"/>
                <a:ea typeface="Calibri"/>
                <a:cs typeface="Calibri"/>
                <a:sym typeface="Calibri"/>
              </a:rPr>
              <a:t>Terminologies Docker</a:t>
            </a:r>
            <a:endParaRPr/>
          </a:p>
        </p:txBody>
      </p:sp>
      <p:sp>
        <p:nvSpPr>
          <p:cNvPr id="1352" name="Google Shape;1352;p112"/>
          <p:cNvSpPr txBox="1"/>
          <p:nvPr/>
        </p:nvSpPr>
        <p:spPr>
          <a:xfrm>
            <a:off x="698264" y="1434980"/>
            <a:ext cx="60978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548135"/>
                </a:solidFill>
                <a:latin typeface="Calibri"/>
                <a:ea typeface="Calibri"/>
                <a:cs typeface="Calibri"/>
                <a:sym typeface="Calibri"/>
              </a:rPr>
              <a:t>Terminologies Docker - Les Objets Docker </a:t>
            </a:r>
            <a:endParaRPr/>
          </a:p>
        </p:txBody>
      </p:sp>
      <p:pic>
        <p:nvPicPr>
          <p:cNvPr id="1353" name="Google Shape;1353;p112" descr="What is Docker and why to use it? Explained for executives. | Accesto Blog"/>
          <p:cNvPicPr preferRelativeResize="0"/>
          <p:nvPr/>
        </p:nvPicPr>
        <p:blipFill rotWithShape="1">
          <a:blip r:embed="rId5">
            <a:alphaModFix/>
          </a:blip>
          <a:srcRect/>
          <a:stretch/>
        </p:blipFill>
        <p:spPr>
          <a:xfrm>
            <a:off x="3789802" y="2967392"/>
            <a:ext cx="4487537" cy="1829490"/>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pic>
        <p:nvPicPr>
          <p:cNvPr id="1359" name="Google Shape;1359;p113"/>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360" name="Google Shape;1360;p113"/>
          <p:cNvGrpSpPr/>
          <p:nvPr/>
        </p:nvGrpSpPr>
        <p:grpSpPr>
          <a:xfrm>
            <a:off x="58117" y="1434980"/>
            <a:ext cx="12070636" cy="5154295"/>
            <a:chOff x="0" y="1464563"/>
            <a:chExt cx="11657457" cy="5154295"/>
          </a:xfrm>
        </p:grpSpPr>
        <p:sp>
          <p:nvSpPr>
            <p:cNvPr id="1361" name="Google Shape;1361;p113"/>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a:solidFill>
                  <a:srgbClr val="000000"/>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Calibri"/>
                <a:buChar char="-"/>
              </a:pPr>
              <a:r>
                <a:rPr lang="fr-FR" sz="1600" b="1">
                  <a:solidFill>
                    <a:schemeClr val="dk1"/>
                  </a:solidFill>
                  <a:latin typeface="Calibri"/>
                  <a:ea typeface="Calibri"/>
                  <a:cs typeface="Calibri"/>
                  <a:sym typeface="Calibri"/>
                </a:rPr>
                <a:t>Les Objets Docker : Image Docker </a:t>
              </a:r>
              <a:endParaRPr/>
            </a:p>
            <a:p>
              <a:pPr marL="457200" marR="0" lvl="1" indent="0" algn="l" rtl="0">
                <a:spcBef>
                  <a:spcPts val="0"/>
                </a:spcBef>
                <a:spcAft>
                  <a:spcPts val="0"/>
                </a:spcAft>
                <a:buNone/>
              </a:pPr>
              <a:r>
                <a:rPr lang="fr-FR" sz="1600" b="0" i="1" u="sng" strike="noStrike" cap="none">
                  <a:solidFill>
                    <a:schemeClr val="dk1"/>
                  </a:solidFill>
                  <a:latin typeface="Calibri"/>
                  <a:ea typeface="Calibri"/>
                  <a:cs typeface="Calibri"/>
                  <a:sym typeface="Calibri"/>
                </a:rPr>
                <a:t>Exemple</a:t>
              </a:r>
              <a:r>
                <a:rPr lang="fr-FR" sz="1600" b="0" i="0" u="none" strike="noStrike" cap="none">
                  <a:solidFill>
                    <a:schemeClr val="dk1"/>
                  </a:solidFill>
                  <a:latin typeface="Calibri"/>
                  <a:ea typeface="Calibri"/>
                  <a:cs typeface="Calibri"/>
                  <a:sym typeface="Calibri"/>
                </a:rPr>
                <a:t> : </a:t>
              </a:r>
              <a:endParaRPr/>
            </a:p>
            <a:p>
              <a:pPr marL="176213" marR="0" lvl="0" indent="0" algn="l" rtl="0">
                <a:lnSpc>
                  <a:spcPct val="106250"/>
                </a:lnSpc>
                <a:spcBef>
                  <a:spcPts val="600"/>
                </a:spcBef>
                <a:spcAft>
                  <a:spcPts val="0"/>
                </a:spcAft>
                <a:buClr>
                  <a:schemeClr val="dk1"/>
                </a:buClr>
                <a:buSzPts val="1600"/>
                <a:buFont typeface="Calibri"/>
                <a:buNone/>
              </a:pPr>
              <a:r>
                <a:rPr lang="fr-FR" sz="1600" b="0" i="0" u="none" strike="noStrike" cap="none">
                  <a:solidFill>
                    <a:schemeClr val="dk1"/>
                  </a:solidFill>
                  <a:latin typeface="Calibri"/>
                  <a:ea typeface="Calibri"/>
                  <a:cs typeface="Calibri"/>
                  <a:sym typeface="Calibri"/>
                </a:rPr>
                <a:t>Imaginons par exemple qu'on souhaite déployer notre application web dans un serveur LAMP (Linux Apache MySQL PHP) au moyen de Docker. </a:t>
              </a:r>
              <a:endParaRPr/>
            </a:p>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362" name="Google Shape;1362;p113"/>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363" name="Google Shape;1363;p113"/>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364" name="Google Shape;1364;p113"/>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365" name="Google Shape;1365;p113"/>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367" name="Google Shape;1367;p113"/>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213</a:t>
            </a:fld>
            <a:endParaRPr sz="1000" b="0" i="0" u="none" strike="noStrike" cap="none">
              <a:solidFill>
                <a:srgbClr val="000000"/>
              </a:solidFill>
              <a:latin typeface="Calibri"/>
              <a:ea typeface="Calibri"/>
              <a:cs typeface="Calibri"/>
              <a:sym typeface="Calibri"/>
            </a:endParaRPr>
          </a:p>
        </p:txBody>
      </p:sp>
      <p:sp>
        <p:nvSpPr>
          <p:cNvPr id="1368" name="Google Shape;1368;p113"/>
          <p:cNvSpPr txBox="1"/>
          <p:nvPr/>
        </p:nvSpPr>
        <p:spPr>
          <a:xfrm>
            <a:off x="142671" y="388126"/>
            <a:ext cx="44513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548135"/>
                </a:solidFill>
                <a:latin typeface="Calibri"/>
                <a:ea typeface="Calibri"/>
                <a:cs typeface="Calibri"/>
                <a:sym typeface="Calibri"/>
              </a:rPr>
              <a:t>Prendre en main Docker</a:t>
            </a:r>
            <a:endParaRPr/>
          </a:p>
          <a:p>
            <a:pPr marL="0" marR="0" lvl="0" indent="0" algn="l" rtl="0">
              <a:spcBef>
                <a:spcPts val="0"/>
              </a:spcBef>
              <a:spcAft>
                <a:spcPts val="0"/>
              </a:spcAft>
              <a:buNone/>
            </a:pPr>
            <a:r>
              <a:rPr lang="fr-FR" sz="1800" i="1">
                <a:solidFill>
                  <a:srgbClr val="548135"/>
                </a:solidFill>
                <a:latin typeface="Calibri"/>
                <a:ea typeface="Calibri"/>
                <a:cs typeface="Calibri"/>
                <a:sym typeface="Calibri"/>
              </a:rPr>
              <a:t>Terminologies Docker</a:t>
            </a:r>
            <a:endParaRPr/>
          </a:p>
        </p:txBody>
      </p:sp>
      <p:sp>
        <p:nvSpPr>
          <p:cNvPr id="1369" name="Google Shape;1369;p113"/>
          <p:cNvSpPr txBox="1"/>
          <p:nvPr/>
        </p:nvSpPr>
        <p:spPr>
          <a:xfrm>
            <a:off x="698264" y="1434980"/>
            <a:ext cx="60978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548135"/>
                </a:solidFill>
                <a:latin typeface="Calibri"/>
                <a:ea typeface="Calibri"/>
                <a:cs typeface="Calibri"/>
                <a:sym typeface="Calibri"/>
              </a:rPr>
              <a:t>Terminologies Docker - Les Objets Docker </a:t>
            </a:r>
            <a:endParaRPr/>
          </a:p>
        </p:txBody>
      </p:sp>
      <p:pic>
        <p:nvPicPr>
          <p:cNvPr id="1370" name="Google Shape;1370;p113" descr="Les différentes couches d'une image LAMP au moyen de Docker"/>
          <p:cNvPicPr preferRelativeResize="0"/>
          <p:nvPr/>
        </p:nvPicPr>
        <p:blipFill rotWithShape="1">
          <a:blip r:embed="rId5">
            <a:alphaModFix/>
          </a:blip>
          <a:srcRect/>
          <a:stretch/>
        </p:blipFill>
        <p:spPr>
          <a:xfrm>
            <a:off x="8354991" y="2578750"/>
            <a:ext cx="2844139" cy="3902420"/>
          </a:xfrm>
          <a:prstGeom prst="rect">
            <a:avLst/>
          </a:prstGeom>
          <a:noFill/>
          <a:ln>
            <a:noFill/>
          </a:ln>
        </p:spPr>
      </p:pic>
      <p:sp>
        <p:nvSpPr>
          <p:cNvPr id="1371" name="Google Shape;1371;p113"/>
          <p:cNvSpPr txBox="1"/>
          <p:nvPr/>
        </p:nvSpPr>
        <p:spPr>
          <a:xfrm>
            <a:off x="533307" y="2969277"/>
            <a:ext cx="6892062" cy="3121367"/>
          </a:xfrm>
          <a:prstGeom prst="rect">
            <a:avLst/>
          </a:prstGeom>
          <a:noFill/>
          <a:ln>
            <a:noFill/>
          </a:ln>
        </p:spPr>
        <p:txBody>
          <a:bodyPr spcFirstLastPara="1" wrap="square" lIns="91425" tIns="45700" rIns="91425" bIns="45700" anchor="t" anchorCtr="0">
            <a:spAutoFit/>
          </a:bodyPr>
          <a:lstStyle/>
          <a:p>
            <a:pPr marL="176213" marR="0" lvl="0" indent="0" algn="l" rtl="0">
              <a:lnSpc>
                <a:spcPct val="106250"/>
              </a:lnSpc>
              <a:spcBef>
                <a:spcPts val="0"/>
              </a:spcBef>
              <a:spcAft>
                <a:spcPts val="0"/>
              </a:spcAft>
              <a:buClr>
                <a:schemeClr val="dk1"/>
              </a:buClr>
              <a:buSzPts val="1600"/>
              <a:buFont typeface="Calibri"/>
              <a:buNone/>
            </a:pPr>
            <a:r>
              <a:rPr lang="fr-FR" sz="1600" b="0" i="0" u="none" strike="noStrike" cap="none">
                <a:solidFill>
                  <a:schemeClr val="dk1"/>
                </a:solidFill>
                <a:latin typeface="Calibri"/>
                <a:ea typeface="Calibri"/>
                <a:cs typeface="Calibri"/>
                <a:sym typeface="Calibri"/>
              </a:rPr>
              <a:t>Pour créer notre stack (pile en français), nous aurons besoin de :</a:t>
            </a:r>
            <a:endParaRPr/>
          </a:p>
          <a:p>
            <a:pPr marL="893763" marR="0" lvl="0" indent="-355600" algn="l" rtl="0">
              <a:lnSpc>
                <a:spcPct val="106250"/>
              </a:lnSpc>
              <a:spcBef>
                <a:spcPts val="600"/>
              </a:spcBef>
              <a:spcAft>
                <a:spcPts val="0"/>
              </a:spcAft>
              <a:buClr>
                <a:schemeClr val="dk1"/>
              </a:buClr>
              <a:buSzPts val="1600"/>
              <a:buFont typeface="Calibri"/>
              <a:buChar char="•"/>
            </a:pPr>
            <a:r>
              <a:rPr lang="fr-FR" sz="1600" b="0" i="0" u="none" strike="noStrike" cap="none">
                <a:solidFill>
                  <a:schemeClr val="dk1"/>
                </a:solidFill>
                <a:latin typeface="Calibri"/>
                <a:ea typeface="Calibri"/>
                <a:cs typeface="Calibri"/>
                <a:sym typeface="Calibri"/>
              </a:rPr>
              <a:t>Une couche OS (système d’exploitation)  pour exécuter notre Apache, MySQL et Php</a:t>
            </a:r>
            <a:endParaRPr sz="1600" b="0" i="0" u="none" strike="noStrike" cap="none">
              <a:solidFill>
                <a:schemeClr val="dk1"/>
              </a:solidFill>
              <a:latin typeface="Calibri"/>
              <a:ea typeface="Calibri"/>
              <a:cs typeface="Calibri"/>
              <a:sym typeface="Calibri"/>
            </a:endParaRPr>
          </a:p>
          <a:p>
            <a:pPr marL="893763" marR="0" lvl="0" indent="-355600" algn="l" rtl="0">
              <a:lnSpc>
                <a:spcPct val="106250"/>
              </a:lnSpc>
              <a:spcBef>
                <a:spcPts val="600"/>
              </a:spcBef>
              <a:spcAft>
                <a:spcPts val="0"/>
              </a:spcAft>
              <a:buClr>
                <a:schemeClr val="dk1"/>
              </a:buClr>
              <a:buSzPts val="1600"/>
              <a:buFont typeface="Calibri"/>
              <a:buChar char="•"/>
            </a:pPr>
            <a:r>
              <a:rPr lang="fr-FR" sz="1600" b="0" i="0" u="none" strike="noStrike" cap="none">
                <a:solidFill>
                  <a:schemeClr val="dk1"/>
                </a:solidFill>
                <a:latin typeface="Calibri"/>
                <a:ea typeface="Calibri"/>
                <a:cs typeface="Calibri"/>
                <a:sym typeface="Calibri"/>
              </a:rPr>
              <a:t>Une couche Apache pour démarrer notre serveur web et pourquoi pas la config qui va avec (.htaccess, apache2.conf, site-available/, etc ... )</a:t>
            </a:r>
            <a:endParaRPr/>
          </a:p>
          <a:p>
            <a:pPr marL="893763" marR="0" lvl="0" indent="-355600" algn="l" rtl="0">
              <a:lnSpc>
                <a:spcPct val="106250"/>
              </a:lnSpc>
              <a:spcBef>
                <a:spcPts val="600"/>
              </a:spcBef>
              <a:spcAft>
                <a:spcPts val="0"/>
              </a:spcAft>
              <a:buClr>
                <a:schemeClr val="dk1"/>
              </a:buClr>
              <a:buSzPts val="1600"/>
              <a:buFont typeface="Calibri"/>
              <a:buChar char="•"/>
            </a:pPr>
            <a:r>
              <a:rPr lang="fr-FR" sz="1600" b="0" i="0" u="none" strike="noStrike" cap="none">
                <a:solidFill>
                  <a:schemeClr val="dk1"/>
                </a:solidFill>
                <a:latin typeface="Calibri"/>
                <a:ea typeface="Calibri"/>
                <a:cs typeface="Calibri"/>
                <a:sym typeface="Calibri"/>
              </a:rPr>
              <a:t>Une couche php qui contiendra un interpréteur Php mais aussi les bibliothèques qui vont avec (exemple : php-curl)</a:t>
            </a:r>
            <a:endParaRPr/>
          </a:p>
          <a:p>
            <a:pPr marL="893763" marR="0" lvl="0" indent="-355600" algn="l" rtl="0">
              <a:lnSpc>
                <a:spcPct val="106250"/>
              </a:lnSpc>
              <a:spcBef>
                <a:spcPts val="600"/>
              </a:spcBef>
              <a:spcAft>
                <a:spcPts val="0"/>
              </a:spcAft>
              <a:buClr>
                <a:schemeClr val="dk1"/>
              </a:buClr>
              <a:buSzPts val="1600"/>
              <a:buFont typeface="Calibri"/>
              <a:buChar char="•"/>
            </a:pPr>
            <a:r>
              <a:rPr lang="fr-FR" sz="1600" b="0" i="0" u="none" strike="noStrike" cap="none">
                <a:solidFill>
                  <a:schemeClr val="dk1"/>
                </a:solidFill>
                <a:latin typeface="Calibri"/>
                <a:ea typeface="Calibri"/>
                <a:cs typeface="Calibri"/>
                <a:sym typeface="Calibri"/>
              </a:rPr>
              <a:t>Une couche Mysql qui contiendra notre système de gestion de bases de données Mysql</a:t>
            </a:r>
            <a:endParaRPr sz="1600" b="0" i="0" u="none" strike="noStrike" cap="none">
              <a:solidFill>
                <a:schemeClr val="dk1"/>
              </a:solidFill>
              <a:latin typeface="Calibri"/>
              <a:ea typeface="Calibri"/>
              <a:cs typeface="Calibri"/>
              <a:sym typeface="Calibri"/>
            </a:endParaRPr>
          </a:p>
          <a:p>
            <a:pPr marL="893763" marR="0" lvl="0" indent="-355600" algn="l" rtl="0">
              <a:lnSpc>
                <a:spcPct val="106250"/>
              </a:lnSpc>
              <a:spcBef>
                <a:spcPts val="600"/>
              </a:spcBef>
              <a:spcAft>
                <a:spcPts val="0"/>
              </a:spcAft>
              <a:buClr>
                <a:schemeClr val="dk1"/>
              </a:buClr>
              <a:buSzPts val="1600"/>
              <a:buFont typeface="Calibri"/>
              <a:buNone/>
            </a:pPr>
            <a:r>
              <a:rPr lang="fr-FR" sz="1600" b="0" i="0" u="none" strike="noStrike" cap="none">
                <a:solidFill>
                  <a:schemeClr val="dk1"/>
                </a:solidFill>
                <a:latin typeface="Calibri"/>
                <a:ea typeface="Calibri"/>
                <a:cs typeface="Calibri"/>
                <a:sym typeface="Calibri"/>
              </a:rPr>
              <a:t>Au total, notre image docker sera composée de quatre couches, en schéma ceci nous donnerai :</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pic>
        <p:nvPicPr>
          <p:cNvPr id="1377" name="Google Shape;1377;p114"/>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378" name="Google Shape;1378;p114"/>
          <p:cNvGrpSpPr/>
          <p:nvPr/>
        </p:nvGrpSpPr>
        <p:grpSpPr>
          <a:xfrm>
            <a:off x="58117" y="1434980"/>
            <a:ext cx="12070637" cy="5154295"/>
            <a:chOff x="0" y="1464563"/>
            <a:chExt cx="11657458" cy="5154295"/>
          </a:xfrm>
        </p:grpSpPr>
        <p:sp>
          <p:nvSpPr>
            <p:cNvPr id="1379" name="Google Shape;1379;p114"/>
            <p:cNvSpPr/>
            <p:nvPr/>
          </p:nvSpPr>
          <p:spPr>
            <a:xfrm>
              <a:off x="537973"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457200" marR="0" lvl="1" indent="0" algn="l" rtl="0">
                <a:spcBef>
                  <a:spcPts val="0"/>
                </a:spcBef>
                <a:spcAft>
                  <a:spcPts val="0"/>
                </a:spcAft>
                <a:buNone/>
              </a:pPr>
              <a:endParaRPr sz="1400" b="0" i="0" u="none" strike="noStrike" cap="none" dirty="0">
                <a:solidFill>
                  <a:srgbClr val="000000"/>
                </a:solidFill>
                <a:latin typeface="Calibri"/>
                <a:ea typeface="Calibri"/>
                <a:cs typeface="Calibri"/>
                <a:sym typeface="Calibri"/>
              </a:endParaRPr>
            </a:p>
            <a:p>
              <a:pPr marL="457200" marR="0" lvl="1" indent="0" algn="l" rtl="0">
                <a:spcBef>
                  <a:spcPts val="0"/>
                </a:spcBef>
                <a:spcAft>
                  <a:spcPts val="0"/>
                </a:spcAft>
                <a:buNone/>
              </a:pPr>
              <a:endParaRPr sz="1400" b="1" i="0" u="none" strike="noStrike" cap="none" dirty="0">
                <a:solidFill>
                  <a:srgbClr val="000000"/>
                </a:solidFill>
                <a:latin typeface="Calibri"/>
                <a:ea typeface="Calibri"/>
                <a:cs typeface="Calibri"/>
                <a:sym typeface="Calibri"/>
              </a:endParaRPr>
            </a:p>
            <a:p>
              <a:pPr marL="457200" marR="0" lvl="1" indent="0" algn="l" rtl="0">
                <a:spcBef>
                  <a:spcPts val="0"/>
                </a:spcBef>
                <a:spcAft>
                  <a:spcPts val="0"/>
                </a:spcAft>
                <a:buNone/>
              </a:pPr>
              <a:endParaRPr sz="1400" b="1" i="0" u="none" strike="noStrike" cap="none" dirty="0">
                <a:solidFill>
                  <a:srgbClr val="000000"/>
                </a:solidFill>
                <a:latin typeface="Calibri"/>
                <a:ea typeface="Calibri"/>
                <a:cs typeface="Calibri"/>
                <a:sym typeface="Calibri"/>
              </a:endParaRPr>
            </a:p>
            <a:p>
              <a:pPr marL="93663" marR="0" lvl="1" indent="0" algn="l" rtl="0">
                <a:spcBef>
                  <a:spcPts val="0"/>
                </a:spcBef>
                <a:spcAft>
                  <a:spcPts val="0"/>
                </a:spcAft>
                <a:buNone/>
              </a:pPr>
              <a:r>
                <a:rPr lang="fr-FR" sz="1400" b="1" i="0" u="none" strike="noStrike" cap="none" dirty="0">
                  <a:solidFill>
                    <a:srgbClr val="000000"/>
                  </a:solidFill>
                  <a:latin typeface="Calibri"/>
                  <a:ea typeface="Calibri"/>
                  <a:cs typeface="Calibri"/>
                  <a:sym typeface="Calibri"/>
                </a:rPr>
                <a:t>-       </a:t>
              </a:r>
              <a:r>
                <a:rPr lang="fr-FR" sz="1600" b="1" i="0" u="none" strike="noStrike" cap="none" dirty="0">
                  <a:solidFill>
                    <a:schemeClr val="dk1"/>
                  </a:solidFill>
                  <a:latin typeface="Calibri"/>
                  <a:ea typeface="Calibri"/>
                  <a:cs typeface="Calibri"/>
                  <a:sym typeface="Calibri"/>
                </a:rPr>
                <a:t>Les Objets Docker : Image Docker </a:t>
              </a:r>
              <a:endParaRPr dirty="0"/>
            </a:p>
            <a:p>
              <a:pPr marL="457200" marR="0" lvl="1" indent="0" algn="l" rtl="0">
                <a:spcBef>
                  <a:spcPts val="0"/>
                </a:spcBef>
                <a:spcAft>
                  <a:spcPts val="0"/>
                </a:spcAft>
                <a:buNone/>
              </a:pPr>
              <a:endParaRPr sz="1600" b="1" i="0" u="none" strike="noStrike" cap="none" dirty="0">
                <a:solidFill>
                  <a:schemeClr val="dk1"/>
                </a:solidFill>
                <a:latin typeface="Calibri"/>
                <a:ea typeface="Calibri"/>
                <a:cs typeface="Calibri"/>
                <a:sym typeface="Calibri"/>
              </a:endParaRPr>
            </a:p>
            <a:p>
              <a:pPr marL="457200" marR="0" lvl="1" indent="0" algn="l" rtl="0">
                <a:spcBef>
                  <a:spcPts val="0"/>
                </a:spcBef>
                <a:spcAft>
                  <a:spcPts val="0"/>
                </a:spcAft>
                <a:buNone/>
              </a:pPr>
              <a:r>
                <a:rPr lang="fr-FR" sz="1600" b="0" i="0" u="sng" strike="noStrike" cap="none" dirty="0">
                  <a:solidFill>
                    <a:schemeClr val="dk1"/>
                  </a:solidFill>
                  <a:latin typeface="Calibri"/>
                  <a:ea typeface="Calibri"/>
                  <a:cs typeface="Calibri"/>
                  <a:sym typeface="Calibri"/>
                </a:rPr>
                <a:t>Commandes de manipulation des images docker: </a:t>
              </a:r>
              <a:endParaRPr dirty="0"/>
            </a:p>
            <a:p>
              <a:pPr marL="457200" marR="0" lvl="1" indent="0" algn="l" rtl="0">
                <a:spcBef>
                  <a:spcPts val="0"/>
                </a:spcBef>
                <a:spcAft>
                  <a:spcPts val="0"/>
                </a:spcAft>
                <a:buNone/>
              </a:pPr>
              <a:endParaRPr sz="16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dirty="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dirty="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dirty="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dirty="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dirty="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dirty="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rgbClr val="000000"/>
                </a:buClr>
                <a:buSzPts val="1600"/>
                <a:buFont typeface="Calibri"/>
                <a:buNone/>
              </a:pPr>
              <a:r>
                <a:rPr lang="fr-FR" sz="1600" b="0" i="1" u="none" strike="noStrike" cap="none" dirty="0">
                  <a:solidFill>
                    <a:srgbClr val="000000"/>
                  </a:solidFill>
                  <a:latin typeface="Calibri"/>
                  <a:ea typeface="Calibri"/>
                  <a:cs typeface="Calibri"/>
                  <a:sym typeface="Calibri"/>
                </a:rPr>
                <a:t>La manipulation des images docker est ainsi possible via l’application Docker Desktop.</a:t>
              </a:r>
              <a:endParaRPr dirty="0"/>
            </a:p>
          </p:txBody>
        </p:sp>
        <p:sp>
          <p:nvSpPr>
            <p:cNvPr id="1380" name="Google Shape;1380;p114"/>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381" name="Google Shape;1381;p114"/>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382" name="Google Shape;1382;p114"/>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383" name="Google Shape;1383;p114"/>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385" name="Google Shape;1385;p114"/>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214</a:t>
            </a:fld>
            <a:endParaRPr sz="1000" b="0" i="0" u="none" strike="noStrike" cap="none">
              <a:solidFill>
                <a:srgbClr val="000000"/>
              </a:solidFill>
              <a:latin typeface="Calibri"/>
              <a:ea typeface="Calibri"/>
              <a:cs typeface="Calibri"/>
              <a:sym typeface="Calibri"/>
            </a:endParaRPr>
          </a:p>
        </p:txBody>
      </p:sp>
      <p:sp>
        <p:nvSpPr>
          <p:cNvPr id="1386" name="Google Shape;1386;p114"/>
          <p:cNvSpPr txBox="1"/>
          <p:nvPr/>
        </p:nvSpPr>
        <p:spPr>
          <a:xfrm>
            <a:off x="142671" y="388126"/>
            <a:ext cx="44513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548135"/>
                </a:solidFill>
                <a:latin typeface="Calibri"/>
                <a:ea typeface="Calibri"/>
                <a:cs typeface="Calibri"/>
                <a:sym typeface="Calibri"/>
              </a:rPr>
              <a:t>Prendre en main Docker</a:t>
            </a:r>
            <a:endParaRPr/>
          </a:p>
          <a:p>
            <a:pPr marL="0" marR="0" lvl="0" indent="0" algn="l" rtl="0">
              <a:spcBef>
                <a:spcPts val="0"/>
              </a:spcBef>
              <a:spcAft>
                <a:spcPts val="0"/>
              </a:spcAft>
              <a:buNone/>
            </a:pPr>
            <a:r>
              <a:rPr lang="fr-FR" sz="1800" i="1">
                <a:solidFill>
                  <a:srgbClr val="548135"/>
                </a:solidFill>
                <a:latin typeface="Calibri"/>
                <a:ea typeface="Calibri"/>
                <a:cs typeface="Calibri"/>
                <a:sym typeface="Calibri"/>
              </a:rPr>
              <a:t>Terminologies Docker</a:t>
            </a:r>
            <a:endParaRPr/>
          </a:p>
        </p:txBody>
      </p:sp>
      <p:sp>
        <p:nvSpPr>
          <p:cNvPr id="1387" name="Google Shape;1387;p114"/>
          <p:cNvSpPr txBox="1"/>
          <p:nvPr/>
        </p:nvSpPr>
        <p:spPr>
          <a:xfrm>
            <a:off x="698264" y="1434980"/>
            <a:ext cx="60978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548135"/>
                </a:solidFill>
                <a:latin typeface="Calibri"/>
                <a:ea typeface="Calibri"/>
                <a:cs typeface="Calibri"/>
                <a:sym typeface="Calibri"/>
              </a:rPr>
              <a:t>Terminologies Docker - Les Objets Docker </a:t>
            </a:r>
            <a:endParaRPr/>
          </a:p>
        </p:txBody>
      </p:sp>
      <p:graphicFrame>
        <p:nvGraphicFramePr>
          <p:cNvPr id="1388" name="Google Shape;1388;p114"/>
          <p:cNvGraphicFramePr/>
          <p:nvPr>
            <p:extLst>
              <p:ext uri="{D42A27DB-BD31-4B8C-83A1-F6EECF244321}">
                <p14:modId xmlns:p14="http://schemas.microsoft.com/office/powerpoint/2010/main" val="3721827889"/>
              </p:ext>
            </p:extLst>
          </p:nvPr>
        </p:nvGraphicFramePr>
        <p:xfrm>
          <a:off x="1706880" y="2939192"/>
          <a:ext cx="10235400" cy="1952150"/>
        </p:xfrm>
        <a:graphic>
          <a:graphicData uri="http://schemas.openxmlformats.org/drawingml/2006/table">
            <a:tbl>
              <a:tblPr firstRow="1" bandRow="1">
                <a:noFill/>
              </a:tblPr>
              <a:tblGrid>
                <a:gridCol w="3338850">
                  <a:extLst>
                    <a:ext uri="{9D8B030D-6E8A-4147-A177-3AD203B41FA5}">
                      <a16:colId xmlns:a16="http://schemas.microsoft.com/office/drawing/2014/main" val="20000"/>
                    </a:ext>
                  </a:extLst>
                </a:gridCol>
                <a:gridCol w="689655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fr-FR" sz="1600" b="0"/>
                        <a:t>Commande </a:t>
                      </a:r>
                      <a:endParaRPr/>
                    </a:p>
                  </a:txBody>
                  <a:tcPr marL="91450" marR="91450" marT="45725" marB="45725"/>
                </a:tc>
                <a:tc>
                  <a:txBody>
                    <a:bodyPr/>
                    <a:lstStyle/>
                    <a:p>
                      <a:pPr marL="0" marR="0" lvl="0" indent="0" algn="ctr" rtl="0">
                        <a:spcBef>
                          <a:spcPts val="0"/>
                        </a:spcBef>
                        <a:spcAft>
                          <a:spcPts val="0"/>
                        </a:spcAft>
                        <a:buNone/>
                      </a:pPr>
                      <a:r>
                        <a:rPr lang="fr-FR" sz="1600" b="0"/>
                        <a:t>Signification</a:t>
                      </a:r>
                      <a:endParaRPr/>
                    </a:p>
                  </a:txBody>
                  <a:tcPr marL="91450" marR="91450" marT="45725" marB="45725"/>
                </a:tc>
                <a:extLst>
                  <a:ext uri="{0D108BD9-81ED-4DB2-BD59-A6C34878D82A}">
                    <a16:rowId xmlns:a16="http://schemas.microsoft.com/office/drawing/2014/main" val="10000"/>
                  </a:ext>
                </a:extLst>
              </a:tr>
              <a:tr h="468750">
                <a:tc>
                  <a:txBody>
                    <a:bodyPr/>
                    <a:lstStyle/>
                    <a:p>
                      <a:pPr marL="0" marR="0" lvl="0" indent="0" algn="l" rtl="0">
                        <a:spcBef>
                          <a:spcPts val="0"/>
                        </a:spcBef>
                        <a:spcAft>
                          <a:spcPts val="0"/>
                        </a:spcAft>
                        <a:buNone/>
                      </a:pPr>
                      <a:r>
                        <a:rPr lang="fr-FR" sz="1600" b="0" dirty="0"/>
                        <a:t>docker image ls / docker images</a:t>
                      </a:r>
                      <a:endParaRPr sz="1600" b="0" dirty="0"/>
                    </a:p>
                  </a:txBody>
                  <a:tcPr marL="91450" marR="76200" marT="60950" marB="60950" anchor="ctr"/>
                </a:tc>
                <a:tc>
                  <a:txBody>
                    <a:bodyPr/>
                    <a:lstStyle/>
                    <a:p>
                      <a:pPr marL="0" marR="0" lvl="0" indent="0" algn="l" rtl="0">
                        <a:spcBef>
                          <a:spcPts val="0"/>
                        </a:spcBef>
                        <a:spcAft>
                          <a:spcPts val="0"/>
                        </a:spcAft>
                        <a:buNone/>
                      </a:pPr>
                      <a:r>
                        <a:rPr lang="fr-FR" sz="1600" dirty="0"/>
                        <a:t>Lister les images Docker sur l’hôte local</a:t>
                      </a:r>
                      <a:endParaRPr dirty="0"/>
                    </a:p>
                  </a:txBody>
                  <a:tcPr marL="76200" marR="76200" marT="60950" marB="60950" anchor="ct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fr-FR" sz="1600" b="0" dirty="0"/>
                        <a:t>docker pull &lt;image&gt;</a:t>
                      </a:r>
                      <a:endParaRPr dirty="0"/>
                    </a:p>
                  </a:txBody>
                  <a:tcPr marL="91450" marR="76200" marT="60950" marB="60950" anchor="ctr"/>
                </a:tc>
                <a:tc>
                  <a:txBody>
                    <a:bodyPr/>
                    <a:lstStyle/>
                    <a:p>
                      <a:pPr marL="0" marR="0" lvl="0" indent="0" algn="l" rtl="0">
                        <a:spcBef>
                          <a:spcPts val="0"/>
                        </a:spcBef>
                        <a:spcAft>
                          <a:spcPts val="0"/>
                        </a:spcAft>
                        <a:buNone/>
                      </a:pPr>
                      <a:r>
                        <a:rPr lang="fr-FR" sz="1600" dirty="0"/>
                        <a:t>Extraire (télécharger) l'</a:t>
                      </a:r>
                      <a:r>
                        <a:rPr lang="fr-FR" sz="1600" b="1" dirty="0"/>
                        <a:t>image Docker</a:t>
                      </a:r>
                      <a:r>
                        <a:rPr lang="fr-FR" sz="1600" dirty="0"/>
                        <a:t> depuis un registre (Docker hub par défaut )</a:t>
                      </a:r>
                      <a:endParaRPr dirty="0"/>
                    </a:p>
                  </a:txBody>
                  <a:tcPr marL="76200" marR="76200" marT="60950" marB="60950" anchor="ct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fr-FR" sz="1600" b="0" dirty="0"/>
                        <a:t>docker push &lt;image&gt;</a:t>
                      </a:r>
                      <a:endParaRPr dirty="0"/>
                    </a:p>
                  </a:txBody>
                  <a:tcPr marL="91450" marR="76200" marT="60950" marB="60950" anchor="ctr"/>
                </a:tc>
                <a:tc>
                  <a:txBody>
                    <a:bodyPr/>
                    <a:lstStyle/>
                    <a:p>
                      <a:pPr marL="0" marR="0" lvl="0" indent="0" algn="l" rtl="0">
                        <a:spcBef>
                          <a:spcPts val="0"/>
                        </a:spcBef>
                        <a:spcAft>
                          <a:spcPts val="0"/>
                        </a:spcAft>
                        <a:buNone/>
                      </a:pPr>
                      <a:r>
                        <a:rPr lang="fr-FR" sz="1600" dirty="0"/>
                        <a:t>Envoyer (pousser) une </a:t>
                      </a:r>
                      <a:r>
                        <a:rPr lang="fr-FR" sz="1600" b="1" dirty="0"/>
                        <a:t>image</a:t>
                      </a:r>
                      <a:r>
                        <a:rPr lang="fr-FR" sz="1600" dirty="0"/>
                        <a:t> dans un registre</a:t>
                      </a:r>
                      <a:endParaRPr dirty="0"/>
                    </a:p>
                  </a:txBody>
                  <a:tcPr marL="76200" marR="76200" marT="60950" marB="60950" anchor="ct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fr-FR" sz="1600" b="0" dirty="0"/>
                        <a:t>docker </a:t>
                      </a:r>
                      <a:r>
                        <a:rPr lang="fr-FR" sz="1600" b="0" dirty="0" err="1"/>
                        <a:t>rmi</a:t>
                      </a:r>
                      <a:r>
                        <a:rPr lang="fr-FR" sz="1600" b="0" dirty="0"/>
                        <a:t> &lt;image&gt;</a:t>
                      </a:r>
                      <a:endParaRPr dirty="0"/>
                    </a:p>
                  </a:txBody>
                  <a:tcPr marL="91450" marR="76200" marT="60950" marB="60950" anchor="ctr"/>
                </a:tc>
                <a:tc>
                  <a:txBody>
                    <a:bodyPr/>
                    <a:lstStyle/>
                    <a:p>
                      <a:pPr marL="0" marR="0" lvl="0" indent="0" algn="l" rtl="0">
                        <a:spcBef>
                          <a:spcPts val="0"/>
                        </a:spcBef>
                        <a:spcAft>
                          <a:spcPts val="0"/>
                        </a:spcAft>
                        <a:buNone/>
                      </a:pPr>
                      <a:r>
                        <a:rPr lang="fr-FR" sz="1600" dirty="0"/>
                        <a:t>Supprimer une </a:t>
                      </a:r>
                      <a:r>
                        <a:rPr lang="fr-FR" sz="1600" b="1" dirty="0"/>
                        <a:t>image</a:t>
                      </a:r>
                      <a:r>
                        <a:rPr lang="fr-FR" sz="1600" dirty="0"/>
                        <a:t> depuis l'hôte local</a:t>
                      </a:r>
                      <a:endParaRPr dirty="0"/>
                    </a:p>
                  </a:txBody>
                  <a:tcPr marL="76200" marR="76200" marT="60950" marB="60950"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pic>
        <p:nvPicPr>
          <p:cNvPr id="1394" name="Google Shape;1394;p115"/>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395" name="Google Shape;1395;p115"/>
          <p:cNvGrpSpPr/>
          <p:nvPr/>
        </p:nvGrpSpPr>
        <p:grpSpPr>
          <a:xfrm>
            <a:off x="58117" y="1434980"/>
            <a:ext cx="12070636" cy="5154295"/>
            <a:chOff x="0" y="1464563"/>
            <a:chExt cx="11657457" cy="5154295"/>
          </a:xfrm>
        </p:grpSpPr>
        <p:sp>
          <p:nvSpPr>
            <p:cNvPr id="1396" name="Google Shape;1396;p115"/>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dirty="0">
                <a:solidFill>
                  <a:srgbClr val="000000"/>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Calibri"/>
                <a:buChar char="-"/>
              </a:pPr>
              <a:r>
                <a:rPr lang="fr-FR" sz="1600" b="1" dirty="0">
                  <a:solidFill>
                    <a:schemeClr val="dk1"/>
                  </a:solidFill>
                  <a:latin typeface="Calibri"/>
                  <a:ea typeface="Calibri"/>
                  <a:cs typeface="Calibri"/>
                  <a:sym typeface="Calibri"/>
                </a:rPr>
                <a:t>Les Objets Docker : </a:t>
              </a:r>
              <a:r>
                <a:rPr lang="fr-FR" sz="1600" dirty="0">
                  <a:solidFill>
                    <a:schemeClr val="dk1"/>
                  </a:solidFill>
                  <a:latin typeface="Calibri"/>
                  <a:ea typeface="Calibri"/>
                  <a:cs typeface="Calibri"/>
                  <a:sym typeface="Calibri"/>
                </a:rPr>
                <a:t> </a:t>
              </a:r>
              <a:r>
                <a:rPr lang="fr-FR" sz="1600" b="1" dirty="0">
                  <a:solidFill>
                    <a:schemeClr val="dk1"/>
                  </a:solidFill>
                  <a:latin typeface="Calibri"/>
                  <a:ea typeface="Calibri"/>
                  <a:cs typeface="Calibri"/>
                  <a:sym typeface="Calibri"/>
                </a:rPr>
                <a:t>Conteneur Docker</a:t>
              </a:r>
              <a:endParaRPr dirty="0"/>
            </a:p>
            <a:p>
              <a:pPr lvl="1"/>
              <a:endParaRPr sz="1600" b="1" dirty="0">
                <a:solidFill>
                  <a:schemeClr val="dk1"/>
                </a:solidFill>
                <a:latin typeface="Calibri"/>
                <a:ea typeface="Calibri"/>
                <a:cs typeface="Calibri"/>
                <a:sym typeface="Calibri"/>
              </a:endParaRPr>
            </a:p>
            <a:p>
              <a:pPr marL="457200" lvl="2" indent="-285750">
                <a:spcBef>
                  <a:spcPts val="600"/>
                </a:spcBef>
                <a:buClr>
                  <a:schemeClr val="dk1"/>
                </a:buClr>
                <a:buSzPts val="1600"/>
                <a:buFont typeface="Arial"/>
                <a:buChar char="•"/>
              </a:pPr>
              <a:r>
                <a:rPr lang="fr-FR" sz="1600" b="0" i="0" u="none" strike="noStrike" cap="none" dirty="0">
                  <a:solidFill>
                    <a:schemeClr val="dk1"/>
                  </a:solidFill>
                  <a:latin typeface="+mj-lt"/>
                  <a:ea typeface="Arial"/>
                  <a:cs typeface="Arial"/>
                  <a:sym typeface="Arial"/>
                </a:rPr>
                <a:t>Un conteneur est donc un espace dans lequel une application tourne avec son propre environnement.</a:t>
              </a:r>
              <a:endParaRPr dirty="0">
                <a:latin typeface="+mj-lt"/>
              </a:endParaRPr>
            </a:p>
            <a:p>
              <a:pPr marL="457200" lvl="2" indent="-285750">
                <a:spcBef>
                  <a:spcPts val="600"/>
                </a:spcBef>
                <a:buClr>
                  <a:schemeClr val="dk1"/>
                </a:buClr>
                <a:buSzPts val="1600"/>
                <a:buFont typeface="Arial"/>
                <a:buChar char="•"/>
              </a:pPr>
              <a:r>
                <a:rPr lang="fr-FR" sz="1600" b="0" i="0" u="none" strike="noStrike" cap="none" dirty="0">
                  <a:solidFill>
                    <a:schemeClr val="dk1"/>
                  </a:solidFill>
                  <a:latin typeface="+mj-lt"/>
                  <a:ea typeface="Calibri"/>
                  <a:cs typeface="Calibri"/>
                  <a:sym typeface="Calibri"/>
                </a:rPr>
                <a:t>Il permet d’exécuter un </a:t>
              </a:r>
              <a:r>
                <a:rPr lang="fr-FR" sz="1600" b="0" i="0" u="none" strike="noStrike" cap="none" dirty="0" err="1">
                  <a:solidFill>
                    <a:schemeClr val="dk1"/>
                  </a:solidFill>
                  <a:latin typeface="+mj-lt"/>
                  <a:ea typeface="Calibri"/>
                  <a:cs typeface="Calibri"/>
                  <a:sym typeface="Calibri"/>
                </a:rPr>
                <a:t>microservice</a:t>
              </a:r>
              <a:r>
                <a:rPr lang="fr-FR" sz="1600" b="0" i="0" u="none" strike="noStrike" cap="none" dirty="0">
                  <a:solidFill>
                    <a:schemeClr val="dk1"/>
                  </a:solidFill>
                  <a:latin typeface="+mj-lt"/>
                  <a:ea typeface="Calibri"/>
                  <a:cs typeface="Calibri"/>
                  <a:sym typeface="Calibri"/>
                </a:rPr>
                <a:t> individuel ou une pile d'applications complète . </a:t>
              </a:r>
              <a:endParaRPr dirty="0">
                <a:latin typeface="+mj-lt"/>
              </a:endParaRPr>
            </a:p>
            <a:p>
              <a:pPr marL="457200" lvl="2" indent="-285750">
                <a:spcBef>
                  <a:spcPts val="600"/>
                </a:spcBef>
                <a:buClr>
                  <a:srgbClr val="000000"/>
                </a:buClr>
                <a:buSzPts val="1600"/>
                <a:buFont typeface="Arial"/>
                <a:buChar char="•"/>
              </a:pPr>
              <a:r>
                <a:rPr lang="fr-FR" sz="1600" b="0" i="0" u="none" strike="noStrike" cap="none" dirty="0">
                  <a:solidFill>
                    <a:srgbClr val="000000"/>
                  </a:solidFill>
                  <a:latin typeface="+mj-lt"/>
                  <a:ea typeface="Arial"/>
                  <a:cs typeface="Arial"/>
                  <a:sym typeface="Arial"/>
                </a:rPr>
                <a:t>Chaque conteneur est une instance d</a:t>
              </a:r>
              <a:r>
                <a:rPr lang="fr-FR" sz="1600" b="1" i="0" u="none" strike="noStrike" cap="none" dirty="0">
                  <a:solidFill>
                    <a:srgbClr val="000000"/>
                  </a:solidFill>
                  <a:latin typeface="+mj-lt"/>
                  <a:ea typeface="Arial"/>
                  <a:cs typeface="Arial"/>
                  <a:sym typeface="Arial"/>
                </a:rPr>
                <a:t>’une</a:t>
              </a:r>
              <a:r>
                <a:rPr lang="fr-FR" sz="1600" b="0" i="0" u="none" strike="noStrike" cap="none" dirty="0">
                  <a:solidFill>
                    <a:srgbClr val="000000"/>
                  </a:solidFill>
                  <a:latin typeface="+mj-lt"/>
                  <a:ea typeface="Arial"/>
                  <a:cs typeface="Arial"/>
                  <a:sym typeface="Arial"/>
                </a:rPr>
                <a:t> </a:t>
              </a:r>
              <a:r>
                <a:rPr lang="fr-FR" sz="1600" b="1" i="0" u="none" strike="noStrike" cap="none" dirty="0">
                  <a:solidFill>
                    <a:schemeClr val="dk1"/>
                  </a:solidFill>
                  <a:latin typeface="+mj-lt"/>
                  <a:ea typeface="Arial"/>
                  <a:cs typeface="Arial"/>
                  <a:sym typeface="Arial"/>
                </a:rPr>
                <a:t>image</a:t>
              </a:r>
              <a:r>
                <a:rPr lang="fr-FR" sz="1600" b="0" i="0" u="none" strike="noStrike" cap="none" dirty="0">
                  <a:solidFill>
                    <a:srgbClr val="000000"/>
                  </a:solidFill>
                  <a:latin typeface="+mj-lt"/>
                  <a:ea typeface="Arial"/>
                  <a:cs typeface="Arial"/>
                  <a:sym typeface="Arial"/>
                </a:rPr>
                <a:t>. Il possède son propre environnement d’exécution et donc ses propres répertoires. </a:t>
              </a:r>
              <a:endParaRPr dirty="0">
                <a:latin typeface="+mj-lt"/>
              </a:endParaRPr>
            </a:p>
            <a:p>
              <a:pPr marL="457200" lvl="2" indent="-285750">
                <a:spcBef>
                  <a:spcPts val="600"/>
                </a:spcBef>
                <a:buClr>
                  <a:schemeClr val="dk1"/>
                </a:buClr>
                <a:buSzPts val="1600"/>
                <a:buFont typeface="Arial"/>
                <a:buChar char="•"/>
              </a:pPr>
              <a:r>
                <a:rPr lang="fr-FR" sz="1600" b="0" i="0" u="none" strike="noStrike" cap="none" dirty="0">
                  <a:solidFill>
                    <a:schemeClr val="dk1"/>
                  </a:solidFill>
                  <a:latin typeface="+mj-lt"/>
                  <a:ea typeface="Calibri"/>
                  <a:cs typeface="Calibri"/>
                  <a:sym typeface="Calibri"/>
                </a:rPr>
                <a:t>l'API Docker ou la CLI permettent de démarrer, arrêter ou supprimer un conteneur Docker.</a:t>
              </a:r>
              <a:endParaRPr dirty="0">
                <a:latin typeface="+mj-lt"/>
              </a:endParaRPr>
            </a:p>
            <a:p>
              <a:pPr marL="457200" lvl="2" indent="-285750">
                <a:spcBef>
                  <a:spcPts val="600"/>
                </a:spcBef>
                <a:buClr>
                  <a:srgbClr val="000000"/>
                </a:buClr>
                <a:buSzPts val="1600"/>
                <a:buFont typeface="Arial"/>
                <a:buChar char="•"/>
              </a:pPr>
              <a:r>
                <a:rPr lang="fr-FR" sz="1600" b="0" i="0" u="none" strike="noStrike" cap="none" dirty="0">
                  <a:solidFill>
                    <a:srgbClr val="000000"/>
                  </a:solidFill>
                  <a:latin typeface="+mj-lt"/>
                  <a:ea typeface="Calibri"/>
                  <a:cs typeface="Calibri"/>
                  <a:sym typeface="Calibri"/>
                </a:rPr>
                <a:t>On peut connecter un conteneur à un ou plusieurs réseaux, y attacher un stockage ou même créer une nouvelle image en fonction de son état actuel.</a:t>
              </a:r>
              <a:endParaRPr dirty="0">
                <a:latin typeface="+mj-lt"/>
              </a:endParaRPr>
            </a:p>
            <a:p>
              <a:pPr marL="355600" marR="0" lvl="0" indent="0" algn="l" rtl="0">
                <a:lnSpc>
                  <a:spcPct val="100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449263" marR="0" lvl="0" indent="-93662" algn="l" rtl="0">
                <a:lnSpc>
                  <a:spcPct val="100000"/>
                </a:lnSpc>
                <a:spcBef>
                  <a:spcPts val="0"/>
                </a:spcBef>
                <a:spcAft>
                  <a:spcPts val="0"/>
                </a:spcAft>
                <a:buClr>
                  <a:schemeClr val="dk1"/>
                </a:buClr>
                <a:buSzPts val="1600"/>
                <a:buFont typeface="Calibri"/>
                <a:buNone/>
              </a:pPr>
              <a:endParaRPr sz="1600" b="0" i="0" u="none" strike="noStrike" cap="none" dirty="0">
                <a:solidFill>
                  <a:srgbClr val="000000"/>
                </a:solidFill>
                <a:latin typeface="Calibri"/>
                <a:ea typeface="Calibri"/>
                <a:cs typeface="Calibri"/>
                <a:sym typeface="Calibri"/>
              </a:endParaRPr>
            </a:p>
            <a:p>
              <a:pPr marL="449263" marR="0" lvl="0" indent="-93662" algn="l" rtl="0">
                <a:lnSpc>
                  <a:spcPct val="100000"/>
                </a:lnSpc>
                <a:spcBef>
                  <a:spcPts val="0"/>
                </a:spcBef>
                <a:spcAft>
                  <a:spcPts val="0"/>
                </a:spcAft>
                <a:buClr>
                  <a:schemeClr val="dk1"/>
                </a:buClr>
                <a:buSzPts val="1600"/>
                <a:buFont typeface="Calibri"/>
                <a:buNone/>
              </a:pPr>
              <a:endParaRPr sz="1600" b="0" i="0" u="none" strike="noStrike" cap="none" dirty="0">
                <a:solidFill>
                  <a:srgbClr val="000000"/>
                </a:solidFill>
                <a:latin typeface="Calibri"/>
                <a:ea typeface="Calibri"/>
                <a:cs typeface="Calibri"/>
                <a:sym typeface="Calibri"/>
              </a:endParaRPr>
            </a:p>
          </p:txBody>
        </p:sp>
        <p:sp>
          <p:nvSpPr>
            <p:cNvPr id="1397" name="Google Shape;1397;p115"/>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398" name="Google Shape;1398;p115"/>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399" name="Google Shape;1399;p115"/>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400" name="Google Shape;1400;p115"/>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402" name="Google Shape;1402;p115"/>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215</a:t>
            </a:fld>
            <a:endParaRPr sz="1000" b="0" i="0" u="none" strike="noStrike" cap="none">
              <a:solidFill>
                <a:srgbClr val="000000"/>
              </a:solidFill>
              <a:latin typeface="Calibri"/>
              <a:ea typeface="Calibri"/>
              <a:cs typeface="Calibri"/>
              <a:sym typeface="Calibri"/>
            </a:endParaRPr>
          </a:p>
        </p:txBody>
      </p:sp>
      <p:sp>
        <p:nvSpPr>
          <p:cNvPr id="1403" name="Google Shape;1403;p115"/>
          <p:cNvSpPr txBox="1"/>
          <p:nvPr/>
        </p:nvSpPr>
        <p:spPr>
          <a:xfrm>
            <a:off x="142671" y="388126"/>
            <a:ext cx="44513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548135"/>
                </a:solidFill>
                <a:latin typeface="Calibri"/>
                <a:ea typeface="Calibri"/>
                <a:cs typeface="Calibri"/>
                <a:sym typeface="Calibri"/>
              </a:rPr>
              <a:t>Prendre en main Docker</a:t>
            </a:r>
            <a:endParaRPr/>
          </a:p>
          <a:p>
            <a:pPr marL="0" marR="0" lvl="0" indent="0" algn="l" rtl="0">
              <a:spcBef>
                <a:spcPts val="0"/>
              </a:spcBef>
              <a:spcAft>
                <a:spcPts val="0"/>
              </a:spcAft>
              <a:buNone/>
            </a:pPr>
            <a:r>
              <a:rPr lang="fr-FR" sz="1800" i="1">
                <a:solidFill>
                  <a:srgbClr val="548135"/>
                </a:solidFill>
                <a:latin typeface="Calibri"/>
                <a:ea typeface="Calibri"/>
                <a:cs typeface="Calibri"/>
                <a:sym typeface="Calibri"/>
              </a:rPr>
              <a:t>Terminologies Docker</a:t>
            </a:r>
            <a:endParaRPr/>
          </a:p>
        </p:txBody>
      </p:sp>
      <p:sp>
        <p:nvSpPr>
          <p:cNvPr id="1404" name="Google Shape;1404;p115"/>
          <p:cNvSpPr txBox="1"/>
          <p:nvPr/>
        </p:nvSpPr>
        <p:spPr>
          <a:xfrm>
            <a:off x="698264" y="1434980"/>
            <a:ext cx="60978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548135"/>
                </a:solidFill>
                <a:latin typeface="Calibri"/>
                <a:ea typeface="Calibri"/>
                <a:cs typeface="Calibri"/>
                <a:sym typeface="Calibri"/>
              </a:rPr>
              <a:t>Terminologies Docker - Les Objets Docker </a:t>
            </a:r>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pic>
        <p:nvPicPr>
          <p:cNvPr id="1410" name="Google Shape;1410;p116"/>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411" name="Google Shape;1411;p116"/>
          <p:cNvGrpSpPr/>
          <p:nvPr/>
        </p:nvGrpSpPr>
        <p:grpSpPr>
          <a:xfrm>
            <a:off x="58117" y="1434980"/>
            <a:ext cx="12070637" cy="5154295"/>
            <a:chOff x="0" y="1464563"/>
            <a:chExt cx="11657458" cy="5154295"/>
          </a:xfrm>
        </p:grpSpPr>
        <p:sp>
          <p:nvSpPr>
            <p:cNvPr id="1412" name="Google Shape;1412;p116"/>
            <p:cNvSpPr/>
            <p:nvPr/>
          </p:nvSpPr>
          <p:spPr>
            <a:xfrm>
              <a:off x="537973"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a:solidFill>
                  <a:srgbClr val="000000"/>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Calibri"/>
                <a:buChar char="-"/>
              </a:pPr>
              <a:r>
                <a:rPr lang="fr-FR" sz="1600" b="1">
                  <a:solidFill>
                    <a:schemeClr val="dk1"/>
                  </a:solidFill>
                  <a:latin typeface="Calibri"/>
                  <a:ea typeface="Calibri"/>
                  <a:cs typeface="Calibri"/>
                  <a:sym typeface="Calibri"/>
                </a:rPr>
                <a:t>Les Objets Docker : </a:t>
              </a:r>
              <a:r>
                <a:rPr lang="fr-FR" sz="1600">
                  <a:solidFill>
                    <a:schemeClr val="dk1"/>
                  </a:solidFill>
                  <a:latin typeface="Calibri"/>
                  <a:ea typeface="Calibri"/>
                  <a:cs typeface="Calibri"/>
                  <a:sym typeface="Calibri"/>
                </a:rPr>
                <a:t> </a:t>
              </a:r>
              <a:r>
                <a:rPr lang="fr-FR" sz="1600" b="1">
                  <a:solidFill>
                    <a:schemeClr val="dk1"/>
                  </a:solidFill>
                  <a:latin typeface="Calibri"/>
                  <a:ea typeface="Calibri"/>
                  <a:cs typeface="Calibri"/>
                  <a:sym typeface="Calibri"/>
                </a:rPr>
                <a:t>Conteneur Docker</a:t>
              </a:r>
              <a:endParaRPr/>
            </a:p>
            <a:p>
              <a:pPr marL="457200" marR="0" lvl="1" indent="0" algn="l" rtl="0">
                <a:spcBef>
                  <a:spcPts val="0"/>
                </a:spcBef>
                <a:spcAft>
                  <a:spcPts val="0"/>
                </a:spcAft>
                <a:buNone/>
              </a:pPr>
              <a:r>
                <a:rPr lang="fr-FR" sz="1600" b="0" i="0" u="sng" strike="noStrike" cap="none">
                  <a:solidFill>
                    <a:schemeClr val="dk1"/>
                  </a:solidFill>
                  <a:latin typeface="Calibri"/>
                  <a:ea typeface="Calibri"/>
                  <a:cs typeface="Calibri"/>
                  <a:sym typeface="Calibri"/>
                </a:rPr>
                <a:t>Commandes de manipulation des conteneurs docker: </a:t>
              </a:r>
              <a:endParaRPr/>
            </a:p>
            <a:p>
              <a:pPr marL="457200" marR="0" lvl="1" indent="0" algn="l" rtl="0">
                <a:spcBef>
                  <a:spcPts val="0"/>
                </a:spcBef>
                <a:spcAft>
                  <a:spcPts val="0"/>
                </a:spcAft>
                <a:buNone/>
              </a:pPr>
              <a:endParaRPr sz="16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413" name="Google Shape;1413;p116"/>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414" name="Google Shape;1414;p116"/>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415" name="Google Shape;1415;p116"/>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416" name="Google Shape;1416;p116"/>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418" name="Google Shape;1418;p116"/>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216</a:t>
            </a:fld>
            <a:endParaRPr sz="1000" b="0" i="0" u="none" strike="noStrike" cap="none">
              <a:solidFill>
                <a:srgbClr val="000000"/>
              </a:solidFill>
              <a:latin typeface="Calibri"/>
              <a:ea typeface="Calibri"/>
              <a:cs typeface="Calibri"/>
              <a:sym typeface="Calibri"/>
            </a:endParaRPr>
          </a:p>
        </p:txBody>
      </p:sp>
      <p:sp>
        <p:nvSpPr>
          <p:cNvPr id="1419" name="Google Shape;1419;p116"/>
          <p:cNvSpPr txBox="1"/>
          <p:nvPr/>
        </p:nvSpPr>
        <p:spPr>
          <a:xfrm>
            <a:off x="142671" y="388126"/>
            <a:ext cx="44513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548135"/>
                </a:solidFill>
                <a:latin typeface="Calibri"/>
                <a:ea typeface="Calibri"/>
                <a:cs typeface="Calibri"/>
                <a:sym typeface="Calibri"/>
              </a:rPr>
              <a:t>Prendre en main Docker</a:t>
            </a:r>
            <a:endParaRPr/>
          </a:p>
          <a:p>
            <a:pPr marL="0" marR="0" lvl="0" indent="0" algn="l" rtl="0">
              <a:spcBef>
                <a:spcPts val="0"/>
              </a:spcBef>
              <a:spcAft>
                <a:spcPts val="0"/>
              </a:spcAft>
              <a:buNone/>
            </a:pPr>
            <a:r>
              <a:rPr lang="fr-FR" sz="1800" i="1">
                <a:solidFill>
                  <a:srgbClr val="548135"/>
                </a:solidFill>
                <a:latin typeface="Calibri"/>
                <a:ea typeface="Calibri"/>
                <a:cs typeface="Calibri"/>
                <a:sym typeface="Calibri"/>
              </a:rPr>
              <a:t>Terminologies Docker</a:t>
            </a:r>
            <a:endParaRPr/>
          </a:p>
        </p:txBody>
      </p:sp>
      <p:sp>
        <p:nvSpPr>
          <p:cNvPr id="1420" name="Google Shape;1420;p116"/>
          <p:cNvSpPr txBox="1"/>
          <p:nvPr/>
        </p:nvSpPr>
        <p:spPr>
          <a:xfrm>
            <a:off x="698264" y="1434980"/>
            <a:ext cx="60978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548135"/>
                </a:solidFill>
                <a:latin typeface="Calibri"/>
                <a:ea typeface="Calibri"/>
                <a:cs typeface="Calibri"/>
                <a:sym typeface="Calibri"/>
              </a:rPr>
              <a:t>Terminologies Docker - Les Objets Docker </a:t>
            </a:r>
            <a:endParaRPr/>
          </a:p>
        </p:txBody>
      </p:sp>
      <p:graphicFrame>
        <p:nvGraphicFramePr>
          <p:cNvPr id="1421" name="Google Shape;1421;p116"/>
          <p:cNvGraphicFramePr/>
          <p:nvPr>
            <p:extLst>
              <p:ext uri="{D42A27DB-BD31-4B8C-83A1-F6EECF244321}">
                <p14:modId xmlns:p14="http://schemas.microsoft.com/office/powerpoint/2010/main" val="1565852849"/>
              </p:ext>
            </p:extLst>
          </p:nvPr>
        </p:nvGraphicFramePr>
        <p:xfrm>
          <a:off x="925976" y="2650861"/>
          <a:ext cx="10575750" cy="3052970"/>
        </p:xfrm>
        <a:graphic>
          <a:graphicData uri="http://schemas.openxmlformats.org/drawingml/2006/table">
            <a:tbl>
              <a:tblPr firstRow="1" bandRow="1">
                <a:noFill/>
              </a:tblPr>
              <a:tblGrid>
                <a:gridCol w="5196925">
                  <a:extLst>
                    <a:ext uri="{9D8B030D-6E8A-4147-A177-3AD203B41FA5}">
                      <a16:colId xmlns:a16="http://schemas.microsoft.com/office/drawing/2014/main" val="20000"/>
                    </a:ext>
                  </a:extLst>
                </a:gridCol>
                <a:gridCol w="537882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fr-FR" sz="1600" b="0"/>
                        <a:t>Commande </a:t>
                      </a:r>
                      <a:endParaRPr/>
                    </a:p>
                  </a:txBody>
                  <a:tcPr marL="91450" marR="91450" marT="45725" marB="45725"/>
                </a:tc>
                <a:tc>
                  <a:txBody>
                    <a:bodyPr/>
                    <a:lstStyle/>
                    <a:p>
                      <a:pPr marL="0" marR="0" lvl="0" indent="0" algn="ctr" rtl="0">
                        <a:spcBef>
                          <a:spcPts val="0"/>
                        </a:spcBef>
                        <a:spcAft>
                          <a:spcPts val="0"/>
                        </a:spcAft>
                        <a:buNone/>
                      </a:pPr>
                      <a:r>
                        <a:rPr lang="fr-FR" sz="1600" b="0"/>
                        <a:t>Signification</a:t>
                      </a:r>
                      <a:endParaRPr/>
                    </a:p>
                  </a:txBody>
                  <a:tcPr marL="91450" marR="91450" marT="45725" marB="45725"/>
                </a:tc>
                <a:extLst>
                  <a:ext uri="{0D108BD9-81ED-4DB2-BD59-A6C34878D82A}">
                    <a16:rowId xmlns:a16="http://schemas.microsoft.com/office/drawing/2014/main" val="10000"/>
                  </a:ext>
                </a:extLst>
              </a:tr>
              <a:tr h="274050">
                <a:tc>
                  <a:txBody>
                    <a:bodyPr/>
                    <a:lstStyle/>
                    <a:p>
                      <a:pPr marL="0" marR="0" lvl="0" indent="0" algn="l" rtl="0">
                        <a:spcBef>
                          <a:spcPts val="0"/>
                        </a:spcBef>
                        <a:spcAft>
                          <a:spcPts val="0"/>
                        </a:spcAft>
                        <a:buNone/>
                      </a:pPr>
                      <a:r>
                        <a:rPr lang="fr-FR" sz="1600" b="0" i="1">
                          <a:solidFill>
                            <a:schemeClr val="dk1"/>
                          </a:solidFill>
                          <a:latin typeface="Consolas"/>
                          <a:ea typeface="Consolas"/>
                          <a:cs typeface="Consolas"/>
                          <a:sym typeface="Consolas"/>
                        </a:rPr>
                        <a:t>docker run --name &lt;nom_conteneur&gt; &lt;nom_image&gt;</a:t>
                      </a:r>
                      <a:endParaRPr sz="1600" b="0">
                        <a:latin typeface="Consolas"/>
                        <a:ea typeface="Consolas"/>
                        <a:cs typeface="Consolas"/>
                        <a:sym typeface="Consolas"/>
                      </a:endParaRPr>
                    </a:p>
                  </a:txBody>
                  <a:tcPr marL="91450" marR="76200" marT="60950" marB="60950" anchor="ctr"/>
                </a:tc>
                <a:tc>
                  <a:txBody>
                    <a:bodyPr/>
                    <a:lstStyle/>
                    <a:p>
                      <a:pPr marL="0" marR="0" lvl="0" indent="0" algn="l" rtl="0">
                        <a:spcBef>
                          <a:spcPts val="0"/>
                        </a:spcBef>
                        <a:spcAft>
                          <a:spcPts val="0"/>
                        </a:spcAft>
                        <a:buNone/>
                      </a:pPr>
                      <a:r>
                        <a:rPr lang="fr-FR" sz="1600" dirty="0"/>
                        <a:t>crée et démarre un conteneur sur la base d’une image.</a:t>
                      </a:r>
                      <a:endParaRPr dirty="0"/>
                    </a:p>
                  </a:txBody>
                  <a:tcPr marL="76200" marR="76200" marT="60950" marB="60950" anchor="ct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fr-FR" sz="1600" b="0" i="1" dirty="0">
                          <a:latin typeface="Consolas"/>
                          <a:ea typeface="Consolas"/>
                          <a:cs typeface="Consolas"/>
                          <a:sym typeface="Consolas"/>
                        </a:rPr>
                        <a:t>docker </a:t>
                      </a:r>
                      <a:r>
                        <a:rPr lang="fr-FR" sz="1600" b="0" i="1" dirty="0" err="1">
                          <a:latin typeface="Consolas"/>
                          <a:ea typeface="Consolas"/>
                          <a:cs typeface="Consolas"/>
                          <a:sym typeface="Consolas"/>
                        </a:rPr>
                        <a:t>ps</a:t>
                      </a:r>
                      <a:endParaRPr sz="1600" b="0" i="1" dirty="0">
                        <a:latin typeface="Consolas"/>
                        <a:ea typeface="Consolas"/>
                        <a:cs typeface="Consolas"/>
                        <a:sym typeface="Consolas"/>
                      </a:endParaRPr>
                    </a:p>
                    <a:p>
                      <a:pPr marL="0" marR="0" lvl="0" indent="0" algn="l" rtl="0">
                        <a:spcBef>
                          <a:spcPts val="0"/>
                        </a:spcBef>
                        <a:spcAft>
                          <a:spcPts val="0"/>
                        </a:spcAft>
                        <a:buNone/>
                      </a:pPr>
                      <a:endParaRPr sz="1600" b="0" dirty="0">
                        <a:latin typeface="Consolas"/>
                        <a:ea typeface="Consolas"/>
                        <a:cs typeface="Consolas"/>
                        <a:sym typeface="Consolas"/>
                      </a:endParaRPr>
                    </a:p>
                  </a:txBody>
                  <a:tcPr marL="91450" marR="76200" marT="60950" marB="60950" anchor="ctr"/>
                </a:tc>
                <a:tc>
                  <a:txBody>
                    <a:bodyPr/>
                    <a:lstStyle/>
                    <a:p>
                      <a:pPr marL="0" marR="0" lvl="0" indent="0" algn="l" rtl="0">
                        <a:spcBef>
                          <a:spcPts val="0"/>
                        </a:spcBef>
                        <a:spcAft>
                          <a:spcPts val="0"/>
                        </a:spcAft>
                        <a:buNone/>
                      </a:pPr>
                      <a:r>
                        <a:rPr lang="fr-FR" sz="1600" b="0" i="0" dirty="0">
                          <a:solidFill>
                            <a:schemeClr val="dk1"/>
                          </a:solidFill>
                          <a:latin typeface="Calibri"/>
                          <a:ea typeface="Calibri"/>
                          <a:cs typeface="Calibri"/>
                          <a:sym typeface="Calibri"/>
                        </a:rPr>
                        <a:t>liste les conteneurs actifs</a:t>
                      </a:r>
                      <a:endParaRPr sz="1400" dirty="0"/>
                    </a:p>
                  </a:txBody>
                  <a:tcPr marL="76200" marR="76200" marT="60950" marB="60950" anchor="ctr"/>
                </a:tc>
                <a:extLst>
                  <a:ext uri="{0D108BD9-81ED-4DB2-BD59-A6C34878D82A}">
                    <a16:rowId xmlns:a16="http://schemas.microsoft.com/office/drawing/2014/main" val="10002"/>
                  </a:ext>
                </a:extLst>
              </a:tr>
              <a:tr h="239550">
                <a:tc>
                  <a:txBody>
                    <a:bodyPr/>
                    <a:lstStyle/>
                    <a:p>
                      <a:pPr marL="0" marR="0" lvl="0" indent="0" algn="l" rtl="0">
                        <a:spcBef>
                          <a:spcPts val="0"/>
                        </a:spcBef>
                        <a:spcAft>
                          <a:spcPts val="0"/>
                        </a:spcAft>
                        <a:buNone/>
                      </a:pPr>
                      <a:r>
                        <a:rPr lang="fr-FR" sz="1600" b="0" i="1">
                          <a:solidFill>
                            <a:schemeClr val="dk1"/>
                          </a:solidFill>
                          <a:latin typeface="Consolas"/>
                          <a:ea typeface="Consolas"/>
                          <a:cs typeface="Consolas"/>
                          <a:sym typeface="Consolas"/>
                        </a:rPr>
                        <a:t>docker stop &lt;id_conteneur&gt;</a:t>
                      </a:r>
                      <a:endParaRPr sz="1600" b="0">
                        <a:latin typeface="Consolas"/>
                        <a:ea typeface="Consolas"/>
                        <a:cs typeface="Consolas"/>
                        <a:sym typeface="Consolas"/>
                      </a:endParaRPr>
                    </a:p>
                  </a:txBody>
                  <a:tcPr marL="91450" marR="76200" marT="60950" marB="60950" anchor="ctr"/>
                </a:tc>
                <a:tc>
                  <a:txBody>
                    <a:bodyPr/>
                    <a:lstStyle/>
                    <a:p>
                      <a:pPr marL="0" marR="0" lvl="0" indent="0" algn="l" rtl="0">
                        <a:spcBef>
                          <a:spcPts val="0"/>
                        </a:spcBef>
                        <a:spcAft>
                          <a:spcPts val="0"/>
                        </a:spcAft>
                        <a:buNone/>
                      </a:pPr>
                      <a:r>
                        <a:rPr lang="fr-FR" sz="1600"/>
                        <a:t>Arrête un conteneur</a:t>
                      </a:r>
                      <a:endParaRPr/>
                    </a:p>
                  </a:txBody>
                  <a:tcPr marL="76200" marR="76200" marT="60950" marB="60950" anchor="ctr"/>
                </a:tc>
                <a:extLst>
                  <a:ext uri="{0D108BD9-81ED-4DB2-BD59-A6C34878D82A}">
                    <a16:rowId xmlns:a16="http://schemas.microsoft.com/office/drawing/2014/main" val="10003"/>
                  </a:ext>
                </a:extLst>
              </a:tr>
              <a:tr h="239550">
                <a:tc>
                  <a:txBody>
                    <a:bodyPr/>
                    <a:lstStyle/>
                    <a:p>
                      <a:pPr marL="0" marR="0" lvl="0" indent="0" algn="l" rtl="0">
                        <a:spcBef>
                          <a:spcPts val="0"/>
                        </a:spcBef>
                        <a:spcAft>
                          <a:spcPts val="0"/>
                        </a:spcAft>
                        <a:buNone/>
                      </a:pPr>
                      <a:r>
                        <a:rPr lang="fr-FR" sz="1600" b="0" i="1">
                          <a:solidFill>
                            <a:schemeClr val="dk1"/>
                          </a:solidFill>
                          <a:latin typeface="Consolas"/>
                          <a:ea typeface="Consolas"/>
                          <a:cs typeface="Consolas"/>
                          <a:sym typeface="Consolas"/>
                        </a:rPr>
                        <a:t>docker start &lt;id_conteneur&gt;</a:t>
                      </a:r>
                      <a:endParaRPr sz="1600" b="0">
                        <a:latin typeface="Consolas"/>
                        <a:ea typeface="Consolas"/>
                        <a:cs typeface="Consolas"/>
                        <a:sym typeface="Consolas"/>
                      </a:endParaRPr>
                    </a:p>
                  </a:txBody>
                  <a:tcPr marL="91450" marR="76200" marT="60950" marB="60950" anchor="ctr"/>
                </a:tc>
                <a:tc>
                  <a:txBody>
                    <a:bodyPr/>
                    <a:lstStyle/>
                    <a:p>
                      <a:pPr marL="0" marR="0" lvl="0" indent="0" algn="l" rtl="0">
                        <a:spcBef>
                          <a:spcPts val="0"/>
                        </a:spcBef>
                        <a:spcAft>
                          <a:spcPts val="0"/>
                        </a:spcAft>
                        <a:buNone/>
                      </a:pPr>
                      <a:r>
                        <a:rPr lang="fr-FR" sz="1600"/>
                        <a:t>Démarrer un conteneur arrêté</a:t>
                      </a:r>
                      <a:endParaRPr/>
                    </a:p>
                  </a:txBody>
                  <a:tcPr marL="76200" marR="76200" marT="60950" marB="60950" anchor="ctr"/>
                </a:tc>
                <a:extLst>
                  <a:ext uri="{0D108BD9-81ED-4DB2-BD59-A6C34878D82A}">
                    <a16:rowId xmlns:a16="http://schemas.microsoft.com/office/drawing/2014/main" val="10004"/>
                  </a:ext>
                </a:extLst>
              </a:tr>
              <a:tr h="239550">
                <a:tc>
                  <a:txBody>
                    <a:bodyPr/>
                    <a:lstStyle/>
                    <a:p>
                      <a:pPr marL="0" marR="0" lvl="0" indent="0" algn="l" rtl="0">
                        <a:spcBef>
                          <a:spcPts val="0"/>
                        </a:spcBef>
                        <a:spcAft>
                          <a:spcPts val="0"/>
                        </a:spcAft>
                        <a:buNone/>
                      </a:pPr>
                      <a:r>
                        <a:rPr lang="fr-FR" sz="1600" b="0" i="1">
                          <a:solidFill>
                            <a:schemeClr val="dk1"/>
                          </a:solidFill>
                          <a:latin typeface="Consolas"/>
                          <a:ea typeface="Consolas"/>
                          <a:cs typeface="Consolas"/>
                          <a:sym typeface="Consolas"/>
                        </a:rPr>
                        <a:t>docker rm &lt;id_conteneur&gt;</a:t>
                      </a:r>
                      <a:endParaRPr sz="1600" b="0">
                        <a:latin typeface="Consolas"/>
                        <a:ea typeface="Consolas"/>
                        <a:cs typeface="Consolas"/>
                        <a:sym typeface="Consolas"/>
                      </a:endParaRPr>
                    </a:p>
                  </a:txBody>
                  <a:tcPr marL="91450" marR="76200" marT="60950" marB="60950" anchor="ctr"/>
                </a:tc>
                <a:tc>
                  <a:txBody>
                    <a:bodyPr/>
                    <a:lstStyle/>
                    <a:p>
                      <a:pPr marL="0" marR="0" lvl="0" indent="0" algn="l" rtl="0">
                        <a:spcBef>
                          <a:spcPts val="0"/>
                        </a:spcBef>
                        <a:spcAft>
                          <a:spcPts val="0"/>
                        </a:spcAft>
                        <a:buNone/>
                      </a:pPr>
                      <a:r>
                        <a:rPr lang="fr-FR" sz="1600"/>
                        <a:t>Supprime un conteneur</a:t>
                      </a:r>
                      <a:endParaRPr/>
                    </a:p>
                  </a:txBody>
                  <a:tcPr marL="76200" marR="76200" marT="60950" marB="60950" anchor="ctr"/>
                </a:tc>
                <a:extLst>
                  <a:ext uri="{0D108BD9-81ED-4DB2-BD59-A6C34878D82A}">
                    <a16:rowId xmlns:a16="http://schemas.microsoft.com/office/drawing/2014/main" val="10005"/>
                  </a:ext>
                </a:extLst>
              </a:tr>
              <a:tr h="239550">
                <a:tc>
                  <a:txBody>
                    <a:bodyPr/>
                    <a:lstStyle/>
                    <a:p>
                      <a:pPr marL="0" marR="0" lvl="0" indent="0" algn="l" rtl="0">
                        <a:spcBef>
                          <a:spcPts val="0"/>
                        </a:spcBef>
                        <a:spcAft>
                          <a:spcPts val="0"/>
                        </a:spcAft>
                        <a:buNone/>
                      </a:pPr>
                      <a:r>
                        <a:rPr lang="fr-FR" sz="1600" b="0" i="1">
                          <a:solidFill>
                            <a:schemeClr val="dk1"/>
                          </a:solidFill>
                          <a:latin typeface="Consolas"/>
                          <a:ea typeface="Consolas"/>
                          <a:cs typeface="Consolas"/>
                          <a:sym typeface="Consolas"/>
                        </a:rPr>
                        <a:t>docker restart &lt;id_conteneur&gt;</a:t>
                      </a:r>
                      <a:endParaRPr sz="1600" b="0">
                        <a:latin typeface="Consolas"/>
                        <a:ea typeface="Consolas"/>
                        <a:cs typeface="Consolas"/>
                        <a:sym typeface="Consolas"/>
                      </a:endParaRPr>
                    </a:p>
                  </a:txBody>
                  <a:tcPr marL="91450" marR="76200" marT="60950" marB="60950" anchor="ctr"/>
                </a:tc>
                <a:tc>
                  <a:txBody>
                    <a:bodyPr/>
                    <a:lstStyle/>
                    <a:p>
                      <a:pPr marL="0" marR="0" lvl="0" indent="0" algn="l" rtl="0">
                        <a:lnSpc>
                          <a:spcPct val="100000"/>
                        </a:lnSpc>
                        <a:spcBef>
                          <a:spcPts val="0"/>
                        </a:spcBef>
                        <a:spcAft>
                          <a:spcPts val="0"/>
                        </a:spcAft>
                        <a:buClr>
                          <a:schemeClr val="dk1"/>
                        </a:buClr>
                        <a:buSzPts val="1600"/>
                        <a:buFont typeface="Calibri"/>
                        <a:buNone/>
                      </a:pPr>
                      <a:r>
                        <a:rPr lang="fr-FR" sz="1600" dirty="0"/>
                        <a:t>Redémarre un conteneur</a:t>
                      </a:r>
                      <a:endParaRPr dirty="0"/>
                    </a:p>
                    <a:p>
                      <a:pPr marL="0" marR="0" lvl="0" indent="0" algn="l" rtl="0">
                        <a:spcBef>
                          <a:spcPts val="0"/>
                        </a:spcBef>
                        <a:spcAft>
                          <a:spcPts val="0"/>
                        </a:spcAft>
                        <a:buNone/>
                      </a:pPr>
                      <a:endParaRPr sz="1600" dirty="0"/>
                    </a:p>
                  </a:txBody>
                  <a:tcPr marL="76200" marR="76200" marT="60950" marB="60950"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pic>
        <p:nvPicPr>
          <p:cNvPr id="1427" name="Google Shape;1427;p117"/>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428" name="Google Shape;1428;p117"/>
          <p:cNvGrpSpPr/>
          <p:nvPr/>
        </p:nvGrpSpPr>
        <p:grpSpPr>
          <a:xfrm>
            <a:off x="58117" y="1434980"/>
            <a:ext cx="12070636" cy="5154295"/>
            <a:chOff x="0" y="1464563"/>
            <a:chExt cx="11657457" cy="5154295"/>
          </a:xfrm>
        </p:grpSpPr>
        <p:sp>
          <p:nvSpPr>
            <p:cNvPr id="1429" name="Google Shape;1429;p117"/>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600"/>
                <a:buFont typeface="Calibri"/>
                <a:buNone/>
              </a:pPr>
              <a:endParaRPr sz="160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b="0" i="0">
                <a:solidFill>
                  <a:srgbClr val="271A38"/>
                </a:solidFill>
                <a:latin typeface="Courier New"/>
                <a:ea typeface="Courier New"/>
                <a:cs typeface="Courier New"/>
                <a:sym typeface="Courier New"/>
              </a:endParaRPr>
            </a:p>
            <a:p>
              <a:pPr marL="187325" marR="0" lvl="0" indent="-11112" algn="l" rtl="0">
                <a:lnSpc>
                  <a:spcPct val="100000"/>
                </a:lnSpc>
                <a:spcBef>
                  <a:spcPts val="0"/>
                </a:spcBef>
                <a:spcAft>
                  <a:spcPts val="0"/>
                </a:spcAft>
                <a:buClr>
                  <a:schemeClr val="dk1"/>
                </a:buClr>
                <a:buSzPts val="1400"/>
                <a:buFont typeface="Calibri"/>
                <a:buNone/>
              </a:pPr>
              <a:endParaRPr sz="1400">
                <a:solidFill>
                  <a:srgbClr val="271A38"/>
                </a:solidFill>
                <a:latin typeface="Courier New"/>
                <a:ea typeface="Courier New"/>
                <a:cs typeface="Courier New"/>
                <a:sym typeface="Courier New"/>
              </a:endParaRPr>
            </a:p>
            <a:p>
              <a:pPr marL="187325" marR="0" lvl="0" indent="-11112" algn="l" rtl="0">
                <a:lnSpc>
                  <a:spcPct val="100000"/>
                </a:lnSpc>
                <a:spcBef>
                  <a:spcPts val="0"/>
                </a:spcBef>
                <a:spcAft>
                  <a:spcPts val="0"/>
                </a:spcAft>
                <a:buClr>
                  <a:schemeClr val="dk1"/>
                </a:buClr>
                <a:buSzPts val="1400"/>
                <a:buFont typeface="Calibri"/>
                <a:buNone/>
              </a:pPr>
              <a:endParaRPr sz="1400" b="0" i="0">
                <a:solidFill>
                  <a:srgbClr val="271A38"/>
                </a:solidFill>
                <a:latin typeface="Courier New"/>
                <a:ea typeface="Courier New"/>
                <a:cs typeface="Courier New"/>
                <a:sym typeface="Courier New"/>
              </a:endParaRPr>
            </a:p>
            <a:p>
              <a:pPr marL="187325" marR="0" lvl="0" indent="-11112" algn="l" rtl="0">
                <a:lnSpc>
                  <a:spcPct val="100000"/>
                </a:lnSpc>
                <a:spcBef>
                  <a:spcPts val="0"/>
                </a:spcBef>
                <a:spcAft>
                  <a:spcPts val="0"/>
                </a:spcAft>
                <a:buClr>
                  <a:schemeClr val="dk1"/>
                </a:buClr>
                <a:buSzPts val="1400"/>
                <a:buFont typeface="Calibri"/>
                <a:buNone/>
              </a:pPr>
              <a:endParaRPr sz="1400">
                <a:solidFill>
                  <a:srgbClr val="000000"/>
                </a:solidFill>
                <a:latin typeface="Calibri"/>
                <a:ea typeface="Calibri"/>
                <a:cs typeface="Calibri"/>
                <a:sym typeface="Calibri"/>
              </a:endParaRPr>
            </a:p>
          </p:txBody>
        </p:sp>
        <p:sp>
          <p:nvSpPr>
            <p:cNvPr id="1430" name="Google Shape;1430;p117"/>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431" name="Google Shape;1431;p117"/>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432" name="Google Shape;1432;p117"/>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433" name="Google Shape;1433;p117"/>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435" name="Google Shape;1435;p117"/>
          <p:cNvSpPr txBox="1"/>
          <p:nvPr/>
        </p:nvSpPr>
        <p:spPr>
          <a:xfrm>
            <a:off x="11540067" y="6669430"/>
            <a:ext cx="509820" cy="141064"/>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217</a:t>
            </a:fld>
            <a:endParaRPr sz="1000" b="0" i="0" u="none" strike="noStrike" cap="none">
              <a:solidFill>
                <a:srgbClr val="000000"/>
              </a:solidFill>
              <a:latin typeface="Calibri"/>
              <a:ea typeface="Calibri"/>
              <a:cs typeface="Calibri"/>
              <a:sym typeface="Calibri"/>
            </a:endParaRPr>
          </a:p>
        </p:txBody>
      </p:sp>
      <p:sp>
        <p:nvSpPr>
          <p:cNvPr id="1436" name="Google Shape;1436;p117"/>
          <p:cNvSpPr txBox="1"/>
          <p:nvPr/>
        </p:nvSpPr>
        <p:spPr>
          <a:xfrm>
            <a:off x="142671" y="388126"/>
            <a:ext cx="44513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548135"/>
                </a:solidFill>
                <a:latin typeface="Calibri"/>
                <a:ea typeface="Calibri"/>
                <a:cs typeface="Calibri"/>
                <a:sym typeface="Calibri"/>
              </a:rPr>
              <a:t>Prendre en main Docker</a:t>
            </a:r>
            <a:endParaRPr/>
          </a:p>
          <a:p>
            <a:pPr marL="0" marR="0" lvl="0" indent="0" algn="l" rtl="0">
              <a:spcBef>
                <a:spcPts val="0"/>
              </a:spcBef>
              <a:spcAft>
                <a:spcPts val="0"/>
              </a:spcAft>
              <a:buNone/>
            </a:pPr>
            <a:r>
              <a:rPr lang="fr-FR" sz="1800" i="1">
                <a:solidFill>
                  <a:srgbClr val="548135"/>
                </a:solidFill>
                <a:latin typeface="Calibri"/>
                <a:ea typeface="Calibri"/>
                <a:cs typeface="Calibri"/>
                <a:sym typeface="Calibri"/>
              </a:rPr>
              <a:t>Terminologies Docker</a:t>
            </a:r>
            <a:endParaRPr/>
          </a:p>
        </p:txBody>
      </p:sp>
      <p:sp>
        <p:nvSpPr>
          <p:cNvPr id="1437" name="Google Shape;1437;p117"/>
          <p:cNvSpPr txBox="1"/>
          <p:nvPr/>
        </p:nvSpPr>
        <p:spPr>
          <a:xfrm>
            <a:off x="698264" y="1434980"/>
            <a:ext cx="60978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548135"/>
                </a:solidFill>
                <a:latin typeface="Calibri"/>
                <a:ea typeface="Calibri"/>
                <a:cs typeface="Calibri"/>
                <a:sym typeface="Calibri"/>
              </a:rPr>
              <a:t>Manipuler un conteneur :</a:t>
            </a:r>
            <a:endParaRPr/>
          </a:p>
        </p:txBody>
      </p:sp>
      <p:sp>
        <p:nvSpPr>
          <p:cNvPr id="1438" name="Google Shape;1438;p117"/>
          <p:cNvSpPr txBox="1"/>
          <p:nvPr/>
        </p:nvSpPr>
        <p:spPr>
          <a:xfrm>
            <a:off x="635018" y="1804312"/>
            <a:ext cx="11019100" cy="175432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600"/>
              <a:buFont typeface="Calibri"/>
              <a:buChar char="-"/>
            </a:pPr>
            <a:r>
              <a:rPr lang="fr-FR" sz="1600" b="1" i="0" u="none" strike="noStrike" cap="none" dirty="0">
                <a:solidFill>
                  <a:srgbClr val="000000"/>
                </a:solidFill>
                <a:latin typeface="Calibri"/>
                <a:ea typeface="Calibri"/>
                <a:cs typeface="Calibri"/>
                <a:sym typeface="Calibri"/>
              </a:rPr>
              <a:t>Les Objets Docker : </a:t>
            </a:r>
            <a:r>
              <a:rPr lang="fr-FR" sz="1600" b="0" i="0" u="none" strike="noStrike" cap="none" dirty="0">
                <a:solidFill>
                  <a:srgbClr val="000000"/>
                </a:solidFill>
                <a:latin typeface="Calibri"/>
                <a:ea typeface="Calibri"/>
                <a:cs typeface="Calibri"/>
                <a:sym typeface="Calibri"/>
              </a:rPr>
              <a:t> </a:t>
            </a:r>
            <a:r>
              <a:rPr lang="fr-FR" sz="1600" b="1" i="0" u="none" strike="noStrike" cap="none" dirty="0">
                <a:solidFill>
                  <a:srgbClr val="000000"/>
                </a:solidFill>
                <a:latin typeface="Calibri"/>
                <a:ea typeface="Calibri"/>
                <a:cs typeface="Calibri"/>
                <a:sym typeface="Calibri"/>
              </a:rPr>
              <a:t>Conteneur Docker</a:t>
            </a:r>
            <a:endParaRPr dirty="0"/>
          </a:p>
          <a:p>
            <a:pPr marL="0" marR="0" lvl="0" indent="0" algn="l" rtl="0">
              <a:lnSpc>
                <a:spcPct val="100000"/>
              </a:lnSpc>
              <a:spcBef>
                <a:spcPts val="0"/>
              </a:spcBef>
              <a:spcAft>
                <a:spcPts val="0"/>
              </a:spcAft>
              <a:buNone/>
            </a:pPr>
            <a:r>
              <a:rPr lang="fr-FR" sz="1600" b="1" i="1" u="sng" dirty="0">
                <a:solidFill>
                  <a:srgbClr val="000000"/>
                </a:solidFill>
                <a:latin typeface="Calibri"/>
                <a:ea typeface="Calibri"/>
                <a:cs typeface="Calibri"/>
                <a:sym typeface="Calibri"/>
              </a:rPr>
              <a:t>Exemple : </a:t>
            </a:r>
            <a:endParaRPr dirty="0"/>
          </a:p>
          <a:p>
            <a:pPr marL="285750" marR="0" lvl="0" indent="-285750" algn="l" rtl="0">
              <a:lnSpc>
                <a:spcPct val="100000"/>
              </a:lnSpc>
              <a:spcBef>
                <a:spcPts val="0"/>
              </a:spcBef>
              <a:spcAft>
                <a:spcPts val="0"/>
              </a:spcAft>
              <a:buClr>
                <a:srgbClr val="000000"/>
              </a:buClr>
              <a:buSzPts val="1600"/>
              <a:buFont typeface="Noto Sans Symbols"/>
              <a:buChar char="✔"/>
            </a:pPr>
            <a:r>
              <a:rPr lang="fr-FR" sz="1600" dirty="0">
                <a:solidFill>
                  <a:srgbClr val="000000"/>
                </a:solidFill>
                <a:latin typeface="Calibri"/>
                <a:ea typeface="Calibri"/>
                <a:cs typeface="Calibri"/>
                <a:sym typeface="Calibri"/>
              </a:rPr>
              <a:t>Dans cet exemple, on souhaite créer et démarrer un conteneur en se basant sur une image </a:t>
            </a:r>
            <a:r>
              <a:rPr lang="fr-FR" sz="1600" dirty="0" err="1">
                <a:solidFill>
                  <a:srgbClr val="000000"/>
                </a:solidFill>
                <a:latin typeface="Calibri"/>
                <a:ea typeface="Calibri"/>
                <a:cs typeface="Calibri"/>
                <a:sym typeface="Calibri"/>
              </a:rPr>
              <a:t>mysql</a:t>
            </a:r>
            <a:r>
              <a:rPr lang="fr-FR" sz="1600" dirty="0">
                <a:solidFill>
                  <a:srgbClr val="000000"/>
                </a:solidFill>
                <a:latin typeface="Calibri"/>
                <a:ea typeface="Calibri"/>
                <a:cs typeface="Calibri"/>
                <a:sym typeface="Calibri"/>
              </a:rPr>
              <a:t>;</a:t>
            </a:r>
            <a:endParaRPr dirty="0"/>
          </a:p>
          <a:p>
            <a:pPr marL="285750" marR="0" lvl="0" indent="-285750" algn="l" rtl="0">
              <a:lnSpc>
                <a:spcPct val="100000"/>
              </a:lnSpc>
              <a:spcBef>
                <a:spcPts val="0"/>
              </a:spcBef>
              <a:spcAft>
                <a:spcPts val="0"/>
              </a:spcAft>
              <a:buClr>
                <a:srgbClr val="000000"/>
              </a:buClr>
              <a:buSzPts val="1600"/>
              <a:buFont typeface="Noto Sans Symbols"/>
              <a:buChar char="✔"/>
            </a:pPr>
            <a:r>
              <a:rPr lang="fr-FR" sz="1600" dirty="0">
                <a:solidFill>
                  <a:srgbClr val="000000"/>
                </a:solidFill>
                <a:latin typeface="Calibri"/>
                <a:ea typeface="Calibri"/>
                <a:cs typeface="Calibri"/>
                <a:sym typeface="Calibri"/>
              </a:rPr>
              <a:t>Lançant cette commande :</a:t>
            </a:r>
            <a:endParaRPr dirty="0"/>
          </a:p>
          <a:p>
            <a:pPr marL="914400" marR="0" lvl="2" indent="0" algn="l" rtl="0">
              <a:spcBef>
                <a:spcPts val="0"/>
              </a:spcBef>
              <a:spcAft>
                <a:spcPts val="0"/>
              </a:spcAft>
              <a:buNone/>
            </a:pPr>
            <a:endParaRPr sz="1200" b="0" i="0" u="none" strike="noStrike" cap="none" dirty="0">
              <a:solidFill>
                <a:srgbClr val="7030A0"/>
              </a:solidFill>
              <a:latin typeface="Consolas"/>
              <a:ea typeface="Consolas"/>
              <a:cs typeface="Consolas"/>
              <a:sym typeface="Consolas"/>
            </a:endParaRPr>
          </a:p>
          <a:p>
            <a:pPr marL="914400" marR="0" lvl="2" indent="0" algn="l" rtl="0">
              <a:spcBef>
                <a:spcPts val="0"/>
              </a:spcBef>
              <a:spcAft>
                <a:spcPts val="0"/>
              </a:spcAft>
              <a:buNone/>
            </a:pPr>
            <a:r>
              <a:rPr lang="fr-FR" sz="1600" b="0" i="0" u="none" strike="noStrike" cap="none" dirty="0">
                <a:solidFill>
                  <a:srgbClr val="7030A0"/>
                </a:solidFill>
                <a:latin typeface="Consolas"/>
                <a:ea typeface="Consolas"/>
                <a:cs typeface="Consolas"/>
                <a:sym typeface="Consolas"/>
              </a:rPr>
              <a:t>docker run --</a:t>
            </a:r>
            <a:r>
              <a:rPr lang="fr-FR" sz="1600" b="0" i="0" u="none" strike="noStrike" cap="none" dirty="0" err="1">
                <a:solidFill>
                  <a:srgbClr val="7030A0"/>
                </a:solidFill>
                <a:latin typeface="Consolas"/>
                <a:ea typeface="Consolas"/>
                <a:cs typeface="Consolas"/>
                <a:sym typeface="Consolas"/>
              </a:rPr>
              <a:t>name</a:t>
            </a:r>
            <a:r>
              <a:rPr lang="fr-FR" sz="1600" b="0" i="0" u="none" strike="noStrike" cap="none" dirty="0">
                <a:solidFill>
                  <a:srgbClr val="7030A0"/>
                </a:solidFill>
                <a:latin typeface="Consolas"/>
                <a:ea typeface="Consolas"/>
                <a:cs typeface="Consolas"/>
                <a:sym typeface="Consolas"/>
              </a:rPr>
              <a:t> </a:t>
            </a:r>
            <a:r>
              <a:rPr lang="fr-FR" sz="1600" b="0" i="0" u="none" strike="noStrike" cap="none" dirty="0" err="1">
                <a:solidFill>
                  <a:srgbClr val="7030A0"/>
                </a:solidFill>
                <a:latin typeface="Consolas"/>
                <a:ea typeface="Consolas"/>
                <a:cs typeface="Consolas"/>
                <a:sym typeface="Consolas"/>
              </a:rPr>
              <a:t>some-mysql</a:t>
            </a:r>
            <a:r>
              <a:rPr lang="fr-FR" sz="1600" b="0" i="0" u="none" strike="noStrike" cap="none" dirty="0">
                <a:solidFill>
                  <a:srgbClr val="7030A0"/>
                </a:solidFill>
                <a:latin typeface="Consolas"/>
                <a:ea typeface="Consolas"/>
                <a:cs typeface="Consolas"/>
                <a:sym typeface="Consolas"/>
              </a:rPr>
              <a:t> -e MYSQL_ROOT_PASSWORD=123 –p 3306:3309 -d </a:t>
            </a:r>
            <a:r>
              <a:rPr lang="fr-FR" sz="1600" b="0" i="0" u="none" strike="noStrike" cap="none" dirty="0" err="1">
                <a:solidFill>
                  <a:srgbClr val="7030A0"/>
                </a:solidFill>
                <a:latin typeface="Consolas"/>
                <a:ea typeface="Consolas"/>
                <a:cs typeface="Consolas"/>
                <a:sym typeface="Consolas"/>
              </a:rPr>
              <a:t>mysql:latest</a:t>
            </a:r>
            <a:endParaRPr sz="1600" b="0" i="0" u="none" strike="noStrike" cap="none" dirty="0">
              <a:solidFill>
                <a:srgbClr val="7030A0"/>
              </a:solidFill>
              <a:latin typeface="Consolas"/>
              <a:ea typeface="Consolas"/>
              <a:cs typeface="Consolas"/>
              <a:sym typeface="Consolas"/>
            </a:endParaRPr>
          </a:p>
          <a:p>
            <a:pPr marL="914400" marR="0" lvl="2" indent="0" algn="l" rtl="0">
              <a:spcBef>
                <a:spcPts val="0"/>
              </a:spcBef>
              <a:spcAft>
                <a:spcPts val="0"/>
              </a:spcAft>
              <a:buNone/>
            </a:pPr>
            <a:endParaRPr sz="1600" b="0" i="0" u="none" strike="noStrike" cap="none" dirty="0">
              <a:solidFill>
                <a:srgbClr val="000000"/>
              </a:solidFill>
              <a:latin typeface="Calibri"/>
              <a:ea typeface="Calibri"/>
              <a:cs typeface="Calibri"/>
              <a:sym typeface="Calibri"/>
            </a:endParaRPr>
          </a:p>
        </p:txBody>
      </p:sp>
      <p:pic>
        <p:nvPicPr>
          <p:cNvPr id="1439" name="Google Shape;1439;p117"/>
          <p:cNvPicPr preferRelativeResize="0"/>
          <p:nvPr/>
        </p:nvPicPr>
        <p:blipFill rotWithShape="1">
          <a:blip r:embed="rId5">
            <a:alphaModFix/>
          </a:blip>
          <a:srcRect r="15366"/>
          <a:stretch/>
        </p:blipFill>
        <p:spPr>
          <a:xfrm>
            <a:off x="6286776" y="3752039"/>
            <a:ext cx="5371051" cy="2057305"/>
          </a:xfrm>
          <a:prstGeom prst="rect">
            <a:avLst/>
          </a:prstGeom>
          <a:noFill/>
          <a:ln>
            <a:noFill/>
          </a:ln>
        </p:spPr>
      </p:pic>
      <p:sp>
        <p:nvSpPr>
          <p:cNvPr id="1440" name="Google Shape;1440;p117"/>
          <p:cNvSpPr txBox="1"/>
          <p:nvPr/>
        </p:nvSpPr>
        <p:spPr>
          <a:xfrm>
            <a:off x="671827" y="3399592"/>
            <a:ext cx="5558279"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rgbClr val="000000"/>
                </a:solidFill>
                <a:latin typeface="Calibri"/>
                <a:ea typeface="Calibri"/>
                <a:cs typeface="Calibri"/>
                <a:sym typeface="Calibri"/>
              </a:rPr>
              <a:t>Cette commande permet de :</a:t>
            </a:r>
            <a:endParaRPr dirty="0"/>
          </a:p>
          <a:p>
            <a:pPr marL="285750" marR="0" lvl="0" indent="-285750" algn="l" rtl="0">
              <a:spcBef>
                <a:spcPts val="0"/>
              </a:spcBef>
              <a:spcAft>
                <a:spcPts val="0"/>
              </a:spcAft>
              <a:buClr>
                <a:schemeClr val="dk1"/>
              </a:buClr>
              <a:buSzPts val="1600"/>
              <a:buFont typeface="Arial" panose="020B0604020202020204" pitchFamily="34" charset="0"/>
              <a:buChar char="•"/>
            </a:pPr>
            <a:r>
              <a:rPr lang="fr-FR" sz="1600" dirty="0">
                <a:solidFill>
                  <a:schemeClr val="dk1"/>
                </a:solidFill>
                <a:latin typeface="Calibri"/>
                <a:ea typeface="Calibri"/>
                <a:cs typeface="Calibri"/>
                <a:sym typeface="Calibri"/>
              </a:rPr>
              <a:t>Démarrer un conteneur basé sur l’image </a:t>
            </a:r>
            <a:r>
              <a:rPr lang="fr-FR" sz="1600" b="1" i="1" dirty="0" err="1">
                <a:solidFill>
                  <a:schemeClr val="dk1"/>
                </a:solidFill>
                <a:latin typeface="Calibri"/>
                <a:ea typeface="Calibri"/>
                <a:cs typeface="Calibri"/>
                <a:sym typeface="Calibri"/>
              </a:rPr>
              <a:t>mysql</a:t>
            </a:r>
            <a:r>
              <a:rPr lang="fr-FR" sz="1600" dirty="0">
                <a:solidFill>
                  <a:schemeClr val="dk1"/>
                </a:solidFill>
                <a:latin typeface="Calibri"/>
                <a:ea typeface="Calibri"/>
                <a:cs typeface="Calibri"/>
                <a:sym typeface="Calibri"/>
              </a:rPr>
              <a:t> avec le tag </a:t>
            </a:r>
            <a:r>
              <a:rPr lang="fr-FR" sz="1600" b="1" i="1" dirty="0" err="1">
                <a:solidFill>
                  <a:schemeClr val="dk1"/>
                </a:solidFill>
                <a:latin typeface="Calibri"/>
                <a:ea typeface="Calibri"/>
                <a:cs typeface="Calibri"/>
                <a:sym typeface="Calibri"/>
              </a:rPr>
              <a:t>latest</a:t>
            </a:r>
            <a:r>
              <a:rPr lang="fr-FR" sz="1600" dirty="0">
                <a:solidFill>
                  <a:schemeClr val="dk1"/>
                </a:solidFill>
                <a:latin typeface="Calibri"/>
                <a:ea typeface="Calibri"/>
                <a:cs typeface="Calibri"/>
                <a:sym typeface="Calibri"/>
              </a:rPr>
              <a:t> (à télécharger depuis docker hub s’il ne le trouve pas sur la machine locale) (</a:t>
            </a:r>
            <a:r>
              <a:rPr lang="fr-FR" sz="1600" dirty="0" err="1">
                <a:solidFill>
                  <a:srgbClr val="7030A0"/>
                </a:solidFill>
                <a:latin typeface="Consolas"/>
                <a:ea typeface="Consolas"/>
                <a:cs typeface="Consolas"/>
                <a:sym typeface="Consolas"/>
              </a:rPr>
              <a:t>mysql:latest</a:t>
            </a:r>
            <a:r>
              <a:rPr lang="fr-FR" sz="1600" dirty="0">
                <a:solidFill>
                  <a:srgbClr val="7030A0"/>
                </a:solidFill>
                <a:latin typeface="Consolas"/>
                <a:ea typeface="Consolas"/>
                <a:cs typeface="Consolas"/>
                <a:sym typeface="Consolas"/>
              </a:rPr>
              <a:t>)</a:t>
            </a: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panose="020B0604020202020204" pitchFamily="34" charset="0"/>
              <a:buChar char="•"/>
            </a:pPr>
            <a:r>
              <a:rPr lang="fr-FR" sz="1600" dirty="0">
                <a:solidFill>
                  <a:schemeClr val="dk1"/>
                </a:solidFill>
                <a:latin typeface="Calibri"/>
                <a:ea typeface="Calibri"/>
                <a:cs typeface="Calibri"/>
                <a:sym typeface="Calibri"/>
              </a:rPr>
              <a:t>De donner à notre conteneur le nom </a:t>
            </a:r>
            <a:r>
              <a:rPr lang="fr-FR" sz="1600" dirty="0" err="1">
                <a:solidFill>
                  <a:schemeClr val="dk1"/>
                </a:solidFill>
                <a:latin typeface="Calibri"/>
                <a:ea typeface="Calibri"/>
                <a:cs typeface="Calibri"/>
                <a:sym typeface="Calibri"/>
              </a:rPr>
              <a:t>some-mysql</a:t>
            </a:r>
            <a:r>
              <a:rPr lang="fr-FR" sz="1600" dirty="0">
                <a:solidFill>
                  <a:schemeClr val="dk1"/>
                </a:solidFill>
                <a:latin typeface="Calibri"/>
                <a:ea typeface="Calibri"/>
                <a:cs typeface="Calibri"/>
                <a:sym typeface="Calibri"/>
              </a:rPr>
              <a:t> (</a:t>
            </a:r>
            <a:r>
              <a:rPr lang="fr-FR" sz="1600" dirty="0">
                <a:solidFill>
                  <a:srgbClr val="7030A0"/>
                </a:solidFill>
                <a:latin typeface="Consolas"/>
                <a:ea typeface="Consolas"/>
                <a:cs typeface="Consolas"/>
                <a:sym typeface="Consolas"/>
              </a:rPr>
              <a:t>--</a:t>
            </a:r>
            <a:r>
              <a:rPr lang="fr-FR" sz="1600" dirty="0" err="1">
                <a:solidFill>
                  <a:srgbClr val="7030A0"/>
                </a:solidFill>
                <a:latin typeface="Consolas"/>
                <a:ea typeface="Consolas"/>
                <a:cs typeface="Consolas"/>
                <a:sym typeface="Consolas"/>
              </a:rPr>
              <a:t>name</a:t>
            </a:r>
            <a:r>
              <a:rPr lang="fr-FR" sz="1600" dirty="0">
                <a:solidFill>
                  <a:srgbClr val="7030A0"/>
                </a:solidFill>
                <a:latin typeface="Consolas"/>
                <a:ea typeface="Consolas"/>
                <a:cs typeface="Consolas"/>
                <a:sym typeface="Consolas"/>
              </a:rPr>
              <a:t> </a:t>
            </a:r>
            <a:r>
              <a:rPr lang="fr-FR" sz="1600" dirty="0" err="1">
                <a:solidFill>
                  <a:srgbClr val="7030A0"/>
                </a:solidFill>
                <a:latin typeface="Consolas"/>
                <a:ea typeface="Consolas"/>
                <a:cs typeface="Consolas"/>
                <a:sym typeface="Consolas"/>
              </a:rPr>
              <a:t>some-mysql</a:t>
            </a:r>
            <a:r>
              <a:rPr lang="fr-FR" sz="1600" dirty="0">
                <a:solidFill>
                  <a:srgbClr val="7030A0"/>
                </a:solidFill>
                <a:latin typeface="Consolas"/>
                <a:ea typeface="Consolas"/>
                <a:cs typeface="Consolas"/>
                <a:sym typeface="Consolas"/>
              </a:rPr>
              <a:t>)</a:t>
            </a: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panose="020B0604020202020204" pitchFamily="34" charset="0"/>
              <a:buChar char="•"/>
            </a:pPr>
            <a:r>
              <a:rPr lang="fr-FR" sz="1600" dirty="0">
                <a:solidFill>
                  <a:schemeClr val="dk1"/>
                </a:solidFill>
                <a:latin typeface="Calibri"/>
                <a:ea typeface="Calibri"/>
                <a:cs typeface="Calibri"/>
                <a:sym typeface="Calibri"/>
              </a:rPr>
              <a:t>D’attribuer un mot de passe à l’utilisateur root ;  (</a:t>
            </a:r>
            <a:r>
              <a:rPr lang="fr-FR" sz="1600" dirty="0">
                <a:solidFill>
                  <a:srgbClr val="7030A0"/>
                </a:solidFill>
                <a:latin typeface="Consolas"/>
                <a:ea typeface="Consolas"/>
                <a:cs typeface="Consolas"/>
                <a:sym typeface="Consolas"/>
              </a:rPr>
              <a:t>-e MYSQL_ROOT_PASSWORD=123)</a:t>
            </a: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panose="020B0604020202020204" pitchFamily="34" charset="0"/>
              <a:buChar char="•"/>
            </a:pPr>
            <a:r>
              <a:rPr lang="fr-FR" sz="1600" dirty="0">
                <a:solidFill>
                  <a:schemeClr val="dk1"/>
                </a:solidFill>
                <a:latin typeface="Calibri"/>
                <a:ea typeface="Calibri"/>
                <a:cs typeface="Calibri"/>
                <a:sym typeface="Calibri"/>
              </a:rPr>
              <a:t>D'exposer publiquement le port 3309 du conteneur en tant que port 3306 (</a:t>
            </a:r>
            <a:r>
              <a:rPr lang="fr-FR" sz="1600" dirty="0">
                <a:solidFill>
                  <a:srgbClr val="7030A0"/>
                </a:solidFill>
                <a:latin typeface="Consolas"/>
                <a:ea typeface="Consolas"/>
                <a:cs typeface="Consolas"/>
                <a:sym typeface="Consolas"/>
              </a:rPr>
              <a:t>–p 3306:3309)</a:t>
            </a: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panose="020B0604020202020204" pitchFamily="34" charset="0"/>
              <a:buChar char="•"/>
            </a:pPr>
            <a:r>
              <a:rPr lang="fr-FR" sz="1600" dirty="0">
                <a:solidFill>
                  <a:schemeClr val="dk1"/>
                </a:solidFill>
                <a:latin typeface="Calibri"/>
                <a:ea typeface="Calibri"/>
                <a:cs typeface="Calibri"/>
                <a:sym typeface="Calibri"/>
              </a:rPr>
              <a:t>De démarrer en mode détaché : Il s'exécute en arrière-plan du terminal  (</a:t>
            </a:r>
            <a:r>
              <a:rPr lang="fr-FR" sz="1600" dirty="0">
                <a:solidFill>
                  <a:srgbClr val="7030A0"/>
                </a:solidFill>
                <a:latin typeface="Consolas"/>
                <a:ea typeface="Consolas"/>
                <a:cs typeface="Consolas"/>
                <a:sym typeface="Consolas"/>
              </a:rPr>
              <a:t>–d)</a:t>
            </a:r>
            <a:endParaRPr sz="1600" dirty="0">
              <a:solidFill>
                <a:schemeClr val="dk1"/>
              </a:solidFill>
              <a:latin typeface="Calibri"/>
              <a:ea typeface="Calibri"/>
              <a:cs typeface="Calibri"/>
              <a:sym typeface="Calibri"/>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pic>
        <p:nvPicPr>
          <p:cNvPr id="1446" name="Google Shape;1446;p118"/>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447" name="Google Shape;1447;p118"/>
          <p:cNvGrpSpPr/>
          <p:nvPr/>
        </p:nvGrpSpPr>
        <p:grpSpPr>
          <a:xfrm>
            <a:off x="58117" y="1434980"/>
            <a:ext cx="12070636" cy="5154295"/>
            <a:chOff x="0" y="1464563"/>
            <a:chExt cx="11657457" cy="5154295"/>
          </a:xfrm>
        </p:grpSpPr>
        <p:sp>
          <p:nvSpPr>
            <p:cNvPr id="1448" name="Google Shape;1448;p118"/>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600"/>
                <a:buFont typeface="Calibri"/>
                <a:buNone/>
              </a:pPr>
              <a:endParaRPr sz="160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b="0" i="0">
                <a:solidFill>
                  <a:srgbClr val="271A38"/>
                </a:solidFill>
                <a:latin typeface="Courier New"/>
                <a:ea typeface="Courier New"/>
                <a:cs typeface="Courier New"/>
                <a:sym typeface="Courier New"/>
              </a:endParaRPr>
            </a:p>
            <a:p>
              <a:pPr marL="187325" marR="0" lvl="0" indent="-11112" algn="l" rtl="0">
                <a:lnSpc>
                  <a:spcPct val="100000"/>
                </a:lnSpc>
                <a:spcBef>
                  <a:spcPts val="0"/>
                </a:spcBef>
                <a:spcAft>
                  <a:spcPts val="0"/>
                </a:spcAft>
                <a:buClr>
                  <a:schemeClr val="dk1"/>
                </a:buClr>
                <a:buSzPts val="1400"/>
                <a:buFont typeface="Calibri"/>
                <a:buNone/>
              </a:pPr>
              <a:endParaRPr sz="1400">
                <a:solidFill>
                  <a:srgbClr val="271A38"/>
                </a:solidFill>
                <a:latin typeface="Courier New"/>
                <a:ea typeface="Courier New"/>
                <a:cs typeface="Courier New"/>
                <a:sym typeface="Courier New"/>
              </a:endParaRPr>
            </a:p>
            <a:p>
              <a:pPr marL="187325" marR="0" lvl="0" indent="-11112" algn="l" rtl="0">
                <a:lnSpc>
                  <a:spcPct val="100000"/>
                </a:lnSpc>
                <a:spcBef>
                  <a:spcPts val="0"/>
                </a:spcBef>
                <a:spcAft>
                  <a:spcPts val="0"/>
                </a:spcAft>
                <a:buClr>
                  <a:schemeClr val="dk1"/>
                </a:buClr>
                <a:buSzPts val="1400"/>
                <a:buFont typeface="Calibri"/>
                <a:buNone/>
              </a:pPr>
              <a:endParaRPr sz="1400" b="0" i="0">
                <a:solidFill>
                  <a:srgbClr val="271A38"/>
                </a:solidFill>
                <a:latin typeface="Courier New"/>
                <a:ea typeface="Courier New"/>
                <a:cs typeface="Courier New"/>
                <a:sym typeface="Courier New"/>
              </a:endParaRPr>
            </a:p>
            <a:p>
              <a:pPr marL="187325" marR="0" lvl="0" indent="-11112" algn="l" rtl="0">
                <a:lnSpc>
                  <a:spcPct val="100000"/>
                </a:lnSpc>
                <a:spcBef>
                  <a:spcPts val="0"/>
                </a:spcBef>
                <a:spcAft>
                  <a:spcPts val="0"/>
                </a:spcAft>
                <a:buClr>
                  <a:schemeClr val="dk1"/>
                </a:buClr>
                <a:buSzPts val="1400"/>
                <a:buFont typeface="Calibri"/>
                <a:buNone/>
              </a:pPr>
              <a:endParaRPr sz="1400">
                <a:solidFill>
                  <a:srgbClr val="000000"/>
                </a:solidFill>
                <a:latin typeface="Calibri"/>
                <a:ea typeface="Calibri"/>
                <a:cs typeface="Calibri"/>
                <a:sym typeface="Calibri"/>
              </a:endParaRPr>
            </a:p>
          </p:txBody>
        </p:sp>
        <p:sp>
          <p:nvSpPr>
            <p:cNvPr id="1449" name="Google Shape;1449;p118"/>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450" name="Google Shape;1450;p118"/>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451" name="Google Shape;1451;p118"/>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452" name="Google Shape;1452;p118"/>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453" name="Google Shape;1453;p118"/>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000" b="0" i="0" u="none" strike="noStrike" cap="none">
                <a:solidFill>
                  <a:srgbClr val="AEABA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12700" marR="0" lvl="0" indent="0" algn="l" rtl="0">
              <a:lnSpc>
                <a:spcPct val="105499"/>
              </a:lnSpc>
              <a:spcBef>
                <a:spcPts val="0"/>
              </a:spcBef>
              <a:spcAft>
                <a:spcPts val="0"/>
              </a:spcAft>
              <a:buClr>
                <a:srgbClr val="AEABAB"/>
              </a:buClr>
              <a:buSzPts val="1000"/>
              <a:buFont typeface="Calibri"/>
              <a:buNone/>
            </a:pPr>
            <a:endParaRPr/>
          </a:p>
        </p:txBody>
      </p:sp>
      <p:sp>
        <p:nvSpPr>
          <p:cNvPr id="1454" name="Google Shape;1454;p118"/>
          <p:cNvSpPr txBox="1"/>
          <p:nvPr/>
        </p:nvSpPr>
        <p:spPr>
          <a:xfrm>
            <a:off x="11540067" y="6669430"/>
            <a:ext cx="509820" cy="141064"/>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218</a:t>
            </a:fld>
            <a:endParaRPr sz="1000" b="0" i="0" u="none" strike="noStrike" cap="none">
              <a:solidFill>
                <a:srgbClr val="000000"/>
              </a:solidFill>
              <a:latin typeface="Calibri"/>
              <a:ea typeface="Calibri"/>
              <a:cs typeface="Calibri"/>
              <a:sym typeface="Calibri"/>
            </a:endParaRPr>
          </a:p>
        </p:txBody>
      </p:sp>
      <p:sp>
        <p:nvSpPr>
          <p:cNvPr id="1455" name="Google Shape;1455;p118"/>
          <p:cNvSpPr txBox="1"/>
          <p:nvPr/>
        </p:nvSpPr>
        <p:spPr>
          <a:xfrm>
            <a:off x="142671" y="388126"/>
            <a:ext cx="44513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548135"/>
                </a:solidFill>
                <a:latin typeface="Calibri"/>
                <a:ea typeface="Calibri"/>
                <a:cs typeface="Calibri"/>
                <a:sym typeface="Calibri"/>
              </a:rPr>
              <a:t>Prendre en main Docker</a:t>
            </a:r>
            <a:endParaRPr/>
          </a:p>
          <a:p>
            <a:pPr marL="0" marR="0" lvl="0" indent="0" algn="l" rtl="0">
              <a:spcBef>
                <a:spcPts val="0"/>
              </a:spcBef>
              <a:spcAft>
                <a:spcPts val="0"/>
              </a:spcAft>
              <a:buNone/>
            </a:pPr>
            <a:r>
              <a:rPr lang="fr-FR" sz="1800" i="1">
                <a:solidFill>
                  <a:srgbClr val="548135"/>
                </a:solidFill>
                <a:latin typeface="Calibri"/>
                <a:ea typeface="Calibri"/>
                <a:cs typeface="Calibri"/>
                <a:sym typeface="Calibri"/>
              </a:rPr>
              <a:t>Terminologies Docker</a:t>
            </a:r>
            <a:endParaRPr/>
          </a:p>
        </p:txBody>
      </p:sp>
      <p:sp>
        <p:nvSpPr>
          <p:cNvPr id="1456" name="Google Shape;1456;p118"/>
          <p:cNvSpPr txBox="1"/>
          <p:nvPr/>
        </p:nvSpPr>
        <p:spPr>
          <a:xfrm>
            <a:off x="698264" y="1434980"/>
            <a:ext cx="60978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548135"/>
                </a:solidFill>
                <a:latin typeface="Calibri"/>
                <a:ea typeface="Calibri"/>
                <a:cs typeface="Calibri"/>
                <a:sym typeface="Calibri"/>
              </a:rPr>
              <a:t>Manipuler un conteneur :</a:t>
            </a:r>
            <a:endParaRPr/>
          </a:p>
        </p:txBody>
      </p:sp>
      <p:sp>
        <p:nvSpPr>
          <p:cNvPr id="1457" name="Google Shape;1457;p118"/>
          <p:cNvSpPr txBox="1"/>
          <p:nvPr/>
        </p:nvSpPr>
        <p:spPr>
          <a:xfrm>
            <a:off x="635018" y="1804312"/>
            <a:ext cx="11019100" cy="304698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600"/>
              <a:buFont typeface="Calibri"/>
              <a:buChar char="-"/>
            </a:pPr>
            <a:r>
              <a:rPr lang="fr-FR" sz="1600" b="1" i="0" u="none" strike="noStrike" cap="none" dirty="0">
                <a:solidFill>
                  <a:srgbClr val="000000"/>
                </a:solidFill>
                <a:latin typeface="Calibri"/>
                <a:ea typeface="Calibri"/>
                <a:cs typeface="Calibri"/>
                <a:sym typeface="Calibri"/>
              </a:rPr>
              <a:t>Les Objets Docker : </a:t>
            </a:r>
            <a:r>
              <a:rPr lang="fr-FR" sz="1600" b="0" i="0" u="none" strike="noStrike" cap="none" dirty="0">
                <a:solidFill>
                  <a:srgbClr val="000000"/>
                </a:solidFill>
                <a:latin typeface="Calibri"/>
                <a:ea typeface="Calibri"/>
                <a:cs typeface="Calibri"/>
                <a:sym typeface="Calibri"/>
              </a:rPr>
              <a:t> </a:t>
            </a:r>
            <a:r>
              <a:rPr lang="fr-FR" sz="1600" b="1" i="0" u="none" strike="noStrike" cap="none" dirty="0">
                <a:solidFill>
                  <a:srgbClr val="000000"/>
                </a:solidFill>
                <a:latin typeface="Calibri"/>
                <a:ea typeface="Calibri"/>
                <a:cs typeface="Calibri"/>
                <a:sym typeface="Calibri"/>
              </a:rPr>
              <a:t>Conteneur Docker</a:t>
            </a:r>
            <a:endParaRPr dirty="0"/>
          </a:p>
          <a:p>
            <a:pPr marL="0" marR="0" lvl="0" indent="0" algn="l" rtl="0">
              <a:lnSpc>
                <a:spcPct val="100000"/>
              </a:lnSpc>
              <a:spcBef>
                <a:spcPts val="0"/>
              </a:spcBef>
              <a:spcAft>
                <a:spcPts val="0"/>
              </a:spcAft>
              <a:buNone/>
            </a:pPr>
            <a:r>
              <a:rPr lang="fr-FR" sz="1600" b="1" i="1" u="sng" dirty="0">
                <a:solidFill>
                  <a:srgbClr val="000000"/>
                </a:solidFill>
                <a:latin typeface="Calibri"/>
                <a:ea typeface="Calibri"/>
                <a:cs typeface="Calibri"/>
                <a:sym typeface="Calibri"/>
              </a:rPr>
              <a:t>Exemple : </a:t>
            </a:r>
            <a:endParaRPr dirty="0"/>
          </a:p>
          <a:p>
            <a:pPr marL="0" marR="0" lvl="0" indent="0" algn="l" rtl="0">
              <a:lnSpc>
                <a:spcPct val="100000"/>
              </a:lnSpc>
              <a:spcBef>
                <a:spcPts val="0"/>
              </a:spcBef>
              <a:spcAft>
                <a:spcPts val="0"/>
              </a:spcAft>
              <a:buNone/>
            </a:pPr>
            <a:endParaRPr sz="1600" b="1" i="1" u="sng" dirty="0">
              <a:solidFill>
                <a:srgbClr val="000000"/>
              </a:solidFill>
              <a:latin typeface="Calibri"/>
              <a:ea typeface="Calibri"/>
              <a:cs typeface="Calibri"/>
              <a:sym typeface="Calibri"/>
            </a:endParaRPr>
          </a:p>
          <a:p>
            <a:pPr marL="457200" marR="0" lvl="1" indent="0" algn="l" rtl="0">
              <a:spcBef>
                <a:spcPts val="0"/>
              </a:spcBef>
              <a:spcAft>
                <a:spcPts val="0"/>
              </a:spcAft>
              <a:buNone/>
            </a:pPr>
            <a:r>
              <a:rPr lang="fr-FR" sz="1600" b="0" i="0" u="none" strike="noStrike" cap="none" dirty="0">
                <a:solidFill>
                  <a:srgbClr val="000000"/>
                </a:solidFill>
                <a:latin typeface="Calibri"/>
                <a:ea typeface="Calibri"/>
                <a:cs typeface="Calibri"/>
                <a:sym typeface="Calibri"/>
              </a:rPr>
              <a:t>On peut afficher les conteneurs démarrés via la commande : docker </a:t>
            </a:r>
            <a:r>
              <a:rPr lang="fr-FR" sz="1600" b="0" i="0" u="none" strike="noStrike" cap="none" dirty="0" err="1">
                <a:solidFill>
                  <a:srgbClr val="000000"/>
                </a:solidFill>
                <a:latin typeface="Calibri"/>
                <a:ea typeface="Calibri"/>
                <a:cs typeface="Calibri"/>
                <a:sym typeface="Calibri"/>
              </a:rPr>
              <a:t>ps</a:t>
            </a:r>
            <a:endParaRPr sz="1600" b="0" i="0" u="none" strike="noStrike" cap="none" dirty="0">
              <a:solidFill>
                <a:srgbClr val="000000"/>
              </a:solidFill>
              <a:latin typeface="Calibri"/>
              <a:ea typeface="Calibri"/>
              <a:cs typeface="Calibri"/>
              <a:sym typeface="Calibri"/>
            </a:endParaRPr>
          </a:p>
          <a:p>
            <a:pPr marL="457200" marR="0" lvl="1" indent="0" algn="l" rtl="0">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457200" marR="0" lvl="1" indent="0" algn="l" rtl="0">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457200" marR="0" lvl="1" indent="0" algn="l" rtl="0">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457200" marR="0" lvl="1" indent="0" algn="l" rtl="0">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457200" marR="0" lvl="1" indent="0" algn="l" rtl="0">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457200" marR="0" lvl="1" indent="0" algn="l" rtl="0">
              <a:spcBef>
                <a:spcPts val="0"/>
              </a:spcBef>
              <a:spcAft>
                <a:spcPts val="0"/>
              </a:spcAft>
              <a:buNone/>
            </a:pPr>
            <a:r>
              <a:rPr lang="fr-FR" sz="1600" b="0" i="0" u="none" strike="noStrike" cap="none" dirty="0">
                <a:solidFill>
                  <a:srgbClr val="000000"/>
                </a:solidFill>
                <a:latin typeface="Calibri"/>
                <a:ea typeface="Calibri"/>
                <a:cs typeface="Calibri"/>
                <a:sym typeface="Calibri"/>
              </a:rPr>
              <a:t>On peut arrêter ce conteneur en récupérant son ID et en lançant la commande : </a:t>
            </a:r>
            <a:r>
              <a:rPr lang="fr-FR" sz="1600" b="1" i="0" u="none" strike="noStrike" cap="none" dirty="0">
                <a:solidFill>
                  <a:srgbClr val="000000"/>
                </a:solidFill>
                <a:latin typeface="Consolas"/>
                <a:ea typeface="Consolas"/>
                <a:cs typeface="Consolas"/>
                <a:sym typeface="Consolas"/>
              </a:rPr>
              <a:t>docker stop e2d324329030 </a:t>
            </a:r>
            <a:endParaRPr dirty="0"/>
          </a:p>
          <a:p>
            <a:pPr marL="457200" marR="0" lvl="1" indent="0" algn="l" rtl="0">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457200" marR="0" lvl="1" indent="0" algn="l" rtl="0">
              <a:spcBef>
                <a:spcPts val="0"/>
              </a:spcBef>
              <a:spcAft>
                <a:spcPts val="0"/>
              </a:spcAft>
              <a:buNone/>
            </a:pPr>
            <a:endParaRPr sz="1600" b="0" i="0" u="none" strike="noStrike" cap="none" dirty="0">
              <a:solidFill>
                <a:srgbClr val="000000"/>
              </a:solidFill>
              <a:latin typeface="Calibri"/>
              <a:ea typeface="Calibri"/>
              <a:cs typeface="Calibri"/>
              <a:sym typeface="Calibri"/>
            </a:endParaRPr>
          </a:p>
        </p:txBody>
      </p:sp>
      <p:pic>
        <p:nvPicPr>
          <p:cNvPr id="1458" name="Google Shape;1458;p118"/>
          <p:cNvPicPr preferRelativeResize="0"/>
          <p:nvPr/>
        </p:nvPicPr>
        <p:blipFill rotWithShape="1">
          <a:blip r:embed="rId5">
            <a:alphaModFix/>
          </a:blip>
          <a:srcRect/>
          <a:stretch/>
        </p:blipFill>
        <p:spPr>
          <a:xfrm>
            <a:off x="905549" y="2965038"/>
            <a:ext cx="10478038" cy="736638"/>
          </a:xfrm>
          <a:prstGeom prst="rect">
            <a:avLst/>
          </a:prstGeom>
          <a:noFill/>
          <a:ln>
            <a:noFill/>
          </a:ln>
        </p:spPr>
      </p:pic>
      <p:sp>
        <p:nvSpPr>
          <p:cNvPr id="1459" name="Google Shape;1459;p118"/>
          <p:cNvSpPr/>
          <p:nvPr/>
        </p:nvSpPr>
        <p:spPr>
          <a:xfrm>
            <a:off x="833718" y="3196274"/>
            <a:ext cx="1129553" cy="465451"/>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1460" name="Google Shape;1460;p118"/>
          <p:cNvCxnSpPr/>
          <p:nvPr/>
        </p:nvCxnSpPr>
        <p:spPr>
          <a:xfrm rot="10800000">
            <a:off x="1810871" y="3701676"/>
            <a:ext cx="7243482" cy="329381"/>
          </a:xfrm>
          <a:prstGeom prst="straightConnector1">
            <a:avLst/>
          </a:prstGeom>
          <a:noFill/>
          <a:ln w="19050" cap="flat" cmpd="sng">
            <a:solidFill>
              <a:srgbClr val="C00000"/>
            </a:solidFill>
            <a:prstDash val="solid"/>
            <a:miter lim="800000"/>
            <a:headEnd type="none" w="sm" len="sm"/>
            <a:tailEnd type="triangle" w="med" len="med"/>
          </a:ln>
        </p:spPr>
      </p:cxnSp>
      <p:pic>
        <p:nvPicPr>
          <p:cNvPr id="1461" name="Google Shape;1461;p118"/>
          <p:cNvPicPr preferRelativeResize="0"/>
          <p:nvPr/>
        </p:nvPicPr>
        <p:blipFill rotWithShape="1">
          <a:blip r:embed="rId6">
            <a:alphaModFix/>
          </a:blip>
          <a:srcRect/>
          <a:stretch/>
        </p:blipFill>
        <p:spPr>
          <a:xfrm>
            <a:off x="3578119" y="4406588"/>
            <a:ext cx="4337716" cy="594848"/>
          </a:xfrm>
          <a:prstGeom prst="rect">
            <a:avLst/>
          </a:prstGeom>
          <a:noFill/>
          <a:ln>
            <a:noFill/>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pic>
        <p:nvPicPr>
          <p:cNvPr id="1467" name="Google Shape;1467;p119"/>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468" name="Google Shape;1468;p119"/>
          <p:cNvGrpSpPr/>
          <p:nvPr/>
        </p:nvGrpSpPr>
        <p:grpSpPr>
          <a:xfrm>
            <a:off x="58117" y="1434980"/>
            <a:ext cx="12070636" cy="5154295"/>
            <a:chOff x="0" y="1464563"/>
            <a:chExt cx="11657457" cy="5154295"/>
          </a:xfrm>
        </p:grpSpPr>
        <p:sp>
          <p:nvSpPr>
            <p:cNvPr id="1469" name="Google Shape;1469;p119"/>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187325" marR="0" lvl="0" indent="-11112"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600"/>
                <a:buFont typeface="Calibri"/>
                <a:buNone/>
              </a:pPr>
              <a:endParaRPr sz="1600">
                <a:solidFill>
                  <a:srgbClr val="000000"/>
                </a:solidFill>
                <a:latin typeface="Calibri"/>
                <a:ea typeface="Calibri"/>
                <a:cs typeface="Calibri"/>
                <a:sym typeface="Calibri"/>
              </a:endParaRPr>
            </a:p>
            <a:p>
              <a:pPr marL="187325" marR="0" lvl="0" indent="-11112" algn="l" rtl="0">
                <a:lnSpc>
                  <a:spcPct val="100000"/>
                </a:lnSpc>
                <a:spcBef>
                  <a:spcPts val="0"/>
                </a:spcBef>
                <a:spcAft>
                  <a:spcPts val="0"/>
                </a:spcAft>
                <a:buClr>
                  <a:schemeClr val="dk1"/>
                </a:buClr>
                <a:buSzPts val="1400"/>
                <a:buFont typeface="Calibri"/>
                <a:buNone/>
              </a:pPr>
              <a:endParaRPr sz="1400" b="0" i="0">
                <a:solidFill>
                  <a:srgbClr val="271A38"/>
                </a:solidFill>
                <a:latin typeface="Courier New"/>
                <a:ea typeface="Courier New"/>
                <a:cs typeface="Courier New"/>
                <a:sym typeface="Courier New"/>
              </a:endParaRPr>
            </a:p>
            <a:p>
              <a:pPr marL="187325" marR="0" lvl="0" indent="-11112" algn="l" rtl="0">
                <a:lnSpc>
                  <a:spcPct val="100000"/>
                </a:lnSpc>
                <a:spcBef>
                  <a:spcPts val="0"/>
                </a:spcBef>
                <a:spcAft>
                  <a:spcPts val="0"/>
                </a:spcAft>
                <a:buClr>
                  <a:schemeClr val="dk1"/>
                </a:buClr>
                <a:buSzPts val="1400"/>
                <a:buFont typeface="Calibri"/>
                <a:buNone/>
              </a:pPr>
              <a:endParaRPr sz="1400">
                <a:solidFill>
                  <a:srgbClr val="271A38"/>
                </a:solidFill>
                <a:latin typeface="Courier New"/>
                <a:ea typeface="Courier New"/>
                <a:cs typeface="Courier New"/>
                <a:sym typeface="Courier New"/>
              </a:endParaRPr>
            </a:p>
            <a:p>
              <a:pPr marL="187325" marR="0" lvl="0" indent="-11112" algn="l" rtl="0">
                <a:lnSpc>
                  <a:spcPct val="100000"/>
                </a:lnSpc>
                <a:spcBef>
                  <a:spcPts val="0"/>
                </a:spcBef>
                <a:spcAft>
                  <a:spcPts val="0"/>
                </a:spcAft>
                <a:buClr>
                  <a:schemeClr val="dk1"/>
                </a:buClr>
                <a:buSzPts val="1400"/>
                <a:buFont typeface="Calibri"/>
                <a:buNone/>
              </a:pPr>
              <a:endParaRPr sz="1400" b="0" i="0">
                <a:solidFill>
                  <a:srgbClr val="271A38"/>
                </a:solidFill>
                <a:latin typeface="Courier New"/>
                <a:ea typeface="Courier New"/>
                <a:cs typeface="Courier New"/>
                <a:sym typeface="Courier New"/>
              </a:endParaRPr>
            </a:p>
            <a:p>
              <a:pPr marL="187325" marR="0" lvl="0" indent="-11112" algn="l" rtl="0">
                <a:lnSpc>
                  <a:spcPct val="100000"/>
                </a:lnSpc>
                <a:spcBef>
                  <a:spcPts val="0"/>
                </a:spcBef>
                <a:spcAft>
                  <a:spcPts val="0"/>
                </a:spcAft>
                <a:buClr>
                  <a:schemeClr val="dk1"/>
                </a:buClr>
                <a:buSzPts val="1400"/>
                <a:buFont typeface="Calibri"/>
                <a:buNone/>
              </a:pPr>
              <a:endParaRPr sz="1400">
                <a:solidFill>
                  <a:srgbClr val="000000"/>
                </a:solidFill>
                <a:latin typeface="Calibri"/>
                <a:ea typeface="Calibri"/>
                <a:cs typeface="Calibri"/>
                <a:sym typeface="Calibri"/>
              </a:endParaRPr>
            </a:p>
          </p:txBody>
        </p:sp>
        <p:sp>
          <p:nvSpPr>
            <p:cNvPr id="1470" name="Google Shape;1470;p119"/>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471" name="Google Shape;1471;p119"/>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472" name="Google Shape;1472;p119"/>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473" name="Google Shape;1473;p119"/>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475" name="Google Shape;1475;p119"/>
          <p:cNvSpPr txBox="1"/>
          <p:nvPr/>
        </p:nvSpPr>
        <p:spPr>
          <a:xfrm>
            <a:off x="11540067" y="6669430"/>
            <a:ext cx="509820" cy="141064"/>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219</a:t>
            </a:fld>
            <a:endParaRPr sz="1000" b="0" i="0" u="none" strike="noStrike" cap="none">
              <a:solidFill>
                <a:srgbClr val="000000"/>
              </a:solidFill>
              <a:latin typeface="Calibri"/>
              <a:ea typeface="Calibri"/>
              <a:cs typeface="Calibri"/>
              <a:sym typeface="Calibri"/>
            </a:endParaRPr>
          </a:p>
        </p:txBody>
      </p:sp>
      <p:sp>
        <p:nvSpPr>
          <p:cNvPr id="1476" name="Google Shape;1476;p119"/>
          <p:cNvSpPr txBox="1"/>
          <p:nvPr/>
        </p:nvSpPr>
        <p:spPr>
          <a:xfrm>
            <a:off x="142671" y="388126"/>
            <a:ext cx="44513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548135"/>
                </a:solidFill>
                <a:latin typeface="Calibri"/>
                <a:ea typeface="Calibri"/>
                <a:cs typeface="Calibri"/>
                <a:sym typeface="Calibri"/>
              </a:rPr>
              <a:t>Prendre en main Docker</a:t>
            </a:r>
            <a:endParaRPr/>
          </a:p>
          <a:p>
            <a:pPr marL="0" marR="0" lvl="0" indent="0" algn="l" rtl="0">
              <a:spcBef>
                <a:spcPts val="0"/>
              </a:spcBef>
              <a:spcAft>
                <a:spcPts val="0"/>
              </a:spcAft>
              <a:buNone/>
            </a:pPr>
            <a:r>
              <a:rPr lang="fr-FR" sz="1800" i="1">
                <a:solidFill>
                  <a:srgbClr val="548135"/>
                </a:solidFill>
                <a:latin typeface="Calibri"/>
                <a:ea typeface="Calibri"/>
                <a:cs typeface="Calibri"/>
                <a:sym typeface="Calibri"/>
              </a:rPr>
              <a:t>Terminologies Docker</a:t>
            </a:r>
            <a:endParaRPr/>
          </a:p>
        </p:txBody>
      </p:sp>
      <p:sp>
        <p:nvSpPr>
          <p:cNvPr id="1477" name="Google Shape;1477;p119"/>
          <p:cNvSpPr txBox="1"/>
          <p:nvPr/>
        </p:nvSpPr>
        <p:spPr>
          <a:xfrm>
            <a:off x="698264" y="1434980"/>
            <a:ext cx="60978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rgbClr val="548135"/>
                </a:solidFill>
                <a:latin typeface="Calibri"/>
                <a:ea typeface="Calibri"/>
                <a:cs typeface="Calibri"/>
                <a:sym typeface="Calibri"/>
              </a:rPr>
              <a:t>Manipuler un conteneur :</a:t>
            </a:r>
            <a:endParaRPr/>
          </a:p>
        </p:txBody>
      </p:sp>
      <p:sp>
        <p:nvSpPr>
          <p:cNvPr id="1478" name="Google Shape;1478;p119"/>
          <p:cNvSpPr txBox="1"/>
          <p:nvPr/>
        </p:nvSpPr>
        <p:spPr>
          <a:xfrm>
            <a:off x="635018" y="1804312"/>
            <a:ext cx="11019100" cy="83099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600"/>
              <a:buFont typeface="Calibri"/>
              <a:buChar char="-"/>
            </a:pPr>
            <a:r>
              <a:rPr lang="fr-FR" sz="1600" b="1" i="0" u="none" strike="noStrike" cap="none">
                <a:solidFill>
                  <a:srgbClr val="000000"/>
                </a:solidFill>
                <a:latin typeface="Calibri"/>
                <a:ea typeface="Calibri"/>
                <a:cs typeface="Calibri"/>
                <a:sym typeface="Calibri"/>
              </a:rPr>
              <a:t>Les Objets Docker : </a:t>
            </a:r>
            <a:r>
              <a:rPr lang="fr-FR" sz="1600" b="0" i="0" u="none" strike="noStrike" cap="none">
                <a:solidFill>
                  <a:srgbClr val="000000"/>
                </a:solidFill>
                <a:latin typeface="Calibri"/>
                <a:ea typeface="Calibri"/>
                <a:cs typeface="Calibri"/>
                <a:sym typeface="Calibri"/>
              </a:rPr>
              <a:t> </a:t>
            </a:r>
            <a:r>
              <a:rPr lang="fr-FR" sz="1600" b="1" i="0" u="none" strike="noStrike" cap="none">
                <a:solidFill>
                  <a:srgbClr val="000000"/>
                </a:solidFill>
                <a:latin typeface="Calibri"/>
                <a:ea typeface="Calibri"/>
                <a:cs typeface="Calibri"/>
                <a:sym typeface="Calibri"/>
              </a:rPr>
              <a:t>Conteneur Docker</a:t>
            </a:r>
            <a:endParaRPr/>
          </a:p>
          <a:p>
            <a:pPr marL="0" marR="0" lvl="0" indent="0" algn="l" rtl="0">
              <a:lnSpc>
                <a:spcPct val="100000"/>
              </a:lnSpc>
              <a:spcBef>
                <a:spcPts val="0"/>
              </a:spcBef>
              <a:spcAft>
                <a:spcPts val="0"/>
              </a:spcAft>
              <a:buNone/>
            </a:pPr>
            <a:r>
              <a:rPr lang="fr-FR" sz="1600" b="1" i="1" u="sng">
                <a:solidFill>
                  <a:srgbClr val="000000"/>
                </a:solidFill>
                <a:latin typeface="Calibri"/>
                <a:ea typeface="Calibri"/>
                <a:cs typeface="Calibri"/>
                <a:sym typeface="Calibri"/>
              </a:rPr>
              <a:t>Exemple : </a:t>
            </a:r>
            <a:endParaRPr/>
          </a:p>
          <a:p>
            <a:pPr marL="0" marR="0" lvl="0" indent="0" algn="l" rtl="0">
              <a:lnSpc>
                <a:spcPct val="100000"/>
              </a:lnSpc>
              <a:spcBef>
                <a:spcPts val="0"/>
              </a:spcBef>
              <a:spcAft>
                <a:spcPts val="0"/>
              </a:spcAft>
              <a:buNone/>
            </a:pPr>
            <a:r>
              <a:rPr lang="fr-FR" sz="1600" i="0" u="none" strike="noStrike" cap="none">
                <a:solidFill>
                  <a:srgbClr val="000000"/>
                </a:solidFill>
                <a:latin typeface="Calibri"/>
                <a:ea typeface="Calibri"/>
                <a:cs typeface="Calibri"/>
                <a:sym typeface="Calibri"/>
              </a:rPr>
              <a:t>Les conteneurs peuvent aussi être manipulés via Docker Desktop :</a:t>
            </a:r>
            <a:endParaRPr/>
          </a:p>
        </p:txBody>
      </p:sp>
      <p:pic>
        <p:nvPicPr>
          <p:cNvPr id="1479" name="Google Shape;1479;p119"/>
          <p:cNvPicPr preferRelativeResize="0"/>
          <p:nvPr/>
        </p:nvPicPr>
        <p:blipFill rotWithShape="1">
          <a:blip r:embed="rId5">
            <a:alphaModFix/>
          </a:blip>
          <a:srcRect/>
          <a:stretch/>
        </p:blipFill>
        <p:spPr>
          <a:xfrm>
            <a:off x="2481708" y="2718816"/>
            <a:ext cx="6887057" cy="36587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p:cNvSpPr>
            <a:spLocks noGrp="1"/>
          </p:cNvSpPr>
          <p:nvPr>
            <p:ph type="body" sz="quarter" idx="10"/>
          </p:nvPr>
        </p:nvSpPr>
        <p:spPr>
          <a:xfrm>
            <a:off x="536736" y="1257877"/>
            <a:ext cx="6460829" cy="5242075"/>
          </a:xfrm>
        </p:spPr>
        <p:txBody>
          <a:bodyPr/>
          <a:lstStyle/>
          <a:p>
            <a:endParaRPr lang="fr-FR" sz="2000" b="1" dirty="0"/>
          </a:p>
          <a:p>
            <a:r>
              <a:rPr lang="fr-FR" sz="1800" b="1" dirty="0">
                <a:solidFill>
                  <a:srgbClr val="007842"/>
                </a:solidFill>
              </a:rPr>
              <a:t>IaaS : Infrastructure as a Service</a:t>
            </a:r>
          </a:p>
          <a:p>
            <a:r>
              <a:rPr lang="fr-FR" sz="1600" dirty="0"/>
              <a:t>Pour ce type de service le fournisseur de solution fournit les fonctions de virtualisation le système de stockage les réseaux et les serveurs et vous y donne accès en fonction de vos besoins;</a:t>
            </a:r>
          </a:p>
          <a:p>
            <a:pPr algn="just"/>
            <a:r>
              <a:rPr lang="fr-FR" sz="1600" dirty="0"/>
              <a:t>Ainsi, l’utilisateur ne contrôle pas l'infrastructure Cloud sous jacente et il n'a pas à s'inquiéter des mises à jour physiques ou de la maintenance de ces composants;</a:t>
            </a:r>
          </a:p>
          <a:p>
            <a:pPr algn="just"/>
            <a:r>
              <a:rPr lang="fr-FR" sz="1600" dirty="0"/>
              <a:t>Par contre et en tant qu’utilisateur, vous êtes responsable du </a:t>
            </a:r>
            <a:r>
              <a:rPr lang="fr-FR" sz="1600" b="1" dirty="0"/>
              <a:t>système d'exploitation</a:t>
            </a:r>
            <a:r>
              <a:rPr lang="fr-FR" sz="1600" dirty="0"/>
              <a:t> ainsi que </a:t>
            </a:r>
            <a:r>
              <a:rPr lang="fr-FR" sz="1600" b="1" dirty="0"/>
              <a:t>des données applications,</a:t>
            </a:r>
            <a:r>
              <a:rPr lang="fr-FR" sz="1600" dirty="0"/>
              <a:t> solutions de middleware et environnements d'exécution.</a:t>
            </a:r>
          </a:p>
        </p:txBody>
      </p:sp>
      <p:sp>
        <p:nvSpPr>
          <p:cNvPr id="4" name="Titre 3"/>
          <p:cNvSpPr>
            <a:spLocks noGrp="1"/>
          </p:cNvSpPr>
          <p:nvPr>
            <p:ph type="title"/>
          </p:nvPr>
        </p:nvSpPr>
        <p:spPr/>
        <p:txBody>
          <a:bodyPr/>
          <a:lstStyle/>
          <a:p>
            <a:r>
              <a:rPr lang="fr-FR" sz="1800" dirty="0"/>
              <a:t>1. Définir le cloud </a:t>
            </a:r>
            <a:br>
              <a:rPr lang="fr-FR" sz="1800" dirty="0"/>
            </a:br>
            <a:r>
              <a:rPr lang="fr-FR" sz="1800" i="1" dirty="0"/>
              <a:t>Services du cloud (IAAS, PAAS, SAAS)</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451" y="1735331"/>
            <a:ext cx="4673346" cy="4764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33592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120"/>
          <p:cNvSpPr txBo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842"/>
              </a:buClr>
              <a:buSzPts val="2800"/>
              <a:buFont typeface="Arial"/>
              <a:buNone/>
            </a:pPr>
            <a:r>
              <a:rPr lang="fr-FR" sz="2800" b="1" u="none">
                <a:solidFill>
                  <a:srgbClr val="007842"/>
                </a:solidFill>
                <a:latin typeface="Calibri"/>
                <a:ea typeface="Calibri"/>
                <a:cs typeface="Calibri"/>
                <a:sym typeface="Calibri"/>
              </a:rPr>
              <a:t>CHAPITRE 2</a:t>
            </a:r>
            <a:endParaRPr/>
          </a:p>
        </p:txBody>
      </p:sp>
      <p:sp>
        <p:nvSpPr>
          <p:cNvPr id="1485" name="Google Shape;1485;p120"/>
          <p:cNvSpPr txBox="1"/>
          <p:nvPr/>
        </p:nvSpPr>
        <p:spPr>
          <a:xfrm>
            <a:off x="6300000" y="1089893"/>
            <a:ext cx="5580000" cy="90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842"/>
              </a:buClr>
              <a:buSzPts val="2400"/>
              <a:buFont typeface="Arial"/>
              <a:buNone/>
            </a:pPr>
            <a:r>
              <a:rPr lang="fr-FR" sz="2400" b="1" u="none">
                <a:solidFill>
                  <a:srgbClr val="007842"/>
                </a:solidFill>
                <a:latin typeface="Calibri"/>
                <a:ea typeface="Calibri"/>
                <a:cs typeface="Calibri"/>
                <a:sym typeface="Calibri"/>
              </a:rPr>
              <a:t>Prendre en main Docker</a:t>
            </a:r>
            <a:endParaRPr/>
          </a:p>
        </p:txBody>
      </p:sp>
      <p:sp>
        <p:nvSpPr>
          <p:cNvPr id="1486" name="Google Shape;1486;p120"/>
          <p:cNvSpPr/>
          <p:nvPr/>
        </p:nvSpPr>
        <p:spPr>
          <a:xfrm>
            <a:off x="6198000" y="1976758"/>
            <a:ext cx="5784000" cy="324704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7F7F7F"/>
              </a:buClr>
              <a:buSzPts val="1800"/>
              <a:buFont typeface="Calibri"/>
              <a:buAutoNum type="arabicPeriod"/>
            </a:pPr>
            <a:r>
              <a:rPr lang="fr-FR" sz="1800">
                <a:solidFill>
                  <a:srgbClr val="7F7F7F"/>
                </a:solidFill>
                <a:latin typeface="Calibri"/>
                <a:ea typeface="Calibri"/>
                <a:cs typeface="Calibri"/>
                <a:sym typeface="Calibri"/>
              </a:rPr>
              <a:t>Installation de Docker Desktop ;</a:t>
            </a:r>
            <a:endParaRPr/>
          </a:p>
          <a:p>
            <a:pPr marL="342900" marR="0" lvl="0" indent="-342900" algn="l" rtl="0">
              <a:spcBef>
                <a:spcPts val="600"/>
              </a:spcBef>
              <a:spcAft>
                <a:spcPts val="0"/>
              </a:spcAft>
              <a:buClr>
                <a:srgbClr val="7F7F7F"/>
              </a:buClr>
              <a:buSzPts val="1800"/>
              <a:buFont typeface="Calibri"/>
              <a:buAutoNum type="arabicPeriod"/>
            </a:pPr>
            <a:r>
              <a:rPr lang="fr-FR" sz="1800">
                <a:solidFill>
                  <a:srgbClr val="7F7F7F"/>
                </a:solidFill>
                <a:latin typeface="Calibri"/>
                <a:ea typeface="Calibri"/>
                <a:cs typeface="Calibri"/>
                <a:sym typeface="Calibri"/>
              </a:rPr>
              <a:t>Terminologies Docker : images, Containers,</a:t>
            </a:r>
            <a:br>
              <a:rPr lang="fr-FR" sz="1800">
                <a:solidFill>
                  <a:srgbClr val="7F7F7F"/>
                </a:solidFill>
                <a:latin typeface="Calibri"/>
                <a:ea typeface="Calibri"/>
                <a:cs typeface="Calibri"/>
                <a:sym typeface="Calibri"/>
              </a:rPr>
            </a:br>
            <a:r>
              <a:rPr lang="fr-FR" sz="1800">
                <a:solidFill>
                  <a:srgbClr val="7F7F7F"/>
                </a:solidFill>
                <a:latin typeface="Calibri"/>
                <a:ea typeface="Calibri"/>
                <a:cs typeface="Calibri"/>
                <a:sym typeface="Calibri"/>
              </a:rPr>
              <a:t>Docker Hub ;</a:t>
            </a:r>
            <a:endParaRPr/>
          </a:p>
          <a:p>
            <a:pPr marL="342900" marR="0" lvl="0" indent="-342900" algn="l" rtl="0">
              <a:spcBef>
                <a:spcPts val="600"/>
              </a:spcBef>
              <a:spcAft>
                <a:spcPts val="0"/>
              </a:spcAft>
              <a:buClr>
                <a:srgbClr val="FF7800"/>
              </a:buClr>
              <a:buSzPts val="1800"/>
              <a:buFont typeface="Calibri"/>
              <a:buAutoNum type="arabicPeriod"/>
            </a:pPr>
            <a:r>
              <a:rPr lang="fr-FR" sz="1800">
                <a:solidFill>
                  <a:srgbClr val="FF7800"/>
                </a:solidFill>
                <a:latin typeface="Calibri"/>
                <a:ea typeface="Calibri"/>
                <a:cs typeface="Calibri"/>
                <a:sym typeface="Calibri"/>
              </a:rPr>
              <a:t>Création d’un Dockerfile pour une application simple node js ;</a:t>
            </a:r>
            <a:endParaRPr/>
          </a:p>
          <a:p>
            <a:pPr marL="342900" marR="0" lvl="0" indent="-342900" algn="l" rtl="0">
              <a:spcBef>
                <a:spcPts val="600"/>
              </a:spcBef>
              <a:spcAft>
                <a:spcPts val="0"/>
              </a:spcAft>
              <a:buClr>
                <a:srgbClr val="7F7F7F"/>
              </a:buClr>
              <a:buSzPts val="1800"/>
              <a:buFont typeface="Calibri"/>
              <a:buAutoNum type="arabicPeriod"/>
            </a:pPr>
            <a:r>
              <a:rPr lang="fr-FR" sz="1800">
                <a:solidFill>
                  <a:srgbClr val="7F7F7F"/>
                </a:solidFill>
                <a:latin typeface="Calibri"/>
                <a:ea typeface="Calibri"/>
                <a:cs typeface="Calibri"/>
                <a:sym typeface="Calibri"/>
              </a:rPr>
              <a:t>Introduction à Docker Compose ;</a:t>
            </a:r>
            <a:endParaRPr/>
          </a:p>
          <a:p>
            <a:pPr marL="342900" marR="0" lvl="0" indent="-342900" algn="l" rtl="0">
              <a:spcBef>
                <a:spcPts val="600"/>
              </a:spcBef>
              <a:spcAft>
                <a:spcPts val="0"/>
              </a:spcAft>
              <a:buClr>
                <a:srgbClr val="7F7F7F"/>
              </a:buClr>
              <a:buSzPts val="1800"/>
              <a:buFont typeface="Calibri"/>
              <a:buAutoNum type="arabicPeriod"/>
            </a:pPr>
            <a:r>
              <a:rPr lang="fr-FR" sz="1800">
                <a:solidFill>
                  <a:srgbClr val="7F7F7F"/>
                </a:solidFill>
                <a:latin typeface="Calibri"/>
                <a:ea typeface="Calibri"/>
                <a:cs typeface="Calibri"/>
                <a:sym typeface="Calibri"/>
              </a:rPr>
              <a:t>Gestion de plusieurs images Docker avec docker-compose :</a:t>
            </a:r>
            <a:endParaRPr/>
          </a:p>
          <a:p>
            <a:pPr marL="342900" marR="0" lvl="0" indent="-342900" algn="l" rtl="0">
              <a:spcBef>
                <a:spcPts val="600"/>
              </a:spcBef>
              <a:spcAft>
                <a:spcPts val="0"/>
              </a:spcAft>
              <a:buClr>
                <a:srgbClr val="7F7F7F"/>
              </a:buClr>
              <a:buSzPts val="1800"/>
              <a:buFont typeface="Calibri"/>
              <a:buAutoNum type="arabicPeriod"/>
            </a:pPr>
            <a:r>
              <a:rPr lang="fr-FR" sz="1800">
                <a:solidFill>
                  <a:srgbClr val="7F7F7F"/>
                </a:solidFill>
                <a:latin typeface="Calibri"/>
                <a:ea typeface="Calibri"/>
                <a:cs typeface="Calibri"/>
                <a:sym typeface="Calibri"/>
              </a:rPr>
              <a:t>Démarrage et gestion des conteneurs (commandes docker-compose) ;</a:t>
            </a:r>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pic>
        <p:nvPicPr>
          <p:cNvPr id="1492" name="Google Shape;1492;p121"/>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493" name="Google Shape;1493;p121"/>
          <p:cNvGrpSpPr/>
          <p:nvPr/>
        </p:nvGrpSpPr>
        <p:grpSpPr>
          <a:xfrm>
            <a:off x="116234" y="1430218"/>
            <a:ext cx="12070636" cy="5154295"/>
            <a:chOff x="0" y="1464563"/>
            <a:chExt cx="11657457" cy="5154295"/>
          </a:xfrm>
        </p:grpSpPr>
        <p:sp>
          <p:nvSpPr>
            <p:cNvPr id="1494" name="Google Shape;1494;p121"/>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93663" marR="0" lvl="0" indent="0" algn="l" rtl="0">
                <a:spcBef>
                  <a:spcPts val="0"/>
                </a:spcBef>
                <a:spcAft>
                  <a:spcPts val="0"/>
                </a:spcAft>
                <a:buNone/>
              </a:pPr>
              <a:endParaRPr lang="fr-FR" sz="1400" b="1" i="0" dirty="0">
                <a:solidFill>
                  <a:srgbClr val="548135"/>
                </a:solidFill>
                <a:latin typeface="Arial"/>
                <a:ea typeface="Arial"/>
                <a:cs typeface="Arial"/>
                <a:sym typeface="Arial"/>
              </a:endParaRPr>
            </a:p>
            <a:p>
              <a:pPr marL="93663" marR="0" lvl="0" indent="0" algn="l" rtl="0">
                <a:spcBef>
                  <a:spcPts val="0"/>
                </a:spcBef>
                <a:spcAft>
                  <a:spcPts val="0"/>
                </a:spcAft>
                <a:buNone/>
              </a:pPr>
              <a:r>
                <a:rPr lang="fr-FR" sz="1400" b="1" i="0" dirty="0">
                  <a:solidFill>
                    <a:srgbClr val="548135"/>
                  </a:solidFill>
                  <a:latin typeface="Arial"/>
                  <a:ea typeface="Arial"/>
                  <a:cs typeface="Arial"/>
                  <a:sym typeface="Arial"/>
                </a:rPr>
                <a:t>Définition: </a:t>
              </a:r>
              <a:endParaRPr dirty="0"/>
            </a:p>
            <a:p>
              <a:pPr marL="93663" marR="0" lvl="0" indent="0" algn="l" rtl="0">
                <a:spcBef>
                  <a:spcPts val="0"/>
                </a:spcBef>
                <a:spcAft>
                  <a:spcPts val="0"/>
                </a:spcAft>
                <a:buNone/>
              </a:pPr>
              <a:r>
                <a:rPr lang="fr-FR" sz="1600" i="0" dirty="0">
                  <a:solidFill>
                    <a:srgbClr val="000000"/>
                  </a:solidFill>
                  <a:latin typeface="Calibri"/>
                  <a:ea typeface="Calibri"/>
                  <a:cs typeface="Calibri"/>
                  <a:sym typeface="Calibri"/>
                </a:rPr>
                <a:t>Un </a:t>
              </a:r>
              <a:r>
                <a:rPr lang="fr-FR" sz="1600" i="0" dirty="0" err="1">
                  <a:solidFill>
                    <a:srgbClr val="000000"/>
                  </a:solidFill>
                  <a:latin typeface="Calibri"/>
                  <a:ea typeface="Calibri"/>
                  <a:cs typeface="Calibri"/>
                  <a:sym typeface="Calibri"/>
                </a:rPr>
                <a:t>Dockerfile</a:t>
              </a:r>
              <a:r>
                <a:rPr lang="fr-FR" sz="1600" i="0" dirty="0">
                  <a:solidFill>
                    <a:srgbClr val="000000"/>
                  </a:solidFill>
                  <a:latin typeface="Calibri"/>
                  <a:ea typeface="Calibri"/>
                  <a:cs typeface="Calibri"/>
                  <a:sym typeface="Calibri"/>
                </a:rPr>
                <a:t> est un fichier qui liste les instructions à exécuter pour construire (</a:t>
              </a:r>
              <a:r>
                <a:rPr lang="fr-FR" sz="1600" b="1" i="0" dirty="0" err="1">
                  <a:solidFill>
                    <a:srgbClr val="000000"/>
                  </a:solidFill>
                  <a:latin typeface="Calibri"/>
                  <a:ea typeface="Calibri"/>
                  <a:cs typeface="Calibri"/>
                  <a:sym typeface="Calibri"/>
                </a:rPr>
                <a:t>build</a:t>
              </a:r>
              <a:r>
                <a:rPr lang="fr-FR" sz="1600" i="0" dirty="0">
                  <a:solidFill>
                    <a:srgbClr val="000000"/>
                  </a:solidFill>
                  <a:latin typeface="Calibri"/>
                  <a:ea typeface="Calibri"/>
                  <a:cs typeface="Calibri"/>
                  <a:sym typeface="Calibri"/>
                </a:rPr>
                <a:t>) une image.</a:t>
              </a:r>
              <a:endParaRPr dirty="0"/>
            </a:p>
            <a:p>
              <a:pPr marL="93663" marR="0" lvl="0" indent="0" algn="l" rtl="0">
                <a:spcBef>
                  <a:spcPts val="0"/>
                </a:spcBef>
                <a:spcAft>
                  <a:spcPts val="0"/>
                </a:spcAft>
                <a:buNone/>
              </a:pPr>
              <a:endParaRPr sz="1400" b="1" dirty="0">
                <a:solidFill>
                  <a:srgbClr val="000000"/>
                </a:solidFill>
                <a:latin typeface="Arial"/>
                <a:ea typeface="Arial"/>
                <a:cs typeface="Arial"/>
                <a:sym typeface="Arial"/>
              </a:endParaRPr>
            </a:p>
            <a:p>
              <a:pPr marL="93663" marR="0" lvl="0" indent="0" algn="l" rtl="0">
                <a:spcBef>
                  <a:spcPts val="0"/>
                </a:spcBef>
                <a:spcAft>
                  <a:spcPts val="0"/>
                </a:spcAft>
                <a:buNone/>
              </a:pPr>
              <a:endParaRPr sz="1400" b="1" i="0" dirty="0">
                <a:solidFill>
                  <a:srgbClr val="000000"/>
                </a:solidFill>
                <a:latin typeface="Arial"/>
                <a:ea typeface="Arial"/>
                <a:cs typeface="Arial"/>
                <a:sym typeface="Arial"/>
              </a:endParaRPr>
            </a:p>
            <a:p>
              <a:pPr marL="93663" marR="0" lvl="0" indent="0" algn="l" rtl="0">
                <a:spcBef>
                  <a:spcPts val="0"/>
                </a:spcBef>
                <a:spcAft>
                  <a:spcPts val="0"/>
                </a:spcAft>
                <a:buNone/>
              </a:pPr>
              <a:endParaRPr sz="1400" b="1" dirty="0">
                <a:solidFill>
                  <a:srgbClr val="000000"/>
                </a:solidFill>
                <a:latin typeface="Arial"/>
                <a:ea typeface="Arial"/>
                <a:cs typeface="Arial"/>
                <a:sym typeface="Arial"/>
              </a:endParaRPr>
            </a:p>
            <a:p>
              <a:pPr marL="93663" marR="0" lvl="0" indent="0" algn="l" rtl="0">
                <a:spcBef>
                  <a:spcPts val="0"/>
                </a:spcBef>
                <a:spcAft>
                  <a:spcPts val="0"/>
                </a:spcAft>
                <a:buNone/>
              </a:pPr>
              <a:endParaRPr sz="1400" b="1" i="0" dirty="0">
                <a:solidFill>
                  <a:srgbClr val="000000"/>
                </a:solidFill>
                <a:latin typeface="Arial"/>
                <a:ea typeface="Arial"/>
                <a:cs typeface="Arial"/>
                <a:sym typeface="Arial"/>
              </a:endParaRPr>
            </a:p>
            <a:p>
              <a:pPr marL="93663" marR="0" lvl="0" indent="0" algn="l" rtl="0">
                <a:spcBef>
                  <a:spcPts val="0"/>
                </a:spcBef>
                <a:spcAft>
                  <a:spcPts val="0"/>
                </a:spcAft>
                <a:buNone/>
              </a:pPr>
              <a:endParaRPr sz="1400" b="1" dirty="0">
                <a:solidFill>
                  <a:srgbClr val="000000"/>
                </a:solidFill>
                <a:latin typeface="Arial"/>
                <a:ea typeface="Arial"/>
                <a:cs typeface="Arial"/>
                <a:sym typeface="Arial"/>
              </a:endParaRPr>
            </a:p>
            <a:p>
              <a:pPr marL="93663" marR="0" lvl="0" indent="0" algn="l" rtl="0">
                <a:spcBef>
                  <a:spcPts val="0"/>
                </a:spcBef>
                <a:spcAft>
                  <a:spcPts val="0"/>
                </a:spcAft>
                <a:buNone/>
              </a:pPr>
              <a:endParaRPr sz="1400" b="1" i="0" dirty="0">
                <a:solidFill>
                  <a:srgbClr val="000000"/>
                </a:solidFill>
                <a:latin typeface="Arial"/>
                <a:ea typeface="Arial"/>
                <a:cs typeface="Arial"/>
                <a:sym typeface="Arial"/>
              </a:endParaRPr>
            </a:p>
            <a:p>
              <a:pPr marL="93663" marR="0" lvl="0" indent="0" algn="l" rtl="0">
                <a:spcBef>
                  <a:spcPts val="0"/>
                </a:spcBef>
                <a:spcAft>
                  <a:spcPts val="0"/>
                </a:spcAft>
                <a:buNone/>
              </a:pPr>
              <a:r>
                <a:rPr lang="fr-FR" sz="1600" b="1" i="0" dirty="0">
                  <a:solidFill>
                    <a:srgbClr val="000000"/>
                  </a:solidFill>
                  <a:latin typeface="Calibri"/>
                  <a:ea typeface="Calibri"/>
                  <a:cs typeface="Calibri"/>
                  <a:sym typeface="Calibri"/>
                </a:rPr>
                <a:t> </a:t>
              </a:r>
              <a:endParaRPr dirty="0"/>
            </a:p>
            <a:p>
              <a:pPr marL="93663" marR="0" lvl="0" indent="0" algn="l" rtl="0">
                <a:spcBef>
                  <a:spcPts val="0"/>
                </a:spcBef>
                <a:spcAft>
                  <a:spcPts val="0"/>
                </a:spcAft>
                <a:buNone/>
              </a:pPr>
              <a:r>
                <a:rPr lang="fr-FR" sz="1600" dirty="0">
                  <a:solidFill>
                    <a:srgbClr val="000000"/>
                  </a:solidFill>
                  <a:latin typeface="Calibri"/>
                  <a:ea typeface="Calibri"/>
                  <a:cs typeface="Calibri"/>
                  <a:sym typeface="Calibri"/>
                </a:rPr>
                <a:t>Voici un exemple visuel de ce qu’un </a:t>
              </a:r>
              <a:r>
                <a:rPr lang="fr-FR" sz="1600" dirty="0" err="1">
                  <a:solidFill>
                    <a:srgbClr val="000000"/>
                  </a:solidFill>
                  <a:latin typeface="Calibri"/>
                  <a:ea typeface="Calibri"/>
                  <a:cs typeface="Calibri"/>
                  <a:sym typeface="Calibri"/>
                </a:rPr>
                <a:t>Dockerfile</a:t>
              </a:r>
              <a:r>
                <a:rPr lang="fr-FR" sz="1600" dirty="0">
                  <a:solidFill>
                    <a:srgbClr val="000000"/>
                  </a:solidFill>
                  <a:latin typeface="Calibri"/>
                  <a:ea typeface="Calibri"/>
                  <a:cs typeface="Calibri"/>
                  <a:sym typeface="Calibri"/>
                </a:rPr>
                <a:t> peut ressembler :</a:t>
              </a:r>
              <a:endParaRPr dirty="0"/>
            </a:p>
            <a:p>
              <a:pPr marL="93663" marR="0" lvl="0" indent="0" algn="l" rtl="0">
                <a:spcBef>
                  <a:spcPts val="0"/>
                </a:spcBef>
                <a:spcAft>
                  <a:spcPts val="0"/>
                </a:spcAft>
                <a:buNone/>
              </a:pPr>
              <a:endParaRPr sz="1600" dirty="0">
                <a:solidFill>
                  <a:srgbClr val="000000"/>
                </a:solidFill>
                <a:latin typeface="Calibri"/>
                <a:ea typeface="Calibri"/>
                <a:cs typeface="Calibri"/>
                <a:sym typeface="Calibri"/>
              </a:endParaRPr>
            </a:p>
            <a:p>
              <a:pPr marL="93663" marR="0" lvl="0" indent="0" algn="l" rtl="0">
                <a:spcBef>
                  <a:spcPts val="0"/>
                </a:spcBef>
                <a:spcAft>
                  <a:spcPts val="0"/>
                </a:spcAft>
                <a:buNone/>
              </a:pPr>
              <a:r>
                <a:rPr lang="fr-FR" sz="1600" i="0" dirty="0">
                  <a:solidFill>
                    <a:srgbClr val="000000"/>
                  </a:solidFill>
                  <a:latin typeface="Calibri"/>
                  <a:ea typeface="Calibri"/>
                  <a:cs typeface="Calibri"/>
                  <a:sym typeface="Calibri"/>
                </a:rPr>
                <a:t>Il est lu de haut en bas au cours du processus de construction.</a:t>
              </a:r>
              <a:endParaRPr dirty="0"/>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p:txBody>
        </p:sp>
        <p:sp>
          <p:nvSpPr>
            <p:cNvPr id="1495" name="Google Shape;1495;p121"/>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496" name="Google Shape;1496;p121"/>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497" name="Google Shape;1497;p121"/>
          <p:cNvSpPr txBox="1"/>
          <p:nvPr/>
        </p:nvSpPr>
        <p:spPr>
          <a:xfrm rot="-5400000">
            <a:off x="-103691"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498" name="Google Shape;1498;p121"/>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500" name="Google Shape;1500;p121"/>
          <p:cNvSpPr txBox="1"/>
          <p:nvPr/>
        </p:nvSpPr>
        <p:spPr>
          <a:xfrm>
            <a:off x="11472301" y="6673696"/>
            <a:ext cx="577586" cy="141064"/>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221</a:t>
            </a:fld>
            <a:endParaRPr sz="1000" b="0" i="0" u="none" strike="noStrike" cap="none">
              <a:solidFill>
                <a:srgbClr val="000000"/>
              </a:solidFill>
              <a:latin typeface="Calibri"/>
              <a:ea typeface="Calibri"/>
              <a:cs typeface="Calibri"/>
              <a:sym typeface="Calibri"/>
            </a:endParaRPr>
          </a:p>
        </p:txBody>
      </p:sp>
      <p:pic>
        <p:nvPicPr>
          <p:cNvPr id="1501" name="Google Shape;1501;p121" descr="Qu'est-ce que Dockerfile et comment créer une image Docker?"/>
          <p:cNvPicPr preferRelativeResize="0"/>
          <p:nvPr/>
        </p:nvPicPr>
        <p:blipFill rotWithShape="1">
          <a:blip r:embed="rId5">
            <a:alphaModFix/>
          </a:blip>
          <a:srcRect t="12141"/>
          <a:stretch/>
        </p:blipFill>
        <p:spPr>
          <a:xfrm>
            <a:off x="4471415" y="2201798"/>
            <a:ext cx="3877867" cy="1409133"/>
          </a:xfrm>
          <a:prstGeom prst="rect">
            <a:avLst/>
          </a:prstGeom>
          <a:noFill/>
          <a:ln>
            <a:noFill/>
          </a:ln>
        </p:spPr>
      </p:pic>
      <p:sp>
        <p:nvSpPr>
          <p:cNvPr id="1502" name="Google Shape;1502;p121"/>
          <p:cNvSpPr txBox="1"/>
          <p:nvPr/>
        </p:nvSpPr>
        <p:spPr>
          <a:xfrm>
            <a:off x="142671" y="388126"/>
            <a:ext cx="44513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548135"/>
                </a:solidFill>
                <a:latin typeface="Calibri"/>
                <a:ea typeface="Calibri"/>
                <a:cs typeface="Calibri"/>
                <a:sym typeface="Calibri"/>
              </a:rPr>
              <a:t>Prendre en main Docker</a:t>
            </a:r>
            <a:endParaRPr/>
          </a:p>
          <a:p>
            <a:pPr marL="0" marR="0" lvl="0" indent="0" algn="l" rtl="0">
              <a:spcBef>
                <a:spcPts val="0"/>
              </a:spcBef>
              <a:spcAft>
                <a:spcPts val="0"/>
              </a:spcAft>
              <a:buNone/>
            </a:pPr>
            <a:r>
              <a:rPr lang="fr-FR" sz="1800" i="1">
                <a:solidFill>
                  <a:srgbClr val="548135"/>
                </a:solidFill>
                <a:latin typeface="Calibri"/>
                <a:ea typeface="Calibri"/>
                <a:cs typeface="Calibri"/>
                <a:sym typeface="Calibri"/>
              </a:rPr>
              <a:t>Création d’un Dockerfile</a:t>
            </a:r>
            <a:endParaRPr sz="1800" i="1">
              <a:solidFill>
                <a:srgbClr val="548135"/>
              </a:solidFill>
              <a:latin typeface="Calibri"/>
              <a:ea typeface="Calibri"/>
              <a:cs typeface="Calibri"/>
              <a:sym typeface="Calibri"/>
            </a:endParaRPr>
          </a:p>
        </p:txBody>
      </p:sp>
      <p:sp>
        <p:nvSpPr>
          <p:cNvPr id="1503" name="Google Shape;1503;p121"/>
          <p:cNvSpPr txBox="1"/>
          <p:nvPr/>
        </p:nvSpPr>
        <p:spPr>
          <a:xfrm>
            <a:off x="788061" y="5834507"/>
            <a:ext cx="1099847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0" i="0">
                <a:solidFill>
                  <a:srgbClr val="000000"/>
                </a:solidFill>
                <a:latin typeface="Calibri"/>
                <a:ea typeface="Calibri"/>
                <a:cs typeface="Calibri"/>
                <a:sym typeface="Calibri"/>
              </a:rPr>
              <a:t>Le </a:t>
            </a:r>
            <a:r>
              <a:rPr lang="fr-FR" sz="1600" b="1" i="0">
                <a:solidFill>
                  <a:schemeClr val="dk1"/>
                </a:solidFill>
                <a:latin typeface="Calibri"/>
                <a:ea typeface="Calibri"/>
                <a:cs typeface="Calibri"/>
                <a:sym typeface="Calibri"/>
              </a:rPr>
              <a:t>Dockerfile</a:t>
            </a:r>
            <a:r>
              <a:rPr lang="fr-FR" sz="1600" b="0" i="0">
                <a:solidFill>
                  <a:srgbClr val="000000"/>
                </a:solidFill>
                <a:latin typeface="Calibri"/>
                <a:ea typeface="Calibri"/>
                <a:cs typeface="Calibri"/>
                <a:sym typeface="Calibri"/>
              </a:rPr>
              <a:t> permet de créer une image. Cette </a:t>
            </a:r>
            <a:r>
              <a:rPr lang="fr-FR" sz="1600" b="1" i="0">
                <a:solidFill>
                  <a:schemeClr val="dk1"/>
                </a:solidFill>
                <a:latin typeface="Calibri"/>
                <a:ea typeface="Calibri"/>
                <a:cs typeface="Calibri"/>
                <a:sym typeface="Calibri"/>
              </a:rPr>
              <a:t>image</a:t>
            </a:r>
            <a:r>
              <a:rPr lang="fr-FR" sz="1600" b="0" i="0">
                <a:solidFill>
                  <a:srgbClr val="000000"/>
                </a:solidFill>
                <a:latin typeface="Calibri"/>
                <a:ea typeface="Calibri"/>
                <a:cs typeface="Calibri"/>
                <a:sym typeface="Calibri"/>
              </a:rPr>
              <a:t> contient la liste des instructions qu’un </a:t>
            </a:r>
            <a:r>
              <a:rPr lang="fr-FR" sz="1600" b="1" i="0">
                <a:solidFill>
                  <a:schemeClr val="dk1"/>
                </a:solidFill>
                <a:latin typeface="Calibri"/>
                <a:ea typeface="Calibri"/>
                <a:cs typeface="Calibri"/>
                <a:sym typeface="Calibri"/>
              </a:rPr>
              <a:t>conteneur</a:t>
            </a:r>
            <a:r>
              <a:rPr lang="fr-FR" sz="1600" b="0" i="0">
                <a:solidFill>
                  <a:srgbClr val="000000"/>
                </a:solidFill>
                <a:latin typeface="Calibri"/>
                <a:ea typeface="Calibri"/>
                <a:cs typeface="Calibri"/>
                <a:sym typeface="Calibri"/>
              </a:rPr>
              <a:t> devra exécuter lorsqu’il sera créé à partir de cette même image.</a:t>
            </a:r>
            <a:endParaRPr sz="1600">
              <a:solidFill>
                <a:schemeClr val="dk1"/>
              </a:solidFill>
              <a:latin typeface="Calibri"/>
              <a:ea typeface="Calibri"/>
              <a:cs typeface="Calibri"/>
              <a:sym typeface="Calibri"/>
            </a:endParaRPr>
          </a:p>
        </p:txBody>
      </p:sp>
      <p:pic>
        <p:nvPicPr>
          <p:cNvPr id="1504" name="Google Shape;1504;p121" descr="Top 5 Docker Best Practices - DEV Community 👩‍💻👨‍💻"/>
          <p:cNvPicPr preferRelativeResize="0"/>
          <p:nvPr/>
        </p:nvPicPr>
        <p:blipFill rotWithShape="1">
          <a:blip r:embed="rId6">
            <a:alphaModFix/>
          </a:blip>
          <a:srcRect t="12108"/>
          <a:stretch/>
        </p:blipFill>
        <p:spPr>
          <a:xfrm>
            <a:off x="6582362" y="3689118"/>
            <a:ext cx="3533840" cy="2045210"/>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pic>
        <p:nvPicPr>
          <p:cNvPr id="1510" name="Google Shape;1510;p122"/>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511" name="Google Shape;1511;p122"/>
          <p:cNvGrpSpPr/>
          <p:nvPr/>
        </p:nvGrpSpPr>
        <p:grpSpPr>
          <a:xfrm>
            <a:off x="116234" y="1430218"/>
            <a:ext cx="12070636" cy="5154295"/>
            <a:chOff x="0" y="1464563"/>
            <a:chExt cx="11657457" cy="5154295"/>
          </a:xfrm>
        </p:grpSpPr>
        <p:sp>
          <p:nvSpPr>
            <p:cNvPr id="1512" name="Google Shape;1512;p122"/>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b="1" i="0" dirty="0">
                <a:solidFill>
                  <a:srgbClr val="000000"/>
                </a:solidFill>
                <a:latin typeface="Arial"/>
                <a:ea typeface="Arial"/>
                <a:cs typeface="Arial"/>
                <a:sym typeface="Arial"/>
              </a:endParaRPr>
            </a:p>
            <a:p>
              <a:pPr marL="93663" marR="0" lvl="0" indent="0" algn="l" rtl="0">
                <a:spcBef>
                  <a:spcPts val="0"/>
                </a:spcBef>
                <a:spcAft>
                  <a:spcPts val="0"/>
                </a:spcAft>
                <a:buNone/>
              </a:pPr>
              <a:r>
                <a:rPr lang="fr-FR" sz="1600" b="1" i="0" dirty="0">
                  <a:solidFill>
                    <a:srgbClr val="548135"/>
                  </a:solidFill>
                  <a:latin typeface="Calibri"/>
                  <a:ea typeface="Calibri"/>
                  <a:cs typeface="Calibri"/>
                  <a:sym typeface="Calibri"/>
                </a:rPr>
                <a:t>Définition:</a:t>
              </a:r>
              <a:endParaRPr dirty="0"/>
            </a:p>
            <a:p>
              <a:pPr marL="379413" marR="0" lvl="0" indent="-285750" algn="l" rtl="0">
                <a:spcBef>
                  <a:spcPts val="0"/>
                </a:spcBef>
                <a:spcAft>
                  <a:spcPts val="0"/>
                </a:spcAft>
                <a:buFont typeface="Arial" panose="020B0604020202020204" pitchFamily="34" charset="0"/>
                <a:buChar char="•"/>
              </a:pPr>
              <a:r>
                <a:rPr lang="fr-FR" sz="1600" i="0" dirty="0">
                  <a:solidFill>
                    <a:schemeClr val="dk1"/>
                  </a:solidFill>
                  <a:latin typeface="Calibri"/>
                  <a:ea typeface="Calibri"/>
                  <a:cs typeface="Calibri"/>
                  <a:sym typeface="Calibri"/>
                </a:rPr>
                <a:t>Il faut savoir qu’une image nouvellement créée est toujours issue d’une image de base. On va juste ajouter des fonctionnalités supplémentaires, une application par exemple, afin qu’elle puisse correspondre à nos attentes. </a:t>
              </a:r>
              <a:endParaRPr dirty="0"/>
            </a:p>
            <a:p>
              <a:pPr marL="379413" marR="0" lvl="0" indent="-285750" algn="l" rtl="0">
                <a:spcBef>
                  <a:spcPts val="0"/>
                </a:spcBef>
                <a:spcAft>
                  <a:spcPts val="0"/>
                </a:spcAft>
                <a:buClr>
                  <a:schemeClr val="dk1"/>
                </a:buClr>
                <a:buSzPts val="1600"/>
                <a:buFont typeface="Arial" panose="020B0604020202020204" pitchFamily="34" charset="0"/>
                <a:buChar char="•"/>
              </a:pPr>
              <a:r>
                <a:rPr lang="fr-FR" sz="1600" i="0" dirty="0">
                  <a:solidFill>
                    <a:schemeClr val="dk1"/>
                  </a:solidFill>
                  <a:latin typeface="Calibri"/>
                  <a:ea typeface="Calibri"/>
                  <a:cs typeface="Calibri"/>
                  <a:sym typeface="Calibri"/>
                </a:rPr>
                <a:t>Une image docker est construite en exécutant la commande </a:t>
              </a:r>
              <a:r>
                <a:rPr lang="fr-FR" sz="1600" b="1" i="0" dirty="0">
                  <a:solidFill>
                    <a:schemeClr val="dk1"/>
                  </a:solidFill>
                  <a:latin typeface="Calibri"/>
                  <a:ea typeface="Calibri"/>
                  <a:cs typeface="Calibri"/>
                  <a:sym typeface="Calibri"/>
                </a:rPr>
                <a:t>docker </a:t>
              </a:r>
              <a:r>
                <a:rPr lang="fr-FR" sz="1600" b="1" i="0" dirty="0" err="1">
                  <a:solidFill>
                    <a:schemeClr val="dk1"/>
                  </a:solidFill>
                  <a:latin typeface="Calibri"/>
                  <a:ea typeface="Calibri"/>
                  <a:cs typeface="Calibri"/>
                  <a:sym typeface="Calibri"/>
                </a:rPr>
                <a:t>build</a:t>
              </a:r>
              <a:r>
                <a:rPr lang="fr-FR" sz="1600" i="0" dirty="0">
                  <a:solidFill>
                    <a:schemeClr val="dk1"/>
                  </a:solidFill>
                  <a:latin typeface="Calibri"/>
                  <a:ea typeface="Calibri"/>
                  <a:cs typeface="Calibri"/>
                  <a:sym typeface="Calibri"/>
                </a:rPr>
                <a:t>. Cette dernière exécutera les lignes de commande se trouvant dans le fichier </a:t>
              </a:r>
              <a:r>
                <a:rPr lang="fr-FR" sz="1600" i="0" dirty="0" err="1">
                  <a:solidFill>
                    <a:schemeClr val="dk1"/>
                  </a:solidFill>
                  <a:latin typeface="Calibri"/>
                  <a:ea typeface="Calibri"/>
                  <a:cs typeface="Calibri"/>
                  <a:sym typeface="Calibri"/>
                </a:rPr>
                <a:t>dockerfile</a:t>
              </a:r>
              <a:r>
                <a:rPr lang="fr-FR" sz="1600" i="0" dirty="0">
                  <a:solidFill>
                    <a:schemeClr val="dk1"/>
                  </a:solidFill>
                  <a:latin typeface="Calibri"/>
                  <a:ea typeface="Calibri"/>
                  <a:cs typeface="Calibri"/>
                  <a:sym typeface="Calibri"/>
                </a:rPr>
                <a:t>. </a:t>
              </a:r>
              <a:endParaRPr dirty="0"/>
            </a:p>
            <a:p>
              <a:pPr marL="379413" marR="0" lvl="0" indent="-285750" algn="l" rtl="0">
                <a:spcBef>
                  <a:spcPts val="0"/>
                </a:spcBef>
                <a:spcAft>
                  <a:spcPts val="0"/>
                </a:spcAft>
                <a:buClr>
                  <a:schemeClr val="dk1"/>
                </a:buClr>
                <a:buSzPts val="1600"/>
                <a:buFont typeface="Arial" panose="020B0604020202020204" pitchFamily="34" charset="0"/>
                <a:buChar char="•"/>
              </a:pPr>
              <a:r>
                <a:rPr lang="fr-FR" sz="1600" dirty="0">
                  <a:solidFill>
                    <a:schemeClr val="dk1"/>
                  </a:solidFill>
                  <a:latin typeface="Calibri"/>
                  <a:ea typeface="Calibri"/>
                  <a:cs typeface="Calibri"/>
                  <a:sym typeface="Calibri"/>
                </a:rPr>
                <a:t>Voici la structure d’un ficher </a:t>
              </a:r>
              <a:r>
                <a:rPr lang="fr-FR" sz="1600" dirty="0" err="1">
                  <a:solidFill>
                    <a:schemeClr val="dk1"/>
                  </a:solidFill>
                  <a:latin typeface="Calibri"/>
                  <a:ea typeface="Calibri"/>
                  <a:cs typeface="Calibri"/>
                  <a:sym typeface="Calibri"/>
                </a:rPr>
                <a:t>dockerfile</a:t>
              </a:r>
              <a:r>
                <a:rPr lang="fr-FR" sz="1600" dirty="0">
                  <a:solidFill>
                    <a:schemeClr val="dk1"/>
                  </a:solidFill>
                  <a:latin typeface="Calibri"/>
                  <a:ea typeface="Calibri"/>
                  <a:cs typeface="Calibri"/>
                  <a:sym typeface="Calibri"/>
                </a:rPr>
                <a:t>: </a:t>
              </a:r>
              <a:endParaRPr sz="1600" i="0" dirty="0">
                <a:solidFill>
                  <a:schemeClr val="dk1"/>
                </a:solidFill>
                <a:latin typeface="Calibri"/>
                <a:ea typeface="Calibri"/>
                <a:cs typeface="Calibri"/>
                <a:sym typeface="Calibri"/>
              </a:endParaRPr>
            </a:p>
            <a:p>
              <a:pPr marL="2379663" marR="0" lvl="5" indent="0" algn="l" rtl="0">
                <a:spcBef>
                  <a:spcPts val="0"/>
                </a:spcBef>
                <a:spcAft>
                  <a:spcPts val="0"/>
                </a:spcAft>
                <a:buNone/>
              </a:pPr>
              <a:r>
                <a:rPr lang="fr-FR" sz="1600" b="0" i="0" u="none" strike="noStrike" cap="none" dirty="0">
                  <a:solidFill>
                    <a:srgbClr val="757070"/>
                  </a:solidFill>
                  <a:latin typeface="Arial"/>
                  <a:ea typeface="Arial"/>
                  <a:cs typeface="Arial"/>
                  <a:sym typeface="Arial"/>
                </a:rPr>
                <a:t># commentaire </a:t>
              </a:r>
              <a:endParaRPr dirty="0"/>
            </a:p>
            <a:p>
              <a:pPr marL="2379663" marR="0" lvl="5" indent="0" algn="l" rtl="0">
                <a:spcBef>
                  <a:spcPts val="0"/>
                </a:spcBef>
                <a:spcAft>
                  <a:spcPts val="0"/>
                </a:spcAft>
                <a:buNone/>
              </a:pPr>
              <a:r>
                <a:rPr lang="fr-FR" sz="1600" b="0" i="0" u="none" strike="noStrike" cap="none" dirty="0">
                  <a:solidFill>
                    <a:srgbClr val="757070"/>
                  </a:solidFill>
                  <a:latin typeface="Arial"/>
                  <a:ea typeface="Arial"/>
                  <a:cs typeface="Arial"/>
                  <a:sym typeface="Arial"/>
                </a:rPr>
                <a:t>INSTRUCTION arguments</a:t>
              </a:r>
            </a:p>
            <a:p>
              <a:pPr marL="182563" marR="0" lvl="5" algn="l" rtl="0">
                <a:spcBef>
                  <a:spcPts val="0"/>
                </a:spcBef>
                <a:spcAft>
                  <a:spcPts val="0"/>
                </a:spcAft>
                <a:buNone/>
              </a:pPr>
              <a:r>
                <a:rPr lang="fr-FR" sz="1800" b="1" i="0" u="sng" dirty="0">
                  <a:solidFill>
                    <a:srgbClr val="385623"/>
                  </a:solidFill>
                  <a:latin typeface="Calibri"/>
                  <a:ea typeface="Calibri"/>
                  <a:cs typeface="Calibri"/>
                  <a:sym typeface="Calibri"/>
                </a:rPr>
                <a:t>Les instructions de base:</a:t>
              </a:r>
              <a:endParaRPr u="sng" dirty="0"/>
            </a:p>
            <a:p>
              <a:pPr marL="0" marR="0" lvl="0" indent="0" algn="l" rtl="0">
                <a:lnSpc>
                  <a:spcPct val="100000"/>
                </a:lnSpc>
                <a:spcBef>
                  <a:spcPts val="0"/>
                </a:spcBef>
                <a:spcAft>
                  <a:spcPts val="0"/>
                </a:spcAft>
                <a:buClr>
                  <a:schemeClr val="dk1"/>
                </a:buClr>
                <a:buSzPts val="1400"/>
                <a:buFont typeface="Calibri"/>
                <a:buNone/>
              </a:pPr>
              <a:endParaRPr lang="fr-FR" sz="1400" b="0" i="0" u="none" strike="noStrike" cap="none" dirty="0">
                <a:solidFill>
                  <a:srgbClr val="000000"/>
                </a:solidFill>
                <a:latin typeface="Calibri"/>
                <a:ea typeface="Calibri"/>
                <a:cs typeface="Calibri"/>
                <a:sym typeface="Calibri"/>
              </a:endParaRPr>
            </a:p>
          </p:txBody>
        </p:sp>
        <p:sp>
          <p:nvSpPr>
            <p:cNvPr id="1513" name="Google Shape;1513;p122"/>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514" name="Google Shape;1514;p122"/>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515" name="Google Shape;1515;p122"/>
          <p:cNvSpPr txBox="1"/>
          <p:nvPr/>
        </p:nvSpPr>
        <p:spPr>
          <a:xfrm rot="-5400000">
            <a:off x="-103691"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516" name="Google Shape;1516;p122"/>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518" name="Google Shape;1518;p122"/>
          <p:cNvSpPr txBox="1"/>
          <p:nvPr/>
        </p:nvSpPr>
        <p:spPr>
          <a:xfrm>
            <a:off x="11641667" y="6669430"/>
            <a:ext cx="408220" cy="144417"/>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222</a:t>
            </a:fld>
            <a:endParaRPr sz="1000" b="0" i="0" u="none" strike="noStrike" cap="none">
              <a:solidFill>
                <a:srgbClr val="000000"/>
              </a:solidFill>
              <a:latin typeface="Calibri"/>
              <a:ea typeface="Calibri"/>
              <a:cs typeface="Calibri"/>
              <a:sym typeface="Calibri"/>
            </a:endParaRPr>
          </a:p>
        </p:txBody>
      </p:sp>
      <p:sp>
        <p:nvSpPr>
          <p:cNvPr id="1519" name="Google Shape;1519;p122"/>
          <p:cNvSpPr txBox="1"/>
          <p:nvPr/>
        </p:nvSpPr>
        <p:spPr>
          <a:xfrm>
            <a:off x="142671" y="388126"/>
            <a:ext cx="44513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548135"/>
                </a:solidFill>
                <a:latin typeface="Calibri"/>
                <a:ea typeface="Calibri"/>
                <a:cs typeface="Calibri"/>
                <a:sym typeface="Calibri"/>
              </a:rPr>
              <a:t>Prendre en main Docker</a:t>
            </a:r>
            <a:endParaRPr/>
          </a:p>
          <a:p>
            <a:pPr marL="0" marR="0" lvl="0" indent="0" algn="l" rtl="0">
              <a:spcBef>
                <a:spcPts val="0"/>
              </a:spcBef>
              <a:spcAft>
                <a:spcPts val="0"/>
              </a:spcAft>
              <a:buNone/>
            </a:pPr>
            <a:r>
              <a:rPr lang="fr-FR" sz="1800" i="1">
                <a:solidFill>
                  <a:srgbClr val="548135"/>
                </a:solidFill>
                <a:latin typeface="Calibri"/>
                <a:ea typeface="Calibri"/>
                <a:cs typeface="Calibri"/>
                <a:sym typeface="Calibri"/>
              </a:rPr>
              <a:t>Création d’un Dockerfile</a:t>
            </a:r>
            <a:endParaRPr sz="1800" i="1">
              <a:solidFill>
                <a:srgbClr val="548135"/>
              </a:solidFill>
              <a:latin typeface="Calibri"/>
              <a:ea typeface="Calibri"/>
              <a:cs typeface="Calibri"/>
              <a:sym typeface="Calibri"/>
            </a:endParaRPr>
          </a:p>
        </p:txBody>
      </p:sp>
      <p:graphicFrame>
        <p:nvGraphicFramePr>
          <p:cNvPr id="2" name="Google Shape;1520;p122">
            <a:extLst>
              <a:ext uri="{FF2B5EF4-FFF2-40B4-BE49-F238E27FC236}">
                <a16:creationId xmlns:a16="http://schemas.microsoft.com/office/drawing/2014/main" id="{65A97C88-BE30-2FEB-3610-034F260AB810}"/>
              </a:ext>
            </a:extLst>
          </p:cNvPr>
          <p:cNvGraphicFramePr/>
          <p:nvPr>
            <p:extLst>
              <p:ext uri="{D42A27DB-BD31-4B8C-83A1-F6EECF244321}">
                <p14:modId xmlns:p14="http://schemas.microsoft.com/office/powerpoint/2010/main" val="3735671447"/>
              </p:ext>
            </p:extLst>
          </p:nvPr>
        </p:nvGraphicFramePr>
        <p:xfrm>
          <a:off x="775382" y="3983179"/>
          <a:ext cx="11300384" cy="2473546"/>
        </p:xfrm>
        <a:graphic>
          <a:graphicData uri="http://schemas.openxmlformats.org/drawingml/2006/table">
            <a:tbl>
              <a:tblPr firstRow="1" bandRow="1">
                <a:noFill/>
              </a:tblPr>
              <a:tblGrid>
                <a:gridCol w="1739218">
                  <a:extLst>
                    <a:ext uri="{9D8B030D-6E8A-4147-A177-3AD203B41FA5}">
                      <a16:colId xmlns:a16="http://schemas.microsoft.com/office/drawing/2014/main" val="20000"/>
                    </a:ext>
                  </a:extLst>
                </a:gridCol>
                <a:gridCol w="6434667">
                  <a:extLst>
                    <a:ext uri="{9D8B030D-6E8A-4147-A177-3AD203B41FA5}">
                      <a16:colId xmlns:a16="http://schemas.microsoft.com/office/drawing/2014/main" val="20001"/>
                    </a:ext>
                  </a:extLst>
                </a:gridCol>
                <a:gridCol w="3126499">
                  <a:extLst>
                    <a:ext uri="{9D8B030D-6E8A-4147-A177-3AD203B41FA5}">
                      <a16:colId xmlns:a16="http://schemas.microsoft.com/office/drawing/2014/main" val="20002"/>
                    </a:ext>
                  </a:extLst>
                </a:gridCol>
              </a:tblGrid>
              <a:tr h="339926">
                <a:tc>
                  <a:txBody>
                    <a:bodyPr/>
                    <a:lstStyle/>
                    <a:p>
                      <a:pPr marL="0" marR="0" lvl="0" indent="0" algn="ctr" rtl="0">
                        <a:spcBef>
                          <a:spcPts val="0"/>
                        </a:spcBef>
                        <a:spcAft>
                          <a:spcPts val="0"/>
                        </a:spcAft>
                        <a:buNone/>
                      </a:pPr>
                      <a:r>
                        <a:rPr lang="fr-FR" sz="1600" b="1" dirty="0"/>
                        <a:t>Instruction</a:t>
                      </a:r>
                      <a:endParaRPr sz="1600" b="1" dirty="0"/>
                    </a:p>
                  </a:txBody>
                  <a:tcPr marL="91450" marR="91450" marT="45725" marB="45725"/>
                </a:tc>
                <a:tc>
                  <a:txBody>
                    <a:bodyPr/>
                    <a:lstStyle/>
                    <a:p>
                      <a:pPr marL="0" marR="0" lvl="0" indent="0" algn="ctr" rtl="0">
                        <a:spcBef>
                          <a:spcPts val="0"/>
                        </a:spcBef>
                        <a:spcAft>
                          <a:spcPts val="0"/>
                        </a:spcAft>
                        <a:buNone/>
                      </a:pPr>
                      <a:r>
                        <a:rPr lang="fr-FR" sz="1600" b="1"/>
                        <a:t>Signification</a:t>
                      </a:r>
                      <a:endParaRPr sz="1600" b="1"/>
                    </a:p>
                  </a:txBody>
                  <a:tcPr marL="91450" marR="91450" marT="45725" marB="45725"/>
                </a:tc>
                <a:tc>
                  <a:txBody>
                    <a:bodyPr/>
                    <a:lstStyle/>
                    <a:p>
                      <a:pPr marL="0" marR="0" lvl="0" indent="0" algn="ctr" rtl="0">
                        <a:spcBef>
                          <a:spcPts val="0"/>
                        </a:spcBef>
                        <a:spcAft>
                          <a:spcPts val="0"/>
                        </a:spcAft>
                        <a:buNone/>
                      </a:pPr>
                      <a:r>
                        <a:rPr lang="fr-FR" sz="1600" b="1" dirty="0"/>
                        <a:t>Exemples</a:t>
                      </a:r>
                      <a:endParaRPr sz="1600" b="1" dirty="0"/>
                    </a:p>
                  </a:txBody>
                  <a:tcPr marL="91450" marR="91450" marT="45725" marB="45725"/>
                </a:tc>
                <a:extLst>
                  <a:ext uri="{0D108BD9-81ED-4DB2-BD59-A6C34878D82A}">
                    <a16:rowId xmlns:a16="http://schemas.microsoft.com/office/drawing/2014/main" val="10000"/>
                  </a:ext>
                </a:extLst>
              </a:tr>
              <a:tr h="556351">
                <a:tc>
                  <a:txBody>
                    <a:bodyPr/>
                    <a:lstStyle/>
                    <a:p>
                      <a:pPr marL="0" marR="0" lvl="0" indent="0" algn="l" rtl="0">
                        <a:lnSpc>
                          <a:spcPct val="100000"/>
                        </a:lnSpc>
                        <a:spcBef>
                          <a:spcPts val="0"/>
                        </a:spcBef>
                        <a:spcAft>
                          <a:spcPts val="0"/>
                        </a:spcAft>
                        <a:buClr>
                          <a:schemeClr val="dk1"/>
                        </a:buClr>
                        <a:buSzPts val="1600"/>
                        <a:buFont typeface="Consolas"/>
                        <a:buNone/>
                      </a:pPr>
                      <a:r>
                        <a:rPr lang="fr-FR" sz="1600" b="0" i="0" dirty="0">
                          <a:solidFill>
                            <a:schemeClr val="dk1"/>
                          </a:solidFill>
                          <a:latin typeface="Consolas"/>
                          <a:ea typeface="Consolas"/>
                          <a:cs typeface="Consolas"/>
                          <a:sym typeface="Consolas"/>
                        </a:rPr>
                        <a:t>FROM </a:t>
                      </a:r>
                      <a:r>
                        <a:rPr lang="fr-FR" sz="1600" dirty="0" err="1">
                          <a:solidFill>
                            <a:schemeClr val="dk1"/>
                          </a:solidFill>
                          <a:latin typeface="Consolas"/>
                          <a:ea typeface="Consolas"/>
                          <a:cs typeface="Consolas"/>
                          <a:sym typeface="Consolas"/>
                        </a:rPr>
                        <a:t>ImageName</a:t>
                      </a:r>
                      <a:endParaRPr sz="1600" b="0" i="0" dirty="0">
                        <a:solidFill>
                          <a:schemeClr val="dk1"/>
                        </a:solidFill>
                        <a:latin typeface="Consolas"/>
                        <a:ea typeface="Consolas"/>
                        <a:cs typeface="Consolas"/>
                        <a:sym typeface="Consolas"/>
                      </a:endParaRPr>
                    </a:p>
                  </a:txBody>
                  <a:tcPr marL="91450" marR="91450" marT="45725" marB="45725"/>
                </a:tc>
                <a:tc>
                  <a:txBody>
                    <a:bodyPr/>
                    <a:lstStyle/>
                    <a:p>
                      <a:pPr marL="0" marR="0" lvl="0" indent="0" algn="l" rtl="0">
                        <a:spcBef>
                          <a:spcPts val="0"/>
                        </a:spcBef>
                        <a:spcAft>
                          <a:spcPts val="0"/>
                        </a:spcAft>
                        <a:buNone/>
                      </a:pPr>
                      <a:r>
                        <a:rPr lang="fr-FR" sz="1600" b="0" i="0" dirty="0">
                          <a:solidFill>
                            <a:schemeClr val="dk1"/>
                          </a:solidFill>
                          <a:latin typeface="Calibri"/>
                          <a:ea typeface="Calibri"/>
                          <a:cs typeface="Calibri"/>
                          <a:sym typeface="Calibri"/>
                        </a:rPr>
                        <a:t>Sert à spécifier l’image de base que vous allez utiliser, image qui est présente sur </a:t>
                      </a:r>
                      <a:r>
                        <a:rPr lang="fr-FR" sz="1600" b="0" i="0" u="sng" strike="noStrik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Docker Hub</a:t>
                      </a:r>
                      <a:endParaRPr sz="1600" dirty="0"/>
                    </a:p>
                  </a:txBody>
                  <a:tcPr marL="91450" marR="91450" marT="45725" marB="45725"/>
                </a:tc>
                <a:tc>
                  <a:txBody>
                    <a:bodyPr/>
                    <a:lstStyle/>
                    <a:p>
                      <a:pPr marL="0" marR="0" lvl="0" indent="0" algn="l" rtl="0">
                        <a:spcBef>
                          <a:spcPts val="0"/>
                        </a:spcBef>
                        <a:spcAft>
                          <a:spcPts val="0"/>
                        </a:spcAft>
                        <a:buNone/>
                      </a:pPr>
                      <a:r>
                        <a:rPr lang="fr-FR" sz="1600" dirty="0">
                          <a:latin typeface="Consolas"/>
                          <a:ea typeface="Consolas"/>
                          <a:cs typeface="Consolas"/>
                          <a:sym typeface="Consolas"/>
                        </a:rPr>
                        <a:t>FROM </a:t>
                      </a:r>
                      <a:r>
                        <a:rPr lang="fr-FR" sz="1600" dirty="0" err="1">
                          <a:latin typeface="Consolas"/>
                          <a:ea typeface="Consolas"/>
                          <a:cs typeface="Consolas"/>
                          <a:sym typeface="Consolas"/>
                        </a:rPr>
                        <a:t>node:latest</a:t>
                      </a:r>
                      <a:endParaRPr sz="1600" dirty="0">
                        <a:latin typeface="Consolas"/>
                        <a:ea typeface="Consolas"/>
                        <a:cs typeface="Consolas"/>
                        <a:sym typeface="Consolas"/>
                      </a:endParaRPr>
                    </a:p>
                  </a:txBody>
                  <a:tcPr marL="91450" marR="91450" marT="45725" marB="45725"/>
                </a:tc>
                <a:extLst>
                  <a:ext uri="{0D108BD9-81ED-4DB2-BD59-A6C34878D82A}">
                    <a16:rowId xmlns:a16="http://schemas.microsoft.com/office/drawing/2014/main" val="10001"/>
                  </a:ext>
                </a:extLst>
              </a:tr>
              <a:tr h="1493348">
                <a:tc>
                  <a:txBody>
                    <a:bodyPr/>
                    <a:lstStyle/>
                    <a:p>
                      <a:pPr marL="0" marR="0" lvl="0" indent="0" algn="l" defTabSz="914400" rtl="0" eaLnBrk="1" latinLnBrk="0" hangingPunct="1">
                        <a:lnSpc>
                          <a:spcPct val="100000"/>
                        </a:lnSpc>
                        <a:spcBef>
                          <a:spcPts val="0"/>
                        </a:spcBef>
                        <a:spcAft>
                          <a:spcPts val="0"/>
                        </a:spcAft>
                        <a:buClr>
                          <a:schemeClr val="dk1"/>
                        </a:buClr>
                        <a:buSzPts val="1600"/>
                        <a:buFont typeface="Consolas"/>
                        <a:buNone/>
                      </a:pPr>
                      <a:r>
                        <a:rPr lang="fr-FR" sz="1600" b="0" i="0" kern="1200">
                          <a:solidFill>
                            <a:schemeClr val="dk1"/>
                          </a:solidFill>
                          <a:latin typeface="Consolas"/>
                          <a:ea typeface="+mn-ea"/>
                          <a:cs typeface="+mn-cs"/>
                        </a:rPr>
                        <a:t>RUN &lt;command&gt;</a:t>
                      </a:r>
                      <a:endParaRPr lang="fr-FR" sz="1600" b="0" i="0" kern="1200" dirty="0">
                        <a:solidFill>
                          <a:schemeClr val="dk1"/>
                        </a:solidFill>
                        <a:latin typeface="Consolas"/>
                        <a:ea typeface="+mn-ea"/>
                        <a:cs typeface="+mn-cs"/>
                      </a:endParaRPr>
                    </a:p>
                  </a:txBody>
                  <a:tcPr marL="91450" marR="91450" marT="45725" marB="45725"/>
                </a:tc>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600" b="0" i="0" u="none" strike="noStrike" kern="1200" dirty="0">
                          <a:solidFill>
                            <a:schemeClr val="dk1"/>
                          </a:solidFill>
                          <a:latin typeface="Calibri"/>
                          <a:ea typeface="+mn-ea"/>
                          <a:cs typeface="Calibri"/>
                        </a:rPr>
                        <a:t>La commande </a:t>
                      </a:r>
                      <a:r>
                        <a:rPr lang="fr-FR" sz="1600" b="1" i="0" u="none" strike="noStrike" kern="1200" dirty="0">
                          <a:solidFill>
                            <a:schemeClr val="dk1"/>
                          </a:solidFill>
                          <a:latin typeface="Calibri"/>
                          <a:ea typeface="+mn-ea"/>
                          <a:cs typeface="Calibri"/>
                        </a:rPr>
                        <a:t>RUN</a:t>
                      </a:r>
                      <a:r>
                        <a:rPr lang="fr-FR" sz="1600" b="0" i="0" u="none" strike="noStrike" kern="1200" dirty="0">
                          <a:solidFill>
                            <a:schemeClr val="dk1"/>
                          </a:solidFill>
                          <a:latin typeface="Calibri"/>
                          <a:ea typeface="+mn-ea"/>
                          <a:cs typeface="Calibri"/>
                        </a:rPr>
                        <a:t> permet d’exécuter des commandes supplémentaires à l’intérieur du </a:t>
                      </a:r>
                      <a:r>
                        <a:rPr lang="fr-FR" sz="1600" b="0" i="0" u="none" strike="noStrike" kern="1200" dirty="0" err="1">
                          <a:solidFill>
                            <a:schemeClr val="dk1"/>
                          </a:solidFill>
                          <a:latin typeface="Calibri"/>
                          <a:ea typeface="+mn-ea"/>
                          <a:cs typeface="Calibri"/>
                        </a:rPr>
                        <a:t>build</a:t>
                      </a:r>
                      <a:r>
                        <a:rPr lang="fr-FR" sz="1600" b="0" i="0" u="none" strike="noStrike" kern="1200" dirty="0">
                          <a:solidFill>
                            <a:schemeClr val="dk1"/>
                          </a:solidFill>
                          <a:latin typeface="Calibri"/>
                          <a:ea typeface="+mn-ea"/>
                          <a:cs typeface="Calibri"/>
                        </a:rPr>
                        <a:t> du </a:t>
                      </a:r>
                      <a:r>
                        <a:rPr lang="fr-FR" sz="1600" b="0" i="0" u="none" strike="noStrike" kern="1200" dirty="0" err="1">
                          <a:solidFill>
                            <a:schemeClr val="dk1"/>
                          </a:solidFill>
                          <a:latin typeface="Calibri"/>
                          <a:ea typeface="+mn-ea"/>
                          <a:cs typeface="Calibri"/>
                        </a:rPr>
                        <a:t>dockerfile</a:t>
                      </a:r>
                      <a:r>
                        <a:rPr lang="fr-FR" sz="1600" b="0" i="0" u="none" strike="noStrike" kern="1200" dirty="0">
                          <a:solidFill>
                            <a:schemeClr val="dk1"/>
                          </a:solidFill>
                          <a:latin typeface="Calibri"/>
                          <a:ea typeface="+mn-ea"/>
                          <a:cs typeface="Calibri"/>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600" b="0" i="0" u="none" strike="noStrike" kern="1200" dirty="0">
                          <a:solidFill>
                            <a:schemeClr val="dk1"/>
                          </a:solidFill>
                          <a:latin typeface="Calibri"/>
                          <a:ea typeface="+mn-ea"/>
                          <a:cs typeface="Calibri"/>
                        </a:rPr>
                        <a:t>L’argument qu’elle prend est identique à une commande Shell ordinaire.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600" b="0" i="0" u="none" strike="noStrike" kern="1200" dirty="0">
                          <a:solidFill>
                            <a:schemeClr val="dk1"/>
                          </a:solidFill>
                          <a:latin typeface="Calibri"/>
                          <a:ea typeface="+mn-ea"/>
                          <a:cs typeface="Calibri"/>
                        </a:rPr>
                        <a:t>On peut donc s’en servir afin de télécharger et d’installer les dépendances nécessaires à l’application ou encore à directement afficher un résultat ou un message.</a:t>
                      </a:r>
                    </a:p>
                  </a:txBody>
                  <a:tcPr marL="91450" marR="91450" marT="45725" marB="45725"/>
                </a:tc>
                <a:tc>
                  <a:txBody>
                    <a:bodyPr/>
                    <a:lstStyle/>
                    <a:p>
                      <a:pPr marL="0" marR="0" lvl="0" indent="0" algn="l" rtl="0">
                        <a:spcBef>
                          <a:spcPts val="0"/>
                        </a:spcBef>
                        <a:spcAft>
                          <a:spcPts val="0"/>
                        </a:spcAft>
                        <a:buNone/>
                      </a:pPr>
                      <a:r>
                        <a:rPr lang="en-US" sz="1600" kern="1200" dirty="0">
                          <a:solidFill>
                            <a:schemeClr val="tx1"/>
                          </a:solidFill>
                          <a:latin typeface="Consolas"/>
                          <a:ea typeface="+mn-ea"/>
                          <a:cs typeface="+mn-cs"/>
                        </a:rPr>
                        <a:t>- RUN </a:t>
                      </a:r>
                      <a:r>
                        <a:rPr lang="en-US" sz="1600" kern="1200" dirty="0" err="1">
                          <a:solidFill>
                            <a:schemeClr val="tx1"/>
                          </a:solidFill>
                          <a:latin typeface="Consolas"/>
                          <a:ea typeface="+mn-ea"/>
                          <a:cs typeface="+mn-cs"/>
                        </a:rPr>
                        <a:t>mkdir</a:t>
                      </a:r>
                      <a:r>
                        <a:rPr lang="en-US" sz="1600" kern="1200" dirty="0">
                          <a:solidFill>
                            <a:schemeClr val="tx1"/>
                          </a:solidFill>
                          <a:latin typeface="Consolas"/>
                        </a:rPr>
                        <a:t> /</a:t>
                      </a:r>
                      <a:r>
                        <a:rPr lang="en-US" sz="1600" kern="1200" dirty="0" err="1">
                          <a:solidFill>
                            <a:schemeClr val="tx1"/>
                          </a:solidFill>
                          <a:latin typeface="Consolas"/>
                        </a:rPr>
                        <a:t>nvDossier</a:t>
                      </a:r>
                      <a:r>
                        <a:rPr lang="en-US" sz="1600" kern="1200" dirty="0">
                          <a:solidFill>
                            <a:schemeClr val="tx1"/>
                          </a:solidFill>
                          <a:latin typeface="Consolas"/>
                        </a:rPr>
                        <a:t> </a:t>
                      </a:r>
                    </a:p>
                    <a:p>
                      <a:pPr marL="0" marR="0" lvl="0" indent="0" algn="l" rtl="0">
                        <a:spcBef>
                          <a:spcPts val="0"/>
                        </a:spcBef>
                        <a:spcAft>
                          <a:spcPts val="0"/>
                        </a:spcAft>
                        <a:buNone/>
                      </a:pPr>
                      <a:r>
                        <a:rPr lang="en-US" sz="1600" kern="1200" dirty="0">
                          <a:solidFill>
                            <a:schemeClr val="tx1"/>
                          </a:solidFill>
                          <a:latin typeface="Consolas"/>
                          <a:ea typeface="+mn-ea"/>
                          <a:cs typeface="+mn-cs"/>
                        </a:rPr>
                        <a:t>  RUN echo</a:t>
                      </a:r>
                      <a:r>
                        <a:rPr lang="en-US" sz="1600" kern="1200" dirty="0">
                          <a:solidFill>
                            <a:schemeClr val="tx1"/>
                          </a:solidFill>
                          <a:latin typeface="Consolas"/>
                        </a:rPr>
                        <a:t> </a:t>
                      </a:r>
                      <a:r>
                        <a:rPr lang="en-US" sz="1600" kern="1200" dirty="0">
                          <a:solidFill>
                            <a:schemeClr val="tx1"/>
                          </a:solidFill>
                          <a:latin typeface="Consolas"/>
                          <a:ea typeface="+mn-ea"/>
                          <a:cs typeface="+mn-cs"/>
                        </a:rPr>
                        <a:t>"hello world"</a:t>
                      </a:r>
                      <a:r>
                        <a:rPr lang="en-US" sz="1600" kern="1200" dirty="0">
                          <a:solidFill>
                            <a:schemeClr val="tx1"/>
                          </a:solidFill>
                          <a:latin typeface="Consolas"/>
                        </a:rPr>
                        <a:t> &gt; /</a:t>
                      </a:r>
                      <a:r>
                        <a:rPr lang="en-US" sz="1600" kern="1200" dirty="0" err="1">
                          <a:solidFill>
                            <a:schemeClr val="tx1"/>
                          </a:solidFill>
                          <a:latin typeface="Consolas"/>
                        </a:rPr>
                        <a:t>nvDossier</a:t>
                      </a:r>
                      <a:r>
                        <a:rPr lang="en-US" sz="1600" kern="1200" dirty="0">
                          <a:solidFill>
                            <a:schemeClr val="tx1"/>
                          </a:solidFill>
                          <a:latin typeface="Consolas"/>
                        </a:rPr>
                        <a:t>/greeting.txt</a:t>
                      </a:r>
                    </a:p>
                    <a:p>
                      <a:pPr marL="0" marR="0" lvl="0" indent="0" algn="l" rtl="0">
                        <a:spcBef>
                          <a:spcPts val="0"/>
                        </a:spcBef>
                        <a:spcAft>
                          <a:spcPts val="0"/>
                        </a:spcAft>
                        <a:buNone/>
                      </a:pPr>
                      <a:endParaRPr lang="en-US" sz="1600" kern="1200" dirty="0">
                        <a:solidFill>
                          <a:schemeClr val="tx1"/>
                        </a:solidFill>
                        <a:latin typeface="Consolas"/>
                      </a:endParaRPr>
                    </a:p>
                    <a:p>
                      <a:pPr marL="0" marR="0" lvl="0" indent="0" algn="l" rtl="0">
                        <a:spcBef>
                          <a:spcPts val="0"/>
                        </a:spcBef>
                        <a:spcAft>
                          <a:spcPts val="0"/>
                        </a:spcAft>
                        <a:buNone/>
                      </a:pPr>
                      <a:r>
                        <a:rPr lang="fr-FR" sz="1600" kern="1200" dirty="0">
                          <a:solidFill>
                            <a:schemeClr val="tx1"/>
                          </a:solidFill>
                          <a:latin typeface="Consolas"/>
                        </a:rPr>
                        <a:t>- RUN </a:t>
                      </a:r>
                      <a:r>
                        <a:rPr lang="fr-FR" sz="1600" kern="1200" dirty="0" err="1">
                          <a:solidFill>
                            <a:schemeClr val="tx1"/>
                          </a:solidFill>
                          <a:latin typeface="Consolas"/>
                        </a:rPr>
                        <a:t>npm</a:t>
                      </a:r>
                      <a:r>
                        <a:rPr lang="fr-FR" sz="1600" kern="1200" dirty="0">
                          <a:solidFill>
                            <a:schemeClr val="tx1"/>
                          </a:solidFill>
                          <a:latin typeface="Consolas"/>
                        </a:rPr>
                        <a:t> </a:t>
                      </a:r>
                      <a:r>
                        <a:rPr lang="fr-FR" sz="1600" kern="1200" dirty="0" err="1">
                          <a:solidFill>
                            <a:schemeClr val="tx1"/>
                          </a:solidFill>
                          <a:latin typeface="Consolas"/>
                        </a:rPr>
                        <a:t>install</a:t>
                      </a:r>
                      <a:endParaRPr sz="1600" kern="1200" dirty="0">
                        <a:solidFill>
                          <a:schemeClr val="tx1"/>
                        </a:solidFill>
                        <a:latin typeface="Consolas"/>
                      </a:endParaRPr>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pic>
        <p:nvPicPr>
          <p:cNvPr id="1510" name="Google Shape;1510;p122"/>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511" name="Google Shape;1511;p122"/>
          <p:cNvGrpSpPr/>
          <p:nvPr/>
        </p:nvGrpSpPr>
        <p:grpSpPr>
          <a:xfrm>
            <a:off x="116234" y="1430218"/>
            <a:ext cx="12070636" cy="5154295"/>
            <a:chOff x="0" y="1464563"/>
            <a:chExt cx="11657457" cy="5154295"/>
          </a:xfrm>
        </p:grpSpPr>
        <p:sp>
          <p:nvSpPr>
            <p:cNvPr id="1512" name="Google Shape;1512;p122"/>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b="1" i="0" dirty="0">
                <a:solidFill>
                  <a:srgbClr val="000000"/>
                </a:solidFill>
                <a:latin typeface="Arial"/>
                <a:ea typeface="Arial"/>
                <a:cs typeface="Arial"/>
                <a:sym typeface="Arial"/>
              </a:endParaRPr>
            </a:p>
            <a:p>
              <a:pPr marL="93663" marR="0" lvl="0" indent="0" algn="l" rtl="0">
                <a:spcBef>
                  <a:spcPts val="0"/>
                </a:spcBef>
                <a:spcAft>
                  <a:spcPts val="0"/>
                </a:spcAft>
                <a:buNone/>
              </a:pPr>
              <a:r>
                <a:rPr lang="fr-FR" sz="1600" b="1" i="0" dirty="0">
                  <a:solidFill>
                    <a:srgbClr val="548135"/>
                  </a:solidFill>
                  <a:latin typeface="Calibri"/>
                  <a:ea typeface="Calibri"/>
                  <a:cs typeface="Calibri"/>
                  <a:sym typeface="Calibri"/>
                </a:rPr>
                <a:t>Définition:</a:t>
              </a:r>
              <a:endParaRPr dirty="0"/>
            </a:p>
            <a:p>
              <a:pPr marL="177800" indent="-84138"/>
              <a:r>
                <a:rPr lang="fr-FR" sz="1600" b="1" i="0" dirty="0">
                  <a:solidFill>
                    <a:srgbClr val="385623"/>
                  </a:solidFill>
                  <a:latin typeface="Calibri"/>
                  <a:ea typeface="Calibri"/>
                  <a:cs typeface="Calibri"/>
                  <a:sym typeface="Calibri"/>
                </a:rPr>
                <a:t>Les instructions de base: </a:t>
              </a:r>
              <a:r>
                <a:rPr lang="fr-FR" sz="1600" b="1" i="0" u="sng" dirty="0">
                  <a:solidFill>
                    <a:srgbClr val="385623"/>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https://docs.docker.com/engine/reference/builder/</a:t>
              </a:r>
              <a:endParaRPr lang="fr-FR" sz="1600" b="1" i="0" dirty="0">
                <a:solidFill>
                  <a:srgbClr val="385623"/>
                </a:solidFill>
                <a:latin typeface="Calibri"/>
                <a:ea typeface="Calibri"/>
                <a:cs typeface="Calibri"/>
                <a:sym typeface="Calibri"/>
              </a:endParaRPr>
            </a:p>
            <a:p>
              <a:pPr marL="0" marR="0" lvl="0" indent="0" algn="l" rtl="0">
                <a:spcBef>
                  <a:spcPts val="0"/>
                </a:spcBef>
                <a:spcAft>
                  <a:spcPts val="0"/>
                </a:spcAft>
                <a:buNone/>
              </a:pPr>
              <a:endParaRPr sz="1600" b="1" i="0" dirty="0">
                <a:solidFill>
                  <a:srgbClr val="385623"/>
                </a:solidFill>
                <a:latin typeface="Calibri"/>
                <a:ea typeface="Calibri"/>
                <a:cs typeface="Calibri"/>
                <a:sym typeface="Calibri"/>
              </a:endParaRPr>
            </a:p>
            <a:p>
              <a:pPr marL="0" marR="0" lvl="0" indent="0" algn="l" rtl="0">
                <a:spcBef>
                  <a:spcPts val="0"/>
                </a:spcBef>
                <a:spcAft>
                  <a:spcPts val="0"/>
                </a:spcAft>
                <a:buNone/>
              </a:pPr>
              <a:endParaRPr sz="1600" b="1" i="0" dirty="0">
                <a:solidFill>
                  <a:srgbClr val="385623"/>
                </a:solidFill>
                <a:latin typeface="Calibri"/>
                <a:ea typeface="Calibri"/>
                <a:cs typeface="Calibri"/>
                <a:sym typeface="Calibri"/>
              </a:endParaRPr>
            </a:p>
            <a:p>
              <a:pPr marL="0" marR="0" lvl="0" indent="0" algn="l" rtl="0">
                <a:spcBef>
                  <a:spcPts val="0"/>
                </a:spcBef>
                <a:spcAft>
                  <a:spcPts val="0"/>
                </a:spcAft>
                <a:buNone/>
              </a:pPr>
              <a:endParaRPr sz="1400" b="0" i="0" dirty="0">
                <a:solidFill>
                  <a:srgbClr val="3C4858"/>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p:txBody>
        </p:sp>
        <p:sp>
          <p:nvSpPr>
            <p:cNvPr id="1513" name="Google Shape;1513;p122"/>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514" name="Google Shape;1514;p122"/>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515" name="Google Shape;1515;p122"/>
          <p:cNvSpPr txBox="1"/>
          <p:nvPr/>
        </p:nvSpPr>
        <p:spPr>
          <a:xfrm rot="-5400000">
            <a:off x="-103691"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516" name="Google Shape;1516;p122"/>
          <p:cNvPicPr preferRelativeResize="0"/>
          <p:nvPr/>
        </p:nvPicPr>
        <p:blipFill rotWithShape="1">
          <a:blip r:embed="rId5">
            <a:alphaModFix/>
          </a:blip>
          <a:srcRect/>
          <a:stretch/>
        </p:blipFill>
        <p:spPr>
          <a:xfrm>
            <a:off x="9963911" y="344424"/>
            <a:ext cx="658368" cy="652272"/>
          </a:xfrm>
          <a:prstGeom prst="rect">
            <a:avLst/>
          </a:prstGeom>
          <a:noFill/>
          <a:ln>
            <a:noFill/>
          </a:ln>
        </p:spPr>
      </p:pic>
      <p:sp>
        <p:nvSpPr>
          <p:cNvPr id="1518" name="Google Shape;1518;p122"/>
          <p:cNvSpPr txBox="1"/>
          <p:nvPr/>
        </p:nvSpPr>
        <p:spPr>
          <a:xfrm>
            <a:off x="11641667" y="6669430"/>
            <a:ext cx="408220" cy="144417"/>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223</a:t>
            </a:fld>
            <a:endParaRPr sz="1000" b="0" i="0" u="none" strike="noStrike" cap="none">
              <a:solidFill>
                <a:srgbClr val="000000"/>
              </a:solidFill>
              <a:latin typeface="Calibri"/>
              <a:ea typeface="Calibri"/>
              <a:cs typeface="Calibri"/>
              <a:sym typeface="Calibri"/>
            </a:endParaRPr>
          </a:p>
        </p:txBody>
      </p:sp>
      <p:sp>
        <p:nvSpPr>
          <p:cNvPr id="1519" name="Google Shape;1519;p122"/>
          <p:cNvSpPr txBox="1"/>
          <p:nvPr/>
        </p:nvSpPr>
        <p:spPr>
          <a:xfrm>
            <a:off x="142671" y="388126"/>
            <a:ext cx="44513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548135"/>
                </a:solidFill>
                <a:latin typeface="Calibri"/>
                <a:ea typeface="Calibri"/>
                <a:cs typeface="Calibri"/>
                <a:sym typeface="Calibri"/>
              </a:rPr>
              <a:t>Prendre en main Docker</a:t>
            </a:r>
            <a:endParaRPr/>
          </a:p>
          <a:p>
            <a:pPr marL="0" marR="0" lvl="0" indent="0" algn="l" rtl="0">
              <a:spcBef>
                <a:spcPts val="0"/>
              </a:spcBef>
              <a:spcAft>
                <a:spcPts val="0"/>
              </a:spcAft>
              <a:buNone/>
            </a:pPr>
            <a:r>
              <a:rPr lang="fr-FR" sz="1800" i="1">
                <a:solidFill>
                  <a:srgbClr val="548135"/>
                </a:solidFill>
                <a:latin typeface="Calibri"/>
                <a:ea typeface="Calibri"/>
                <a:cs typeface="Calibri"/>
                <a:sym typeface="Calibri"/>
              </a:rPr>
              <a:t>Création d’un Dockerfile</a:t>
            </a:r>
            <a:endParaRPr sz="1800" i="1">
              <a:solidFill>
                <a:srgbClr val="548135"/>
              </a:solidFill>
              <a:latin typeface="Calibri"/>
              <a:ea typeface="Calibri"/>
              <a:cs typeface="Calibri"/>
              <a:sym typeface="Calibri"/>
            </a:endParaRPr>
          </a:p>
        </p:txBody>
      </p:sp>
      <p:graphicFrame>
        <p:nvGraphicFramePr>
          <p:cNvPr id="1520" name="Google Shape;1520;p122"/>
          <p:cNvGraphicFramePr/>
          <p:nvPr>
            <p:extLst>
              <p:ext uri="{D42A27DB-BD31-4B8C-83A1-F6EECF244321}">
                <p14:modId xmlns:p14="http://schemas.microsoft.com/office/powerpoint/2010/main" val="2819890249"/>
              </p:ext>
            </p:extLst>
          </p:nvPr>
        </p:nvGraphicFramePr>
        <p:xfrm>
          <a:off x="948336" y="2267970"/>
          <a:ext cx="11023875" cy="3916750"/>
        </p:xfrm>
        <a:graphic>
          <a:graphicData uri="http://schemas.openxmlformats.org/drawingml/2006/table">
            <a:tbl>
              <a:tblPr firstRow="1" bandRow="1">
                <a:noFill/>
              </a:tblPr>
              <a:tblGrid>
                <a:gridCol w="1920594">
                  <a:extLst>
                    <a:ext uri="{9D8B030D-6E8A-4147-A177-3AD203B41FA5}">
                      <a16:colId xmlns:a16="http://schemas.microsoft.com/office/drawing/2014/main" val="20000"/>
                    </a:ext>
                  </a:extLst>
                </a:gridCol>
                <a:gridCol w="5918237">
                  <a:extLst>
                    <a:ext uri="{9D8B030D-6E8A-4147-A177-3AD203B41FA5}">
                      <a16:colId xmlns:a16="http://schemas.microsoft.com/office/drawing/2014/main" val="20001"/>
                    </a:ext>
                  </a:extLst>
                </a:gridCol>
                <a:gridCol w="318504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fr-FR" sz="1600" b="1" dirty="0"/>
                        <a:t>Instruction</a:t>
                      </a:r>
                      <a:endParaRPr sz="1600" b="1" dirty="0"/>
                    </a:p>
                  </a:txBody>
                  <a:tcPr marL="91450" marR="91450" marT="45725" marB="45725"/>
                </a:tc>
                <a:tc>
                  <a:txBody>
                    <a:bodyPr/>
                    <a:lstStyle/>
                    <a:p>
                      <a:pPr marL="0" marR="0" lvl="0" indent="0" algn="ctr" rtl="0">
                        <a:spcBef>
                          <a:spcPts val="0"/>
                        </a:spcBef>
                        <a:spcAft>
                          <a:spcPts val="0"/>
                        </a:spcAft>
                        <a:buNone/>
                      </a:pPr>
                      <a:r>
                        <a:rPr lang="fr-FR" sz="1600" b="1" dirty="0"/>
                        <a:t>Signification</a:t>
                      </a:r>
                      <a:endParaRPr sz="1600" b="1" dirty="0"/>
                    </a:p>
                  </a:txBody>
                  <a:tcPr marL="91450" marR="91450" marT="45725" marB="45725"/>
                </a:tc>
                <a:tc>
                  <a:txBody>
                    <a:bodyPr/>
                    <a:lstStyle/>
                    <a:p>
                      <a:pPr marL="0" marR="0" lvl="0" indent="0" algn="ctr" rtl="0">
                        <a:spcBef>
                          <a:spcPts val="0"/>
                        </a:spcBef>
                        <a:spcAft>
                          <a:spcPts val="0"/>
                        </a:spcAft>
                        <a:buNone/>
                      </a:pPr>
                      <a:r>
                        <a:rPr lang="fr-FR" sz="1600" b="1" dirty="0"/>
                        <a:t>Exemples</a:t>
                      </a:r>
                      <a:endParaRPr sz="1600" b="1"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onsolas"/>
                        <a:buNone/>
                        <a:tabLst/>
                        <a:defRPr/>
                      </a:pPr>
                      <a:r>
                        <a:rPr lang="fr-FR" sz="1600" b="0" i="0" kern="1200" dirty="0">
                          <a:solidFill>
                            <a:schemeClr val="dk1"/>
                          </a:solidFill>
                          <a:latin typeface="Consolas"/>
                        </a:rPr>
                        <a:t>COPY ou ADD</a:t>
                      </a:r>
                    </a:p>
                    <a:p>
                      <a:pPr marL="0" marR="0" lvl="0" indent="0" algn="l" defTabSz="914400" rtl="0" eaLnBrk="1" latinLnBrk="0" hangingPunct="1">
                        <a:lnSpc>
                          <a:spcPct val="100000"/>
                        </a:lnSpc>
                        <a:spcBef>
                          <a:spcPts val="0"/>
                        </a:spcBef>
                        <a:spcAft>
                          <a:spcPts val="0"/>
                        </a:spcAft>
                        <a:buClr>
                          <a:schemeClr val="dk1"/>
                        </a:buClr>
                        <a:buSzPts val="1600"/>
                        <a:buFont typeface="Consolas"/>
                        <a:buNone/>
                      </a:pPr>
                      <a:endParaRPr sz="1600" b="0" i="0" kern="1200" dirty="0">
                        <a:solidFill>
                          <a:schemeClr val="dk1"/>
                        </a:solidFill>
                        <a:latin typeface="Consolas"/>
                      </a:endParaRPr>
                    </a:p>
                  </a:txBody>
                  <a:tcPr marL="91450" marR="91450" marT="45725" marB="45725"/>
                </a:tc>
                <a:tc>
                  <a:txBody>
                    <a:bodyPr/>
                    <a:lstStyle/>
                    <a:p>
                      <a:pPr marL="0" marR="0" lvl="0" indent="0" algn="l" rtl="0">
                        <a:spcBef>
                          <a:spcPts val="0"/>
                        </a:spcBef>
                        <a:spcAft>
                          <a:spcPts val="0"/>
                        </a:spcAft>
                        <a:buNone/>
                      </a:pPr>
                      <a:r>
                        <a:rPr lang="fr-FR" sz="1600" b="0" i="0" kern="1200" dirty="0">
                          <a:solidFill>
                            <a:schemeClr val="dk1"/>
                          </a:solidFill>
                          <a:latin typeface="+mn-lt"/>
                          <a:cs typeface="Calibri"/>
                        </a:rPr>
                        <a:t>Permet de </a:t>
                      </a:r>
                      <a:r>
                        <a:rPr lang="fr-FR" sz="1600" b="1" i="1" kern="1200" dirty="0">
                          <a:solidFill>
                            <a:schemeClr val="dk1"/>
                          </a:solidFill>
                          <a:latin typeface="+mn-lt"/>
                          <a:cs typeface="Calibri"/>
                        </a:rPr>
                        <a:t>copier</a:t>
                      </a:r>
                      <a:r>
                        <a:rPr lang="fr-FR" sz="1600" b="0" i="0" kern="1200" dirty="0">
                          <a:solidFill>
                            <a:schemeClr val="dk1"/>
                          </a:solidFill>
                          <a:latin typeface="+mn-lt"/>
                          <a:cs typeface="Calibri"/>
                        </a:rPr>
                        <a:t> des fichiers depuis notre machine locale vers le conteneur Docker.</a:t>
                      </a:r>
                      <a:endParaRPr sz="1600" b="0" i="0" kern="1200" dirty="0">
                        <a:solidFill>
                          <a:schemeClr val="dk1"/>
                        </a:solidFill>
                        <a:latin typeface="Calibri"/>
                        <a:cs typeface="Calibri"/>
                      </a:endParaRPr>
                    </a:p>
                  </a:txBody>
                  <a:tcPr marL="91450" marR="91450" marT="45725" marB="45725"/>
                </a:tc>
                <a:tc>
                  <a:txBody>
                    <a:bodyPr/>
                    <a:lstStyle/>
                    <a:p>
                      <a:pPr marL="0" marR="0" lvl="0" indent="0" algn="l" rtl="0">
                        <a:spcBef>
                          <a:spcPts val="0"/>
                        </a:spcBef>
                        <a:spcAft>
                          <a:spcPts val="0"/>
                        </a:spcAft>
                        <a:buNone/>
                      </a:pPr>
                      <a:r>
                        <a:rPr lang="fr-FR" sz="1600" kern="1200" dirty="0">
                          <a:solidFill>
                            <a:schemeClr val="tx1"/>
                          </a:solidFill>
                          <a:latin typeface="Consolas"/>
                          <a:ea typeface="+mn-ea"/>
                          <a:cs typeface="+mn-cs"/>
                        </a:rPr>
                        <a:t>- ADD test.txt </a:t>
                      </a:r>
                      <a:r>
                        <a:rPr lang="fr-FR" sz="1600" kern="1200" dirty="0" err="1">
                          <a:solidFill>
                            <a:schemeClr val="tx1"/>
                          </a:solidFill>
                          <a:latin typeface="Consolas"/>
                          <a:ea typeface="+mn-ea"/>
                          <a:cs typeface="+mn-cs"/>
                        </a:rPr>
                        <a:t>path</a:t>
                      </a:r>
                      <a:r>
                        <a:rPr lang="fr-FR" sz="1600" kern="1200" dirty="0">
                          <a:solidFill>
                            <a:schemeClr val="tx1"/>
                          </a:solidFill>
                          <a:latin typeface="Consolas"/>
                          <a:ea typeface="+mn-ea"/>
                          <a:cs typeface="+mn-cs"/>
                        </a:rPr>
                        <a:t>/</a:t>
                      </a:r>
                    </a:p>
                    <a:p>
                      <a:pPr marL="0" marR="0" lvl="0" indent="0" algn="l" rtl="0">
                        <a:spcBef>
                          <a:spcPts val="0"/>
                        </a:spcBef>
                        <a:spcAft>
                          <a:spcPts val="0"/>
                        </a:spcAft>
                        <a:buNone/>
                      </a:pPr>
                      <a:r>
                        <a:rPr lang="fr-FR" sz="1600" kern="1200" dirty="0">
                          <a:solidFill>
                            <a:schemeClr val="tx1"/>
                          </a:solidFill>
                          <a:latin typeface="Consolas"/>
                          <a:ea typeface="+mn-ea"/>
                          <a:cs typeface="+mn-cs"/>
                        </a:rPr>
                        <a:t>- COPY . .</a:t>
                      </a:r>
                      <a:endParaRPr sz="1600" kern="1200" dirty="0">
                        <a:solidFill>
                          <a:schemeClr val="tx1"/>
                        </a:solidFill>
                        <a:latin typeface="Consolas"/>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onsolas"/>
                        <a:buNone/>
                        <a:tabLst/>
                        <a:defRPr/>
                      </a:pPr>
                      <a:r>
                        <a:rPr lang="fr-FR" sz="1600" b="0" i="0" kern="1200" dirty="0">
                          <a:solidFill>
                            <a:schemeClr val="dk1"/>
                          </a:solidFill>
                          <a:latin typeface="Consolas"/>
                        </a:rPr>
                        <a:t>ENV</a:t>
                      </a:r>
                    </a:p>
                    <a:p>
                      <a:pPr marL="0" marR="0" lvl="0" indent="0" algn="l" defTabSz="914400" rtl="0" eaLnBrk="1" latinLnBrk="0" hangingPunct="1">
                        <a:lnSpc>
                          <a:spcPct val="100000"/>
                        </a:lnSpc>
                        <a:spcBef>
                          <a:spcPts val="0"/>
                        </a:spcBef>
                        <a:spcAft>
                          <a:spcPts val="0"/>
                        </a:spcAft>
                        <a:buClr>
                          <a:schemeClr val="dk1"/>
                        </a:buClr>
                        <a:buSzPts val="1600"/>
                        <a:buFont typeface="Consolas"/>
                        <a:buNone/>
                      </a:pPr>
                      <a:endParaRPr sz="1600" b="0" i="0" kern="1200" dirty="0">
                        <a:solidFill>
                          <a:schemeClr val="dk1"/>
                        </a:solidFill>
                        <a:latin typeface="Consolas"/>
                      </a:endParaRPr>
                    </a:p>
                  </a:txBody>
                  <a:tcPr marL="91450" marR="91450" marT="45725" marB="45725"/>
                </a:tc>
                <a:tc>
                  <a:txBody>
                    <a:bodyPr/>
                    <a:lstStyle/>
                    <a:p>
                      <a:pPr marL="0" marR="0" lvl="0" indent="0" algn="l" rtl="0">
                        <a:spcBef>
                          <a:spcPts val="0"/>
                        </a:spcBef>
                        <a:spcAft>
                          <a:spcPts val="0"/>
                        </a:spcAft>
                        <a:buNone/>
                      </a:pPr>
                      <a:r>
                        <a:rPr lang="fr-FR" sz="1600" b="0" i="0" kern="1200" dirty="0">
                          <a:solidFill>
                            <a:schemeClr val="dk1"/>
                          </a:solidFill>
                          <a:latin typeface="+mn-lt"/>
                          <a:cs typeface="Calibri"/>
                        </a:rPr>
                        <a:t>Variables d'environnements utilisables dans le </a:t>
                      </a:r>
                      <a:r>
                        <a:rPr lang="fr-FR" sz="1600" b="0" i="0" kern="1200" dirty="0" err="1">
                          <a:solidFill>
                            <a:schemeClr val="dk1"/>
                          </a:solidFill>
                          <a:latin typeface="+mn-lt"/>
                          <a:cs typeface="Calibri"/>
                        </a:rPr>
                        <a:t>Dockerfile</a:t>
                      </a:r>
                      <a:r>
                        <a:rPr lang="fr-FR" sz="1600" b="0" i="0" kern="1200" dirty="0">
                          <a:solidFill>
                            <a:schemeClr val="dk1"/>
                          </a:solidFill>
                          <a:latin typeface="+mn-lt"/>
                          <a:cs typeface="Calibri"/>
                        </a:rPr>
                        <a:t> et dans le conteneur.</a:t>
                      </a:r>
                      <a:endParaRPr sz="1600" b="0" i="0" kern="1200" dirty="0">
                        <a:solidFill>
                          <a:schemeClr val="dk1"/>
                        </a:solidFill>
                        <a:latin typeface="Calibri"/>
                        <a:cs typeface="Calibri"/>
                      </a:endParaRPr>
                    </a:p>
                  </a:txBody>
                  <a:tcPr marL="91450" marR="91450" marT="45725" marB="45725"/>
                </a:tc>
                <a:tc>
                  <a:txBody>
                    <a:bodyPr/>
                    <a:lstStyle/>
                    <a:p>
                      <a:pPr marL="0" marR="0" lvl="0" indent="0" algn="l" rtl="0">
                        <a:spcBef>
                          <a:spcPts val="0"/>
                        </a:spcBef>
                        <a:spcAft>
                          <a:spcPts val="0"/>
                        </a:spcAft>
                        <a:buNone/>
                      </a:pPr>
                      <a:r>
                        <a:rPr lang="fr-FR" sz="1600" kern="1200" dirty="0">
                          <a:solidFill>
                            <a:schemeClr val="tx1"/>
                          </a:solidFill>
                          <a:latin typeface="Consolas"/>
                        </a:rPr>
                        <a:t>ENV CONT_IMG_VER=v1.0.0</a:t>
                      </a:r>
                      <a:endParaRPr sz="1600" kern="1200" dirty="0">
                        <a:solidFill>
                          <a:schemeClr val="tx1"/>
                        </a:solidFill>
                        <a:latin typeface="Consolas"/>
                      </a:endParaRPr>
                    </a:p>
                  </a:txBody>
                  <a:tcPr marL="91450" marR="91450" marT="45725" marB="45725"/>
                </a:tc>
                <a:extLst>
                  <a:ext uri="{0D108BD9-81ED-4DB2-BD59-A6C34878D82A}">
                    <a16:rowId xmlns:a16="http://schemas.microsoft.com/office/drawing/2014/main" val="2796493805"/>
                  </a:ext>
                </a:extLst>
              </a:tr>
              <a:tr h="370850">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onsolas"/>
                        <a:buNone/>
                        <a:tabLst/>
                        <a:defRPr/>
                      </a:pPr>
                      <a:r>
                        <a:rPr lang="fr-FR" sz="1600" b="0" i="0" kern="1200" dirty="0">
                          <a:solidFill>
                            <a:schemeClr val="dk1"/>
                          </a:solidFill>
                          <a:latin typeface="Consolas"/>
                        </a:rPr>
                        <a:t>EXPOSE</a:t>
                      </a:r>
                    </a:p>
                  </a:txBody>
                  <a:tcPr marL="91450" marR="91450" marT="45725" marB="45725"/>
                </a:tc>
                <a:tc>
                  <a:txBody>
                    <a:bodyPr/>
                    <a:lstStyle/>
                    <a:p>
                      <a:pPr marL="0" marR="0" lvl="0" indent="0" algn="l" defTabSz="914400" rtl="0" eaLnBrk="1" latinLnBrk="0" hangingPunct="1">
                        <a:spcBef>
                          <a:spcPts val="0"/>
                        </a:spcBef>
                        <a:spcAft>
                          <a:spcPts val="0"/>
                        </a:spcAft>
                        <a:buNone/>
                      </a:pPr>
                      <a:r>
                        <a:rPr lang="fr-FR" sz="1600" b="0" i="0" kern="1200" dirty="0">
                          <a:solidFill>
                            <a:schemeClr val="dk1"/>
                          </a:solidFill>
                          <a:latin typeface="+mn-lt"/>
                          <a:ea typeface="+mn-ea"/>
                          <a:cs typeface="Calibri"/>
                        </a:rPr>
                        <a:t>Expose un port.</a:t>
                      </a:r>
                      <a:endParaRPr sz="1600" b="0" i="0" kern="1200" dirty="0">
                        <a:solidFill>
                          <a:schemeClr val="dk1"/>
                        </a:solidFill>
                        <a:latin typeface="+mn-lt"/>
                        <a:ea typeface="+mn-ea"/>
                        <a:cs typeface="Calibri"/>
                      </a:endParaRPr>
                    </a:p>
                  </a:txBody>
                  <a:tcPr marL="91450" marR="91450" marT="45725" marB="45725"/>
                </a:tc>
                <a:tc>
                  <a:txBody>
                    <a:bodyPr/>
                    <a:lstStyle/>
                    <a:p>
                      <a:pPr marL="0" marR="0" lvl="0" indent="0" algn="l" rtl="0">
                        <a:spcBef>
                          <a:spcPts val="0"/>
                        </a:spcBef>
                        <a:spcAft>
                          <a:spcPts val="0"/>
                        </a:spcAft>
                        <a:buNone/>
                      </a:pPr>
                      <a:r>
                        <a:rPr lang="fr-FR" sz="1600" kern="1200" dirty="0">
                          <a:solidFill>
                            <a:schemeClr val="tx1"/>
                          </a:solidFill>
                          <a:latin typeface="Consolas" panose="020B0609020204030204" pitchFamily="49" charset="0"/>
                        </a:rPr>
                        <a:t>EXPOSE 3000</a:t>
                      </a:r>
                      <a:endParaRPr sz="1600" kern="1200" dirty="0">
                        <a:solidFill>
                          <a:schemeClr val="tx1"/>
                        </a:solidFill>
                        <a:latin typeface="Consolas" panose="020B0609020204030204" pitchFamily="49" charset="0"/>
                      </a:endParaRPr>
                    </a:p>
                  </a:txBody>
                  <a:tcPr marL="91450" marR="91450" marT="45725" marB="45725"/>
                </a:tc>
                <a:extLst>
                  <a:ext uri="{0D108BD9-81ED-4DB2-BD59-A6C34878D82A}">
                    <a16:rowId xmlns:a16="http://schemas.microsoft.com/office/drawing/2014/main" val="3158910616"/>
                  </a:ext>
                </a:extLst>
              </a:tr>
              <a:tr h="370850">
                <a:tc>
                  <a:txBody>
                    <a:bodyPr/>
                    <a:lstStyle/>
                    <a:p>
                      <a:pPr marL="0" marR="0" lvl="0" indent="0" algn="l" defTabSz="914400" rtl="0" eaLnBrk="1" latinLnBrk="0" hangingPunct="1">
                        <a:lnSpc>
                          <a:spcPct val="100000"/>
                        </a:lnSpc>
                        <a:spcBef>
                          <a:spcPts val="0"/>
                        </a:spcBef>
                        <a:spcAft>
                          <a:spcPts val="0"/>
                        </a:spcAft>
                        <a:buClr>
                          <a:schemeClr val="dk1"/>
                        </a:buClr>
                        <a:buSzPts val="1600"/>
                        <a:buFont typeface="Consolas"/>
                        <a:buNone/>
                      </a:pPr>
                      <a:r>
                        <a:rPr lang="fr-FR" sz="1600" b="0" i="0" kern="1200" dirty="0">
                          <a:solidFill>
                            <a:schemeClr val="dk1"/>
                          </a:solidFill>
                          <a:latin typeface="Consolas"/>
                        </a:rPr>
                        <a:t>ENTRYPOINT</a:t>
                      </a:r>
                      <a:endParaRPr sz="1600" b="0" i="0" kern="1200" dirty="0">
                        <a:solidFill>
                          <a:schemeClr val="dk1"/>
                        </a:solidFill>
                        <a:latin typeface="Consolas"/>
                      </a:endParaRPr>
                    </a:p>
                  </a:txBody>
                  <a:tcPr marL="91450" marR="91450" marT="45725" marB="45725"/>
                </a:tc>
                <a:tc>
                  <a:txBody>
                    <a:bodyPr/>
                    <a:lstStyle/>
                    <a:p>
                      <a:pPr marL="0" marR="0" lvl="0" indent="0" algn="l" defTabSz="914400" rtl="0" eaLnBrk="1" latinLnBrk="0" hangingPunct="1">
                        <a:spcBef>
                          <a:spcPts val="0"/>
                        </a:spcBef>
                        <a:spcAft>
                          <a:spcPts val="0"/>
                        </a:spcAft>
                        <a:buNone/>
                      </a:pPr>
                      <a:r>
                        <a:rPr lang="fr-FR" sz="1600" b="0" i="0" kern="1200" dirty="0">
                          <a:solidFill>
                            <a:schemeClr val="dk1"/>
                          </a:solidFill>
                          <a:latin typeface="+mn-lt"/>
                          <a:ea typeface="+mn-ea"/>
                          <a:cs typeface="Calibri"/>
                        </a:rPr>
                        <a:t>comme son nom l'indique, c'est</a:t>
                      </a:r>
                      <a:r>
                        <a:rPr lang="fr-FR" sz="1600" b="1" i="0" kern="1200" dirty="0">
                          <a:solidFill>
                            <a:schemeClr val="dk1"/>
                          </a:solidFill>
                          <a:latin typeface="+mn-lt"/>
                          <a:ea typeface="+mn-ea"/>
                          <a:cs typeface="Calibri"/>
                        </a:rPr>
                        <a:t> le point d'entrée </a:t>
                      </a:r>
                      <a:r>
                        <a:rPr lang="fr-FR" sz="1600" b="0" i="0" kern="1200" dirty="0">
                          <a:solidFill>
                            <a:schemeClr val="dk1"/>
                          </a:solidFill>
                          <a:latin typeface="+mn-lt"/>
                          <a:ea typeface="+mn-ea"/>
                          <a:cs typeface="Calibri"/>
                        </a:rPr>
                        <a:t>de votre conteneur, en d'autres termes, c'est la commande qui sera toujours exécutée au démarrage du conteneur.</a:t>
                      </a:r>
                      <a:endParaRPr sz="1600" b="0" i="0" kern="1200" dirty="0">
                        <a:solidFill>
                          <a:schemeClr val="dk1"/>
                        </a:solidFill>
                        <a:latin typeface="+mn-lt"/>
                        <a:ea typeface="+mn-ea"/>
                        <a:cs typeface="Calibri"/>
                      </a:endParaRPr>
                    </a:p>
                  </a:txBody>
                  <a:tcPr marL="91450" marR="91450" marT="45725" marB="45725"/>
                </a:tc>
                <a:tc>
                  <a:txBody>
                    <a:bodyPr/>
                    <a:lstStyle/>
                    <a:p>
                      <a:pPr marL="0" marR="0" lvl="0" indent="0" algn="l" rtl="0">
                        <a:spcBef>
                          <a:spcPts val="0"/>
                        </a:spcBef>
                        <a:spcAft>
                          <a:spcPts val="0"/>
                        </a:spcAft>
                        <a:buNone/>
                      </a:pPr>
                      <a:endParaRPr sz="1600" kern="1200" dirty="0">
                        <a:solidFill>
                          <a:schemeClr val="tx1"/>
                        </a:solidFill>
                        <a:latin typeface="Consolas" panose="020B0609020204030204" pitchFamily="49" charset="0"/>
                      </a:endParaRPr>
                    </a:p>
                  </a:txBody>
                  <a:tcPr marL="91450" marR="91450" marT="45725" marB="45725"/>
                </a:tc>
                <a:extLst>
                  <a:ext uri="{0D108BD9-81ED-4DB2-BD59-A6C34878D82A}">
                    <a16:rowId xmlns:a16="http://schemas.microsoft.com/office/drawing/2014/main" val="3718196723"/>
                  </a:ext>
                </a:extLst>
              </a:tr>
              <a:tr h="370850">
                <a:tc>
                  <a:txBody>
                    <a:bodyPr/>
                    <a:lstStyle/>
                    <a:p>
                      <a:pPr marL="0" marR="0" lvl="0" indent="0" algn="l" defTabSz="914400" rtl="0" eaLnBrk="1" latinLnBrk="0" hangingPunct="1">
                        <a:lnSpc>
                          <a:spcPct val="100000"/>
                        </a:lnSpc>
                        <a:spcBef>
                          <a:spcPts val="0"/>
                        </a:spcBef>
                        <a:spcAft>
                          <a:spcPts val="0"/>
                        </a:spcAft>
                        <a:buClr>
                          <a:schemeClr val="dk1"/>
                        </a:buClr>
                        <a:buSzPts val="1600"/>
                        <a:buFont typeface="Consolas"/>
                        <a:buNone/>
                      </a:pPr>
                      <a:r>
                        <a:rPr lang="fr-FR" sz="1600" b="0" i="0" kern="1200" dirty="0">
                          <a:solidFill>
                            <a:schemeClr val="dk1"/>
                          </a:solidFill>
                          <a:latin typeface="Consolas"/>
                        </a:rPr>
                        <a:t>CMD</a:t>
                      </a:r>
                      <a:endParaRPr sz="1600" b="0" i="0" kern="1200" dirty="0">
                        <a:solidFill>
                          <a:schemeClr val="dk1"/>
                        </a:solidFill>
                        <a:latin typeface="Consolas"/>
                      </a:endParaRPr>
                    </a:p>
                  </a:txBody>
                  <a:tcPr marL="91450" marR="91450" marT="45725" marB="45725"/>
                </a:tc>
                <a:tc>
                  <a:txBody>
                    <a:bodyPr/>
                    <a:lstStyle/>
                    <a:p>
                      <a:pPr marL="0" marR="0" lvl="0" indent="0" algn="l" defTabSz="914400" rtl="0" eaLnBrk="1" latinLnBrk="0" hangingPunct="1">
                        <a:spcBef>
                          <a:spcPts val="0"/>
                        </a:spcBef>
                        <a:spcAft>
                          <a:spcPts val="0"/>
                        </a:spcAft>
                        <a:buNone/>
                      </a:pPr>
                      <a:r>
                        <a:rPr lang="fr-FR" sz="1600" b="0" i="0" kern="1200" dirty="0">
                          <a:solidFill>
                            <a:schemeClr val="dk1"/>
                          </a:solidFill>
                          <a:latin typeface="+mn-lt"/>
                          <a:ea typeface="+mn-ea"/>
                          <a:cs typeface="Calibri"/>
                        </a:rPr>
                        <a:t>Spécifie les arguments qui seront envoyés au </a:t>
                      </a:r>
                      <a:r>
                        <a:rPr lang="fr-FR" sz="1600" b="1" i="0" kern="1200" dirty="0">
                          <a:solidFill>
                            <a:schemeClr val="dk1"/>
                          </a:solidFill>
                          <a:latin typeface="+mn-lt"/>
                          <a:ea typeface="+mn-ea"/>
                          <a:cs typeface="Calibri"/>
                        </a:rPr>
                        <a:t>ENTRYPOINT</a:t>
                      </a:r>
                      <a:endParaRPr sz="1600" b="1" i="0" kern="1200" dirty="0">
                        <a:solidFill>
                          <a:schemeClr val="dk1"/>
                        </a:solidFill>
                        <a:latin typeface="+mn-lt"/>
                        <a:ea typeface="+mn-ea"/>
                        <a:cs typeface="Calibri"/>
                      </a:endParaRPr>
                    </a:p>
                  </a:txBody>
                  <a:tcPr marL="91450" marR="91450" marT="45725" marB="45725"/>
                </a:tc>
                <a:tc>
                  <a:txBody>
                    <a:bodyPr/>
                    <a:lstStyle/>
                    <a:p>
                      <a:pPr marL="0" marR="0" lvl="0" indent="0" algn="l" rtl="0">
                        <a:spcBef>
                          <a:spcPts val="0"/>
                        </a:spcBef>
                        <a:spcAft>
                          <a:spcPts val="0"/>
                        </a:spcAft>
                        <a:buNone/>
                      </a:pPr>
                      <a:r>
                        <a:rPr lang="fr-FR" sz="1600" dirty="0">
                          <a:latin typeface="Consolas" panose="020B0609020204030204" pitchFamily="49" charset="0"/>
                        </a:rPr>
                        <a:t>CMD ["</a:t>
                      </a:r>
                      <a:r>
                        <a:rPr lang="fr-FR" sz="1600" dirty="0" err="1">
                          <a:latin typeface="Consolas" panose="020B0609020204030204" pitchFamily="49" charset="0"/>
                        </a:rPr>
                        <a:t>npm</a:t>
                      </a:r>
                      <a:r>
                        <a:rPr lang="fr-FR" sz="1600" dirty="0">
                          <a:latin typeface="Consolas" panose="020B0609020204030204" pitchFamily="49" charset="0"/>
                        </a:rPr>
                        <a:t>", "start"]</a:t>
                      </a:r>
                      <a:endParaRPr sz="1600" dirty="0">
                        <a:latin typeface="Consolas" panose="020B0609020204030204" pitchFamily="49" charset="0"/>
                      </a:endParaRPr>
                    </a:p>
                  </a:txBody>
                  <a:tcPr marL="91450" marR="91450" marT="45725" marB="45725"/>
                </a:tc>
                <a:extLst>
                  <a:ext uri="{0D108BD9-81ED-4DB2-BD59-A6C34878D82A}">
                    <a16:rowId xmlns:a16="http://schemas.microsoft.com/office/drawing/2014/main" val="3236566156"/>
                  </a:ext>
                </a:extLst>
              </a:tr>
              <a:tr h="370850">
                <a:tc>
                  <a:txBody>
                    <a:bodyPr/>
                    <a:lstStyle/>
                    <a:p>
                      <a:pPr marL="0" marR="0" lvl="0" indent="0" algn="l" defTabSz="914400" rtl="0" eaLnBrk="1" latinLnBrk="0" hangingPunct="1">
                        <a:lnSpc>
                          <a:spcPct val="100000"/>
                        </a:lnSpc>
                        <a:spcBef>
                          <a:spcPts val="0"/>
                        </a:spcBef>
                        <a:spcAft>
                          <a:spcPts val="0"/>
                        </a:spcAft>
                        <a:buClr>
                          <a:schemeClr val="dk1"/>
                        </a:buClr>
                        <a:buSzPts val="1600"/>
                        <a:buFont typeface="Consolas"/>
                        <a:buNone/>
                      </a:pPr>
                      <a:r>
                        <a:rPr lang="fr-FR" sz="1600" b="0" i="0" kern="1200" dirty="0">
                          <a:solidFill>
                            <a:schemeClr val="dk1"/>
                          </a:solidFill>
                          <a:latin typeface="Consolas"/>
                        </a:rPr>
                        <a:t>WORKDIR </a:t>
                      </a:r>
                      <a:endParaRPr sz="1600" b="0" i="0" kern="1200" dirty="0">
                        <a:solidFill>
                          <a:schemeClr val="dk1"/>
                        </a:solidFill>
                        <a:latin typeface="Consolas"/>
                      </a:endParaRPr>
                    </a:p>
                  </a:txBody>
                  <a:tcPr marL="91450" marR="91450" marT="45725" marB="45725"/>
                </a:tc>
                <a:tc>
                  <a:txBody>
                    <a:bodyPr/>
                    <a:lstStyle/>
                    <a:p>
                      <a:pPr marL="0" marR="0" lvl="0" indent="0" algn="l" defTabSz="914400" rtl="0" eaLnBrk="1" latinLnBrk="0" hangingPunct="1">
                        <a:spcBef>
                          <a:spcPts val="0"/>
                        </a:spcBef>
                        <a:spcAft>
                          <a:spcPts val="0"/>
                        </a:spcAft>
                        <a:buNone/>
                      </a:pPr>
                      <a:r>
                        <a:rPr lang="fr-FR" sz="1600" b="0" i="0" kern="1200" dirty="0">
                          <a:solidFill>
                            <a:schemeClr val="dk1"/>
                          </a:solidFill>
                          <a:latin typeface="+mn-lt"/>
                          <a:ea typeface="+mn-ea"/>
                          <a:cs typeface="Calibri"/>
                        </a:rPr>
                        <a:t>Définit le répertoire de travail qui sera utilisé pour le lancement des commandes CMD et/ou ENTRYPOINT et ça sera aussi le dossier courant lors du démarrage du conteneur.</a:t>
                      </a:r>
                      <a:endParaRPr sz="1600" b="0" i="0" kern="1200" dirty="0">
                        <a:solidFill>
                          <a:schemeClr val="dk1"/>
                        </a:solidFill>
                        <a:latin typeface="+mn-lt"/>
                        <a:ea typeface="+mn-ea"/>
                        <a:cs typeface="Calibri"/>
                      </a:endParaRPr>
                    </a:p>
                  </a:txBody>
                  <a:tcPr marL="91450" marR="91450" marT="45725" marB="45725"/>
                </a:tc>
                <a:tc>
                  <a:txBody>
                    <a:bodyPr/>
                    <a:lstStyle/>
                    <a:p>
                      <a:pPr marL="0" marR="0" lvl="0" indent="0" algn="l" rtl="0">
                        <a:spcBef>
                          <a:spcPts val="0"/>
                        </a:spcBef>
                        <a:spcAft>
                          <a:spcPts val="0"/>
                        </a:spcAft>
                        <a:buNone/>
                      </a:pPr>
                      <a:r>
                        <a:rPr lang="fr-FR" sz="1600" dirty="0">
                          <a:latin typeface="Consolas" panose="020B0609020204030204" pitchFamily="49" charset="0"/>
                        </a:rPr>
                        <a:t>WORKDIR /app</a:t>
                      </a:r>
                      <a:endParaRPr sz="1600" dirty="0">
                        <a:latin typeface="Consolas" panose="020B0609020204030204" pitchFamily="49" charset="0"/>
                      </a:endParaRPr>
                    </a:p>
                  </a:txBody>
                  <a:tcPr marL="91450" marR="91450" marT="45725" marB="45725"/>
                </a:tc>
                <a:extLst>
                  <a:ext uri="{0D108BD9-81ED-4DB2-BD59-A6C34878D82A}">
                    <a16:rowId xmlns:a16="http://schemas.microsoft.com/office/drawing/2014/main" val="2338560629"/>
                  </a:ext>
                </a:extLst>
              </a:tr>
            </a:tbl>
          </a:graphicData>
        </a:graphic>
      </p:graphicFrame>
    </p:spTree>
    <p:extLst>
      <p:ext uri="{BB962C8B-B14F-4D97-AF65-F5344CB8AC3E}">
        <p14:creationId xmlns:p14="http://schemas.microsoft.com/office/powerpoint/2010/main" val="290674110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pic>
        <p:nvPicPr>
          <p:cNvPr id="1526" name="Google Shape;1526;p123"/>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527" name="Google Shape;1527;p123"/>
          <p:cNvGrpSpPr/>
          <p:nvPr/>
        </p:nvGrpSpPr>
        <p:grpSpPr>
          <a:xfrm>
            <a:off x="116234" y="1366168"/>
            <a:ext cx="12070636" cy="5303261"/>
            <a:chOff x="0" y="1400514"/>
            <a:chExt cx="11657457" cy="5218344"/>
          </a:xfrm>
        </p:grpSpPr>
        <p:sp>
          <p:nvSpPr>
            <p:cNvPr id="1528" name="Google Shape;1528;p123"/>
            <p:cNvSpPr/>
            <p:nvPr/>
          </p:nvSpPr>
          <p:spPr>
            <a:xfrm>
              <a:off x="533019" y="1400514"/>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93663" marR="0" lvl="0" indent="0" algn="l" rtl="0">
                <a:spcBef>
                  <a:spcPts val="0"/>
                </a:spcBef>
                <a:spcAft>
                  <a:spcPts val="0"/>
                </a:spcAft>
                <a:buNone/>
              </a:pPr>
              <a:r>
                <a:rPr lang="fr-FR" sz="1600" b="1" i="0" dirty="0">
                  <a:solidFill>
                    <a:srgbClr val="548135"/>
                  </a:solidFill>
                  <a:latin typeface="+mj-lt"/>
                  <a:ea typeface="Arial"/>
                  <a:cs typeface="Arial"/>
                  <a:sym typeface="Arial"/>
                </a:rPr>
                <a:t>Définition – Exemple :</a:t>
              </a:r>
            </a:p>
            <a:p>
              <a:pPr marL="93663" marR="0" lvl="0" indent="0" algn="l" rtl="0">
                <a:spcBef>
                  <a:spcPts val="0"/>
                </a:spcBef>
                <a:spcAft>
                  <a:spcPts val="0"/>
                </a:spcAft>
                <a:buNone/>
              </a:pPr>
              <a:endParaRPr lang="fr-FR" sz="1100" b="1" i="0" dirty="0">
                <a:solidFill>
                  <a:srgbClr val="548135"/>
                </a:solidFill>
                <a:latin typeface="Arial"/>
                <a:ea typeface="Arial"/>
                <a:cs typeface="Arial"/>
                <a:sym typeface="Arial"/>
              </a:endParaRPr>
            </a:p>
            <a:p>
              <a:pPr marL="93663" marR="0" lvl="0" indent="169863" algn="l" rtl="0">
                <a:spcAft>
                  <a:spcPts val="0"/>
                </a:spcAft>
                <a:buNone/>
              </a:pPr>
              <a:r>
                <a:rPr lang="fr-FR" sz="1600" b="0" dirty="0">
                  <a:solidFill>
                    <a:srgbClr val="008000"/>
                  </a:solidFill>
                  <a:effectLst/>
                  <a:latin typeface="Consolas" panose="020B0609020204030204" pitchFamily="49" charset="0"/>
                </a:rPr>
                <a:t># Utilise l'image officielle Node.js 16 comme image parente</a:t>
              </a:r>
              <a:endParaRPr lang="fr-FR" sz="1600" b="0" dirty="0">
                <a:solidFill>
                  <a:srgbClr val="000000"/>
                </a:solidFill>
                <a:effectLst/>
                <a:latin typeface="Consolas" panose="020B0609020204030204" pitchFamily="49" charset="0"/>
              </a:endParaRPr>
            </a:p>
            <a:p>
              <a:pPr marL="263525" indent="273050"/>
              <a:r>
                <a:rPr lang="fr-FR" sz="1600" b="0" dirty="0">
                  <a:solidFill>
                    <a:srgbClr val="0000FF"/>
                  </a:solidFill>
                  <a:effectLst/>
                  <a:latin typeface="Consolas" panose="020B0609020204030204" pitchFamily="49" charset="0"/>
                </a:rPr>
                <a:t>FROM</a:t>
              </a:r>
              <a:r>
                <a:rPr lang="fr-FR" sz="1600" b="0" dirty="0">
                  <a:solidFill>
                    <a:srgbClr val="000000"/>
                  </a:solidFill>
                  <a:effectLst/>
                  <a:latin typeface="Consolas" panose="020B0609020204030204" pitchFamily="49" charset="0"/>
                </a:rPr>
                <a:t> node:16</a:t>
              </a:r>
              <a:br>
                <a:rPr lang="fr-FR" sz="1600" b="0" dirty="0">
                  <a:solidFill>
                    <a:srgbClr val="000000"/>
                  </a:solidFill>
                  <a:effectLst/>
                  <a:latin typeface="Consolas" panose="020B0609020204030204" pitchFamily="49" charset="0"/>
                </a:rPr>
              </a:br>
              <a:r>
                <a:rPr lang="fr-FR" sz="1600" b="0" dirty="0">
                  <a:solidFill>
                    <a:srgbClr val="008000"/>
                  </a:solidFill>
                  <a:effectLst/>
                  <a:latin typeface="Consolas" panose="020B0609020204030204" pitchFamily="49" charset="0"/>
                </a:rPr>
                <a:t># Définit le répertoire de travail dans le conteneur sur /app</a:t>
              </a:r>
              <a:endParaRPr lang="fr-FR" sz="1600" b="0" dirty="0">
                <a:solidFill>
                  <a:srgbClr val="000000"/>
                </a:solidFill>
                <a:effectLst/>
                <a:latin typeface="Consolas" panose="020B0609020204030204" pitchFamily="49" charset="0"/>
              </a:endParaRPr>
            </a:p>
            <a:p>
              <a:pPr marL="263525" indent="273050"/>
              <a:r>
                <a:rPr lang="fr-FR" sz="1600" b="0" dirty="0">
                  <a:solidFill>
                    <a:srgbClr val="0000FF"/>
                  </a:solidFill>
                  <a:effectLst/>
                  <a:latin typeface="Consolas" panose="020B0609020204030204" pitchFamily="49" charset="0"/>
                </a:rPr>
                <a:t>WORKDIR</a:t>
              </a:r>
              <a:r>
                <a:rPr lang="fr-FR" sz="1600" b="0" dirty="0">
                  <a:solidFill>
                    <a:srgbClr val="000000"/>
                  </a:solidFill>
                  <a:effectLst/>
                  <a:latin typeface="Consolas" panose="020B0609020204030204" pitchFamily="49" charset="0"/>
                </a:rPr>
                <a:t> /app</a:t>
              </a:r>
              <a:br>
                <a:rPr lang="fr-FR" sz="1600" b="0" dirty="0">
                  <a:solidFill>
                    <a:srgbClr val="000000"/>
                  </a:solidFill>
                  <a:effectLst/>
                  <a:latin typeface="Consolas" panose="020B0609020204030204" pitchFamily="49" charset="0"/>
                </a:rPr>
              </a:br>
              <a:r>
                <a:rPr lang="fr-FR" sz="1600" b="0" dirty="0">
                  <a:solidFill>
                    <a:srgbClr val="008000"/>
                  </a:solidFill>
                  <a:effectLst/>
                  <a:latin typeface="Consolas" panose="020B0609020204030204" pitchFamily="49" charset="0"/>
                </a:rPr>
                <a:t># Copie les fichiers </a:t>
              </a:r>
              <a:r>
                <a:rPr lang="fr-FR" sz="1600" b="0" dirty="0" err="1">
                  <a:solidFill>
                    <a:srgbClr val="008000"/>
                  </a:solidFill>
                  <a:effectLst/>
                  <a:latin typeface="Consolas" panose="020B0609020204030204" pitchFamily="49" charset="0"/>
                </a:rPr>
                <a:t>package.json</a:t>
              </a:r>
              <a:r>
                <a:rPr lang="fr-FR" sz="1600" b="0" dirty="0">
                  <a:solidFill>
                    <a:srgbClr val="008000"/>
                  </a:solidFill>
                  <a:effectLst/>
                  <a:latin typeface="Consolas" panose="020B0609020204030204" pitchFamily="49" charset="0"/>
                </a:rPr>
                <a:t> et package-</a:t>
              </a:r>
              <a:r>
                <a:rPr lang="fr-FR" sz="1600" b="0" dirty="0" err="1">
                  <a:solidFill>
                    <a:srgbClr val="008000"/>
                  </a:solidFill>
                  <a:effectLst/>
                  <a:latin typeface="Consolas" panose="020B0609020204030204" pitchFamily="49" charset="0"/>
                </a:rPr>
                <a:t>lock.json</a:t>
              </a:r>
              <a:r>
                <a:rPr lang="fr-FR" sz="1600" b="0" dirty="0">
                  <a:solidFill>
                    <a:srgbClr val="008000"/>
                  </a:solidFill>
                  <a:effectLst/>
                  <a:latin typeface="Consolas" panose="020B0609020204030204" pitchFamily="49" charset="0"/>
                </a:rPr>
                <a:t> dans le conteneur</a:t>
              </a:r>
              <a:endParaRPr lang="fr-FR" sz="1600" b="0" dirty="0">
                <a:solidFill>
                  <a:srgbClr val="000000"/>
                </a:solidFill>
                <a:effectLst/>
                <a:latin typeface="Consolas" panose="020B0609020204030204" pitchFamily="49" charset="0"/>
              </a:endParaRPr>
            </a:p>
            <a:p>
              <a:pPr marL="263525" indent="273050"/>
              <a:r>
                <a:rPr lang="fr-FR" sz="1600" b="0" dirty="0">
                  <a:solidFill>
                    <a:srgbClr val="0000FF"/>
                  </a:solidFill>
                  <a:effectLst/>
                  <a:latin typeface="Consolas" panose="020B0609020204030204" pitchFamily="49" charset="0"/>
                </a:rPr>
                <a:t>COPY</a:t>
              </a:r>
              <a:r>
                <a:rPr lang="fr-FR" sz="1600" b="0" dirty="0">
                  <a:solidFill>
                    <a:srgbClr val="000000"/>
                  </a:solidFill>
                  <a:effectLst/>
                  <a:latin typeface="Consolas" panose="020B0609020204030204" pitchFamily="49" charset="0"/>
                </a:rPr>
                <a:t> package*.</a:t>
              </a:r>
              <a:r>
                <a:rPr lang="fr-FR" sz="1600" b="0" dirty="0" err="1">
                  <a:solidFill>
                    <a:srgbClr val="000000"/>
                  </a:solidFill>
                  <a:effectLst/>
                  <a:latin typeface="Consolas" panose="020B0609020204030204" pitchFamily="49" charset="0"/>
                </a:rPr>
                <a:t>json</a:t>
              </a:r>
              <a:r>
                <a:rPr lang="fr-FR" sz="1600" b="0" dirty="0">
                  <a:solidFill>
                    <a:srgbClr val="000000"/>
                  </a:solidFill>
                  <a:effectLst/>
                  <a:latin typeface="Consolas" panose="020B0609020204030204" pitchFamily="49" charset="0"/>
                </a:rPr>
                <a:t> ./</a:t>
              </a:r>
              <a:br>
                <a:rPr lang="fr-FR" sz="1600" b="0" dirty="0">
                  <a:solidFill>
                    <a:srgbClr val="000000"/>
                  </a:solidFill>
                  <a:effectLst/>
                  <a:latin typeface="Consolas" panose="020B0609020204030204" pitchFamily="49" charset="0"/>
                </a:rPr>
              </a:br>
              <a:r>
                <a:rPr lang="fr-FR" sz="1600" b="0" dirty="0">
                  <a:solidFill>
                    <a:srgbClr val="008000"/>
                  </a:solidFill>
                  <a:effectLst/>
                  <a:latin typeface="Consolas" panose="020B0609020204030204" pitchFamily="49" charset="0"/>
                </a:rPr>
                <a:t># Exécute </a:t>
              </a:r>
              <a:r>
                <a:rPr lang="fr-FR" sz="1600" b="0" dirty="0" err="1">
                  <a:solidFill>
                    <a:srgbClr val="008000"/>
                  </a:solidFill>
                  <a:effectLst/>
                  <a:latin typeface="Consolas" panose="020B0609020204030204" pitchFamily="49" charset="0"/>
                </a:rPr>
                <a:t>npm</a:t>
              </a:r>
              <a:r>
                <a:rPr lang="fr-FR" sz="1600" b="0" dirty="0">
                  <a:solidFill>
                    <a:srgbClr val="008000"/>
                  </a:solidFill>
                  <a:effectLst/>
                  <a:latin typeface="Consolas" panose="020B0609020204030204" pitchFamily="49" charset="0"/>
                </a:rPr>
                <a:t> </a:t>
              </a:r>
              <a:r>
                <a:rPr lang="fr-FR" sz="1600" b="0" dirty="0" err="1">
                  <a:solidFill>
                    <a:srgbClr val="008000"/>
                  </a:solidFill>
                  <a:effectLst/>
                  <a:latin typeface="Consolas" panose="020B0609020204030204" pitchFamily="49" charset="0"/>
                </a:rPr>
                <a:t>install</a:t>
              </a:r>
              <a:r>
                <a:rPr lang="fr-FR" sz="1600" b="0" dirty="0">
                  <a:solidFill>
                    <a:srgbClr val="008000"/>
                  </a:solidFill>
                  <a:effectLst/>
                  <a:latin typeface="Consolas" panose="020B0609020204030204" pitchFamily="49" charset="0"/>
                </a:rPr>
                <a:t> pour installer les dépendances dans le conteneur</a:t>
              </a:r>
              <a:endParaRPr lang="fr-FR" sz="1600" b="0" dirty="0">
                <a:solidFill>
                  <a:srgbClr val="000000"/>
                </a:solidFill>
                <a:effectLst/>
                <a:latin typeface="Consolas" panose="020B0609020204030204" pitchFamily="49" charset="0"/>
              </a:endParaRPr>
            </a:p>
            <a:p>
              <a:pPr marL="263525" indent="273050"/>
              <a:r>
                <a:rPr lang="fr-FR" sz="1600" b="0" dirty="0">
                  <a:solidFill>
                    <a:srgbClr val="0000FF"/>
                  </a:solidFill>
                  <a:effectLst/>
                  <a:latin typeface="Consolas" panose="020B0609020204030204" pitchFamily="49" charset="0"/>
                </a:rPr>
                <a:t>RUN</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npm</a:t>
              </a:r>
              <a:r>
                <a:rPr lang="fr-FR" sz="1600" b="0" dirty="0">
                  <a:solidFill>
                    <a:srgbClr val="000000"/>
                  </a:solidFill>
                  <a:effectLst/>
                  <a:latin typeface="Consolas" panose="020B0609020204030204" pitchFamily="49" charset="0"/>
                </a:rPr>
                <a:t> </a:t>
              </a:r>
              <a:r>
                <a:rPr lang="fr-FR" sz="1600" b="0" dirty="0" err="1">
                  <a:solidFill>
                    <a:srgbClr val="000000"/>
                  </a:solidFill>
                  <a:effectLst/>
                  <a:latin typeface="Consolas" panose="020B0609020204030204" pitchFamily="49" charset="0"/>
                </a:rPr>
                <a:t>install</a:t>
              </a:r>
              <a:br>
                <a:rPr lang="fr-FR" sz="1600" b="0" dirty="0">
                  <a:solidFill>
                    <a:srgbClr val="000000"/>
                  </a:solidFill>
                  <a:effectLst/>
                  <a:latin typeface="Consolas" panose="020B0609020204030204" pitchFamily="49" charset="0"/>
                </a:rPr>
              </a:br>
              <a:r>
                <a:rPr lang="fr-FR" sz="1600" b="0" dirty="0">
                  <a:solidFill>
                    <a:srgbClr val="008000"/>
                  </a:solidFill>
                  <a:effectLst/>
                  <a:latin typeface="Consolas" panose="020B0609020204030204" pitchFamily="49" charset="0"/>
                </a:rPr>
                <a:t># Copie le reste des fichiers de l'application dans le conteneur</a:t>
              </a:r>
              <a:endParaRPr lang="fr-FR" sz="1600" b="0" dirty="0">
                <a:solidFill>
                  <a:srgbClr val="000000"/>
                </a:solidFill>
                <a:effectLst/>
                <a:latin typeface="Consolas" panose="020B0609020204030204" pitchFamily="49" charset="0"/>
              </a:endParaRPr>
            </a:p>
            <a:p>
              <a:pPr marL="263525" indent="273050"/>
              <a:r>
                <a:rPr lang="fr-FR" sz="1600" b="0" dirty="0">
                  <a:solidFill>
                    <a:srgbClr val="0000FF"/>
                  </a:solidFill>
                  <a:effectLst/>
                  <a:latin typeface="Consolas" panose="020B0609020204030204" pitchFamily="49" charset="0"/>
                </a:rPr>
                <a:t>COPY</a:t>
              </a:r>
              <a:r>
                <a:rPr lang="fr-FR" sz="1600" b="0" dirty="0">
                  <a:solidFill>
                    <a:srgbClr val="000000"/>
                  </a:solidFill>
                  <a:effectLst/>
                  <a:latin typeface="Consolas" panose="020B0609020204030204" pitchFamily="49" charset="0"/>
                </a:rPr>
                <a:t> . .</a:t>
              </a:r>
              <a:br>
                <a:rPr lang="fr-FR" sz="1600" b="0" dirty="0">
                  <a:solidFill>
                    <a:srgbClr val="000000"/>
                  </a:solidFill>
                  <a:effectLst/>
                  <a:latin typeface="Consolas" panose="020B0609020204030204" pitchFamily="49" charset="0"/>
                </a:rPr>
              </a:br>
              <a:r>
                <a:rPr lang="fr-FR" sz="1600" b="0" dirty="0">
                  <a:solidFill>
                    <a:srgbClr val="008000"/>
                  </a:solidFill>
                  <a:effectLst/>
                  <a:latin typeface="Consolas" panose="020B0609020204030204" pitchFamily="49" charset="0"/>
                </a:rPr>
                <a:t># Expose le port 3000, sur lequel l'application écoute</a:t>
              </a:r>
              <a:endParaRPr lang="fr-FR" sz="1600" b="0" dirty="0">
                <a:solidFill>
                  <a:srgbClr val="000000"/>
                </a:solidFill>
                <a:effectLst/>
                <a:latin typeface="Consolas" panose="020B0609020204030204" pitchFamily="49" charset="0"/>
              </a:endParaRPr>
            </a:p>
            <a:p>
              <a:pPr marL="263525" indent="273050"/>
              <a:r>
                <a:rPr lang="fr-FR" sz="1600" b="0" dirty="0">
                  <a:solidFill>
                    <a:srgbClr val="0000FF"/>
                  </a:solidFill>
                  <a:effectLst/>
                  <a:latin typeface="Consolas" panose="020B0609020204030204" pitchFamily="49" charset="0"/>
                </a:rPr>
                <a:t>EXPOSE</a:t>
              </a:r>
              <a:r>
                <a:rPr lang="fr-FR" sz="1600" b="0" dirty="0">
                  <a:solidFill>
                    <a:srgbClr val="000000"/>
                  </a:solidFill>
                  <a:effectLst/>
                  <a:latin typeface="Consolas" panose="020B0609020204030204" pitchFamily="49" charset="0"/>
                </a:rPr>
                <a:t> 3000</a:t>
              </a:r>
              <a:br>
                <a:rPr lang="fr-FR" sz="1600" b="0" dirty="0">
                  <a:solidFill>
                    <a:srgbClr val="000000"/>
                  </a:solidFill>
                  <a:effectLst/>
                  <a:latin typeface="Consolas" panose="020B0609020204030204" pitchFamily="49" charset="0"/>
                </a:rPr>
              </a:br>
              <a:r>
                <a:rPr lang="fr-FR" sz="1600" b="0" dirty="0">
                  <a:solidFill>
                    <a:srgbClr val="008000"/>
                  </a:solidFill>
                  <a:effectLst/>
                  <a:latin typeface="Consolas" panose="020B0609020204030204" pitchFamily="49" charset="0"/>
                </a:rPr>
                <a:t># Démarre le serveur en exécutant la commande </a:t>
              </a:r>
              <a:r>
                <a:rPr lang="fr-FR" sz="1600" b="0" dirty="0" err="1">
                  <a:solidFill>
                    <a:srgbClr val="008000"/>
                  </a:solidFill>
                  <a:effectLst/>
                  <a:latin typeface="Consolas" panose="020B0609020204030204" pitchFamily="49" charset="0"/>
                </a:rPr>
                <a:t>node</a:t>
              </a:r>
              <a:r>
                <a:rPr lang="fr-FR" sz="1600" b="0" dirty="0">
                  <a:solidFill>
                    <a:srgbClr val="008000"/>
                  </a:solidFill>
                  <a:effectLst/>
                  <a:latin typeface="Consolas" panose="020B0609020204030204" pitchFamily="49" charset="0"/>
                </a:rPr>
                <a:t> index.js</a:t>
              </a:r>
              <a:endParaRPr lang="fr-FR" sz="1600" b="0" dirty="0">
                <a:solidFill>
                  <a:srgbClr val="000000"/>
                </a:solidFill>
                <a:effectLst/>
                <a:latin typeface="Consolas" panose="020B0609020204030204" pitchFamily="49" charset="0"/>
              </a:endParaRPr>
            </a:p>
            <a:p>
              <a:pPr marL="263525" indent="273050"/>
              <a:r>
                <a:rPr lang="fr-FR" sz="1600" b="0" dirty="0">
                  <a:solidFill>
                    <a:srgbClr val="0000FF"/>
                  </a:solidFill>
                  <a:effectLst/>
                  <a:latin typeface="Consolas" panose="020B0609020204030204" pitchFamily="49" charset="0"/>
                </a:rPr>
                <a:t>CMD</a:t>
              </a:r>
              <a:r>
                <a:rPr lang="fr-FR" sz="1600" b="0" dirty="0">
                  <a:solidFill>
                    <a:srgbClr val="000000"/>
                  </a:solidFill>
                  <a:effectLst/>
                  <a:latin typeface="Consolas" panose="020B0609020204030204" pitchFamily="49" charset="0"/>
                </a:rPr>
                <a:t> [</a:t>
              </a:r>
              <a:r>
                <a:rPr lang="fr-FR" sz="1600" b="0" dirty="0">
                  <a:solidFill>
                    <a:srgbClr val="A31515"/>
                  </a:solidFill>
                  <a:effectLst/>
                  <a:latin typeface="Consolas" panose="020B0609020204030204" pitchFamily="49" charset="0"/>
                </a:rPr>
                <a:t>"</a:t>
              </a:r>
              <a:r>
                <a:rPr lang="fr-FR" sz="1600" b="0" dirty="0" err="1">
                  <a:solidFill>
                    <a:srgbClr val="A31515"/>
                  </a:solidFill>
                  <a:effectLst/>
                  <a:latin typeface="Consolas" panose="020B0609020204030204" pitchFamily="49" charset="0"/>
                </a:rPr>
                <a:t>node</a:t>
              </a:r>
              <a:r>
                <a:rPr lang="fr-FR" sz="1600" b="0" dirty="0">
                  <a:solidFill>
                    <a:srgbClr val="A31515"/>
                  </a:solidFill>
                  <a:effectLst/>
                  <a:latin typeface="Consolas" panose="020B0609020204030204" pitchFamily="49" charset="0"/>
                </a:rPr>
                <a:t>"</a:t>
              </a:r>
              <a:r>
                <a:rPr lang="fr-FR" sz="1600" b="0" dirty="0">
                  <a:solidFill>
                    <a:srgbClr val="000000"/>
                  </a:solidFill>
                  <a:effectLst/>
                  <a:latin typeface="Consolas" panose="020B0609020204030204" pitchFamily="49" charset="0"/>
                </a:rPr>
                <a:t>, </a:t>
              </a:r>
              <a:r>
                <a:rPr lang="fr-FR" sz="1600" b="0" dirty="0">
                  <a:solidFill>
                    <a:srgbClr val="A31515"/>
                  </a:solidFill>
                  <a:effectLst/>
                  <a:latin typeface="Consolas" panose="020B0609020204030204" pitchFamily="49" charset="0"/>
                </a:rPr>
                <a:t>"index.js"</a:t>
              </a:r>
              <a:r>
                <a:rPr lang="fr-FR" sz="1600" b="0" dirty="0">
                  <a:solidFill>
                    <a:srgbClr val="000000"/>
                  </a:solidFill>
                  <a:effectLst/>
                  <a:latin typeface="Consolas" panose="020B0609020204030204" pitchFamily="49" charset="0"/>
                </a:rPr>
                <a:t>]</a:t>
              </a:r>
            </a:p>
            <a:p>
              <a:pPr marL="263525"/>
              <a:endParaRPr lang="fr-FR" sz="1600" b="0" dirty="0">
                <a:solidFill>
                  <a:srgbClr val="000000"/>
                </a:solidFill>
                <a:effectLst/>
                <a:latin typeface="Consolas" panose="020B0609020204030204" pitchFamily="49" charset="0"/>
              </a:endParaRPr>
            </a:p>
            <a:p>
              <a:pPr marL="836613" lvl="1" indent="-285750">
                <a:buFont typeface="Arial" panose="020B0604020202020204" pitchFamily="34" charset="0"/>
                <a:buChar char="•"/>
              </a:pPr>
              <a:r>
                <a:rPr lang="fr-FR" sz="1600" dirty="0"/>
                <a:t>On peut créer cette image en pointant sur le dossier contenant le fichier </a:t>
              </a:r>
              <a:r>
                <a:rPr lang="fr-FR" sz="1600" dirty="0" err="1"/>
                <a:t>dockerfile</a:t>
              </a:r>
              <a:r>
                <a:rPr lang="fr-FR" sz="1600" dirty="0"/>
                <a:t> et en exécutant la commande : </a:t>
              </a:r>
              <a:r>
                <a:rPr lang="fr-FR" sz="1600" b="0" i="0" dirty="0">
                  <a:solidFill>
                    <a:srgbClr val="FFFFFF"/>
                  </a:solidFill>
                  <a:effectLst/>
                  <a:latin typeface="Söhne Mono"/>
                </a:rPr>
                <a:t>docker </a:t>
              </a:r>
            </a:p>
            <a:p>
              <a:pPr marL="550863" lvl="1"/>
              <a:r>
                <a:rPr lang="fr-FR" sz="1600" b="1" i="0" dirty="0">
                  <a:effectLst/>
                  <a:latin typeface="Consolas" panose="020B0609020204030204" pitchFamily="49" charset="0"/>
                </a:rPr>
                <a:t>		</a:t>
              </a:r>
              <a:r>
                <a:rPr lang="fr-FR" sz="1600" b="1" i="0" dirty="0" err="1">
                  <a:effectLst/>
                  <a:latin typeface="Consolas" panose="020B0609020204030204" pitchFamily="49" charset="0"/>
                </a:rPr>
                <a:t>build</a:t>
              </a:r>
              <a:r>
                <a:rPr lang="fr-FR" sz="1600" b="1" i="0" dirty="0">
                  <a:effectLst/>
                  <a:latin typeface="Consolas" panose="020B0609020204030204" pitchFamily="49" charset="0"/>
                </a:rPr>
                <a:t> -t &lt;image-</a:t>
              </a:r>
              <a:r>
                <a:rPr lang="fr-FR" sz="1600" b="1" i="0" dirty="0" err="1">
                  <a:effectLst/>
                  <a:latin typeface="Consolas" panose="020B0609020204030204" pitchFamily="49" charset="0"/>
                </a:rPr>
                <a:t>name</a:t>
              </a:r>
              <a:r>
                <a:rPr lang="fr-FR" sz="1600" b="1" i="0" dirty="0">
                  <a:effectLst/>
                  <a:latin typeface="Consolas" panose="020B0609020204030204" pitchFamily="49" charset="0"/>
                </a:rPr>
                <a:t>&gt; .</a:t>
              </a:r>
            </a:p>
            <a:p>
              <a:pPr marL="836613" lvl="1" indent="-285750">
                <a:buFont typeface="Arial" panose="020B0604020202020204" pitchFamily="34" charset="0"/>
                <a:buChar char="•"/>
              </a:pPr>
              <a:r>
                <a:rPr lang="fr-FR" sz="1600" dirty="0"/>
                <a:t>Pour démarrer le conteneur, il suffit de lancer : </a:t>
              </a:r>
            </a:p>
            <a:p>
              <a:pPr marL="550863" lvl="1"/>
              <a:r>
                <a:rPr lang="fr-FR" sz="1600" b="1" i="0" dirty="0">
                  <a:effectLst/>
                  <a:latin typeface="Consolas" panose="020B0609020204030204" pitchFamily="49" charset="0"/>
                </a:rPr>
                <a:t> 		docker run -p 3000:3000 &lt;image-</a:t>
              </a:r>
              <a:r>
                <a:rPr lang="fr-FR" sz="1600" b="1" i="0" dirty="0" err="1">
                  <a:effectLst/>
                  <a:latin typeface="Consolas" panose="020B0609020204030204" pitchFamily="49" charset="0"/>
                </a:rPr>
                <a:t>name</a:t>
              </a:r>
              <a:r>
                <a:rPr lang="fr-FR" sz="1600" b="1" i="0" dirty="0">
                  <a:effectLst/>
                  <a:latin typeface="Consolas" panose="020B0609020204030204" pitchFamily="49" charset="0"/>
                </a:rPr>
                <a:t>&gt;</a:t>
              </a:r>
              <a:endParaRPr sz="1600" b="1" dirty="0">
                <a:latin typeface="Consolas" panose="020B0609020204030204" pitchFamily="49" charset="0"/>
              </a:endParaRPr>
            </a:p>
            <a:p>
              <a:pPr marL="93663" marR="0" lvl="0" indent="0" algn="l" rtl="0">
                <a:spcBef>
                  <a:spcPts val="0"/>
                </a:spcBef>
                <a:spcAft>
                  <a:spcPts val="0"/>
                </a:spcAft>
                <a:buNone/>
              </a:pPr>
              <a:endParaRPr sz="1400" b="1" dirty="0">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p:txBody>
        </p:sp>
        <p:sp>
          <p:nvSpPr>
            <p:cNvPr id="1529" name="Google Shape;1529;p123"/>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530" name="Google Shape;1530;p123"/>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531" name="Google Shape;1531;p123"/>
          <p:cNvSpPr txBox="1"/>
          <p:nvPr/>
        </p:nvSpPr>
        <p:spPr>
          <a:xfrm rot="-5400000">
            <a:off x="-103691"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532" name="Google Shape;1532;p123"/>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534" name="Google Shape;1534;p123"/>
          <p:cNvSpPr txBox="1"/>
          <p:nvPr/>
        </p:nvSpPr>
        <p:spPr>
          <a:xfrm>
            <a:off x="11362267" y="6669430"/>
            <a:ext cx="671030" cy="141064"/>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224</a:t>
            </a:fld>
            <a:endParaRPr sz="1000" b="0" i="0" u="none" strike="noStrike" cap="none">
              <a:solidFill>
                <a:srgbClr val="000000"/>
              </a:solidFill>
              <a:latin typeface="Calibri"/>
              <a:ea typeface="Calibri"/>
              <a:cs typeface="Calibri"/>
              <a:sym typeface="Calibri"/>
            </a:endParaRPr>
          </a:p>
        </p:txBody>
      </p:sp>
      <p:sp>
        <p:nvSpPr>
          <p:cNvPr id="1535" name="Google Shape;1535;p123"/>
          <p:cNvSpPr txBox="1"/>
          <p:nvPr/>
        </p:nvSpPr>
        <p:spPr>
          <a:xfrm>
            <a:off x="142671" y="388126"/>
            <a:ext cx="44513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rgbClr val="548135"/>
                </a:solidFill>
                <a:latin typeface="Calibri"/>
                <a:ea typeface="Calibri"/>
                <a:cs typeface="Calibri"/>
                <a:sym typeface="Calibri"/>
              </a:rPr>
              <a:t>Prendre en main Docker</a:t>
            </a:r>
            <a:endParaRPr dirty="0"/>
          </a:p>
          <a:p>
            <a:pPr marL="0" marR="0" lvl="0" indent="0" algn="l" rtl="0">
              <a:spcBef>
                <a:spcPts val="0"/>
              </a:spcBef>
              <a:spcAft>
                <a:spcPts val="0"/>
              </a:spcAft>
              <a:buNone/>
            </a:pPr>
            <a:r>
              <a:rPr lang="fr-FR" sz="1800" i="1" dirty="0">
                <a:solidFill>
                  <a:srgbClr val="548135"/>
                </a:solidFill>
                <a:latin typeface="Calibri"/>
                <a:ea typeface="Calibri"/>
                <a:cs typeface="Calibri"/>
                <a:sym typeface="Calibri"/>
              </a:rPr>
              <a:t>Création d’un </a:t>
            </a:r>
            <a:r>
              <a:rPr lang="fr-FR" sz="1800" i="1" dirty="0" err="1">
                <a:solidFill>
                  <a:srgbClr val="548135"/>
                </a:solidFill>
                <a:latin typeface="Calibri"/>
                <a:ea typeface="Calibri"/>
                <a:cs typeface="Calibri"/>
                <a:sym typeface="Calibri"/>
              </a:rPr>
              <a:t>Dockerfile</a:t>
            </a:r>
            <a:endParaRPr sz="1800" i="1" dirty="0">
              <a:solidFill>
                <a:srgbClr val="548135"/>
              </a:solidFill>
              <a:latin typeface="Calibri"/>
              <a:ea typeface="Calibri"/>
              <a:cs typeface="Calibri"/>
              <a:sym typeface="Calibri"/>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p124"/>
          <p:cNvSpPr txBo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842"/>
              </a:buClr>
              <a:buSzPts val="2800"/>
              <a:buFont typeface="Arial"/>
              <a:buNone/>
            </a:pPr>
            <a:r>
              <a:rPr lang="fr-FR" sz="2800" b="1" u="none">
                <a:solidFill>
                  <a:srgbClr val="007842"/>
                </a:solidFill>
                <a:latin typeface="Calibri"/>
                <a:ea typeface="Calibri"/>
                <a:cs typeface="Calibri"/>
                <a:sym typeface="Calibri"/>
              </a:rPr>
              <a:t>CHAPITRE 2</a:t>
            </a:r>
            <a:endParaRPr/>
          </a:p>
        </p:txBody>
      </p:sp>
      <p:sp>
        <p:nvSpPr>
          <p:cNvPr id="1542" name="Google Shape;1542;p124"/>
          <p:cNvSpPr txBox="1"/>
          <p:nvPr/>
        </p:nvSpPr>
        <p:spPr>
          <a:xfrm>
            <a:off x="6300000" y="1089893"/>
            <a:ext cx="5580000" cy="90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842"/>
              </a:buClr>
              <a:buSzPts val="2400"/>
              <a:buFont typeface="Arial"/>
              <a:buNone/>
            </a:pPr>
            <a:r>
              <a:rPr lang="fr-FR" sz="2400" b="1" u="none">
                <a:solidFill>
                  <a:srgbClr val="007842"/>
                </a:solidFill>
                <a:latin typeface="Calibri"/>
                <a:ea typeface="Calibri"/>
                <a:cs typeface="Calibri"/>
                <a:sym typeface="Calibri"/>
              </a:rPr>
              <a:t>Prendre en main Docker</a:t>
            </a:r>
            <a:endParaRPr/>
          </a:p>
        </p:txBody>
      </p:sp>
      <p:sp>
        <p:nvSpPr>
          <p:cNvPr id="1543" name="Google Shape;1543;p124"/>
          <p:cNvSpPr/>
          <p:nvPr/>
        </p:nvSpPr>
        <p:spPr>
          <a:xfrm>
            <a:off x="6198000" y="1976758"/>
            <a:ext cx="5784000" cy="324704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7F7F7F"/>
              </a:buClr>
              <a:buSzPts val="1800"/>
              <a:buFont typeface="Calibri"/>
              <a:buAutoNum type="arabicPeriod"/>
            </a:pPr>
            <a:r>
              <a:rPr lang="fr-FR" sz="1800" b="1" dirty="0">
                <a:solidFill>
                  <a:srgbClr val="7F7F7F"/>
                </a:solidFill>
                <a:latin typeface="Calibri"/>
                <a:ea typeface="Calibri"/>
                <a:cs typeface="Calibri"/>
                <a:sym typeface="Calibri"/>
              </a:rPr>
              <a:t>Installation de Docker Desktop ;</a:t>
            </a:r>
            <a:endParaRPr dirty="0"/>
          </a:p>
          <a:p>
            <a:pPr marL="342900" marR="0" lvl="0" indent="-342900" algn="l" rtl="0">
              <a:spcBef>
                <a:spcPts val="600"/>
              </a:spcBef>
              <a:spcAft>
                <a:spcPts val="0"/>
              </a:spcAft>
              <a:buClr>
                <a:srgbClr val="7F7F7F"/>
              </a:buClr>
              <a:buSzPts val="1800"/>
              <a:buFont typeface="Calibri"/>
              <a:buAutoNum type="arabicPeriod"/>
            </a:pPr>
            <a:r>
              <a:rPr lang="fr-FR" sz="1800" b="1" dirty="0">
                <a:solidFill>
                  <a:srgbClr val="7F7F7F"/>
                </a:solidFill>
                <a:latin typeface="Calibri"/>
                <a:ea typeface="Calibri"/>
                <a:cs typeface="Calibri"/>
                <a:sym typeface="Calibri"/>
              </a:rPr>
              <a:t>Terminologies Docker : images, Containers,</a:t>
            </a:r>
            <a:br>
              <a:rPr lang="fr-FR" sz="1800" b="1" dirty="0">
                <a:solidFill>
                  <a:srgbClr val="7F7F7F"/>
                </a:solidFill>
                <a:latin typeface="Calibri"/>
                <a:ea typeface="Calibri"/>
                <a:cs typeface="Calibri"/>
                <a:sym typeface="Calibri"/>
              </a:rPr>
            </a:br>
            <a:r>
              <a:rPr lang="fr-FR" sz="1800" b="1" dirty="0">
                <a:solidFill>
                  <a:srgbClr val="7F7F7F"/>
                </a:solidFill>
                <a:latin typeface="Calibri"/>
                <a:ea typeface="Calibri"/>
                <a:cs typeface="Calibri"/>
                <a:sym typeface="Calibri"/>
              </a:rPr>
              <a:t>Docker Hub ;</a:t>
            </a:r>
            <a:endParaRPr dirty="0"/>
          </a:p>
          <a:p>
            <a:pPr marL="342900" marR="0" lvl="0" indent="-342900" algn="l" rtl="0">
              <a:spcBef>
                <a:spcPts val="600"/>
              </a:spcBef>
              <a:spcAft>
                <a:spcPts val="0"/>
              </a:spcAft>
              <a:buClr>
                <a:srgbClr val="7F7F7F"/>
              </a:buClr>
              <a:buSzPts val="1800"/>
              <a:buFont typeface="Calibri"/>
              <a:buAutoNum type="arabicPeriod"/>
            </a:pPr>
            <a:r>
              <a:rPr lang="fr-FR" sz="1800" b="1" dirty="0">
                <a:solidFill>
                  <a:srgbClr val="7F7F7F"/>
                </a:solidFill>
                <a:latin typeface="Calibri"/>
                <a:ea typeface="Calibri"/>
                <a:cs typeface="Calibri"/>
                <a:sym typeface="Calibri"/>
              </a:rPr>
              <a:t>Création d’un </a:t>
            </a:r>
            <a:r>
              <a:rPr lang="fr-FR" sz="1800" b="1" dirty="0" err="1">
                <a:solidFill>
                  <a:srgbClr val="7F7F7F"/>
                </a:solidFill>
                <a:latin typeface="Calibri"/>
                <a:ea typeface="Calibri"/>
                <a:cs typeface="Calibri"/>
                <a:sym typeface="Calibri"/>
              </a:rPr>
              <a:t>Dockerfile</a:t>
            </a:r>
            <a:r>
              <a:rPr lang="fr-FR" sz="1800" b="1" dirty="0">
                <a:solidFill>
                  <a:srgbClr val="7F7F7F"/>
                </a:solidFill>
                <a:latin typeface="Calibri"/>
                <a:ea typeface="Calibri"/>
                <a:cs typeface="Calibri"/>
                <a:sym typeface="Calibri"/>
              </a:rPr>
              <a:t> pour une application simple </a:t>
            </a:r>
            <a:r>
              <a:rPr lang="fr-FR" sz="1800" b="1" dirty="0" err="1">
                <a:solidFill>
                  <a:srgbClr val="7F7F7F"/>
                </a:solidFill>
                <a:latin typeface="Calibri"/>
                <a:ea typeface="Calibri"/>
                <a:cs typeface="Calibri"/>
                <a:sym typeface="Calibri"/>
              </a:rPr>
              <a:t>node</a:t>
            </a:r>
            <a:r>
              <a:rPr lang="fr-FR" sz="1800" b="1" dirty="0">
                <a:solidFill>
                  <a:srgbClr val="7F7F7F"/>
                </a:solidFill>
                <a:latin typeface="Calibri"/>
                <a:ea typeface="Calibri"/>
                <a:cs typeface="Calibri"/>
                <a:sym typeface="Calibri"/>
              </a:rPr>
              <a:t> </a:t>
            </a:r>
            <a:r>
              <a:rPr lang="fr-FR" sz="1800" b="1" dirty="0" err="1">
                <a:solidFill>
                  <a:srgbClr val="7F7F7F"/>
                </a:solidFill>
                <a:latin typeface="Calibri"/>
                <a:ea typeface="Calibri"/>
                <a:cs typeface="Calibri"/>
                <a:sym typeface="Calibri"/>
              </a:rPr>
              <a:t>js</a:t>
            </a:r>
            <a:r>
              <a:rPr lang="fr-FR" sz="1800" b="1" dirty="0">
                <a:solidFill>
                  <a:srgbClr val="7F7F7F"/>
                </a:solidFill>
                <a:latin typeface="Calibri"/>
                <a:ea typeface="Calibri"/>
                <a:cs typeface="Calibri"/>
                <a:sym typeface="Calibri"/>
              </a:rPr>
              <a:t> ;</a:t>
            </a:r>
            <a:endParaRPr dirty="0"/>
          </a:p>
          <a:p>
            <a:pPr marL="342900" marR="0" lvl="0" indent="-342900" algn="l" rtl="0">
              <a:spcBef>
                <a:spcPts val="600"/>
              </a:spcBef>
              <a:spcAft>
                <a:spcPts val="0"/>
              </a:spcAft>
              <a:buClr>
                <a:schemeClr val="accent2"/>
              </a:buClr>
              <a:buSzPts val="1800"/>
              <a:buFont typeface="Calibri"/>
              <a:buAutoNum type="arabicPeriod"/>
            </a:pPr>
            <a:r>
              <a:rPr lang="fr-FR" sz="1800" b="1" dirty="0">
                <a:solidFill>
                  <a:schemeClr val="accent2"/>
                </a:solidFill>
                <a:latin typeface="Calibri"/>
                <a:ea typeface="Calibri"/>
                <a:cs typeface="Calibri"/>
                <a:sym typeface="Calibri"/>
              </a:rPr>
              <a:t>Introduction à Docker Compose ;</a:t>
            </a:r>
            <a:endParaRPr dirty="0"/>
          </a:p>
          <a:p>
            <a:pPr marL="342900" marR="0" lvl="0" indent="-342900" algn="l" rtl="0">
              <a:spcBef>
                <a:spcPts val="600"/>
              </a:spcBef>
              <a:spcAft>
                <a:spcPts val="0"/>
              </a:spcAft>
              <a:buClr>
                <a:srgbClr val="7F7F7F"/>
              </a:buClr>
              <a:buSzPts val="1800"/>
              <a:buFont typeface="Calibri"/>
              <a:buAutoNum type="arabicPeriod"/>
            </a:pPr>
            <a:r>
              <a:rPr lang="fr-FR" sz="1800" b="1" dirty="0">
                <a:solidFill>
                  <a:srgbClr val="7F7F7F"/>
                </a:solidFill>
                <a:latin typeface="Calibri"/>
                <a:ea typeface="Calibri"/>
                <a:cs typeface="Calibri"/>
                <a:sym typeface="Calibri"/>
              </a:rPr>
              <a:t>Gestion de plusieurs images Docker avec docker-compose :</a:t>
            </a:r>
            <a:endParaRPr dirty="0"/>
          </a:p>
          <a:p>
            <a:pPr marL="342900" marR="0" lvl="0" indent="-342900" algn="l" rtl="0">
              <a:spcBef>
                <a:spcPts val="600"/>
              </a:spcBef>
              <a:spcAft>
                <a:spcPts val="0"/>
              </a:spcAft>
              <a:buClr>
                <a:srgbClr val="7F7F7F"/>
              </a:buClr>
              <a:buSzPts val="1800"/>
              <a:buFont typeface="Calibri"/>
              <a:buAutoNum type="arabicPeriod"/>
            </a:pPr>
            <a:r>
              <a:rPr lang="fr-FR" sz="1800" b="1" dirty="0">
                <a:solidFill>
                  <a:srgbClr val="7F7F7F"/>
                </a:solidFill>
                <a:latin typeface="Calibri"/>
                <a:ea typeface="Calibri"/>
                <a:cs typeface="Calibri"/>
                <a:sym typeface="Calibri"/>
              </a:rPr>
              <a:t>Démarrage et gestion des conteneurs (commandes docker-compose) ;</a:t>
            </a:r>
            <a:endParaRPr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pic>
        <p:nvPicPr>
          <p:cNvPr id="1549" name="Google Shape;1549;p125"/>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550" name="Google Shape;1550;p125"/>
          <p:cNvGrpSpPr/>
          <p:nvPr/>
        </p:nvGrpSpPr>
        <p:grpSpPr>
          <a:xfrm>
            <a:off x="116234" y="1430218"/>
            <a:ext cx="12070636" cy="5154295"/>
            <a:chOff x="0" y="1464563"/>
            <a:chExt cx="11657457" cy="5154295"/>
          </a:xfrm>
        </p:grpSpPr>
        <p:sp>
          <p:nvSpPr>
            <p:cNvPr id="1551" name="Google Shape;1551;p125"/>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182563">
                <a:buClr>
                  <a:schemeClr val="dk1"/>
                </a:buClr>
                <a:buSzPts val="1400"/>
              </a:pPr>
              <a:endParaRPr lang="fr-FR" sz="1400" b="0" i="0" dirty="0">
                <a:solidFill>
                  <a:srgbClr val="000000"/>
                </a:solidFill>
                <a:effectLst/>
                <a:latin typeface="Roboto" panose="02000000000000000000" pitchFamily="2" charset="0"/>
              </a:endParaRPr>
            </a:p>
            <a:p>
              <a:pPr marL="468313" indent="-285750">
                <a:buClr>
                  <a:schemeClr val="dk1"/>
                </a:buClr>
                <a:buSzPts val="1400"/>
                <a:buFont typeface="Arial" panose="020B0604020202020204" pitchFamily="34" charset="0"/>
                <a:buChar char="•"/>
              </a:pPr>
              <a:r>
                <a:rPr lang="fr-FR" sz="1600" b="0" i="0" dirty="0">
                  <a:effectLst/>
                </a:rPr>
                <a:t>Compose est un outil permettant de définir et d'exécuter des applications Docker </a:t>
              </a:r>
              <a:r>
                <a:rPr lang="fr-FR" sz="1600" b="1" i="0" dirty="0">
                  <a:effectLst/>
                </a:rPr>
                <a:t>multi-conteneurs</a:t>
              </a:r>
              <a:r>
                <a:rPr lang="fr-FR" sz="1600" b="0" i="0" dirty="0">
                  <a:effectLst/>
                </a:rPr>
                <a:t>. </a:t>
              </a:r>
            </a:p>
            <a:p>
              <a:pPr marL="468313" indent="-285750">
                <a:buClr>
                  <a:schemeClr val="dk1"/>
                </a:buClr>
                <a:buSzPts val="1400"/>
                <a:buFont typeface="Arial" panose="020B0604020202020204" pitchFamily="34" charset="0"/>
                <a:buChar char="•"/>
              </a:pPr>
              <a:r>
                <a:rPr lang="fr-FR" sz="1600" b="0" i="0" dirty="0">
                  <a:effectLst/>
                </a:rPr>
                <a:t>Docker-compose fonctionne à partir d’un fichier </a:t>
              </a:r>
              <a:r>
                <a:rPr lang="fr-FR" sz="1600" b="1" i="0" dirty="0" err="1">
                  <a:effectLst/>
                </a:rPr>
                <a:t>yml</a:t>
              </a:r>
              <a:r>
                <a:rPr lang="fr-FR" sz="1600" b="0" i="0" dirty="0">
                  <a:effectLst/>
                </a:rPr>
                <a:t>, dans lequel on définit tous les services que l’on souhaite. </a:t>
              </a:r>
            </a:p>
            <a:p>
              <a:pPr marL="468313" indent="-285750">
                <a:buClr>
                  <a:schemeClr val="dk1"/>
                </a:buClr>
                <a:buSzPts val="1400"/>
                <a:buFont typeface="Arial" panose="020B0604020202020204" pitchFamily="34" charset="0"/>
                <a:buChar char="•"/>
              </a:pPr>
              <a:r>
                <a:rPr lang="fr-FR" sz="1600" b="0" i="0" dirty="0">
                  <a:effectLst/>
                </a:rPr>
                <a:t>Quand on lance la commande d’exécution, le Daemon Docker va lire le docker-</a:t>
              </a:r>
              <a:r>
                <a:rPr lang="fr-FR" sz="1600" b="0" i="0" dirty="0" err="1">
                  <a:effectLst/>
                </a:rPr>
                <a:t>compose.yml</a:t>
              </a:r>
              <a:r>
                <a:rPr lang="fr-FR" sz="1600" b="0" i="0" dirty="0">
                  <a:effectLst/>
                </a:rPr>
                <a:t> afin de monter chaque container avec les paramètres que l’on a choisi.</a:t>
              </a:r>
              <a:endParaRPr lang="fr-FR" sz="1600" dirty="0"/>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p:txBody>
        </p:sp>
        <p:sp>
          <p:nvSpPr>
            <p:cNvPr id="1552" name="Google Shape;1552;p125"/>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553" name="Google Shape;1553;p125"/>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554" name="Google Shape;1554;p125"/>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555" name="Google Shape;1555;p125"/>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557" name="Google Shape;1557;p125"/>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226</a:t>
            </a:fld>
            <a:endParaRPr sz="1000" b="0" i="0" u="none" strike="noStrike" cap="none">
              <a:solidFill>
                <a:srgbClr val="000000"/>
              </a:solidFill>
              <a:latin typeface="Calibri"/>
              <a:ea typeface="Calibri"/>
              <a:cs typeface="Calibri"/>
              <a:sym typeface="Calibri"/>
            </a:endParaRPr>
          </a:p>
        </p:txBody>
      </p:sp>
      <p:sp>
        <p:nvSpPr>
          <p:cNvPr id="2" name="Google Shape;1535;p123">
            <a:extLst>
              <a:ext uri="{FF2B5EF4-FFF2-40B4-BE49-F238E27FC236}">
                <a16:creationId xmlns:a16="http://schemas.microsoft.com/office/drawing/2014/main" id="{4559F591-03AD-0CE4-E3F5-C52983A99BFD}"/>
              </a:ext>
            </a:extLst>
          </p:cNvPr>
          <p:cNvSpPr txBox="1"/>
          <p:nvPr/>
        </p:nvSpPr>
        <p:spPr>
          <a:xfrm>
            <a:off x="142671" y="388126"/>
            <a:ext cx="44513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rgbClr val="548135"/>
                </a:solidFill>
                <a:latin typeface="Calibri"/>
                <a:ea typeface="Calibri"/>
                <a:cs typeface="Calibri"/>
                <a:sym typeface="Calibri"/>
              </a:rPr>
              <a:t>Prendre en main Docker</a:t>
            </a:r>
            <a:endParaRPr dirty="0"/>
          </a:p>
          <a:p>
            <a:pPr marL="0" marR="0" lvl="0" indent="0" algn="l" rtl="0">
              <a:spcBef>
                <a:spcPts val="0"/>
              </a:spcBef>
              <a:spcAft>
                <a:spcPts val="0"/>
              </a:spcAft>
              <a:buNone/>
            </a:pPr>
            <a:r>
              <a:rPr lang="fr-FR" sz="1800" i="1" dirty="0">
                <a:solidFill>
                  <a:srgbClr val="548135"/>
                </a:solidFill>
                <a:latin typeface="Calibri"/>
                <a:ea typeface="Calibri"/>
                <a:cs typeface="Calibri"/>
                <a:sym typeface="Calibri"/>
              </a:rPr>
              <a:t>4. Introduction à Docker Compose ;</a:t>
            </a:r>
          </a:p>
        </p:txBody>
      </p:sp>
      <p:pic>
        <p:nvPicPr>
          <p:cNvPr id="2050" name="Picture 2" descr="Docker-compose – Manon Biaudelle. Administration systèmes et réseaux">
            <a:extLst>
              <a:ext uri="{FF2B5EF4-FFF2-40B4-BE49-F238E27FC236}">
                <a16:creationId xmlns:a16="http://schemas.microsoft.com/office/drawing/2014/main" id="{1F7C5135-B808-75A8-91E4-7CA260DDD8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24" y="2813685"/>
            <a:ext cx="8743950" cy="3448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126"/>
          <p:cNvSpPr txBo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842"/>
              </a:buClr>
              <a:buSzPts val="2800"/>
              <a:buFont typeface="Arial"/>
              <a:buNone/>
            </a:pPr>
            <a:r>
              <a:rPr lang="fr-FR" sz="2800" b="1" u="none">
                <a:solidFill>
                  <a:srgbClr val="007842"/>
                </a:solidFill>
                <a:latin typeface="Calibri"/>
                <a:ea typeface="Calibri"/>
                <a:cs typeface="Calibri"/>
                <a:sym typeface="Calibri"/>
              </a:rPr>
              <a:t>CHAPITRE 2</a:t>
            </a:r>
            <a:endParaRPr/>
          </a:p>
        </p:txBody>
      </p:sp>
      <p:sp>
        <p:nvSpPr>
          <p:cNvPr id="1563" name="Google Shape;1563;p126"/>
          <p:cNvSpPr txBox="1"/>
          <p:nvPr/>
        </p:nvSpPr>
        <p:spPr>
          <a:xfrm>
            <a:off x="6300000" y="1089893"/>
            <a:ext cx="5580000" cy="90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842"/>
              </a:buClr>
              <a:buSzPts val="2400"/>
              <a:buFont typeface="Arial"/>
              <a:buNone/>
            </a:pPr>
            <a:r>
              <a:rPr lang="fr-FR" sz="2400" b="1" u="none">
                <a:solidFill>
                  <a:srgbClr val="007842"/>
                </a:solidFill>
                <a:latin typeface="Calibri"/>
                <a:ea typeface="Calibri"/>
                <a:cs typeface="Calibri"/>
                <a:sym typeface="Calibri"/>
              </a:rPr>
              <a:t>Prendre en main Docker</a:t>
            </a:r>
            <a:endParaRPr/>
          </a:p>
        </p:txBody>
      </p:sp>
      <p:sp>
        <p:nvSpPr>
          <p:cNvPr id="1564" name="Google Shape;1564;p126"/>
          <p:cNvSpPr/>
          <p:nvPr/>
        </p:nvSpPr>
        <p:spPr>
          <a:xfrm>
            <a:off x="6198000" y="1976758"/>
            <a:ext cx="5784000" cy="324704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7F7F7F"/>
              </a:buClr>
              <a:buSzPts val="1800"/>
              <a:buFont typeface="Calibri"/>
              <a:buAutoNum type="arabicPeriod"/>
            </a:pPr>
            <a:r>
              <a:rPr lang="fr-FR" sz="1800" b="1" dirty="0">
                <a:solidFill>
                  <a:srgbClr val="7F7F7F"/>
                </a:solidFill>
                <a:latin typeface="Calibri"/>
                <a:ea typeface="Calibri"/>
                <a:cs typeface="Calibri"/>
                <a:sym typeface="Calibri"/>
              </a:rPr>
              <a:t>Installation de Docker Desktop ;</a:t>
            </a:r>
            <a:endParaRPr dirty="0"/>
          </a:p>
          <a:p>
            <a:pPr marL="342900" marR="0" lvl="0" indent="-342900" algn="l" rtl="0">
              <a:spcBef>
                <a:spcPts val="600"/>
              </a:spcBef>
              <a:spcAft>
                <a:spcPts val="0"/>
              </a:spcAft>
              <a:buClr>
                <a:srgbClr val="7F7F7F"/>
              </a:buClr>
              <a:buSzPts val="1800"/>
              <a:buFont typeface="Calibri"/>
              <a:buAutoNum type="arabicPeriod"/>
            </a:pPr>
            <a:r>
              <a:rPr lang="fr-FR" sz="1800" b="1" dirty="0">
                <a:solidFill>
                  <a:srgbClr val="7F7F7F"/>
                </a:solidFill>
                <a:latin typeface="Calibri"/>
                <a:ea typeface="Calibri"/>
                <a:cs typeface="Calibri"/>
                <a:sym typeface="Calibri"/>
              </a:rPr>
              <a:t>Terminologies Docker : images, Containers,</a:t>
            </a:r>
            <a:br>
              <a:rPr lang="fr-FR" sz="1800" b="1" dirty="0">
                <a:solidFill>
                  <a:srgbClr val="7F7F7F"/>
                </a:solidFill>
                <a:latin typeface="Calibri"/>
                <a:ea typeface="Calibri"/>
                <a:cs typeface="Calibri"/>
                <a:sym typeface="Calibri"/>
              </a:rPr>
            </a:br>
            <a:r>
              <a:rPr lang="fr-FR" sz="1800" b="1" dirty="0">
                <a:solidFill>
                  <a:srgbClr val="7F7F7F"/>
                </a:solidFill>
                <a:latin typeface="Calibri"/>
                <a:ea typeface="Calibri"/>
                <a:cs typeface="Calibri"/>
                <a:sym typeface="Calibri"/>
              </a:rPr>
              <a:t>Docker Hub ;</a:t>
            </a:r>
            <a:endParaRPr dirty="0"/>
          </a:p>
          <a:p>
            <a:pPr marL="342900" marR="0" lvl="0" indent="-342900" algn="l" rtl="0">
              <a:spcBef>
                <a:spcPts val="600"/>
              </a:spcBef>
              <a:spcAft>
                <a:spcPts val="0"/>
              </a:spcAft>
              <a:buClr>
                <a:srgbClr val="7F7F7F"/>
              </a:buClr>
              <a:buSzPts val="1800"/>
              <a:buFont typeface="Calibri"/>
              <a:buAutoNum type="arabicPeriod"/>
            </a:pPr>
            <a:r>
              <a:rPr lang="fr-FR" sz="1800" b="1" dirty="0">
                <a:solidFill>
                  <a:srgbClr val="7F7F7F"/>
                </a:solidFill>
                <a:latin typeface="Calibri"/>
                <a:ea typeface="Calibri"/>
                <a:cs typeface="Calibri"/>
                <a:sym typeface="Calibri"/>
              </a:rPr>
              <a:t>Création d’un </a:t>
            </a:r>
            <a:r>
              <a:rPr lang="fr-FR" sz="1800" b="1" dirty="0" err="1">
                <a:solidFill>
                  <a:srgbClr val="7F7F7F"/>
                </a:solidFill>
                <a:latin typeface="Calibri"/>
                <a:ea typeface="Calibri"/>
                <a:cs typeface="Calibri"/>
                <a:sym typeface="Calibri"/>
              </a:rPr>
              <a:t>Dockerfile</a:t>
            </a:r>
            <a:r>
              <a:rPr lang="fr-FR" sz="1800" b="1" dirty="0">
                <a:solidFill>
                  <a:srgbClr val="7F7F7F"/>
                </a:solidFill>
                <a:latin typeface="Calibri"/>
                <a:ea typeface="Calibri"/>
                <a:cs typeface="Calibri"/>
                <a:sym typeface="Calibri"/>
              </a:rPr>
              <a:t> pour une application simple </a:t>
            </a:r>
            <a:r>
              <a:rPr lang="fr-FR" sz="1800" b="1" dirty="0" err="1">
                <a:solidFill>
                  <a:srgbClr val="7F7F7F"/>
                </a:solidFill>
                <a:latin typeface="Calibri"/>
                <a:ea typeface="Calibri"/>
                <a:cs typeface="Calibri"/>
                <a:sym typeface="Calibri"/>
              </a:rPr>
              <a:t>node</a:t>
            </a:r>
            <a:r>
              <a:rPr lang="fr-FR" sz="1800" b="1" dirty="0">
                <a:solidFill>
                  <a:srgbClr val="7F7F7F"/>
                </a:solidFill>
                <a:latin typeface="Calibri"/>
                <a:ea typeface="Calibri"/>
                <a:cs typeface="Calibri"/>
                <a:sym typeface="Calibri"/>
              </a:rPr>
              <a:t> </a:t>
            </a:r>
            <a:r>
              <a:rPr lang="fr-FR" sz="1800" b="1" dirty="0" err="1">
                <a:solidFill>
                  <a:srgbClr val="7F7F7F"/>
                </a:solidFill>
                <a:latin typeface="Calibri"/>
                <a:ea typeface="Calibri"/>
                <a:cs typeface="Calibri"/>
                <a:sym typeface="Calibri"/>
              </a:rPr>
              <a:t>js</a:t>
            </a:r>
            <a:r>
              <a:rPr lang="fr-FR" sz="1800" b="1" dirty="0">
                <a:solidFill>
                  <a:srgbClr val="7F7F7F"/>
                </a:solidFill>
                <a:latin typeface="Calibri"/>
                <a:ea typeface="Calibri"/>
                <a:cs typeface="Calibri"/>
                <a:sym typeface="Calibri"/>
              </a:rPr>
              <a:t> ;</a:t>
            </a:r>
            <a:endParaRPr dirty="0"/>
          </a:p>
          <a:p>
            <a:pPr marL="342900" marR="0" lvl="0" indent="-342900" algn="l" rtl="0">
              <a:spcBef>
                <a:spcPts val="600"/>
              </a:spcBef>
              <a:spcAft>
                <a:spcPts val="0"/>
              </a:spcAft>
              <a:buClr>
                <a:srgbClr val="7F7F7F"/>
              </a:buClr>
              <a:buSzPts val="1800"/>
              <a:buFont typeface="Calibri"/>
              <a:buAutoNum type="arabicPeriod"/>
            </a:pPr>
            <a:r>
              <a:rPr lang="fr-FR" sz="1800" b="1" dirty="0">
                <a:solidFill>
                  <a:srgbClr val="7F7F7F"/>
                </a:solidFill>
                <a:latin typeface="Calibri"/>
                <a:ea typeface="Calibri"/>
                <a:cs typeface="Calibri"/>
                <a:sym typeface="Calibri"/>
              </a:rPr>
              <a:t>Introduction à Docker Compose ;</a:t>
            </a:r>
            <a:endParaRPr dirty="0"/>
          </a:p>
          <a:p>
            <a:pPr marL="342900" marR="0" lvl="0" indent="-342900" algn="l" rtl="0">
              <a:spcBef>
                <a:spcPts val="600"/>
              </a:spcBef>
              <a:spcAft>
                <a:spcPts val="0"/>
              </a:spcAft>
              <a:buClr>
                <a:schemeClr val="accent2"/>
              </a:buClr>
              <a:buSzPts val="1800"/>
              <a:buFont typeface="Calibri"/>
              <a:buAutoNum type="arabicPeriod"/>
            </a:pPr>
            <a:r>
              <a:rPr lang="fr-FR" sz="1800" b="1" dirty="0">
                <a:solidFill>
                  <a:schemeClr val="accent2"/>
                </a:solidFill>
                <a:latin typeface="Calibri"/>
                <a:ea typeface="Calibri"/>
                <a:cs typeface="Calibri"/>
                <a:sym typeface="Calibri"/>
              </a:rPr>
              <a:t>Gestion de plusieurs images Docker avec docker-compose ;</a:t>
            </a:r>
            <a:endParaRPr dirty="0"/>
          </a:p>
          <a:p>
            <a:pPr marL="342900" marR="0" lvl="0" indent="-342900" algn="l" rtl="0">
              <a:spcBef>
                <a:spcPts val="600"/>
              </a:spcBef>
              <a:spcAft>
                <a:spcPts val="0"/>
              </a:spcAft>
              <a:buClr>
                <a:srgbClr val="7F7F7F"/>
              </a:buClr>
              <a:buSzPts val="1800"/>
              <a:buFont typeface="Calibri"/>
              <a:buAutoNum type="arabicPeriod"/>
            </a:pPr>
            <a:r>
              <a:rPr lang="fr-FR" sz="1800" b="1" dirty="0">
                <a:solidFill>
                  <a:srgbClr val="7F7F7F"/>
                </a:solidFill>
                <a:latin typeface="Calibri"/>
                <a:ea typeface="Calibri"/>
                <a:cs typeface="Calibri"/>
                <a:sym typeface="Calibri"/>
              </a:rPr>
              <a:t>Démarrage et gestion des conteneurs (commandes docker-compose) ;</a:t>
            </a:r>
            <a:endParaRPr dirty="0"/>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pic>
        <p:nvPicPr>
          <p:cNvPr id="1570" name="Google Shape;1570;p127"/>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571" name="Google Shape;1571;p127"/>
          <p:cNvGrpSpPr/>
          <p:nvPr/>
        </p:nvGrpSpPr>
        <p:grpSpPr>
          <a:xfrm>
            <a:off x="116234" y="1430218"/>
            <a:ext cx="12070636" cy="5154295"/>
            <a:chOff x="0" y="1464563"/>
            <a:chExt cx="11657457" cy="5154295"/>
          </a:xfrm>
        </p:grpSpPr>
        <p:sp>
          <p:nvSpPr>
            <p:cNvPr id="1572" name="Google Shape;1572;p127"/>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93663">
                <a:buClr>
                  <a:schemeClr val="dk1"/>
                </a:buClr>
                <a:buSzPts val="1400"/>
              </a:pPr>
              <a:endParaRPr kumimoji="0" lang="fr-FR" altLang="fr-FR" sz="1600" b="0" i="0" u="none" strike="noStrike" cap="none" normalizeH="0" baseline="0" dirty="0">
                <a:ln>
                  <a:noFill/>
                </a:ln>
                <a:solidFill>
                  <a:srgbClr val="000000"/>
                </a:solidFill>
                <a:effectLst/>
              </a:endParaRPr>
            </a:p>
            <a:p>
              <a:pPr marL="93663">
                <a:buClr>
                  <a:schemeClr val="dk1"/>
                </a:buClr>
                <a:buSzPts val="1400"/>
              </a:pPr>
              <a:r>
                <a:rPr kumimoji="0" lang="fr-FR" altLang="fr-FR" sz="1600" b="0" i="0" u="none" strike="noStrike" cap="none" normalizeH="0" baseline="0" dirty="0">
                  <a:ln>
                    <a:noFill/>
                  </a:ln>
                  <a:solidFill>
                    <a:srgbClr val="000000"/>
                  </a:solidFill>
                  <a:effectLst/>
                </a:rPr>
                <a:t>Le fichier de Docker Compose nommé </a:t>
              </a:r>
              <a:r>
                <a:rPr kumimoji="0" lang="fr-FR" altLang="fr-FR" sz="1600" b="0" i="1" u="none" strike="noStrike" cap="none" normalizeH="0" baseline="0" dirty="0">
                  <a:ln>
                    <a:noFill/>
                  </a:ln>
                  <a:solidFill>
                    <a:srgbClr val="000000"/>
                  </a:solidFill>
                  <a:effectLst/>
                </a:rPr>
                <a:t>docker-</a:t>
              </a:r>
              <a:r>
                <a:rPr kumimoji="0" lang="fr-FR" altLang="fr-FR" sz="1600" b="0" i="1" u="none" strike="noStrike" cap="none" normalizeH="0" baseline="0" dirty="0" err="1">
                  <a:ln>
                    <a:noFill/>
                  </a:ln>
                  <a:solidFill>
                    <a:srgbClr val="000000"/>
                  </a:solidFill>
                  <a:effectLst/>
                </a:rPr>
                <a:t>compose.yml</a:t>
              </a:r>
              <a:r>
                <a:rPr kumimoji="0" lang="fr-FR" altLang="fr-FR" sz="1600" b="0" i="0" u="none" strike="noStrike" cap="none" normalizeH="0" baseline="0" dirty="0">
                  <a:ln>
                    <a:noFill/>
                  </a:ln>
                  <a:solidFill>
                    <a:srgbClr val="000000"/>
                  </a:solidFill>
                  <a:effectLst/>
                </a:rPr>
                <a:t> a systématiquement 2 clefs à sa racine : </a:t>
              </a:r>
              <a:r>
                <a:rPr kumimoji="0" lang="fr-FR" altLang="fr-FR" sz="1600" b="1" i="0" u="none" strike="noStrike" cap="none" normalizeH="0" baseline="0" dirty="0">
                  <a:ln>
                    <a:noFill/>
                  </a:ln>
                  <a:solidFill>
                    <a:srgbClr val="000000"/>
                  </a:solidFill>
                  <a:effectLst/>
                </a:rPr>
                <a:t>version</a:t>
              </a:r>
              <a:r>
                <a:rPr kumimoji="0" lang="fr-FR" altLang="fr-FR" sz="1600" b="0" i="0" u="none" strike="noStrike" cap="none" normalizeH="0" baseline="0" dirty="0">
                  <a:ln>
                    <a:noFill/>
                  </a:ln>
                  <a:solidFill>
                    <a:srgbClr val="000000"/>
                  </a:solidFill>
                  <a:effectLst/>
                </a:rPr>
                <a:t> et </a:t>
              </a:r>
              <a:r>
                <a:rPr kumimoji="0" lang="fr-FR" altLang="fr-FR" sz="1600" b="1" i="0" u="none" strike="noStrike" cap="none" normalizeH="0" baseline="0" dirty="0">
                  <a:ln>
                    <a:noFill/>
                  </a:ln>
                  <a:solidFill>
                    <a:srgbClr val="000000"/>
                  </a:solidFill>
                  <a:effectLst/>
                </a:rPr>
                <a:t>services</a:t>
              </a:r>
              <a:r>
                <a:rPr kumimoji="0" lang="fr-FR" altLang="fr-FR" sz="1600" b="0" i="0" u="none" strike="noStrike" cap="none" normalizeH="0" baseline="0" dirty="0">
                  <a:ln>
                    <a:noFill/>
                  </a:ln>
                  <a:solidFill>
                    <a:srgbClr val="000000"/>
                  </a:solidFill>
                  <a:effectLst/>
                </a:rPr>
                <a:t>. </a:t>
              </a:r>
            </a:p>
            <a:p>
              <a:pPr marL="93663">
                <a:buClr>
                  <a:schemeClr val="dk1"/>
                </a:buClr>
                <a:buSzPts val="1400"/>
              </a:pPr>
              <a:endParaRPr kumimoji="0" lang="fr-FR" altLang="fr-FR" sz="1600" b="0" i="0" u="none" strike="noStrike" cap="none" normalizeH="0" baseline="0" dirty="0">
                <a:ln>
                  <a:noFill/>
                </a:ln>
                <a:solidFill>
                  <a:srgbClr val="000000"/>
                </a:solidFill>
                <a:effectLst/>
              </a:endParaRPr>
            </a:p>
            <a:p>
              <a:pPr marL="93663">
                <a:buClr>
                  <a:schemeClr val="dk1"/>
                </a:buClr>
                <a:buSzPts val="1400"/>
              </a:pPr>
              <a:r>
                <a:rPr lang="fr-FR" altLang="fr-FR" sz="1600" i="1" u="sng" dirty="0">
                  <a:solidFill>
                    <a:srgbClr val="000000"/>
                  </a:solidFill>
                </a:rPr>
                <a:t>Exemple de squelette:</a:t>
              </a:r>
            </a:p>
            <a:p>
              <a:pPr lvl="1"/>
              <a:r>
                <a:rPr kumimoji="0" lang="fr-FR" altLang="fr-FR" sz="1600" b="0" i="0" u="none" strike="noStrike" cap="none" normalizeH="0" baseline="0" dirty="0">
                  <a:ln>
                    <a:noFill/>
                  </a:ln>
                  <a:solidFill>
                    <a:schemeClr val="tx1"/>
                  </a:solidFill>
                  <a:effectLst/>
                </a:rPr>
                <a:t> </a:t>
              </a:r>
              <a:r>
                <a:rPr lang="fr-FR" sz="1600" b="0" dirty="0">
                  <a:solidFill>
                    <a:srgbClr val="800000"/>
                  </a:solidFill>
                  <a:effectLst/>
                  <a:latin typeface="Consolas" panose="020B0609020204030204" pitchFamily="49" charset="0"/>
                </a:rPr>
                <a:t>version</a:t>
              </a:r>
              <a:r>
                <a:rPr lang="fr-FR" sz="1600" b="0" dirty="0">
                  <a:solidFill>
                    <a:srgbClr val="000000"/>
                  </a:solidFill>
                  <a:effectLst/>
                  <a:latin typeface="Consolas" panose="020B0609020204030204" pitchFamily="49" charset="0"/>
                </a:rPr>
                <a:t>: </a:t>
              </a:r>
              <a:r>
                <a:rPr lang="fr-FR" sz="1600" b="0" dirty="0">
                  <a:solidFill>
                    <a:srgbClr val="0000FF"/>
                  </a:solidFill>
                  <a:effectLst/>
                  <a:latin typeface="Consolas" panose="020B0609020204030204" pitchFamily="49" charset="0"/>
                </a:rPr>
                <a:t>'3.9'</a:t>
              </a:r>
              <a:endParaRPr lang="fr-FR" sz="1600" b="0" dirty="0">
                <a:solidFill>
                  <a:srgbClr val="000000"/>
                </a:solidFill>
                <a:effectLst/>
                <a:latin typeface="Consolas" panose="020B0609020204030204" pitchFamily="49" charset="0"/>
              </a:endParaRPr>
            </a:p>
            <a:p>
              <a:pPr lvl="1"/>
              <a:br>
                <a:rPr lang="fr-FR" sz="1600" b="0" dirty="0">
                  <a:solidFill>
                    <a:srgbClr val="000000"/>
                  </a:solidFill>
                  <a:effectLst/>
                  <a:latin typeface="Consolas" panose="020B0609020204030204" pitchFamily="49" charset="0"/>
                </a:rPr>
              </a:br>
              <a:r>
                <a:rPr lang="fr-FR" sz="1600" b="0" dirty="0">
                  <a:solidFill>
                    <a:srgbClr val="800000"/>
                  </a:solidFill>
                  <a:effectLst/>
                  <a:latin typeface="Consolas" panose="020B0609020204030204" pitchFamily="49" charset="0"/>
                </a:rPr>
                <a:t>services</a:t>
              </a:r>
              <a:r>
                <a:rPr lang="fr-FR" sz="1600" b="0" dirty="0">
                  <a:solidFill>
                    <a:srgbClr val="000000"/>
                  </a:solidFill>
                  <a:effectLst/>
                  <a:latin typeface="Consolas" panose="020B0609020204030204" pitchFamily="49" charset="0"/>
                </a:rPr>
                <a:t>:</a:t>
              </a:r>
            </a:p>
            <a:p>
              <a:pPr lvl="1"/>
              <a:r>
                <a:rPr lang="fr-FR" sz="1600" b="0" dirty="0">
                  <a:solidFill>
                    <a:srgbClr val="000000"/>
                  </a:solidFill>
                  <a:effectLst/>
                  <a:latin typeface="Consolas" panose="020B0609020204030204" pitchFamily="49" charset="0"/>
                </a:rPr>
                <a:t>  </a:t>
              </a:r>
              <a:r>
                <a:rPr lang="fr-FR" sz="1600" b="0" dirty="0">
                  <a:solidFill>
                    <a:srgbClr val="800000"/>
                  </a:solidFill>
                  <a:effectLst/>
                  <a:latin typeface="Consolas" panose="020B0609020204030204" pitchFamily="49" charset="0"/>
                </a:rPr>
                <a:t>authentification</a:t>
              </a:r>
              <a:r>
                <a:rPr lang="fr-FR" sz="1600" b="0" dirty="0">
                  <a:solidFill>
                    <a:srgbClr val="000000"/>
                  </a:solidFill>
                  <a:effectLst/>
                  <a:latin typeface="Consolas" panose="020B0609020204030204" pitchFamily="49" charset="0"/>
                </a:rPr>
                <a:t>:</a:t>
              </a:r>
            </a:p>
            <a:p>
              <a:pPr lvl="1"/>
              <a:r>
                <a:rPr lang="fr-FR" sz="1600" b="0" dirty="0">
                  <a:solidFill>
                    <a:srgbClr val="000000"/>
                  </a:solidFill>
                  <a:effectLst/>
                  <a:latin typeface="Consolas" panose="020B0609020204030204" pitchFamily="49" charset="0"/>
                </a:rPr>
                <a:t>    [</a:t>
              </a:r>
              <a:r>
                <a:rPr lang="fr-FR" sz="1600" b="0" dirty="0">
                  <a:solidFill>
                    <a:srgbClr val="098658"/>
                  </a:solidFill>
                  <a:effectLst/>
                  <a:latin typeface="Consolas" panose="020B0609020204030204" pitchFamily="49" charset="0"/>
                </a:rPr>
                <a:t>...</a:t>
              </a:r>
              <a:r>
                <a:rPr lang="fr-FR" sz="1600" b="0" dirty="0">
                  <a:solidFill>
                    <a:srgbClr val="000000"/>
                  </a:solidFill>
                  <a:effectLst/>
                  <a:latin typeface="Consolas" panose="020B0609020204030204" pitchFamily="49" charset="0"/>
                </a:rPr>
                <a:t>]</a:t>
              </a:r>
            </a:p>
            <a:p>
              <a:pPr lvl="1"/>
              <a:r>
                <a:rPr lang="fr-FR" sz="1600" b="0" dirty="0">
                  <a:solidFill>
                    <a:srgbClr val="000000"/>
                  </a:solidFill>
                  <a:effectLst/>
                  <a:latin typeface="Consolas" panose="020B0609020204030204" pitchFamily="49" charset="0"/>
                </a:rPr>
                <a:t>  </a:t>
              </a:r>
              <a:r>
                <a:rPr lang="fr-FR" sz="1600" b="0" dirty="0">
                  <a:solidFill>
                    <a:srgbClr val="800000"/>
                  </a:solidFill>
                  <a:effectLst/>
                  <a:latin typeface="Consolas" panose="020B0609020204030204" pitchFamily="49" charset="0"/>
                </a:rPr>
                <a:t>commande</a:t>
              </a:r>
              <a:r>
                <a:rPr lang="fr-FR" sz="1600" b="0" dirty="0">
                  <a:solidFill>
                    <a:srgbClr val="000000"/>
                  </a:solidFill>
                  <a:effectLst/>
                  <a:latin typeface="Consolas" panose="020B0609020204030204" pitchFamily="49" charset="0"/>
                </a:rPr>
                <a:t>:</a:t>
              </a:r>
            </a:p>
            <a:p>
              <a:pPr lvl="1"/>
              <a:r>
                <a:rPr lang="fr-FR" sz="1600" b="0" dirty="0">
                  <a:solidFill>
                    <a:srgbClr val="000000"/>
                  </a:solidFill>
                  <a:effectLst/>
                  <a:latin typeface="Consolas" panose="020B0609020204030204" pitchFamily="49" charset="0"/>
                </a:rPr>
                <a:t>    [</a:t>
              </a:r>
              <a:r>
                <a:rPr lang="fr-FR" sz="1600" b="0" dirty="0">
                  <a:solidFill>
                    <a:srgbClr val="098658"/>
                  </a:solidFill>
                  <a:effectLst/>
                  <a:latin typeface="Consolas" panose="020B0609020204030204" pitchFamily="49" charset="0"/>
                </a:rPr>
                <a:t>...</a:t>
              </a:r>
              <a:r>
                <a:rPr lang="fr-FR" sz="1600" b="0" dirty="0">
                  <a:solidFill>
                    <a:srgbClr val="000000"/>
                  </a:solidFill>
                  <a:effectLst/>
                  <a:latin typeface="Consolas" panose="020B0609020204030204" pitchFamily="49" charset="0"/>
                </a:rPr>
                <a:t>]</a:t>
              </a:r>
            </a:p>
            <a:p>
              <a:pPr lvl="1"/>
              <a:r>
                <a:rPr lang="fr-FR" sz="1600" b="0" dirty="0">
                  <a:solidFill>
                    <a:srgbClr val="000000"/>
                  </a:solidFill>
                  <a:effectLst/>
                  <a:latin typeface="Consolas" panose="020B0609020204030204" pitchFamily="49" charset="0"/>
                </a:rPr>
                <a:t>  </a:t>
              </a:r>
              <a:r>
                <a:rPr lang="fr-FR" sz="1600" b="0" dirty="0">
                  <a:solidFill>
                    <a:srgbClr val="800000"/>
                  </a:solidFill>
                  <a:effectLst/>
                  <a:latin typeface="Consolas" panose="020B0609020204030204" pitchFamily="49" charset="0"/>
                </a:rPr>
                <a:t>produits</a:t>
              </a:r>
              <a:r>
                <a:rPr lang="fr-FR" sz="1600" b="0" dirty="0">
                  <a:solidFill>
                    <a:srgbClr val="000000"/>
                  </a:solidFill>
                  <a:effectLst/>
                  <a:latin typeface="Consolas" panose="020B0609020204030204" pitchFamily="49" charset="0"/>
                </a:rPr>
                <a:t>:</a:t>
              </a:r>
            </a:p>
            <a:p>
              <a:pPr lvl="1"/>
              <a:r>
                <a:rPr lang="fr-FR" sz="1600" b="0" dirty="0">
                  <a:solidFill>
                    <a:srgbClr val="000000"/>
                  </a:solidFill>
                  <a:effectLst/>
                  <a:latin typeface="Consolas" panose="020B0609020204030204" pitchFamily="49" charset="0"/>
                </a:rPr>
                <a:t>    [</a:t>
              </a:r>
              <a:r>
                <a:rPr lang="fr-FR" sz="1600" b="0" dirty="0">
                  <a:solidFill>
                    <a:srgbClr val="098658"/>
                  </a:solidFill>
                  <a:effectLst/>
                  <a:latin typeface="Consolas" panose="020B0609020204030204" pitchFamily="49" charset="0"/>
                </a:rPr>
                <a:t>...</a:t>
              </a:r>
              <a:r>
                <a:rPr lang="fr-FR" sz="1600" b="0" dirty="0">
                  <a:solidFill>
                    <a:srgbClr val="000000"/>
                  </a:solidFill>
                  <a:effectLst/>
                  <a:latin typeface="Consolas" panose="020B0609020204030204" pitchFamily="49" charset="0"/>
                </a:rPr>
                <a:t>]</a:t>
              </a:r>
            </a:p>
            <a:p>
              <a:pPr marL="93663">
                <a:buClr>
                  <a:schemeClr val="dk1"/>
                </a:buClr>
                <a:buSzPts val="1400"/>
              </a:pPr>
              <a:endParaRPr kumimoji="0" lang="fr-FR" altLang="fr-FR" sz="1600" b="0" i="0" u="none" strike="noStrike" cap="none" normalizeH="0" baseline="0" dirty="0">
                <a:ln>
                  <a:noFill/>
                </a:ln>
                <a:solidFill>
                  <a:schemeClr val="tx1"/>
                </a:solidFill>
                <a:effectLst/>
              </a:endParaRPr>
            </a:p>
            <a:p>
              <a:pPr marL="93663">
                <a:buClr>
                  <a:schemeClr val="dk1"/>
                </a:buClr>
                <a:buSzPts val="1400"/>
              </a:pPr>
              <a:r>
                <a:rPr lang="fr-FR" altLang="fr-FR" sz="1600" dirty="0"/>
                <a:t>Dans ce fichier, on indique qu’on va utiliser la version 3.9 de docker-compose et on définit trois services: authentification, commande et produits.</a:t>
              </a:r>
            </a:p>
            <a:p>
              <a:pPr marL="93663">
                <a:buClr>
                  <a:schemeClr val="dk1"/>
                </a:buClr>
                <a:buSzPts val="1400"/>
              </a:pPr>
              <a:r>
                <a:rPr kumimoji="0" lang="fr-FR" altLang="fr-FR" sz="1600" b="0" i="0" u="none" strike="noStrike" cap="none" normalizeH="0" baseline="0" dirty="0">
                  <a:ln>
                    <a:noFill/>
                  </a:ln>
                  <a:solidFill>
                    <a:schemeClr val="tx1"/>
                  </a:solidFill>
                  <a:effectLst/>
                </a:rPr>
                <a:t>La configuration de chacun des services sera ensuite décrites à l'intérieur de chacun des blocs.</a:t>
              </a:r>
            </a:p>
            <a:p>
              <a:pPr marL="93663">
                <a:buClr>
                  <a:schemeClr val="dk1"/>
                </a:buClr>
                <a:buSzPts val="1400"/>
              </a:pPr>
              <a:r>
                <a:rPr kumimoji="0" lang="fr-FR" altLang="fr-FR" sz="1600" b="0" i="0" u="none" strike="noStrike" cap="none" normalizeH="0" baseline="0" dirty="0">
                  <a:ln>
                    <a:noFill/>
                  </a:ln>
                  <a:solidFill>
                    <a:schemeClr val="tx1"/>
                  </a:solidFill>
                  <a:effectLst/>
                </a:rPr>
                <a:t>Pour chaque service, différentes options peuvent être configurées dans le fichier Docker Compose. </a:t>
              </a: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p:txBody>
        </p:sp>
        <p:sp>
          <p:nvSpPr>
            <p:cNvPr id="1573" name="Google Shape;1573;p127"/>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574" name="Google Shape;1574;p127"/>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575" name="Google Shape;1575;p127"/>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576" name="Google Shape;1576;p127"/>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578" name="Google Shape;1578;p127"/>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228</a:t>
            </a:fld>
            <a:endParaRPr sz="1000" b="0" i="0" u="none" strike="noStrike" cap="none">
              <a:solidFill>
                <a:srgbClr val="000000"/>
              </a:solidFill>
              <a:latin typeface="Calibri"/>
              <a:ea typeface="Calibri"/>
              <a:cs typeface="Calibri"/>
              <a:sym typeface="Calibri"/>
            </a:endParaRPr>
          </a:p>
        </p:txBody>
      </p:sp>
      <p:sp>
        <p:nvSpPr>
          <p:cNvPr id="2" name="Google Shape;1535;p123">
            <a:extLst>
              <a:ext uri="{FF2B5EF4-FFF2-40B4-BE49-F238E27FC236}">
                <a16:creationId xmlns:a16="http://schemas.microsoft.com/office/drawing/2014/main" id="{2C014AD1-E162-51F8-829F-8544121F36C4}"/>
              </a:ext>
            </a:extLst>
          </p:cNvPr>
          <p:cNvSpPr txBox="1"/>
          <p:nvPr/>
        </p:nvSpPr>
        <p:spPr>
          <a:xfrm>
            <a:off x="142671" y="320390"/>
            <a:ext cx="515746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rgbClr val="548135"/>
                </a:solidFill>
                <a:latin typeface="Calibri"/>
                <a:ea typeface="Calibri"/>
                <a:cs typeface="Calibri"/>
                <a:sym typeface="Calibri"/>
              </a:rPr>
              <a:t>Prendre en main Docker</a:t>
            </a:r>
            <a:endParaRPr dirty="0"/>
          </a:p>
          <a:p>
            <a:pPr marL="0" marR="0" lvl="0" indent="0" algn="l" rtl="0">
              <a:spcBef>
                <a:spcPts val="0"/>
              </a:spcBef>
              <a:spcAft>
                <a:spcPts val="0"/>
              </a:spcAft>
              <a:buNone/>
            </a:pPr>
            <a:r>
              <a:rPr lang="fr-FR" sz="1800" i="1" dirty="0">
                <a:solidFill>
                  <a:srgbClr val="548135"/>
                </a:solidFill>
                <a:latin typeface="Calibri"/>
                <a:ea typeface="Calibri"/>
                <a:cs typeface="Calibri"/>
                <a:sym typeface="Calibri"/>
              </a:rPr>
              <a:t>5. Gestion de plusieurs images Docker avec docker-compose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pic>
        <p:nvPicPr>
          <p:cNvPr id="1570" name="Google Shape;1570;p127"/>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571" name="Google Shape;1571;p127"/>
          <p:cNvGrpSpPr/>
          <p:nvPr/>
        </p:nvGrpSpPr>
        <p:grpSpPr>
          <a:xfrm>
            <a:off x="116235" y="1430218"/>
            <a:ext cx="11816686" cy="5154295"/>
            <a:chOff x="0" y="1464563"/>
            <a:chExt cx="11657457" cy="5154295"/>
          </a:xfrm>
        </p:grpSpPr>
        <p:sp>
          <p:nvSpPr>
            <p:cNvPr id="1572" name="Google Shape;1572;p127"/>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93663">
                <a:buClr>
                  <a:schemeClr val="dk1"/>
                </a:buClr>
                <a:buSzPts val="1400"/>
              </a:pPr>
              <a:endParaRPr kumimoji="0" lang="fr-FR" altLang="fr-FR" sz="1600" b="0" i="0" u="none" strike="noStrike" cap="none" normalizeH="0" baseline="0" dirty="0">
                <a:ln>
                  <a:noFill/>
                </a:ln>
                <a:solidFill>
                  <a:srgbClr val="000000"/>
                </a:solidFill>
                <a:effectLst/>
              </a:endParaRPr>
            </a:p>
            <a:p>
              <a:pPr marL="93663">
                <a:buClr>
                  <a:schemeClr val="dk1"/>
                </a:buClr>
                <a:buSzPts val="1400"/>
              </a:pPr>
              <a:r>
                <a:rPr kumimoji="0" lang="fr-FR" altLang="fr-FR" sz="1600" b="0" i="0" u="none" strike="noStrike" cap="none" normalizeH="0" baseline="0" dirty="0">
                  <a:ln>
                    <a:noFill/>
                  </a:ln>
                  <a:solidFill>
                    <a:srgbClr val="000000"/>
                  </a:solidFill>
                  <a:effectLst/>
                </a:rPr>
                <a:t>La liste des configurations des services est fournie dans la </a:t>
              </a:r>
              <a:r>
                <a:rPr lang="fr-FR" altLang="fr-FR" sz="1600" dirty="0">
                  <a:solidFill>
                    <a:srgbClr val="000000"/>
                  </a:solidFill>
                  <a:hlinkClick r:id="rId4"/>
                </a:rPr>
                <a:t>documentation officielle</a:t>
              </a:r>
              <a:r>
                <a:rPr kumimoji="0" lang="fr-FR" altLang="fr-FR" sz="1600" b="0" i="0" u="none" strike="noStrike" cap="none" normalizeH="0" baseline="0" dirty="0">
                  <a:ln>
                    <a:noFill/>
                  </a:ln>
                  <a:solidFill>
                    <a:srgbClr val="000000"/>
                  </a:solidFill>
                  <a:effectLst/>
                </a:rPr>
                <a:t>, ici, on traitera quelques une:</a:t>
              </a:r>
            </a:p>
            <a:p>
              <a:pPr marL="285750" indent="-193675" eaLnBrk="0" fontAlgn="base" hangingPunct="0">
                <a:spcBef>
                  <a:spcPts val="1200"/>
                </a:spcBef>
                <a:spcAft>
                  <a:spcPct val="0"/>
                </a:spcAft>
                <a:buFont typeface="Arial" panose="020B0604020202020204" pitchFamily="34" charset="0"/>
                <a:buChar char="•"/>
              </a:pPr>
              <a:r>
                <a:rPr kumimoji="0" lang="fr-FR" altLang="fr-FR" sz="1600" b="1" i="0" u="none" strike="noStrike" cap="none" normalizeH="0" baseline="0" dirty="0" err="1">
                  <a:ln>
                    <a:noFill/>
                  </a:ln>
                  <a:solidFill>
                    <a:srgbClr val="000000"/>
                  </a:solidFill>
                  <a:effectLst/>
                  <a:latin typeface="+mj-lt"/>
                </a:rPr>
                <a:t>container_name</a:t>
              </a:r>
              <a:r>
                <a:rPr kumimoji="0" lang="fr-FR" altLang="fr-FR" sz="1600" b="1" i="0" u="none" strike="noStrike" cap="none" normalizeH="0" baseline="0" dirty="0">
                  <a:ln>
                    <a:noFill/>
                  </a:ln>
                  <a:solidFill>
                    <a:srgbClr val="000000"/>
                  </a:solidFill>
                  <a:effectLst/>
                  <a:latin typeface="+mj-lt"/>
                </a:rPr>
                <a:t> </a:t>
              </a:r>
              <a:r>
                <a:rPr kumimoji="0" lang="fr-FR" altLang="fr-FR" sz="1600" b="0" i="0" u="none" strike="noStrike" cap="none" normalizeH="0" baseline="0" dirty="0">
                  <a:ln>
                    <a:noFill/>
                  </a:ln>
                  <a:solidFill>
                    <a:srgbClr val="000000"/>
                  </a:solidFill>
                  <a:effectLst/>
                  <a:latin typeface="+mj-lt"/>
                </a:rPr>
                <a:t>permet de nommer le conteneur</a:t>
              </a:r>
            </a:p>
            <a:p>
              <a:pPr marL="285750" indent="-193675" eaLnBrk="0" fontAlgn="base" hangingPunct="0">
                <a:spcBef>
                  <a:spcPts val="1200"/>
                </a:spcBef>
                <a:spcAft>
                  <a:spcPct val="0"/>
                </a:spcAft>
                <a:buFont typeface="Arial" panose="020B0604020202020204" pitchFamily="34" charset="0"/>
                <a:buChar char="•"/>
              </a:pPr>
              <a:r>
                <a:rPr kumimoji="0" lang="fr-FR" altLang="fr-FR" sz="1600" b="1" i="0" u="none" strike="noStrike" cap="none" normalizeH="0" baseline="0" dirty="0" err="1">
                  <a:ln>
                    <a:noFill/>
                  </a:ln>
                  <a:solidFill>
                    <a:srgbClr val="000000"/>
                  </a:solidFill>
                  <a:effectLst/>
                  <a:latin typeface="+mj-lt"/>
                </a:rPr>
                <a:t>environment</a:t>
              </a:r>
              <a:r>
                <a:rPr kumimoji="0" lang="fr-FR" altLang="fr-FR" sz="1600" b="0" i="0" u="none" strike="noStrike" cap="none" normalizeH="0" baseline="0" dirty="0">
                  <a:ln>
                    <a:noFill/>
                  </a:ln>
                  <a:solidFill>
                    <a:srgbClr val="000000"/>
                  </a:solidFill>
                  <a:effectLst/>
                  <a:latin typeface="+mj-lt"/>
                </a:rPr>
                <a:t> est la liste des variables d'environnement à passer au conteneur </a:t>
              </a:r>
            </a:p>
            <a:p>
              <a:pPr marL="285750" indent="-193675" eaLnBrk="0" fontAlgn="base" hangingPunct="0">
                <a:spcBef>
                  <a:spcPts val="1200"/>
                </a:spcBef>
                <a:spcAft>
                  <a:spcPct val="0"/>
                </a:spcAft>
                <a:buFont typeface="Arial" panose="020B0604020202020204" pitchFamily="34" charset="0"/>
                <a:buChar char="•"/>
              </a:pPr>
              <a:r>
                <a:rPr kumimoji="0" lang="fr-FR" altLang="fr-FR" sz="1600" b="1" i="0" u="none" strike="noStrike" cap="none" normalizeH="0" baseline="0" dirty="0">
                  <a:ln>
                    <a:noFill/>
                  </a:ln>
                  <a:solidFill>
                    <a:srgbClr val="000000"/>
                  </a:solidFill>
                  <a:effectLst/>
                  <a:latin typeface="+mj-lt"/>
                </a:rPr>
                <a:t>image</a:t>
              </a:r>
              <a:r>
                <a:rPr kumimoji="0" lang="fr-FR" altLang="fr-FR" sz="1600" b="0" i="0" u="none" strike="noStrike" cap="none" normalizeH="0" baseline="0" dirty="0">
                  <a:ln>
                    <a:noFill/>
                  </a:ln>
                  <a:solidFill>
                    <a:srgbClr val="000000"/>
                  </a:solidFill>
                  <a:effectLst/>
                  <a:latin typeface="+mj-lt"/>
                </a:rPr>
                <a:t> est le nom de l'image Docker à utiliser</a:t>
              </a:r>
              <a:endParaRPr kumimoji="0" lang="fr-FR" altLang="fr-FR" sz="1600" b="0" i="0" u="none" strike="noStrike" cap="none" normalizeH="0" baseline="0" dirty="0">
                <a:ln>
                  <a:noFill/>
                </a:ln>
                <a:solidFill>
                  <a:srgbClr val="434E52"/>
                </a:solidFill>
                <a:effectLst/>
                <a:latin typeface="+mj-lt"/>
              </a:endParaRPr>
            </a:p>
            <a:p>
              <a:pPr marL="285750" indent="-193675" eaLnBrk="0" fontAlgn="base" hangingPunct="0">
                <a:spcBef>
                  <a:spcPts val="1200"/>
                </a:spcBef>
                <a:spcAft>
                  <a:spcPct val="0"/>
                </a:spcAft>
                <a:buFont typeface="Arial" panose="020B0604020202020204" pitchFamily="34" charset="0"/>
                <a:buChar char="•"/>
              </a:pPr>
              <a:r>
                <a:rPr lang="fr-FR" sz="1600" b="1" i="0" dirty="0" err="1">
                  <a:solidFill>
                    <a:srgbClr val="000000"/>
                  </a:solidFill>
                  <a:effectLst/>
                  <a:latin typeface="Gilroy"/>
                </a:rPr>
                <a:t>build</a:t>
              </a:r>
              <a:r>
                <a:rPr lang="fr-FR" sz="1600" b="1" i="0" dirty="0">
                  <a:solidFill>
                    <a:srgbClr val="000000"/>
                  </a:solidFill>
                  <a:effectLst/>
                  <a:latin typeface="Gilroy"/>
                </a:rPr>
                <a:t> :</a:t>
              </a:r>
              <a:r>
                <a:rPr lang="fr-FR" sz="1600" b="0" i="0" dirty="0">
                  <a:solidFill>
                    <a:srgbClr val="000000"/>
                  </a:solidFill>
                  <a:effectLst/>
                  <a:latin typeface="Gilroy"/>
                </a:rPr>
                <a:t> Permet de renseigner le </a:t>
              </a:r>
              <a:r>
                <a:rPr lang="fr-FR" sz="1600" b="0" i="0" dirty="0" err="1">
                  <a:solidFill>
                    <a:srgbClr val="000000"/>
                  </a:solidFill>
                  <a:effectLst/>
                  <a:latin typeface="Gilroy"/>
                </a:rPr>
                <a:t>Dockerfile</a:t>
              </a:r>
              <a:r>
                <a:rPr lang="fr-FR" sz="1600" b="0" i="0" dirty="0">
                  <a:solidFill>
                    <a:srgbClr val="000000"/>
                  </a:solidFill>
                  <a:effectLst/>
                  <a:latin typeface="Gilroy"/>
                </a:rPr>
                <a:t> sur lequel le conteneur se base. Au lancement du docker-compose, le </a:t>
              </a:r>
              <a:r>
                <a:rPr lang="fr-FR" sz="1600" b="0" i="0" dirty="0" err="1">
                  <a:solidFill>
                    <a:srgbClr val="000000"/>
                  </a:solidFill>
                  <a:effectLst/>
                  <a:latin typeface="Gilroy"/>
                </a:rPr>
                <a:t>Dockerfile</a:t>
              </a:r>
              <a:r>
                <a:rPr lang="fr-FR" sz="1600" b="0" i="0" dirty="0">
                  <a:solidFill>
                    <a:srgbClr val="000000"/>
                  </a:solidFill>
                  <a:effectLst/>
                  <a:latin typeface="Gilroy"/>
                </a:rPr>
                <a:t> va être </a:t>
              </a:r>
              <a:r>
                <a:rPr lang="fr-FR" sz="1600" b="0" i="0" dirty="0" err="1">
                  <a:solidFill>
                    <a:srgbClr val="000000"/>
                  </a:solidFill>
                  <a:effectLst/>
                  <a:latin typeface="Gilroy"/>
                </a:rPr>
                <a:t>build</a:t>
              </a:r>
              <a:r>
                <a:rPr lang="fr-FR" sz="1600" b="0" i="0" dirty="0">
                  <a:solidFill>
                    <a:srgbClr val="000000"/>
                  </a:solidFill>
                  <a:effectLst/>
                  <a:latin typeface="Gilroy"/>
                </a:rPr>
                <a:t> et transformé en une image qui va être utilisée par le conteneur.</a:t>
              </a:r>
              <a:endParaRPr kumimoji="0" lang="fr-FR" altLang="fr-FR" sz="1600" b="1" i="0" u="none" strike="noStrike" cap="none" normalizeH="0" baseline="0" dirty="0">
                <a:ln>
                  <a:noFill/>
                </a:ln>
                <a:solidFill>
                  <a:srgbClr val="000000"/>
                </a:solidFill>
                <a:effectLst/>
                <a:latin typeface="+mj-lt"/>
              </a:endParaRPr>
            </a:p>
            <a:p>
              <a:pPr marL="285750" indent="-193675" eaLnBrk="0" fontAlgn="base" hangingPunct="0">
                <a:spcBef>
                  <a:spcPts val="1200"/>
                </a:spcBef>
                <a:spcAft>
                  <a:spcPct val="0"/>
                </a:spcAft>
                <a:buFont typeface="Arial" panose="020B0604020202020204" pitchFamily="34" charset="0"/>
                <a:buChar char="•"/>
              </a:pPr>
              <a:r>
                <a:rPr kumimoji="0" lang="fr-FR" altLang="fr-FR" sz="1600" b="1" i="0" u="none" strike="noStrike" cap="none" normalizeH="0" baseline="0" dirty="0">
                  <a:ln>
                    <a:noFill/>
                  </a:ln>
                  <a:solidFill>
                    <a:srgbClr val="000000"/>
                  </a:solidFill>
                  <a:effectLst/>
                  <a:latin typeface="+mj-lt"/>
                </a:rPr>
                <a:t>ports</a:t>
              </a:r>
              <a:r>
                <a:rPr kumimoji="0" lang="fr-FR" altLang="fr-FR" sz="1600" b="0" i="0" u="none" strike="noStrike" cap="none" normalizeH="0" baseline="0" dirty="0">
                  <a:ln>
                    <a:noFill/>
                  </a:ln>
                  <a:solidFill>
                    <a:srgbClr val="000000"/>
                  </a:solidFill>
                  <a:effectLst/>
                  <a:latin typeface="+mj-lt"/>
                </a:rPr>
                <a:t> </a:t>
              </a:r>
              <a:r>
                <a:rPr lang="fr-FR" sz="1600" b="0" i="0" dirty="0">
                  <a:solidFill>
                    <a:srgbClr val="000000"/>
                  </a:solidFill>
                  <a:effectLst/>
                  <a:latin typeface="Gilroy"/>
                </a:rPr>
                <a:t>Permet de faire le mappage entre les ports à l’intérieur du conteneur et les ports qui leur correspondent à l’extérieur du conteneur, c’est-à-dire dans le système Docker.</a:t>
              </a:r>
              <a:endParaRPr kumimoji="0" lang="fr-FR" altLang="fr-FR" sz="1600" b="0" i="0" u="none" strike="noStrike" cap="none" normalizeH="0" baseline="0" dirty="0">
                <a:ln>
                  <a:noFill/>
                </a:ln>
                <a:solidFill>
                  <a:srgbClr val="434E52"/>
                </a:solidFill>
                <a:effectLst/>
                <a:latin typeface="+mj-lt"/>
              </a:endParaRPr>
            </a:p>
            <a:p>
              <a:pPr marL="285750" indent="-193675" eaLnBrk="0" fontAlgn="base" hangingPunct="0">
                <a:spcBef>
                  <a:spcPts val="1200"/>
                </a:spcBef>
                <a:spcAft>
                  <a:spcPct val="0"/>
                </a:spcAft>
                <a:buFont typeface="Arial" panose="020B0604020202020204" pitchFamily="34" charset="0"/>
                <a:buChar char="•"/>
              </a:pPr>
              <a:r>
                <a:rPr kumimoji="0" lang="fr-FR" altLang="fr-FR" sz="1600" b="1" i="0" u="none" strike="noStrike" cap="none" normalizeH="0" baseline="0" dirty="0">
                  <a:ln>
                    <a:noFill/>
                  </a:ln>
                  <a:solidFill>
                    <a:srgbClr val="000000"/>
                  </a:solidFill>
                  <a:effectLst/>
                  <a:latin typeface="+mj-lt"/>
                </a:rPr>
                <a:t>volumes</a:t>
              </a:r>
              <a:r>
                <a:rPr kumimoji="0" lang="fr-FR" altLang="fr-FR" sz="1600" b="0" i="0" u="none" strike="noStrike" cap="none" normalizeH="0" baseline="0" dirty="0">
                  <a:ln>
                    <a:noFill/>
                  </a:ln>
                  <a:solidFill>
                    <a:srgbClr val="000000"/>
                  </a:solidFill>
                  <a:effectLst/>
                  <a:latin typeface="+mj-lt"/>
                </a:rPr>
                <a:t> est la liste des volumes que l'on souhaite monter dans le conteneur. Cette propriété p</a:t>
              </a:r>
              <a:r>
                <a:rPr lang="fr-FR" sz="1600" b="0" i="0" dirty="0">
                  <a:solidFill>
                    <a:srgbClr val="000000"/>
                  </a:solidFill>
                  <a:effectLst/>
                  <a:latin typeface="Gilroy"/>
                </a:rPr>
                <a:t>ermet d’utiliser un répertoire virtuel qui ne se supprime pas lorsqu’un conteneur est supprimé. C’est l’une des manières utilisées pour persister les données d’un conteneur.</a:t>
              </a:r>
              <a:endParaRPr kumimoji="0" lang="fr-FR" altLang="fr-FR" sz="1600" b="0" i="0" u="none" strike="noStrike" cap="none" normalizeH="0" baseline="0" dirty="0">
                <a:ln>
                  <a:noFill/>
                </a:ln>
                <a:solidFill>
                  <a:srgbClr val="000000"/>
                </a:solidFill>
                <a:effectLst/>
                <a:latin typeface="+mj-lt"/>
              </a:endParaRPr>
            </a:p>
            <a:p>
              <a:pPr marL="285750" indent="-193675" eaLnBrk="0" fontAlgn="base" hangingPunct="0">
                <a:spcBef>
                  <a:spcPts val="1200"/>
                </a:spcBef>
                <a:spcAft>
                  <a:spcPct val="0"/>
                </a:spcAft>
                <a:buFont typeface="Arial" panose="020B0604020202020204" pitchFamily="34" charset="0"/>
                <a:buChar char="•"/>
              </a:pPr>
              <a:r>
                <a:rPr lang="fr-FR" altLang="fr-FR" sz="1600" b="1" dirty="0">
                  <a:solidFill>
                    <a:srgbClr val="000000"/>
                  </a:solidFill>
                  <a:latin typeface="+mj-lt"/>
                </a:rPr>
                <a:t>links</a:t>
              </a:r>
              <a:r>
                <a:rPr lang="fr-FR" altLang="fr-FR" sz="1600" dirty="0">
                  <a:solidFill>
                    <a:srgbClr val="000000"/>
                  </a:solidFill>
                  <a:latin typeface="+mj-lt"/>
                </a:rPr>
                <a:t>: permet de lier des conteneurs sur un réseau. Lorsque nous lions des conteneurs, Docker crée des variables d'environnement et ajoute des conteneurs à la liste des hôtes connus afin qu'ils puissent se découvrir.</a:t>
              </a:r>
            </a:p>
            <a:p>
              <a:pPr marL="285750" indent="-193675" eaLnBrk="0" fontAlgn="base" hangingPunct="0">
                <a:spcBef>
                  <a:spcPts val="1200"/>
                </a:spcBef>
                <a:spcAft>
                  <a:spcPct val="0"/>
                </a:spcAft>
                <a:buFont typeface="Arial" panose="020B0604020202020204" pitchFamily="34" charset="0"/>
                <a:buChar char="•"/>
              </a:pPr>
              <a:r>
                <a:rPr lang="fr-FR" sz="1600" b="1" i="0" dirty="0" err="1">
                  <a:solidFill>
                    <a:srgbClr val="000000"/>
                  </a:solidFill>
                  <a:effectLst/>
                  <a:latin typeface="Gilroy"/>
                </a:rPr>
                <a:t>depends_on</a:t>
              </a:r>
              <a:r>
                <a:rPr lang="fr-FR" sz="1600" b="1" i="0" dirty="0">
                  <a:solidFill>
                    <a:srgbClr val="000000"/>
                  </a:solidFill>
                  <a:effectLst/>
                  <a:latin typeface="Gilroy"/>
                </a:rPr>
                <a:t> :</a:t>
              </a:r>
              <a:r>
                <a:rPr lang="fr-FR" sz="1600" b="0" i="0" dirty="0">
                  <a:solidFill>
                    <a:srgbClr val="000000"/>
                  </a:solidFill>
                  <a:effectLst/>
                  <a:latin typeface="Gilroy"/>
                </a:rPr>
                <a:t> On y mentionne la liste des conteneurs dont un conteneur a besoin pour fonctionner. Le conteneur est démarré uniquement lorsque l’ensemble de ses dépendances le sont.</a:t>
              </a:r>
            </a:p>
            <a:p>
              <a:pPr marL="1200150" lvl="2" indent="-285750" eaLnBrk="0" fontAlgn="base" hangingPunct="0">
                <a:lnSpc>
                  <a:spcPct val="150000"/>
                </a:lnSpc>
                <a:spcBef>
                  <a:spcPct val="0"/>
                </a:spcBef>
                <a:spcAft>
                  <a:spcPct val="0"/>
                </a:spcAft>
                <a:buFont typeface="Arial" panose="020B0604020202020204" pitchFamily="34" charset="0"/>
                <a:buChar char="•"/>
              </a:pPr>
              <a:endParaRPr kumimoji="0" lang="fr-FR" altLang="fr-FR" sz="1600" b="0" i="0" u="none" strike="noStrike" cap="none" normalizeH="0" baseline="0" dirty="0">
                <a:ln>
                  <a:noFill/>
                </a:ln>
                <a:solidFill>
                  <a:srgbClr val="000000"/>
                </a:solidFill>
                <a:effectLst/>
                <a:latin typeface="+mj-lt"/>
              </a:endParaRPr>
            </a:p>
            <a:p>
              <a:pPr marL="93663">
                <a:buClr>
                  <a:schemeClr val="dk1"/>
                </a:buClr>
                <a:buSzPts val="1400"/>
              </a:pPr>
              <a:endParaRPr kumimoji="0" lang="fr-FR" altLang="fr-FR" sz="1600" b="0" i="0" u="none" strike="noStrike" cap="none" normalizeH="0" baseline="0" dirty="0">
                <a:ln>
                  <a:noFill/>
                </a:ln>
                <a:solidFill>
                  <a:schemeClr val="tx1"/>
                </a:solidFill>
                <a:effectLst/>
                <a:latin typeface="+mj-l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p:txBody>
        </p:sp>
        <p:sp>
          <p:nvSpPr>
            <p:cNvPr id="1573" name="Google Shape;1573;p127"/>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574" name="Google Shape;1574;p127"/>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575" name="Google Shape;1575;p127"/>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576" name="Google Shape;1576;p127"/>
          <p:cNvPicPr preferRelativeResize="0"/>
          <p:nvPr/>
        </p:nvPicPr>
        <p:blipFill rotWithShape="1">
          <a:blip r:embed="rId5">
            <a:alphaModFix/>
          </a:blip>
          <a:srcRect/>
          <a:stretch/>
        </p:blipFill>
        <p:spPr>
          <a:xfrm>
            <a:off x="9963911" y="344424"/>
            <a:ext cx="658368" cy="652272"/>
          </a:xfrm>
          <a:prstGeom prst="rect">
            <a:avLst/>
          </a:prstGeom>
          <a:noFill/>
          <a:ln>
            <a:noFill/>
          </a:ln>
        </p:spPr>
      </p:pic>
      <p:sp>
        <p:nvSpPr>
          <p:cNvPr id="1578" name="Google Shape;1578;p127"/>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229</a:t>
            </a:fld>
            <a:endParaRPr sz="1000" b="0" i="0" u="none" strike="noStrike" cap="none">
              <a:solidFill>
                <a:srgbClr val="000000"/>
              </a:solidFill>
              <a:latin typeface="Calibri"/>
              <a:ea typeface="Calibri"/>
              <a:cs typeface="Calibri"/>
              <a:sym typeface="Calibri"/>
            </a:endParaRPr>
          </a:p>
        </p:txBody>
      </p:sp>
      <p:sp>
        <p:nvSpPr>
          <p:cNvPr id="2" name="Google Shape;1535;p123">
            <a:extLst>
              <a:ext uri="{FF2B5EF4-FFF2-40B4-BE49-F238E27FC236}">
                <a16:creationId xmlns:a16="http://schemas.microsoft.com/office/drawing/2014/main" id="{2C014AD1-E162-51F8-829F-8544121F36C4}"/>
              </a:ext>
            </a:extLst>
          </p:cNvPr>
          <p:cNvSpPr txBox="1"/>
          <p:nvPr/>
        </p:nvSpPr>
        <p:spPr>
          <a:xfrm>
            <a:off x="142671" y="320390"/>
            <a:ext cx="515746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rgbClr val="548135"/>
                </a:solidFill>
                <a:latin typeface="Calibri"/>
                <a:ea typeface="Calibri"/>
                <a:cs typeface="Calibri"/>
                <a:sym typeface="Calibri"/>
              </a:rPr>
              <a:t>Prendre en main Docker</a:t>
            </a:r>
            <a:endParaRPr dirty="0"/>
          </a:p>
          <a:p>
            <a:pPr marL="0" marR="0" lvl="0" indent="0" algn="l" rtl="0">
              <a:spcBef>
                <a:spcPts val="0"/>
              </a:spcBef>
              <a:spcAft>
                <a:spcPts val="0"/>
              </a:spcAft>
              <a:buNone/>
            </a:pPr>
            <a:r>
              <a:rPr lang="fr-FR" sz="1800" i="1" dirty="0">
                <a:solidFill>
                  <a:srgbClr val="548135"/>
                </a:solidFill>
                <a:latin typeface="Calibri"/>
                <a:ea typeface="Calibri"/>
                <a:cs typeface="Calibri"/>
                <a:sym typeface="Calibri"/>
              </a:rPr>
              <a:t>5. Gestion de plusieurs images Docker avec docker-compose </a:t>
            </a:r>
          </a:p>
        </p:txBody>
      </p:sp>
    </p:spTree>
    <p:extLst>
      <p:ext uri="{BB962C8B-B14F-4D97-AF65-F5344CB8AC3E}">
        <p14:creationId xmlns:p14="http://schemas.microsoft.com/office/powerpoint/2010/main" val="1622370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p:cNvSpPr>
            <a:spLocks noGrp="1"/>
          </p:cNvSpPr>
          <p:nvPr>
            <p:ph type="body" sz="quarter" idx="10"/>
          </p:nvPr>
        </p:nvSpPr>
        <p:spPr>
          <a:xfrm>
            <a:off x="536736" y="1489231"/>
            <a:ext cx="11030975" cy="5242075"/>
          </a:xfrm>
        </p:spPr>
        <p:txBody>
          <a:bodyPr/>
          <a:lstStyle/>
          <a:p>
            <a:pPr algn="just"/>
            <a:r>
              <a:rPr lang="fr-FR" sz="1800" b="1" dirty="0">
                <a:solidFill>
                  <a:srgbClr val="007842"/>
                </a:solidFill>
              </a:rPr>
              <a:t>IaaS : Infrastructure as a Service</a:t>
            </a:r>
            <a:endParaRPr lang="fr-FR" sz="1800" dirty="0"/>
          </a:p>
          <a:p>
            <a:pPr algn="just"/>
            <a:r>
              <a:rPr lang="fr-FR" sz="1600" dirty="0"/>
              <a:t>L'IaaS est le modèle Cloud « as a Service » le plus flexible et libre, il apporte aux utilisateurs tous les avantages des ressources informatiques sur site, sans les actions et frais de gestion de l’infrastructure</a:t>
            </a:r>
          </a:p>
          <a:p>
            <a:pPr algn="just"/>
            <a:r>
              <a:rPr lang="fr-FR" sz="1600" dirty="0"/>
              <a:t>En effet, il facilite la mise à l'échelle, la mise à niveau et permet d'ajouter des ressources, par exemple le stockage dans le Cloud</a:t>
            </a:r>
          </a:p>
          <a:p>
            <a:pPr>
              <a:spcBef>
                <a:spcPts val="600"/>
              </a:spcBef>
            </a:pPr>
            <a:r>
              <a:rPr lang="fr-MA" sz="1800" u="sng" dirty="0">
                <a:solidFill>
                  <a:srgbClr val="007842"/>
                </a:solidFill>
                <a:latin typeface="+mj-lt"/>
                <a:ea typeface="+mj-ea"/>
                <a:cs typeface="+mj-cs"/>
              </a:rPr>
              <a:t>Exemples</a:t>
            </a:r>
            <a:endParaRPr lang="fr-MA" sz="2000" u="sng" dirty="0">
              <a:solidFill>
                <a:srgbClr val="007842"/>
              </a:solidFill>
              <a:latin typeface="+mj-lt"/>
              <a:ea typeface="+mj-ea"/>
              <a:cs typeface="+mj-cs"/>
            </a:endParaRPr>
          </a:p>
          <a:p>
            <a:pPr>
              <a:spcBef>
                <a:spcPts val="600"/>
              </a:spcBef>
            </a:pPr>
            <a:r>
              <a:rPr lang="fr-MA" sz="2000" dirty="0">
                <a:solidFill>
                  <a:srgbClr val="007842"/>
                </a:solidFill>
                <a:latin typeface="+mj-lt"/>
                <a:ea typeface="+mj-ea"/>
                <a:cs typeface="+mj-cs"/>
              </a:rPr>
              <a:t> </a:t>
            </a:r>
            <a:endParaRPr lang="fr-FR" sz="2000" dirty="0">
              <a:solidFill>
                <a:srgbClr val="007842"/>
              </a:solidFill>
              <a:latin typeface="+mj-lt"/>
              <a:ea typeface="+mj-ea"/>
              <a:cs typeface="+mj-cs"/>
            </a:endParaRPr>
          </a:p>
        </p:txBody>
      </p:sp>
      <p:sp>
        <p:nvSpPr>
          <p:cNvPr id="4" name="Titre 3"/>
          <p:cNvSpPr>
            <a:spLocks noGrp="1"/>
          </p:cNvSpPr>
          <p:nvPr>
            <p:ph type="title"/>
          </p:nvPr>
        </p:nvSpPr>
        <p:spPr/>
        <p:txBody>
          <a:bodyPr/>
          <a:lstStyle/>
          <a:p>
            <a:r>
              <a:rPr lang="fr-FR" dirty="0"/>
              <a:t>1. Définir le cloud </a:t>
            </a:r>
            <a:br>
              <a:rPr lang="fr-FR" dirty="0"/>
            </a:br>
            <a:r>
              <a:rPr lang="fr-FR" dirty="0"/>
              <a:t>Services du cloud (IAAS, PAAS, SAAS)</a:t>
            </a:r>
          </a:p>
        </p:txBody>
      </p:sp>
      <p:graphicFrame>
        <p:nvGraphicFramePr>
          <p:cNvPr id="2" name="Tableau 1"/>
          <p:cNvGraphicFramePr>
            <a:graphicFrameLocks noGrp="1"/>
          </p:cNvGraphicFramePr>
          <p:nvPr>
            <p:extLst>
              <p:ext uri="{D42A27DB-BD31-4B8C-83A1-F6EECF244321}">
                <p14:modId xmlns:p14="http://schemas.microsoft.com/office/powerpoint/2010/main" val="3976937503"/>
              </p:ext>
            </p:extLst>
          </p:nvPr>
        </p:nvGraphicFramePr>
        <p:xfrm>
          <a:off x="732008" y="3353947"/>
          <a:ext cx="10372995" cy="1726079"/>
        </p:xfrm>
        <a:graphic>
          <a:graphicData uri="http://schemas.openxmlformats.org/drawingml/2006/table">
            <a:tbl>
              <a:tblPr firstRow="1" bandRow="1">
                <a:tableStyleId>{93296810-A885-4BE3-A3E7-6D5BEEA58F35}</a:tableStyleId>
              </a:tblPr>
              <a:tblGrid>
                <a:gridCol w="2472063">
                  <a:extLst>
                    <a:ext uri="{9D8B030D-6E8A-4147-A177-3AD203B41FA5}">
                      <a16:colId xmlns:a16="http://schemas.microsoft.com/office/drawing/2014/main" val="20000"/>
                    </a:ext>
                  </a:extLst>
                </a:gridCol>
                <a:gridCol w="2472063">
                  <a:extLst>
                    <a:ext uri="{9D8B030D-6E8A-4147-A177-3AD203B41FA5}">
                      <a16:colId xmlns:a16="http://schemas.microsoft.com/office/drawing/2014/main" val="20001"/>
                    </a:ext>
                  </a:extLst>
                </a:gridCol>
                <a:gridCol w="2472063">
                  <a:extLst>
                    <a:ext uri="{9D8B030D-6E8A-4147-A177-3AD203B41FA5}">
                      <a16:colId xmlns:a16="http://schemas.microsoft.com/office/drawing/2014/main" val="20002"/>
                    </a:ext>
                  </a:extLst>
                </a:gridCol>
                <a:gridCol w="2956806">
                  <a:extLst>
                    <a:ext uri="{9D8B030D-6E8A-4147-A177-3AD203B41FA5}">
                      <a16:colId xmlns:a16="http://schemas.microsoft.com/office/drawing/2014/main" val="20003"/>
                    </a:ext>
                  </a:extLst>
                </a:gridCol>
              </a:tblGrid>
              <a:tr h="811679">
                <a:tc>
                  <a:txBody>
                    <a:bodyPr/>
                    <a:lstStyle/>
                    <a:p>
                      <a:r>
                        <a:rPr lang="fr-MA" dirty="0"/>
                        <a:t>Fournisseurs </a:t>
                      </a:r>
                      <a:endParaRPr lang="fr-FR" dirty="0"/>
                    </a:p>
                  </a:txBody>
                  <a:tcPr/>
                </a:tc>
                <a:tc>
                  <a:txBody>
                    <a:bodyPr/>
                    <a:lstStyle/>
                    <a:p>
                      <a:r>
                        <a:rPr lang="fr-MA" dirty="0"/>
                        <a:t>AWS</a:t>
                      </a:r>
                      <a:endParaRPr lang="fr-FR" dirty="0"/>
                    </a:p>
                  </a:txBody>
                  <a:tcPr/>
                </a:tc>
                <a:tc>
                  <a:txBody>
                    <a:bodyPr/>
                    <a:lstStyle/>
                    <a:p>
                      <a:r>
                        <a:rPr lang="fr-MA" dirty="0"/>
                        <a:t>Google Cloud</a:t>
                      </a:r>
                      <a:endParaRPr lang="fr-FR" dirty="0"/>
                    </a:p>
                  </a:txBody>
                  <a:tcPr/>
                </a:tc>
                <a:tc>
                  <a:txBody>
                    <a:bodyPr/>
                    <a:lstStyle/>
                    <a:p>
                      <a:r>
                        <a:rPr lang="fr-MA" dirty="0"/>
                        <a:t>Azure</a:t>
                      </a:r>
                      <a:endParaRPr lang="fr-FR" dirty="0"/>
                    </a:p>
                  </a:txBody>
                  <a:tcPr/>
                </a:tc>
                <a:extLst>
                  <a:ext uri="{0D108BD9-81ED-4DB2-BD59-A6C34878D82A}">
                    <a16:rowId xmlns:a16="http://schemas.microsoft.com/office/drawing/2014/main" val="10000"/>
                  </a:ext>
                </a:extLst>
              </a:tr>
              <a:tr h="370840">
                <a:tc>
                  <a:txBody>
                    <a:bodyPr/>
                    <a:lstStyle/>
                    <a:p>
                      <a:r>
                        <a:rPr lang="fr-MA" dirty="0" err="1"/>
                        <a:t>IaaS</a:t>
                      </a:r>
                      <a:r>
                        <a:rPr lang="fr-MA" baseline="0" dirty="0"/>
                        <a:t> Services </a:t>
                      </a:r>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u="none" strike="noStrike" kern="1200" baseline="0" dirty="0" err="1"/>
                        <a:t>Elastic</a:t>
                      </a:r>
                      <a:r>
                        <a:rPr lang="fr-FR" sz="1800" u="none" strike="noStrike" kern="1200" baseline="0" dirty="0"/>
                        <a:t> </a:t>
                      </a:r>
                      <a:r>
                        <a:rPr lang="fr-FR" sz="1800" u="none" strike="noStrike" kern="1200" baseline="0" dirty="0" err="1"/>
                        <a:t>ComputeCloud</a:t>
                      </a:r>
                      <a:r>
                        <a:rPr lang="fr-FR" sz="1800" u="none" strike="noStrike" kern="1200" baseline="0" dirty="0"/>
                        <a:t> (EC2)	</a:t>
                      </a:r>
                    </a:p>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u="none" strike="noStrike" kern="1200" baseline="0" dirty="0" err="1"/>
                        <a:t>Compute</a:t>
                      </a:r>
                      <a:r>
                        <a:rPr lang="fr-FR" sz="1800" u="none" strike="noStrike" kern="1200" baseline="0" dirty="0"/>
                        <a:t> Engine 	</a:t>
                      </a:r>
                    </a:p>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u="none" strike="noStrike" kern="1200" baseline="0" dirty="0"/>
                        <a:t>Virtual Machine 	</a:t>
                      </a:r>
                    </a:p>
                    <a:p>
                      <a:endParaRPr lang="fr-FR" dirty="0"/>
                    </a:p>
                  </a:txBody>
                  <a:tcPr/>
                </a:tc>
                <a:extLst>
                  <a:ext uri="{0D108BD9-81ED-4DB2-BD59-A6C34878D82A}">
                    <a16:rowId xmlns:a16="http://schemas.microsoft.com/office/drawing/2014/main" val="10001"/>
                  </a:ext>
                </a:extLst>
              </a:tr>
            </a:tbl>
          </a:graphicData>
        </a:graphic>
      </p:graphicFrame>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959" y="3464117"/>
            <a:ext cx="887221" cy="46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014" y="3448209"/>
            <a:ext cx="850853" cy="44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0005" y="3464117"/>
            <a:ext cx="832484" cy="47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752032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pic>
        <p:nvPicPr>
          <p:cNvPr id="1570" name="Google Shape;1570;p127"/>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571" name="Google Shape;1571;p127"/>
          <p:cNvGrpSpPr/>
          <p:nvPr/>
        </p:nvGrpSpPr>
        <p:grpSpPr>
          <a:xfrm>
            <a:off x="116234" y="1430218"/>
            <a:ext cx="12070636" cy="5154295"/>
            <a:chOff x="0" y="1464563"/>
            <a:chExt cx="11657457" cy="5154295"/>
          </a:xfrm>
        </p:grpSpPr>
        <p:sp>
          <p:nvSpPr>
            <p:cNvPr id="1572" name="Google Shape;1572;p127"/>
            <p:cNvSpPr/>
            <p:nvPr/>
          </p:nvSpPr>
          <p:spPr>
            <a:xfrm>
              <a:off x="536575"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93663">
                <a:buClr>
                  <a:schemeClr val="dk1"/>
                </a:buClr>
                <a:buSzPts val="1400"/>
              </a:pPr>
              <a:r>
                <a:rPr kumimoji="0" lang="fr-FR" altLang="fr-FR" sz="1600" b="0" i="0" u="sng" strike="noStrike" cap="none" normalizeH="0" baseline="0" dirty="0">
                  <a:ln>
                    <a:noFill/>
                  </a:ln>
                  <a:solidFill>
                    <a:srgbClr val="007842"/>
                  </a:solidFill>
                  <a:effectLst/>
                </a:rPr>
                <a:t>Exemple</a:t>
              </a:r>
              <a:r>
                <a:rPr kumimoji="0" lang="fr-FR" altLang="fr-FR" sz="1600" b="0" i="0" u="none" strike="noStrike" cap="none" normalizeH="0" baseline="0" dirty="0">
                  <a:ln>
                    <a:noFill/>
                  </a:ln>
                  <a:solidFill>
                    <a:srgbClr val="000000"/>
                  </a:solidFill>
                  <a:effectLst/>
                </a:rPr>
                <a:t>:</a:t>
              </a:r>
            </a:p>
            <a:p>
              <a:pPr marL="93663">
                <a:buClr>
                  <a:schemeClr val="dk1"/>
                </a:buClr>
                <a:buSzPts val="1400"/>
              </a:pPr>
              <a:r>
                <a:rPr kumimoji="0" lang="fr-FR" altLang="fr-FR" sz="1600" b="0" i="0" u="none" strike="noStrike" cap="none" normalizeH="0" baseline="0" dirty="0">
                  <a:ln>
                    <a:noFill/>
                  </a:ln>
                  <a:solidFill>
                    <a:srgbClr val="000000"/>
                  </a:solidFill>
                  <a:effectLst/>
                </a:rPr>
                <a:t>Retournons à notre exemple de cours où on gérait trois services: </a:t>
              </a:r>
              <a:r>
                <a:rPr kumimoji="0" lang="fr-FR" altLang="fr-FR" sz="1600" b="1" i="1" u="none" strike="noStrike" cap="none" normalizeH="0" baseline="0" dirty="0">
                  <a:ln>
                    <a:noFill/>
                  </a:ln>
                  <a:solidFill>
                    <a:srgbClr val="000000"/>
                  </a:solidFill>
                  <a:effectLst/>
                </a:rPr>
                <a:t>authentification</a:t>
              </a:r>
              <a:r>
                <a:rPr kumimoji="0" lang="fr-FR" altLang="fr-FR" sz="1600" b="0" i="0" u="none" strike="noStrike" cap="none" normalizeH="0" baseline="0" dirty="0">
                  <a:ln>
                    <a:noFill/>
                  </a:ln>
                  <a:solidFill>
                    <a:srgbClr val="000000"/>
                  </a:solidFill>
                  <a:effectLst/>
                </a:rPr>
                <a:t>, </a:t>
              </a:r>
              <a:r>
                <a:rPr kumimoji="0" lang="fr-FR" altLang="fr-FR" sz="1600" b="1" i="1" u="none" strike="noStrike" cap="none" normalizeH="0" baseline="0" dirty="0">
                  <a:ln>
                    <a:noFill/>
                  </a:ln>
                  <a:solidFill>
                    <a:srgbClr val="000000"/>
                  </a:solidFill>
                  <a:effectLst/>
                </a:rPr>
                <a:t>produit</a:t>
              </a:r>
              <a:r>
                <a:rPr kumimoji="0" lang="fr-FR" altLang="fr-FR" sz="1600" b="0" i="0" u="none" strike="noStrike" cap="none" normalizeH="0" baseline="0" dirty="0">
                  <a:ln>
                    <a:noFill/>
                  </a:ln>
                  <a:solidFill>
                    <a:srgbClr val="000000"/>
                  </a:solidFill>
                  <a:effectLst/>
                </a:rPr>
                <a:t> et </a:t>
              </a:r>
              <a:r>
                <a:rPr kumimoji="0" lang="fr-FR" altLang="fr-FR" sz="1600" b="1" i="1" u="none" strike="noStrike" cap="none" normalizeH="0" baseline="0" dirty="0">
                  <a:ln>
                    <a:noFill/>
                  </a:ln>
                  <a:solidFill>
                    <a:srgbClr val="000000"/>
                  </a:solidFill>
                  <a:effectLst/>
                </a:rPr>
                <a:t>commande</a:t>
              </a:r>
              <a:r>
                <a:rPr kumimoji="0" lang="fr-FR" altLang="fr-FR" sz="1600" b="0" i="0" u="none" strike="noStrike" cap="none" normalizeH="0" baseline="0" dirty="0">
                  <a:ln>
                    <a:noFill/>
                  </a:ln>
                  <a:solidFill>
                    <a:srgbClr val="000000"/>
                  </a:solidFill>
                  <a:effectLst/>
                </a:rPr>
                <a:t>.</a:t>
              </a:r>
            </a:p>
            <a:p>
              <a:pPr marL="93663">
                <a:buClr>
                  <a:schemeClr val="dk1"/>
                </a:buClr>
                <a:buSzPts val="1400"/>
              </a:pPr>
              <a:r>
                <a:rPr lang="fr-FR" altLang="fr-FR" sz="1600" dirty="0">
                  <a:solidFill>
                    <a:srgbClr val="000000"/>
                  </a:solidFill>
                </a:rPr>
                <a:t>Chaque service aura son propre fichier </a:t>
              </a:r>
              <a:r>
                <a:rPr lang="fr-FR" altLang="fr-FR" sz="1600" dirty="0" err="1">
                  <a:solidFill>
                    <a:srgbClr val="000000"/>
                  </a:solidFill>
                </a:rPr>
                <a:t>dockerfile</a:t>
              </a:r>
              <a:r>
                <a:rPr lang="fr-FR" altLang="fr-FR" sz="1600" dirty="0">
                  <a:solidFill>
                    <a:srgbClr val="000000"/>
                  </a:solidFill>
                </a:rPr>
                <a:t> où on indiquera les instructions à suivre pour créer l’image docker correspondante.</a:t>
              </a:r>
            </a:p>
            <a:p>
              <a:pPr marL="93663">
                <a:buClr>
                  <a:schemeClr val="dk1"/>
                </a:buClr>
                <a:buSzPts val="1400"/>
              </a:pPr>
              <a:r>
                <a:rPr kumimoji="0" lang="fr-FR" altLang="fr-FR" sz="1600" b="0" i="0" u="none" strike="noStrike" cap="none" normalizeH="0" baseline="0" dirty="0">
                  <a:ln>
                    <a:noFill/>
                  </a:ln>
                  <a:solidFill>
                    <a:srgbClr val="000000"/>
                  </a:solidFill>
                  <a:effectLst/>
                </a:rPr>
                <a:t>En plus des trois conteneurs « service », on ajoutera un quatrième qui servira à conteneuriser </a:t>
              </a:r>
              <a:r>
                <a:rPr lang="fr-FR" altLang="fr-FR" sz="1600" dirty="0">
                  <a:solidFill>
                    <a:srgbClr val="000000"/>
                  </a:solidFill>
                </a:rPr>
                <a:t>le SGBD </a:t>
              </a:r>
              <a:r>
                <a:rPr kumimoji="0" lang="fr-FR" altLang="fr-FR" sz="1600" b="0" i="0" u="none" strike="noStrike" cap="none" normalizeH="0" baseline="0" dirty="0" err="1">
                  <a:ln>
                    <a:noFill/>
                  </a:ln>
                  <a:solidFill>
                    <a:srgbClr val="000000"/>
                  </a:solidFill>
                  <a:effectLst/>
                </a:rPr>
                <a:t>mongoDB</a:t>
              </a:r>
              <a:r>
                <a:rPr kumimoji="0" lang="fr-FR" altLang="fr-FR" sz="1600" b="0" i="0" u="none" strike="noStrike" cap="none" normalizeH="0" baseline="0" dirty="0">
                  <a:ln>
                    <a:noFill/>
                  </a:ln>
                  <a:solidFill>
                    <a:srgbClr val="000000"/>
                  </a:solidFill>
                  <a:effectLst/>
                </a:rPr>
                <a:t>.</a:t>
              </a: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p:txBody>
        </p:sp>
        <p:sp>
          <p:nvSpPr>
            <p:cNvPr id="1573" name="Google Shape;1573;p127"/>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574" name="Google Shape;1574;p127"/>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575" name="Google Shape;1575;p127"/>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576" name="Google Shape;1576;p127"/>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578" name="Google Shape;1578;p127"/>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230</a:t>
            </a:fld>
            <a:endParaRPr sz="1000" b="0" i="0" u="none" strike="noStrike" cap="none">
              <a:solidFill>
                <a:srgbClr val="000000"/>
              </a:solidFill>
              <a:latin typeface="Calibri"/>
              <a:ea typeface="Calibri"/>
              <a:cs typeface="Calibri"/>
              <a:sym typeface="Calibri"/>
            </a:endParaRPr>
          </a:p>
        </p:txBody>
      </p:sp>
      <p:sp>
        <p:nvSpPr>
          <p:cNvPr id="2" name="Google Shape;1535;p123">
            <a:extLst>
              <a:ext uri="{FF2B5EF4-FFF2-40B4-BE49-F238E27FC236}">
                <a16:creationId xmlns:a16="http://schemas.microsoft.com/office/drawing/2014/main" id="{2C014AD1-E162-51F8-829F-8544121F36C4}"/>
              </a:ext>
            </a:extLst>
          </p:cNvPr>
          <p:cNvSpPr txBox="1"/>
          <p:nvPr/>
        </p:nvSpPr>
        <p:spPr>
          <a:xfrm>
            <a:off x="142671" y="320390"/>
            <a:ext cx="515746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rgbClr val="548135"/>
                </a:solidFill>
                <a:latin typeface="Calibri"/>
                <a:ea typeface="Calibri"/>
                <a:cs typeface="Calibri"/>
                <a:sym typeface="Calibri"/>
              </a:rPr>
              <a:t>Prendre en main Docker</a:t>
            </a:r>
            <a:endParaRPr dirty="0"/>
          </a:p>
          <a:p>
            <a:pPr marL="0" marR="0" lvl="0" indent="0" algn="l" rtl="0">
              <a:spcBef>
                <a:spcPts val="0"/>
              </a:spcBef>
              <a:spcAft>
                <a:spcPts val="0"/>
              </a:spcAft>
              <a:buNone/>
            </a:pPr>
            <a:r>
              <a:rPr lang="fr-FR" sz="1800" i="1" dirty="0">
                <a:solidFill>
                  <a:srgbClr val="548135"/>
                </a:solidFill>
                <a:latin typeface="Calibri"/>
                <a:ea typeface="Calibri"/>
                <a:cs typeface="Calibri"/>
                <a:sym typeface="Calibri"/>
              </a:rPr>
              <a:t>5. Gestion de plusieurs images Docker avec docker-compose </a:t>
            </a:r>
          </a:p>
        </p:txBody>
      </p:sp>
      <p:grpSp>
        <p:nvGrpSpPr>
          <p:cNvPr id="11" name="Groupe 10">
            <a:extLst>
              <a:ext uri="{FF2B5EF4-FFF2-40B4-BE49-F238E27FC236}">
                <a16:creationId xmlns:a16="http://schemas.microsoft.com/office/drawing/2014/main" id="{34CD7BC0-D4D6-5B72-2B29-BBD7AE787625}"/>
              </a:ext>
            </a:extLst>
          </p:cNvPr>
          <p:cNvGrpSpPr/>
          <p:nvPr/>
        </p:nvGrpSpPr>
        <p:grpSpPr>
          <a:xfrm>
            <a:off x="1039182" y="2600735"/>
            <a:ext cx="2521493" cy="1988759"/>
            <a:chOff x="1309361" y="2766120"/>
            <a:chExt cx="2925037" cy="2174435"/>
          </a:xfrm>
        </p:grpSpPr>
        <p:sp>
          <p:nvSpPr>
            <p:cNvPr id="10" name="Rectangle : coins arrondis 9">
              <a:extLst>
                <a:ext uri="{FF2B5EF4-FFF2-40B4-BE49-F238E27FC236}">
                  <a16:creationId xmlns:a16="http://schemas.microsoft.com/office/drawing/2014/main" id="{105FB4CE-EAB3-4DA1-FD42-B34046D83BFC}"/>
                </a:ext>
              </a:extLst>
            </p:cNvPr>
            <p:cNvSpPr/>
            <p:nvPr/>
          </p:nvSpPr>
          <p:spPr>
            <a:xfrm>
              <a:off x="1309361" y="2766120"/>
              <a:ext cx="2646622" cy="190223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3" name="Rectangle 2">
              <a:extLst>
                <a:ext uri="{FF2B5EF4-FFF2-40B4-BE49-F238E27FC236}">
                  <a16:creationId xmlns:a16="http://schemas.microsoft.com/office/drawing/2014/main" id="{805964C0-6ED0-11D8-0840-D952ACB83CA6}"/>
                </a:ext>
              </a:extLst>
            </p:cNvPr>
            <p:cNvSpPr/>
            <p:nvPr/>
          </p:nvSpPr>
          <p:spPr>
            <a:xfrm>
              <a:off x="1801549" y="3173683"/>
              <a:ext cx="1646169" cy="62643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200" dirty="0"/>
                <a:t>authentification - service</a:t>
              </a:r>
            </a:p>
          </p:txBody>
        </p:sp>
        <p:sp>
          <p:nvSpPr>
            <p:cNvPr id="6" name="Parchemin : vertical 5">
              <a:extLst>
                <a:ext uri="{FF2B5EF4-FFF2-40B4-BE49-F238E27FC236}">
                  <a16:creationId xmlns:a16="http://schemas.microsoft.com/office/drawing/2014/main" id="{990E8EA6-0948-648A-99ED-88BFF9CEEBAB}"/>
                </a:ext>
              </a:extLst>
            </p:cNvPr>
            <p:cNvSpPr/>
            <p:nvPr/>
          </p:nvSpPr>
          <p:spPr>
            <a:xfrm>
              <a:off x="1523134" y="3672511"/>
              <a:ext cx="1167176" cy="470877"/>
            </a:xfrm>
            <a:prstGeom prst="verticalScroll">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1200" dirty="0" err="1"/>
                <a:t>dockerfile</a:t>
              </a:r>
              <a:endParaRPr lang="fr-FR" sz="1200" dirty="0"/>
            </a:p>
          </p:txBody>
        </p:sp>
        <p:pic>
          <p:nvPicPr>
            <p:cNvPr id="5122" name="Picture 2" descr="Découvrez ce qu'est Docker - Optimisez votre déploiement en créant des  conteneurs avec Docker - OpenClassrooms">
              <a:extLst>
                <a:ext uri="{FF2B5EF4-FFF2-40B4-BE49-F238E27FC236}">
                  <a16:creationId xmlns:a16="http://schemas.microsoft.com/office/drawing/2014/main" id="{D1211CAB-9E99-DB4F-680A-F84628B18C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6224" y="4074127"/>
              <a:ext cx="1208174" cy="8664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e 11">
            <a:extLst>
              <a:ext uri="{FF2B5EF4-FFF2-40B4-BE49-F238E27FC236}">
                <a16:creationId xmlns:a16="http://schemas.microsoft.com/office/drawing/2014/main" id="{8036C80A-F2E9-65E3-5B39-F8D91D5CD5F3}"/>
              </a:ext>
            </a:extLst>
          </p:cNvPr>
          <p:cNvGrpSpPr/>
          <p:nvPr/>
        </p:nvGrpSpPr>
        <p:grpSpPr>
          <a:xfrm>
            <a:off x="3700880" y="2600735"/>
            <a:ext cx="2521493" cy="1988759"/>
            <a:chOff x="1309361" y="2766120"/>
            <a:chExt cx="2925037" cy="2174435"/>
          </a:xfrm>
        </p:grpSpPr>
        <p:sp>
          <p:nvSpPr>
            <p:cNvPr id="13" name="Rectangle : coins arrondis 12">
              <a:extLst>
                <a:ext uri="{FF2B5EF4-FFF2-40B4-BE49-F238E27FC236}">
                  <a16:creationId xmlns:a16="http://schemas.microsoft.com/office/drawing/2014/main" id="{27D58222-7B9C-4161-83E3-454C56EA7AD4}"/>
                </a:ext>
              </a:extLst>
            </p:cNvPr>
            <p:cNvSpPr/>
            <p:nvPr/>
          </p:nvSpPr>
          <p:spPr>
            <a:xfrm>
              <a:off x="1309361" y="2766120"/>
              <a:ext cx="2646622" cy="190223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14" name="Rectangle 13">
              <a:extLst>
                <a:ext uri="{FF2B5EF4-FFF2-40B4-BE49-F238E27FC236}">
                  <a16:creationId xmlns:a16="http://schemas.microsoft.com/office/drawing/2014/main" id="{15F1E73C-0980-141F-27B5-AD8ABD80DA75}"/>
                </a:ext>
              </a:extLst>
            </p:cNvPr>
            <p:cNvSpPr/>
            <p:nvPr/>
          </p:nvSpPr>
          <p:spPr>
            <a:xfrm>
              <a:off x="1801549" y="3173683"/>
              <a:ext cx="1646169" cy="62643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200" dirty="0"/>
                <a:t>produit- service</a:t>
              </a:r>
            </a:p>
          </p:txBody>
        </p:sp>
        <p:sp>
          <p:nvSpPr>
            <p:cNvPr id="15" name="Parchemin : vertical 14">
              <a:extLst>
                <a:ext uri="{FF2B5EF4-FFF2-40B4-BE49-F238E27FC236}">
                  <a16:creationId xmlns:a16="http://schemas.microsoft.com/office/drawing/2014/main" id="{32CCBB2D-4108-F532-7160-AFE1D0AF9FD6}"/>
                </a:ext>
              </a:extLst>
            </p:cNvPr>
            <p:cNvSpPr/>
            <p:nvPr/>
          </p:nvSpPr>
          <p:spPr>
            <a:xfrm>
              <a:off x="1523134" y="3672511"/>
              <a:ext cx="1167176" cy="470877"/>
            </a:xfrm>
            <a:prstGeom prst="verticalScroll">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1200" dirty="0" err="1"/>
                <a:t>dockerfile</a:t>
              </a:r>
              <a:endParaRPr lang="fr-FR" sz="1200" dirty="0"/>
            </a:p>
          </p:txBody>
        </p:sp>
        <p:pic>
          <p:nvPicPr>
            <p:cNvPr id="16" name="Picture 2" descr="Découvrez ce qu'est Docker - Optimisez votre déploiement en créant des  conteneurs avec Docker - OpenClassrooms">
              <a:extLst>
                <a:ext uri="{FF2B5EF4-FFF2-40B4-BE49-F238E27FC236}">
                  <a16:creationId xmlns:a16="http://schemas.microsoft.com/office/drawing/2014/main" id="{FB7CE75D-D1C4-8CE3-39A3-C7C71F0EB6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6224" y="4074127"/>
              <a:ext cx="1208174" cy="8664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e 16">
            <a:extLst>
              <a:ext uri="{FF2B5EF4-FFF2-40B4-BE49-F238E27FC236}">
                <a16:creationId xmlns:a16="http://schemas.microsoft.com/office/drawing/2014/main" id="{88F7BECB-1539-34FF-4DA8-A634C5FB4E71}"/>
              </a:ext>
            </a:extLst>
          </p:cNvPr>
          <p:cNvGrpSpPr/>
          <p:nvPr/>
        </p:nvGrpSpPr>
        <p:grpSpPr>
          <a:xfrm>
            <a:off x="6456577" y="2587749"/>
            <a:ext cx="2521493" cy="1988759"/>
            <a:chOff x="1309361" y="2766120"/>
            <a:chExt cx="2925037" cy="2174435"/>
          </a:xfrm>
        </p:grpSpPr>
        <p:sp>
          <p:nvSpPr>
            <p:cNvPr id="18" name="Rectangle : coins arrondis 17">
              <a:extLst>
                <a:ext uri="{FF2B5EF4-FFF2-40B4-BE49-F238E27FC236}">
                  <a16:creationId xmlns:a16="http://schemas.microsoft.com/office/drawing/2014/main" id="{63981D57-BBFA-8170-7740-0A76A5A8EA74}"/>
                </a:ext>
              </a:extLst>
            </p:cNvPr>
            <p:cNvSpPr/>
            <p:nvPr/>
          </p:nvSpPr>
          <p:spPr>
            <a:xfrm>
              <a:off x="1309361" y="2766120"/>
              <a:ext cx="2646622" cy="190223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19" name="Rectangle 18">
              <a:extLst>
                <a:ext uri="{FF2B5EF4-FFF2-40B4-BE49-F238E27FC236}">
                  <a16:creationId xmlns:a16="http://schemas.microsoft.com/office/drawing/2014/main" id="{28D33618-0DCC-BC40-A039-FA08AA58E5F5}"/>
                </a:ext>
              </a:extLst>
            </p:cNvPr>
            <p:cNvSpPr/>
            <p:nvPr/>
          </p:nvSpPr>
          <p:spPr>
            <a:xfrm>
              <a:off x="1801549" y="3173683"/>
              <a:ext cx="1739900" cy="62643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200" dirty="0"/>
                <a:t>commande - service</a:t>
              </a:r>
            </a:p>
          </p:txBody>
        </p:sp>
        <p:sp>
          <p:nvSpPr>
            <p:cNvPr id="20" name="Parchemin : vertical 19">
              <a:extLst>
                <a:ext uri="{FF2B5EF4-FFF2-40B4-BE49-F238E27FC236}">
                  <a16:creationId xmlns:a16="http://schemas.microsoft.com/office/drawing/2014/main" id="{7CE69A78-0733-4A8E-FD4B-5DF2B0D5A9EB}"/>
                </a:ext>
              </a:extLst>
            </p:cNvPr>
            <p:cNvSpPr/>
            <p:nvPr/>
          </p:nvSpPr>
          <p:spPr>
            <a:xfrm>
              <a:off x="1523134" y="3672511"/>
              <a:ext cx="1167176" cy="470877"/>
            </a:xfrm>
            <a:prstGeom prst="verticalScroll">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1200" dirty="0" err="1"/>
                <a:t>dockerfile</a:t>
              </a:r>
              <a:endParaRPr lang="fr-FR" sz="1200" dirty="0"/>
            </a:p>
          </p:txBody>
        </p:sp>
        <p:pic>
          <p:nvPicPr>
            <p:cNvPr id="21" name="Picture 2" descr="Découvrez ce qu'est Docker - Optimisez votre déploiement en créant des  conteneurs avec Docker - OpenClassrooms">
              <a:extLst>
                <a:ext uri="{FF2B5EF4-FFF2-40B4-BE49-F238E27FC236}">
                  <a16:creationId xmlns:a16="http://schemas.microsoft.com/office/drawing/2014/main" id="{E67C5041-4893-FE69-B0C7-CFF184D55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6224" y="4074127"/>
              <a:ext cx="1208174" cy="8664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e 21">
            <a:extLst>
              <a:ext uri="{FF2B5EF4-FFF2-40B4-BE49-F238E27FC236}">
                <a16:creationId xmlns:a16="http://schemas.microsoft.com/office/drawing/2014/main" id="{6F7545E3-89B4-2769-314C-0761C97FBD80}"/>
              </a:ext>
            </a:extLst>
          </p:cNvPr>
          <p:cNvGrpSpPr/>
          <p:nvPr/>
        </p:nvGrpSpPr>
        <p:grpSpPr>
          <a:xfrm>
            <a:off x="9183768" y="2587749"/>
            <a:ext cx="2521493" cy="1988759"/>
            <a:chOff x="1309361" y="2766120"/>
            <a:chExt cx="2925037" cy="2174435"/>
          </a:xfrm>
        </p:grpSpPr>
        <p:sp>
          <p:nvSpPr>
            <p:cNvPr id="23" name="Rectangle : coins arrondis 22">
              <a:extLst>
                <a:ext uri="{FF2B5EF4-FFF2-40B4-BE49-F238E27FC236}">
                  <a16:creationId xmlns:a16="http://schemas.microsoft.com/office/drawing/2014/main" id="{2255494A-BBA9-BA87-E435-6F05DF31BBA6}"/>
                </a:ext>
              </a:extLst>
            </p:cNvPr>
            <p:cNvSpPr/>
            <p:nvPr/>
          </p:nvSpPr>
          <p:spPr>
            <a:xfrm>
              <a:off x="1309361" y="2766120"/>
              <a:ext cx="2646622" cy="190223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pic>
          <p:nvPicPr>
            <p:cNvPr id="26" name="Picture 2" descr="Découvrez ce qu'est Docker - Optimisez votre déploiement en créant des  conteneurs avec Docker - OpenClassrooms">
              <a:extLst>
                <a:ext uri="{FF2B5EF4-FFF2-40B4-BE49-F238E27FC236}">
                  <a16:creationId xmlns:a16="http://schemas.microsoft.com/office/drawing/2014/main" id="{67BEC603-9FAC-1395-64A8-B3D97E3BFF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6224" y="4074127"/>
              <a:ext cx="1208174" cy="866428"/>
            </a:xfrm>
            <a:prstGeom prst="rect">
              <a:avLst/>
            </a:prstGeom>
            <a:noFill/>
            <a:extLst>
              <a:ext uri="{909E8E84-426E-40DD-AFC4-6F175D3DCCD1}">
                <a14:hiddenFill xmlns:a14="http://schemas.microsoft.com/office/drawing/2010/main">
                  <a:solidFill>
                    <a:srgbClr val="FFFFFF"/>
                  </a:solidFill>
                </a14:hiddenFill>
              </a:ext>
            </a:extLst>
          </p:spPr>
        </p:pic>
      </p:grpSp>
      <p:pic>
        <p:nvPicPr>
          <p:cNvPr id="5124" name="Picture 4">
            <a:extLst>
              <a:ext uri="{FF2B5EF4-FFF2-40B4-BE49-F238E27FC236}">
                <a16:creationId xmlns:a16="http://schemas.microsoft.com/office/drawing/2014/main" id="{5A0B299A-7480-ED74-D5AD-EEC09C1A99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4771" y="3152622"/>
            <a:ext cx="1879978" cy="50364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écouvrez et installez Docker Compose - Optimisez votre déploiement en  créant des conteneurs avec Docker - OpenClassrooms">
            <a:extLst>
              <a:ext uri="{FF2B5EF4-FFF2-40B4-BE49-F238E27FC236}">
                <a16:creationId xmlns:a16="http://schemas.microsoft.com/office/drawing/2014/main" id="{D8030C6B-A538-691F-C03E-0DF4EF0E0B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8599" y="5174758"/>
            <a:ext cx="2491317" cy="1435394"/>
          </a:xfrm>
          <a:prstGeom prst="rect">
            <a:avLst/>
          </a:prstGeom>
          <a:noFill/>
          <a:extLst>
            <a:ext uri="{909E8E84-426E-40DD-AFC4-6F175D3DCCD1}">
              <a14:hiddenFill xmlns:a14="http://schemas.microsoft.com/office/drawing/2010/main">
                <a:solidFill>
                  <a:srgbClr val="FFFFFF"/>
                </a:solidFill>
              </a14:hiddenFill>
            </a:ext>
          </a:extLst>
        </p:spPr>
      </p:pic>
      <p:sp>
        <p:nvSpPr>
          <p:cNvPr id="27" name="Accolade fermante 26">
            <a:extLst>
              <a:ext uri="{FF2B5EF4-FFF2-40B4-BE49-F238E27FC236}">
                <a16:creationId xmlns:a16="http://schemas.microsoft.com/office/drawing/2014/main" id="{A9A60F0F-E4F3-4DDF-53A4-F1B7E0D87D5F}"/>
              </a:ext>
            </a:extLst>
          </p:cNvPr>
          <p:cNvSpPr/>
          <p:nvPr/>
        </p:nvSpPr>
        <p:spPr>
          <a:xfrm rot="5400000">
            <a:off x="5924056" y="-377084"/>
            <a:ext cx="948379" cy="10718126"/>
          </a:xfrm>
          <a:prstGeom prst="rightBrace">
            <a:avLst>
              <a:gd name="adj1" fmla="val 38686"/>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60024790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pic>
        <p:nvPicPr>
          <p:cNvPr id="1570" name="Google Shape;1570;p127"/>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571" name="Google Shape;1571;p127"/>
          <p:cNvGrpSpPr/>
          <p:nvPr/>
        </p:nvGrpSpPr>
        <p:grpSpPr>
          <a:xfrm>
            <a:off x="116234" y="1393148"/>
            <a:ext cx="12070636" cy="5154295"/>
            <a:chOff x="0" y="1464563"/>
            <a:chExt cx="11657457" cy="5154295"/>
          </a:xfrm>
        </p:grpSpPr>
        <p:sp>
          <p:nvSpPr>
            <p:cNvPr id="1572" name="Google Shape;1572;p127"/>
            <p:cNvSpPr/>
            <p:nvPr/>
          </p:nvSpPr>
          <p:spPr>
            <a:xfrm>
              <a:off x="536575"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93663">
                <a:buClr>
                  <a:schemeClr val="dk1"/>
                </a:buClr>
                <a:buSzPts val="1400"/>
              </a:pPr>
              <a:r>
                <a:rPr kumimoji="0" lang="fr-FR" altLang="fr-FR" sz="1600" b="0" i="0" u="sng" strike="noStrike" cap="none" normalizeH="0" baseline="0" dirty="0">
                  <a:ln>
                    <a:noFill/>
                  </a:ln>
                  <a:solidFill>
                    <a:srgbClr val="007842"/>
                  </a:solidFill>
                  <a:effectLst/>
                </a:rPr>
                <a:t>Exemple</a:t>
              </a:r>
              <a:r>
                <a:rPr kumimoji="0" lang="fr-FR" altLang="fr-FR" sz="1600" b="0" i="0" u="none" strike="noStrike" cap="none" normalizeH="0" baseline="0" dirty="0">
                  <a:ln>
                    <a:noFill/>
                  </a:ln>
                  <a:solidFill>
                    <a:srgbClr val="000000"/>
                  </a:solidFill>
                  <a:effectLst/>
                </a:rPr>
                <a:t>:</a:t>
              </a:r>
            </a:p>
            <a:p>
              <a:pPr marL="93663">
                <a:buClr>
                  <a:schemeClr val="dk1"/>
                </a:buClr>
                <a:buSzPts val="1400"/>
              </a:pPr>
              <a:r>
                <a:rPr lang="fr-FR" altLang="fr-FR" sz="1600" dirty="0">
                  <a:solidFill>
                    <a:srgbClr val="000000"/>
                  </a:solidFill>
                </a:rPr>
                <a:t>La structure des fichiers aura l’allure suivante:</a:t>
              </a:r>
            </a:p>
            <a:p>
              <a:pPr marL="93663">
                <a:buClr>
                  <a:schemeClr val="dk1"/>
                </a:buClr>
                <a:buSzPts val="1400"/>
              </a:pPr>
              <a:endParaRPr lang="fr-FR" altLang="fr-FR" sz="1600" dirty="0">
                <a:solidFill>
                  <a:srgbClr val="000000"/>
                </a:solidFill>
              </a:endParaRPr>
            </a:p>
            <a:p>
              <a:pPr marL="93663">
                <a:buClr>
                  <a:schemeClr val="dk1"/>
                </a:buClr>
                <a:buSzPts val="1400"/>
              </a:pPr>
              <a:r>
                <a:rPr lang="fr-FR" altLang="fr-FR" sz="1600" dirty="0">
                  <a:solidFill>
                    <a:srgbClr val="000000"/>
                  </a:solidFill>
                </a:rPr>
                <a:t>Les trois fichiers </a:t>
              </a:r>
              <a:r>
                <a:rPr lang="fr-FR" altLang="fr-FR" sz="1600" dirty="0" err="1">
                  <a:solidFill>
                    <a:srgbClr val="000000"/>
                  </a:solidFill>
                </a:rPr>
                <a:t>dockerfile</a:t>
              </a:r>
              <a:r>
                <a:rPr lang="fr-FR" altLang="fr-FR" sz="1600" dirty="0">
                  <a:solidFill>
                    <a:srgbClr val="000000"/>
                  </a:solidFill>
                </a:rPr>
                <a:t> auront le même contenu: </a:t>
              </a:r>
            </a:p>
            <a:p>
              <a:pPr marL="93663">
                <a:buClr>
                  <a:schemeClr val="dk1"/>
                </a:buClr>
                <a:buSzPts val="1400"/>
              </a:pPr>
              <a:endParaRPr lang="fr-FR" altLang="fr-FR" sz="1400" dirty="0">
                <a:solidFill>
                  <a:srgbClr val="000000"/>
                </a:solidFill>
              </a:endParaRPr>
            </a:p>
            <a:p>
              <a:pPr lvl="1"/>
              <a:r>
                <a:rPr lang="fr-FR" sz="1400" b="0" dirty="0">
                  <a:solidFill>
                    <a:srgbClr val="0000FF"/>
                  </a:solidFill>
                  <a:effectLst/>
                  <a:latin typeface="Consolas" panose="020B0609020204030204" pitchFamily="49" charset="0"/>
                </a:rPr>
                <a:t>FROM</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node:latest</a:t>
              </a:r>
              <a:endParaRPr lang="fr-FR" sz="1400" b="0" dirty="0">
                <a:solidFill>
                  <a:srgbClr val="000000"/>
                </a:solidFill>
                <a:effectLst/>
                <a:latin typeface="Consolas" panose="020B0609020204030204" pitchFamily="49" charset="0"/>
              </a:endParaRPr>
            </a:p>
            <a:p>
              <a:pPr lvl="1"/>
              <a:br>
                <a:rPr lang="fr-FR" sz="1400" b="0" dirty="0">
                  <a:solidFill>
                    <a:srgbClr val="000000"/>
                  </a:solidFill>
                  <a:effectLst/>
                  <a:latin typeface="Consolas" panose="020B0609020204030204" pitchFamily="49" charset="0"/>
                </a:rPr>
              </a:br>
              <a:r>
                <a:rPr lang="fr-FR" sz="1400" b="0" dirty="0">
                  <a:solidFill>
                    <a:srgbClr val="0000FF"/>
                  </a:solidFill>
                  <a:effectLst/>
                  <a:latin typeface="Consolas" panose="020B0609020204030204" pitchFamily="49" charset="0"/>
                </a:rPr>
                <a:t>WORKDIR</a:t>
              </a:r>
              <a:r>
                <a:rPr lang="fr-FR" sz="1400" b="0" dirty="0">
                  <a:solidFill>
                    <a:srgbClr val="000000"/>
                  </a:solidFill>
                  <a:effectLst/>
                  <a:latin typeface="Consolas" panose="020B0609020204030204" pitchFamily="49" charset="0"/>
                </a:rPr>
                <a:t> /app</a:t>
              </a:r>
            </a:p>
            <a:p>
              <a:pPr lvl="1"/>
              <a:br>
                <a:rPr lang="fr-FR" sz="1400" b="0" dirty="0">
                  <a:solidFill>
                    <a:srgbClr val="000000"/>
                  </a:solidFill>
                  <a:effectLst/>
                  <a:latin typeface="Consolas" panose="020B0609020204030204" pitchFamily="49" charset="0"/>
                </a:rPr>
              </a:br>
              <a:r>
                <a:rPr lang="fr-FR" sz="1400" b="0" dirty="0">
                  <a:solidFill>
                    <a:srgbClr val="0000FF"/>
                  </a:solidFill>
                  <a:effectLst/>
                  <a:latin typeface="Consolas" panose="020B0609020204030204" pitchFamily="49" charset="0"/>
                </a:rPr>
                <a:t>COPY</a:t>
              </a:r>
              <a:r>
                <a:rPr lang="fr-FR" sz="1400" b="0" dirty="0">
                  <a:solidFill>
                    <a:srgbClr val="000000"/>
                  </a:solidFill>
                  <a:effectLst/>
                  <a:latin typeface="Consolas" panose="020B0609020204030204" pitchFamily="49" charset="0"/>
                </a:rPr>
                <a:t> package*.</a:t>
              </a:r>
              <a:r>
                <a:rPr lang="fr-FR" sz="1400" b="0" dirty="0" err="1">
                  <a:solidFill>
                    <a:srgbClr val="000000"/>
                  </a:solidFill>
                  <a:effectLst/>
                  <a:latin typeface="Consolas" panose="020B0609020204030204" pitchFamily="49" charset="0"/>
                </a:rPr>
                <a:t>json</a:t>
              </a:r>
              <a:r>
                <a:rPr lang="fr-FR" sz="1400" b="0" dirty="0">
                  <a:solidFill>
                    <a:srgbClr val="000000"/>
                  </a:solidFill>
                  <a:effectLst/>
                  <a:latin typeface="Consolas" panose="020B0609020204030204" pitchFamily="49" charset="0"/>
                </a:rPr>
                <a:t> .</a:t>
              </a:r>
            </a:p>
            <a:p>
              <a:pPr lvl="1"/>
              <a:br>
                <a:rPr lang="fr-FR" sz="1400" b="0" dirty="0">
                  <a:solidFill>
                    <a:srgbClr val="000000"/>
                  </a:solidFill>
                  <a:effectLst/>
                  <a:latin typeface="Consolas" panose="020B0609020204030204" pitchFamily="49" charset="0"/>
                </a:rPr>
              </a:br>
              <a:r>
                <a:rPr lang="fr-FR" sz="1400" b="0" dirty="0">
                  <a:solidFill>
                    <a:srgbClr val="0000FF"/>
                  </a:solidFill>
                  <a:effectLst/>
                  <a:latin typeface="Consolas" panose="020B0609020204030204" pitchFamily="49" charset="0"/>
                </a:rPr>
                <a:t>RUN</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npm</a:t>
              </a:r>
              <a:r>
                <a:rPr lang="fr-FR" sz="1400" b="0" dirty="0">
                  <a:solidFill>
                    <a:srgbClr val="000000"/>
                  </a:solidFill>
                  <a:effectLst/>
                  <a:latin typeface="Consolas" panose="020B0609020204030204" pitchFamily="49" charset="0"/>
                </a:rPr>
                <a:t> </a:t>
              </a:r>
              <a:r>
                <a:rPr lang="fr-FR" sz="1400" b="0" dirty="0" err="1">
                  <a:solidFill>
                    <a:srgbClr val="000000"/>
                  </a:solidFill>
                  <a:effectLst/>
                  <a:latin typeface="Consolas" panose="020B0609020204030204" pitchFamily="49" charset="0"/>
                </a:rPr>
                <a:t>install</a:t>
              </a:r>
              <a:endParaRPr lang="fr-FR" sz="1400" b="0" dirty="0">
                <a:solidFill>
                  <a:srgbClr val="000000"/>
                </a:solidFill>
                <a:effectLst/>
                <a:latin typeface="Consolas" panose="020B0609020204030204" pitchFamily="49" charset="0"/>
              </a:endParaRPr>
            </a:p>
            <a:p>
              <a:pPr lvl="1"/>
              <a:br>
                <a:rPr lang="fr-FR" sz="1400" b="0" dirty="0">
                  <a:solidFill>
                    <a:srgbClr val="000000"/>
                  </a:solidFill>
                  <a:effectLst/>
                  <a:latin typeface="Consolas" panose="020B0609020204030204" pitchFamily="49" charset="0"/>
                </a:rPr>
              </a:br>
              <a:r>
                <a:rPr lang="fr-FR" sz="1400" b="0" dirty="0">
                  <a:solidFill>
                    <a:srgbClr val="0000FF"/>
                  </a:solidFill>
                  <a:effectLst/>
                  <a:latin typeface="Consolas" panose="020B0609020204030204" pitchFamily="49" charset="0"/>
                </a:rPr>
                <a:t>COPY</a:t>
              </a:r>
              <a:r>
                <a:rPr lang="fr-FR" sz="1400" b="0" dirty="0">
                  <a:solidFill>
                    <a:srgbClr val="000000"/>
                  </a:solidFill>
                  <a:effectLst/>
                  <a:latin typeface="Consolas" panose="020B0609020204030204" pitchFamily="49" charset="0"/>
                </a:rPr>
                <a:t> . .</a:t>
              </a:r>
            </a:p>
            <a:p>
              <a:pPr lvl="1"/>
              <a:br>
                <a:rPr lang="fr-FR" sz="1400" b="0" dirty="0">
                  <a:solidFill>
                    <a:srgbClr val="000000"/>
                  </a:solidFill>
                  <a:effectLst/>
                  <a:latin typeface="Consolas" panose="020B0609020204030204" pitchFamily="49" charset="0"/>
                </a:rPr>
              </a:br>
              <a:r>
                <a:rPr lang="fr-FR" sz="1400" b="0" dirty="0">
                  <a:solidFill>
                    <a:srgbClr val="0000FF"/>
                  </a:solidFill>
                  <a:effectLst/>
                  <a:latin typeface="Consolas" panose="020B0609020204030204" pitchFamily="49" charset="0"/>
                </a:rPr>
                <a:t>CMD</a:t>
              </a:r>
              <a:r>
                <a:rPr lang="fr-FR" sz="1400" b="0" dirty="0">
                  <a:solidFill>
                    <a:srgbClr val="000000"/>
                  </a:solidFill>
                  <a:effectLst/>
                  <a:latin typeface="Consolas" panose="020B0609020204030204" pitchFamily="49" charset="0"/>
                </a:rPr>
                <a:t> [ </a:t>
              </a:r>
              <a:r>
                <a:rPr lang="fr-FR" sz="1400" b="0" dirty="0">
                  <a:solidFill>
                    <a:srgbClr val="A31515"/>
                  </a:solidFill>
                  <a:effectLst/>
                  <a:latin typeface="Consolas" panose="020B0609020204030204" pitchFamily="49" charset="0"/>
                </a:rPr>
                <a:t>"</a:t>
              </a:r>
              <a:r>
                <a:rPr lang="fr-FR" sz="1400" b="0" dirty="0" err="1">
                  <a:solidFill>
                    <a:srgbClr val="A31515"/>
                  </a:solidFill>
                  <a:effectLst/>
                  <a:latin typeface="Consolas" panose="020B0609020204030204" pitchFamily="49" charset="0"/>
                </a:rPr>
                <a:t>npm</a:t>
              </a:r>
              <a:r>
                <a:rPr lang="fr-FR" sz="1400" b="0" dirty="0">
                  <a:solidFill>
                    <a:srgbClr val="A31515"/>
                  </a:solidFill>
                  <a:effectLst/>
                  <a:latin typeface="Consolas" panose="020B0609020204030204" pitchFamily="49" charset="0"/>
                </a:rPr>
                <a:t>"</a:t>
              </a:r>
              <a:r>
                <a:rPr lang="fr-FR" sz="1400" b="0" dirty="0">
                  <a:solidFill>
                    <a:srgbClr val="000000"/>
                  </a:solidFill>
                  <a:effectLst/>
                  <a:latin typeface="Consolas" panose="020B0609020204030204" pitchFamily="49" charset="0"/>
                </a:rPr>
                <a:t>, </a:t>
              </a:r>
              <a:r>
                <a:rPr lang="fr-FR" sz="1400" b="0" dirty="0">
                  <a:solidFill>
                    <a:srgbClr val="A31515"/>
                  </a:solidFill>
                  <a:effectLst/>
                  <a:latin typeface="Consolas" panose="020B0609020204030204" pitchFamily="49" charset="0"/>
                </a:rPr>
                <a:t>"run"</a:t>
              </a:r>
              <a:r>
                <a:rPr lang="fr-FR" sz="1400" b="0" dirty="0">
                  <a:solidFill>
                    <a:srgbClr val="000000"/>
                  </a:solidFill>
                  <a:effectLst/>
                  <a:latin typeface="Consolas" panose="020B0609020204030204" pitchFamily="49" charset="0"/>
                </a:rPr>
                <a:t>, </a:t>
              </a:r>
              <a:r>
                <a:rPr lang="fr-FR" sz="1400" b="0" dirty="0">
                  <a:solidFill>
                    <a:srgbClr val="A31515"/>
                  </a:solidFill>
                  <a:effectLst/>
                  <a:latin typeface="Consolas" panose="020B0609020204030204" pitchFamily="49" charset="0"/>
                </a:rPr>
                <a:t>"start"</a:t>
              </a:r>
              <a:r>
                <a:rPr lang="fr-FR" sz="1400" b="0" dirty="0">
                  <a:solidFill>
                    <a:srgbClr val="000000"/>
                  </a:solidFill>
                  <a:effectLst/>
                  <a:latin typeface="Consolas" panose="020B0609020204030204" pitchFamily="49" charset="0"/>
                </a:rPr>
                <a:t> ]</a:t>
              </a:r>
            </a:p>
            <a:p>
              <a:pPr marL="93663">
                <a:buClr>
                  <a:schemeClr val="dk1"/>
                </a:buClr>
                <a:buSzPts val="1400"/>
              </a:pPr>
              <a:endParaRPr lang="fr-FR" altLang="fr-FR" sz="1600" dirty="0">
                <a:solidFill>
                  <a:srgbClr val="000000"/>
                </a:solidFill>
              </a:endParaRPr>
            </a:p>
            <a:p>
              <a:pPr marL="93663">
                <a:buClr>
                  <a:schemeClr val="dk1"/>
                </a:buClr>
                <a:buSzPts val="1400"/>
              </a:pPr>
              <a:endParaRPr lang="fr-FR" altLang="fr-FR" sz="1600" dirty="0">
                <a:solidFill>
                  <a:srgbClr val="000000"/>
                </a:solidFill>
              </a:endParaRPr>
            </a:p>
            <a:p>
              <a:pPr marL="93663">
                <a:buClr>
                  <a:schemeClr val="dk1"/>
                </a:buClr>
                <a:buSzPts val="1400"/>
              </a:pPr>
              <a:endParaRPr lang="fr-FR" altLang="fr-FR" sz="1600" dirty="0">
                <a:solidFill>
                  <a:srgbClr val="000000"/>
                </a:solidFill>
              </a:endParaRPr>
            </a:p>
            <a:p>
              <a:pPr marL="93663">
                <a:buClr>
                  <a:schemeClr val="dk1"/>
                </a:buClr>
                <a:buSzPts val="1400"/>
              </a:pPr>
              <a:endParaRPr lang="fr-FR" altLang="fr-FR" sz="1600" dirty="0">
                <a:solidFill>
                  <a:srgbClr val="000000"/>
                </a:solidFill>
              </a:endParaRPr>
            </a:p>
            <a:p>
              <a:pPr marL="93663">
                <a:buClr>
                  <a:schemeClr val="dk1"/>
                </a:buClr>
                <a:buSzPts val="1400"/>
              </a:pPr>
              <a:r>
                <a:rPr lang="fr-FR" altLang="fr-FR" sz="1600" dirty="0">
                  <a:solidFill>
                    <a:srgbClr val="000000"/>
                  </a:solidFill>
                </a:rPr>
                <a:t> </a:t>
              </a:r>
            </a:p>
            <a:p>
              <a:pPr marL="93663">
                <a:buClr>
                  <a:schemeClr val="dk1"/>
                </a:buClr>
                <a:buSzPts val="1400"/>
              </a:pPr>
              <a:endParaRPr kumimoji="0" lang="fr-FR" altLang="fr-FR" sz="1600" b="0" i="0" u="none" strike="noStrike" cap="none" normalizeH="0" baseline="0" dirty="0">
                <a:ln>
                  <a:noFill/>
                </a:ln>
                <a:solidFill>
                  <a:srgbClr val="000000"/>
                </a:solidFill>
                <a:effectLs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p:txBody>
        </p:sp>
        <p:sp>
          <p:nvSpPr>
            <p:cNvPr id="1573" name="Google Shape;1573;p127"/>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574" name="Google Shape;1574;p127"/>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575" name="Google Shape;1575;p127"/>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576" name="Google Shape;1576;p127"/>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578" name="Google Shape;1578;p127"/>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231</a:t>
            </a:fld>
            <a:endParaRPr sz="1000" b="0" i="0" u="none" strike="noStrike" cap="none">
              <a:solidFill>
                <a:srgbClr val="000000"/>
              </a:solidFill>
              <a:latin typeface="Calibri"/>
              <a:ea typeface="Calibri"/>
              <a:cs typeface="Calibri"/>
              <a:sym typeface="Calibri"/>
            </a:endParaRPr>
          </a:p>
        </p:txBody>
      </p:sp>
      <p:sp>
        <p:nvSpPr>
          <p:cNvPr id="2" name="Google Shape;1535;p123">
            <a:extLst>
              <a:ext uri="{FF2B5EF4-FFF2-40B4-BE49-F238E27FC236}">
                <a16:creationId xmlns:a16="http://schemas.microsoft.com/office/drawing/2014/main" id="{2C014AD1-E162-51F8-829F-8544121F36C4}"/>
              </a:ext>
            </a:extLst>
          </p:cNvPr>
          <p:cNvSpPr txBox="1"/>
          <p:nvPr/>
        </p:nvSpPr>
        <p:spPr>
          <a:xfrm>
            <a:off x="142671" y="320390"/>
            <a:ext cx="515746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rgbClr val="548135"/>
                </a:solidFill>
                <a:latin typeface="Calibri"/>
                <a:ea typeface="Calibri"/>
                <a:cs typeface="Calibri"/>
                <a:sym typeface="Calibri"/>
              </a:rPr>
              <a:t>Prendre en main Docker</a:t>
            </a:r>
            <a:endParaRPr dirty="0"/>
          </a:p>
          <a:p>
            <a:pPr marL="0" marR="0" lvl="0" indent="0" algn="l" rtl="0">
              <a:spcBef>
                <a:spcPts val="0"/>
              </a:spcBef>
              <a:spcAft>
                <a:spcPts val="0"/>
              </a:spcAft>
              <a:buNone/>
            </a:pPr>
            <a:r>
              <a:rPr lang="fr-FR" sz="1800" i="1" dirty="0">
                <a:solidFill>
                  <a:srgbClr val="548135"/>
                </a:solidFill>
                <a:latin typeface="Calibri"/>
                <a:ea typeface="Calibri"/>
                <a:cs typeface="Calibri"/>
                <a:sym typeface="Calibri"/>
              </a:rPr>
              <a:t>5. Gestion de plusieurs images Docker avec docker-compose </a:t>
            </a:r>
          </a:p>
        </p:txBody>
      </p:sp>
      <p:grpSp>
        <p:nvGrpSpPr>
          <p:cNvPr id="7" name="Groupe 6">
            <a:extLst>
              <a:ext uri="{FF2B5EF4-FFF2-40B4-BE49-F238E27FC236}">
                <a16:creationId xmlns:a16="http://schemas.microsoft.com/office/drawing/2014/main" id="{8F677894-535D-ADEF-64FE-0183E0C787B1}"/>
              </a:ext>
            </a:extLst>
          </p:cNvPr>
          <p:cNvGrpSpPr/>
          <p:nvPr/>
        </p:nvGrpSpPr>
        <p:grpSpPr>
          <a:xfrm>
            <a:off x="8222076" y="1480967"/>
            <a:ext cx="1862122" cy="4978656"/>
            <a:chOff x="6495426" y="1480967"/>
            <a:chExt cx="1862122" cy="4978656"/>
          </a:xfrm>
        </p:grpSpPr>
        <p:pic>
          <p:nvPicPr>
            <p:cNvPr id="8" name="Image 7">
              <a:extLst>
                <a:ext uri="{FF2B5EF4-FFF2-40B4-BE49-F238E27FC236}">
                  <a16:creationId xmlns:a16="http://schemas.microsoft.com/office/drawing/2014/main" id="{C72C9307-69D8-517C-154B-5972CAE9C5F2}"/>
                </a:ext>
              </a:extLst>
            </p:cNvPr>
            <p:cNvPicPr>
              <a:picLocks noChangeAspect="1"/>
            </p:cNvPicPr>
            <p:nvPr/>
          </p:nvPicPr>
          <p:blipFill>
            <a:blip r:embed="rId5"/>
            <a:stretch>
              <a:fillRect/>
            </a:stretch>
          </p:blipFill>
          <p:spPr>
            <a:xfrm>
              <a:off x="6515215" y="1480967"/>
              <a:ext cx="1822544" cy="4978656"/>
            </a:xfrm>
            <a:prstGeom prst="rect">
              <a:avLst/>
            </a:prstGeom>
          </p:spPr>
        </p:pic>
        <p:sp>
          <p:nvSpPr>
            <p:cNvPr id="3" name="Rectangle 2">
              <a:extLst>
                <a:ext uri="{FF2B5EF4-FFF2-40B4-BE49-F238E27FC236}">
                  <a16:creationId xmlns:a16="http://schemas.microsoft.com/office/drawing/2014/main" id="{35EF0F03-43E6-6D8C-733E-9338D4AEB34B}"/>
                </a:ext>
              </a:extLst>
            </p:cNvPr>
            <p:cNvSpPr/>
            <p:nvPr/>
          </p:nvSpPr>
          <p:spPr>
            <a:xfrm>
              <a:off x="6672164" y="1937385"/>
              <a:ext cx="1685384" cy="21717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B2266A78-CDDF-A714-966F-6D02ACE2D761}"/>
                </a:ext>
              </a:extLst>
            </p:cNvPr>
            <p:cNvSpPr/>
            <p:nvPr/>
          </p:nvSpPr>
          <p:spPr>
            <a:xfrm>
              <a:off x="6641105" y="3614060"/>
              <a:ext cx="1685384" cy="21717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9391BD2-2365-6701-0590-6D5AB7B91B7E}"/>
                </a:ext>
              </a:extLst>
            </p:cNvPr>
            <p:cNvSpPr/>
            <p:nvPr/>
          </p:nvSpPr>
          <p:spPr>
            <a:xfrm>
              <a:off x="6632586" y="5057796"/>
              <a:ext cx="1685384" cy="21717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F7A4FBB-B05F-FDCE-B87E-9306B4D7191A}"/>
                </a:ext>
              </a:extLst>
            </p:cNvPr>
            <p:cNvSpPr/>
            <p:nvPr/>
          </p:nvSpPr>
          <p:spPr>
            <a:xfrm>
              <a:off x="6495426" y="6141678"/>
              <a:ext cx="1822544" cy="21717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 name="ZoneTexte 8">
            <a:extLst>
              <a:ext uri="{FF2B5EF4-FFF2-40B4-BE49-F238E27FC236}">
                <a16:creationId xmlns:a16="http://schemas.microsoft.com/office/drawing/2014/main" id="{3047B09C-0F27-C05E-9070-69E2903D6940}"/>
              </a:ext>
            </a:extLst>
          </p:cNvPr>
          <p:cNvSpPr txBox="1"/>
          <p:nvPr/>
        </p:nvSpPr>
        <p:spPr>
          <a:xfrm>
            <a:off x="728746" y="5162779"/>
            <a:ext cx="7209846" cy="1323439"/>
          </a:xfrm>
          <a:prstGeom prst="rect">
            <a:avLst/>
          </a:prstGeom>
          <a:noFill/>
        </p:spPr>
        <p:txBody>
          <a:bodyPr wrap="square" rtlCol="0">
            <a:spAutoFit/>
          </a:bodyPr>
          <a:lstStyle/>
          <a:p>
            <a:pPr marL="93663">
              <a:buClr>
                <a:schemeClr val="dk1"/>
              </a:buClr>
              <a:buSzPts val="1400"/>
            </a:pPr>
            <a:r>
              <a:rPr lang="fr-FR" sz="1600" b="1" i="1" dirty="0">
                <a:solidFill>
                  <a:srgbClr val="424242"/>
                </a:solidFill>
                <a:effectLst/>
              </a:rPr>
              <a:t>Remarque</a:t>
            </a:r>
            <a:r>
              <a:rPr lang="fr-FR" sz="1600" b="0" i="0" dirty="0">
                <a:solidFill>
                  <a:srgbClr val="424242"/>
                </a:solidFill>
                <a:effectLst/>
              </a:rPr>
              <a:t> : Dans quelques cas, on souhaite exclure quelques fichiers de l’image Docker à créer (fichiers volumineux, problème de sécurité …), on peut ajouter </a:t>
            </a:r>
            <a:r>
              <a:rPr lang="fr-FR" sz="1600" dirty="0">
                <a:solidFill>
                  <a:srgbClr val="424242"/>
                </a:solidFill>
              </a:rPr>
              <a:t>(à coté du fichier </a:t>
            </a:r>
            <a:r>
              <a:rPr lang="fr-FR" sz="1600" dirty="0" err="1">
                <a:solidFill>
                  <a:srgbClr val="424242"/>
                </a:solidFill>
              </a:rPr>
              <a:t>dockerfile</a:t>
            </a:r>
            <a:r>
              <a:rPr lang="fr-FR" sz="1600" dirty="0">
                <a:solidFill>
                  <a:srgbClr val="424242"/>
                </a:solidFill>
              </a:rPr>
              <a:t>) un autre fichier appelé </a:t>
            </a:r>
            <a:r>
              <a:rPr lang="fr-FR" sz="1600" b="1" dirty="0">
                <a:solidFill>
                  <a:srgbClr val="424242"/>
                </a:solidFill>
              </a:rPr>
              <a:t>.</a:t>
            </a:r>
            <a:r>
              <a:rPr lang="fr-FR" sz="1600" b="1" dirty="0" err="1">
                <a:solidFill>
                  <a:srgbClr val="424242"/>
                </a:solidFill>
              </a:rPr>
              <a:t>dockerignore</a:t>
            </a:r>
            <a:r>
              <a:rPr lang="fr-FR" sz="1600" dirty="0">
                <a:solidFill>
                  <a:srgbClr val="424242"/>
                </a:solidFill>
              </a:rPr>
              <a:t>.</a:t>
            </a:r>
          </a:p>
          <a:p>
            <a:pPr marL="93663">
              <a:buClr>
                <a:schemeClr val="dk1"/>
              </a:buClr>
              <a:buSzPts val="1400"/>
            </a:pPr>
            <a:r>
              <a:rPr lang="fr-FR" sz="1600" dirty="0">
                <a:solidFill>
                  <a:srgbClr val="424242"/>
                </a:solidFill>
              </a:rPr>
              <a:t>Dans ce fichier, on cite les dossiers et/ou fichiers à exclure de l’image Docker.</a:t>
            </a:r>
          </a:p>
          <a:p>
            <a:pPr marL="93663" algn="just">
              <a:buClr>
                <a:schemeClr val="dk1"/>
              </a:buClr>
              <a:buSzPts val="1400"/>
            </a:pPr>
            <a:r>
              <a:rPr lang="fr-FR" altLang="fr-FR" sz="1600" i="1" u="sng" dirty="0">
                <a:solidFill>
                  <a:srgbClr val="000000"/>
                </a:solidFill>
              </a:rPr>
              <a:t>Exemple du contenu du .</a:t>
            </a:r>
            <a:r>
              <a:rPr lang="fr-FR" altLang="fr-FR" sz="1600" i="1" u="sng" dirty="0" err="1">
                <a:solidFill>
                  <a:srgbClr val="000000"/>
                </a:solidFill>
              </a:rPr>
              <a:t>dockerignore</a:t>
            </a:r>
            <a:r>
              <a:rPr lang="fr-FR" altLang="fr-FR" sz="1600" i="1" u="sng" dirty="0">
                <a:solidFill>
                  <a:srgbClr val="000000"/>
                </a:solidFill>
              </a:rPr>
              <a:t> </a:t>
            </a:r>
            <a:r>
              <a:rPr lang="fr-FR" altLang="fr-FR" sz="1600" dirty="0">
                <a:solidFill>
                  <a:srgbClr val="000000"/>
                </a:solidFill>
              </a:rPr>
              <a:t>: </a:t>
            </a:r>
            <a:r>
              <a:rPr lang="fr-FR" sz="1600" b="0" dirty="0" err="1">
                <a:solidFill>
                  <a:srgbClr val="000000"/>
                </a:solidFill>
                <a:effectLst/>
              </a:rPr>
              <a:t>node_modules</a:t>
            </a:r>
            <a:endParaRPr lang="fr-FR" sz="1600" b="0" dirty="0">
              <a:solidFill>
                <a:srgbClr val="000000"/>
              </a:solidFill>
              <a:effectLst/>
            </a:endParaRPr>
          </a:p>
        </p:txBody>
      </p:sp>
    </p:spTree>
    <p:extLst>
      <p:ext uri="{BB962C8B-B14F-4D97-AF65-F5344CB8AC3E}">
        <p14:creationId xmlns:p14="http://schemas.microsoft.com/office/powerpoint/2010/main" val="273856187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pic>
        <p:nvPicPr>
          <p:cNvPr id="1570" name="Google Shape;1570;p127"/>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571" name="Google Shape;1571;p127"/>
          <p:cNvGrpSpPr/>
          <p:nvPr/>
        </p:nvGrpSpPr>
        <p:grpSpPr>
          <a:xfrm>
            <a:off x="116234" y="1393148"/>
            <a:ext cx="12070636" cy="5154295"/>
            <a:chOff x="0" y="1464563"/>
            <a:chExt cx="11657457" cy="5154295"/>
          </a:xfrm>
        </p:grpSpPr>
        <p:sp>
          <p:nvSpPr>
            <p:cNvPr id="1572" name="Google Shape;1572;p127"/>
            <p:cNvSpPr/>
            <p:nvPr/>
          </p:nvSpPr>
          <p:spPr>
            <a:xfrm>
              <a:off x="536575"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93663">
                <a:buClr>
                  <a:schemeClr val="dk1"/>
                </a:buClr>
                <a:buSzPts val="1400"/>
              </a:pPr>
              <a:r>
                <a:rPr kumimoji="0" lang="fr-FR" altLang="fr-FR" sz="1600" b="0" i="0" u="sng" strike="noStrike" cap="none" normalizeH="0" baseline="0" dirty="0">
                  <a:ln>
                    <a:noFill/>
                  </a:ln>
                  <a:solidFill>
                    <a:srgbClr val="007842"/>
                  </a:solidFill>
                  <a:effectLst/>
                </a:rPr>
                <a:t>Exemple</a:t>
              </a:r>
              <a:r>
                <a:rPr kumimoji="0" lang="fr-FR" altLang="fr-FR" sz="1600" b="0" i="0" u="none" strike="noStrike" cap="none" normalizeH="0" baseline="0" dirty="0">
                  <a:ln>
                    <a:noFill/>
                  </a:ln>
                  <a:solidFill>
                    <a:srgbClr val="000000"/>
                  </a:solidFill>
                  <a:effectLst/>
                </a:rPr>
                <a:t>:</a:t>
              </a:r>
            </a:p>
            <a:p>
              <a:pPr marL="93663">
                <a:buClr>
                  <a:schemeClr val="dk1"/>
                </a:buClr>
                <a:buSzPts val="1400"/>
              </a:pPr>
              <a:r>
                <a:rPr lang="fr-FR" altLang="fr-FR" sz="1600" dirty="0">
                  <a:solidFill>
                    <a:srgbClr val="000000"/>
                  </a:solidFill>
                </a:rPr>
                <a:t>Le contenu du fichier docker-</a:t>
              </a:r>
              <a:r>
                <a:rPr lang="fr-FR" altLang="fr-FR" sz="1600" dirty="0" err="1">
                  <a:solidFill>
                    <a:srgbClr val="000000"/>
                  </a:solidFill>
                </a:rPr>
                <a:t>compose.yml</a:t>
              </a:r>
              <a:r>
                <a:rPr lang="fr-FR" altLang="fr-FR" sz="1600" dirty="0">
                  <a:solidFill>
                    <a:srgbClr val="000000"/>
                  </a:solidFill>
                </a:rPr>
                <a:t> est présenté ci-après :</a:t>
              </a:r>
            </a:p>
            <a:p>
              <a:pPr marL="93663">
                <a:buClr>
                  <a:schemeClr val="dk1"/>
                </a:buClr>
                <a:buSzPts val="1400"/>
              </a:pPr>
              <a:endParaRPr lang="fr-FR" altLang="fr-FR" sz="1600" dirty="0">
                <a:solidFill>
                  <a:srgbClr val="000000"/>
                </a:solidFill>
              </a:endParaRPr>
            </a:p>
            <a:p>
              <a:pPr marL="93663">
                <a:buClr>
                  <a:schemeClr val="dk1"/>
                </a:buClr>
                <a:buSzPts val="1400"/>
              </a:pPr>
              <a:endParaRPr lang="fr-FR" altLang="fr-FR" sz="1600" dirty="0">
                <a:solidFill>
                  <a:srgbClr val="000000"/>
                </a:solidFill>
              </a:endParaRPr>
            </a:p>
            <a:p>
              <a:pPr marL="93663">
                <a:buClr>
                  <a:schemeClr val="dk1"/>
                </a:buClr>
                <a:buSzPts val="1400"/>
              </a:pPr>
              <a:endParaRPr lang="fr-FR" altLang="fr-FR" sz="1600" dirty="0">
                <a:solidFill>
                  <a:srgbClr val="000000"/>
                </a:solidFill>
              </a:endParaRPr>
            </a:p>
            <a:p>
              <a:pPr marL="93663">
                <a:buClr>
                  <a:schemeClr val="dk1"/>
                </a:buClr>
                <a:buSzPts val="1400"/>
              </a:pPr>
              <a:endParaRPr lang="fr-FR" altLang="fr-FR" sz="1600" dirty="0">
                <a:solidFill>
                  <a:srgbClr val="000000"/>
                </a:solidFill>
              </a:endParaRPr>
            </a:p>
            <a:p>
              <a:pPr marL="93663">
                <a:buClr>
                  <a:schemeClr val="dk1"/>
                </a:buClr>
                <a:buSzPts val="1400"/>
              </a:pPr>
              <a:endParaRPr lang="fr-FR" altLang="fr-FR" sz="1600" dirty="0">
                <a:solidFill>
                  <a:srgbClr val="000000"/>
                </a:solidFill>
              </a:endParaRPr>
            </a:p>
            <a:p>
              <a:pPr marL="93663">
                <a:buClr>
                  <a:schemeClr val="dk1"/>
                </a:buClr>
                <a:buSzPts val="1400"/>
              </a:pPr>
              <a:r>
                <a:rPr lang="fr-FR" altLang="fr-FR" sz="1600" dirty="0">
                  <a:solidFill>
                    <a:srgbClr val="000000"/>
                  </a:solidFill>
                </a:rPr>
                <a:t> </a:t>
              </a:r>
            </a:p>
            <a:p>
              <a:pPr marL="93663">
                <a:buClr>
                  <a:schemeClr val="dk1"/>
                </a:buClr>
                <a:buSzPts val="1400"/>
              </a:pPr>
              <a:endParaRPr kumimoji="0" lang="fr-FR" altLang="fr-FR" sz="1600" b="0" i="0" u="none" strike="noStrike" cap="none" normalizeH="0" baseline="0" dirty="0">
                <a:ln>
                  <a:noFill/>
                </a:ln>
                <a:solidFill>
                  <a:srgbClr val="000000"/>
                </a:solidFill>
                <a:effectLs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p:txBody>
        </p:sp>
        <p:sp>
          <p:nvSpPr>
            <p:cNvPr id="1573" name="Google Shape;1573;p127"/>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574" name="Google Shape;1574;p127"/>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575" name="Google Shape;1575;p127"/>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576" name="Google Shape;1576;p127"/>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578" name="Google Shape;1578;p127"/>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232</a:t>
            </a:fld>
            <a:endParaRPr sz="1000" b="0" i="0" u="none" strike="noStrike" cap="none">
              <a:solidFill>
                <a:srgbClr val="000000"/>
              </a:solidFill>
              <a:latin typeface="Calibri"/>
              <a:ea typeface="Calibri"/>
              <a:cs typeface="Calibri"/>
              <a:sym typeface="Calibri"/>
            </a:endParaRPr>
          </a:p>
        </p:txBody>
      </p:sp>
      <p:sp>
        <p:nvSpPr>
          <p:cNvPr id="2" name="Google Shape;1535;p123">
            <a:extLst>
              <a:ext uri="{FF2B5EF4-FFF2-40B4-BE49-F238E27FC236}">
                <a16:creationId xmlns:a16="http://schemas.microsoft.com/office/drawing/2014/main" id="{2C014AD1-E162-51F8-829F-8544121F36C4}"/>
              </a:ext>
            </a:extLst>
          </p:cNvPr>
          <p:cNvSpPr txBox="1"/>
          <p:nvPr/>
        </p:nvSpPr>
        <p:spPr>
          <a:xfrm>
            <a:off x="142671" y="320390"/>
            <a:ext cx="515746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rgbClr val="548135"/>
                </a:solidFill>
                <a:latin typeface="Calibri"/>
                <a:ea typeface="Calibri"/>
                <a:cs typeface="Calibri"/>
                <a:sym typeface="Calibri"/>
              </a:rPr>
              <a:t>Prendre en main Docker</a:t>
            </a:r>
            <a:endParaRPr dirty="0"/>
          </a:p>
          <a:p>
            <a:pPr marL="0" marR="0" lvl="0" indent="0" algn="l" rtl="0">
              <a:spcBef>
                <a:spcPts val="0"/>
              </a:spcBef>
              <a:spcAft>
                <a:spcPts val="0"/>
              </a:spcAft>
              <a:buNone/>
            </a:pPr>
            <a:r>
              <a:rPr lang="fr-FR" sz="1800" i="1" dirty="0">
                <a:solidFill>
                  <a:srgbClr val="548135"/>
                </a:solidFill>
                <a:latin typeface="Calibri"/>
                <a:ea typeface="Calibri"/>
                <a:cs typeface="Calibri"/>
                <a:sym typeface="Calibri"/>
              </a:rPr>
              <a:t>5. Gestion de plusieurs images Docker avec docker-compose </a:t>
            </a:r>
          </a:p>
        </p:txBody>
      </p:sp>
      <p:sp>
        <p:nvSpPr>
          <p:cNvPr id="3" name="ZoneTexte 2">
            <a:extLst>
              <a:ext uri="{FF2B5EF4-FFF2-40B4-BE49-F238E27FC236}">
                <a16:creationId xmlns:a16="http://schemas.microsoft.com/office/drawing/2014/main" id="{4058FA19-9E12-665B-C8EE-D40B6B361C2A}"/>
              </a:ext>
            </a:extLst>
          </p:cNvPr>
          <p:cNvSpPr txBox="1"/>
          <p:nvPr/>
        </p:nvSpPr>
        <p:spPr>
          <a:xfrm>
            <a:off x="821266" y="2006599"/>
            <a:ext cx="11254500" cy="4329135"/>
          </a:xfrm>
          <a:prstGeom prst="rect">
            <a:avLst/>
          </a:prstGeom>
          <a:noFill/>
        </p:spPr>
        <p:txBody>
          <a:bodyPr wrap="square" numCol="3" rtlCol="0">
            <a:spAutoFit/>
          </a:bodyPr>
          <a:lstStyle/>
          <a:p>
            <a:r>
              <a:rPr lang="fr-FR" sz="1400" b="0" dirty="0">
                <a:solidFill>
                  <a:srgbClr val="800000"/>
                </a:solidFill>
                <a:effectLst/>
                <a:latin typeface="Consolas" panose="020B0609020204030204" pitchFamily="49" charset="0"/>
              </a:rPr>
              <a:t>version</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'3.9'</a:t>
            </a:r>
            <a:endParaRPr lang="fr-FR" sz="1400" b="0" dirty="0">
              <a:solidFill>
                <a:srgbClr val="000000"/>
              </a:solidFill>
              <a:effectLst/>
              <a:latin typeface="Consolas" panose="020B0609020204030204" pitchFamily="49" charset="0"/>
            </a:endParaRPr>
          </a:p>
          <a:p>
            <a:r>
              <a:rPr lang="fr-FR" sz="1400" b="0" dirty="0">
                <a:solidFill>
                  <a:srgbClr val="800000"/>
                </a:solidFill>
                <a:effectLst/>
                <a:latin typeface="Consolas" panose="020B0609020204030204" pitchFamily="49" charset="0"/>
              </a:rPr>
              <a:t>services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db</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container_name</a:t>
            </a: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db</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image</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mongo</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volumes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./data:/data/</a:t>
            </a:r>
            <a:r>
              <a:rPr lang="fr-FR" sz="1400" b="0" dirty="0" err="1">
                <a:solidFill>
                  <a:srgbClr val="0000FF"/>
                </a:solidFill>
                <a:effectLst/>
                <a:latin typeface="Consolas" panose="020B0609020204030204" pitchFamily="49" charset="0"/>
              </a:rPr>
              <a:t>db</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ports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A31515"/>
                </a:solidFill>
                <a:effectLst/>
                <a:latin typeface="Consolas" panose="020B0609020204030204" pitchFamily="49" charset="0"/>
              </a:rPr>
              <a:t>"27017:27017"</a:t>
            </a:r>
            <a:endParaRPr lang="fr-FR" sz="1400" b="0" dirty="0">
              <a:solidFill>
                <a:srgbClr val="000000"/>
              </a:solidFill>
              <a:effectLst/>
              <a:latin typeface="Consolas" panose="020B0609020204030204" pitchFamily="49" charset="0"/>
            </a:endParaRPr>
          </a:p>
          <a:p>
            <a:br>
              <a:rPr lang="fr-FR" sz="1400" b="0" dirty="0">
                <a:solidFill>
                  <a:srgbClr val="000000"/>
                </a:solidFill>
                <a:effectLst/>
                <a:latin typeface="Consolas" panose="020B0609020204030204" pitchFamily="49" charset="0"/>
              </a:rPr>
            </a:br>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produits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build</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./produit-service</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container_name</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produit-service</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ports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A31515"/>
                </a:solidFill>
                <a:effectLst/>
                <a:latin typeface="Consolas" panose="020B0609020204030204" pitchFamily="49" charset="0"/>
              </a:rPr>
              <a:t>"5000:4000"</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volumes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/app/</a:t>
            </a:r>
            <a:r>
              <a:rPr lang="fr-FR" sz="1400" b="0" dirty="0" err="1">
                <a:solidFill>
                  <a:srgbClr val="0000FF"/>
                </a:solidFill>
                <a:effectLst/>
                <a:latin typeface="Consolas" panose="020B0609020204030204" pitchFamily="49" charset="0"/>
              </a:rPr>
              <a:t>node_modules</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depends_on</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err="1">
                <a:solidFill>
                  <a:srgbClr val="0000FF"/>
                </a:solidFill>
                <a:effectLst/>
                <a:latin typeface="Consolas" panose="020B0609020204030204" pitchFamily="49" charset="0"/>
              </a:rPr>
              <a:t>db</a:t>
            </a:r>
            <a:endParaRPr lang="fr-FR" sz="1400" b="0" dirty="0">
              <a:solidFill>
                <a:srgbClr val="000000"/>
              </a:solidFill>
              <a:effectLst/>
              <a:latin typeface="Consolas" panose="020B0609020204030204" pitchFamily="49" charset="0"/>
            </a:endParaRPr>
          </a:p>
          <a:p>
            <a:br>
              <a:rPr lang="fr-FR" sz="1400" b="0" dirty="0">
                <a:solidFill>
                  <a:srgbClr val="000000"/>
                </a:solidFill>
                <a:effectLst/>
                <a:latin typeface="Consolas" panose="020B0609020204030204" pitchFamily="49" charset="0"/>
              </a:rPr>
            </a:br>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authentification</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build</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a:t>
            </a:r>
            <a:r>
              <a:rPr lang="fr-FR" sz="1400" b="0" dirty="0" err="1">
                <a:solidFill>
                  <a:srgbClr val="0000FF"/>
                </a:solidFill>
                <a:effectLst/>
                <a:latin typeface="Consolas" panose="020B0609020204030204" pitchFamily="49" charset="0"/>
              </a:rPr>
              <a:t>auth</a:t>
            </a:r>
            <a:r>
              <a:rPr lang="fr-FR" sz="1400" b="0" dirty="0">
                <a:solidFill>
                  <a:srgbClr val="0000FF"/>
                </a:solidFill>
                <a:effectLst/>
                <a:latin typeface="Consolas" panose="020B0609020204030204" pitchFamily="49" charset="0"/>
              </a:rPr>
              <a:t>-service</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container_name</a:t>
            </a: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auth</a:t>
            </a:r>
            <a:r>
              <a:rPr lang="fr-FR" sz="1400" b="0" dirty="0">
                <a:solidFill>
                  <a:srgbClr val="0000FF"/>
                </a:solidFill>
                <a:effectLst/>
                <a:latin typeface="Consolas" panose="020B0609020204030204" pitchFamily="49" charset="0"/>
              </a:rPr>
              <a:t>-service</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ports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A31515"/>
                </a:solidFill>
                <a:effectLst/>
                <a:latin typeface="Consolas" panose="020B0609020204030204" pitchFamily="49" charset="0"/>
              </a:rPr>
              <a:t>"5002:4002"</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volumes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/app/</a:t>
            </a:r>
            <a:r>
              <a:rPr lang="fr-FR" sz="1400" b="0" dirty="0" err="1">
                <a:solidFill>
                  <a:srgbClr val="0000FF"/>
                </a:solidFill>
                <a:effectLst/>
                <a:latin typeface="Consolas" panose="020B0609020204030204" pitchFamily="49" charset="0"/>
              </a:rPr>
              <a:t>node_modules</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depends_on</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err="1">
                <a:solidFill>
                  <a:srgbClr val="0000FF"/>
                </a:solidFill>
                <a:effectLst/>
                <a:latin typeface="Consolas" panose="020B0609020204030204" pitchFamily="49" charset="0"/>
              </a:rPr>
              <a:t>db</a:t>
            </a:r>
            <a:endParaRPr lang="fr-FR" sz="1400" b="0" dirty="0">
              <a:solidFill>
                <a:srgbClr val="000000"/>
              </a:solidFill>
              <a:effectLst/>
              <a:latin typeface="Consolas" panose="020B0609020204030204" pitchFamily="49" charset="0"/>
            </a:endParaRPr>
          </a:p>
          <a:p>
            <a:br>
              <a:rPr lang="fr-FR" sz="1400" b="0" dirty="0">
                <a:solidFill>
                  <a:srgbClr val="000000"/>
                </a:solidFill>
                <a:effectLst/>
                <a:latin typeface="Consolas" panose="020B0609020204030204" pitchFamily="49" charset="0"/>
              </a:rPr>
            </a:br>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commande</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build</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./commande-service</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container_name</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commande-service</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ports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A31515"/>
                </a:solidFill>
                <a:effectLst/>
                <a:latin typeface="Consolas" panose="020B0609020204030204" pitchFamily="49" charset="0"/>
              </a:rPr>
              <a:t>"5001:4001"</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volumes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/app/</a:t>
            </a:r>
            <a:r>
              <a:rPr lang="fr-FR" sz="1400" b="0" dirty="0" err="1">
                <a:solidFill>
                  <a:srgbClr val="0000FF"/>
                </a:solidFill>
                <a:effectLst/>
                <a:latin typeface="Consolas" panose="020B0609020204030204" pitchFamily="49" charset="0"/>
              </a:rPr>
              <a:t>node_modules</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depends_on</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authentification</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produits</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 </a:t>
            </a:r>
            <a:r>
              <a:rPr lang="fr-FR" sz="1400" b="0" dirty="0" err="1">
                <a:solidFill>
                  <a:srgbClr val="0000FF"/>
                </a:solidFill>
                <a:effectLst/>
                <a:latin typeface="Consolas" panose="020B0609020204030204" pitchFamily="49" charset="0"/>
              </a:rPr>
              <a:t>db</a:t>
            </a:r>
            <a:endParaRPr lang="fr-FR" sz="14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133464916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pic>
        <p:nvPicPr>
          <p:cNvPr id="1570" name="Google Shape;1570;p127"/>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571" name="Google Shape;1571;p127"/>
          <p:cNvGrpSpPr/>
          <p:nvPr/>
        </p:nvGrpSpPr>
        <p:grpSpPr>
          <a:xfrm>
            <a:off x="116234" y="1393148"/>
            <a:ext cx="12070636" cy="5154295"/>
            <a:chOff x="0" y="1464563"/>
            <a:chExt cx="11657457" cy="5154295"/>
          </a:xfrm>
        </p:grpSpPr>
        <p:sp>
          <p:nvSpPr>
            <p:cNvPr id="1572" name="Google Shape;1572;p127"/>
            <p:cNvSpPr/>
            <p:nvPr/>
          </p:nvSpPr>
          <p:spPr>
            <a:xfrm>
              <a:off x="536575"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93663">
                <a:buClr>
                  <a:schemeClr val="dk1"/>
                </a:buClr>
                <a:buSzPts val="1400"/>
              </a:pPr>
              <a:r>
                <a:rPr kumimoji="0" lang="fr-FR" altLang="fr-FR" sz="1600" b="0" i="0" u="sng" strike="noStrike" cap="none" normalizeH="0" baseline="0" dirty="0">
                  <a:ln>
                    <a:noFill/>
                  </a:ln>
                  <a:solidFill>
                    <a:srgbClr val="007842"/>
                  </a:solidFill>
                  <a:effectLst/>
                </a:rPr>
                <a:t>Exemple</a:t>
              </a:r>
              <a:r>
                <a:rPr kumimoji="0" lang="fr-FR" altLang="fr-FR" sz="1600" b="0" i="0" u="none" strike="noStrike" cap="none" normalizeH="0" baseline="0" dirty="0">
                  <a:ln>
                    <a:noFill/>
                  </a:ln>
                  <a:solidFill>
                    <a:srgbClr val="000000"/>
                  </a:solidFill>
                  <a:effectLst/>
                </a:rPr>
                <a:t>:</a:t>
              </a:r>
            </a:p>
            <a:p>
              <a:pPr marL="93663">
                <a:buClr>
                  <a:schemeClr val="dk1"/>
                </a:buClr>
                <a:buSzPts val="1400"/>
              </a:pPr>
              <a:r>
                <a:rPr lang="fr-FR" altLang="fr-FR" sz="1600" b="1" i="1" dirty="0">
                  <a:solidFill>
                    <a:srgbClr val="000000"/>
                  </a:solidFill>
                </a:rPr>
                <a:t>Explications </a:t>
              </a:r>
            </a:p>
            <a:p>
              <a:pPr marL="93663">
                <a:buClr>
                  <a:schemeClr val="dk1"/>
                </a:buClr>
                <a:buSzPts val="1400"/>
              </a:pPr>
              <a:endParaRPr lang="fr-FR" altLang="fr-FR" sz="1600" dirty="0">
                <a:solidFill>
                  <a:srgbClr val="000000"/>
                </a:solidFill>
              </a:endParaRPr>
            </a:p>
            <a:p>
              <a:pPr marL="93663">
                <a:buClr>
                  <a:schemeClr val="dk1"/>
                </a:buClr>
                <a:buSzPts val="1400"/>
              </a:pPr>
              <a:endParaRPr lang="fr-FR" altLang="fr-FR" sz="1600" dirty="0">
                <a:solidFill>
                  <a:srgbClr val="000000"/>
                </a:solidFill>
              </a:endParaRPr>
            </a:p>
            <a:p>
              <a:pPr marL="93663">
                <a:buClr>
                  <a:schemeClr val="dk1"/>
                </a:buClr>
                <a:buSzPts val="1400"/>
              </a:pPr>
              <a:endParaRPr lang="fr-FR" altLang="fr-FR" sz="1600" dirty="0">
                <a:solidFill>
                  <a:srgbClr val="000000"/>
                </a:solidFill>
              </a:endParaRPr>
            </a:p>
            <a:p>
              <a:pPr marL="93663">
                <a:buClr>
                  <a:schemeClr val="dk1"/>
                </a:buClr>
                <a:buSzPts val="1400"/>
              </a:pPr>
              <a:endParaRPr lang="fr-FR" altLang="fr-FR" sz="1600" dirty="0">
                <a:solidFill>
                  <a:srgbClr val="000000"/>
                </a:solidFill>
              </a:endParaRPr>
            </a:p>
            <a:p>
              <a:pPr marL="93663">
                <a:buClr>
                  <a:schemeClr val="dk1"/>
                </a:buClr>
                <a:buSzPts val="1400"/>
              </a:pPr>
              <a:endParaRPr lang="fr-FR" altLang="fr-FR" sz="1600" dirty="0">
                <a:solidFill>
                  <a:srgbClr val="000000"/>
                </a:solidFill>
              </a:endParaRPr>
            </a:p>
            <a:p>
              <a:pPr marL="93663">
                <a:buClr>
                  <a:schemeClr val="dk1"/>
                </a:buClr>
                <a:buSzPts val="1400"/>
              </a:pPr>
              <a:r>
                <a:rPr lang="fr-FR" altLang="fr-FR" sz="1600" dirty="0">
                  <a:solidFill>
                    <a:srgbClr val="000000"/>
                  </a:solidFill>
                </a:rPr>
                <a:t> </a:t>
              </a:r>
            </a:p>
            <a:p>
              <a:pPr marL="93663">
                <a:buClr>
                  <a:schemeClr val="dk1"/>
                </a:buClr>
                <a:buSzPts val="1400"/>
              </a:pPr>
              <a:endParaRPr kumimoji="0" lang="fr-FR" altLang="fr-FR" sz="1600" b="0" i="0" u="none" strike="noStrike" cap="none" normalizeH="0" baseline="0" dirty="0">
                <a:ln>
                  <a:noFill/>
                </a:ln>
                <a:solidFill>
                  <a:srgbClr val="000000"/>
                </a:solidFill>
                <a:effectLs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p:txBody>
        </p:sp>
        <p:sp>
          <p:nvSpPr>
            <p:cNvPr id="1573" name="Google Shape;1573;p127"/>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574" name="Google Shape;1574;p127"/>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575" name="Google Shape;1575;p127"/>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576" name="Google Shape;1576;p127"/>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578" name="Google Shape;1578;p127"/>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233</a:t>
            </a:fld>
            <a:endParaRPr sz="1000" b="0" i="0" u="none" strike="noStrike" cap="none">
              <a:solidFill>
                <a:srgbClr val="000000"/>
              </a:solidFill>
              <a:latin typeface="Calibri"/>
              <a:ea typeface="Calibri"/>
              <a:cs typeface="Calibri"/>
              <a:sym typeface="Calibri"/>
            </a:endParaRPr>
          </a:p>
        </p:txBody>
      </p:sp>
      <p:sp>
        <p:nvSpPr>
          <p:cNvPr id="2" name="Google Shape;1535;p123">
            <a:extLst>
              <a:ext uri="{FF2B5EF4-FFF2-40B4-BE49-F238E27FC236}">
                <a16:creationId xmlns:a16="http://schemas.microsoft.com/office/drawing/2014/main" id="{2C014AD1-E162-51F8-829F-8544121F36C4}"/>
              </a:ext>
            </a:extLst>
          </p:cNvPr>
          <p:cNvSpPr txBox="1"/>
          <p:nvPr/>
        </p:nvSpPr>
        <p:spPr>
          <a:xfrm>
            <a:off x="142671" y="320390"/>
            <a:ext cx="515746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rgbClr val="548135"/>
                </a:solidFill>
                <a:latin typeface="Calibri"/>
                <a:ea typeface="Calibri"/>
                <a:cs typeface="Calibri"/>
                <a:sym typeface="Calibri"/>
              </a:rPr>
              <a:t>Prendre en main Docker</a:t>
            </a:r>
            <a:endParaRPr dirty="0"/>
          </a:p>
          <a:p>
            <a:pPr marL="0" marR="0" lvl="0" indent="0" algn="l" rtl="0">
              <a:spcBef>
                <a:spcPts val="0"/>
              </a:spcBef>
              <a:spcAft>
                <a:spcPts val="0"/>
              </a:spcAft>
              <a:buNone/>
            </a:pPr>
            <a:r>
              <a:rPr lang="fr-FR" sz="1800" i="1" dirty="0">
                <a:solidFill>
                  <a:srgbClr val="548135"/>
                </a:solidFill>
                <a:latin typeface="Calibri"/>
                <a:ea typeface="Calibri"/>
                <a:cs typeface="Calibri"/>
                <a:sym typeface="Calibri"/>
              </a:rPr>
              <a:t>5. Gestion de plusieurs images Docker avec docker-compose </a:t>
            </a:r>
          </a:p>
        </p:txBody>
      </p:sp>
      <p:sp>
        <p:nvSpPr>
          <p:cNvPr id="3" name="ZoneTexte 2">
            <a:extLst>
              <a:ext uri="{FF2B5EF4-FFF2-40B4-BE49-F238E27FC236}">
                <a16:creationId xmlns:a16="http://schemas.microsoft.com/office/drawing/2014/main" id="{4058FA19-9E12-665B-C8EE-D40B6B361C2A}"/>
              </a:ext>
            </a:extLst>
          </p:cNvPr>
          <p:cNvSpPr txBox="1"/>
          <p:nvPr/>
        </p:nvSpPr>
        <p:spPr>
          <a:xfrm>
            <a:off x="821266" y="2006599"/>
            <a:ext cx="4826001" cy="3746090"/>
          </a:xfrm>
          <a:prstGeom prst="rect">
            <a:avLst/>
          </a:prstGeom>
          <a:noFill/>
        </p:spPr>
        <p:txBody>
          <a:bodyPr wrap="square" numCol="1" rtlCol="0">
            <a:spAutoFit/>
          </a:bodyPr>
          <a:lstStyle/>
          <a:p>
            <a:pPr>
              <a:lnSpc>
                <a:spcPct val="150000"/>
              </a:lnSpc>
            </a:pPr>
            <a:r>
              <a:rPr lang="fr-FR" sz="1600" b="0" dirty="0">
                <a:solidFill>
                  <a:srgbClr val="800000"/>
                </a:solidFill>
                <a:effectLst/>
                <a:latin typeface="Consolas" panose="020B0609020204030204" pitchFamily="49" charset="0"/>
              </a:rPr>
              <a:t>version</a:t>
            </a:r>
            <a:r>
              <a:rPr lang="fr-FR" sz="1600" b="0" dirty="0">
                <a:solidFill>
                  <a:srgbClr val="000000"/>
                </a:solidFill>
                <a:effectLst/>
                <a:latin typeface="Consolas" panose="020B0609020204030204" pitchFamily="49" charset="0"/>
              </a:rPr>
              <a:t>: </a:t>
            </a:r>
            <a:r>
              <a:rPr lang="fr-FR" sz="1600" b="0" dirty="0">
                <a:solidFill>
                  <a:srgbClr val="0000FF"/>
                </a:solidFill>
                <a:effectLst/>
                <a:latin typeface="Consolas" panose="020B0609020204030204" pitchFamily="49" charset="0"/>
              </a:rPr>
              <a:t>'3.9'</a:t>
            </a:r>
            <a:endParaRPr lang="fr-FR" sz="1600" b="0" dirty="0">
              <a:solidFill>
                <a:srgbClr val="000000"/>
              </a:solidFill>
              <a:effectLst/>
              <a:latin typeface="Consolas" panose="020B0609020204030204" pitchFamily="49" charset="0"/>
            </a:endParaRPr>
          </a:p>
          <a:p>
            <a:pPr>
              <a:lnSpc>
                <a:spcPct val="150000"/>
              </a:lnSpc>
            </a:pPr>
            <a:br>
              <a:rPr lang="fr-FR" sz="1600" b="0" dirty="0">
                <a:solidFill>
                  <a:srgbClr val="000000"/>
                </a:solidFill>
                <a:effectLst/>
                <a:latin typeface="Consolas" panose="020B0609020204030204" pitchFamily="49" charset="0"/>
              </a:rPr>
            </a:br>
            <a:r>
              <a:rPr lang="fr-FR" sz="1600" b="0" dirty="0">
                <a:solidFill>
                  <a:srgbClr val="800000"/>
                </a:solidFill>
                <a:effectLst/>
                <a:latin typeface="Consolas" panose="020B0609020204030204" pitchFamily="49" charset="0"/>
              </a:rPr>
              <a:t>services</a:t>
            </a:r>
            <a:r>
              <a:rPr lang="fr-FR" sz="1600" b="0" dirty="0">
                <a:solidFill>
                  <a:srgbClr val="000000"/>
                </a:solidFill>
                <a:effectLst/>
                <a:latin typeface="Consolas" panose="020B0609020204030204" pitchFamily="49" charset="0"/>
              </a:rPr>
              <a:t>:</a:t>
            </a:r>
          </a:p>
          <a:p>
            <a:pPr>
              <a:lnSpc>
                <a:spcPct val="150000"/>
              </a:lnSpc>
            </a:pPr>
            <a:r>
              <a:rPr lang="fr-FR" sz="1600" b="0" dirty="0">
                <a:solidFill>
                  <a:srgbClr val="000000"/>
                </a:solidFill>
                <a:effectLst/>
                <a:latin typeface="Consolas" panose="020B0609020204030204" pitchFamily="49" charset="0"/>
              </a:rPr>
              <a:t>  </a:t>
            </a:r>
            <a:r>
              <a:rPr lang="fr-FR" sz="1600" b="0" dirty="0" err="1">
                <a:solidFill>
                  <a:srgbClr val="800000"/>
                </a:solidFill>
                <a:effectLst/>
                <a:latin typeface="Consolas" panose="020B0609020204030204" pitchFamily="49" charset="0"/>
              </a:rPr>
              <a:t>db</a:t>
            </a:r>
            <a:r>
              <a:rPr lang="fr-FR" sz="1600" b="0" dirty="0">
                <a:solidFill>
                  <a:srgbClr val="000000"/>
                </a:solidFill>
                <a:effectLst/>
                <a:latin typeface="Consolas" panose="020B0609020204030204" pitchFamily="49" charset="0"/>
              </a:rPr>
              <a:t>:</a:t>
            </a:r>
          </a:p>
          <a:p>
            <a:pPr>
              <a:lnSpc>
                <a:spcPct val="150000"/>
              </a:lnSpc>
            </a:pPr>
            <a:r>
              <a:rPr lang="fr-FR" sz="1600" b="0" dirty="0">
                <a:solidFill>
                  <a:srgbClr val="000000"/>
                </a:solidFill>
                <a:effectLst/>
                <a:latin typeface="Consolas" panose="020B0609020204030204" pitchFamily="49" charset="0"/>
              </a:rPr>
              <a:t>    </a:t>
            </a:r>
            <a:r>
              <a:rPr lang="fr-FR" sz="1600" b="0" dirty="0" err="1">
                <a:solidFill>
                  <a:srgbClr val="800000"/>
                </a:solidFill>
                <a:effectLst/>
                <a:latin typeface="Consolas" panose="020B0609020204030204" pitchFamily="49" charset="0"/>
              </a:rPr>
              <a:t>container_name</a:t>
            </a:r>
            <a:r>
              <a:rPr lang="fr-FR" sz="1600" b="0" dirty="0">
                <a:solidFill>
                  <a:srgbClr val="000000"/>
                </a:solidFill>
                <a:effectLst/>
                <a:latin typeface="Consolas" panose="020B0609020204030204" pitchFamily="49" charset="0"/>
              </a:rPr>
              <a:t>: </a:t>
            </a:r>
            <a:r>
              <a:rPr lang="fr-FR" sz="1600" b="0" dirty="0" err="1">
                <a:solidFill>
                  <a:srgbClr val="0000FF"/>
                </a:solidFill>
                <a:effectLst/>
                <a:latin typeface="Consolas" panose="020B0609020204030204" pitchFamily="49" charset="0"/>
              </a:rPr>
              <a:t>db</a:t>
            </a:r>
            <a:endParaRPr lang="fr-FR" sz="1600" b="0" dirty="0">
              <a:solidFill>
                <a:srgbClr val="000000"/>
              </a:solidFill>
              <a:effectLst/>
              <a:latin typeface="Consolas" panose="020B0609020204030204" pitchFamily="49" charset="0"/>
            </a:endParaRPr>
          </a:p>
          <a:p>
            <a:pPr>
              <a:lnSpc>
                <a:spcPct val="150000"/>
              </a:lnSpc>
            </a:pPr>
            <a:r>
              <a:rPr lang="fr-FR" sz="1600" b="0" dirty="0">
                <a:solidFill>
                  <a:srgbClr val="000000"/>
                </a:solidFill>
                <a:effectLst/>
                <a:latin typeface="Consolas" panose="020B0609020204030204" pitchFamily="49" charset="0"/>
              </a:rPr>
              <a:t>    </a:t>
            </a:r>
            <a:r>
              <a:rPr lang="fr-FR" sz="1600" b="0" dirty="0">
                <a:solidFill>
                  <a:srgbClr val="800000"/>
                </a:solidFill>
                <a:effectLst/>
                <a:latin typeface="Consolas" panose="020B0609020204030204" pitchFamily="49" charset="0"/>
              </a:rPr>
              <a:t>image</a:t>
            </a:r>
            <a:r>
              <a:rPr lang="fr-FR" sz="1600" b="0" dirty="0">
                <a:solidFill>
                  <a:srgbClr val="000000"/>
                </a:solidFill>
                <a:effectLst/>
                <a:latin typeface="Consolas" panose="020B0609020204030204" pitchFamily="49" charset="0"/>
              </a:rPr>
              <a:t>: </a:t>
            </a:r>
            <a:r>
              <a:rPr lang="fr-FR" sz="1600" b="0" dirty="0">
                <a:solidFill>
                  <a:srgbClr val="0000FF"/>
                </a:solidFill>
                <a:effectLst/>
                <a:latin typeface="Consolas" panose="020B0609020204030204" pitchFamily="49" charset="0"/>
              </a:rPr>
              <a:t>mongo</a:t>
            </a:r>
            <a:endParaRPr lang="fr-FR" sz="1600" b="0" dirty="0">
              <a:solidFill>
                <a:srgbClr val="000000"/>
              </a:solidFill>
              <a:effectLst/>
              <a:latin typeface="Consolas" panose="020B0609020204030204" pitchFamily="49" charset="0"/>
            </a:endParaRPr>
          </a:p>
          <a:p>
            <a:pPr>
              <a:lnSpc>
                <a:spcPct val="150000"/>
              </a:lnSpc>
            </a:pPr>
            <a:r>
              <a:rPr lang="fr-FR" sz="1600" b="0" dirty="0">
                <a:solidFill>
                  <a:srgbClr val="000000"/>
                </a:solidFill>
                <a:effectLst/>
                <a:latin typeface="Consolas" panose="020B0609020204030204" pitchFamily="49" charset="0"/>
              </a:rPr>
              <a:t>    </a:t>
            </a:r>
            <a:r>
              <a:rPr lang="fr-FR" sz="1600" b="0" dirty="0">
                <a:solidFill>
                  <a:srgbClr val="800000"/>
                </a:solidFill>
                <a:effectLst/>
                <a:latin typeface="Consolas" panose="020B0609020204030204" pitchFamily="49" charset="0"/>
              </a:rPr>
              <a:t>volumes</a:t>
            </a:r>
            <a:r>
              <a:rPr lang="fr-FR" sz="1600" b="0" dirty="0">
                <a:solidFill>
                  <a:srgbClr val="000000"/>
                </a:solidFill>
                <a:effectLst/>
                <a:latin typeface="Consolas" panose="020B0609020204030204" pitchFamily="49" charset="0"/>
              </a:rPr>
              <a:t>:</a:t>
            </a:r>
          </a:p>
          <a:p>
            <a:pPr>
              <a:lnSpc>
                <a:spcPct val="150000"/>
              </a:lnSpc>
            </a:pPr>
            <a:r>
              <a:rPr lang="fr-FR" sz="1600" b="0" dirty="0">
                <a:solidFill>
                  <a:srgbClr val="000000"/>
                </a:solidFill>
                <a:effectLst/>
                <a:latin typeface="Consolas" panose="020B0609020204030204" pitchFamily="49" charset="0"/>
              </a:rPr>
              <a:t>      - </a:t>
            </a:r>
            <a:r>
              <a:rPr lang="fr-FR" sz="1600" b="0" dirty="0">
                <a:solidFill>
                  <a:srgbClr val="0000FF"/>
                </a:solidFill>
                <a:effectLst/>
                <a:latin typeface="Consolas" panose="020B0609020204030204" pitchFamily="49" charset="0"/>
              </a:rPr>
              <a:t>./data:/data/</a:t>
            </a:r>
            <a:r>
              <a:rPr lang="fr-FR" sz="1600" b="0" dirty="0" err="1">
                <a:solidFill>
                  <a:srgbClr val="0000FF"/>
                </a:solidFill>
                <a:effectLst/>
                <a:latin typeface="Consolas" panose="020B0609020204030204" pitchFamily="49" charset="0"/>
              </a:rPr>
              <a:t>db</a:t>
            </a:r>
            <a:endParaRPr lang="fr-FR" sz="1600" b="0" dirty="0">
              <a:solidFill>
                <a:srgbClr val="000000"/>
              </a:solidFill>
              <a:effectLst/>
              <a:latin typeface="Consolas" panose="020B0609020204030204" pitchFamily="49" charset="0"/>
            </a:endParaRPr>
          </a:p>
          <a:p>
            <a:pPr>
              <a:lnSpc>
                <a:spcPct val="150000"/>
              </a:lnSpc>
            </a:pPr>
            <a:r>
              <a:rPr lang="fr-FR" sz="1600" b="0" dirty="0">
                <a:solidFill>
                  <a:srgbClr val="000000"/>
                </a:solidFill>
                <a:effectLst/>
                <a:latin typeface="Consolas" panose="020B0609020204030204" pitchFamily="49" charset="0"/>
              </a:rPr>
              <a:t>    </a:t>
            </a:r>
            <a:r>
              <a:rPr lang="fr-FR" sz="1600" b="0" dirty="0">
                <a:solidFill>
                  <a:srgbClr val="800000"/>
                </a:solidFill>
                <a:effectLst/>
                <a:latin typeface="Consolas" panose="020B0609020204030204" pitchFamily="49" charset="0"/>
              </a:rPr>
              <a:t>ports</a:t>
            </a:r>
            <a:r>
              <a:rPr lang="fr-FR" sz="1600" b="0" dirty="0">
                <a:solidFill>
                  <a:srgbClr val="000000"/>
                </a:solidFill>
                <a:effectLst/>
                <a:latin typeface="Consolas" panose="020B0609020204030204" pitchFamily="49" charset="0"/>
              </a:rPr>
              <a:t>:</a:t>
            </a:r>
          </a:p>
          <a:p>
            <a:pPr>
              <a:lnSpc>
                <a:spcPct val="150000"/>
              </a:lnSpc>
            </a:pPr>
            <a:r>
              <a:rPr lang="fr-FR" sz="1600" b="0" dirty="0">
                <a:solidFill>
                  <a:srgbClr val="000000"/>
                </a:solidFill>
                <a:effectLst/>
                <a:latin typeface="Consolas" panose="020B0609020204030204" pitchFamily="49" charset="0"/>
              </a:rPr>
              <a:t>      - </a:t>
            </a:r>
            <a:r>
              <a:rPr lang="fr-FR" sz="1600" b="0" dirty="0">
                <a:solidFill>
                  <a:srgbClr val="A31515"/>
                </a:solidFill>
                <a:effectLst/>
                <a:latin typeface="Consolas" panose="020B0609020204030204" pitchFamily="49" charset="0"/>
              </a:rPr>
              <a:t>"27017:27017"</a:t>
            </a:r>
            <a:endParaRPr lang="fr-FR" sz="1600" b="0" dirty="0">
              <a:solidFill>
                <a:srgbClr val="000000"/>
              </a:solidFill>
              <a:effectLst/>
              <a:latin typeface="Consolas" panose="020B0609020204030204" pitchFamily="49" charset="0"/>
            </a:endParaRPr>
          </a:p>
        </p:txBody>
      </p:sp>
      <p:sp>
        <p:nvSpPr>
          <p:cNvPr id="4" name="Rectangle : coins arrondis 3">
            <a:extLst>
              <a:ext uri="{FF2B5EF4-FFF2-40B4-BE49-F238E27FC236}">
                <a16:creationId xmlns:a16="http://schemas.microsoft.com/office/drawing/2014/main" id="{F8726A71-4233-3A71-7694-6D312A83B3D1}"/>
              </a:ext>
            </a:extLst>
          </p:cNvPr>
          <p:cNvSpPr/>
          <p:nvPr/>
        </p:nvSpPr>
        <p:spPr>
          <a:xfrm>
            <a:off x="5041941" y="3176677"/>
            <a:ext cx="3336291" cy="52747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FR" sz="1600" dirty="0"/>
              <a:t>Le nom du conteneur (un nom de votre choix)</a:t>
            </a:r>
          </a:p>
        </p:txBody>
      </p:sp>
      <p:sp>
        <p:nvSpPr>
          <p:cNvPr id="5" name="Rectangle : coins arrondis 4">
            <a:extLst>
              <a:ext uri="{FF2B5EF4-FFF2-40B4-BE49-F238E27FC236}">
                <a16:creationId xmlns:a16="http://schemas.microsoft.com/office/drawing/2014/main" id="{4CB0B4C3-5439-1A35-B461-E7FA0DD5D4FD}"/>
              </a:ext>
            </a:extLst>
          </p:cNvPr>
          <p:cNvSpPr/>
          <p:nvPr/>
        </p:nvSpPr>
        <p:spPr>
          <a:xfrm>
            <a:off x="5045644" y="3936139"/>
            <a:ext cx="3336290" cy="46398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FR" sz="1600" dirty="0"/>
              <a:t>Image « mongo » à télécharger depuis Docker Hub</a:t>
            </a:r>
          </a:p>
        </p:txBody>
      </p:sp>
      <p:cxnSp>
        <p:nvCxnSpPr>
          <p:cNvPr id="7" name="Connecteur droit avec flèche 6">
            <a:extLst>
              <a:ext uri="{FF2B5EF4-FFF2-40B4-BE49-F238E27FC236}">
                <a16:creationId xmlns:a16="http://schemas.microsoft.com/office/drawing/2014/main" id="{12CE41C9-8970-173F-ED11-44D590C40159}"/>
              </a:ext>
            </a:extLst>
          </p:cNvPr>
          <p:cNvCxnSpPr>
            <a:cxnSpLocks/>
            <a:stCxn id="4" idx="1"/>
          </p:cNvCxnSpPr>
          <p:nvPr/>
        </p:nvCxnSpPr>
        <p:spPr>
          <a:xfrm flipH="1">
            <a:off x="3474720" y="3440413"/>
            <a:ext cx="1567221" cy="251970"/>
          </a:xfrm>
          <a:prstGeom prst="straightConnector1">
            <a:avLst/>
          </a:prstGeom>
          <a:ln>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9" name="Connecteur droit avec flèche 8">
            <a:extLst>
              <a:ext uri="{FF2B5EF4-FFF2-40B4-BE49-F238E27FC236}">
                <a16:creationId xmlns:a16="http://schemas.microsoft.com/office/drawing/2014/main" id="{2BD44820-CFF5-BA70-EEB1-648DCB4B0FBE}"/>
              </a:ext>
            </a:extLst>
          </p:cNvPr>
          <p:cNvCxnSpPr>
            <a:cxnSpLocks/>
            <a:stCxn id="5" idx="1"/>
          </p:cNvCxnSpPr>
          <p:nvPr/>
        </p:nvCxnSpPr>
        <p:spPr>
          <a:xfrm flipH="1" flipV="1">
            <a:off x="2823210" y="4149360"/>
            <a:ext cx="2222434" cy="18770"/>
          </a:xfrm>
          <a:prstGeom prst="straightConnector1">
            <a:avLst/>
          </a:prstGeom>
          <a:ln>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14" name="Rectangle : coins arrondis 13">
            <a:extLst>
              <a:ext uri="{FF2B5EF4-FFF2-40B4-BE49-F238E27FC236}">
                <a16:creationId xmlns:a16="http://schemas.microsoft.com/office/drawing/2014/main" id="{218FDA0B-3E09-AB3A-C385-E6683E4E4F36}"/>
              </a:ext>
            </a:extLst>
          </p:cNvPr>
          <p:cNvSpPr/>
          <p:nvPr/>
        </p:nvSpPr>
        <p:spPr>
          <a:xfrm>
            <a:off x="5045644" y="4598347"/>
            <a:ext cx="6893689" cy="107339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FR" sz="1600" dirty="0"/>
              <a:t>Faire correspondre le dossier local </a:t>
            </a:r>
            <a:r>
              <a:rPr lang="fr-FR" sz="1600" b="1" dirty="0"/>
              <a:t>./data </a:t>
            </a:r>
            <a:r>
              <a:rPr lang="fr-FR" sz="1600" dirty="0"/>
              <a:t>au dossier </a:t>
            </a:r>
            <a:r>
              <a:rPr lang="fr-FR" sz="1600" b="1" dirty="0"/>
              <a:t>data/</a:t>
            </a:r>
            <a:r>
              <a:rPr lang="fr-FR" sz="1600" b="1" dirty="0" err="1"/>
              <a:t>db</a:t>
            </a:r>
            <a:r>
              <a:rPr lang="fr-FR" sz="1600" b="1" dirty="0"/>
              <a:t> </a:t>
            </a:r>
            <a:r>
              <a:rPr lang="fr-FR" sz="1600" dirty="0"/>
              <a:t>dans le conteneur</a:t>
            </a:r>
          </a:p>
          <a:p>
            <a:pPr algn="ctr"/>
            <a:r>
              <a:rPr lang="fr-FR" sz="1600" b="0" i="0" dirty="0">
                <a:solidFill>
                  <a:srgbClr val="111111"/>
                </a:solidFill>
                <a:effectLst/>
                <a:latin typeface="Inter"/>
              </a:rPr>
              <a:t>Ces dossiers sont une réplication de données de telle sorte que même si un conteneur est redémarré/supprimé à un moment donné, vous aurez toujours accès aux données générées par le conteneur.</a:t>
            </a:r>
            <a:endParaRPr lang="fr-FR" sz="1600" dirty="0"/>
          </a:p>
        </p:txBody>
      </p:sp>
      <p:cxnSp>
        <p:nvCxnSpPr>
          <p:cNvPr id="15" name="Connecteur droit avec flèche 14">
            <a:extLst>
              <a:ext uri="{FF2B5EF4-FFF2-40B4-BE49-F238E27FC236}">
                <a16:creationId xmlns:a16="http://schemas.microsoft.com/office/drawing/2014/main" id="{0B8DC84E-A0EA-0B3A-9174-A36D0FC43CE8}"/>
              </a:ext>
            </a:extLst>
          </p:cNvPr>
          <p:cNvCxnSpPr>
            <a:cxnSpLocks/>
          </p:cNvCxnSpPr>
          <p:nvPr/>
        </p:nvCxnSpPr>
        <p:spPr>
          <a:xfrm flipH="1" flipV="1">
            <a:off x="3611880" y="4867413"/>
            <a:ext cx="1384341" cy="267630"/>
          </a:xfrm>
          <a:prstGeom prst="straightConnector1">
            <a:avLst/>
          </a:prstGeom>
          <a:ln>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24" name="Rectangle : coins arrondis 23">
            <a:extLst>
              <a:ext uri="{FF2B5EF4-FFF2-40B4-BE49-F238E27FC236}">
                <a16:creationId xmlns:a16="http://schemas.microsoft.com/office/drawing/2014/main" id="{300576B5-09BE-3B02-79C6-D147D547C3F7}"/>
              </a:ext>
            </a:extLst>
          </p:cNvPr>
          <p:cNvSpPr/>
          <p:nvPr/>
        </p:nvSpPr>
        <p:spPr>
          <a:xfrm>
            <a:off x="5041940" y="5855351"/>
            <a:ext cx="5439370" cy="51079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FR" sz="1600" dirty="0"/>
              <a:t>Faire correspondre le port 27017 de la hôte au port 27017 du conteneur Docker;</a:t>
            </a:r>
          </a:p>
        </p:txBody>
      </p:sp>
      <p:cxnSp>
        <p:nvCxnSpPr>
          <p:cNvPr id="25" name="Connecteur droit avec flèche 24">
            <a:extLst>
              <a:ext uri="{FF2B5EF4-FFF2-40B4-BE49-F238E27FC236}">
                <a16:creationId xmlns:a16="http://schemas.microsoft.com/office/drawing/2014/main" id="{7EB3AA57-937A-05C0-33A0-AA63AE91FB13}"/>
              </a:ext>
            </a:extLst>
          </p:cNvPr>
          <p:cNvCxnSpPr>
            <a:cxnSpLocks/>
            <a:stCxn id="24" idx="1"/>
          </p:cNvCxnSpPr>
          <p:nvPr/>
        </p:nvCxnSpPr>
        <p:spPr>
          <a:xfrm flipH="1" flipV="1">
            <a:off x="3383280" y="5596694"/>
            <a:ext cx="1658660" cy="514052"/>
          </a:xfrm>
          <a:prstGeom prst="straightConnector1">
            <a:avLst/>
          </a:prstGeom>
          <a:ln>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0350296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pic>
        <p:nvPicPr>
          <p:cNvPr id="1570" name="Google Shape;1570;p127"/>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571" name="Google Shape;1571;p127"/>
          <p:cNvGrpSpPr/>
          <p:nvPr/>
        </p:nvGrpSpPr>
        <p:grpSpPr>
          <a:xfrm>
            <a:off x="116234" y="1393148"/>
            <a:ext cx="12070636" cy="5154295"/>
            <a:chOff x="0" y="1464563"/>
            <a:chExt cx="11657457" cy="5154295"/>
          </a:xfrm>
        </p:grpSpPr>
        <p:sp>
          <p:nvSpPr>
            <p:cNvPr id="1572" name="Google Shape;1572;p127"/>
            <p:cNvSpPr/>
            <p:nvPr/>
          </p:nvSpPr>
          <p:spPr>
            <a:xfrm>
              <a:off x="536575"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93663">
                <a:buClr>
                  <a:schemeClr val="dk1"/>
                </a:buClr>
                <a:buSzPts val="1400"/>
              </a:pPr>
              <a:r>
                <a:rPr kumimoji="0" lang="fr-FR" altLang="fr-FR" sz="1600" b="0" i="0" u="sng" strike="noStrike" cap="none" normalizeH="0" baseline="0" dirty="0">
                  <a:ln>
                    <a:noFill/>
                  </a:ln>
                  <a:solidFill>
                    <a:srgbClr val="007842"/>
                  </a:solidFill>
                  <a:effectLst/>
                </a:rPr>
                <a:t>Exemple</a:t>
              </a:r>
              <a:r>
                <a:rPr kumimoji="0" lang="fr-FR" altLang="fr-FR" sz="1600" b="0" i="0" u="none" strike="noStrike" cap="none" normalizeH="0" baseline="0" dirty="0">
                  <a:ln>
                    <a:noFill/>
                  </a:ln>
                  <a:solidFill>
                    <a:srgbClr val="000000"/>
                  </a:solidFill>
                  <a:effectLst/>
                </a:rPr>
                <a:t>:</a:t>
              </a:r>
            </a:p>
            <a:p>
              <a:pPr marL="93663">
                <a:buClr>
                  <a:schemeClr val="dk1"/>
                </a:buClr>
                <a:buSzPts val="1400"/>
              </a:pPr>
              <a:r>
                <a:rPr lang="fr-FR" altLang="fr-FR" sz="1600" b="1" i="1" dirty="0">
                  <a:solidFill>
                    <a:srgbClr val="000000"/>
                  </a:solidFill>
                </a:rPr>
                <a:t>Explications </a:t>
              </a:r>
            </a:p>
            <a:p>
              <a:pPr marL="93663">
                <a:buClr>
                  <a:schemeClr val="dk1"/>
                </a:buClr>
                <a:buSzPts val="1400"/>
              </a:pPr>
              <a:endParaRPr lang="fr-FR" altLang="fr-FR" sz="1600" dirty="0">
                <a:solidFill>
                  <a:srgbClr val="000000"/>
                </a:solidFill>
              </a:endParaRPr>
            </a:p>
            <a:p>
              <a:pPr marL="93663">
                <a:buClr>
                  <a:schemeClr val="dk1"/>
                </a:buClr>
                <a:buSzPts val="1400"/>
              </a:pPr>
              <a:endParaRPr lang="fr-FR" altLang="fr-FR" sz="1600" dirty="0">
                <a:solidFill>
                  <a:srgbClr val="000000"/>
                </a:solidFill>
              </a:endParaRPr>
            </a:p>
            <a:p>
              <a:pPr marL="93663">
                <a:buClr>
                  <a:schemeClr val="dk1"/>
                </a:buClr>
                <a:buSzPts val="1400"/>
              </a:pPr>
              <a:endParaRPr lang="fr-FR" altLang="fr-FR" sz="1600" dirty="0">
                <a:solidFill>
                  <a:srgbClr val="000000"/>
                </a:solidFill>
              </a:endParaRPr>
            </a:p>
            <a:p>
              <a:pPr marL="93663">
                <a:buClr>
                  <a:schemeClr val="dk1"/>
                </a:buClr>
                <a:buSzPts val="1400"/>
              </a:pPr>
              <a:endParaRPr lang="fr-FR" altLang="fr-FR" sz="1600" dirty="0">
                <a:solidFill>
                  <a:srgbClr val="000000"/>
                </a:solidFill>
              </a:endParaRPr>
            </a:p>
            <a:p>
              <a:pPr marL="93663">
                <a:buClr>
                  <a:schemeClr val="dk1"/>
                </a:buClr>
                <a:buSzPts val="1400"/>
              </a:pPr>
              <a:endParaRPr lang="fr-FR" altLang="fr-FR" sz="1600" dirty="0">
                <a:solidFill>
                  <a:srgbClr val="000000"/>
                </a:solidFill>
              </a:endParaRPr>
            </a:p>
            <a:p>
              <a:pPr marL="93663">
                <a:buClr>
                  <a:schemeClr val="dk1"/>
                </a:buClr>
                <a:buSzPts val="1400"/>
              </a:pPr>
              <a:r>
                <a:rPr lang="fr-FR" altLang="fr-FR" sz="1600" dirty="0">
                  <a:solidFill>
                    <a:srgbClr val="000000"/>
                  </a:solidFill>
                </a:rPr>
                <a:t> </a:t>
              </a:r>
            </a:p>
            <a:p>
              <a:pPr marL="93663">
                <a:buClr>
                  <a:schemeClr val="dk1"/>
                </a:buClr>
                <a:buSzPts val="1400"/>
              </a:pPr>
              <a:endParaRPr kumimoji="0" lang="fr-FR" altLang="fr-FR" sz="1600" b="0" i="0" u="none" strike="noStrike" cap="none" normalizeH="0" baseline="0" dirty="0">
                <a:ln>
                  <a:noFill/>
                </a:ln>
                <a:solidFill>
                  <a:srgbClr val="000000"/>
                </a:solidFill>
                <a:effectLst/>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p:txBody>
        </p:sp>
        <p:sp>
          <p:nvSpPr>
            <p:cNvPr id="1573" name="Google Shape;1573;p127"/>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574" name="Google Shape;1574;p127"/>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575" name="Google Shape;1575;p127"/>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576" name="Google Shape;1576;p127"/>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578" name="Google Shape;1578;p127"/>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234</a:t>
            </a:fld>
            <a:endParaRPr sz="1000" b="0" i="0" u="none" strike="noStrike" cap="none">
              <a:solidFill>
                <a:srgbClr val="000000"/>
              </a:solidFill>
              <a:latin typeface="Calibri"/>
              <a:ea typeface="Calibri"/>
              <a:cs typeface="Calibri"/>
              <a:sym typeface="Calibri"/>
            </a:endParaRPr>
          </a:p>
        </p:txBody>
      </p:sp>
      <p:sp>
        <p:nvSpPr>
          <p:cNvPr id="2" name="Google Shape;1535;p123">
            <a:extLst>
              <a:ext uri="{FF2B5EF4-FFF2-40B4-BE49-F238E27FC236}">
                <a16:creationId xmlns:a16="http://schemas.microsoft.com/office/drawing/2014/main" id="{2C014AD1-E162-51F8-829F-8544121F36C4}"/>
              </a:ext>
            </a:extLst>
          </p:cNvPr>
          <p:cNvSpPr txBox="1"/>
          <p:nvPr/>
        </p:nvSpPr>
        <p:spPr>
          <a:xfrm>
            <a:off x="142671" y="320390"/>
            <a:ext cx="5157462"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rgbClr val="548135"/>
                </a:solidFill>
                <a:latin typeface="Calibri"/>
                <a:ea typeface="Calibri"/>
                <a:cs typeface="Calibri"/>
                <a:sym typeface="Calibri"/>
              </a:rPr>
              <a:t>Prendre en main Docker</a:t>
            </a:r>
            <a:endParaRPr dirty="0"/>
          </a:p>
          <a:p>
            <a:pPr marL="0" marR="0" lvl="0" indent="0" algn="l" rtl="0">
              <a:spcBef>
                <a:spcPts val="0"/>
              </a:spcBef>
              <a:spcAft>
                <a:spcPts val="0"/>
              </a:spcAft>
              <a:buNone/>
            </a:pPr>
            <a:r>
              <a:rPr lang="fr-FR" sz="1800" i="1" dirty="0">
                <a:solidFill>
                  <a:srgbClr val="548135"/>
                </a:solidFill>
                <a:latin typeface="Calibri"/>
                <a:ea typeface="Calibri"/>
                <a:cs typeface="Calibri"/>
                <a:sym typeface="Calibri"/>
              </a:rPr>
              <a:t>5. Gestion de plusieurs images Docker avec docker-compose </a:t>
            </a:r>
          </a:p>
        </p:txBody>
      </p:sp>
      <p:sp>
        <p:nvSpPr>
          <p:cNvPr id="3" name="ZoneTexte 2">
            <a:extLst>
              <a:ext uri="{FF2B5EF4-FFF2-40B4-BE49-F238E27FC236}">
                <a16:creationId xmlns:a16="http://schemas.microsoft.com/office/drawing/2014/main" id="{4058FA19-9E12-665B-C8EE-D40B6B361C2A}"/>
              </a:ext>
            </a:extLst>
          </p:cNvPr>
          <p:cNvSpPr txBox="1"/>
          <p:nvPr/>
        </p:nvSpPr>
        <p:spPr>
          <a:xfrm>
            <a:off x="821267" y="2006599"/>
            <a:ext cx="4653704" cy="2638094"/>
          </a:xfrm>
          <a:prstGeom prst="rect">
            <a:avLst/>
          </a:prstGeom>
          <a:noFill/>
        </p:spPr>
        <p:txBody>
          <a:bodyPr wrap="square" numCol="1" rtlCol="0">
            <a:spAutoFit/>
          </a:bodyPr>
          <a:lstStyle/>
          <a:p>
            <a:pPr>
              <a:lnSpc>
                <a:spcPct val="150000"/>
              </a:lnSpc>
            </a:pPr>
            <a:r>
              <a:rPr lang="fr-FR" sz="1600" b="0" dirty="0">
                <a:solidFill>
                  <a:srgbClr val="000000"/>
                </a:solidFill>
                <a:effectLst/>
                <a:latin typeface="Consolas" panose="020B0609020204030204" pitchFamily="49" charset="0"/>
              </a:rPr>
              <a:t>  </a:t>
            </a:r>
            <a:r>
              <a:rPr lang="fr-FR" sz="1600" b="0" dirty="0">
                <a:solidFill>
                  <a:srgbClr val="800000"/>
                </a:solidFill>
                <a:effectLst/>
                <a:latin typeface="Consolas" panose="020B0609020204030204" pitchFamily="49" charset="0"/>
              </a:rPr>
              <a:t>produits</a:t>
            </a:r>
            <a:r>
              <a:rPr lang="fr-FR" sz="1600" b="0" dirty="0">
                <a:solidFill>
                  <a:srgbClr val="000000"/>
                </a:solidFill>
                <a:effectLst/>
                <a:latin typeface="Consolas" panose="020B0609020204030204" pitchFamily="49" charset="0"/>
              </a:rPr>
              <a:t>:</a:t>
            </a:r>
          </a:p>
          <a:p>
            <a:pPr>
              <a:lnSpc>
                <a:spcPct val="150000"/>
              </a:lnSpc>
            </a:pPr>
            <a:r>
              <a:rPr lang="fr-FR" sz="1600" b="0" dirty="0">
                <a:solidFill>
                  <a:srgbClr val="000000"/>
                </a:solidFill>
                <a:effectLst/>
                <a:latin typeface="Consolas" panose="020B0609020204030204" pitchFamily="49" charset="0"/>
              </a:rPr>
              <a:t>    </a:t>
            </a:r>
            <a:r>
              <a:rPr lang="fr-FR" sz="1600" b="0" dirty="0" err="1">
                <a:solidFill>
                  <a:srgbClr val="800000"/>
                </a:solidFill>
                <a:effectLst/>
                <a:latin typeface="Consolas" panose="020B0609020204030204" pitchFamily="49" charset="0"/>
              </a:rPr>
              <a:t>build</a:t>
            </a:r>
            <a:r>
              <a:rPr lang="fr-FR" sz="1600" b="0" dirty="0">
                <a:solidFill>
                  <a:srgbClr val="000000"/>
                </a:solidFill>
                <a:effectLst/>
                <a:latin typeface="Consolas" panose="020B0609020204030204" pitchFamily="49" charset="0"/>
              </a:rPr>
              <a:t>: </a:t>
            </a:r>
            <a:r>
              <a:rPr lang="fr-FR" sz="1600" b="0" dirty="0">
                <a:solidFill>
                  <a:srgbClr val="0000FF"/>
                </a:solidFill>
                <a:effectLst/>
                <a:latin typeface="Consolas" panose="020B0609020204030204" pitchFamily="49" charset="0"/>
              </a:rPr>
              <a:t>./produit-service</a:t>
            </a:r>
            <a:endParaRPr lang="fr-FR" sz="1600" b="0" dirty="0">
              <a:solidFill>
                <a:srgbClr val="000000"/>
              </a:solidFill>
              <a:effectLst/>
              <a:latin typeface="Consolas" panose="020B0609020204030204" pitchFamily="49" charset="0"/>
            </a:endParaRPr>
          </a:p>
          <a:p>
            <a:pPr>
              <a:lnSpc>
                <a:spcPct val="150000"/>
              </a:lnSpc>
            </a:pPr>
            <a:r>
              <a:rPr lang="fr-FR" sz="1600" b="0" dirty="0">
                <a:solidFill>
                  <a:srgbClr val="000000"/>
                </a:solidFill>
                <a:effectLst/>
                <a:latin typeface="Consolas" panose="020B0609020204030204" pitchFamily="49" charset="0"/>
              </a:rPr>
              <a:t>    </a:t>
            </a:r>
            <a:r>
              <a:rPr lang="fr-FR" sz="1600" b="0" dirty="0" err="1">
                <a:solidFill>
                  <a:srgbClr val="800000"/>
                </a:solidFill>
                <a:effectLst/>
                <a:latin typeface="Consolas" panose="020B0609020204030204" pitchFamily="49" charset="0"/>
              </a:rPr>
              <a:t>container_name</a:t>
            </a:r>
            <a:r>
              <a:rPr lang="fr-FR" sz="1600" b="0" dirty="0">
                <a:solidFill>
                  <a:srgbClr val="000000"/>
                </a:solidFill>
                <a:effectLst/>
                <a:latin typeface="Consolas" panose="020B0609020204030204" pitchFamily="49" charset="0"/>
              </a:rPr>
              <a:t>: </a:t>
            </a:r>
            <a:r>
              <a:rPr lang="fr-FR" sz="1600" b="0" dirty="0">
                <a:solidFill>
                  <a:srgbClr val="0000FF"/>
                </a:solidFill>
                <a:effectLst/>
                <a:latin typeface="Consolas" panose="020B0609020204030204" pitchFamily="49" charset="0"/>
              </a:rPr>
              <a:t>produit-service</a:t>
            </a:r>
            <a:endParaRPr lang="fr-FR" sz="1600" b="0" dirty="0">
              <a:solidFill>
                <a:srgbClr val="000000"/>
              </a:solidFill>
              <a:effectLst/>
              <a:latin typeface="Consolas" panose="020B0609020204030204" pitchFamily="49" charset="0"/>
            </a:endParaRPr>
          </a:p>
          <a:p>
            <a:pPr>
              <a:lnSpc>
                <a:spcPct val="150000"/>
              </a:lnSpc>
            </a:pPr>
            <a:r>
              <a:rPr lang="fr-FR" sz="1600" b="0" dirty="0">
                <a:solidFill>
                  <a:srgbClr val="000000"/>
                </a:solidFill>
                <a:effectLst/>
                <a:latin typeface="Consolas" panose="020B0609020204030204" pitchFamily="49" charset="0"/>
              </a:rPr>
              <a:t>    </a:t>
            </a:r>
            <a:r>
              <a:rPr lang="fr-FR" sz="1600" b="0" dirty="0">
                <a:solidFill>
                  <a:srgbClr val="800000"/>
                </a:solidFill>
                <a:effectLst/>
                <a:latin typeface="Consolas" panose="020B0609020204030204" pitchFamily="49" charset="0"/>
              </a:rPr>
              <a:t>ports</a:t>
            </a:r>
            <a:r>
              <a:rPr lang="fr-FR" sz="1600" b="0" dirty="0">
                <a:solidFill>
                  <a:srgbClr val="000000"/>
                </a:solidFill>
                <a:effectLst/>
                <a:latin typeface="Consolas" panose="020B0609020204030204" pitchFamily="49" charset="0"/>
              </a:rPr>
              <a:t>:</a:t>
            </a:r>
          </a:p>
          <a:p>
            <a:pPr>
              <a:lnSpc>
                <a:spcPct val="150000"/>
              </a:lnSpc>
            </a:pPr>
            <a:r>
              <a:rPr lang="fr-FR" sz="1600" b="0" dirty="0">
                <a:solidFill>
                  <a:srgbClr val="000000"/>
                </a:solidFill>
                <a:effectLst/>
                <a:latin typeface="Consolas" panose="020B0609020204030204" pitchFamily="49" charset="0"/>
              </a:rPr>
              <a:t>      - </a:t>
            </a:r>
            <a:r>
              <a:rPr lang="fr-FR" sz="1600" b="0" dirty="0">
                <a:solidFill>
                  <a:srgbClr val="A31515"/>
                </a:solidFill>
                <a:effectLst/>
                <a:latin typeface="Consolas" panose="020B0609020204030204" pitchFamily="49" charset="0"/>
              </a:rPr>
              <a:t>"5000:4000"</a:t>
            </a:r>
            <a:endParaRPr lang="fr-FR" sz="1600" b="0" dirty="0">
              <a:solidFill>
                <a:srgbClr val="000000"/>
              </a:solidFill>
              <a:effectLst/>
              <a:latin typeface="Consolas" panose="020B0609020204030204" pitchFamily="49" charset="0"/>
            </a:endParaRPr>
          </a:p>
          <a:p>
            <a:pPr>
              <a:lnSpc>
                <a:spcPct val="150000"/>
              </a:lnSpc>
            </a:pPr>
            <a:r>
              <a:rPr lang="fr-FR" sz="1600" b="0" dirty="0">
                <a:solidFill>
                  <a:srgbClr val="000000"/>
                </a:solidFill>
                <a:effectLst/>
                <a:latin typeface="Consolas" panose="020B0609020204030204" pitchFamily="49" charset="0"/>
              </a:rPr>
              <a:t>    </a:t>
            </a:r>
            <a:r>
              <a:rPr lang="fr-FR" sz="1600" b="0" dirty="0" err="1">
                <a:solidFill>
                  <a:srgbClr val="800000"/>
                </a:solidFill>
                <a:effectLst/>
                <a:latin typeface="Consolas" panose="020B0609020204030204" pitchFamily="49" charset="0"/>
              </a:rPr>
              <a:t>depends_on</a:t>
            </a:r>
            <a:r>
              <a:rPr lang="fr-FR" sz="1600" b="0" dirty="0">
                <a:solidFill>
                  <a:srgbClr val="000000"/>
                </a:solidFill>
                <a:effectLst/>
                <a:latin typeface="Consolas" panose="020B0609020204030204" pitchFamily="49" charset="0"/>
              </a:rPr>
              <a:t>:</a:t>
            </a:r>
          </a:p>
          <a:p>
            <a:pPr>
              <a:lnSpc>
                <a:spcPct val="150000"/>
              </a:lnSpc>
            </a:pPr>
            <a:r>
              <a:rPr lang="fr-FR" sz="1600" b="0" dirty="0">
                <a:solidFill>
                  <a:srgbClr val="000000"/>
                </a:solidFill>
                <a:effectLst/>
                <a:latin typeface="Consolas" panose="020B0609020204030204" pitchFamily="49" charset="0"/>
              </a:rPr>
              <a:t>      - </a:t>
            </a:r>
            <a:r>
              <a:rPr lang="fr-FR" sz="1600" b="0" dirty="0" err="1">
                <a:solidFill>
                  <a:srgbClr val="0000FF"/>
                </a:solidFill>
                <a:effectLst/>
                <a:latin typeface="Consolas" panose="020B0609020204030204" pitchFamily="49" charset="0"/>
              </a:rPr>
              <a:t>db</a:t>
            </a:r>
            <a:endParaRPr lang="fr-FR" sz="1600" b="0" dirty="0">
              <a:solidFill>
                <a:srgbClr val="000000"/>
              </a:solidFill>
              <a:effectLst/>
              <a:latin typeface="Consolas" panose="020B0609020204030204" pitchFamily="49" charset="0"/>
            </a:endParaRPr>
          </a:p>
        </p:txBody>
      </p:sp>
      <p:sp>
        <p:nvSpPr>
          <p:cNvPr id="4" name="Rectangle : coins arrondis 3">
            <a:extLst>
              <a:ext uri="{FF2B5EF4-FFF2-40B4-BE49-F238E27FC236}">
                <a16:creationId xmlns:a16="http://schemas.microsoft.com/office/drawing/2014/main" id="{F8726A71-4233-3A71-7694-6D312A83B3D1}"/>
              </a:ext>
            </a:extLst>
          </p:cNvPr>
          <p:cNvSpPr/>
          <p:nvPr/>
        </p:nvSpPr>
        <p:spPr>
          <a:xfrm>
            <a:off x="5795259" y="1619437"/>
            <a:ext cx="4045971" cy="75648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FR" sz="1600" dirty="0"/>
              <a:t>L’image va être construite en se basant sur la définition fournie dans le fichier </a:t>
            </a:r>
            <a:r>
              <a:rPr lang="fr-FR" sz="1600" dirty="0" err="1"/>
              <a:t>dockerfile</a:t>
            </a:r>
            <a:r>
              <a:rPr lang="fr-FR" sz="1600" dirty="0"/>
              <a:t>;</a:t>
            </a:r>
          </a:p>
          <a:p>
            <a:pPr algn="ctr"/>
            <a:r>
              <a:rPr lang="fr-FR" sz="1600" dirty="0"/>
              <a:t>Ici, on indique son chemin</a:t>
            </a:r>
          </a:p>
        </p:txBody>
      </p:sp>
      <p:sp>
        <p:nvSpPr>
          <p:cNvPr id="5" name="Rectangle : coins arrondis 4">
            <a:extLst>
              <a:ext uri="{FF2B5EF4-FFF2-40B4-BE49-F238E27FC236}">
                <a16:creationId xmlns:a16="http://schemas.microsoft.com/office/drawing/2014/main" id="{4CB0B4C3-5439-1A35-B461-E7FA0DD5D4FD}"/>
              </a:ext>
            </a:extLst>
          </p:cNvPr>
          <p:cNvSpPr/>
          <p:nvPr/>
        </p:nvSpPr>
        <p:spPr>
          <a:xfrm>
            <a:off x="5795258" y="2492560"/>
            <a:ext cx="4937511" cy="26915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FR" sz="1600" dirty="0"/>
              <a:t>Le nom du conteneur (un nom de votre choix)</a:t>
            </a:r>
          </a:p>
        </p:txBody>
      </p:sp>
      <p:cxnSp>
        <p:nvCxnSpPr>
          <p:cNvPr id="7" name="Connecteur droit avec flèche 6">
            <a:extLst>
              <a:ext uri="{FF2B5EF4-FFF2-40B4-BE49-F238E27FC236}">
                <a16:creationId xmlns:a16="http://schemas.microsoft.com/office/drawing/2014/main" id="{12CE41C9-8970-173F-ED11-44D590C40159}"/>
              </a:ext>
            </a:extLst>
          </p:cNvPr>
          <p:cNvCxnSpPr>
            <a:cxnSpLocks/>
            <a:stCxn id="4" idx="1"/>
          </p:cNvCxnSpPr>
          <p:nvPr/>
        </p:nvCxnSpPr>
        <p:spPr>
          <a:xfrm flipH="1">
            <a:off x="4240530" y="1997678"/>
            <a:ext cx="1554729" cy="416391"/>
          </a:xfrm>
          <a:prstGeom prst="straightConnector1">
            <a:avLst/>
          </a:prstGeom>
          <a:ln>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9" name="Connecteur droit avec flèche 8">
            <a:extLst>
              <a:ext uri="{FF2B5EF4-FFF2-40B4-BE49-F238E27FC236}">
                <a16:creationId xmlns:a16="http://schemas.microsoft.com/office/drawing/2014/main" id="{2BD44820-CFF5-BA70-EEB1-648DCB4B0FBE}"/>
              </a:ext>
            </a:extLst>
          </p:cNvPr>
          <p:cNvCxnSpPr>
            <a:cxnSpLocks/>
            <a:stCxn id="5" idx="1"/>
          </p:cNvCxnSpPr>
          <p:nvPr/>
        </p:nvCxnSpPr>
        <p:spPr>
          <a:xfrm flipH="1">
            <a:off x="4926330" y="2627139"/>
            <a:ext cx="868928" cy="344985"/>
          </a:xfrm>
          <a:prstGeom prst="straightConnector1">
            <a:avLst/>
          </a:prstGeom>
          <a:ln>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14" name="Rectangle : coins arrondis 13">
            <a:extLst>
              <a:ext uri="{FF2B5EF4-FFF2-40B4-BE49-F238E27FC236}">
                <a16:creationId xmlns:a16="http://schemas.microsoft.com/office/drawing/2014/main" id="{218FDA0B-3E09-AB3A-C385-E6683E4E4F36}"/>
              </a:ext>
            </a:extLst>
          </p:cNvPr>
          <p:cNvSpPr/>
          <p:nvPr/>
        </p:nvSpPr>
        <p:spPr>
          <a:xfrm>
            <a:off x="5789720" y="2853689"/>
            <a:ext cx="6157932" cy="134073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fr-FR" sz="1600" dirty="0"/>
              <a:t>Faire correspondre le port 5000 de la machine hôte au port 4000 au sein du conteneur </a:t>
            </a:r>
          </a:p>
          <a:p>
            <a:r>
              <a:rPr lang="fr-FR" sz="1600" dirty="0"/>
              <a:t>Rappel: on a démarré ce service sur le port 4000 : </a:t>
            </a:r>
          </a:p>
          <a:p>
            <a:pPr lvl="1"/>
            <a:r>
              <a:rPr lang="fr-FR" sz="1400" b="0" dirty="0" err="1">
                <a:solidFill>
                  <a:srgbClr val="000000"/>
                </a:solidFill>
                <a:effectLst/>
                <a:latin typeface="Consolas" panose="020B0609020204030204" pitchFamily="49" charset="0"/>
              </a:rPr>
              <a:t>app.listen</a:t>
            </a:r>
            <a:r>
              <a:rPr lang="fr-FR" sz="1400" b="0" dirty="0">
                <a:solidFill>
                  <a:srgbClr val="000000"/>
                </a:solidFill>
                <a:effectLst/>
                <a:latin typeface="Consolas" panose="020B0609020204030204" pitchFamily="49" charset="0"/>
              </a:rPr>
              <a:t>(4000, ()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p>
          <a:p>
            <a:pPr lvl="1"/>
            <a:r>
              <a:rPr lang="fr-FR" sz="1400" b="0" dirty="0">
                <a:solidFill>
                  <a:srgbClr val="000000"/>
                </a:solidFill>
                <a:effectLst/>
                <a:latin typeface="Consolas" panose="020B0609020204030204" pitchFamily="49" charset="0"/>
              </a:rPr>
              <a:t>    console.log(</a:t>
            </a:r>
            <a:r>
              <a:rPr lang="fr-FR" sz="1400" b="0" dirty="0">
                <a:solidFill>
                  <a:srgbClr val="A31515"/>
                </a:solidFill>
                <a:effectLst/>
                <a:latin typeface="Consolas" panose="020B0609020204030204" pitchFamily="49" charset="0"/>
              </a:rPr>
              <a:t>`Product-Service at 4000`</a:t>
            </a:r>
            <a:r>
              <a:rPr lang="fr-FR" sz="1400" b="0" dirty="0">
                <a:solidFill>
                  <a:srgbClr val="000000"/>
                </a:solidFill>
                <a:effectLst/>
                <a:latin typeface="Consolas" panose="020B0609020204030204" pitchFamily="49" charset="0"/>
              </a:rPr>
              <a:t>);</a:t>
            </a:r>
          </a:p>
          <a:p>
            <a:pPr lvl="1"/>
            <a:r>
              <a:rPr lang="fr-FR" sz="1400" b="0" dirty="0">
                <a:solidFill>
                  <a:srgbClr val="000000"/>
                </a:solidFill>
                <a:effectLst/>
                <a:latin typeface="Consolas" panose="020B0609020204030204" pitchFamily="49" charset="0"/>
              </a:rPr>
              <a:t>});</a:t>
            </a:r>
          </a:p>
        </p:txBody>
      </p:sp>
      <p:cxnSp>
        <p:nvCxnSpPr>
          <p:cNvPr id="15" name="Connecteur droit avec flèche 14">
            <a:extLst>
              <a:ext uri="{FF2B5EF4-FFF2-40B4-BE49-F238E27FC236}">
                <a16:creationId xmlns:a16="http://schemas.microsoft.com/office/drawing/2014/main" id="{0B8DC84E-A0EA-0B3A-9174-A36D0FC43CE8}"/>
              </a:ext>
            </a:extLst>
          </p:cNvPr>
          <p:cNvCxnSpPr>
            <a:cxnSpLocks/>
          </p:cNvCxnSpPr>
          <p:nvPr/>
        </p:nvCxnSpPr>
        <p:spPr>
          <a:xfrm flipH="1" flipV="1">
            <a:off x="3243580" y="3580102"/>
            <a:ext cx="2516965" cy="79087"/>
          </a:xfrm>
          <a:prstGeom prst="straightConnector1">
            <a:avLst/>
          </a:prstGeom>
          <a:ln>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19" name="Rectangle : coins arrondis 18">
            <a:extLst>
              <a:ext uri="{FF2B5EF4-FFF2-40B4-BE49-F238E27FC236}">
                <a16:creationId xmlns:a16="http://schemas.microsoft.com/office/drawing/2014/main" id="{91899E57-AE2C-2E8B-425E-3B99AFBE31CB}"/>
              </a:ext>
            </a:extLst>
          </p:cNvPr>
          <p:cNvSpPr/>
          <p:nvPr/>
        </p:nvSpPr>
        <p:spPr>
          <a:xfrm>
            <a:off x="5474971" y="4228423"/>
            <a:ext cx="6685357" cy="62096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fr-FR" sz="1600" b="0" i="0" dirty="0">
                <a:solidFill>
                  <a:srgbClr val="000000"/>
                </a:solidFill>
                <a:effectLst/>
                <a:latin typeface="Gilroy"/>
              </a:rPr>
              <a:t>On indique qu</a:t>
            </a:r>
            <a:r>
              <a:rPr lang="fr-FR" sz="1600" dirty="0">
                <a:solidFill>
                  <a:srgbClr val="000000"/>
                </a:solidFill>
                <a:latin typeface="Gilroy"/>
              </a:rPr>
              <a:t>e le conteneur « produits » a besoin du conteneur « </a:t>
            </a:r>
            <a:r>
              <a:rPr lang="fr-FR" sz="1600" dirty="0" err="1">
                <a:solidFill>
                  <a:srgbClr val="000000"/>
                </a:solidFill>
                <a:latin typeface="Gilroy"/>
              </a:rPr>
              <a:t>db</a:t>
            </a:r>
            <a:r>
              <a:rPr lang="fr-FR" sz="1600" dirty="0">
                <a:solidFill>
                  <a:srgbClr val="000000"/>
                </a:solidFill>
                <a:latin typeface="Gilroy"/>
              </a:rPr>
              <a:t> » pour qu’il fonctionne; </a:t>
            </a:r>
            <a:endParaRPr lang="fr-FR" sz="1600" dirty="0"/>
          </a:p>
        </p:txBody>
      </p:sp>
      <p:cxnSp>
        <p:nvCxnSpPr>
          <p:cNvPr id="20" name="Connecteur droit avec flèche 19">
            <a:extLst>
              <a:ext uri="{FF2B5EF4-FFF2-40B4-BE49-F238E27FC236}">
                <a16:creationId xmlns:a16="http://schemas.microsoft.com/office/drawing/2014/main" id="{A67E9128-F0C7-F390-AC55-CBED0958EC2A}"/>
              </a:ext>
            </a:extLst>
          </p:cNvPr>
          <p:cNvCxnSpPr>
            <a:cxnSpLocks/>
            <a:stCxn id="19" idx="1"/>
          </p:cNvCxnSpPr>
          <p:nvPr/>
        </p:nvCxnSpPr>
        <p:spPr>
          <a:xfrm flipH="1" flipV="1">
            <a:off x="2583180" y="4129040"/>
            <a:ext cx="2891791" cy="409866"/>
          </a:xfrm>
          <a:prstGeom prst="straightConnector1">
            <a:avLst/>
          </a:prstGeom>
          <a:ln>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sp>
        <p:nvSpPr>
          <p:cNvPr id="6" name="Rectangle : coins arrondis 5">
            <a:extLst>
              <a:ext uri="{FF2B5EF4-FFF2-40B4-BE49-F238E27FC236}">
                <a16:creationId xmlns:a16="http://schemas.microsoft.com/office/drawing/2014/main" id="{A7908771-65E2-241D-B939-6ECCCEFD60D5}"/>
              </a:ext>
            </a:extLst>
          </p:cNvPr>
          <p:cNvSpPr/>
          <p:nvPr/>
        </p:nvSpPr>
        <p:spPr>
          <a:xfrm>
            <a:off x="766546" y="4915488"/>
            <a:ext cx="11283341" cy="157897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fr-FR" sz="1600" dirty="0"/>
              <a:t>Pour se connecter à la base de données du service « </a:t>
            </a:r>
            <a:r>
              <a:rPr lang="fr-FR" sz="1600" dirty="0" err="1"/>
              <a:t>db</a:t>
            </a:r>
            <a:r>
              <a:rPr lang="fr-FR" sz="1600" dirty="0"/>
              <a:t> », on doit modifier les chaines de connexion de tous les services de :</a:t>
            </a:r>
          </a:p>
          <a:p>
            <a:pPr algn="ctr"/>
            <a:r>
              <a:rPr lang="fr-FR" sz="1600" b="0" dirty="0">
                <a:solidFill>
                  <a:srgbClr val="A31515"/>
                </a:solidFill>
                <a:effectLst/>
                <a:latin typeface="Consolas" panose="020B0609020204030204" pitchFamily="49" charset="0"/>
              </a:rPr>
              <a:t>"</a:t>
            </a:r>
            <a:r>
              <a:rPr lang="fr-FR" sz="1600" b="0" dirty="0" err="1">
                <a:solidFill>
                  <a:srgbClr val="A31515"/>
                </a:solidFill>
                <a:effectLst/>
                <a:latin typeface="Consolas" panose="020B0609020204030204" pitchFamily="49" charset="0"/>
              </a:rPr>
              <a:t>mongodb</a:t>
            </a:r>
            <a:r>
              <a:rPr lang="fr-FR" sz="1600" b="0" dirty="0">
                <a:solidFill>
                  <a:srgbClr val="A31515"/>
                </a:solidFill>
                <a:effectLst/>
                <a:latin typeface="Consolas" panose="020B0609020204030204" pitchFamily="49" charset="0"/>
              </a:rPr>
              <a:t>://localhost/produit-service" </a:t>
            </a:r>
            <a:r>
              <a:rPr lang="fr-FR" sz="1600" dirty="0"/>
              <a:t>à </a:t>
            </a:r>
            <a:r>
              <a:rPr lang="fr-FR" sz="1600" b="0" dirty="0">
                <a:solidFill>
                  <a:srgbClr val="A31515"/>
                </a:solidFill>
                <a:effectLst/>
                <a:latin typeface="Consolas" panose="020B0609020204030204" pitchFamily="49" charset="0"/>
              </a:rPr>
              <a:t>"</a:t>
            </a:r>
            <a:r>
              <a:rPr lang="fr-FR" sz="1600" b="0" dirty="0" err="1">
                <a:solidFill>
                  <a:srgbClr val="A31515"/>
                </a:solidFill>
                <a:effectLst/>
                <a:latin typeface="Consolas" panose="020B0609020204030204" pitchFamily="49" charset="0"/>
              </a:rPr>
              <a:t>mongodb</a:t>
            </a:r>
            <a:r>
              <a:rPr lang="fr-FR" sz="1600" b="0" dirty="0">
                <a:solidFill>
                  <a:srgbClr val="A31515"/>
                </a:solidFill>
                <a:effectLst/>
                <a:latin typeface="Consolas" panose="020B0609020204030204" pitchFamily="49" charset="0"/>
              </a:rPr>
              <a:t>://</a:t>
            </a:r>
            <a:r>
              <a:rPr lang="fr-FR" sz="1600" b="1" dirty="0">
                <a:solidFill>
                  <a:srgbClr val="A31515"/>
                </a:solidFill>
                <a:effectLst/>
                <a:latin typeface="Consolas" panose="020B0609020204030204" pitchFamily="49" charset="0"/>
              </a:rPr>
              <a:t>db:27017</a:t>
            </a:r>
            <a:r>
              <a:rPr lang="fr-FR" sz="1600" b="0" dirty="0">
                <a:solidFill>
                  <a:srgbClr val="A31515"/>
                </a:solidFill>
                <a:effectLst/>
                <a:latin typeface="Consolas" panose="020B0609020204030204" pitchFamily="49" charset="0"/>
              </a:rPr>
              <a:t>/produit-service »</a:t>
            </a:r>
          </a:p>
          <a:p>
            <a:pPr algn="ctr"/>
            <a:endParaRPr lang="fr-FR" sz="1600" b="0" dirty="0">
              <a:solidFill>
                <a:srgbClr val="A31515"/>
              </a:solidFill>
              <a:effectLst/>
              <a:latin typeface="Consolas" panose="020B0609020204030204" pitchFamily="49" charset="0"/>
            </a:endParaRPr>
          </a:p>
          <a:p>
            <a:r>
              <a:rPr lang="fr-FR" sz="1600" dirty="0"/>
              <a:t>C’est le cas même pour le reste des appels: Pour qu’un service puisse appeler un autre, il faut remplacer, dans le code, « </a:t>
            </a:r>
            <a:r>
              <a:rPr lang="fr-FR" sz="1600" b="1" dirty="0" err="1">
                <a:latin typeface="Consolas" panose="020B0609020204030204" pitchFamily="49" charset="0"/>
              </a:rPr>
              <a:t>localhost:port</a:t>
            </a:r>
            <a:r>
              <a:rPr lang="fr-FR" sz="1600" b="1" dirty="0">
                <a:latin typeface="Consolas" panose="020B0609020204030204" pitchFamily="49" charset="0"/>
              </a:rPr>
              <a:t> </a:t>
            </a:r>
            <a:r>
              <a:rPr lang="fr-FR" sz="1600" dirty="0"/>
              <a:t>» par son «</a:t>
            </a:r>
            <a:r>
              <a:rPr lang="fr-FR" sz="1600" b="1" dirty="0">
                <a:latin typeface="Consolas" panose="020B0609020204030204" pitchFamily="49" charset="0"/>
              </a:rPr>
              <a:t> </a:t>
            </a:r>
            <a:r>
              <a:rPr lang="fr-FR" sz="1600" b="1" dirty="0" err="1">
                <a:latin typeface="Consolas" panose="020B0609020204030204" pitchFamily="49" charset="0"/>
              </a:rPr>
              <a:t>nom_de_service</a:t>
            </a:r>
            <a:r>
              <a:rPr lang="fr-FR" sz="1600" b="1" dirty="0">
                <a:latin typeface="Consolas" panose="020B0609020204030204" pitchFamily="49" charset="0"/>
              </a:rPr>
              <a:t> : port </a:t>
            </a:r>
            <a:r>
              <a:rPr lang="fr-FR" sz="1600" dirty="0"/>
              <a:t>» </a:t>
            </a:r>
          </a:p>
          <a:p>
            <a:r>
              <a:rPr lang="fr-FR" sz="1600" i="1" u="sng" dirty="0"/>
              <a:t>Exemple</a:t>
            </a:r>
            <a:r>
              <a:rPr lang="fr-FR" sz="1600" b="1" i="1" u="sng" dirty="0"/>
              <a:t> </a:t>
            </a:r>
            <a:r>
              <a:rPr lang="fr-FR" sz="1600" dirty="0"/>
              <a:t>: </a:t>
            </a:r>
            <a:r>
              <a:rPr lang="fr-FR" sz="1600" b="0" dirty="0">
                <a:solidFill>
                  <a:srgbClr val="000000"/>
                </a:solidFill>
                <a:effectLst/>
                <a:latin typeface="Consolas" panose="020B0609020204030204" pitchFamily="49" charset="0"/>
              </a:rPr>
              <a:t>URL = </a:t>
            </a:r>
            <a:r>
              <a:rPr lang="fr-FR" sz="1600" b="0" dirty="0">
                <a:solidFill>
                  <a:srgbClr val="A31515"/>
                </a:solidFill>
                <a:effectLst/>
                <a:latin typeface="Consolas" panose="020B0609020204030204" pitchFamily="49" charset="0"/>
              </a:rPr>
              <a:t>"http://</a:t>
            </a:r>
            <a:r>
              <a:rPr lang="fr-FR" sz="1600" b="1" dirty="0">
                <a:solidFill>
                  <a:srgbClr val="A31515"/>
                </a:solidFill>
                <a:effectLst/>
                <a:latin typeface="Consolas" panose="020B0609020204030204" pitchFamily="49" charset="0"/>
              </a:rPr>
              <a:t>produits:4000</a:t>
            </a:r>
            <a:r>
              <a:rPr lang="fr-FR" sz="1600" b="0" dirty="0">
                <a:solidFill>
                  <a:srgbClr val="A31515"/>
                </a:solidFill>
                <a:effectLst/>
                <a:latin typeface="Consolas" panose="020B0609020204030204" pitchFamily="49" charset="0"/>
              </a:rPr>
              <a:t>/produit/acheter"</a:t>
            </a:r>
            <a:endParaRPr lang="fr-FR" sz="16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58833877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3" name="Google Shape;1583;p128"/>
          <p:cNvSpPr txBo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842"/>
              </a:buClr>
              <a:buSzPts val="2800"/>
              <a:buFont typeface="Arial"/>
              <a:buNone/>
            </a:pPr>
            <a:r>
              <a:rPr lang="fr-FR" sz="2800" b="1" u="none" dirty="0">
                <a:solidFill>
                  <a:srgbClr val="007842"/>
                </a:solidFill>
                <a:latin typeface="Calibri"/>
                <a:ea typeface="Calibri"/>
                <a:cs typeface="Calibri"/>
                <a:sym typeface="Calibri"/>
              </a:rPr>
              <a:t>CHAPITRE 2</a:t>
            </a:r>
            <a:endParaRPr dirty="0"/>
          </a:p>
        </p:txBody>
      </p:sp>
      <p:sp>
        <p:nvSpPr>
          <p:cNvPr id="1584" name="Google Shape;1584;p128"/>
          <p:cNvSpPr txBox="1"/>
          <p:nvPr/>
        </p:nvSpPr>
        <p:spPr>
          <a:xfrm>
            <a:off x="6300000" y="1089893"/>
            <a:ext cx="5580000" cy="90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842"/>
              </a:buClr>
              <a:buSzPts val="2400"/>
              <a:buFont typeface="Arial"/>
              <a:buNone/>
            </a:pPr>
            <a:r>
              <a:rPr lang="fr-FR" sz="2400" b="1" u="none" dirty="0">
                <a:solidFill>
                  <a:srgbClr val="007842"/>
                </a:solidFill>
                <a:latin typeface="Calibri"/>
                <a:ea typeface="Calibri"/>
                <a:cs typeface="Calibri"/>
                <a:sym typeface="Calibri"/>
              </a:rPr>
              <a:t>Prendre en main Docker</a:t>
            </a:r>
            <a:endParaRPr dirty="0"/>
          </a:p>
        </p:txBody>
      </p:sp>
      <p:sp>
        <p:nvSpPr>
          <p:cNvPr id="1585" name="Google Shape;1585;p128"/>
          <p:cNvSpPr/>
          <p:nvPr/>
        </p:nvSpPr>
        <p:spPr>
          <a:xfrm>
            <a:off x="6198000" y="1976758"/>
            <a:ext cx="5784000" cy="324704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7F7F7F"/>
              </a:buClr>
              <a:buSzPts val="1800"/>
              <a:buFont typeface="Calibri"/>
              <a:buAutoNum type="arabicPeriod"/>
            </a:pPr>
            <a:r>
              <a:rPr lang="fr-FR" sz="1800" b="1" dirty="0">
                <a:solidFill>
                  <a:srgbClr val="7F7F7F"/>
                </a:solidFill>
                <a:latin typeface="Calibri"/>
                <a:ea typeface="Calibri"/>
                <a:cs typeface="Calibri"/>
                <a:sym typeface="Calibri"/>
              </a:rPr>
              <a:t>Installation de Docker Desktop ;</a:t>
            </a:r>
            <a:endParaRPr dirty="0"/>
          </a:p>
          <a:p>
            <a:pPr marL="342900" marR="0" lvl="0" indent="-342900" algn="l" rtl="0">
              <a:spcBef>
                <a:spcPts val="600"/>
              </a:spcBef>
              <a:spcAft>
                <a:spcPts val="0"/>
              </a:spcAft>
              <a:buClr>
                <a:srgbClr val="7F7F7F"/>
              </a:buClr>
              <a:buSzPts val="1800"/>
              <a:buFont typeface="Calibri"/>
              <a:buAutoNum type="arabicPeriod"/>
            </a:pPr>
            <a:r>
              <a:rPr lang="fr-FR" sz="1800" b="1" dirty="0">
                <a:solidFill>
                  <a:srgbClr val="7F7F7F"/>
                </a:solidFill>
                <a:latin typeface="Calibri"/>
                <a:ea typeface="Calibri"/>
                <a:cs typeface="Calibri"/>
                <a:sym typeface="Calibri"/>
              </a:rPr>
              <a:t>Terminologies Docker : images, Containers,</a:t>
            </a:r>
            <a:br>
              <a:rPr lang="fr-FR" sz="1800" b="1" dirty="0">
                <a:solidFill>
                  <a:srgbClr val="7F7F7F"/>
                </a:solidFill>
                <a:latin typeface="Calibri"/>
                <a:ea typeface="Calibri"/>
                <a:cs typeface="Calibri"/>
                <a:sym typeface="Calibri"/>
              </a:rPr>
            </a:br>
            <a:r>
              <a:rPr lang="fr-FR" sz="1800" b="1" dirty="0">
                <a:solidFill>
                  <a:srgbClr val="7F7F7F"/>
                </a:solidFill>
                <a:latin typeface="Calibri"/>
                <a:ea typeface="Calibri"/>
                <a:cs typeface="Calibri"/>
                <a:sym typeface="Calibri"/>
              </a:rPr>
              <a:t>Docker Hub ;</a:t>
            </a:r>
            <a:endParaRPr dirty="0"/>
          </a:p>
          <a:p>
            <a:pPr marL="342900" marR="0" lvl="0" indent="-342900" algn="l" rtl="0">
              <a:spcBef>
                <a:spcPts val="600"/>
              </a:spcBef>
              <a:spcAft>
                <a:spcPts val="0"/>
              </a:spcAft>
              <a:buClr>
                <a:srgbClr val="7F7F7F"/>
              </a:buClr>
              <a:buSzPts val="1800"/>
              <a:buFont typeface="Calibri"/>
              <a:buAutoNum type="arabicPeriod"/>
            </a:pPr>
            <a:r>
              <a:rPr lang="fr-FR" sz="1800" b="1" dirty="0">
                <a:solidFill>
                  <a:srgbClr val="7F7F7F"/>
                </a:solidFill>
                <a:latin typeface="Calibri"/>
                <a:ea typeface="Calibri"/>
                <a:cs typeface="Calibri"/>
                <a:sym typeface="Calibri"/>
              </a:rPr>
              <a:t>Création d’un </a:t>
            </a:r>
            <a:r>
              <a:rPr lang="fr-FR" sz="1800" b="1" dirty="0" err="1">
                <a:solidFill>
                  <a:srgbClr val="7F7F7F"/>
                </a:solidFill>
                <a:latin typeface="Calibri"/>
                <a:ea typeface="Calibri"/>
                <a:cs typeface="Calibri"/>
                <a:sym typeface="Calibri"/>
              </a:rPr>
              <a:t>Dockerfile</a:t>
            </a:r>
            <a:r>
              <a:rPr lang="fr-FR" sz="1800" b="1" dirty="0">
                <a:solidFill>
                  <a:srgbClr val="7F7F7F"/>
                </a:solidFill>
                <a:latin typeface="Calibri"/>
                <a:ea typeface="Calibri"/>
                <a:cs typeface="Calibri"/>
                <a:sym typeface="Calibri"/>
              </a:rPr>
              <a:t> pour une application simple </a:t>
            </a:r>
            <a:r>
              <a:rPr lang="fr-FR" sz="1800" b="1" dirty="0" err="1">
                <a:solidFill>
                  <a:srgbClr val="7F7F7F"/>
                </a:solidFill>
                <a:latin typeface="Calibri"/>
                <a:ea typeface="Calibri"/>
                <a:cs typeface="Calibri"/>
                <a:sym typeface="Calibri"/>
              </a:rPr>
              <a:t>node</a:t>
            </a:r>
            <a:r>
              <a:rPr lang="fr-FR" sz="1800" b="1" dirty="0">
                <a:solidFill>
                  <a:srgbClr val="7F7F7F"/>
                </a:solidFill>
                <a:latin typeface="Calibri"/>
                <a:ea typeface="Calibri"/>
                <a:cs typeface="Calibri"/>
                <a:sym typeface="Calibri"/>
              </a:rPr>
              <a:t> </a:t>
            </a:r>
            <a:r>
              <a:rPr lang="fr-FR" sz="1800" b="1" dirty="0" err="1">
                <a:solidFill>
                  <a:srgbClr val="7F7F7F"/>
                </a:solidFill>
                <a:latin typeface="Calibri"/>
                <a:ea typeface="Calibri"/>
                <a:cs typeface="Calibri"/>
                <a:sym typeface="Calibri"/>
              </a:rPr>
              <a:t>js</a:t>
            </a:r>
            <a:r>
              <a:rPr lang="fr-FR" sz="1800" b="1" dirty="0">
                <a:solidFill>
                  <a:srgbClr val="7F7F7F"/>
                </a:solidFill>
                <a:latin typeface="Calibri"/>
                <a:ea typeface="Calibri"/>
                <a:cs typeface="Calibri"/>
                <a:sym typeface="Calibri"/>
              </a:rPr>
              <a:t> ;</a:t>
            </a:r>
            <a:endParaRPr dirty="0"/>
          </a:p>
          <a:p>
            <a:pPr marL="342900" marR="0" lvl="0" indent="-342900" algn="l" rtl="0">
              <a:spcBef>
                <a:spcPts val="600"/>
              </a:spcBef>
              <a:spcAft>
                <a:spcPts val="0"/>
              </a:spcAft>
              <a:buClr>
                <a:srgbClr val="7F7F7F"/>
              </a:buClr>
              <a:buSzPts val="1800"/>
              <a:buFont typeface="Calibri"/>
              <a:buAutoNum type="arabicPeriod"/>
            </a:pPr>
            <a:r>
              <a:rPr lang="fr-FR" sz="1800" b="1" dirty="0">
                <a:solidFill>
                  <a:srgbClr val="7F7F7F"/>
                </a:solidFill>
                <a:latin typeface="Calibri"/>
                <a:ea typeface="Calibri"/>
                <a:cs typeface="Calibri"/>
                <a:sym typeface="Calibri"/>
              </a:rPr>
              <a:t>Introduction à Docker Compose ;</a:t>
            </a:r>
            <a:endParaRPr dirty="0"/>
          </a:p>
          <a:p>
            <a:pPr marL="342900" marR="0" lvl="0" indent="-342900" algn="l" rtl="0">
              <a:spcBef>
                <a:spcPts val="600"/>
              </a:spcBef>
              <a:spcAft>
                <a:spcPts val="0"/>
              </a:spcAft>
              <a:buClr>
                <a:srgbClr val="7F7F7F"/>
              </a:buClr>
              <a:buSzPts val="1800"/>
              <a:buFont typeface="Calibri"/>
              <a:buAutoNum type="arabicPeriod"/>
            </a:pPr>
            <a:r>
              <a:rPr lang="fr-FR" sz="1800" b="1" dirty="0">
                <a:solidFill>
                  <a:srgbClr val="7F7F7F"/>
                </a:solidFill>
                <a:latin typeface="Calibri"/>
                <a:ea typeface="Calibri"/>
                <a:cs typeface="Calibri"/>
                <a:sym typeface="Calibri"/>
              </a:rPr>
              <a:t>Gestion de plusieurs images Docker avec docker-compose :</a:t>
            </a:r>
            <a:endParaRPr dirty="0"/>
          </a:p>
          <a:p>
            <a:pPr marL="342900" marR="0" lvl="0" indent="-342900" algn="l" rtl="0">
              <a:spcBef>
                <a:spcPts val="600"/>
              </a:spcBef>
              <a:spcAft>
                <a:spcPts val="0"/>
              </a:spcAft>
              <a:buClr>
                <a:srgbClr val="FF7800"/>
              </a:buClr>
              <a:buSzPts val="1800"/>
              <a:buFont typeface="Calibri"/>
              <a:buAutoNum type="arabicPeriod"/>
            </a:pPr>
            <a:r>
              <a:rPr lang="fr-FR" sz="1800" b="1" dirty="0">
                <a:solidFill>
                  <a:srgbClr val="FF7800"/>
                </a:solidFill>
                <a:latin typeface="Calibri"/>
                <a:ea typeface="Calibri"/>
                <a:cs typeface="Calibri"/>
                <a:sym typeface="Calibri"/>
              </a:rPr>
              <a:t>Démarrage et gestion des conteneurs (commandes docker-compose) ;</a:t>
            </a:r>
            <a:endParaRPr dirty="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pic>
        <p:nvPicPr>
          <p:cNvPr id="1591" name="Google Shape;1591;p129"/>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592" name="Google Shape;1592;p129"/>
          <p:cNvGrpSpPr/>
          <p:nvPr/>
        </p:nvGrpSpPr>
        <p:grpSpPr>
          <a:xfrm>
            <a:off x="116234" y="1378808"/>
            <a:ext cx="12102201" cy="5205705"/>
            <a:chOff x="0" y="1413153"/>
            <a:chExt cx="11687942" cy="5205705"/>
          </a:xfrm>
        </p:grpSpPr>
        <p:sp>
          <p:nvSpPr>
            <p:cNvPr id="1593" name="Google Shape;1593;p129"/>
            <p:cNvSpPr/>
            <p:nvPr/>
          </p:nvSpPr>
          <p:spPr>
            <a:xfrm>
              <a:off x="568457" y="141315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000000"/>
                </a:solidFill>
                <a:latin typeface="Calibri"/>
                <a:ea typeface="Calibri"/>
                <a:cs typeface="Calibri"/>
                <a:sym typeface="Calibri"/>
              </a:endParaRPr>
            </a:p>
          </p:txBody>
        </p:sp>
        <p:sp>
          <p:nvSpPr>
            <p:cNvPr id="1594" name="Google Shape;1594;p129"/>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595" name="Google Shape;1595;p129"/>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596" name="Google Shape;1596;p129"/>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597" name="Google Shape;1597;p129"/>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599" name="Google Shape;1599;p129"/>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236</a:t>
            </a:fld>
            <a:endParaRPr sz="1000" b="0" i="0" u="none" strike="noStrike" cap="none">
              <a:solidFill>
                <a:srgbClr val="000000"/>
              </a:solidFill>
              <a:latin typeface="Calibri"/>
              <a:ea typeface="Calibri"/>
              <a:cs typeface="Calibri"/>
              <a:sym typeface="Calibri"/>
            </a:endParaRPr>
          </a:p>
        </p:txBody>
      </p:sp>
      <p:sp>
        <p:nvSpPr>
          <p:cNvPr id="3" name="ZoneTexte 2">
            <a:extLst>
              <a:ext uri="{FF2B5EF4-FFF2-40B4-BE49-F238E27FC236}">
                <a16:creationId xmlns:a16="http://schemas.microsoft.com/office/drawing/2014/main" id="{D0CC1A9E-D4A7-5712-E4EA-EF4DC60BDF34}"/>
              </a:ext>
            </a:extLst>
          </p:cNvPr>
          <p:cNvSpPr txBox="1"/>
          <p:nvPr/>
        </p:nvSpPr>
        <p:spPr>
          <a:xfrm>
            <a:off x="-1905" y="324897"/>
            <a:ext cx="5031105" cy="923330"/>
          </a:xfrm>
          <a:prstGeom prst="rect">
            <a:avLst/>
          </a:prstGeom>
          <a:noFill/>
        </p:spPr>
        <p:txBody>
          <a:bodyPr wrap="square">
            <a:spAutoFit/>
          </a:bodyPr>
          <a:lstStyle/>
          <a:p>
            <a:pPr marL="0" marR="0" lvl="0" indent="0" algn="l" rtl="0">
              <a:spcBef>
                <a:spcPts val="0"/>
              </a:spcBef>
              <a:spcAft>
                <a:spcPts val="0"/>
              </a:spcAft>
              <a:buNone/>
            </a:pPr>
            <a:r>
              <a:rPr lang="fr-FR" sz="1800" b="1" dirty="0">
                <a:solidFill>
                  <a:srgbClr val="548135"/>
                </a:solidFill>
                <a:latin typeface="Calibri"/>
                <a:ea typeface="Calibri"/>
                <a:cs typeface="Calibri"/>
                <a:sym typeface="Calibri"/>
              </a:rPr>
              <a:t>Prendre en main Docker</a:t>
            </a:r>
            <a:endParaRPr lang="fr-FR" dirty="0"/>
          </a:p>
          <a:p>
            <a:pPr marL="0" marR="0" lvl="0" indent="0" algn="l" rtl="0">
              <a:spcBef>
                <a:spcPts val="0"/>
              </a:spcBef>
              <a:spcAft>
                <a:spcPts val="0"/>
              </a:spcAft>
              <a:buNone/>
            </a:pPr>
            <a:r>
              <a:rPr lang="fr-FR" sz="1800" i="1" dirty="0">
                <a:solidFill>
                  <a:srgbClr val="548135"/>
                </a:solidFill>
                <a:latin typeface="Calibri"/>
                <a:ea typeface="Calibri"/>
                <a:cs typeface="Calibri"/>
                <a:sym typeface="Calibri"/>
              </a:rPr>
              <a:t>6. Démarrage et gestion des conteneurs (commandes docker-compose) ;</a:t>
            </a:r>
          </a:p>
        </p:txBody>
      </p:sp>
      <p:sp>
        <p:nvSpPr>
          <p:cNvPr id="6" name="ZoneTexte 5">
            <a:extLst>
              <a:ext uri="{FF2B5EF4-FFF2-40B4-BE49-F238E27FC236}">
                <a16:creationId xmlns:a16="http://schemas.microsoft.com/office/drawing/2014/main" id="{E77C4CC7-2AF8-BD6D-3DB8-26C7D6A7FDD4}"/>
              </a:ext>
            </a:extLst>
          </p:cNvPr>
          <p:cNvSpPr txBox="1"/>
          <p:nvPr/>
        </p:nvSpPr>
        <p:spPr>
          <a:xfrm>
            <a:off x="646837" y="1411668"/>
            <a:ext cx="11403050" cy="1138773"/>
          </a:xfrm>
          <a:prstGeom prst="rect">
            <a:avLst/>
          </a:prstGeom>
          <a:noFill/>
        </p:spPr>
        <p:txBody>
          <a:bodyPr wrap="square">
            <a:spAutoFit/>
          </a:bodyPr>
          <a:lstStyle/>
          <a:p>
            <a:pPr algn="l"/>
            <a:r>
              <a:rPr lang="fr-FR" sz="1600" b="0" i="0" dirty="0">
                <a:solidFill>
                  <a:srgbClr val="000000"/>
                </a:solidFill>
                <a:effectLst/>
              </a:rPr>
              <a:t>Voici une liste non </a:t>
            </a:r>
            <a:r>
              <a:rPr lang="fr-FR" sz="1600" b="0" i="0" dirty="0">
                <a:solidFill>
                  <a:srgbClr val="202124"/>
                </a:solidFill>
                <a:effectLst/>
              </a:rPr>
              <a:t>exhaustive des commandes permettant de manipuler de docker compose:</a:t>
            </a:r>
          </a:p>
          <a:p>
            <a:pPr algn="l"/>
            <a:r>
              <a:rPr lang="fr-FR" sz="1600" b="0" i="0" dirty="0">
                <a:solidFill>
                  <a:srgbClr val="000000"/>
                </a:solidFill>
                <a:effectLst/>
              </a:rPr>
              <a:t> </a:t>
            </a:r>
            <a:r>
              <a:rPr lang="fr-FR" sz="1600" b="0" i="1" dirty="0">
                <a:solidFill>
                  <a:srgbClr val="000000"/>
                </a:solidFill>
                <a:effectLst/>
              </a:rPr>
              <a:t>(il suffit de se rendre dans le répertoire où se trouve le fichier docker-</a:t>
            </a:r>
            <a:r>
              <a:rPr lang="fr-FR" sz="1600" b="0" i="1" dirty="0" err="1">
                <a:solidFill>
                  <a:srgbClr val="000000"/>
                </a:solidFill>
                <a:effectLst/>
              </a:rPr>
              <a:t>compose.yml</a:t>
            </a:r>
            <a:r>
              <a:rPr lang="fr-FR" sz="1600" b="0" i="1" dirty="0">
                <a:solidFill>
                  <a:srgbClr val="000000"/>
                </a:solidFill>
                <a:effectLst/>
              </a:rPr>
              <a:t> et d’exécuter l’une des commandes suivantes) </a:t>
            </a:r>
          </a:p>
          <a:p>
            <a:pPr algn="l"/>
            <a:endParaRPr lang="fr-FR" b="0" i="0" dirty="0">
              <a:solidFill>
                <a:srgbClr val="000000"/>
              </a:solidFill>
              <a:effectLst/>
              <a:latin typeface="Gilroy"/>
            </a:endParaRPr>
          </a:p>
          <a:p>
            <a:pPr algn="l"/>
            <a:endParaRPr lang="fr-FR" b="0" i="0" dirty="0">
              <a:solidFill>
                <a:srgbClr val="000000"/>
              </a:solidFill>
              <a:effectLst/>
              <a:latin typeface="Gilroy"/>
            </a:endParaRPr>
          </a:p>
        </p:txBody>
      </p:sp>
      <p:graphicFrame>
        <p:nvGraphicFramePr>
          <p:cNvPr id="2" name="Google Shape;1520;p122">
            <a:extLst>
              <a:ext uri="{FF2B5EF4-FFF2-40B4-BE49-F238E27FC236}">
                <a16:creationId xmlns:a16="http://schemas.microsoft.com/office/drawing/2014/main" id="{5E96B128-1387-D5BB-4FF5-A8593A8C8253}"/>
              </a:ext>
            </a:extLst>
          </p:cNvPr>
          <p:cNvGraphicFramePr/>
          <p:nvPr>
            <p:extLst>
              <p:ext uri="{D42A27DB-BD31-4B8C-83A1-F6EECF244321}">
                <p14:modId xmlns:p14="http://schemas.microsoft.com/office/powerpoint/2010/main" val="2317455849"/>
              </p:ext>
            </p:extLst>
          </p:nvPr>
        </p:nvGraphicFramePr>
        <p:xfrm>
          <a:off x="971550" y="2195574"/>
          <a:ext cx="10547177" cy="4141736"/>
        </p:xfrm>
        <a:graphic>
          <a:graphicData uri="http://schemas.openxmlformats.org/drawingml/2006/table">
            <a:tbl>
              <a:tblPr firstRow="1" bandRow="1">
                <a:noFill/>
              </a:tblPr>
              <a:tblGrid>
                <a:gridCol w="2422663">
                  <a:extLst>
                    <a:ext uri="{9D8B030D-6E8A-4147-A177-3AD203B41FA5}">
                      <a16:colId xmlns:a16="http://schemas.microsoft.com/office/drawing/2014/main" val="20000"/>
                    </a:ext>
                  </a:extLst>
                </a:gridCol>
                <a:gridCol w="8124514">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fr-FR" sz="1600" b="1" dirty="0"/>
                        <a:t>Commande</a:t>
                      </a:r>
                      <a:endParaRPr sz="1600" b="1" dirty="0"/>
                    </a:p>
                  </a:txBody>
                  <a:tcPr marL="91450" marR="91450" marT="45725" marB="45725"/>
                </a:tc>
                <a:tc>
                  <a:txBody>
                    <a:bodyPr/>
                    <a:lstStyle/>
                    <a:p>
                      <a:pPr marL="0" marR="0" lvl="0" indent="0" algn="ctr" rtl="0">
                        <a:spcBef>
                          <a:spcPts val="0"/>
                        </a:spcBef>
                        <a:spcAft>
                          <a:spcPts val="0"/>
                        </a:spcAft>
                        <a:buNone/>
                      </a:pPr>
                      <a:r>
                        <a:rPr lang="fr-FR" sz="1600" b="1" dirty="0"/>
                        <a:t>Signification</a:t>
                      </a:r>
                      <a:endParaRPr sz="1600" b="1" dirty="0"/>
                    </a:p>
                  </a:txBody>
                  <a:tcPr marL="91450" marR="91450" marT="45725" marB="45725"/>
                </a:tc>
                <a:extLst>
                  <a:ext uri="{0D108BD9-81ED-4DB2-BD59-A6C34878D82A}">
                    <a16:rowId xmlns:a16="http://schemas.microsoft.com/office/drawing/2014/main" val="10000"/>
                  </a:ext>
                </a:extLst>
              </a:tr>
              <a:tr h="505932">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onsolas"/>
                        <a:buNone/>
                        <a:tabLst/>
                        <a:defRPr/>
                      </a:pPr>
                      <a:r>
                        <a:rPr lang="fr-FR" sz="1600" b="1" i="0" dirty="0">
                          <a:solidFill>
                            <a:schemeClr val="tx1"/>
                          </a:solidFill>
                          <a:effectLst/>
                          <a:latin typeface="+mj-lt"/>
                        </a:rPr>
                        <a:t>docker-compose </a:t>
                      </a:r>
                      <a:r>
                        <a:rPr lang="fr-FR" sz="1600" b="1" i="0" dirty="0" err="1">
                          <a:solidFill>
                            <a:schemeClr val="tx1"/>
                          </a:solidFill>
                          <a:effectLst/>
                          <a:latin typeface="+mj-lt"/>
                        </a:rPr>
                        <a:t>build</a:t>
                      </a:r>
                      <a:endParaRPr lang="fr-FR" sz="1600" b="1" i="0" dirty="0">
                        <a:solidFill>
                          <a:schemeClr val="tx1"/>
                        </a:solidFill>
                        <a:effectLst/>
                        <a:latin typeface="+mj-lt"/>
                      </a:endParaRPr>
                    </a:p>
                  </a:txBody>
                  <a:tcPr marL="91450" marR="91450" marT="45725" marB="45725"/>
                </a:tc>
                <a:tc>
                  <a:txBody>
                    <a:bodyPr/>
                    <a:lstStyle/>
                    <a:p>
                      <a:pPr marL="0" marR="0" lvl="0" indent="0" algn="l" rtl="0">
                        <a:spcBef>
                          <a:spcPts val="0"/>
                        </a:spcBef>
                        <a:spcAft>
                          <a:spcPts val="0"/>
                        </a:spcAft>
                        <a:buNone/>
                      </a:pPr>
                      <a:r>
                        <a:rPr lang="fr-FR" sz="1600" b="1" i="0" kern="1200" dirty="0">
                          <a:solidFill>
                            <a:schemeClr val="dk1"/>
                          </a:solidFill>
                          <a:latin typeface="+mj-lt"/>
                          <a:cs typeface="Calibri"/>
                        </a:rPr>
                        <a:t>Construit</a:t>
                      </a:r>
                      <a:r>
                        <a:rPr lang="fr-FR" sz="1600" b="0" i="0" kern="1200" dirty="0">
                          <a:solidFill>
                            <a:schemeClr val="dk1"/>
                          </a:solidFill>
                          <a:latin typeface="+mj-lt"/>
                          <a:cs typeface="Calibri"/>
                        </a:rPr>
                        <a:t> les images définies dans docker-</a:t>
                      </a:r>
                      <a:r>
                        <a:rPr lang="fr-FR" sz="1600" b="0" i="0" kern="1200" dirty="0" err="1">
                          <a:solidFill>
                            <a:schemeClr val="dk1"/>
                          </a:solidFill>
                          <a:latin typeface="+mj-lt"/>
                          <a:cs typeface="Calibri"/>
                        </a:rPr>
                        <a:t>compose.yml</a:t>
                      </a:r>
                      <a:endParaRPr lang="fr-FR" sz="1600" b="0" i="0" kern="1200" dirty="0">
                        <a:solidFill>
                          <a:schemeClr val="dk1"/>
                        </a:solidFill>
                        <a:latin typeface="+mj-lt"/>
                        <a:cs typeface="Calibri"/>
                      </a:endParaRPr>
                    </a:p>
                  </a:txBody>
                  <a:tcPr marL="91450" marR="91450" marT="45725" marB="45725"/>
                </a:tc>
                <a:extLst>
                  <a:ext uri="{0D108BD9-81ED-4DB2-BD59-A6C34878D82A}">
                    <a16:rowId xmlns:a16="http://schemas.microsoft.com/office/drawing/2014/main" val="1717734959"/>
                  </a:ext>
                </a:extLst>
              </a:tr>
              <a:tr h="458706">
                <a:tc>
                  <a:txBody>
                    <a:bodyPr/>
                    <a:lstStyle/>
                    <a:p>
                      <a:pPr algn="l"/>
                      <a:r>
                        <a:rPr lang="fr-FR" sz="1600" b="1" i="0" dirty="0">
                          <a:solidFill>
                            <a:schemeClr val="tx1"/>
                          </a:solidFill>
                          <a:effectLst/>
                          <a:latin typeface="+mj-lt"/>
                        </a:rPr>
                        <a:t>docker-compose up</a:t>
                      </a:r>
                    </a:p>
                  </a:txBody>
                  <a:tcPr marL="91450" marR="91450" marT="45725" marB="45725"/>
                </a:tc>
                <a:tc>
                  <a:txBody>
                    <a:bodyPr/>
                    <a:lstStyle/>
                    <a:p>
                      <a:pPr marL="0" marR="0" lvl="0" indent="0" algn="l" rtl="0">
                        <a:spcBef>
                          <a:spcPts val="0"/>
                        </a:spcBef>
                        <a:spcAft>
                          <a:spcPts val="0"/>
                        </a:spcAft>
                        <a:buNone/>
                      </a:pPr>
                      <a:r>
                        <a:rPr lang="fr-FR" sz="1600" b="1" i="0" kern="1200" dirty="0">
                          <a:solidFill>
                            <a:schemeClr val="tx1"/>
                          </a:solidFill>
                          <a:effectLst/>
                          <a:latin typeface="+mj-lt"/>
                          <a:ea typeface="+mn-ea"/>
                          <a:cs typeface="+mn-cs"/>
                        </a:rPr>
                        <a:t>Construit</a:t>
                      </a:r>
                      <a:r>
                        <a:rPr lang="fr-FR" sz="1600" b="0" i="0" kern="1200" dirty="0">
                          <a:solidFill>
                            <a:schemeClr val="tx1"/>
                          </a:solidFill>
                          <a:effectLst/>
                          <a:latin typeface="+mj-lt"/>
                          <a:ea typeface="+mn-ea"/>
                          <a:cs typeface="+mn-cs"/>
                        </a:rPr>
                        <a:t> les images si elles ne le sont pas déjà, et </a:t>
                      </a:r>
                      <a:r>
                        <a:rPr lang="fr-FR" sz="1600" b="1" i="0" kern="1200" dirty="0">
                          <a:solidFill>
                            <a:schemeClr val="tx1"/>
                          </a:solidFill>
                          <a:effectLst/>
                          <a:latin typeface="+mj-lt"/>
                          <a:ea typeface="+mn-ea"/>
                          <a:cs typeface="+mn-cs"/>
                        </a:rPr>
                        <a:t>démarre</a:t>
                      </a:r>
                      <a:r>
                        <a:rPr lang="fr-FR" sz="1600" b="0" i="0" kern="1200" dirty="0">
                          <a:solidFill>
                            <a:schemeClr val="tx1"/>
                          </a:solidFill>
                          <a:effectLst/>
                          <a:latin typeface="+mj-lt"/>
                          <a:ea typeface="+mn-ea"/>
                          <a:cs typeface="+mn-cs"/>
                        </a:rPr>
                        <a:t> les conteneurs.</a:t>
                      </a:r>
                      <a:endParaRPr sz="1600" b="0" i="1" kern="1200" dirty="0">
                        <a:solidFill>
                          <a:schemeClr val="dk1"/>
                        </a:solidFill>
                        <a:latin typeface="+mj-lt"/>
                        <a:cs typeface="Calibri"/>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onsolas"/>
                        <a:buNone/>
                        <a:tabLst/>
                        <a:defRPr/>
                      </a:pPr>
                      <a:r>
                        <a:rPr lang="fr-FR" sz="1600" b="1" i="0" kern="1200" dirty="0">
                          <a:solidFill>
                            <a:schemeClr val="tx1"/>
                          </a:solidFill>
                          <a:effectLst/>
                          <a:latin typeface="+mj-lt"/>
                          <a:ea typeface="+mn-ea"/>
                          <a:cs typeface="+mn-cs"/>
                        </a:rPr>
                        <a:t>docker-compose up (-d) (--</a:t>
                      </a:r>
                      <a:r>
                        <a:rPr lang="fr-FR" sz="1600" b="1" i="0" kern="1200" dirty="0" err="1">
                          <a:solidFill>
                            <a:schemeClr val="tx1"/>
                          </a:solidFill>
                          <a:effectLst/>
                          <a:latin typeface="+mj-lt"/>
                          <a:ea typeface="+mn-ea"/>
                          <a:cs typeface="+mn-cs"/>
                        </a:rPr>
                        <a:t>build</a:t>
                      </a:r>
                      <a:r>
                        <a:rPr lang="fr-FR" sz="1600" b="1" i="0" kern="1200" dirty="0">
                          <a:solidFill>
                            <a:schemeClr val="tx1"/>
                          </a:solidFill>
                          <a:effectLst/>
                          <a:latin typeface="+mj-lt"/>
                          <a:ea typeface="+mn-ea"/>
                          <a:cs typeface="+mn-cs"/>
                        </a:rPr>
                        <a:t>)</a:t>
                      </a:r>
                      <a:endParaRPr sz="1600" b="1" i="0" kern="1200" dirty="0">
                        <a:solidFill>
                          <a:schemeClr val="tx1"/>
                        </a:solidFill>
                        <a:effectLst/>
                        <a:latin typeface="+mj-lt"/>
                        <a:ea typeface="+mn-ea"/>
                        <a:cs typeface="+mn-cs"/>
                      </a:endParaRPr>
                    </a:p>
                  </a:txBody>
                  <a:tcPr marL="91450" marR="91450" marT="45725" marB="45725"/>
                </a:tc>
                <a:tc>
                  <a:txBody>
                    <a:bodyPr/>
                    <a:lstStyle/>
                    <a:p>
                      <a:pPr algn="l"/>
                      <a:r>
                        <a:rPr lang="fr-FR" sz="1600" b="0" i="0" dirty="0">
                          <a:solidFill>
                            <a:srgbClr val="000000"/>
                          </a:solidFill>
                          <a:effectLst/>
                          <a:latin typeface="+mj-lt"/>
                        </a:rPr>
                        <a:t>-d : démarre en mode détaché (commande exécutée en arrière-plan du terminal)</a:t>
                      </a:r>
                    </a:p>
                    <a:p>
                      <a:pPr algn="l"/>
                      <a:r>
                        <a:rPr lang="fr-FR" sz="1600" b="0" i="0" dirty="0">
                          <a:solidFill>
                            <a:srgbClr val="000000"/>
                          </a:solidFill>
                          <a:effectLst/>
                          <a:latin typeface="+mj-lt"/>
                        </a:rPr>
                        <a:t>--</a:t>
                      </a:r>
                      <a:r>
                        <a:rPr lang="fr-FR" sz="1600" b="0" i="0" dirty="0" err="1">
                          <a:solidFill>
                            <a:srgbClr val="000000"/>
                          </a:solidFill>
                          <a:effectLst/>
                          <a:latin typeface="+mj-lt"/>
                        </a:rPr>
                        <a:t>build</a:t>
                      </a:r>
                      <a:r>
                        <a:rPr lang="fr-FR" sz="1600" b="0" i="0" dirty="0">
                          <a:solidFill>
                            <a:srgbClr val="000000"/>
                          </a:solidFill>
                          <a:effectLst/>
                          <a:latin typeface="+mj-lt"/>
                        </a:rPr>
                        <a:t> : construit les images avant le démarrage des conteneurs</a:t>
                      </a:r>
                    </a:p>
                  </a:txBody>
                  <a:tcPr marL="91450" marR="91450" marT="45725" marB="45725"/>
                </a:tc>
                <a:extLst>
                  <a:ext uri="{0D108BD9-81ED-4DB2-BD59-A6C34878D82A}">
                    <a16:rowId xmlns:a16="http://schemas.microsoft.com/office/drawing/2014/main" val="913222189"/>
                  </a:ext>
                </a:extLst>
              </a:tr>
              <a:tr h="427518">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onsolas"/>
                        <a:buNone/>
                        <a:tabLst/>
                        <a:defRPr/>
                      </a:pPr>
                      <a:r>
                        <a:rPr lang="fr-FR" sz="1600" b="1" i="0" dirty="0">
                          <a:solidFill>
                            <a:schemeClr val="tx1"/>
                          </a:solidFill>
                          <a:effectLst/>
                          <a:latin typeface="+mj-lt"/>
                        </a:rPr>
                        <a:t>docker-compose down </a:t>
                      </a:r>
                      <a:endParaRPr sz="1600" b="1" i="0" kern="1200" dirty="0">
                        <a:solidFill>
                          <a:schemeClr val="tx1"/>
                        </a:solidFill>
                        <a:latin typeface="+mj-lt"/>
                      </a:endParaRPr>
                    </a:p>
                  </a:txBody>
                  <a:tcPr marL="91450" marR="91450" marT="45725" marB="45725"/>
                </a:tc>
                <a:tc>
                  <a:txBody>
                    <a:bodyPr/>
                    <a:lstStyle/>
                    <a:p>
                      <a:pPr algn="l"/>
                      <a:r>
                        <a:rPr lang="fr-FR" sz="1600" b="1" i="0" dirty="0">
                          <a:solidFill>
                            <a:srgbClr val="000000"/>
                          </a:solidFill>
                          <a:effectLst/>
                          <a:latin typeface="+mj-lt"/>
                        </a:rPr>
                        <a:t>Arrête</a:t>
                      </a:r>
                      <a:r>
                        <a:rPr lang="fr-FR" sz="1600" b="0" i="0" dirty="0">
                          <a:solidFill>
                            <a:srgbClr val="000000"/>
                          </a:solidFill>
                          <a:effectLst/>
                          <a:latin typeface="+mj-lt"/>
                        </a:rPr>
                        <a:t> et </a:t>
                      </a:r>
                      <a:r>
                        <a:rPr lang="fr-FR" sz="1600" b="1" i="0" dirty="0">
                          <a:solidFill>
                            <a:srgbClr val="000000"/>
                          </a:solidFill>
                          <a:effectLst/>
                          <a:latin typeface="+mj-lt"/>
                        </a:rPr>
                        <a:t>supprime</a:t>
                      </a:r>
                      <a:r>
                        <a:rPr lang="fr-FR" sz="1600" b="0" i="0" dirty="0">
                          <a:solidFill>
                            <a:srgbClr val="000000"/>
                          </a:solidFill>
                          <a:effectLst/>
                          <a:latin typeface="+mj-lt"/>
                        </a:rPr>
                        <a:t> l’ensemble des conteneurs qui ont été instanciés par le docker-compose. </a:t>
                      </a:r>
                    </a:p>
                  </a:txBody>
                  <a:tcPr marL="91450" marR="91450" marT="45725" marB="45725"/>
                </a:tc>
                <a:extLst>
                  <a:ext uri="{0D108BD9-81ED-4DB2-BD59-A6C34878D82A}">
                    <a16:rowId xmlns:a16="http://schemas.microsoft.com/office/drawing/2014/main" val="2796493805"/>
                  </a:ext>
                </a:extLst>
              </a:tr>
              <a:tr h="422910">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onsolas"/>
                        <a:buNone/>
                        <a:tabLst/>
                        <a:defRPr/>
                      </a:pPr>
                      <a:r>
                        <a:rPr lang="fr-FR" sz="1600" b="1" i="0" kern="1200" dirty="0">
                          <a:solidFill>
                            <a:schemeClr val="tx1"/>
                          </a:solidFill>
                          <a:effectLst/>
                          <a:latin typeface="+mj-lt"/>
                          <a:ea typeface="+mn-ea"/>
                          <a:cs typeface="+mn-cs"/>
                        </a:rPr>
                        <a:t>docker-compose stop</a:t>
                      </a:r>
                    </a:p>
                  </a:txBody>
                  <a:tcPr marL="91450" marR="91450" marT="45725" marB="45725"/>
                </a:tc>
                <a:tc>
                  <a:txBody>
                    <a:bodyPr/>
                    <a:lstStyle/>
                    <a:p>
                      <a:pPr marL="0" marR="0" lvl="0" indent="0" algn="l" defTabSz="914400" rtl="0" eaLnBrk="1" latinLnBrk="0" hangingPunct="1">
                        <a:spcBef>
                          <a:spcPts val="0"/>
                        </a:spcBef>
                        <a:spcAft>
                          <a:spcPts val="0"/>
                        </a:spcAft>
                        <a:buNone/>
                      </a:pPr>
                      <a:r>
                        <a:rPr lang="fr-FR" sz="1600" b="1" i="0" kern="1200" dirty="0">
                          <a:solidFill>
                            <a:schemeClr val="tx1"/>
                          </a:solidFill>
                          <a:effectLst/>
                          <a:latin typeface="+mj-lt"/>
                          <a:ea typeface="+mn-ea"/>
                          <a:cs typeface="+mn-cs"/>
                        </a:rPr>
                        <a:t>Stop</a:t>
                      </a:r>
                      <a:r>
                        <a:rPr lang="fr-FR" sz="1600" b="0" i="0" kern="1200" dirty="0">
                          <a:solidFill>
                            <a:schemeClr val="tx1"/>
                          </a:solidFill>
                          <a:effectLst/>
                          <a:latin typeface="+mj-lt"/>
                          <a:ea typeface="+mn-ea"/>
                          <a:cs typeface="+mn-cs"/>
                        </a:rPr>
                        <a:t> (mais ne supprime pas) les conteneurs</a:t>
                      </a:r>
                      <a:endParaRPr sz="1600" b="0" i="0" kern="1200" dirty="0">
                        <a:solidFill>
                          <a:schemeClr val="dk1"/>
                        </a:solidFill>
                        <a:latin typeface="+mj-lt"/>
                        <a:ea typeface="+mn-ea"/>
                        <a:cs typeface="Calibri"/>
                      </a:endParaRPr>
                    </a:p>
                  </a:txBody>
                  <a:tcPr marL="91450" marR="91450" marT="45725" marB="45725"/>
                </a:tc>
                <a:extLst>
                  <a:ext uri="{0D108BD9-81ED-4DB2-BD59-A6C34878D82A}">
                    <a16:rowId xmlns:a16="http://schemas.microsoft.com/office/drawing/2014/main" val="4026655840"/>
                  </a:ext>
                </a:extLst>
              </a:tr>
              <a:tr h="370850">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onsolas"/>
                        <a:buNone/>
                        <a:tabLst/>
                        <a:defRPr/>
                      </a:pPr>
                      <a:r>
                        <a:rPr lang="fr-FR" sz="1600" b="1" i="0" kern="1200" dirty="0">
                          <a:solidFill>
                            <a:schemeClr val="tx1"/>
                          </a:solidFill>
                          <a:effectLst/>
                          <a:latin typeface="+mj-lt"/>
                          <a:ea typeface="+mn-ea"/>
                          <a:cs typeface="+mn-cs"/>
                        </a:rPr>
                        <a:t>docker-compose </a:t>
                      </a:r>
                      <a:r>
                        <a:rPr lang="fr-FR" sz="1600" b="1" i="0" kern="1200" dirty="0" err="1">
                          <a:solidFill>
                            <a:schemeClr val="tx1"/>
                          </a:solidFill>
                          <a:effectLst/>
                          <a:latin typeface="+mj-lt"/>
                          <a:ea typeface="+mn-ea"/>
                          <a:cs typeface="+mn-cs"/>
                        </a:rPr>
                        <a:t>ps</a:t>
                      </a:r>
                      <a:endParaRPr lang="fr-FR" sz="1600" b="1" i="0" kern="1200" dirty="0">
                        <a:solidFill>
                          <a:schemeClr val="tx1"/>
                        </a:solidFill>
                        <a:effectLst/>
                        <a:latin typeface="+mj-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600"/>
                        <a:buFont typeface="Consolas"/>
                        <a:buNone/>
                        <a:tabLst/>
                        <a:defRPr/>
                      </a:pPr>
                      <a:endParaRPr lang="fr-FR" sz="1600" b="1" i="0" kern="1200" dirty="0">
                        <a:solidFill>
                          <a:schemeClr val="tx1"/>
                        </a:solidFill>
                        <a:effectLst/>
                        <a:latin typeface="+mj-lt"/>
                        <a:ea typeface="+mn-ea"/>
                        <a:cs typeface="+mn-cs"/>
                      </a:endParaRPr>
                    </a:p>
                  </a:txBody>
                  <a:tcPr marL="91450" marR="91450" marT="45725" marB="45725"/>
                </a:tc>
                <a:tc>
                  <a:txBody>
                    <a:bodyPr/>
                    <a:lstStyle/>
                    <a:p>
                      <a:pPr marL="0" marR="0" lvl="0" indent="0" algn="l" defTabSz="914400" rtl="0" eaLnBrk="1" latinLnBrk="0" hangingPunct="1">
                        <a:spcBef>
                          <a:spcPts val="0"/>
                        </a:spcBef>
                        <a:spcAft>
                          <a:spcPts val="0"/>
                        </a:spcAft>
                        <a:buNone/>
                      </a:pPr>
                      <a:r>
                        <a:rPr lang="fr-FR" sz="1600" b="1" i="0" kern="1200" dirty="0">
                          <a:solidFill>
                            <a:schemeClr val="tx1"/>
                          </a:solidFill>
                          <a:effectLst/>
                          <a:latin typeface="+mj-lt"/>
                          <a:ea typeface="+mn-ea"/>
                          <a:cs typeface="+mn-cs"/>
                        </a:rPr>
                        <a:t>Affiche</a:t>
                      </a:r>
                      <a:r>
                        <a:rPr lang="fr-FR" sz="1600" b="0" i="0" kern="1200" dirty="0">
                          <a:solidFill>
                            <a:schemeClr val="tx1"/>
                          </a:solidFill>
                          <a:effectLst/>
                          <a:latin typeface="+mj-lt"/>
                          <a:ea typeface="+mn-ea"/>
                          <a:cs typeface="+mn-cs"/>
                        </a:rPr>
                        <a:t> tous les containers qui ont été lancés par docker-compose (qu’ils tournent actuellement ou non)</a:t>
                      </a:r>
                      <a:endParaRPr sz="1600" b="0" i="0" kern="1200" dirty="0">
                        <a:solidFill>
                          <a:schemeClr val="dk1"/>
                        </a:solidFill>
                        <a:latin typeface="+mj-lt"/>
                        <a:ea typeface="+mn-ea"/>
                        <a:cs typeface="Calibri"/>
                      </a:endParaRPr>
                    </a:p>
                  </a:txBody>
                  <a:tcPr marL="91450" marR="91450" marT="45725" marB="45725"/>
                </a:tc>
                <a:extLst>
                  <a:ext uri="{0D108BD9-81ED-4DB2-BD59-A6C34878D82A}">
                    <a16:rowId xmlns:a16="http://schemas.microsoft.com/office/drawing/2014/main" val="3158910616"/>
                  </a:ext>
                </a:extLst>
              </a:tr>
              <a:tr h="426710">
                <a:tc>
                  <a:txBody>
                    <a:bodyPr/>
                    <a:lstStyle/>
                    <a:p>
                      <a:pPr marL="0" marR="0" lvl="0" indent="0" algn="l" defTabSz="914400" rtl="0" eaLnBrk="1" latinLnBrk="0" hangingPunct="1">
                        <a:lnSpc>
                          <a:spcPct val="100000"/>
                        </a:lnSpc>
                        <a:spcBef>
                          <a:spcPts val="0"/>
                        </a:spcBef>
                        <a:spcAft>
                          <a:spcPts val="0"/>
                        </a:spcAft>
                        <a:buClr>
                          <a:schemeClr val="dk1"/>
                        </a:buClr>
                        <a:buSzPts val="1600"/>
                        <a:buFont typeface="Consolas"/>
                        <a:buNone/>
                      </a:pPr>
                      <a:r>
                        <a:rPr lang="fr-FR" sz="1600" b="1" i="0" kern="1200" dirty="0">
                          <a:solidFill>
                            <a:schemeClr val="tx1"/>
                          </a:solidFill>
                          <a:effectLst/>
                          <a:latin typeface="+mj-lt"/>
                          <a:ea typeface="+mn-ea"/>
                          <a:cs typeface="+mn-cs"/>
                        </a:rPr>
                        <a:t>docker-compose </a:t>
                      </a:r>
                      <a:r>
                        <a:rPr lang="fr-FR" sz="1600" b="1" i="0" kern="1200" dirty="0" err="1">
                          <a:solidFill>
                            <a:schemeClr val="tx1"/>
                          </a:solidFill>
                          <a:effectLst/>
                          <a:latin typeface="+mj-lt"/>
                          <a:ea typeface="+mn-ea"/>
                          <a:cs typeface="+mn-cs"/>
                        </a:rPr>
                        <a:t>rm</a:t>
                      </a:r>
                      <a:endParaRPr sz="1600" b="1" i="0" kern="1200" dirty="0">
                        <a:solidFill>
                          <a:schemeClr val="tx1"/>
                        </a:solidFill>
                        <a:effectLst/>
                        <a:latin typeface="+mj-lt"/>
                        <a:ea typeface="+mn-ea"/>
                        <a:cs typeface="+mn-cs"/>
                      </a:endParaRPr>
                    </a:p>
                  </a:txBody>
                  <a:tcPr marL="91450" marR="91450" marT="45725" marB="45725"/>
                </a:tc>
                <a:tc>
                  <a:txBody>
                    <a:bodyPr/>
                    <a:lstStyle/>
                    <a:p>
                      <a:pPr marL="0" marR="0" lvl="0" indent="0" algn="l" defTabSz="914400" rtl="0" eaLnBrk="1" latinLnBrk="0" hangingPunct="1">
                        <a:spcBef>
                          <a:spcPts val="0"/>
                        </a:spcBef>
                        <a:spcAft>
                          <a:spcPts val="0"/>
                        </a:spcAft>
                        <a:buNone/>
                      </a:pPr>
                      <a:r>
                        <a:rPr lang="fr-FR" sz="1600" b="1" i="0" kern="1200" dirty="0">
                          <a:solidFill>
                            <a:schemeClr val="tx1"/>
                          </a:solidFill>
                          <a:effectLst/>
                          <a:latin typeface="+mj-lt"/>
                          <a:ea typeface="+mn-ea"/>
                          <a:cs typeface="+mn-cs"/>
                        </a:rPr>
                        <a:t>Supprime</a:t>
                      </a:r>
                      <a:r>
                        <a:rPr lang="fr-FR" sz="1600" b="0" i="0" kern="1200" dirty="0">
                          <a:solidFill>
                            <a:schemeClr val="tx1"/>
                          </a:solidFill>
                          <a:effectLst/>
                          <a:latin typeface="+mj-lt"/>
                          <a:ea typeface="+mn-ea"/>
                          <a:cs typeface="+mn-cs"/>
                        </a:rPr>
                        <a:t> tous les conteneurs démarrés avec une commande docker-compose.</a:t>
                      </a:r>
                      <a:endParaRPr sz="1600" b="0" i="0" kern="1200" dirty="0">
                        <a:solidFill>
                          <a:schemeClr val="dk1"/>
                        </a:solidFill>
                        <a:latin typeface="+mj-lt"/>
                        <a:ea typeface="+mn-ea"/>
                        <a:cs typeface="Calibri"/>
                      </a:endParaRPr>
                    </a:p>
                  </a:txBody>
                  <a:tcPr marL="91450" marR="91450" marT="45725" marB="45725"/>
                </a:tc>
                <a:extLst>
                  <a:ext uri="{0D108BD9-81ED-4DB2-BD59-A6C34878D82A}">
                    <a16:rowId xmlns:a16="http://schemas.microsoft.com/office/drawing/2014/main" val="3718196723"/>
                  </a:ext>
                </a:extLst>
              </a:tr>
              <a:tr h="370850">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onsolas"/>
                        <a:buNone/>
                        <a:tabLst/>
                        <a:defRPr/>
                      </a:pPr>
                      <a:r>
                        <a:rPr lang="fr-FR" sz="1600" b="1" i="0" kern="1200" dirty="0">
                          <a:solidFill>
                            <a:schemeClr val="tx1"/>
                          </a:solidFill>
                          <a:effectLst/>
                          <a:latin typeface="+mn-lt"/>
                          <a:ea typeface="+mn-ea"/>
                          <a:cs typeface="+mn-cs"/>
                        </a:rPr>
                        <a:t>docker-compose config</a:t>
                      </a:r>
                    </a:p>
                  </a:txBody>
                  <a:tcPr marL="91450" marR="91450" marT="45725" marB="45725"/>
                </a:tc>
                <a:tc>
                  <a:txBody>
                    <a:bodyPr/>
                    <a:lstStyle/>
                    <a:p>
                      <a:pPr marL="0" marR="0" lvl="0" indent="0" algn="l" defTabSz="914400" rtl="0" eaLnBrk="1" latinLnBrk="0" hangingPunct="1">
                        <a:spcBef>
                          <a:spcPts val="0"/>
                        </a:spcBef>
                        <a:spcAft>
                          <a:spcPts val="0"/>
                        </a:spcAft>
                        <a:buNone/>
                      </a:pPr>
                      <a:r>
                        <a:rPr lang="fr-FR" sz="1600" b="1" i="0" kern="1200" dirty="0">
                          <a:solidFill>
                            <a:schemeClr val="tx1"/>
                          </a:solidFill>
                          <a:effectLst/>
                          <a:latin typeface="+mj-lt"/>
                          <a:ea typeface="+mn-ea"/>
                          <a:cs typeface="+mn-cs"/>
                        </a:rPr>
                        <a:t>Valide</a:t>
                      </a:r>
                      <a:r>
                        <a:rPr lang="fr-FR" sz="1600" b="0" i="0" kern="1200" dirty="0">
                          <a:solidFill>
                            <a:schemeClr val="tx1"/>
                          </a:solidFill>
                          <a:effectLst/>
                          <a:latin typeface="+mj-lt"/>
                          <a:ea typeface="+mn-ea"/>
                          <a:cs typeface="+mn-cs"/>
                        </a:rPr>
                        <a:t> la syntaxe du fichier </a:t>
                      </a:r>
                      <a:r>
                        <a:rPr lang="fr-FR" sz="1600" b="0" i="0" kern="1200" dirty="0">
                          <a:solidFill>
                            <a:schemeClr val="dk1"/>
                          </a:solidFill>
                          <a:latin typeface="+mj-lt"/>
                          <a:ea typeface="+mn-ea"/>
                          <a:cs typeface="Calibri"/>
                        </a:rPr>
                        <a:t>docker-</a:t>
                      </a:r>
                      <a:r>
                        <a:rPr lang="fr-FR" sz="1600" b="0" i="0" kern="1200" dirty="0" err="1">
                          <a:solidFill>
                            <a:schemeClr val="dk1"/>
                          </a:solidFill>
                          <a:latin typeface="+mj-lt"/>
                          <a:ea typeface="+mn-ea"/>
                          <a:cs typeface="Calibri"/>
                        </a:rPr>
                        <a:t>compose.yml</a:t>
                      </a:r>
                      <a:endParaRPr sz="1600" b="0" i="0" kern="1200" dirty="0">
                        <a:solidFill>
                          <a:schemeClr val="dk1"/>
                        </a:solidFill>
                        <a:latin typeface="+mj-lt"/>
                        <a:ea typeface="+mn-ea"/>
                        <a:cs typeface="Calibri"/>
                      </a:endParaRPr>
                    </a:p>
                  </a:txBody>
                  <a:tcPr marL="91450" marR="91450" marT="45725" marB="45725"/>
                </a:tc>
                <a:extLst>
                  <a:ext uri="{0D108BD9-81ED-4DB2-BD59-A6C34878D82A}">
                    <a16:rowId xmlns:a16="http://schemas.microsoft.com/office/drawing/2014/main" val="1291015288"/>
                  </a:ext>
                </a:extLst>
              </a:tr>
            </a:tbl>
          </a:graphicData>
        </a:graphic>
      </p:graphicFrame>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pic>
        <p:nvPicPr>
          <p:cNvPr id="1591" name="Google Shape;1591;p129"/>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592" name="Google Shape;1592;p129"/>
          <p:cNvGrpSpPr/>
          <p:nvPr/>
        </p:nvGrpSpPr>
        <p:grpSpPr>
          <a:xfrm>
            <a:off x="116234" y="1399569"/>
            <a:ext cx="12141100" cy="5154295"/>
            <a:chOff x="0" y="1464563"/>
            <a:chExt cx="11725509" cy="5154295"/>
          </a:xfrm>
        </p:grpSpPr>
        <p:sp>
          <p:nvSpPr>
            <p:cNvPr id="1593" name="Google Shape;1593;p129"/>
            <p:cNvSpPr/>
            <p:nvPr/>
          </p:nvSpPr>
          <p:spPr>
            <a:xfrm>
              <a:off x="606024"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92075" marR="0" lvl="0" algn="l" rtl="0">
                <a:lnSpc>
                  <a:spcPct val="100000"/>
                </a:lnSpc>
                <a:spcBef>
                  <a:spcPts val="0"/>
                </a:spcBef>
                <a:spcAft>
                  <a:spcPts val="0"/>
                </a:spcAft>
                <a:buClr>
                  <a:schemeClr val="dk1"/>
                </a:buClr>
                <a:buSzPts val="1400"/>
                <a:buFont typeface="Calibri"/>
                <a:buNone/>
              </a:pPr>
              <a:r>
                <a:rPr lang="fr-FR" sz="1400" b="1" i="0" u="sng" strike="noStrike" cap="none" dirty="0">
                  <a:solidFill>
                    <a:srgbClr val="000000"/>
                  </a:solidFill>
                  <a:latin typeface="Calibri"/>
                  <a:ea typeface="Calibri"/>
                  <a:cs typeface="Calibri"/>
                  <a:sym typeface="Calibri"/>
                </a:rPr>
                <a:t>Exemple:</a:t>
              </a:r>
            </a:p>
          </p:txBody>
        </p:sp>
        <p:sp>
          <p:nvSpPr>
            <p:cNvPr id="1594" name="Google Shape;1594;p129"/>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595" name="Google Shape;1595;p129"/>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596" name="Google Shape;1596;p129"/>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597" name="Google Shape;1597;p129"/>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599" name="Google Shape;1599;p129"/>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237</a:t>
            </a:fld>
            <a:endParaRPr sz="1000" b="0" i="0" u="none" strike="noStrike" cap="none">
              <a:solidFill>
                <a:srgbClr val="000000"/>
              </a:solidFill>
              <a:latin typeface="Calibri"/>
              <a:ea typeface="Calibri"/>
              <a:cs typeface="Calibri"/>
              <a:sym typeface="Calibri"/>
            </a:endParaRPr>
          </a:p>
        </p:txBody>
      </p:sp>
      <p:sp>
        <p:nvSpPr>
          <p:cNvPr id="3" name="ZoneTexte 2">
            <a:extLst>
              <a:ext uri="{FF2B5EF4-FFF2-40B4-BE49-F238E27FC236}">
                <a16:creationId xmlns:a16="http://schemas.microsoft.com/office/drawing/2014/main" id="{D0CC1A9E-D4A7-5712-E4EA-EF4DC60BDF34}"/>
              </a:ext>
            </a:extLst>
          </p:cNvPr>
          <p:cNvSpPr txBox="1"/>
          <p:nvPr/>
        </p:nvSpPr>
        <p:spPr>
          <a:xfrm>
            <a:off x="-1905" y="324897"/>
            <a:ext cx="5031105" cy="923330"/>
          </a:xfrm>
          <a:prstGeom prst="rect">
            <a:avLst/>
          </a:prstGeom>
          <a:noFill/>
        </p:spPr>
        <p:txBody>
          <a:bodyPr wrap="square">
            <a:spAutoFit/>
          </a:bodyPr>
          <a:lstStyle/>
          <a:p>
            <a:pPr marL="0" marR="0" lvl="0" indent="0" algn="l" rtl="0">
              <a:spcBef>
                <a:spcPts val="0"/>
              </a:spcBef>
              <a:spcAft>
                <a:spcPts val="0"/>
              </a:spcAft>
              <a:buNone/>
            </a:pPr>
            <a:r>
              <a:rPr lang="fr-FR" sz="1800" b="1" dirty="0">
                <a:solidFill>
                  <a:srgbClr val="548135"/>
                </a:solidFill>
                <a:latin typeface="Calibri"/>
                <a:ea typeface="Calibri"/>
                <a:cs typeface="Calibri"/>
                <a:sym typeface="Calibri"/>
              </a:rPr>
              <a:t>Prendre en main Docker</a:t>
            </a:r>
            <a:endParaRPr lang="fr-FR" dirty="0"/>
          </a:p>
          <a:p>
            <a:pPr marL="0" marR="0" lvl="0" indent="0" algn="l" rtl="0">
              <a:spcBef>
                <a:spcPts val="0"/>
              </a:spcBef>
              <a:spcAft>
                <a:spcPts val="0"/>
              </a:spcAft>
              <a:buNone/>
            </a:pPr>
            <a:r>
              <a:rPr lang="fr-FR" sz="1800" i="1" dirty="0">
                <a:solidFill>
                  <a:srgbClr val="548135"/>
                </a:solidFill>
                <a:latin typeface="Calibri"/>
                <a:ea typeface="Calibri"/>
                <a:cs typeface="Calibri"/>
                <a:sym typeface="Calibri"/>
              </a:rPr>
              <a:t>6. Démarrage et gestion des conteneurs (commandes docker-compose) ;</a:t>
            </a:r>
          </a:p>
        </p:txBody>
      </p:sp>
      <p:pic>
        <p:nvPicPr>
          <p:cNvPr id="4" name="Image 3">
            <a:extLst>
              <a:ext uri="{FF2B5EF4-FFF2-40B4-BE49-F238E27FC236}">
                <a16:creationId xmlns:a16="http://schemas.microsoft.com/office/drawing/2014/main" id="{B050999B-4DFC-6D2B-E394-D70063614BA1}"/>
              </a:ext>
            </a:extLst>
          </p:cNvPr>
          <p:cNvPicPr>
            <a:picLocks noChangeAspect="1"/>
          </p:cNvPicPr>
          <p:nvPr/>
        </p:nvPicPr>
        <p:blipFill>
          <a:blip r:embed="rId5"/>
          <a:stretch>
            <a:fillRect/>
          </a:stretch>
        </p:blipFill>
        <p:spPr>
          <a:xfrm>
            <a:off x="7055688" y="4395975"/>
            <a:ext cx="4994199" cy="1971186"/>
          </a:xfrm>
          <a:prstGeom prst="rect">
            <a:avLst/>
          </a:prstGeom>
        </p:spPr>
      </p:pic>
      <p:pic>
        <p:nvPicPr>
          <p:cNvPr id="6" name="Image 5">
            <a:extLst>
              <a:ext uri="{FF2B5EF4-FFF2-40B4-BE49-F238E27FC236}">
                <a16:creationId xmlns:a16="http://schemas.microsoft.com/office/drawing/2014/main" id="{318475E1-2A7D-9062-C3A2-629AAEFB27C4}"/>
              </a:ext>
            </a:extLst>
          </p:cNvPr>
          <p:cNvPicPr>
            <a:picLocks noChangeAspect="1"/>
          </p:cNvPicPr>
          <p:nvPr/>
        </p:nvPicPr>
        <p:blipFill>
          <a:blip r:embed="rId6"/>
          <a:stretch>
            <a:fillRect/>
          </a:stretch>
        </p:blipFill>
        <p:spPr>
          <a:xfrm>
            <a:off x="7055688" y="1802152"/>
            <a:ext cx="4994199" cy="2161551"/>
          </a:xfrm>
          <a:prstGeom prst="rect">
            <a:avLst/>
          </a:prstGeom>
        </p:spPr>
      </p:pic>
      <p:sp>
        <p:nvSpPr>
          <p:cNvPr id="11" name="Flèche : droite 10">
            <a:extLst>
              <a:ext uri="{FF2B5EF4-FFF2-40B4-BE49-F238E27FC236}">
                <a16:creationId xmlns:a16="http://schemas.microsoft.com/office/drawing/2014/main" id="{46C20F12-7E11-BE6D-8426-FEA48978D11F}"/>
              </a:ext>
            </a:extLst>
          </p:cNvPr>
          <p:cNvSpPr/>
          <p:nvPr/>
        </p:nvSpPr>
        <p:spPr>
          <a:xfrm>
            <a:off x="4800601" y="3682948"/>
            <a:ext cx="1986492" cy="195689"/>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2" name="ZoneTexte 11">
            <a:extLst>
              <a:ext uri="{FF2B5EF4-FFF2-40B4-BE49-F238E27FC236}">
                <a16:creationId xmlns:a16="http://schemas.microsoft.com/office/drawing/2014/main" id="{96534D31-D41F-47BE-26BD-28F522937259}"/>
              </a:ext>
            </a:extLst>
          </p:cNvPr>
          <p:cNvSpPr txBox="1"/>
          <p:nvPr/>
        </p:nvSpPr>
        <p:spPr>
          <a:xfrm>
            <a:off x="4576229" y="3354712"/>
            <a:ext cx="2617470" cy="307777"/>
          </a:xfrm>
          <a:prstGeom prst="rect">
            <a:avLst/>
          </a:prstGeom>
          <a:noFill/>
        </p:spPr>
        <p:txBody>
          <a:bodyPr wrap="square" rtlCol="0">
            <a:spAutoFit/>
          </a:bodyPr>
          <a:lstStyle/>
          <a:p>
            <a:r>
              <a:rPr lang="fr-FR" sz="1400" b="1" dirty="0">
                <a:latin typeface="Consolas" panose="020B0609020204030204" pitchFamily="49" charset="0"/>
              </a:rPr>
              <a:t>docker-compose </a:t>
            </a:r>
            <a:r>
              <a:rPr lang="fr-FR" sz="1400" b="1" dirty="0" err="1">
                <a:latin typeface="Consolas" panose="020B0609020204030204" pitchFamily="49" charset="0"/>
              </a:rPr>
              <a:t>build</a:t>
            </a:r>
            <a:endParaRPr lang="fr-FR" sz="1400" b="1" dirty="0">
              <a:latin typeface="Consolas" panose="020B0609020204030204" pitchFamily="49" charset="0"/>
            </a:endParaRPr>
          </a:p>
        </p:txBody>
      </p:sp>
      <p:sp>
        <p:nvSpPr>
          <p:cNvPr id="13" name="Flèche : droite 12">
            <a:extLst>
              <a:ext uri="{FF2B5EF4-FFF2-40B4-BE49-F238E27FC236}">
                <a16:creationId xmlns:a16="http://schemas.microsoft.com/office/drawing/2014/main" id="{7DD3A88B-E46D-7D6A-2B32-1568EBE32410}"/>
              </a:ext>
            </a:extLst>
          </p:cNvPr>
          <p:cNvSpPr/>
          <p:nvPr/>
        </p:nvSpPr>
        <p:spPr>
          <a:xfrm>
            <a:off x="4791620" y="5283723"/>
            <a:ext cx="1986492" cy="195689"/>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4" name="ZoneTexte 13">
            <a:extLst>
              <a:ext uri="{FF2B5EF4-FFF2-40B4-BE49-F238E27FC236}">
                <a16:creationId xmlns:a16="http://schemas.microsoft.com/office/drawing/2014/main" id="{28549F2E-2035-B72A-007A-EC9115736915}"/>
              </a:ext>
            </a:extLst>
          </p:cNvPr>
          <p:cNvSpPr txBox="1"/>
          <p:nvPr/>
        </p:nvSpPr>
        <p:spPr>
          <a:xfrm>
            <a:off x="4780191" y="5014268"/>
            <a:ext cx="2617470" cy="307777"/>
          </a:xfrm>
          <a:prstGeom prst="rect">
            <a:avLst/>
          </a:prstGeom>
          <a:noFill/>
        </p:spPr>
        <p:txBody>
          <a:bodyPr wrap="square" rtlCol="0">
            <a:spAutoFit/>
          </a:bodyPr>
          <a:lstStyle/>
          <a:p>
            <a:r>
              <a:rPr lang="fr-FR" sz="1400" b="1" dirty="0">
                <a:latin typeface="Consolas" panose="020B0609020204030204" pitchFamily="49" charset="0"/>
              </a:rPr>
              <a:t>docker-compose up</a:t>
            </a:r>
          </a:p>
        </p:txBody>
      </p:sp>
      <p:sp>
        <p:nvSpPr>
          <p:cNvPr id="15" name="Flèche : droite 14">
            <a:extLst>
              <a:ext uri="{FF2B5EF4-FFF2-40B4-BE49-F238E27FC236}">
                <a16:creationId xmlns:a16="http://schemas.microsoft.com/office/drawing/2014/main" id="{7106B302-BAE6-4712-E0DC-9A69DEC549D2}"/>
              </a:ext>
            </a:extLst>
          </p:cNvPr>
          <p:cNvSpPr/>
          <p:nvPr/>
        </p:nvSpPr>
        <p:spPr>
          <a:xfrm rot="5400000">
            <a:off x="9339062" y="4110734"/>
            <a:ext cx="259839" cy="16761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 name="ZoneTexte 1">
            <a:extLst>
              <a:ext uri="{FF2B5EF4-FFF2-40B4-BE49-F238E27FC236}">
                <a16:creationId xmlns:a16="http://schemas.microsoft.com/office/drawing/2014/main" id="{9D91801C-934D-1978-3896-C9F6DB4A7A44}"/>
              </a:ext>
            </a:extLst>
          </p:cNvPr>
          <p:cNvSpPr txBox="1"/>
          <p:nvPr/>
        </p:nvSpPr>
        <p:spPr>
          <a:xfrm>
            <a:off x="761631" y="1631513"/>
            <a:ext cx="5936349" cy="1323439"/>
          </a:xfrm>
          <a:prstGeom prst="rect">
            <a:avLst/>
          </a:prstGeom>
          <a:noFill/>
        </p:spPr>
        <p:txBody>
          <a:bodyPr wrap="square" rtlCol="0">
            <a:spAutoFit/>
          </a:bodyPr>
          <a:lstStyle/>
          <a:p>
            <a:pPr marL="285750" indent="-285750">
              <a:buFontTx/>
              <a:buChar char="-"/>
            </a:pPr>
            <a:r>
              <a:rPr lang="fr-FR" sz="1600" i="0" strike="noStrike" cap="none" dirty="0">
                <a:solidFill>
                  <a:srgbClr val="000000"/>
                </a:solidFill>
                <a:latin typeface="Calibri"/>
                <a:ea typeface="Calibri"/>
                <a:cs typeface="Calibri"/>
                <a:sym typeface="Calibri"/>
              </a:rPr>
              <a:t>Dans l ’exemple précédent, on a crée un fichier « docker-</a:t>
            </a:r>
            <a:r>
              <a:rPr lang="fr-FR" sz="1600" i="0" strike="noStrike" cap="none" dirty="0" err="1">
                <a:solidFill>
                  <a:srgbClr val="000000"/>
                </a:solidFill>
                <a:latin typeface="Calibri"/>
                <a:ea typeface="Calibri"/>
                <a:cs typeface="Calibri"/>
                <a:sym typeface="Calibri"/>
              </a:rPr>
              <a:t>compose.yml</a:t>
            </a:r>
            <a:r>
              <a:rPr lang="fr-FR" sz="1600" i="0" strike="noStrike" cap="none" dirty="0">
                <a:solidFill>
                  <a:srgbClr val="000000"/>
                </a:solidFill>
                <a:latin typeface="Calibri"/>
                <a:ea typeface="Calibri"/>
                <a:cs typeface="Calibri"/>
                <a:sym typeface="Calibri"/>
              </a:rPr>
              <a:t> »  à la racine de notre projet;</a:t>
            </a:r>
          </a:p>
          <a:p>
            <a:pPr marL="285750" indent="-285750">
              <a:buFontTx/>
              <a:buChar char="-"/>
            </a:pPr>
            <a:r>
              <a:rPr lang="fr-FR" sz="1600" dirty="0">
                <a:solidFill>
                  <a:srgbClr val="000000"/>
                </a:solidFill>
                <a:latin typeface="Calibri"/>
                <a:ea typeface="Calibri"/>
                <a:cs typeface="Calibri"/>
                <a:sym typeface="Calibri"/>
              </a:rPr>
              <a:t>A l’aide des commandes : </a:t>
            </a:r>
            <a:r>
              <a:rPr lang="fr-FR" sz="1600" i="1" dirty="0">
                <a:solidFill>
                  <a:srgbClr val="000000"/>
                </a:solidFill>
                <a:latin typeface="Calibri"/>
                <a:ea typeface="Calibri"/>
                <a:cs typeface="Calibri"/>
                <a:sym typeface="Calibri"/>
              </a:rPr>
              <a:t>docker-compose </a:t>
            </a:r>
            <a:r>
              <a:rPr lang="fr-FR" sz="1600" i="1" dirty="0" err="1">
                <a:solidFill>
                  <a:srgbClr val="000000"/>
                </a:solidFill>
                <a:latin typeface="Calibri"/>
                <a:ea typeface="Calibri"/>
                <a:cs typeface="Calibri"/>
                <a:sym typeface="Calibri"/>
              </a:rPr>
              <a:t>build</a:t>
            </a:r>
            <a:r>
              <a:rPr lang="fr-FR" sz="1600" i="1" dirty="0">
                <a:solidFill>
                  <a:srgbClr val="000000"/>
                </a:solidFill>
                <a:latin typeface="Calibri"/>
                <a:ea typeface="Calibri"/>
                <a:cs typeface="Calibri"/>
                <a:sym typeface="Calibri"/>
              </a:rPr>
              <a:t> </a:t>
            </a:r>
            <a:r>
              <a:rPr lang="fr-FR" sz="1600" dirty="0">
                <a:solidFill>
                  <a:srgbClr val="000000"/>
                </a:solidFill>
                <a:latin typeface="Calibri"/>
                <a:ea typeface="Calibri"/>
                <a:cs typeface="Calibri"/>
                <a:sym typeface="Calibri"/>
              </a:rPr>
              <a:t>et </a:t>
            </a:r>
            <a:r>
              <a:rPr lang="fr-FR" sz="1600" i="1" dirty="0">
                <a:solidFill>
                  <a:srgbClr val="000000"/>
                </a:solidFill>
                <a:latin typeface="Calibri"/>
                <a:ea typeface="Calibri"/>
                <a:cs typeface="Calibri"/>
                <a:sym typeface="Calibri"/>
              </a:rPr>
              <a:t>docker-compose up</a:t>
            </a:r>
            <a:r>
              <a:rPr lang="fr-FR" sz="1600" dirty="0">
                <a:solidFill>
                  <a:srgbClr val="000000"/>
                </a:solidFill>
                <a:latin typeface="Calibri"/>
                <a:ea typeface="Calibri"/>
                <a:cs typeface="Calibri"/>
                <a:sym typeface="Calibri"/>
              </a:rPr>
              <a:t>, on peut construire les images et démarrer les conteneurs : </a:t>
            </a:r>
            <a:endParaRPr lang="fr-FR" dirty="0"/>
          </a:p>
        </p:txBody>
      </p:sp>
      <p:pic>
        <p:nvPicPr>
          <p:cNvPr id="7" name="Image 6">
            <a:extLst>
              <a:ext uri="{FF2B5EF4-FFF2-40B4-BE49-F238E27FC236}">
                <a16:creationId xmlns:a16="http://schemas.microsoft.com/office/drawing/2014/main" id="{C6DCEFC6-0549-6CE7-CA4B-0D4EED7B22D8}"/>
              </a:ext>
            </a:extLst>
          </p:cNvPr>
          <p:cNvPicPr>
            <a:picLocks noChangeAspect="1"/>
          </p:cNvPicPr>
          <p:nvPr/>
        </p:nvPicPr>
        <p:blipFill rotWithShape="1">
          <a:blip r:embed="rId7"/>
          <a:srcRect r="47599"/>
          <a:stretch/>
        </p:blipFill>
        <p:spPr>
          <a:xfrm>
            <a:off x="2148204" y="2940900"/>
            <a:ext cx="1986493" cy="3541304"/>
          </a:xfrm>
          <a:prstGeom prst="rect">
            <a:avLst/>
          </a:prstGeom>
        </p:spPr>
      </p:pic>
    </p:spTree>
    <p:extLst>
      <p:ext uri="{BB962C8B-B14F-4D97-AF65-F5344CB8AC3E}">
        <p14:creationId xmlns:p14="http://schemas.microsoft.com/office/powerpoint/2010/main" val="241571410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pic>
        <p:nvPicPr>
          <p:cNvPr id="1591" name="Google Shape;1591;p129"/>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592" name="Google Shape;1592;p129"/>
          <p:cNvGrpSpPr/>
          <p:nvPr/>
        </p:nvGrpSpPr>
        <p:grpSpPr>
          <a:xfrm>
            <a:off x="116234" y="1430218"/>
            <a:ext cx="12070636" cy="5154295"/>
            <a:chOff x="0" y="1464563"/>
            <a:chExt cx="11657457" cy="5154295"/>
          </a:xfrm>
        </p:grpSpPr>
        <p:sp>
          <p:nvSpPr>
            <p:cNvPr id="1593" name="Google Shape;1593;p129"/>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92075" marR="0" lvl="0" algn="l" rtl="0">
                <a:lnSpc>
                  <a:spcPct val="100000"/>
                </a:lnSpc>
                <a:spcBef>
                  <a:spcPts val="0"/>
                </a:spcBef>
                <a:spcAft>
                  <a:spcPts val="0"/>
                </a:spcAft>
                <a:buClr>
                  <a:schemeClr val="dk1"/>
                </a:buClr>
                <a:buSzPts val="1400"/>
                <a:buFont typeface="Calibri"/>
                <a:buNone/>
              </a:pPr>
              <a:r>
                <a:rPr lang="fr-FR" sz="1400" b="1" i="0" u="sng" strike="noStrike" cap="none" dirty="0">
                  <a:solidFill>
                    <a:srgbClr val="000000"/>
                  </a:solidFill>
                  <a:latin typeface="Calibri"/>
                  <a:ea typeface="Calibri"/>
                  <a:cs typeface="Calibri"/>
                  <a:sym typeface="Calibri"/>
                </a:rPr>
                <a:t>Exemple:</a:t>
              </a:r>
            </a:p>
            <a:p>
              <a:pPr marL="92075" marR="0" lvl="0" algn="l" rtl="0">
                <a:lnSpc>
                  <a:spcPct val="100000"/>
                </a:lnSpc>
                <a:spcBef>
                  <a:spcPts val="0"/>
                </a:spcBef>
                <a:spcAft>
                  <a:spcPts val="0"/>
                </a:spcAft>
                <a:buClr>
                  <a:schemeClr val="dk1"/>
                </a:buClr>
                <a:buSzPts val="1400"/>
                <a:buFont typeface="Calibri"/>
                <a:buNone/>
              </a:pPr>
              <a:r>
                <a:rPr lang="fr-FR" sz="1400" i="0" strike="noStrike" cap="none" dirty="0">
                  <a:solidFill>
                    <a:srgbClr val="000000"/>
                  </a:solidFill>
                  <a:latin typeface="Calibri"/>
                  <a:ea typeface="Calibri"/>
                  <a:cs typeface="Calibri"/>
                  <a:sym typeface="Calibri"/>
                </a:rPr>
                <a:t>Pour tester nos conteneurs, on peut accéder </a:t>
              </a:r>
              <a:r>
                <a:rPr lang="fr-FR" sz="1400" dirty="0">
                  <a:solidFill>
                    <a:srgbClr val="000000"/>
                  </a:solidFill>
                  <a:latin typeface="Calibri"/>
                  <a:ea typeface="Calibri"/>
                  <a:cs typeface="Calibri"/>
                  <a:sym typeface="Calibri"/>
                </a:rPr>
                <a:t>au </a:t>
              </a:r>
              <a:r>
                <a:rPr lang="fr-FR" sz="1400" i="0" strike="noStrike" cap="none" dirty="0">
                  <a:solidFill>
                    <a:srgbClr val="000000"/>
                  </a:solidFill>
                  <a:latin typeface="Calibri"/>
                  <a:ea typeface="Calibri"/>
                  <a:cs typeface="Calibri"/>
                  <a:sym typeface="Calibri"/>
                </a:rPr>
                <a:t>service « </a:t>
              </a:r>
              <a:r>
                <a:rPr lang="fr-FR" sz="1400" b="1" i="1" strike="noStrike" cap="none" dirty="0" err="1">
                  <a:solidFill>
                    <a:srgbClr val="000000"/>
                  </a:solidFill>
                  <a:latin typeface="Calibri"/>
                  <a:ea typeface="Calibri"/>
                  <a:cs typeface="Calibri"/>
                  <a:sym typeface="Calibri"/>
                </a:rPr>
                <a:t>auth</a:t>
              </a:r>
              <a:r>
                <a:rPr lang="fr-FR" sz="1400" b="1" i="1" strike="noStrike" cap="none" dirty="0">
                  <a:solidFill>
                    <a:srgbClr val="000000"/>
                  </a:solidFill>
                  <a:latin typeface="Calibri"/>
                  <a:ea typeface="Calibri"/>
                  <a:cs typeface="Calibri"/>
                  <a:sym typeface="Calibri"/>
                </a:rPr>
                <a:t>-service</a:t>
              </a:r>
              <a:r>
                <a:rPr lang="fr-FR" sz="1400" i="1" strike="noStrike" cap="none" dirty="0">
                  <a:solidFill>
                    <a:srgbClr val="000000"/>
                  </a:solidFill>
                  <a:latin typeface="Calibri"/>
                  <a:ea typeface="Calibri"/>
                  <a:cs typeface="Calibri"/>
                  <a:sym typeface="Calibri"/>
                </a:rPr>
                <a:t> </a:t>
              </a:r>
              <a:r>
                <a:rPr lang="fr-FR" sz="1400" i="0" strike="noStrike" cap="none" dirty="0">
                  <a:solidFill>
                    <a:srgbClr val="000000"/>
                  </a:solidFill>
                  <a:latin typeface="Calibri"/>
                  <a:ea typeface="Calibri"/>
                  <a:cs typeface="Calibri"/>
                  <a:sym typeface="Calibri"/>
                </a:rPr>
                <a:t>» via le port </a:t>
              </a:r>
              <a:r>
                <a:rPr lang="fr-FR" sz="1400" b="1" i="0" strike="noStrike" cap="none" dirty="0">
                  <a:solidFill>
                    <a:srgbClr val="000000"/>
                  </a:solidFill>
                  <a:latin typeface="Calibri"/>
                  <a:ea typeface="Calibri"/>
                  <a:cs typeface="Calibri"/>
                  <a:sym typeface="Calibri"/>
                </a:rPr>
                <a:t>5002</a:t>
              </a:r>
              <a:r>
                <a:rPr lang="fr-FR" sz="1400" i="0" strike="noStrike" cap="none" dirty="0">
                  <a:solidFill>
                    <a:srgbClr val="000000"/>
                  </a:solidFill>
                  <a:latin typeface="Calibri"/>
                  <a:ea typeface="Calibri"/>
                  <a:cs typeface="Calibri"/>
                  <a:sym typeface="Calibri"/>
                </a:rPr>
                <a:t> (comme indiqué dans le fichier docker-</a:t>
              </a:r>
              <a:r>
                <a:rPr lang="fr-FR" sz="1400" i="0" strike="noStrike" cap="none" dirty="0" err="1">
                  <a:solidFill>
                    <a:srgbClr val="000000"/>
                  </a:solidFill>
                  <a:latin typeface="Calibri"/>
                  <a:ea typeface="Calibri"/>
                  <a:cs typeface="Calibri"/>
                  <a:sym typeface="Calibri"/>
                </a:rPr>
                <a:t>compose.yml</a:t>
              </a:r>
              <a:r>
                <a:rPr lang="fr-FR" sz="1400" i="0" strike="noStrike" cap="none" dirty="0">
                  <a:solidFill>
                    <a:srgbClr val="000000"/>
                  </a:solidFill>
                  <a:latin typeface="Calibri"/>
                  <a:ea typeface="Calibri"/>
                  <a:cs typeface="Calibri"/>
                  <a:sym typeface="Calibri"/>
                </a:rPr>
                <a:t>)</a:t>
              </a:r>
            </a:p>
            <a:p>
              <a:pPr marL="92075" marR="0" lvl="0" algn="l" rtl="0">
                <a:lnSpc>
                  <a:spcPct val="100000"/>
                </a:lnSpc>
                <a:spcBef>
                  <a:spcPts val="0"/>
                </a:spcBef>
                <a:spcAft>
                  <a:spcPts val="0"/>
                </a:spcAft>
                <a:buClr>
                  <a:schemeClr val="dk1"/>
                </a:buClr>
                <a:buSzPts val="1400"/>
                <a:buFont typeface="Calibri"/>
                <a:buNone/>
              </a:pPr>
              <a:r>
                <a:rPr lang="fr-FR" sz="1400" dirty="0">
                  <a:solidFill>
                    <a:srgbClr val="000000"/>
                  </a:solidFill>
                  <a:latin typeface="Calibri"/>
                  <a:ea typeface="Calibri"/>
                  <a:cs typeface="Calibri"/>
                  <a:sym typeface="Calibri"/>
                </a:rPr>
                <a:t>Dans la capture ci-après, on teste l’enregistrement d’un nouvel utilisateur « </a:t>
              </a:r>
              <a:r>
                <a:rPr lang="fr-FR" sz="1400" dirty="0" err="1">
                  <a:solidFill>
                    <a:srgbClr val="000000"/>
                  </a:solidFill>
                  <a:latin typeface="Calibri"/>
                  <a:ea typeface="Calibri"/>
                  <a:cs typeface="Calibri"/>
                  <a:sym typeface="Calibri"/>
                </a:rPr>
                <a:t>sara</a:t>
              </a:r>
              <a:r>
                <a:rPr lang="fr-FR" sz="1400" dirty="0">
                  <a:solidFill>
                    <a:srgbClr val="000000"/>
                  </a:solidFill>
                  <a:latin typeface="Calibri"/>
                  <a:ea typeface="Calibri"/>
                  <a:cs typeface="Calibri"/>
                  <a:sym typeface="Calibri"/>
                </a:rPr>
                <a:t> ».</a:t>
              </a:r>
            </a:p>
            <a:p>
              <a:pPr marL="92075" marR="0" lvl="0" algn="l" rtl="0">
                <a:lnSpc>
                  <a:spcPct val="100000"/>
                </a:lnSpc>
                <a:spcBef>
                  <a:spcPts val="0"/>
                </a:spcBef>
                <a:spcAft>
                  <a:spcPts val="0"/>
                </a:spcAft>
                <a:buClr>
                  <a:schemeClr val="dk1"/>
                </a:buClr>
                <a:buSzPts val="1400"/>
                <a:buFont typeface="Calibri"/>
                <a:buNone/>
              </a:pPr>
              <a:endParaRPr lang="fr-FR" sz="1400" dirty="0">
                <a:solidFill>
                  <a:srgbClr val="000000"/>
                </a:solidFill>
                <a:latin typeface="Calibri"/>
                <a:ea typeface="Calibri"/>
                <a:cs typeface="Calibri"/>
                <a:sym typeface="Calibri"/>
              </a:endParaRPr>
            </a:p>
            <a:p>
              <a:pPr marL="92075" marR="0" lvl="0" algn="l" rtl="0">
                <a:lnSpc>
                  <a:spcPct val="100000"/>
                </a:lnSpc>
                <a:spcBef>
                  <a:spcPts val="0"/>
                </a:spcBef>
                <a:spcAft>
                  <a:spcPts val="0"/>
                </a:spcAft>
                <a:buClr>
                  <a:schemeClr val="dk1"/>
                </a:buClr>
                <a:buSzPts val="1400"/>
                <a:buFont typeface="Calibri"/>
                <a:buNone/>
              </a:pPr>
              <a:endParaRPr lang="fr-FR" sz="1400" dirty="0">
                <a:solidFill>
                  <a:srgbClr val="000000"/>
                </a:solidFill>
                <a:latin typeface="Calibri"/>
                <a:ea typeface="Calibri"/>
                <a:cs typeface="Calibri"/>
                <a:sym typeface="Calibri"/>
              </a:endParaRPr>
            </a:p>
            <a:p>
              <a:pPr marL="92075" marR="0" lvl="0" algn="l" rtl="0">
                <a:lnSpc>
                  <a:spcPct val="100000"/>
                </a:lnSpc>
                <a:spcBef>
                  <a:spcPts val="0"/>
                </a:spcBef>
                <a:spcAft>
                  <a:spcPts val="0"/>
                </a:spcAft>
                <a:buClr>
                  <a:schemeClr val="dk1"/>
                </a:buClr>
                <a:buSzPts val="1400"/>
                <a:buFont typeface="Calibri"/>
                <a:buNone/>
              </a:pPr>
              <a:endParaRPr lang="fr-FR" sz="1400" dirty="0">
                <a:solidFill>
                  <a:srgbClr val="000000"/>
                </a:solidFill>
                <a:latin typeface="Calibri"/>
                <a:ea typeface="Calibri"/>
                <a:cs typeface="Calibri"/>
                <a:sym typeface="Calibri"/>
              </a:endParaRPr>
            </a:p>
            <a:p>
              <a:pPr marL="92075" marR="0" lvl="0" algn="l" rtl="0">
                <a:lnSpc>
                  <a:spcPct val="100000"/>
                </a:lnSpc>
                <a:spcBef>
                  <a:spcPts val="0"/>
                </a:spcBef>
                <a:spcAft>
                  <a:spcPts val="0"/>
                </a:spcAft>
                <a:buClr>
                  <a:schemeClr val="dk1"/>
                </a:buClr>
                <a:buSzPts val="1400"/>
                <a:buFont typeface="Calibri"/>
                <a:buNone/>
              </a:pPr>
              <a:endParaRPr lang="fr-FR" sz="1400" dirty="0">
                <a:solidFill>
                  <a:srgbClr val="000000"/>
                </a:solidFill>
                <a:latin typeface="Calibri"/>
                <a:ea typeface="Calibri"/>
                <a:cs typeface="Calibri"/>
                <a:sym typeface="Calibri"/>
              </a:endParaRPr>
            </a:p>
            <a:p>
              <a:pPr marL="92075" marR="0" lvl="0" algn="l" rtl="0">
                <a:lnSpc>
                  <a:spcPct val="100000"/>
                </a:lnSpc>
                <a:spcBef>
                  <a:spcPts val="0"/>
                </a:spcBef>
                <a:spcAft>
                  <a:spcPts val="0"/>
                </a:spcAft>
                <a:buClr>
                  <a:schemeClr val="dk1"/>
                </a:buClr>
                <a:buSzPts val="1400"/>
                <a:buFont typeface="Calibri"/>
                <a:buNone/>
              </a:pPr>
              <a:endParaRPr lang="fr-FR" sz="1400" dirty="0">
                <a:solidFill>
                  <a:srgbClr val="000000"/>
                </a:solidFill>
                <a:latin typeface="Calibri"/>
                <a:ea typeface="Calibri"/>
                <a:cs typeface="Calibri"/>
                <a:sym typeface="Calibri"/>
              </a:endParaRPr>
            </a:p>
            <a:p>
              <a:pPr marL="92075" marR="0" lvl="0" algn="l" rtl="0">
                <a:lnSpc>
                  <a:spcPct val="100000"/>
                </a:lnSpc>
                <a:spcBef>
                  <a:spcPts val="0"/>
                </a:spcBef>
                <a:spcAft>
                  <a:spcPts val="0"/>
                </a:spcAft>
                <a:buClr>
                  <a:schemeClr val="dk1"/>
                </a:buClr>
                <a:buSzPts val="1400"/>
                <a:buFont typeface="Calibri"/>
                <a:buNone/>
              </a:pPr>
              <a:endParaRPr lang="fr-FR" sz="1400" dirty="0">
                <a:solidFill>
                  <a:srgbClr val="000000"/>
                </a:solidFill>
                <a:latin typeface="Calibri"/>
                <a:ea typeface="Calibri"/>
                <a:cs typeface="Calibri"/>
                <a:sym typeface="Calibri"/>
              </a:endParaRPr>
            </a:p>
            <a:p>
              <a:pPr marL="92075" marR="0" lvl="0" algn="l" rtl="0">
                <a:lnSpc>
                  <a:spcPct val="100000"/>
                </a:lnSpc>
                <a:spcBef>
                  <a:spcPts val="0"/>
                </a:spcBef>
                <a:spcAft>
                  <a:spcPts val="0"/>
                </a:spcAft>
                <a:buClr>
                  <a:schemeClr val="dk1"/>
                </a:buClr>
                <a:buSzPts val="1400"/>
                <a:buFont typeface="Calibri"/>
                <a:buNone/>
              </a:pPr>
              <a:endParaRPr lang="fr-FR" sz="1400" dirty="0">
                <a:solidFill>
                  <a:srgbClr val="000000"/>
                </a:solidFill>
                <a:latin typeface="Calibri"/>
                <a:ea typeface="Calibri"/>
                <a:cs typeface="Calibri"/>
                <a:sym typeface="Calibri"/>
              </a:endParaRPr>
            </a:p>
            <a:p>
              <a:pPr marL="92075" marR="0" lvl="0" algn="l" rtl="0">
                <a:lnSpc>
                  <a:spcPct val="100000"/>
                </a:lnSpc>
                <a:spcBef>
                  <a:spcPts val="0"/>
                </a:spcBef>
                <a:spcAft>
                  <a:spcPts val="0"/>
                </a:spcAft>
                <a:buClr>
                  <a:schemeClr val="dk1"/>
                </a:buClr>
                <a:buSzPts val="1400"/>
                <a:buFont typeface="Calibri"/>
                <a:buNone/>
              </a:pPr>
              <a:endParaRPr lang="fr-FR" sz="1400" dirty="0">
                <a:solidFill>
                  <a:srgbClr val="000000"/>
                </a:solidFill>
                <a:latin typeface="Calibri"/>
                <a:ea typeface="Calibri"/>
                <a:cs typeface="Calibri"/>
                <a:sym typeface="Calibri"/>
              </a:endParaRPr>
            </a:p>
            <a:p>
              <a:pPr marL="92075" marR="0" lvl="0" algn="l" rtl="0">
                <a:lnSpc>
                  <a:spcPct val="100000"/>
                </a:lnSpc>
                <a:spcBef>
                  <a:spcPts val="0"/>
                </a:spcBef>
                <a:spcAft>
                  <a:spcPts val="0"/>
                </a:spcAft>
                <a:buClr>
                  <a:schemeClr val="dk1"/>
                </a:buClr>
                <a:buSzPts val="1400"/>
                <a:buFont typeface="Calibri"/>
                <a:buNone/>
              </a:pPr>
              <a:endParaRPr lang="fr-FR" sz="1400" dirty="0">
                <a:solidFill>
                  <a:srgbClr val="000000"/>
                </a:solidFill>
                <a:latin typeface="Calibri"/>
                <a:ea typeface="Calibri"/>
                <a:cs typeface="Calibri"/>
                <a:sym typeface="Calibri"/>
              </a:endParaRPr>
            </a:p>
            <a:p>
              <a:pPr marL="92075" marR="0" lvl="0" algn="l" rtl="0">
                <a:lnSpc>
                  <a:spcPct val="100000"/>
                </a:lnSpc>
                <a:spcBef>
                  <a:spcPts val="0"/>
                </a:spcBef>
                <a:spcAft>
                  <a:spcPts val="0"/>
                </a:spcAft>
                <a:buClr>
                  <a:schemeClr val="dk1"/>
                </a:buClr>
                <a:buSzPts val="1400"/>
                <a:buFont typeface="Calibri"/>
                <a:buNone/>
              </a:pPr>
              <a:endParaRPr lang="fr-FR" sz="1400" dirty="0">
                <a:solidFill>
                  <a:srgbClr val="000000"/>
                </a:solidFill>
                <a:latin typeface="Calibri"/>
                <a:ea typeface="Calibri"/>
                <a:cs typeface="Calibri"/>
                <a:sym typeface="Calibri"/>
              </a:endParaRPr>
            </a:p>
            <a:p>
              <a:pPr marL="92075" marR="0" lvl="0" algn="l" rtl="0">
                <a:lnSpc>
                  <a:spcPct val="100000"/>
                </a:lnSpc>
                <a:spcBef>
                  <a:spcPts val="0"/>
                </a:spcBef>
                <a:spcAft>
                  <a:spcPts val="0"/>
                </a:spcAft>
                <a:buClr>
                  <a:schemeClr val="dk1"/>
                </a:buClr>
                <a:buSzPts val="1400"/>
                <a:buFont typeface="Calibri"/>
                <a:buNone/>
              </a:pPr>
              <a:endParaRPr lang="fr-FR" sz="1400" dirty="0">
                <a:solidFill>
                  <a:srgbClr val="000000"/>
                </a:solidFill>
                <a:latin typeface="Calibri"/>
                <a:ea typeface="Calibri"/>
                <a:cs typeface="Calibri"/>
                <a:sym typeface="Calibri"/>
              </a:endParaRPr>
            </a:p>
            <a:p>
              <a:pPr marL="92075" marR="0" lvl="0" algn="l" rtl="0">
                <a:lnSpc>
                  <a:spcPct val="100000"/>
                </a:lnSpc>
                <a:spcBef>
                  <a:spcPts val="0"/>
                </a:spcBef>
                <a:spcAft>
                  <a:spcPts val="0"/>
                </a:spcAft>
                <a:buClr>
                  <a:schemeClr val="dk1"/>
                </a:buClr>
                <a:buSzPts val="1400"/>
                <a:buFont typeface="Calibri"/>
                <a:buNone/>
              </a:pPr>
              <a:endParaRPr lang="fr-FR" sz="1400" dirty="0">
                <a:solidFill>
                  <a:srgbClr val="000000"/>
                </a:solidFill>
                <a:latin typeface="Calibri"/>
                <a:ea typeface="Calibri"/>
                <a:cs typeface="Calibri"/>
                <a:sym typeface="Calibri"/>
              </a:endParaRPr>
            </a:p>
            <a:p>
              <a:pPr marL="92075" marR="0" lvl="0" algn="l" rtl="0">
                <a:lnSpc>
                  <a:spcPct val="100000"/>
                </a:lnSpc>
                <a:spcBef>
                  <a:spcPts val="0"/>
                </a:spcBef>
                <a:spcAft>
                  <a:spcPts val="0"/>
                </a:spcAft>
                <a:buClr>
                  <a:schemeClr val="dk1"/>
                </a:buClr>
                <a:buSzPts val="1400"/>
                <a:buFont typeface="Calibri"/>
                <a:buNone/>
              </a:pPr>
              <a:endParaRPr lang="fr-FR" sz="1400" dirty="0">
                <a:solidFill>
                  <a:srgbClr val="000000"/>
                </a:solidFill>
                <a:latin typeface="Calibri"/>
                <a:ea typeface="Calibri"/>
                <a:cs typeface="Calibri"/>
                <a:sym typeface="Calibri"/>
              </a:endParaRPr>
            </a:p>
            <a:p>
              <a:pPr marL="92075">
                <a:buClr>
                  <a:schemeClr val="dk1"/>
                </a:buClr>
                <a:buSzPts val="1400"/>
              </a:pPr>
              <a:r>
                <a:rPr lang="fr-FR" sz="1400" i="0" strike="noStrike" cap="none" dirty="0">
                  <a:solidFill>
                    <a:srgbClr val="000000"/>
                  </a:solidFill>
                  <a:latin typeface="Calibri"/>
                  <a:ea typeface="Calibri"/>
                  <a:cs typeface="Calibri"/>
                  <a:sym typeface="Calibri"/>
                </a:rPr>
                <a:t>On peut consulter les données  insérées dans le conteneur « </a:t>
              </a:r>
              <a:r>
                <a:rPr lang="fr-FR" sz="1400" i="0" strike="noStrike" cap="none" dirty="0" err="1">
                  <a:solidFill>
                    <a:srgbClr val="000000"/>
                  </a:solidFill>
                  <a:latin typeface="Calibri"/>
                  <a:ea typeface="Calibri"/>
                  <a:cs typeface="Calibri"/>
                  <a:sym typeface="Calibri"/>
                </a:rPr>
                <a:t>db</a:t>
              </a:r>
              <a:r>
                <a:rPr lang="fr-FR" sz="1400" i="0" strike="noStrike" cap="none" dirty="0">
                  <a:solidFill>
                    <a:srgbClr val="000000"/>
                  </a:solidFill>
                  <a:latin typeface="Calibri"/>
                  <a:ea typeface="Calibri"/>
                  <a:cs typeface="Calibri"/>
                  <a:sym typeface="Calibri"/>
                </a:rPr>
                <a:t> » en ouvrant son terminal (</a:t>
              </a:r>
              <a:r>
                <a:rPr lang="fr-FR" sz="1400" i="1" strike="noStrike" cap="none" dirty="0">
                  <a:solidFill>
                    <a:srgbClr val="000000"/>
                  </a:solidFill>
                  <a:latin typeface="Calibri"/>
                  <a:ea typeface="Calibri"/>
                  <a:cs typeface="Calibri"/>
                  <a:sym typeface="Calibri"/>
                </a:rPr>
                <a:t>sous Docker Desktop</a:t>
              </a:r>
              <a:r>
                <a:rPr lang="fr-FR" sz="1400" i="0" strike="noStrike" cap="none" dirty="0">
                  <a:solidFill>
                    <a:srgbClr val="000000"/>
                  </a:solidFill>
                  <a:latin typeface="Calibri"/>
                  <a:ea typeface="Calibri"/>
                  <a:cs typeface="Calibri"/>
                  <a:sym typeface="Calibri"/>
                </a:rPr>
                <a:t>) : </a:t>
              </a:r>
            </a:p>
            <a:p>
              <a:pPr marL="92075" marR="0" lvl="0" algn="l" rtl="0">
                <a:lnSpc>
                  <a:spcPct val="100000"/>
                </a:lnSpc>
                <a:spcBef>
                  <a:spcPts val="0"/>
                </a:spcBef>
                <a:spcAft>
                  <a:spcPts val="0"/>
                </a:spcAft>
                <a:buClr>
                  <a:schemeClr val="dk1"/>
                </a:buClr>
                <a:buSzPts val="1400"/>
                <a:buFont typeface="Calibri"/>
                <a:buNone/>
              </a:pPr>
              <a:endParaRPr lang="fr-FR" sz="1400" dirty="0">
                <a:solidFill>
                  <a:srgbClr val="000000"/>
                </a:solidFill>
                <a:latin typeface="Calibri"/>
                <a:ea typeface="Calibri"/>
                <a:cs typeface="Calibri"/>
                <a:sym typeface="Calibri"/>
              </a:endParaRPr>
            </a:p>
          </p:txBody>
        </p:sp>
        <p:sp>
          <p:nvSpPr>
            <p:cNvPr id="1594" name="Google Shape;1594;p129"/>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595" name="Google Shape;1595;p129"/>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596" name="Google Shape;1596;p129"/>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597" name="Google Shape;1597;p129"/>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599" name="Google Shape;1599;p129"/>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238</a:t>
            </a:fld>
            <a:endParaRPr sz="1000" b="0" i="0" u="none" strike="noStrike" cap="none">
              <a:solidFill>
                <a:srgbClr val="000000"/>
              </a:solidFill>
              <a:latin typeface="Calibri"/>
              <a:ea typeface="Calibri"/>
              <a:cs typeface="Calibri"/>
              <a:sym typeface="Calibri"/>
            </a:endParaRPr>
          </a:p>
        </p:txBody>
      </p:sp>
      <p:sp>
        <p:nvSpPr>
          <p:cNvPr id="3" name="ZoneTexte 2">
            <a:extLst>
              <a:ext uri="{FF2B5EF4-FFF2-40B4-BE49-F238E27FC236}">
                <a16:creationId xmlns:a16="http://schemas.microsoft.com/office/drawing/2014/main" id="{D0CC1A9E-D4A7-5712-E4EA-EF4DC60BDF34}"/>
              </a:ext>
            </a:extLst>
          </p:cNvPr>
          <p:cNvSpPr txBox="1"/>
          <p:nvPr/>
        </p:nvSpPr>
        <p:spPr>
          <a:xfrm>
            <a:off x="-1905" y="324897"/>
            <a:ext cx="5031105" cy="923330"/>
          </a:xfrm>
          <a:prstGeom prst="rect">
            <a:avLst/>
          </a:prstGeom>
          <a:noFill/>
        </p:spPr>
        <p:txBody>
          <a:bodyPr wrap="square">
            <a:spAutoFit/>
          </a:bodyPr>
          <a:lstStyle/>
          <a:p>
            <a:pPr marL="0" marR="0" lvl="0" indent="0" algn="l" rtl="0">
              <a:spcBef>
                <a:spcPts val="0"/>
              </a:spcBef>
              <a:spcAft>
                <a:spcPts val="0"/>
              </a:spcAft>
              <a:buNone/>
            </a:pPr>
            <a:r>
              <a:rPr lang="fr-FR" sz="1800" b="1" dirty="0">
                <a:solidFill>
                  <a:srgbClr val="548135"/>
                </a:solidFill>
                <a:latin typeface="Calibri"/>
                <a:ea typeface="Calibri"/>
                <a:cs typeface="Calibri"/>
                <a:sym typeface="Calibri"/>
              </a:rPr>
              <a:t>Prendre en main Docker</a:t>
            </a:r>
            <a:endParaRPr lang="fr-FR" dirty="0"/>
          </a:p>
          <a:p>
            <a:pPr marL="0" marR="0" lvl="0" indent="0" algn="l" rtl="0">
              <a:spcBef>
                <a:spcPts val="0"/>
              </a:spcBef>
              <a:spcAft>
                <a:spcPts val="0"/>
              </a:spcAft>
              <a:buNone/>
            </a:pPr>
            <a:r>
              <a:rPr lang="fr-FR" sz="1800" i="1" dirty="0">
                <a:solidFill>
                  <a:srgbClr val="548135"/>
                </a:solidFill>
                <a:latin typeface="Calibri"/>
                <a:ea typeface="Calibri"/>
                <a:cs typeface="Calibri"/>
                <a:sym typeface="Calibri"/>
              </a:rPr>
              <a:t>6. Démarrage et gestion des conteneurs (commandes docker-compose) ;</a:t>
            </a:r>
          </a:p>
        </p:txBody>
      </p:sp>
      <p:pic>
        <p:nvPicPr>
          <p:cNvPr id="5" name="Image 4">
            <a:extLst>
              <a:ext uri="{FF2B5EF4-FFF2-40B4-BE49-F238E27FC236}">
                <a16:creationId xmlns:a16="http://schemas.microsoft.com/office/drawing/2014/main" id="{6E253721-57A8-26C7-B747-7D2F96EE9373}"/>
              </a:ext>
            </a:extLst>
          </p:cNvPr>
          <p:cNvPicPr>
            <a:picLocks noChangeAspect="1"/>
          </p:cNvPicPr>
          <p:nvPr/>
        </p:nvPicPr>
        <p:blipFill rotWithShape="1">
          <a:blip r:embed="rId5"/>
          <a:srcRect t="7594" b="5311"/>
          <a:stretch/>
        </p:blipFill>
        <p:spPr>
          <a:xfrm>
            <a:off x="4350619" y="2165018"/>
            <a:ext cx="4313347" cy="2630300"/>
          </a:xfrm>
          <a:prstGeom prst="rect">
            <a:avLst/>
          </a:prstGeom>
        </p:spPr>
      </p:pic>
      <p:pic>
        <p:nvPicPr>
          <p:cNvPr id="8" name="Image 7">
            <a:extLst>
              <a:ext uri="{FF2B5EF4-FFF2-40B4-BE49-F238E27FC236}">
                <a16:creationId xmlns:a16="http://schemas.microsoft.com/office/drawing/2014/main" id="{001B685F-4B84-09B7-4E74-D45CC249BA2C}"/>
              </a:ext>
            </a:extLst>
          </p:cNvPr>
          <p:cNvPicPr>
            <a:picLocks noChangeAspect="1"/>
          </p:cNvPicPr>
          <p:nvPr/>
        </p:nvPicPr>
        <p:blipFill>
          <a:blip r:embed="rId6"/>
          <a:stretch>
            <a:fillRect/>
          </a:stretch>
        </p:blipFill>
        <p:spPr>
          <a:xfrm>
            <a:off x="3121950" y="5213329"/>
            <a:ext cx="6616244" cy="1295488"/>
          </a:xfrm>
          <a:prstGeom prst="rect">
            <a:avLst/>
          </a:prstGeom>
        </p:spPr>
      </p:pic>
      <p:sp>
        <p:nvSpPr>
          <p:cNvPr id="9" name="Rectangle 8">
            <a:extLst>
              <a:ext uri="{FF2B5EF4-FFF2-40B4-BE49-F238E27FC236}">
                <a16:creationId xmlns:a16="http://schemas.microsoft.com/office/drawing/2014/main" id="{02559ED3-83CE-272F-2881-5797DEB59F15}"/>
              </a:ext>
            </a:extLst>
          </p:cNvPr>
          <p:cNvSpPr/>
          <p:nvPr/>
        </p:nvSpPr>
        <p:spPr>
          <a:xfrm>
            <a:off x="4350619" y="2240666"/>
            <a:ext cx="1890240" cy="234010"/>
          </a:xfrm>
          <a:prstGeom prst="rect">
            <a:avLst/>
          </a:prstGeom>
          <a:noFill/>
          <a:ln w="1905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95321347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pic>
        <p:nvPicPr>
          <p:cNvPr id="1591" name="Google Shape;1591;p129"/>
          <p:cNvPicPr preferRelativeResize="0"/>
          <p:nvPr/>
        </p:nvPicPr>
        <p:blipFill rotWithShape="1">
          <a:blip r:embed="rId3">
            <a:alphaModFix/>
          </a:blip>
          <a:srcRect/>
          <a:stretch/>
        </p:blipFill>
        <p:spPr>
          <a:xfrm>
            <a:off x="0" y="3067"/>
            <a:ext cx="12191999" cy="6849109"/>
          </a:xfrm>
          <a:prstGeom prst="rect">
            <a:avLst/>
          </a:prstGeom>
          <a:noFill/>
          <a:ln>
            <a:noFill/>
          </a:ln>
        </p:spPr>
      </p:pic>
      <p:grpSp>
        <p:nvGrpSpPr>
          <p:cNvPr id="1592" name="Google Shape;1592;p129"/>
          <p:cNvGrpSpPr/>
          <p:nvPr/>
        </p:nvGrpSpPr>
        <p:grpSpPr>
          <a:xfrm>
            <a:off x="116234" y="1430218"/>
            <a:ext cx="12070636" cy="5154295"/>
            <a:chOff x="0" y="1464563"/>
            <a:chExt cx="11657457" cy="5154295"/>
          </a:xfrm>
        </p:grpSpPr>
        <p:sp>
          <p:nvSpPr>
            <p:cNvPr id="1593" name="Google Shape;1593;p129"/>
            <p:cNvSpPr/>
            <p:nvPr/>
          </p:nvSpPr>
          <p:spPr>
            <a:xfrm>
              <a:off x="537972" y="1464563"/>
              <a:ext cx="11119485" cy="5154295"/>
            </a:xfrm>
            <a:custGeom>
              <a:avLst/>
              <a:gdLst/>
              <a:ahLst/>
              <a:cxnLst/>
              <a:rect l="l" t="t" r="r" b="b"/>
              <a:pathLst>
                <a:path w="11119485" h="5154295" extrusionOk="0">
                  <a:moveTo>
                    <a:pt x="11119104" y="0"/>
                  </a:moveTo>
                  <a:lnTo>
                    <a:pt x="0" y="0"/>
                  </a:lnTo>
                  <a:lnTo>
                    <a:pt x="0" y="5154168"/>
                  </a:lnTo>
                  <a:lnTo>
                    <a:pt x="11119104" y="5154168"/>
                  </a:lnTo>
                  <a:lnTo>
                    <a:pt x="11119104" y="0"/>
                  </a:lnTo>
                  <a:close/>
                </a:path>
              </a:pathLst>
            </a:custGeom>
            <a:solidFill>
              <a:srgbClr val="FFFFFF"/>
            </a:solidFill>
            <a:ln>
              <a:noFill/>
            </a:ln>
          </p:spPr>
          <p:txBody>
            <a:bodyPr spcFirstLastPara="1" wrap="square" lIns="0" tIns="0" rIns="0" bIns="0" anchor="t" anchorCtr="0">
              <a:noAutofit/>
            </a:bodyPr>
            <a:lstStyle/>
            <a:p>
              <a:pPr marL="92075" marR="0" lvl="0" algn="l" rtl="0">
                <a:lnSpc>
                  <a:spcPct val="100000"/>
                </a:lnSpc>
                <a:spcBef>
                  <a:spcPts val="0"/>
                </a:spcBef>
                <a:spcAft>
                  <a:spcPts val="0"/>
                </a:spcAft>
                <a:buClr>
                  <a:schemeClr val="dk1"/>
                </a:buClr>
                <a:buSzPts val="1400"/>
                <a:buFont typeface="Calibri"/>
                <a:buNone/>
              </a:pPr>
              <a:endParaRPr lang="fr-FR" sz="1400" b="1" i="0" u="sng" strike="noStrike" cap="none" dirty="0">
                <a:solidFill>
                  <a:srgbClr val="000000"/>
                </a:solidFill>
                <a:latin typeface="Calibri"/>
                <a:ea typeface="Calibri"/>
                <a:cs typeface="Calibri"/>
                <a:sym typeface="Calibri"/>
              </a:endParaRPr>
            </a:p>
            <a:p>
              <a:pPr marL="92075" marR="0" lvl="0" algn="l" rtl="0">
                <a:lnSpc>
                  <a:spcPct val="100000"/>
                </a:lnSpc>
                <a:spcBef>
                  <a:spcPts val="0"/>
                </a:spcBef>
                <a:spcAft>
                  <a:spcPts val="0"/>
                </a:spcAft>
                <a:buClr>
                  <a:schemeClr val="dk1"/>
                </a:buClr>
                <a:buSzPts val="1400"/>
                <a:buFont typeface="Calibri"/>
                <a:buNone/>
              </a:pPr>
              <a:r>
                <a:rPr lang="fr-FR" sz="1400" b="1" i="0" u="sng" strike="noStrike" cap="none" dirty="0">
                  <a:solidFill>
                    <a:srgbClr val="000000"/>
                  </a:solidFill>
                  <a:latin typeface="Calibri"/>
                  <a:ea typeface="Calibri"/>
                  <a:cs typeface="Calibri"/>
                  <a:sym typeface="Calibri"/>
                </a:rPr>
                <a:t>Exemple:</a:t>
              </a:r>
            </a:p>
            <a:p>
              <a:pPr marL="92075">
                <a:buClr>
                  <a:schemeClr val="dk1"/>
                </a:buClr>
                <a:buSzPts val="1400"/>
              </a:pPr>
              <a:r>
                <a:rPr lang="fr-FR" sz="1600" dirty="0">
                  <a:solidFill>
                    <a:srgbClr val="000000"/>
                  </a:solidFill>
                  <a:ea typeface="Calibri"/>
                  <a:cs typeface="Calibri"/>
                  <a:sym typeface="Calibri"/>
                </a:rPr>
                <a:t>Tapons la commande </a:t>
              </a:r>
              <a:r>
                <a:rPr lang="fr-FR" sz="1600" b="1" i="1" strike="noStrike" cap="none" dirty="0" err="1">
                  <a:solidFill>
                    <a:srgbClr val="000000"/>
                  </a:solidFill>
                  <a:ea typeface="Calibri"/>
                  <a:cs typeface="Calibri"/>
                  <a:sym typeface="Calibri"/>
                </a:rPr>
                <a:t>mongosh</a:t>
              </a:r>
              <a:r>
                <a:rPr lang="fr-FR" sz="1600" i="0" strike="noStrike" cap="none" dirty="0">
                  <a:solidFill>
                    <a:srgbClr val="000000"/>
                  </a:solidFill>
                  <a:ea typeface="Calibri"/>
                  <a:cs typeface="Calibri"/>
                  <a:sym typeface="Calibri"/>
                </a:rPr>
                <a:t> (Shell permettant la manipulation du SGBD MongoDB)</a:t>
              </a:r>
            </a:p>
            <a:p>
              <a:pPr marL="269875" indent="-87313">
                <a:buClr>
                  <a:schemeClr val="dk1"/>
                </a:buClr>
                <a:buSzPts val="1400"/>
              </a:pPr>
              <a:r>
                <a:rPr lang="fr-FR" sz="1600" dirty="0">
                  <a:solidFill>
                    <a:srgbClr val="000000"/>
                  </a:solidFill>
                  <a:latin typeface="+mj-lt"/>
                  <a:ea typeface="Calibri"/>
                  <a:cs typeface="Calibri"/>
                  <a:sym typeface="Calibri"/>
                </a:rPr>
                <a:t>- La commande «</a:t>
              </a:r>
              <a:r>
                <a:rPr lang="fr-FR" sz="1600" b="1" i="1" dirty="0">
                  <a:solidFill>
                    <a:srgbClr val="000000"/>
                  </a:solidFill>
                  <a:latin typeface="+mj-lt"/>
                  <a:ea typeface="Calibri"/>
                  <a:cs typeface="Calibri"/>
                  <a:sym typeface="Calibri"/>
                </a:rPr>
                <a:t> show </a:t>
              </a:r>
              <a:r>
                <a:rPr lang="fr-FR" sz="1600" b="1" i="1" dirty="0" err="1">
                  <a:solidFill>
                    <a:srgbClr val="000000"/>
                  </a:solidFill>
                  <a:latin typeface="+mj-lt"/>
                  <a:ea typeface="Calibri"/>
                  <a:cs typeface="Calibri"/>
                  <a:sym typeface="Calibri"/>
                </a:rPr>
                <a:t>databases</a:t>
              </a:r>
              <a:r>
                <a:rPr lang="fr-FR" sz="1600" b="1" i="1" dirty="0">
                  <a:solidFill>
                    <a:srgbClr val="000000"/>
                  </a:solidFill>
                  <a:latin typeface="+mj-lt"/>
                  <a:ea typeface="Calibri"/>
                  <a:cs typeface="Calibri"/>
                  <a:sym typeface="Calibri"/>
                </a:rPr>
                <a:t> </a:t>
              </a:r>
              <a:r>
                <a:rPr lang="fr-FR" sz="1600" dirty="0">
                  <a:solidFill>
                    <a:srgbClr val="000000"/>
                  </a:solidFill>
                  <a:latin typeface="+mj-lt"/>
                  <a:ea typeface="Calibri"/>
                  <a:cs typeface="Calibri"/>
                  <a:sym typeface="Calibri"/>
                </a:rPr>
                <a:t>» permet d’afficher la liste des collections disponible:</a:t>
              </a:r>
            </a:p>
            <a:p>
              <a:pPr marL="269875" indent="-87313">
                <a:buClr>
                  <a:schemeClr val="dk1"/>
                </a:buClr>
                <a:buSzPts val="1400"/>
              </a:pPr>
              <a:endParaRPr lang="fr-FR" sz="1600" dirty="0">
                <a:solidFill>
                  <a:srgbClr val="000000"/>
                </a:solidFill>
                <a:latin typeface="Consolas" panose="020B0609020204030204" pitchFamily="49" charset="0"/>
                <a:ea typeface="Calibri"/>
                <a:cs typeface="Calibri"/>
                <a:sym typeface="Calibri"/>
              </a:endParaRPr>
            </a:p>
            <a:p>
              <a:pPr marL="269875" lvl="1" indent="-87313">
                <a:buClr>
                  <a:schemeClr val="dk1"/>
                </a:buClr>
                <a:buSzPts val="1400"/>
              </a:pPr>
              <a:endParaRPr lang="fr-FR" sz="1600" dirty="0">
                <a:solidFill>
                  <a:srgbClr val="000000"/>
                </a:solidFill>
                <a:latin typeface="Consolas" panose="020B0609020204030204" pitchFamily="49" charset="0"/>
                <a:ea typeface="Calibri"/>
                <a:cs typeface="Calibri"/>
                <a:sym typeface="Calibri"/>
              </a:endParaRPr>
            </a:p>
            <a:p>
              <a:pPr marL="269875" lvl="1" indent="-87313">
                <a:buClr>
                  <a:schemeClr val="dk1"/>
                </a:buClr>
                <a:buSzPts val="1400"/>
              </a:pPr>
              <a:endParaRPr lang="fr-FR" sz="1600" dirty="0">
                <a:solidFill>
                  <a:srgbClr val="000000"/>
                </a:solidFill>
                <a:latin typeface="Consolas" panose="020B0609020204030204" pitchFamily="49" charset="0"/>
                <a:ea typeface="Calibri"/>
                <a:cs typeface="Calibri"/>
                <a:sym typeface="Calibri"/>
              </a:endParaRPr>
            </a:p>
            <a:p>
              <a:pPr marL="269875" lvl="1" indent="-87313">
                <a:buClr>
                  <a:schemeClr val="dk1"/>
                </a:buClr>
                <a:buSzPts val="1400"/>
              </a:pPr>
              <a:endParaRPr lang="fr-FR" sz="1600" dirty="0">
                <a:solidFill>
                  <a:srgbClr val="000000"/>
                </a:solidFill>
                <a:latin typeface="Consolas" panose="020B0609020204030204" pitchFamily="49" charset="0"/>
                <a:ea typeface="Calibri"/>
                <a:cs typeface="Calibri"/>
                <a:sym typeface="Calibri"/>
              </a:endParaRPr>
            </a:p>
            <a:p>
              <a:pPr marL="269875" lvl="1" indent="-87313">
                <a:buClr>
                  <a:schemeClr val="dk1"/>
                </a:buClr>
                <a:buSzPts val="1400"/>
              </a:pPr>
              <a:endParaRPr lang="fr-FR" sz="1600" dirty="0">
                <a:solidFill>
                  <a:srgbClr val="000000"/>
                </a:solidFill>
                <a:latin typeface="Consolas" panose="020B0609020204030204" pitchFamily="49" charset="0"/>
                <a:ea typeface="Calibri"/>
                <a:cs typeface="Calibri"/>
                <a:sym typeface="Calibri"/>
              </a:endParaRPr>
            </a:p>
            <a:p>
              <a:pPr marL="269875" lvl="1" indent="-87313">
                <a:buClr>
                  <a:schemeClr val="dk1"/>
                </a:buClr>
                <a:buSzPts val="1400"/>
              </a:pPr>
              <a:endParaRPr lang="fr-FR" sz="1600" dirty="0">
                <a:solidFill>
                  <a:srgbClr val="000000"/>
                </a:solidFill>
                <a:latin typeface="Consolas" panose="020B0609020204030204" pitchFamily="49" charset="0"/>
                <a:ea typeface="Calibri"/>
                <a:cs typeface="Calibri"/>
                <a:sym typeface="Calibri"/>
              </a:endParaRPr>
            </a:p>
            <a:p>
              <a:pPr marL="269875" indent="-87313">
                <a:buClr>
                  <a:schemeClr val="dk1"/>
                </a:buClr>
                <a:buSzPts val="1400"/>
                <a:buFontTx/>
                <a:buChar char="-"/>
              </a:pPr>
              <a:r>
                <a:rPr lang="fr-FR" sz="1600" dirty="0">
                  <a:solidFill>
                    <a:srgbClr val="000000"/>
                  </a:solidFill>
                  <a:latin typeface="+mj-lt"/>
                  <a:ea typeface="Calibri"/>
                  <a:cs typeface="Calibri"/>
                  <a:sym typeface="Calibri"/>
                </a:rPr>
                <a:t>En pointant sur la collection « </a:t>
              </a:r>
              <a:r>
                <a:rPr lang="fr-FR" sz="1600" dirty="0" err="1">
                  <a:solidFill>
                    <a:srgbClr val="000000"/>
                  </a:solidFill>
                  <a:latin typeface="+mj-lt"/>
                  <a:ea typeface="Calibri"/>
                  <a:cs typeface="Calibri"/>
                  <a:sym typeface="Calibri"/>
                </a:rPr>
                <a:t>auth</a:t>
              </a:r>
              <a:r>
                <a:rPr lang="fr-FR" sz="1600" dirty="0">
                  <a:solidFill>
                    <a:srgbClr val="000000"/>
                  </a:solidFill>
                  <a:latin typeface="+mj-lt"/>
                  <a:ea typeface="Calibri"/>
                  <a:cs typeface="Calibri"/>
                  <a:sym typeface="Calibri"/>
                </a:rPr>
                <a:t>-service » et en affichant tous les utilisateurs ajoutés, on remarque bien que l’utilisateur « </a:t>
              </a:r>
              <a:r>
                <a:rPr lang="fr-FR" sz="1600" dirty="0" err="1">
                  <a:solidFill>
                    <a:srgbClr val="000000"/>
                  </a:solidFill>
                  <a:latin typeface="+mj-lt"/>
                  <a:ea typeface="Calibri"/>
                  <a:cs typeface="Calibri"/>
                  <a:sym typeface="Calibri"/>
                </a:rPr>
                <a:t>sara</a:t>
              </a:r>
              <a:r>
                <a:rPr lang="fr-FR" sz="1600" dirty="0">
                  <a:solidFill>
                    <a:srgbClr val="000000"/>
                  </a:solidFill>
                  <a:latin typeface="+mj-lt"/>
                  <a:ea typeface="Calibri"/>
                  <a:cs typeface="Calibri"/>
                  <a:sym typeface="Calibri"/>
                </a:rPr>
                <a:t> » a été bien enregistré: </a:t>
              </a:r>
            </a:p>
            <a:p>
              <a:pPr marL="182562">
                <a:buClr>
                  <a:schemeClr val="dk1"/>
                </a:buClr>
                <a:buSzPts val="1400"/>
              </a:pPr>
              <a:endParaRPr lang="fr-FR" sz="1600" dirty="0">
                <a:solidFill>
                  <a:srgbClr val="000000"/>
                </a:solidFill>
                <a:latin typeface="+mj-lt"/>
                <a:ea typeface="Calibri"/>
                <a:cs typeface="Calibri"/>
                <a:sym typeface="Calibri"/>
              </a:endParaRPr>
            </a:p>
            <a:p>
              <a:pPr marL="549275" lvl="1">
                <a:buClr>
                  <a:schemeClr val="dk1"/>
                </a:buClr>
                <a:buSzPts val="1400"/>
              </a:pPr>
              <a:endParaRPr lang="fr-FR" sz="1600" b="1" dirty="0">
                <a:solidFill>
                  <a:srgbClr val="000000"/>
                </a:solidFill>
                <a:latin typeface="Consolas" panose="020B0609020204030204" pitchFamily="49" charset="0"/>
                <a:ea typeface="Calibri"/>
                <a:cs typeface="Calibri"/>
                <a:sym typeface="Calibri"/>
              </a:endParaRPr>
            </a:p>
            <a:p>
              <a:pPr marL="549275" lvl="1">
                <a:buClr>
                  <a:schemeClr val="dk1"/>
                </a:buClr>
                <a:buSzPts val="1400"/>
              </a:pPr>
              <a:endParaRPr lang="fr-FR" sz="1600" dirty="0">
                <a:solidFill>
                  <a:srgbClr val="000000"/>
                </a:solidFill>
                <a:latin typeface="Consolas" panose="020B0609020204030204" pitchFamily="49" charset="0"/>
                <a:ea typeface="Calibri"/>
                <a:cs typeface="Calibri"/>
                <a:sym typeface="Calibri"/>
              </a:endParaRPr>
            </a:p>
            <a:p>
              <a:pPr marL="549275" lvl="1">
                <a:buClr>
                  <a:schemeClr val="dk1"/>
                </a:buClr>
                <a:buSzPts val="1400"/>
              </a:pPr>
              <a:endParaRPr lang="fr-FR" sz="1600" dirty="0">
                <a:solidFill>
                  <a:srgbClr val="000000"/>
                </a:solidFill>
                <a:latin typeface="Consolas" panose="020B0609020204030204" pitchFamily="49" charset="0"/>
                <a:ea typeface="Calibri"/>
                <a:cs typeface="Calibri"/>
                <a:sym typeface="Calibri"/>
              </a:endParaRPr>
            </a:p>
            <a:p>
              <a:pPr marL="549275" lvl="1">
                <a:buClr>
                  <a:schemeClr val="dk1"/>
                </a:buClr>
                <a:buSzPts val="1400"/>
              </a:pPr>
              <a:endParaRPr lang="fr-FR" sz="1600" dirty="0">
                <a:solidFill>
                  <a:srgbClr val="000000"/>
                </a:solidFill>
                <a:latin typeface="Consolas" panose="020B0609020204030204" pitchFamily="49" charset="0"/>
                <a:ea typeface="Calibri"/>
                <a:cs typeface="Calibri"/>
                <a:sym typeface="Calibri"/>
              </a:endParaRPr>
            </a:p>
            <a:p>
              <a:pPr marL="92075" marR="0" lvl="0" algn="l" rtl="0">
                <a:lnSpc>
                  <a:spcPct val="100000"/>
                </a:lnSpc>
                <a:spcBef>
                  <a:spcPts val="0"/>
                </a:spcBef>
                <a:spcAft>
                  <a:spcPts val="0"/>
                </a:spcAft>
                <a:buClr>
                  <a:schemeClr val="dk1"/>
                </a:buClr>
                <a:buSzPts val="1400"/>
                <a:buFont typeface="Calibri"/>
                <a:buNone/>
              </a:pPr>
              <a:endParaRPr lang="fr-FR" sz="1400" b="1" u="sng" dirty="0">
                <a:solidFill>
                  <a:srgbClr val="000000"/>
                </a:solidFill>
                <a:latin typeface="Calibri"/>
                <a:ea typeface="Calibri"/>
                <a:cs typeface="Calibri"/>
                <a:sym typeface="Calibri"/>
              </a:endParaRPr>
            </a:p>
            <a:p>
              <a:pPr marL="92075" marR="0" lvl="0" algn="l" rtl="0">
                <a:lnSpc>
                  <a:spcPct val="100000"/>
                </a:lnSpc>
                <a:spcBef>
                  <a:spcPts val="0"/>
                </a:spcBef>
                <a:spcAft>
                  <a:spcPts val="0"/>
                </a:spcAft>
                <a:buClr>
                  <a:schemeClr val="dk1"/>
                </a:buClr>
                <a:buSzPts val="1400"/>
                <a:buFont typeface="Calibri"/>
                <a:buNone/>
              </a:pPr>
              <a:endParaRPr sz="1400" b="1" i="0" u="sng" strike="noStrike" cap="none" dirty="0">
                <a:solidFill>
                  <a:srgbClr val="000000"/>
                </a:solidFill>
                <a:latin typeface="Calibri"/>
                <a:ea typeface="Calibri"/>
                <a:cs typeface="Calibri"/>
                <a:sym typeface="Calibri"/>
              </a:endParaRPr>
            </a:p>
          </p:txBody>
        </p:sp>
        <p:sp>
          <p:nvSpPr>
            <p:cNvPr id="1594" name="Google Shape;1594;p129"/>
            <p:cNvSpPr/>
            <p:nvPr/>
          </p:nvSpPr>
          <p:spPr>
            <a:xfrm>
              <a:off x="537972" y="1464563"/>
              <a:ext cx="11119485" cy="5154295"/>
            </a:xfrm>
            <a:custGeom>
              <a:avLst/>
              <a:gdLst/>
              <a:ahLst/>
              <a:cxnLst/>
              <a:rect l="l" t="t" r="r" b="b"/>
              <a:pathLst>
                <a:path w="11119485" h="5154295" extrusionOk="0">
                  <a:moveTo>
                    <a:pt x="0" y="5154168"/>
                  </a:moveTo>
                  <a:lnTo>
                    <a:pt x="11119104" y="5154168"/>
                  </a:lnTo>
                  <a:lnTo>
                    <a:pt x="11119104" y="0"/>
                  </a:lnTo>
                  <a:lnTo>
                    <a:pt x="0" y="0"/>
                  </a:lnTo>
                  <a:lnTo>
                    <a:pt x="0" y="5154168"/>
                  </a:lnTo>
                  <a:close/>
                </a:path>
              </a:pathLst>
            </a:custGeom>
            <a:noFill/>
            <a:ln w="9525" cap="flat" cmpd="sng">
              <a:solidFill>
                <a:srgbClr val="C5DFB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595" name="Google Shape;1595;p129"/>
            <p:cNvSpPr/>
            <p:nvPr/>
          </p:nvSpPr>
          <p:spPr>
            <a:xfrm>
              <a:off x="0" y="5059679"/>
              <a:ext cx="536575" cy="1347470"/>
            </a:xfrm>
            <a:custGeom>
              <a:avLst/>
              <a:gdLst/>
              <a:ahLst/>
              <a:cxnLst/>
              <a:rect l="l" t="t" r="r" b="b"/>
              <a:pathLst>
                <a:path w="536575" h="1347470" extrusionOk="0">
                  <a:moveTo>
                    <a:pt x="536448" y="0"/>
                  </a:moveTo>
                  <a:lnTo>
                    <a:pt x="0" y="0"/>
                  </a:lnTo>
                  <a:lnTo>
                    <a:pt x="0" y="1078992"/>
                  </a:lnTo>
                  <a:lnTo>
                    <a:pt x="4318" y="1127213"/>
                  </a:lnTo>
                  <a:lnTo>
                    <a:pt x="16776" y="1172591"/>
                  </a:lnTo>
                  <a:lnTo>
                    <a:pt x="36614" y="1214374"/>
                  </a:lnTo>
                  <a:lnTo>
                    <a:pt x="63080" y="1251813"/>
                  </a:lnTo>
                  <a:lnTo>
                    <a:pt x="95402" y="1284135"/>
                  </a:lnTo>
                  <a:lnTo>
                    <a:pt x="132842" y="1310601"/>
                  </a:lnTo>
                  <a:lnTo>
                    <a:pt x="174625" y="1330439"/>
                  </a:lnTo>
                  <a:lnTo>
                    <a:pt x="220002" y="1342898"/>
                  </a:lnTo>
                  <a:lnTo>
                    <a:pt x="268224" y="1347216"/>
                  </a:lnTo>
                  <a:lnTo>
                    <a:pt x="536448" y="1347216"/>
                  </a:lnTo>
                  <a:lnTo>
                    <a:pt x="536448" y="1078992"/>
                  </a:lnTo>
                  <a:lnTo>
                    <a:pt x="536448" y="0"/>
                  </a:lnTo>
                  <a:close/>
                </a:path>
              </a:pathLst>
            </a:custGeom>
            <a:solidFill>
              <a:srgbClr val="00784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1596" name="Google Shape;1596;p129"/>
          <p:cNvSpPr txBox="1"/>
          <p:nvPr/>
        </p:nvSpPr>
        <p:spPr>
          <a:xfrm rot="-5400000">
            <a:off x="-180810" y="5494004"/>
            <a:ext cx="894080" cy="247119"/>
          </a:xfrm>
          <a:prstGeom prst="rect">
            <a:avLst/>
          </a:prstGeom>
          <a:noFill/>
          <a:ln>
            <a:noFill/>
          </a:ln>
        </p:spPr>
        <p:txBody>
          <a:bodyPr spcFirstLastPara="1" wrap="square" lIns="0" tIns="0" rIns="0" bIns="0" anchor="t" anchorCtr="0">
            <a:spAutoFit/>
          </a:bodyPr>
          <a:lstStyle/>
          <a:p>
            <a:pPr marL="12700" marR="0" lvl="0" indent="0" algn="l" rtl="0">
              <a:lnSpc>
                <a:spcPct val="100263"/>
              </a:lnSpc>
              <a:spcBef>
                <a:spcPts val="0"/>
              </a:spcBef>
              <a:spcAft>
                <a:spcPts val="0"/>
              </a:spcAft>
              <a:buClr>
                <a:srgbClr val="FFFFFF"/>
              </a:buClr>
              <a:buSzPts val="1900"/>
              <a:buFont typeface="Calibri"/>
              <a:buNone/>
            </a:pPr>
            <a:r>
              <a:rPr lang="fr-FR" sz="1900" b="1" i="0" u="none" strike="noStrike" cap="none">
                <a:solidFill>
                  <a:srgbClr val="FFFFFF"/>
                </a:solidFill>
                <a:latin typeface="Calibri"/>
                <a:ea typeface="Calibri"/>
                <a:cs typeface="Calibri"/>
                <a:sym typeface="Calibri"/>
              </a:rPr>
              <a:t>PARTIE 4</a:t>
            </a:r>
            <a:endParaRPr sz="1900" b="0" i="0" u="none" strike="noStrike" cap="none">
              <a:solidFill>
                <a:srgbClr val="000000"/>
              </a:solidFill>
              <a:latin typeface="Calibri"/>
              <a:ea typeface="Calibri"/>
              <a:cs typeface="Calibri"/>
              <a:sym typeface="Calibri"/>
            </a:endParaRPr>
          </a:p>
        </p:txBody>
      </p:sp>
      <p:pic>
        <p:nvPicPr>
          <p:cNvPr id="1597" name="Google Shape;1597;p129"/>
          <p:cNvPicPr preferRelativeResize="0"/>
          <p:nvPr/>
        </p:nvPicPr>
        <p:blipFill rotWithShape="1">
          <a:blip r:embed="rId4">
            <a:alphaModFix/>
          </a:blip>
          <a:srcRect/>
          <a:stretch/>
        </p:blipFill>
        <p:spPr>
          <a:xfrm>
            <a:off x="9963911" y="344424"/>
            <a:ext cx="658368" cy="652272"/>
          </a:xfrm>
          <a:prstGeom prst="rect">
            <a:avLst/>
          </a:prstGeom>
          <a:noFill/>
          <a:ln>
            <a:noFill/>
          </a:ln>
        </p:spPr>
      </p:pic>
      <p:sp>
        <p:nvSpPr>
          <p:cNvPr id="1599" name="Google Shape;1599;p129"/>
          <p:cNvSpPr txBox="1"/>
          <p:nvPr/>
        </p:nvSpPr>
        <p:spPr>
          <a:xfrm>
            <a:off x="11845417" y="6669430"/>
            <a:ext cx="204470" cy="282129"/>
          </a:xfrm>
          <a:prstGeom prst="rect">
            <a:avLst/>
          </a:prstGeom>
          <a:noFill/>
          <a:ln>
            <a:noFill/>
          </a:ln>
        </p:spPr>
        <p:txBody>
          <a:bodyPr spcFirstLastPara="1" wrap="square" lIns="0" tIns="0" rIns="0" bIns="0" anchor="t" anchorCtr="0">
            <a:spAutoFit/>
          </a:bodyPr>
          <a:lstStyle/>
          <a:p>
            <a:pPr marL="38100" marR="0" lvl="0" indent="0" algn="l" rtl="0">
              <a:lnSpc>
                <a:spcPct val="105499"/>
              </a:lnSpc>
              <a:spcBef>
                <a:spcPts val="0"/>
              </a:spcBef>
              <a:spcAft>
                <a:spcPts val="0"/>
              </a:spcAft>
              <a:buClr>
                <a:srgbClr val="AEABAB"/>
              </a:buClr>
              <a:buSzPts val="1000"/>
              <a:buFont typeface="Calibri"/>
              <a:buNone/>
            </a:pPr>
            <a:fld id="{00000000-1234-1234-1234-123412341234}" type="slidenum">
              <a:rPr lang="fr-FR" sz="1000" b="0" i="0" u="none" strike="noStrike" cap="none">
                <a:solidFill>
                  <a:srgbClr val="AEABAB"/>
                </a:solidFill>
                <a:latin typeface="Calibri"/>
                <a:ea typeface="Calibri"/>
                <a:cs typeface="Calibri"/>
                <a:sym typeface="Calibri"/>
              </a:rPr>
              <a:t>239</a:t>
            </a:fld>
            <a:endParaRPr sz="1000" b="0" i="0" u="none" strike="noStrike" cap="none">
              <a:solidFill>
                <a:srgbClr val="000000"/>
              </a:solidFill>
              <a:latin typeface="Calibri"/>
              <a:ea typeface="Calibri"/>
              <a:cs typeface="Calibri"/>
              <a:sym typeface="Calibri"/>
            </a:endParaRPr>
          </a:p>
        </p:txBody>
      </p:sp>
      <p:sp>
        <p:nvSpPr>
          <p:cNvPr id="3" name="ZoneTexte 2">
            <a:extLst>
              <a:ext uri="{FF2B5EF4-FFF2-40B4-BE49-F238E27FC236}">
                <a16:creationId xmlns:a16="http://schemas.microsoft.com/office/drawing/2014/main" id="{D0CC1A9E-D4A7-5712-E4EA-EF4DC60BDF34}"/>
              </a:ext>
            </a:extLst>
          </p:cNvPr>
          <p:cNvSpPr txBox="1"/>
          <p:nvPr/>
        </p:nvSpPr>
        <p:spPr>
          <a:xfrm>
            <a:off x="-1905" y="324897"/>
            <a:ext cx="5031105" cy="923330"/>
          </a:xfrm>
          <a:prstGeom prst="rect">
            <a:avLst/>
          </a:prstGeom>
          <a:noFill/>
        </p:spPr>
        <p:txBody>
          <a:bodyPr wrap="square">
            <a:spAutoFit/>
          </a:bodyPr>
          <a:lstStyle/>
          <a:p>
            <a:pPr marL="0" marR="0" lvl="0" indent="0" algn="l" rtl="0">
              <a:spcBef>
                <a:spcPts val="0"/>
              </a:spcBef>
              <a:spcAft>
                <a:spcPts val="0"/>
              </a:spcAft>
              <a:buNone/>
            </a:pPr>
            <a:r>
              <a:rPr lang="fr-FR" sz="1800" b="1" dirty="0">
                <a:solidFill>
                  <a:srgbClr val="548135"/>
                </a:solidFill>
                <a:latin typeface="Calibri"/>
                <a:ea typeface="Calibri"/>
                <a:cs typeface="Calibri"/>
                <a:sym typeface="Calibri"/>
              </a:rPr>
              <a:t>Prendre en main Docker</a:t>
            </a:r>
            <a:endParaRPr lang="fr-FR" dirty="0"/>
          </a:p>
          <a:p>
            <a:pPr marL="0" marR="0" lvl="0" indent="0" algn="l" rtl="0">
              <a:spcBef>
                <a:spcPts val="0"/>
              </a:spcBef>
              <a:spcAft>
                <a:spcPts val="0"/>
              </a:spcAft>
              <a:buNone/>
            </a:pPr>
            <a:r>
              <a:rPr lang="fr-FR" sz="1800" i="1" dirty="0">
                <a:solidFill>
                  <a:srgbClr val="548135"/>
                </a:solidFill>
                <a:latin typeface="Calibri"/>
                <a:ea typeface="Calibri"/>
                <a:cs typeface="Calibri"/>
                <a:sym typeface="Calibri"/>
              </a:rPr>
              <a:t>6. Démarrage et gestion des conteneurs (commandes docker-compose) ;</a:t>
            </a:r>
          </a:p>
        </p:txBody>
      </p:sp>
      <p:pic>
        <p:nvPicPr>
          <p:cNvPr id="4" name="Image 3">
            <a:extLst>
              <a:ext uri="{FF2B5EF4-FFF2-40B4-BE49-F238E27FC236}">
                <a16:creationId xmlns:a16="http://schemas.microsoft.com/office/drawing/2014/main" id="{22306709-9478-3B76-616A-475C29F42E50}"/>
              </a:ext>
            </a:extLst>
          </p:cNvPr>
          <p:cNvPicPr>
            <a:picLocks noChangeAspect="1"/>
          </p:cNvPicPr>
          <p:nvPr/>
        </p:nvPicPr>
        <p:blipFill rotWithShape="1">
          <a:blip r:embed="rId5"/>
          <a:srcRect t="2055"/>
          <a:stretch/>
        </p:blipFill>
        <p:spPr>
          <a:xfrm>
            <a:off x="1425518" y="2354777"/>
            <a:ext cx="3328774" cy="1239859"/>
          </a:xfrm>
          <a:prstGeom prst="rect">
            <a:avLst/>
          </a:prstGeom>
        </p:spPr>
      </p:pic>
      <p:pic>
        <p:nvPicPr>
          <p:cNvPr id="7" name="Image 6">
            <a:extLst>
              <a:ext uri="{FF2B5EF4-FFF2-40B4-BE49-F238E27FC236}">
                <a16:creationId xmlns:a16="http://schemas.microsoft.com/office/drawing/2014/main" id="{7159EDC9-6741-7111-1100-0F8B79DA3994}"/>
              </a:ext>
            </a:extLst>
          </p:cNvPr>
          <p:cNvPicPr>
            <a:picLocks noChangeAspect="1"/>
          </p:cNvPicPr>
          <p:nvPr/>
        </p:nvPicPr>
        <p:blipFill>
          <a:blip r:embed="rId6"/>
          <a:stretch>
            <a:fillRect/>
          </a:stretch>
        </p:blipFill>
        <p:spPr>
          <a:xfrm>
            <a:off x="1425518" y="4322254"/>
            <a:ext cx="6322820" cy="2292891"/>
          </a:xfrm>
          <a:prstGeom prst="rect">
            <a:avLst/>
          </a:prstGeom>
        </p:spPr>
      </p:pic>
    </p:spTree>
    <p:extLst>
      <p:ext uri="{BB962C8B-B14F-4D97-AF65-F5344CB8AC3E}">
        <p14:creationId xmlns:p14="http://schemas.microsoft.com/office/powerpoint/2010/main" val="2375896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p:cNvSpPr>
            <a:spLocks noGrp="1"/>
          </p:cNvSpPr>
          <p:nvPr>
            <p:ph type="body" sz="quarter" idx="10"/>
          </p:nvPr>
        </p:nvSpPr>
        <p:spPr>
          <a:xfrm>
            <a:off x="536737" y="1434147"/>
            <a:ext cx="6114320" cy="5242075"/>
          </a:xfrm>
        </p:spPr>
        <p:txBody>
          <a:bodyPr/>
          <a:lstStyle/>
          <a:p>
            <a:pPr algn="just"/>
            <a:r>
              <a:rPr lang="fr-MA" sz="1800" b="1" dirty="0">
                <a:solidFill>
                  <a:srgbClr val="007842"/>
                </a:solidFill>
              </a:rPr>
              <a:t>PaaS : Platform-as-a-Service</a:t>
            </a:r>
            <a:endParaRPr lang="fr-FR" sz="2000" b="1" dirty="0">
              <a:solidFill>
                <a:srgbClr val="007842"/>
              </a:solidFill>
            </a:endParaRPr>
          </a:p>
          <a:p>
            <a:pPr algn="just"/>
            <a:r>
              <a:rPr lang="fr-FR" sz="1600" dirty="0"/>
              <a:t>Le type de service </a:t>
            </a:r>
            <a:r>
              <a:rPr lang="fr-FR" sz="1600" b="1" dirty="0"/>
              <a:t>PaaS </a:t>
            </a:r>
            <a:r>
              <a:rPr lang="fr-FR" sz="1600" dirty="0"/>
              <a:t>est semblable à du IaaS, sauf que votre fournisseur de services Cloud fournit également le système d'exploitation et les environnements d’exécutions.</a:t>
            </a:r>
          </a:p>
          <a:p>
            <a:pPr algn="just"/>
            <a:r>
              <a:rPr lang="fr-FR" sz="1600" dirty="0"/>
              <a:t>• Ainsi, l’utilisateur ne contrôle pas l'infrastructure Cloud sous-jacente et il n'a pas à s'inquiéter des mises à jour physiques ou de la maintenance de ces composants y compris le réseaux, les serveurs, les systèmes d’exploitations ou de stockage.</a:t>
            </a:r>
          </a:p>
          <a:p>
            <a:pPr algn="just"/>
            <a:r>
              <a:rPr lang="fr-FR" sz="1600" dirty="0"/>
              <a:t>• Par contre et en tant qu’utilisateur, vous avez le contrôle pour le déploiement et configuration d’applications crées à l’aide de langages de programmation, de bibliothèques, de services et d'outils pris en charge par le fournisseur.</a:t>
            </a:r>
          </a:p>
        </p:txBody>
      </p:sp>
      <p:sp>
        <p:nvSpPr>
          <p:cNvPr id="4" name="Titre 3"/>
          <p:cNvSpPr>
            <a:spLocks noGrp="1"/>
          </p:cNvSpPr>
          <p:nvPr>
            <p:ph type="title"/>
          </p:nvPr>
        </p:nvSpPr>
        <p:spPr/>
        <p:txBody>
          <a:bodyPr/>
          <a:lstStyle/>
          <a:p>
            <a:r>
              <a:rPr lang="fr-FR" sz="1800" dirty="0"/>
              <a:t>1. Définir le cloud </a:t>
            </a:r>
            <a:br>
              <a:rPr lang="fr-FR" sz="1800" dirty="0"/>
            </a:br>
            <a:r>
              <a:rPr lang="fr-FR" sz="1800" i="1" dirty="0"/>
              <a:t>Services du cloud (IAAS, PAAS, SAAS)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063" y="1741182"/>
            <a:ext cx="4562645" cy="484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669033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130"/>
          <p:cNvSpPr txBox="1">
            <a:spLocks noGrp="1"/>
          </p:cNvSpPr>
          <p:nvPr>
            <p:ph type="body" idx="5"/>
          </p:nvPr>
        </p:nvSpPr>
        <p:spPr>
          <a:xfrm>
            <a:off x="8480684" y="6132986"/>
            <a:ext cx="1689315"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None/>
            </a:pPr>
            <a:endParaRPr/>
          </a:p>
        </p:txBody>
      </p:sp>
      <p:sp>
        <p:nvSpPr>
          <p:cNvPr id="1605" name="Google Shape;1605;p130"/>
          <p:cNvSpPr txBox="1">
            <a:spLocks noGrp="1"/>
          </p:cNvSpPr>
          <p:nvPr>
            <p:ph type="body" id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7842"/>
              </a:buClr>
              <a:buSzPts val="2800"/>
              <a:buNone/>
            </a:pPr>
            <a:r>
              <a:rPr lang="fr-FR"/>
              <a:t>Partie 5</a:t>
            </a:r>
            <a:endParaRPr/>
          </a:p>
        </p:txBody>
      </p:sp>
      <p:sp>
        <p:nvSpPr>
          <p:cNvPr id="1606" name="Google Shape;1606;p130"/>
          <p:cNvSpPr txBox="1">
            <a:spLocks noGrp="1"/>
          </p:cNvSpPr>
          <p:nvPr>
            <p:ph type="body" idx="2"/>
          </p:nvPr>
        </p:nvSpPr>
        <p:spPr>
          <a:xfrm>
            <a:off x="6300000" y="1089893"/>
            <a:ext cx="5580000" cy="90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842"/>
              </a:buClr>
              <a:buSzPts val="2400"/>
              <a:buNone/>
            </a:pPr>
            <a:r>
              <a:rPr lang="fr-FR"/>
              <a:t>Déployer une application cloud native en Azure Cloud</a:t>
            </a:r>
            <a:endParaRPr/>
          </a:p>
        </p:txBody>
      </p:sp>
      <p:sp>
        <p:nvSpPr>
          <p:cNvPr id="1607" name="Google Shape;1607;p130"/>
          <p:cNvSpPr txBox="1">
            <a:spLocks noGrp="1"/>
          </p:cNvSpPr>
          <p:nvPr>
            <p:ph type="body" idx="3"/>
          </p:nvPr>
        </p:nvSpPr>
        <p:spPr>
          <a:xfrm>
            <a:off x="6300000" y="2880000"/>
            <a:ext cx="5580000" cy="14400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565656"/>
              </a:buClr>
              <a:buSzPts val="1600"/>
              <a:buFont typeface="Arial"/>
              <a:buChar char="•"/>
            </a:pPr>
            <a:r>
              <a:rPr lang="fr-FR" dirty="0"/>
              <a:t>Introduire Azure Cloud;</a:t>
            </a:r>
            <a:endParaRPr dirty="0"/>
          </a:p>
          <a:p>
            <a:pPr marL="342900" lvl="0" indent="-342900" algn="l" rtl="0">
              <a:lnSpc>
                <a:spcPct val="100000"/>
              </a:lnSpc>
              <a:spcBef>
                <a:spcPts val="600"/>
              </a:spcBef>
              <a:spcAft>
                <a:spcPts val="0"/>
              </a:spcAft>
              <a:buClr>
                <a:srgbClr val="565656"/>
              </a:buClr>
              <a:buSzPts val="1600"/>
              <a:buFont typeface="Arial"/>
              <a:buChar char="•"/>
            </a:pPr>
            <a:r>
              <a:rPr lang="fr-FR" dirty="0"/>
              <a:t>Déployer en Azure App Service</a:t>
            </a:r>
            <a:endParaRPr dirty="0"/>
          </a:p>
          <a:p>
            <a:pPr marL="342900" lvl="0" indent="-241300" algn="l" rtl="0">
              <a:lnSpc>
                <a:spcPct val="100000"/>
              </a:lnSpc>
              <a:spcBef>
                <a:spcPts val="600"/>
              </a:spcBef>
              <a:spcAft>
                <a:spcPts val="0"/>
              </a:spcAft>
              <a:buClr>
                <a:srgbClr val="565656"/>
              </a:buClr>
              <a:buSzPts val="1600"/>
              <a:buFont typeface="Arial"/>
              <a:buNone/>
            </a:pPr>
            <a:endParaRPr dirty="0"/>
          </a:p>
        </p:txBody>
      </p:sp>
      <p:sp>
        <p:nvSpPr>
          <p:cNvPr id="1608" name="Google Shape;1608;p130"/>
          <p:cNvSpPr>
            <a:spLocks noGrp="1"/>
          </p:cNvSpPr>
          <p:nvPr>
            <p:ph type="pic" idx="4"/>
          </p:nvPr>
        </p:nvSpPr>
        <p:spPr>
          <a:xfrm>
            <a:off x="8640000" y="4524826"/>
            <a:ext cx="900000" cy="900000"/>
          </a:xfrm>
          <a:prstGeom prst="rect">
            <a:avLst/>
          </a:prstGeom>
          <a:noFill/>
          <a:ln>
            <a:noFill/>
          </a:ln>
        </p:spPr>
      </p:sp>
      <p:sp>
        <p:nvSpPr>
          <p:cNvPr id="1609" name="Google Shape;1609;p130"/>
          <p:cNvSpPr/>
          <p:nvPr/>
        </p:nvSpPr>
        <p:spPr>
          <a:xfrm>
            <a:off x="5416550" y="3787775"/>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br>
              <a:rPr lang="fr-FR"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1610" name="Google Shape;1610;p130"/>
          <p:cNvSpPr/>
          <p:nvPr/>
        </p:nvSpPr>
        <p:spPr>
          <a:xfrm>
            <a:off x="5245100" y="3787775"/>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br>
              <a:rPr lang="fr-FR"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p131"/>
          <p:cNvSpPr txBox="1">
            <a:spLocks noGrp="1"/>
          </p:cNvSpPr>
          <p:nvPr>
            <p:ph type="body" id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7842"/>
              </a:buClr>
              <a:buSzPts val="2800"/>
              <a:buNone/>
            </a:pPr>
            <a:r>
              <a:rPr lang="fr-FR"/>
              <a:t>CHAPITRE 1</a:t>
            </a:r>
            <a:endParaRPr/>
          </a:p>
        </p:txBody>
      </p:sp>
      <p:sp>
        <p:nvSpPr>
          <p:cNvPr id="1616" name="Google Shape;1616;p131"/>
          <p:cNvSpPr txBox="1">
            <a:spLocks noGrp="1"/>
          </p:cNvSpPr>
          <p:nvPr>
            <p:ph type="body" idx="2"/>
          </p:nvPr>
        </p:nvSpPr>
        <p:spPr>
          <a:xfrm>
            <a:off x="6300000" y="1089893"/>
            <a:ext cx="5580000" cy="68382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842"/>
              </a:buClr>
              <a:buSzPts val="2400"/>
              <a:buNone/>
            </a:pPr>
            <a:r>
              <a:rPr lang="fr-FR"/>
              <a:t>Introduire Azure Cloud</a:t>
            </a:r>
            <a:endParaRPr/>
          </a:p>
        </p:txBody>
      </p:sp>
      <p:sp>
        <p:nvSpPr>
          <p:cNvPr id="1617" name="Google Shape;1617;p131"/>
          <p:cNvSpPr txBox="1">
            <a:spLocks noGrp="1"/>
          </p:cNvSpPr>
          <p:nvPr>
            <p:ph type="body" idx="3"/>
          </p:nvPr>
        </p:nvSpPr>
        <p:spPr>
          <a:xfrm>
            <a:off x="6300000" y="2879999"/>
            <a:ext cx="5580000" cy="2474199"/>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565656"/>
              </a:buClr>
              <a:buSzPts val="1600"/>
              <a:buFont typeface="Arial"/>
              <a:buChar char="•"/>
            </a:pPr>
            <a:r>
              <a:rPr lang="fr-FR" dirty="0"/>
              <a:t>Définition de Azure Cloud ;</a:t>
            </a:r>
            <a:endParaRPr dirty="0"/>
          </a:p>
          <a:p>
            <a:pPr marL="342900" lvl="0" indent="-342900" algn="l" rtl="0">
              <a:lnSpc>
                <a:spcPct val="100000"/>
              </a:lnSpc>
              <a:spcBef>
                <a:spcPts val="600"/>
              </a:spcBef>
              <a:spcAft>
                <a:spcPts val="0"/>
              </a:spcAft>
              <a:buClr>
                <a:srgbClr val="565656"/>
              </a:buClr>
              <a:buSzPts val="1600"/>
              <a:buFont typeface="Arial"/>
              <a:buChar char="•"/>
            </a:pPr>
            <a:r>
              <a:rPr lang="fr-FR" dirty="0"/>
              <a:t>Composantes principales d’Azure : Régions,</a:t>
            </a:r>
            <a:br>
              <a:rPr lang="fr-FR" dirty="0"/>
            </a:br>
            <a:r>
              <a:rPr lang="fr-FR" dirty="0"/>
              <a:t>Ressources Azure, Zones de disponibilité ;</a:t>
            </a:r>
            <a:br>
              <a:rPr lang="fr-FR" dirty="0"/>
            </a:br>
            <a:r>
              <a:rPr lang="fr-FR" dirty="0"/>
              <a:t>Groupes de ressources, Azure Resource</a:t>
            </a:r>
            <a:br>
              <a:rPr lang="fr-FR" dirty="0"/>
            </a:br>
            <a:r>
              <a:rPr lang="fr-FR" dirty="0"/>
              <a:t>Manager, Abonnements ;</a:t>
            </a:r>
            <a:endParaRPr dirty="0"/>
          </a:p>
          <a:p>
            <a:pPr marL="342900" lvl="0" indent="-342900" algn="l" rtl="0">
              <a:lnSpc>
                <a:spcPct val="100000"/>
              </a:lnSpc>
              <a:spcBef>
                <a:spcPts val="600"/>
              </a:spcBef>
              <a:spcAft>
                <a:spcPts val="0"/>
              </a:spcAft>
              <a:buClr>
                <a:srgbClr val="565656"/>
              </a:buClr>
              <a:buSzPts val="1600"/>
              <a:buFont typeface="Arial"/>
              <a:buChar char="•"/>
            </a:pPr>
            <a:r>
              <a:rPr lang="fr-FR" dirty="0"/>
              <a:t>Exemples des services offerts par Azure ;</a:t>
            </a:r>
            <a:endParaRPr dirty="0"/>
          </a:p>
          <a:p>
            <a:pPr marL="342900" lvl="0" indent="-342900" algn="l" rtl="0">
              <a:lnSpc>
                <a:spcPct val="100000"/>
              </a:lnSpc>
              <a:spcBef>
                <a:spcPts val="600"/>
              </a:spcBef>
              <a:spcAft>
                <a:spcPts val="0"/>
              </a:spcAft>
              <a:buClr>
                <a:srgbClr val="565656"/>
              </a:buClr>
              <a:buSzPts val="1600"/>
              <a:buFont typeface="Arial"/>
              <a:buChar char="•"/>
            </a:pPr>
            <a:r>
              <a:rPr lang="fr-FR" dirty="0"/>
              <a:t>Création d’un compte azure ;</a:t>
            </a:r>
            <a:endParaRPr dirty="0"/>
          </a:p>
        </p:txBody>
      </p:sp>
      <p:sp>
        <p:nvSpPr>
          <p:cNvPr id="1618" name="Google Shape;1618;p131"/>
          <p:cNvSpPr txBox="1">
            <a:spLocks noGrp="1"/>
          </p:cNvSpPr>
          <p:nvPr>
            <p:ph type="body" idx="4"/>
          </p:nvPr>
        </p:nvSpPr>
        <p:spPr>
          <a:xfrm>
            <a:off x="8480684" y="6132986"/>
            <a:ext cx="1689315"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None/>
            </a:pPr>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Google Shape;1623;p132"/>
          <p:cNvSpPr txBox="1">
            <a:spLocks noGrp="1"/>
          </p:cNvSpPr>
          <p:nvPr>
            <p:ph type="body" id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7842"/>
              </a:buClr>
              <a:buSzPts val="2800"/>
              <a:buNone/>
            </a:pPr>
            <a:r>
              <a:rPr lang="fr-FR"/>
              <a:t>CHAPITRE 1</a:t>
            </a:r>
            <a:endParaRPr/>
          </a:p>
        </p:txBody>
      </p:sp>
      <p:sp>
        <p:nvSpPr>
          <p:cNvPr id="1624" name="Google Shape;1624;p132"/>
          <p:cNvSpPr txBox="1">
            <a:spLocks noGrp="1"/>
          </p:cNvSpPr>
          <p:nvPr>
            <p:ph type="body" idx="2"/>
          </p:nvPr>
        </p:nvSpPr>
        <p:spPr>
          <a:xfrm>
            <a:off x="6300000" y="1089893"/>
            <a:ext cx="5580000" cy="68382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842"/>
              </a:buClr>
              <a:buSzPts val="2400"/>
              <a:buNone/>
            </a:pPr>
            <a:r>
              <a:rPr lang="fr-FR" dirty="0"/>
              <a:t>Introduire Azure Cloud</a:t>
            </a:r>
            <a:endParaRPr dirty="0"/>
          </a:p>
        </p:txBody>
      </p:sp>
      <p:sp>
        <p:nvSpPr>
          <p:cNvPr id="1625" name="Google Shape;1625;p132"/>
          <p:cNvSpPr txBox="1">
            <a:spLocks noGrp="1"/>
          </p:cNvSpPr>
          <p:nvPr>
            <p:ph type="body" idx="3"/>
          </p:nvPr>
        </p:nvSpPr>
        <p:spPr>
          <a:xfrm>
            <a:off x="6300000" y="2879999"/>
            <a:ext cx="5580000" cy="2474199"/>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FF7800"/>
              </a:buClr>
              <a:buSzPts val="1600"/>
              <a:buFont typeface="Calibri"/>
              <a:buAutoNum type="arabicPeriod"/>
            </a:pPr>
            <a:r>
              <a:rPr lang="fr-FR" b="1">
                <a:solidFill>
                  <a:srgbClr val="FF7800"/>
                </a:solidFill>
              </a:rPr>
              <a:t>Définition de Azure Cloud ;</a:t>
            </a:r>
            <a:endParaRPr/>
          </a:p>
          <a:p>
            <a:pPr marL="342900" lvl="0" indent="-342900" algn="l" rtl="0">
              <a:lnSpc>
                <a:spcPct val="100000"/>
              </a:lnSpc>
              <a:spcBef>
                <a:spcPts val="600"/>
              </a:spcBef>
              <a:spcAft>
                <a:spcPts val="0"/>
              </a:spcAft>
              <a:buClr>
                <a:srgbClr val="757070"/>
              </a:buClr>
              <a:buSzPts val="1600"/>
              <a:buFont typeface="Calibri"/>
              <a:buAutoNum type="arabicPeriod"/>
            </a:pPr>
            <a:r>
              <a:rPr lang="fr-FR">
                <a:solidFill>
                  <a:srgbClr val="757070"/>
                </a:solidFill>
              </a:rPr>
              <a:t>Composantes principales d’Azure : Régions,</a:t>
            </a:r>
            <a:br>
              <a:rPr lang="fr-FR">
                <a:solidFill>
                  <a:srgbClr val="757070"/>
                </a:solidFill>
              </a:rPr>
            </a:br>
            <a:r>
              <a:rPr lang="fr-FR">
                <a:solidFill>
                  <a:srgbClr val="757070"/>
                </a:solidFill>
              </a:rPr>
              <a:t>Ressources Azure, Zones de disponibilité ;</a:t>
            </a:r>
            <a:br>
              <a:rPr lang="fr-FR">
                <a:solidFill>
                  <a:srgbClr val="757070"/>
                </a:solidFill>
              </a:rPr>
            </a:br>
            <a:r>
              <a:rPr lang="fr-FR">
                <a:solidFill>
                  <a:srgbClr val="757070"/>
                </a:solidFill>
              </a:rPr>
              <a:t>Groupes de ressources, Azure Resource</a:t>
            </a:r>
            <a:br>
              <a:rPr lang="fr-FR">
                <a:solidFill>
                  <a:srgbClr val="757070"/>
                </a:solidFill>
              </a:rPr>
            </a:br>
            <a:r>
              <a:rPr lang="fr-FR">
                <a:solidFill>
                  <a:srgbClr val="757070"/>
                </a:solidFill>
              </a:rPr>
              <a:t>Manager, Abonnements ;</a:t>
            </a:r>
            <a:endParaRPr/>
          </a:p>
          <a:p>
            <a:pPr marL="342900" lvl="0" indent="-342900" algn="l" rtl="0">
              <a:lnSpc>
                <a:spcPct val="100000"/>
              </a:lnSpc>
              <a:spcBef>
                <a:spcPts val="600"/>
              </a:spcBef>
              <a:spcAft>
                <a:spcPts val="0"/>
              </a:spcAft>
              <a:buClr>
                <a:srgbClr val="757070"/>
              </a:buClr>
              <a:buSzPts val="1600"/>
              <a:buFont typeface="Calibri"/>
              <a:buAutoNum type="arabicPeriod"/>
            </a:pPr>
            <a:r>
              <a:rPr lang="fr-FR">
                <a:solidFill>
                  <a:srgbClr val="757070"/>
                </a:solidFill>
              </a:rPr>
              <a:t>Exemples des services offerts par Azure ;</a:t>
            </a:r>
            <a:endParaRPr/>
          </a:p>
          <a:p>
            <a:pPr marL="342900" lvl="0" indent="-342900" algn="l" rtl="0">
              <a:lnSpc>
                <a:spcPct val="100000"/>
              </a:lnSpc>
              <a:spcBef>
                <a:spcPts val="600"/>
              </a:spcBef>
              <a:spcAft>
                <a:spcPts val="0"/>
              </a:spcAft>
              <a:buClr>
                <a:srgbClr val="757070"/>
              </a:buClr>
              <a:buSzPts val="1600"/>
              <a:buFont typeface="Calibri"/>
              <a:buAutoNum type="arabicPeriod"/>
            </a:pPr>
            <a:r>
              <a:rPr lang="fr-FR">
                <a:solidFill>
                  <a:srgbClr val="757070"/>
                </a:solidFill>
              </a:rPr>
              <a:t>Création d’un compte azure ;</a:t>
            </a:r>
            <a:endParaRPr/>
          </a:p>
        </p:txBody>
      </p:sp>
      <p:sp>
        <p:nvSpPr>
          <p:cNvPr id="1626" name="Google Shape;1626;p132"/>
          <p:cNvSpPr txBox="1">
            <a:spLocks noGrp="1"/>
          </p:cNvSpPr>
          <p:nvPr>
            <p:ph type="body" idx="4"/>
          </p:nvPr>
        </p:nvSpPr>
        <p:spPr>
          <a:xfrm>
            <a:off x="8480684" y="6132986"/>
            <a:ext cx="1689315"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None/>
            </a:pPr>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Google Shape;1631;p133"/>
          <p:cNvSpPr txBox="1">
            <a:spLocks noGrp="1"/>
          </p:cNvSpPr>
          <p:nvPr>
            <p:ph type="body" idx="1"/>
          </p:nvPr>
        </p:nvSpPr>
        <p:spPr>
          <a:xfrm>
            <a:off x="720000" y="1616658"/>
            <a:ext cx="10746576" cy="3197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ACA2"/>
              </a:buClr>
              <a:buSzPts val="1600"/>
              <a:buNone/>
            </a:pPr>
            <a:endParaRPr/>
          </a:p>
        </p:txBody>
      </p:sp>
      <p:sp>
        <p:nvSpPr>
          <p:cNvPr id="1632" name="Google Shape;1632;p133"/>
          <p:cNvSpPr txBox="1">
            <a:spLocks noGrp="1"/>
          </p:cNvSpPr>
          <p:nvPr>
            <p:ph type="title"/>
          </p:nvPr>
        </p:nvSpPr>
        <p:spPr>
          <a:xfrm>
            <a:off x="180000" y="514351"/>
            <a:ext cx="5075172" cy="611284"/>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Définition de Azure Cloud </a:t>
            </a:r>
            <a:r>
              <a:rPr lang="fr-FR" b="0" i="1" dirty="0"/>
              <a:t>;</a:t>
            </a:r>
            <a:br>
              <a:rPr lang="fr-FR" dirty="0"/>
            </a:br>
            <a:endParaRPr lang="fr-FR" dirty="0"/>
          </a:p>
        </p:txBody>
      </p:sp>
      <p:sp>
        <p:nvSpPr>
          <p:cNvPr id="1633" name="Google Shape;1633;p133"/>
          <p:cNvSpPr txBox="1"/>
          <p:nvPr/>
        </p:nvSpPr>
        <p:spPr>
          <a:xfrm>
            <a:off x="2911536" y="6369687"/>
            <a:ext cx="4987993"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0D0D0"/>
              </a:buClr>
              <a:buSzPts val="900"/>
              <a:buFont typeface="Calibri"/>
              <a:buNone/>
            </a:pPr>
            <a:r>
              <a:rPr lang="fr-FR" sz="900" b="1" i="1" u="none" strike="noStrike" cap="none">
                <a:solidFill>
                  <a:srgbClr val="D0D0D0"/>
                </a:solidFill>
                <a:latin typeface="Calibri"/>
                <a:ea typeface="Calibri"/>
                <a:cs typeface="Calibri"/>
                <a:sym typeface="Calibri"/>
              </a:rPr>
              <a:t>Figure 17 : La chaîne DevOps</a:t>
            </a:r>
            <a:endParaRPr sz="900" b="1" i="1" u="none" strike="noStrike" cap="none">
              <a:solidFill>
                <a:srgbClr val="D0D0D0"/>
              </a:solidFill>
              <a:latin typeface="Calibri"/>
              <a:ea typeface="Calibri"/>
              <a:cs typeface="Calibri"/>
              <a:sym typeface="Calibri"/>
            </a:endParaRPr>
          </a:p>
        </p:txBody>
      </p:sp>
      <p:sp>
        <p:nvSpPr>
          <p:cNvPr id="1634" name="Google Shape;1634;p133"/>
          <p:cNvSpPr txBox="1">
            <a:spLocks noGrp="1"/>
          </p:cNvSpPr>
          <p:nvPr>
            <p:ph type="body" idx="3"/>
          </p:nvPr>
        </p:nvSpPr>
        <p:spPr>
          <a:xfrm>
            <a:off x="720000" y="1943056"/>
            <a:ext cx="10746576" cy="2430640"/>
          </a:xfrm>
          <a:prstGeom prst="rect">
            <a:avLst/>
          </a:prstGeom>
          <a:noFill/>
          <a:ln>
            <a:noFill/>
          </a:ln>
        </p:spPr>
        <p:txBody>
          <a:bodyPr spcFirstLastPara="1" wrap="square" lIns="91425" tIns="45700" rIns="91425" bIns="45700" anchor="t" anchorCtr="0">
            <a:noAutofit/>
          </a:bodyPr>
          <a:lstStyle/>
          <a:p>
            <a:pPr marL="0" lvl="0" indent="0" algn="just" rtl="0">
              <a:lnSpc>
                <a:spcPct val="133333"/>
              </a:lnSpc>
              <a:spcBef>
                <a:spcPts val="0"/>
              </a:spcBef>
              <a:spcAft>
                <a:spcPts val="0"/>
              </a:spcAft>
              <a:buClr>
                <a:srgbClr val="565656"/>
              </a:buClr>
              <a:buSzPts val="1200"/>
              <a:buFont typeface="Arial"/>
              <a:buNone/>
            </a:pPr>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Google Shape;1639;p134"/>
          <p:cNvSpPr txBox="1">
            <a:spLocks noGrp="1"/>
          </p:cNvSpPr>
          <p:nvPr>
            <p:ph type="body" id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7842"/>
              </a:buClr>
              <a:buSzPts val="2800"/>
              <a:buNone/>
            </a:pPr>
            <a:r>
              <a:rPr lang="fr-FR"/>
              <a:t>CHAPITRE 1</a:t>
            </a:r>
            <a:endParaRPr/>
          </a:p>
        </p:txBody>
      </p:sp>
      <p:sp>
        <p:nvSpPr>
          <p:cNvPr id="1640" name="Google Shape;1640;p134"/>
          <p:cNvSpPr txBox="1">
            <a:spLocks noGrp="1"/>
          </p:cNvSpPr>
          <p:nvPr>
            <p:ph type="body" idx="2"/>
          </p:nvPr>
        </p:nvSpPr>
        <p:spPr>
          <a:xfrm>
            <a:off x="6300000" y="1089893"/>
            <a:ext cx="5580000" cy="68382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842"/>
              </a:buClr>
              <a:buSzPts val="2400"/>
              <a:buNone/>
            </a:pPr>
            <a:r>
              <a:rPr lang="fr-FR"/>
              <a:t>Introduire Azure Cloud</a:t>
            </a:r>
            <a:endParaRPr/>
          </a:p>
        </p:txBody>
      </p:sp>
      <p:sp>
        <p:nvSpPr>
          <p:cNvPr id="1641" name="Google Shape;1641;p134"/>
          <p:cNvSpPr txBox="1">
            <a:spLocks noGrp="1"/>
          </p:cNvSpPr>
          <p:nvPr>
            <p:ph type="body" idx="3"/>
          </p:nvPr>
        </p:nvSpPr>
        <p:spPr>
          <a:xfrm>
            <a:off x="6300000" y="2879999"/>
            <a:ext cx="5580000" cy="2474199"/>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B7B7B"/>
              </a:buClr>
              <a:buSzPts val="1600"/>
              <a:buFont typeface="Calibri"/>
              <a:buAutoNum type="arabicPeriod"/>
            </a:pPr>
            <a:r>
              <a:rPr lang="fr-FR" b="1" dirty="0">
                <a:solidFill>
                  <a:srgbClr val="7B7B7B"/>
                </a:solidFill>
              </a:rPr>
              <a:t>Définition de Azure Cloud ;</a:t>
            </a:r>
            <a:endParaRPr dirty="0"/>
          </a:p>
          <a:p>
            <a:pPr marL="342900" lvl="0" indent="-342900" algn="l" rtl="0">
              <a:lnSpc>
                <a:spcPct val="100000"/>
              </a:lnSpc>
              <a:spcBef>
                <a:spcPts val="600"/>
              </a:spcBef>
              <a:spcAft>
                <a:spcPts val="0"/>
              </a:spcAft>
              <a:buClr>
                <a:srgbClr val="FF7800"/>
              </a:buClr>
              <a:buSzPts val="1600"/>
              <a:buFont typeface="Calibri"/>
              <a:buAutoNum type="arabicPeriod"/>
            </a:pPr>
            <a:r>
              <a:rPr lang="fr-FR" b="1" dirty="0">
                <a:solidFill>
                  <a:srgbClr val="FF7800"/>
                </a:solidFill>
              </a:rPr>
              <a:t>Composantes principales d’Azure : Régions,</a:t>
            </a:r>
            <a:br>
              <a:rPr lang="fr-FR" b="1" dirty="0">
                <a:solidFill>
                  <a:srgbClr val="FF7800"/>
                </a:solidFill>
              </a:rPr>
            </a:br>
            <a:r>
              <a:rPr lang="fr-FR" b="1" dirty="0">
                <a:solidFill>
                  <a:srgbClr val="FF7800"/>
                </a:solidFill>
              </a:rPr>
              <a:t>Ressources Azure, Zones de disponibilité ;</a:t>
            </a:r>
            <a:br>
              <a:rPr lang="fr-FR" b="1" dirty="0">
                <a:solidFill>
                  <a:srgbClr val="FF7800"/>
                </a:solidFill>
              </a:rPr>
            </a:br>
            <a:r>
              <a:rPr lang="fr-FR" b="1" dirty="0">
                <a:solidFill>
                  <a:srgbClr val="FF7800"/>
                </a:solidFill>
              </a:rPr>
              <a:t>Groupes de ressources, Azure Resource</a:t>
            </a:r>
            <a:br>
              <a:rPr lang="fr-FR" b="1" dirty="0">
                <a:solidFill>
                  <a:srgbClr val="FF7800"/>
                </a:solidFill>
              </a:rPr>
            </a:br>
            <a:r>
              <a:rPr lang="fr-FR" b="1" dirty="0">
                <a:solidFill>
                  <a:srgbClr val="FF7800"/>
                </a:solidFill>
              </a:rPr>
              <a:t>Manager, Abonnements ;</a:t>
            </a:r>
            <a:endParaRPr dirty="0"/>
          </a:p>
          <a:p>
            <a:pPr marL="342900" lvl="0" indent="-342900" algn="l" rtl="0">
              <a:lnSpc>
                <a:spcPct val="100000"/>
              </a:lnSpc>
              <a:spcBef>
                <a:spcPts val="600"/>
              </a:spcBef>
              <a:spcAft>
                <a:spcPts val="0"/>
              </a:spcAft>
              <a:buClr>
                <a:srgbClr val="757070"/>
              </a:buClr>
              <a:buSzPts val="1600"/>
              <a:buFont typeface="Calibri"/>
              <a:buAutoNum type="arabicPeriod"/>
            </a:pPr>
            <a:r>
              <a:rPr lang="fr-FR" b="1" dirty="0">
                <a:solidFill>
                  <a:srgbClr val="757070"/>
                </a:solidFill>
              </a:rPr>
              <a:t>Exemples des services offerts par Azure ;</a:t>
            </a:r>
            <a:endParaRPr dirty="0"/>
          </a:p>
          <a:p>
            <a:pPr marL="342900" lvl="0" indent="-342900" algn="l" rtl="0">
              <a:lnSpc>
                <a:spcPct val="100000"/>
              </a:lnSpc>
              <a:spcBef>
                <a:spcPts val="600"/>
              </a:spcBef>
              <a:spcAft>
                <a:spcPts val="0"/>
              </a:spcAft>
              <a:buClr>
                <a:srgbClr val="757070"/>
              </a:buClr>
              <a:buSzPts val="1600"/>
              <a:buFont typeface="Calibri"/>
              <a:buAutoNum type="arabicPeriod"/>
            </a:pPr>
            <a:r>
              <a:rPr lang="fr-FR" b="1" dirty="0">
                <a:solidFill>
                  <a:srgbClr val="757070"/>
                </a:solidFill>
              </a:rPr>
              <a:t>Création d’un compte azure ;</a:t>
            </a:r>
            <a:endParaRPr dirty="0"/>
          </a:p>
        </p:txBody>
      </p:sp>
      <p:sp>
        <p:nvSpPr>
          <p:cNvPr id="1642" name="Google Shape;1642;p134"/>
          <p:cNvSpPr txBox="1">
            <a:spLocks noGrp="1"/>
          </p:cNvSpPr>
          <p:nvPr>
            <p:ph type="body" idx="4"/>
          </p:nvPr>
        </p:nvSpPr>
        <p:spPr>
          <a:xfrm>
            <a:off x="8480684" y="6132986"/>
            <a:ext cx="1689315"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None/>
            </a:pPr>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135"/>
          <p:cNvSpPr txBox="1">
            <a:spLocks noGrp="1"/>
          </p:cNvSpPr>
          <p:nvPr>
            <p:ph type="body" idx="1"/>
          </p:nvPr>
        </p:nvSpPr>
        <p:spPr>
          <a:xfrm>
            <a:off x="720000" y="1616658"/>
            <a:ext cx="10746576" cy="3197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ACA2"/>
              </a:buClr>
              <a:buSzPts val="1600"/>
              <a:buNone/>
            </a:pPr>
            <a:endParaRPr/>
          </a:p>
        </p:txBody>
      </p:sp>
      <p:sp>
        <p:nvSpPr>
          <p:cNvPr id="1649" name="Google Shape;1649;p135"/>
          <p:cNvSpPr txBox="1"/>
          <p:nvPr/>
        </p:nvSpPr>
        <p:spPr>
          <a:xfrm>
            <a:off x="2911536" y="6369687"/>
            <a:ext cx="4987993"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0D0D0"/>
              </a:buClr>
              <a:buSzPts val="900"/>
              <a:buFont typeface="Calibri"/>
              <a:buNone/>
            </a:pPr>
            <a:r>
              <a:rPr lang="fr-FR" sz="900" b="1" i="1" u="none" strike="noStrike" cap="none">
                <a:solidFill>
                  <a:srgbClr val="D0D0D0"/>
                </a:solidFill>
                <a:latin typeface="Calibri"/>
                <a:ea typeface="Calibri"/>
                <a:cs typeface="Calibri"/>
                <a:sym typeface="Calibri"/>
              </a:rPr>
              <a:t>Figure 17 : La chaîne DevOps</a:t>
            </a:r>
            <a:endParaRPr sz="900" b="1" i="1" u="none" strike="noStrike" cap="none">
              <a:solidFill>
                <a:srgbClr val="D0D0D0"/>
              </a:solidFill>
              <a:latin typeface="Calibri"/>
              <a:ea typeface="Calibri"/>
              <a:cs typeface="Calibri"/>
              <a:sym typeface="Calibri"/>
            </a:endParaRPr>
          </a:p>
        </p:txBody>
      </p:sp>
      <p:sp>
        <p:nvSpPr>
          <p:cNvPr id="1650" name="Google Shape;1650;p135"/>
          <p:cNvSpPr txBox="1">
            <a:spLocks noGrp="1"/>
          </p:cNvSpPr>
          <p:nvPr>
            <p:ph type="body" idx="3"/>
          </p:nvPr>
        </p:nvSpPr>
        <p:spPr>
          <a:xfrm>
            <a:off x="720000" y="1943056"/>
            <a:ext cx="10746576" cy="2430640"/>
          </a:xfrm>
          <a:prstGeom prst="rect">
            <a:avLst/>
          </a:prstGeom>
          <a:noFill/>
          <a:ln>
            <a:noFill/>
          </a:ln>
        </p:spPr>
        <p:txBody>
          <a:bodyPr spcFirstLastPara="1" wrap="square" lIns="91425" tIns="45700" rIns="91425" bIns="45700" anchor="t" anchorCtr="0">
            <a:noAutofit/>
          </a:bodyPr>
          <a:lstStyle/>
          <a:p>
            <a:pPr marL="0" lvl="0" indent="0" algn="just" rtl="0">
              <a:lnSpc>
                <a:spcPct val="133333"/>
              </a:lnSpc>
              <a:spcBef>
                <a:spcPts val="0"/>
              </a:spcBef>
              <a:spcAft>
                <a:spcPts val="0"/>
              </a:spcAft>
              <a:buClr>
                <a:srgbClr val="565656"/>
              </a:buClr>
              <a:buSzPts val="1200"/>
              <a:buFont typeface="Arial"/>
              <a:buNone/>
            </a:pPr>
            <a:endParaRPr/>
          </a:p>
        </p:txBody>
      </p:sp>
      <p:sp>
        <p:nvSpPr>
          <p:cNvPr id="2" name="Google Shape;1632;p133">
            <a:extLst>
              <a:ext uri="{FF2B5EF4-FFF2-40B4-BE49-F238E27FC236}">
                <a16:creationId xmlns:a16="http://schemas.microsoft.com/office/drawing/2014/main" id="{78EC6F2F-A683-620B-CB48-8C6716DF8C18}"/>
              </a:ext>
            </a:extLst>
          </p:cNvPr>
          <p:cNvSpPr txBox="1">
            <a:spLocks noGrp="1"/>
          </p:cNvSpPr>
          <p:nvPr>
            <p:ph type="title"/>
          </p:nvPr>
        </p:nvSpPr>
        <p:spPr>
          <a:xfrm>
            <a:off x="180000" y="514351"/>
            <a:ext cx="5075172" cy="611284"/>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Composantes principales d’Azure </a:t>
            </a:r>
            <a:br>
              <a:rPr lang="fr-FR" dirty="0"/>
            </a:br>
            <a:endParaRPr lang="fr-FR" dirty="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5" name="Google Shape;1655;p136"/>
          <p:cNvSpPr txBox="1">
            <a:spLocks noGrp="1"/>
          </p:cNvSpPr>
          <p:nvPr>
            <p:ph type="body" id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7842"/>
              </a:buClr>
              <a:buSzPts val="2800"/>
              <a:buNone/>
            </a:pPr>
            <a:r>
              <a:rPr lang="fr-FR"/>
              <a:t>CHAPITRE 1</a:t>
            </a:r>
            <a:endParaRPr/>
          </a:p>
        </p:txBody>
      </p:sp>
      <p:sp>
        <p:nvSpPr>
          <p:cNvPr id="1656" name="Google Shape;1656;p136"/>
          <p:cNvSpPr txBox="1">
            <a:spLocks noGrp="1"/>
          </p:cNvSpPr>
          <p:nvPr>
            <p:ph type="body" idx="2"/>
          </p:nvPr>
        </p:nvSpPr>
        <p:spPr>
          <a:xfrm>
            <a:off x="6300000" y="1089893"/>
            <a:ext cx="5580000" cy="68382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842"/>
              </a:buClr>
              <a:buSzPts val="2400"/>
              <a:buNone/>
            </a:pPr>
            <a:r>
              <a:rPr lang="fr-FR"/>
              <a:t>Introduire Azure Cloud</a:t>
            </a:r>
            <a:endParaRPr/>
          </a:p>
        </p:txBody>
      </p:sp>
      <p:sp>
        <p:nvSpPr>
          <p:cNvPr id="1657" name="Google Shape;1657;p136"/>
          <p:cNvSpPr txBox="1">
            <a:spLocks noGrp="1"/>
          </p:cNvSpPr>
          <p:nvPr>
            <p:ph type="body" idx="3"/>
          </p:nvPr>
        </p:nvSpPr>
        <p:spPr>
          <a:xfrm>
            <a:off x="6300000" y="2879999"/>
            <a:ext cx="5580000" cy="2474199"/>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B7B7B"/>
              </a:buClr>
              <a:buSzPts val="1600"/>
              <a:buFont typeface="Calibri"/>
              <a:buAutoNum type="arabicPeriod"/>
            </a:pPr>
            <a:r>
              <a:rPr lang="fr-FR" b="1" dirty="0">
                <a:solidFill>
                  <a:srgbClr val="7B7B7B"/>
                </a:solidFill>
              </a:rPr>
              <a:t>Définition de Azure Cloud ;</a:t>
            </a:r>
            <a:endParaRPr dirty="0"/>
          </a:p>
          <a:p>
            <a:pPr marL="342900" lvl="0" indent="-342900" algn="l" rtl="0">
              <a:lnSpc>
                <a:spcPct val="100000"/>
              </a:lnSpc>
              <a:spcBef>
                <a:spcPts val="600"/>
              </a:spcBef>
              <a:spcAft>
                <a:spcPts val="0"/>
              </a:spcAft>
              <a:buClr>
                <a:srgbClr val="7B7B7B"/>
              </a:buClr>
              <a:buSzPts val="1600"/>
              <a:buFont typeface="Calibri"/>
              <a:buAutoNum type="arabicPeriod"/>
            </a:pPr>
            <a:r>
              <a:rPr lang="fr-FR" b="1" dirty="0">
                <a:solidFill>
                  <a:srgbClr val="7B7B7B"/>
                </a:solidFill>
              </a:rPr>
              <a:t>Composantes principales d’Azure : Régions,</a:t>
            </a:r>
            <a:br>
              <a:rPr lang="fr-FR" b="1" dirty="0">
                <a:solidFill>
                  <a:srgbClr val="7B7B7B"/>
                </a:solidFill>
              </a:rPr>
            </a:br>
            <a:r>
              <a:rPr lang="fr-FR" b="1" dirty="0">
                <a:solidFill>
                  <a:srgbClr val="7B7B7B"/>
                </a:solidFill>
              </a:rPr>
              <a:t>Ressources Azure, Zones de disponibilité ;</a:t>
            </a:r>
            <a:br>
              <a:rPr lang="fr-FR" b="1" dirty="0">
                <a:solidFill>
                  <a:srgbClr val="7B7B7B"/>
                </a:solidFill>
              </a:rPr>
            </a:br>
            <a:r>
              <a:rPr lang="fr-FR" b="1" dirty="0">
                <a:solidFill>
                  <a:srgbClr val="7B7B7B"/>
                </a:solidFill>
              </a:rPr>
              <a:t>Groupes de ressources, Azure Resource</a:t>
            </a:r>
            <a:br>
              <a:rPr lang="fr-FR" b="1" dirty="0">
                <a:solidFill>
                  <a:srgbClr val="7B7B7B"/>
                </a:solidFill>
              </a:rPr>
            </a:br>
            <a:r>
              <a:rPr lang="fr-FR" b="1" dirty="0">
                <a:solidFill>
                  <a:srgbClr val="7B7B7B"/>
                </a:solidFill>
              </a:rPr>
              <a:t>Manager, Abonnements ;</a:t>
            </a:r>
            <a:endParaRPr dirty="0"/>
          </a:p>
          <a:p>
            <a:pPr marL="342900" lvl="0" indent="-342900" algn="l" rtl="0">
              <a:lnSpc>
                <a:spcPct val="100000"/>
              </a:lnSpc>
              <a:spcBef>
                <a:spcPts val="600"/>
              </a:spcBef>
              <a:spcAft>
                <a:spcPts val="0"/>
              </a:spcAft>
              <a:buClr>
                <a:srgbClr val="FF7800"/>
              </a:buClr>
              <a:buSzPts val="1600"/>
              <a:buFont typeface="Calibri"/>
              <a:buAutoNum type="arabicPeriod"/>
            </a:pPr>
            <a:r>
              <a:rPr lang="fr-FR" b="1" dirty="0">
                <a:solidFill>
                  <a:srgbClr val="FF7800"/>
                </a:solidFill>
              </a:rPr>
              <a:t>Exemples des services offerts par Azure ;</a:t>
            </a:r>
            <a:endParaRPr dirty="0"/>
          </a:p>
          <a:p>
            <a:pPr marL="342900" lvl="0" indent="-342900" algn="l" rtl="0">
              <a:lnSpc>
                <a:spcPct val="100000"/>
              </a:lnSpc>
              <a:spcBef>
                <a:spcPts val="600"/>
              </a:spcBef>
              <a:spcAft>
                <a:spcPts val="0"/>
              </a:spcAft>
              <a:buClr>
                <a:srgbClr val="757070"/>
              </a:buClr>
              <a:buSzPts val="1600"/>
              <a:buFont typeface="Calibri"/>
              <a:buAutoNum type="arabicPeriod"/>
            </a:pPr>
            <a:r>
              <a:rPr lang="fr-FR" b="1" dirty="0">
                <a:solidFill>
                  <a:srgbClr val="757070"/>
                </a:solidFill>
              </a:rPr>
              <a:t>Création d’un compte azure ;</a:t>
            </a:r>
            <a:endParaRPr dirty="0"/>
          </a:p>
        </p:txBody>
      </p:sp>
      <p:sp>
        <p:nvSpPr>
          <p:cNvPr id="1658" name="Google Shape;1658;p136"/>
          <p:cNvSpPr txBox="1">
            <a:spLocks noGrp="1"/>
          </p:cNvSpPr>
          <p:nvPr>
            <p:ph type="body" idx="4"/>
          </p:nvPr>
        </p:nvSpPr>
        <p:spPr>
          <a:xfrm>
            <a:off x="8480684" y="6132986"/>
            <a:ext cx="1689315"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None/>
            </a:pPr>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p137"/>
          <p:cNvSpPr txBox="1">
            <a:spLocks noGrp="1"/>
          </p:cNvSpPr>
          <p:nvPr>
            <p:ph type="body" idx="1"/>
          </p:nvPr>
        </p:nvSpPr>
        <p:spPr>
          <a:xfrm>
            <a:off x="720000" y="1616658"/>
            <a:ext cx="10746576" cy="3197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ACA2"/>
              </a:buClr>
              <a:buSzPts val="1600"/>
              <a:buNone/>
            </a:pPr>
            <a:endParaRPr/>
          </a:p>
        </p:txBody>
      </p:sp>
      <p:sp>
        <p:nvSpPr>
          <p:cNvPr id="1665" name="Google Shape;1665;p137"/>
          <p:cNvSpPr txBox="1"/>
          <p:nvPr/>
        </p:nvSpPr>
        <p:spPr>
          <a:xfrm>
            <a:off x="2911536" y="6369687"/>
            <a:ext cx="4987993"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0D0D0"/>
              </a:buClr>
              <a:buSzPts val="900"/>
              <a:buFont typeface="Calibri"/>
              <a:buNone/>
            </a:pPr>
            <a:r>
              <a:rPr lang="fr-FR" sz="900" b="1" i="1" u="none" strike="noStrike" cap="none">
                <a:solidFill>
                  <a:srgbClr val="D0D0D0"/>
                </a:solidFill>
                <a:latin typeface="Calibri"/>
                <a:ea typeface="Calibri"/>
                <a:cs typeface="Calibri"/>
                <a:sym typeface="Calibri"/>
              </a:rPr>
              <a:t>Figure 17 : La chaîne DevOps</a:t>
            </a:r>
            <a:endParaRPr sz="900" b="1" i="1" u="none" strike="noStrike" cap="none">
              <a:solidFill>
                <a:srgbClr val="D0D0D0"/>
              </a:solidFill>
              <a:latin typeface="Calibri"/>
              <a:ea typeface="Calibri"/>
              <a:cs typeface="Calibri"/>
              <a:sym typeface="Calibri"/>
            </a:endParaRPr>
          </a:p>
        </p:txBody>
      </p:sp>
      <p:sp>
        <p:nvSpPr>
          <p:cNvPr id="1666" name="Google Shape;1666;p137"/>
          <p:cNvSpPr txBox="1">
            <a:spLocks noGrp="1"/>
          </p:cNvSpPr>
          <p:nvPr>
            <p:ph type="body" idx="3"/>
          </p:nvPr>
        </p:nvSpPr>
        <p:spPr>
          <a:xfrm>
            <a:off x="720000" y="1943056"/>
            <a:ext cx="10746576" cy="2430640"/>
          </a:xfrm>
          <a:prstGeom prst="rect">
            <a:avLst/>
          </a:prstGeom>
          <a:noFill/>
          <a:ln>
            <a:noFill/>
          </a:ln>
        </p:spPr>
        <p:txBody>
          <a:bodyPr spcFirstLastPara="1" wrap="square" lIns="91425" tIns="45700" rIns="91425" bIns="45700" anchor="t" anchorCtr="0">
            <a:noAutofit/>
          </a:bodyPr>
          <a:lstStyle/>
          <a:p>
            <a:pPr marL="0" lvl="0" indent="0" algn="just" rtl="0">
              <a:lnSpc>
                <a:spcPct val="133333"/>
              </a:lnSpc>
              <a:spcBef>
                <a:spcPts val="0"/>
              </a:spcBef>
              <a:spcAft>
                <a:spcPts val="0"/>
              </a:spcAft>
              <a:buClr>
                <a:srgbClr val="565656"/>
              </a:buClr>
              <a:buSzPts val="1200"/>
              <a:buFont typeface="Arial"/>
              <a:buNone/>
            </a:pPr>
            <a:endParaRPr/>
          </a:p>
        </p:txBody>
      </p:sp>
      <p:sp>
        <p:nvSpPr>
          <p:cNvPr id="2" name="Google Shape;1632;p133">
            <a:extLst>
              <a:ext uri="{FF2B5EF4-FFF2-40B4-BE49-F238E27FC236}">
                <a16:creationId xmlns:a16="http://schemas.microsoft.com/office/drawing/2014/main" id="{9AFDA02F-9C70-3A33-E0B5-13F7D1A91734}"/>
              </a:ext>
            </a:extLst>
          </p:cNvPr>
          <p:cNvSpPr txBox="1">
            <a:spLocks noGrp="1"/>
          </p:cNvSpPr>
          <p:nvPr>
            <p:ph type="title"/>
          </p:nvPr>
        </p:nvSpPr>
        <p:spPr>
          <a:xfrm>
            <a:off x="180000" y="514351"/>
            <a:ext cx="5075172" cy="611284"/>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Exemples des services offerts par Azure </a:t>
            </a:r>
            <a:br>
              <a:rPr lang="fr-FR" dirty="0"/>
            </a:br>
            <a:endParaRPr lang="fr-FR" dirty="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138"/>
          <p:cNvSpPr txBox="1">
            <a:spLocks noGrp="1"/>
          </p:cNvSpPr>
          <p:nvPr>
            <p:ph type="body" id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7842"/>
              </a:buClr>
              <a:buSzPts val="2800"/>
              <a:buNone/>
            </a:pPr>
            <a:r>
              <a:rPr lang="fr-FR"/>
              <a:t>CHAPITRE 1</a:t>
            </a:r>
            <a:endParaRPr/>
          </a:p>
        </p:txBody>
      </p:sp>
      <p:sp>
        <p:nvSpPr>
          <p:cNvPr id="1672" name="Google Shape;1672;p138"/>
          <p:cNvSpPr txBox="1">
            <a:spLocks noGrp="1"/>
          </p:cNvSpPr>
          <p:nvPr>
            <p:ph type="body" idx="2"/>
          </p:nvPr>
        </p:nvSpPr>
        <p:spPr>
          <a:xfrm>
            <a:off x="6300000" y="1089893"/>
            <a:ext cx="5580000" cy="68382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842"/>
              </a:buClr>
              <a:buSzPts val="2400"/>
              <a:buNone/>
            </a:pPr>
            <a:r>
              <a:rPr lang="fr-FR"/>
              <a:t>Introduire Azure Cloud</a:t>
            </a:r>
            <a:endParaRPr/>
          </a:p>
        </p:txBody>
      </p:sp>
      <p:sp>
        <p:nvSpPr>
          <p:cNvPr id="1673" name="Google Shape;1673;p138"/>
          <p:cNvSpPr txBox="1">
            <a:spLocks noGrp="1"/>
          </p:cNvSpPr>
          <p:nvPr>
            <p:ph type="body" idx="3"/>
          </p:nvPr>
        </p:nvSpPr>
        <p:spPr>
          <a:xfrm>
            <a:off x="6300000" y="2879999"/>
            <a:ext cx="5580000" cy="2474199"/>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7B7B7B"/>
              </a:buClr>
              <a:buSzPts val="1600"/>
              <a:buFont typeface="Calibri"/>
              <a:buAutoNum type="arabicPeriod"/>
            </a:pPr>
            <a:r>
              <a:rPr lang="fr-FR" b="1" dirty="0">
                <a:solidFill>
                  <a:srgbClr val="7B7B7B"/>
                </a:solidFill>
              </a:rPr>
              <a:t>Définition de Azure Cloud ;</a:t>
            </a:r>
            <a:endParaRPr dirty="0"/>
          </a:p>
          <a:p>
            <a:pPr marL="342900" lvl="0" indent="-342900" algn="l" rtl="0">
              <a:lnSpc>
                <a:spcPct val="100000"/>
              </a:lnSpc>
              <a:spcBef>
                <a:spcPts val="600"/>
              </a:spcBef>
              <a:spcAft>
                <a:spcPts val="0"/>
              </a:spcAft>
              <a:buClr>
                <a:srgbClr val="7B7B7B"/>
              </a:buClr>
              <a:buSzPts val="1600"/>
              <a:buFont typeface="Calibri"/>
              <a:buAutoNum type="arabicPeriod"/>
            </a:pPr>
            <a:r>
              <a:rPr lang="fr-FR" b="1" dirty="0">
                <a:solidFill>
                  <a:srgbClr val="7B7B7B"/>
                </a:solidFill>
              </a:rPr>
              <a:t>Composantes principales d’Azure : Régions,</a:t>
            </a:r>
            <a:br>
              <a:rPr lang="fr-FR" b="1" dirty="0">
                <a:solidFill>
                  <a:srgbClr val="7B7B7B"/>
                </a:solidFill>
              </a:rPr>
            </a:br>
            <a:r>
              <a:rPr lang="fr-FR" b="1" dirty="0">
                <a:solidFill>
                  <a:srgbClr val="7B7B7B"/>
                </a:solidFill>
              </a:rPr>
              <a:t>Ressources Azure, Zones de disponibilité ;</a:t>
            </a:r>
            <a:br>
              <a:rPr lang="fr-FR" b="1" dirty="0">
                <a:solidFill>
                  <a:srgbClr val="7B7B7B"/>
                </a:solidFill>
              </a:rPr>
            </a:br>
            <a:r>
              <a:rPr lang="fr-FR" b="1" dirty="0">
                <a:solidFill>
                  <a:srgbClr val="7B7B7B"/>
                </a:solidFill>
              </a:rPr>
              <a:t>Groupes de ressources, Azure Resource</a:t>
            </a:r>
            <a:br>
              <a:rPr lang="fr-FR" b="1" dirty="0">
                <a:solidFill>
                  <a:srgbClr val="7B7B7B"/>
                </a:solidFill>
              </a:rPr>
            </a:br>
            <a:r>
              <a:rPr lang="fr-FR" b="1" dirty="0">
                <a:solidFill>
                  <a:srgbClr val="7B7B7B"/>
                </a:solidFill>
              </a:rPr>
              <a:t>Manager, Abonnements ;</a:t>
            </a:r>
            <a:endParaRPr dirty="0"/>
          </a:p>
          <a:p>
            <a:pPr marL="342900" lvl="0" indent="-342900" algn="l" rtl="0">
              <a:lnSpc>
                <a:spcPct val="100000"/>
              </a:lnSpc>
              <a:spcBef>
                <a:spcPts val="600"/>
              </a:spcBef>
              <a:spcAft>
                <a:spcPts val="0"/>
              </a:spcAft>
              <a:buClr>
                <a:srgbClr val="7F7F7F"/>
              </a:buClr>
              <a:buSzPts val="1600"/>
              <a:buFont typeface="Calibri"/>
              <a:buAutoNum type="arabicPeriod"/>
            </a:pPr>
            <a:r>
              <a:rPr lang="fr-FR" b="1" dirty="0">
                <a:solidFill>
                  <a:srgbClr val="7F7F7F"/>
                </a:solidFill>
              </a:rPr>
              <a:t>Exemples des services offerts par Azure ;</a:t>
            </a:r>
            <a:endParaRPr dirty="0"/>
          </a:p>
          <a:p>
            <a:pPr marL="342900" lvl="0" indent="-342900" algn="l" rtl="0">
              <a:lnSpc>
                <a:spcPct val="100000"/>
              </a:lnSpc>
              <a:spcBef>
                <a:spcPts val="600"/>
              </a:spcBef>
              <a:spcAft>
                <a:spcPts val="0"/>
              </a:spcAft>
              <a:buClr>
                <a:srgbClr val="FF7800"/>
              </a:buClr>
              <a:buSzPts val="1600"/>
              <a:buFont typeface="Calibri"/>
              <a:buAutoNum type="arabicPeriod"/>
            </a:pPr>
            <a:r>
              <a:rPr lang="fr-FR" b="1" dirty="0">
                <a:solidFill>
                  <a:srgbClr val="FF7800"/>
                </a:solidFill>
              </a:rPr>
              <a:t>Création d’un compte azure ;</a:t>
            </a:r>
            <a:endParaRPr dirty="0"/>
          </a:p>
        </p:txBody>
      </p:sp>
      <p:sp>
        <p:nvSpPr>
          <p:cNvPr id="1674" name="Google Shape;1674;p138"/>
          <p:cNvSpPr txBox="1">
            <a:spLocks noGrp="1"/>
          </p:cNvSpPr>
          <p:nvPr>
            <p:ph type="body" idx="4"/>
          </p:nvPr>
        </p:nvSpPr>
        <p:spPr>
          <a:xfrm>
            <a:off x="8480684" y="6132986"/>
            <a:ext cx="1689315"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None/>
            </a:pPr>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79" name="Google Shape;1679;p139"/>
          <p:cNvSpPr txBox="1">
            <a:spLocks noGrp="1"/>
          </p:cNvSpPr>
          <p:nvPr>
            <p:ph type="body" idx="1"/>
          </p:nvPr>
        </p:nvSpPr>
        <p:spPr>
          <a:xfrm>
            <a:off x="720000" y="1616658"/>
            <a:ext cx="10746576" cy="3197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ACA2"/>
              </a:buClr>
              <a:buSzPts val="1600"/>
              <a:buNone/>
            </a:pPr>
            <a:endParaRPr/>
          </a:p>
        </p:txBody>
      </p:sp>
      <p:sp>
        <p:nvSpPr>
          <p:cNvPr id="1681" name="Google Shape;1681;p139"/>
          <p:cNvSpPr txBox="1"/>
          <p:nvPr/>
        </p:nvSpPr>
        <p:spPr>
          <a:xfrm>
            <a:off x="2911536" y="6369687"/>
            <a:ext cx="4987993"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0D0D0"/>
              </a:buClr>
              <a:buSzPts val="900"/>
              <a:buFont typeface="Calibri"/>
              <a:buNone/>
            </a:pPr>
            <a:r>
              <a:rPr lang="fr-FR" sz="900" b="1" i="1" u="none" strike="noStrike" cap="none">
                <a:solidFill>
                  <a:srgbClr val="D0D0D0"/>
                </a:solidFill>
                <a:latin typeface="Calibri"/>
                <a:ea typeface="Calibri"/>
                <a:cs typeface="Calibri"/>
                <a:sym typeface="Calibri"/>
              </a:rPr>
              <a:t>Figure 17 : La chaîne DevOps</a:t>
            </a:r>
            <a:endParaRPr sz="900" b="1" i="1" u="none" strike="noStrike" cap="none">
              <a:solidFill>
                <a:srgbClr val="D0D0D0"/>
              </a:solidFill>
              <a:latin typeface="Calibri"/>
              <a:ea typeface="Calibri"/>
              <a:cs typeface="Calibri"/>
              <a:sym typeface="Calibri"/>
            </a:endParaRPr>
          </a:p>
        </p:txBody>
      </p:sp>
      <p:sp>
        <p:nvSpPr>
          <p:cNvPr id="1682" name="Google Shape;1682;p139"/>
          <p:cNvSpPr txBox="1">
            <a:spLocks noGrp="1"/>
          </p:cNvSpPr>
          <p:nvPr>
            <p:ph type="body" idx="3"/>
          </p:nvPr>
        </p:nvSpPr>
        <p:spPr>
          <a:xfrm>
            <a:off x="720000" y="1943056"/>
            <a:ext cx="10746576" cy="2430640"/>
          </a:xfrm>
          <a:prstGeom prst="rect">
            <a:avLst/>
          </a:prstGeom>
          <a:noFill/>
          <a:ln>
            <a:noFill/>
          </a:ln>
        </p:spPr>
        <p:txBody>
          <a:bodyPr spcFirstLastPara="1" wrap="square" lIns="91425" tIns="45700" rIns="91425" bIns="45700" anchor="t" anchorCtr="0">
            <a:noAutofit/>
          </a:bodyPr>
          <a:lstStyle/>
          <a:p>
            <a:pPr marL="0" lvl="0" indent="0" algn="just" rtl="0">
              <a:lnSpc>
                <a:spcPct val="133333"/>
              </a:lnSpc>
              <a:spcBef>
                <a:spcPts val="0"/>
              </a:spcBef>
              <a:spcAft>
                <a:spcPts val="0"/>
              </a:spcAft>
              <a:buClr>
                <a:srgbClr val="565656"/>
              </a:buClr>
              <a:buSzPts val="1200"/>
              <a:buFont typeface="Arial"/>
              <a:buNone/>
            </a:pPr>
            <a:endParaRPr/>
          </a:p>
        </p:txBody>
      </p:sp>
      <p:sp>
        <p:nvSpPr>
          <p:cNvPr id="2" name="Google Shape;1632;p133">
            <a:extLst>
              <a:ext uri="{FF2B5EF4-FFF2-40B4-BE49-F238E27FC236}">
                <a16:creationId xmlns:a16="http://schemas.microsoft.com/office/drawing/2014/main" id="{FD19D36C-4F88-4066-3157-201D6A3C36C8}"/>
              </a:ext>
            </a:extLst>
          </p:cNvPr>
          <p:cNvSpPr txBox="1">
            <a:spLocks noGrp="1"/>
          </p:cNvSpPr>
          <p:nvPr>
            <p:ph type="title"/>
          </p:nvPr>
        </p:nvSpPr>
        <p:spPr>
          <a:xfrm>
            <a:off x="180000" y="514351"/>
            <a:ext cx="5075172" cy="611284"/>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Création d’un compte azure </a:t>
            </a:r>
            <a:br>
              <a:rPr lang="fr-FR" dirty="0"/>
            </a:br>
            <a:endParaRPr lang="fr-F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p:cNvSpPr>
            <a:spLocks noGrp="1"/>
          </p:cNvSpPr>
          <p:nvPr>
            <p:ph type="body" sz="quarter" idx="10"/>
          </p:nvPr>
        </p:nvSpPr>
        <p:spPr>
          <a:xfrm>
            <a:off x="519920" y="1573083"/>
            <a:ext cx="11152160" cy="1165833"/>
          </a:xfrm>
        </p:spPr>
        <p:txBody>
          <a:bodyPr/>
          <a:lstStyle/>
          <a:p>
            <a:pPr algn="just"/>
            <a:r>
              <a:rPr lang="fr-MA" sz="1800" b="1" dirty="0">
                <a:solidFill>
                  <a:srgbClr val="007842"/>
                </a:solidFill>
              </a:rPr>
              <a:t>PaaS : Platform-as-a-Service</a:t>
            </a:r>
            <a:endParaRPr lang="fr-FR" sz="2000" b="1" dirty="0">
              <a:solidFill>
                <a:srgbClr val="007842"/>
              </a:solidFill>
            </a:endParaRPr>
          </a:p>
          <a:p>
            <a:pPr algn="just"/>
            <a:r>
              <a:rPr lang="fr-FR" sz="1600" dirty="0"/>
              <a:t>• Idéalement destiné aux développeurs et aux programmeurs, le PaaS fournit une plateforme simple et évolutive permettant aux utilisateurs d’exécuter et gérer leurs propres applications, sans avoir à créer ni entretenir l'infrastructure ou la plateforme généralement associée au processus.</a:t>
            </a:r>
          </a:p>
          <a:p>
            <a:pPr algn="just"/>
            <a:r>
              <a:rPr lang="fr-MA" sz="2000" dirty="0">
                <a:solidFill>
                  <a:srgbClr val="007842"/>
                </a:solidFill>
              </a:rPr>
              <a:t>Exemples</a:t>
            </a:r>
          </a:p>
          <a:p>
            <a:pPr algn="just"/>
            <a:endParaRPr lang="fr-FR" sz="2000" dirty="0"/>
          </a:p>
        </p:txBody>
      </p:sp>
      <p:sp>
        <p:nvSpPr>
          <p:cNvPr id="4" name="Titre 3"/>
          <p:cNvSpPr>
            <a:spLocks noGrp="1"/>
          </p:cNvSpPr>
          <p:nvPr>
            <p:ph type="title"/>
          </p:nvPr>
        </p:nvSpPr>
        <p:spPr/>
        <p:txBody>
          <a:bodyPr/>
          <a:lstStyle/>
          <a:p>
            <a:r>
              <a:rPr lang="fr-FR" dirty="0"/>
              <a:t>1. Définir le cloud </a:t>
            </a:r>
            <a:br>
              <a:rPr lang="fr-FR" dirty="0"/>
            </a:br>
            <a:r>
              <a:rPr lang="fr-FR" dirty="0"/>
              <a:t>Services du cloud (IAAS, PAAS, SAAS)</a:t>
            </a:r>
          </a:p>
        </p:txBody>
      </p:sp>
      <p:graphicFrame>
        <p:nvGraphicFramePr>
          <p:cNvPr id="5" name="Tableau 4"/>
          <p:cNvGraphicFramePr>
            <a:graphicFrameLocks noGrp="1"/>
          </p:cNvGraphicFramePr>
          <p:nvPr>
            <p:extLst>
              <p:ext uri="{D42A27DB-BD31-4B8C-83A1-F6EECF244321}">
                <p14:modId xmlns:p14="http://schemas.microsoft.com/office/powerpoint/2010/main" val="3314309435"/>
              </p:ext>
            </p:extLst>
          </p:nvPr>
        </p:nvGraphicFramePr>
        <p:xfrm>
          <a:off x="732008" y="3321310"/>
          <a:ext cx="10372995" cy="1726079"/>
        </p:xfrm>
        <a:graphic>
          <a:graphicData uri="http://schemas.openxmlformats.org/drawingml/2006/table">
            <a:tbl>
              <a:tblPr firstRow="1" bandRow="1">
                <a:tableStyleId>{93296810-A885-4BE3-A3E7-6D5BEEA58F35}</a:tableStyleId>
              </a:tblPr>
              <a:tblGrid>
                <a:gridCol w="2472063">
                  <a:extLst>
                    <a:ext uri="{9D8B030D-6E8A-4147-A177-3AD203B41FA5}">
                      <a16:colId xmlns:a16="http://schemas.microsoft.com/office/drawing/2014/main" val="20000"/>
                    </a:ext>
                  </a:extLst>
                </a:gridCol>
                <a:gridCol w="2472063">
                  <a:extLst>
                    <a:ext uri="{9D8B030D-6E8A-4147-A177-3AD203B41FA5}">
                      <a16:colId xmlns:a16="http://schemas.microsoft.com/office/drawing/2014/main" val="20001"/>
                    </a:ext>
                  </a:extLst>
                </a:gridCol>
                <a:gridCol w="2472063">
                  <a:extLst>
                    <a:ext uri="{9D8B030D-6E8A-4147-A177-3AD203B41FA5}">
                      <a16:colId xmlns:a16="http://schemas.microsoft.com/office/drawing/2014/main" val="20002"/>
                    </a:ext>
                  </a:extLst>
                </a:gridCol>
                <a:gridCol w="2956806">
                  <a:extLst>
                    <a:ext uri="{9D8B030D-6E8A-4147-A177-3AD203B41FA5}">
                      <a16:colId xmlns:a16="http://schemas.microsoft.com/office/drawing/2014/main" val="20003"/>
                    </a:ext>
                  </a:extLst>
                </a:gridCol>
              </a:tblGrid>
              <a:tr h="811679">
                <a:tc>
                  <a:txBody>
                    <a:bodyPr/>
                    <a:lstStyle/>
                    <a:p>
                      <a:r>
                        <a:rPr lang="fr-MA" dirty="0"/>
                        <a:t>Fournisseurs </a:t>
                      </a:r>
                      <a:endParaRPr lang="fr-FR" dirty="0"/>
                    </a:p>
                  </a:txBody>
                  <a:tcPr/>
                </a:tc>
                <a:tc>
                  <a:txBody>
                    <a:bodyPr/>
                    <a:lstStyle/>
                    <a:p>
                      <a:r>
                        <a:rPr lang="fr-MA" dirty="0"/>
                        <a:t>AWS</a:t>
                      </a:r>
                      <a:endParaRPr lang="fr-FR" dirty="0"/>
                    </a:p>
                  </a:txBody>
                  <a:tcPr/>
                </a:tc>
                <a:tc>
                  <a:txBody>
                    <a:bodyPr/>
                    <a:lstStyle/>
                    <a:p>
                      <a:r>
                        <a:rPr lang="fr-MA" dirty="0"/>
                        <a:t>Google Cloud</a:t>
                      </a:r>
                      <a:endParaRPr lang="fr-FR" dirty="0"/>
                    </a:p>
                  </a:txBody>
                  <a:tcPr/>
                </a:tc>
                <a:tc>
                  <a:txBody>
                    <a:bodyPr/>
                    <a:lstStyle/>
                    <a:p>
                      <a:r>
                        <a:rPr lang="fr-MA" dirty="0"/>
                        <a:t>Azure</a:t>
                      </a:r>
                      <a:endParaRPr lang="fr-FR" dirty="0"/>
                    </a:p>
                  </a:txBody>
                  <a:tcPr/>
                </a:tc>
                <a:extLst>
                  <a:ext uri="{0D108BD9-81ED-4DB2-BD59-A6C34878D82A}">
                    <a16:rowId xmlns:a16="http://schemas.microsoft.com/office/drawing/2014/main" val="10000"/>
                  </a:ext>
                </a:extLst>
              </a:tr>
              <a:tr h="370840">
                <a:tc>
                  <a:txBody>
                    <a:bodyPr/>
                    <a:lstStyle/>
                    <a:p>
                      <a:r>
                        <a:rPr lang="fr-FR" sz="1800" b="1" i="0" u="none" strike="noStrike" kern="1200" baseline="0" dirty="0" err="1">
                          <a:solidFill>
                            <a:schemeClr val="dk1"/>
                          </a:solidFill>
                          <a:latin typeface="+mn-lt"/>
                          <a:ea typeface="+mn-ea"/>
                          <a:cs typeface="+mn-cs"/>
                        </a:rPr>
                        <a:t>PaaS</a:t>
                      </a:r>
                      <a:r>
                        <a:rPr lang="fr-FR" sz="1800" b="1" i="0" u="none" strike="noStrike" kern="1200" baseline="0" dirty="0">
                          <a:solidFill>
                            <a:schemeClr val="dk1"/>
                          </a:solidFill>
                          <a:latin typeface="+mn-lt"/>
                          <a:ea typeface="+mn-ea"/>
                          <a:cs typeface="+mn-cs"/>
                        </a:rPr>
                        <a:t> services</a:t>
                      </a:r>
                      <a:r>
                        <a:rPr lang="fr-FR" sz="1800" b="0" i="0" u="none" strike="noStrike" kern="1200" baseline="0" dirty="0">
                          <a:solidFill>
                            <a:schemeClr val="dk1"/>
                          </a:solidFill>
                          <a:latin typeface="+mn-lt"/>
                          <a:ea typeface="+mn-ea"/>
                          <a:cs typeface="+mn-cs"/>
                        </a:rPr>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kern="1200" baseline="0" dirty="0">
                          <a:solidFill>
                            <a:schemeClr val="dk1"/>
                          </a:solidFill>
                          <a:latin typeface="+mn-lt"/>
                          <a:ea typeface="+mn-ea"/>
                          <a:cs typeface="+mn-cs"/>
                        </a:rPr>
                        <a:t>AWS </a:t>
                      </a:r>
                      <a:r>
                        <a:rPr lang="fr-FR" sz="1800" b="0" i="0" u="none" strike="noStrike" kern="1200" baseline="0" dirty="0" err="1">
                          <a:solidFill>
                            <a:schemeClr val="dk1"/>
                          </a:solidFill>
                          <a:latin typeface="+mn-lt"/>
                          <a:ea typeface="+mn-ea"/>
                          <a:cs typeface="+mn-cs"/>
                        </a:rPr>
                        <a:t>Elastic</a:t>
                      </a:r>
                      <a:r>
                        <a:rPr lang="fr-FR" sz="1800" b="0" i="0" u="none" strike="noStrike" kern="1200" baseline="0" dirty="0">
                          <a:solidFill>
                            <a:schemeClr val="dk1"/>
                          </a:solidFill>
                          <a:latin typeface="+mn-lt"/>
                          <a:ea typeface="+mn-ea"/>
                          <a:cs typeface="+mn-cs"/>
                        </a:rPr>
                        <a:t> </a:t>
                      </a:r>
                      <a:r>
                        <a:rPr lang="fr-FR" sz="1800" b="0" i="0" u="none" strike="noStrike" kern="1200" baseline="0" dirty="0" err="1">
                          <a:solidFill>
                            <a:schemeClr val="dk1"/>
                          </a:solidFill>
                          <a:latin typeface="+mn-lt"/>
                          <a:ea typeface="+mn-ea"/>
                          <a:cs typeface="+mn-cs"/>
                        </a:rPr>
                        <a:t>Beanstalk</a:t>
                      </a:r>
                      <a:r>
                        <a:rPr lang="fr-FR" sz="1800" b="0" i="0" u="none" strike="noStrike" kern="1200" baseline="0" dirty="0">
                          <a:solidFill>
                            <a:schemeClr val="dk1"/>
                          </a:solidFill>
                          <a:latin typeface="+mn-lt"/>
                          <a:ea typeface="+mn-ea"/>
                          <a:cs typeface="+mn-cs"/>
                        </a:rPr>
                        <a:t>	</a:t>
                      </a:r>
                      <a:r>
                        <a:rPr lang="fr-FR" sz="1800" u="none" strike="noStrike" kern="1200" baseline="0" dirty="0"/>
                        <a:t>	</a:t>
                      </a:r>
                    </a:p>
                    <a:p>
                      <a:endParaRPr lang="fr-F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kern="1200" baseline="0" dirty="0">
                          <a:solidFill>
                            <a:schemeClr val="dk1"/>
                          </a:solidFill>
                          <a:latin typeface="+mn-lt"/>
                          <a:ea typeface="+mn-ea"/>
                          <a:cs typeface="+mn-cs"/>
                        </a:rPr>
                        <a:t>Google App Engine	</a:t>
                      </a:r>
                    </a:p>
                    <a:p>
                      <a:pPr marL="0" marR="0" indent="0" algn="l" defTabSz="914400" rtl="0" eaLnBrk="1" fontAlgn="auto" latinLnBrk="0" hangingPunct="1">
                        <a:lnSpc>
                          <a:spcPct val="100000"/>
                        </a:lnSpc>
                        <a:spcBef>
                          <a:spcPts val="0"/>
                        </a:spcBef>
                        <a:spcAft>
                          <a:spcPts val="0"/>
                        </a:spcAft>
                        <a:buClrTx/>
                        <a:buSzTx/>
                        <a:buFontTx/>
                        <a:buNone/>
                        <a:tabLst/>
                        <a:defRPr/>
                      </a:pPr>
                      <a:r>
                        <a:rPr lang="fr-FR" sz="1800" u="none" strike="noStrike" kern="1200" baseline="0" dirty="0"/>
                        <a:t>	</a:t>
                      </a:r>
                    </a:p>
                    <a:p>
                      <a:endParaRPr lang="fr-FR" dirty="0"/>
                    </a:p>
                  </a:txBody>
                  <a:tcPr/>
                </a:tc>
                <a:tc>
                  <a:txBody>
                    <a:bodyPr/>
                    <a:lstStyle/>
                    <a:p>
                      <a:r>
                        <a:rPr lang="fr-FR" sz="1800" b="0" i="0" u="none" strike="noStrike" kern="1200" baseline="0" dirty="0">
                          <a:solidFill>
                            <a:schemeClr val="dk1"/>
                          </a:solidFill>
                          <a:latin typeface="+mn-lt"/>
                          <a:ea typeface="+mn-ea"/>
                          <a:cs typeface="+mn-cs"/>
                        </a:rPr>
                        <a:t>Azure App Service</a:t>
                      </a:r>
                    </a:p>
                    <a:p>
                      <a:r>
                        <a:rPr lang="fr-FR" sz="1800" b="0" i="0" u="none" strike="noStrike" kern="1200" baseline="0" dirty="0">
                          <a:solidFill>
                            <a:schemeClr val="dk1"/>
                          </a:solidFill>
                          <a:latin typeface="+mn-lt"/>
                          <a:ea typeface="+mn-ea"/>
                          <a:cs typeface="+mn-cs"/>
                        </a:rPr>
                        <a:t>Azure </a:t>
                      </a:r>
                      <a:r>
                        <a:rPr lang="fr-FR" sz="1800" b="0" i="0" u="none" strike="noStrike" kern="1200" baseline="0" dirty="0" err="1">
                          <a:solidFill>
                            <a:schemeClr val="dk1"/>
                          </a:solidFill>
                          <a:latin typeface="+mn-lt"/>
                          <a:ea typeface="+mn-ea"/>
                          <a:cs typeface="+mn-cs"/>
                        </a:rPr>
                        <a:t>function</a:t>
                      </a:r>
                      <a:r>
                        <a:rPr lang="fr-FR" sz="1800" b="0" i="0" u="none" strike="noStrike" kern="1200" baseline="0" dirty="0">
                          <a:solidFill>
                            <a:schemeClr val="dk1"/>
                          </a:solidFill>
                          <a:latin typeface="+mn-lt"/>
                          <a:ea typeface="+mn-ea"/>
                          <a:cs typeface="+mn-cs"/>
                        </a:rPr>
                        <a:t> App 	</a:t>
                      </a:r>
                      <a:r>
                        <a:rPr lang="fr-FR" sz="1800" u="none" strike="noStrike" kern="1200" baseline="0" dirty="0"/>
                        <a:t>	</a:t>
                      </a:r>
                    </a:p>
                  </a:txBody>
                  <a:tcPr/>
                </a:tc>
                <a:extLst>
                  <a:ext uri="{0D108BD9-81ED-4DB2-BD59-A6C34878D82A}">
                    <a16:rowId xmlns:a16="http://schemas.microsoft.com/office/drawing/2014/main" val="10001"/>
                  </a:ext>
                </a:extLst>
              </a:tr>
            </a:tbl>
          </a:graphicData>
        </a:graphic>
      </p:graphicFrame>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959" y="3490124"/>
            <a:ext cx="887221" cy="46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014" y="3474216"/>
            <a:ext cx="850853" cy="44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0005" y="3490124"/>
            <a:ext cx="832484" cy="47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46323" y="5417800"/>
            <a:ext cx="10668000" cy="646331"/>
          </a:xfrm>
          <a:prstGeom prst="rect">
            <a:avLst/>
          </a:prstGeom>
        </p:spPr>
        <p:txBody>
          <a:bodyPr wrap="square">
            <a:spAutoFit/>
          </a:bodyPr>
          <a:lstStyle/>
          <a:p>
            <a:r>
              <a:rPr lang="fr-FR" i="1" dirty="0">
                <a:solidFill>
                  <a:srgbClr val="FF0000"/>
                </a:solidFill>
              </a:rPr>
              <a:t>Un service de gestion base de données géré par le fournisseur et accessible via le Cloud est considéré comme du </a:t>
            </a:r>
            <a:r>
              <a:rPr lang="fr-FR" i="1" dirty="0" err="1">
                <a:solidFill>
                  <a:srgbClr val="FF0000"/>
                </a:solidFill>
              </a:rPr>
              <a:t>PaaS</a:t>
            </a:r>
            <a:r>
              <a:rPr lang="fr-FR" i="1" dirty="0">
                <a:solidFill>
                  <a:srgbClr val="FF0000"/>
                </a:solidFill>
              </a:rPr>
              <a:t>. Exemple : Azure SQL DB, Azure Cosmos DB …</a:t>
            </a:r>
          </a:p>
        </p:txBody>
      </p:sp>
    </p:spTree>
    <p:extLst>
      <p:ext uri="{BB962C8B-B14F-4D97-AF65-F5344CB8AC3E}">
        <p14:creationId xmlns:p14="http://schemas.microsoft.com/office/powerpoint/2010/main" val="217850906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sp>
        <p:nvSpPr>
          <p:cNvPr id="1687" name="Google Shape;1687;p140"/>
          <p:cNvSpPr txBox="1">
            <a:spLocks noGrp="1"/>
          </p:cNvSpPr>
          <p:nvPr>
            <p:ph type="body" id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7842"/>
              </a:buClr>
              <a:buSzPts val="2800"/>
              <a:buNone/>
            </a:pPr>
            <a:r>
              <a:rPr lang="fr-FR"/>
              <a:t>CHAPITRE 2</a:t>
            </a:r>
            <a:endParaRPr/>
          </a:p>
        </p:txBody>
      </p:sp>
      <p:sp>
        <p:nvSpPr>
          <p:cNvPr id="1688" name="Google Shape;1688;p140"/>
          <p:cNvSpPr txBox="1">
            <a:spLocks noGrp="1"/>
          </p:cNvSpPr>
          <p:nvPr>
            <p:ph type="body" idx="2"/>
          </p:nvPr>
        </p:nvSpPr>
        <p:spPr>
          <a:xfrm>
            <a:off x="6299999" y="1089893"/>
            <a:ext cx="5807537" cy="68382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842"/>
              </a:buClr>
              <a:buSzPts val="2400"/>
              <a:buNone/>
            </a:pPr>
            <a:r>
              <a:rPr lang="fr-FR"/>
              <a:t>Déployer en Azure App service</a:t>
            </a:r>
            <a:endParaRPr/>
          </a:p>
        </p:txBody>
      </p:sp>
      <p:sp>
        <p:nvSpPr>
          <p:cNvPr id="1689" name="Google Shape;1689;p140"/>
          <p:cNvSpPr txBox="1">
            <a:spLocks noGrp="1"/>
          </p:cNvSpPr>
          <p:nvPr>
            <p:ph type="body" idx="4"/>
          </p:nvPr>
        </p:nvSpPr>
        <p:spPr>
          <a:xfrm>
            <a:off x="8480684" y="6132986"/>
            <a:ext cx="1689315"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None/>
            </a:pPr>
            <a:endParaRPr/>
          </a:p>
        </p:txBody>
      </p:sp>
      <p:sp>
        <p:nvSpPr>
          <p:cNvPr id="1690" name="Google Shape;1690;p140"/>
          <p:cNvSpPr txBox="1">
            <a:spLocks noGrp="1"/>
          </p:cNvSpPr>
          <p:nvPr>
            <p:ph type="body" idx="3"/>
          </p:nvPr>
        </p:nvSpPr>
        <p:spPr>
          <a:xfrm>
            <a:off x="6300000" y="2919466"/>
            <a:ext cx="5469043" cy="1569660"/>
          </a:xfrm>
          <a:prstGeom prst="rect">
            <a:avLst/>
          </a:prstGeom>
          <a:noFill/>
          <a:ln>
            <a:noFill/>
          </a:ln>
        </p:spPr>
        <p:txBody>
          <a:bodyPr spcFirstLastPara="1" wrap="square" lIns="91425" tIns="45700" rIns="91425" bIns="45700" anchor="ctr" anchorCtr="0">
            <a:spAutoFit/>
          </a:bodyPr>
          <a:lstStyle/>
          <a:p>
            <a:pPr marL="342900" lvl="0" indent="-342900" algn="l" rtl="0">
              <a:lnSpc>
                <a:spcPct val="100000"/>
              </a:lnSpc>
              <a:spcBef>
                <a:spcPts val="0"/>
              </a:spcBef>
              <a:spcAft>
                <a:spcPts val="0"/>
              </a:spcAft>
              <a:buClr>
                <a:schemeClr val="dk1"/>
              </a:buClr>
              <a:buSzPts val="1600"/>
              <a:buChar char="•"/>
            </a:pPr>
            <a:r>
              <a:rPr lang="fr-FR" b="0" i="0" u="none" strike="noStrike" cap="none">
                <a:solidFill>
                  <a:schemeClr val="dk1"/>
                </a:solidFill>
              </a:rPr>
              <a:t>Création et envoi (push) d’une image Docker sur Docker Hub ;</a:t>
            </a:r>
            <a:endParaRPr/>
          </a:p>
          <a:p>
            <a:pPr marL="342900" lvl="0" indent="-342900" algn="l" rtl="0">
              <a:lnSpc>
                <a:spcPct val="100000"/>
              </a:lnSpc>
              <a:spcBef>
                <a:spcPts val="0"/>
              </a:spcBef>
              <a:spcAft>
                <a:spcPts val="0"/>
              </a:spcAft>
              <a:buClr>
                <a:schemeClr val="dk1"/>
              </a:buClr>
              <a:buSzPts val="1600"/>
              <a:buChar char="•"/>
            </a:pPr>
            <a:r>
              <a:rPr lang="fr-FR" b="0" i="0" u="none" strike="noStrike" cap="none">
                <a:solidFill>
                  <a:schemeClr val="dk1"/>
                </a:solidFill>
              </a:rPr>
              <a:t>Définition de « Azure App Service » ;</a:t>
            </a:r>
            <a:endParaRPr/>
          </a:p>
          <a:p>
            <a:pPr marL="342900" lvl="0" indent="-342900" algn="l" rtl="0">
              <a:lnSpc>
                <a:spcPct val="100000"/>
              </a:lnSpc>
              <a:spcBef>
                <a:spcPts val="0"/>
              </a:spcBef>
              <a:spcAft>
                <a:spcPts val="0"/>
              </a:spcAft>
              <a:buClr>
                <a:schemeClr val="dk1"/>
              </a:buClr>
              <a:buSzPts val="1600"/>
              <a:buChar char="•"/>
            </a:pPr>
            <a:r>
              <a:rPr lang="fr-FR" b="0" i="0" u="none" strike="noStrike" cap="none">
                <a:solidFill>
                  <a:schemeClr val="dk1"/>
                </a:solidFill>
              </a:rPr>
              <a:t>Déployer une application multi-conteneur en Azure App service</a:t>
            </a:r>
            <a:endParaRPr/>
          </a:p>
          <a:p>
            <a:pPr marL="0" marR="0" lvl="0" indent="0" algn="l" rtl="0">
              <a:lnSpc>
                <a:spcPct val="100000"/>
              </a:lnSpc>
              <a:spcBef>
                <a:spcPts val="0"/>
              </a:spcBef>
              <a:spcAft>
                <a:spcPts val="0"/>
              </a:spcAft>
              <a:buClr>
                <a:srgbClr val="565656"/>
              </a:buClr>
              <a:buSzPts val="1600"/>
              <a:buFont typeface="Calibri"/>
              <a:buNone/>
            </a:pPr>
            <a:endParaRPr b="0" i="0" u="none" strike="noStrike" cap="none">
              <a:solidFill>
                <a:schemeClr val="dk1"/>
              </a:solidFill>
              <a:latin typeface="Arial"/>
              <a:ea typeface="Arial"/>
              <a:cs typeface="Arial"/>
              <a:sym typeface="Arial"/>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141"/>
          <p:cNvSpPr txBox="1">
            <a:spLocks noGrp="1"/>
          </p:cNvSpPr>
          <p:nvPr>
            <p:ph type="body" id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7842"/>
              </a:buClr>
              <a:buSzPts val="2800"/>
              <a:buNone/>
            </a:pPr>
            <a:r>
              <a:rPr lang="fr-FR"/>
              <a:t>CHAPITRE 2</a:t>
            </a:r>
            <a:endParaRPr/>
          </a:p>
        </p:txBody>
      </p:sp>
      <p:sp>
        <p:nvSpPr>
          <p:cNvPr id="1696" name="Google Shape;1696;p141"/>
          <p:cNvSpPr txBox="1">
            <a:spLocks noGrp="1"/>
          </p:cNvSpPr>
          <p:nvPr>
            <p:ph type="body" idx="2"/>
          </p:nvPr>
        </p:nvSpPr>
        <p:spPr>
          <a:xfrm>
            <a:off x="6299999" y="1089893"/>
            <a:ext cx="5807537" cy="68382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842"/>
              </a:buClr>
              <a:buSzPts val="2400"/>
              <a:buNone/>
            </a:pPr>
            <a:r>
              <a:rPr lang="fr-FR"/>
              <a:t>Déployer en Azure App service</a:t>
            </a:r>
            <a:endParaRPr/>
          </a:p>
        </p:txBody>
      </p:sp>
      <p:sp>
        <p:nvSpPr>
          <p:cNvPr id="1697" name="Google Shape;1697;p141"/>
          <p:cNvSpPr txBox="1">
            <a:spLocks noGrp="1"/>
          </p:cNvSpPr>
          <p:nvPr>
            <p:ph type="body" idx="4"/>
          </p:nvPr>
        </p:nvSpPr>
        <p:spPr>
          <a:xfrm>
            <a:off x="8480684" y="6132986"/>
            <a:ext cx="1689315"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None/>
            </a:pPr>
            <a:endParaRPr/>
          </a:p>
        </p:txBody>
      </p:sp>
      <p:sp>
        <p:nvSpPr>
          <p:cNvPr id="1698" name="Google Shape;1698;p141"/>
          <p:cNvSpPr txBox="1">
            <a:spLocks noGrp="1"/>
          </p:cNvSpPr>
          <p:nvPr>
            <p:ph type="body" idx="3"/>
          </p:nvPr>
        </p:nvSpPr>
        <p:spPr>
          <a:xfrm>
            <a:off x="6300000" y="2919466"/>
            <a:ext cx="5469043" cy="1569660"/>
          </a:xfrm>
          <a:prstGeom prst="rect">
            <a:avLst/>
          </a:prstGeom>
          <a:noFill/>
          <a:ln>
            <a:noFill/>
          </a:ln>
        </p:spPr>
        <p:txBody>
          <a:bodyPr spcFirstLastPara="1" wrap="square" lIns="91425" tIns="45700" rIns="91425" bIns="45700" anchor="ctr" anchorCtr="0">
            <a:spAutoFit/>
          </a:bodyPr>
          <a:lstStyle/>
          <a:p>
            <a:pPr marL="342900" lvl="0" indent="-342900" algn="l" rtl="0">
              <a:lnSpc>
                <a:spcPct val="100000"/>
              </a:lnSpc>
              <a:spcBef>
                <a:spcPts val="0"/>
              </a:spcBef>
              <a:spcAft>
                <a:spcPts val="0"/>
              </a:spcAft>
              <a:buClr>
                <a:srgbClr val="FF7800"/>
              </a:buClr>
              <a:buSzPts val="1600"/>
              <a:buFont typeface="Calibri"/>
              <a:buAutoNum type="arabicPeriod"/>
            </a:pPr>
            <a:r>
              <a:rPr lang="fr-FR" b="1" i="0" u="none" strike="noStrike" cap="none" dirty="0">
                <a:solidFill>
                  <a:srgbClr val="FF7800"/>
                </a:solidFill>
              </a:rPr>
              <a:t>Création et envoi (push) d’une image Docker sur Docker Hub ;</a:t>
            </a:r>
            <a:endParaRPr dirty="0"/>
          </a:p>
          <a:p>
            <a:pPr marL="342900" lvl="0" indent="-342900" algn="l" rtl="0">
              <a:lnSpc>
                <a:spcPct val="100000"/>
              </a:lnSpc>
              <a:spcBef>
                <a:spcPts val="0"/>
              </a:spcBef>
              <a:spcAft>
                <a:spcPts val="0"/>
              </a:spcAft>
              <a:buClr>
                <a:srgbClr val="7F7F7F"/>
              </a:buClr>
              <a:buSzPts val="1600"/>
              <a:buFont typeface="Calibri"/>
              <a:buAutoNum type="arabicPeriod"/>
            </a:pPr>
            <a:r>
              <a:rPr lang="fr-FR" b="1" i="0" u="none" strike="noStrike" cap="none" dirty="0">
                <a:solidFill>
                  <a:srgbClr val="7F7F7F"/>
                </a:solidFill>
              </a:rPr>
              <a:t>Définition de « Azure App Service » ;</a:t>
            </a:r>
            <a:endParaRPr dirty="0"/>
          </a:p>
          <a:p>
            <a:pPr marL="342900" lvl="0" indent="-342900" algn="l" rtl="0">
              <a:lnSpc>
                <a:spcPct val="100000"/>
              </a:lnSpc>
              <a:spcBef>
                <a:spcPts val="0"/>
              </a:spcBef>
              <a:spcAft>
                <a:spcPts val="0"/>
              </a:spcAft>
              <a:buClr>
                <a:srgbClr val="7F7F7F"/>
              </a:buClr>
              <a:buSzPts val="1600"/>
              <a:buFont typeface="Calibri"/>
              <a:buAutoNum type="arabicPeriod"/>
            </a:pPr>
            <a:r>
              <a:rPr lang="fr-FR" b="1" i="0" u="none" strike="noStrike" cap="none" dirty="0">
                <a:solidFill>
                  <a:srgbClr val="7F7F7F"/>
                </a:solidFill>
              </a:rPr>
              <a:t>Déployer une application multi-conteneur en Azure App service</a:t>
            </a:r>
            <a:endParaRPr dirty="0"/>
          </a:p>
          <a:p>
            <a:pPr marL="0" marR="0" lvl="0" indent="0" algn="l" rtl="0">
              <a:lnSpc>
                <a:spcPct val="100000"/>
              </a:lnSpc>
              <a:spcBef>
                <a:spcPts val="0"/>
              </a:spcBef>
              <a:spcAft>
                <a:spcPts val="0"/>
              </a:spcAft>
              <a:buClr>
                <a:srgbClr val="565656"/>
              </a:buClr>
              <a:buSzPts val="1600"/>
              <a:buFont typeface="Calibri"/>
              <a:buNone/>
            </a:pPr>
            <a:endParaRPr b="0" i="0" u="none" strike="noStrike" cap="none" dirty="0">
              <a:solidFill>
                <a:schemeClr val="dk1"/>
              </a:solidFill>
              <a:latin typeface="Arial"/>
              <a:ea typeface="Arial"/>
              <a:cs typeface="Arial"/>
              <a:sym typeface="Arial"/>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2" name="Google Shape;1632;p133">
            <a:extLst>
              <a:ext uri="{FF2B5EF4-FFF2-40B4-BE49-F238E27FC236}">
                <a16:creationId xmlns:a16="http://schemas.microsoft.com/office/drawing/2014/main" id="{E2A6F4CE-FD32-1A94-F589-60AC16D0891E}"/>
              </a:ext>
            </a:extLst>
          </p:cNvPr>
          <p:cNvSpPr txBox="1">
            <a:spLocks noGrp="1"/>
          </p:cNvSpPr>
          <p:nvPr>
            <p:ph type="title"/>
          </p:nvPr>
        </p:nvSpPr>
        <p:spPr>
          <a:xfrm>
            <a:off x="180000" y="5143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Création et envoi (push) d’une image Docker sur Docker Hub </a:t>
            </a:r>
            <a:br>
              <a:rPr lang="fr-FR" dirty="0"/>
            </a:br>
            <a:endParaRPr lang="fr-FR" dirty="0"/>
          </a:p>
        </p:txBody>
      </p:sp>
      <p:sp>
        <p:nvSpPr>
          <p:cNvPr id="4" name="Espace réservé du texte 3">
            <a:extLst>
              <a:ext uri="{FF2B5EF4-FFF2-40B4-BE49-F238E27FC236}">
                <a16:creationId xmlns:a16="http://schemas.microsoft.com/office/drawing/2014/main" id="{D5AA7C42-A5E4-1B81-60F3-41E161A02480}"/>
              </a:ext>
            </a:extLst>
          </p:cNvPr>
          <p:cNvSpPr>
            <a:spLocks noGrp="1"/>
          </p:cNvSpPr>
          <p:nvPr>
            <p:ph type="body" idx="1"/>
          </p:nvPr>
        </p:nvSpPr>
        <p:spPr>
          <a:xfrm>
            <a:off x="722712" y="1530417"/>
            <a:ext cx="10746576" cy="3587709"/>
          </a:xfrm>
        </p:spPr>
        <p:txBody>
          <a:bodyPr/>
          <a:lstStyle/>
          <a:p>
            <a:pPr marL="0" lvl="0" indent="0" algn="just" rtl="0">
              <a:lnSpc>
                <a:spcPct val="133333"/>
              </a:lnSpc>
              <a:spcBef>
                <a:spcPts val="0"/>
              </a:spcBef>
              <a:spcAft>
                <a:spcPts val="0"/>
              </a:spcAft>
              <a:buClr>
                <a:srgbClr val="565656"/>
              </a:buClr>
              <a:buSzPts val="1200"/>
              <a:buFont typeface="Arial"/>
              <a:buNone/>
            </a:pPr>
            <a:r>
              <a:rPr lang="fr-FR" i="1" u="sng" dirty="0"/>
              <a:t>Exemple de création d’un repository sur Docker Hub : </a:t>
            </a:r>
            <a:r>
              <a:rPr lang="fr-FR" dirty="0">
                <a:solidFill>
                  <a:srgbClr val="0563C1"/>
                </a:solidFill>
                <a:hlinkClick r:id="rId3">
                  <a:extLst>
                    <a:ext uri="{A12FA001-AC4F-418D-AE19-62706E023703}">
                      <ahyp:hlinkClr xmlns:ahyp="http://schemas.microsoft.com/office/drawing/2018/hyperlinkcolor" val="tx"/>
                    </a:ext>
                  </a:extLst>
                </a:hlinkClick>
              </a:rPr>
              <a:t>https://hub.docker.com/</a:t>
            </a:r>
            <a:endParaRPr lang="fr-FR" dirty="0"/>
          </a:p>
          <a:p>
            <a:pPr marL="285750" indent="-285750">
              <a:spcBef>
                <a:spcPts val="0"/>
              </a:spcBef>
              <a:buFont typeface="Arial" panose="020B0604020202020204" pitchFamily="34" charset="0"/>
              <a:buChar char="•"/>
            </a:pPr>
            <a:r>
              <a:rPr lang="fr-FR" sz="1600" b="0" i="0" u="none" strike="noStrike" cap="none" dirty="0">
                <a:solidFill>
                  <a:schemeClr val="dk1"/>
                </a:solidFill>
                <a:latin typeface="+mj-lt"/>
                <a:ea typeface="Calibri"/>
                <a:cs typeface="Calibri"/>
                <a:sym typeface="Calibri"/>
              </a:rPr>
              <a:t>Docker Hub est un registre public où on peut </a:t>
            </a:r>
            <a:r>
              <a:rPr lang="fr-FR" b="0" i="0" dirty="0">
                <a:solidFill>
                  <a:srgbClr val="333333"/>
                </a:solidFill>
                <a:effectLst/>
                <a:latin typeface="+mj-lt"/>
              </a:rPr>
              <a:t>partager nos images Docker afin que d'autres puissent créer des conteneurs Docker à partir de </a:t>
            </a:r>
            <a:r>
              <a:rPr lang="fr-FR" b="0" dirty="0">
                <a:solidFill>
                  <a:srgbClr val="333333"/>
                </a:solidFill>
                <a:latin typeface="+mj-lt"/>
              </a:rPr>
              <a:t>nos</a:t>
            </a:r>
            <a:r>
              <a:rPr lang="fr-FR" b="0" i="0" dirty="0">
                <a:solidFill>
                  <a:srgbClr val="333333"/>
                </a:solidFill>
                <a:effectLst/>
                <a:latin typeface="+mj-lt"/>
              </a:rPr>
              <a:t> images.</a:t>
            </a:r>
          </a:p>
          <a:p>
            <a:pPr marL="285750" indent="-285750">
              <a:spcBef>
                <a:spcPts val="0"/>
              </a:spcBef>
              <a:buFont typeface="Arial" panose="020B0604020202020204" pitchFamily="34" charset="0"/>
              <a:buChar char="•"/>
            </a:pPr>
            <a:r>
              <a:rPr lang="fr-FR" b="0" i="0" dirty="0">
                <a:solidFill>
                  <a:srgbClr val="333333"/>
                </a:solidFill>
                <a:effectLst/>
                <a:latin typeface="+mj-lt"/>
              </a:rPr>
              <a:t>Docker Hub permet, ainsi, d’enregistrer nos images en vue de les déployer dans un service Cloud comme Azure App Service.</a:t>
            </a:r>
          </a:p>
          <a:p>
            <a:pPr marL="0" indent="0">
              <a:spcBef>
                <a:spcPts val="0"/>
              </a:spcBef>
            </a:pPr>
            <a:r>
              <a:rPr lang="fr-FR" b="0" dirty="0">
                <a:solidFill>
                  <a:srgbClr val="333333"/>
                </a:solidFill>
                <a:latin typeface="+mj-lt"/>
              </a:rPr>
              <a:t>(On peut choisir comme alternatif de docker hub le registre </a:t>
            </a:r>
            <a:r>
              <a:rPr lang="fr-FR" i="1" dirty="0">
                <a:solidFill>
                  <a:srgbClr val="333333"/>
                </a:solidFill>
                <a:latin typeface="+mj-lt"/>
              </a:rPr>
              <a:t>Azure Container </a:t>
            </a:r>
            <a:r>
              <a:rPr lang="fr-FR" i="1" dirty="0" err="1">
                <a:solidFill>
                  <a:srgbClr val="333333"/>
                </a:solidFill>
                <a:latin typeface="+mj-lt"/>
              </a:rPr>
              <a:t>Registrey</a:t>
            </a:r>
            <a:r>
              <a:rPr lang="fr-FR" i="1" dirty="0">
                <a:solidFill>
                  <a:srgbClr val="333333"/>
                </a:solidFill>
                <a:latin typeface="+mj-lt"/>
              </a:rPr>
              <a:t>)</a:t>
            </a:r>
          </a:p>
          <a:p>
            <a:pPr marL="0" indent="0">
              <a:spcBef>
                <a:spcPts val="0"/>
              </a:spcBef>
            </a:pPr>
            <a:endParaRPr lang="fr-FR" b="0" i="1" dirty="0">
              <a:solidFill>
                <a:srgbClr val="333333"/>
              </a:solidFill>
              <a:latin typeface="+mj-lt"/>
            </a:endParaRPr>
          </a:p>
          <a:p>
            <a:pPr marL="342900" indent="-342900">
              <a:spcBef>
                <a:spcPts val="0"/>
              </a:spcBef>
              <a:buAutoNum type="arabicPeriod"/>
            </a:pPr>
            <a:endParaRPr lang="fr-FR" b="0" i="0" dirty="0">
              <a:solidFill>
                <a:srgbClr val="333333"/>
              </a:solidFill>
              <a:effectLst/>
              <a:latin typeface="+mj-lt"/>
            </a:endParaRPr>
          </a:p>
        </p:txBody>
      </p:sp>
      <p:pic>
        <p:nvPicPr>
          <p:cNvPr id="2050" name="Picture 2" descr="Overview of Docker Hub and its operations | PowerShell Core for Linux  Administrators Cookbook">
            <a:extLst>
              <a:ext uri="{FF2B5EF4-FFF2-40B4-BE49-F238E27FC236}">
                <a16:creationId xmlns:a16="http://schemas.microsoft.com/office/drawing/2014/main" id="{99DF1F39-445E-C0D0-8E0C-66450B1D7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9394" y="3155965"/>
            <a:ext cx="3210560" cy="3187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85625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2" name="Google Shape;1632;p133">
            <a:extLst>
              <a:ext uri="{FF2B5EF4-FFF2-40B4-BE49-F238E27FC236}">
                <a16:creationId xmlns:a16="http://schemas.microsoft.com/office/drawing/2014/main" id="{E2A6F4CE-FD32-1A94-F589-60AC16D0891E}"/>
              </a:ext>
            </a:extLst>
          </p:cNvPr>
          <p:cNvSpPr txBox="1">
            <a:spLocks noGrp="1"/>
          </p:cNvSpPr>
          <p:nvPr>
            <p:ph type="title"/>
          </p:nvPr>
        </p:nvSpPr>
        <p:spPr>
          <a:xfrm>
            <a:off x="180000" y="5143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Création et envoi (push) d’une image Docker sur Docker Hub </a:t>
            </a:r>
            <a:br>
              <a:rPr lang="fr-FR" dirty="0"/>
            </a:br>
            <a:endParaRPr lang="fr-FR" dirty="0"/>
          </a:p>
        </p:txBody>
      </p:sp>
      <p:sp>
        <p:nvSpPr>
          <p:cNvPr id="4" name="Espace réservé du texte 3">
            <a:extLst>
              <a:ext uri="{FF2B5EF4-FFF2-40B4-BE49-F238E27FC236}">
                <a16:creationId xmlns:a16="http://schemas.microsoft.com/office/drawing/2014/main" id="{D5AA7C42-A5E4-1B81-60F3-41E161A02480}"/>
              </a:ext>
            </a:extLst>
          </p:cNvPr>
          <p:cNvSpPr>
            <a:spLocks noGrp="1"/>
          </p:cNvSpPr>
          <p:nvPr>
            <p:ph type="body" idx="1"/>
          </p:nvPr>
        </p:nvSpPr>
        <p:spPr>
          <a:xfrm>
            <a:off x="722712" y="1530417"/>
            <a:ext cx="10746576" cy="3587709"/>
          </a:xfrm>
        </p:spPr>
        <p:txBody>
          <a:bodyPr/>
          <a:lstStyle/>
          <a:p>
            <a:pPr marL="0" lvl="0" indent="0" algn="just" rtl="0">
              <a:lnSpc>
                <a:spcPct val="133333"/>
              </a:lnSpc>
              <a:spcBef>
                <a:spcPts val="0"/>
              </a:spcBef>
              <a:spcAft>
                <a:spcPts val="0"/>
              </a:spcAft>
              <a:buClr>
                <a:srgbClr val="565656"/>
              </a:buClr>
              <a:buSzPts val="1200"/>
              <a:buFont typeface="Arial"/>
              <a:buNone/>
            </a:pPr>
            <a:r>
              <a:rPr lang="fr-FR" i="1" u="sng" dirty="0"/>
              <a:t>Exemple de création d’un repository sur Docker Hub : </a:t>
            </a:r>
            <a:r>
              <a:rPr lang="fr-FR" dirty="0">
                <a:solidFill>
                  <a:srgbClr val="0563C1"/>
                </a:solidFill>
                <a:hlinkClick r:id="rId3">
                  <a:extLst>
                    <a:ext uri="{A12FA001-AC4F-418D-AE19-62706E023703}">
                      <ahyp:hlinkClr xmlns:ahyp="http://schemas.microsoft.com/office/drawing/2018/hyperlinkcolor" val="tx"/>
                    </a:ext>
                  </a:extLst>
                </a:hlinkClick>
              </a:rPr>
              <a:t>https://hub.docker.com/</a:t>
            </a:r>
            <a:endParaRPr lang="fr-FR" dirty="0"/>
          </a:p>
          <a:p>
            <a:pPr marL="0" indent="0">
              <a:spcBef>
                <a:spcPts val="0"/>
              </a:spcBef>
            </a:pPr>
            <a:endParaRPr lang="fr-FR" b="0" i="1" dirty="0">
              <a:solidFill>
                <a:srgbClr val="333333"/>
              </a:solidFill>
              <a:latin typeface="+mj-lt"/>
            </a:endParaRPr>
          </a:p>
          <a:p>
            <a:pPr marL="0" indent="0">
              <a:spcBef>
                <a:spcPts val="0"/>
              </a:spcBef>
            </a:pPr>
            <a:r>
              <a:rPr lang="fr-FR" b="0" dirty="0">
                <a:solidFill>
                  <a:srgbClr val="333333"/>
                </a:solidFill>
                <a:effectLst/>
                <a:latin typeface="+mn-lt"/>
              </a:rPr>
              <a:t>Pour envoyer une image sur Docker Hub, il faut suivre les étapes ci-apr</a:t>
            </a:r>
            <a:r>
              <a:rPr lang="fr-FR" b="0" dirty="0">
                <a:solidFill>
                  <a:srgbClr val="333333"/>
                </a:solidFill>
                <a:latin typeface="+mn-lt"/>
              </a:rPr>
              <a:t>ès:</a:t>
            </a:r>
          </a:p>
          <a:p>
            <a:pPr marL="342900" indent="-342900">
              <a:spcBef>
                <a:spcPts val="0"/>
              </a:spcBef>
              <a:buAutoNum type="arabicPeriod"/>
            </a:pPr>
            <a:r>
              <a:rPr lang="fr-FR" b="0" dirty="0">
                <a:solidFill>
                  <a:srgbClr val="333333"/>
                </a:solidFill>
                <a:effectLst/>
                <a:latin typeface="+mn-lt"/>
              </a:rPr>
              <a:t>Créer un nouveau compte sur </a:t>
            </a:r>
            <a:r>
              <a:rPr lang="fr-FR" dirty="0">
                <a:latin typeface="+mn-lt"/>
                <a:hlinkClick r:id="rId3"/>
              </a:rPr>
              <a:t>https://hub.docker.com/</a:t>
            </a:r>
            <a:r>
              <a:rPr lang="fr-FR" dirty="0">
                <a:latin typeface="+mn-lt"/>
              </a:rPr>
              <a:t> </a:t>
            </a:r>
            <a:r>
              <a:rPr lang="fr-FR" b="0" dirty="0">
                <a:solidFill>
                  <a:schemeClr val="tx1"/>
                </a:solidFill>
                <a:latin typeface="+mn-lt"/>
              </a:rPr>
              <a:t>(le </a:t>
            </a:r>
            <a:r>
              <a:rPr lang="fr-FR" b="0" dirty="0" err="1">
                <a:solidFill>
                  <a:schemeClr val="tx1"/>
                </a:solidFill>
                <a:latin typeface="+mn-lt"/>
              </a:rPr>
              <a:t>username</a:t>
            </a:r>
            <a:r>
              <a:rPr lang="fr-FR" b="0" dirty="0">
                <a:solidFill>
                  <a:schemeClr val="tx1"/>
                </a:solidFill>
                <a:latin typeface="+mn-lt"/>
              </a:rPr>
              <a:t> doit être unique et il sera votre ID Docker)</a:t>
            </a:r>
          </a:p>
          <a:p>
            <a:pPr marL="342900" indent="-342900">
              <a:spcBef>
                <a:spcPts val="0"/>
              </a:spcBef>
              <a:buAutoNum type="arabicPeriod"/>
            </a:pPr>
            <a:r>
              <a:rPr lang="fr-FR" b="0" dirty="0">
                <a:solidFill>
                  <a:schemeClr val="tx1"/>
                </a:solidFill>
                <a:latin typeface="+mn-lt"/>
              </a:rPr>
              <a:t>Un email de vérification sera envoyé à l’adresse indiquée;</a:t>
            </a:r>
          </a:p>
          <a:p>
            <a:pPr marL="342900" indent="-342900">
              <a:spcBef>
                <a:spcPts val="0"/>
              </a:spcBef>
              <a:buAutoNum type="arabicPeriod"/>
            </a:pPr>
            <a:r>
              <a:rPr lang="fr-FR" b="0" dirty="0">
                <a:solidFill>
                  <a:schemeClr val="tx1"/>
                </a:solidFill>
                <a:latin typeface="+mn-lt"/>
              </a:rPr>
              <a:t>Après validation, accéder au menu « Repositories »;</a:t>
            </a:r>
          </a:p>
          <a:p>
            <a:pPr marL="342900" indent="-342900">
              <a:spcBef>
                <a:spcPts val="0"/>
              </a:spcBef>
              <a:buAutoNum type="arabicPeriod"/>
            </a:pPr>
            <a:endParaRPr lang="fr-FR" b="0" i="0" dirty="0">
              <a:solidFill>
                <a:srgbClr val="333333"/>
              </a:solidFill>
              <a:effectLst/>
              <a:latin typeface="+mj-lt"/>
            </a:endParaRPr>
          </a:p>
        </p:txBody>
      </p:sp>
      <p:pic>
        <p:nvPicPr>
          <p:cNvPr id="3" name="Image 2">
            <a:extLst>
              <a:ext uri="{FF2B5EF4-FFF2-40B4-BE49-F238E27FC236}">
                <a16:creationId xmlns:a16="http://schemas.microsoft.com/office/drawing/2014/main" id="{B08F6062-04AA-4E6A-23FE-B3544509735A}"/>
              </a:ext>
            </a:extLst>
          </p:cNvPr>
          <p:cNvPicPr>
            <a:picLocks noChangeAspect="1"/>
          </p:cNvPicPr>
          <p:nvPr/>
        </p:nvPicPr>
        <p:blipFill>
          <a:blip r:embed="rId4"/>
          <a:stretch>
            <a:fillRect/>
          </a:stretch>
        </p:blipFill>
        <p:spPr>
          <a:xfrm>
            <a:off x="2635713" y="3922199"/>
            <a:ext cx="6782607" cy="2179619"/>
          </a:xfrm>
          <a:prstGeom prst="rect">
            <a:avLst/>
          </a:prstGeom>
        </p:spPr>
      </p:pic>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1706" name="Google Shape;1706;p142"/>
          <p:cNvSpPr txBox="1">
            <a:spLocks noGrp="1"/>
          </p:cNvSpPr>
          <p:nvPr>
            <p:ph type="body" idx="3"/>
          </p:nvPr>
        </p:nvSpPr>
        <p:spPr>
          <a:xfrm>
            <a:off x="645710" y="1536853"/>
            <a:ext cx="10746576" cy="411979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8ACA2"/>
              </a:buClr>
              <a:buSzPts val="1600"/>
              <a:tabLst/>
              <a:defRPr/>
            </a:pPr>
            <a:r>
              <a:rPr kumimoji="0" lang="fr-FR" sz="1600" b="1" i="1" u="sng" strike="noStrike" kern="1200" cap="none" spc="0" normalizeH="0" baseline="0" noProof="0" dirty="0">
                <a:ln>
                  <a:noFill/>
                </a:ln>
                <a:solidFill>
                  <a:srgbClr val="08ACA2"/>
                </a:solidFill>
                <a:effectLst/>
                <a:uLnTx/>
                <a:uFillTx/>
                <a:latin typeface="Calibri"/>
                <a:cs typeface="Calibri"/>
                <a:sym typeface="Calibri"/>
              </a:rPr>
              <a:t>Exemple de création d’un repository sur Docker Hub :</a:t>
            </a:r>
            <a:endParaRPr kumimoji="0" lang="fr-FR" sz="1600" b="1" i="0" u="none" strike="noStrike" kern="1200" cap="none" spc="0" normalizeH="0" baseline="0" noProof="0" dirty="0">
              <a:ln>
                <a:noFill/>
              </a:ln>
              <a:solidFill>
                <a:srgbClr val="08ACA2"/>
              </a:solidFill>
              <a:effectLst/>
              <a:uLnTx/>
              <a:uFillTx/>
              <a:latin typeface="Calibri" panose="020F0502020204030204"/>
              <a:cs typeface="Calibri"/>
              <a:sym typeface="Calibri"/>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r>
              <a:rPr kumimoji="0" lang="fr-FR" sz="1600" b="1" i="0" u="none" strike="noStrike" kern="1200" cap="none" spc="0" normalizeH="0" baseline="0" noProof="0" dirty="0">
                <a:ln>
                  <a:noFill/>
                </a:ln>
                <a:solidFill>
                  <a:srgbClr val="08ACA2"/>
                </a:solidFill>
                <a:effectLst/>
                <a:uLnTx/>
                <a:uFillTx/>
                <a:latin typeface="Calibri" panose="020F0502020204030204"/>
                <a:cs typeface="Calibri"/>
                <a:sym typeface="Calibri"/>
              </a:rPr>
              <a:t>4. </a:t>
            </a:r>
            <a:r>
              <a:rPr kumimoji="0" lang="fr-FR" sz="1600" b="0" i="0" u="none" strike="noStrike" kern="1200" cap="none" spc="0" normalizeH="0" baseline="0" noProof="0" dirty="0">
                <a:ln>
                  <a:noFill/>
                </a:ln>
                <a:solidFill>
                  <a:prstClr val="black"/>
                </a:solidFill>
                <a:effectLst/>
                <a:uLnTx/>
                <a:uFillTx/>
                <a:latin typeface="Calibri" panose="020F0502020204030204"/>
                <a:cs typeface="Calibri"/>
                <a:sym typeface="Calibri"/>
              </a:rPr>
              <a:t>Le choix « </a:t>
            </a:r>
            <a:r>
              <a:rPr kumimoji="0" lang="fr-FR" sz="1600" b="0" i="0" u="none" strike="noStrike" kern="1200" cap="none" spc="0" normalizeH="0" baseline="0" noProof="0" dirty="0" err="1">
                <a:ln>
                  <a:noFill/>
                </a:ln>
                <a:solidFill>
                  <a:prstClr val="black"/>
                </a:solidFill>
                <a:effectLst/>
                <a:uLnTx/>
                <a:uFillTx/>
                <a:latin typeface="Calibri" panose="020F0502020204030204"/>
                <a:cs typeface="Calibri"/>
                <a:sym typeface="Calibri"/>
              </a:rPr>
              <a:t>Create</a:t>
            </a:r>
            <a:r>
              <a:rPr kumimoji="0" lang="fr-FR" sz="1600" b="0" i="0" u="none" strike="noStrike" kern="1200" cap="none" spc="0" normalizeH="0" baseline="0" noProof="0" dirty="0">
                <a:ln>
                  <a:noFill/>
                </a:ln>
                <a:solidFill>
                  <a:prstClr val="black"/>
                </a:solidFill>
                <a:effectLst/>
                <a:uLnTx/>
                <a:uFillTx/>
                <a:latin typeface="Calibri" panose="020F0502020204030204"/>
                <a:cs typeface="Calibri"/>
                <a:sym typeface="Calibri"/>
              </a:rPr>
              <a:t> repository » permet d’ouvrir une page similaire à la capture ci-après:</a:t>
            </a: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dirty="0">
              <a:solidFill>
                <a:prstClr val="black"/>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cs typeface="Calibri"/>
              <a:sym typeface="Calibri"/>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dirty="0">
              <a:solidFill>
                <a:prstClr val="black"/>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cs typeface="Calibri"/>
              <a:sym typeface="Calibri"/>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dirty="0">
              <a:solidFill>
                <a:prstClr val="black"/>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cs typeface="Calibri"/>
              <a:sym typeface="Calibri"/>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dirty="0">
              <a:solidFill>
                <a:prstClr val="black"/>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cs typeface="Calibri"/>
              <a:sym typeface="Calibri"/>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cs typeface="Calibri"/>
              <a:sym typeface="Calibri"/>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r>
              <a:rPr lang="fr-FR" sz="1600" b="1" dirty="0">
                <a:solidFill>
                  <a:srgbClr val="08ACA2"/>
                </a:solidFill>
              </a:rPr>
              <a:t>5. </a:t>
            </a:r>
            <a:r>
              <a:rPr lang="fr-FR" sz="1600" dirty="0">
                <a:solidFill>
                  <a:prstClr val="black"/>
                </a:solidFill>
              </a:rPr>
              <a:t>Indiquer le nom du projet, sa description et sa visibilité (</a:t>
            </a:r>
            <a:r>
              <a:rPr lang="fr-FR" sz="1600" dirty="0" err="1">
                <a:solidFill>
                  <a:prstClr val="black"/>
                </a:solidFill>
              </a:rPr>
              <a:t>private</a:t>
            </a:r>
            <a:r>
              <a:rPr lang="fr-FR" sz="1600" dirty="0">
                <a:solidFill>
                  <a:prstClr val="black"/>
                </a:solidFill>
              </a:rPr>
              <a:t> ou public) et cliquer « </a:t>
            </a:r>
            <a:r>
              <a:rPr lang="fr-FR" sz="1600" dirty="0" err="1">
                <a:solidFill>
                  <a:prstClr val="black"/>
                </a:solidFill>
              </a:rPr>
              <a:t>create</a:t>
            </a:r>
            <a:r>
              <a:rPr lang="fr-FR" sz="1600" dirty="0">
                <a:solidFill>
                  <a:prstClr val="black"/>
                </a:solidFill>
              </a:rPr>
              <a:t> »;</a:t>
            </a: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cs typeface="Calibri"/>
              <a:sym typeface="Calibri"/>
            </a:endParaRPr>
          </a:p>
        </p:txBody>
      </p:sp>
      <p:sp>
        <p:nvSpPr>
          <p:cNvPr id="2" name="Google Shape;1632;p133">
            <a:extLst>
              <a:ext uri="{FF2B5EF4-FFF2-40B4-BE49-F238E27FC236}">
                <a16:creationId xmlns:a16="http://schemas.microsoft.com/office/drawing/2014/main" id="{B7F0E579-7F96-35CA-B3EE-A33B01E2EE8E}"/>
              </a:ext>
            </a:extLst>
          </p:cNvPr>
          <p:cNvSpPr txBox="1">
            <a:spLocks noGrp="1"/>
          </p:cNvSpPr>
          <p:nvPr>
            <p:ph type="title"/>
          </p:nvPr>
        </p:nvSpPr>
        <p:spPr>
          <a:xfrm>
            <a:off x="180000" y="5143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Création et envoi (push) d’une image Docker sur Docker Hub </a:t>
            </a:r>
            <a:br>
              <a:rPr lang="fr-FR" dirty="0"/>
            </a:br>
            <a:endParaRPr lang="fr-FR" dirty="0"/>
          </a:p>
        </p:txBody>
      </p:sp>
      <p:pic>
        <p:nvPicPr>
          <p:cNvPr id="8" name="Image 7">
            <a:extLst>
              <a:ext uri="{FF2B5EF4-FFF2-40B4-BE49-F238E27FC236}">
                <a16:creationId xmlns:a16="http://schemas.microsoft.com/office/drawing/2014/main" id="{6E9E264A-5012-51DF-EB44-7CEE937BA241}"/>
              </a:ext>
            </a:extLst>
          </p:cNvPr>
          <p:cNvPicPr>
            <a:picLocks noChangeAspect="1"/>
          </p:cNvPicPr>
          <p:nvPr/>
        </p:nvPicPr>
        <p:blipFill rotWithShape="1">
          <a:blip r:embed="rId3"/>
          <a:srcRect b="5246"/>
          <a:stretch/>
        </p:blipFill>
        <p:spPr>
          <a:xfrm>
            <a:off x="3298413" y="2216621"/>
            <a:ext cx="4514631" cy="1959044"/>
          </a:xfrm>
          <a:prstGeom prst="rect">
            <a:avLst/>
          </a:prstGeom>
        </p:spPr>
      </p:pic>
      <p:pic>
        <p:nvPicPr>
          <p:cNvPr id="11" name="Image 10">
            <a:extLst>
              <a:ext uri="{FF2B5EF4-FFF2-40B4-BE49-F238E27FC236}">
                <a16:creationId xmlns:a16="http://schemas.microsoft.com/office/drawing/2014/main" id="{EA61A2E0-BC5B-FD9B-F210-24CC3B0B9C88}"/>
              </a:ext>
            </a:extLst>
          </p:cNvPr>
          <p:cNvPicPr>
            <a:picLocks noChangeAspect="1"/>
          </p:cNvPicPr>
          <p:nvPr/>
        </p:nvPicPr>
        <p:blipFill>
          <a:blip r:embed="rId4"/>
          <a:stretch>
            <a:fillRect/>
          </a:stretch>
        </p:blipFill>
        <p:spPr>
          <a:xfrm>
            <a:off x="3298413" y="4577866"/>
            <a:ext cx="4514631" cy="1942232"/>
          </a:xfrm>
          <a:prstGeom prst="rect">
            <a:avLst/>
          </a:prstGeom>
        </p:spPr>
      </p:pic>
    </p:spTree>
    <p:extLst>
      <p:ext uri="{BB962C8B-B14F-4D97-AF65-F5344CB8AC3E}">
        <p14:creationId xmlns:p14="http://schemas.microsoft.com/office/powerpoint/2010/main" val="285567341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1706" name="Google Shape;1706;p142"/>
          <p:cNvSpPr txBox="1">
            <a:spLocks noGrp="1"/>
          </p:cNvSpPr>
          <p:nvPr>
            <p:ph type="body" idx="3"/>
          </p:nvPr>
        </p:nvSpPr>
        <p:spPr>
          <a:xfrm>
            <a:off x="722712" y="1485793"/>
            <a:ext cx="10746576" cy="411979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8ACA2"/>
              </a:buClr>
              <a:buSzPts val="1600"/>
              <a:tabLst/>
              <a:defRPr/>
            </a:pPr>
            <a:r>
              <a:rPr kumimoji="0" lang="fr-FR" sz="1600" b="1" i="1" u="sng" strike="noStrike" kern="1200" cap="none" spc="0" normalizeH="0" baseline="0" noProof="0" dirty="0">
                <a:ln>
                  <a:noFill/>
                </a:ln>
                <a:solidFill>
                  <a:srgbClr val="08ACA2"/>
                </a:solidFill>
                <a:effectLst/>
                <a:uLnTx/>
                <a:uFillTx/>
                <a:latin typeface="Calibri"/>
                <a:cs typeface="Calibri"/>
                <a:sym typeface="Calibri"/>
              </a:rPr>
              <a:t>Exemple de création d’un repository sur Docker Hub :</a:t>
            </a: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b="1" dirty="0">
              <a:solidFill>
                <a:srgbClr val="08ACA2"/>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r>
              <a:rPr lang="fr-FR" sz="1600" b="1" dirty="0">
                <a:solidFill>
                  <a:srgbClr val="08ACA2"/>
                </a:solidFill>
              </a:rPr>
              <a:t>6. </a:t>
            </a:r>
            <a:r>
              <a:rPr lang="fr-FR" sz="1600" dirty="0">
                <a:solidFill>
                  <a:schemeClr val="tx1"/>
                </a:solidFill>
              </a:rPr>
              <a:t>Localement, et en démarrant le terminal ( PowerShell par exemple), se connecter avec le nom d’utilisateur (Docker ID ) et le mot de passe en tapant: </a:t>
            </a:r>
            <a:r>
              <a:rPr lang="fr-FR" sz="1600" b="1" dirty="0">
                <a:solidFill>
                  <a:schemeClr val="tx1"/>
                </a:solidFill>
              </a:rPr>
              <a:t>docker login</a:t>
            </a:r>
            <a:endParaRPr lang="fr-FR" sz="160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r>
              <a:rPr lang="fr-FR" sz="1600" b="1" dirty="0">
                <a:solidFill>
                  <a:srgbClr val="08ACA2"/>
                </a:solidFill>
              </a:rPr>
              <a:t>7. </a:t>
            </a:r>
            <a:r>
              <a:rPr lang="fr-FR" sz="1600" dirty="0">
                <a:solidFill>
                  <a:schemeClr val="tx1"/>
                </a:solidFill>
              </a:rPr>
              <a:t>Configurer les noms des images dans le fichier docker-</a:t>
            </a:r>
            <a:r>
              <a:rPr lang="fr-FR" sz="1600" dirty="0" err="1">
                <a:solidFill>
                  <a:schemeClr val="tx1"/>
                </a:solidFill>
              </a:rPr>
              <a:t>compose.yml</a:t>
            </a:r>
            <a:r>
              <a:rPr lang="fr-FR" sz="1600" dirty="0">
                <a:solidFill>
                  <a:schemeClr val="tx1"/>
                </a:solidFill>
              </a:rPr>
              <a:t>, tel que : </a:t>
            </a: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dirty="0">
              <a:solidFill>
                <a:schemeClr val="tx1"/>
              </a:solidFill>
            </a:endParaRPr>
          </a:p>
          <a:p>
            <a:pPr marL="0" marR="0" lvl="0" indent="0" algn="ctr" defTabSz="914400" rtl="0" eaLnBrk="1" fontAlgn="auto" latinLnBrk="0" hangingPunct="1">
              <a:lnSpc>
                <a:spcPct val="100000"/>
              </a:lnSpc>
              <a:spcBef>
                <a:spcPts val="0"/>
              </a:spcBef>
              <a:spcAft>
                <a:spcPts val="0"/>
              </a:spcAft>
              <a:buClr>
                <a:srgbClr val="08ACA2"/>
              </a:buClr>
              <a:buSzPts val="1600"/>
              <a:tabLst/>
              <a:defRPr/>
            </a:pPr>
            <a:r>
              <a:rPr lang="fr-FR" sz="2000" b="1" dirty="0" err="1">
                <a:solidFill>
                  <a:schemeClr val="accent1">
                    <a:lumMod val="75000"/>
                  </a:schemeClr>
                </a:solidFill>
              </a:rPr>
              <a:t>ofpptdigital</a:t>
            </a:r>
            <a:r>
              <a:rPr lang="fr-FR" sz="2000" b="1" dirty="0">
                <a:solidFill>
                  <a:schemeClr val="accent1">
                    <a:lumMod val="75000"/>
                  </a:schemeClr>
                </a:solidFill>
              </a:rPr>
              <a:t>/</a:t>
            </a:r>
            <a:r>
              <a:rPr lang="fr-FR" sz="2000" b="1" dirty="0" err="1">
                <a:solidFill>
                  <a:schemeClr val="accent1">
                    <a:lumMod val="75000"/>
                  </a:schemeClr>
                </a:solidFill>
              </a:rPr>
              <a:t>ecommerce</a:t>
            </a:r>
            <a:r>
              <a:rPr lang="fr-FR" sz="2000" b="1" dirty="0">
                <a:solidFill>
                  <a:schemeClr val="accent1">
                    <a:lumMod val="75000"/>
                  </a:schemeClr>
                </a:solidFill>
              </a:rPr>
              <a:t>-app : tag</a:t>
            </a: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kumimoji="0" lang="fr-FR" sz="1600" i="0" u="none" strike="noStrike" kern="1200" cap="none" spc="0" normalizeH="0" baseline="0" noProof="0" dirty="0">
              <a:ln>
                <a:noFill/>
              </a:ln>
              <a:solidFill>
                <a:schemeClr val="tx1"/>
              </a:solidFill>
              <a:effectLst/>
              <a:uLnTx/>
              <a:uFillTx/>
              <a:latin typeface="Calibri" panose="020F0502020204030204"/>
              <a:cs typeface="Calibri"/>
              <a:sym typeface="Calibri"/>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cs typeface="Calibri"/>
              <a:sym typeface="Calibri"/>
            </a:endParaRPr>
          </a:p>
        </p:txBody>
      </p:sp>
      <p:sp>
        <p:nvSpPr>
          <p:cNvPr id="2" name="Google Shape;1632;p133">
            <a:extLst>
              <a:ext uri="{FF2B5EF4-FFF2-40B4-BE49-F238E27FC236}">
                <a16:creationId xmlns:a16="http://schemas.microsoft.com/office/drawing/2014/main" id="{B7F0E579-7F96-35CA-B3EE-A33B01E2EE8E}"/>
              </a:ext>
            </a:extLst>
          </p:cNvPr>
          <p:cNvSpPr txBox="1">
            <a:spLocks noGrp="1"/>
          </p:cNvSpPr>
          <p:nvPr>
            <p:ph type="title"/>
          </p:nvPr>
        </p:nvSpPr>
        <p:spPr>
          <a:xfrm>
            <a:off x="180000" y="5143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Création et envoi (push) d’une image Docker sur Docker Hub </a:t>
            </a:r>
            <a:br>
              <a:rPr lang="fr-FR" dirty="0"/>
            </a:br>
            <a:endParaRPr lang="fr-FR" dirty="0"/>
          </a:p>
        </p:txBody>
      </p:sp>
      <p:pic>
        <p:nvPicPr>
          <p:cNvPr id="9" name="Picture 2">
            <a:extLst>
              <a:ext uri="{FF2B5EF4-FFF2-40B4-BE49-F238E27FC236}">
                <a16:creationId xmlns:a16="http://schemas.microsoft.com/office/drawing/2014/main" id="{31447421-3576-0191-EDD6-59BA39ABB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586" y="2851164"/>
            <a:ext cx="6314251" cy="1359282"/>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e 23">
            <a:extLst>
              <a:ext uri="{FF2B5EF4-FFF2-40B4-BE49-F238E27FC236}">
                <a16:creationId xmlns:a16="http://schemas.microsoft.com/office/drawing/2014/main" id="{66F73A4D-9714-0DB1-43FE-C083A7CC037E}"/>
              </a:ext>
            </a:extLst>
          </p:cNvPr>
          <p:cNvGrpSpPr/>
          <p:nvPr/>
        </p:nvGrpSpPr>
        <p:grpSpPr>
          <a:xfrm>
            <a:off x="1981933" y="5306723"/>
            <a:ext cx="8936353" cy="963273"/>
            <a:chOff x="2045970" y="5005209"/>
            <a:chExt cx="8936353" cy="963273"/>
          </a:xfrm>
        </p:grpSpPr>
        <p:cxnSp>
          <p:nvCxnSpPr>
            <p:cNvPr id="11" name="Connecteur droit avec flèche 10">
              <a:extLst>
                <a:ext uri="{FF2B5EF4-FFF2-40B4-BE49-F238E27FC236}">
                  <a16:creationId xmlns:a16="http://schemas.microsoft.com/office/drawing/2014/main" id="{791CCB91-FC93-2A5D-C14C-1750020A4759}"/>
                </a:ext>
              </a:extLst>
            </p:cNvPr>
            <p:cNvCxnSpPr>
              <a:cxnSpLocks/>
            </p:cNvCxnSpPr>
            <p:nvPr/>
          </p:nvCxnSpPr>
          <p:spPr>
            <a:xfrm flipV="1">
              <a:off x="3817146" y="5005209"/>
              <a:ext cx="1022985" cy="638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B848D429-A5DC-0E8D-5150-492611AC2C61}"/>
                </a:ext>
              </a:extLst>
            </p:cNvPr>
            <p:cNvSpPr txBox="1"/>
            <p:nvPr/>
          </p:nvSpPr>
          <p:spPr>
            <a:xfrm>
              <a:off x="2045970" y="5587483"/>
              <a:ext cx="3600450" cy="369332"/>
            </a:xfrm>
            <a:prstGeom prst="rect">
              <a:avLst/>
            </a:prstGeom>
            <a:noFill/>
          </p:spPr>
          <p:txBody>
            <a:bodyPr wrap="square" rtlCol="0">
              <a:spAutoFit/>
            </a:bodyPr>
            <a:lstStyle/>
            <a:p>
              <a:r>
                <a:rPr lang="fr-FR" dirty="0"/>
                <a:t>Le nom d’utilisateur (ou Docker ID)</a:t>
              </a:r>
            </a:p>
          </p:txBody>
        </p:sp>
        <p:cxnSp>
          <p:nvCxnSpPr>
            <p:cNvPr id="13" name="Connecteur droit avec flèche 12">
              <a:extLst>
                <a:ext uri="{FF2B5EF4-FFF2-40B4-BE49-F238E27FC236}">
                  <a16:creationId xmlns:a16="http://schemas.microsoft.com/office/drawing/2014/main" id="{71A01531-0D93-8F16-7273-89ECF8A0540E}"/>
                </a:ext>
              </a:extLst>
            </p:cNvPr>
            <p:cNvCxnSpPr>
              <a:cxnSpLocks/>
            </p:cNvCxnSpPr>
            <p:nvPr/>
          </p:nvCxnSpPr>
          <p:spPr>
            <a:xfrm flipH="1" flipV="1">
              <a:off x="6386163" y="5021143"/>
              <a:ext cx="521019" cy="638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A5C87453-56B2-4AFA-5BEF-96D9B985037C}"/>
                </a:ext>
              </a:extLst>
            </p:cNvPr>
            <p:cNvSpPr txBox="1"/>
            <p:nvPr/>
          </p:nvSpPr>
          <p:spPr>
            <a:xfrm>
              <a:off x="5522597" y="5599150"/>
              <a:ext cx="2729863" cy="369332"/>
            </a:xfrm>
            <a:prstGeom prst="rect">
              <a:avLst/>
            </a:prstGeom>
            <a:noFill/>
          </p:spPr>
          <p:txBody>
            <a:bodyPr wrap="square" rtlCol="0">
              <a:spAutoFit/>
            </a:bodyPr>
            <a:lstStyle/>
            <a:p>
              <a:r>
                <a:rPr lang="fr-FR" dirty="0"/>
                <a:t>Le nom du repository crée </a:t>
              </a:r>
            </a:p>
          </p:txBody>
        </p:sp>
        <p:cxnSp>
          <p:nvCxnSpPr>
            <p:cNvPr id="19" name="Connecteur droit avec flèche 18">
              <a:extLst>
                <a:ext uri="{FF2B5EF4-FFF2-40B4-BE49-F238E27FC236}">
                  <a16:creationId xmlns:a16="http://schemas.microsoft.com/office/drawing/2014/main" id="{C174662A-1F36-EC5B-8180-9AEAFDC2E494}"/>
                </a:ext>
              </a:extLst>
            </p:cNvPr>
            <p:cNvCxnSpPr>
              <a:cxnSpLocks/>
              <a:stCxn id="20" idx="0"/>
            </p:cNvCxnSpPr>
            <p:nvPr/>
          </p:nvCxnSpPr>
          <p:spPr>
            <a:xfrm flipH="1" flipV="1">
              <a:off x="7934565" y="5005209"/>
              <a:ext cx="1682827" cy="582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0ADA6549-5A1F-3EAC-C839-667B0492591A}"/>
                </a:ext>
              </a:extLst>
            </p:cNvPr>
            <p:cNvSpPr txBox="1"/>
            <p:nvPr/>
          </p:nvSpPr>
          <p:spPr>
            <a:xfrm>
              <a:off x="8252460" y="5587483"/>
              <a:ext cx="2729863" cy="369332"/>
            </a:xfrm>
            <a:prstGeom prst="rect">
              <a:avLst/>
            </a:prstGeom>
            <a:noFill/>
          </p:spPr>
          <p:txBody>
            <a:bodyPr wrap="square" rtlCol="0">
              <a:spAutoFit/>
            </a:bodyPr>
            <a:lstStyle/>
            <a:p>
              <a:r>
                <a:rPr lang="fr-FR" dirty="0"/>
                <a:t>un tag au choix</a:t>
              </a:r>
            </a:p>
          </p:txBody>
        </p:sp>
      </p:grpSp>
    </p:spTree>
    <p:extLst>
      <p:ext uri="{BB962C8B-B14F-4D97-AF65-F5344CB8AC3E}">
        <p14:creationId xmlns:p14="http://schemas.microsoft.com/office/powerpoint/2010/main" val="81426854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1706" name="Google Shape;1706;p142"/>
          <p:cNvSpPr txBox="1">
            <a:spLocks noGrp="1"/>
          </p:cNvSpPr>
          <p:nvPr>
            <p:ph type="body" idx="3"/>
          </p:nvPr>
        </p:nvSpPr>
        <p:spPr>
          <a:xfrm>
            <a:off x="719304" y="1551940"/>
            <a:ext cx="10746576" cy="5017278"/>
          </a:xfrm>
          <a:prstGeom prst="rect">
            <a:avLst/>
          </a:prstGeom>
          <a:noFill/>
          <a:ln>
            <a:noFill/>
          </a:ln>
        </p:spPr>
        <p:txBody>
          <a:bodyPr spcFirstLastPara="1" wrap="square" lIns="91425" tIns="45700" rIns="91425" bIns="45700" anchor="t" anchorCtr="0">
            <a:noAutofit/>
          </a:bodyPr>
          <a:lstStyle/>
          <a:p>
            <a:pPr marL="0" lvl="0" indent="0" algn="just" rtl="0">
              <a:lnSpc>
                <a:spcPct val="133333"/>
              </a:lnSpc>
              <a:spcBef>
                <a:spcPts val="0"/>
              </a:spcBef>
              <a:spcAft>
                <a:spcPts val="0"/>
              </a:spcAft>
              <a:buClr>
                <a:srgbClr val="565656"/>
              </a:buClr>
              <a:buSzPts val="1200"/>
              <a:buFont typeface="Arial"/>
              <a:buNone/>
            </a:pPr>
            <a:r>
              <a:rPr kumimoji="0" lang="fr-FR" sz="1600" b="1" i="1" u="sng" strike="noStrike" kern="1200" cap="none" spc="0" normalizeH="0" baseline="0" noProof="0" dirty="0">
                <a:ln>
                  <a:noFill/>
                </a:ln>
                <a:solidFill>
                  <a:srgbClr val="08ACA2"/>
                </a:solidFill>
                <a:effectLst/>
                <a:uLnTx/>
                <a:uFillTx/>
                <a:latin typeface="Calibri"/>
                <a:cs typeface="Calibri"/>
                <a:sym typeface="Calibri"/>
              </a:rPr>
              <a:t>Exemple de création d’un repository sur Docker Hub :</a:t>
            </a:r>
            <a:endParaRPr lang="fr-FR" sz="1600" dirty="0">
              <a:solidFill>
                <a:schemeClr val="tx1"/>
              </a:solidFill>
            </a:endParaRPr>
          </a:p>
          <a:p>
            <a:pPr marL="0" lvl="0" indent="0" algn="just" rtl="0">
              <a:lnSpc>
                <a:spcPct val="133333"/>
              </a:lnSpc>
              <a:spcBef>
                <a:spcPts val="0"/>
              </a:spcBef>
              <a:spcAft>
                <a:spcPts val="0"/>
              </a:spcAft>
              <a:buClr>
                <a:srgbClr val="565656"/>
              </a:buClr>
              <a:buSzPts val="1200"/>
              <a:buFont typeface="Arial"/>
              <a:buNone/>
            </a:pPr>
            <a:r>
              <a:rPr lang="fr-FR" sz="1600" dirty="0">
                <a:solidFill>
                  <a:schemeClr val="tx1"/>
                </a:solidFill>
              </a:rPr>
              <a:t>Le fichier docker-</a:t>
            </a:r>
            <a:r>
              <a:rPr lang="fr-FR" sz="1600" dirty="0" err="1">
                <a:solidFill>
                  <a:schemeClr val="tx1"/>
                </a:solidFill>
              </a:rPr>
              <a:t>compose.yml</a:t>
            </a:r>
            <a:r>
              <a:rPr lang="fr-FR" sz="1600" dirty="0">
                <a:solidFill>
                  <a:schemeClr val="tx1"/>
                </a:solidFill>
              </a:rPr>
              <a:t> de l’exemple précédent devient : </a:t>
            </a:r>
          </a:p>
          <a:p>
            <a:pPr marL="0" lvl="0" indent="0" algn="just" rtl="0">
              <a:lnSpc>
                <a:spcPct val="133333"/>
              </a:lnSpc>
              <a:spcBef>
                <a:spcPts val="0"/>
              </a:spcBef>
              <a:spcAft>
                <a:spcPts val="0"/>
              </a:spcAft>
              <a:buClr>
                <a:srgbClr val="565656"/>
              </a:buClr>
              <a:buSzPts val="1200"/>
              <a:buFont typeface="Arial"/>
              <a:buNone/>
            </a:pPr>
            <a:endParaRPr lang="fr-FR" dirty="0"/>
          </a:p>
        </p:txBody>
      </p:sp>
      <p:sp>
        <p:nvSpPr>
          <p:cNvPr id="2" name="Google Shape;1632;p133">
            <a:extLst>
              <a:ext uri="{FF2B5EF4-FFF2-40B4-BE49-F238E27FC236}">
                <a16:creationId xmlns:a16="http://schemas.microsoft.com/office/drawing/2014/main" id="{5D3AEC43-829A-20EC-03EE-809555A04DA3}"/>
              </a:ext>
            </a:extLst>
          </p:cNvPr>
          <p:cNvSpPr txBox="1">
            <a:spLocks noGrp="1"/>
          </p:cNvSpPr>
          <p:nvPr>
            <p:ph type="title"/>
          </p:nvPr>
        </p:nvSpPr>
        <p:spPr>
          <a:xfrm>
            <a:off x="180000" y="365760"/>
            <a:ext cx="5075172" cy="1108710"/>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Création et envoi (push) d’une image Docker sur Docker Hub </a:t>
            </a:r>
            <a:br>
              <a:rPr lang="fr-FR" dirty="0"/>
            </a:br>
            <a:endParaRPr lang="fr-FR" dirty="0"/>
          </a:p>
        </p:txBody>
      </p:sp>
      <p:sp>
        <p:nvSpPr>
          <p:cNvPr id="6" name="ZoneTexte 5">
            <a:extLst>
              <a:ext uri="{FF2B5EF4-FFF2-40B4-BE49-F238E27FC236}">
                <a16:creationId xmlns:a16="http://schemas.microsoft.com/office/drawing/2014/main" id="{4351EDD1-8DD2-39C7-976A-9C8C5CFEF92F}"/>
              </a:ext>
            </a:extLst>
          </p:cNvPr>
          <p:cNvSpPr txBox="1"/>
          <p:nvPr/>
        </p:nvSpPr>
        <p:spPr>
          <a:xfrm>
            <a:off x="856554" y="2168013"/>
            <a:ext cx="10616142" cy="4401205"/>
          </a:xfrm>
          <a:prstGeom prst="rect">
            <a:avLst/>
          </a:prstGeom>
          <a:noFill/>
        </p:spPr>
        <p:txBody>
          <a:bodyPr wrap="square" numCol="3" rtlCol="0">
            <a:spAutoFit/>
          </a:bodyPr>
          <a:lstStyle/>
          <a:p>
            <a:r>
              <a:rPr lang="fr-FR" sz="1400" b="0" dirty="0">
                <a:solidFill>
                  <a:srgbClr val="800000"/>
                </a:solidFill>
                <a:effectLst/>
                <a:latin typeface="Consolas" panose="020B0609020204030204" pitchFamily="49" charset="0"/>
              </a:rPr>
              <a:t>version</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'3.9'</a:t>
            </a:r>
            <a:endParaRPr lang="fr-FR" sz="1400" b="0" dirty="0">
              <a:solidFill>
                <a:srgbClr val="000000"/>
              </a:solidFill>
              <a:effectLst/>
              <a:latin typeface="Consolas" panose="020B0609020204030204" pitchFamily="49" charset="0"/>
            </a:endParaRPr>
          </a:p>
          <a:p>
            <a:br>
              <a:rPr lang="fr-FR" sz="1400" b="0" dirty="0">
                <a:solidFill>
                  <a:srgbClr val="000000"/>
                </a:solidFill>
                <a:effectLst/>
                <a:latin typeface="Consolas" panose="020B0609020204030204" pitchFamily="49" charset="0"/>
              </a:rPr>
            </a:br>
            <a:r>
              <a:rPr lang="fr-FR" sz="1400" b="0" dirty="0">
                <a:solidFill>
                  <a:srgbClr val="800000"/>
                </a:solidFill>
                <a:effectLst/>
                <a:latin typeface="Consolas" panose="020B0609020204030204" pitchFamily="49" charset="0"/>
              </a:rPr>
              <a:t>services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db</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container_name</a:t>
            </a: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db</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image</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mongo</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volumes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./data:/data/</a:t>
            </a:r>
            <a:r>
              <a:rPr lang="fr-FR" sz="1400" b="0" dirty="0" err="1">
                <a:solidFill>
                  <a:srgbClr val="0000FF"/>
                </a:solidFill>
                <a:effectLst/>
                <a:latin typeface="Consolas" panose="020B0609020204030204" pitchFamily="49" charset="0"/>
              </a:rPr>
              <a:t>db</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ports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A31515"/>
                </a:solidFill>
                <a:effectLst/>
                <a:latin typeface="Consolas" panose="020B0609020204030204" pitchFamily="49" charset="0"/>
              </a:rPr>
              <a:t>"27017:27017"</a:t>
            </a:r>
            <a:endParaRPr lang="fr-FR" sz="1400" b="0" dirty="0">
              <a:solidFill>
                <a:srgbClr val="000000"/>
              </a:solidFill>
              <a:effectLst/>
              <a:latin typeface="Consolas" panose="020B0609020204030204" pitchFamily="49" charset="0"/>
            </a:endParaRPr>
          </a:p>
          <a:p>
            <a:br>
              <a:rPr lang="fr-FR" sz="1400" b="0" dirty="0">
                <a:solidFill>
                  <a:srgbClr val="000000"/>
                </a:solidFill>
                <a:effectLst/>
                <a:latin typeface="Consolas" panose="020B0609020204030204" pitchFamily="49" charset="0"/>
              </a:rPr>
            </a:br>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produits</a:t>
            </a:r>
            <a:r>
              <a:rPr lang="fr-FR" sz="1400" b="0" dirty="0">
                <a:solidFill>
                  <a:srgbClr val="000000"/>
                </a:solidFill>
                <a:effectLst/>
                <a:latin typeface="Consolas" panose="020B0609020204030204" pitchFamily="49" charset="0"/>
              </a:rPr>
              <a:t>:</a:t>
            </a:r>
          </a:p>
          <a:p>
            <a:r>
              <a:rPr lang="fr-FR" sz="1400" b="1" dirty="0">
                <a:solidFill>
                  <a:srgbClr val="000000"/>
                </a:solidFill>
                <a:effectLst/>
                <a:latin typeface="Consolas" panose="020B0609020204030204" pitchFamily="49" charset="0"/>
              </a:rPr>
              <a:t>    </a:t>
            </a:r>
            <a:r>
              <a:rPr lang="fr-FR" sz="1400" b="1" dirty="0">
                <a:solidFill>
                  <a:srgbClr val="800000"/>
                </a:solidFill>
                <a:effectLst/>
                <a:latin typeface="Consolas" panose="020B0609020204030204" pitchFamily="49" charset="0"/>
              </a:rPr>
              <a:t>image</a:t>
            </a:r>
            <a:r>
              <a:rPr lang="fr-FR" sz="1400" b="1" dirty="0">
                <a:solidFill>
                  <a:srgbClr val="000000"/>
                </a:solidFill>
                <a:effectLst/>
                <a:latin typeface="Consolas" panose="020B0609020204030204" pitchFamily="49" charset="0"/>
              </a:rPr>
              <a:t>: </a:t>
            </a:r>
            <a:r>
              <a:rPr lang="fr-FR" sz="1400" b="1" dirty="0" err="1">
                <a:solidFill>
                  <a:srgbClr val="0000FF"/>
                </a:solidFill>
                <a:effectLst/>
                <a:latin typeface="Consolas" panose="020B0609020204030204" pitchFamily="49" charset="0"/>
              </a:rPr>
              <a:t>ofpptdigital</a:t>
            </a:r>
            <a:r>
              <a:rPr lang="fr-FR" sz="1400" b="1" dirty="0">
                <a:solidFill>
                  <a:srgbClr val="0000FF"/>
                </a:solidFill>
                <a:effectLst/>
                <a:latin typeface="Consolas" panose="020B0609020204030204" pitchFamily="49" charset="0"/>
              </a:rPr>
              <a:t>/ecommerce-app:produits.v1</a:t>
            </a:r>
            <a:endParaRPr lang="fr-FR" sz="1400" b="1"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build</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./produit-service</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container_name</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produit-service</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ports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A31515"/>
                </a:solidFill>
                <a:effectLst/>
                <a:latin typeface="Consolas" panose="020B0609020204030204" pitchFamily="49" charset="0"/>
              </a:rPr>
              <a:t>"5000:4000"</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volumes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/app/</a:t>
            </a:r>
            <a:r>
              <a:rPr lang="fr-FR" sz="1400" b="0" dirty="0" err="1">
                <a:solidFill>
                  <a:srgbClr val="0000FF"/>
                </a:solidFill>
                <a:effectLst/>
                <a:latin typeface="Consolas" panose="020B0609020204030204" pitchFamily="49" charset="0"/>
              </a:rPr>
              <a:t>node_modules</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depends_on</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err="1">
                <a:solidFill>
                  <a:srgbClr val="0000FF"/>
                </a:solidFill>
                <a:effectLst/>
                <a:latin typeface="Consolas" panose="020B0609020204030204" pitchFamily="49" charset="0"/>
              </a:rPr>
              <a:t>db</a:t>
            </a:r>
            <a:endParaRPr lang="fr-FR" sz="1400" b="0" dirty="0">
              <a:solidFill>
                <a:srgbClr val="000000"/>
              </a:solidFill>
              <a:effectLst/>
              <a:latin typeface="Consolas" panose="020B0609020204030204" pitchFamily="49" charset="0"/>
            </a:endParaRPr>
          </a:p>
          <a:p>
            <a:br>
              <a:rPr lang="fr-FR" sz="1400" b="0" dirty="0">
                <a:solidFill>
                  <a:srgbClr val="000000"/>
                </a:solidFill>
                <a:effectLst/>
                <a:latin typeface="Consolas" panose="020B0609020204030204" pitchFamily="49" charset="0"/>
              </a:rPr>
            </a:br>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authentification</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a:t>
            </a:r>
            <a:r>
              <a:rPr lang="fr-FR" sz="1400" b="1" dirty="0">
                <a:solidFill>
                  <a:srgbClr val="800000"/>
                </a:solidFill>
                <a:effectLst/>
                <a:latin typeface="Consolas" panose="020B0609020204030204" pitchFamily="49" charset="0"/>
              </a:rPr>
              <a:t>image</a:t>
            </a:r>
            <a:r>
              <a:rPr lang="fr-FR" sz="1400" b="1" dirty="0">
                <a:solidFill>
                  <a:srgbClr val="000000"/>
                </a:solidFill>
                <a:effectLst/>
                <a:latin typeface="Consolas" panose="020B0609020204030204" pitchFamily="49" charset="0"/>
              </a:rPr>
              <a:t>: </a:t>
            </a:r>
            <a:r>
              <a:rPr lang="fr-FR" sz="1400" b="1" dirty="0" err="1">
                <a:solidFill>
                  <a:srgbClr val="0000FF"/>
                </a:solidFill>
                <a:effectLst/>
                <a:latin typeface="Consolas" panose="020B0609020204030204" pitchFamily="49" charset="0"/>
              </a:rPr>
              <a:t>ofpptdigital</a:t>
            </a:r>
            <a:r>
              <a:rPr lang="fr-FR" sz="1400" b="1" dirty="0">
                <a:solidFill>
                  <a:srgbClr val="0000FF"/>
                </a:solidFill>
                <a:effectLst/>
                <a:latin typeface="Consolas" panose="020B0609020204030204" pitchFamily="49" charset="0"/>
              </a:rPr>
              <a:t>/ecommerce-app:auth.v1</a:t>
            </a:r>
            <a:endParaRPr lang="fr-FR" sz="1400" b="1"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build</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a:t>
            </a:r>
            <a:r>
              <a:rPr lang="fr-FR" sz="1400" b="0" dirty="0" err="1">
                <a:solidFill>
                  <a:srgbClr val="0000FF"/>
                </a:solidFill>
                <a:effectLst/>
                <a:latin typeface="Consolas" panose="020B0609020204030204" pitchFamily="49" charset="0"/>
              </a:rPr>
              <a:t>auth</a:t>
            </a:r>
            <a:r>
              <a:rPr lang="fr-FR" sz="1400" b="0" dirty="0">
                <a:solidFill>
                  <a:srgbClr val="0000FF"/>
                </a:solidFill>
                <a:effectLst/>
                <a:latin typeface="Consolas" panose="020B0609020204030204" pitchFamily="49" charset="0"/>
              </a:rPr>
              <a:t>-service</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container_name</a:t>
            </a:r>
            <a:r>
              <a:rPr lang="fr-FR" sz="1400" b="0" dirty="0">
                <a:solidFill>
                  <a:srgbClr val="000000"/>
                </a:solidFill>
                <a:effectLst/>
                <a:latin typeface="Consolas" panose="020B0609020204030204" pitchFamily="49" charset="0"/>
              </a:rPr>
              <a:t>: </a:t>
            </a:r>
            <a:r>
              <a:rPr lang="fr-FR" sz="1400" b="0" dirty="0" err="1">
                <a:solidFill>
                  <a:srgbClr val="0000FF"/>
                </a:solidFill>
                <a:effectLst/>
                <a:latin typeface="Consolas" panose="020B0609020204030204" pitchFamily="49" charset="0"/>
              </a:rPr>
              <a:t>auth</a:t>
            </a:r>
            <a:r>
              <a:rPr lang="fr-FR" sz="1400" b="0" dirty="0">
                <a:solidFill>
                  <a:srgbClr val="0000FF"/>
                </a:solidFill>
                <a:effectLst/>
                <a:latin typeface="Consolas" panose="020B0609020204030204" pitchFamily="49" charset="0"/>
              </a:rPr>
              <a:t>-service</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ports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A31515"/>
                </a:solidFill>
                <a:effectLst/>
                <a:latin typeface="Consolas" panose="020B0609020204030204" pitchFamily="49" charset="0"/>
              </a:rPr>
              <a:t>"5002:4002"</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volumes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/app/</a:t>
            </a:r>
            <a:r>
              <a:rPr lang="fr-FR" sz="1400" b="0" dirty="0" err="1">
                <a:solidFill>
                  <a:srgbClr val="0000FF"/>
                </a:solidFill>
                <a:effectLst/>
                <a:latin typeface="Consolas" panose="020B0609020204030204" pitchFamily="49" charset="0"/>
              </a:rPr>
              <a:t>node_modules</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depends_on</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err="1">
                <a:solidFill>
                  <a:srgbClr val="0000FF"/>
                </a:solidFill>
                <a:effectLst/>
                <a:latin typeface="Consolas" panose="020B0609020204030204" pitchFamily="49" charset="0"/>
              </a:rPr>
              <a:t>db</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commande</a:t>
            </a:r>
            <a:r>
              <a:rPr lang="fr-FR" sz="1400" b="0" dirty="0">
                <a:solidFill>
                  <a:srgbClr val="000000"/>
                </a:solidFill>
                <a:effectLst/>
                <a:latin typeface="Consolas" panose="020B0609020204030204" pitchFamily="49" charset="0"/>
              </a:rPr>
              <a:t>:</a:t>
            </a:r>
          </a:p>
          <a:p>
            <a:r>
              <a:rPr lang="fr-FR" sz="1400" b="1" dirty="0">
                <a:solidFill>
                  <a:srgbClr val="000000"/>
                </a:solidFill>
                <a:effectLst/>
                <a:latin typeface="Consolas" panose="020B0609020204030204" pitchFamily="49" charset="0"/>
              </a:rPr>
              <a:t>    </a:t>
            </a:r>
            <a:r>
              <a:rPr lang="fr-FR" sz="1400" b="1" dirty="0">
                <a:solidFill>
                  <a:srgbClr val="800000"/>
                </a:solidFill>
                <a:effectLst/>
                <a:latin typeface="Consolas" panose="020B0609020204030204" pitchFamily="49" charset="0"/>
              </a:rPr>
              <a:t>image</a:t>
            </a:r>
            <a:r>
              <a:rPr lang="fr-FR" sz="1400" b="1" dirty="0">
                <a:solidFill>
                  <a:srgbClr val="000000"/>
                </a:solidFill>
                <a:effectLst/>
                <a:latin typeface="Consolas" panose="020B0609020204030204" pitchFamily="49" charset="0"/>
              </a:rPr>
              <a:t>: </a:t>
            </a:r>
            <a:r>
              <a:rPr lang="fr-FR" sz="1400" b="1" dirty="0" err="1">
                <a:solidFill>
                  <a:srgbClr val="0000FF"/>
                </a:solidFill>
                <a:effectLst/>
                <a:latin typeface="Consolas" panose="020B0609020204030204" pitchFamily="49" charset="0"/>
              </a:rPr>
              <a:t>ofpptdigital</a:t>
            </a:r>
            <a:r>
              <a:rPr lang="fr-FR" sz="1400" b="1" dirty="0">
                <a:solidFill>
                  <a:srgbClr val="0000FF"/>
                </a:solidFill>
                <a:effectLst/>
                <a:latin typeface="Consolas" panose="020B0609020204030204" pitchFamily="49" charset="0"/>
              </a:rPr>
              <a:t>/ecommerce-app:commande.v1</a:t>
            </a:r>
            <a:endParaRPr lang="fr-FR" sz="1400" b="1"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build</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./commande-service</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container_name</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commande-service</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ports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A31515"/>
                </a:solidFill>
                <a:effectLst/>
                <a:latin typeface="Consolas" panose="020B0609020204030204" pitchFamily="49" charset="0"/>
              </a:rPr>
              <a:t>"5001:4001"</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volumes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/app/</a:t>
            </a:r>
            <a:r>
              <a:rPr lang="fr-FR" sz="1400" b="0" dirty="0" err="1">
                <a:solidFill>
                  <a:srgbClr val="0000FF"/>
                </a:solidFill>
                <a:effectLst/>
                <a:latin typeface="Consolas" panose="020B0609020204030204" pitchFamily="49" charset="0"/>
              </a:rPr>
              <a:t>node_modules</a:t>
            </a:r>
            <a:r>
              <a:rPr lang="fr-FR" sz="1400" b="0" dirty="0">
                <a:solidFill>
                  <a:srgbClr val="000000"/>
                </a:solidFill>
                <a:effectLst/>
                <a:latin typeface="Consolas" panose="020B0609020204030204" pitchFamily="49" charset="0"/>
              </a:rPr>
              <a:t> </a:t>
            </a: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depends_on</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authentification</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produits</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 </a:t>
            </a:r>
            <a:r>
              <a:rPr lang="fr-FR" sz="1400" b="0" dirty="0" err="1">
                <a:solidFill>
                  <a:srgbClr val="0000FF"/>
                </a:solidFill>
                <a:effectLst/>
                <a:latin typeface="Consolas" panose="020B0609020204030204" pitchFamily="49" charset="0"/>
              </a:rPr>
              <a:t>db</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frontend</a:t>
            </a:r>
            <a:r>
              <a:rPr lang="fr-FR" sz="1400" b="0" dirty="0">
                <a:solidFill>
                  <a:srgbClr val="000000"/>
                </a:solidFill>
                <a:effectLst/>
                <a:latin typeface="Consolas" panose="020B0609020204030204" pitchFamily="49" charset="0"/>
              </a:rPr>
              <a:t>:</a:t>
            </a:r>
          </a:p>
          <a:p>
            <a:r>
              <a:rPr lang="fr-FR" sz="1400" b="1" dirty="0">
                <a:solidFill>
                  <a:srgbClr val="000000"/>
                </a:solidFill>
                <a:effectLst/>
                <a:latin typeface="Consolas" panose="020B0609020204030204" pitchFamily="49" charset="0"/>
              </a:rPr>
              <a:t>    </a:t>
            </a:r>
            <a:r>
              <a:rPr lang="fr-FR" sz="1400" b="1" dirty="0">
                <a:solidFill>
                  <a:srgbClr val="800000"/>
                </a:solidFill>
                <a:effectLst/>
                <a:latin typeface="Consolas" panose="020B0609020204030204" pitchFamily="49" charset="0"/>
              </a:rPr>
              <a:t>image</a:t>
            </a:r>
            <a:r>
              <a:rPr lang="fr-FR" sz="1400" b="1" dirty="0">
                <a:solidFill>
                  <a:srgbClr val="000000"/>
                </a:solidFill>
                <a:effectLst/>
                <a:latin typeface="Consolas" panose="020B0609020204030204" pitchFamily="49" charset="0"/>
              </a:rPr>
              <a:t>: </a:t>
            </a:r>
            <a:r>
              <a:rPr lang="fr-FR" sz="1400" b="1" dirty="0" err="1">
                <a:solidFill>
                  <a:srgbClr val="0000FF"/>
                </a:solidFill>
                <a:effectLst/>
                <a:latin typeface="Consolas" panose="020B0609020204030204" pitchFamily="49" charset="0"/>
              </a:rPr>
              <a:t>ofpptdigital</a:t>
            </a:r>
            <a:r>
              <a:rPr lang="fr-FR" sz="1400" b="1" dirty="0">
                <a:solidFill>
                  <a:srgbClr val="0000FF"/>
                </a:solidFill>
                <a:effectLst/>
                <a:latin typeface="Consolas" panose="020B0609020204030204" pitchFamily="49" charset="0"/>
              </a:rPr>
              <a:t>/ecommerce-app:frontend.v1</a:t>
            </a:r>
            <a:endParaRPr lang="fr-FR" sz="1400" b="1"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build</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./frontend-service</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err="1">
                <a:solidFill>
                  <a:srgbClr val="800000"/>
                </a:solidFill>
                <a:effectLst/>
                <a:latin typeface="Consolas" panose="020B0609020204030204" pitchFamily="49" charset="0"/>
              </a:rPr>
              <a:t>container_name</a:t>
            </a:r>
            <a:r>
              <a:rPr lang="fr-FR" sz="1400" b="0" dirty="0">
                <a:solidFill>
                  <a:srgbClr val="000000"/>
                </a:solidFill>
                <a:effectLst/>
                <a:latin typeface="Consolas" panose="020B0609020204030204" pitchFamily="49" charset="0"/>
              </a:rPr>
              <a:t>: </a:t>
            </a:r>
            <a:r>
              <a:rPr lang="fr-FR" sz="1400" b="0" dirty="0">
                <a:solidFill>
                  <a:srgbClr val="0000FF"/>
                </a:solidFill>
                <a:effectLst/>
                <a:latin typeface="Consolas" panose="020B0609020204030204" pitchFamily="49" charset="0"/>
              </a:rPr>
              <a:t>frontend-service</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ports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A31515"/>
                </a:solidFill>
                <a:effectLst/>
                <a:latin typeface="Consolas" panose="020B0609020204030204" pitchFamily="49" charset="0"/>
              </a:rPr>
              <a:t>"8080:8080"</a:t>
            </a:r>
            <a:endParaRPr lang="fr-FR" sz="1400" b="0" dirty="0">
              <a:solidFill>
                <a:srgbClr val="000000"/>
              </a:solidFill>
              <a:effectLst/>
              <a:latin typeface="Consolas" panose="020B0609020204030204" pitchFamily="49" charset="0"/>
            </a:endParaRPr>
          </a:p>
          <a:p>
            <a:r>
              <a:rPr lang="fr-FR" sz="1400" b="0" dirty="0">
                <a:solidFill>
                  <a:srgbClr val="000000"/>
                </a:solidFill>
                <a:effectLst/>
                <a:latin typeface="Consolas" panose="020B0609020204030204" pitchFamily="49" charset="0"/>
              </a:rPr>
              <a:t>    </a:t>
            </a:r>
            <a:r>
              <a:rPr lang="fr-FR" sz="1400" b="0" dirty="0">
                <a:solidFill>
                  <a:srgbClr val="800000"/>
                </a:solidFill>
                <a:effectLst/>
                <a:latin typeface="Consolas" panose="020B0609020204030204" pitchFamily="49" charset="0"/>
              </a:rPr>
              <a:t>volumes</a:t>
            </a:r>
            <a:r>
              <a:rPr lang="fr-FR" sz="1400" b="0" dirty="0">
                <a:solidFill>
                  <a:srgbClr val="000000"/>
                </a:solidFill>
                <a:effectLst/>
                <a:latin typeface="Consolas" panose="020B0609020204030204" pitchFamily="49" charset="0"/>
              </a:rPr>
              <a:t>:</a:t>
            </a:r>
          </a:p>
          <a:p>
            <a:r>
              <a:rPr lang="fr-FR" sz="1400" b="0" dirty="0">
                <a:solidFill>
                  <a:srgbClr val="000000"/>
                </a:solidFill>
                <a:effectLst/>
                <a:latin typeface="Consolas" panose="020B0609020204030204" pitchFamily="49" charset="0"/>
              </a:rPr>
              <a:t>      - </a:t>
            </a:r>
            <a:r>
              <a:rPr lang="fr-FR" sz="1400" b="0" dirty="0">
                <a:solidFill>
                  <a:srgbClr val="0000FF"/>
                </a:solidFill>
                <a:effectLst/>
                <a:latin typeface="Consolas" panose="020B0609020204030204" pitchFamily="49" charset="0"/>
              </a:rPr>
              <a:t>/app/</a:t>
            </a:r>
            <a:r>
              <a:rPr lang="fr-FR" sz="1400" b="0" dirty="0" err="1">
                <a:solidFill>
                  <a:srgbClr val="0000FF"/>
                </a:solidFill>
                <a:effectLst/>
                <a:latin typeface="Consolas" panose="020B0609020204030204" pitchFamily="49" charset="0"/>
              </a:rPr>
              <a:t>node_modules</a:t>
            </a:r>
            <a:endParaRPr lang="fr-FR" sz="14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102237471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1706" name="Google Shape;1706;p142"/>
          <p:cNvSpPr txBox="1">
            <a:spLocks noGrp="1"/>
          </p:cNvSpPr>
          <p:nvPr>
            <p:ph type="body" idx="3"/>
          </p:nvPr>
        </p:nvSpPr>
        <p:spPr>
          <a:xfrm>
            <a:off x="719304" y="1551940"/>
            <a:ext cx="10746576" cy="4940300"/>
          </a:xfrm>
          <a:prstGeom prst="rect">
            <a:avLst/>
          </a:prstGeom>
          <a:noFill/>
          <a:ln>
            <a:noFill/>
          </a:ln>
        </p:spPr>
        <p:txBody>
          <a:bodyPr spcFirstLastPara="1" wrap="square" lIns="91425" tIns="45700" rIns="91425" bIns="45700" anchor="t" anchorCtr="0">
            <a:noAutofit/>
          </a:bodyPr>
          <a:lstStyle/>
          <a:p>
            <a:pPr marL="0" lvl="0" indent="0" algn="just" rtl="0">
              <a:lnSpc>
                <a:spcPct val="133333"/>
              </a:lnSpc>
              <a:spcBef>
                <a:spcPts val="0"/>
              </a:spcBef>
              <a:spcAft>
                <a:spcPts val="0"/>
              </a:spcAft>
              <a:buClr>
                <a:srgbClr val="565656"/>
              </a:buClr>
              <a:buSzPts val="1200"/>
              <a:buFont typeface="Arial"/>
              <a:buNone/>
            </a:pPr>
            <a:r>
              <a:rPr kumimoji="0" lang="fr-FR" sz="1600" b="1" i="1" u="sng" strike="noStrike" kern="1200" cap="none" spc="0" normalizeH="0" baseline="0" noProof="0" dirty="0">
                <a:ln>
                  <a:noFill/>
                </a:ln>
                <a:solidFill>
                  <a:srgbClr val="08ACA2"/>
                </a:solidFill>
                <a:effectLst/>
                <a:uLnTx/>
                <a:uFillTx/>
                <a:latin typeface="Calibri"/>
                <a:cs typeface="Calibri"/>
                <a:sym typeface="Calibri"/>
              </a:rPr>
              <a:t>Exemple de création d’un repository sur Docker Hub :</a:t>
            </a:r>
            <a:endParaRPr lang="fr-FR" sz="1600" dirty="0">
              <a:solidFill>
                <a:schemeClr val="tx1"/>
              </a:solidFill>
            </a:endParaRPr>
          </a:p>
          <a:p>
            <a:pPr marL="285750" lvl="0" indent="-285750" algn="just" rtl="0">
              <a:lnSpc>
                <a:spcPct val="133333"/>
              </a:lnSpc>
              <a:spcBef>
                <a:spcPts val="0"/>
              </a:spcBef>
              <a:spcAft>
                <a:spcPts val="0"/>
              </a:spcAft>
              <a:buClr>
                <a:srgbClr val="565656"/>
              </a:buClr>
              <a:buSzPts val="1200"/>
              <a:buFontTx/>
              <a:buChar char="-"/>
            </a:pPr>
            <a:r>
              <a:rPr lang="fr-FR" sz="1600" dirty="0">
                <a:solidFill>
                  <a:schemeClr val="tx1"/>
                </a:solidFill>
              </a:rPr>
              <a:t>Afin de pouvoir tester notre exemple d’application web, on a ajouté un nouveau service appelé « frontend-service ».</a:t>
            </a:r>
          </a:p>
          <a:p>
            <a:pPr marL="285750" lvl="0" indent="-285750" algn="just" rtl="0">
              <a:lnSpc>
                <a:spcPct val="133333"/>
              </a:lnSpc>
              <a:spcBef>
                <a:spcPts val="0"/>
              </a:spcBef>
              <a:spcAft>
                <a:spcPts val="0"/>
              </a:spcAft>
              <a:buClr>
                <a:srgbClr val="565656"/>
              </a:buClr>
              <a:buSzPts val="1200"/>
              <a:buFontTx/>
              <a:buChar char="-"/>
            </a:pPr>
            <a:r>
              <a:rPr lang="fr-FR" sz="1600" dirty="0">
                <a:solidFill>
                  <a:schemeClr val="tx1"/>
                </a:solidFill>
              </a:rPr>
              <a:t>L’application est configurée pour qu’elle démarre de ce service (port 8080 : le port par défaut de Azure App Service);</a:t>
            </a:r>
          </a:p>
          <a:p>
            <a:pPr marL="285750" lvl="0" indent="-285750" algn="just" rtl="0">
              <a:lnSpc>
                <a:spcPct val="133333"/>
              </a:lnSpc>
              <a:spcBef>
                <a:spcPts val="0"/>
              </a:spcBef>
              <a:spcAft>
                <a:spcPts val="0"/>
              </a:spcAft>
              <a:buClr>
                <a:srgbClr val="565656"/>
              </a:buClr>
              <a:buSzPts val="1200"/>
              <a:buFontTx/>
              <a:buChar char="-"/>
            </a:pPr>
            <a:r>
              <a:rPr lang="fr-FR" sz="1600" dirty="0">
                <a:solidFill>
                  <a:schemeClr val="tx1"/>
                </a:solidFill>
              </a:rPr>
              <a:t> Ce service est crée pour afficher la simple page HTML suivante: </a:t>
            </a:r>
          </a:p>
          <a:p>
            <a:pPr marL="285750" lvl="0" indent="-285750" algn="just" rtl="0">
              <a:lnSpc>
                <a:spcPct val="133333"/>
              </a:lnSpc>
              <a:spcBef>
                <a:spcPts val="0"/>
              </a:spcBef>
              <a:spcAft>
                <a:spcPts val="0"/>
              </a:spcAft>
              <a:buClr>
                <a:srgbClr val="565656"/>
              </a:buClr>
              <a:buSzPts val="1200"/>
              <a:buFontTx/>
              <a:buChar char="-"/>
            </a:pPr>
            <a:endParaRPr lang="fr-FR" sz="1600" dirty="0">
              <a:solidFill>
                <a:schemeClr val="tx1"/>
              </a:solidFill>
            </a:endParaRPr>
          </a:p>
          <a:p>
            <a:pPr marL="285750" lvl="0" indent="-285750" algn="just" rtl="0">
              <a:lnSpc>
                <a:spcPct val="133333"/>
              </a:lnSpc>
              <a:spcBef>
                <a:spcPts val="0"/>
              </a:spcBef>
              <a:spcAft>
                <a:spcPts val="0"/>
              </a:spcAft>
              <a:buClr>
                <a:srgbClr val="565656"/>
              </a:buClr>
              <a:buSzPts val="1200"/>
              <a:buFontTx/>
              <a:buChar char="-"/>
            </a:pPr>
            <a:endParaRPr lang="fr-FR" sz="1600" dirty="0">
              <a:solidFill>
                <a:schemeClr val="tx1"/>
              </a:solidFill>
            </a:endParaRPr>
          </a:p>
          <a:p>
            <a:pPr marL="285750" lvl="0" indent="-285750" algn="just" rtl="0">
              <a:lnSpc>
                <a:spcPct val="133333"/>
              </a:lnSpc>
              <a:spcBef>
                <a:spcPts val="0"/>
              </a:spcBef>
              <a:spcAft>
                <a:spcPts val="0"/>
              </a:spcAft>
              <a:buClr>
                <a:srgbClr val="565656"/>
              </a:buClr>
              <a:buSzPts val="1200"/>
              <a:buFontTx/>
              <a:buChar char="-"/>
            </a:pPr>
            <a:endParaRPr lang="fr-FR" sz="1600" dirty="0">
              <a:solidFill>
                <a:schemeClr val="tx1"/>
              </a:solidFill>
            </a:endParaRPr>
          </a:p>
          <a:p>
            <a:pPr marL="0" lvl="0" indent="0" algn="just" rtl="0">
              <a:lnSpc>
                <a:spcPct val="133333"/>
              </a:lnSpc>
              <a:spcBef>
                <a:spcPts val="0"/>
              </a:spcBef>
              <a:spcAft>
                <a:spcPts val="0"/>
              </a:spcAft>
              <a:buClr>
                <a:srgbClr val="565656"/>
              </a:buClr>
              <a:buSzPts val="1200"/>
            </a:pPr>
            <a:endParaRPr lang="fr-FR" sz="1600" dirty="0">
              <a:solidFill>
                <a:schemeClr val="tx1"/>
              </a:solidFill>
            </a:endParaRPr>
          </a:p>
          <a:p>
            <a:pPr marL="285750" lvl="0" indent="-285750" algn="just" rtl="0">
              <a:lnSpc>
                <a:spcPct val="133333"/>
              </a:lnSpc>
              <a:spcBef>
                <a:spcPts val="0"/>
              </a:spcBef>
              <a:spcAft>
                <a:spcPts val="0"/>
              </a:spcAft>
              <a:buClr>
                <a:srgbClr val="565656"/>
              </a:buClr>
              <a:buSzPts val="1200"/>
              <a:buFontTx/>
              <a:buChar char="-"/>
            </a:pPr>
            <a:r>
              <a:rPr lang="fr-FR" sz="1600" dirty="0">
                <a:solidFill>
                  <a:schemeClr val="tx1"/>
                </a:solidFill>
              </a:rPr>
              <a:t>Le code de son fichier index.js est le suivant:</a:t>
            </a:r>
          </a:p>
          <a:p>
            <a:pPr marL="285750" lvl="0" indent="-285750" algn="just" rtl="0">
              <a:lnSpc>
                <a:spcPct val="133333"/>
              </a:lnSpc>
              <a:spcBef>
                <a:spcPts val="0"/>
              </a:spcBef>
              <a:spcAft>
                <a:spcPts val="0"/>
              </a:spcAft>
              <a:buClr>
                <a:srgbClr val="565656"/>
              </a:buClr>
              <a:buSzPts val="1200"/>
              <a:buFontTx/>
              <a:buChar char="-"/>
            </a:pPr>
            <a:endParaRPr lang="fr-FR" sz="1600" dirty="0">
              <a:solidFill>
                <a:schemeClr val="tx1"/>
              </a:solidFill>
            </a:endParaRPr>
          </a:p>
          <a:p>
            <a:pPr marL="0" lvl="0" indent="0" algn="just" rtl="0">
              <a:lnSpc>
                <a:spcPct val="133333"/>
              </a:lnSpc>
              <a:spcBef>
                <a:spcPts val="0"/>
              </a:spcBef>
              <a:spcAft>
                <a:spcPts val="0"/>
              </a:spcAft>
              <a:buClr>
                <a:srgbClr val="565656"/>
              </a:buClr>
              <a:buSzPts val="1200"/>
              <a:buFont typeface="Arial"/>
              <a:buNone/>
            </a:pPr>
            <a:endParaRPr lang="fr-FR" dirty="0"/>
          </a:p>
        </p:txBody>
      </p:sp>
      <p:sp>
        <p:nvSpPr>
          <p:cNvPr id="2" name="Google Shape;1632;p133">
            <a:extLst>
              <a:ext uri="{FF2B5EF4-FFF2-40B4-BE49-F238E27FC236}">
                <a16:creationId xmlns:a16="http://schemas.microsoft.com/office/drawing/2014/main" id="{5D3AEC43-829A-20EC-03EE-809555A04DA3}"/>
              </a:ext>
            </a:extLst>
          </p:cNvPr>
          <p:cNvSpPr txBox="1">
            <a:spLocks noGrp="1"/>
          </p:cNvSpPr>
          <p:nvPr>
            <p:ph type="title"/>
          </p:nvPr>
        </p:nvSpPr>
        <p:spPr>
          <a:xfrm>
            <a:off x="180000" y="365760"/>
            <a:ext cx="5075172" cy="1108710"/>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Création et envoi (push) d’une image Docker sur Docker Hub </a:t>
            </a:r>
            <a:br>
              <a:rPr lang="fr-FR" dirty="0"/>
            </a:br>
            <a:endParaRPr lang="fr-FR" dirty="0"/>
          </a:p>
        </p:txBody>
      </p:sp>
      <p:pic>
        <p:nvPicPr>
          <p:cNvPr id="4" name="Image 3">
            <a:extLst>
              <a:ext uri="{FF2B5EF4-FFF2-40B4-BE49-F238E27FC236}">
                <a16:creationId xmlns:a16="http://schemas.microsoft.com/office/drawing/2014/main" id="{121546C5-89A0-183B-7C6D-7A036EB4F6ED}"/>
              </a:ext>
            </a:extLst>
          </p:cNvPr>
          <p:cNvPicPr>
            <a:picLocks noChangeAspect="1"/>
          </p:cNvPicPr>
          <p:nvPr/>
        </p:nvPicPr>
        <p:blipFill rotWithShape="1">
          <a:blip r:embed="rId3"/>
          <a:srcRect l="1" t="-1361" r="38929" b="56892"/>
          <a:stretch/>
        </p:blipFill>
        <p:spPr>
          <a:xfrm>
            <a:off x="4418010" y="2921543"/>
            <a:ext cx="6589080" cy="1369603"/>
          </a:xfrm>
          <a:prstGeom prst="rect">
            <a:avLst/>
          </a:prstGeom>
        </p:spPr>
      </p:pic>
      <p:sp>
        <p:nvSpPr>
          <p:cNvPr id="3" name="ZoneTexte 2">
            <a:extLst>
              <a:ext uri="{FF2B5EF4-FFF2-40B4-BE49-F238E27FC236}">
                <a16:creationId xmlns:a16="http://schemas.microsoft.com/office/drawing/2014/main" id="{5F5B4F13-F665-1F84-37B6-17F09FA5DB02}"/>
              </a:ext>
            </a:extLst>
          </p:cNvPr>
          <p:cNvSpPr txBox="1"/>
          <p:nvPr/>
        </p:nvSpPr>
        <p:spPr>
          <a:xfrm>
            <a:off x="1005840" y="4549676"/>
            <a:ext cx="10466856" cy="2020034"/>
          </a:xfrm>
          <a:prstGeom prst="rect">
            <a:avLst/>
          </a:prstGeom>
          <a:noFill/>
        </p:spPr>
        <p:txBody>
          <a:bodyPr wrap="square" numCol="2" rtlCol="0">
            <a:spAutoFit/>
          </a:bodyPr>
          <a:lstStyle/>
          <a:p>
            <a:pPr>
              <a:lnSpc>
                <a:spcPct val="100000"/>
              </a:lnSpc>
              <a:spcBef>
                <a:spcPts val="0"/>
              </a:spcBef>
            </a:pP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express = </a:t>
            </a:r>
            <a:r>
              <a:rPr lang="fr-FR" sz="1400" b="0" dirty="0" err="1">
                <a:solidFill>
                  <a:srgbClr val="000000"/>
                </a:solidFill>
                <a:effectLst/>
                <a:latin typeface="Consolas" panose="020B0609020204030204" pitchFamily="49" charset="0"/>
              </a:rPr>
              <a:t>require</a:t>
            </a:r>
            <a:r>
              <a:rPr lang="fr-FR" sz="1400" b="0" dirty="0">
                <a:solidFill>
                  <a:srgbClr val="000000"/>
                </a:solidFill>
                <a:effectLst/>
                <a:latin typeface="Consolas" panose="020B0609020204030204" pitchFamily="49" charset="0"/>
              </a:rPr>
              <a:t>(</a:t>
            </a:r>
            <a:r>
              <a:rPr lang="fr-FR" sz="1400" b="0" dirty="0">
                <a:solidFill>
                  <a:srgbClr val="A31515"/>
                </a:solidFill>
                <a:effectLst/>
                <a:latin typeface="Consolas" panose="020B0609020204030204" pitchFamily="49" charset="0"/>
              </a:rPr>
              <a:t>"express"</a:t>
            </a:r>
            <a:r>
              <a:rPr lang="fr-FR" sz="1400" b="0" dirty="0">
                <a:solidFill>
                  <a:srgbClr val="000000"/>
                </a:solidFill>
                <a:effectLst/>
                <a:latin typeface="Consolas" panose="020B0609020204030204" pitchFamily="49" charset="0"/>
              </a:rPr>
              <a:t>);</a:t>
            </a:r>
          </a:p>
          <a:p>
            <a:pPr>
              <a:lnSpc>
                <a:spcPct val="100000"/>
              </a:lnSpc>
              <a:spcBef>
                <a:spcPts val="0"/>
              </a:spcBef>
            </a:pP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app = express();</a:t>
            </a:r>
          </a:p>
          <a:p>
            <a:pPr>
              <a:lnSpc>
                <a:spcPct val="100000"/>
              </a:lnSpc>
              <a:spcBef>
                <a:spcPts val="0"/>
              </a:spcBef>
            </a:pPr>
            <a:r>
              <a:rPr lang="fr-FR" sz="1400" b="0" dirty="0" err="1">
                <a:solidFill>
                  <a:srgbClr val="0000FF"/>
                </a:solidFill>
                <a:effectLst/>
                <a:latin typeface="Consolas" panose="020B0609020204030204" pitchFamily="49" charset="0"/>
              </a:rPr>
              <a:t>const</a:t>
            </a:r>
            <a:r>
              <a:rPr lang="fr-FR" sz="1400" b="0" dirty="0">
                <a:solidFill>
                  <a:srgbClr val="000000"/>
                </a:solidFill>
                <a:effectLst/>
                <a:latin typeface="Consolas" panose="020B0609020204030204" pitchFamily="49" charset="0"/>
              </a:rPr>
              <a:t> PORT = </a:t>
            </a:r>
            <a:r>
              <a:rPr lang="fr-FR" sz="1400" b="0" dirty="0" err="1">
                <a:solidFill>
                  <a:srgbClr val="000000"/>
                </a:solidFill>
                <a:effectLst/>
                <a:latin typeface="Consolas" panose="020B0609020204030204" pitchFamily="49" charset="0"/>
              </a:rPr>
              <a:t>process.env.PORT_ONE</a:t>
            </a:r>
            <a:r>
              <a:rPr lang="fr-FR" sz="1400" b="0" dirty="0">
                <a:solidFill>
                  <a:srgbClr val="000000"/>
                </a:solidFill>
                <a:effectLst/>
                <a:latin typeface="Consolas" panose="020B0609020204030204" pitchFamily="49" charset="0"/>
              </a:rPr>
              <a:t> || </a:t>
            </a:r>
            <a:r>
              <a:rPr lang="fr-FR" sz="1400" b="0" dirty="0">
                <a:solidFill>
                  <a:srgbClr val="098658"/>
                </a:solidFill>
                <a:effectLst/>
                <a:latin typeface="Consolas" panose="020B0609020204030204" pitchFamily="49" charset="0"/>
              </a:rPr>
              <a:t>8080</a:t>
            </a:r>
            <a:r>
              <a:rPr lang="fr-FR" sz="1400" b="0" dirty="0">
                <a:solidFill>
                  <a:srgbClr val="000000"/>
                </a:solidFill>
                <a:effectLst/>
                <a:latin typeface="Consolas" panose="020B0609020204030204" pitchFamily="49" charset="0"/>
              </a:rPr>
              <a:t>;</a:t>
            </a:r>
          </a:p>
          <a:p>
            <a:pPr>
              <a:lnSpc>
                <a:spcPct val="100000"/>
              </a:lnSpc>
              <a:spcBef>
                <a:spcPts val="0"/>
              </a:spcBef>
            </a:pPr>
            <a:br>
              <a:rPr lang="fr-FR" sz="1400" b="0" dirty="0">
                <a:solidFill>
                  <a:srgbClr val="000000"/>
                </a:solidFill>
                <a:effectLst/>
                <a:latin typeface="Consolas" panose="020B0609020204030204" pitchFamily="49" charset="0"/>
              </a:rPr>
            </a:br>
            <a:r>
              <a:rPr lang="fr-FR" sz="1400" b="0" dirty="0" err="1">
                <a:solidFill>
                  <a:srgbClr val="000000"/>
                </a:solidFill>
                <a:effectLst/>
                <a:latin typeface="Consolas" panose="020B0609020204030204" pitchFamily="49" charset="0"/>
              </a:rPr>
              <a:t>app.use</a:t>
            </a:r>
            <a:r>
              <a:rPr lang="fr-FR" sz="1400" b="0" dirty="0">
                <a:solidFill>
                  <a:srgbClr val="000000"/>
                </a:solidFill>
                <a:effectLst/>
                <a:latin typeface="Consolas" panose="020B0609020204030204" pitchFamily="49" charset="0"/>
              </a:rPr>
              <a:t>(</a:t>
            </a:r>
            <a:r>
              <a:rPr lang="fr-FR" sz="1400" b="0" dirty="0" err="1">
                <a:solidFill>
                  <a:srgbClr val="000000"/>
                </a:solidFill>
                <a:effectLst/>
                <a:latin typeface="Consolas" panose="020B0609020204030204" pitchFamily="49" charset="0"/>
              </a:rPr>
              <a:t>express.json</a:t>
            </a:r>
            <a:r>
              <a:rPr lang="fr-FR" sz="1400" b="0" dirty="0">
                <a:solidFill>
                  <a:srgbClr val="000000"/>
                </a:solidFill>
                <a:effectLst/>
                <a:latin typeface="Consolas" panose="020B0609020204030204" pitchFamily="49" charset="0"/>
              </a:rPr>
              <a:t>());</a:t>
            </a:r>
          </a:p>
          <a:p>
            <a:pPr>
              <a:lnSpc>
                <a:spcPct val="100000"/>
              </a:lnSpc>
              <a:spcBef>
                <a:spcPts val="0"/>
              </a:spcBef>
            </a:pPr>
            <a:br>
              <a:rPr lang="fr-FR" sz="1400" b="0" dirty="0">
                <a:solidFill>
                  <a:srgbClr val="000000"/>
                </a:solidFill>
                <a:effectLst/>
                <a:latin typeface="Consolas" panose="020B0609020204030204" pitchFamily="49" charset="0"/>
              </a:rPr>
            </a:br>
            <a:r>
              <a:rPr lang="fr-FR" sz="1400" b="1" dirty="0" err="1">
                <a:solidFill>
                  <a:srgbClr val="000000"/>
                </a:solidFill>
                <a:effectLst/>
                <a:latin typeface="Consolas" panose="020B0609020204030204" pitchFamily="49" charset="0"/>
              </a:rPr>
              <a:t>app.get</a:t>
            </a:r>
            <a:r>
              <a:rPr lang="fr-FR" sz="1400" b="1" dirty="0">
                <a:solidFill>
                  <a:srgbClr val="000000"/>
                </a:solidFill>
                <a:effectLst/>
                <a:latin typeface="Consolas" panose="020B0609020204030204" pitchFamily="49" charset="0"/>
              </a:rPr>
              <a:t>(</a:t>
            </a:r>
            <a:r>
              <a:rPr lang="fr-FR" sz="1400" b="1" dirty="0">
                <a:solidFill>
                  <a:srgbClr val="A31515"/>
                </a:solidFill>
                <a:effectLst/>
                <a:latin typeface="Consolas" panose="020B0609020204030204" pitchFamily="49" charset="0"/>
              </a:rPr>
              <a:t>"/"</a:t>
            </a:r>
            <a:r>
              <a:rPr lang="fr-FR" sz="1400" b="1" dirty="0">
                <a:solidFill>
                  <a:srgbClr val="000000"/>
                </a:solidFill>
                <a:effectLst/>
                <a:latin typeface="Consolas" panose="020B0609020204030204" pitchFamily="49" charset="0"/>
              </a:rPr>
              <a:t>, (</a:t>
            </a:r>
            <a:r>
              <a:rPr lang="fr-FR" sz="1400" b="1" dirty="0" err="1">
                <a:solidFill>
                  <a:srgbClr val="000000"/>
                </a:solidFill>
                <a:effectLst/>
                <a:latin typeface="Consolas" panose="020B0609020204030204" pitchFamily="49" charset="0"/>
              </a:rPr>
              <a:t>req</a:t>
            </a:r>
            <a:r>
              <a:rPr lang="fr-FR" sz="1400" b="1" dirty="0">
                <a:solidFill>
                  <a:srgbClr val="000000"/>
                </a:solidFill>
                <a:effectLst/>
                <a:latin typeface="Consolas" panose="020B0609020204030204" pitchFamily="49" charset="0"/>
              </a:rPr>
              <a:t>, </a:t>
            </a:r>
            <a:r>
              <a:rPr lang="fr-FR" sz="1400" b="1" dirty="0" err="1">
                <a:solidFill>
                  <a:srgbClr val="000000"/>
                </a:solidFill>
                <a:effectLst/>
                <a:latin typeface="Consolas" panose="020B0609020204030204" pitchFamily="49" charset="0"/>
              </a:rPr>
              <a:t>res</a:t>
            </a:r>
            <a:r>
              <a:rPr lang="fr-FR" sz="1400" b="1" dirty="0">
                <a:solidFill>
                  <a:srgbClr val="000000"/>
                </a:solidFill>
                <a:effectLst/>
                <a:latin typeface="Consolas" panose="020B0609020204030204" pitchFamily="49" charset="0"/>
              </a:rPr>
              <a:t>, </a:t>
            </a:r>
            <a:r>
              <a:rPr lang="fr-FR" sz="1400" b="1" dirty="0" err="1">
                <a:solidFill>
                  <a:srgbClr val="000000"/>
                </a:solidFill>
                <a:effectLst/>
                <a:latin typeface="Consolas" panose="020B0609020204030204" pitchFamily="49" charset="0"/>
              </a:rPr>
              <a:t>next</a:t>
            </a:r>
            <a:r>
              <a:rPr lang="fr-FR" sz="1400" b="1" dirty="0">
                <a:solidFill>
                  <a:srgbClr val="000000"/>
                </a:solidFill>
                <a:effectLst/>
                <a:latin typeface="Consolas" panose="020B0609020204030204" pitchFamily="49" charset="0"/>
              </a:rPr>
              <a:t>) </a:t>
            </a:r>
            <a:r>
              <a:rPr lang="fr-FR" sz="1400" b="1" dirty="0">
                <a:solidFill>
                  <a:srgbClr val="0000FF"/>
                </a:solidFill>
                <a:effectLst/>
                <a:latin typeface="Consolas" panose="020B0609020204030204" pitchFamily="49" charset="0"/>
              </a:rPr>
              <a:t>=&gt;</a:t>
            </a:r>
            <a:r>
              <a:rPr lang="fr-FR" sz="1400" b="1" dirty="0">
                <a:solidFill>
                  <a:srgbClr val="000000"/>
                </a:solidFill>
                <a:effectLst/>
                <a:latin typeface="Consolas" panose="020B0609020204030204" pitchFamily="49" charset="0"/>
              </a:rPr>
              <a:t> {</a:t>
            </a:r>
          </a:p>
          <a:p>
            <a:pPr>
              <a:lnSpc>
                <a:spcPct val="100000"/>
              </a:lnSpc>
              <a:spcBef>
                <a:spcPts val="0"/>
              </a:spcBef>
            </a:pPr>
            <a:r>
              <a:rPr lang="fr-FR" sz="1400" b="1" dirty="0">
                <a:solidFill>
                  <a:srgbClr val="000000"/>
                </a:solidFill>
                <a:effectLst/>
                <a:latin typeface="Consolas" panose="020B0609020204030204" pitchFamily="49" charset="0"/>
              </a:rPr>
              <a:t> </a:t>
            </a:r>
            <a:r>
              <a:rPr lang="fr-FR" sz="1400" b="1" dirty="0" err="1">
                <a:solidFill>
                  <a:srgbClr val="000000"/>
                </a:solidFill>
                <a:effectLst/>
                <a:latin typeface="Consolas" panose="020B0609020204030204" pitchFamily="49" charset="0"/>
              </a:rPr>
              <a:t>res.sendFile</a:t>
            </a:r>
            <a:r>
              <a:rPr lang="fr-FR" sz="1400" b="1" dirty="0">
                <a:solidFill>
                  <a:srgbClr val="000000"/>
                </a:solidFill>
                <a:effectLst/>
                <a:latin typeface="Consolas" panose="020B0609020204030204" pitchFamily="49" charset="0"/>
              </a:rPr>
              <a:t>(__</a:t>
            </a:r>
            <a:r>
              <a:rPr lang="fr-FR" sz="1400" b="1" dirty="0" err="1">
                <a:solidFill>
                  <a:srgbClr val="000000"/>
                </a:solidFill>
                <a:effectLst/>
                <a:latin typeface="Consolas" panose="020B0609020204030204" pitchFamily="49" charset="0"/>
              </a:rPr>
              <a:t>dirname</a:t>
            </a:r>
            <a:r>
              <a:rPr lang="fr-FR" sz="1400" b="1" dirty="0">
                <a:solidFill>
                  <a:srgbClr val="000000"/>
                </a:solidFill>
                <a:effectLst/>
                <a:latin typeface="Consolas" panose="020B0609020204030204" pitchFamily="49" charset="0"/>
              </a:rPr>
              <a:t> + </a:t>
            </a:r>
            <a:r>
              <a:rPr lang="fr-FR" sz="1400" b="1" dirty="0">
                <a:solidFill>
                  <a:srgbClr val="A31515"/>
                </a:solidFill>
                <a:effectLst/>
                <a:latin typeface="Consolas" panose="020B0609020204030204" pitchFamily="49" charset="0"/>
              </a:rPr>
              <a:t>"/index.html"</a:t>
            </a:r>
            <a:r>
              <a:rPr lang="fr-FR" sz="1400" b="1" dirty="0">
                <a:solidFill>
                  <a:srgbClr val="000000"/>
                </a:solidFill>
                <a:effectLst/>
                <a:latin typeface="Consolas" panose="020B0609020204030204" pitchFamily="49" charset="0"/>
              </a:rPr>
              <a:t>);</a:t>
            </a:r>
          </a:p>
          <a:p>
            <a:pPr>
              <a:lnSpc>
                <a:spcPct val="100000"/>
              </a:lnSpc>
              <a:spcBef>
                <a:spcPts val="0"/>
              </a:spcBef>
            </a:pPr>
            <a:r>
              <a:rPr lang="fr-FR" sz="1400" b="1" dirty="0">
                <a:solidFill>
                  <a:srgbClr val="000000"/>
                </a:solidFill>
                <a:effectLst/>
                <a:latin typeface="Consolas" panose="020B0609020204030204" pitchFamily="49" charset="0"/>
              </a:rPr>
              <a:t>});</a:t>
            </a:r>
          </a:p>
          <a:p>
            <a:pPr>
              <a:lnSpc>
                <a:spcPct val="100000"/>
              </a:lnSpc>
              <a:spcBef>
                <a:spcPts val="0"/>
              </a:spcBef>
            </a:pPr>
            <a:br>
              <a:rPr lang="fr-FR" sz="1400" b="0" dirty="0">
                <a:solidFill>
                  <a:srgbClr val="000000"/>
                </a:solidFill>
                <a:effectLst/>
                <a:latin typeface="Consolas" panose="020B0609020204030204" pitchFamily="49" charset="0"/>
              </a:rPr>
            </a:br>
            <a:r>
              <a:rPr lang="fr-FR" sz="1400" b="0" dirty="0" err="1">
                <a:solidFill>
                  <a:srgbClr val="000000"/>
                </a:solidFill>
                <a:effectLst/>
                <a:latin typeface="Consolas" panose="020B0609020204030204" pitchFamily="49" charset="0"/>
              </a:rPr>
              <a:t>app.listen</a:t>
            </a:r>
            <a:r>
              <a:rPr lang="fr-FR" sz="1400" b="0" dirty="0">
                <a:solidFill>
                  <a:srgbClr val="000000"/>
                </a:solidFill>
                <a:effectLst/>
                <a:latin typeface="Consolas" panose="020B0609020204030204" pitchFamily="49" charset="0"/>
              </a:rPr>
              <a:t>(PORT, () </a:t>
            </a:r>
            <a:r>
              <a:rPr lang="fr-FR" sz="1400" b="0" dirty="0">
                <a:solidFill>
                  <a:srgbClr val="0000FF"/>
                </a:solidFill>
                <a:effectLst/>
                <a:latin typeface="Consolas" panose="020B0609020204030204" pitchFamily="49" charset="0"/>
              </a:rPr>
              <a:t>=&gt;</a:t>
            </a:r>
            <a:r>
              <a:rPr lang="fr-FR" sz="1400" b="0" dirty="0">
                <a:solidFill>
                  <a:srgbClr val="000000"/>
                </a:solidFill>
                <a:effectLst/>
                <a:latin typeface="Consolas" panose="020B0609020204030204" pitchFamily="49" charset="0"/>
              </a:rPr>
              <a:t> {</a:t>
            </a:r>
          </a:p>
          <a:p>
            <a:pPr>
              <a:lnSpc>
                <a:spcPct val="100000"/>
              </a:lnSpc>
              <a:spcBef>
                <a:spcPts val="0"/>
              </a:spcBef>
            </a:pPr>
            <a:r>
              <a:rPr lang="fr-FR" sz="1400" b="0" dirty="0">
                <a:solidFill>
                  <a:srgbClr val="000000"/>
                </a:solidFill>
                <a:effectLst/>
                <a:latin typeface="Consolas" panose="020B0609020204030204" pitchFamily="49" charset="0"/>
              </a:rPr>
              <a:t>    console.log(</a:t>
            </a:r>
            <a:r>
              <a:rPr lang="fr-FR" sz="1400" b="0" dirty="0">
                <a:solidFill>
                  <a:srgbClr val="A31515"/>
                </a:solidFill>
                <a:effectLst/>
                <a:latin typeface="Consolas" panose="020B0609020204030204" pitchFamily="49" charset="0"/>
              </a:rPr>
              <a:t>`frontend-Service at </a:t>
            </a:r>
            <a:r>
              <a:rPr lang="fr-FR" sz="1400" b="0" dirty="0">
                <a:solidFill>
                  <a:srgbClr val="0000FF"/>
                </a:solidFill>
                <a:effectLst/>
                <a:latin typeface="Consolas" panose="020B0609020204030204" pitchFamily="49" charset="0"/>
              </a:rPr>
              <a:t>${</a:t>
            </a:r>
            <a:r>
              <a:rPr lang="fr-FR" sz="1400" b="0" dirty="0">
                <a:solidFill>
                  <a:srgbClr val="000000"/>
                </a:solidFill>
                <a:effectLst/>
                <a:latin typeface="Consolas" panose="020B0609020204030204" pitchFamily="49" charset="0"/>
              </a:rPr>
              <a:t>PORT</a:t>
            </a:r>
            <a:r>
              <a:rPr lang="fr-FR" sz="1400" b="0" dirty="0">
                <a:solidFill>
                  <a:srgbClr val="0000FF"/>
                </a:solidFill>
                <a:effectLst/>
                <a:latin typeface="Consolas" panose="020B0609020204030204" pitchFamily="49" charset="0"/>
              </a:rPr>
              <a:t>}</a:t>
            </a:r>
            <a:r>
              <a:rPr lang="fr-FR" sz="1400" b="0" dirty="0">
                <a:solidFill>
                  <a:srgbClr val="A31515"/>
                </a:solidFill>
                <a:effectLst/>
                <a:latin typeface="Consolas" panose="020B0609020204030204" pitchFamily="49" charset="0"/>
              </a:rPr>
              <a:t>`</a:t>
            </a:r>
            <a:r>
              <a:rPr lang="fr-FR" sz="1400" b="0" dirty="0">
                <a:solidFill>
                  <a:srgbClr val="000000"/>
                </a:solidFill>
                <a:effectLst/>
                <a:latin typeface="Consolas" panose="020B0609020204030204" pitchFamily="49" charset="0"/>
              </a:rPr>
              <a:t>);</a:t>
            </a:r>
          </a:p>
          <a:p>
            <a:pPr>
              <a:lnSpc>
                <a:spcPct val="100000"/>
              </a:lnSpc>
              <a:spcBef>
                <a:spcPts val="0"/>
              </a:spcBef>
            </a:pPr>
            <a:r>
              <a:rPr lang="fr-FR" sz="1400" b="0" dirty="0">
                <a:solidFill>
                  <a:srgbClr val="000000"/>
                </a:solidFill>
                <a:effectLst/>
                <a:latin typeface="Consolas" panose="020B0609020204030204" pitchFamily="49" charset="0"/>
              </a:rPr>
              <a:t>});</a:t>
            </a:r>
          </a:p>
          <a:p>
            <a:endParaRPr lang="fr-FR" sz="1400" dirty="0"/>
          </a:p>
          <a:p>
            <a:r>
              <a:rPr lang="fr-FR" sz="1400" i="1" dirty="0"/>
              <a:t>(tel que index.html contient le code html de la page affiché en haut et elle se trouve à la racine </a:t>
            </a:r>
            <a:r>
              <a:rPr lang="fr-FR" sz="1400" i="1" dirty="0" err="1"/>
              <a:t>qu</a:t>
            </a:r>
            <a:r>
              <a:rPr lang="fr-FR" sz="1400" i="1" dirty="0"/>
              <a:t> dossier de ce service)</a:t>
            </a:r>
          </a:p>
        </p:txBody>
      </p:sp>
    </p:spTree>
    <p:extLst>
      <p:ext uri="{BB962C8B-B14F-4D97-AF65-F5344CB8AC3E}">
        <p14:creationId xmlns:p14="http://schemas.microsoft.com/office/powerpoint/2010/main" val="420865073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1706" name="Google Shape;1706;p142"/>
          <p:cNvSpPr txBox="1">
            <a:spLocks noGrp="1"/>
          </p:cNvSpPr>
          <p:nvPr>
            <p:ph type="body" idx="3"/>
          </p:nvPr>
        </p:nvSpPr>
        <p:spPr>
          <a:xfrm>
            <a:off x="720000" y="1634489"/>
            <a:ext cx="10746576" cy="4461511"/>
          </a:xfrm>
          <a:prstGeom prst="rect">
            <a:avLst/>
          </a:prstGeom>
          <a:noFill/>
          <a:ln>
            <a:noFill/>
          </a:ln>
        </p:spPr>
        <p:txBody>
          <a:bodyPr spcFirstLastPara="1" wrap="square" lIns="91425" tIns="45700" rIns="91425" bIns="45700" anchor="t" anchorCtr="0">
            <a:noAutofit/>
          </a:bodyPr>
          <a:lstStyle/>
          <a:p>
            <a:pPr marL="0" indent="0" algn="l">
              <a:lnSpc>
                <a:spcPct val="100000"/>
              </a:lnSpc>
              <a:spcBef>
                <a:spcPts val="0"/>
              </a:spcBef>
              <a:buClr>
                <a:srgbClr val="08ACA2"/>
              </a:buClr>
              <a:buSzPts val="1600"/>
              <a:defRPr/>
            </a:pPr>
            <a:r>
              <a:rPr kumimoji="0" lang="fr-FR" sz="1600" b="1" i="1" u="sng" strike="noStrike" kern="1200" cap="none" spc="0" normalizeH="0" baseline="0" noProof="0" dirty="0">
                <a:ln>
                  <a:noFill/>
                </a:ln>
                <a:solidFill>
                  <a:srgbClr val="08ACA2"/>
                </a:solidFill>
                <a:effectLst/>
                <a:uLnTx/>
                <a:uFillTx/>
                <a:latin typeface="Calibri"/>
                <a:cs typeface="Calibri"/>
                <a:sym typeface="Calibri"/>
              </a:rPr>
              <a:t>Exemple de création d’un repository sur Docker Hub :</a:t>
            </a:r>
            <a:endParaRPr lang="fr-FR" sz="160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r>
              <a:rPr lang="fr-FR" sz="1600" b="1" dirty="0">
                <a:solidFill>
                  <a:srgbClr val="08ACA2"/>
                </a:solidFill>
              </a:rPr>
              <a:t>8. </a:t>
            </a:r>
            <a:r>
              <a:rPr lang="fr-FR" sz="1600" dirty="0">
                <a:solidFill>
                  <a:schemeClr val="tx1"/>
                </a:solidFill>
              </a:rPr>
              <a:t>Pour construire et démarrer les conteneurs , exécuter la commande:  </a:t>
            </a:r>
            <a:r>
              <a:rPr lang="fr-FR" sz="1600" b="1" dirty="0">
                <a:solidFill>
                  <a:schemeClr val="tx1"/>
                </a:solidFill>
              </a:rPr>
              <a:t>docker-compose up</a:t>
            </a:r>
          </a:p>
          <a:p>
            <a:pPr marL="0" marR="0" lvl="0" indent="0" algn="l" defTabSz="914400" rtl="0" eaLnBrk="1" fontAlgn="auto" latinLnBrk="0" hangingPunct="1">
              <a:lnSpc>
                <a:spcPct val="100000"/>
              </a:lnSpc>
              <a:spcBef>
                <a:spcPts val="0"/>
              </a:spcBef>
              <a:spcAft>
                <a:spcPts val="0"/>
              </a:spcAft>
              <a:buClr>
                <a:srgbClr val="08ACA2"/>
              </a:buClr>
              <a:buSzPts val="1600"/>
              <a:tabLst/>
              <a:defRPr/>
            </a:pPr>
            <a:r>
              <a:rPr lang="fr-FR" sz="1600" dirty="0">
                <a:solidFill>
                  <a:schemeClr val="tx1"/>
                </a:solidFill>
              </a:rPr>
              <a:t>On peut vérifier leur création avec les nom et tags indiquées en tapant : </a:t>
            </a:r>
            <a:r>
              <a:rPr lang="fr-FR" sz="1600" b="1" dirty="0">
                <a:solidFill>
                  <a:schemeClr val="tx1"/>
                </a:solidFill>
              </a:rPr>
              <a:t>docker images</a:t>
            </a: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b="1"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b="1"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b="1"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8ACA2"/>
              </a:buClr>
              <a:buSzPts val="1600"/>
              <a:tabLst/>
              <a:defRPr/>
            </a:pPr>
            <a:endParaRPr lang="fr-FR" sz="1600" b="1" dirty="0">
              <a:solidFill>
                <a:schemeClr val="tx1"/>
              </a:solidFill>
            </a:endParaRPr>
          </a:p>
          <a:p>
            <a:pPr marL="0" lvl="0" indent="0" algn="just" rtl="0">
              <a:lnSpc>
                <a:spcPct val="133333"/>
              </a:lnSpc>
              <a:spcBef>
                <a:spcPts val="0"/>
              </a:spcBef>
              <a:spcAft>
                <a:spcPts val="0"/>
              </a:spcAft>
              <a:buClr>
                <a:srgbClr val="565656"/>
              </a:buClr>
              <a:buSzPts val="1200"/>
              <a:buFont typeface="Arial"/>
              <a:buNone/>
            </a:pPr>
            <a:endParaRPr lang="fr-FR" dirty="0"/>
          </a:p>
          <a:p>
            <a:pPr marL="0" lvl="0" indent="0" algn="just" rtl="0">
              <a:lnSpc>
                <a:spcPct val="133333"/>
              </a:lnSpc>
              <a:spcBef>
                <a:spcPts val="0"/>
              </a:spcBef>
              <a:spcAft>
                <a:spcPts val="0"/>
              </a:spcAft>
              <a:buClr>
                <a:srgbClr val="565656"/>
              </a:buClr>
              <a:buSzPts val="1200"/>
              <a:buFont typeface="Arial"/>
              <a:buNone/>
            </a:pPr>
            <a:endParaRPr lang="fr-FR" dirty="0"/>
          </a:p>
          <a:p>
            <a:pPr marL="0" lvl="0" indent="0" algn="just" rtl="0">
              <a:lnSpc>
                <a:spcPct val="133333"/>
              </a:lnSpc>
              <a:spcBef>
                <a:spcPts val="0"/>
              </a:spcBef>
              <a:spcAft>
                <a:spcPts val="0"/>
              </a:spcAft>
              <a:buClr>
                <a:srgbClr val="565656"/>
              </a:buClr>
              <a:buSzPts val="1200"/>
              <a:buFont typeface="Arial"/>
              <a:buNone/>
            </a:pPr>
            <a:endParaRPr lang="fr-FR" dirty="0"/>
          </a:p>
          <a:p>
            <a:pPr marL="0" lvl="0" indent="0" algn="just" rtl="0">
              <a:lnSpc>
                <a:spcPct val="133333"/>
              </a:lnSpc>
              <a:spcBef>
                <a:spcPts val="0"/>
              </a:spcBef>
              <a:spcAft>
                <a:spcPts val="0"/>
              </a:spcAft>
              <a:buClr>
                <a:srgbClr val="565656"/>
              </a:buClr>
              <a:buSzPts val="1200"/>
              <a:buFont typeface="Arial"/>
              <a:buNone/>
            </a:pPr>
            <a:endParaRPr lang="fr-FR" dirty="0"/>
          </a:p>
          <a:p>
            <a:pPr marL="0" marR="0" lvl="0" indent="0" algn="l" defTabSz="914400" rtl="0" eaLnBrk="1" fontAlgn="auto" latinLnBrk="0" hangingPunct="1">
              <a:lnSpc>
                <a:spcPct val="100000"/>
              </a:lnSpc>
              <a:spcBef>
                <a:spcPts val="0"/>
              </a:spcBef>
              <a:spcAft>
                <a:spcPts val="0"/>
              </a:spcAft>
              <a:buClr>
                <a:srgbClr val="08ACA2"/>
              </a:buClr>
              <a:buSzPts val="1600"/>
              <a:buFont typeface="Arial"/>
              <a:buNone/>
              <a:tabLst/>
              <a:defRPr/>
            </a:pPr>
            <a:r>
              <a:rPr kumimoji="0" lang="fr-FR" sz="1600" b="1" i="0" u="none" strike="noStrike" kern="1200" cap="none" spc="0" normalizeH="0" baseline="0" noProof="0" dirty="0">
                <a:ln>
                  <a:noFill/>
                </a:ln>
                <a:solidFill>
                  <a:srgbClr val="08ACA2"/>
                </a:solidFill>
                <a:effectLst/>
                <a:uLnTx/>
                <a:uFillTx/>
                <a:latin typeface="Calibri"/>
                <a:cs typeface="Calibri"/>
                <a:sym typeface="Calibri"/>
              </a:rPr>
              <a:t>9. </a:t>
            </a:r>
            <a:r>
              <a:rPr kumimoji="0" lang="fr-FR" sz="1600" b="0" i="0" u="none" strike="noStrike" kern="1200" cap="none" spc="0" normalizeH="0" baseline="0" noProof="0" dirty="0">
                <a:ln>
                  <a:noFill/>
                </a:ln>
                <a:solidFill>
                  <a:prstClr val="black"/>
                </a:solidFill>
                <a:effectLst/>
                <a:uLnTx/>
                <a:uFillTx/>
                <a:latin typeface="Calibri"/>
                <a:cs typeface="Calibri"/>
                <a:sym typeface="Calibri"/>
              </a:rPr>
              <a:t>Pour envoyer (push) les images au « repository » crée sur Docker Hub, il suffit d’exécuter les commandes </a:t>
            </a:r>
            <a:r>
              <a:rPr kumimoji="0" lang="fr-FR" sz="1600" b="0" i="0" u="none" strike="noStrike" kern="1200" cap="none" spc="0" normalizeH="0" baseline="0" noProof="0" dirty="0" err="1">
                <a:ln>
                  <a:noFill/>
                </a:ln>
                <a:solidFill>
                  <a:prstClr val="black"/>
                </a:solidFill>
                <a:effectLst/>
                <a:uLnTx/>
                <a:uFillTx/>
                <a:latin typeface="Calibri"/>
                <a:cs typeface="Calibri"/>
                <a:sym typeface="Calibri"/>
              </a:rPr>
              <a:t>suiva</a:t>
            </a:r>
            <a:r>
              <a:rPr lang="fr-FR" sz="1600" dirty="0" err="1">
                <a:solidFill>
                  <a:prstClr val="black"/>
                </a:solidFill>
              </a:rPr>
              <a:t>ntes</a:t>
            </a:r>
            <a:r>
              <a:rPr lang="fr-FR" sz="1600" dirty="0">
                <a:solidFill>
                  <a:prstClr val="black"/>
                </a:solidFill>
              </a:rPr>
              <a:t> :</a:t>
            </a:r>
          </a:p>
          <a:p>
            <a:pPr marL="0" marR="0" lvl="0" indent="0" algn="l" defTabSz="914400" rtl="0" eaLnBrk="1" fontAlgn="auto" latinLnBrk="0" hangingPunct="1">
              <a:lnSpc>
                <a:spcPct val="100000"/>
              </a:lnSpc>
              <a:spcBef>
                <a:spcPts val="0"/>
              </a:spcBef>
              <a:spcAft>
                <a:spcPts val="0"/>
              </a:spcAft>
              <a:buClr>
                <a:srgbClr val="08ACA2"/>
              </a:buClr>
              <a:buSzPts val="1600"/>
              <a:buFont typeface="Arial"/>
              <a:buNone/>
              <a:tabLst/>
              <a:defRPr/>
            </a:pPr>
            <a:r>
              <a:rPr kumimoji="0" lang="fr-FR" sz="1400" b="1" i="0" u="none" strike="noStrike" kern="1200" cap="none" spc="0" normalizeH="0" baseline="0" noProof="0" dirty="0">
                <a:ln>
                  <a:noFill/>
                </a:ln>
                <a:solidFill>
                  <a:prstClr val="black"/>
                </a:solidFill>
                <a:effectLst/>
                <a:uLnTx/>
                <a:uFillTx/>
                <a:latin typeface="Consolas" panose="020B0609020204030204" pitchFamily="49" charset="0"/>
                <a:sym typeface="Calibri"/>
              </a:rPr>
              <a:t>	</a:t>
            </a:r>
            <a:r>
              <a:rPr lang="fr-FR" sz="2000" b="1" i="0" dirty="0">
                <a:solidFill>
                  <a:srgbClr val="393F49"/>
                </a:solidFill>
                <a:effectLst/>
                <a:latin typeface="Consolas" panose="020B0609020204030204" pitchFamily="49" charset="0"/>
              </a:rPr>
              <a:t>docker push </a:t>
            </a:r>
            <a:r>
              <a:rPr lang="fr-FR" sz="2000" b="1" i="0" dirty="0" err="1">
                <a:solidFill>
                  <a:srgbClr val="393F49"/>
                </a:solidFill>
                <a:effectLst/>
                <a:latin typeface="Consolas" panose="020B0609020204030204" pitchFamily="49" charset="0"/>
              </a:rPr>
              <a:t>ofpptdigital</a:t>
            </a:r>
            <a:r>
              <a:rPr lang="fr-FR" sz="2000" b="1" i="0" dirty="0">
                <a:solidFill>
                  <a:srgbClr val="393F49"/>
                </a:solidFill>
                <a:effectLst/>
                <a:latin typeface="Consolas" panose="020B0609020204030204" pitchFamily="49" charset="0"/>
              </a:rPr>
              <a:t>/</a:t>
            </a:r>
            <a:r>
              <a:rPr lang="fr-FR" sz="2000" b="1" i="0" dirty="0" err="1">
                <a:solidFill>
                  <a:srgbClr val="393F49"/>
                </a:solidFill>
                <a:effectLst/>
                <a:latin typeface="Consolas" panose="020B0609020204030204" pitchFamily="49" charset="0"/>
              </a:rPr>
              <a:t>ecommerce-app:tagname</a:t>
            </a:r>
            <a:endParaRPr lang="fr-FR" sz="2000" b="1" i="0" dirty="0">
              <a:solidFill>
                <a:srgbClr val="393F49"/>
              </a:solidFill>
              <a:effectLst/>
              <a:latin typeface="Consolas" panose="020B0609020204030204" pitchFamily="49" charset="0"/>
            </a:endParaRPr>
          </a:p>
          <a:p>
            <a:pPr marL="0" marR="0" lvl="0" indent="0" algn="l" defTabSz="914400" rtl="0" eaLnBrk="1" fontAlgn="auto" latinLnBrk="0" hangingPunct="1">
              <a:lnSpc>
                <a:spcPct val="100000"/>
              </a:lnSpc>
              <a:spcBef>
                <a:spcPts val="0"/>
              </a:spcBef>
              <a:spcAft>
                <a:spcPts val="0"/>
              </a:spcAft>
              <a:buClr>
                <a:srgbClr val="08ACA2"/>
              </a:buClr>
              <a:buSzPts val="1600"/>
              <a:buFont typeface="Arial"/>
              <a:buNone/>
              <a:tabLst/>
              <a:defRPr/>
            </a:pPr>
            <a:endParaRPr lang="fr-FR" sz="2000" b="1" i="0" dirty="0">
              <a:solidFill>
                <a:srgbClr val="393F49"/>
              </a:solidFill>
              <a:effectLst/>
              <a:latin typeface="Consolas" panose="020B0609020204030204" pitchFamily="49" charset="0"/>
            </a:endParaRPr>
          </a:p>
          <a:p>
            <a:pPr marL="0" marR="0" lvl="0" indent="0" algn="l" defTabSz="914400" rtl="0" eaLnBrk="1" fontAlgn="auto" latinLnBrk="0" hangingPunct="1">
              <a:lnSpc>
                <a:spcPct val="100000"/>
              </a:lnSpc>
              <a:spcBef>
                <a:spcPts val="0"/>
              </a:spcBef>
              <a:spcAft>
                <a:spcPts val="0"/>
              </a:spcAft>
              <a:buClr>
                <a:srgbClr val="08ACA2"/>
              </a:buClr>
              <a:buSzPts val="1600"/>
              <a:buFont typeface="Arial"/>
              <a:buNone/>
              <a:tabLst/>
              <a:defRPr/>
            </a:pPr>
            <a:r>
              <a:rPr kumimoji="0" lang="fr-FR" sz="1600" u="none" strike="noStrike" kern="1200" cap="none" spc="0" normalizeH="0" baseline="0" noProof="0" dirty="0">
                <a:ln>
                  <a:noFill/>
                </a:ln>
                <a:solidFill>
                  <a:srgbClr val="393F49"/>
                </a:solidFill>
                <a:uLnTx/>
                <a:uFillTx/>
                <a:latin typeface="+mn-lt"/>
                <a:cs typeface="Calibri"/>
                <a:sym typeface="Calibri"/>
              </a:rPr>
              <a:t>Soi</a:t>
            </a:r>
            <a:r>
              <a:rPr lang="fr-FR" sz="1600" dirty="0" err="1">
                <a:solidFill>
                  <a:srgbClr val="393F49"/>
                </a:solidFill>
                <a:latin typeface="+mn-lt"/>
              </a:rPr>
              <a:t>ent</a:t>
            </a:r>
            <a:r>
              <a:rPr lang="fr-FR" sz="1600" dirty="0">
                <a:solidFill>
                  <a:srgbClr val="393F49"/>
                </a:solidFill>
                <a:latin typeface="+mn-lt"/>
              </a:rPr>
              <a:t> :</a:t>
            </a:r>
            <a:endParaRPr kumimoji="0" lang="fr-FR" sz="1400" b="1" i="0" u="none" strike="noStrike" kern="1200" cap="none" spc="0" normalizeH="0" baseline="0" noProof="0" dirty="0">
              <a:ln>
                <a:noFill/>
              </a:ln>
              <a:solidFill>
                <a:prstClr val="black"/>
              </a:solidFill>
              <a:effectLst/>
              <a:uLnTx/>
              <a:uFillTx/>
              <a:latin typeface="Calibri"/>
              <a:cs typeface="Calibri"/>
              <a:sym typeface="Calibri"/>
            </a:endParaRPr>
          </a:p>
          <a:p>
            <a:pPr marL="457200" lvl="1" indent="0">
              <a:spcBef>
                <a:spcPts val="0"/>
              </a:spcBef>
            </a:pPr>
            <a:r>
              <a:rPr lang="fr-FR" b="1" i="0" dirty="0">
                <a:solidFill>
                  <a:srgbClr val="393F49"/>
                </a:solidFill>
                <a:effectLst/>
                <a:latin typeface="Courier New" panose="02070309020205020404" pitchFamily="49" charset="0"/>
              </a:rPr>
              <a:t>docker push </a:t>
            </a:r>
            <a:r>
              <a:rPr lang="fr-FR" b="1" i="0" dirty="0" err="1">
                <a:solidFill>
                  <a:srgbClr val="393F49"/>
                </a:solidFill>
                <a:effectLst/>
                <a:latin typeface="Courier New" panose="02070309020205020404" pitchFamily="49" charset="0"/>
              </a:rPr>
              <a:t>ofpptdigital</a:t>
            </a:r>
            <a:r>
              <a:rPr lang="fr-FR" b="1" i="0" dirty="0">
                <a:solidFill>
                  <a:srgbClr val="393F49"/>
                </a:solidFill>
                <a:effectLst/>
                <a:latin typeface="Courier New" panose="02070309020205020404" pitchFamily="49" charset="0"/>
              </a:rPr>
              <a:t>/ecommerce-app:produits.v1</a:t>
            </a:r>
          </a:p>
          <a:p>
            <a:pPr marL="457200" lvl="1" indent="0">
              <a:spcBef>
                <a:spcPts val="0"/>
              </a:spcBef>
            </a:pPr>
            <a:r>
              <a:rPr lang="fr-FR" b="1" i="0" dirty="0">
                <a:solidFill>
                  <a:srgbClr val="393F49"/>
                </a:solidFill>
                <a:effectLst/>
                <a:latin typeface="Courier New" panose="02070309020205020404" pitchFamily="49" charset="0"/>
              </a:rPr>
              <a:t>docker push </a:t>
            </a:r>
            <a:r>
              <a:rPr lang="fr-FR" b="1" i="0" dirty="0" err="1">
                <a:solidFill>
                  <a:srgbClr val="393F49"/>
                </a:solidFill>
                <a:effectLst/>
                <a:latin typeface="Courier New" panose="02070309020205020404" pitchFamily="49" charset="0"/>
              </a:rPr>
              <a:t>ofpptdigital</a:t>
            </a:r>
            <a:r>
              <a:rPr lang="fr-FR" b="1" i="0" dirty="0">
                <a:solidFill>
                  <a:srgbClr val="393F49"/>
                </a:solidFill>
                <a:effectLst/>
                <a:latin typeface="Courier New" panose="02070309020205020404" pitchFamily="49" charset="0"/>
              </a:rPr>
              <a:t>/ecommerce-app:commande.v1</a:t>
            </a:r>
          </a:p>
          <a:p>
            <a:pPr marL="457200" lvl="1" indent="0">
              <a:spcBef>
                <a:spcPts val="0"/>
              </a:spcBef>
            </a:pPr>
            <a:r>
              <a:rPr lang="fr-FR" b="1" i="0" dirty="0">
                <a:solidFill>
                  <a:srgbClr val="393F49"/>
                </a:solidFill>
                <a:effectLst/>
                <a:latin typeface="Courier New" panose="02070309020205020404" pitchFamily="49" charset="0"/>
              </a:rPr>
              <a:t>docker push </a:t>
            </a:r>
            <a:r>
              <a:rPr lang="fr-FR" b="1" i="0" dirty="0" err="1">
                <a:solidFill>
                  <a:srgbClr val="393F49"/>
                </a:solidFill>
                <a:effectLst/>
                <a:latin typeface="Courier New" panose="02070309020205020404" pitchFamily="49" charset="0"/>
              </a:rPr>
              <a:t>ofpptdigital</a:t>
            </a:r>
            <a:r>
              <a:rPr lang="fr-FR" b="1" i="0" dirty="0">
                <a:solidFill>
                  <a:srgbClr val="393F49"/>
                </a:solidFill>
                <a:effectLst/>
                <a:latin typeface="Courier New" panose="02070309020205020404" pitchFamily="49" charset="0"/>
              </a:rPr>
              <a:t>/ecommerce-app:auth.v1</a:t>
            </a:r>
          </a:p>
          <a:p>
            <a:pPr marL="457200" lvl="1" indent="0">
              <a:spcBef>
                <a:spcPts val="0"/>
              </a:spcBef>
            </a:pPr>
            <a:r>
              <a:rPr lang="fr-FR" b="1" i="0" dirty="0">
                <a:solidFill>
                  <a:srgbClr val="393F49"/>
                </a:solidFill>
                <a:effectLst/>
                <a:latin typeface="Courier New" panose="02070309020205020404" pitchFamily="49" charset="0"/>
              </a:rPr>
              <a:t>docker push </a:t>
            </a:r>
            <a:r>
              <a:rPr lang="fr-FR" b="1" i="0" dirty="0" err="1">
                <a:solidFill>
                  <a:srgbClr val="393F49"/>
                </a:solidFill>
                <a:effectLst/>
                <a:latin typeface="Courier New" panose="02070309020205020404" pitchFamily="49" charset="0"/>
              </a:rPr>
              <a:t>ofpptdigital</a:t>
            </a:r>
            <a:r>
              <a:rPr lang="fr-FR" b="1" i="0" dirty="0">
                <a:solidFill>
                  <a:srgbClr val="393F49"/>
                </a:solidFill>
                <a:effectLst/>
                <a:latin typeface="Courier New" panose="02070309020205020404" pitchFamily="49" charset="0"/>
              </a:rPr>
              <a:t>/ecommerce-app:frontend.v1</a:t>
            </a:r>
          </a:p>
          <a:p>
            <a:pPr marL="0" indent="0">
              <a:spcBef>
                <a:spcPts val="0"/>
              </a:spcBef>
            </a:pPr>
            <a:endParaRPr lang="fr-FR" sz="1200" b="1" i="0" dirty="0">
              <a:solidFill>
                <a:srgbClr val="393F49"/>
              </a:solidFill>
              <a:effectLst/>
              <a:latin typeface="Courier New" panose="02070309020205020404" pitchFamily="49" charset="0"/>
            </a:endParaRPr>
          </a:p>
          <a:p>
            <a:pPr marL="0" lvl="0" indent="0" algn="just" rtl="0">
              <a:lnSpc>
                <a:spcPct val="133333"/>
              </a:lnSpc>
              <a:spcBef>
                <a:spcPts val="0"/>
              </a:spcBef>
              <a:spcAft>
                <a:spcPts val="0"/>
              </a:spcAft>
              <a:buClr>
                <a:srgbClr val="565656"/>
              </a:buClr>
              <a:buSzPts val="1200"/>
              <a:buFont typeface="Arial"/>
              <a:buNone/>
            </a:pPr>
            <a:endParaRPr lang="fr-FR" dirty="0"/>
          </a:p>
        </p:txBody>
      </p:sp>
      <p:sp>
        <p:nvSpPr>
          <p:cNvPr id="2" name="Google Shape;1632;p133">
            <a:extLst>
              <a:ext uri="{FF2B5EF4-FFF2-40B4-BE49-F238E27FC236}">
                <a16:creationId xmlns:a16="http://schemas.microsoft.com/office/drawing/2014/main" id="{5D3AEC43-829A-20EC-03EE-809555A04DA3}"/>
              </a:ext>
            </a:extLst>
          </p:cNvPr>
          <p:cNvSpPr txBox="1">
            <a:spLocks noGrp="1"/>
          </p:cNvSpPr>
          <p:nvPr>
            <p:ph type="title"/>
          </p:nvPr>
        </p:nvSpPr>
        <p:spPr>
          <a:xfrm>
            <a:off x="180000" y="365760"/>
            <a:ext cx="5075172" cy="1108710"/>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Création et envoi (push) d’une image Docker sur Docker Hub </a:t>
            </a:r>
            <a:br>
              <a:rPr lang="fr-FR" dirty="0"/>
            </a:br>
            <a:endParaRPr lang="fr-FR" dirty="0"/>
          </a:p>
        </p:txBody>
      </p:sp>
      <p:pic>
        <p:nvPicPr>
          <p:cNvPr id="5" name="Image 4">
            <a:extLst>
              <a:ext uri="{FF2B5EF4-FFF2-40B4-BE49-F238E27FC236}">
                <a16:creationId xmlns:a16="http://schemas.microsoft.com/office/drawing/2014/main" id="{81E3C021-8EDA-E3A9-B990-52174BC4F8F9}"/>
              </a:ext>
            </a:extLst>
          </p:cNvPr>
          <p:cNvPicPr>
            <a:picLocks noChangeAspect="1"/>
          </p:cNvPicPr>
          <p:nvPr/>
        </p:nvPicPr>
        <p:blipFill>
          <a:blip r:embed="rId3"/>
          <a:stretch>
            <a:fillRect/>
          </a:stretch>
        </p:blipFill>
        <p:spPr>
          <a:xfrm>
            <a:off x="2311199" y="2563427"/>
            <a:ext cx="7798201" cy="1301817"/>
          </a:xfrm>
          <a:prstGeom prst="rect">
            <a:avLst/>
          </a:prstGeom>
        </p:spPr>
      </p:pic>
    </p:spTree>
    <p:extLst>
      <p:ext uri="{BB962C8B-B14F-4D97-AF65-F5344CB8AC3E}">
        <p14:creationId xmlns:p14="http://schemas.microsoft.com/office/powerpoint/2010/main" val="388949315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1706" name="Google Shape;1706;p142"/>
          <p:cNvSpPr txBox="1">
            <a:spLocks noGrp="1"/>
          </p:cNvSpPr>
          <p:nvPr>
            <p:ph type="body" idx="3"/>
          </p:nvPr>
        </p:nvSpPr>
        <p:spPr>
          <a:xfrm>
            <a:off x="720000" y="1669716"/>
            <a:ext cx="10746576" cy="4240196"/>
          </a:xfrm>
          <a:prstGeom prst="rect">
            <a:avLst/>
          </a:prstGeom>
          <a:noFill/>
          <a:ln>
            <a:noFill/>
          </a:ln>
        </p:spPr>
        <p:txBody>
          <a:bodyPr spcFirstLastPara="1" wrap="square" lIns="91425" tIns="45700" rIns="91425" bIns="45700" anchor="t" anchorCtr="0">
            <a:noAutofit/>
          </a:bodyPr>
          <a:lstStyle/>
          <a:p>
            <a:pPr marL="0" indent="0">
              <a:spcBef>
                <a:spcPts val="0"/>
              </a:spcBef>
            </a:pPr>
            <a:r>
              <a:rPr kumimoji="0" lang="fr-FR" sz="1600" b="1" i="1" u="sng" strike="noStrike" kern="1200" cap="none" spc="0" normalizeH="0" baseline="0" noProof="0" dirty="0">
                <a:ln>
                  <a:noFill/>
                </a:ln>
                <a:solidFill>
                  <a:srgbClr val="08ACA2"/>
                </a:solidFill>
                <a:effectLst/>
                <a:uLnTx/>
                <a:uFillTx/>
                <a:latin typeface="Calibri"/>
                <a:cs typeface="Calibri"/>
                <a:sym typeface="Calibri"/>
              </a:rPr>
              <a:t>Exemple de création d’un repository sur Docker Hub :</a:t>
            </a:r>
            <a:endParaRPr lang="fr-FR" sz="1600" dirty="0">
              <a:solidFill>
                <a:schemeClr val="tx1"/>
              </a:solidFill>
            </a:endParaRPr>
          </a:p>
          <a:p>
            <a:pPr marL="0" lvl="0" indent="0" algn="just" rtl="0">
              <a:lnSpc>
                <a:spcPct val="133333"/>
              </a:lnSpc>
              <a:spcBef>
                <a:spcPts val="0"/>
              </a:spcBef>
              <a:spcAft>
                <a:spcPts val="0"/>
              </a:spcAft>
              <a:buClr>
                <a:srgbClr val="565656"/>
              </a:buClr>
              <a:buSzPts val="1200"/>
              <a:buFont typeface="Arial"/>
              <a:buNone/>
            </a:pPr>
            <a:r>
              <a:rPr kumimoji="0" lang="fr-FR" sz="1600" b="1" i="0" u="none" strike="noStrike" kern="1200" cap="none" spc="0" normalizeH="0" baseline="0" noProof="0" dirty="0">
                <a:ln>
                  <a:noFill/>
                </a:ln>
                <a:solidFill>
                  <a:srgbClr val="08ACA2"/>
                </a:solidFill>
                <a:effectLst/>
                <a:uLnTx/>
                <a:uFillTx/>
                <a:latin typeface="Calibri"/>
                <a:cs typeface="Calibri"/>
                <a:sym typeface="Calibri"/>
              </a:rPr>
              <a:t>9. </a:t>
            </a:r>
            <a:r>
              <a:rPr kumimoji="0" lang="fr-FR" sz="1600" b="0" i="0" u="none" strike="noStrike" kern="1200" cap="none" spc="0" normalizeH="0" baseline="0" noProof="0" dirty="0">
                <a:ln>
                  <a:noFill/>
                </a:ln>
                <a:solidFill>
                  <a:prstClr val="black"/>
                </a:solidFill>
                <a:effectLst/>
                <a:uLnTx/>
                <a:uFillTx/>
                <a:latin typeface="Calibri"/>
                <a:cs typeface="Calibri"/>
                <a:sym typeface="Calibri"/>
              </a:rPr>
              <a:t>Consulter les images envoyés sur le repository « </a:t>
            </a:r>
            <a:r>
              <a:rPr kumimoji="0" lang="fr-FR" sz="1600" b="0" i="0" u="none" strike="noStrike" kern="1200" cap="none" spc="0" normalizeH="0" baseline="0" noProof="0" dirty="0" err="1">
                <a:ln>
                  <a:noFill/>
                </a:ln>
                <a:solidFill>
                  <a:prstClr val="black"/>
                </a:solidFill>
                <a:effectLst/>
                <a:uLnTx/>
                <a:uFillTx/>
                <a:latin typeface="Calibri"/>
                <a:cs typeface="Calibri"/>
                <a:sym typeface="Calibri"/>
              </a:rPr>
              <a:t>ecommerce</a:t>
            </a:r>
            <a:r>
              <a:rPr kumimoji="0" lang="fr-FR" sz="1600" b="0" i="0" u="none" strike="noStrike" kern="1200" cap="none" spc="0" normalizeH="0" baseline="0" noProof="0" dirty="0">
                <a:ln>
                  <a:noFill/>
                </a:ln>
                <a:solidFill>
                  <a:prstClr val="black"/>
                </a:solidFill>
                <a:effectLst/>
                <a:uLnTx/>
                <a:uFillTx/>
                <a:latin typeface="Calibri"/>
                <a:cs typeface="Calibri"/>
                <a:sym typeface="Calibri"/>
              </a:rPr>
              <a:t>-app »: </a:t>
            </a:r>
            <a:endParaRPr dirty="0"/>
          </a:p>
        </p:txBody>
      </p:sp>
      <p:sp>
        <p:nvSpPr>
          <p:cNvPr id="2" name="Google Shape;1632;p133">
            <a:extLst>
              <a:ext uri="{FF2B5EF4-FFF2-40B4-BE49-F238E27FC236}">
                <a16:creationId xmlns:a16="http://schemas.microsoft.com/office/drawing/2014/main" id="{3191962B-BA05-1CA1-324F-A80E8BE14D4A}"/>
              </a:ext>
            </a:extLst>
          </p:cNvPr>
          <p:cNvSpPr txBox="1">
            <a:spLocks noGrp="1"/>
          </p:cNvSpPr>
          <p:nvPr>
            <p:ph type="title"/>
          </p:nvPr>
        </p:nvSpPr>
        <p:spPr>
          <a:xfrm>
            <a:off x="180000" y="5143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Création et envoi (push) d’une image Docker sur Docker Hub </a:t>
            </a:r>
            <a:br>
              <a:rPr lang="fr-FR" dirty="0"/>
            </a:br>
            <a:endParaRPr lang="fr-FR" dirty="0"/>
          </a:p>
        </p:txBody>
      </p:sp>
      <p:pic>
        <p:nvPicPr>
          <p:cNvPr id="4" name="Image 3">
            <a:extLst>
              <a:ext uri="{FF2B5EF4-FFF2-40B4-BE49-F238E27FC236}">
                <a16:creationId xmlns:a16="http://schemas.microsoft.com/office/drawing/2014/main" id="{587C82E2-E23A-F616-6B63-E82E3174C3D4}"/>
              </a:ext>
            </a:extLst>
          </p:cNvPr>
          <p:cNvPicPr>
            <a:picLocks noChangeAspect="1"/>
          </p:cNvPicPr>
          <p:nvPr/>
        </p:nvPicPr>
        <p:blipFill>
          <a:blip r:embed="rId3"/>
          <a:stretch>
            <a:fillRect/>
          </a:stretch>
        </p:blipFill>
        <p:spPr>
          <a:xfrm>
            <a:off x="2591492" y="2590671"/>
            <a:ext cx="7380281" cy="3752979"/>
          </a:xfrm>
          <a:prstGeom prst="rect">
            <a:avLst/>
          </a:prstGeom>
        </p:spPr>
      </p:pic>
    </p:spTree>
    <p:extLst>
      <p:ext uri="{BB962C8B-B14F-4D97-AF65-F5344CB8AC3E}">
        <p14:creationId xmlns:p14="http://schemas.microsoft.com/office/powerpoint/2010/main" val="1085048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p:cNvSpPr>
            <a:spLocks noGrp="1"/>
          </p:cNvSpPr>
          <p:nvPr>
            <p:ph type="body" sz="quarter" idx="10"/>
          </p:nvPr>
        </p:nvSpPr>
        <p:spPr>
          <a:xfrm>
            <a:off x="536737" y="1595846"/>
            <a:ext cx="5700434" cy="4948174"/>
          </a:xfrm>
        </p:spPr>
        <p:txBody>
          <a:bodyPr/>
          <a:lstStyle/>
          <a:p>
            <a:pPr algn="just"/>
            <a:r>
              <a:rPr lang="fr-MA" sz="1800" b="1" dirty="0">
                <a:solidFill>
                  <a:srgbClr val="007842"/>
                </a:solidFill>
              </a:rPr>
              <a:t>SaaS Software as a Service</a:t>
            </a:r>
            <a:endParaRPr lang="fr-FR" sz="1800" b="1" dirty="0">
              <a:solidFill>
                <a:srgbClr val="007842"/>
              </a:solidFill>
            </a:endParaRPr>
          </a:p>
          <a:p>
            <a:pPr algn="just"/>
            <a:r>
              <a:rPr lang="fr-FR" sz="1600" dirty="0"/>
              <a:t>Le SaaS (ou services d'applications Cloud, est le type le plus complet qui utilise le plus des services sur le marché du Cloud</a:t>
            </a:r>
          </a:p>
          <a:p>
            <a:pPr algn="just"/>
            <a:r>
              <a:rPr lang="fr-FR" sz="1600" dirty="0"/>
              <a:t>Pour ce type de service le fournisseur fournit et gère une application complète accessible par les utilisateurs via un navigateur Web ou un client lourd</a:t>
            </a:r>
          </a:p>
          <a:p>
            <a:pPr algn="just"/>
            <a:r>
              <a:rPr lang="fr-FR" sz="1600" dirty="0"/>
              <a:t>Ainsi, l’utilisateur ne contrôle pas la plateforme Cloud sous jacente et il n'a pas à s'inquiéter des mises à jour logicielles ou l'application des correctifs et les autres tâches de maintenance logicielle</a:t>
            </a:r>
          </a:p>
        </p:txBody>
      </p:sp>
      <p:sp>
        <p:nvSpPr>
          <p:cNvPr id="4" name="Titre 3"/>
          <p:cNvSpPr>
            <a:spLocks noGrp="1"/>
          </p:cNvSpPr>
          <p:nvPr>
            <p:ph type="title"/>
          </p:nvPr>
        </p:nvSpPr>
        <p:spPr/>
        <p:txBody>
          <a:bodyPr/>
          <a:lstStyle/>
          <a:p>
            <a:r>
              <a:rPr lang="fr-FR" sz="1800" dirty="0"/>
              <a:t>1. Définir le cloud </a:t>
            </a:r>
            <a:br>
              <a:rPr lang="fr-FR" sz="1800" dirty="0"/>
            </a:br>
            <a:r>
              <a:rPr lang="fr-FR" sz="1800" i="1" dirty="0"/>
              <a:t>Services du cloud (IAAS, PAAS, SAAS)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571" y="1595846"/>
            <a:ext cx="4388618" cy="48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68908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711" name="Google Shape;1711;p143"/>
          <p:cNvSpPr txBox="1">
            <a:spLocks noGrp="1"/>
          </p:cNvSpPr>
          <p:nvPr>
            <p:ph type="body" id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7842"/>
              </a:buClr>
              <a:buSzPts val="2800"/>
              <a:buNone/>
            </a:pPr>
            <a:r>
              <a:rPr lang="fr-FR"/>
              <a:t>CHAPITRE 2</a:t>
            </a:r>
            <a:endParaRPr/>
          </a:p>
        </p:txBody>
      </p:sp>
      <p:sp>
        <p:nvSpPr>
          <p:cNvPr id="1712" name="Google Shape;1712;p143"/>
          <p:cNvSpPr txBox="1">
            <a:spLocks noGrp="1"/>
          </p:cNvSpPr>
          <p:nvPr>
            <p:ph type="body" idx="2"/>
          </p:nvPr>
        </p:nvSpPr>
        <p:spPr>
          <a:xfrm>
            <a:off x="6299999" y="1089893"/>
            <a:ext cx="5807537" cy="68382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842"/>
              </a:buClr>
              <a:buSzPts val="2400"/>
              <a:buNone/>
            </a:pPr>
            <a:r>
              <a:rPr lang="fr-FR"/>
              <a:t>Déployer en Azure App service</a:t>
            </a:r>
            <a:endParaRPr/>
          </a:p>
        </p:txBody>
      </p:sp>
      <p:sp>
        <p:nvSpPr>
          <p:cNvPr id="1713" name="Google Shape;1713;p143"/>
          <p:cNvSpPr txBox="1">
            <a:spLocks noGrp="1"/>
          </p:cNvSpPr>
          <p:nvPr>
            <p:ph type="body" idx="4"/>
          </p:nvPr>
        </p:nvSpPr>
        <p:spPr>
          <a:xfrm>
            <a:off x="8480684" y="6132986"/>
            <a:ext cx="1689315"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None/>
            </a:pPr>
            <a:endParaRPr/>
          </a:p>
        </p:txBody>
      </p:sp>
      <p:sp>
        <p:nvSpPr>
          <p:cNvPr id="1714" name="Google Shape;1714;p143"/>
          <p:cNvSpPr txBox="1">
            <a:spLocks noGrp="1"/>
          </p:cNvSpPr>
          <p:nvPr>
            <p:ph type="body" idx="3"/>
          </p:nvPr>
        </p:nvSpPr>
        <p:spPr>
          <a:xfrm>
            <a:off x="6300000" y="2919466"/>
            <a:ext cx="5469043" cy="1569660"/>
          </a:xfrm>
          <a:prstGeom prst="rect">
            <a:avLst/>
          </a:prstGeom>
          <a:noFill/>
          <a:ln>
            <a:noFill/>
          </a:ln>
        </p:spPr>
        <p:txBody>
          <a:bodyPr spcFirstLastPara="1" wrap="square" lIns="91425" tIns="45700" rIns="91425" bIns="45700" anchor="ctr" anchorCtr="0">
            <a:spAutoFit/>
          </a:bodyPr>
          <a:lstStyle/>
          <a:p>
            <a:pPr marL="342900" lvl="0" indent="-342900" algn="l" rtl="0">
              <a:lnSpc>
                <a:spcPct val="100000"/>
              </a:lnSpc>
              <a:spcBef>
                <a:spcPts val="0"/>
              </a:spcBef>
              <a:spcAft>
                <a:spcPts val="0"/>
              </a:spcAft>
              <a:buClr>
                <a:srgbClr val="7F7F7F"/>
              </a:buClr>
              <a:buSzPts val="1600"/>
              <a:buFont typeface="Calibri"/>
              <a:buAutoNum type="arabicPeriod"/>
            </a:pPr>
            <a:r>
              <a:rPr lang="fr-FR" b="1" i="0" u="none" strike="noStrike" cap="none" dirty="0">
                <a:solidFill>
                  <a:srgbClr val="7F7F7F"/>
                </a:solidFill>
              </a:rPr>
              <a:t>Création et envoi (push) d’une image Docker sur Docker Hub ;</a:t>
            </a:r>
            <a:endParaRPr dirty="0"/>
          </a:p>
          <a:p>
            <a:pPr marL="342900" lvl="0" indent="-342900" algn="l" rtl="0">
              <a:lnSpc>
                <a:spcPct val="100000"/>
              </a:lnSpc>
              <a:spcBef>
                <a:spcPts val="0"/>
              </a:spcBef>
              <a:spcAft>
                <a:spcPts val="0"/>
              </a:spcAft>
              <a:buClr>
                <a:srgbClr val="FF7800"/>
              </a:buClr>
              <a:buSzPts val="1600"/>
              <a:buFont typeface="Calibri"/>
              <a:buAutoNum type="arabicPeriod"/>
            </a:pPr>
            <a:r>
              <a:rPr lang="fr-FR" b="1" i="0" u="none" strike="noStrike" cap="none" dirty="0">
                <a:solidFill>
                  <a:srgbClr val="FF7800"/>
                </a:solidFill>
              </a:rPr>
              <a:t>Définition de « Azure App Service » ;</a:t>
            </a:r>
            <a:endParaRPr dirty="0"/>
          </a:p>
          <a:p>
            <a:pPr marL="342900" lvl="0" indent="-342900" algn="l" rtl="0">
              <a:lnSpc>
                <a:spcPct val="100000"/>
              </a:lnSpc>
              <a:spcBef>
                <a:spcPts val="0"/>
              </a:spcBef>
              <a:spcAft>
                <a:spcPts val="0"/>
              </a:spcAft>
              <a:buClr>
                <a:srgbClr val="7F7F7F"/>
              </a:buClr>
              <a:buSzPts val="1600"/>
              <a:buFont typeface="Calibri"/>
              <a:buAutoNum type="arabicPeriod"/>
            </a:pPr>
            <a:r>
              <a:rPr lang="fr-FR" b="1" i="0" u="none" strike="noStrike" cap="none" dirty="0">
                <a:solidFill>
                  <a:srgbClr val="7F7F7F"/>
                </a:solidFill>
              </a:rPr>
              <a:t>Déployer une application multi-conteneur en Azure App service</a:t>
            </a:r>
            <a:endParaRPr dirty="0"/>
          </a:p>
          <a:p>
            <a:pPr marL="0" marR="0" lvl="0" indent="0" algn="l" rtl="0">
              <a:lnSpc>
                <a:spcPct val="100000"/>
              </a:lnSpc>
              <a:spcBef>
                <a:spcPts val="0"/>
              </a:spcBef>
              <a:spcAft>
                <a:spcPts val="0"/>
              </a:spcAft>
              <a:buClr>
                <a:srgbClr val="565656"/>
              </a:buClr>
              <a:buSzPts val="1600"/>
              <a:buFont typeface="Calibri"/>
              <a:buNone/>
            </a:pPr>
            <a:endParaRPr b="0" i="0" u="none" strike="noStrike" cap="none" dirty="0">
              <a:solidFill>
                <a:schemeClr val="dk1"/>
              </a:solidFill>
              <a:latin typeface="Arial"/>
              <a:ea typeface="Arial"/>
              <a:cs typeface="Arial"/>
              <a:sym typeface="Arial"/>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1718"/>
        <p:cNvGrpSpPr/>
        <p:nvPr/>
      </p:nvGrpSpPr>
      <p:grpSpPr>
        <a:xfrm>
          <a:off x="0" y="0"/>
          <a:ext cx="0" cy="0"/>
          <a:chOff x="0" y="0"/>
          <a:chExt cx="0" cy="0"/>
        </a:xfrm>
      </p:grpSpPr>
      <p:sp>
        <p:nvSpPr>
          <p:cNvPr id="1719" name="Google Shape;1719;p144"/>
          <p:cNvSpPr txBox="1">
            <a:spLocks noGrp="1"/>
          </p:cNvSpPr>
          <p:nvPr>
            <p:ph type="body" idx="1"/>
          </p:nvPr>
        </p:nvSpPr>
        <p:spPr>
          <a:xfrm>
            <a:off x="720000" y="1616658"/>
            <a:ext cx="10746576" cy="3197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ACA2"/>
              </a:buClr>
              <a:buSzPts val="1600"/>
              <a:buNone/>
            </a:pPr>
            <a:r>
              <a:rPr lang="fr-FR" dirty="0"/>
              <a:t>Azure App Service </a:t>
            </a:r>
            <a:endParaRPr dirty="0"/>
          </a:p>
        </p:txBody>
      </p:sp>
      <p:sp>
        <p:nvSpPr>
          <p:cNvPr id="1721" name="Google Shape;1721;p144"/>
          <p:cNvSpPr txBox="1"/>
          <p:nvPr/>
        </p:nvSpPr>
        <p:spPr>
          <a:xfrm>
            <a:off x="2911536" y="6369687"/>
            <a:ext cx="4987993"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0D0D0"/>
              </a:buClr>
              <a:buSzPts val="900"/>
              <a:buFont typeface="Calibri"/>
              <a:buNone/>
            </a:pPr>
            <a:r>
              <a:rPr lang="fr-FR" sz="900" b="1" i="1" u="none" strike="noStrike" cap="none">
                <a:solidFill>
                  <a:srgbClr val="D0D0D0"/>
                </a:solidFill>
                <a:latin typeface="Calibri"/>
                <a:ea typeface="Calibri"/>
                <a:cs typeface="Calibri"/>
                <a:sym typeface="Calibri"/>
              </a:rPr>
              <a:t>Figure 17 : La chaîne DevOps</a:t>
            </a:r>
            <a:endParaRPr sz="900" b="1" i="1" u="none" strike="noStrike" cap="none">
              <a:solidFill>
                <a:srgbClr val="D0D0D0"/>
              </a:solidFill>
              <a:latin typeface="Calibri"/>
              <a:ea typeface="Calibri"/>
              <a:cs typeface="Calibri"/>
              <a:sym typeface="Calibri"/>
            </a:endParaRPr>
          </a:p>
        </p:txBody>
      </p:sp>
      <p:sp>
        <p:nvSpPr>
          <p:cNvPr id="1722" name="Google Shape;1722;p144"/>
          <p:cNvSpPr txBox="1">
            <a:spLocks noGrp="1"/>
          </p:cNvSpPr>
          <p:nvPr>
            <p:ph type="body" idx="3"/>
          </p:nvPr>
        </p:nvSpPr>
        <p:spPr>
          <a:xfrm>
            <a:off x="720000" y="1943056"/>
            <a:ext cx="10746576" cy="2430640"/>
          </a:xfrm>
          <a:prstGeom prst="rect">
            <a:avLst/>
          </a:prstGeom>
          <a:noFill/>
          <a:ln>
            <a:noFill/>
          </a:ln>
        </p:spPr>
        <p:txBody>
          <a:bodyPr spcFirstLastPara="1" wrap="square" lIns="91425" tIns="45700" rIns="91425" bIns="45700" anchor="t" anchorCtr="0">
            <a:noAutofit/>
          </a:bodyPr>
          <a:lstStyle/>
          <a:p>
            <a:pPr marL="0" lvl="0" indent="0" algn="just" rtl="0">
              <a:lnSpc>
                <a:spcPct val="133333"/>
              </a:lnSpc>
              <a:spcBef>
                <a:spcPts val="0"/>
              </a:spcBef>
              <a:spcAft>
                <a:spcPts val="0"/>
              </a:spcAft>
              <a:buClr>
                <a:srgbClr val="565656"/>
              </a:buClr>
              <a:buSzPts val="1200"/>
              <a:buFont typeface="Arial"/>
              <a:buNone/>
            </a:pPr>
            <a:r>
              <a:rPr lang="fr-FR" sz="1600" dirty="0">
                <a:solidFill>
                  <a:schemeClr val="tx1"/>
                </a:solidFill>
                <a:latin typeface="+mn-lt"/>
              </a:rPr>
              <a:t>« App Services » de Azure permet de c</a:t>
            </a:r>
            <a:r>
              <a:rPr lang="fr-FR" sz="1600" b="0" i="0" dirty="0">
                <a:solidFill>
                  <a:schemeClr val="tx1"/>
                </a:solidFill>
                <a:effectLst/>
                <a:latin typeface="+mn-lt"/>
              </a:rPr>
              <a:t>réer rapidement et facilement des applications web et mobiles prêtes pour l’entreprise pour n’importe quelle plateforme ou appareil;</a:t>
            </a:r>
          </a:p>
          <a:p>
            <a:pPr marL="0" lvl="0" indent="0" algn="just" rtl="0">
              <a:lnSpc>
                <a:spcPct val="133333"/>
              </a:lnSpc>
              <a:spcBef>
                <a:spcPts val="0"/>
              </a:spcBef>
              <a:spcAft>
                <a:spcPts val="0"/>
              </a:spcAft>
              <a:buClr>
                <a:srgbClr val="565656"/>
              </a:buClr>
              <a:buSzPts val="1200"/>
              <a:buFont typeface="Arial"/>
              <a:buNone/>
            </a:pPr>
            <a:r>
              <a:rPr lang="fr-FR" sz="1600" dirty="0">
                <a:solidFill>
                  <a:schemeClr val="tx1"/>
                </a:solidFill>
                <a:latin typeface="+mn-lt"/>
              </a:rPr>
              <a:t>Azure App Service déploie les applications</a:t>
            </a:r>
            <a:r>
              <a:rPr lang="fr-FR" sz="1600" b="0" i="0" dirty="0">
                <a:solidFill>
                  <a:schemeClr val="tx1"/>
                </a:solidFill>
                <a:effectLst/>
                <a:latin typeface="+mn-lt"/>
              </a:rPr>
              <a:t> sur une infrastructure cloud évolutive et fiable;</a:t>
            </a:r>
          </a:p>
          <a:p>
            <a:pPr marL="0" lvl="0" indent="0" algn="just" rtl="0">
              <a:lnSpc>
                <a:spcPct val="133333"/>
              </a:lnSpc>
              <a:spcBef>
                <a:spcPts val="0"/>
              </a:spcBef>
              <a:spcAft>
                <a:spcPts val="0"/>
              </a:spcAft>
              <a:buClr>
                <a:srgbClr val="565656"/>
              </a:buClr>
              <a:buSzPts val="1200"/>
              <a:buFont typeface="Arial"/>
              <a:buNone/>
            </a:pPr>
            <a:endParaRPr sz="1600" dirty="0">
              <a:solidFill>
                <a:schemeClr val="tx1"/>
              </a:solidFill>
              <a:latin typeface="+mn-lt"/>
            </a:endParaRPr>
          </a:p>
        </p:txBody>
      </p:sp>
      <p:sp>
        <p:nvSpPr>
          <p:cNvPr id="2" name="Google Shape;1632;p133">
            <a:extLst>
              <a:ext uri="{FF2B5EF4-FFF2-40B4-BE49-F238E27FC236}">
                <a16:creationId xmlns:a16="http://schemas.microsoft.com/office/drawing/2014/main" id="{20D02E44-2324-8BD9-7A63-D8B740C4CE5E}"/>
              </a:ext>
            </a:extLst>
          </p:cNvPr>
          <p:cNvSpPr txBox="1">
            <a:spLocks noGrp="1"/>
          </p:cNvSpPr>
          <p:nvPr>
            <p:ph type="title"/>
          </p:nvPr>
        </p:nvSpPr>
        <p:spPr>
          <a:xfrm>
            <a:off x="180000" y="5143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Définition de « Azure App Service »</a:t>
            </a:r>
            <a:br>
              <a:rPr lang="fr-FR" dirty="0"/>
            </a:br>
            <a:endParaRPr lang="fr-FR" dirty="0"/>
          </a:p>
        </p:txBody>
      </p:sp>
      <p:pic>
        <p:nvPicPr>
          <p:cNvPr id="5" name="Image 4">
            <a:extLst>
              <a:ext uri="{FF2B5EF4-FFF2-40B4-BE49-F238E27FC236}">
                <a16:creationId xmlns:a16="http://schemas.microsoft.com/office/drawing/2014/main" id="{FECA28CC-5B75-D3C3-5B8B-4FE72304F82C}"/>
              </a:ext>
            </a:extLst>
          </p:cNvPr>
          <p:cNvPicPr>
            <a:picLocks noChangeAspect="1"/>
          </p:cNvPicPr>
          <p:nvPr/>
        </p:nvPicPr>
        <p:blipFill>
          <a:blip r:embed="rId3"/>
          <a:stretch>
            <a:fillRect/>
          </a:stretch>
        </p:blipFill>
        <p:spPr>
          <a:xfrm>
            <a:off x="2532046" y="3195716"/>
            <a:ext cx="6044064" cy="2726125"/>
          </a:xfrm>
          <a:prstGeom prst="rect">
            <a:avLst/>
          </a:prstGeom>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sp>
        <p:nvSpPr>
          <p:cNvPr id="1727" name="Google Shape;1727;p145"/>
          <p:cNvSpPr txBox="1">
            <a:spLocks noGrp="1"/>
          </p:cNvSpPr>
          <p:nvPr>
            <p:ph type="body" idx="1"/>
          </p:nvPr>
        </p:nvSpPr>
        <p:spPr>
          <a:xfrm>
            <a:off x="6300000" y="539999"/>
            <a:ext cx="55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7842"/>
              </a:buClr>
              <a:buSzPts val="2800"/>
              <a:buNone/>
            </a:pPr>
            <a:r>
              <a:rPr lang="fr-FR"/>
              <a:t>CHAPITRE 2</a:t>
            </a:r>
            <a:endParaRPr/>
          </a:p>
        </p:txBody>
      </p:sp>
      <p:sp>
        <p:nvSpPr>
          <p:cNvPr id="1728" name="Google Shape;1728;p145"/>
          <p:cNvSpPr txBox="1">
            <a:spLocks noGrp="1"/>
          </p:cNvSpPr>
          <p:nvPr>
            <p:ph type="body" idx="2"/>
          </p:nvPr>
        </p:nvSpPr>
        <p:spPr>
          <a:xfrm>
            <a:off x="6299999" y="1089893"/>
            <a:ext cx="5807537" cy="68382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7842"/>
              </a:buClr>
              <a:buSzPts val="2400"/>
              <a:buNone/>
            </a:pPr>
            <a:r>
              <a:rPr lang="fr-FR"/>
              <a:t>Déployer en Azure App service</a:t>
            </a:r>
            <a:endParaRPr/>
          </a:p>
        </p:txBody>
      </p:sp>
      <p:sp>
        <p:nvSpPr>
          <p:cNvPr id="1729" name="Google Shape;1729;p145"/>
          <p:cNvSpPr txBox="1">
            <a:spLocks noGrp="1"/>
          </p:cNvSpPr>
          <p:nvPr>
            <p:ph type="body" idx="4"/>
          </p:nvPr>
        </p:nvSpPr>
        <p:spPr>
          <a:xfrm>
            <a:off x="8480684" y="6132986"/>
            <a:ext cx="1689315"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None/>
            </a:pPr>
            <a:endParaRPr/>
          </a:p>
        </p:txBody>
      </p:sp>
      <p:sp>
        <p:nvSpPr>
          <p:cNvPr id="1730" name="Google Shape;1730;p145"/>
          <p:cNvSpPr txBox="1">
            <a:spLocks noGrp="1"/>
          </p:cNvSpPr>
          <p:nvPr>
            <p:ph type="body" idx="3"/>
          </p:nvPr>
        </p:nvSpPr>
        <p:spPr>
          <a:xfrm>
            <a:off x="6300000" y="2919466"/>
            <a:ext cx="5469043" cy="1569660"/>
          </a:xfrm>
          <a:prstGeom prst="rect">
            <a:avLst/>
          </a:prstGeom>
          <a:noFill/>
          <a:ln>
            <a:noFill/>
          </a:ln>
        </p:spPr>
        <p:txBody>
          <a:bodyPr spcFirstLastPara="1" wrap="square" lIns="91425" tIns="45700" rIns="91425" bIns="45700" anchor="ctr" anchorCtr="0">
            <a:spAutoFit/>
          </a:bodyPr>
          <a:lstStyle/>
          <a:p>
            <a:pPr marL="342900" lvl="0" indent="-342900" algn="l" rtl="0">
              <a:lnSpc>
                <a:spcPct val="100000"/>
              </a:lnSpc>
              <a:spcBef>
                <a:spcPts val="0"/>
              </a:spcBef>
              <a:spcAft>
                <a:spcPts val="0"/>
              </a:spcAft>
              <a:buClr>
                <a:srgbClr val="7F7F7F"/>
              </a:buClr>
              <a:buSzPts val="1600"/>
              <a:buFont typeface="Calibri"/>
              <a:buAutoNum type="arabicPeriod"/>
            </a:pPr>
            <a:r>
              <a:rPr lang="fr-FR" b="1" i="0" u="none" strike="noStrike" cap="none" dirty="0">
                <a:solidFill>
                  <a:srgbClr val="7F7F7F"/>
                </a:solidFill>
              </a:rPr>
              <a:t>Création et envoi (push) d’une image Docker sur Docker Hub ;</a:t>
            </a:r>
            <a:endParaRPr dirty="0"/>
          </a:p>
          <a:p>
            <a:pPr marL="342900" lvl="0" indent="-342900" algn="l" rtl="0">
              <a:lnSpc>
                <a:spcPct val="100000"/>
              </a:lnSpc>
              <a:spcBef>
                <a:spcPts val="0"/>
              </a:spcBef>
              <a:spcAft>
                <a:spcPts val="0"/>
              </a:spcAft>
              <a:buClr>
                <a:srgbClr val="7F7F7F"/>
              </a:buClr>
              <a:buSzPts val="1600"/>
              <a:buFont typeface="Calibri"/>
              <a:buAutoNum type="arabicPeriod"/>
            </a:pPr>
            <a:r>
              <a:rPr lang="fr-FR" b="1" i="0" u="none" strike="noStrike" cap="none" dirty="0">
                <a:solidFill>
                  <a:srgbClr val="7F7F7F"/>
                </a:solidFill>
              </a:rPr>
              <a:t>Définition de « Azure App Service » ;</a:t>
            </a:r>
            <a:endParaRPr dirty="0"/>
          </a:p>
          <a:p>
            <a:pPr marL="342900" lvl="0" indent="-342900" algn="l" rtl="0">
              <a:lnSpc>
                <a:spcPct val="100000"/>
              </a:lnSpc>
              <a:spcBef>
                <a:spcPts val="0"/>
              </a:spcBef>
              <a:spcAft>
                <a:spcPts val="0"/>
              </a:spcAft>
              <a:buClr>
                <a:srgbClr val="FF7800"/>
              </a:buClr>
              <a:buSzPts val="1600"/>
              <a:buFont typeface="Calibri"/>
              <a:buAutoNum type="arabicPeriod"/>
            </a:pPr>
            <a:r>
              <a:rPr lang="fr-FR" b="1" i="0" u="none" strike="noStrike" cap="none" dirty="0">
                <a:solidFill>
                  <a:srgbClr val="FF7800"/>
                </a:solidFill>
              </a:rPr>
              <a:t>Déployer une application multi-conteneur en Azure App service</a:t>
            </a:r>
            <a:endParaRPr dirty="0"/>
          </a:p>
          <a:p>
            <a:pPr marL="0" marR="0" lvl="0" indent="0" algn="l" rtl="0">
              <a:lnSpc>
                <a:spcPct val="100000"/>
              </a:lnSpc>
              <a:spcBef>
                <a:spcPts val="0"/>
              </a:spcBef>
              <a:spcAft>
                <a:spcPts val="0"/>
              </a:spcAft>
              <a:buClr>
                <a:srgbClr val="565656"/>
              </a:buClr>
              <a:buSzPts val="1600"/>
              <a:buFont typeface="Calibri"/>
              <a:buNone/>
            </a:pPr>
            <a:endParaRPr b="0" i="0" u="none" strike="noStrike" cap="none" dirty="0">
              <a:solidFill>
                <a:schemeClr val="dk1"/>
              </a:solidFill>
              <a:latin typeface="Arial"/>
              <a:ea typeface="Arial"/>
              <a:cs typeface="Arial"/>
              <a:sym typeface="Arial"/>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8" name="Google Shape;1738;p146"/>
          <p:cNvSpPr txBox="1">
            <a:spLocks noGrp="1"/>
          </p:cNvSpPr>
          <p:nvPr>
            <p:ph type="body" idx="3"/>
          </p:nvPr>
        </p:nvSpPr>
        <p:spPr>
          <a:xfrm>
            <a:off x="722712" y="2012063"/>
            <a:ext cx="10746576" cy="243064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565656"/>
              </a:buClr>
              <a:buSzPts val="1200"/>
              <a:buFont typeface="Arial"/>
              <a:buNone/>
            </a:pPr>
            <a:r>
              <a:rPr lang="fr-FR" sz="1600" dirty="0"/>
              <a:t>Le déploiement sur Azure App Service de Azure, dans ce cours, suivra le processus suivant:</a:t>
            </a:r>
          </a:p>
          <a:p>
            <a:pPr marL="0" lvl="0" indent="0" algn="just" rtl="0">
              <a:lnSpc>
                <a:spcPct val="133333"/>
              </a:lnSpc>
              <a:spcBef>
                <a:spcPts val="0"/>
              </a:spcBef>
              <a:spcAft>
                <a:spcPts val="0"/>
              </a:spcAft>
              <a:buClr>
                <a:srgbClr val="565656"/>
              </a:buClr>
              <a:buSzPts val="1200"/>
              <a:buFont typeface="Arial"/>
              <a:buNone/>
            </a:pPr>
            <a:endParaRPr lang="fr-FR" sz="1600" dirty="0"/>
          </a:p>
          <a:p>
            <a:pPr marL="0" lvl="0" indent="0" algn="just" rtl="0">
              <a:lnSpc>
                <a:spcPct val="133333"/>
              </a:lnSpc>
              <a:spcBef>
                <a:spcPts val="0"/>
              </a:spcBef>
              <a:spcAft>
                <a:spcPts val="0"/>
              </a:spcAft>
              <a:buClr>
                <a:srgbClr val="565656"/>
              </a:buClr>
              <a:buSzPts val="1200"/>
              <a:buFont typeface="Arial"/>
              <a:buNone/>
            </a:pPr>
            <a:endParaRPr lang="fr-FR" sz="1600" dirty="0"/>
          </a:p>
          <a:p>
            <a:pPr marL="0" lvl="0" indent="0" algn="just" rtl="0">
              <a:lnSpc>
                <a:spcPct val="133333"/>
              </a:lnSpc>
              <a:spcBef>
                <a:spcPts val="0"/>
              </a:spcBef>
              <a:spcAft>
                <a:spcPts val="0"/>
              </a:spcAft>
              <a:buClr>
                <a:srgbClr val="565656"/>
              </a:buClr>
              <a:buSzPts val="1200"/>
              <a:buFont typeface="Arial"/>
              <a:buNone/>
            </a:pPr>
            <a:endParaRPr lang="fr-FR" sz="1600" dirty="0"/>
          </a:p>
          <a:p>
            <a:pPr marL="0" lvl="0" indent="0" algn="just" rtl="0">
              <a:lnSpc>
                <a:spcPct val="133333"/>
              </a:lnSpc>
              <a:spcBef>
                <a:spcPts val="0"/>
              </a:spcBef>
              <a:spcAft>
                <a:spcPts val="0"/>
              </a:spcAft>
              <a:buClr>
                <a:srgbClr val="565656"/>
              </a:buClr>
              <a:buSzPts val="1200"/>
              <a:buFont typeface="Arial"/>
              <a:buNone/>
            </a:pPr>
            <a:endParaRPr lang="fr-FR" sz="1600" dirty="0"/>
          </a:p>
          <a:p>
            <a:pPr marL="0" lvl="0" indent="0" algn="just" rtl="0">
              <a:lnSpc>
                <a:spcPct val="133333"/>
              </a:lnSpc>
              <a:spcBef>
                <a:spcPts val="0"/>
              </a:spcBef>
              <a:spcAft>
                <a:spcPts val="0"/>
              </a:spcAft>
              <a:buClr>
                <a:srgbClr val="565656"/>
              </a:buClr>
              <a:buSzPts val="1200"/>
              <a:buFont typeface="Arial"/>
              <a:buNone/>
            </a:pPr>
            <a:endParaRPr lang="fr-FR" sz="1600" dirty="0"/>
          </a:p>
          <a:p>
            <a:pPr marL="0" lvl="0" indent="0" algn="just" rtl="0">
              <a:lnSpc>
                <a:spcPct val="133333"/>
              </a:lnSpc>
              <a:spcBef>
                <a:spcPts val="0"/>
              </a:spcBef>
              <a:spcAft>
                <a:spcPts val="0"/>
              </a:spcAft>
              <a:buClr>
                <a:srgbClr val="565656"/>
              </a:buClr>
              <a:buSzPts val="1200"/>
              <a:buFont typeface="Arial"/>
              <a:buNone/>
            </a:pPr>
            <a:endParaRPr lang="fr-FR" sz="1600" dirty="0"/>
          </a:p>
          <a:p>
            <a:pPr marL="0" lvl="0" indent="0" algn="just" rtl="0">
              <a:lnSpc>
                <a:spcPct val="133333"/>
              </a:lnSpc>
              <a:spcBef>
                <a:spcPts val="0"/>
              </a:spcBef>
              <a:spcAft>
                <a:spcPts val="0"/>
              </a:spcAft>
              <a:buClr>
                <a:srgbClr val="565656"/>
              </a:buClr>
              <a:buSzPts val="1200"/>
              <a:buFont typeface="Arial"/>
              <a:buNone/>
            </a:pPr>
            <a:endParaRPr lang="fr-FR" sz="1600" dirty="0"/>
          </a:p>
          <a:p>
            <a:pPr marL="0" lvl="0" indent="0" algn="just" rtl="0">
              <a:lnSpc>
                <a:spcPct val="133333"/>
              </a:lnSpc>
              <a:spcBef>
                <a:spcPts val="0"/>
              </a:spcBef>
              <a:spcAft>
                <a:spcPts val="0"/>
              </a:spcAft>
              <a:buClr>
                <a:srgbClr val="565656"/>
              </a:buClr>
              <a:buSzPts val="1200"/>
              <a:buFont typeface="Arial"/>
              <a:buNone/>
            </a:pPr>
            <a:endParaRPr lang="fr-FR" sz="1600" dirty="0"/>
          </a:p>
          <a:p>
            <a:pPr marL="0" lvl="0" indent="0" algn="just" rtl="0">
              <a:lnSpc>
                <a:spcPct val="100000"/>
              </a:lnSpc>
              <a:spcBef>
                <a:spcPts val="0"/>
              </a:spcBef>
              <a:spcAft>
                <a:spcPts val="0"/>
              </a:spcAft>
              <a:buClr>
                <a:srgbClr val="565656"/>
              </a:buClr>
              <a:buSzPts val="1200"/>
            </a:pPr>
            <a:endParaRPr lang="fr-FR" sz="1600" dirty="0"/>
          </a:p>
          <a:p>
            <a:pPr marL="342900" lvl="0" indent="-342900" algn="just" rtl="0">
              <a:lnSpc>
                <a:spcPct val="100000"/>
              </a:lnSpc>
              <a:spcBef>
                <a:spcPts val="0"/>
              </a:spcBef>
              <a:spcAft>
                <a:spcPts val="0"/>
              </a:spcAft>
              <a:buClr>
                <a:srgbClr val="565656"/>
              </a:buClr>
              <a:buSzPts val="1200"/>
              <a:buFont typeface="+mj-lt"/>
              <a:buAutoNum type="arabicPeriod"/>
            </a:pPr>
            <a:r>
              <a:rPr lang="fr-FR" sz="1600" dirty="0">
                <a:solidFill>
                  <a:schemeClr val="tx1"/>
                </a:solidFill>
              </a:rPr>
              <a:t>Localement, on crée les images docker nécessaires;</a:t>
            </a:r>
          </a:p>
          <a:p>
            <a:pPr marL="342900" lvl="0" indent="-342900" algn="just" rtl="0">
              <a:lnSpc>
                <a:spcPct val="100000"/>
              </a:lnSpc>
              <a:spcBef>
                <a:spcPts val="0"/>
              </a:spcBef>
              <a:spcAft>
                <a:spcPts val="0"/>
              </a:spcAft>
              <a:buClr>
                <a:srgbClr val="565656"/>
              </a:buClr>
              <a:buSzPts val="1200"/>
              <a:buFont typeface="+mj-lt"/>
              <a:buAutoNum type="arabicPeriod"/>
            </a:pPr>
            <a:r>
              <a:rPr lang="fr-FR" sz="1600" dirty="0">
                <a:solidFill>
                  <a:schemeClr val="tx1"/>
                </a:solidFill>
              </a:rPr>
              <a:t>On envoie les images créées au registre publique Docker Hub;</a:t>
            </a:r>
          </a:p>
          <a:p>
            <a:pPr marL="342900" lvl="0" indent="-342900">
              <a:lnSpc>
                <a:spcPct val="100000"/>
              </a:lnSpc>
              <a:spcBef>
                <a:spcPts val="0"/>
              </a:spcBef>
              <a:buFont typeface="+mj-lt"/>
              <a:buAutoNum type="arabicPeriod"/>
            </a:pPr>
            <a:r>
              <a:rPr lang="fr-FR" sz="1600" dirty="0">
                <a:solidFill>
                  <a:schemeClr val="tx1"/>
                </a:solidFill>
              </a:rPr>
              <a:t>On crée une nouvelle application web sur « Azure App Service » et on la configure pour qu’elle télécharge automatiquement les images depuis Docker Hub </a:t>
            </a:r>
            <a:r>
              <a:rPr lang="fr-FR" sz="1600" i="1" dirty="0">
                <a:solidFill>
                  <a:schemeClr val="tx1"/>
                </a:solidFill>
              </a:rPr>
              <a:t>(après chaque push).</a:t>
            </a:r>
            <a:endParaRPr sz="1600" i="1" dirty="0">
              <a:solidFill>
                <a:schemeClr val="tx1"/>
              </a:solidFill>
            </a:endParaRPr>
          </a:p>
        </p:txBody>
      </p:sp>
      <p:sp>
        <p:nvSpPr>
          <p:cNvPr id="4" name="Google Shape;1632;p133">
            <a:extLst>
              <a:ext uri="{FF2B5EF4-FFF2-40B4-BE49-F238E27FC236}">
                <a16:creationId xmlns:a16="http://schemas.microsoft.com/office/drawing/2014/main" id="{10B8F9B4-ABCC-A29A-A03F-2CC397BA87A5}"/>
              </a:ext>
            </a:extLst>
          </p:cNvPr>
          <p:cNvSpPr txBox="1">
            <a:spLocks noGrp="1"/>
          </p:cNvSpPr>
          <p:nvPr>
            <p:ph type="title"/>
          </p:nvPr>
        </p:nvSpPr>
        <p:spPr>
          <a:xfrm>
            <a:off x="180000" y="4000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Déployer une application multi-conteneur en Azure App service</a:t>
            </a:r>
            <a:endParaRPr lang="fr-FR" dirty="0"/>
          </a:p>
        </p:txBody>
      </p:sp>
      <p:sp>
        <p:nvSpPr>
          <p:cNvPr id="2" name="Google Shape;1735;p146">
            <a:extLst>
              <a:ext uri="{FF2B5EF4-FFF2-40B4-BE49-F238E27FC236}">
                <a16:creationId xmlns:a16="http://schemas.microsoft.com/office/drawing/2014/main" id="{82CA3FC1-28BD-E943-66F5-70164CD84AD3}"/>
              </a:ext>
            </a:extLst>
          </p:cNvPr>
          <p:cNvSpPr txBox="1">
            <a:spLocks noGrp="1"/>
          </p:cNvSpPr>
          <p:nvPr>
            <p:ph type="body" idx="1"/>
          </p:nvPr>
        </p:nvSpPr>
        <p:spPr>
          <a:xfrm>
            <a:off x="722712" y="1627791"/>
            <a:ext cx="10746576" cy="3197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ACA2"/>
              </a:buClr>
              <a:buSzPts val="1600"/>
              <a:buNone/>
            </a:pPr>
            <a:r>
              <a:rPr lang="fr-FR" dirty="0"/>
              <a:t>Déployer une application multi-conteneur en Azure App service</a:t>
            </a:r>
            <a:endParaRPr dirty="0"/>
          </a:p>
        </p:txBody>
      </p:sp>
      <p:pic>
        <p:nvPicPr>
          <p:cNvPr id="5" name="Image 4">
            <a:extLst>
              <a:ext uri="{FF2B5EF4-FFF2-40B4-BE49-F238E27FC236}">
                <a16:creationId xmlns:a16="http://schemas.microsoft.com/office/drawing/2014/main" id="{22E5766F-01D5-F1C5-C8CB-A5F422D13382}"/>
              </a:ext>
            </a:extLst>
          </p:cNvPr>
          <p:cNvPicPr>
            <a:picLocks noChangeAspect="1"/>
          </p:cNvPicPr>
          <p:nvPr/>
        </p:nvPicPr>
        <p:blipFill rotWithShape="1">
          <a:blip r:embed="rId3"/>
          <a:srcRect r="902" b="5557"/>
          <a:stretch/>
        </p:blipFill>
        <p:spPr>
          <a:xfrm>
            <a:off x="1530416" y="2386577"/>
            <a:ext cx="8961121" cy="2479108"/>
          </a:xfrm>
          <a:prstGeom prst="rect">
            <a:avLst/>
          </a:prstGeom>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8" name="Google Shape;1738;p146"/>
          <p:cNvSpPr txBox="1">
            <a:spLocks noGrp="1"/>
          </p:cNvSpPr>
          <p:nvPr>
            <p:ph type="body" idx="3"/>
          </p:nvPr>
        </p:nvSpPr>
        <p:spPr>
          <a:xfrm>
            <a:off x="722712" y="2012063"/>
            <a:ext cx="10746576" cy="2430640"/>
          </a:xfrm>
          <a:prstGeom prst="rect">
            <a:avLst/>
          </a:prstGeom>
          <a:noFill/>
          <a:ln>
            <a:noFill/>
          </a:ln>
        </p:spPr>
        <p:txBody>
          <a:bodyPr spcFirstLastPara="1" wrap="square" lIns="91425" tIns="45700" rIns="91425" bIns="45700" anchor="t" anchorCtr="0">
            <a:noAutofit/>
          </a:bodyPr>
          <a:lstStyle/>
          <a:p>
            <a:pPr marL="0" lvl="0" indent="0" algn="just" rtl="0">
              <a:lnSpc>
                <a:spcPct val="133333"/>
              </a:lnSpc>
              <a:spcBef>
                <a:spcPts val="0"/>
              </a:spcBef>
              <a:spcAft>
                <a:spcPts val="0"/>
              </a:spcAft>
              <a:buClr>
                <a:srgbClr val="565656"/>
              </a:buClr>
              <a:buSzPts val="1200"/>
              <a:buFont typeface="Arial"/>
              <a:buNone/>
            </a:pPr>
            <a:r>
              <a:rPr lang="fr-FR" sz="1600" dirty="0"/>
              <a:t>Suivons les étapes ci-après : </a:t>
            </a:r>
          </a:p>
          <a:p>
            <a:pPr marL="0" lvl="0" indent="0" algn="just" rtl="0">
              <a:lnSpc>
                <a:spcPct val="133333"/>
              </a:lnSpc>
              <a:spcBef>
                <a:spcPts val="0"/>
              </a:spcBef>
              <a:spcAft>
                <a:spcPts val="0"/>
              </a:spcAft>
              <a:buClr>
                <a:srgbClr val="565656"/>
              </a:buClr>
              <a:buSzPts val="1200"/>
              <a:buFont typeface="Arial"/>
              <a:buNone/>
            </a:pPr>
            <a:r>
              <a:rPr lang="fr-FR" sz="1600" dirty="0"/>
              <a:t>-  Accéder au service « App Services » de Azure et Créer une nouvelle application :</a:t>
            </a:r>
            <a:endParaRPr sz="1600" dirty="0"/>
          </a:p>
        </p:txBody>
      </p:sp>
      <p:sp>
        <p:nvSpPr>
          <p:cNvPr id="4" name="Google Shape;1632;p133">
            <a:extLst>
              <a:ext uri="{FF2B5EF4-FFF2-40B4-BE49-F238E27FC236}">
                <a16:creationId xmlns:a16="http://schemas.microsoft.com/office/drawing/2014/main" id="{10B8F9B4-ABCC-A29A-A03F-2CC397BA87A5}"/>
              </a:ext>
            </a:extLst>
          </p:cNvPr>
          <p:cNvSpPr txBox="1">
            <a:spLocks noGrp="1"/>
          </p:cNvSpPr>
          <p:nvPr>
            <p:ph type="title"/>
          </p:nvPr>
        </p:nvSpPr>
        <p:spPr>
          <a:xfrm>
            <a:off x="180000" y="4000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Déployer une application multi-conteneur en Azure App service</a:t>
            </a:r>
            <a:endParaRPr lang="fr-FR" dirty="0"/>
          </a:p>
        </p:txBody>
      </p:sp>
      <p:pic>
        <p:nvPicPr>
          <p:cNvPr id="3" name="Image 2">
            <a:extLst>
              <a:ext uri="{FF2B5EF4-FFF2-40B4-BE49-F238E27FC236}">
                <a16:creationId xmlns:a16="http://schemas.microsoft.com/office/drawing/2014/main" id="{0A337D41-BE99-55E6-60CB-34D1D38ACF56}"/>
              </a:ext>
            </a:extLst>
          </p:cNvPr>
          <p:cNvPicPr>
            <a:picLocks noChangeAspect="1"/>
          </p:cNvPicPr>
          <p:nvPr/>
        </p:nvPicPr>
        <p:blipFill>
          <a:blip r:embed="rId3"/>
          <a:stretch>
            <a:fillRect/>
          </a:stretch>
        </p:blipFill>
        <p:spPr>
          <a:xfrm>
            <a:off x="2111342" y="3227383"/>
            <a:ext cx="7400870" cy="2027530"/>
          </a:xfrm>
          <a:prstGeom prst="rect">
            <a:avLst/>
          </a:prstGeom>
        </p:spPr>
      </p:pic>
      <p:sp>
        <p:nvSpPr>
          <p:cNvPr id="2" name="Google Shape;1735;p146">
            <a:extLst>
              <a:ext uri="{FF2B5EF4-FFF2-40B4-BE49-F238E27FC236}">
                <a16:creationId xmlns:a16="http://schemas.microsoft.com/office/drawing/2014/main" id="{82CA3FC1-28BD-E943-66F5-70164CD84AD3}"/>
              </a:ext>
            </a:extLst>
          </p:cNvPr>
          <p:cNvSpPr txBox="1">
            <a:spLocks noGrp="1"/>
          </p:cNvSpPr>
          <p:nvPr>
            <p:ph type="body" idx="1"/>
          </p:nvPr>
        </p:nvSpPr>
        <p:spPr>
          <a:xfrm>
            <a:off x="722712" y="1627791"/>
            <a:ext cx="10746576" cy="3197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ACA2"/>
              </a:buClr>
              <a:buSzPts val="1600"/>
              <a:buNone/>
            </a:pPr>
            <a:r>
              <a:rPr lang="fr-FR" dirty="0"/>
              <a:t>Déployer une application multi-conteneur en Azure App service</a:t>
            </a:r>
            <a:endParaRPr dirty="0"/>
          </a:p>
        </p:txBody>
      </p:sp>
    </p:spTree>
    <p:extLst>
      <p:ext uri="{BB962C8B-B14F-4D97-AF65-F5344CB8AC3E}">
        <p14:creationId xmlns:p14="http://schemas.microsoft.com/office/powerpoint/2010/main" val="166985294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8" name="Google Shape;1738;p146"/>
          <p:cNvSpPr txBox="1">
            <a:spLocks noGrp="1"/>
          </p:cNvSpPr>
          <p:nvPr>
            <p:ph type="body" idx="3"/>
          </p:nvPr>
        </p:nvSpPr>
        <p:spPr>
          <a:xfrm>
            <a:off x="722712" y="2012063"/>
            <a:ext cx="10746576" cy="2430640"/>
          </a:xfrm>
          <a:prstGeom prst="rect">
            <a:avLst/>
          </a:prstGeom>
          <a:noFill/>
          <a:ln>
            <a:noFill/>
          </a:ln>
        </p:spPr>
        <p:txBody>
          <a:bodyPr spcFirstLastPara="1" wrap="square" lIns="91425" tIns="45700" rIns="91425" bIns="45700" anchor="t" anchorCtr="0">
            <a:noAutofit/>
          </a:bodyPr>
          <a:lstStyle/>
          <a:p>
            <a:pPr marL="0" lvl="0" indent="0" algn="just" rtl="0">
              <a:lnSpc>
                <a:spcPct val="133333"/>
              </a:lnSpc>
              <a:spcBef>
                <a:spcPts val="0"/>
              </a:spcBef>
              <a:spcAft>
                <a:spcPts val="0"/>
              </a:spcAft>
              <a:buClr>
                <a:srgbClr val="565656"/>
              </a:buClr>
              <a:buSzPts val="1200"/>
              <a:buFont typeface="Arial"/>
              <a:buNone/>
            </a:pPr>
            <a:r>
              <a:rPr lang="fr-FR" sz="1600" dirty="0"/>
              <a:t>-  Choisir un nom de groupe de ressource existant ou en créer un (ici on a choisi le nom « </a:t>
            </a:r>
            <a:r>
              <a:rPr lang="fr-FR" sz="1600" dirty="0" err="1"/>
              <a:t>demo-ecommerce</a:t>
            </a:r>
            <a:r>
              <a:rPr lang="fr-FR" sz="1600" dirty="0"/>
              <a:t> »).</a:t>
            </a:r>
            <a:endParaRPr sz="1600" dirty="0"/>
          </a:p>
        </p:txBody>
      </p:sp>
      <p:sp>
        <p:nvSpPr>
          <p:cNvPr id="4" name="Google Shape;1632;p133">
            <a:extLst>
              <a:ext uri="{FF2B5EF4-FFF2-40B4-BE49-F238E27FC236}">
                <a16:creationId xmlns:a16="http://schemas.microsoft.com/office/drawing/2014/main" id="{10B8F9B4-ABCC-A29A-A03F-2CC397BA87A5}"/>
              </a:ext>
            </a:extLst>
          </p:cNvPr>
          <p:cNvSpPr txBox="1">
            <a:spLocks noGrp="1"/>
          </p:cNvSpPr>
          <p:nvPr>
            <p:ph type="title"/>
          </p:nvPr>
        </p:nvSpPr>
        <p:spPr>
          <a:xfrm>
            <a:off x="180000" y="4000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Déployer une application multi-conteneur en Azure App service</a:t>
            </a:r>
            <a:endParaRPr lang="fr-FR" dirty="0"/>
          </a:p>
        </p:txBody>
      </p:sp>
      <p:pic>
        <p:nvPicPr>
          <p:cNvPr id="6" name="Image 5">
            <a:extLst>
              <a:ext uri="{FF2B5EF4-FFF2-40B4-BE49-F238E27FC236}">
                <a16:creationId xmlns:a16="http://schemas.microsoft.com/office/drawing/2014/main" id="{038A912C-5023-945E-D981-9B4518601362}"/>
              </a:ext>
            </a:extLst>
          </p:cNvPr>
          <p:cNvPicPr>
            <a:picLocks noChangeAspect="1"/>
          </p:cNvPicPr>
          <p:nvPr/>
        </p:nvPicPr>
        <p:blipFill>
          <a:blip r:embed="rId3"/>
          <a:stretch>
            <a:fillRect/>
          </a:stretch>
        </p:blipFill>
        <p:spPr>
          <a:xfrm>
            <a:off x="2911536" y="2694750"/>
            <a:ext cx="5801690" cy="3020250"/>
          </a:xfrm>
          <a:prstGeom prst="rect">
            <a:avLst/>
          </a:prstGeom>
        </p:spPr>
      </p:pic>
      <p:sp>
        <p:nvSpPr>
          <p:cNvPr id="2" name="Google Shape;1735;p146">
            <a:extLst>
              <a:ext uri="{FF2B5EF4-FFF2-40B4-BE49-F238E27FC236}">
                <a16:creationId xmlns:a16="http://schemas.microsoft.com/office/drawing/2014/main" id="{82CA3FC1-28BD-E943-66F5-70164CD84AD3}"/>
              </a:ext>
            </a:extLst>
          </p:cNvPr>
          <p:cNvSpPr txBox="1">
            <a:spLocks noGrp="1"/>
          </p:cNvSpPr>
          <p:nvPr>
            <p:ph type="body" idx="1"/>
          </p:nvPr>
        </p:nvSpPr>
        <p:spPr>
          <a:xfrm>
            <a:off x="722712" y="1627791"/>
            <a:ext cx="10746576" cy="3197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ACA2"/>
              </a:buClr>
              <a:buSzPts val="1600"/>
              <a:buNone/>
            </a:pPr>
            <a:r>
              <a:rPr lang="fr-FR" dirty="0"/>
              <a:t>Déployer une application multi-conteneur en Azure App service</a:t>
            </a:r>
            <a:endParaRPr dirty="0"/>
          </a:p>
        </p:txBody>
      </p:sp>
    </p:spTree>
    <p:extLst>
      <p:ext uri="{BB962C8B-B14F-4D97-AF65-F5344CB8AC3E}">
        <p14:creationId xmlns:p14="http://schemas.microsoft.com/office/powerpoint/2010/main" val="344300081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p146"/>
          <p:cNvSpPr txBox="1">
            <a:spLocks noGrp="1"/>
          </p:cNvSpPr>
          <p:nvPr>
            <p:ph type="body" idx="1"/>
          </p:nvPr>
        </p:nvSpPr>
        <p:spPr>
          <a:xfrm>
            <a:off x="720000" y="1616658"/>
            <a:ext cx="10746576" cy="3197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ACA2"/>
              </a:buClr>
              <a:buSzPts val="1600"/>
              <a:buNone/>
            </a:pPr>
            <a:r>
              <a:rPr lang="fr-FR" dirty="0"/>
              <a:t>Déployer une application multi-conteneur en Azure App service</a:t>
            </a:r>
            <a:endParaRPr dirty="0"/>
          </a:p>
        </p:txBody>
      </p:sp>
      <p:sp>
        <p:nvSpPr>
          <p:cNvPr id="1738" name="Google Shape;1738;p146"/>
          <p:cNvSpPr txBox="1">
            <a:spLocks noGrp="1"/>
          </p:cNvSpPr>
          <p:nvPr>
            <p:ph type="body" idx="3"/>
          </p:nvPr>
        </p:nvSpPr>
        <p:spPr>
          <a:xfrm>
            <a:off x="720000" y="1943056"/>
            <a:ext cx="10746576" cy="2430640"/>
          </a:xfrm>
          <a:prstGeom prst="rect">
            <a:avLst/>
          </a:prstGeom>
          <a:noFill/>
          <a:ln>
            <a:noFill/>
          </a:ln>
        </p:spPr>
        <p:txBody>
          <a:bodyPr spcFirstLastPara="1" wrap="square" lIns="91425" tIns="45700" rIns="91425" bIns="45700" anchor="t" anchorCtr="0">
            <a:noAutofit/>
          </a:bodyPr>
          <a:lstStyle/>
          <a:p>
            <a:pPr marL="171450" lvl="0" indent="-171450" algn="just" rtl="0">
              <a:lnSpc>
                <a:spcPct val="133333"/>
              </a:lnSpc>
              <a:spcBef>
                <a:spcPts val="0"/>
              </a:spcBef>
              <a:spcAft>
                <a:spcPts val="0"/>
              </a:spcAft>
              <a:buClr>
                <a:srgbClr val="565656"/>
              </a:buClr>
              <a:buSzPts val="1200"/>
              <a:buFontTx/>
              <a:buChar char="-"/>
            </a:pPr>
            <a:r>
              <a:rPr lang="fr-FR" sz="1600" dirty="0"/>
              <a:t>Ajouter un nom à l’application web;</a:t>
            </a:r>
          </a:p>
          <a:p>
            <a:pPr marL="171450" lvl="0" indent="-171450" algn="just" rtl="0">
              <a:lnSpc>
                <a:spcPct val="133333"/>
              </a:lnSpc>
              <a:spcBef>
                <a:spcPts val="0"/>
              </a:spcBef>
              <a:spcAft>
                <a:spcPts val="0"/>
              </a:spcAft>
              <a:buClr>
                <a:srgbClr val="565656"/>
              </a:buClr>
              <a:buSzPts val="1200"/>
              <a:buFontTx/>
              <a:buChar char="-"/>
            </a:pPr>
            <a:r>
              <a:rPr lang="fr-FR" sz="1600" dirty="0"/>
              <a:t>Choisir « Conteneur Docker » comme type de publication;</a:t>
            </a:r>
          </a:p>
          <a:p>
            <a:pPr marL="171450" lvl="0" indent="-171450" algn="just" rtl="0">
              <a:lnSpc>
                <a:spcPct val="133333"/>
              </a:lnSpc>
              <a:spcBef>
                <a:spcPts val="0"/>
              </a:spcBef>
              <a:spcAft>
                <a:spcPts val="0"/>
              </a:spcAft>
              <a:buClr>
                <a:srgbClr val="565656"/>
              </a:buClr>
              <a:buSzPts val="1200"/>
              <a:buFontTx/>
              <a:buChar char="-"/>
            </a:pPr>
            <a:r>
              <a:rPr lang="fr-FR" sz="1600" dirty="0"/>
              <a:t>Configurer le reste des paramètres : Systèmes d’exploitation, Région, et plan de tarification (ici, on choisi le gratuit)</a:t>
            </a:r>
          </a:p>
          <a:p>
            <a:pPr marL="171450" lvl="0" indent="-171450" algn="just" rtl="0">
              <a:lnSpc>
                <a:spcPct val="133333"/>
              </a:lnSpc>
              <a:spcBef>
                <a:spcPts val="0"/>
              </a:spcBef>
              <a:spcAft>
                <a:spcPts val="0"/>
              </a:spcAft>
              <a:buClr>
                <a:srgbClr val="565656"/>
              </a:buClr>
              <a:buSzPts val="1200"/>
              <a:buFontTx/>
              <a:buChar char="-"/>
            </a:pPr>
            <a:endParaRPr dirty="0"/>
          </a:p>
        </p:txBody>
      </p:sp>
      <p:sp>
        <p:nvSpPr>
          <p:cNvPr id="4" name="Google Shape;1632;p133">
            <a:extLst>
              <a:ext uri="{FF2B5EF4-FFF2-40B4-BE49-F238E27FC236}">
                <a16:creationId xmlns:a16="http://schemas.microsoft.com/office/drawing/2014/main" id="{10B8F9B4-ABCC-A29A-A03F-2CC397BA87A5}"/>
              </a:ext>
            </a:extLst>
          </p:cNvPr>
          <p:cNvSpPr txBox="1">
            <a:spLocks noGrp="1"/>
          </p:cNvSpPr>
          <p:nvPr>
            <p:ph type="title"/>
          </p:nvPr>
        </p:nvSpPr>
        <p:spPr>
          <a:xfrm>
            <a:off x="180000" y="4000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Déployer une application multi-conteneur en Azure App service</a:t>
            </a:r>
            <a:endParaRPr lang="fr-FR" dirty="0"/>
          </a:p>
        </p:txBody>
      </p:sp>
      <p:pic>
        <p:nvPicPr>
          <p:cNvPr id="6" name="Image 5">
            <a:extLst>
              <a:ext uri="{FF2B5EF4-FFF2-40B4-BE49-F238E27FC236}">
                <a16:creationId xmlns:a16="http://schemas.microsoft.com/office/drawing/2014/main" id="{F4E88536-F074-216E-B4D4-219E6AE5449C}"/>
              </a:ext>
            </a:extLst>
          </p:cNvPr>
          <p:cNvPicPr>
            <a:picLocks noChangeAspect="1"/>
          </p:cNvPicPr>
          <p:nvPr/>
        </p:nvPicPr>
        <p:blipFill>
          <a:blip r:embed="rId3"/>
          <a:stretch>
            <a:fillRect/>
          </a:stretch>
        </p:blipFill>
        <p:spPr>
          <a:xfrm>
            <a:off x="3304367" y="3327584"/>
            <a:ext cx="6879763" cy="3103059"/>
          </a:xfrm>
          <a:prstGeom prst="rect">
            <a:avLst/>
          </a:prstGeom>
        </p:spPr>
      </p:pic>
    </p:spTree>
    <p:extLst>
      <p:ext uri="{BB962C8B-B14F-4D97-AF65-F5344CB8AC3E}">
        <p14:creationId xmlns:p14="http://schemas.microsoft.com/office/powerpoint/2010/main" val="165660981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8" name="Google Shape;1738;p146"/>
          <p:cNvSpPr txBox="1">
            <a:spLocks noGrp="1"/>
          </p:cNvSpPr>
          <p:nvPr>
            <p:ph type="body" idx="3"/>
          </p:nvPr>
        </p:nvSpPr>
        <p:spPr>
          <a:xfrm>
            <a:off x="720000" y="2057355"/>
            <a:ext cx="4069170" cy="3079809"/>
          </a:xfrm>
          <a:prstGeom prst="rect">
            <a:avLst/>
          </a:prstGeom>
          <a:noFill/>
          <a:ln>
            <a:noFill/>
          </a:ln>
        </p:spPr>
        <p:txBody>
          <a:bodyPr spcFirstLastPara="1" wrap="square" lIns="91425" tIns="45700" rIns="91425" bIns="45700" anchor="t" anchorCtr="0">
            <a:noAutofit/>
          </a:bodyPr>
          <a:lstStyle/>
          <a:p>
            <a:pPr marL="171450" lvl="0" indent="-171450" algn="just" rtl="0">
              <a:lnSpc>
                <a:spcPct val="133333"/>
              </a:lnSpc>
              <a:spcBef>
                <a:spcPts val="0"/>
              </a:spcBef>
              <a:spcAft>
                <a:spcPts val="0"/>
              </a:spcAft>
              <a:buClr>
                <a:srgbClr val="565656"/>
              </a:buClr>
              <a:buSzPts val="1200"/>
              <a:buFontTx/>
              <a:buChar char="-"/>
            </a:pPr>
            <a:r>
              <a:rPr lang="fr-FR" sz="1600" dirty="0"/>
              <a:t>Cliquer le bouton « suivant : Docker »;</a:t>
            </a:r>
          </a:p>
          <a:p>
            <a:pPr marL="171450" lvl="0" indent="-171450" algn="just" rtl="0">
              <a:lnSpc>
                <a:spcPct val="133333"/>
              </a:lnSpc>
              <a:spcBef>
                <a:spcPts val="0"/>
              </a:spcBef>
              <a:spcAft>
                <a:spcPts val="0"/>
              </a:spcAft>
              <a:buClr>
                <a:srgbClr val="565656"/>
              </a:buClr>
              <a:buSzPts val="1200"/>
              <a:buFontTx/>
              <a:buChar char="-"/>
            </a:pPr>
            <a:r>
              <a:rPr lang="fr-FR" sz="1600" dirty="0"/>
              <a:t> Configurer les paramètres suivants: </a:t>
            </a:r>
          </a:p>
          <a:p>
            <a:pPr marL="628650" lvl="1" indent="-171450" algn="just">
              <a:spcBef>
                <a:spcPts val="0"/>
              </a:spcBef>
              <a:buFont typeface="Arial" panose="020B0604020202020204" pitchFamily="34" charset="0"/>
              <a:buChar char="•"/>
            </a:pPr>
            <a:r>
              <a:rPr lang="fr-FR" sz="1600" dirty="0"/>
              <a:t>Options: </a:t>
            </a:r>
            <a:r>
              <a:rPr lang="fr-FR" sz="1600" b="1" dirty="0"/>
              <a:t>Docker Compose</a:t>
            </a:r>
            <a:r>
              <a:rPr lang="fr-FR" sz="1600" dirty="0"/>
              <a:t>;</a:t>
            </a:r>
          </a:p>
          <a:p>
            <a:pPr marL="628650" lvl="1" indent="-171450" algn="just">
              <a:spcBef>
                <a:spcPts val="0"/>
              </a:spcBef>
              <a:buFont typeface="Arial" panose="020B0604020202020204" pitchFamily="34" charset="0"/>
              <a:buChar char="•"/>
            </a:pPr>
            <a:r>
              <a:rPr lang="fr-FR" sz="1600" dirty="0"/>
              <a:t>Source d’image: </a:t>
            </a:r>
            <a:r>
              <a:rPr lang="fr-FR" sz="1600" b="1" dirty="0"/>
              <a:t>Docker Hub</a:t>
            </a:r>
            <a:r>
              <a:rPr lang="fr-FR" sz="1600" dirty="0"/>
              <a:t>;</a:t>
            </a:r>
          </a:p>
          <a:p>
            <a:pPr marL="628650" lvl="1" indent="-171450" algn="just">
              <a:spcBef>
                <a:spcPts val="0"/>
              </a:spcBef>
              <a:buFont typeface="Arial" panose="020B0604020202020204" pitchFamily="34" charset="0"/>
              <a:buChar char="•"/>
            </a:pPr>
            <a:r>
              <a:rPr lang="fr-FR" sz="1600" dirty="0"/>
              <a:t>Type d’accès : </a:t>
            </a:r>
            <a:r>
              <a:rPr lang="fr-FR" sz="1600" b="1" dirty="0"/>
              <a:t>Public</a:t>
            </a:r>
            <a:r>
              <a:rPr lang="fr-FR" sz="1600" dirty="0"/>
              <a:t>;</a:t>
            </a:r>
          </a:p>
          <a:p>
            <a:pPr marL="628650" lvl="1" indent="-171450" algn="just">
              <a:spcBef>
                <a:spcPts val="0"/>
              </a:spcBef>
              <a:buFont typeface="Arial" panose="020B0604020202020204" pitchFamily="34" charset="0"/>
              <a:buChar char="•"/>
            </a:pPr>
            <a:r>
              <a:rPr lang="fr-FR" sz="1600" dirty="0"/>
              <a:t>Fichier config : Indiquer le chemin local du fichier docker-</a:t>
            </a:r>
            <a:r>
              <a:rPr lang="fr-FR" sz="1600" dirty="0" err="1"/>
              <a:t>compose.yml</a:t>
            </a:r>
            <a:r>
              <a:rPr lang="fr-FR" sz="1600" dirty="0"/>
              <a:t> du projet à déployer;</a:t>
            </a:r>
          </a:p>
          <a:p>
            <a:pPr marL="628650" lvl="1" indent="-171450" algn="just">
              <a:spcBef>
                <a:spcPts val="0"/>
              </a:spcBef>
              <a:buFont typeface="Arial" panose="020B0604020202020204" pitchFamily="34" charset="0"/>
              <a:buChar char="•"/>
            </a:pPr>
            <a:endParaRPr dirty="0"/>
          </a:p>
        </p:txBody>
      </p:sp>
      <p:sp>
        <p:nvSpPr>
          <p:cNvPr id="4" name="Google Shape;1632;p133">
            <a:extLst>
              <a:ext uri="{FF2B5EF4-FFF2-40B4-BE49-F238E27FC236}">
                <a16:creationId xmlns:a16="http://schemas.microsoft.com/office/drawing/2014/main" id="{10B8F9B4-ABCC-A29A-A03F-2CC397BA87A5}"/>
              </a:ext>
            </a:extLst>
          </p:cNvPr>
          <p:cNvSpPr txBox="1">
            <a:spLocks noGrp="1"/>
          </p:cNvSpPr>
          <p:nvPr>
            <p:ph type="title"/>
          </p:nvPr>
        </p:nvSpPr>
        <p:spPr>
          <a:xfrm>
            <a:off x="180000" y="4000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Déployer une application multi-conteneur en Azure App service</a:t>
            </a:r>
            <a:endParaRPr lang="fr-FR" dirty="0"/>
          </a:p>
        </p:txBody>
      </p:sp>
      <p:pic>
        <p:nvPicPr>
          <p:cNvPr id="3" name="Image 2">
            <a:extLst>
              <a:ext uri="{FF2B5EF4-FFF2-40B4-BE49-F238E27FC236}">
                <a16:creationId xmlns:a16="http://schemas.microsoft.com/office/drawing/2014/main" id="{D2A6A54E-5E82-CAFE-3A78-296B0874AE8E}"/>
              </a:ext>
            </a:extLst>
          </p:cNvPr>
          <p:cNvPicPr>
            <a:picLocks noChangeAspect="1"/>
          </p:cNvPicPr>
          <p:nvPr/>
        </p:nvPicPr>
        <p:blipFill>
          <a:blip r:embed="rId3"/>
          <a:stretch>
            <a:fillRect/>
          </a:stretch>
        </p:blipFill>
        <p:spPr>
          <a:xfrm>
            <a:off x="4789170" y="2371931"/>
            <a:ext cx="6828215" cy="3079810"/>
          </a:xfrm>
          <a:prstGeom prst="rect">
            <a:avLst/>
          </a:prstGeom>
        </p:spPr>
      </p:pic>
      <p:sp>
        <p:nvSpPr>
          <p:cNvPr id="2" name="Google Shape;1735;p146">
            <a:extLst>
              <a:ext uri="{FF2B5EF4-FFF2-40B4-BE49-F238E27FC236}">
                <a16:creationId xmlns:a16="http://schemas.microsoft.com/office/drawing/2014/main" id="{27F6D33E-0184-889F-69FC-A07588BE3F74}"/>
              </a:ext>
            </a:extLst>
          </p:cNvPr>
          <p:cNvSpPr txBox="1">
            <a:spLocks/>
          </p:cNvSpPr>
          <p:nvPr/>
        </p:nvSpPr>
        <p:spPr>
          <a:xfrm>
            <a:off x="723810" y="1620468"/>
            <a:ext cx="10746576" cy="319714"/>
          </a:xfrm>
          <a:prstGeom prst="rect">
            <a:avLst/>
          </a:prstGeom>
          <a:noFill/>
          <a:ln>
            <a:noFill/>
          </a:ln>
        </p:spPr>
        <p:txBody>
          <a:bodyPr spcFirstLastPara="1" wrap="square" lIns="91425" tIns="45700" rIns="91425" bIns="45700" anchor="t" anchorCtr="0">
            <a:noAutofit/>
          </a:bodyPr>
          <a:lstStyle>
            <a:lvl1pPr marL="457200" marR="0" lvl="0" indent="-228600" algn="l" defTabSz="914400" rtl="0" eaLnBrk="1" latinLnBrk="0" hangingPunct="1">
              <a:lnSpc>
                <a:spcPct val="100000"/>
              </a:lnSpc>
              <a:spcBef>
                <a:spcPts val="600"/>
              </a:spcBef>
              <a:spcAft>
                <a:spcPts val="0"/>
              </a:spcAft>
              <a:buClr>
                <a:srgbClr val="08ACA2"/>
              </a:buClr>
              <a:buSzPts val="1600"/>
              <a:buFont typeface="Arial"/>
              <a:buNone/>
              <a:defRPr sz="1600" b="1" i="0" u="none" strike="noStrike" kern="1200" cap="none">
                <a:solidFill>
                  <a:srgbClr val="08ACA2"/>
                </a:solidFill>
                <a:latin typeface="Calibri"/>
                <a:ea typeface="Calibri"/>
                <a:cs typeface="Calibri"/>
                <a:sym typeface="Calibri"/>
              </a:defRPr>
            </a:lvl1pPr>
            <a:lvl2pPr marL="914400" marR="0" lvl="1"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2pPr>
            <a:lvl3pPr marL="1371600" marR="0" lvl="2"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3pPr>
            <a:lvl4pPr marL="1828800" marR="0" lvl="3"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4pPr>
            <a:lvl5pPr marL="2286000" marR="0" lvl="4"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spcBef>
                <a:spcPts val="0"/>
              </a:spcBef>
            </a:pPr>
            <a:r>
              <a:rPr lang="fr-FR" dirty="0"/>
              <a:t>Déployer une application multi-conteneur en Azure App service</a:t>
            </a:r>
          </a:p>
        </p:txBody>
      </p:sp>
    </p:spTree>
    <p:extLst>
      <p:ext uri="{BB962C8B-B14F-4D97-AF65-F5344CB8AC3E}">
        <p14:creationId xmlns:p14="http://schemas.microsoft.com/office/powerpoint/2010/main" val="216816950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8" name="Google Shape;1738;p146"/>
          <p:cNvSpPr txBox="1">
            <a:spLocks noGrp="1"/>
          </p:cNvSpPr>
          <p:nvPr>
            <p:ph type="body" idx="3"/>
          </p:nvPr>
        </p:nvSpPr>
        <p:spPr>
          <a:xfrm>
            <a:off x="720000" y="1943056"/>
            <a:ext cx="10746576" cy="4245988"/>
          </a:xfrm>
          <a:prstGeom prst="rect">
            <a:avLst/>
          </a:prstGeom>
          <a:noFill/>
          <a:ln>
            <a:noFill/>
          </a:ln>
        </p:spPr>
        <p:txBody>
          <a:bodyPr spcFirstLastPara="1" wrap="square" lIns="91425" tIns="45700" rIns="91425" bIns="45700" anchor="t" anchorCtr="0">
            <a:noAutofit/>
          </a:bodyPr>
          <a:lstStyle/>
          <a:p>
            <a:pPr marL="171450" lvl="0" indent="-171450" algn="just" rtl="0">
              <a:lnSpc>
                <a:spcPct val="133333"/>
              </a:lnSpc>
              <a:spcBef>
                <a:spcPts val="0"/>
              </a:spcBef>
              <a:spcAft>
                <a:spcPts val="0"/>
              </a:spcAft>
              <a:buClr>
                <a:srgbClr val="565656"/>
              </a:buClr>
              <a:buSzPts val="1200"/>
              <a:buFontTx/>
              <a:buChar char="-"/>
            </a:pPr>
            <a:r>
              <a:rPr lang="fr-FR" sz="1600" dirty="0"/>
              <a:t>Cliquer le bouton « Vérifier + Créer »;</a:t>
            </a:r>
          </a:p>
          <a:p>
            <a:pPr marL="171450" lvl="0" indent="-171450" algn="just" rtl="0">
              <a:lnSpc>
                <a:spcPct val="133333"/>
              </a:lnSpc>
              <a:spcBef>
                <a:spcPts val="0"/>
              </a:spcBef>
              <a:spcAft>
                <a:spcPts val="0"/>
              </a:spcAft>
              <a:buClr>
                <a:srgbClr val="565656"/>
              </a:buClr>
              <a:buSzPts val="1200"/>
              <a:buFontTx/>
              <a:buChar char="-"/>
            </a:pPr>
            <a:r>
              <a:rPr lang="fr-FR" sz="1600" dirty="0"/>
              <a:t>Vérifier les données et les confirmer en cliquant le bouton « Créer »</a:t>
            </a:r>
          </a:p>
          <a:p>
            <a:pPr marL="171450" lvl="0" indent="-171450" algn="just" rtl="0">
              <a:lnSpc>
                <a:spcPct val="133333"/>
              </a:lnSpc>
              <a:spcBef>
                <a:spcPts val="0"/>
              </a:spcBef>
              <a:spcAft>
                <a:spcPts val="0"/>
              </a:spcAft>
              <a:buClr>
                <a:srgbClr val="565656"/>
              </a:buClr>
              <a:buSzPts val="1200"/>
              <a:buFontTx/>
              <a:buChar char="-"/>
            </a:pPr>
            <a:endParaRPr dirty="0"/>
          </a:p>
        </p:txBody>
      </p:sp>
      <p:sp>
        <p:nvSpPr>
          <p:cNvPr id="4" name="Google Shape;1632;p133">
            <a:extLst>
              <a:ext uri="{FF2B5EF4-FFF2-40B4-BE49-F238E27FC236}">
                <a16:creationId xmlns:a16="http://schemas.microsoft.com/office/drawing/2014/main" id="{10B8F9B4-ABCC-A29A-A03F-2CC397BA87A5}"/>
              </a:ext>
            </a:extLst>
          </p:cNvPr>
          <p:cNvSpPr txBox="1">
            <a:spLocks noGrp="1"/>
          </p:cNvSpPr>
          <p:nvPr>
            <p:ph type="title"/>
          </p:nvPr>
        </p:nvSpPr>
        <p:spPr>
          <a:xfrm>
            <a:off x="180000" y="4000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Déployer une application multi-conteneur en Azure App service</a:t>
            </a:r>
            <a:endParaRPr lang="fr-FR" dirty="0"/>
          </a:p>
        </p:txBody>
      </p:sp>
      <p:pic>
        <p:nvPicPr>
          <p:cNvPr id="3" name="Image 2">
            <a:extLst>
              <a:ext uri="{FF2B5EF4-FFF2-40B4-BE49-F238E27FC236}">
                <a16:creationId xmlns:a16="http://schemas.microsoft.com/office/drawing/2014/main" id="{0282EC88-B75F-CDD3-5506-4179170C8A43}"/>
              </a:ext>
            </a:extLst>
          </p:cNvPr>
          <p:cNvPicPr>
            <a:picLocks noChangeAspect="1"/>
          </p:cNvPicPr>
          <p:nvPr/>
        </p:nvPicPr>
        <p:blipFill>
          <a:blip r:embed="rId3"/>
          <a:stretch>
            <a:fillRect/>
          </a:stretch>
        </p:blipFill>
        <p:spPr>
          <a:xfrm>
            <a:off x="2474896" y="2880583"/>
            <a:ext cx="6977113" cy="3146969"/>
          </a:xfrm>
          <a:prstGeom prst="rect">
            <a:avLst/>
          </a:prstGeom>
        </p:spPr>
      </p:pic>
      <p:sp>
        <p:nvSpPr>
          <p:cNvPr id="2" name="Google Shape;1735;p146">
            <a:extLst>
              <a:ext uri="{FF2B5EF4-FFF2-40B4-BE49-F238E27FC236}">
                <a16:creationId xmlns:a16="http://schemas.microsoft.com/office/drawing/2014/main" id="{110FFCCF-179F-7AE2-DB1D-0C0F05C0A412}"/>
              </a:ext>
            </a:extLst>
          </p:cNvPr>
          <p:cNvSpPr txBox="1">
            <a:spLocks/>
          </p:cNvSpPr>
          <p:nvPr/>
        </p:nvSpPr>
        <p:spPr>
          <a:xfrm>
            <a:off x="723810" y="1620468"/>
            <a:ext cx="10746576" cy="319714"/>
          </a:xfrm>
          <a:prstGeom prst="rect">
            <a:avLst/>
          </a:prstGeom>
          <a:noFill/>
          <a:ln>
            <a:noFill/>
          </a:ln>
        </p:spPr>
        <p:txBody>
          <a:bodyPr spcFirstLastPara="1" wrap="square" lIns="91425" tIns="45700" rIns="91425" bIns="45700" anchor="t" anchorCtr="0">
            <a:noAutofit/>
          </a:bodyPr>
          <a:lstStyle>
            <a:lvl1pPr marL="457200" marR="0" lvl="0" indent="-228600" algn="l" defTabSz="914400" rtl="0" eaLnBrk="1" latinLnBrk="0" hangingPunct="1">
              <a:lnSpc>
                <a:spcPct val="100000"/>
              </a:lnSpc>
              <a:spcBef>
                <a:spcPts val="600"/>
              </a:spcBef>
              <a:spcAft>
                <a:spcPts val="0"/>
              </a:spcAft>
              <a:buClr>
                <a:srgbClr val="08ACA2"/>
              </a:buClr>
              <a:buSzPts val="1600"/>
              <a:buFont typeface="Arial"/>
              <a:buNone/>
              <a:defRPr sz="1600" b="1" i="0" u="none" strike="noStrike" kern="1200" cap="none">
                <a:solidFill>
                  <a:srgbClr val="08ACA2"/>
                </a:solidFill>
                <a:latin typeface="Calibri"/>
                <a:ea typeface="Calibri"/>
                <a:cs typeface="Calibri"/>
                <a:sym typeface="Calibri"/>
              </a:defRPr>
            </a:lvl1pPr>
            <a:lvl2pPr marL="914400" marR="0" lvl="1"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2pPr>
            <a:lvl3pPr marL="1371600" marR="0" lvl="2"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3pPr>
            <a:lvl4pPr marL="1828800" marR="0" lvl="3"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4pPr>
            <a:lvl5pPr marL="2286000" marR="0" lvl="4"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spcBef>
                <a:spcPts val="0"/>
              </a:spcBef>
            </a:pPr>
            <a:r>
              <a:rPr lang="fr-FR" dirty="0"/>
              <a:t>Déployer une application multi-conteneur en Azure App service</a:t>
            </a:r>
          </a:p>
        </p:txBody>
      </p:sp>
    </p:spTree>
    <p:extLst>
      <p:ext uri="{BB962C8B-B14F-4D97-AF65-F5344CB8AC3E}">
        <p14:creationId xmlns:p14="http://schemas.microsoft.com/office/powerpoint/2010/main" val="388450964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8" name="Google Shape;1738;p146"/>
          <p:cNvSpPr txBox="1">
            <a:spLocks noGrp="1"/>
          </p:cNvSpPr>
          <p:nvPr>
            <p:ph type="body" idx="3"/>
          </p:nvPr>
        </p:nvSpPr>
        <p:spPr>
          <a:xfrm>
            <a:off x="720000" y="1943056"/>
            <a:ext cx="10746576" cy="2430640"/>
          </a:xfrm>
          <a:prstGeom prst="rect">
            <a:avLst/>
          </a:prstGeom>
          <a:noFill/>
          <a:ln>
            <a:noFill/>
          </a:ln>
        </p:spPr>
        <p:txBody>
          <a:bodyPr spcFirstLastPara="1" wrap="square" lIns="91425" tIns="45700" rIns="91425" bIns="45700" anchor="t" anchorCtr="0">
            <a:noAutofit/>
          </a:bodyPr>
          <a:lstStyle/>
          <a:p>
            <a:pPr marL="0" lvl="0" indent="0" algn="just" rtl="0">
              <a:lnSpc>
                <a:spcPct val="133333"/>
              </a:lnSpc>
              <a:spcBef>
                <a:spcPts val="0"/>
              </a:spcBef>
              <a:spcAft>
                <a:spcPts val="0"/>
              </a:spcAft>
              <a:buClr>
                <a:srgbClr val="565656"/>
              </a:buClr>
              <a:buSzPts val="1200"/>
              <a:buFont typeface="Arial"/>
              <a:buNone/>
            </a:pPr>
            <a:r>
              <a:rPr lang="fr-FR" dirty="0"/>
              <a:t>- </a:t>
            </a:r>
            <a:r>
              <a:rPr lang="fr-FR" sz="1600" dirty="0"/>
              <a:t>Une page montrant l’état du déploiement s’affiche;</a:t>
            </a:r>
            <a:endParaRPr dirty="0"/>
          </a:p>
        </p:txBody>
      </p:sp>
      <p:sp>
        <p:nvSpPr>
          <p:cNvPr id="4" name="Google Shape;1632;p133">
            <a:extLst>
              <a:ext uri="{FF2B5EF4-FFF2-40B4-BE49-F238E27FC236}">
                <a16:creationId xmlns:a16="http://schemas.microsoft.com/office/drawing/2014/main" id="{10B8F9B4-ABCC-A29A-A03F-2CC397BA87A5}"/>
              </a:ext>
            </a:extLst>
          </p:cNvPr>
          <p:cNvSpPr txBox="1">
            <a:spLocks noGrp="1"/>
          </p:cNvSpPr>
          <p:nvPr>
            <p:ph type="title"/>
          </p:nvPr>
        </p:nvSpPr>
        <p:spPr>
          <a:xfrm>
            <a:off x="180000" y="4000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Déployer une application multi-conteneur en Azure App service</a:t>
            </a:r>
            <a:endParaRPr lang="fr-FR" dirty="0"/>
          </a:p>
        </p:txBody>
      </p:sp>
      <p:pic>
        <p:nvPicPr>
          <p:cNvPr id="5" name="Image 4">
            <a:extLst>
              <a:ext uri="{FF2B5EF4-FFF2-40B4-BE49-F238E27FC236}">
                <a16:creationId xmlns:a16="http://schemas.microsoft.com/office/drawing/2014/main" id="{1912E452-EC80-2311-091E-6F80D9D7D44B}"/>
              </a:ext>
            </a:extLst>
          </p:cNvPr>
          <p:cNvPicPr>
            <a:picLocks noChangeAspect="1"/>
          </p:cNvPicPr>
          <p:nvPr/>
        </p:nvPicPr>
        <p:blipFill>
          <a:blip r:embed="rId3"/>
          <a:stretch>
            <a:fillRect/>
          </a:stretch>
        </p:blipFill>
        <p:spPr>
          <a:xfrm>
            <a:off x="2717586" y="2626701"/>
            <a:ext cx="6515100" cy="2938582"/>
          </a:xfrm>
          <a:prstGeom prst="rect">
            <a:avLst/>
          </a:prstGeom>
        </p:spPr>
      </p:pic>
      <p:sp>
        <p:nvSpPr>
          <p:cNvPr id="2" name="Google Shape;1735;p146">
            <a:extLst>
              <a:ext uri="{FF2B5EF4-FFF2-40B4-BE49-F238E27FC236}">
                <a16:creationId xmlns:a16="http://schemas.microsoft.com/office/drawing/2014/main" id="{61745923-A258-577D-44D9-04CD315F97B6}"/>
              </a:ext>
            </a:extLst>
          </p:cNvPr>
          <p:cNvSpPr txBox="1">
            <a:spLocks/>
          </p:cNvSpPr>
          <p:nvPr/>
        </p:nvSpPr>
        <p:spPr>
          <a:xfrm>
            <a:off x="723810" y="1620468"/>
            <a:ext cx="10746576" cy="319714"/>
          </a:xfrm>
          <a:prstGeom prst="rect">
            <a:avLst/>
          </a:prstGeom>
          <a:noFill/>
          <a:ln>
            <a:noFill/>
          </a:ln>
        </p:spPr>
        <p:txBody>
          <a:bodyPr spcFirstLastPara="1" wrap="square" lIns="91425" tIns="45700" rIns="91425" bIns="45700" anchor="t" anchorCtr="0">
            <a:noAutofit/>
          </a:bodyPr>
          <a:lstStyle>
            <a:lvl1pPr marL="457200" marR="0" lvl="0" indent="-228600" algn="l" defTabSz="914400" rtl="0" eaLnBrk="1" latinLnBrk="0" hangingPunct="1">
              <a:lnSpc>
                <a:spcPct val="100000"/>
              </a:lnSpc>
              <a:spcBef>
                <a:spcPts val="600"/>
              </a:spcBef>
              <a:spcAft>
                <a:spcPts val="0"/>
              </a:spcAft>
              <a:buClr>
                <a:srgbClr val="08ACA2"/>
              </a:buClr>
              <a:buSzPts val="1600"/>
              <a:buFont typeface="Arial"/>
              <a:buNone/>
              <a:defRPr sz="1600" b="1" i="0" u="none" strike="noStrike" kern="1200" cap="none">
                <a:solidFill>
                  <a:srgbClr val="08ACA2"/>
                </a:solidFill>
                <a:latin typeface="Calibri"/>
                <a:ea typeface="Calibri"/>
                <a:cs typeface="Calibri"/>
                <a:sym typeface="Calibri"/>
              </a:defRPr>
            </a:lvl1pPr>
            <a:lvl2pPr marL="914400" marR="0" lvl="1"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2pPr>
            <a:lvl3pPr marL="1371600" marR="0" lvl="2"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3pPr>
            <a:lvl4pPr marL="1828800" marR="0" lvl="3"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4pPr>
            <a:lvl5pPr marL="2286000" marR="0" lvl="4"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spcBef>
                <a:spcPts val="0"/>
              </a:spcBef>
            </a:pPr>
            <a:r>
              <a:rPr lang="fr-FR" dirty="0"/>
              <a:t>Déployer une application multi-conteneur en Azure App service</a:t>
            </a:r>
          </a:p>
        </p:txBody>
      </p:sp>
    </p:spTree>
    <p:extLst>
      <p:ext uri="{BB962C8B-B14F-4D97-AF65-F5344CB8AC3E}">
        <p14:creationId xmlns:p14="http://schemas.microsoft.com/office/powerpoint/2010/main" val="354270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p:cNvSpPr>
            <a:spLocks noGrp="1"/>
          </p:cNvSpPr>
          <p:nvPr>
            <p:ph type="body" sz="quarter" idx="10"/>
          </p:nvPr>
        </p:nvSpPr>
        <p:spPr>
          <a:xfrm>
            <a:off x="536737" y="1595846"/>
            <a:ext cx="10975890" cy="964474"/>
          </a:xfrm>
        </p:spPr>
        <p:txBody>
          <a:bodyPr/>
          <a:lstStyle/>
          <a:p>
            <a:pPr algn="just"/>
            <a:r>
              <a:rPr lang="fr-MA" sz="1800" b="1" dirty="0">
                <a:solidFill>
                  <a:srgbClr val="007842"/>
                </a:solidFill>
              </a:rPr>
              <a:t>SaaS Software as a Service</a:t>
            </a:r>
            <a:endParaRPr lang="fr-FR" sz="2000" dirty="0"/>
          </a:p>
          <a:p>
            <a:pPr algn="just"/>
            <a:r>
              <a:rPr lang="fr-FR" sz="1600" dirty="0"/>
              <a:t>Le SaaS constitue une option intéressante pour les PME qui n'ont pas les ressources humaines pour gérer l'installation et le suivi de l’installation des mises à jour de sécurité et logiciels.</a:t>
            </a:r>
          </a:p>
          <a:p>
            <a:pPr algn="just"/>
            <a:r>
              <a:rPr lang="fr-FR" sz="1600" dirty="0"/>
              <a:t>Par ailleurs, il est à noter que le modèle SaaS réduit le niveau de contrôle et peut nuire à la sécurité et aux performances =&gt;  Il convient donc de choisir soigneusement votre fournisseur Cloud</a:t>
            </a:r>
          </a:p>
          <a:p>
            <a:pPr algn="just"/>
            <a:r>
              <a:rPr lang="fr-MA" sz="1800" u="sng" dirty="0">
                <a:solidFill>
                  <a:srgbClr val="007842"/>
                </a:solidFill>
              </a:rPr>
              <a:t>Exemples</a:t>
            </a:r>
            <a:endParaRPr lang="fr-MA" sz="2000" u="sng" dirty="0">
              <a:solidFill>
                <a:srgbClr val="007842"/>
              </a:solidFill>
            </a:endParaRPr>
          </a:p>
        </p:txBody>
      </p:sp>
      <p:sp>
        <p:nvSpPr>
          <p:cNvPr id="4" name="Titre 3"/>
          <p:cNvSpPr>
            <a:spLocks noGrp="1"/>
          </p:cNvSpPr>
          <p:nvPr>
            <p:ph type="title"/>
          </p:nvPr>
        </p:nvSpPr>
        <p:spPr/>
        <p:txBody>
          <a:bodyPr/>
          <a:lstStyle/>
          <a:p>
            <a:r>
              <a:rPr lang="fr-FR" dirty="0"/>
              <a:t>1. Définir le cloud </a:t>
            </a:r>
            <a:br>
              <a:rPr lang="fr-FR" dirty="0"/>
            </a:br>
            <a:r>
              <a:rPr lang="fr-FR" dirty="0"/>
              <a:t>Services du cloud (IAAS, PAAS, SAAS)</a:t>
            </a:r>
          </a:p>
        </p:txBody>
      </p:sp>
      <p:graphicFrame>
        <p:nvGraphicFramePr>
          <p:cNvPr id="5" name="Tableau 4"/>
          <p:cNvGraphicFramePr>
            <a:graphicFrameLocks noGrp="1"/>
          </p:cNvGraphicFramePr>
          <p:nvPr>
            <p:extLst>
              <p:ext uri="{D42A27DB-BD31-4B8C-83A1-F6EECF244321}">
                <p14:modId xmlns:p14="http://schemas.microsoft.com/office/powerpoint/2010/main" val="2202405501"/>
              </p:ext>
            </p:extLst>
          </p:nvPr>
        </p:nvGraphicFramePr>
        <p:xfrm>
          <a:off x="766574" y="3782073"/>
          <a:ext cx="10516215" cy="2443943"/>
        </p:xfrm>
        <a:graphic>
          <a:graphicData uri="http://schemas.openxmlformats.org/drawingml/2006/table">
            <a:tbl>
              <a:tblPr firstRow="1" bandRow="1">
                <a:tableStyleId>{93296810-A885-4BE3-A3E7-6D5BEEA58F35}</a:tableStyleId>
              </a:tblPr>
              <a:tblGrid>
                <a:gridCol w="2506195">
                  <a:extLst>
                    <a:ext uri="{9D8B030D-6E8A-4147-A177-3AD203B41FA5}">
                      <a16:colId xmlns:a16="http://schemas.microsoft.com/office/drawing/2014/main" val="20000"/>
                    </a:ext>
                  </a:extLst>
                </a:gridCol>
                <a:gridCol w="2506195">
                  <a:extLst>
                    <a:ext uri="{9D8B030D-6E8A-4147-A177-3AD203B41FA5}">
                      <a16:colId xmlns:a16="http://schemas.microsoft.com/office/drawing/2014/main" val="20001"/>
                    </a:ext>
                  </a:extLst>
                </a:gridCol>
                <a:gridCol w="2506195">
                  <a:extLst>
                    <a:ext uri="{9D8B030D-6E8A-4147-A177-3AD203B41FA5}">
                      <a16:colId xmlns:a16="http://schemas.microsoft.com/office/drawing/2014/main" val="20002"/>
                    </a:ext>
                  </a:extLst>
                </a:gridCol>
                <a:gridCol w="2997630">
                  <a:extLst>
                    <a:ext uri="{9D8B030D-6E8A-4147-A177-3AD203B41FA5}">
                      <a16:colId xmlns:a16="http://schemas.microsoft.com/office/drawing/2014/main" val="20003"/>
                    </a:ext>
                  </a:extLst>
                </a:gridCol>
              </a:tblGrid>
              <a:tr h="727115">
                <a:tc>
                  <a:txBody>
                    <a:bodyPr/>
                    <a:lstStyle/>
                    <a:p>
                      <a:r>
                        <a:rPr lang="fr-MA" dirty="0"/>
                        <a:t>Fournisseurs </a:t>
                      </a:r>
                      <a:endParaRPr lang="fr-FR" dirty="0"/>
                    </a:p>
                  </a:txBody>
                  <a:tcPr/>
                </a:tc>
                <a:tc>
                  <a:txBody>
                    <a:bodyPr/>
                    <a:lstStyle/>
                    <a:p>
                      <a:r>
                        <a:rPr lang="fr-MA" dirty="0"/>
                        <a:t>AWS</a:t>
                      </a:r>
                      <a:endParaRPr lang="fr-FR" dirty="0"/>
                    </a:p>
                  </a:txBody>
                  <a:tcPr/>
                </a:tc>
                <a:tc>
                  <a:txBody>
                    <a:bodyPr/>
                    <a:lstStyle/>
                    <a:p>
                      <a:r>
                        <a:rPr lang="fr-MA" dirty="0"/>
                        <a:t>Google Cloud</a:t>
                      </a:r>
                      <a:endParaRPr lang="fr-FR" dirty="0"/>
                    </a:p>
                  </a:txBody>
                  <a:tcPr/>
                </a:tc>
                <a:tc>
                  <a:txBody>
                    <a:bodyPr/>
                    <a:lstStyle/>
                    <a:p>
                      <a:r>
                        <a:rPr lang="fr-MA" dirty="0"/>
                        <a:t>Azure</a:t>
                      </a:r>
                      <a:endParaRPr lang="fr-FR" dirty="0"/>
                    </a:p>
                  </a:txBody>
                  <a:tcPr/>
                </a:tc>
                <a:extLst>
                  <a:ext uri="{0D108BD9-81ED-4DB2-BD59-A6C34878D82A}">
                    <a16:rowId xmlns:a16="http://schemas.microsoft.com/office/drawing/2014/main" val="10000"/>
                  </a:ext>
                </a:extLst>
              </a:tr>
              <a:tr h="17168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i="0" u="none" strike="noStrike" kern="1200" baseline="0" dirty="0" err="1">
                          <a:solidFill>
                            <a:schemeClr val="dk1"/>
                          </a:solidFill>
                          <a:latin typeface="+mn-lt"/>
                          <a:ea typeface="+mn-ea"/>
                          <a:cs typeface="+mn-cs"/>
                        </a:rPr>
                        <a:t>SaaS</a:t>
                      </a:r>
                      <a:r>
                        <a:rPr lang="fr-FR" sz="1800" b="1" i="0" u="none" strike="noStrike" kern="1200" baseline="0" dirty="0">
                          <a:solidFill>
                            <a:schemeClr val="dk1"/>
                          </a:solidFill>
                          <a:latin typeface="+mn-lt"/>
                          <a:ea typeface="+mn-ea"/>
                          <a:cs typeface="+mn-cs"/>
                        </a:rPr>
                        <a:t> services</a:t>
                      </a:r>
                      <a:r>
                        <a:rPr lang="fr-FR" sz="1800" b="0" i="0" u="none" strike="noStrike" kern="1200" baseline="0" dirty="0">
                          <a:solidFill>
                            <a:schemeClr val="dk1"/>
                          </a:solidFill>
                          <a:latin typeface="+mn-lt"/>
                          <a:ea typeface="+mn-ea"/>
                          <a:cs typeface="+mn-cs"/>
                        </a:rPr>
                        <a:t>	</a:t>
                      </a:r>
                    </a:p>
                    <a:p>
                      <a:r>
                        <a:rPr lang="fr-FR" sz="1800" b="0" i="0" u="none" strike="noStrike" kern="1200" baseline="0" dirty="0">
                          <a:solidFill>
                            <a:schemeClr val="dk1"/>
                          </a:solidFill>
                          <a:latin typeface="+mn-lt"/>
                          <a:ea typeface="+mn-ea"/>
                          <a:cs typeface="+mn-cs"/>
                        </a:rPr>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kern="1200" baseline="0" dirty="0">
                          <a:solidFill>
                            <a:schemeClr val="dk1"/>
                          </a:solidFill>
                          <a:latin typeface="+mn-lt"/>
                          <a:ea typeface="+mn-ea"/>
                          <a:cs typeface="+mn-cs"/>
                        </a:rPr>
                        <a:t>Zoom	</a:t>
                      </a:r>
                    </a:p>
                    <a:p>
                      <a:pPr marL="0" marR="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kern="1200" baseline="0" dirty="0">
                          <a:solidFill>
                            <a:schemeClr val="dk1"/>
                          </a:solidFill>
                          <a:latin typeface="+mn-lt"/>
                          <a:ea typeface="+mn-ea"/>
                          <a:cs typeface="+mn-cs"/>
                        </a:rPr>
                        <a:t>	</a:t>
                      </a:r>
                      <a:r>
                        <a:rPr lang="fr-FR" sz="1800" u="none" strike="noStrike" kern="1200" baseline="0" dirty="0"/>
                        <a:t>	</a:t>
                      </a:r>
                    </a:p>
                    <a:p>
                      <a:endParaRPr lang="fr-FR" dirty="0"/>
                    </a:p>
                  </a:txBody>
                  <a:tcPr/>
                </a:tc>
                <a:tc>
                  <a:txBody>
                    <a:bodyPr/>
                    <a:lstStyle/>
                    <a:p>
                      <a:r>
                        <a:rPr lang="fr-FR" sz="1800" b="0" i="0" u="none" strike="noStrike" kern="1200" baseline="0" dirty="0">
                          <a:solidFill>
                            <a:schemeClr val="dk1"/>
                          </a:solidFill>
                          <a:latin typeface="+mn-lt"/>
                          <a:ea typeface="+mn-ea"/>
                          <a:cs typeface="+mn-cs"/>
                        </a:rPr>
                        <a:t>Google Apps	</a:t>
                      </a:r>
                    </a:p>
                    <a:p>
                      <a:pPr marL="0" marR="0" indent="0" algn="l" defTabSz="914400" rtl="0" eaLnBrk="1" fontAlgn="auto" latinLnBrk="0" hangingPunct="1">
                        <a:lnSpc>
                          <a:spcPct val="100000"/>
                        </a:lnSpc>
                        <a:spcBef>
                          <a:spcPts val="0"/>
                        </a:spcBef>
                        <a:spcAft>
                          <a:spcPts val="0"/>
                        </a:spcAft>
                        <a:buClrTx/>
                        <a:buSzTx/>
                        <a:buFontTx/>
                        <a:buNone/>
                        <a:tabLst/>
                        <a:defRPr/>
                      </a:pPr>
                      <a:r>
                        <a:rPr lang="fr-FR" sz="1800" u="none" strike="noStrike" kern="1200" baseline="0" dirty="0"/>
                        <a:t>	</a:t>
                      </a:r>
                    </a:p>
                    <a:p>
                      <a:endParaRPr lang="fr-FR" dirty="0"/>
                    </a:p>
                  </a:txBody>
                  <a:tcPr/>
                </a:tc>
                <a:tc>
                  <a:txBody>
                    <a:bodyPr/>
                    <a:lstStyle/>
                    <a:p>
                      <a:r>
                        <a:rPr lang="fr-FR" sz="1800" b="0" i="0" u="none" strike="noStrike" kern="1200" baseline="0" dirty="0">
                          <a:solidFill>
                            <a:schemeClr val="dk1"/>
                          </a:solidFill>
                          <a:latin typeface="+mn-lt"/>
                          <a:ea typeface="+mn-ea"/>
                          <a:cs typeface="+mn-cs"/>
                        </a:rPr>
                        <a:t>Microsoft Office 365	</a:t>
                      </a:r>
                    </a:p>
                    <a:p>
                      <a:r>
                        <a:rPr lang="fr-FR" sz="1800" b="0" i="0" u="none" strike="noStrike" kern="1200" baseline="0" dirty="0">
                          <a:solidFill>
                            <a:schemeClr val="dk1"/>
                          </a:solidFill>
                          <a:latin typeface="+mn-lt"/>
                          <a:ea typeface="+mn-ea"/>
                          <a:cs typeface="+mn-cs"/>
                        </a:rPr>
                        <a:t>	</a:t>
                      </a:r>
                      <a:r>
                        <a:rPr lang="fr-FR" sz="1800" u="none" strike="noStrike" kern="1200" baseline="0" dirty="0"/>
                        <a:t>	</a:t>
                      </a:r>
                    </a:p>
                  </a:txBody>
                  <a:tcPr/>
                </a:tc>
                <a:extLst>
                  <a:ext uri="{0D108BD9-81ED-4DB2-BD59-A6C34878D82A}">
                    <a16:rowId xmlns:a16="http://schemas.microsoft.com/office/drawing/2014/main" val="10001"/>
                  </a:ext>
                </a:extLst>
              </a:tr>
            </a:tbl>
          </a:graphicData>
        </a:graphic>
      </p:graphicFrame>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958" y="3939002"/>
            <a:ext cx="887221" cy="46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013" y="3923094"/>
            <a:ext cx="850853" cy="44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0004" y="3939002"/>
            <a:ext cx="832484" cy="47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8958" y="5110677"/>
            <a:ext cx="1860338" cy="97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5778" y="5106163"/>
            <a:ext cx="1754807" cy="98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0753" y="5037663"/>
            <a:ext cx="1682595" cy="111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997158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8" name="Google Shape;1738;p146"/>
          <p:cNvSpPr txBox="1">
            <a:spLocks noGrp="1"/>
          </p:cNvSpPr>
          <p:nvPr>
            <p:ph type="body" idx="3"/>
          </p:nvPr>
        </p:nvSpPr>
        <p:spPr>
          <a:xfrm>
            <a:off x="720000" y="1943056"/>
            <a:ext cx="10746576" cy="2430640"/>
          </a:xfrm>
          <a:prstGeom prst="rect">
            <a:avLst/>
          </a:prstGeom>
          <a:noFill/>
          <a:ln>
            <a:noFill/>
          </a:ln>
        </p:spPr>
        <p:txBody>
          <a:bodyPr spcFirstLastPara="1" wrap="square" lIns="91425" tIns="45700" rIns="91425" bIns="45700" anchor="t" anchorCtr="0">
            <a:noAutofit/>
          </a:bodyPr>
          <a:lstStyle/>
          <a:p>
            <a:pPr marL="285750" lvl="0" indent="-285750" algn="just" rtl="0">
              <a:lnSpc>
                <a:spcPct val="133333"/>
              </a:lnSpc>
              <a:spcBef>
                <a:spcPts val="0"/>
              </a:spcBef>
              <a:spcAft>
                <a:spcPts val="0"/>
              </a:spcAft>
              <a:buClr>
                <a:srgbClr val="565656"/>
              </a:buClr>
              <a:buSzPts val="1200"/>
              <a:buFontTx/>
              <a:buChar char="-"/>
            </a:pPr>
            <a:r>
              <a:rPr lang="fr-FR" sz="1600" dirty="0"/>
              <a:t>Sur le menu à gauche, Ouvrir la page « centre de déploiement »</a:t>
            </a:r>
          </a:p>
          <a:p>
            <a:pPr marL="285750" lvl="0" indent="-285750" algn="just" rtl="0">
              <a:lnSpc>
                <a:spcPct val="133333"/>
              </a:lnSpc>
              <a:spcBef>
                <a:spcPts val="0"/>
              </a:spcBef>
              <a:spcAft>
                <a:spcPts val="0"/>
              </a:spcAft>
              <a:buClr>
                <a:srgbClr val="565656"/>
              </a:buClr>
              <a:buSzPts val="1200"/>
              <a:buFontTx/>
              <a:buChar char="-"/>
            </a:pPr>
            <a:r>
              <a:rPr lang="fr-FR" sz="1600" dirty="0"/>
              <a:t>Sous « Paramètres », activer l’option du « Déploiement continu » </a:t>
            </a:r>
          </a:p>
          <a:p>
            <a:pPr marL="0" lvl="0" indent="0" algn="just" rtl="0">
              <a:lnSpc>
                <a:spcPct val="133333"/>
              </a:lnSpc>
              <a:spcBef>
                <a:spcPts val="0"/>
              </a:spcBef>
              <a:spcAft>
                <a:spcPts val="0"/>
              </a:spcAft>
              <a:buClr>
                <a:srgbClr val="565656"/>
              </a:buClr>
              <a:buSzPts val="1200"/>
            </a:pPr>
            <a:r>
              <a:rPr lang="fr-FR" sz="1600" i="1" dirty="0"/>
              <a:t>Cette option permettra d’appliquer les changements après chaque push (envoi) d’une nouvelle version des images Docker sur Docker Hub.</a:t>
            </a:r>
            <a:endParaRPr i="1" dirty="0"/>
          </a:p>
        </p:txBody>
      </p:sp>
      <p:sp>
        <p:nvSpPr>
          <p:cNvPr id="4" name="Google Shape;1632;p133">
            <a:extLst>
              <a:ext uri="{FF2B5EF4-FFF2-40B4-BE49-F238E27FC236}">
                <a16:creationId xmlns:a16="http://schemas.microsoft.com/office/drawing/2014/main" id="{10B8F9B4-ABCC-A29A-A03F-2CC397BA87A5}"/>
              </a:ext>
            </a:extLst>
          </p:cNvPr>
          <p:cNvSpPr txBox="1">
            <a:spLocks noGrp="1"/>
          </p:cNvSpPr>
          <p:nvPr>
            <p:ph type="title"/>
          </p:nvPr>
        </p:nvSpPr>
        <p:spPr>
          <a:xfrm>
            <a:off x="180000" y="4000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Déployer une application multi-conteneur en Azure App service</a:t>
            </a:r>
            <a:endParaRPr lang="fr-FR" dirty="0"/>
          </a:p>
        </p:txBody>
      </p:sp>
      <p:sp>
        <p:nvSpPr>
          <p:cNvPr id="2" name="Google Shape;1735;p146">
            <a:extLst>
              <a:ext uri="{FF2B5EF4-FFF2-40B4-BE49-F238E27FC236}">
                <a16:creationId xmlns:a16="http://schemas.microsoft.com/office/drawing/2014/main" id="{61745923-A258-577D-44D9-04CD315F97B6}"/>
              </a:ext>
            </a:extLst>
          </p:cNvPr>
          <p:cNvSpPr txBox="1">
            <a:spLocks/>
          </p:cNvSpPr>
          <p:nvPr/>
        </p:nvSpPr>
        <p:spPr>
          <a:xfrm>
            <a:off x="723810" y="1620468"/>
            <a:ext cx="10746576" cy="319714"/>
          </a:xfrm>
          <a:prstGeom prst="rect">
            <a:avLst/>
          </a:prstGeom>
          <a:noFill/>
          <a:ln>
            <a:noFill/>
          </a:ln>
        </p:spPr>
        <p:txBody>
          <a:bodyPr spcFirstLastPara="1" wrap="square" lIns="91425" tIns="45700" rIns="91425" bIns="45700" anchor="t" anchorCtr="0">
            <a:noAutofit/>
          </a:bodyPr>
          <a:lstStyle>
            <a:lvl1pPr marL="457200" marR="0" lvl="0" indent="-228600" algn="l" defTabSz="914400" rtl="0" eaLnBrk="1" latinLnBrk="0" hangingPunct="1">
              <a:lnSpc>
                <a:spcPct val="100000"/>
              </a:lnSpc>
              <a:spcBef>
                <a:spcPts val="600"/>
              </a:spcBef>
              <a:spcAft>
                <a:spcPts val="0"/>
              </a:spcAft>
              <a:buClr>
                <a:srgbClr val="08ACA2"/>
              </a:buClr>
              <a:buSzPts val="1600"/>
              <a:buFont typeface="Arial"/>
              <a:buNone/>
              <a:defRPr sz="1600" b="1" i="0" u="none" strike="noStrike" kern="1200" cap="none">
                <a:solidFill>
                  <a:srgbClr val="08ACA2"/>
                </a:solidFill>
                <a:latin typeface="Calibri"/>
                <a:ea typeface="Calibri"/>
                <a:cs typeface="Calibri"/>
                <a:sym typeface="Calibri"/>
              </a:defRPr>
            </a:lvl1pPr>
            <a:lvl2pPr marL="914400" marR="0" lvl="1"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2pPr>
            <a:lvl3pPr marL="1371600" marR="0" lvl="2"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3pPr>
            <a:lvl4pPr marL="1828800" marR="0" lvl="3"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4pPr>
            <a:lvl5pPr marL="2286000" marR="0" lvl="4"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spcBef>
                <a:spcPts val="0"/>
              </a:spcBef>
            </a:pPr>
            <a:r>
              <a:rPr lang="fr-FR" dirty="0"/>
              <a:t>Déployer une application multi-conteneur en Azure App service</a:t>
            </a:r>
          </a:p>
        </p:txBody>
      </p:sp>
      <p:pic>
        <p:nvPicPr>
          <p:cNvPr id="6" name="Image 5">
            <a:extLst>
              <a:ext uri="{FF2B5EF4-FFF2-40B4-BE49-F238E27FC236}">
                <a16:creationId xmlns:a16="http://schemas.microsoft.com/office/drawing/2014/main" id="{92684917-9220-C12B-D579-EF902669FC11}"/>
              </a:ext>
            </a:extLst>
          </p:cNvPr>
          <p:cNvPicPr>
            <a:picLocks noChangeAspect="1"/>
          </p:cNvPicPr>
          <p:nvPr/>
        </p:nvPicPr>
        <p:blipFill>
          <a:blip r:embed="rId3"/>
          <a:stretch>
            <a:fillRect/>
          </a:stretch>
        </p:blipFill>
        <p:spPr>
          <a:xfrm>
            <a:off x="2387064" y="3223611"/>
            <a:ext cx="7170821" cy="3234339"/>
          </a:xfrm>
          <a:prstGeom prst="rect">
            <a:avLst/>
          </a:prstGeom>
        </p:spPr>
      </p:pic>
    </p:spTree>
    <p:extLst>
      <p:ext uri="{BB962C8B-B14F-4D97-AF65-F5344CB8AC3E}">
        <p14:creationId xmlns:p14="http://schemas.microsoft.com/office/powerpoint/2010/main" val="256427354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8" name="Google Shape;1738;p146"/>
          <p:cNvSpPr txBox="1">
            <a:spLocks noGrp="1"/>
          </p:cNvSpPr>
          <p:nvPr>
            <p:ph type="body" idx="3"/>
          </p:nvPr>
        </p:nvSpPr>
        <p:spPr>
          <a:xfrm>
            <a:off x="720000" y="1943056"/>
            <a:ext cx="10746576" cy="2430640"/>
          </a:xfrm>
          <a:prstGeom prst="rect">
            <a:avLst/>
          </a:prstGeom>
          <a:noFill/>
          <a:ln>
            <a:noFill/>
          </a:ln>
        </p:spPr>
        <p:txBody>
          <a:bodyPr spcFirstLastPara="1" wrap="square" lIns="91425" tIns="45700" rIns="91425" bIns="45700" anchor="t" anchorCtr="0">
            <a:noAutofit/>
          </a:bodyPr>
          <a:lstStyle/>
          <a:p>
            <a:pPr marL="285750" lvl="0" indent="-285750" algn="just" rtl="0">
              <a:lnSpc>
                <a:spcPct val="133333"/>
              </a:lnSpc>
              <a:spcBef>
                <a:spcPts val="0"/>
              </a:spcBef>
              <a:spcAft>
                <a:spcPts val="0"/>
              </a:spcAft>
              <a:buClr>
                <a:srgbClr val="565656"/>
              </a:buClr>
              <a:buSzPts val="1200"/>
              <a:buFontTx/>
              <a:buChar char="-"/>
            </a:pPr>
            <a:r>
              <a:rPr lang="fr-FR" sz="1600" dirty="0"/>
              <a:t>Sur le menu à gauche, Ouvrir la page « Configuration»;</a:t>
            </a:r>
          </a:p>
          <a:p>
            <a:pPr marL="285750" lvl="0" indent="-285750" algn="just" rtl="0">
              <a:lnSpc>
                <a:spcPct val="133333"/>
              </a:lnSpc>
              <a:spcBef>
                <a:spcPts val="0"/>
              </a:spcBef>
              <a:spcAft>
                <a:spcPts val="0"/>
              </a:spcAft>
              <a:buClr>
                <a:srgbClr val="565656"/>
              </a:buClr>
              <a:buSzPts val="1200"/>
              <a:buFontTx/>
              <a:buChar char="-"/>
            </a:pPr>
            <a:r>
              <a:rPr lang="fr-FR" sz="1600" dirty="0"/>
              <a:t>Sous « Paramètres de l’application », changer la valeur </a:t>
            </a:r>
          </a:p>
          <a:p>
            <a:pPr marL="0" lvl="0" indent="0" algn="just" rtl="0">
              <a:lnSpc>
                <a:spcPct val="133333"/>
              </a:lnSpc>
              <a:spcBef>
                <a:spcPts val="0"/>
              </a:spcBef>
              <a:spcAft>
                <a:spcPts val="0"/>
              </a:spcAft>
              <a:buClr>
                <a:srgbClr val="565656"/>
              </a:buClr>
              <a:buSzPts val="1200"/>
            </a:pPr>
            <a:r>
              <a:rPr lang="fr-FR" sz="1600" dirty="0"/>
              <a:t>du paramètre  « WEBSITES_ENABLE_APP_SERVICE_STORAGE » à</a:t>
            </a:r>
          </a:p>
          <a:p>
            <a:pPr marL="0" lvl="0" indent="0" algn="just" rtl="0">
              <a:lnSpc>
                <a:spcPct val="133333"/>
              </a:lnSpc>
              <a:spcBef>
                <a:spcPts val="0"/>
              </a:spcBef>
              <a:spcAft>
                <a:spcPts val="0"/>
              </a:spcAft>
              <a:buClr>
                <a:srgbClr val="565656"/>
              </a:buClr>
              <a:buSzPts val="1200"/>
            </a:pPr>
            <a:r>
              <a:rPr lang="fr-FR" sz="1600" b="1" i="1" dirty="0" err="1"/>
              <a:t>true</a:t>
            </a:r>
            <a:r>
              <a:rPr lang="fr-FR" sz="1600" dirty="0"/>
              <a:t>;</a:t>
            </a:r>
          </a:p>
          <a:p>
            <a:pPr marL="285750" lvl="0" indent="-285750" algn="just" rtl="0">
              <a:lnSpc>
                <a:spcPct val="133333"/>
              </a:lnSpc>
              <a:spcBef>
                <a:spcPts val="0"/>
              </a:spcBef>
              <a:spcAft>
                <a:spcPts val="0"/>
              </a:spcAft>
              <a:buClr>
                <a:srgbClr val="565656"/>
              </a:buClr>
              <a:buSzPts val="1200"/>
              <a:buFontTx/>
              <a:buChar char="-"/>
            </a:pPr>
            <a:endParaRPr lang="fr-FR" sz="1600" dirty="0"/>
          </a:p>
        </p:txBody>
      </p:sp>
      <p:sp>
        <p:nvSpPr>
          <p:cNvPr id="4" name="Google Shape;1632;p133">
            <a:extLst>
              <a:ext uri="{FF2B5EF4-FFF2-40B4-BE49-F238E27FC236}">
                <a16:creationId xmlns:a16="http://schemas.microsoft.com/office/drawing/2014/main" id="{10B8F9B4-ABCC-A29A-A03F-2CC397BA87A5}"/>
              </a:ext>
            </a:extLst>
          </p:cNvPr>
          <p:cNvSpPr txBox="1">
            <a:spLocks noGrp="1"/>
          </p:cNvSpPr>
          <p:nvPr>
            <p:ph type="title"/>
          </p:nvPr>
        </p:nvSpPr>
        <p:spPr>
          <a:xfrm>
            <a:off x="180000" y="4000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Déployer une application multi-conteneur en Azure App service</a:t>
            </a:r>
            <a:endParaRPr lang="fr-FR" dirty="0"/>
          </a:p>
        </p:txBody>
      </p:sp>
      <p:sp>
        <p:nvSpPr>
          <p:cNvPr id="2" name="Google Shape;1735;p146">
            <a:extLst>
              <a:ext uri="{FF2B5EF4-FFF2-40B4-BE49-F238E27FC236}">
                <a16:creationId xmlns:a16="http://schemas.microsoft.com/office/drawing/2014/main" id="{61745923-A258-577D-44D9-04CD315F97B6}"/>
              </a:ext>
            </a:extLst>
          </p:cNvPr>
          <p:cNvSpPr txBox="1">
            <a:spLocks/>
          </p:cNvSpPr>
          <p:nvPr/>
        </p:nvSpPr>
        <p:spPr>
          <a:xfrm>
            <a:off x="723810" y="1620468"/>
            <a:ext cx="10746576" cy="319714"/>
          </a:xfrm>
          <a:prstGeom prst="rect">
            <a:avLst/>
          </a:prstGeom>
          <a:noFill/>
          <a:ln>
            <a:noFill/>
          </a:ln>
        </p:spPr>
        <p:txBody>
          <a:bodyPr spcFirstLastPara="1" wrap="square" lIns="91425" tIns="45700" rIns="91425" bIns="45700" anchor="t" anchorCtr="0">
            <a:noAutofit/>
          </a:bodyPr>
          <a:lstStyle>
            <a:lvl1pPr marL="457200" marR="0" lvl="0" indent="-228600" algn="l" defTabSz="914400" rtl="0" eaLnBrk="1" latinLnBrk="0" hangingPunct="1">
              <a:lnSpc>
                <a:spcPct val="100000"/>
              </a:lnSpc>
              <a:spcBef>
                <a:spcPts val="600"/>
              </a:spcBef>
              <a:spcAft>
                <a:spcPts val="0"/>
              </a:spcAft>
              <a:buClr>
                <a:srgbClr val="08ACA2"/>
              </a:buClr>
              <a:buSzPts val="1600"/>
              <a:buFont typeface="Arial"/>
              <a:buNone/>
              <a:defRPr sz="1600" b="1" i="0" u="none" strike="noStrike" kern="1200" cap="none">
                <a:solidFill>
                  <a:srgbClr val="08ACA2"/>
                </a:solidFill>
                <a:latin typeface="Calibri"/>
                <a:ea typeface="Calibri"/>
                <a:cs typeface="Calibri"/>
                <a:sym typeface="Calibri"/>
              </a:defRPr>
            </a:lvl1pPr>
            <a:lvl2pPr marL="914400" marR="0" lvl="1"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2pPr>
            <a:lvl3pPr marL="1371600" marR="0" lvl="2"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3pPr>
            <a:lvl4pPr marL="1828800" marR="0" lvl="3"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4pPr>
            <a:lvl5pPr marL="2286000" marR="0" lvl="4"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spcBef>
                <a:spcPts val="0"/>
              </a:spcBef>
            </a:pPr>
            <a:r>
              <a:rPr lang="fr-FR" dirty="0"/>
              <a:t>Déployer une application multi-conteneur en Azure App service</a:t>
            </a:r>
          </a:p>
        </p:txBody>
      </p:sp>
      <p:pic>
        <p:nvPicPr>
          <p:cNvPr id="5" name="Image 4">
            <a:extLst>
              <a:ext uri="{FF2B5EF4-FFF2-40B4-BE49-F238E27FC236}">
                <a16:creationId xmlns:a16="http://schemas.microsoft.com/office/drawing/2014/main" id="{8405A7E0-8E95-BC98-A8A1-972FF1AA8B95}"/>
              </a:ext>
            </a:extLst>
          </p:cNvPr>
          <p:cNvPicPr>
            <a:picLocks noChangeAspect="1"/>
          </p:cNvPicPr>
          <p:nvPr/>
        </p:nvPicPr>
        <p:blipFill>
          <a:blip r:embed="rId3"/>
          <a:stretch>
            <a:fillRect/>
          </a:stretch>
        </p:blipFill>
        <p:spPr>
          <a:xfrm>
            <a:off x="6387682" y="4542231"/>
            <a:ext cx="3641841" cy="1642622"/>
          </a:xfrm>
          <a:prstGeom prst="rect">
            <a:avLst/>
          </a:prstGeom>
        </p:spPr>
      </p:pic>
      <p:pic>
        <p:nvPicPr>
          <p:cNvPr id="8" name="Image 7">
            <a:extLst>
              <a:ext uri="{FF2B5EF4-FFF2-40B4-BE49-F238E27FC236}">
                <a16:creationId xmlns:a16="http://schemas.microsoft.com/office/drawing/2014/main" id="{EDE627F0-6718-A4F1-072B-DFEB5291309B}"/>
              </a:ext>
            </a:extLst>
          </p:cNvPr>
          <p:cNvPicPr>
            <a:picLocks noChangeAspect="1"/>
          </p:cNvPicPr>
          <p:nvPr/>
        </p:nvPicPr>
        <p:blipFill>
          <a:blip r:embed="rId4"/>
          <a:stretch>
            <a:fillRect/>
          </a:stretch>
        </p:blipFill>
        <p:spPr>
          <a:xfrm>
            <a:off x="6237170" y="2108717"/>
            <a:ext cx="5149515" cy="2094469"/>
          </a:xfrm>
          <a:prstGeom prst="rect">
            <a:avLst/>
          </a:prstGeom>
        </p:spPr>
      </p:pic>
    </p:spTree>
    <p:extLst>
      <p:ext uri="{BB962C8B-B14F-4D97-AF65-F5344CB8AC3E}">
        <p14:creationId xmlns:p14="http://schemas.microsoft.com/office/powerpoint/2010/main" val="429211913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8" name="Google Shape;1738;p146"/>
          <p:cNvSpPr txBox="1">
            <a:spLocks noGrp="1"/>
          </p:cNvSpPr>
          <p:nvPr>
            <p:ph type="body" idx="3"/>
          </p:nvPr>
        </p:nvSpPr>
        <p:spPr>
          <a:xfrm>
            <a:off x="616017" y="1943056"/>
            <a:ext cx="11001675" cy="4514894"/>
          </a:xfrm>
          <a:prstGeom prst="rect">
            <a:avLst/>
          </a:prstGeom>
          <a:noFill/>
          <a:ln>
            <a:noFill/>
          </a:ln>
        </p:spPr>
        <p:txBody>
          <a:bodyPr spcFirstLastPara="1" wrap="square" lIns="91425" tIns="45700" rIns="91425" bIns="45700" anchor="t" anchorCtr="0">
            <a:noAutofit/>
          </a:bodyPr>
          <a:lstStyle/>
          <a:p>
            <a:pPr marL="285750" lvl="0" indent="-285750" algn="l" rtl="0">
              <a:lnSpc>
                <a:spcPct val="133333"/>
              </a:lnSpc>
              <a:spcBef>
                <a:spcPts val="0"/>
              </a:spcBef>
              <a:spcAft>
                <a:spcPts val="0"/>
              </a:spcAft>
              <a:buClr>
                <a:srgbClr val="565656"/>
              </a:buClr>
              <a:buSzPts val="1200"/>
              <a:buFontTx/>
              <a:buChar char="-"/>
            </a:pPr>
            <a:r>
              <a:rPr lang="fr-FR" sz="1600" dirty="0"/>
              <a:t>Changer tous les points « . » indiquant le répertoire local dans le fichier docker-</a:t>
            </a:r>
            <a:r>
              <a:rPr lang="fr-FR" sz="1600" dirty="0" err="1"/>
              <a:t>compose.yml</a:t>
            </a:r>
            <a:r>
              <a:rPr lang="fr-FR" sz="1600" dirty="0"/>
              <a:t>  par ${WEBAPP_STORAGE_HOME}</a:t>
            </a:r>
          </a:p>
          <a:p>
            <a:pPr marL="0" lvl="0" indent="0" algn="just" rtl="0">
              <a:lnSpc>
                <a:spcPct val="133333"/>
              </a:lnSpc>
              <a:spcBef>
                <a:spcPts val="0"/>
              </a:spcBef>
              <a:spcAft>
                <a:spcPts val="0"/>
              </a:spcAft>
              <a:buClr>
                <a:srgbClr val="565656"/>
              </a:buClr>
              <a:buSzPts val="1200"/>
            </a:pPr>
            <a:endParaRPr lang="fr-FR" sz="1600" dirty="0"/>
          </a:p>
          <a:p>
            <a:pPr marL="0" lvl="0" indent="0" algn="just" rtl="0">
              <a:lnSpc>
                <a:spcPct val="133333"/>
              </a:lnSpc>
              <a:spcBef>
                <a:spcPts val="0"/>
              </a:spcBef>
              <a:spcAft>
                <a:spcPts val="0"/>
              </a:spcAft>
              <a:buClr>
                <a:srgbClr val="565656"/>
              </a:buClr>
              <a:buSzPts val="1200"/>
            </a:pPr>
            <a:r>
              <a:rPr lang="fr-FR" sz="1600" dirty="0"/>
              <a:t>Extrait du fichier après changement :</a:t>
            </a:r>
          </a:p>
          <a:p>
            <a:pPr marL="457200" lvl="1" indent="0" algn="just">
              <a:lnSpc>
                <a:spcPct val="100000"/>
              </a:lnSpc>
              <a:spcBef>
                <a:spcPts val="0"/>
              </a:spcBef>
            </a:pPr>
            <a:r>
              <a:rPr lang="fr-FR" sz="1600" dirty="0">
                <a:latin typeface="Consolas" panose="020B0609020204030204" pitchFamily="49" charset="0"/>
              </a:rPr>
              <a:t> produits:</a:t>
            </a:r>
          </a:p>
          <a:p>
            <a:pPr marL="457200" lvl="1" indent="0" algn="just">
              <a:lnSpc>
                <a:spcPct val="100000"/>
              </a:lnSpc>
              <a:spcBef>
                <a:spcPts val="0"/>
              </a:spcBef>
            </a:pPr>
            <a:r>
              <a:rPr lang="fr-FR" sz="1600" dirty="0">
                <a:latin typeface="Consolas" panose="020B0609020204030204" pitchFamily="49" charset="0"/>
              </a:rPr>
              <a:t>    image: </a:t>
            </a:r>
            <a:r>
              <a:rPr lang="fr-FR" sz="1600" dirty="0" err="1">
                <a:latin typeface="Consolas" panose="020B0609020204030204" pitchFamily="49" charset="0"/>
              </a:rPr>
              <a:t>ofpptdigital</a:t>
            </a:r>
            <a:r>
              <a:rPr lang="fr-FR" sz="1600" dirty="0">
                <a:latin typeface="Consolas" panose="020B0609020204030204" pitchFamily="49" charset="0"/>
              </a:rPr>
              <a:t>/ecommerce-app:produits.v1</a:t>
            </a:r>
          </a:p>
          <a:p>
            <a:pPr marL="457200" lvl="1" indent="0" algn="just">
              <a:lnSpc>
                <a:spcPct val="100000"/>
              </a:lnSpc>
              <a:spcBef>
                <a:spcPts val="0"/>
              </a:spcBef>
            </a:pPr>
            <a:r>
              <a:rPr lang="fr-FR" sz="1600" dirty="0">
                <a:latin typeface="Consolas" panose="020B0609020204030204" pitchFamily="49" charset="0"/>
              </a:rPr>
              <a:t>    </a:t>
            </a:r>
            <a:r>
              <a:rPr lang="fr-FR" sz="1600" dirty="0" err="1">
                <a:latin typeface="Consolas" panose="020B0609020204030204" pitchFamily="49" charset="0"/>
              </a:rPr>
              <a:t>build</a:t>
            </a:r>
            <a:r>
              <a:rPr lang="fr-FR" sz="1600" dirty="0">
                <a:latin typeface="Consolas" panose="020B0609020204030204" pitchFamily="49" charset="0"/>
              </a:rPr>
              <a:t>: </a:t>
            </a:r>
            <a:r>
              <a:rPr lang="fr-FR" sz="1600" b="1" dirty="0">
                <a:latin typeface="Consolas" panose="020B0609020204030204" pitchFamily="49" charset="0"/>
              </a:rPr>
              <a:t>${WEBAPP_STORAGE_HOME}/</a:t>
            </a:r>
            <a:r>
              <a:rPr lang="fr-FR" sz="1600" dirty="0">
                <a:latin typeface="Consolas" panose="020B0609020204030204" pitchFamily="49" charset="0"/>
              </a:rPr>
              <a:t>produit-service</a:t>
            </a:r>
          </a:p>
          <a:p>
            <a:pPr marL="457200" lvl="1" indent="0" algn="just">
              <a:lnSpc>
                <a:spcPct val="100000"/>
              </a:lnSpc>
              <a:spcBef>
                <a:spcPts val="0"/>
              </a:spcBef>
            </a:pPr>
            <a:r>
              <a:rPr lang="fr-FR" sz="1600" dirty="0">
                <a:latin typeface="Consolas" panose="020B0609020204030204" pitchFamily="49" charset="0"/>
              </a:rPr>
              <a:t>    </a:t>
            </a:r>
            <a:r>
              <a:rPr lang="fr-FR" sz="1600" dirty="0" err="1">
                <a:latin typeface="Consolas" panose="020B0609020204030204" pitchFamily="49" charset="0"/>
              </a:rPr>
              <a:t>container_name</a:t>
            </a:r>
            <a:r>
              <a:rPr lang="fr-FR" sz="1600" dirty="0">
                <a:latin typeface="Consolas" panose="020B0609020204030204" pitchFamily="49" charset="0"/>
              </a:rPr>
              <a:t>: produit-service</a:t>
            </a:r>
          </a:p>
          <a:p>
            <a:pPr marL="457200" lvl="1" indent="0" algn="just">
              <a:lnSpc>
                <a:spcPct val="100000"/>
              </a:lnSpc>
              <a:spcBef>
                <a:spcPts val="0"/>
              </a:spcBef>
            </a:pPr>
            <a:r>
              <a:rPr lang="fr-FR" sz="1600" dirty="0">
                <a:latin typeface="Consolas" panose="020B0609020204030204" pitchFamily="49" charset="0"/>
              </a:rPr>
              <a:t>    ports:</a:t>
            </a:r>
          </a:p>
          <a:p>
            <a:pPr marL="457200" lvl="1" indent="0" algn="just">
              <a:lnSpc>
                <a:spcPct val="100000"/>
              </a:lnSpc>
              <a:spcBef>
                <a:spcPts val="0"/>
              </a:spcBef>
            </a:pPr>
            <a:r>
              <a:rPr lang="fr-FR" sz="1600" dirty="0">
                <a:latin typeface="Consolas" panose="020B0609020204030204" pitchFamily="49" charset="0"/>
              </a:rPr>
              <a:t>      - "5000:4000"</a:t>
            </a:r>
          </a:p>
          <a:p>
            <a:pPr marL="457200" lvl="1" indent="0" algn="just">
              <a:lnSpc>
                <a:spcPct val="100000"/>
              </a:lnSpc>
              <a:spcBef>
                <a:spcPts val="0"/>
              </a:spcBef>
            </a:pPr>
            <a:r>
              <a:rPr lang="fr-FR" sz="1600" dirty="0">
                <a:latin typeface="Consolas" panose="020B0609020204030204" pitchFamily="49" charset="0"/>
              </a:rPr>
              <a:t>    volumes:</a:t>
            </a:r>
          </a:p>
          <a:p>
            <a:pPr marL="457200" lvl="1" indent="0" algn="just">
              <a:lnSpc>
                <a:spcPct val="100000"/>
              </a:lnSpc>
              <a:spcBef>
                <a:spcPts val="0"/>
              </a:spcBef>
            </a:pPr>
            <a:r>
              <a:rPr lang="fr-FR" sz="1600" dirty="0">
                <a:latin typeface="Consolas" panose="020B0609020204030204" pitchFamily="49" charset="0"/>
              </a:rPr>
              <a:t>      - /app/</a:t>
            </a:r>
            <a:r>
              <a:rPr lang="fr-FR" sz="1600" dirty="0" err="1">
                <a:latin typeface="Consolas" panose="020B0609020204030204" pitchFamily="49" charset="0"/>
              </a:rPr>
              <a:t>node_modules</a:t>
            </a:r>
            <a:endParaRPr lang="fr-FR" sz="1600" dirty="0">
              <a:latin typeface="Consolas" panose="020B0609020204030204" pitchFamily="49" charset="0"/>
            </a:endParaRPr>
          </a:p>
          <a:p>
            <a:pPr marL="457200" lvl="1" indent="0" algn="just">
              <a:lnSpc>
                <a:spcPct val="100000"/>
              </a:lnSpc>
              <a:spcBef>
                <a:spcPts val="0"/>
              </a:spcBef>
            </a:pPr>
            <a:r>
              <a:rPr lang="fr-FR" sz="1600" dirty="0">
                <a:latin typeface="Consolas" panose="020B0609020204030204" pitchFamily="49" charset="0"/>
              </a:rPr>
              <a:t>    </a:t>
            </a:r>
            <a:r>
              <a:rPr lang="fr-FR" sz="1600" dirty="0" err="1">
                <a:latin typeface="Consolas" panose="020B0609020204030204" pitchFamily="49" charset="0"/>
              </a:rPr>
              <a:t>depends_on</a:t>
            </a:r>
            <a:r>
              <a:rPr lang="fr-FR" sz="1600" dirty="0">
                <a:latin typeface="Consolas" panose="020B0609020204030204" pitchFamily="49" charset="0"/>
              </a:rPr>
              <a:t>:</a:t>
            </a:r>
          </a:p>
          <a:p>
            <a:pPr marL="457200" lvl="1" indent="0" algn="just">
              <a:lnSpc>
                <a:spcPct val="100000"/>
              </a:lnSpc>
              <a:spcBef>
                <a:spcPts val="0"/>
              </a:spcBef>
            </a:pPr>
            <a:r>
              <a:rPr lang="fr-FR" sz="1600" dirty="0">
                <a:latin typeface="Consolas" panose="020B0609020204030204" pitchFamily="49" charset="0"/>
              </a:rPr>
              <a:t>      - </a:t>
            </a:r>
            <a:r>
              <a:rPr lang="fr-FR" sz="1600" dirty="0" err="1">
                <a:latin typeface="Consolas" panose="020B0609020204030204" pitchFamily="49" charset="0"/>
              </a:rPr>
              <a:t>db</a:t>
            </a:r>
            <a:r>
              <a:rPr lang="fr-FR" sz="1600" dirty="0">
                <a:latin typeface="Consolas" panose="020B0609020204030204" pitchFamily="49" charset="0"/>
              </a:rPr>
              <a:t> </a:t>
            </a:r>
          </a:p>
          <a:p>
            <a:pPr marL="0" lvl="0" indent="0" algn="just" rtl="0">
              <a:lnSpc>
                <a:spcPct val="133333"/>
              </a:lnSpc>
              <a:spcBef>
                <a:spcPts val="0"/>
              </a:spcBef>
              <a:spcAft>
                <a:spcPts val="0"/>
              </a:spcAft>
              <a:buClr>
                <a:srgbClr val="565656"/>
              </a:buClr>
              <a:buSzPts val="1200"/>
            </a:pPr>
            <a:endParaRPr lang="fr-FR" sz="1600" dirty="0"/>
          </a:p>
        </p:txBody>
      </p:sp>
      <p:sp>
        <p:nvSpPr>
          <p:cNvPr id="4" name="Google Shape;1632;p133">
            <a:extLst>
              <a:ext uri="{FF2B5EF4-FFF2-40B4-BE49-F238E27FC236}">
                <a16:creationId xmlns:a16="http://schemas.microsoft.com/office/drawing/2014/main" id="{10B8F9B4-ABCC-A29A-A03F-2CC397BA87A5}"/>
              </a:ext>
            </a:extLst>
          </p:cNvPr>
          <p:cNvSpPr txBox="1">
            <a:spLocks noGrp="1"/>
          </p:cNvSpPr>
          <p:nvPr>
            <p:ph type="title"/>
          </p:nvPr>
        </p:nvSpPr>
        <p:spPr>
          <a:xfrm>
            <a:off x="180000" y="4000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Déployer une application multi-conteneur en Azure App service</a:t>
            </a:r>
            <a:endParaRPr lang="fr-FR" dirty="0"/>
          </a:p>
        </p:txBody>
      </p:sp>
      <p:sp>
        <p:nvSpPr>
          <p:cNvPr id="2" name="Google Shape;1735;p146">
            <a:extLst>
              <a:ext uri="{FF2B5EF4-FFF2-40B4-BE49-F238E27FC236}">
                <a16:creationId xmlns:a16="http://schemas.microsoft.com/office/drawing/2014/main" id="{61745923-A258-577D-44D9-04CD315F97B6}"/>
              </a:ext>
            </a:extLst>
          </p:cNvPr>
          <p:cNvSpPr txBox="1">
            <a:spLocks/>
          </p:cNvSpPr>
          <p:nvPr/>
        </p:nvSpPr>
        <p:spPr>
          <a:xfrm>
            <a:off x="723810" y="1620468"/>
            <a:ext cx="10746576" cy="319714"/>
          </a:xfrm>
          <a:prstGeom prst="rect">
            <a:avLst/>
          </a:prstGeom>
          <a:noFill/>
          <a:ln>
            <a:noFill/>
          </a:ln>
        </p:spPr>
        <p:txBody>
          <a:bodyPr spcFirstLastPara="1" wrap="square" lIns="91425" tIns="45700" rIns="91425" bIns="45700" anchor="t" anchorCtr="0">
            <a:noAutofit/>
          </a:bodyPr>
          <a:lstStyle>
            <a:lvl1pPr marL="457200" marR="0" lvl="0" indent="-228600" algn="l" defTabSz="914400" rtl="0" eaLnBrk="1" latinLnBrk="0" hangingPunct="1">
              <a:lnSpc>
                <a:spcPct val="100000"/>
              </a:lnSpc>
              <a:spcBef>
                <a:spcPts val="600"/>
              </a:spcBef>
              <a:spcAft>
                <a:spcPts val="0"/>
              </a:spcAft>
              <a:buClr>
                <a:srgbClr val="08ACA2"/>
              </a:buClr>
              <a:buSzPts val="1600"/>
              <a:buFont typeface="Arial"/>
              <a:buNone/>
              <a:defRPr sz="1600" b="1" i="0" u="none" strike="noStrike" kern="1200" cap="none">
                <a:solidFill>
                  <a:srgbClr val="08ACA2"/>
                </a:solidFill>
                <a:latin typeface="Calibri"/>
                <a:ea typeface="Calibri"/>
                <a:cs typeface="Calibri"/>
                <a:sym typeface="Calibri"/>
              </a:defRPr>
            </a:lvl1pPr>
            <a:lvl2pPr marL="914400" marR="0" lvl="1"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2pPr>
            <a:lvl3pPr marL="1371600" marR="0" lvl="2"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3pPr>
            <a:lvl4pPr marL="1828800" marR="0" lvl="3"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4pPr>
            <a:lvl5pPr marL="2286000" marR="0" lvl="4"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spcBef>
                <a:spcPts val="0"/>
              </a:spcBef>
            </a:pPr>
            <a:r>
              <a:rPr lang="fr-FR" dirty="0"/>
              <a:t>Déployer une application multi-conteneur en Azure App service</a:t>
            </a:r>
          </a:p>
        </p:txBody>
      </p:sp>
    </p:spTree>
    <p:extLst>
      <p:ext uri="{BB962C8B-B14F-4D97-AF65-F5344CB8AC3E}">
        <p14:creationId xmlns:p14="http://schemas.microsoft.com/office/powerpoint/2010/main" val="363856376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8" name="Google Shape;1738;p146"/>
          <p:cNvSpPr txBox="1">
            <a:spLocks noGrp="1"/>
          </p:cNvSpPr>
          <p:nvPr>
            <p:ph type="body" idx="3"/>
          </p:nvPr>
        </p:nvSpPr>
        <p:spPr>
          <a:xfrm>
            <a:off x="616017" y="1943056"/>
            <a:ext cx="11001675" cy="4514894"/>
          </a:xfrm>
          <a:prstGeom prst="rect">
            <a:avLst/>
          </a:prstGeom>
          <a:noFill/>
          <a:ln>
            <a:noFill/>
          </a:ln>
        </p:spPr>
        <p:txBody>
          <a:bodyPr spcFirstLastPara="1" wrap="square" lIns="91425" tIns="45700" rIns="91425" bIns="45700" anchor="t" anchorCtr="0">
            <a:noAutofit/>
          </a:bodyPr>
          <a:lstStyle/>
          <a:p>
            <a:pPr marL="285750" lvl="0" indent="-285750" algn="just" rtl="0">
              <a:lnSpc>
                <a:spcPct val="133333"/>
              </a:lnSpc>
              <a:spcBef>
                <a:spcPts val="0"/>
              </a:spcBef>
              <a:spcAft>
                <a:spcPts val="0"/>
              </a:spcAft>
              <a:buClr>
                <a:srgbClr val="565656"/>
              </a:buClr>
              <a:buSzPts val="1200"/>
              <a:buFontTx/>
              <a:buChar char="-"/>
            </a:pPr>
            <a:r>
              <a:rPr lang="fr-FR" sz="1600" b="1" i="1" dirty="0"/>
              <a:t>NB</a:t>
            </a:r>
            <a:r>
              <a:rPr lang="fr-FR" sz="1600" dirty="0"/>
              <a:t>: </a:t>
            </a:r>
          </a:p>
          <a:p>
            <a:pPr marL="0" indent="0">
              <a:spcBef>
                <a:spcPts val="0"/>
              </a:spcBef>
            </a:pPr>
            <a:r>
              <a:rPr lang="fr-FR" sz="1600" dirty="0"/>
              <a:t>Il y a un problème lors le l’utilisation de la dernière version de </a:t>
            </a:r>
            <a:r>
              <a:rPr lang="fr-FR" sz="1600" dirty="0" err="1"/>
              <a:t>node</a:t>
            </a:r>
            <a:r>
              <a:rPr lang="fr-FR" sz="1600" dirty="0"/>
              <a:t> ( </a:t>
            </a:r>
            <a:r>
              <a:rPr lang="fr-FR" sz="1600" dirty="0" err="1">
                <a:solidFill>
                  <a:srgbClr val="000000"/>
                </a:solidFill>
                <a:latin typeface="Consolas" panose="020B0609020204030204" pitchFamily="49" charset="0"/>
              </a:rPr>
              <a:t>node:lateset</a:t>
            </a:r>
            <a:r>
              <a:rPr lang="fr-FR" sz="1600" dirty="0"/>
              <a:t>),</a:t>
            </a:r>
          </a:p>
          <a:p>
            <a:pPr marL="0" indent="0">
              <a:spcBef>
                <a:spcPts val="0"/>
              </a:spcBef>
            </a:pPr>
            <a:r>
              <a:rPr lang="fr-FR" sz="1600" dirty="0"/>
              <a:t>En la remplaçant par </a:t>
            </a:r>
            <a:r>
              <a:rPr lang="fr-FR" sz="1600" b="0" dirty="0">
                <a:solidFill>
                  <a:srgbClr val="000000"/>
                </a:solidFill>
                <a:effectLst/>
                <a:latin typeface="Consolas" panose="020B0609020204030204" pitchFamily="49" charset="0"/>
              </a:rPr>
              <a:t>node:14-alpine </a:t>
            </a:r>
            <a:r>
              <a:rPr lang="fr-FR" sz="1600" dirty="0"/>
              <a:t>dans les différents </a:t>
            </a:r>
            <a:r>
              <a:rPr lang="fr-FR" sz="1600" dirty="0" err="1"/>
              <a:t>Dockerfile</a:t>
            </a:r>
            <a:r>
              <a:rPr lang="fr-FR" sz="1600" dirty="0"/>
              <a:t> utilisés, le déploiement a réussit ;</a:t>
            </a:r>
          </a:p>
          <a:p>
            <a:pPr marL="0" indent="0">
              <a:spcBef>
                <a:spcPts val="0"/>
              </a:spcBef>
            </a:pPr>
            <a:r>
              <a:rPr lang="fr-FR" sz="1600" dirty="0"/>
              <a:t>- On peut consulter le journal de déploiement des images Docker sous le menu « Centre de déploiement » </a:t>
            </a:r>
            <a:r>
              <a:rPr lang="en-US" sz="1600" dirty="0"/>
              <a:t>&gt; “</a:t>
            </a:r>
            <a:r>
              <a:rPr lang="en-US" sz="1600" dirty="0" err="1"/>
              <a:t>journaux</a:t>
            </a:r>
            <a:r>
              <a:rPr lang="en-US" sz="1600" dirty="0"/>
              <a:t>”</a:t>
            </a:r>
          </a:p>
          <a:p>
            <a:pPr marL="0" indent="0">
              <a:spcBef>
                <a:spcPts val="0"/>
              </a:spcBef>
            </a:pPr>
            <a:endParaRPr lang="fr-FR" sz="1600" dirty="0"/>
          </a:p>
          <a:p>
            <a:pPr marL="0" lvl="0" indent="0" algn="just" rtl="0">
              <a:lnSpc>
                <a:spcPct val="133333"/>
              </a:lnSpc>
              <a:spcBef>
                <a:spcPts val="0"/>
              </a:spcBef>
              <a:spcAft>
                <a:spcPts val="0"/>
              </a:spcAft>
              <a:buClr>
                <a:srgbClr val="565656"/>
              </a:buClr>
              <a:buSzPts val="1200"/>
            </a:pPr>
            <a:r>
              <a:rPr lang="fr-FR" sz="1600" dirty="0"/>
              <a:t> </a:t>
            </a:r>
          </a:p>
        </p:txBody>
      </p:sp>
      <p:sp>
        <p:nvSpPr>
          <p:cNvPr id="4" name="Google Shape;1632;p133">
            <a:extLst>
              <a:ext uri="{FF2B5EF4-FFF2-40B4-BE49-F238E27FC236}">
                <a16:creationId xmlns:a16="http://schemas.microsoft.com/office/drawing/2014/main" id="{10B8F9B4-ABCC-A29A-A03F-2CC397BA87A5}"/>
              </a:ext>
            </a:extLst>
          </p:cNvPr>
          <p:cNvSpPr txBox="1">
            <a:spLocks noGrp="1"/>
          </p:cNvSpPr>
          <p:nvPr>
            <p:ph type="title"/>
          </p:nvPr>
        </p:nvSpPr>
        <p:spPr>
          <a:xfrm>
            <a:off x="180000" y="4000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Déployer une application multi-conteneur en Azure App service</a:t>
            </a:r>
            <a:endParaRPr lang="fr-FR" dirty="0"/>
          </a:p>
        </p:txBody>
      </p:sp>
      <p:sp>
        <p:nvSpPr>
          <p:cNvPr id="2" name="Google Shape;1735;p146">
            <a:extLst>
              <a:ext uri="{FF2B5EF4-FFF2-40B4-BE49-F238E27FC236}">
                <a16:creationId xmlns:a16="http://schemas.microsoft.com/office/drawing/2014/main" id="{61745923-A258-577D-44D9-04CD315F97B6}"/>
              </a:ext>
            </a:extLst>
          </p:cNvPr>
          <p:cNvSpPr txBox="1">
            <a:spLocks/>
          </p:cNvSpPr>
          <p:nvPr/>
        </p:nvSpPr>
        <p:spPr>
          <a:xfrm>
            <a:off x="723810" y="1620468"/>
            <a:ext cx="10746576" cy="319714"/>
          </a:xfrm>
          <a:prstGeom prst="rect">
            <a:avLst/>
          </a:prstGeom>
          <a:noFill/>
          <a:ln>
            <a:noFill/>
          </a:ln>
        </p:spPr>
        <p:txBody>
          <a:bodyPr spcFirstLastPara="1" wrap="square" lIns="91425" tIns="45700" rIns="91425" bIns="45700" anchor="t" anchorCtr="0">
            <a:noAutofit/>
          </a:bodyPr>
          <a:lstStyle>
            <a:lvl1pPr marL="457200" marR="0" lvl="0" indent="-228600" algn="l" defTabSz="914400" rtl="0" eaLnBrk="1" latinLnBrk="0" hangingPunct="1">
              <a:lnSpc>
                <a:spcPct val="100000"/>
              </a:lnSpc>
              <a:spcBef>
                <a:spcPts val="600"/>
              </a:spcBef>
              <a:spcAft>
                <a:spcPts val="0"/>
              </a:spcAft>
              <a:buClr>
                <a:srgbClr val="08ACA2"/>
              </a:buClr>
              <a:buSzPts val="1600"/>
              <a:buFont typeface="Arial"/>
              <a:buNone/>
              <a:defRPr sz="1600" b="1" i="0" u="none" strike="noStrike" kern="1200" cap="none">
                <a:solidFill>
                  <a:srgbClr val="08ACA2"/>
                </a:solidFill>
                <a:latin typeface="Calibri"/>
                <a:ea typeface="Calibri"/>
                <a:cs typeface="Calibri"/>
                <a:sym typeface="Calibri"/>
              </a:defRPr>
            </a:lvl1pPr>
            <a:lvl2pPr marL="914400" marR="0" lvl="1"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2pPr>
            <a:lvl3pPr marL="1371600" marR="0" lvl="2"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3pPr>
            <a:lvl4pPr marL="1828800" marR="0" lvl="3"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4pPr>
            <a:lvl5pPr marL="2286000" marR="0" lvl="4"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spcBef>
                <a:spcPts val="0"/>
              </a:spcBef>
            </a:pPr>
            <a:r>
              <a:rPr lang="fr-FR" dirty="0"/>
              <a:t>Déployer une application multi-conteneur en Azure App service</a:t>
            </a:r>
          </a:p>
        </p:txBody>
      </p:sp>
      <p:pic>
        <p:nvPicPr>
          <p:cNvPr id="5" name="Image 4">
            <a:extLst>
              <a:ext uri="{FF2B5EF4-FFF2-40B4-BE49-F238E27FC236}">
                <a16:creationId xmlns:a16="http://schemas.microsoft.com/office/drawing/2014/main" id="{BA29BECD-61B6-B3D8-97CF-C014F2FE804C}"/>
              </a:ext>
            </a:extLst>
          </p:cNvPr>
          <p:cNvPicPr>
            <a:picLocks noChangeAspect="1"/>
          </p:cNvPicPr>
          <p:nvPr/>
        </p:nvPicPr>
        <p:blipFill>
          <a:blip r:embed="rId3"/>
          <a:stretch>
            <a:fillRect/>
          </a:stretch>
        </p:blipFill>
        <p:spPr>
          <a:xfrm>
            <a:off x="2791326" y="3560688"/>
            <a:ext cx="6423491" cy="2897262"/>
          </a:xfrm>
          <a:prstGeom prst="rect">
            <a:avLst/>
          </a:prstGeom>
        </p:spPr>
      </p:pic>
    </p:spTree>
    <p:extLst>
      <p:ext uri="{BB962C8B-B14F-4D97-AF65-F5344CB8AC3E}">
        <p14:creationId xmlns:p14="http://schemas.microsoft.com/office/powerpoint/2010/main" val="131688425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8" name="Google Shape;1738;p146"/>
          <p:cNvSpPr txBox="1">
            <a:spLocks noGrp="1"/>
          </p:cNvSpPr>
          <p:nvPr>
            <p:ph type="body" idx="3"/>
          </p:nvPr>
        </p:nvSpPr>
        <p:spPr>
          <a:xfrm>
            <a:off x="720000" y="1943056"/>
            <a:ext cx="10746576" cy="4217112"/>
          </a:xfrm>
          <a:prstGeom prst="rect">
            <a:avLst/>
          </a:prstGeom>
          <a:noFill/>
          <a:ln>
            <a:noFill/>
          </a:ln>
        </p:spPr>
        <p:txBody>
          <a:bodyPr spcFirstLastPara="1" wrap="square" lIns="91425" tIns="45700" rIns="91425" bIns="45700" anchor="t" anchorCtr="0">
            <a:noAutofit/>
          </a:bodyPr>
          <a:lstStyle/>
          <a:p>
            <a:pPr marL="0" lvl="0" indent="0" algn="just" rtl="0">
              <a:lnSpc>
                <a:spcPct val="133333"/>
              </a:lnSpc>
              <a:spcBef>
                <a:spcPts val="0"/>
              </a:spcBef>
              <a:spcAft>
                <a:spcPts val="0"/>
              </a:spcAft>
              <a:buClr>
                <a:srgbClr val="565656"/>
              </a:buClr>
              <a:buSzPts val="1200"/>
              <a:buFont typeface="Arial"/>
              <a:buNone/>
            </a:pPr>
            <a:r>
              <a:rPr lang="fr-FR" sz="1600" dirty="0"/>
              <a:t>- Le résultat du déploiement peut être consulté en visitant son url : </a:t>
            </a:r>
            <a:endParaRPr sz="1600" dirty="0"/>
          </a:p>
        </p:txBody>
      </p:sp>
      <p:sp>
        <p:nvSpPr>
          <p:cNvPr id="4" name="Google Shape;1632;p133">
            <a:extLst>
              <a:ext uri="{FF2B5EF4-FFF2-40B4-BE49-F238E27FC236}">
                <a16:creationId xmlns:a16="http://schemas.microsoft.com/office/drawing/2014/main" id="{10B8F9B4-ABCC-A29A-A03F-2CC397BA87A5}"/>
              </a:ext>
            </a:extLst>
          </p:cNvPr>
          <p:cNvSpPr txBox="1">
            <a:spLocks noGrp="1"/>
          </p:cNvSpPr>
          <p:nvPr>
            <p:ph type="title"/>
          </p:nvPr>
        </p:nvSpPr>
        <p:spPr>
          <a:xfrm>
            <a:off x="180000" y="400050"/>
            <a:ext cx="5075172" cy="788669"/>
          </a:xfrm>
          <a:prstGeom prst="rect">
            <a:avLst/>
          </a:prstGeom>
          <a:noFill/>
          <a:ln>
            <a:noFill/>
          </a:ln>
        </p:spPr>
        <p:txBody>
          <a:bodyPr spcFirstLastPara="1" wrap="square" lIns="91425" tIns="45700" rIns="91425" bIns="45700" anchor="ctr" anchorCtr="0">
            <a:noAutofit/>
          </a:bodyPr>
          <a:lstStyle/>
          <a:p>
            <a:r>
              <a:rPr lang="fr-FR" dirty="0"/>
              <a:t>Introduire Azure Cloud</a:t>
            </a:r>
            <a:br>
              <a:rPr lang="fr-FR" dirty="0"/>
            </a:br>
            <a:r>
              <a:rPr lang="fr-FR" dirty="0"/>
              <a:t> - </a:t>
            </a:r>
            <a:r>
              <a:rPr lang="fr-FR" sz="1800" b="0" i="1" dirty="0"/>
              <a:t>Déployer une application multi-conteneur en Azure App service</a:t>
            </a:r>
            <a:endParaRPr lang="fr-FR" dirty="0"/>
          </a:p>
        </p:txBody>
      </p:sp>
      <p:pic>
        <p:nvPicPr>
          <p:cNvPr id="3" name="Image 2">
            <a:extLst>
              <a:ext uri="{FF2B5EF4-FFF2-40B4-BE49-F238E27FC236}">
                <a16:creationId xmlns:a16="http://schemas.microsoft.com/office/drawing/2014/main" id="{8198A553-4260-421A-4ED8-701AAFBE4843}"/>
              </a:ext>
            </a:extLst>
          </p:cNvPr>
          <p:cNvPicPr>
            <a:picLocks noChangeAspect="1"/>
          </p:cNvPicPr>
          <p:nvPr/>
        </p:nvPicPr>
        <p:blipFill>
          <a:blip r:embed="rId3"/>
          <a:stretch>
            <a:fillRect/>
          </a:stretch>
        </p:blipFill>
        <p:spPr>
          <a:xfrm>
            <a:off x="1385178" y="2613742"/>
            <a:ext cx="9416220" cy="2623790"/>
          </a:xfrm>
          <a:prstGeom prst="rect">
            <a:avLst/>
          </a:prstGeom>
        </p:spPr>
      </p:pic>
      <p:sp>
        <p:nvSpPr>
          <p:cNvPr id="6" name="Google Shape;1735;p146">
            <a:extLst>
              <a:ext uri="{FF2B5EF4-FFF2-40B4-BE49-F238E27FC236}">
                <a16:creationId xmlns:a16="http://schemas.microsoft.com/office/drawing/2014/main" id="{C4B44498-7F67-9524-7EBA-A71BC9A8E4DD}"/>
              </a:ext>
            </a:extLst>
          </p:cNvPr>
          <p:cNvSpPr txBox="1">
            <a:spLocks/>
          </p:cNvSpPr>
          <p:nvPr/>
        </p:nvSpPr>
        <p:spPr>
          <a:xfrm>
            <a:off x="723810" y="1620468"/>
            <a:ext cx="10746576" cy="319714"/>
          </a:xfrm>
          <a:prstGeom prst="rect">
            <a:avLst/>
          </a:prstGeom>
          <a:noFill/>
          <a:ln>
            <a:noFill/>
          </a:ln>
        </p:spPr>
        <p:txBody>
          <a:bodyPr spcFirstLastPara="1" wrap="square" lIns="91425" tIns="45700" rIns="91425" bIns="45700" anchor="t" anchorCtr="0">
            <a:noAutofit/>
          </a:bodyPr>
          <a:lstStyle>
            <a:lvl1pPr marL="457200" marR="0" lvl="0" indent="-228600" algn="l" defTabSz="914400" rtl="0" eaLnBrk="1" latinLnBrk="0" hangingPunct="1">
              <a:lnSpc>
                <a:spcPct val="100000"/>
              </a:lnSpc>
              <a:spcBef>
                <a:spcPts val="600"/>
              </a:spcBef>
              <a:spcAft>
                <a:spcPts val="0"/>
              </a:spcAft>
              <a:buClr>
                <a:srgbClr val="08ACA2"/>
              </a:buClr>
              <a:buSzPts val="1600"/>
              <a:buFont typeface="Arial"/>
              <a:buNone/>
              <a:defRPr sz="1600" b="1" i="0" u="none" strike="noStrike" kern="1200" cap="none">
                <a:solidFill>
                  <a:srgbClr val="08ACA2"/>
                </a:solidFill>
                <a:latin typeface="Calibri"/>
                <a:ea typeface="Calibri"/>
                <a:cs typeface="Calibri"/>
                <a:sym typeface="Calibri"/>
              </a:defRPr>
            </a:lvl1pPr>
            <a:lvl2pPr marL="914400" marR="0" lvl="1"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2pPr>
            <a:lvl3pPr marL="1371600" marR="0" lvl="2"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3pPr>
            <a:lvl4pPr marL="1828800" marR="0" lvl="3"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4pPr>
            <a:lvl5pPr marL="2286000" marR="0" lvl="4" indent="-228600" algn="l" defTabSz="914400" rtl="0" eaLnBrk="1" latinLnBrk="0" hangingPunct="1">
              <a:lnSpc>
                <a:spcPct val="114285"/>
              </a:lnSpc>
              <a:spcBef>
                <a:spcPts val="600"/>
              </a:spcBef>
              <a:spcAft>
                <a:spcPts val="0"/>
              </a:spcAft>
              <a:buClr>
                <a:srgbClr val="565656"/>
              </a:buClr>
              <a:buSzPts val="1400"/>
              <a:buFont typeface="Arial"/>
              <a:buNone/>
              <a:defRPr sz="1400" b="0" i="0" u="none" strike="noStrike" kern="1200" cap="none">
                <a:solidFill>
                  <a:srgbClr val="565656"/>
                </a:solidFill>
                <a:latin typeface="Calibri"/>
                <a:ea typeface="Calibri"/>
                <a:cs typeface="Calibri"/>
                <a:sym typeface="Calibri"/>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9pPr>
          </a:lstStyle>
          <a:p>
            <a:pPr marL="0" indent="0">
              <a:spcBef>
                <a:spcPts val="0"/>
              </a:spcBef>
            </a:pPr>
            <a:r>
              <a:rPr lang="fr-FR" dirty="0"/>
              <a:t>Déployer une application multi-conteneur en Azure App service</a:t>
            </a:r>
          </a:p>
        </p:txBody>
      </p:sp>
    </p:spTree>
    <p:extLst>
      <p:ext uri="{BB962C8B-B14F-4D97-AF65-F5344CB8AC3E}">
        <p14:creationId xmlns:p14="http://schemas.microsoft.com/office/powerpoint/2010/main" val="450282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2"/>
          </p:nvPr>
        </p:nvSpPr>
        <p:spPr/>
        <p:txBody>
          <a:bodyPr/>
          <a:lstStyle/>
          <a:p>
            <a:r>
              <a:rPr lang="fr-FR" dirty="0"/>
              <a:t>CHAPITRE 2</a:t>
            </a:r>
          </a:p>
        </p:txBody>
      </p:sp>
      <p:sp>
        <p:nvSpPr>
          <p:cNvPr id="8" name="Espace réservé du texte 7"/>
          <p:cNvSpPr>
            <a:spLocks noGrp="1"/>
          </p:cNvSpPr>
          <p:nvPr>
            <p:ph type="body" sz="quarter" idx="13"/>
          </p:nvPr>
        </p:nvSpPr>
        <p:spPr/>
        <p:txBody>
          <a:bodyPr/>
          <a:lstStyle/>
          <a:p>
            <a:r>
              <a:rPr lang="fr-FR" dirty="0"/>
              <a:t>Définir l’approche cloud native</a:t>
            </a:r>
          </a:p>
        </p:txBody>
      </p:sp>
      <p:sp>
        <p:nvSpPr>
          <p:cNvPr id="9" name="Espace réservé du texte 8"/>
          <p:cNvSpPr>
            <a:spLocks noGrp="1"/>
          </p:cNvSpPr>
          <p:nvPr>
            <p:ph type="body" sz="quarter" idx="14"/>
          </p:nvPr>
        </p:nvSpPr>
        <p:spPr/>
        <p:txBody>
          <a:bodyPr/>
          <a:lstStyle/>
          <a:p>
            <a:r>
              <a:rPr lang="fr-FR" dirty="0"/>
              <a:t>Définition de l’approche cloud native</a:t>
            </a:r>
          </a:p>
          <a:p>
            <a:pPr lvl="0"/>
            <a:r>
              <a:rPr lang="fr-FR" dirty="0"/>
              <a:t>Avantages </a:t>
            </a:r>
          </a:p>
          <a:p>
            <a:pPr lvl="0"/>
            <a:r>
              <a:rPr lang="fr-FR" dirty="0"/>
              <a:t>Vue générale sur les caractéristiques du cloud natif : </a:t>
            </a:r>
          </a:p>
          <a:p>
            <a:pPr lvl="0">
              <a:buFont typeface="Wingdings" panose="05000000000000000000" pitchFamily="2" charset="2"/>
              <a:buChar char="ü"/>
            </a:pPr>
            <a:r>
              <a:rPr lang="fr-FR" dirty="0"/>
              <a:t>Automatisation des processus du développement et de déploiement, </a:t>
            </a:r>
          </a:p>
          <a:p>
            <a:pPr>
              <a:buFont typeface="Wingdings" panose="05000000000000000000" pitchFamily="2" charset="2"/>
              <a:buChar char="ü"/>
            </a:pPr>
            <a:r>
              <a:rPr lang="fr-FR" dirty="0" err="1"/>
              <a:t>Microservices</a:t>
            </a:r>
            <a:r>
              <a:rPr lang="fr-FR" dirty="0"/>
              <a:t> et conteneurs.</a:t>
            </a:r>
          </a:p>
        </p:txBody>
      </p:sp>
      <p:sp>
        <p:nvSpPr>
          <p:cNvPr id="10" name="Espace réservé du texte 9"/>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2891855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6"/>
          <p:cNvSpPr txBox="1">
            <a:spLocks/>
          </p:cNvSpPr>
          <p:nvPr/>
        </p:nvSpPr>
        <p:spPr>
          <a:xfrm>
            <a:off x="6300000" y="539999"/>
            <a:ext cx="5580000" cy="540000"/>
          </a:xfrm>
          <a:prstGeom prst="rect">
            <a:avLst/>
          </a:prstGeom>
        </p:spPr>
        <p:txBody>
          <a:bodyPr anchor="ctr" anchorCtr="0"/>
          <a:lstStyle>
            <a:lvl1pPr indent="0" algn="ctr">
              <a:lnSpc>
                <a:spcPct val="100000"/>
              </a:lnSpc>
              <a:spcBef>
                <a:spcPts val="0"/>
              </a:spcBef>
              <a:buFont typeface="Arial" panose="020B0604020202020204" pitchFamily="34" charset="0"/>
              <a:buNone/>
              <a:defRPr sz="28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CHAPITRE 2</a:t>
            </a:r>
          </a:p>
        </p:txBody>
      </p:sp>
      <p:sp>
        <p:nvSpPr>
          <p:cNvPr id="15" name="Espace réservé du texte 7"/>
          <p:cNvSpPr txBox="1">
            <a:spLocks/>
          </p:cNvSpPr>
          <p:nvPr/>
        </p:nvSpPr>
        <p:spPr>
          <a:xfrm>
            <a:off x="6300000" y="1089893"/>
            <a:ext cx="5580000" cy="900000"/>
          </a:xfrm>
          <a:prstGeom prst="rect">
            <a:avLst/>
          </a:prstGeom>
        </p:spPr>
        <p:txBody>
          <a:bodyPr anchor="t" anchorCtr="0"/>
          <a:lstStyle>
            <a:lvl1pPr indent="0" algn="ctr">
              <a:lnSpc>
                <a:spcPct val="100000"/>
              </a:lnSpc>
              <a:spcBef>
                <a:spcPts val="0"/>
              </a:spcBef>
              <a:buFont typeface="Arial" panose="020B0604020202020204" pitchFamily="34" charset="0"/>
              <a:buNone/>
              <a:defRPr sz="24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Définir l’approche cloud native</a:t>
            </a:r>
          </a:p>
          <a:p>
            <a:endParaRPr lang="fr-FR" dirty="0"/>
          </a:p>
        </p:txBody>
      </p:sp>
      <p:sp>
        <p:nvSpPr>
          <p:cNvPr id="16" name="Rectangle 15"/>
          <p:cNvSpPr/>
          <p:nvPr/>
        </p:nvSpPr>
        <p:spPr>
          <a:xfrm>
            <a:off x="6042000" y="2706916"/>
            <a:ext cx="6096000" cy="1077218"/>
          </a:xfrm>
          <a:prstGeom prst="rect">
            <a:avLst/>
          </a:prstGeom>
        </p:spPr>
        <p:txBody>
          <a:bodyPr>
            <a:spAutoFit/>
          </a:bodyPr>
          <a:lstStyle/>
          <a:p>
            <a:pPr marL="342900" indent="-342900">
              <a:spcBef>
                <a:spcPts val="600"/>
              </a:spcBef>
              <a:buFont typeface="+mj-lt"/>
              <a:buAutoNum type="arabicPeriod"/>
            </a:pPr>
            <a:r>
              <a:rPr lang="fr-FR" b="1" dirty="0">
                <a:solidFill>
                  <a:srgbClr val="FF7800"/>
                </a:solidFill>
              </a:rPr>
              <a:t>Définition ;</a:t>
            </a:r>
          </a:p>
          <a:p>
            <a:pPr marL="342900" indent="-342900">
              <a:spcBef>
                <a:spcPts val="600"/>
              </a:spcBef>
              <a:buFont typeface="+mj-lt"/>
              <a:buAutoNum type="arabicPeriod"/>
            </a:pPr>
            <a:r>
              <a:rPr lang="fr-FR" dirty="0">
                <a:solidFill>
                  <a:srgbClr val="BFBFBF"/>
                </a:solidFill>
              </a:rPr>
              <a:t>Avantages ;</a:t>
            </a:r>
          </a:p>
          <a:p>
            <a:pPr marL="342900" indent="-342900">
              <a:spcBef>
                <a:spcPts val="600"/>
              </a:spcBef>
              <a:buFont typeface="+mj-lt"/>
              <a:buAutoNum type="arabicPeriod"/>
            </a:pPr>
            <a:r>
              <a:rPr lang="fr-FR" dirty="0">
                <a:solidFill>
                  <a:srgbClr val="BFBFBF"/>
                </a:solidFill>
              </a:rPr>
              <a:t>Vue générale sur les caractéristiques du cloud natif : </a:t>
            </a:r>
          </a:p>
        </p:txBody>
      </p:sp>
    </p:spTree>
    <p:extLst>
      <p:ext uri="{BB962C8B-B14F-4D97-AF65-F5344CB8AC3E}">
        <p14:creationId xmlns:p14="http://schemas.microsoft.com/office/powerpoint/2010/main" val="2594430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921D8A1-1860-45F4-B94F-FA8BCB2000E0}"/>
              </a:ext>
            </a:extLst>
          </p:cNvPr>
          <p:cNvSpPr txBox="1"/>
          <p:nvPr/>
        </p:nvSpPr>
        <p:spPr>
          <a:xfrm>
            <a:off x="6964326" y="612434"/>
            <a:ext cx="4965404" cy="5301451"/>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b="1" u="none" strike="noStrike" kern="1200" cap="none" spc="0" baseline="0" dirty="0">
                <a:solidFill>
                  <a:srgbClr val="FF912B"/>
                </a:solidFill>
                <a:uFillTx/>
                <a:cs typeface="Calibri" panose="020F0502020204030204" pitchFamily="34" charset="0"/>
              </a:rPr>
              <a:t>1. </a:t>
            </a:r>
            <a:r>
              <a:rPr lang="en-US" b="1" dirty="0">
                <a:solidFill>
                  <a:srgbClr val="1C3151"/>
                </a:solidFill>
                <a:ea typeface="맑은 고딕" pitchFamily="34"/>
                <a:cs typeface="Calibri" panose="020F0502020204030204" pitchFamily="34" charset="0"/>
              </a:rPr>
              <a:t>I</a:t>
            </a:r>
            <a:r>
              <a:rPr lang="fr-FR" b="1" dirty="0">
                <a:solidFill>
                  <a:srgbClr val="1C3151"/>
                </a:solidFill>
                <a:ea typeface="맑은 고딕" pitchFamily="34"/>
                <a:cs typeface="Calibri" panose="020F0502020204030204" pitchFamily="34" charset="0"/>
              </a:rPr>
              <a:t>NTRODUIRE LE CLOUD NATIVE</a:t>
            </a:r>
          </a:p>
          <a:p>
            <a:pPr marL="285750" marR="0" lvl="0" indent="-285750" algn="ctr"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fr-FR" sz="1600" u="none" strike="noStrike" kern="1200" cap="none" spc="0" baseline="0" dirty="0">
                <a:solidFill>
                  <a:srgbClr val="565656"/>
                </a:solidFill>
                <a:uFillTx/>
                <a:ea typeface="맑은 고딕" pitchFamily="34"/>
                <a:cs typeface="Calibri" panose="020F0502020204030204" pitchFamily="34" charset="0"/>
              </a:rPr>
              <a:t>Définir le cloud </a:t>
            </a:r>
          </a:p>
          <a:p>
            <a:pPr marL="285750" marR="0" lvl="0" indent="-285750" algn="ctr"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fr-FR" sz="1600" u="none" strike="noStrike" kern="1200" cap="none" spc="0" baseline="0" dirty="0">
                <a:solidFill>
                  <a:srgbClr val="565656"/>
                </a:solidFill>
                <a:uFillTx/>
                <a:ea typeface="맑은 고딕" pitchFamily="34"/>
                <a:cs typeface="Calibri" panose="020F0502020204030204" pitchFamily="34" charset="0"/>
              </a:rPr>
              <a:t>Définir l’approche cloud native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000" u="none" strike="noStrike" kern="1200" cap="none" spc="0" baseline="0" dirty="0">
              <a:solidFill>
                <a:srgbClr val="565656"/>
              </a:solidFill>
              <a:uFillTx/>
              <a:ea typeface="맑은 고딕" pitchFamily="34"/>
              <a:cs typeface="Calibri" panose="020F050202020403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b="1" u="none" strike="noStrike" kern="1200" cap="none" spc="0" baseline="0" dirty="0">
                <a:solidFill>
                  <a:srgbClr val="FF912B"/>
                </a:solidFill>
                <a:uFillTx/>
                <a:cs typeface="Calibri" panose="020F0502020204030204" pitchFamily="34" charset="0"/>
              </a:rPr>
              <a:t>2.</a:t>
            </a:r>
            <a:r>
              <a:rPr lang="en-US" b="1" dirty="0">
                <a:solidFill>
                  <a:srgbClr val="1C3151"/>
                </a:solidFill>
                <a:ea typeface="맑은 고딕" pitchFamily="34"/>
                <a:cs typeface="Calibri" panose="020F0502020204030204" pitchFamily="34" charset="0"/>
              </a:rPr>
              <a:t> </a:t>
            </a:r>
            <a:r>
              <a:rPr lang="fr-FR" b="1" dirty="0">
                <a:solidFill>
                  <a:srgbClr val="1C3151"/>
                </a:solidFill>
                <a:ea typeface="맑은 고딕" pitchFamily="34"/>
                <a:cs typeface="Calibri" panose="020F0502020204030204" pitchFamily="34" charset="0"/>
              </a:rPr>
              <a:t>CRÉER DES APIS REST SIMPLES EN NODE JS ET EXPRESS JS</a:t>
            </a:r>
          </a:p>
          <a:p>
            <a:pPr marL="285750" marR="0" lvl="0" indent="-285750" algn="ctr"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fr-FR" sz="1600" dirty="0">
                <a:solidFill>
                  <a:srgbClr val="565656"/>
                </a:solidFill>
                <a:ea typeface="맑은 고딕" pitchFamily="34"/>
                <a:cs typeface="Calibri" panose="020F0502020204030204" pitchFamily="34" charset="0"/>
              </a:rPr>
              <a:t>Introduire Express et Node </a:t>
            </a:r>
            <a:r>
              <a:rPr lang="fr-FR" sz="1600" dirty="0" err="1">
                <a:solidFill>
                  <a:srgbClr val="565656"/>
                </a:solidFill>
                <a:ea typeface="맑은 고딕" pitchFamily="34"/>
                <a:cs typeface="Calibri" panose="020F0502020204030204" pitchFamily="34" charset="0"/>
              </a:rPr>
              <a:t>js</a:t>
            </a:r>
            <a:endParaRPr lang="fr-FR" sz="1600" dirty="0">
              <a:solidFill>
                <a:srgbClr val="565656"/>
              </a:solidFill>
              <a:ea typeface="맑은 고딕" pitchFamily="34"/>
              <a:cs typeface="Calibri" panose="020F0502020204030204" pitchFamily="34" charset="0"/>
            </a:endParaRPr>
          </a:p>
          <a:p>
            <a:pPr marL="285750" marR="0" lvl="0" indent="-285750" algn="ctr"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fr-FR" sz="1600" dirty="0">
                <a:solidFill>
                  <a:srgbClr val="565656"/>
                </a:solidFill>
                <a:ea typeface="맑은 고딕" pitchFamily="34"/>
                <a:cs typeface="Calibri" panose="020F0502020204030204" pitchFamily="34" charset="0"/>
              </a:rPr>
              <a:t>Créer des APIs REST</a:t>
            </a:r>
          </a:p>
          <a:p>
            <a:pPr marL="285750" marR="0" lvl="0" indent="-285750" algn="ctr"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fr-FR" sz="1600" dirty="0">
                <a:solidFill>
                  <a:srgbClr val="565656"/>
                </a:solidFill>
                <a:ea typeface="맑은 고딕" pitchFamily="34"/>
                <a:cs typeface="Calibri" panose="020F0502020204030204" pitchFamily="34" charset="0"/>
              </a:rPr>
              <a:t>Authentifier une API REST avec JWT</a:t>
            </a:r>
          </a:p>
          <a:p>
            <a:pPr algn="ctr">
              <a:defRPr sz="1800" b="0" i="0" u="none" strike="noStrike" kern="0" cap="none" spc="0" baseline="0">
                <a:solidFill>
                  <a:srgbClr val="000000"/>
                </a:solidFill>
                <a:uFillTx/>
              </a:defRPr>
            </a:pPr>
            <a:endParaRPr lang="fr-FR" sz="900" dirty="0">
              <a:solidFill>
                <a:srgbClr val="565656"/>
              </a:solidFill>
              <a:ea typeface="맑은 고딕" pitchFamily="34"/>
              <a:cs typeface="Calibri" panose="020F050202020403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b="1" u="none" strike="noStrike" kern="1200" cap="none" spc="0" baseline="0" dirty="0">
                <a:solidFill>
                  <a:srgbClr val="FF912B"/>
                </a:solidFill>
                <a:uFillTx/>
                <a:cs typeface="Calibri" panose="020F0502020204030204" pitchFamily="34" charset="0"/>
              </a:rPr>
              <a:t>3. </a:t>
            </a:r>
            <a:r>
              <a:rPr lang="en-US" b="1" dirty="0">
                <a:solidFill>
                  <a:srgbClr val="1C3151"/>
                </a:solidFill>
                <a:ea typeface="맑은 고딕" pitchFamily="34"/>
                <a:cs typeface="Calibri" panose="020F0502020204030204" pitchFamily="34" charset="0"/>
              </a:rPr>
              <a:t>CRÉER UNE APPLICATION MICROSERVICE</a:t>
            </a:r>
          </a:p>
          <a:p>
            <a:pPr marL="285750" marR="0" lvl="0" indent="-285750" algn="ctr"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fr-FR" sz="1600" dirty="0">
                <a:solidFill>
                  <a:srgbClr val="565656"/>
                </a:solidFill>
                <a:ea typeface="맑은 고딕" pitchFamily="34"/>
                <a:cs typeface="Calibri" panose="020F0502020204030204" pitchFamily="34" charset="0"/>
              </a:rPr>
              <a:t>S’initier aux architectures </a:t>
            </a:r>
            <a:r>
              <a:rPr lang="fr-FR" sz="1600" dirty="0" err="1">
                <a:solidFill>
                  <a:srgbClr val="565656"/>
                </a:solidFill>
                <a:ea typeface="맑은 고딕" pitchFamily="34"/>
                <a:cs typeface="Calibri" panose="020F0502020204030204" pitchFamily="34" charset="0"/>
              </a:rPr>
              <a:t>microservices</a:t>
            </a:r>
            <a:endParaRPr lang="fr-FR" sz="1600" dirty="0">
              <a:solidFill>
                <a:srgbClr val="565656"/>
              </a:solidFill>
              <a:ea typeface="맑은 고딕" pitchFamily="34"/>
              <a:cs typeface="Calibri" panose="020F0502020204030204" pitchFamily="34" charset="0"/>
            </a:endParaRPr>
          </a:p>
          <a:p>
            <a:pPr marL="285750" marR="0" lvl="0" indent="-285750" algn="ctr"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fr-FR" sz="1600" u="none" strike="noStrike" kern="1200" cap="none" spc="0" baseline="0" dirty="0">
                <a:solidFill>
                  <a:srgbClr val="565656"/>
                </a:solidFill>
                <a:uFillTx/>
                <a:ea typeface="맑은 고딕" pitchFamily="34"/>
                <a:cs typeface="Calibri" panose="020F0502020204030204" pitchFamily="34" charset="0"/>
              </a:rPr>
              <a:t>Créer une application </a:t>
            </a:r>
            <a:r>
              <a:rPr lang="fr-FR" sz="1600" u="none" strike="noStrike" kern="1200" cap="none" spc="0" baseline="0" dirty="0" err="1">
                <a:solidFill>
                  <a:srgbClr val="565656"/>
                </a:solidFill>
                <a:uFillTx/>
                <a:ea typeface="맑은 고딕" pitchFamily="34"/>
                <a:cs typeface="Calibri" panose="020F0502020204030204" pitchFamily="34" charset="0"/>
              </a:rPr>
              <a:t>microservices</a:t>
            </a:r>
            <a:endParaRPr lang="fr-FR" sz="1600" u="none" strike="noStrike" kern="1200" cap="none" spc="0" baseline="0" dirty="0">
              <a:solidFill>
                <a:srgbClr val="565656"/>
              </a:solidFill>
              <a:uFillTx/>
              <a:ea typeface="맑은 고딕" pitchFamily="34"/>
              <a:cs typeface="Calibri" panose="020F0502020204030204" pitchFamily="34" charset="0"/>
            </a:endParaRPr>
          </a:p>
          <a:p>
            <a:pPr marR="0" lvl="0" algn="ctr" defTabSz="914400" rtl="0" fontAlgn="auto" hangingPunct="1">
              <a:lnSpc>
                <a:spcPct val="100000"/>
              </a:lnSpc>
              <a:spcBef>
                <a:spcPts val="0"/>
              </a:spcBef>
              <a:spcAft>
                <a:spcPts val="0"/>
              </a:spcAft>
              <a:tabLst/>
              <a:defRPr sz="1800" b="0" i="0" u="none" strike="noStrike" kern="0" cap="none" spc="0" baseline="0">
                <a:solidFill>
                  <a:srgbClr val="000000"/>
                </a:solidFill>
                <a:uFillTx/>
              </a:defRPr>
            </a:pPr>
            <a:endParaRPr lang="fr-FR" sz="700" u="none" strike="noStrike" kern="1200" cap="none" spc="0" baseline="0" dirty="0">
              <a:solidFill>
                <a:srgbClr val="565656"/>
              </a:solidFill>
              <a:uFillTx/>
              <a:ea typeface="맑은 고딕" pitchFamily="34"/>
              <a:cs typeface="Calibri" panose="020F050202020403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b="1" dirty="0">
                <a:solidFill>
                  <a:srgbClr val="FF912B"/>
                </a:solidFill>
                <a:cs typeface="Calibri" panose="020F0502020204030204" pitchFamily="34" charset="0"/>
              </a:rPr>
              <a:t>4.</a:t>
            </a:r>
            <a:r>
              <a:rPr lang="en-US" b="1" kern="0" dirty="0">
                <a:solidFill>
                  <a:srgbClr val="1C3151"/>
                </a:solidFill>
                <a:ea typeface="맑은 고딕" pitchFamily="34"/>
                <a:cs typeface="Calibri" panose="020F0502020204030204" pitchFamily="34" charset="0"/>
              </a:rPr>
              <a:t> </a:t>
            </a:r>
            <a:r>
              <a:rPr lang="en-US" b="1" kern="0" cap="all" dirty="0" err="1">
                <a:solidFill>
                  <a:srgbClr val="1C3151"/>
                </a:solidFill>
                <a:ea typeface="맑은 고딕" pitchFamily="34"/>
                <a:cs typeface="Calibri" panose="020F0502020204030204" pitchFamily="34" charset="0"/>
              </a:rPr>
              <a:t>Manipuler</a:t>
            </a:r>
            <a:r>
              <a:rPr lang="en-US" b="1" kern="0" cap="all" dirty="0">
                <a:solidFill>
                  <a:srgbClr val="1C3151"/>
                </a:solidFill>
                <a:ea typeface="맑은 고딕" pitchFamily="34"/>
                <a:cs typeface="Calibri" panose="020F0502020204030204" pitchFamily="34" charset="0"/>
              </a:rPr>
              <a:t> les </a:t>
            </a:r>
            <a:r>
              <a:rPr lang="en-US" b="1" kern="0" cap="all" dirty="0" err="1">
                <a:solidFill>
                  <a:srgbClr val="1C3151"/>
                </a:solidFill>
                <a:ea typeface="맑은 고딕" pitchFamily="34"/>
                <a:cs typeface="Calibri" panose="020F0502020204030204" pitchFamily="34" charset="0"/>
              </a:rPr>
              <a:t>conteneurs</a:t>
            </a:r>
            <a:endParaRPr lang="en-US" b="1" kern="0" cap="all" dirty="0">
              <a:solidFill>
                <a:srgbClr val="1C3151"/>
              </a:solidFill>
              <a:ea typeface="맑은 고딕" pitchFamily="34"/>
              <a:cs typeface="Calibri" panose="020F0502020204030204" pitchFamily="34" charset="0"/>
            </a:endParaRPr>
          </a:p>
          <a:p>
            <a:pPr marL="285750" marR="0" lvl="0" indent="-285750" algn="ctr"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fr-FR" sz="1600" kern="0" dirty="0">
                <a:solidFill>
                  <a:srgbClr val="565656"/>
                </a:solidFill>
                <a:ea typeface="맑은 고딕" pitchFamily="34"/>
                <a:cs typeface="Calibri" panose="020F0502020204030204" pitchFamily="34" charset="0"/>
              </a:rPr>
              <a:t>Appréhender la notion du conteneur</a:t>
            </a:r>
          </a:p>
          <a:p>
            <a:pPr marL="285750" marR="0" lvl="0" indent="-285750" algn="ctr"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fr-FR" sz="1600" kern="0" dirty="0">
                <a:solidFill>
                  <a:srgbClr val="565656"/>
                </a:solidFill>
                <a:ea typeface="맑은 고딕" pitchFamily="34"/>
                <a:cs typeface="Calibri" panose="020F0502020204030204" pitchFamily="34" charset="0"/>
              </a:rPr>
              <a:t> Prendre en main Docker</a:t>
            </a:r>
          </a:p>
          <a:p>
            <a:pPr marR="0" lvl="0" algn="ctr" defTabSz="914400" rtl="0" fontAlgn="auto" hangingPunct="1">
              <a:lnSpc>
                <a:spcPct val="100000"/>
              </a:lnSpc>
              <a:spcBef>
                <a:spcPts val="0"/>
              </a:spcBef>
              <a:spcAft>
                <a:spcPts val="0"/>
              </a:spcAft>
              <a:tabLst/>
              <a:defRPr sz="1800" b="0" i="0" u="none" strike="noStrike" kern="0" cap="none" spc="0" baseline="0">
                <a:solidFill>
                  <a:srgbClr val="000000"/>
                </a:solidFill>
                <a:uFillTx/>
              </a:defRPr>
            </a:pPr>
            <a:endParaRPr lang="fr-FR" sz="1000" kern="0" dirty="0">
              <a:solidFill>
                <a:srgbClr val="565656"/>
              </a:solidFill>
              <a:ea typeface="맑은 고딕" pitchFamily="34"/>
              <a:cs typeface="Calibri" panose="020F050202020403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b="1" dirty="0">
                <a:solidFill>
                  <a:srgbClr val="FF912B"/>
                </a:solidFill>
                <a:cs typeface="Calibri" panose="020F0502020204030204" pitchFamily="34" charset="0"/>
              </a:rPr>
              <a:t>5. </a:t>
            </a:r>
            <a:r>
              <a:rPr lang="fr-FR" b="1" kern="0" cap="all" dirty="0">
                <a:solidFill>
                  <a:srgbClr val="1C3151"/>
                </a:solidFill>
                <a:ea typeface="맑은 고딕" pitchFamily="34"/>
                <a:cs typeface="Calibri" panose="020F0502020204030204" pitchFamily="34" charset="0"/>
              </a:rPr>
              <a:t>Déployer une application cloud native en Azure Cloud</a:t>
            </a:r>
          </a:p>
          <a:p>
            <a:pPr marL="285750" marR="0" lvl="0" indent="-285750" algn="ctr"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fr-FR" sz="1600" kern="0" dirty="0">
                <a:solidFill>
                  <a:srgbClr val="565656"/>
                </a:solidFill>
                <a:ea typeface="맑은 고딕" pitchFamily="34"/>
                <a:cs typeface="Calibri" panose="020F0502020204030204" pitchFamily="34" charset="0"/>
              </a:rPr>
              <a:t>Introduire Azure Cloud</a:t>
            </a:r>
          </a:p>
          <a:p>
            <a:pPr marL="285750" marR="0" lvl="0" indent="-285750" algn="ctr"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fr-FR" sz="1600" kern="0" dirty="0">
                <a:solidFill>
                  <a:srgbClr val="565656"/>
                </a:solidFill>
                <a:ea typeface="맑은 고딕" pitchFamily="34"/>
                <a:cs typeface="Calibri" panose="020F0502020204030204" pitchFamily="34" charset="0"/>
              </a:rPr>
              <a:t>Déployer en Azure App service</a:t>
            </a:r>
            <a:endParaRPr lang="fr-FR" sz="1400" kern="0" dirty="0">
              <a:solidFill>
                <a:srgbClr val="000000"/>
              </a:solidFill>
              <a:ea typeface="맑은 고딕" pitchFamily="34"/>
              <a:cs typeface="Calibri" panose="020F0502020204030204" pitchFamily="34" charset="0"/>
            </a:endParaRPr>
          </a:p>
        </p:txBody>
      </p:sp>
      <p:sp>
        <p:nvSpPr>
          <p:cNvPr id="6" name="Rectangle 2">
            <a:extLst>
              <a:ext uri="{FF2B5EF4-FFF2-40B4-BE49-F238E27FC236}">
                <a16:creationId xmlns:a16="http://schemas.microsoft.com/office/drawing/2014/main" id="{156D3189-F859-0002-EC44-C93AA3233B2E}"/>
              </a:ext>
            </a:extLst>
          </p:cNvPr>
          <p:cNvSpPr>
            <a:spLocks noChangeArrowheads="1"/>
          </p:cNvSpPr>
          <p:nvPr/>
        </p:nvSpPr>
        <p:spPr bwMode="auto">
          <a:xfrm>
            <a:off x="4349750" y="3787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1800" dirty="0"/>
              <a:t>2. Définir l’approche cloud native</a:t>
            </a:r>
            <a:br>
              <a:rPr lang="fr-FR" sz="1800" dirty="0"/>
            </a:br>
            <a:r>
              <a:rPr lang="fr-FR" sz="1800" i="1" dirty="0"/>
              <a:t>Définition </a:t>
            </a:r>
          </a:p>
        </p:txBody>
      </p:sp>
      <p:sp>
        <p:nvSpPr>
          <p:cNvPr id="3" name="Espace réservé du texte 2"/>
          <p:cNvSpPr>
            <a:spLocks noGrp="1"/>
          </p:cNvSpPr>
          <p:nvPr>
            <p:ph type="body" sz="quarter" idx="10"/>
          </p:nvPr>
        </p:nvSpPr>
        <p:spPr>
          <a:xfrm>
            <a:off x="657922" y="1586548"/>
            <a:ext cx="6407021" cy="4925764"/>
          </a:xfrm>
        </p:spPr>
        <p:txBody>
          <a:bodyPr/>
          <a:lstStyle/>
          <a:p>
            <a:pPr algn="just">
              <a:lnSpc>
                <a:spcPct val="150000"/>
              </a:lnSpc>
            </a:pPr>
            <a:r>
              <a:rPr lang="fr-FR" sz="1600" b="1" dirty="0"/>
              <a:t>Cloud Native : </a:t>
            </a:r>
            <a:r>
              <a:rPr lang="fr-FR" sz="1600" dirty="0"/>
              <a:t>le Cloud Native décrit une approche de développement logiciel dans laquelle les applications sont dès le début conçues pour une utilisation sur le Cloud. </a:t>
            </a:r>
          </a:p>
          <a:p>
            <a:pPr algn="just">
              <a:lnSpc>
                <a:spcPct val="150000"/>
              </a:lnSpc>
            </a:pPr>
            <a:r>
              <a:rPr lang="fr-FR" sz="1600" dirty="0"/>
              <a:t>Il en résulte des applications Cloud Native (NCA) capables de pleinement exploiter les atouts de l’architecture du </a:t>
            </a:r>
            <a:r>
              <a:rPr lang="fr-FR" sz="1600" b="1" i="1" dirty="0"/>
              <a:t>Cloud </a:t>
            </a:r>
            <a:r>
              <a:rPr lang="fr-FR" sz="1600" b="1" i="1" dirty="0" err="1"/>
              <a:t>Computing</a:t>
            </a:r>
            <a:r>
              <a:rPr lang="fr-FR" sz="1600" dirty="0"/>
              <a:t>.</a:t>
            </a:r>
          </a:p>
          <a:p>
            <a:pPr algn="just">
              <a:lnSpc>
                <a:spcPct val="150000"/>
              </a:lnSpc>
            </a:pPr>
            <a:r>
              <a:rPr lang="fr-FR" sz="1600" dirty="0"/>
              <a:t>Cette approche se concentre sur </a:t>
            </a:r>
            <a:r>
              <a:rPr lang="fr-FR" sz="1600" b="1" dirty="0"/>
              <a:t>le développement d’applications sous la forme de microservices individuels</a:t>
            </a:r>
            <a:r>
              <a:rPr lang="fr-FR" sz="1600" dirty="0"/>
              <a:t>, qui ne sont pas exécutés « On-</a:t>
            </a:r>
            <a:r>
              <a:rPr lang="fr-FR" sz="1600" dirty="0" err="1"/>
              <a:t>Premises</a:t>
            </a:r>
            <a:r>
              <a:rPr lang="fr-FR" sz="1600" dirty="0"/>
              <a:t> » (localement), mais sur </a:t>
            </a:r>
            <a:r>
              <a:rPr lang="fr-FR" sz="1600" b="1" dirty="0"/>
              <a:t>des plateformes agiles </a:t>
            </a:r>
            <a:r>
              <a:rPr lang="fr-FR" sz="1600" dirty="0"/>
              <a:t>basées sur </a:t>
            </a:r>
            <a:r>
              <a:rPr lang="fr-FR" sz="1600" b="1" dirty="0"/>
              <a:t>des conteneurs.</a:t>
            </a:r>
          </a:p>
          <a:p>
            <a:pPr algn="just">
              <a:lnSpc>
                <a:spcPct val="150000"/>
              </a:lnSpc>
            </a:pPr>
            <a:r>
              <a:rPr lang="fr-FR" sz="1600" dirty="0"/>
              <a:t>Cette approche accélère le développement de logiciels et favorise la création d’applications </a:t>
            </a:r>
            <a:r>
              <a:rPr lang="fr-FR" sz="1600" b="1" dirty="0"/>
              <a:t>résilientes</a:t>
            </a:r>
            <a:r>
              <a:rPr lang="fr-FR" sz="1600" dirty="0"/>
              <a:t> et </a:t>
            </a:r>
            <a:r>
              <a:rPr lang="fr-FR" sz="1600" b="1" dirty="0"/>
              <a:t>évolutives</a:t>
            </a:r>
            <a:r>
              <a:rPr lang="fr-FR" sz="1600" dirty="0"/>
              <a:t>.</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006" y="2011679"/>
            <a:ext cx="4354923" cy="3003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5498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1800" dirty="0"/>
              <a:t>2. Définir l’approche cloud native</a:t>
            </a:r>
            <a:br>
              <a:rPr lang="fr-FR" sz="1800" dirty="0"/>
            </a:br>
            <a:r>
              <a:rPr lang="fr-FR" sz="1800" i="1" dirty="0"/>
              <a:t>Définition </a:t>
            </a:r>
          </a:p>
        </p:txBody>
      </p:sp>
      <p:sp>
        <p:nvSpPr>
          <p:cNvPr id="3" name="Espace réservé du texte 2"/>
          <p:cNvSpPr>
            <a:spLocks noGrp="1"/>
          </p:cNvSpPr>
          <p:nvPr>
            <p:ph type="body" sz="quarter" idx="10"/>
          </p:nvPr>
        </p:nvSpPr>
        <p:spPr>
          <a:xfrm>
            <a:off x="598655" y="1509493"/>
            <a:ext cx="10844267" cy="4925764"/>
          </a:xfrm>
        </p:spPr>
        <p:txBody>
          <a:bodyPr/>
          <a:lstStyle/>
          <a:p>
            <a:pPr algn="just">
              <a:lnSpc>
                <a:spcPct val="150000"/>
              </a:lnSpc>
            </a:pPr>
            <a:r>
              <a:rPr lang="fr-FR" sz="1600" b="1" dirty="0">
                <a:solidFill>
                  <a:srgbClr val="007842"/>
                </a:solidFill>
              </a:rPr>
              <a:t>Fonctionnement</a:t>
            </a:r>
          </a:p>
          <a:p>
            <a:pPr algn="just">
              <a:lnSpc>
                <a:spcPct val="150000"/>
              </a:lnSpc>
            </a:pPr>
            <a:r>
              <a:rPr lang="fr-FR" sz="1600" dirty="0"/>
              <a:t>L’approche Cloud Native repose sur </a:t>
            </a:r>
            <a:r>
              <a:rPr lang="fr-FR" sz="1600" b="1" dirty="0"/>
              <a:t>quatre piliers </a:t>
            </a:r>
            <a:r>
              <a:rPr lang="fr-FR" sz="1600" dirty="0"/>
              <a:t>qui sont liés et interdépendants. </a:t>
            </a:r>
          </a:p>
          <a:p>
            <a:pPr algn="just">
              <a:lnSpc>
                <a:spcPct val="150000"/>
              </a:lnSpc>
            </a:pPr>
            <a:r>
              <a:rPr lang="fr-FR" sz="1600" dirty="0"/>
              <a:t>- Du côté </a:t>
            </a:r>
            <a:r>
              <a:rPr lang="fr-FR" sz="1600" b="1" dirty="0"/>
              <a:t>technique</a:t>
            </a:r>
            <a:r>
              <a:rPr lang="fr-FR" sz="1600" dirty="0"/>
              <a:t>, on trouve les </a:t>
            </a:r>
            <a:r>
              <a:rPr lang="fr-FR" sz="1600" b="1" dirty="0" err="1"/>
              <a:t>microservices</a:t>
            </a:r>
            <a:r>
              <a:rPr lang="fr-FR" sz="1600" dirty="0"/>
              <a:t> et les technologies de </a:t>
            </a:r>
            <a:r>
              <a:rPr lang="fr-FR" sz="1600" b="1" dirty="0"/>
              <a:t>conteneurs</a:t>
            </a:r>
            <a:r>
              <a:rPr lang="fr-FR" sz="1600" dirty="0"/>
              <a:t> développées spécialement pour l’environnement Cloud qui constituent des éléments fondamentaux du concept Cloud Native. Les différents </a:t>
            </a:r>
            <a:r>
              <a:rPr lang="fr-FR" sz="1600" dirty="0" err="1"/>
              <a:t>microservices</a:t>
            </a:r>
            <a:r>
              <a:rPr lang="fr-FR" sz="1600" dirty="0"/>
              <a:t> remplissent une fonction précise et peuvent être rassemblés dans un conteneur avec tout ce qui est nécessaire à leur exécution. Ces conteneurs sont portables et offrent aux équipes de développement un haut degré de flexibilité, par exemple lorsqu’il s’agit de tester de nouveaux services.</a:t>
            </a:r>
          </a:p>
          <a:p>
            <a:pPr algn="just">
              <a:lnSpc>
                <a:spcPct val="150000"/>
              </a:lnSpc>
            </a:pPr>
            <a:r>
              <a:rPr lang="fr-FR" sz="1600" dirty="0"/>
              <a:t>- Du côté de la </a:t>
            </a:r>
            <a:r>
              <a:rPr lang="fr-FR" sz="1600" b="1" dirty="0"/>
              <a:t>stratégie</a:t>
            </a:r>
            <a:r>
              <a:rPr lang="fr-FR" sz="1600" dirty="0"/>
              <a:t>, les </a:t>
            </a:r>
            <a:r>
              <a:rPr lang="fr-FR" sz="1600" b="1" dirty="0"/>
              <a:t>processus de développement </a:t>
            </a:r>
            <a:r>
              <a:rPr lang="fr-FR" sz="1600" dirty="0"/>
              <a:t>et la </a:t>
            </a:r>
            <a:r>
              <a:rPr lang="fr-FR" sz="1600" b="1" dirty="0" err="1"/>
              <a:t>Continuous</a:t>
            </a:r>
            <a:r>
              <a:rPr lang="fr-FR" sz="1600" b="1" dirty="0"/>
              <a:t> Delivery </a:t>
            </a:r>
            <a:r>
              <a:rPr lang="fr-FR" sz="1600" dirty="0"/>
              <a:t>sont bien établis. Lors de la conception d’une architecture Cloud Native efficace, les équipes de développeurs (</a:t>
            </a:r>
            <a:r>
              <a:rPr lang="fr-FR" sz="1600" dirty="0" err="1"/>
              <a:t>Developers</a:t>
            </a:r>
            <a:r>
              <a:rPr lang="fr-FR" sz="1600" dirty="0"/>
              <a:t> = Dev), mais aussi l’entreprise (Operations = Ops) sont directement impliquées. Dans le cadre d’un échange constant, l’équipe de développeurs ajoute à un </a:t>
            </a:r>
            <a:r>
              <a:rPr lang="fr-FR" sz="1600" dirty="0" err="1"/>
              <a:t>microservice</a:t>
            </a:r>
            <a:r>
              <a:rPr lang="fr-FR" sz="1600" dirty="0"/>
              <a:t> certaines fonctionnalités livrées automatiquement par des processus de </a:t>
            </a:r>
            <a:r>
              <a:rPr lang="fr-FR" sz="1600" b="1" dirty="0" err="1"/>
              <a:t>Continuous</a:t>
            </a:r>
            <a:r>
              <a:rPr lang="fr-FR" sz="1600" b="1" dirty="0"/>
              <a:t>-Delivery.</a:t>
            </a:r>
          </a:p>
        </p:txBody>
      </p:sp>
    </p:spTree>
    <p:extLst>
      <p:ext uri="{BB962C8B-B14F-4D97-AF65-F5344CB8AC3E}">
        <p14:creationId xmlns:p14="http://schemas.microsoft.com/office/powerpoint/2010/main" val="928531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6"/>
          <p:cNvSpPr txBox="1">
            <a:spLocks/>
          </p:cNvSpPr>
          <p:nvPr/>
        </p:nvSpPr>
        <p:spPr>
          <a:xfrm>
            <a:off x="6300000" y="539999"/>
            <a:ext cx="5580000" cy="540000"/>
          </a:xfrm>
          <a:prstGeom prst="rect">
            <a:avLst/>
          </a:prstGeom>
        </p:spPr>
        <p:txBody>
          <a:bodyPr anchor="ctr" anchorCtr="0"/>
          <a:lstStyle>
            <a:lvl1pPr indent="0" algn="ctr">
              <a:lnSpc>
                <a:spcPct val="100000"/>
              </a:lnSpc>
              <a:spcBef>
                <a:spcPts val="0"/>
              </a:spcBef>
              <a:buFont typeface="Arial" panose="020B0604020202020204" pitchFamily="34" charset="0"/>
              <a:buNone/>
              <a:defRPr sz="28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CHAPITRE 2</a:t>
            </a:r>
          </a:p>
        </p:txBody>
      </p:sp>
      <p:sp>
        <p:nvSpPr>
          <p:cNvPr id="15" name="Espace réservé du texte 7"/>
          <p:cNvSpPr txBox="1">
            <a:spLocks/>
          </p:cNvSpPr>
          <p:nvPr/>
        </p:nvSpPr>
        <p:spPr>
          <a:xfrm>
            <a:off x="6300000" y="1089893"/>
            <a:ext cx="5580000" cy="900000"/>
          </a:xfrm>
          <a:prstGeom prst="rect">
            <a:avLst/>
          </a:prstGeom>
        </p:spPr>
        <p:txBody>
          <a:bodyPr anchor="t" anchorCtr="0"/>
          <a:lstStyle>
            <a:lvl1pPr indent="0" algn="ctr">
              <a:lnSpc>
                <a:spcPct val="100000"/>
              </a:lnSpc>
              <a:spcBef>
                <a:spcPts val="0"/>
              </a:spcBef>
              <a:buFont typeface="Arial" panose="020B0604020202020204" pitchFamily="34" charset="0"/>
              <a:buNone/>
              <a:defRPr sz="24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Définir l’approche cloud native</a:t>
            </a:r>
          </a:p>
          <a:p>
            <a:endParaRPr lang="fr-FR" dirty="0"/>
          </a:p>
        </p:txBody>
      </p:sp>
      <p:sp>
        <p:nvSpPr>
          <p:cNvPr id="16" name="Rectangle 15"/>
          <p:cNvSpPr/>
          <p:nvPr/>
        </p:nvSpPr>
        <p:spPr>
          <a:xfrm>
            <a:off x="6042000" y="2706916"/>
            <a:ext cx="6096000" cy="1077218"/>
          </a:xfrm>
          <a:prstGeom prst="rect">
            <a:avLst/>
          </a:prstGeom>
        </p:spPr>
        <p:txBody>
          <a:bodyPr>
            <a:spAutoFit/>
          </a:bodyPr>
          <a:lstStyle/>
          <a:p>
            <a:pPr marL="342900" indent="-342900">
              <a:spcBef>
                <a:spcPts val="600"/>
              </a:spcBef>
              <a:buFont typeface="+mj-lt"/>
              <a:buAutoNum type="arabicPeriod"/>
            </a:pPr>
            <a:r>
              <a:rPr lang="fr-FR" dirty="0">
                <a:solidFill>
                  <a:srgbClr val="BFBFBF"/>
                </a:solidFill>
              </a:rPr>
              <a:t>Définition ;</a:t>
            </a:r>
          </a:p>
          <a:p>
            <a:pPr marL="342900" indent="-342900">
              <a:spcBef>
                <a:spcPts val="600"/>
              </a:spcBef>
              <a:buFont typeface="+mj-lt"/>
              <a:buAutoNum type="arabicPeriod"/>
            </a:pPr>
            <a:r>
              <a:rPr lang="fr-FR" b="1" dirty="0">
                <a:solidFill>
                  <a:srgbClr val="FF7800"/>
                </a:solidFill>
              </a:rPr>
              <a:t>Avantages ;</a:t>
            </a:r>
          </a:p>
          <a:p>
            <a:pPr marL="342900" indent="-342900">
              <a:spcBef>
                <a:spcPts val="600"/>
              </a:spcBef>
              <a:buFont typeface="+mj-lt"/>
              <a:buAutoNum type="arabicPeriod"/>
            </a:pPr>
            <a:r>
              <a:rPr lang="fr-FR" dirty="0">
                <a:solidFill>
                  <a:srgbClr val="BFBFBF"/>
                </a:solidFill>
              </a:rPr>
              <a:t>Vue générale sur les caractéristiques du cloud natif : </a:t>
            </a:r>
          </a:p>
        </p:txBody>
      </p:sp>
    </p:spTree>
    <p:extLst>
      <p:ext uri="{BB962C8B-B14F-4D97-AF65-F5344CB8AC3E}">
        <p14:creationId xmlns:p14="http://schemas.microsoft.com/office/powerpoint/2010/main" val="3401551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r>
              <a:rPr lang="fr-FR" sz="1800" dirty="0"/>
              <a:t>2. Définir l’approche cloud native</a:t>
            </a:r>
            <a:br>
              <a:rPr lang="fr-FR" sz="1800" dirty="0"/>
            </a:br>
            <a:r>
              <a:rPr lang="fr-FR" sz="1800" i="1" dirty="0"/>
              <a:t>Avantages </a:t>
            </a:r>
            <a:br>
              <a:rPr lang="fr-FR" dirty="0"/>
            </a:br>
            <a:r>
              <a:rPr lang="fr-FR" dirty="0"/>
              <a:t> </a:t>
            </a:r>
          </a:p>
        </p:txBody>
      </p:sp>
      <p:sp>
        <p:nvSpPr>
          <p:cNvPr id="3" name="Espace réservé du texte 2"/>
          <p:cNvSpPr>
            <a:spLocks noGrp="1"/>
          </p:cNvSpPr>
          <p:nvPr>
            <p:ph type="body" sz="quarter" idx="10"/>
          </p:nvPr>
        </p:nvSpPr>
        <p:spPr>
          <a:xfrm>
            <a:off x="657922" y="1586548"/>
            <a:ext cx="10660318" cy="4925764"/>
          </a:xfrm>
        </p:spPr>
        <p:txBody>
          <a:bodyPr/>
          <a:lstStyle/>
          <a:p>
            <a:pPr algn="just">
              <a:lnSpc>
                <a:spcPct val="150000"/>
              </a:lnSpc>
            </a:pPr>
            <a:r>
              <a:rPr lang="fr-FR" sz="1600" b="1" dirty="0">
                <a:solidFill>
                  <a:srgbClr val="007842"/>
                </a:solidFill>
              </a:rPr>
              <a:t>Avantages</a:t>
            </a:r>
          </a:p>
          <a:p>
            <a:pPr marL="342900" indent="-342900" algn="just">
              <a:lnSpc>
                <a:spcPct val="150000"/>
              </a:lnSpc>
              <a:buFont typeface="Wingdings" panose="05000000000000000000" pitchFamily="2" charset="2"/>
              <a:buChar char="ü"/>
            </a:pPr>
            <a:r>
              <a:rPr lang="fr-FR" sz="1600" b="1" dirty="0"/>
              <a:t>Flexibilité</a:t>
            </a:r>
            <a:r>
              <a:rPr lang="fr-FR" sz="1600" dirty="0"/>
              <a:t>: Comme tous les services sont exécutés indépendamment de leur environnement les développeurs disposent d’une </a:t>
            </a:r>
            <a:r>
              <a:rPr lang="fr-FR" sz="1600" b="1" dirty="0"/>
              <a:t>grande liberté</a:t>
            </a:r>
            <a:r>
              <a:rPr lang="fr-FR" sz="1600" dirty="0"/>
              <a:t>.  </a:t>
            </a:r>
            <a:r>
              <a:rPr lang="fr-FR" sz="1600" b="1" dirty="0"/>
              <a:t>Les modifications apportées au code n’ont pas d’impact sur le logiciel dans son ensemble</a:t>
            </a:r>
            <a:r>
              <a:rPr lang="fr-FR" sz="1600" dirty="0"/>
              <a:t>. Le déploiement de nouvelles versions du logiciel présente donc un risque plus faible.</a:t>
            </a:r>
          </a:p>
          <a:p>
            <a:pPr marL="342900" indent="-342900" algn="just">
              <a:lnSpc>
                <a:spcPct val="150000"/>
              </a:lnSpc>
              <a:buFont typeface="Wingdings" panose="05000000000000000000" pitchFamily="2" charset="2"/>
              <a:buChar char="ü"/>
            </a:pPr>
            <a:r>
              <a:rPr lang="fr-FR" sz="1600" dirty="0"/>
              <a:t>L’</a:t>
            </a:r>
            <a:r>
              <a:rPr lang="fr-FR" sz="1600" b="1" dirty="0"/>
              <a:t>évolutivité</a:t>
            </a:r>
            <a:r>
              <a:rPr lang="fr-FR" sz="1600" dirty="0"/>
              <a:t> des applications à proprement parler, qui permet aux entreprises de ne pas devoir procéder à </a:t>
            </a:r>
            <a:r>
              <a:rPr lang="fr-FR" sz="1600" b="1" dirty="0"/>
              <a:t>une mise à niveau coûteuse du matériel</a:t>
            </a:r>
            <a:r>
              <a:rPr lang="fr-FR" sz="1600" dirty="0"/>
              <a:t> en cas d’augmentation des exigences pour un service.</a:t>
            </a:r>
          </a:p>
          <a:p>
            <a:pPr marL="342900" indent="-342900" algn="just">
              <a:lnSpc>
                <a:spcPct val="150000"/>
              </a:lnSpc>
              <a:buFont typeface="Wingdings" panose="05000000000000000000" pitchFamily="2" charset="2"/>
              <a:buChar char="ü"/>
            </a:pPr>
            <a:r>
              <a:rPr lang="fr-FR" sz="1600" dirty="0"/>
              <a:t>Le haut </a:t>
            </a:r>
            <a:r>
              <a:rPr lang="fr-FR" sz="1600" b="1" dirty="0"/>
              <a:t>niveau d’automatisation</a:t>
            </a:r>
            <a:r>
              <a:rPr lang="fr-FR" sz="1600" dirty="0"/>
              <a:t> réduit par ailleurs à un minimum les erreurs humaines de configuration et d’utilisation.</a:t>
            </a:r>
          </a:p>
        </p:txBody>
      </p:sp>
    </p:spTree>
    <p:extLst>
      <p:ext uri="{BB962C8B-B14F-4D97-AF65-F5344CB8AC3E}">
        <p14:creationId xmlns:p14="http://schemas.microsoft.com/office/powerpoint/2010/main" val="2939161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D11AEBFA-41F3-3002-8EE7-869AD03FCB14}"/>
              </a:ext>
            </a:extLst>
          </p:cNvPr>
          <p:cNvGraphicFramePr>
            <a:graphicFrameLocks noGrp="1"/>
          </p:cNvGraphicFramePr>
          <p:nvPr>
            <p:extLst>
              <p:ext uri="{D42A27DB-BD31-4B8C-83A1-F6EECF244321}">
                <p14:modId xmlns:p14="http://schemas.microsoft.com/office/powerpoint/2010/main" val="4144505590"/>
              </p:ext>
            </p:extLst>
          </p:nvPr>
        </p:nvGraphicFramePr>
        <p:xfrm>
          <a:off x="758961" y="4149152"/>
          <a:ext cx="10674078" cy="2240490"/>
        </p:xfrm>
        <a:graphic>
          <a:graphicData uri="http://schemas.openxmlformats.org/drawingml/2006/table">
            <a:tbl>
              <a:tblPr/>
              <a:tblGrid>
                <a:gridCol w="3322845">
                  <a:extLst>
                    <a:ext uri="{9D8B030D-6E8A-4147-A177-3AD203B41FA5}">
                      <a16:colId xmlns:a16="http://schemas.microsoft.com/office/drawing/2014/main" val="1724783921"/>
                    </a:ext>
                  </a:extLst>
                </a:gridCol>
                <a:gridCol w="7351233">
                  <a:extLst>
                    <a:ext uri="{9D8B030D-6E8A-4147-A177-3AD203B41FA5}">
                      <a16:colId xmlns:a16="http://schemas.microsoft.com/office/drawing/2014/main" val="1300317052"/>
                    </a:ext>
                  </a:extLst>
                </a:gridCol>
              </a:tblGrid>
              <a:tr h="424101">
                <a:tc>
                  <a:txBody>
                    <a:bodyPr/>
                    <a:lstStyle/>
                    <a:p>
                      <a:pPr algn="ctr" fontAlgn="t"/>
                      <a:r>
                        <a:rPr lang="fr-FR" sz="1600" b="1" dirty="0">
                          <a:effectLst/>
                        </a:rPr>
                        <a:t>Entreprise</a:t>
                      </a:r>
                    </a:p>
                  </a:txBody>
                  <a:tcPr marL="62162" marR="62162" marT="31081" marB="31081">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fr-FR" sz="1600" b="1" dirty="0">
                          <a:effectLst/>
                        </a:rPr>
                        <a:t>Expérience</a:t>
                      </a:r>
                    </a:p>
                  </a:txBody>
                  <a:tcPr marL="62162" marR="62162" marT="31081" marB="31081">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5277391"/>
                  </a:ext>
                </a:extLst>
              </a:tr>
              <a:tr h="605463">
                <a:tc>
                  <a:txBody>
                    <a:bodyPr/>
                    <a:lstStyle/>
                    <a:p>
                      <a:pPr algn="l" fontAlgn="t"/>
                      <a:endParaRPr lang="fr-FR" sz="1600" dirty="0">
                        <a:effectLst/>
                      </a:endParaRPr>
                    </a:p>
                  </a:txBody>
                  <a:tcPr marL="62162" marR="62162" marT="31081" marB="31081">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l" fontAlgn="t"/>
                      <a:r>
                        <a:rPr lang="fr-FR" sz="1600" dirty="0">
                          <a:effectLst/>
                        </a:rPr>
                        <a:t>Dispose de plus de 600 services en production. </a:t>
                      </a:r>
                    </a:p>
                    <a:p>
                      <a:pPr algn="l" fontAlgn="t"/>
                      <a:r>
                        <a:rPr lang="fr-FR" sz="1600" dirty="0">
                          <a:effectLst/>
                        </a:rPr>
                        <a:t>Effectue des déploiements 100 fois par jour.</a:t>
                      </a:r>
                    </a:p>
                  </a:txBody>
                  <a:tcPr marL="62162" marR="62162" marT="31081" marB="31081">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90593908"/>
                  </a:ext>
                </a:extLst>
              </a:tr>
              <a:tr h="605463">
                <a:tc>
                  <a:txBody>
                    <a:bodyPr/>
                    <a:lstStyle/>
                    <a:p>
                      <a:pPr algn="l" fontAlgn="t"/>
                      <a:endParaRPr lang="fr-FR" sz="1600" dirty="0">
                        <a:effectLst/>
                      </a:endParaRPr>
                    </a:p>
                  </a:txBody>
                  <a:tcPr marL="62162" marR="62162" marT="31081" marB="31081">
                    <a:lnL w="12700" cap="flat" cmpd="sng" algn="ctr">
                      <a:solidFill>
                        <a:schemeClr val="tx1"/>
                      </a:solidFill>
                      <a:prstDash val="solid"/>
                      <a:round/>
                      <a:headEnd type="none" w="med" len="med"/>
                      <a:tailEnd type="none" w="med" len="med"/>
                    </a:lnL>
                    <a:lnR>
                      <a:noFill/>
                    </a:lnR>
                    <a:lnT>
                      <a:noFill/>
                    </a:lnT>
                    <a:lnB>
                      <a:noFill/>
                    </a:lnB>
                  </a:tcPr>
                </a:tc>
                <a:tc>
                  <a:txBody>
                    <a:bodyPr/>
                    <a:lstStyle/>
                    <a:p>
                      <a:pPr algn="l" fontAlgn="t"/>
                      <a:r>
                        <a:rPr lang="fr-FR" sz="1600" dirty="0">
                          <a:effectLst/>
                        </a:rPr>
                        <a:t>Dispose de plus de 1 000 services en production. </a:t>
                      </a:r>
                    </a:p>
                    <a:p>
                      <a:pPr algn="l" fontAlgn="t"/>
                      <a:r>
                        <a:rPr lang="fr-FR" sz="1600" dirty="0">
                          <a:effectLst/>
                        </a:rPr>
                        <a:t>Effectue des déploiements plusieurs milliers de fois par semaine.</a:t>
                      </a:r>
                    </a:p>
                  </a:txBody>
                  <a:tcPr marL="62162" marR="62162" marT="31081" marB="31081">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678205485"/>
                  </a:ext>
                </a:extLst>
              </a:tr>
              <a:tr h="605463">
                <a:tc>
                  <a:txBody>
                    <a:bodyPr/>
                    <a:lstStyle/>
                    <a:p>
                      <a:pPr algn="l" fontAlgn="t"/>
                      <a:endParaRPr lang="fr-FR" sz="1600" dirty="0">
                        <a:effectLst/>
                      </a:endParaRPr>
                    </a:p>
                  </a:txBody>
                  <a:tcPr marL="62162" marR="62162" marT="31081" marB="31081">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l" fontAlgn="t"/>
                      <a:r>
                        <a:rPr lang="fr-FR" sz="1600" dirty="0">
                          <a:effectLst/>
                        </a:rPr>
                        <a:t>Dispose de plus de 3 000 services en production. </a:t>
                      </a:r>
                    </a:p>
                    <a:p>
                      <a:pPr algn="l" fontAlgn="t"/>
                      <a:r>
                        <a:rPr lang="fr-FR" sz="1600" dirty="0">
                          <a:effectLst/>
                        </a:rPr>
                        <a:t>Effectue des déploiements 1 000 fois par jour.</a:t>
                      </a:r>
                    </a:p>
                  </a:txBody>
                  <a:tcPr marL="62162" marR="62162" marT="31081" marB="31081">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6658260"/>
                  </a:ext>
                </a:extLst>
              </a:tr>
            </a:tbl>
          </a:graphicData>
        </a:graphic>
      </p:graphicFrame>
      <p:sp>
        <p:nvSpPr>
          <p:cNvPr id="2" name="Titre 1"/>
          <p:cNvSpPr>
            <a:spLocks noGrp="1"/>
          </p:cNvSpPr>
          <p:nvPr>
            <p:ph type="title"/>
          </p:nvPr>
        </p:nvSpPr>
        <p:spPr/>
        <p:txBody>
          <a:bodyPr/>
          <a:lstStyle/>
          <a:p>
            <a:pPr lvl="0"/>
            <a:r>
              <a:rPr lang="fr-FR" sz="1800" dirty="0"/>
              <a:t>2. Définir l’approche cloud native</a:t>
            </a:r>
            <a:br>
              <a:rPr lang="fr-FR" sz="1800" dirty="0"/>
            </a:br>
            <a:r>
              <a:rPr lang="fr-FR" sz="1800" i="1" dirty="0"/>
              <a:t>Avantages </a:t>
            </a:r>
            <a:br>
              <a:rPr lang="fr-FR" dirty="0"/>
            </a:br>
            <a:r>
              <a:rPr lang="fr-FR" dirty="0"/>
              <a:t> </a:t>
            </a:r>
          </a:p>
        </p:txBody>
      </p:sp>
      <p:sp>
        <p:nvSpPr>
          <p:cNvPr id="3" name="Espace réservé du texte 2"/>
          <p:cNvSpPr>
            <a:spLocks noGrp="1"/>
          </p:cNvSpPr>
          <p:nvPr>
            <p:ph type="body" sz="quarter" idx="10"/>
          </p:nvPr>
        </p:nvSpPr>
        <p:spPr>
          <a:xfrm>
            <a:off x="572801" y="1644056"/>
            <a:ext cx="11046398" cy="3838817"/>
          </a:xfrm>
        </p:spPr>
        <p:txBody>
          <a:bodyPr/>
          <a:lstStyle/>
          <a:p>
            <a:pPr algn="just">
              <a:lnSpc>
                <a:spcPct val="150000"/>
              </a:lnSpc>
            </a:pPr>
            <a:r>
              <a:rPr lang="fr-FR" sz="1600" b="1" dirty="0">
                <a:solidFill>
                  <a:srgbClr val="007842"/>
                </a:solidFill>
              </a:rPr>
              <a:t>Avantages</a:t>
            </a:r>
            <a:endParaRPr lang="fr-FR" sz="1600" dirty="0"/>
          </a:p>
          <a:p>
            <a:pPr marL="342900" indent="-342900" algn="just">
              <a:buFont typeface="Wingdings" panose="05000000000000000000" pitchFamily="2" charset="2"/>
              <a:buChar char="ü"/>
            </a:pPr>
            <a:r>
              <a:rPr lang="fr-FR" sz="1600" dirty="0"/>
              <a:t>Voici quelques entreprises qui ont implémenté des techniques natives Cloud et qui ont obtenu, par conséquence,  la vitesse, l’agilité et la scalabilité.</a:t>
            </a:r>
          </a:p>
          <a:p>
            <a:pPr marL="342900" indent="-342900" algn="just">
              <a:buFont typeface="Wingdings" panose="05000000000000000000" pitchFamily="2" charset="2"/>
              <a:buChar char="ü"/>
            </a:pPr>
            <a:r>
              <a:rPr lang="fr-FR" sz="1600" dirty="0"/>
              <a:t>Netflix, Uber et WeChat exposent des systèmes natifs Cloud qui se composent de nombreux services indépendants. Ce style architectural leur permet de répondre rapidement aux conditions du marché. Elles mettent instantanément à jour de petites zones d’une application complexe en service, sans redéploiement complet. Elles mettent à l’échelle individuellement les services en fonction des besoins.</a:t>
            </a:r>
          </a:p>
        </p:txBody>
      </p:sp>
      <p:pic>
        <p:nvPicPr>
          <p:cNvPr id="5" name="Picture 4">
            <a:extLst>
              <a:ext uri="{FF2B5EF4-FFF2-40B4-BE49-F238E27FC236}">
                <a16:creationId xmlns:a16="http://schemas.microsoft.com/office/drawing/2014/main" id="{EE2DBEF7-B233-28DC-7C58-ECF2A0F16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007" y="5237088"/>
            <a:ext cx="897780" cy="3110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etflix logo et symbole, sens, histoire, PNG, marque">
            <a:extLst>
              <a:ext uri="{FF2B5EF4-FFF2-40B4-BE49-F238E27FC236}">
                <a16:creationId xmlns:a16="http://schemas.microsoft.com/office/drawing/2014/main" id="{17A08912-7317-0A95-6435-ABBEAEDA6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007" y="4610664"/>
            <a:ext cx="897780" cy="50275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WeChat – Logos Download">
            <a:extLst>
              <a:ext uri="{FF2B5EF4-FFF2-40B4-BE49-F238E27FC236}">
                <a16:creationId xmlns:a16="http://schemas.microsoft.com/office/drawing/2014/main" id="{32D93B5F-4F4D-2D41-9A89-663D691DD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1167" y="5852326"/>
            <a:ext cx="1457521" cy="4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9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6"/>
          <p:cNvSpPr txBox="1">
            <a:spLocks/>
          </p:cNvSpPr>
          <p:nvPr/>
        </p:nvSpPr>
        <p:spPr>
          <a:xfrm>
            <a:off x="6300000" y="539999"/>
            <a:ext cx="5580000" cy="540000"/>
          </a:xfrm>
          <a:prstGeom prst="rect">
            <a:avLst/>
          </a:prstGeom>
        </p:spPr>
        <p:txBody>
          <a:bodyPr anchor="ctr" anchorCtr="0"/>
          <a:lstStyle>
            <a:lvl1pPr indent="0" algn="ctr">
              <a:lnSpc>
                <a:spcPct val="100000"/>
              </a:lnSpc>
              <a:spcBef>
                <a:spcPts val="0"/>
              </a:spcBef>
              <a:buFont typeface="Arial" panose="020B0604020202020204" pitchFamily="34" charset="0"/>
              <a:buNone/>
              <a:defRPr sz="28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CHAPITRE 2</a:t>
            </a:r>
          </a:p>
        </p:txBody>
      </p:sp>
      <p:sp>
        <p:nvSpPr>
          <p:cNvPr id="15" name="Espace réservé du texte 7"/>
          <p:cNvSpPr txBox="1">
            <a:spLocks/>
          </p:cNvSpPr>
          <p:nvPr/>
        </p:nvSpPr>
        <p:spPr>
          <a:xfrm>
            <a:off x="6300000" y="1089893"/>
            <a:ext cx="5580000" cy="900000"/>
          </a:xfrm>
          <a:prstGeom prst="rect">
            <a:avLst/>
          </a:prstGeom>
        </p:spPr>
        <p:txBody>
          <a:bodyPr anchor="t" anchorCtr="0"/>
          <a:lstStyle>
            <a:lvl1pPr indent="0" algn="ctr">
              <a:lnSpc>
                <a:spcPct val="100000"/>
              </a:lnSpc>
              <a:spcBef>
                <a:spcPts val="0"/>
              </a:spcBef>
              <a:buFont typeface="Arial" panose="020B0604020202020204" pitchFamily="34" charset="0"/>
              <a:buNone/>
              <a:defRPr sz="24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Définir l’approche cloud native</a:t>
            </a:r>
          </a:p>
          <a:p>
            <a:endParaRPr lang="fr-FR" dirty="0"/>
          </a:p>
        </p:txBody>
      </p:sp>
      <p:sp>
        <p:nvSpPr>
          <p:cNvPr id="16" name="Rectangle 15"/>
          <p:cNvSpPr/>
          <p:nvPr/>
        </p:nvSpPr>
        <p:spPr>
          <a:xfrm>
            <a:off x="6042000" y="2706916"/>
            <a:ext cx="6096000" cy="1077218"/>
          </a:xfrm>
          <a:prstGeom prst="rect">
            <a:avLst/>
          </a:prstGeom>
        </p:spPr>
        <p:txBody>
          <a:bodyPr>
            <a:spAutoFit/>
          </a:bodyPr>
          <a:lstStyle/>
          <a:p>
            <a:pPr marL="342900" indent="-342900">
              <a:spcBef>
                <a:spcPts val="600"/>
              </a:spcBef>
              <a:buFont typeface="+mj-lt"/>
              <a:buAutoNum type="arabicPeriod"/>
            </a:pPr>
            <a:r>
              <a:rPr lang="fr-FR" dirty="0">
                <a:solidFill>
                  <a:srgbClr val="BFBFBF"/>
                </a:solidFill>
              </a:rPr>
              <a:t>Définition ;</a:t>
            </a:r>
          </a:p>
          <a:p>
            <a:pPr marL="342900" indent="-342900">
              <a:spcBef>
                <a:spcPts val="600"/>
              </a:spcBef>
              <a:buFont typeface="+mj-lt"/>
              <a:buAutoNum type="arabicPeriod"/>
            </a:pPr>
            <a:r>
              <a:rPr lang="fr-FR" dirty="0">
                <a:solidFill>
                  <a:srgbClr val="BFBFBF"/>
                </a:solidFill>
              </a:rPr>
              <a:t>Avantages ;</a:t>
            </a:r>
          </a:p>
          <a:p>
            <a:pPr marL="342900" indent="-342900">
              <a:spcBef>
                <a:spcPts val="600"/>
              </a:spcBef>
              <a:buFont typeface="+mj-lt"/>
              <a:buAutoNum type="arabicPeriod"/>
            </a:pPr>
            <a:r>
              <a:rPr lang="fr-FR" b="1" dirty="0">
                <a:solidFill>
                  <a:srgbClr val="FF7800"/>
                </a:solidFill>
              </a:rPr>
              <a:t>Vue générale sur les caractéristiques du cloud natif : </a:t>
            </a:r>
          </a:p>
        </p:txBody>
      </p:sp>
    </p:spTree>
    <p:extLst>
      <p:ext uri="{BB962C8B-B14F-4D97-AF65-F5344CB8AC3E}">
        <p14:creationId xmlns:p14="http://schemas.microsoft.com/office/powerpoint/2010/main" val="4118078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0"/>
          </p:nvPr>
        </p:nvSpPr>
        <p:spPr>
          <a:xfrm>
            <a:off x="618521" y="1639360"/>
            <a:ext cx="10954958" cy="3579280"/>
          </a:xfrm>
        </p:spPr>
        <p:txBody>
          <a:bodyPr/>
          <a:lstStyle/>
          <a:p>
            <a:pPr>
              <a:lnSpc>
                <a:spcPct val="150000"/>
              </a:lnSpc>
            </a:pPr>
            <a:r>
              <a:rPr lang="fr-FR" sz="1600" dirty="0"/>
              <a:t>L’approche Cloud Native, se caractérise par l’utilisation d’architectures en </a:t>
            </a:r>
            <a:r>
              <a:rPr lang="fr-FR" sz="1600" b="1" dirty="0" err="1"/>
              <a:t>microservices</a:t>
            </a:r>
            <a:r>
              <a:rPr lang="fr-FR" sz="1600" dirty="0"/>
              <a:t>, de la technologie de </a:t>
            </a:r>
            <a:r>
              <a:rPr lang="fr-FR" sz="1600" b="1" dirty="0"/>
              <a:t>conteneurs</a:t>
            </a:r>
            <a:r>
              <a:rPr lang="fr-FR" sz="1600" dirty="0"/>
              <a:t>, de </a:t>
            </a:r>
            <a:r>
              <a:rPr lang="fr-FR" sz="1600" b="1" dirty="0"/>
              <a:t>livraisons en continu</a:t>
            </a:r>
            <a:r>
              <a:rPr lang="fr-FR" sz="1600" dirty="0"/>
              <a:t>, de </a:t>
            </a:r>
            <a:r>
              <a:rPr lang="fr-FR" sz="1600" b="1" dirty="0"/>
              <a:t>pipelines</a:t>
            </a:r>
            <a:r>
              <a:rPr lang="fr-FR" sz="1600" dirty="0"/>
              <a:t> de développement et d’infrastructure exprimés sous forme de code (Infrastructure As a Code), une pratique importante de la culture </a:t>
            </a:r>
            <a:r>
              <a:rPr lang="fr-FR" sz="1600" b="1" dirty="0"/>
              <a:t>DevOps</a:t>
            </a:r>
            <a:r>
              <a:rPr lang="fr-FR" sz="1600" dirty="0"/>
              <a:t>. </a:t>
            </a:r>
          </a:p>
        </p:txBody>
      </p:sp>
      <p:sp>
        <p:nvSpPr>
          <p:cNvPr id="3" name="Titre 2"/>
          <p:cNvSpPr>
            <a:spLocks noGrp="1"/>
          </p:cNvSpPr>
          <p:nvPr>
            <p:ph type="title"/>
          </p:nvPr>
        </p:nvSpPr>
        <p:spPr>
          <a:xfrm>
            <a:off x="122936" y="468358"/>
            <a:ext cx="5627624" cy="651139"/>
          </a:xfrm>
        </p:spPr>
        <p:txBody>
          <a:bodyPr/>
          <a:lstStyle/>
          <a:p>
            <a:r>
              <a:rPr lang="fr-FR" sz="1800" dirty="0"/>
              <a:t>2. Définir l’approche cloud native</a:t>
            </a:r>
            <a:br>
              <a:rPr lang="fr-FR" sz="1800" dirty="0"/>
            </a:br>
            <a:r>
              <a:rPr lang="fr-FR" sz="1800" i="1" dirty="0"/>
              <a:t>Vue générale sur les caractéristiques du cloud natif</a:t>
            </a:r>
          </a:p>
        </p:txBody>
      </p:sp>
      <p:pic>
        <p:nvPicPr>
          <p:cNvPr id="5" name="Image 4">
            <a:extLst>
              <a:ext uri="{FF2B5EF4-FFF2-40B4-BE49-F238E27FC236}">
                <a16:creationId xmlns:a16="http://schemas.microsoft.com/office/drawing/2014/main" id="{4C56CE9B-B401-3E75-5ECA-339778814620}"/>
              </a:ext>
            </a:extLst>
          </p:cNvPr>
          <p:cNvPicPr>
            <a:picLocks noChangeAspect="1"/>
          </p:cNvPicPr>
          <p:nvPr/>
        </p:nvPicPr>
        <p:blipFill>
          <a:blip r:embed="rId3"/>
          <a:stretch>
            <a:fillRect/>
          </a:stretch>
        </p:blipFill>
        <p:spPr>
          <a:xfrm>
            <a:off x="4346875" y="3347473"/>
            <a:ext cx="3189706" cy="3189706"/>
          </a:xfrm>
          <a:prstGeom prst="rect">
            <a:avLst/>
          </a:prstGeom>
        </p:spPr>
      </p:pic>
    </p:spTree>
    <p:extLst>
      <p:ext uri="{BB962C8B-B14F-4D97-AF65-F5344CB8AC3E}">
        <p14:creationId xmlns:p14="http://schemas.microsoft.com/office/powerpoint/2010/main" val="1746234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0"/>
          </p:nvPr>
        </p:nvSpPr>
        <p:spPr>
          <a:xfrm>
            <a:off x="618520" y="2348564"/>
            <a:ext cx="11056923" cy="3579280"/>
          </a:xfrm>
        </p:spPr>
        <p:txBody>
          <a:bodyPr/>
          <a:lstStyle/>
          <a:p>
            <a:r>
              <a:rPr lang="fr-FR" sz="1600" b="1" u="sng" dirty="0">
                <a:solidFill>
                  <a:srgbClr val="007842"/>
                </a:solidFill>
              </a:rPr>
              <a:t>Automatisation des processus du développement et de déploiement:</a:t>
            </a:r>
          </a:p>
          <a:p>
            <a:pPr algn="just">
              <a:lnSpc>
                <a:spcPct val="150000"/>
              </a:lnSpc>
            </a:pPr>
            <a:r>
              <a:rPr lang="fr-FR" sz="1600" dirty="0"/>
              <a:t>Comme l’approche DevOps, le </a:t>
            </a:r>
            <a:r>
              <a:rPr lang="fr-FR" sz="1600" b="1" dirty="0"/>
              <a:t>Cloud Native</a:t>
            </a:r>
            <a:r>
              <a:rPr lang="fr-FR" sz="1600" dirty="0"/>
              <a:t> cherche à rassembler les équipes Dev et Ops autour d’un objectif commun long terme : celui de la création de valeur business par les applications. </a:t>
            </a:r>
          </a:p>
          <a:p>
            <a:pPr algn="just">
              <a:lnSpc>
                <a:spcPct val="150000"/>
              </a:lnSpc>
            </a:pPr>
            <a:r>
              <a:rPr lang="fr-FR" sz="1600" dirty="0"/>
              <a:t>L’approche DevOps permet de converger vers une</a:t>
            </a:r>
            <a:r>
              <a:rPr lang="fr-FR" sz="1600" b="1" dirty="0"/>
              <a:t> approche Cloud Native </a:t>
            </a:r>
            <a:r>
              <a:rPr lang="fr-FR" sz="1600" dirty="0"/>
              <a:t>avec l’automatisation des processus et des technologies entre les équipes, de façon à intégrer plus rapidement les innovations dans les cycles de développement et de déploiement d’une</a:t>
            </a:r>
            <a:r>
              <a:rPr lang="fr-FR" sz="1600" b="1" dirty="0"/>
              <a:t> application Cloud Native</a:t>
            </a:r>
            <a:r>
              <a:rPr lang="fr-FR" sz="1600" dirty="0"/>
              <a:t>.</a:t>
            </a:r>
          </a:p>
          <a:p>
            <a:pPr algn="just">
              <a:lnSpc>
                <a:spcPct val="150000"/>
              </a:lnSpc>
            </a:pPr>
            <a:r>
              <a:rPr lang="fr-FR" sz="1600" dirty="0"/>
              <a:t>En parallèle du </a:t>
            </a:r>
            <a:r>
              <a:rPr lang="fr-FR" sz="1600" b="1" dirty="0"/>
              <a:t>Cloud Native</a:t>
            </a:r>
            <a:r>
              <a:rPr lang="fr-FR" sz="1600" dirty="0"/>
              <a:t>, l’adoption des méthodes Agiles va permettre d’intégrer les équipes métier dans cette collaboration avec les équipes techniques et de développement. L’idée est de collaborer pour délivrer une itération en améliorant le produit à chaque livraison de façon continue.</a:t>
            </a:r>
          </a:p>
          <a:p>
            <a:endParaRPr lang="fr-FR" sz="1600" dirty="0"/>
          </a:p>
        </p:txBody>
      </p:sp>
      <p:sp>
        <p:nvSpPr>
          <p:cNvPr id="3" name="Titre 2"/>
          <p:cNvSpPr>
            <a:spLocks noGrp="1"/>
          </p:cNvSpPr>
          <p:nvPr>
            <p:ph type="title"/>
          </p:nvPr>
        </p:nvSpPr>
        <p:spPr>
          <a:xfrm>
            <a:off x="122936" y="468358"/>
            <a:ext cx="5627624" cy="651139"/>
          </a:xfrm>
        </p:spPr>
        <p:txBody>
          <a:bodyPr/>
          <a:lstStyle/>
          <a:p>
            <a:r>
              <a:rPr lang="fr-FR" sz="1800" dirty="0"/>
              <a:t>2. Définir l’approche cloud native</a:t>
            </a:r>
            <a:br>
              <a:rPr lang="fr-FR" sz="1800" dirty="0"/>
            </a:br>
            <a:r>
              <a:rPr lang="fr-FR" sz="1800" i="1" dirty="0"/>
              <a:t>Vue générale sur les caractéristiques du cloud natif</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1475" y="1534738"/>
            <a:ext cx="3308846" cy="136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938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0"/>
          </p:nvPr>
        </p:nvSpPr>
        <p:spPr>
          <a:xfrm>
            <a:off x="657922" y="1574800"/>
            <a:ext cx="10954958" cy="4073912"/>
          </a:xfrm>
        </p:spPr>
        <p:txBody>
          <a:bodyPr/>
          <a:lstStyle/>
          <a:p>
            <a:pPr algn="just">
              <a:lnSpc>
                <a:spcPct val="150000"/>
              </a:lnSpc>
            </a:pPr>
            <a:r>
              <a:rPr lang="fr-FR" sz="1600" b="1" u="sng" dirty="0">
                <a:solidFill>
                  <a:srgbClr val="007842"/>
                </a:solidFill>
              </a:rPr>
              <a:t>Les </a:t>
            </a:r>
            <a:r>
              <a:rPr lang="fr-FR" sz="1600" b="1" u="sng" dirty="0" err="1">
                <a:solidFill>
                  <a:srgbClr val="007842"/>
                </a:solidFill>
              </a:rPr>
              <a:t>microservices</a:t>
            </a:r>
            <a:endParaRPr lang="fr-FR" sz="1600" b="1" u="sng" dirty="0">
              <a:solidFill>
                <a:srgbClr val="007842"/>
              </a:solidFill>
            </a:endParaRPr>
          </a:p>
          <a:p>
            <a:pPr algn="just">
              <a:lnSpc>
                <a:spcPct val="150000"/>
              </a:lnSpc>
            </a:pPr>
            <a:r>
              <a:rPr lang="fr-FR" sz="1600" b="1" dirty="0"/>
              <a:t>Les microservices </a:t>
            </a:r>
            <a:r>
              <a:rPr lang="fr-FR" sz="1600" dirty="0"/>
              <a:t>désignent à la fois une architecture et une approche de développement logiciel qui consiste à décomposer les applications en éléments les plus simples, indépendants les uns des autres. Contrairement à une approche monolithique classique, selon laquelle tous les composants forment une entité indissociable, les microservices fonctionnent en synergie pour accomplir les mêmes tâches, tout en étant séparés. </a:t>
            </a:r>
          </a:p>
          <a:p>
            <a:pPr algn="just">
              <a:lnSpc>
                <a:spcPct val="150000"/>
              </a:lnSpc>
            </a:pPr>
            <a:r>
              <a:rPr lang="fr-FR" sz="1600" dirty="0"/>
              <a:t>Pour communiquer entre eux, les </a:t>
            </a:r>
            <a:r>
              <a:rPr lang="fr-FR" sz="1600" b="1" dirty="0"/>
              <a:t>microservices</a:t>
            </a:r>
            <a:r>
              <a:rPr lang="fr-FR" sz="1600" dirty="0"/>
              <a:t> d'une application utilisent le modèle de communication requête-réponse. L'implémentation typique utilise des appels API REST basés sur le protocole HTTP. Les procédures internes (appels de fonctions) facilitent la communication entre les composants de l'application.</a:t>
            </a:r>
          </a:p>
        </p:txBody>
      </p:sp>
      <p:sp>
        <p:nvSpPr>
          <p:cNvPr id="3" name="Titre 2"/>
          <p:cNvSpPr>
            <a:spLocks noGrp="1"/>
          </p:cNvSpPr>
          <p:nvPr>
            <p:ph type="title"/>
          </p:nvPr>
        </p:nvSpPr>
        <p:spPr>
          <a:xfrm>
            <a:off x="122936" y="468358"/>
            <a:ext cx="5627624" cy="651139"/>
          </a:xfrm>
        </p:spPr>
        <p:txBody>
          <a:bodyPr/>
          <a:lstStyle/>
          <a:p>
            <a:r>
              <a:rPr lang="fr-FR" sz="1800" dirty="0"/>
              <a:t>2. Définir l’approche cloud native</a:t>
            </a:r>
            <a:br>
              <a:rPr lang="fr-FR" sz="1800" dirty="0"/>
            </a:br>
            <a:r>
              <a:rPr lang="fr-FR" sz="1800" i="1" dirty="0"/>
              <a:t>Vue générale sur les caractéristiques du cloud natif</a:t>
            </a:r>
          </a:p>
        </p:txBody>
      </p:sp>
      <p:sp>
        <p:nvSpPr>
          <p:cNvPr id="2" name="Rectangle à coins arrondis 1"/>
          <p:cNvSpPr/>
          <p:nvPr/>
        </p:nvSpPr>
        <p:spPr>
          <a:xfrm>
            <a:off x="2855494" y="5100072"/>
            <a:ext cx="6009373" cy="77748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000" dirty="0"/>
              <a:t> les microservices sont beaucoup plus faciles à créer, tester, déployer et mettre à jour</a:t>
            </a:r>
          </a:p>
        </p:txBody>
      </p:sp>
    </p:spTree>
    <p:extLst>
      <p:ext uri="{BB962C8B-B14F-4D97-AF65-F5344CB8AC3E}">
        <p14:creationId xmlns:p14="http://schemas.microsoft.com/office/powerpoint/2010/main" val="3276283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0"/>
          </p:nvPr>
        </p:nvSpPr>
        <p:spPr>
          <a:xfrm>
            <a:off x="657922" y="1574800"/>
            <a:ext cx="6147139" cy="4683760"/>
          </a:xfrm>
        </p:spPr>
        <p:txBody>
          <a:bodyPr/>
          <a:lstStyle/>
          <a:p>
            <a:pPr algn="just"/>
            <a:r>
              <a:rPr lang="fr-MA" sz="1800" b="1" u="sng" dirty="0">
                <a:solidFill>
                  <a:srgbClr val="007842"/>
                </a:solidFill>
              </a:rPr>
              <a:t>Les Conteneurs </a:t>
            </a:r>
            <a:endParaRPr lang="fr-FR" sz="1800" b="1" u="sng" dirty="0">
              <a:solidFill>
                <a:srgbClr val="007842"/>
              </a:solidFill>
            </a:endParaRPr>
          </a:p>
          <a:p>
            <a:pPr algn="just">
              <a:lnSpc>
                <a:spcPct val="150000"/>
              </a:lnSpc>
            </a:pPr>
            <a:r>
              <a:rPr lang="fr-FR" sz="1600" dirty="0"/>
              <a:t>Tout comme le secteur du transport utilise des conteneurs pour isoler les différentes marchandises à transporter à bord des navires, des trains, des camions et des avions, le développement logiciel a de plus en plus recours au concept de </a:t>
            </a:r>
            <a:r>
              <a:rPr lang="fr-FR" sz="1600" b="1" dirty="0"/>
              <a:t>conteneurisation</a:t>
            </a:r>
            <a:r>
              <a:rPr lang="fr-FR" sz="1600" dirty="0"/>
              <a:t>.</a:t>
            </a:r>
          </a:p>
          <a:p>
            <a:pPr algn="just">
              <a:lnSpc>
                <a:spcPct val="150000"/>
              </a:lnSpc>
            </a:pPr>
            <a:r>
              <a:rPr lang="fr-FR" sz="1600" dirty="0"/>
              <a:t>Un package logiciel unique, appelé « </a:t>
            </a:r>
            <a:r>
              <a:rPr lang="fr-FR" sz="1600" b="1" dirty="0"/>
              <a:t>conteneur</a:t>
            </a:r>
            <a:r>
              <a:rPr lang="fr-FR" sz="1600" dirty="0"/>
              <a:t> », regroupe le code d’une application avec les fichiers de configuration, les bibliothèques et les dépendances requises pour que l’application puisse s’exécuter. </a:t>
            </a:r>
          </a:p>
          <a:p>
            <a:pPr algn="just">
              <a:lnSpc>
                <a:spcPct val="150000"/>
              </a:lnSpc>
            </a:pPr>
            <a:r>
              <a:rPr lang="fr-FR" sz="1600" dirty="0"/>
              <a:t>Ceci permet aux développeurs et aux professionnels de l’informatique de déployer les applications de façon </a:t>
            </a:r>
            <a:r>
              <a:rPr lang="fr-FR" sz="1600" b="1" dirty="0"/>
              <a:t>transparente</a:t>
            </a:r>
            <a:r>
              <a:rPr lang="fr-FR" sz="1600" dirty="0"/>
              <a:t> </a:t>
            </a:r>
            <a:r>
              <a:rPr lang="fr-FR" sz="1600" b="1" dirty="0"/>
              <a:t>dans tous les environnements.</a:t>
            </a:r>
          </a:p>
          <a:p>
            <a:pPr algn="just">
              <a:lnSpc>
                <a:spcPct val="150000"/>
              </a:lnSpc>
            </a:pPr>
            <a:endParaRPr lang="fr-FR" sz="1800" dirty="0"/>
          </a:p>
        </p:txBody>
      </p:sp>
      <p:sp>
        <p:nvSpPr>
          <p:cNvPr id="3" name="Titre 2"/>
          <p:cNvSpPr>
            <a:spLocks noGrp="1"/>
          </p:cNvSpPr>
          <p:nvPr>
            <p:ph type="title"/>
          </p:nvPr>
        </p:nvSpPr>
        <p:spPr>
          <a:xfrm>
            <a:off x="122936" y="468358"/>
            <a:ext cx="5627624" cy="651139"/>
          </a:xfrm>
        </p:spPr>
        <p:txBody>
          <a:bodyPr/>
          <a:lstStyle/>
          <a:p>
            <a:r>
              <a:rPr lang="fr-FR" dirty="0"/>
              <a:t>2. Définir l’approche cloud native</a:t>
            </a:r>
            <a:br>
              <a:rPr lang="fr-FR" dirty="0"/>
            </a:br>
            <a:r>
              <a:rPr lang="fr-FR" dirty="0"/>
              <a:t>Vue générale sur les caractéristiques du cloud natif</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16480"/>
            <a:ext cx="6096000" cy="3314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241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endParaRPr lang="fr-FR"/>
          </a:p>
        </p:txBody>
      </p:sp>
      <p:sp>
        <p:nvSpPr>
          <p:cNvPr id="3" name="Espace réservé du texte 2"/>
          <p:cNvSpPr>
            <a:spLocks noGrp="1"/>
          </p:cNvSpPr>
          <p:nvPr>
            <p:ph type="body" sz="quarter" idx="12"/>
          </p:nvPr>
        </p:nvSpPr>
        <p:spPr/>
        <p:txBody>
          <a:bodyPr/>
          <a:lstStyle/>
          <a:p>
            <a:r>
              <a:rPr lang="fr-FR" dirty="0"/>
              <a:t>Partie 1</a:t>
            </a:r>
          </a:p>
        </p:txBody>
      </p:sp>
      <p:sp>
        <p:nvSpPr>
          <p:cNvPr id="4" name="Espace réservé du texte 3"/>
          <p:cNvSpPr>
            <a:spLocks noGrp="1"/>
          </p:cNvSpPr>
          <p:nvPr>
            <p:ph type="body" sz="quarter" idx="13"/>
          </p:nvPr>
        </p:nvSpPr>
        <p:spPr/>
        <p:txBody>
          <a:bodyPr/>
          <a:lstStyle/>
          <a:p>
            <a:r>
              <a:rPr lang="fr-FR" dirty="0"/>
              <a:t>Introduire le cloud native</a:t>
            </a:r>
          </a:p>
        </p:txBody>
      </p:sp>
      <p:sp>
        <p:nvSpPr>
          <p:cNvPr id="5" name="Espace réservé du texte 4"/>
          <p:cNvSpPr>
            <a:spLocks noGrp="1"/>
          </p:cNvSpPr>
          <p:nvPr>
            <p:ph type="body" sz="quarter" idx="14"/>
          </p:nvPr>
        </p:nvSpPr>
        <p:spPr/>
        <p:txBody>
          <a:bodyPr/>
          <a:lstStyle/>
          <a:p>
            <a:r>
              <a:rPr lang="fr-FR" dirty="0"/>
              <a:t>Définir le cloud </a:t>
            </a:r>
          </a:p>
          <a:p>
            <a:r>
              <a:rPr lang="fr-FR" dirty="0"/>
              <a:t>Définir l’approche cloud native</a:t>
            </a:r>
          </a:p>
          <a:p>
            <a:endParaRPr lang="fr-FR" dirty="0"/>
          </a:p>
        </p:txBody>
      </p:sp>
      <p:sp>
        <p:nvSpPr>
          <p:cNvPr id="6" name="Espace réservé pour une image  5"/>
          <p:cNvSpPr>
            <a:spLocks noGrp="1"/>
          </p:cNvSpPr>
          <p:nvPr>
            <p:ph type="pic" sz="quarter" idx="15"/>
          </p:nvPr>
        </p:nvSpPr>
        <p:spPr/>
      </p:sp>
    </p:spTree>
    <p:extLst>
      <p:ext uri="{BB962C8B-B14F-4D97-AF65-F5344CB8AC3E}">
        <p14:creationId xmlns:p14="http://schemas.microsoft.com/office/powerpoint/2010/main" val="37188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endParaRPr lang="fr-FR"/>
          </a:p>
        </p:txBody>
      </p:sp>
      <p:sp>
        <p:nvSpPr>
          <p:cNvPr id="3" name="Espace réservé du texte 2"/>
          <p:cNvSpPr>
            <a:spLocks noGrp="1"/>
          </p:cNvSpPr>
          <p:nvPr>
            <p:ph type="body" sz="quarter" idx="12"/>
          </p:nvPr>
        </p:nvSpPr>
        <p:spPr/>
        <p:txBody>
          <a:bodyPr/>
          <a:lstStyle/>
          <a:p>
            <a:r>
              <a:rPr lang="fr-FR" dirty="0"/>
              <a:t>Partie 2</a:t>
            </a:r>
          </a:p>
        </p:txBody>
      </p:sp>
      <p:sp>
        <p:nvSpPr>
          <p:cNvPr id="4" name="Espace réservé du texte 3"/>
          <p:cNvSpPr>
            <a:spLocks noGrp="1"/>
          </p:cNvSpPr>
          <p:nvPr>
            <p:ph type="body" sz="quarter" idx="13"/>
          </p:nvPr>
        </p:nvSpPr>
        <p:spPr/>
        <p:txBody>
          <a:bodyPr/>
          <a:lstStyle/>
          <a:p>
            <a:r>
              <a:rPr lang="fr-FR" dirty="0"/>
              <a:t>CRÉER DES APIS REST SIMPLES EN </a:t>
            </a:r>
          </a:p>
          <a:p>
            <a:r>
              <a:rPr lang="fr-FR" dirty="0"/>
              <a:t>NODE JS ET EXPRESS JS</a:t>
            </a:r>
          </a:p>
        </p:txBody>
      </p:sp>
      <p:sp>
        <p:nvSpPr>
          <p:cNvPr id="5" name="Espace réservé du texte 4"/>
          <p:cNvSpPr>
            <a:spLocks noGrp="1"/>
          </p:cNvSpPr>
          <p:nvPr>
            <p:ph type="body" sz="quarter" idx="14"/>
          </p:nvPr>
        </p:nvSpPr>
        <p:spPr/>
        <p:txBody>
          <a:bodyPr/>
          <a:lstStyle/>
          <a:p>
            <a:r>
              <a:rPr lang="fr-FR" dirty="0"/>
              <a:t>Introduire Express et </a:t>
            </a:r>
            <a:r>
              <a:rPr lang="fr-FR" dirty="0" err="1"/>
              <a:t>Node</a:t>
            </a:r>
            <a:r>
              <a:rPr lang="fr-FR" dirty="0"/>
              <a:t> </a:t>
            </a:r>
            <a:r>
              <a:rPr lang="fr-FR" dirty="0" err="1"/>
              <a:t>js</a:t>
            </a:r>
            <a:endParaRPr lang="fr-FR" dirty="0"/>
          </a:p>
          <a:p>
            <a:r>
              <a:rPr lang="fr-FR" dirty="0"/>
              <a:t>Créer des APIs REST  </a:t>
            </a:r>
          </a:p>
          <a:p>
            <a:r>
              <a:rPr lang="fr-FR" dirty="0"/>
              <a:t>Authentifier et autoriser une API REST avec JWT</a:t>
            </a:r>
          </a:p>
        </p:txBody>
      </p:sp>
      <p:sp>
        <p:nvSpPr>
          <p:cNvPr id="6" name="Espace réservé pour une image  5"/>
          <p:cNvSpPr>
            <a:spLocks noGrp="1"/>
          </p:cNvSpPr>
          <p:nvPr>
            <p:ph type="pic" sz="quarter" idx="15"/>
          </p:nvPr>
        </p:nvSpPr>
        <p:spPr/>
      </p:sp>
    </p:spTree>
    <p:extLst>
      <p:ext uri="{BB962C8B-B14F-4D97-AF65-F5344CB8AC3E}">
        <p14:creationId xmlns:p14="http://schemas.microsoft.com/office/powerpoint/2010/main" val="373700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CEF36E0-D8E2-FA66-4739-7620FCF45121}"/>
              </a:ext>
            </a:extLst>
          </p:cNvPr>
          <p:cNvSpPr>
            <a:spLocks noGrp="1"/>
          </p:cNvSpPr>
          <p:nvPr>
            <p:ph type="body" sz="quarter" idx="12"/>
          </p:nvPr>
        </p:nvSpPr>
        <p:spPr/>
        <p:txBody>
          <a:bodyPr/>
          <a:lstStyle/>
          <a:p>
            <a:r>
              <a:rPr lang="fr-FR" dirty="0"/>
              <a:t>CHAPITRE 1</a:t>
            </a:r>
          </a:p>
        </p:txBody>
      </p:sp>
      <p:sp>
        <p:nvSpPr>
          <p:cNvPr id="3" name="Espace réservé du texte 2">
            <a:extLst>
              <a:ext uri="{FF2B5EF4-FFF2-40B4-BE49-F238E27FC236}">
                <a16:creationId xmlns:a16="http://schemas.microsoft.com/office/drawing/2014/main" id="{4F1CA033-BE40-BF7D-C8DC-6EAEA316EBB0}"/>
              </a:ext>
            </a:extLst>
          </p:cNvPr>
          <p:cNvSpPr>
            <a:spLocks noGrp="1"/>
          </p:cNvSpPr>
          <p:nvPr>
            <p:ph type="body" sz="quarter" idx="13"/>
          </p:nvPr>
        </p:nvSpPr>
        <p:spPr/>
        <p:txBody>
          <a:bodyPr/>
          <a:lstStyle/>
          <a:p>
            <a:r>
              <a:rPr lang="fr-FR" dirty="0"/>
              <a:t>Introduire Express et </a:t>
            </a:r>
            <a:r>
              <a:rPr lang="fr-FR" dirty="0" err="1"/>
              <a:t>Node</a:t>
            </a:r>
            <a:r>
              <a:rPr lang="fr-FR" dirty="0"/>
              <a:t> </a:t>
            </a:r>
            <a:r>
              <a:rPr lang="fr-FR" dirty="0" err="1"/>
              <a:t>js</a:t>
            </a:r>
            <a:endParaRPr lang="fr-FR" dirty="0"/>
          </a:p>
        </p:txBody>
      </p:sp>
      <p:sp>
        <p:nvSpPr>
          <p:cNvPr id="4" name="Espace réservé du texte 3">
            <a:extLst>
              <a:ext uri="{FF2B5EF4-FFF2-40B4-BE49-F238E27FC236}">
                <a16:creationId xmlns:a16="http://schemas.microsoft.com/office/drawing/2014/main" id="{90F26E80-3189-CAD1-2C97-55C855001E07}"/>
              </a:ext>
            </a:extLst>
          </p:cNvPr>
          <p:cNvSpPr>
            <a:spLocks noGrp="1"/>
          </p:cNvSpPr>
          <p:nvPr>
            <p:ph type="body" sz="quarter" idx="14"/>
          </p:nvPr>
        </p:nvSpPr>
        <p:spPr>
          <a:xfrm>
            <a:off x="6300000" y="2879999"/>
            <a:ext cx="5580000" cy="2343093"/>
          </a:xfrm>
        </p:spPr>
        <p:txBody>
          <a:bodyPr/>
          <a:lstStyle/>
          <a:p>
            <a:pPr lvl="0"/>
            <a:r>
              <a:rPr lang="fr-FR" dirty="0"/>
              <a:t>Rappel du concept des APIs REST ;</a:t>
            </a:r>
          </a:p>
          <a:p>
            <a:pPr lvl="0"/>
            <a:r>
              <a:rPr lang="fr-FR" dirty="0"/>
              <a:t>Rappel des méthodes du protocole http ;</a:t>
            </a:r>
          </a:p>
          <a:p>
            <a:pPr lvl="0"/>
            <a:r>
              <a:rPr lang="fr-FR" dirty="0"/>
              <a:t>Définition de l’</a:t>
            </a:r>
            <a:r>
              <a:rPr lang="fr-FR" dirty="0" err="1"/>
              <a:t>ecosystème</a:t>
            </a:r>
            <a:r>
              <a:rPr lang="fr-FR" dirty="0"/>
              <a:t> </a:t>
            </a:r>
            <a:r>
              <a:rPr lang="fr-FR" dirty="0" err="1"/>
              <a:t>Node</a:t>
            </a:r>
            <a:r>
              <a:rPr lang="fr-FR" dirty="0"/>
              <a:t> JS ;</a:t>
            </a:r>
          </a:p>
          <a:p>
            <a:pPr lvl="0"/>
            <a:r>
              <a:rPr lang="fr-FR" dirty="0"/>
              <a:t>Configuration de l’environnement de développement;</a:t>
            </a:r>
          </a:p>
          <a:p>
            <a:pPr lvl="0"/>
            <a:r>
              <a:rPr lang="fr-FR" dirty="0"/>
              <a:t>L’essentiel du </a:t>
            </a:r>
            <a:r>
              <a:rPr lang="fr-FR" dirty="0" err="1"/>
              <a:t>Node</a:t>
            </a:r>
            <a:r>
              <a:rPr lang="fr-FR" dirty="0"/>
              <a:t> </a:t>
            </a:r>
            <a:r>
              <a:rPr lang="fr-FR" dirty="0" err="1"/>
              <a:t>js</a:t>
            </a:r>
            <a:endParaRPr lang="fr-FR" dirty="0"/>
          </a:p>
          <a:p>
            <a:pPr marL="0" indent="0">
              <a:buNone/>
            </a:pPr>
            <a:endParaRPr lang="fr-FR" dirty="0"/>
          </a:p>
        </p:txBody>
      </p:sp>
      <p:sp>
        <p:nvSpPr>
          <p:cNvPr id="5" name="Espace réservé du texte 4">
            <a:extLst>
              <a:ext uri="{FF2B5EF4-FFF2-40B4-BE49-F238E27FC236}">
                <a16:creationId xmlns:a16="http://schemas.microsoft.com/office/drawing/2014/main" id="{F217DED6-19E9-F4BC-A966-7B7A50720624}"/>
              </a:ext>
            </a:extLst>
          </p:cNvPr>
          <p:cNvSpPr>
            <a:spLocks noGrp="1"/>
          </p:cNvSpPr>
          <p:nvPr>
            <p:ph type="body" sz="quarter" idx="15"/>
          </p:nvPr>
        </p:nvSpPr>
        <p:spPr/>
        <p:txBody>
          <a:bodyPr/>
          <a:lstStyle/>
          <a:p>
            <a:r>
              <a:rPr lang="fr-FR" dirty="0"/>
              <a:t>5 heures</a:t>
            </a:r>
          </a:p>
        </p:txBody>
      </p:sp>
    </p:spTree>
    <p:extLst>
      <p:ext uri="{BB962C8B-B14F-4D97-AF65-F5344CB8AC3E}">
        <p14:creationId xmlns:p14="http://schemas.microsoft.com/office/powerpoint/2010/main" val="2429664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1">
            <a:extLst>
              <a:ext uri="{FF2B5EF4-FFF2-40B4-BE49-F238E27FC236}">
                <a16:creationId xmlns:a16="http://schemas.microsoft.com/office/drawing/2014/main" id="{5CEF36E0-D8E2-FA66-4739-7620FCF45121}"/>
              </a:ext>
            </a:extLst>
          </p:cNvPr>
          <p:cNvSpPr txBox="1">
            <a:spLocks/>
          </p:cNvSpPr>
          <p:nvPr/>
        </p:nvSpPr>
        <p:spPr>
          <a:xfrm>
            <a:off x="6300000" y="539999"/>
            <a:ext cx="5580000" cy="54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fr-FR" b="1" dirty="0">
                <a:solidFill>
                  <a:srgbClr val="007842"/>
                </a:solidFill>
              </a:rPr>
              <a:t>CHAPITRE 1</a:t>
            </a:r>
          </a:p>
        </p:txBody>
      </p:sp>
      <p:sp>
        <p:nvSpPr>
          <p:cNvPr id="9" name="Rectangle 8"/>
          <p:cNvSpPr/>
          <p:nvPr/>
        </p:nvSpPr>
        <p:spPr>
          <a:xfrm>
            <a:off x="6422519" y="1217231"/>
            <a:ext cx="3863878" cy="461665"/>
          </a:xfrm>
          <a:prstGeom prst="rect">
            <a:avLst/>
          </a:prstGeom>
        </p:spPr>
        <p:txBody>
          <a:bodyPr wrap="none">
            <a:spAutoFit/>
          </a:bodyPr>
          <a:lstStyle/>
          <a:p>
            <a:pPr algn="ctr"/>
            <a:r>
              <a:rPr lang="fr-FR" sz="2400" b="1" dirty="0">
                <a:solidFill>
                  <a:srgbClr val="007842"/>
                </a:solidFill>
              </a:rPr>
              <a:t>Introduire Express et </a:t>
            </a:r>
            <a:r>
              <a:rPr lang="fr-FR" sz="2400" b="1" dirty="0" err="1">
                <a:solidFill>
                  <a:srgbClr val="007842"/>
                </a:solidFill>
              </a:rPr>
              <a:t>Node</a:t>
            </a:r>
            <a:r>
              <a:rPr lang="fr-FR" sz="2400" b="1" dirty="0">
                <a:solidFill>
                  <a:srgbClr val="007842"/>
                </a:solidFill>
              </a:rPr>
              <a:t> </a:t>
            </a:r>
            <a:r>
              <a:rPr lang="fr-FR" sz="2400" b="1" dirty="0" err="1">
                <a:solidFill>
                  <a:srgbClr val="007842"/>
                </a:solidFill>
              </a:rPr>
              <a:t>js</a:t>
            </a:r>
            <a:endParaRPr lang="fr-FR" sz="2400" b="1" dirty="0">
              <a:solidFill>
                <a:srgbClr val="007842"/>
              </a:solidFill>
            </a:endParaRPr>
          </a:p>
        </p:txBody>
      </p:sp>
      <p:sp>
        <p:nvSpPr>
          <p:cNvPr id="10" name="Rectangle 9"/>
          <p:cNvSpPr/>
          <p:nvPr/>
        </p:nvSpPr>
        <p:spPr>
          <a:xfrm>
            <a:off x="6300000" y="2249661"/>
            <a:ext cx="6096000" cy="1785104"/>
          </a:xfrm>
          <a:prstGeom prst="rect">
            <a:avLst/>
          </a:prstGeom>
        </p:spPr>
        <p:txBody>
          <a:bodyPr>
            <a:spAutoFit/>
          </a:bodyPr>
          <a:lstStyle/>
          <a:p>
            <a:pPr marL="342900" lvl="0" indent="-342900">
              <a:spcBef>
                <a:spcPts val="600"/>
              </a:spcBef>
              <a:buFont typeface="+mj-lt"/>
              <a:buAutoNum type="arabicPeriod"/>
            </a:pPr>
            <a:r>
              <a:rPr lang="fr-FR" b="1" dirty="0">
                <a:solidFill>
                  <a:srgbClr val="FF7800"/>
                </a:solidFill>
              </a:rPr>
              <a:t>Rappel du concept des APIs REST ;</a:t>
            </a:r>
          </a:p>
          <a:p>
            <a:pPr marL="342900" lvl="0" indent="-342900">
              <a:spcBef>
                <a:spcPts val="600"/>
              </a:spcBef>
              <a:buFont typeface="+mj-lt"/>
              <a:buAutoNum type="arabicPeriod"/>
            </a:pPr>
            <a:r>
              <a:rPr lang="fr-FR" dirty="0">
                <a:solidFill>
                  <a:srgbClr val="BFBFBF"/>
                </a:solidFill>
              </a:rPr>
              <a:t>Rappel des méthodes du protocole http ;</a:t>
            </a:r>
          </a:p>
          <a:p>
            <a:pPr marL="342900" lvl="0" indent="-342900">
              <a:spcBef>
                <a:spcPts val="600"/>
              </a:spcBef>
              <a:buFont typeface="+mj-lt"/>
              <a:buAutoNum type="arabicPeriod"/>
            </a:pPr>
            <a:r>
              <a:rPr lang="fr-FR" dirty="0">
                <a:solidFill>
                  <a:srgbClr val="BFBFBF"/>
                </a:solidFill>
              </a:rPr>
              <a:t>Définition de l’</a:t>
            </a:r>
            <a:r>
              <a:rPr lang="fr-FR" dirty="0" err="1">
                <a:solidFill>
                  <a:srgbClr val="BFBFBF"/>
                </a:solidFill>
              </a:rPr>
              <a:t>ecosystème</a:t>
            </a:r>
            <a:r>
              <a:rPr lang="fr-FR" dirty="0">
                <a:solidFill>
                  <a:srgbClr val="BFBFBF"/>
                </a:solidFill>
              </a:rPr>
              <a:t> </a:t>
            </a:r>
            <a:r>
              <a:rPr lang="fr-FR" dirty="0" err="1">
                <a:solidFill>
                  <a:srgbClr val="BFBFBF"/>
                </a:solidFill>
              </a:rPr>
              <a:t>Node</a:t>
            </a:r>
            <a:r>
              <a:rPr lang="fr-FR" dirty="0">
                <a:solidFill>
                  <a:srgbClr val="BFBFBF"/>
                </a:solidFill>
              </a:rPr>
              <a:t> JS ;</a:t>
            </a:r>
          </a:p>
          <a:p>
            <a:pPr marL="342900" lvl="0" indent="-342900">
              <a:spcBef>
                <a:spcPts val="600"/>
              </a:spcBef>
              <a:buFont typeface="+mj-lt"/>
              <a:buAutoNum type="arabicPeriod"/>
            </a:pPr>
            <a:r>
              <a:rPr lang="fr-FR" dirty="0">
                <a:solidFill>
                  <a:srgbClr val="BFBFBF"/>
                </a:solidFill>
              </a:rPr>
              <a:t>Configuration de l’environnement de développement;</a:t>
            </a:r>
          </a:p>
          <a:p>
            <a:pPr marL="342900" lvl="0" indent="-342900">
              <a:spcBef>
                <a:spcPts val="600"/>
              </a:spcBef>
              <a:buFont typeface="+mj-lt"/>
              <a:buAutoNum type="arabicPeriod"/>
            </a:pPr>
            <a:r>
              <a:rPr lang="fr-FR" dirty="0">
                <a:solidFill>
                  <a:srgbClr val="BFBFBF"/>
                </a:solidFill>
              </a:rPr>
              <a:t>L’essentiel du </a:t>
            </a:r>
            <a:r>
              <a:rPr lang="fr-FR" dirty="0" err="1">
                <a:solidFill>
                  <a:srgbClr val="BFBFBF"/>
                </a:solidFill>
              </a:rPr>
              <a:t>Node</a:t>
            </a:r>
            <a:r>
              <a:rPr lang="fr-FR" dirty="0">
                <a:solidFill>
                  <a:srgbClr val="BFBFBF"/>
                </a:solidFill>
              </a:rPr>
              <a:t> </a:t>
            </a:r>
            <a:r>
              <a:rPr lang="fr-FR" dirty="0" err="1">
                <a:solidFill>
                  <a:srgbClr val="BFBFBF"/>
                </a:solidFill>
              </a:rPr>
              <a:t>js</a:t>
            </a:r>
            <a:endParaRPr lang="fr-FR" dirty="0">
              <a:solidFill>
                <a:srgbClr val="BFBFBF"/>
              </a:solidFill>
            </a:endParaRPr>
          </a:p>
        </p:txBody>
      </p:sp>
    </p:spTree>
    <p:extLst>
      <p:ext uri="{BB962C8B-B14F-4D97-AF65-F5344CB8AC3E}">
        <p14:creationId xmlns:p14="http://schemas.microsoft.com/office/powerpoint/2010/main" val="413197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a:xfrm>
            <a:off x="657922" y="1476481"/>
            <a:ext cx="7542802" cy="4925764"/>
          </a:xfrm>
        </p:spPr>
        <p:txBody>
          <a:bodyPr/>
          <a:lstStyle/>
          <a:p>
            <a:pPr algn="just">
              <a:lnSpc>
                <a:spcPct val="150000"/>
              </a:lnSpc>
            </a:pPr>
            <a:r>
              <a:rPr lang="fr-FR" sz="1600" b="1" dirty="0"/>
              <a:t>Une API (interface de programmation d'application) </a:t>
            </a:r>
            <a:r>
              <a:rPr lang="fr-FR" sz="1600" dirty="0"/>
              <a:t>est un ensemble de définitions et de protocoles qui facilite la création et l'intégration de logiciels d'applications. </a:t>
            </a:r>
          </a:p>
          <a:p>
            <a:pPr algn="just">
              <a:lnSpc>
                <a:spcPct val="150000"/>
              </a:lnSpc>
            </a:pPr>
            <a:r>
              <a:rPr lang="fr-FR" sz="1600" dirty="0"/>
              <a:t>l’API est </a:t>
            </a:r>
            <a:r>
              <a:rPr lang="fr-FR" sz="1600" b="1" dirty="0"/>
              <a:t>l’intermédiaire</a:t>
            </a:r>
            <a:r>
              <a:rPr lang="fr-FR" sz="1600" dirty="0"/>
              <a:t> permettant à deux systèmes informatiques totalement indépendants d’interagir entre eux, de manière automatique, sans intervention humaine.</a:t>
            </a:r>
          </a:p>
          <a:p>
            <a:pPr algn="just">
              <a:lnSpc>
                <a:spcPct val="150000"/>
              </a:lnSpc>
            </a:pPr>
            <a:r>
              <a:rPr lang="fr-FR" sz="1600" dirty="0"/>
              <a:t>Elle est parfois considérée comme un </a:t>
            </a:r>
            <a:r>
              <a:rPr lang="fr-FR" sz="1600" b="1" dirty="0"/>
              <a:t>contrat</a:t>
            </a:r>
            <a:r>
              <a:rPr lang="fr-FR" sz="1600" dirty="0"/>
              <a:t> entre un </a:t>
            </a:r>
            <a:r>
              <a:rPr lang="fr-FR" sz="1600" b="1" dirty="0"/>
              <a:t>fournisseur</a:t>
            </a:r>
            <a:r>
              <a:rPr lang="fr-FR" sz="1600" dirty="0"/>
              <a:t> d'informations et un </a:t>
            </a:r>
            <a:r>
              <a:rPr lang="fr-FR" sz="1600" b="1" dirty="0"/>
              <a:t>utilisateur</a:t>
            </a:r>
            <a:r>
              <a:rPr lang="fr-FR" sz="1600" dirty="0"/>
              <a:t> d'informations, qui permet de définir le contenu demandé au consommateur (l'appel) et le contenu demandé au producteur (la réponse).</a:t>
            </a:r>
          </a:p>
          <a:p>
            <a:pPr algn="just">
              <a:lnSpc>
                <a:spcPct val="150000"/>
              </a:lnSpc>
            </a:pPr>
            <a:r>
              <a:rPr lang="fr-FR" sz="1600" dirty="0"/>
              <a:t>Par exemple, l'API conçue pour un service de météo peut demander à l'utilisateur de fournir un code postal et au producteur de renvoyer une réponse en deux parties : la première concernant la température maximale et la seconde la température minimale.</a:t>
            </a:r>
          </a:p>
          <a:p>
            <a:pPr algn="just"/>
            <a:endParaRPr lang="fr-FR" sz="2000" dirty="0"/>
          </a:p>
        </p:txBody>
      </p:sp>
      <p:sp>
        <p:nvSpPr>
          <p:cNvPr id="7" name="ZoneTexte 6"/>
          <p:cNvSpPr txBox="1"/>
          <p:nvPr/>
        </p:nvSpPr>
        <p:spPr>
          <a:xfrm>
            <a:off x="72016" y="373868"/>
            <a:ext cx="4572000" cy="923330"/>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pPr lvl="0"/>
            <a:r>
              <a:rPr lang="fr-FR" b="1" i="1" dirty="0">
                <a:solidFill>
                  <a:srgbClr val="FF912B"/>
                </a:solidFill>
              </a:rPr>
              <a:t>Rappel du concept des APIs REST</a:t>
            </a:r>
            <a:r>
              <a:rPr lang="fr-FR" i="1" dirty="0"/>
              <a:t> </a:t>
            </a:r>
          </a:p>
          <a:p>
            <a:endParaRPr lang="fr-FR" sz="1600" dirty="0"/>
          </a:p>
        </p:txBody>
      </p:sp>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430" r="11991" b="8512"/>
          <a:stretch/>
        </p:blipFill>
        <p:spPr bwMode="auto">
          <a:xfrm>
            <a:off x="8450113" y="2935005"/>
            <a:ext cx="3083965" cy="2008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369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a:xfrm>
            <a:off x="657922" y="1432312"/>
            <a:ext cx="10777586" cy="4925764"/>
          </a:xfrm>
        </p:spPr>
        <p:txBody>
          <a:bodyPr/>
          <a:lstStyle/>
          <a:p>
            <a:pPr algn="just"/>
            <a:r>
              <a:rPr lang="fr-MA" sz="1600" b="1" dirty="0"/>
              <a:t>Avantages des APIs </a:t>
            </a:r>
          </a:p>
          <a:p>
            <a:pPr marL="342900" indent="-342900" algn="just">
              <a:buFont typeface="Wingdings" panose="05000000000000000000" pitchFamily="2" charset="2"/>
              <a:buChar char="ü"/>
            </a:pPr>
            <a:r>
              <a:rPr lang="fr-FR" sz="1600" dirty="0"/>
              <a:t>Elle permet de pouvoir interagir avec un système sans se soucier de sa complexité et de son fonctionnement. ...</a:t>
            </a:r>
          </a:p>
          <a:p>
            <a:pPr marL="342900" indent="-342900" algn="just">
              <a:buFont typeface="Wingdings" panose="05000000000000000000" pitchFamily="2" charset="2"/>
              <a:buChar char="ü"/>
            </a:pPr>
            <a:r>
              <a:rPr lang="fr-FR" sz="1600" dirty="0"/>
              <a:t>Une API est souvent spécialisée dans un domaine et sur un use case particulier ce qui simplifie son utilisation, sa compréhension et sa sécurisation.</a:t>
            </a:r>
          </a:p>
          <a:p>
            <a:pPr marL="342900" indent="-342900" algn="just">
              <a:buFont typeface="Wingdings" panose="05000000000000000000" pitchFamily="2" charset="2"/>
              <a:buChar char="ü"/>
            </a:pPr>
            <a:r>
              <a:rPr lang="fr-FR" sz="1600" dirty="0"/>
              <a:t>Les API constituent un moyen simplifié de connecter votre propre infrastructure au travers du développement d'applications cloud-native.</a:t>
            </a:r>
          </a:p>
          <a:p>
            <a:pPr marL="342900" indent="-342900" algn="just">
              <a:buFont typeface="Wingdings" panose="05000000000000000000" pitchFamily="2" charset="2"/>
              <a:buChar char="ü"/>
            </a:pPr>
            <a:r>
              <a:rPr lang="fr-FR" sz="1600" dirty="0"/>
              <a:t>Elles vous permettent également de partager vos données avec vos clients et d'autres utilisateurs externes. </a:t>
            </a:r>
          </a:p>
          <a:p>
            <a:pPr marL="342900" indent="-342900" algn="just">
              <a:buFont typeface="Wingdings" panose="05000000000000000000" pitchFamily="2" charset="2"/>
              <a:buChar char="ü"/>
            </a:pPr>
            <a:r>
              <a:rPr lang="fr-FR" sz="1600" dirty="0"/>
              <a:t>Les API publiques offrent une valeur métier unique, car elles peuvent simplifier et développer vos relations avec vos partenaires, et éventuellement monétiser vos données (l'API Google </a:t>
            </a:r>
            <a:r>
              <a:rPr lang="fr-FR" sz="1600" dirty="0" err="1"/>
              <a:t>Maps</a:t>
            </a:r>
            <a:r>
              <a:rPr lang="fr-FR" sz="1600" dirty="0"/>
              <a:t> en est un parfait exemple)</a:t>
            </a:r>
            <a:endParaRPr lang="fr-MA" sz="1600" dirty="0"/>
          </a:p>
          <a:p>
            <a:pPr algn="just"/>
            <a:endParaRPr lang="fr-FR" sz="20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313" y="4368519"/>
            <a:ext cx="4568170" cy="229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a:extLst>
              <a:ext uri="{FF2B5EF4-FFF2-40B4-BE49-F238E27FC236}">
                <a16:creationId xmlns:a16="http://schemas.microsoft.com/office/drawing/2014/main" id="{15AD54B9-5111-A499-2319-3D5012033B89}"/>
              </a:ext>
            </a:extLst>
          </p:cNvPr>
          <p:cNvSpPr txBox="1"/>
          <p:nvPr/>
        </p:nvSpPr>
        <p:spPr>
          <a:xfrm>
            <a:off x="72016" y="373868"/>
            <a:ext cx="4572000" cy="923330"/>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pPr lvl="0"/>
            <a:r>
              <a:rPr lang="fr-FR" b="1" i="1" dirty="0">
                <a:solidFill>
                  <a:srgbClr val="FF912B"/>
                </a:solidFill>
              </a:rPr>
              <a:t>Rappel du concept des APIs REST</a:t>
            </a:r>
            <a:r>
              <a:rPr lang="fr-FR" i="1" dirty="0"/>
              <a:t> </a:t>
            </a:r>
          </a:p>
          <a:p>
            <a:endParaRPr lang="fr-FR" sz="1600" dirty="0"/>
          </a:p>
        </p:txBody>
      </p:sp>
    </p:spTree>
    <p:extLst>
      <p:ext uri="{BB962C8B-B14F-4D97-AF65-F5344CB8AC3E}">
        <p14:creationId xmlns:p14="http://schemas.microsoft.com/office/powerpoint/2010/main" val="3482609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a:xfrm>
            <a:off x="561669" y="1518446"/>
            <a:ext cx="11056024" cy="3260873"/>
          </a:xfrm>
        </p:spPr>
        <p:txBody>
          <a:bodyPr/>
          <a:lstStyle/>
          <a:p>
            <a:r>
              <a:rPr lang="fr-FR" sz="1600" b="1" dirty="0">
                <a:solidFill>
                  <a:srgbClr val="FF912B"/>
                </a:solidFill>
              </a:rPr>
              <a:t>l'API REST ?</a:t>
            </a:r>
          </a:p>
          <a:p>
            <a:pPr algn="just"/>
            <a:r>
              <a:rPr lang="fr-FR" sz="1600" dirty="0"/>
              <a:t>Roy Fielding a défini REST comme un style architectural et une méthodologie fréquemment utilisés dans le développement de services Internet, tels que les systèmes hypermédias distribués.</a:t>
            </a:r>
          </a:p>
          <a:p>
            <a:pPr algn="just"/>
            <a:r>
              <a:rPr lang="fr-FR" sz="1600" dirty="0"/>
              <a:t>La forme complète de l'API REST est l'interface de programmation d'applications de transfert d'état représentationnelle, plus communément appelée service Web API REST. </a:t>
            </a:r>
          </a:p>
          <a:p>
            <a:pPr algn="just"/>
            <a:r>
              <a:rPr lang="fr-FR" sz="1600" dirty="0"/>
              <a:t>Par exemple, lorsqu'un développeur demande à l'API Twitter de récupérer l'objet d'un utilisateur (une ressource), l'API renvoie l'état de cet utilisateur, son nom, ses abonnés et les publications partagées sur Twitter. Cela est possible grâce aux projets d'intégration d'API.</a:t>
            </a:r>
          </a:p>
          <a:p>
            <a:pPr algn="just"/>
            <a:r>
              <a:rPr lang="fr-FR" sz="1600" dirty="0"/>
              <a:t>Cette représentation d'état peut être au format JSON, XML ou HTML.</a:t>
            </a:r>
          </a:p>
          <a:p>
            <a:pPr algn="just"/>
            <a:endParaRPr lang="fr-FR" sz="2000" dirty="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630" y="4229239"/>
            <a:ext cx="5340259" cy="2248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a:extLst>
              <a:ext uri="{FF2B5EF4-FFF2-40B4-BE49-F238E27FC236}">
                <a16:creationId xmlns:a16="http://schemas.microsoft.com/office/drawing/2014/main" id="{9B4B8E13-51FF-35D1-7F06-C06F50C9A0F8}"/>
              </a:ext>
            </a:extLst>
          </p:cNvPr>
          <p:cNvSpPr txBox="1"/>
          <p:nvPr/>
        </p:nvSpPr>
        <p:spPr>
          <a:xfrm>
            <a:off x="177894" y="380694"/>
            <a:ext cx="4572000" cy="923330"/>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pPr lvl="0"/>
            <a:r>
              <a:rPr lang="fr-FR" b="1" i="1" dirty="0">
                <a:solidFill>
                  <a:srgbClr val="FF912B"/>
                </a:solidFill>
              </a:rPr>
              <a:t>Rappel du concept des APIs REST</a:t>
            </a:r>
            <a:r>
              <a:rPr lang="fr-FR" i="1" dirty="0"/>
              <a:t> </a:t>
            </a:r>
          </a:p>
          <a:p>
            <a:endParaRPr lang="fr-FR" sz="1600" dirty="0"/>
          </a:p>
        </p:txBody>
      </p:sp>
    </p:spTree>
    <p:extLst>
      <p:ext uri="{BB962C8B-B14F-4D97-AF65-F5344CB8AC3E}">
        <p14:creationId xmlns:p14="http://schemas.microsoft.com/office/powerpoint/2010/main" val="10524951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a:xfrm>
            <a:off x="690681" y="1628877"/>
            <a:ext cx="11013639" cy="3260873"/>
          </a:xfrm>
        </p:spPr>
        <p:txBody>
          <a:bodyPr/>
          <a:lstStyle/>
          <a:p>
            <a:r>
              <a:rPr lang="fr-FR" sz="1800" b="1" dirty="0">
                <a:solidFill>
                  <a:srgbClr val="FF912B"/>
                </a:solidFill>
              </a:rPr>
              <a:t>Comment fonctionne une API REST?</a:t>
            </a:r>
          </a:p>
          <a:p>
            <a:r>
              <a:rPr lang="fr-FR" sz="1600" dirty="0"/>
              <a:t>REST détermine la structure d'un API. Les développeurs s'obligent à un ensemble de règles spécifiques lors de la conception d'une API. Par exemple, une loi stipule qu'un lien vers une URL doit renvoyer certaines informations.</a:t>
            </a:r>
          </a:p>
          <a:p>
            <a:r>
              <a:rPr lang="fr-FR" sz="1600" dirty="0"/>
              <a:t>Chaque URL est connue sous le nom de demande (</a:t>
            </a:r>
            <a:r>
              <a:rPr lang="fr-FR" sz="1600" dirty="0" err="1"/>
              <a:t>request</a:t>
            </a:r>
            <a:r>
              <a:rPr lang="fr-FR" sz="1600" dirty="0"/>
              <a:t>), tandis que les données renvoyées sont appelées réponse (</a:t>
            </a:r>
            <a:r>
              <a:rPr lang="fr-FR" sz="1600" dirty="0" err="1"/>
              <a:t>response</a:t>
            </a:r>
            <a:r>
              <a:rPr lang="fr-FR" sz="1600" dirty="0"/>
              <a:t>).</a:t>
            </a:r>
          </a:p>
          <a:p>
            <a:r>
              <a:rPr lang="fr-FR" sz="1600" dirty="0"/>
              <a:t>L'API REST décompose une transaction pour générer une séquence de petits composants. Chaque composant aborde un aspect fondamental spécifique d'une transaction. Cette modularité en fait une approche de développement flexible.</a:t>
            </a:r>
          </a:p>
          <a:p>
            <a:r>
              <a:rPr lang="fr-FR" sz="1600" dirty="0"/>
              <a:t>Une API REST exploite les méthodes HTTP décrites par le Protocole RFC 2616</a:t>
            </a:r>
          </a:p>
          <a:p>
            <a:pPr algn="just"/>
            <a:endParaRPr lang="fr-FR" sz="2000" dirty="0"/>
          </a:p>
        </p:txBody>
      </p:sp>
      <p:sp>
        <p:nvSpPr>
          <p:cNvPr id="2" name="ZoneTexte 1">
            <a:extLst>
              <a:ext uri="{FF2B5EF4-FFF2-40B4-BE49-F238E27FC236}">
                <a16:creationId xmlns:a16="http://schemas.microsoft.com/office/drawing/2014/main" id="{B52744E5-E3CB-71F0-C929-416CC55A0FCD}"/>
              </a:ext>
            </a:extLst>
          </p:cNvPr>
          <p:cNvSpPr txBox="1"/>
          <p:nvPr/>
        </p:nvSpPr>
        <p:spPr>
          <a:xfrm>
            <a:off x="177894" y="380694"/>
            <a:ext cx="4572000" cy="923330"/>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pPr lvl="0"/>
            <a:r>
              <a:rPr lang="fr-FR" b="1" i="1" dirty="0">
                <a:solidFill>
                  <a:srgbClr val="FF912B"/>
                </a:solidFill>
              </a:rPr>
              <a:t>Rappel du concept des APIs REST</a:t>
            </a:r>
            <a:r>
              <a:rPr lang="fr-FR" i="1" dirty="0"/>
              <a:t> </a:t>
            </a:r>
          </a:p>
          <a:p>
            <a:endParaRPr lang="fr-FR" sz="1600" dirty="0"/>
          </a:p>
        </p:txBody>
      </p:sp>
      <p:pic>
        <p:nvPicPr>
          <p:cNvPr id="1026" name="Picture 2" descr="Définition de l'API REST">
            <a:extLst>
              <a:ext uri="{FF2B5EF4-FFF2-40B4-BE49-F238E27FC236}">
                <a16:creationId xmlns:a16="http://schemas.microsoft.com/office/drawing/2014/main" id="{0C710532-B96B-C078-C14E-E120ACEAFE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980" b="30624"/>
          <a:stretch/>
        </p:blipFill>
        <p:spPr bwMode="auto">
          <a:xfrm>
            <a:off x="2405764" y="4115517"/>
            <a:ext cx="7229124" cy="2040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515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1">
            <a:extLst>
              <a:ext uri="{FF2B5EF4-FFF2-40B4-BE49-F238E27FC236}">
                <a16:creationId xmlns:a16="http://schemas.microsoft.com/office/drawing/2014/main" id="{5CEF36E0-D8E2-FA66-4739-7620FCF45121}"/>
              </a:ext>
            </a:extLst>
          </p:cNvPr>
          <p:cNvSpPr txBox="1">
            <a:spLocks/>
          </p:cNvSpPr>
          <p:nvPr/>
        </p:nvSpPr>
        <p:spPr>
          <a:xfrm>
            <a:off x="6300000" y="539999"/>
            <a:ext cx="5580000" cy="54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fr-FR" b="1" dirty="0">
                <a:solidFill>
                  <a:srgbClr val="007842"/>
                </a:solidFill>
              </a:rPr>
              <a:t>CHAPITRE 1</a:t>
            </a:r>
          </a:p>
        </p:txBody>
      </p:sp>
      <p:sp>
        <p:nvSpPr>
          <p:cNvPr id="9" name="Rectangle 8"/>
          <p:cNvSpPr/>
          <p:nvPr/>
        </p:nvSpPr>
        <p:spPr>
          <a:xfrm>
            <a:off x="6422519" y="1217231"/>
            <a:ext cx="3863878" cy="461665"/>
          </a:xfrm>
          <a:prstGeom prst="rect">
            <a:avLst/>
          </a:prstGeom>
        </p:spPr>
        <p:txBody>
          <a:bodyPr wrap="none">
            <a:spAutoFit/>
          </a:bodyPr>
          <a:lstStyle/>
          <a:p>
            <a:pPr algn="ctr"/>
            <a:r>
              <a:rPr lang="fr-FR" sz="2400" b="1" dirty="0">
                <a:solidFill>
                  <a:srgbClr val="007842"/>
                </a:solidFill>
              </a:rPr>
              <a:t>Introduire Express et </a:t>
            </a:r>
            <a:r>
              <a:rPr lang="fr-FR" sz="2400" b="1" dirty="0" err="1">
                <a:solidFill>
                  <a:srgbClr val="007842"/>
                </a:solidFill>
              </a:rPr>
              <a:t>Node</a:t>
            </a:r>
            <a:r>
              <a:rPr lang="fr-FR" sz="2400" b="1" dirty="0">
                <a:solidFill>
                  <a:srgbClr val="007842"/>
                </a:solidFill>
              </a:rPr>
              <a:t> </a:t>
            </a:r>
            <a:r>
              <a:rPr lang="fr-FR" sz="2400" b="1" dirty="0" err="1">
                <a:solidFill>
                  <a:srgbClr val="007842"/>
                </a:solidFill>
              </a:rPr>
              <a:t>js</a:t>
            </a:r>
            <a:endParaRPr lang="fr-FR" sz="2400" b="1" dirty="0">
              <a:solidFill>
                <a:srgbClr val="007842"/>
              </a:solidFill>
            </a:endParaRPr>
          </a:p>
        </p:txBody>
      </p:sp>
      <p:sp>
        <p:nvSpPr>
          <p:cNvPr id="10" name="Rectangle 9"/>
          <p:cNvSpPr/>
          <p:nvPr/>
        </p:nvSpPr>
        <p:spPr>
          <a:xfrm>
            <a:off x="6300000" y="2249661"/>
            <a:ext cx="6096000" cy="1785104"/>
          </a:xfrm>
          <a:prstGeom prst="rect">
            <a:avLst/>
          </a:prstGeom>
        </p:spPr>
        <p:txBody>
          <a:bodyPr>
            <a:spAutoFit/>
          </a:bodyPr>
          <a:lstStyle/>
          <a:p>
            <a:pPr marL="342900" indent="-342900">
              <a:spcBef>
                <a:spcPts val="600"/>
              </a:spcBef>
              <a:buFont typeface="+mj-lt"/>
              <a:buAutoNum type="arabicPeriod"/>
            </a:pPr>
            <a:r>
              <a:rPr lang="fr-FR" dirty="0">
                <a:solidFill>
                  <a:srgbClr val="BFBFBF"/>
                </a:solidFill>
              </a:rPr>
              <a:t>Rappel du concept des APIs REST ;</a:t>
            </a:r>
          </a:p>
          <a:p>
            <a:pPr marL="342900" indent="-342900">
              <a:spcBef>
                <a:spcPts val="600"/>
              </a:spcBef>
              <a:buFont typeface="+mj-lt"/>
              <a:buAutoNum type="arabicPeriod"/>
            </a:pPr>
            <a:r>
              <a:rPr lang="fr-FR" b="1" dirty="0">
                <a:solidFill>
                  <a:srgbClr val="FF7800"/>
                </a:solidFill>
              </a:rPr>
              <a:t>Rappel des méthodes du protocole http ;</a:t>
            </a:r>
          </a:p>
          <a:p>
            <a:pPr marL="342900" lvl="0" indent="-342900">
              <a:spcBef>
                <a:spcPts val="600"/>
              </a:spcBef>
              <a:buFont typeface="+mj-lt"/>
              <a:buAutoNum type="arabicPeriod"/>
            </a:pPr>
            <a:r>
              <a:rPr lang="fr-FR" dirty="0">
                <a:solidFill>
                  <a:srgbClr val="BFBFBF"/>
                </a:solidFill>
              </a:rPr>
              <a:t>Définition de l’</a:t>
            </a:r>
            <a:r>
              <a:rPr lang="fr-FR" dirty="0" err="1">
                <a:solidFill>
                  <a:srgbClr val="BFBFBF"/>
                </a:solidFill>
              </a:rPr>
              <a:t>ecosystème</a:t>
            </a:r>
            <a:r>
              <a:rPr lang="fr-FR" dirty="0">
                <a:solidFill>
                  <a:srgbClr val="BFBFBF"/>
                </a:solidFill>
              </a:rPr>
              <a:t> </a:t>
            </a:r>
            <a:r>
              <a:rPr lang="fr-FR" dirty="0" err="1">
                <a:solidFill>
                  <a:srgbClr val="BFBFBF"/>
                </a:solidFill>
              </a:rPr>
              <a:t>Node</a:t>
            </a:r>
            <a:r>
              <a:rPr lang="fr-FR" dirty="0">
                <a:solidFill>
                  <a:srgbClr val="BFBFBF"/>
                </a:solidFill>
              </a:rPr>
              <a:t> JS ;</a:t>
            </a:r>
          </a:p>
          <a:p>
            <a:pPr marL="342900" lvl="0" indent="-342900">
              <a:spcBef>
                <a:spcPts val="600"/>
              </a:spcBef>
              <a:buFont typeface="+mj-lt"/>
              <a:buAutoNum type="arabicPeriod"/>
            </a:pPr>
            <a:r>
              <a:rPr lang="fr-FR" dirty="0">
                <a:solidFill>
                  <a:srgbClr val="BFBFBF"/>
                </a:solidFill>
              </a:rPr>
              <a:t>Configuration de l’environnement de développement;</a:t>
            </a:r>
          </a:p>
          <a:p>
            <a:pPr marL="342900" lvl="0" indent="-342900">
              <a:spcBef>
                <a:spcPts val="600"/>
              </a:spcBef>
              <a:buFont typeface="+mj-lt"/>
              <a:buAutoNum type="arabicPeriod"/>
            </a:pPr>
            <a:r>
              <a:rPr lang="fr-FR" dirty="0">
                <a:solidFill>
                  <a:srgbClr val="BFBFBF"/>
                </a:solidFill>
              </a:rPr>
              <a:t>L’essentiel du </a:t>
            </a:r>
            <a:r>
              <a:rPr lang="fr-FR" dirty="0" err="1">
                <a:solidFill>
                  <a:srgbClr val="BFBFBF"/>
                </a:solidFill>
              </a:rPr>
              <a:t>Node</a:t>
            </a:r>
            <a:r>
              <a:rPr lang="fr-FR" dirty="0">
                <a:solidFill>
                  <a:srgbClr val="BFBFBF"/>
                </a:solidFill>
              </a:rPr>
              <a:t> </a:t>
            </a:r>
            <a:r>
              <a:rPr lang="fr-FR" dirty="0" err="1">
                <a:solidFill>
                  <a:srgbClr val="BFBFBF"/>
                </a:solidFill>
              </a:rPr>
              <a:t>js</a:t>
            </a:r>
            <a:endParaRPr lang="fr-FR" dirty="0">
              <a:solidFill>
                <a:srgbClr val="BFBFBF"/>
              </a:solidFill>
            </a:endParaRPr>
          </a:p>
        </p:txBody>
      </p:sp>
    </p:spTree>
    <p:extLst>
      <p:ext uri="{BB962C8B-B14F-4D97-AF65-F5344CB8AC3E}">
        <p14:creationId xmlns:p14="http://schemas.microsoft.com/office/powerpoint/2010/main" val="30205230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pPr algn="just"/>
            <a:r>
              <a:rPr lang="fr-FR" sz="1600" b="1" dirty="0"/>
              <a:t>HTTP (</a:t>
            </a:r>
            <a:r>
              <a:rPr lang="fr-FR" sz="1600" b="1" dirty="0" err="1"/>
              <a:t>Hypertext</a:t>
            </a:r>
            <a:r>
              <a:rPr lang="fr-FR" sz="1600" b="1" dirty="0"/>
              <a:t> Transfer Protocol) </a:t>
            </a:r>
            <a:r>
              <a:rPr lang="fr-FR" sz="1600" dirty="0"/>
              <a:t>est créé pour fournir la communication entre les clients et le serveur. </a:t>
            </a:r>
          </a:p>
          <a:p>
            <a:pPr algn="just"/>
            <a:r>
              <a:rPr lang="fr-FR" sz="1600" dirty="0"/>
              <a:t>Il fonctionne en tant qu’une requête et une réponse.</a:t>
            </a:r>
          </a:p>
          <a:p>
            <a:pPr algn="just"/>
            <a:r>
              <a:rPr lang="fr-FR" sz="1600" dirty="0"/>
              <a:t>Il existe deux méthodes HTTP principalement utilisées: GET et POST:</a:t>
            </a:r>
          </a:p>
          <a:p>
            <a:pPr algn="just"/>
            <a:r>
              <a:rPr lang="fr-FR" sz="1600" b="1" dirty="0"/>
              <a:t>La méthode GET</a:t>
            </a:r>
          </a:p>
          <a:p>
            <a:pPr algn="just"/>
            <a:r>
              <a:rPr lang="fr-FR" sz="1600" dirty="0"/>
              <a:t>La méthode GET de HTTP demande des données d’une source spécifiée. Les demandes GET peuvent être mises en cache et rester dans l'historique du navigateur. Il peut également être marqué.</a:t>
            </a:r>
          </a:p>
          <a:p>
            <a:pPr algn="just"/>
            <a:r>
              <a:rPr lang="fr-FR" sz="1600" dirty="0"/>
              <a:t>Il ne doit jamais être utilisé lorsque vous travaillez sur des données sensibles. Les requêtes GET ont des restrictions de longueur et ne doivent être utilisées que pour obtenir des données.</a:t>
            </a:r>
          </a:p>
          <a:p>
            <a:pPr algn="just"/>
            <a:r>
              <a:rPr lang="fr-FR" sz="1600" b="1" dirty="0"/>
              <a:t>La méthode POST</a:t>
            </a:r>
          </a:p>
          <a:p>
            <a:pPr algn="just"/>
            <a:r>
              <a:rPr lang="fr-FR" sz="1600" dirty="0"/>
              <a:t>La méthode POST envoie les données à traiter à une source spécifiée. Contrairement à la méthode GET, les requêtes POST ne sont jamais paramétrées, elles ne restent pas dans l'historique du navigateur et nous ne pouvons pas les mettre en signet. De plus, les requêtes POST n'ont aucune restriction de longueur de données.</a:t>
            </a:r>
          </a:p>
          <a:p>
            <a:endParaRPr lang="fr-FR" sz="2000" dirty="0"/>
          </a:p>
          <a:p>
            <a:endParaRPr lang="fr-FR"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5154" y="1658499"/>
            <a:ext cx="1416720" cy="1139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Hypertext Transfer Protocol — Wikipé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ZoneTexte 4">
            <a:extLst>
              <a:ext uri="{FF2B5EF4-FFF2-40B4-BE49-F238E27FC236}">
                <a16:creationId xmlns:a16="http://schemas.microsoft.com/office/drawing/2014/main" id="{B4087E95-6198-E0A8-DDF5-AE2CAFD00262}"/>
              </a:ext>
            </a:extLst>
          </p:cNvPr>
          <p:cNvSpPr txBox="1"/>
          <p:nvPr/>
        </p:nvSpPr>
        <p:spPr>
          <a:xfrm>
            <a:off x="177894" y="380694"/>
            <a:ext cx="4572000" cy="923330"/>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pPr lvl="0"/>
            <a:r>
              <a:rPr lang="fr-FR" b="1" i="1" dirty="0">
                <a:solidFill>
                  <a:srgbClr val="FF912B"/>
                </a:solidFill>
              </a:rPr>
              <a:t>Rappel des méthodes du protocole HTTP</a:t>
            </a:r>
          </a:p>
          <a:p>
            <a:endParaRPr lang="fr-FR" sz="1600" dirty="0"/>
          </a:p>
        </p:txBody>
      </p:sp>
    </p:spTree>
    <p:extLst>
      <p:ext uri="{BB962C8B-B14F-4D97-AF65-F5344CB8AC3E}">
        <p14:creationId xmlns:p14="http://schemas.microsoft.com/office/powerpoint/2010/main" val="2536991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2" y="1482291"/>
            <a:ext cx="10783952" cy="4677482"/>
          </a:xfrm>
        </p:spPr>
        <p:txBody>
          <a:bodyPr/>
          <a:lstStyle/>
          <a:p>
            <a:r>
              <a:rPr lang="fr-FR" sz="1600" b="1" dirty="0">
                <a:solidFill>
                  <a:srgbClr val="FF912B"/>
                </a:solidFill>
              </a:rPr>
              <a:t>Comparaison des méthodes GET et POST</a:t>
            </a:r>
          </a:p>
          <a:p>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1400773895"/>
              </p:ext>
            </p:extLst>
          </p:nvPr>
        </p:nvGraphicFramePr>
        <p:xfrm>
          <a:off x="657923" y="1900155"/>
          <a:ext cx="10709513" cy="4259620"/>
        </p:xfrm>
        <a:graphic>
          <a:graphicData uri="http://schemas.openxmlformats.org/drawingml/2006/table">
            <a:tbl>
              <a:tblPr>
                <a:tableStyleId>{22838BEF-8BB2-4498-84A7-C5851F593DF1}</a:tableStyleId>
              </a:tblPr>
              <a:tblGrid>
                <a:gridCol w="2431786">
                  <a:extLst>
                    <a:ext uri="{9D8B030D-6E8A-4147-A177-3AD203B41FA5}">
                      <a16:colId xmlns:a16="http://schemas.microsoft.com/office/drawing/2014/main" val="20000"/>
                    </a:ext>
                  </a:extLst>
                </a:gridCol>
                <a:gridCol w="3811605">
                  <a:extLst>
                    <a:ext uri="{9D8B030D-6E8A-4147-A177-3AD203B41FA5}">
                      <a16:colId xmlns:a16="http://schemas.microsoft.com/office/drawing/2014/main" val="20001"/>
                    </a:ext>
                  </a:extLst>
                </a:gridCol>
                <a:gridCol w="4466122">
                  <a:extLst>
                    <a:ext uri="{9D8B030D-6E8A-4147-A177-3AD203B41FA5}">
                      <a16:colId xmlns:a16="http://schemas.microsoft.com/office/drawing/2014/main" val="20002"/>
                    </a:ext>
                  </a:extLst>
                </a:gridCol>
              </a:tblGrid>
              <a:tr h="348899">
                <a:tc>
                  <a:txBody>
                    <a:bodyPr/>
                    <a:lstStyle/>
                    <a:p>
                      <a:pPr algn="ctr" fontAlgn="b"/>
                      <a:endParaRPr lang="fr-FR" sz="1800" b="1" dirty="0">
                        <a:effectLst/>
                      </a:endParaRPr>
                    </a:p>
                  </a:txBody>
                  <a:tcPr marL="11575" marR="11575" marT="23151" marB="23151"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fr-FR" sz="1800" b="1" kern="1200" dirty="0">
                          <a:effectLst/>
                        </a:rPr>
                        <a:t>GET</a:t>
                      </a:r>
                      <a:endParaRPr lang="fr-FR" sz="1800" b="1" kern="1200" dirty="0">
                        <a:solidFill>
                          <a:schemeClr val="tx1"/>
                        </a:solidFill>
                        <a:effectLst/>
                        <a:latin typeface="+mn-lt"/>
                        <a:ea typeface="+mn-ea"/>
                        <a:cs typeface="+mn-cs"/>
                      </a:endParaRPr>
                    </a:p>
                  </a:txBody>
                  <a:tcPr marL="11575" marR="11575" marT="23151" marB="23151"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fr-FR" sz="1800" b="1" kern="1200" dirty="0">
                          <a:effectLst/>
                        </a:rPr>
                        <a:t>POST</a:t>
                      </a:r>
                      <a:endParaRPr lang="fr-FR" sz="1800" b="1" kern="1200" dirty="0">
                        <a:solidFill>
                          <a:schemeClr val="tx1"/>
                        </a:solidFill>
                        <a:effectLst/>
                        <a:latin typeface="+mn-lt"/>
                        <a:ea typeface="+mn-ea"/>
                        <a:cs typeface="+mn-cs"/>
                      </a:endParaRPr>
                    </a:p>
                  </a:txBody>
                  <a:tcPr marL="34726" marR="34726" marT="17363" marB="17363"/>
                </a:tc>
                <a:extLst>
                  <a:ext uri="{0D108BD9-81ED-4DB2-BD59-A6C34878D82A}">
                    <a16:rowId xmlns:a16="http://schemas.microsoft.com/office/drawing/2014/main" val="10000"/>
                  </a:ext>
                </a:extLst>
              </a:tr>
              <a:tr h="348899">
                <a:tc>
                  <a:txBody>
                    <a:bodyPr/>
                    <a:lstStyle/>
                    <a:p>
                      <a:pPr fontAlgn="base"/>
                      <a:r>
                        <a:rPr lang="fr-FR" sz="1800" b="1" dirty="0">
                          <a:effectLst/>
                        </a:rPr>
                        <a:t>Peut être marqué</a:t>
                      </a:r>
                    </a:p>
                  </a:txBody>
                  <a:tcPr marL="11575" marR="11575" marT="23151" marB="23151" anchor="ctr"/>
                </a:tc>
                <a:tc>
                  <a:txBody>
                    <a:bodyPr/>
                    <a:lstStyle/>
                    <a:p>
                      <a:pPr fontAlgn="base"/>
                      <a:r>
                        <a:rPr lang="fr-FR" sz="1800" dirty="0">
                          <a:effectLst/>
                        </a:rPr>
                        <a:t>Oui</a:t>
                      </a:r>
                    </a:p>
                  </a:txBody>
                  <a:tcPr marL="11575" marR="11575" marT="23151" marB="23151" anchor="ctr"/>
                </a:tc>
                <a:tc>
                  <a:txBody>
                    <a:bodyPr/>
                    <a:lstStyle/>
                    <a:p>
                      <a:pPr fontAlgn="base"/>
                      <a:r>
                        <a:rPr lang="fr-FR" sz="1800" dirty="0">
                          <a:effectLst/>
                        </a:rPr>
                        <a:t>Non</a:t>
                      </a:r>
                    </a:p>
                  </a:txBody>
                  <a:tcPr marL="11575" marR="11575" marT="23151" marB="23151" anchor="ctr"/>
                </a:tc>
                <a:extLst>
                  <a:ext uri="{0D108BD9-81ED-4DB2-BD59-A6C34878D82A}">
                    <a16:rowId xmlns:a16="http://schemas.microsoft.com/office/drawing/2014/main" val="10001"/>
                  </a:ext>
                </a:extLst>
              </a:tr>
              <a:tr h="348899">
                <a:tc>
                  <a:txBody>
                    <a:bodyPr/>
                    <a:lstStyle/>
                    <a:p>
                      <a:pPr fontAlgn="base"/>
                      <a:r>
                        <a:rPr lang="fr-FR" sz="1800" b="1" dirty="0">
                          <a:effectLst/>
                        </a:rPr>
                        <a:t>Peut être mise en cache</a:t>
                      </a:r>
                    </a:p>
                  </a:txBody>
                  <a:tcPr marL="11575" marR="11575" marT="23151" marB="23151" anchor="ctr"/>
                </a:tc>
                <a:tc>
                  <a:txBody>
                    <a:bodyPr/>
                    <a:lstStyle/>
                    <a:p>
                      <a:pPr fontAlgn="base"/>
                      <a:r>
                        <a:rPr lang="fr-FR" sz="1800" dirty="0">
                          <a:effectLst/>
                        </a:rPr>
                        <a:t>Oui</a:t>
                      </a:r>
                    </a:p>
                  </a:txBody>
                  <a:tcPr marL="11575" marR="11575" marT="23151" marB="23151" anchor="ctr"/>
                </a:tc>
                <a:tc>
                  <a:txBody>
                    <a:bodyPr/>
                    <a:lstStyle/>
                    <a:p>
                      <a:pPr fontAlgn="base"/>
                      <a:r>
                        <a:rPr lang="fr-FR" sz="1800">
                          <a:effectLst/>
                        </a:rPr>
                        <a:t>Non</a:t>
                      </a:r>
                    </a:p>
                  </a:txBody>
                  <a:tcPr marL="11575" marR="11575" marT="23151" marB="23151" anchor="ctr"/>
                </a:tc>
                <a:extLst>
                  <a:ext uri="{0D108BD9-81ED-4DB2-BD59-A6C34878D82A}">
                    <a16:rowId xmlns:a16="http://schemas.microsoft.com/office/drawing/2014/main" val="10002"/>
                  </a:ext>
                </a:extLst>
              </a:tr>
              <a:tr h="651787">
                <a:tc>
                  <a:txBody>
                    <a:bodyPr/>
                    <a:lstStyle/>
                    <a:p>
                      <a:pPr fontAlgn="base"/>
                      <a:r>
                        <a:rPr lang="fr-FR" sz="1800" b="1" dirty="0">
                          <a:effectLst/>
                        </a:rPr>
                        <a:t>Historique</a:t>
                      </a:r>
                    </a:p>
                  </a:txBody>
                  <a:tcPr marL="11575" marR="11575" marT="23151" marB="23151" anchor="ctr"/>
                </a:tc>
                <a:tc>
                  <a:txBody>
                    <a:bodyPr/>
                    <a:lstStyle/>
                    <a:p>
                      <a:pPr fontAlgn="base"/>
                      <a:r>
                        <a:rPr lang="fr-FR" sz="1800" dirty="0">
                          <a:effectLst/>
                        </a:rPr>
                        <a:t>Reste dans l’historique de navigateur.</a:t>
                      </a:r>
                    </a:p>
                  </a:txBody>
                  <a:tcPr marL="11575" marR="11575" marT="23151" marB="23151" anchor="ctr"/>
                </a:tc>
                <a:tc>
                  <a:txBody>
                    <a:bodyPr/>
                    <a:lstStyle/>
                    <a:p>
                      <a:pPr fontAlgn="base"/>
                      <a:r>
                        <a:rPr lang="fr-FR" sz="1800">
                          <a:effectLst/>
                        </a:rPr>
                        <a:t>Ne reste pas dans l’historique de navigateur.</a:t>
                      </a:r>
                    </a:p>
                  </a:txBody>
                  <a:tcPr marL="11575" marR="11575" marT="23151" marB="23151" anchor="ctr"/>
                </a:tc>
                <a:extLst>
                  <a:ext uri="{0D108BD9-81ED-4DB2-BD59-A6C34878D82A}">
                    <a16:rowId xmlns:a16="http://schemas.microsoft.com/office/drawing/2014/main" val="10003"/>
                  </a:ext>
                </a:extLst>
              </a:tr>
              <a:tr h="651787">
                <a:tc>
                  <a:txBody>
                    <a:bodyPr/>
                    <a:lstStyle/>
                    <a:p>
                      <a:pPr fontAlgn="base"/>
                      <a:r>
                        <a:rPr lang="fr-FR" sz="1800" b="1" dirty="0">
                          <a:effectLst/>
                        </a:rPr>
                        <a:t>Restrictions de type de données</a:t>
                      </a:r>
                    </a:p>
                  </a:txBody>
                  <a:tcPr marL="11575" marR="11575" marT="23151" marB="23151" anchor="ctr"/>
                </a:tc>
                <a:tc>
                  <a:txBody>
                    <a:bodyPr/>
                    <a:lstStyle/>
                    <a:p>
                      <a:pPr fontAlgn="base"/>
                      <a:r>
                        <a:rPr lang="fr-FR" sz="1800" dirty="0">
                          <a:effectLst/>
                        </a:rPr>
                        <a:t>Seulement les caractères ASCII sont autorisés.</a:t>
                      </a:r>
                    </a:p>
                  </a:txBody>
                  <a:tcPr marL="11575" marR="11575" marT="23151" marB="23151" anchor="ctr"/>
                </a:tc>
                <a:tc>
                  <a:txBody>
                    <a:bodyPr/>
                    <a:lstStyle/>
                    <a:p>
                      <a:pPr fontAlgn="base"/>
                      <a:r>
                        <a:rPr lang="fr-FR" sz="1800" dirty="0">
                          <a:effectLst/>
                        </a:rPr>
                        <a:t>N’a aucune restriction. Les données binaires sont également autorisées.</a:t>
                      </a:r>
                    </a:p>
                  </a:txBody>
                  <a:tcPr marL="11575" marR="11575" marT="23151" marB="23151" anchor="ctr"/>
                </a:tc>
                <a:extLst>
                  <a:ext uri="{0D108BD9-81ED-4DB2-BD59-A6C34878D82A}">
                    <a16:rowId xmlns:a16="http://schemas.microsoft.com/office/drawing/2014/main" val="10004"/>
                  </a:ext>
                </a:extLst>
              </a:tr>
              <a:tr h="1257562">
                <a:tc>
                  <a:txBody>
                    <a:bodyPr/>
                    <a:lstStyle/>
                    <a:p>
                      <a:pPr fontAlgn="base"/>
                      <a:r>
                        <a:rPr lang="fr-FR" sz="1800" b="1" dirty="0">
                          <a:effectLst/>
                        </a:rPr>
                        <a:t>Sécurité</a:t>
                      </a:r>
                    </a:p>
                  </a:txBody>
                  <a:tcPr marL="11575" marR="11575" marT="23151" marB="23151" anchor="ctr"/>
                </a:tc>
                <a:tc>
                  <a:txBody>
                    <a:bodyPr/>
                    <a:lstStyle/>
                    <a:p>
                      <a:pPr fontAlgn="base"/>
                      <a:r>
                        <a:rPr lang="fr-FR" sz="1800" dirty="0">
                          <a:effectLst/>
                        </a:rPr>
                        <a:t>Il est moins sécurisé que le POST car les données envoyées font partie de l'URL.</a:t>
                      </a:r>
                    </a:p>
                  </a:txBody>
                  <a:tcPr marL="11575" marR="11575" marT="23151" marB="23151" anchor="ctr"/>
                </a:tc>
                <a:tc>
                  <a:txBody>
                    <a:bodyPr/>
                    <a:lstStyle/>
                    <a:p>
                      <a:pPr fontAlgn="base"/>
                      <a:r>
                        <a:rPr lang="fr-FR" sz="1800" dirty="0">
                          <a:effectLst/>
                        </a:rPr>
                        <a:t>Le POST est un peu plus sûr que GET car il ne reste pas dans l’historique du navigateur ni dans les journaux du serveur Web.</a:t>
                      </a:r>
                    </a:p>
                  </a:txBody>
                  <a:tcPr marL="11575" marR="11575" marT="23151" marB="23151" anchor="ctr"/>
                </a:tc>
                <a:extLst>
                  <a:ext uri="{0D108BD9-81ED-4DB2-BD59-A6C34878D82A}">
                    <a16:rowId xmlns:a16="http://schemas.microsoft.com/office/drawing/2014/main" val="10005"/>
                  </a:ext>
                </a:extLst>
              </a:tr>
              <a:tr h="651787">
                <a:tc>
                  <a:txBody>
                    <a:bodyPr/>
                    <a:lstStyle/>
                    <a:p>
                      <a:pPr fontAlgn="base"/>
                      <a:r>
                        <a:rPr lang="fr-FR" sz="1800" b="1" dirty="0">
                          <a:effectLst/>
                        </a:rPr>
                        <a:t>Visibilité</a:t>
                      </a:r>
                    </a:p>
                  </a:txBody>
                  <a:tcPr marL="11575" marR="11575" marT="23151" marB="23151" anchor="ctr"/>
                </a:tc>
                <a:tc>
                  <a:txBody>
                    <a:bodyPr/>
                    <a:lstStyle/>
                    <a:p>
                      <a:pPr fontAlgn="base"/>
                      <a:r>
                        <a:rPr lang="fr-FR" sz="1800" dirty="0">
                          <a:effectLst/>
                        </a:rPr>
                        <a:t>Les données sont visibles à tous dans l’URL.</a:t>
                      </a:r>
                    </a:p>
                  </a:txBody>
                  <a:tcPr marL="11575" marR="11575" marT="23151" marB="23151" anchor="ctr"/>
                </a:tc>
                <a:tc>
                  <a:txBody>
                    <a:bodyPr/>
                    <a:lstStyle/>
                    <a:p>
                      <a:pPr fontAlgn="base"/>
                      <a:r>
                        <a:rPr lang="fr-FR" sz="1800" dirty="0">
                          <a:effectLst/>
                        </a:rPr>
                        <a:t>N’affiche pas les données dans l’URL.</a:t>
                      </a:r>
                    </a:p>
                  </a:txBody>
                  <a:tcPr marL="11575" marR="11575" marT="23151" marB="23151" anchor="ctr"/>
                </a:tc>
                <a:extLst>
                  <a:ext uri="{0D108BD9-81ED-4DB2-BD59-A6C34878D82A}">
                    <a16:rowId xmlns:a16="http://schemas.microsoft.com/office/drawing/2014/main" val="10006"/>
                  </a:ext>
                </a:extLst>
              </a:tr>
            </a:tbl>
          </a:graphicData>
        </a:graphic>
      </p:graphicFrame>
      <p:sp>
        <p:nvSpPr>
          <p:cNvPr id="5" name="ZoneTexte 4">
            <a:extLst>
              <a:ext uri="{FF2B5EF4-FFF2-40B4-BE49-F238E27FC236}">
                <a16:creationId xmlns:a16="http://schemas.microsoft.com/office/drawing/2014/main" id="{5B1AA57F-78FC-BC61-AAAA-E36589197519}"/>
              </a:ext>
            </a:extLst>
          </p:cNvPr>
          <p:cNvSpPr txBox="1"/>
          <p:nvPr/>
        </p:nvSpPr>
        <p:spPr>
          <a:xfrm>
            <a:off x="177894" y="380694"/>
            <a:ext cx="4572000" cy="923330"/>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pPr lvl="0"/>
            <a:r>
              <a:rPr lang="fr-FR" b="1" i="1" dirty="0">
                <a:solidFill>
                  <a:srgbClr val="FF912B"/>
                </a:solidFill>
              </a:rPr>
              <a:t>Rappel des méthodes du protocole HTTP</a:t>
            </a:r>
          </a:p>
          <a:p>
            <a:endParaRPr lang="fr-FR" sz="1600" dirty="0"/>
          </a:p>
        </p:txBody>
      </p:sp>
    </p:spTree>
    <p:extLst>
      <p:ext uri="{BB962C8B-B14F-4D97-AF65-F5344CB8AC3E}">
        <p14:creationId xmlns:p14="http://schemas.microsoft.com/office/powerpoint/2010/main" val="8111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2"/>
          </p:nvPr>
        </p:nvSpPr>
        <p:spPr/>
        <p:txBody>
          <a:bodyPr/>
          <a:lstStyle/>
          <a:p>
            <a:r>
              <a:rPr lang="fr-FR" dirty="0"/>
              <a:t>CHAPITRE 1</a:t>
            </a:r>
          </a:p>
        </p:txBody>
      </p:sp>
      <p:sp>
        <p:nvSpPr>
          <p:cNvPr id="8" name="Espace réservé du texte 7"/>
          <p:cNvSpPr>
            <a:spLocks noGrp="1"/>
          </p:cNvSpPr>
          <p:nvPr>
            <p:ph type="body" sz="quarter" idx="13"/>
          </p:nvPr>
        </p:nvSpPr>
        <p:spPr/>
        <p:txBody>
          <a:bodyPr/>
          <a:lstStyle/>
          <a:p>
            <a:r>
              <a:rPr lang="fr-FR" dirty="0"/>
              <a:t>Définir le cloud </a:t>
            </a:r>
          </a:p>
          <a:p>
            <a:endParaRPr lang="fr-FR" dirty="0"/>
          </a:p>
        </p:txBody>
      </p:sp>
      <p:sp>
        <p:nvSpPr>
          <p:cNvPr id="9" name="Espace réservé du texte 8"/>
          <p:cNvSpPr>
            <a:spLocks noGrp="1"/>
          </p:cNvSpPr>
          <p:nvPr>
            <p:ph type="body" sz="quarter" idx="14"/>
          </p:nvPr>
        </p:nvSpPr>
        <p:spPr/>
        <p:txBody>
          <a:bodyPr/>
          <a:lstStyle/>
          <a:p>
            <a:pPr lvl="0"/>
            <a:r>
              <a:rPr lang="fr-FR" dirty="0"/>
              <a:t>Concept du cloud et ses avantages ;</a:t>
            </a:r>
          </a:p>
          <a:p>
            <a:pPr lvl="0"/>
            <a:r>
              <a:rPr lang="fr-FR" dirty="0"/>
              <a:t>Exemple des fournisseurs cloud ;</a:t>
            </a:r>
          </a:p>
          <a:p>
            <a:pPr lvl="0"/>
            <a:r>
              <a:rPr lang="fr-FR" dirty="0"/>
              <a:t>Différence entre cloud privé, public et hybride ;</a:t>
            </a:r>
          </a:p>
          <a:p>
            <a:r>
              <a:rPr lang="fr-FR" dirty="0"/>
              <a:t>Services du cloud (IAAS, PAAS, SAAS).</a:t>
            </a:r>
          </a:p>
        </p:txBody>
      </p:sp>
      <p:sp>
        <p:nvSpPr>
          <p:cNvPr id="10" name="Espace réservé du texte 9"/>
          <p:cNvSpPr>
            <a:spLocks noGrp="1"/>
          </p:cNvSpPr>
          <p:nvPr>
            <p:ph type="body" sz="quarter" idx="15"/>
          </p:nvPr>
        </p:nvSpPr>
        <p:spPr/>
        <p:txBody>
          <a:bodyPr/>
          <a:lstStyle/>
          <a:p>
            <a:endParaRPr lang="fr-FR"/>
          </a:p>
        </p:txBody>
      </p:sp>
    </p:spTree>
    <p:extLst>
      <p:ext uri="{BB962C8B-B14F-4D97-AF65-F5344CB8AC3E}">
        <p14:creationId xmlns:p14="http://schemas.microsoft.com/office/powerpoint/2010/main" val="3150401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FR" sz="1600" dirty="0"/>
              <a:t>Outre les méthodes GET et POST, il existe d'autres méthodes. </a:t>
            </a:r>
          </a:p>
          <a:p>
            <a:endParaRPr lang="fr-FR" dirty="0"/>
          </a:p>
        </p:txBody>
      </p:sp>
      <p:graphicFrame>
        <p:nvGraphicFramePr>
          <p:cNvPr id="7" name="Tableau 6"/>
          <p:cNvGraphicFramePr>
            <a:graphicFrameLocks noGrp="1"/>
          </p:cNvGraphicFramePr>
          <p:nvPr>
            <p:extLst>
              <p:ext uri="{D42A27DB-BD31-4B8C-83A1-F6EECF244321}">
                <p14:modId xmlns:p14="http://schemas.microsoft.com/office/powerpoint/2010/main" val="234579663"/>
              </p:ext>
            </p:extLst>
          </p:nvPr>
        </p:nvGraphicFramePr>
        <p:xfrm>
          <a:off x="1135780" y="2320268"/>
          <a:ext cx="10306093" cy="2468880"/>
        </p:xfrm>
        <a:graphic>
          <a:graphicData uri="http://schemas.openxmlformats.org/drawingml/2006/table">
            <a:tbl>
              <a:tblPr/>
              <a:tblGrid>
                <a:gridCol w="2446216">
                  <a:extLst>
                    <a:ext uri="{9D8B030D-6E8A-4147-A177-3AD203B41FA5}">
                      <a16:colId xmlns:a16="http://schemas.microsoft.com/office/drawing/2014/main" val="20000"/>
                    </a:ext>
                  </a:extLst>
                </a:gridCol>
                <a:gridCol w="7859877">
                  <a:extLst>
                    <a:ext uri="{9D8B030D-6E8A-4147-A177-3AD203B41FA5}">
                      <a16:colId xmlns:a16="http://schemas.microsoft.com/office/drawing/2014/main" val="20001"/>
                    </a:ext>
                  </a:extLst>
                </a:gridCol>
              </a:tblGrid>
              <a:tr h="0">
                <a:tc>
                  <a:txBody>
                    <a:bodyPr/>
                    <a:lstStyle/>
                    <a:p>
                      <a:pPr algn="ctr" fontAlgn="b"/>
                      <a:r>
                        <a:rPr lang="fr-FR" b="1" dirty="0">
                          <a:effectLst/>
                        </a:rPr>
                        <a:t>Méthode</a:t>
                      </a:r>
                    </a:p>
                  </a:txBody>
                  <a:tcPr marL="30480" marR="30480" marT="60960" marB="60960"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9EDF7"/>
                    </a:solidFill>
                  </a:tcPr>
                </a:tc>
                <a:tc>
                  <a:txBody>
                    <a:bodyPr/>
                    <a:lstStyle/>
                    <a:p>
                      <a:pPr algn="ctr" fontAlgn="b"/>
                      <a:r>
                        <a:rPr lang="fr-FR" b="1">
                          <a:effectLst/>
                        </a:rPr>
                        <a:t>Descriptions</a:t>
                      </a:r>
                    </a:p>
                  </a:txBody>
                  <a:tcPr marL="30480" marR="30480" marT="60960" marB="60960"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D9EDF7"/>
                    </a:solidFill>
                  </a:tcPr>
                </a:tc>
                <a:extLst>
                  <a:ext uri="{0D108BD9-81ED-4DB2-BD59-A6C34878D82A}">
                    <a16:rowId xmlns:a16="http://schemas.microsoft.com/office/drawing/2014/main" val="10000"/>
                  </a:ext>
                </a:extLst>
              </a:tr>
              <a:tr h="0">
                <a:tc>
                  <a:txBody>
                    <a:bodyPr/>
                    <a:lstStyle/>
                    <a:p>
                      <a:pPr marL="182563" indent="0" fontAlgn="base"/>
                      <a:r>
                        <a:rPr lang="fr-FR" sz="1600" b="1" kern="1200" dirty="0">
                          <a:solidFill>
                            <a:schemeClr val="tx1"/>
                          </a:solidFill>
                          <a:latin typeface="+mn-lt"/>
                          <a:ea typeface="+mn-ea"/>
                          <a:cs typeface="+mn-cs"/>
                        </a:rPr>
                        <a:t>HEAD</a:t>
                      </a:r>
                    </a:p>
                  </a:txBody>
                  <a:tcPr marL="30480" marR="30480" marT="60960" marB="6096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fontAlgn="base"/>
                      <a:r>
                        <a:rPr lang="fr-FR" sz="1600" kern="1200" dirty="0">
                          <a:solidFill>
                            <a:schemeClr val="tx1"/>
                          </a:solidFill>
                          <a:latin typeface="+mn-lt"/>
                          <a:ea typeface="+mn-ea"/>
                          <a:cs typeface="+mn-cs"/>
                        </a:rPr>
                        <a:t>Il en va de même avec la méthode GET mais elle ne renvoie que des lecteurs HTTP, pas de corps de document.</a:t>
                      </a:r>
                    </a:p>
                  </a:txBody>
                  <a:tcPr marL="30480" marR="30480" marT="60960" marB="6096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0001"/>
                  </a:ext>
                </a:extLst>
              </a:tr>
              <a:tr h="0">
                <a:tc>
                  <a:txBody>
                    <a:bodyPr/>
                    <a:lstStyle/>
                    <a:p>
                      <a:pPr marL="182563" indent="0" fontAlgn="base"/>
                      <a:r>
                        <a:rPr lang="fr-FR" sz="1600" b="1" kern="1200" dirty="0">
                          <a:solidFill>
                            <a:schemeClr val="tx1"/>
                          </a:solidFill>
                          <a:latin typeface="+mn-lt"/>
                          <a:ea typeface="+mn-ea"/>
                          <a:cs typeface="+mn-cs"/>
                        </a:rPr>
                        <a:t>PUT</a:t>
                      </a:r>
                    </a:p>
                  </a:txBody>
                  <a:tcPr marL="30480" marR="30480" marT="60960" marB="6096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tc>
                  <a:txBody>
                    <a:bodyPr/>
                    <a:lstStyle/>
                    <a:p>
                      <a:pPr fontAlgn="base"/>
                      <a:r>
                        <a:rPr lang="fr-FR" sz="1600" kern="1200" dirty="0">
                          <a:solidFill>
                            <a:schemeClr val="tx1"/>
                          </a:solidFill>
                          <a:latin typeface="+mn-lt"/>
                          <a:ea typeface="+mn-ea"/>
                          <a:cs typeface="+mn-cs"/>
                        </a:rPr>
                        <a:t>Il télécharge la représentation de l'URI spécifié.</a:t>
                      </a:r>
                    </a:p>
                  </a:txBody>
                  <a:tcPr marL="30480" marR="30480" marT="60960" marB="6096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182563" indent="0" fontAlgn="base"/>
                      <a:r>
                        <a:rPr lang="fr-FR" sz="1600" b="1" kern="1200" dirty="0">
                          <a:solidFill>
                            <a:schemeClr val="tx1"/>
                          </a:solidFill>
                          <a:latin typeface="+mn-lt"/>
                          <a:ea typeface="+mn-ea"/>
                          <a:cs typeface="+mn-cs"/>
                        </a:rPr>
                        <a:t>DELETE</a:t>
                      </a:r>
                    </a:p>
                  </a:txBody>
                  <a:tcPr marL="30480" marR="30480" marT="60960" marB="6096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fontAlgn="base"/>
                      <a:r>
                        <a:rPr lang="fr-FR" sz="1600" kern="1200" dirty="0">
                          <a:solidFill>
                            <a:schemeClr val="tx1"/>
                          </a:solidFill>
                          <a:latin typeface="+mn-lt"/>
                          <a:ea typeface="+mn-ea"/>
                          <a:cs typeface="+mn-cs"/>
                        </a:rPr>
                        <a:t>Il supprime la ressource spécifiée.</a:t>
                      </a:r>
                    </a:p>
                  </a:txBody>
                  <a:tcPr marL="30480" marR="30480" marT="60960" marB="6096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0003"/>
                  </a:ext>
                </a:extLst>
              </a:tr>
              <a:tr h="0">
                <a:tc>
                  <a:txBody>
                    <a:bodyPr/>
                    <a:lstStyle/>
                    <a:p>
                      <a:pPr marL="182563" indent="0" fontAlgn="base"/>
                      <a:r>
                        <a:rPr lang="fr-FR" sz="1600" b="1" kern="1200" dirty="0">
                          <a:solidFill>
                            <a:schemeClr val="tx1"/>
                          </a:solidFill>
                          <a:latin typeface="+mn-lt"/>
                          <a:ea typeface="+mn-ea"/>
                          <a:cs typeface="+mn-cs"/>
                        </a:rPr>
                        <a:t>OPTIONS</a:t>
                      </a:r>
                    </a:p>
                  </a:txBody>
                  <a:tcPr marL="30480" marR="30480" marT="60960" marB="6096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tc>
                  <a:txBody>
                    <a:bodyPr/>
                    <a:lstStyle/>
                    <a:p>
                      <a:pPr fontAlgn="base"/>
                      <a:r>
                        <a:rPr lang="fr-FR" sz="1600" kern="1200" dirty="0">
                          <a:solidFill>
                            <a:schemeClr val="tx1"/>
                          </a:solidFill>
                          <a:latin typeface="+mn-lt"/>
                          <a:ea typeface="+mn-ea"/>
                          <a:cs typeface="+mn-cs"/>
                        </a:rPr>
                        <a:t>Il retourne les méthodes HTTP supportées par le serveur.</a:t>
                      </a:r>
                    </a:p>
                  </a:txBody>
                  <a:tcPr marL="30480" marR="30480" marT="60960" marB="6096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marL="182563" indent="0" fontAlgn="base"/>
                      <a:r>
                        <a:rPr lang="fr-FR" sz="1600" b="1" kern="1200" dirty="0">
                          <a:solidFill>
                            <a:schemeClr val="tx1"/>
                          </a:solidFill>
                          <a:latin typeface="+mn-lt"/>
                          <a:ea typeface="+mn-ea"/>
                          <a:cs typeface="+mn-cs"/>
                        </a:rPr>
                        <a:t>CONNECT</a:t>
                      </a:r>
                    </a:p>
                  </a:txBody>
                  <a:tcPr marL="30480" marR="30480" marT="60960" marB="6096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fontAlgn="base"/>
                      <a:r>
                        <a:rPr lang="fr-FR" sz="1600" kern="1200" dirty="0">
                          <a:solidFill>
                            <a:schemeClr val="tx1"/>
                          </a:solidFill>
                          <a:latin typeface="+mn-lt"/>
                          <a:ea typeface="+mn-ea"/>
                          <a:cs typeface="+mn-cs"/>
                        </a:rPr>
                        <a:t>Il convertit la connexion de demande en tunnel TCP / IP transparent.</a:t>
                      </a:r>
                    </a:p>
                  </a:txBody>
                  <a:tcPr marL="30480" marR="30480" marT="60960" marB="6096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0005"/>
                  </a:ext>
                </a:extLst>
              </a:tr>
            </a:tbl>
          </a:graphicData>
        </a:graphic>
      </p:graphicFrame>
      <p:sp>
        <p:nvSpPr>
          <p:cNvPr id="4" name="ZoneTexte 3">
            <a:extLst>
              <a:ext uri="{FF2B5EF4-FFF2-40B4-BE49-F238E27FC236}">
                <a16:creationId xmlns:a16="http://schemas.microsoft.com/office/drawing/2014/main" id="{12BB2EBD-35A1-D7ED-0818-360CF72015F1}"/>
              </a:ext>
            </a:extLst>
          </p:cNvPr>
          <p:cNvSpPr txBox="1"/>
          <p:nvPr/>
        </p:nvSpPr>
        <p:spPr>
          <a:xfrm>
            <a:off x="177894" y="380694"/>
            <a:ext cx="4572000" cy="923330"/>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pPr lvl="0"/>
            <a:r>
              <a:rPr lang="fr-FR" b="1" i="1" dirty="0">
                <a:solidFill>
                  <a:srgbClr val="FF912B"/>
                </a:solidFill>
              </a:rPr>
              <a:t>Rappel des méthodes du protocole HTTP</a:t>
            </a:r>
          </a:p>
          <a:p>
            <a:endParaRPr lang="fr-FR" sz="1600" dirty="0"/>
          </a:p>
        </p:txBody>
      </p:sp>
    </p:spTree>
    <p:extLst>
      <p:ext uri="{BB962C8B-B14F-4D97-AF65-F5344CB8AC3E}">
        <p14:creationId xmlns:p14="http://schemas.microsoft.com/office/powerpoint/2010/main" val="4431614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1">
            <a:extLst>
              <a:ext uri="{FF2B5EF4-FFF2-40B4-BE49-F238E27FC236}">
                <a16:creationId xmlns:a16="http://schemas.microsoft.com/office/drawing/2014/main" id="{5CEF36E0-D8E2-FA66-4739-7620FCF45121}"/>
              </a:ext>
            </a:extLst>
          </p:cNvPr>
          <p:cNvSpPr txBox="1">
            <a:spLocks/>
          </p:cNvSpPr>
          <p:nvPr/>
        </p:nvSpPr>
        <p:spPr>
          <a:xfrm>
            <a:off x="6300000" y="539999"/>
            <a:ext cx="5580000" cy="54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fr-FR" b="1" dirty="0">
                <a:solidFill>
                  <a:srgbClr val="007842"/>
                </a:solidFill>
              </a:rPr>
              <a:t>CHAPITRE 1</a:t>
            </a:r>
          </a:p>
        </p:txBody>
      </p:sp>
      <p:sp>
        <p:nvSpPr>
          <p:cNvPr id="9" name="Rectangle 8"/>
          <p:cNvSpPr/>
          <p:nvPr/>
        </p:nvSpPr>
        <p:spPr>
          <a:xfrm>
            <a:off x="6422519" y="1217231"/>
            <a:ext cx="3863878" cy="461665"/>
          </a:xfrm>
          <a:prstGeom prst="rect">
            <a:avLst/>
          </a:prstGeom>
        </p:spPr>
        <p:txBody>
          <a:bodyPr wrap="none">
            <a:spAutoFit/>
          </a:bodyPr>
          <a:lstStyle/>
          <a:p>
            <a:pPr algn="ctr"/>
            <a:r>
              <a:rPr lang="fr-FR" sz="2400" b="1" dirty="0">
                <a:solidFill>
                  <a:srgbClr val="007842"/>
                </a:solidFill>
              </a:rPr>
              <a:t>Introduire Express et </a:t>
            </a:r>
            <a:r>
              <a:rPr lang="fr-FR" sz="2400" b="1" dirty="0" err="1">
                <a:solidFill>
                  <a:srgbClr val="007842"/>
                </a:solidFill>
              </a:rPr>
              <a:t>Node</a:t>
            </a:r>
            <a:r>
              <a:rPr lang="fr-FR" sz="2400" b="1" dirty="0">
                <a:solidFill>
                  <a:srgbClr val="007842"/>
                </a:solidFill>
              </a:rPr>
              <a:t> </a:t>
            </a:r>
            <a:r>
              <a:rPr lang="fr-FR" sz="2400" b="1" dirty="0" err="1">
                <a:solidFill>
                  <a:srgbClr val="007842"/>
                </a:solidFill>
              </a:rPr>
              <a:t>js</a:t>
            </a:r>
            <a:endParaRPr lang="fr-FR" sz="2400" b="1" dirty="0">
              <a:solidFill>
                <a:srgbClr val="007842"/>
              </a:solidFill>
            </a:endParaRPr>
          </a:p>
        </p:txBody>
      </p:sp>
      <p:sp>
        <p:nvSpPr>
          <p:cNvPr id="10" name="Rectangle 9"/>
          <p:cNvSpPr/>
          <p:nvPr/>
        </p:nvSpPr>
        <p:spPr>
          <a:xfrm>
            <a:off x="6300000" y="2249661"/>
            <a:ext cx="6096000" cy="1785104"/>
          </a:xfrm>
          <a:prstGeom prst="rect">
            <a:avLst/>
          </a:prstGeom>
        </p:spPr>
        <p:txBody>
          <a:bodyPr>
            <a:spAutoFit/>
          </a:bodyPr>
          <a:lstStyle/>
          <a:p>
            <a:pPr marL="342900" indent="-342900">
              <a:spcBef>
                <a:spcPts val="600"/>
              </a:spcBef>
              <a:buFont typeface="+mj-lt"/>
              <a:buAutoNum type="arabicPeriod"/>
            </a:pPr>
            <a:r>
              <a:rPr lang="fr-FR" dirty="0">
                <a:solidFill>
                  <a:srgbClr val="BFBFBF"/>
                </a:solidFill>
              </a:rPr>
              <a:t>Rappel du concept des APIs REST ;</a:t>
            </a:r>
          </a:p>
          <a:p>
            <a:pPr marL="342900" indent="-342900">
              <a:spcBef>
                <a:spcPts val="600"/>
              </a:spcBef>
              <a:buFont typeface="+mj-lt"/>
              <a:buAutoNum type="arabicPeriod"/>
            </a:pPr>
            <a:r>
              <a:rPr lang="fr-FR" dirty="0">
                <a:solidFill>
                  <a:srgbClr val="BFBFBF"/>
                </a:solidFill>
              </a:rPr>
              <a:t>Rappel des méthodes du protocole http ;</a:t>
            </a:r>
          </a:p>
          <a:p>
            <a:pPr marL="342900" lvl="0" indent="-342900">
              <a:spcBef>
                <a:spcPts val="600"/>
              </a:spcBef>
              <a:buFont typeface="+mj-lt"/>
              <a:buAutoNum type="arabicPeriod"/>
            </a:pPr>
            <a:r>
              <a:rPr lang="fr-FR" b="1" dirty="0">
                <a:solidFill>
                  <a:srgbClr val="FF7800"/>
                </a:solidFill>
              </a:rPr>
              <a:t>Définition de l’écosystème Node JS ;</a:t>
            </a:r>
          </a:p>
          <a:p>
            <a:pPr marL="342900" lvl="0" indent="-342900">
              <a:spcBef>
                <a:spcPts val="600"/>
              </a:spcBef>
              <a:buFont typeface="+mj-lt"/>
              <a:buAutoNum type="arabicPeriod"/>
            </a:pPr>
            <a:r>
              <a:rPr lang="fr-FR" dirty="0">
                <a:solidFill>
                  <a:srgbClr val="BFBFBF"/>
                </a:solidFill>
              </a:rPr>
              <a:t>Configuration de l’environnement de développement;</a:t>
            </a:r>
          </a:p>
          <a:p>
            <a:pPr marL="342900" lvl="0" indent="-342900">
              <a:spcBef>
                <a:spcPts val="600"/>
              </a:spcBef>
              <a:buFont typeface="+mj-lt"/>
              <a:buAutoNum type="arabicPeriod"/>
            </a:pPr>
            <a:r>
              <a:rPr lang="fr-FR" dirty="0">
                <a:solidFill>
                  <a:srgbClr val="BFBFBF"/>
                </a:solidFill>
              </a:rPr>
              <a:t>L’essentiel du </a:t>
            </a:r>
            <a:r>
              <a:rPr lang="fr-FR" dirty="0" err="1">
                <a:solidFill>
                  <a:srgbClr val="BFBFBF"/>
                </a:solidFill>
              </a:rPr>
              <a:t>Node</a:t>
            </a:r>
            <a:r>
              <a:rPr lang="fr-FR" dirty="0">
                <a:solidFill>
                  <a:srgbClr val="BFBFBF"/>
                </a:solidFill>
              </a:rPr>
              <a:t> </a:t>
            </a:r>
            <a:r>
              <a:rPr lang="fr-FR" dirty="0" err="1">
                <a:solidFill>
                  <a:srgbClr val="BFBFBF"/>
                </a:solidFill>
              </a:rPr>
              <a:t>js</a:t>
            </a:r>
            <a:endParaRPr lang="fr-FR" dirty="0">
              <a:solidFill>
                <a:srgbClr val="BFBFBF"/>
              </a:solidFill>
            </a:endParaRPr>
          </a:p>
        </p:txBody>
      </p:sp>
    </p:spTree>
    <p:extLst>
      <p:ext uri="{BB962C8B-B14F-4D97-AF65-F5344CB8AC3E}">
        <p14:creationId xmlns:p14="http://schemas.microsoft.com/office/powerpoint/2010/main" val="3881623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pPr marL="342900" indent="-342900">
              <a:buFont typeface="Wingdings" panose="05000000000000000000" pitchFamily="2" charset="2"/>
              <a:buChar char="ü"/>
            </a:pPr>
            <a:r>
              <a:rPr lang="fr-FR" sz="1600" b="1" dirty="0"/>
              <a:t>Node.js </a:t>
            </a:r>
            <a:r>
              <a:rPr lang="fr-FR" sz="1600" dirty="0"/>
              <a:t>est un environnement pour développer et déployer des applications web à base du Javascript. </a:t>
            </a:r>
          </a:p>
          <a:p>
            <a:pPr marL="342900" indent="-342900">
              <a:buFont typeface="Wingdings" panose="05000000000000000000" pitchFamily="2" charset="2"/>
              <a:buChar char="ü"/>
            </a:pPr>
            <a:r>
              <a:rPr lang="fr-FR" sz="1600" dirty="0"/>
              <a:t>Plusieurs </a:t>
            </a:r>
            <a:r>
              <a:rPr lang="fr-FR" sz="1600" dirty="0" err="1"/>
              <a:t>frameworks</a:t>
            </a:r>
            <a:r>
              <a:rPr lang="fr-FR" sz="1600" dirty="0"/>
              <a:t> Javascript permettent de développer la partie frontale tel que </a:t>
            </a:r>
            <a:r>
              <a:rPr lang="fr-FR" sz="1600" dirty="0" err="1"/>
              <a:t>Angular</a:t>
            </a:r>
            <a:r>
              <a:rPr lang="fr-FR" sz="1600" dirty="0"/>
              <a:t>, </a:t>
            </a:r>
            <a:r>
              <a:rPr lang="fr-FR" sz="1600" dirty="0" err="1"/>
              <a:t>VueJS</a:t>
            </a:r>
            <a:r>
              <a:rPr lang="fr-FR" sz="1600" dirty="0"/>
              <a:t> , </a:t>
            </a:r>
            <a:r>
              <a:rPr lang="fr-FR" sz="1600" dirty="0" err="1"/>
              <a:t>React</a:t>
            </a:r>
            <a:endParaRPr lang="fr-FR" sz="1600" dirty="0"/>
          </a:p>
          <a:p>
            <a:pPr marL="342900" indent="-342900" algn="just">
              <a:buFont typeface="Wingdings" panose="05000000000000000000" pitchFamily="2" charset="2"/>
              <a:buChar char="ü"/>
            </a:pPr>
            <a:r>
              <a:rPr lang="fr-FR" sz="1600" b="1" dirty="0"/>
              <a:t>Node.js</a:t>
            </a:r>
            <a:r>
              <a:rPr lang="fr-FR" sz="1600" dirty="0"/>
              <a:t> est un environnement d’exécution single-thread, open-source et multi-plateforme permettant de créer des applications rapides et évolutives côté serveur et en réseau. </a:t>
            </a:r>
          </a:p>
          <a:p>
            <a:pPr marL="342900" indent="-342900" algn="just">
              <a:buFont typeface="Wingdings" panose="05000000000000000000" pitchFamily="2" charset="2"/>
              <a:buChar char="ü"/>
            </a:pPr>
            <a:r>
              <a:rPr lang="fr-FR" sz="1600" dirty="0"/>
              <a:t>Il fonctionne avec le moteur d’exécution JavaScript V8 et utilise une architecture d’E / S non bloquante et pilotée par les événements, ce qui le rend efficace et adapté aux applications en temps réel.</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8421" y="4170863"/>
            <a:ext cx="302895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a:extLst>
              <a:ext uri="{FF2B5EF4-FFF2-40B4-BE49-F238E27FC236}">
                <a16:creationId xmlns:a16="http://schemas.microsoft.com/office/drawing/2014/main" id="{4EF38CC2-C921-B58A-76BE-6521B7783AAD}"/>
              </a:ext>
            </a:extLst>
          </p:cNvPr>
          <p:cNvSpPr txBox="1"/>
          <p:nvPr/>
        </p:nvSpPr>
        <p:spPr>
          <a:xfrm>
            <a:off x="177894" y="380694"/>
            <a:ext cx="4572000" cy="923330"/>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sz="1800" b="1" i="1" dirty="0">
                <a:solidFill>
                  <a:srgbClr val="FF912B"/>
                </a:solidFill>
              </a:rPr>
              <a:t>Définition de l’écosystème Node JS</a:t>
            </a:r>
          </a:p>
          <a:p>
            <a:endParaRPr lang="fr-FR" sz="1600" dirty="0"/>
          </a:p>
        </p:txBody>
      </p:sp>
    </p:spTree>
    <p:extLst>
      <p:ext uri="{BB962C8B-B14F-4D97-AF65-F5344CB8AC3E}">
        <p14:creationId xmlns:p14="http://schemas.microsoft.com/office/powerpoint/2010/main" val="3549781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2" y="1509310"/>
            <a:ext cx="10767265" cy="4862613"/>
          </a:xfrm>
        </p:spPr>
        <p:txBody>
          <a:bodyPr/>
          <a:lstStyle/>
          <a:p>
            <a:pPr marL="342900" indent="-342900" algn="just" fontAlgn="base">
              <a:buFont typeface="Wingdings" panose="05000000000000000000" pitchFamily="2" charset="2"/>
              <a:buChar char="ü"/>
            </a:pPr>
            <a:r>
              <a:rPr lang="fr-FR" sz="1600" dirty="0"/>
              <a:t>Node.js utilise l’architecture « Single </a:t>
            </a:r>
            <a:r>
              <a:rPr lang="fr-FR" sz="1600" dirty="0" err="1"/>
              <a:t>Threaded</a:t>
            </a:r>
            <a:r>
              <a:rPr lang="fr-FR" sz="1600" dirty="0"/>
              <a:t> Event Loop » pour gérer plusieurs clients en même temps. </a:t>
            </a:r>
          </a:p>
          <a:p>
            <a:pPr marL="342900" indent="-342900" algn="just" fontAlgn="base">
              <a:buFont typeface="Wingdings" panose="05000000000000000000" pitchFamily="2" charset="2"/>
              <a:buChar char="ü"/>
            </a:pPr>
            <a:r>
              <a:rPr lang="fr-FR" sz="1600" dirty="0"/>
              <a:t>Pour comprendre en quoi cela est différent des autres runtimes, nous devons comprendre comment les clients concurrents </a:t>
            </a:r>
            <a:r>
              <a:rPr lang="fr-FR" sz="1600" dirty="0" err="1"/>
              <a:t>multi-threads</a:t>
            </a:r>
            <a:r>
              <a:rPr lang="fr-FR" sz="1600" dirty="0"/>
              <a:t> sont gérés dans des langages comme Java.</a:t>
            </a:r>
          </a:p>
          <a:p>
            <a:pPr marL="342900" indent="-342900" algn="just" fontAlgn="base">
              <a:buFont typeface="Wingdings" panose="05000000000000000000" pitchFamily="2" charset="2"/>
              <a:buChar char="ü"/>
            </a:pPr>
            <a:r>
              <a:rPr lang="fr-FR" sz="1600" dirty="0"/>
              <a:t>Dans un modèle requête-réponse </a:t>
            </a:r>
            <a:r>
              <a:rPr lang="fr-FR" sz="1600" dirty="0" err="1"/>
              <a:t>multi-thread</a:t>
            </a:r>
            <a:r>
              <a:rPr lang="fr-FR" sz="1600" dirty="0"/>
              <a:t>, plusieurs clients envoient une requête, et le serveur traite chacune d’entre elles avant de renvoyer la réponse. Cependant, plusieurs threads sont utilisés pour traiter les appels simultanés. Ces threads sont définis dans un pool de threads, et chaque fois qu’une requête arrive, un thread individuel est affecté à son traitement.</a:t>
            </a:r>
          </a:p>
          <a:p>
            <a:endParaRPr lang="fr-FR"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669" y="3649804"/>
            <a:ext cx="4693418" cy="272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a:extLst>
              <a:ext uri="{FF2B5EF4-FFF2-40B4-BE49-F238E27FC236}">
                <a16:creationId xmlns:a16="http://schemas.microsoft.com/office/drawing/2014/main" id="{9999B8F5-09BE-3789-930E-D76C4ECBAFC3}"/>
              </a:ext>
            </a:extLst>
          </p:cNvPr>
          <p:cNvSpPr txBox="1"/>
          <p:nvPr/>
        </p:nvSpPr>
        <p:spPr>
          <a:xfrm>
            <a:off x="177894" y="380694"/>
            <a:ext cx="4572000" cy="923330"/>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sz="1800" b="1" i="1" dirty="0">
                <a:solidFill>
                  <a:srgbClr val="FF912B"/>
                </a:solidFill>
              </a:rPr>
              <a:t>Définition de l’écosystème Node JS</a:t>
            </a:r>
          </a:p>
          <a:p>
            <a:endParaRPr lang="fr-FR" sz="1600" dirty="0"/>
          </a:p>
        </p:txBody>
      </p:sp>
    </p:spTree>
    <p:extLst>
      <p:ext uri="{BB962C8B-B14F-4D97-AF65-F5344CB8AC3E}">
        <p14:creationId xmlns:p14="http://schemas.microsoft.com/office/powerpoint/2010/main" val="101442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2" y="1509311"/>
            <a:ext cx="11007897" cy="723750"/>
          </a:xfrm>
        </p:spPr>
        <p:txBody>
          <a:bodyPr/>
          <a:lstStyle/>
          <a:p>
            <a:pPr fontAlgn="base"/>
            <a:r>
              <a:rPr lang="fr-FR" sz="1600" b="1" dirty="0">
                <a:solidFill>
                  <a:srgbClr val="FF912B"/>
                </a:solidFill>
              </a:rPr>
              <a:t>Caractéristiques de Node.js</a:t>
            </a:r>
          </a:p>
          <a:p>
            <a:pPr fontAlgn="base"/>
            <a:r>
              <a:rPr lang="fr-FR" sz="1600" dirty="0"/>
              <a:t>Node.js a connu une croissance rapide au cours des dernières années. Cela est dû à la vaste liste de fonctionnalités qu’il offre :</a:t>
            </a:r>
          </a:p>
          <a:p>
            <a:pPr fontAlgn="base"/>
            <a:endParaRPr lang="fr-FR" dirty="0"/>
          </a:p>
          <a:p>
            <a:pPr fontAlgn="base"/>
            <a:endParaRPr lang="fr-FR" dirty="0"/>
          </a:p>
          <a:p>
            <a:endParaRPr lang="fr-FR" dirty="0"/>
          </a:p>
        </p:txBody>
      </p:sp>
      <p:graphicFrame>
        <p:nvGraphicFramePr>
          <p:cNvPr id="7" name="Diagramme 6"/>
          <p:cNvGraphicFramePr/>
          <p:nvPr>
            <p:extLst>
              <p:ext uri="{D42A27DB-BD31-4B8C-83A1-F6EECF244321}">
                <p14:modId xmlns:p14="http://schemas.microsoft.com/office/powerpoint/2010/main" val="1168353698"/>
              </p:ext>
            </p:extLst>
          </p:nvPr>
        </p:nvGraphicFramePr>
        <p:xfrm>
          <a:off x="765306" y="1977061"/>
          <a:ext cx="10661387" cy="1451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629408" y="3298109"/>
            <a:ext cx="10933182" cy="3262432"/>
          </a:xfrm>
          <a:prstGeom prst="rect">
            <a:avLst/>
          </a:prstGeom>
        </p:spPr>
        <p:txBody>
          <a:bodyPr wrap="square">
            <a:spAutoFit/>
          </a:bodyPr>
          <a:lstStyle/>
          <a:p>
            <a:pPr marL="342900" indent="-342900" algn="just" fontAlgn="base">
              <a:spcBef>
                <a:spcPts val="1000"/>
              </a:spcBef>
              <a:buFont typeface="Wingdings" panose="05000000000000000000" pitchFamily="2" charset="2"/>
              <a:buChar char="ü"/>
            </a:pPr>
            <a:r>
              <a:rPr lang="fr-FR" sz="1600" b="1" dirty="0"/>
              <a:t>Facile</a:t>
            </a:r>
            <a:r>
              <a:rPr lang="fr-FR" sz="1600" dirty="0"/>
              <a:t> : Node.js est assez facile à prendre en main. </a:t>
            </a:r>
          </a:p>
          <a:p>
            <a:pPr marL="342900" indent="-342900" algn="just" fontAlgn="base">
              <a:spcBef>
                <a:spcPts val="600"/>
              </a:spcBef>
              <a:buFont typeface="Wingdings" panose="05000000000000000000" pitchFamily="2" charset="2"/>
              <a:buChar char="ü"/>
            </a:pPr>
            <a:r>
              <a:rPr lang="fr-FR" sz="1600" b="1" dirty="0"/>
              <a:t>Évolutif</a:t>
            </a:r>
            <a:r>
              <a:rPr lang="fr-FR" sz="1600" dirty="0"/>
              <a:t> – Il offre une grande évolutivité aux applications. Node.js, étant single-thread, est capable de gérer un grand nombre de connexions simultanées avec un débit élevé</a:t>
            </a:r>
          </a:p>
          <a:p>
            <a:pPr marL="342900" indent="-342900" algn="just" fontAlgn="base">
              <a:spcBef>
                <a:spcPts val="600"/>
              </a:spcBef>
              <a:buFont typeface="Wingdings" panose="05000000000000000000" pitchFamily="2" charset="2"/>
              <a:buChar char="ü"/>
            </a:pPr>
            <a:r>
              <a:rPr lang="fr-FR" sz="1600" b="1" dirty="0"/>
              <a:t>Vitesse</a:t>
            </a:r>
            <a:r>
              <a:rPr lang="fr-FR" sz="1600" dirty="0"/>
              <a:t> – L’exécution non bloquante des threads rend Node.js encore plus rapide et plus efficace.</a:t>
            </a:r>
          </a:p>
          <a:p>
            <a:pPr marL="342900" indent="-342900" algn="just" fontAlgn="base">
              <a:spcBef>
                <a:spcPts val="600"/>
              </a:spcBef>
              <a:buFont typeface="Wingdings" panose="05000000000000000000" pitchFamily="2" charset="2"/>
              <a:buChar char="ü"/>
            </a:pPr>
            <a:r>
              <a:rPr lang="fr-FR" sz="1600" b="1" dirty="0"/>
              <a:t>Paquets</a:t>
            </a:r>
            <a:r>
              <a:rPr lang="fr-FR" sz="1600" dirty="0"/>
              <a:t> – Un vaste ensemble de paquets Node.js open source est disponible et peut simplifier votre travail. Aujourd’hui, il y a plus d’un million de paquets dans l’écosystème NPM.</a:t>
            </a:r>
          </a:p>
          <a:p>
            <a:pPr marL="342900" indent="-342900" algn="just" fontAlgn="base">
              <a:spcBef>
                <a:spcPts val="600"/>
              </a:spcBef>
              <a:buFont typeface="Wingdings" panose="05000000000000000000" pitchFamily="2" charset="2"/>
              <a:buChar char="ü"/>
            </a:pPr>
            <a:r>
              <a:rPr lang="fr-FR" sz="1600" b="1" dirty="0"/>
              <a:t>Backend solide </a:t>
            </a:r>
            <a:r>
              <a:rPr lang="fr-FR" sz="1600" dirty="0"/>
              <a:t>– Node.js est écrit en C et C++, ce qui le rend rapide et ajoute des fonctionnalités comme le support réseau.</a:t>
            </a:r>
          </a:p>
          <a:p>
            <a:pPr marL="342900" indent="-342900" algn="just" fontAlgn="base">
              <a:spcBef>
                <a:spcPts val="600"/>
              </a:spcBef>
              <a:buFont typeface="Wingdings" panose="05000000000000000000" pitchFamily="2" charset="2"/>
              <a:buChar char="ü"/>
            </a:pPr>
            <a:r>
              <a:rPr lang="fr-FR" sz="1600" b="1" dirty="0"/>
              <a:t>Multi-plateforme</a:t>
            </a:r>
            <a:r>
              <a:rPr lang="fr-FR" sz="1600" dirty="0"/>
              <a:t> – La prise en charge multi-plateforme vous permet de créer des sites web SaaS, des applications de bureau et même des applications mobiles, le tout en utilisant Node.js.</a:t>
            </a:r>
          </a:p>
          <a:p>
            <a:pPr marL="342900" indent="-342900" algn="just" fontAlgn="base">
              <a:spcBef>
                <a:spcPts val="600"/>
              </a:spcBef>
              <a:buFont typeface="Wingdings" panose="05000000000000000000" pitchFamily="2" charset="2"/>
              <a:buChar char="ü"/>
            </a:pPr>
            <a:r>
              <a:rPr lang="fr-FR" sz="1600" b="1" dirty="0"/>
              <a:t>Maintenable</a:t>
            </a:r>
            <a:r>
              <a:rPr lang="fr-FR" sz="1600" dirty="0"/>
              <a:t> – Node.js est un choix facile pour les développeurs, car le frontend et le backend peuvent être gérés avec JavaScript comme un seul langage</a:t>
            </a:r>
          </a:p>
        </p:txBody>
      </p:sp>
      <p:sp>
        <p:nvSpPr>
          <p:cNvPr id="4" name="ZoneTexte 3">
            <a:extLst>
              <a:ext uri="{FF2B5EF4-FFF2-40B4-BE49-F238E27FC236}">
                <a16:creationId xmlns:a16="http://schemas.microsoft.com/office/drawing/2014/main" id="{12856BB8-D5F5-101D-F359-F518771636BB}"/>
              </a:ext>
            </a:extLst>
          </p:cNvPr>
          <p:cNvSpPr txBox="1"/>
          <p:nvPr/>
        </p:nvSpPr>
        <p:spPr>
          <a:xfrm>
            <a:off x="177894" y="380694"/>
            <a:ext cx="4572000" cy="646331"/>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sz="1800" b="1" i="1" dirty="0">
                <a:solidFill>
                  <a:srgbClr val="FF912B"/>
                </a:solidFill>
              </a:rPr>
              <a:t>Définition de l’écosystème Node JS</a:t>
            </a:r>
          </a:p>
        </p:txBody>
      </p:sp>
    </p:spTree>
    <p:extLst>
      <p:ext uri="{BB962C8B-B14F-4D97-AF65-F5344CB8AC3E}">
        <p14:creationId xmlns:p14="http://schemas.microsoft.com/office/powerpoint/2010/main" val="2441112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2" y="1586548"/>
            <a:ext cx="11019958" cy="4925764"/>
          </a:xfrm>
        </p:spPr>
        <p:txBody>
          <a:bodyPr/>
          <a:lstStyle/>
          <a:p>
            <a:pPr fontAlgn="base"/>
            <a:r>
              <a:rPr lang="fr-FR" sz="1600" dirty="0">
                <a:solidFill>
                  <a:srgbClr val="0059A1"/>
                </a:solidFill>
              </a:rPr>
              <a:t>Quelques entreprises des plus populaires qui utilisent Node.js aujourd’hui : Twitter, Spotify , eBay, LinkedIn</a:t>
            </a:r>
          </a:p>
          <a:p>
            <a:pPr fontAlgn="base"/>
            <a:r>
              <a:rPr lang="fr-FR" sz="1600" b="1" dirty="0"/>
              <a:t>Applications de Node.js</a:t>
            </a:r>
          </a:p>
          <a:p>
            <a:pPr fontAlgn="base"/>
            <a:endParaRPr lang="fr-FR" sz="2000" dirty="0">
              <a:solidFill>
                <a:srgbClr val="0059A1"/>
              </a:solidFill>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442" y="2019007"/>
            <a:ext cx="5696799" cy="427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a:extLst>
              <a:ext uri="{FF2B5EF4-FFF2-40B4-BE49-F238E27FC236}">
                <a16:creationId xmlns:a16="http://schemas.microsoft.com/office/drawing/2014/main" id="{4FA49084-F298-F9EB-942C-3F473E051D06}"/>
              </a:ext>
            </a:extLst>
          </p:cNvPr>
          <p:cNvSpPr txBox="1"/>
          <p:nvPr/>
        </p:nvSpPr>
        <p:spPr>
          <a:xfrm>
            <a:off x="177894" y="380694"/>
            <a:ext cx="4572000" cy="646331"/>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sz="1800" b="1" i="1" dirty="0">
                <a:solidFill>
                  <a:srgbClr val="FF912B"/>
                </a:solidFill>
              </a:rPr>
              <a:t>Définition de l’écosystème Node JS</a:t>
            </a:r>
          </a:p>
        </p:txBody>
      </p:sp>
    </p:spTree>
    <p:extLst>
      <p:ext uri="{BB962C8B-B14F-4D97-AF65-F5344CB8AC3E}">
        <p14:creationId xmlns:p14="http://schemas.microsoft.com/office/powerpoint/2010/main" val="7156469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2" y="1586548"/>
            <a:ext cx="11019958" cy="4925764"/>
          </a:xfrm>
        </p:spPr>
        <p:txBody>
          <a:bodyPr/>
          <a:lstStyle/>
          <a:p>
            <a:r>
              <a:rPr lang="fr-FR" sz="1600" b="1" dirty="0"/>
              <a:t>Express </a:t>
            </a:r>
            <a:r>
              <a:rPr lang="fr-FR" sz="1600" dirty="0"/>
              <a:t>est un </a:t>
            </a:r>
            <a:r>
              <a:rPr lang="fr-FR" sz="1600" dirty="0" err="1"/>
              <a:t>framework</a:t>
            </a:r>
            <a:r>
              <a:rPr lang="fr-FR" sz="1600" dirty="0"/>
              <a:t> </a:t>
            </a:r>
            <a:r>
              <a:rPr lang="fr-FR" sz="1600" dirty="0" err="1"/>
              <a:t>Node</a:t>
            </a:r>
            <a:r>
              <a:rPr lang="fr-FR" sz="1600" dirty="0"/>
              <a:t> pour développer la partie </a:t>
            </a:r>
            <a:r>
              <a:rPr lang="fr-FR" sz="1600" dirty="0" err="1"/>
              <a:t>Backend</a:t>
            </a:r>
            <a:endParaRPr lang="fr-FR" sz="1600" dirty="0"/>
          </a:p>
          <a:p>
            <a:r>
              <a:rPr lang="fr-FR" sz="1600" dirty="0"/>
              <a:t>Ainsi il est dorénavant possible de développer des applications </a:t>
            </a:r>
            <a:r>
              <a:rPr lang="fr-FR" sz="1600" dirty="0" err="1"/>
              <a:t>fullstackJS</a:t>
            </a:r>
            <a:endParaRPr lang="fr-FR" sz="1600" dirty="0"/>
          </a:p>
          <a:p>
            <a:r>
              <a:rPr lang="fr-FR" sz="1600" dirty="0"/>
              <a:t>Dans ce module, on va développer des API </a:t>
            </a:r>
            <a:r>
              <a:rPr lang="fr-FR" sz="1600" dirty="0" err="1"/>
              <a:t>Rest</a:t>
            </a:r>
            <a:r>
              <a:rPr lang="fr-FR" sz="1600" dirty="0"/>
              <a:t> via Express, Dans un premier temps on va utiliser des données dans des fichiers JSON, ensuite on va traiter le cas </a:t>
            </a:r>
            <a:r>
              <a:rPr lang="fr-FR" sz="1600" dirty="0" err="1"/>
              <a:t>MongoDB</a:t>
            </a:r>
            <a:r>
              <a:rPr lang="fr-FR" sz="1600" dirty="0"/>
              <a:t> et MySQL.</a:t>
            </a:r>
            <a:endParaRPr lang="fr-FR" sz="1600" dirty="0">
              <a:solidFill>
                <a:srgbClr val="0059A1"/>
              </a:solidFill>
            </a:endParaRPr>
          </a:p>
        </p:txBody>
      </p:sp>
      <p:sp>
        <p:nvSpPr>
          <p:cNvPr id="4" name="ZoneTexte 3">
            <a:extLst>
              <a:ext uri="{FF2B5EF4-FFF2-40B4-BE49-F238E27FC236}">
                <a16:creationId xmlns:a16="http://schemas.microsoft.com/office/drawing/2014/main" id="{16A563B3-63C1-3C03-249E-73E0B7332082}"/>
              </a:ext>
            </a:extLst>
          </p:cNvPr>
          <p:cNvSpPr txBox="1"/>
          <p:nvPr/>
        </p:nvSpPr>
        <p:spPr>
          <a:xfrm>
            <a:off x="177894" y="380694"/>
            <a:ext cx="4572000" cy="646331"/>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sz="1800" b="1" i="1" dirty="0">
                <a:solidFill>
                  <a:srgbClr val="FF912B"/>
                </a:solidFill>
              </a:rPr>
              <a:t>Définition de l’écosystème Node JS</a:t>
            </a:r>
          </a:p>
        </p:txBody>
      </p:sp>
      <p:pic>
        <p:nvPicPr>
          <p:cNvPr id="2050" name="Picture 2" descr="Beginner's guide to building a server using Express as a Node.js framework  - DEV Community 👩‍💻👨‍💻">
            <a:extLst>
              <a:ext uri="{FF2B5EF4-FFF2-40B4-BE49-F238E27FC236}">
                <a16:creationId xmlns:a16="http://schemas.microsoft.com/office/drawing/2014/main" id="{40F34B94-6352-3125-339A-A891B1E93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268" y="3587431"/>
            <a:ext cx="3835266" cy="1610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50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1">
            <a:extLst>
              <a:ext uri="{FF2B5EF4-FFF2-40B4-BE49-F238E27FC236}">
                <a16:creationId xmlns:a16="http://schemas.microsoft.com/office/drawing/2014/main" id="{5CEF36E0-D8E2-FA66-4739-7620FCF45121}"/>
              </a:ext>
            </a:extLst>
          </p:cNvPr>
          <p:cNvSpPr txBox="1">
            <a:spLocks/>
          </p:cNvSpPr>
          <p:nvPr/>
        </p:nvSpPr>
        <p:spPr>
          <a:xfrm>
            <a:off x="6300000" y="539999"/>
            <a:ext cx="5580000" cy="54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fr-FR" b="1" dirty="0">
                <a:solidFill>
                  <a:srgbClr val="007842"/>
                </a:solidFill>
              </a:rPr>
              <a:t>CHAPITRE 1</a:t>
            </a:r>
          </a:p>
        </p:txBody>
      </p:sp>
      <p:sp>
        <p:nvSpPr>
          <p:cNvPr id="9" name="Rectangle 8"/>
          <p:cNvSpPr/>
          <p:nvPr/>
        </p:nvSpPr>
        <p:spPr>
          <a:xfrm>
            <a:off x="6422519" y="1217231"/>
            <a:ext cx="3863878" cy="461665"/>
          </a:xfrm>
          <a:prstGeom prst="rect">
            <a:avLst/>
          </a:prstGeom>
        </p:spPr>
        <p:txBody>
          <a:bodyPr wrap="none">
            <a:spAutoFit/>
          </a:bodyPr>
          <a:lstStyle/>
          <a:p>
            <a:pPr algn="ctr"/>
            <a:r>
              <a:rPr lang="fr-FR" sz="2400" b="1" dirty="0">
                <a:solidFill>
                  <a:srgbClr val="007842"/>
                </a:solidFill>
              </a:rPr>
              <a:t>Introduire Express et </a:t>
            </a:r>
            <a:r>
              <a:rPr lang="fr-FR" sz="2400" b="1" dirty="0" err="1">
                <a:solidFill>
                  <a:srgbClr val="007842"/>
                </a:solidFill>
              </a:rPr>
              <a:t>Node</a:t>
            </a:r>
            <a:r>
              <a:rPr lang="fr-FR" sz="2400" b="1" dirty="0">
                <a:solidFill>
                  <a:srgbClr val="007842"/>
                </a:solidFill>
              </a:rPr>
              <a:t> </a:t>
            </a:r>
            <a:r>
              <a:rPr lang="fr-FR" sz="2400" b="1" dirty="0" err="1">
                <a:solidFill>
                  <a:srgbClr val="007842"/>
                </a:solidFill>
              </a:rPr>
              <a:t>js</a:t>
            </a:r>
            <a:endParaRPr lang="fr-FR" sz="2400" b="1" dirty="0">
              <a:solidFill>
                <a:srgbClr val="007842"/>
              </a:solidFill>
            </a:endParaRPr>
          </a:p>
        </p:txBody>
      </p:sp>
      <p:sp>
        <p:nvSpPr>
          <p:cNvPr id="10" name="Rectangle 9"/>
          <p:cNvSpPr/>
          <p:nvPr/>
        </p:nvSpPr>
        <p:spPr>
          <a:xfrm>
            <a:off x="6300000" y="2249661"/>
            <a:ext cx="6096000" cy="1785104"/>
          </a:xfrm>
          <a:prstGeom prst="rect">
            <a:avLst/>
          </a:prstGeom>
        </p:spPr>
        <p:txBody>
          <a:bodyPr>
            <a:spAutoFit/>
          </a:bodyPr>
          <a:lstStyle/>
          <a:p>
            <a:pPr marL="342900" indent="-342900">
              <a:spcBef>
                <a:spcPts val="600"/>
              </a:spcBef>
              <a:buFont typeface="+mj-lt"/>
              <a:buAutoNum type="arabicPeriod"/>
            </a:pPr>
            <a:r>
              <a:rPr lang="fr-FR" dirty="0">
                <a:solidFill>
                  <a:srgbClr val="BFBFBF"/>
                </a:solidFill>
              </a:rPr>
              <a:t>Rappel du concept des APIs REST ;</a:t>
            </a:r>
          </a:p>
          <a:p>
            <a:pPr marL="342900" indent="-342900">
              <a:spcBef>
                <a:spcPts val="600"/>
              </a:spcBef>
              <a:buFont typeface="+mj-lt"/>
              <a:buAutoNum type="arabicPeriod"/>
            </a:pPr>
            <a:r>
              <a:rPr lang="fr-FR" dirty="0">
                <a:solidFill>
                  <a:srgbClr val="BFBFBF"/>
                </a:solidFill>
              </a:rPr>
              <a:t>Rappel des méthodes du protocole http ;</a:t>
            </a:r>
          </a:p>
          <a:p>
            <a:pPr marL="342900" lvl="0" indent="-342900">
              <a:spcBef>
                <a:spcPts val="600"/>
              </a:spcBef>
              <a:buFont typeface="+mj-lt"/>
              <a:buAutoNum type="arabicPeriod"/>
            </a:pPr>
            <a:r>
              <a:rPr lang="fr-FR" dirty="0">
                <a:solidFill>
                  <a:srgbClr val="BFBFBF"/>
                </a:solidFill>
              </a:rPr>
              <a:t>Définition de l’</a:t>
            </a:r>
            <a:r>
              <a:rPr lang="fr-FR" dirty="0" err="1">
                <a:solidFill>
                  <a:srgbClr val="BFBFBF"/>
                </a:solidFill>
              </a:rPr>
              <a:t>ecosystème</a:t>
            </a:r>
            <a:r>
              <a:rPr lang="fr-FR" dirty="0">
                <a:solidFill>
                  <a:srgbClr val="BFBFBF"/>
                </a:solidFill>
              </a:rPr>
              <a:t> </a:t>
            </a:r>
            <a:r>
              <a:rPr lang="fr-FR" dirty="0" err="1">
                <a:solidFill>
                  <a:srgbClr val="BFBFBF"/>
                </a:solidFill>
              </a:rPr>
              <a:t>Node</a:t>
            </a:r>
            <a:r>
              <a:rPr lang="fr-FR" dirty="0">
                <a:solidFill>
                  <a:srgbClr val="BFBFBF"/>
                </a:solidFill>
              </a:rPr>
              <a:t> JS ;</a:t>
            </a:r>
          </a:p>
          <a:p>
            <a:pPr marL="342900" lvl="0" indent="-342900">
              <a:spcBef>
                <a:spcPts val="600"/>
              </a:spcBef>
              <a:buFont typeface="+mj-lt"/>
              <a:buAutoNum type="arabicPeriod"/>
            </a:pPr>
            <a:r>
              <a:rPr lang="fr-FR" b="1" dirty="0">
                <a:solidFill>
                  <a:srgbClr val="FF7800"/>
                </a:solidFill>
              </a:rPr>
              <a:t>Configuration de l’environnement de développement</a:t>
            </a:r>
            <a:r>
              <a:rPr lang="fr-FR" dirty="0">
                <a:solidFill>
                  <a:srgbClr val="BFBFBF"/>
                </a:solidFill>
              </a:rPr>
              <a:t>;</a:t>
            </a:r>
          </a:p>
          <a:p>
            <a:pPr marL="342900" lvl="0" indent="-342900">
              <a:spcBef>
                <a:spcPts val="600"/>
              </a:spcBef>
              <a:buFont typeface="+mj-lt"/>
              <a:buAutoNum type="arabicPeriod"/>
            </a:pPr>
            <a:r>
              <a:rPr lang="fr-FR" dirty="0">
                <a:solidFill>
                  <a:srgbClr val="BFBFBF"/>
                </a:solidFill>
              </a:rPr>
              <a:t>L’essentiel du </a:t>
            </a:r>
            <a:r>
              <a:rPr lang="fr-FR" dirty="0" err="1">
                <a:solidFill>
                  <a:srgbClr val="BFBFBF"/>
                </a:solidFill>
              </a:rPr>
              <a:t>Node</a:t>
            </a:r>
            <a:r>
              <a:rPr lang="fr-FR" dirty="0">
                <a:solidFill>
                  <a:srgbClr val="BFBFBF"/>
                </a:solidFill>
              </a:rPr>
              <a:t> </a:t>
            </a:r>
            <a:r>
              <a:rPr lang="fr-FR" dirty="0" err="1">
                <a:solidFill>
                  <a:srgbClr val="BFBFBF"/>
                </a:solidFill>
              </a:rPr>
              <a:t>js</a:t>
            </a:r>
            <a:endParaRPr lang="fr-FR" dirty="0">
              <a:solidFill>
                <a:srgbClr val="BFBFBF"/>
              </a:solidFill>
            </a:endParaRPr>
          </a:p>
        </p:txBody>
      </p:sp>
    </p:spTree>
    <p:extLst>
      <p:ext uri="{BB962C8B-B14F-4D97-AF65-F5344CB8AC3E}">
        <p14:creationId xmlns:p14="http://schemas.microsoft.com/office/powerpoint/2010/main" val="42613883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2" y="1586548"/>
            <a:ext cx="10815392" cy="4925764"/>
          </a:xfrm>
        </p:spPr>
        <p:txBody>
          <a:bodyPr/>
          <a:lstStyle/>
          <a:p>
            <a:pPr marL="0" lvl="1" indent="0">
              <a:lnSpc>
                <a:spcPct val="100000"/>
              </a:lnSpc>
              <a:spcBef>
                <a:spcPts val="1000"/>
              </a:spcBef>
              <a:buNone/>
            </a:pPr>
            <a:r>
              <a:rPr lang="fr-FR" sz="1600" b="1" dirty="0">
                <a:solidFill>
                  <a:srgbClr val="FF912B"/>
                </a:solidFill>
              </a:rPr>
              <a:t>Installation de Node.js</a:t>
            </a:r>
          </a:p>
          <a:p>
            <a:pPr algn="just"/>
            <a:r>
              <a:rPr lang="fr-FR" sz="1600" dirty="0"/>
              <a:t>Tout d’abord, nous devons télécharger le fichier Windows Installer (.</a:t>
            </a:r>
            <a:r>
              <a:rPr lang="fr-FR" sz="1600" dirty="0" err="1"/>
              <a:t>msi</a:t>
            </a:r>
            <a:r>
              <a:rPr lang="fr-FR" sz="1600" dirty="0"/>
              <a:t>) depuis le site officiel de Node.js. </a:t>
            </a:r>
          </a:p>
          <a:p>
            <a:pPr algn="just"/>
            <a:r>
              <a:rPr lang="fr-FR" sz="1600" dirty="0"/>
              <a:t>Ce fichier d’installation MSI contient une collection de fichiers d’installation essentiels pour installer, mettre à jour ou modifier la version existante de Node.js. </a:t>
            </a:r>
          </a:p>
          <a:p>
            <a:pPr algn="just"/>
            <a:r>
              <a:rPr lang="fr-FR" sz="1600" dirty="0"/>
              <a:t>Le programme d’installation contient également le gestionnaire de paquets Node.js (</a:t>
            </a:r>
            <a:r>
              <a:rPr lang="fr-FR" sz="1600" dirty="0" err="1"/>
              <a:t>npm</a:t>
            </a:r>
            <a:r>
              <a:rPr lang="fr-FR" sz="1600" dirty="0"/>
              <a:t>). Cela signifie que vous n’avez pas besoin d’installer </a:t>
            </a:r>
            <a:r>
              <a:rPr lang="fr-FR" sz="1600" dirty="0" err="1"/>
              <a:t>npm</a:t>
            </a:r>
            <a:r>
              <a:rPr lang="fr-FR" sz="1600" dirty="0"/>
              <a:t> séparément.</a:t>
            </a:r>
          </a:p>
          <a:p>
            <a:pPr algn="just"/>
            <a:r>
              <a:rPr lang="fr-MA" sz="1600" dirty="0"/>
              <a:t>Visiter le site officiel : https://nodejs.org/en/</a:t>
            </a:r>
            <a:endParaRPr lang="fr-FR" sz="1600" dirty="0"/>
          </a:p>
          <a:p>
            <a:endParaRPr lang="fr-FR"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908" y="3624131"/>
            <a:ext cx="4530799" cy="2660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a:extLst>
              <a:ext uri="{FF2B5EF4-FFF2-40B4-BE49-F238E27FC236}">
                <a16:creationId xmlns:a16="http://schemas.microsoft.com/office/drawing/2014/main" id="{15BA3A84-2F95-AF2D-9B0E-B3D0E186C2A6}"/>
              </a:ext>
            </a:extLst>
          </p:cNvPr>
          <p:cNvSpPr txBox="1"/>
          <p:nvPr/>
        </p:nvSpPr>
        <p:spPr>
          <a:xfrm>
            <a:off x="43143" y="380694"/>
            <a:ext cx="5452886" cy="646331"/>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sz="1800" b="1" i="1" dirty="0">
                <a:solidFill>
                  <a:srgbClr val="FF912B"/>
                </a:solidFill>
              </a:rPr>
              <a:t>Configuration de l’environnement de développement</a:t>
            </a:r>
          </a:p>
        </p:txBody>
      </p:sp>
    </p:spTree>
    <p:extLst>
      <p:ext uri="{BB962C8B-B14F-4D97-AF65-F5344CB8AC3E}">
        <p14:creationId xmlns:p14="http://schemas.microsoft.com/office/powerpoint/2010/main" val="39250620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1" y="1586548"/>
            <a:ext cx="10810637" cy="4925764"/>
          </a:xfrm>
        </p:spPr>
        <p:txBody>
          <a:bodyPr/>
          <a:lstStyle/>
          <a:p>
            <a:pPr marL="0" lvl="1" indent="0">
              <a:lnSpc>
                <a:spcPct val="100000"/>
              </a:lnSpc>
              <a:spcBef>
                <a:spcPts val="1000"/>
              </a:spcBef>
              <a:buNone/>
            </a:pPr>
            <a:r>
              <a:rPr lang="fr-FR" sz="1600" b="1" dirty="0">
                <a:solidFill>
                  <a:srgbClr val="FF912B"/>
                </a:solidFill>
              </a:rPr>
              <a:t>Installation de Node.js</a:t>
            </a:r>
          </a:p>
          <a:p>
            <a:pPr marL="0" lvl="1" indent="0" algn="just">
              <a:lnSpc>
                <a:spcPct val="100000"/>
              </a:lnSpc>
              <a:spcBef>
                <a:spcPts val="1000"/>
              </a:spcBef>
              <a:buNone/>
            </a:pPr>
            <a:r>
              <a:rPr lang="fr-FR" sz="1600" dirty="0"/>
              <a:t>Commencer le processus d’installation: Une fois que vous avez ouvert et exécuté le fichier.msi, le processus d’installation commence. </a:t>
            </a:r>
          </a:p>
          <a:p>
            <a:pPr marL="0" lvl="1" indent="0" algn="just">
              <a:lnSpc>
                <a:spcPct val="100000"/>
              </a:lnSpc>
              <a:spcBef>
                <a:spcPts val="1000"/>
              </a:spcBef>
              <a:buNone/>
            </a:pPr>
            <a:r>
              <a:rPr lang="fr-FR" sz="1600" dirty="0"/>
              <a:t>Node.js vous offre des options pour installer des outils pour les modules natifs. Si vous êtes intéressé par ces derniers, cliquez sur la case à cocher pour marquer vos préférences, ou cliquez sur </a:t>
            </a:r>
            <a:r>
              <a:rPr lang="fr-FR" sz="1600" b="1" dirty="0"/>
              <a:t>Suivant </a:t>
            </a:r>
            <a:r>
              <a:rPr lang="fr-FR" sz="1600" dirty="0"/>
              <a:t>pour continuer avec la valeur par défaut : </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1855" y="3286840"/>
            <a:ext cx="4671257" cy="3225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a:extLst>
              <a:ext uri="{FF2B5EF4-FFF2-40B4-BE49-F238E27FC236}">
                <a16:creationId xmlns:a16="http://schemas.microsoft.com/office/drawing/2014/main" id="{01C9B313-A1CC-441D-54BA-473ADC3000D6}"/>
              </a:ext>
            </a:extLst>
          </p:cNvPr>
          <p:cNvSpPr txBox="1"/>
          <p:nvPr/>
        </p:nvSpPr>
        <p:spPr>
          <a:xfrm>
            <a:off x="43143" y="380694"/>
            <a:ext cx="5452886" cy="646331"/>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sz="1800" b="1" i="1" dirty="0">
                <a:solidFill>
                  <a:srgbClr val="FF912B"/>
                </a:solidFill>
              </a:rPr>
              <a:t>Configuration de l’environnement de développement</a:t>
            </a:r>
          </a:p>
        </p:txBody>
      </p:sp>
    </p:spTree>
    <p:extLst>
      <p:ext uri="{BB962C8B-B14F-4D97-AF65-F5344CB8AC3E}">
        <p14:creationId xmlns:p14="http://schemas.microsoft.com/office/powerpoint/2010/main" val="1307421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6"/>
          <p:cNvSpPr txBox="1">
            <a:spLocks/>
          </p:cNvSpPr>
          <p:nvPr/>
        </p:nvSpPr>
        <p:spPr>
          <a:xfrm>
            <a:off x="6300000" y="539999"/>
            <a:ext cx="5580000" cy="540000"/>
          </a:xfrm>
          <a:prstGeom prst="rect">
            <a:avLst/>
          </a:prstGeom>
        </p:spPr>
        <p:txBody>
          <a:bodyPr anchor="ctr" anchorCtr="0"/>
          <a:lstStyle>
            <a:lvl1pPr indent="0" algn="ctr">
              <a:lnSpc>
                <a:spcPct val="100000"/>
              </a:lnSpc>
              <a:spcBef>
                <a:spcPts val="0"/>
              </a:spcBef>
              <a:buFont typeface="Arial" panose="020B0604020202020204" pitchFamily="34" charset="0"/>
              <a:buNone/>
              <a:defRPr sz="28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CHAPITRE 1</a:t>
            </a:r>
          </a:p>
        </p:txBody>
      </p:sp>
      <p:sp>
        <p:nvSpPr>
          <p:cNvPr id="15" name="Espace réservé du texte 7"/>
          <p:cNvSpPr txBox="1">
            <a:spLocks/>
          </p:cNvSpPr>
          <p:nvPr/>
        </p:nvSpPr>
        <p:spPr>
          <a:xfrm>
            <a:off x="6300000" y="1089893"/>
            <a:ext cx="5580000" cy="900000"/>
          </a:xfrm>
          <a:prstGeom prst="rect">
            <a:avLst/>
          </a:prstGeom>
        </p:spPr>
        <p:txBody>
          <a:bodyPr anchor="t" anchorCtr="0"/>
          <a:lstStyle>
            <a:lvl1pPr indent="0" algn="ctr">
              <a:lnSpc>
                <a:spcPct val="100000"/>
              </a:lnSpc>
              <a:spcBef>
                <a:spcPts val="0"/>
              </a:spcBef>
              <a:buFont typeface="Arial" panose="020B0604020202020204" pitchFamily="34" charset="0"/>
              <a:buNone/>
              <a:defRPr sz="2400" b="1" u="none">
                <a:solidFill>
                  <a:srgbClr val="007842"/>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Définir le cloud </a:t>
            </a:r>
          </a:p>
          <a:p>
            <a:endParaRPr lang="fr-FR" dirty="0"/>
          </a:p>
        </p:txBody>
      </p:sp>
      <p:sp>
        <p:nvSpPr>
          <p:cNvPr id="16" name="Rectangle 15"/>
          <p:cNvSpPr/>
          <p:nvPr/>
        </p:nvSpPr>
        <p:spPr>
          <a:xfrm>
            <a:off x="6042000" y="2706916"/>
            <a:ext cx="6096000" cy="1431161"/>
          </a:xfrm>
          <a:prstGeom prst="rect">
            <a:avLst/>
          </a:prstGeom>
        </p:spPr>
        <p:txBody>
          <a:bodyPr>
            <a:spAutoFit/>
          </a:bodyPr>
          <a:lstStyle/>
          <a:p>
            <a:pPr marL="342900" lvl="0" indent="-342900">
              <a:spcBef>
                <a:spcPts val="600"/>
              </a:spcBef>
              <a:buFont typeface="+mj-lt"/>
              <a:buAutoNum type="arabicPeriod"/>
            </a:pPr>
            <a:r>
              <a:rPr lang="fr-FR" b="1" dirty="0">
                <a:solidFill>
                  <a:srgbClr val="FF7800"/>
                </a:solidFill>
              </a:rPr>
              <a:t>Concept du cloud et ses avantages ;</a:t>
            </a:r>
          </a:p>
          <a:p>
            <a:pPr marL="342900" lvl="0" indent="-342900">
              <a:spcBef>
                <a:spcPts val="600"/>
              </a:spcBef>
              <a:buFont typeface="+mj-lt"/>
              <a:buAutoNum type="arabicPeriod"/>
            </a:pPr>
            <a:r>
              <a:rPr lang="fr-FR" dirty="0">
                <a:solidFill>
                  <a:srgbClr val="BFBFBF"/>
                </a:solidFill>
              </a:rPr>
              <a:t>Exemple des fournisseurs cloud ;</a:t>
            </a:r>
          </a:p>
          <a:p>
            <a:pPr marL="342900" lvl="0" indent="-342900">
              <a:spcBef>
                <a:spcPts val="600"/>
              </a:spcBef>
              <a:buFont typeface="+mj-lt"/>
              <a:buAutoNum type="arabicPeriod"/>
            </a:pPr>
            <a:r>
              <a:rPr lang="fr-FR" dirty="0">
                <a:solidFill>
                  <a:srgbClr val="BFBFBF"/>
                </a:solidFill>
              </a:rPr>
              <a:t>Différence entre cloud privé, public et hybride ;</a:t>
            </a:r>
          </a:p>
          <a:p>
            <a:pPr marL="342900" indent="-342900">
              <a:spcBef>
                <a:spcPts val="600"/>
              </a:spcBef>
              <a:buFont typeface="+mj-lt"/>
              <a:buAutoNum type="arabicPeriod"/>
            </a:pPr>
            <a:r>
              <a:rPr lang="fr-FR" dirty="0">
                <a:solidFill>
                  <a:srgbClr val="BFBFBF"/>
                </a:solidFill>
              </a:rPr>
              <a:t>Services du cloud (IAAS, PAAS, SAAS).</a:t>
            </a:r>
          </a:p>
        </p:txBody>
      </p:sp>
    </p:spTree>
    <p:extLst>
      <p:ext uri="{BB962C8B-B14F-4D97-AF65-F5344CB8AC3E}">
        <p14:creationId xmlns:p14="http://schemas.microsoft.com/office/powerpoint/2010/main" val="1826141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1" y="1586548"/>
            <a:ext cx="10810637" cy="4925764"/>
          </a:xfrm>
        </p:spPr>
        <p:txBody>
          <a:bodyPr/>
          <a:lstStyle/>
          <a:p>
            <a:pPr marL="0" lvl="1" indent="0">
              <a:lnSpc>
                <a:spcPct val="100000"/>
              </a:lnSpc>
              <a:spcBef>
                <a:spcPts val="1000"/>
              </a:spcBef>
              <a:buNone/>
            </a:pPr>
            <a:r>
              <a:rPr lang="fr-FR" sz="1600" b="1" dirty="0">
                <a:solidFill>
                  <a:srgbClr val="FF912B"/>
                </a:solidFill>
              </a:rPr>
              <a:t>Installation de Node.js</a:t>
            </a:r>
          </a:p>
          <a:p>
            <a:r>
              <a:rPr lang="fr-FR" sz="1600" dirty="0"/>
              <a:t>Le système terminera l’installation en quelques secondes ou minutes et vous montrera un message de réussite. Cliquez sur le bouton Terminer pour fermer le programme d’installation de Node.js. </a:t>
            </a:r>
          </a:p>
          <a:p>
            <a:endParaRPr lang="fr-FR" sz="2400" b="1"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261" y="2881299"/>
            <a:ext cx="4103450" cy="3329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a:extLst>
              <a:ext uri="{FF2B5EF4-FFF2-40B4-BE49-F238E27FC236}">
                <a16:creationId xmlns:a16="http://schemas.microsoft.com/office/drawing/2014/main" id="{D8B21E73-CD47-73AF-D879-BE960F71BD82}"/>
              </a:ext>
            </a:extLst>
          </p:cNvPr>
          <p:cNvSpPr txBox="1"/>
          <p:nvPr/>
        </p:nvSpPr>
        <p:spPr>
          <a:xfrm>
            <a:off x="43143" y="380694"/>
            <a:ext cx="5452886" cy="646331"/>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sz="1800" b="1" i="1" dirty="0">
                <a:solidFill>
                  <a:srgbClr val="FF912B"/>
                </a:solidFill>
              </a:rPr>
              <a:t>Configuration de l’environnement de développement</a:t>
            </a:r>
          </a:p>
        </p:txBody>
      </p:sp>
    </p:spTree>
    <p:extLst>
      <p:ext uri="{BB962C8B-B14F-4D97-AF65-F5344CB8AC3E}">
        <p14:creationId xmlns:p14="http://schemas.microsoft.com/office/powerpoint/2010/main" val="31754899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1" y="1586548"/>
            <a:ext cx="10810637" cy="4925764"/>
          </a:xfrm>
        </p:spPr>
        <p:txBody>
          <a:bodyPr/>
          <a:lstStyle/>
          <a:p>
            <a:pPr marL="0" lvl="1" indent="0">
              <a:lnSpc>
                <a:spcPct val="100000"/>
              </a:lnSpc>
              <a:spcBef>
                <a:spcPts val="1000"/>
              </a:spcBef>
              <a:buNone/>
            </a:pPr>
            <a:r>
              <a:rPr lang="fr-FR" sz="1600" b="1" dirty="0">
                <a:solidFill>
                  <a:srgbClr val="FF912B"/>
                </a:solidFill>
              </a:rPr>
              <a:t>Installation de Node.js</a:t>
            </a:r>
          </a:p>
          <a:p>
            <a:pPr marL="285750" indent="-285750">
              <a:buFont typeface="Wingdings" panose="05000000000000000000" pitchFamily="2" charset="2"/>
              <a:buChar char="§"/>
            </a:pPr>
            <a:r>
              <a:rPr lang="fr-FR" sz="1600" b="1" u="sng" dirty="0"/>
              <a:t>Vérifier l’installation de Node.js </a:t>
            </a:r>
            <a:endParaRPr lang="fr-FR" sz="1600" u="sng" dirty="0"/>
          </a:p>
          <a:p>
            <a:pPr algn="just"/>
            <a:r>
              <a:rPr lang="fr-FR" sz="1600" dirty="0"/>
              <a:t>Pour vérifier l’installation et confirmer que la bonne version a été installée, ouvrez l’invite de commande votre PC et saisissez la commande suivante : </a:t>
            </a:r>
          </a:p>
          <a:p>
            <a:pPr marL="914400" lvl="2" indent="0">
              <a:buNone/>
            </a:pPr>
            <a:r>
              <a:rPr lang="fr-MA" sz="1600" b="1" dirty="0" err="1"/>
              <a:t>node</a:t>
            </a:r>
            <a:r>
              <a:rPr lang="fr-MA" sz="1600" b="1" dirty="0"/>
              <a:t> –v</a:t>
            </a:r>
            <a:endParaRPr lang="fr-FR" sz="1600" b="1" dirty="0"/>
          </a:p>
          <a:p>
            <a:pPr indent="-228600"/>
            <a:r>
              <a:rPr lang="fr-FR" sz="1600" dirty="0"/>
              <a:t>Avec Node, le gestionnaire de paquet NPM sera automatiquement installé</a:t>
            </a:r>
          </a:p>
          <a:p>
            <a:pPr indent="-228600"/>
            <a:r>
              <a:rPr lang="fr-FR" sz="1600" b="1" dirty="0"/>
              <a:t>	</a:t>
            </a:r>
            <a:r>
              <a:rPr lang="fr-FR" sz="1600" b="1" dirty="0" err="1"/>
              <a:t>npm</a:t>
            </a:r>
            <a:r>
              <a:rPr lang="fr-FR" sz="1600" b="1" dirty="0"/>
              <a:t> –v</a:t>
            </a:r>
            <a:endParaRPr lang="fr-FR" sz="1600" dirty="0"/>
          </a:p>
          <a:p>
            <a:r>
              <a:rPr lang="fr-FR" sz="1600" dirty="0"/>
              <a:t> </a:t>
            </a:r>
            <a:r>
              <a:rPr lang="fr-FR" sz="1600" dirty="0" err="1"/>
              <a:t>npm</a:t>
            </a:r>
            <a:r>
              <a:rPr lang="fr-FR" sz="1600" dirty="0"/>
              <a:t> permet de gérer vos dépendances et de lancer vos scripts </a:t>
            </a:r>
          </a:p>
          <a:p>
            <a:endParaRPr lang="fr-FR" sz="2400" b="1"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2097" y="4615946"/>
            <a:ext cx="4494998" cy="144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a:extLst>
              <a:ext uri="{FF2B5EF4-FFF2-40B4-BE49-F238E27FC236}">
                <a16:creationId xmlns:a16="http://schemas.microsoft.com/office/drawing/2014/main" id="{D9BD5579-71AB-31F4-CEB3-2279E1F00A55}"/>
              </a:ext>
            </a:extLst>
          </p:cNvPr>
          <p:cNvSpPr txBox="1"/>
          <p:nvPr/>
        </p:nvSpPr>
        <p:spPr>
          <a:xfrm>
            <a:off x="43143" y="380694"/>
            <a:ext cx="5452886" cy="646331"/>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sz="1800" b="1" i="1" dirty="0">
                <a:solidFill>
                  <a:srgbClr val="FF912B"/>
                </a:solidFill>
              </a:rPr>
              <a:t>Configuration de l’environnement de développement</a:t>
            </a:r>
          </a:p>
        </p:txBody>
      </p:sp>
    </p:spTree>
    <p:extLst>
      <p:ext uri="{BB962C8B-B14F-4D97-AF65-F5344CB8AC3E}">
        <p14:creationId xmlns:p14="http://schemas.microsoft.com/office/powerpoint/2010/main" val="3633671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1" y="1586548"/>
            <a:ext cx="10810637" cy="4925764"/>
          </a:xfrm>
        </p:spPr>
        <p:txBody>
          <a:bodyPr/>
          <a:lstStyle/>
          <a:p>
            <a:r>
              <a:rPr lang="fr-FR" sz="1600" dirty="0"/>
              <a:t>Généralement vous aurez besoin des commandes suivantes : </a:t>
            </a:r>
          </a:p>
          <a:p>
            <a:pPr marL="342900" lvl="0" indent="-342900">
              <a:buFont typeface="Wingdings" panose="05000000000000000000" pitchFamily="2" charset="2"/>
              <a:buChar char="ü"/>
            </a:pPr>
            <a:r>
              <a:rPr lang="fr-FR" sz="1600" b="1" dirty="0" err="1"/>
              <a:t>npm</a:t>
            </a:r>
            <a:r>
              <a:rPr lang="fr-FR" sz="1600" b="1" dirty="0"/>
              <a:t> </a:t>
            </a:r>
            <a:r>
              <a:rPr lang="fr-FR" sz="1600" b="1" dirty="0" err="1"/>
              <a:t>install</a:t>
            </a:r>
            <a:r>
              <a:rPr lang="fr-FR" sz="1600" b="1" dirty="0"/>
              <a:t> </a:t>
            </a:r>
            <a:r>
              <a:rPr lang="fr-FR" sz="1600" dirty="0"/>
              <a:t>: installe le projet sur votre machine. </a:t>
            </a:r>
          </a:p>
          <a:p>
            <a:pPr marL="342900" lvl="0" indent="-342900">
              <a:buFont typeface="Wingdings" panose="05000000000000000000" pitchFamily="2" charset="2"/>
              <a:buChar char="ü"/>
            </a:pPr>
            <a:r>
              <a:rPr lang="fr-FR" sz="1600" b="1" dirty="0" err="1"/>
              <a:t>npm</a:t>
            </a:r>
            <a:r>
              <a:rPr lang="fr-FR" sz="1600" b="1" dirty="0"/>
              <a:t> </a:t>
            </a:r>
            <a:r>
              <a:rPr lang="fr-FR" sz="1600" b="1" dirty="0" err="1"/>
              <a:t>start</a:t>
            </a:r>
            <a:r>
              <a:rPr lang="fr-FR" sz="1600" b="1" dirty="0"/>
              <a:t> </a:t>
            </a:r>
            <a:r>
              <a:rPr lang="fr-FR" sz="1600" dirty="0"/>
              <a:t>: démarre le projet. </a:t>
            </a:r>
          </a:p>
          <a:p>
            <a:pPr marL="342900" lvl="0" indent="-342900">
              <a:buFont typeface="Wingdings" panose="05000000000000000000" pitchFamily="2" charset="2"/>
              <a:buChar char="ü"/>
            </a:pPr>
            <a:r>
              <a:rPr lang="fr-FR" sz="1600" b="1" dirty="0" err="1"/>
              <a:t>npm</a:t>
            </a:r>
            <a:r>
              <a:rPr lang="fr-FR" sz="1600" b="1" dirty="0"/>
              <a:t> test </a:t>
            </a:r>
            <a:r>
              <a:rPr lang="fr-FR" sz="1600" dirty="0"/>
              <a:t>: lance les tests du projet. </a:t>
            </a:r>
          </a:p>
          <a:p>
            <a:pPr marL="342900" lvl="0" indent="-342900">
              <a:buFont typeface="Wingdings" panose="05000000000000000000" pitchFamily="2" charset="2"/>
              <a:buChar char="ü"/>
            </a:pPr>
            <a:r>
              <a:rPr lang="fr-FR" sz="1600" b="1" dirty="0" err="1"/>
              <a:t>npm</a:t>
            </a:r>
            <a:r>
              <a:rPr lang="fr-FR" sz="1600" b="1" dirty="0"/>
              <a:t> </a:t>
            </a:r>
            <a:r>
              <a:rPr lang="fr-FR" sz="1600" b="1" dirty="0" err="1"/>
              <a:t>run</a:t>
            </a:r>
            <a:r>
              <a:rPr lang="fr-FR" sz="1600" b="1" dirty="0"/>
              <a:t> </a:t>
            </a:r>
            <a:r>
              <a:rPr lang="fr-FR" sz="1600" b="1" dirty="0" err="1"/>
              <a:t>dev</a:t>
            </a:r>
            <a:r>
              <a:rPr lang="fr-FR" sz="1600" b="1" dirty="0"/>
              <a:t> </a:t>
            </a:r>
            <a:r>
              <a:rPr lang="fr-FR" sz="1600" dirty="0"/>
              <a:t>: s'occupe de lancer un environnement de développement agréable. </a:t>
            </a:r>
          </a:p>
          <a:p>
            <a:endParaRPr lang="fr-FR" sz="2400" b="1" dirty="0"/>
          </a:p>
        </p:txBody>
      </p:sp>
      <p:sp>
        <p:nvSpPr>
          <p:cNvPr id="4" name="ZoneTexte 3">
            <a:extLst>
              <a:ext uri="{FF2B5EF4-FFF2-40B4-BE49-F238E27FC236}">
                <a16:creationId xmlns:a16="http://schemas.microsoft.com/office/drawing/2014/main" id="{4BDBD620-53FE-654D-8967-41ADD841CD7D}"/>
              </a:ext>
            </a:extLst>
          </p:cNvPr>
          <p:cNvSpPr txBox="1"/>
          <p:nvPr/>
        </p:nvSpPr>
        <p:spPr>
          <a:xfrm>
            <a:off x="43143" y="380694"/>
            <a:ext cx="5452886" cy="646331"/>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sz="1800" b="1" i="1" dirty="0">
                <a:solidFill>
                  <a:srgbClr val="FF912B"/>
                </a:solidFill>
              </a:rPr>
              <a:t>Configuration de l’environnement de développement</a:t>
            </a:r>
          </a:p>
        </p:txBody>
      </p:sp>
    </p:spTree>
    <p:extLst>
      <p:ext uri="{BB962C8B-B14F-4D97-AF65-F5344CB8AC3E}">
        <p14:creationId xmlns:p14="http://schemas.microsoft.com/office/powerpoint/2010/main" val="4047507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1" y="1586548"/>
            <a:ext cx="10810637" cy="4925764"/>
          </a:xfrm>
        </p:spPr>
        <p:txBody>
          <a:bodyPr/>
          <a:lstStyle/>
          <a:p>
            <a:r>
              <a:rPr lang="fr-FR" sz="1800" b="1" dirty="0"/>
              <a:t>Etape 1 : Création du fichier </a:t>
            </a:r>
            <a:r>
              <a:rPr lang="fr-FR" sz="1800" b="1" dirty="0" err="1"/>
              <a:t>package.json</a:t>
            </a:r>
            <a:endParaRPr lang="fr-FR" sz="1800" b="1" dirty="0"/>
          </a:p>
          <a:p>
            <a:r>
              <a:rPr lang="fr-FR" sz="1600" dirty="0"/>
              <a:t>1- Commencer par créer un nouveau répertoire qui sera le nom du projet</a:t>
            </a:r>
          </a:p>
          <a:p>
            <a:r>
              <a:rPr lang="fr-FR" sz="1600" dirty="0"/>
              <a:t>2-Taper la commande </a:t>
            </a:r>
            <a:r>
              <a:rPr lang="fr-FR" sz="1800" b="1" dirty="0" err="1">
                <a:solidFill>
                  <a:srgbClr val="FF0000"/>
                </a:solidFill>
              </a:rPr>
              <a:t>npm</a:t>
            </a:r>
            <a:r>
              <a:rPr lang="fr-FR" sz="1800" b="1" dirty="0">
                <a:solidFill>
                  <a:srgbClr val="FF0000"/>
                </a:solidFill>
              </a:rPr>
              <a:t> </a:t>
            </a:r>
            <a:r>
              <a:rPr lang="fr-FR" sz="1800" b="1" dirty="0" err="1">
                <a:solidFill>
                  <a:srgbClr val="FF0000"/>
                </a:solidFill>
              </a:rPr>
              <a:t>init</a:t>
            </a:r>
            <a:endParaRPr lang="fr-FR" sz="1800" b="1" dirty="0">
              <a:solidFill>
                <a:srgbClr val="FF0000"/>
              </a:solidFill>
            </a:endParaRPr>
          </a:p>
          <a:p>
            <a:r>
              <a:rPr lang="fr-FR" sz="1600" dirty="0"/>
              <a:t>3-Créer un fichier index.js</a:t>
            </a:r>
          </a:p>
          <a:p>
            <a:r>
              <a:rPr lang="fr-FR" sz="1600" dirty="0"/>
              <a:t>A la fin de cette étape, nous aurons Un fichier </a:t>
            </a:r>
            <a:r>
              <a:rPr lang="fr-FR" sz="1600" dirty="0" err="1"/>
              <a:t>package.json</a:t>
            </a:r>
            <a:r>
              <a:rPr lang="fr-FR" sz="1600" dirty="0"/>
              <a:t> contant les paramètres du projet ainsi que les dépendances future.</a:t>
            </a:r>
          </a:p>
        </p:txBody>
      </p:sp>
      <p:sp>
        <p:nvSpPr>
          <p:cNvPr id="4" name="ZoneTexte 3">
            <a:extLst>
              <a:ext uri="{FF2B5EF4-FFF2-40B4-BE49-F238E27FC236}">
                <a16:creationId xmlns:a16="http://schemas.microsoft.com/office/drawing/2014/main" id="{4BDBD620-53FE-654D-8967-41ADD841CD7D}"/>
              </a:ext>
            </a:extLst>
          </p:cNvPr>
          <p:cNvSpPr txBox="1"/>
          <p:nvPr/>
        </p:nvSpPr>
        <p:spPr>
          <a:xfrm>
            <a:off x="43143" y="380694"/>
            <a:ext cx="5452886" cy="646331"/>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sz="1800" b="1" i="1" dirty="0">
                <a:solidFill>
                  <a:srgbClr val="FF912B"/>
                </a:solidFill>
              </a:rPr>
              <a:t>Configuration de l’environnement de développement</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216" y="3762845"/>
            <a:ext cx="5711885" cy="255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207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1" y="1586548"/>
            <a:ext cx="10810637" cy="4925764"/>
          </a:xfrm>
        </p:spPr>
        <p:txBody>
          <a:bodyPr/>
          <a:lstStyle/>
          <a:p>
            <a:r>
              <a:rPr lang="fr-FR" sz="1600" b="1" dirty="0"/>
              <a:t>Etape 2 : Installation du serveur Express</a:t>
            </a:r>
          </a:p>
          <a:p>
            <a:pPr>
              <a:lnSpc>
                <a:spcPct val="150000"/>
              </a:lnSpc>
            </a:pPr>
            <a:r>
              <a:rPr lang="fr-FR" sz="1600" dirty="0"/>
              <a:t>Pour installer le </a:t>
            </a:r>
            <a:r>
              <a:rPr lang="fr-FR" sz="1600" dirty="0" err="1"/>
              <a:t>framework</a:t>
            </a:r>
            <a:r>
              <a:rPr lang="fr-FR" sz="1600" dirty="0"/>
              <a:t> Express dans le projet, il faut exécuter la commande suivante  :</a:t>
            </a:r>
          </a:p>
          <a:p>
            <a:pPr>
              <a:lnSpc>
                <a:spcPct val="150000"/>
              </a:lnSpc>
            </a:pPr>
            <a:r>
              <a:rPr lang="fr-MA" sz="1600" dirty="0" err="1"/>
              <a:t>npm</a:t>
            </a:r>
            <a:r>
              <a:rPr lang="fr-MA" sz="1600" dirty="0"/>
              <a:t> </a:t>
            </a:r>
            <a:r>
              <a:rPr lang="fr-MA" sz="1600" dirty="0" err="1"/>
              <a:t>install</a:t>
            </a:r>
            <a:r>
              <a:rPr lang="fr-MA" sz="1600" dirty="0"/>
              <a:t>  Express </a:t>
            </a:r>
          </a:p>
          <a:p>
            <a:pPr>
              <a:lnSpc>
                <a:spcPct val="150000"/>
              </a:lnSpc>
            </a:pPr>
            <a:r>
              <a:rPr lang="fr-FR" sz="1600" dirty="0"/>
              <a:t>Cette commande a pour but de télécharger depuis NPM </a:t>
            </a:r>
            <a:r>
              <a:rPr lang="fr-FR" sz="1600" dirty="0" err="1"/>
              <a:t>remote</a:t>
            </a:r>
            <a:r>
              <a:rPr lang="fr-FR" sz="1600" dirty="0"/>
              <a:t> </a:t>
            </a:r>
            <a:r>
              <a:rPr lang="fr-FR" sz="1600" dirty="0" err="1"/>
              <a:t>repository</a:t>
            </a:r>
            <a:r>
              <a:rPr lang="fr-FR" sz="1600" dirty="0"/>
              <a:t> </a:t>
            </a:r>
            <a:r>
              <a:rPr lang="fr-FR" sz="1600" dirty="0" err="1"/>
              <a:t>lalibrairie</a:t>
            </a:r>
            <a:r>
              <a:rPr lang="fr-FR" sz="1600" dirty="0"/>
              <a:t> Express ainsi que l’ensemble des librairies dont Express a besoin pour fonctionner dans votre répertoire de travail, dans le répertoire </a:t>
            </a:r>
            <a:r>
              <a:rPr lang="fr-FR" sz="1600" dirty="0" err="1"/>
              <a:t>node_modules</a:t>
            </a:r>
            <a:r>
              <a:rPr lang="fr-FR" sz="1600" dirty="0"/>
              <a:t>.</a:t>
            </a:r>
          </a:p>
          <a:p>
            <a:pPr>
              <a:lnSpc>
                <a:spcPct val="150000"/>
              </a:lnSpc>
            </a:pPr>
            <a:r>
              <a:rPr lang="fr-FR" sz="1600" dirty="0"/>
              <a:t>NPM va également l’ajouter dans votre </a:t>
            </a:r>
            <a:r>
              <a:rPr lang="fr-FR" sz="1600" dirty="0" err="1"/>
              <a:t>package.json</a:t>
            </a:r>
            <a:r>
              <a:rPr lang="fr-FR" sz="1600" dirty="0"/>
              <a:t> dans l’objet </a:t>
            </a:r>
            <a:r>
              <a:rPr lang="fr-FR" sz="1600" dirty="0" err="1"/>
              <a:t>dependencies</a:t>
            </a:r>
            <a:r>
              <a:rPr lang="fr-FR" sz="1600" dirty="0"/>
              <a:t>.</a:t>
            </a:r>
          </a:p>
          <a:p>
            <a:endParaRPr lang="fr-FR" sz="2400" b="1" dirty="0"/>
          </a:p>
        </p:txBody>
      </p:sp>
      <p:sp>
        <p:nvSpPr>
          <p:cNvPr id="4" name="ZoneTexte 3">
            <a:extLst>
              <a:ext uri="{FF2B5EF4-FFF2-40B4-BE49-F238E27FC236}">
                <a16:creationId xmlns:a16="http://schemas.microsoft.com/office/drawing/2014/main" id="{4BDBD620-53FE-654D-8967-41ADD841CD7D}"/>
              </a:ext>
            </a:extLst>
          </p:cNvPr>
          <p:cNvSpPr txBox="1"/>
          <p:nvPr/>
        </p:nvSpPr>
        <p:spPr>
          <a:xfrm>
            <a:off x="43143" y="380694"/>
            <a:ext cx="5452886" cy="646331"/>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sz="1800" b="1" i="1" dirty="0">
                <a:solidFill>
                  <a:srgbClr val="FF912B"/>
                </a:solidFill>
              </a:rPr>
              <a:t>Configuration de l’environnement de développement</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8000" y="4134521"/>
            <a:ext cx="3252788" cy="214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488" y="4515520"/>
            <a:ext cx="1638300" cy="138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8243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1" y="1586548"/>
            <a:ext cx="10810637" cy="4925764"/>
          </a:xfrm>
        </p:spPr>
        <p:txBody>
          <a:bodyPr/>
          <a:lstStyle/>
          <a:p>
            <a:pPr algn="just">
              <a:lnSpc>
                <a:spcPct val="150000"/>
              </a:lnSpc>
            </a:pPr>
            <a:r>
              <a:rPr lang="fr-MA" sz="1600" b="1" dirty="0"/>
              <a:t>Remarque : </a:t>
            </a:r>
            <a:r>
              <a:rPr lang="fr-FR" sz="1600" dirty="0"/>
              <a:t>Dans certains cours en ligne, on peut trouver l’option --</a:t>
            </a:r>
            <a:r>
              <a:rPr lang="fr-FR" sz="1600" dirty="0" err="1"/>
              <a:t>save</a:t>
            </a:r>
            <a:r>
              <a:rPr lang="fr-FR" sz="1600" dirty="0"/>
              <a:t> ou -s après la commande </a:t>
            </a:r>
            <a:r>
              <a:rPr lang="fr-FR" sz="1600" dirty="0" err="1"/>
              <a:t>npm</a:t>
            </a:r>
            <a:r>
              <a:rPr lang="fr-FR" sz="1600" dirty="0"/>
              <a:t> </a:t>
            </a:r>
            <a:r>
              <a:rPr lang="fr-FR" sz="1600" dirty="0" err="1"/>
              <a:t>install</a:t>
            </a:r>
            <a:r>
              <a:rPr lang="fr-FR" sz="1600" dirty="0"/>
              <a:t> Sachez qu’avant la version 5 0 de NPM, il fallait passer cette option pour retrouver la dépendance ajoutée dans le </a:t>
            </a:r>
            <a:r>
              <a:rPr lang="fr-FR" sz="1600" dirty="0" err="1"/>
              <a:t>package.json</a:t>
            </a:r>
            <a:r>
              <a:rPr lang="fr-FR" sz="1600" dirty="0"/>
              <a:t>.</a:t>
            </a:r>
          </a:p>
          <a:p>
            <a:pPr algn="just">
              <a:lnSpc>
                <a:spcPct val="150000"/>
              </a:lnSpc>
            </a:pPr>
            <a:r>
              <a:rPr lang="fr-FR" sz="1600" dirty="0"/>
              <a:t>Depuis la version 5 0 dès que vous passez la commande </a:t>
            </a:r>
            <a:r>
              <a:rPr lang="fr-FR" sz="1600" dirty="0" err="1"/>
              <a:t>npm</a:t>
            </a:r>
            <a:r>
              <a:rPr lang="fr-FR" sz="1600" dirty="0"/>
              <a:t> </a:t>
            </a:r>
            <a:r>
              <a:rPr lang="fr-FR" sz="1600" dirty="0" err="1"/>
              <a:t>install</a:t>
            </a:r>
            <a:r>
              <a:rPr lang="fr-FR" sz="1600" dirty="0"/>
              <a:t> la librairie est par défaut ajoutée au package </a:t>
            </a:r>
            <a:r>
              <a:rPr lang="fr-FR" sz="1600" dirty="0" err="1"/>
              <a:t>json</a:t>
            </a:r>
            <a:r>
              <a:rPr lang="fr-FR" sz="1600" dirty="0"/>
              <a:t> Il n’est plus nécessaire de passer l’option --s ou ---</a:t>
            </a:r>
            <a:r>
              <a:rPr lang="fr-FR" sz="1600" dirty="0" err="1"/>
              <a:t>save</a:t>
            </a:r>
            <a:endParaRPr lang="fr-FR" sz="1600" dirty="0"/>
          </a:p>
          <a:p>
            <a:pPr algn="just">
              <a:lnSpc>
                <a:spcPct val="150000"/>
              </a:lnSpc>
            </a:pPr>
            <a:r>
              <a:rPr lang="fr-FR" sz="1600" dirty="0">
                <a:solidFill>
                  <a:srgbClr val="FF0000"/>
                </a:solidFill>
              </a:rPr>
              <a:t>Pourquoi est ce qu’on a besoin d’ajouter la dépendance dans </a:t>
            </a:r>
            <a:r>
              <a:rPr lang="fr-FR" sz="1600" dirty="0" err="1">
                <a:solidFill>
                  <a:srgbClr val="FF0000"/>
                </a:solidFill>
              </a:rPr>
              <a:t>package.json</a:t>
            </a:r>
            <a:r>
              <a:rPr lang="fr-FR" sz="1600" dirty="0">
                <a:solidFill>
                  <a:srgbClr val="FF0000"/>
                </a:solidFill>
              </a:rPr>
              <a:t>?</a:t>
            </a:r>
          </a:p>
          <a:p>
            <a:pPr algn="just">
              <a:lnSpc>
                <a:spcPct val="150000"/>
              </a:lnSpc>
            </a:pPr>
            <a:r>
              <a:rPr lang="fr-FR" sz="1600" dirty="0"/>
              <a:t>Pour qu’un projet d’API </a:t>
            </a:r>
            <a:r>
              <a:rPr lang="fr-FR" sz="1600" dirty="0" err="1"/>
              <a:t>Node</a:t>
            </a:r>
            <a:r>
              <a:rPr lang="fr-FR" sz="1600" dirty="0"/>
              <a:t> JS ou tout autre projet </a:t>
            </a:r>
            <a:r>
              <a:rPr lang="fr-FR" sz="1600" dirty="0" err="1"/>
              <a:t>Node</a:t>
            </a:r>
            <a:r>
              <a:rPr lang="fr-FR" sz="1600" dirty="0"/>
              <a:t> puisse être repris par un autre développeur ou être déployé sur un serveur à distance, le package </a:t>
            </a:r>
            <a:r>
              <a:rPr lang="fr-FR" sz="1600" dirty="0" err="1"/>
              <a:t>json</a:t>
            </a:r>
            <a:r>
              <a:rPr lang="fr-FR" sz="1600" dirty="0"/>
              <a:t> DOIT référencer toutes les librairies dont l’application a besoin pour bien fonctionner</a:t>
            </a:r>
          </a:p>
          <a:p>
            <a:pPr algn="just">
              <a:lnSpc>
                <a:spcPct val="150000"/>
              </a:lnSpc>
            </a:pPr>
            <a:r>
              <a:rPr lang="fr-FR" sz="1600" dirty="0"/>
              <a:t>Vous n’uploaderez pas toutes votre application avec le répertoire </a:t>
            </a:r>
            <a:r>
              <a:rPr lang="fr-FR" sz="1600" dirty="0" err="1"/>
              <a:t>node_modules</a:t>
            </a:r>
            <a:r>
              <a:rPr lang="fr-FR" sz="1600" dirty="0"/>
              <a:t> mais simplement votre code et le </a:t>
            </a:r>
            <a:r>
              <a:rPr lang="fr-FR" sz="1600" dirty="0" err="1"/>
              <a:t>package.json</a:t>
            </a:r>
            <a:r>
              <a:rPr lang="fr-FR" sz="1600" dirty="0"/>
              <a:t> Le serveur sera en charge de faire un </a:t>
            </a:r>
            <a:r>
              <a:rPr lang="fr-FR" sz="1600" dirty="0" err="1"/>
              <a:t>npm</a:t>
            </a:r>
            <a:r>
              <a:rPr lang="fr-FR" sz="1600" dirty="0"/>
              <a:t> </a:t>
            </a:r>
            <a:r>
              <a:rPr lang="fr-FR" sz="1600" dirty="0" err="1"/>
              <a:t>install</a:t>
            </a:r>
            <a:r>
              <a:rPr lang="fr-FR" sz="1600" dirty="0"/>
              <a:t> pour récupérer toutes les dépendances</a:t>
            </a:r>
          </a:p>
        </p:txBody>
      </p:sp>
      <p:sp>
        <p:nvSpPr>
          <p:cNvPr id="4" name="ZoneTexte 3">
            <a:extLst>
              <a:ext uri="{FF2B5EF4-FFF2-40B4-BE49-F238E27FC236}">
                <a16:creationId xmlns:a16="http://schemas.microsoft.com/office/drawing/2014/main" id="{4BDBD620-53FE-654D-8967-41ADD841CD7D}"/>
              </a:ext>
            </a:extLst>
          </p:cNvPr>
          <p:cNvSpPr txBox="1"/>
          <p:nvPr/>
        </p:nvSpPr>
        <p:spPr>
          <a:xfrm>
            <a:off x="43143" y="380694"/>
            <a:ext cx="5452886" cy="646331"/>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sz="1800" b="1" i="1" dirty="0">
                <a:solidFill>
                  <a:srgbClr val="FF912B"/>
                </a:solidFill>
              </a:rPr>
              <a:t>Configuration de l’environnement de développement</a:t>
            </a:r>
          </a:p>
        </p:txBody>
      </p:sp>
    </p:spTree>
    <p:extLst>
      <p:ext uri="{BB962C8B-B14F-4D97-AF65-F5344CB8AC3E}">
        <p14:creationId xmlns:p14="http://schemas.microsoft.com/office/powerpoint/2010/main" val="38138243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1" y="1586548"/>
            <a:ext cx="10810637" cy="4925764"/>
          </a:xfrm>
        </p:spPr>
        <p:txBody>
          <a:bodyPr/>
          <a:lstStyle/>
          <a:p>
            <a:r>
              <a:rPr lang="fr-FR" sz="1600" b="1" dirty="0"/>
              <a:t>STEP 3 : Lancement du serveur Express</a:t>
            </a:r>
          </a:p>
          <a:p>
            <a:r>
              <a:rPr lang="fr-FR" sz="1600" dirty="0"/>
              <a:t>=&gt;Dans cette étape, la librairie est installée dans notre projet,</a:t>
            </a:r>
          </a:p>
          <a:p>
            <a:r>
              <a:rPr lang="fr-FR" sz="1600" dirty="0"/>
              <a:t> l’étape suivante consiste à appeler Express dans le fichier index.js</a:t>
            </a:r>
          </a:p>
          <a:p>
            <a:r>
              <a:rPr lang="fr-FR" sz="1600" dirty="0"/>
              <a:t>Pour cela on va utiliser l’éditeur Visual Studio Code</a:t>
            </a:r>
          </a:p>
          <a:p>
            <a:r>
              <a:rPr lang="fr-FR" sz="1600" dirty="0"/>
              <a:t>=&gt;L’étape suivante consiste à lancer le serveur et le mettre </a:t>
            </a:r>
          </a:p>
          <a:p>
            <a:r>
              <a:rPr lang="fr-FR" sz="1600" dirty="0"/>
              <a:t>à l’écoute sur un port donné Ajoutons le bout de code suivant:</a:t>
            </a:r>
          </a:p>
          <a:p>
            <a:endParaRPr lang="fr-FR" sz="1600" dirty="0"/>
          </a:p>
        </p:txBody>
      </p:sp>
      <p:sp>
        <p:nvSpPr>
          <p:cNvPr id="4" name="ZoneTexte 3">
            <a:extLst>
              <a:ext uri="{FF2B5EF4-FFF2-40B4-BE49-F238E27FC236}">
                <a16:creationId xmlns:a16="http://schemas.microsoft.com/office/drawing/2014/main" id="{4BDBD620-53FE-654D-8967-41ADD841CD7D}"/>
              </a:ext>
            </a:extLst>
          </p:cNvPr>
          <p:cNvSpPr txBox="1"/>
          <p:nvPr/>
        </p:nvSpPr>
        <p:spPr>
          <a:xfrm>
            <a:off x="43143" y="380694"/>
            <a:ext cx="5452886" cy="646331"/>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sz="1800" b="1" i="1" dirty="0">
                <a:solidFill>
                  <a:srgbClr val="FF912B"/>
                </a:solidFill>
              </a:rPr>
              <a:t>Configuration de l’environnement de développement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4396" y="1690389"/>
            <a:ext cx="5144204" cy="174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88" y="4333150"/>
            <a:ext cx="4709554" cy="2058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6108569" y="4835950"/>
            <a:ext cx="4826523" cy="1200329"/>
          </a:xfrm>
          <a:prstGeom prst="rect">
            <a:avLst/>
          </a:prstGeom>
          <a:noFill/>
        </p:spPr>
        <p:txBody>
          <a:bodyPr wrap="square" rtlCol="0">
            <a:spAutoFit/>
          </a:bodyPr>
          <a:lstStyle/>
          <a:p>
            <a:r>
              <a:rPr lang="fr-FR" sz="2400" dirty="0">
                <a:solidFill>
                  <a:srgbClr val="FF0000"/>
                </a:solidFill>
              </a:rPr>
              <a:t>Pour lancer le  Serveur, taper sur</a:t>
            </a:r>
          </a:p>
          <a:p>
            <a:r>
              <a:rPr lang="fr-FR" sz="2400" dirty="0">
                <a:solidFill>
                  <a:srgbClr val="FF0000"/>
                </a:solidFill>
              </a:rPr>
              <a:t>Un terminal la Commande : </a:t>
            </a:r>
          </a:p>
          <a:p>
            <a:r>
              <a:rPr lang="fr-FR" sz="2400" b="1" dirty="0" err="1">
                <a:solidFill>
                  <a:srgbClr val="FF0000"/>
                </a:solidFill>
              </a:rPr>
              <a:t>node</a:t>
            </a:r>
            <a:r>
              <a:rPr lang="fr-FR" sz="2400" b="1" dirty="0">
                <a:solidFill>
                  <a:srgbClr val="FF0000"/>
                </a:solidFill>
              </a:rPr>
              <a:t> index.js</a:t>
            </a:r>
            <a:endParaRPr lang="fr-FR" sz="2400" dirty="0">
              <a:solidFill>
                <a:srgbClr val="FF0000"/>
              </a:solidFill>
            </a:endParaRPr>
          </a:p>
        </p:txBody>
      </p:sp>
    </p:spTree>
    <p:extLst>
      <p:ext uri="{BB962C8B-B14F-4D97-AF65-F5344CB8AC3E}">
        <p14:creationId xmlns:p14="http://schemas.microsoft.com/office/powerpoint/2010/main" val="38138243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1">
            <a:extLst>
              <a:ext uri="{FF2B5EF4-FFF2-40B4-BE49-F238E27FC236}">
                <a16:creationId xmlns:a16="http://schemas.microsoft.com/office/drawing/2014/main" id="{5CEF36E0-D8E2-FA66-4739-7620FCF45121}"/>
              </a:ext>
            </a:extLst>
          </p:cNvPr>
          <p:cNvSpPr txBox="1">
            <a:spLocks/>
          </p:cNvSpPr>
          <p:nvPr/>
        </p:nvSpPr>
        <p:spPr>
          <a:xfrm>
            <a:off x="6300000" y="539999"/>
            <a:ext cx="5580000" cy="54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fr-FR" b="1" dirty="0">
                <a:solidFill>
                  <a:srgbClr val="007842"/>
                </a:solidFill>
              </a:rPr>
              <a:t>CHAPITRE 1</a:t>
            </a:r>
          </a:p>
        </p:txBody>
      </p:sp>
      <p:sp>
        <p:nvSpPr>
          <p:cNvPr id="9" name="Rectangle 8"/>
          <p:cNvSpPr/>
          <p:nvPr/>
        </p:nvSpPr>
        <p:spPr>
          <a:xfrm>
            <a:off x="6422519" y="1217231"/>
            <a:ext cx="3863878" cy="461665"/>
          </a:xfrm>
          <a:prstGeom prst="rect">
            <a:avLst/>
          </a:prstGeom>
        </p:spPr>
        <p:txBody>
          <a:bodyPr wrap="none">
            <a:spAutoFit/>
          </a:bodyPr>
          <a:lstStyle/>
          <a:p>
            <a:pPr algn="ctr"/>
            <a:r>
              <a:rPr lang="fr-FR" sz="2400" b="1" dirty="0">
                <a:solidFill>
                  <a:srgbClr val="007842"/>
                </a:solidFill>
              </a:rPr>
              <a:t>Introduire Express et </a:t>
            </a:r>
            <a:r>
              <a:rPr lang="fr-FR" sz="2400" b="1" dirty="0" err="1">
                <a:solidFill>
                  <a:srgbClr val="007842"/>
                </a:solidFill>
              </a:rPr>
              <a:t>Node</a:t>
            </a:r>
            <a:r>
              <a:rPr lang="fr-FR" sz="2400" b="1" dirty="0">
                <a:solidFill>
                  <a:srgbClr val="007842"/>
                </a:solidFill>
              </a:rPr>
              <a:t> </a:t>
            </a:r>
            <a:r>
              <a:rPr lang="fr-FR" sz="2400" b="1" dirty="0" err="1">
                <a:solidFill>
                  <a:srgbClr val="007842"/>
                </a:solidFill>
              </a:rPr>
              <a:t>js</a:t>
            </a:r>
            <a:endParaRPr lang="fr-FR" sz="2400" b="1" dirty="0">
              <a:solidFill>
                <a:srgbClr val="007842"/>
              </a:solidFill>
            </a:endParaRPr>
          </a:p>
        </p:txBody>
      </p:sp>
      <p:sp>
        <p:nvSpPr>
          <p:cNvPr id="10" name="Rectangle 9"/>
          <p:cNvSpPr/>
          <p:nvPr/>
        </p:nvSpPr>
        <p:spPr>
          <a:xfrm>
            <a:off x="6300000" y="2249661"/>
            <a:ext cx="6096000" cy="1785104"/>
          </a:xfrm>
          <a:prstGeom prst="rect">
            <a:avLst/>
          </a:prstGeom>
        </p:spPr>
        <p:txBody>
          <a:bodyPr>
            <a:spAutoFit/>
          </a:bodyPr>
          <a:lstStyle/>
          <a:p>
            <a:pPr marL="342900" indent="-342900">
              <a:spcBef>
                <a:spcPts val="600"/>
              </a:spcBef>
              <a:buFont typeface="+mj-lt"/>
              <a:buAutoNum type="arabicPeriod"/>
            </a:pPr>
            <a:r>
              <a:rPr lang="fr-FR" dirty="0">
                <a:solidFill>
                  <a:srgbClr val="BFBFBF"/>
                </a:solidFill>
              </a:rPr>
              <a:t>Rappel du concept des APIs REST ;</a:t>
            </a:r>
          </a:p>
          <a:p>
            <a:pPr marL="342900" indent="-342900">
              <a:spcBef>
                <a:spcPts val="600"/>
              </a:spcBef>
              <a:buFont typeface="+mj-lt"/>
              <a:buAutoNum type="arabicPeriod"/>
            </a:pPr>
            <a:r>
              <a:rPr lang="fr-FR" dirty="0">
                <a:solidFill>
                  <a:srgbClr val="BFBFBF"/>
                </a:solidFill>
              </a:rPr>
              <a:t>Rappel des méthodes du protocole http ;</a:t>
            </a:r>
          </a:p>
          <a:p>
            <a:pPr marL="342900" lvl="0" indent="-342900">
              <a:spcBef>
                <a:spcPts val="600"/>
              </a:spcBef>
              <a:buFont typeface="+mj-lt"/>
              <a:buAutoNum type="arabicPeriod"/>
            </a:pPr>
            <a:r>
              <a:rPr lang="fr-FR" dirty="0">
                <a:solidFill>
                  <a:srgbClr val="BFBFBF"/>
                </a:solidFill>
              </a:rPr>
              <a:t>Définition de l’</a:t>
            </a:r>
            <a:r>
              <a:rPr lang="fr-FR" dirty="0" err="1">
                <a:solidFill>
                  <a:srgbClr val="BFBFBF"/>
                </a:solidFill>
              </a:rPr>
              <a:t>ecosystème</a:t>
            </a:r>
            <a:r>
              <a:rPr lang="fr-FR" dirty="0">
                <a:solidFill>
                  <a:srgbClr val="BFBFBF"/>
                </a:solidFill>
              </a:rPr>
              <a:t> </a:t>
            </a:r>
            <a:r>
              <a:rPr lang="fr-FR" dirty="0" err="1">
                <a:solidFill>
                  <a:srgbClr val="BFBFBF"/>
                </a:solidFill>
              </a:rPr>
              <a:t>Node</a:t>
            </a:r>
            <a:r>
              <a:rPr lang="fr-FR" dirty="0">
                <a:solidFill>
                  <a:srgbClr val="BFBFBF"/>
                </a:solidFill>
              </a:rPr>
              <a:t> JS ;</a:t>
            </a:r>
          </a:p>
          <a:p>
            <a:pPr marL="342900" lvl="0" indent="-342900">
              <a:spcBef>
                <a:spcPts val="600"/>
              </a:spcBef>
              <a:buFont typeface="+mj-lt"/>
              <a:buAutoNum type="arabicPeriod"/>
            </a:pPr>
            <a:r>
              <a:rPr lang="fr-FR" dirty="0">
                <a:solidFill>
                  <a:srgbClr val="BFBFBF"/>
                </a:solidFill>
              </a:rPr>
              <a:t>Configuration de l’environnement de développement;</a:t>
            </a:r>
          </a:p>
          <a:p>
            <a:pPr marL="342900" indent="-342900">
              <a:spcBef>
                <a:spcPts val="600"/>
              </a:spcBef>
              <a:buFont typeface="+mj-lt"/>
              <a:buAutoNum type="arabicPeriod"/>
            </a:pPr>
            <a:r>
              <a:rPr lang="fr-FR" b="1" dirty="0">
                <a:solidFill>
                  <a:srgbClr val="FF7800"/>
                </a:solidFill>
              </a:rPr>
              <a:t>L’essentiel du </a:t>
            </a:r>
            <a:r>
              <a:rPr lang="fr-FR" b="1" dirty="0" err="1">
                <a:solidFill>
                  <a:srgbClr val="FF7800"/>
                </a:solidFill>
              </a:rPr>
              <a:t>Node</a:t>
            </a:r>
            <a:r>
              <a:rPr lang="fr-FR" b="1" dirty="0">
                <a:solidFill>
                  <a:srgbClr val="FF7800"/>
                </a:solidFill>
              </a:rPr>
              <a:t> </a:t>
            </a:r>
            <a:r>
              <a:rPr lang="fr-FR" b="1" dirty="0" err="1">
                <a:solidFill>
                  <a:srgbClr val="FF7800"/>
                </a:solidFill>
              </a:rPr>
              <a:t>js</a:t>
            </a:r>
            <a:endParaRPr lang="fr-FR" b="1" dirty="0">
              <a:solidFill>
                <a:srgbClr val="FF7800"/>
              </a:solidFill>
            </a:endParaRPr>
          </a:p>
        </p:txBody>
      </p:sp>
    </p:spTree>
    <p:extLst>
      <p:ext uri="{BB962C8B-B14F-4D97-AF65-F5344CB8AC3E}">
        <p14:creationId xmlns:p14="http://schemas.microsoft.com/office/powerpoint/2010/main" val="37596646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1" y="1586548"/>
            <a:ext cx="10810637" cy="4925764"/>
          </a:xfrm>
        </p:spPr>
        <p:txBody>
          <a:bodyPr/>
          <a:lstStyle/>
          <a:p>
            <a:pPr algn="just">
              <a:lnSpc>
                <a:spcPct val="150000"/>
              </a:lnSpc>
            </a:pPr>
            <a:r>
              <a:rPr lang="fr-FR" sz="1600" dirty="0"/>
              <a:t>En Node.js, un module est simplement un fichier JavaScript contenant des fonctions, des objets ou des variables que vous souhaitez partager entre plusieurs fichiers. Les modules vous permettent de </a:t>
            </a:r>
            <a:r>
              <a:rPr lang="fr-FR" sz="1600" dirty="0" err="1"/>
              <a:t>modulariser</a:t>
            </a:r>
            <a:r>
              <a:rPr lang="fr-FR" sz="1600" dirty="0"/>
              <a:t> votre code, de le rendre plus facile à comprendre et de le réutiliser facilement.</a:t>
            </a:r>
          </a:p>
          <a:p>
            <a:r>
              <a:rPr lang="fr-FR" sz="1600" dirty="0"/>
              <a:t>Pour créer un module en Node.js, voici les étapes à suivre :</a:t>
            </a:r>
          </a:p>
          <a:p>
            <a:pPr algn="just"/>
            <a:r>
              <a:rPr lang="fr-FR" sz="1600" b="1" dirty="0"/>
              <a:t>Etape 1 : </a:t>
            </a:r>
            <a:r>
              <a:rPr lang="fr-FR" sz="1600" dirty="0"/>
              <a:t>Créer un fichier JavaScript : Vous devez créer un fichier JavaScript contenant le code que vous souhaitez exporter en tant que module. Par exemple, si vous souhaitez créer un module pour calculer la somme de deux nombres, vous pouvez créer un fichier nommé "sum.js".</a:t>
            </a:r>
          </a:p>
          <a:p>
            <a:pPr algn="just"/>
            <a:r>
              <a:rPr lang="fr-FR" sz="1600" b="1" dirty="0"/>
              <a:t>Etape 2: </a:t>
            </a:r>
            <a:r>
              <a:rPr lang="fr-FR" sz="1600" dirty="0"/>
              <a:t>Définir les fonctions, les objets ou les variables que vous souhaitez exporter : Dans votre fichier JavaScript, définissez les fonctions, les objets ou les variables que vous souhaitez exporter en utilisant la syntaxe </a:t>
            </a:r>
            <a:r>
              <a:rPr lang="fr-FR" sz="1600" dirty="0" err="1"/>
              <a:t>module.exports</a:t>
            </a:r>
            <a:r>
              <a:rPr lang="fr-FR" sz="1600" dirty="0"/>
              <a:t>. Par exemple, voici un exemple de module qui exporte une fonction de somme :</a:t>
            </a:r>
          </a:p>
          <a:p>
            <a:r>
              <a:rPr lang="en-US" sz="1600" dirty="0">
                <a:solidFill>
                  <a:srgbClr val="0000FF"/>
                </a:solidFill>
                <a:latin typeface="Consolas"/>
              </a:rPr>
              <a:t>function</a:t>
            </a:r>
            <a:r>
              <a:rPr lang="en-US" sz="1600" dirty="0">
                <a:solidFill>
                  <a:srgbClr val="000000"/>
                </a:solidFill>
                <a:latin typeface="Consolas"/>
              </a:rPr>
              <a:t> sum(a, b) {</a:t>
            </a:r>
          </a:p>
          <a:p>
            <a:r>
              <a:rPr lang="en-US" sz="1600" dirty="0">
                <a:solidFill>
                  <a:srgbClr val="000000"/>
                </a:solidFill>
                <a:latin typeface="Consolas"/>
              </a:rPr>
              <a:t>    </a:t>
            </a:r>
            <a:r>
              <a:rPr lang="en-US" sz="1600" dirty="0">
                <a:solidFill>
                  <a:srgbClr val="0000FF"/>
                </a:solidFill>
                <a:latin typeface="Consolas"/>
              </a:rPr>
              <a:t>return</a:t>
            </a:r>
            <a:r>
              <a:rPr lang="en-US" sz="1600" dirty="0">
                <a:solidFill>
                  <a:srgbClr val="000000"/>
                </a:solidFill>
                <a:latin typeface="Consolas"/>
              </a:rPr>
              <a:t> a + b;</a:t>
            </a:r>
          </a:p>
          <a:p>
            <a:r>
              <a:rPr lang="en-US" sz="1600" dirty="0">
                <a:solidFill>
                  <a:srgbClr val="000000"/>
                </a:solidFill>
                <a:latin typeface="Consolas"/>
              </a:rPr>
              <a:t>  }</a:t>
            </a:r>
          </a:p>
          <a:p>
            <a:r>
              <a:rPr lang="en-US" sz="1600" dirty="0">
                <a:solidFill>
                  <a:srgbClr val="000000"/>
                </a:solidFill>
                <a:latin typeface="Consolas"/>
              </a:rPr>
              <a:t>  </a:t>
            </a:r>
            <a:r>
              <a:rPr lang="en-US" sz="1600" dirty="0" err="1">
                <a:solidFill>
                  <a:srgbClr val="000000"/>
                </a:solidFill>
                <a:latin typeface="Consolas"/>
              </a:rPr>
              <a:t>module.exports</a:t>
            </a:r>
            <a:r>
              <a:rPr lang="en-US" sz="1600" dirty="0">
                <a:solidFill>
                  <a:srgbClr val="000000"/>
                </a:solidFill>
                <a:latin typeface="Consolas"/>
              </a:rPr>
              <a:t> = sum;</a:t>
            </a:r>
          </a:p>
          <a:p>
            <a:pPr algn="just"/>
            <a:endParaRPr lang="fr-FR" sz="1600" dirty="0"/>
          </a:p>
        </p:txBody>
      </p:sp>
      <p:sp>
        <p:nvSpPr>
          <p:cNvPr id="4" name="ZoneTexte 3">
            <a:extLst>
              <a:ext uri="{FF2B5EF4-FFF2-40B4-BE49-F238E27FC236}">
                <a16:creationId xmlns:a16="http://schemas.microsoft.com/office/drawing/2014/main" id="{4BDBD620-53FE-654D-8967-41ADD841CD7D}"/>
              </a:ext>
            </a:extLst>
          </p:cNvPr>
          <p:cNvSpPr txBox="1"/>
          <p:nvPr/>
        </p:nvSpPr>
        <p:spPr>
          <a:xfrm>
            <a:off x="43143" y="380694"/>
            <a:ext cx="5452886" cy="1200329"/>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b="1" i="1" dirty="0">
                <a:solidFill>
                  <a:srgbClr val="FF912B"/>
                </a:solidFill>
              </a:rPr>
              <a:t>L’essentiel du </a:t>
            </a:r>
            <a:r>
              <a:rPr lang="fr-FR" b="1" i="1" dirty="0" err="1">
                <a:solidFill>
                  <a:srgbClr val="FF912B"/>
                </a:solidFill>
              </a:rPr>
              <a:t>Node</a:t>
            </a:r>
            <a:r>
              <a:rPr lang="fr-FR" b="1" i="1" dirty="0">
                <a:solidFill>
                  <a:srgbClr val="FF912B"/>
                </a:solidFill>
              </a:rPr>
              <a:t> </a:t>
            </a:r>
            <a:r>
              <a:rPr lang="fr-FR" b="1" i="1" dirty="0" err="1">
                <a:solidFill>
                  <a:srgbClr val="FF912B"/>
                </a:solidFill>
              </a:rPr>
              <a:t>js</a:t>
            </a:r>
            <a:r>
              <a:rPr lang="fr-FR" b="1" i="1" dirty="0">
                <a:solidFill>
                  <a:srgbClr val="FF912B"/>
                </a:solidFill>
              </a:rPr>
              <a:t> : Les modules : création, exports et import</a:t>
            </a:r>
          </a:p>
          <a:p>
            <a:pPr lvl="0"/>
            <a:endParaRPr lang="fr-FR" b="1" i="1" dirty="0">
              <a:solidFill>
                <a:srgbClr val="FF912B"/>
              </a:solidFill>
            </a:endParaRPr>
          </a:p>
        </p:txBody>
      </p:sp>
    </p:spTree>
    <p:extLst>
      <p:ext uri="{BB962C8B-B14F-4D97-AF65-F5344CB8AC3E}">
        <p14:creationId xmlns:p14="http://schemas.microsoft.com/office/powerpoint/2010/main" val="11963169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1" y="1586548"/>
            <a:ext cx="10810637" cy="4925764"/>
          </a:xfrm>
        </p:spPr>
        <p:txBody>
          <a:bodyPr/>
          <a:lstStyle/>
          <a:p>
            <a:pPr algn="just">
              <a:lnSpc>
                <a:spcPct val="150000"/>
              </a:lnSpc>
            </a:pPr>
            <a:r>
              <a:rPr lang="fr-FR" sz="1600" b="1" dirty="0"/>
              <a:t>Etape 3: </a:t>
            </a:r>
            <a:r>
              <a:rPr lang="fr-FR" sz="1600" dirty="0"/>
              <a:t>Importer le module : Pour utiliser le module dans un autre fichier JavaScript, vous devez l'importer en utilisant la syntaxe </a:t>
            </a:r>
            <a:r>
              <a:rPr lang="fr-FR" sz="1600" dirty="0" err="1"/>
              <a:t>require</a:t>
            </a:r>
            <a:r>
              <a:rPr lang="fr-FR" sz="1600" dirty="0"/>
              <a:t>. Par exemple, pour utiliser le module "sum.js" que nous avons créé ci-dessus, vous pouvez l'importer dans un autre fichier JavaScript en écrivant :</a:t>
            </a:r>
          </a:p>
          <a:p>
            <a:r>
              <a:rPr lang="fr-FR" sz="1600" dirty="0" err="1">
                <a:solidFill>
                  <a:srgbClr val="0000FF"/>
                </a:solidFill>
                <a:latin typeface="Consolas"/>
              </a:rPr>
              <a:t>const</a:t>
            </a:r>
            <a:r>
              <a:rPr lang="fr-FR" sz="1600" dirty="0">
                <a:solidFill>
                  <a:srgbClr val="000000"/>
                </a:solidFill>
                <a:latin typeface="Consolas"/>
              </a:rPr>
              <a:t> </a:t>
            </a:r>
            <a:r>
              <a:rPr lang="fr-FR" sz="1600" dirty="0" err="1">
                <a:solidFill>
                  <a:srgbClr val="000000"/>
                </a:solidFill>
                <a:latin typeface="Consolas"/>
              </a:rPr>
              <a:t>sum</a:t>
            </a:r>
            <a:r>
              <a:rPr lang="fr-FR" sz="1600" dirty="0">
                <a:solidFill>
                  <a:srgbClr val="000000"/>
                </a:solidFill>
                <a:latin typeface="Consolas"/>
              </a:rPr>
              <a:t> = </a:t>
            </a:r>
            <a:r>
              <a:rPr lang="fr-FR" sz="1600" dirty="0" err="1">
                <a:solidFill>
                  <a:srgbClr val="000000"/>
                </a:solidFill>
                <a:latin typeface="Consolas"/>
              </a:rPr>
              <a:t>require</a:t>
            </a:r>
            <a:r>
              <a:rPr lang="fr-FR" sz="1600" dirty="0">
                <a:solidFill>
                  <a:srgbClr val="000000"/>
                </a:solidFill>
                <a:latin typeface="Consolas"/>
              </a:rPr>
              <a:t>(</a:t>
            </a:r>
            <a:r>
              <a:rPr lang="fr-FR" sz="1600" dirty="0">
                <a:solidFill>
                  <a:srgbClr val="A31515"/>
                </a:solidFill>
                <a:latin typeface="Consolas"/>
              </a:rPr>
              <a:t>'./</a:t>
            </a:r>
            <a:r>
              <a:rPr lang="fr-FR" sz="1600" dirty="0" err="1">
                <a:solidFill>
                  <a:srgbClr val="A31515"/>
                </a:solidFill>
                <a:latin typeface="Consolas"/>
              </a:rPr>
              <a:t>sum</a:t>
            </a:r>
            <a:r>
              <a:rPr lang="fr-FR" sz="1600" dirty="0">
                <a:solidFill>
                  <a:srgbClr val="A31515"/>
                </a:solidFill>
                <a:latin typeface="Consolas"/>
              </a:rPr>
              <a:t>'</a:t>
            </a:r>
            <a:r>
              <a:rPr lang="fr-FR" sz="1600" dirty="0">
                <a:solidFill>
                  <a:srgbClr val="000000"/>
                </a:solidFill>
                <a:latin typeface="Consolas"/>
              </a:rPr>
              <a:t>);</a:t>
            </a:r>
          </a:p>
          <a:p>
            <a:r>
              <a:rPr lang="fr-FR" sz="1600" dirty="0">
                <a:solidFill>
                  <a:srgbClr val="000000"/>
                </a:solidFill>
                <a:latin typeface="Consolas"/>
              </a:rPr>
              <a:t>console.log(</a:t>
            </a:r>
            <a:r>
              <a:rPr lang="fr-FR" sz="1600" dirty="0" err="1">
                <a:solidFill>
                  <a:srgbClr val="000000"/>
                </a:solidFill>
                <a:latin typeface="Consolas"/>
              </a:rPr>
              <a:t>sum</a:t>
            </a:r>
            <a:r>
              <a:rPr lang="fr-FR" sz="1600" dirty="0">
                <a:solidFill>
                  <a:srgbClr val="000000"/>
                </a:solidFill>
                <a:latin typeface="Consolas"/>
              </a:rPr>
              <a:t>(</a:t>
            </a:r>
            <a:r>
              <a:rPr lang="fr-FR" sz="1600" dirty="0">
                <a:solidFill>
                  <a:srgbClr val="098658"/>
                </a:solidFill>
                <a:latin typeface="Consolas"/>
              </a:rPr>
              <a:t>14</a:t>
            </a:r>
            <a:r>
              <a:rPr lang="fr-FR" sz="1600" dirty="0">
                <a:solidFill>
                  <a:srgbClr val="000000"/>
                </a:solidFill>
                <a:latin typeface="Consolas"/>
              </a:rPr>
              <a:t>, </a:t>
            </a:r>
            <a:r>
              <a:rPr lang="fr-FR" sz="1600" dirty="0">
                <a:solidFill>
                  <a:srgbClr val="098658"/>
                </a:solidFill>
                <a:latin typeface="Consolas"/>
              </a:rPr>
              <a:t>3</a:t>
            </a:r>
            <a:r>
              <a:rPr lang="fr-FR" sz="1600" dirty="0">
                <a:solidFill>
                  <a:srgbClr val="000000"/>
                </a:solidFill>
                <a:latin typeface="Consolas"/>
              </a:rPr>
              <a:t>)); </a:t>
            </a:r>
            <a:r>
              <a:rPr lang="fr-FR" sz="1600" dirty="0">
                <a:solidFill>
                  <a:srgbClr val="008000"/>
                </a:solidFill>
                <a:latin typeface="Consolas"/>
              </a:rPr>
              <a:t>// résultat: 17</a:t>
            </a:r>
            <a:endParaRPr lang="fr-FR" sz="1600" dirty="0">
              <a:solidFill>
                <a:srgbClr val="000000"/>
              </a:solidFill>
              <a:latin typeface="Consolas"/>
            </a:endParaRPr>
          </a:p>
          <a:p>
            <a:pPr algn="just">
              <a:lnSpc>
                <a:spcPct val="150000"/>
              </a:lnSpc>
            </a:pPr>
            <a:r>
              <a:rPr lang="fr-FR" sz="1600" dirty="0"/>
              <a:t>Dans cet exemple, nous avons importé le module "sum.js" à l'aide de l'instruction </a:t>
            </a:r>
            <a:r>
              <a:rPr lang="fr-FR" sz="1600" dirty="0" err="1">
                <a:solidFill>
                  <a:srgbClr val="FF0000"/>
                </a:solidFill>
              </a:rPr>
              <a:t>require</a:t>
            </a:r>
            <a:r>
              <a:rPr lang="fr-FR" sz="1600" dirty="0">
                <a:solidFill>
                  <a:srgbClr val="FF0000"/>
                </a:solidFill>
              </a:rPr>
              <a:t> </a:t>
            </a:r>
            <a:r>
              <a:rPr lang="fr-FR" sz="1600" dirty="0"/>
              <a:t>en passant le chemin relatif vers le fichier "sum.js". Nous avons ensuite utilisé la fonction </a:t>
            </a:r>
            <a:r>
              <a:rPr lang="fr-FR" sz="1600" dirty="0" err="1"/>
              <a:t>sum</a:t>
            </a:r>
            <a:r>
              <a:rPr lang="fr-FR" sz="1600" dirty="0"/>
              <a:t> exportée par le module pour calculer la somme de deux nombres.</a:t>
            </a:r>
          </a:p>
          <a:p>
            <a:pPr algn="just">
              <a:lnSpc>
                <a:spcPct val="150000"/>
              </a:lnSpc>
            </a:pPr>
            <a:r>
              <a:rPr lang="fr-FR" sz="1600" dirty="0"/>
              <a:t>En résumé, pour créer un module en Node.js, vous devez définir les fonctions, les objets ou les variables que vous souhaitez exporter dans un fichier JavaScript, utiliser la syntaxe </a:t>
            </a:r>
            <a:r>
              <a:rPr lang="fr-FR" sz="1600" dirty="0" err="1"/>
              <a:t>module.exports</a:t>
            </a:r>
            <a:r>
              <a:rPr lang="fr-FR" sz="1600" dirty="0"/>
              <a:t> pour exporter le code, puis importer le module dans d'autres fichiers JavaScript à l'aide de l'instruction </a:t>
            </a:r>
            <a:r>
              <a:rPr lang="fr-FR" sz="1600" dirty="0" err="1"/>
              <a:t>require</a:t>
            </a:r>
            <a:r>
              <a:rPr lang="fr-FR" sz="1600" dirty="0"/>
              <a:t>.</a:t>
            </a:r>
          </a:p>
          <a:p>
            <a:pPr algn="just">
              <a:lnSpc>
                <a:spcPct val="150000"/>
              </a:lnSpc>
            </a:pPr>
            <a:endParaRPr lang="fr-FR" sz="1600" dirty="0"/>
          </a:p>
        </p:txBody>
      </p:sp>
      <p:sp>
        <p:nvSpPr>
          <p:cNvPr id="4" name="ZoneTexte 3">
            <a:extLst>
              <a:ext uri="{FF2B5EF4-FFF2-40B4-BE49-F238E27FC236}">
                <a16:creationId xmlns:a16="http://schemas.microsoft.com/office/drawing/2014/main" id="{4BDBD620-53FE-654D-8967-41ADD841CD7D}"/>
              </a:ext>
            </a:extLst>
          </p:cNvPr>
          <p:cNvSpPr txBox="1"/>
          <p:nvPr/>
        </p:nvSpPr>
        <p:spPr>
          <a:xfrm>
            <a:off x="43143" y="380694"/>
            <a:ext cx="5452886" cy="1200329"/>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b="1" i="1" dirty="0">
                <a:solidFill>
                  <a:srgbClr val="FF912B"/>
                </a:solidFill>
              </a:rPr>
              <a:t>L’essentiel du </a:t>
            </a:r>
            <a:r>
              <a:rPr lang="fr-FR" b="1" i="1" dirty="0" err="1">
                <a:solidFill>
                  <a:srgbClr val="FF912B"/>
                </a:solidFill>
              </a:rPr>
              <a:t>Node</a:t>
            </a:r>
            <a:r>
              <a:rPr lang="fr-FR" b="1" i="1" dirty="0">
                <a:solidFill>
                  <a:srgbClr val="FF912B"/>
                </a:solidFill>
              </a:rPr>
              <a:t> </a:t>
            </a:r>
            <a:r>
              <a:rPr lang="fr-FR" b="1" i="1" dirty="0" err="1">
                <a:solidFill>
                  <a:srgbClr val="FF912B"/>
                </a:solidFill>
              </a:rPr>
              <a:t>js</a:t>
            </a:r>
            <a:r>
              <a:rPr lang="fr-FR" b="1" i="1" dirty="0">
                <a:solidFill>
                  <a:srgbClr val="FF912B"/>
                </a:solidFill>
              </a:rPr>
              <a:t> : Les modules : création, exports et import</a:t>
            </a:r>
          </a:p>
          <a:p>
            <a:pPr lvl="0"/>
            <a:endParaRPr lang="fr-FR" b="1" i="1" dirty="0">
              <a:solidFill>
                <a:srgbClr val="FF912B"/>
              </a:solidFill>
            </a:endParaRPr>
          </a:p>
        </p:txBody>
      </p:sp>
    </p:spTree>
    <p:extLst>
      <p:ext uri="{BB962C8B-B14F-4D97-AF65-F5344CB8AC3E}">
        <p14:creationId xmlns:p14="http://schemas.microsoft.com/office/powerpoint/2010/main" val="2339597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1800" dirty="0"/>
              <a:t>1. Définir le cloud </a:t>
            </a:r>
            <a:br>
              <a:rPr lang="fr-FR" sz="1800" dirty="0"/>
            </a:br>
            <a:r>
              <a:rPr lang="fr-FR" sz="1800" i="1" dirty="0"/>
              <a:t>Concept du cloud et ses avantages</a:t>
            </a:r>
          </a:p>
        </p:txBody>
      </p:sp>
      <p:sp>
        <p:nvSpPr>
          <p:cNvPr id="3" name="Espace réservé du texte 2"/>
          <p:cNvSpPr>
            <a:spLocks noGrp="1"/>
          </p:cNvSpPr>
          <p:nvPr>
            <p:ph type="body" sz="quarter" idx="10"/>
          </p:nvPr>
        </p:nvSpPr>
        <p:spPr>
          <a:xfrm>
            <a:off x="657921" y="1488893"/>
            <a:ext cx="10876157" cy="4925764"/>
          </a:xfrm>
        </p:spPr>
        <p:txBody>
          <a:bodyPr/>
          <a:lstStyle/>
          <a:p>
            <a:pPr marL="285750" indent="-285750" algn="just" fontAlgn="base">
              <a:lnSpc>
                <a:spcPct val="125000"/>
              </a:lnSpc>
              <a:spcBef>
                <a:spcPts val="600"/>
              </a:spcBef>
              <a:buFont typeface="Arial" panose="020B0604020202020204" pitchFamily="34" charset="0"/>
              <a:buChar char="•"/>
            </a:pPr>
            <a:r>
              <a:rPr lang="fr-FR" sz="1600" dirty="0">
                <a:cs typeface="Arial" panose="020B0604020202020204" pitchFamily="34" charset="0"/>
              </a:rPr>
              <a:t>Le terme </a:t>
            </a:r>
            <a:r>
              <a:rPr lang="fr-FR" sz="1600" b="1" dirty="0">
                <a:cs typeface="Arial" panose="020B0604020202020204" pitchFamily="34" charset="0"/>
              </a:rPr>
              <a:t>« cloud » </a:t>
            </a:r>
            <a:r>
              <a:rPr lang="fr-FR" sz="1600" dirty="0">
                <a:cs typeface="Arial" panose="020B0604020202020204" pitchFamily="34" charset="0"/>
              </a:rPr>
              <a:t>désigne les serveurs accessibles sur Internet, ainsi que les logiciels et bases de données qui fonctionnent sur ces serveurs. </a:t>
            </a:r>
          </a:p>
          <a:p>
            <a:pPr marL="285750" indent="-285750" algn="just" fontAlgn="base">
              <a:lnSpc>
                <a:spcPct val="125000"/>
              </a:lnSpc>
              <a:spcBef>
                <a:spcPts val="600"/>
              </a:spcBef>
              <a:buFont typeface="Arial" panose="020B0604020202020204" pitchFamily="34" charset="0"/>
              <a:buChar char="•"/>
            </a:pPr>
            <a:r>
              <a:rPr lang="fr-FR" sz="1600" dirty="0">
                <a:cs typeface="Arial" panose="020B0604020202020204" pitchFamily="34" charset="0"/>
              </a:rPr>
              <a:t>Les serveurs situés dans le cloud sont hébergés au sein de </a:t>
            </a:r>
            <a:r>
              <a:rPr lang="fr-FR" sz="1600" b="1" dirty="0" err="1">
                <a:cs typeface="Arial" panose="020B0604020202020204" pitchFamily="34" charset="0"/>
              </a:rPr>
              <a:t>datacenters</a:t>
            </a:r>
            <a:r>
              <a:rPr lang="fr-FR" sz="1600" dirty="0">
                <a:cs typeface="Arial" panose="020B0604020202020204" pitchFamily="34" charset="0"/>
              </a:rPr>
              <a:t> répartis dans le monde entier. </a:t>
            </a:r>
          </a:p>
          <a:p>
            <a:pPr marL="285750" indent="-285750" algn="just" fontAlgn="base">
              <a:lnSpc>
                <a:spcPct val="125000"/>
              </a:lnSpc>
              <a:spcBef>
                <a:spcPts val="600"/>
              </a:spcBef>
              <a:buFont typeface="Arial" panose="020B0604020202020204" pitchFamily="34" charset="0"/>
              <a:buChar char="•"/>
            </a:pPr>
            <a:r>
              <a:rPr lang="fr-FR" sz="1600" dirty="0">
                <a:cs typeface="Arial" panose="020B0604020202020204" pitchFamily="34" charset="0"/>
              </a:rPr>
              <a:t>L'utilisation du cloud </a:t>
            </a:r>
            <a:r>
              <a:rPr lang="fr-FR" sz="1600" dirty="0" err="1">
                <a:cs typeface="Arial" panose="020B0604020202020204" pitchFamily="34" charset="0"/>
              </a:rPr>
              <a:t>computing</a:t>
            </a:r>
            <a:r>
              <a:rPr lang="fr-FR" sz="1600" dirty="0">
                <a:cs typeface="Arial" panose="020B0604020202020204" pitchFamily="34" charset="0"/>
              </a:rPr>
              <a:t> (informatique cloud) permet aux utilisateurs et aux entreprises de se libérer de la nécessité de gérer des serveurs physiques eux-mêmes ou d'exécuter des applications logicielles sur leurs propres équipements.</a:t>
            </a:r>
          </a:p>
          <a:p>
            <a:pPr fontAlgn="base">
              <a:lnSpc>
                <a:spcPct val="125000"/>
              </a:lnSpc>
              <a:spcBef>
                <a:spcPts val="600"/>
              </a:spcBef>
            </a:pPr>
            <a:endParaRPr lang="fr-FR" sz="1600" dirty="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744" y="3268197"/>
            <a:ext cx="4384922" cy="314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5875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1" y="1586548"/>
            <a:ext cx="10810637" cy="4925764"/>
          </a:xfrm>
        </p:spPr>
        <p:txBody>
          <a:bodyPr/>
          <a:lstStyle/>
          <a:p>
            <a:pPr algn="just">
              <a:lnSpc>
                <a:spcPct val="150000"/>
              </a:lnSpc>
            </a:pPr>
            <a:r>
              <a:rPr lang="fr-FR" sz="1600" dirty="0"/>
              <a:t>Depuis l'arrivée de la norme ES6 du langage, une nouvelle directive est apparue : il s'agit de la directive "import". Cette directive apporte de nouveaux avantages mais nécessite que le module que vous importiez la prenne en charge.</a:t>
            </a:r>
          </a:p>
          <a:p>
            <a:pPr algn="just">
              <a:lnSpc>
                <a:spcPct val="150000"/>
              </a:lnSpc>
            </a:pPr>
            <a:r>
              <a:rPr lang="fr-FR" sz="1600" dirty="0"/>
              <a:t>La directive "</a:t>
            </a:r>
            <a:r>
              <a:rPr lang="fr-FR" sz="1600" dirty="0" err="1"/>
              <a:t>require</a:t>
            </a:r>
            <a:r>
              <a:rPr lang="fr-FR" sz="1600" dirty="0"/>
              <a:t>" indique à JavaScript d'importer la totalité du module demandée. Si le module en question est lourd, cela peut allonger le délai d'affichage d'une page. La directive "import" permet de n'importer qu'une partie spécifique d'un module. On gagne ainsi en légèreté et en rapidité de traitement. De plus, la directive import peut être utilisée de manière asynchrone. On peut continuer à exécuter du code ou à effectuer d'autres imports en parallèle de votre import initial. Ce n'est pas le cas de "</a:t>
            </a:r>
            <a:r>
              <a:rPr lang="fr-FR" sz="1600" dirty="0" err="1"/>
              <a:t>require</a:t>
            </a:r>
            <a:r>
              <a:rPr lang="fr-FR" sz="1600" dirty="0"/>
              <a:t>", qui fonctionne de manière synchrone et doit attendre la fin de l'import précédent avant de s'exécuter. Pour qu'un module puisse être utilisé avec la directive "import", celui-ci doit utiliser dans son code la directive "export".</a:t>
            </a:r>
          </a:p>
          <a:p>
            <a:pPr algn="just">
              <a:lnSpc>
                <a:spcPct val="150000"/>
              </a:lnSpc>
            </a:pPr>
            <a:endParaRPr lang="fr-FR" sz="1600" dirty="0"/>
          </a:p>
        </p:txBody>
      </p:sp>
      <p:sp>
        <p:nvSpPr>
          <p:cNvPr id="4" name="ZoneTexte 3">
            <a:extLst>
              <a:ext uri="{FF2B5EF4-FFF2-40B4-BE49-F238E27FC236}">
                <a16:creationId xmlns:a16="http://schemas.microsoft.com/office/drawing/2014/main" id="{4BDBD620-53FE-654D-8967-41ADD841CD7D}"/>
              </a:ext>
            </a:extLst>
          </p:cNvPr>
          <p:cNvSpPr txBox="1"/>
          <p:nvPr/>
        </p:nvSpPr>
        <p:spPr>
          <a:xfrm>
            <a:off x="43143" y="380694"/>
            <a:ext cx="5452886" cy="1200329"/>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b="1" i="1" dirty="0">
                <a:solidFill>
                  <a:srgbClr val="FF912B"/>
                </a:solidFill>
              </a:rPr>
              <a:t>L’essentiel du </a:t>
            </a:r>
            <a:r>
              <a:rPr lang="fr-FR" b="1" i="1" dirty="0" err="1">
                <a:solidFill>
                  <a:srgbClr val="FF912B"/>
                </a:solidFill>
              </a:rPr>
              <a:t>Node</a:t>
            </a:r>
            <a:r>
              <a:rPr lang="fr-FR" b="1" i="1" dirty="0">
                <a:solidFill>
                  <a:srgbClr val="FF912B"/>
                </a:solidFill>
              </a:rPr>
              <a:t> </a:t>
            </a:r>
            <a:r>
              <a:rPr lang="fr-FR" b="1" i="1" dirty="0" err="1">
                <a:solidFill>
                  <a:srgbClr val="FF912B"/>
                </a:solidFill>
              </a:rPr>
              <a:t>js</a:t>
            </a:r>
            <a:r>
              <a:rPr lang="fr-FR" b="1" i="1" dirty="0">
                <a:solidFill>
                  <a:srgbClr val="FF912B"/>
                </a:solidFill>
              </a:rPr>
              <a:t> : Les modules : création, exports et import</a:t>
            </a:r>
          </a:p>
          <a:p>
            <a:pPr lvl="0"/>
            <a:endParaRPr lang="fr-FR" b="1" i="1" dirty="0">
              <a:solidFill>
                <a:srgbClr val="FF912B"/>
              </a:solidFill>
            </a:endParaRPr>
          </a:p>
        </p:txBody>
      </p:sp>
    </p:spTree>
    <p:extLst>
      <p:ext uri="{BB962C8B-B14F-4D97-AF65-F5344CB8AC3E}">
        <p14:creationId xmlns:p14="http://schemas.microsoft.com/office/powerpoint/2010/main" val="22338379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1" y="1586548"/>
            <a:ext cx="10810637" cy="4925764"/>
          </a:xfrm>
        </p:spPr>
        <p:txBody>
          <a:bodyPr/>
          <a:lstStyle/>
          <a:p>
            <a:pPr algn="just">
              <a:lnSpc>
                <a:spcPct val="150000"/>
              </a:lnSpc>
            </a:pPr>
            <a:r>
              <a:rPr lang="fr-FR" sz="1600" dirty="0"/>
              <a:t>Dans </a:t>
            </a:r>
            <a:r>
              <a:rPr lang="fr-FR" sz="1600" dirty="0" err="1"/>
              <a:t>NodeJS</a:t>
            </a:r>
            <a:r>
              <a:rPr lang="fr-FR" sz="1600" dirty="0"/>
              <a:t>, il peut y avoir une confusion entre les deux directives. Par exemple, pour la plateforme Express JS, on trouve sur internet des morceaux de code avec les deux directives.</a:t>
            </a:r>
          </a:p>
          <a:p>
            <a:pPr algn="just"/>
            <a:r>
              <a:rPr lang="fr-FR" sz="1600" dirty="0">
                <a:solidFill>
                  <a:srgbClr val="FF0000"/>
                </a:solidFill>
              </a:rPr>
              <a:t>// Import avec </a:t>
            </a:r>
            <a:r>
              <a:rPr lang="fr-FR" sz="1600" dirty="0" err="1">
                <a:solidFill>
                  <a:srgbClr val="FF0000"/>
                </a:solidFill>
              </a:rPr>
              <a:t>require</a:t>
            </a:r>
            <a:r>
              <a:rPr lang="fr-FR" sz="1600" dirty="0">
                <a:solidFill>
                  <a:srgbClr val="FF0000"/>
                </a:solidFill>
              </a:rPr>
              <a:t> </a:t>
            </a:r>
            <a:r>
              <a:rPr lang="fr-FR" sz="1600" dirty="0" err="1">
                <a:solidFill>
                  <a:srgbClr val="FF0000"/>
                </a:solidFill>
              </a:rPr>
              <a:t>const</a:t>
            </a:r>
            <a:r>
              <a:rPr lang="fr-FR" sz="1600" dirty="0">
                <a:solidFill>
                  <a:srgbClr val="FF0000"/>
                </a:solidFill>
              </a:rPr>
              <a:t> express = </a:t>
            </a:r>
            <a:r>
              <a:rPr lang="fr-FR" sz="1600" dirty="0" err="1">
                <a:solidFill>
                  <a:srgbClr val="FF0000"/>
                </a:solidFill>
              </a:rPr>
              <a:t>require</a:t>
            </a:r>
            <a:r>
              <a:rPr lang="fr-FR" sz="1600" dirty="0">
                <a:solidFill>
                  <a:srgbClr val="FF0000"/>
                </a:solidFill>
              </a:rPr>
              <a:t>("express");</a:t>
            </a:r>
          </a:p>
          <a:p>
            <a:pPr algn="just"/>
            <a:r>
              <a:rPr lang="fr-FR" sz="1600" dirty="0">
                <a:solidFill>
                  <a:srgbClr val="FF0000"/>
                </a:solidFill>
              </a:rPr>
              <a:t> //Import avec import </a:t>
            </a:r>
            <a:r>
              <a:rPr lang="fr-FR" sz="1600" dirty="0" err="1">
                <a:solidFill>
                  <a:srgbClr val="FF0000"/>
                </a:solidFill>
              </a:rPr>
              <a:t>import</a:t>
            </a:r>
            <a:r>
              <a:rPr lang="fr-FR" sz="1600" dirty="0">
                <a:solidFill>
                  <a:srgbClr val="FF0000"/>
                </a:solidFill>
              </a:rPr>
              <a:t> express </a:t>
            </a:r>
            <a:r>
              <a:rPr lang="fr-FR" sz="1600" dirty="0" err="1">
                <a:solidFill>
                  <a:srgbClr val="FF0000"/>
                </a:solidFill>
              </a:rPr>
              <a:t>from</a:t>
            </a:r>
            <a:r>
              <a:rPr lang="fr-FR" sz="1600" dirty="0">
                <a:solidFill>
                  <a:srgbClr val="FF0000"/>
                </a:solidFill>
              </a:rPr>
              <a:t> "express";</a:t>
            </a:r>
          </a:p>
          <a:p>
            <a:pPr algn="just">
              <a:lnSpc>
                <a:spcPct val="150000"/>
              </a:lnSpc>
            </a:pPr>
            <a:r>
              <a:rPr lang="fr-FR" sz="1600" dirty="0"/>
              <a:t>Pourtant, la plateforme Express ne gère pas la directive "import". Si vous essayez cette directive sans avoir installé d'autres modules, vous obtiendrez le message d'erreur "express has no default export". La raison pour laquelle la directive "import" va fonctionner dans certains codes est la présence d'une autre librairie, Babel. </a:t>
            </a:r>
          </a:p>
          <a:p>
            <a:pPr algn="just">
              <a:lnSpc>
                <a:spcPct val="150000"/>
              </a:lnSpc>
            </a:pPr>
            <a:r>
              <a:rPr lang="fr-FR" sz="1600" dirty="0"/>
              <a:t>Babel est un </a:t>
            </a:r>
            <a:r>
              <a:rPr lang="fr-FR" sz="1600" dirty="0" err="1"/>
              <a:t>transcompilateur</a:t>
            </a:r>
            <a:r>
              <a:rPr lang="fr-FR" sz="1600" dirty="0"/>
              <a:t> qui peut convertir plusieurs types de code différents dans du JavaScript. Il gère entre autres le langage </a:t>
            </a:r>
            <a:r>
              <a:rPr lang="fr-FR" sz="1600" dirty="0" err="1"/>
              <a:t>TypeScript</a:t>
            </a:r>
            <a:r>
              <a:rPr lang="fr-FR" sz="1600" dirty="0"/>
              <a:t>. Babel détecte si un module supporte la directive "import" et, si ce n'est pas le cas, convertit les instructions en directives "</a:t>
            </a:r>
            <a:r>
              <a:rPr lang="fr-FR" sz="1600" dirty="0" err="1"/>
              <a:t>require</a:t>
            </a:r>
            <a:r>
              <a:rPr lang="fr-FR" sz="1600" dirty="0"/>
              <a:t>". Si vous souhaitez ne plus vous poser la question sur la directive à utiliser dans votre code, installez Babel sur votre serveur Node.js.</a:t>
            </a:r>
          </a:p>
        </p:txBody>
      </p:sp>
      <p:sp>
        <p:nvSpPr>
          <p:cNvPr id="4" name="ZoneTexte 3">
            <a:extLst>
              <a:ext uri="{FF2B5EF4-FFF2-40B4-BE49-F238E27FC236}">
                <a16:creationId xmlns:a16="http://schemas.microsoft.com/office/drawing/2014/main" id="{4BDBD620-53FE-654D-8967-41ADD841CD7D}"/>
              </a:ext>
            </a:extLst>
          </p:cNvPr>
          <p:cNvSpPr txBox="1"/>
          <p:nvPr/>
        </p:nvSpPr>
        <p:spPr>
          <a:xfrm>
            <a:off x="43143" y="380694"/>
            <a:ext cx="5452886" cy="1200329"/>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r>
              <a:rPr lang="fr-FR" b="1" i="1" dirty="0">
                <a:solidFill>
                  <a:srgbClr val="FF912B"/>
                </a:solidFill>
              </a:rPr>
              <a:t>L’essentiel du </a:t>
            </a:r>
            <a:r>
              <a:rPr lang="fr-FR" b="1" i="1" dirty="0" err="1">
                <a:solidFill>
                  <a:srgbClr val="FF912B"/>
                </a:solidFill>
              </a:rPr>
              <a:t>Node</a:t>
            </a:r>
            <a:r>
              <a:rPr lang="fr-FR" b="1" i="1" dirty="0">
                <a:solidFill>
                  <a:srgbClr val="FF912B"/>
                </a:solidFill>
              </a:rPr>
              <a:t> </a:t>
            </a:r>
            <a:r>
              <a:rPr lang="fr-FR" b="1" i="1" dirty="0" err="1">
                <a:solidFill>
                  <a:srgbClr val="FF912B"/>
                </a:solidFill>
              </a:rPr>
              <a:t>js</a:t>
            </a:r>
            <a:r>
              <a:rPr lang="fr-FR" b="1" i="1" dirty="0">
                <a:solidFill>
                  <a:srgbClr val="FF912B"/>
                </a:solidFill>
              </a:rPr>
              <a:t> : Les modules : création, exports et import</a:t>
            </a:r>
          </a:p>
          <a:p>
            <a:pPr lvl="0"/>
            <a:endParaRPr lang="fr-FR" b="1" i="1" dirty="0">
              <a:solidFill>
                <a:srgbClr val="FF912B"/>
              </a:solidFill>
            </a:endParaRPr>
          </a:p>
        </p:txBody>
      </p:sp>
    </p:spTree>
    <p:extLst>
      <p:ext uri="{BB962C8B-B14F-4D97-AF65-F5344CB8AC3E}">
        <p14:creationId xmlns:p14="http://schemas.microsoft.com/office/powerpoint/2010/main" val="41196033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1" y="1586548"/>
            <a:ext cx="10810637" cy="4925764"/>
          </a:xfrm>
        </p:spPr>
        <p:txBody>
          <a:bodyPr/>
          <a:lstStyle/>
          <a:p>
            <a:pPr algn="just">
              <a:lnSpc>
                <a:spcPct val="150000"/>
              </a:lnSpc>
            </a:pPr>
            <a:r>
              <a:rPr lang="fr-FR" sz="1800" b="1" dirty="0">
                <a:solidFill>
                  <a:srgbClr val="08ACA2"/>
                </a:solidFill>
              </a:rPr>
              <a:t>Les bibliothèques standard Node.js </a:t>
            </a:r>
            <a:r>
              <a:rPr lang="fr-FR" sz="1600" dirty="0"/>
              <a:t>: Voici la liste des bibliothèques contenues dans Node.js considérées comme stables:</a:t>
            </a:r>
          </a:p>
          <a:p>
            <a:pPr marL="285750" indent="-285750" algn="just">
              <a:buFont typeface="Wingdings" panose="05000000000000000000" pitchFamily="2" charset="2"/>
              <a:buChar char="ü"/>
            </a:pPr>
            <a:r>
              <a:rPr lang="fr-FR" sz="1600" dirty="0"/>
              <a:t>REPL : c'est l'interpréteur que vous avez quand vous tapez </a:t>
            </a:r>
            <a:r>
              <a:rPr lang="fr-FR" sz="1600" dirty="0" err="1"/>
              <a:t>node</a:t>
            </a:r>
            <a:r>
              <a:rPr lang="fr-FR" sz="1600" dirty="0"/>
              <a:t> dans votre console.</a:t>
            </a:r>
          </a:p>
          <a:p>
            <a:pPr marL="285750" indent="-285750" algn="just">
              <a:buFont typeface="Wingdings" panose="05000000000000000000" pitchFamily="2" charset="2"/>
              <a:buChar char="ü"/>
            </a:pPr>
            <a:r>
              <a:rPr lang="fr-FR" sz="1600" dirty="0" err="1"/>
              <a:t>assert</a:t>
            </a:r>
            <a:r>
              <a:rPr lang="fr-FR" sz="1600" dirty="0"/>
              <a:t> : pour faire des tests.</a:t>
            </a:r>
          </a:p>
          <a:p>
            <a:pPr marL="285750" indent="-285750" algn="just">
              <a:buFont typeface="Wingdings" panose="05000000000000000000" pitchFamily="2" charset="2"/>
              <a:buChar char="ü"/>
            </a:pPr>
            <a:r>
              <a:rPr lang="fr-FR" sz="1600" dirty="0"/>
              <a:t>console : pour les logs.</a:t>
            </a:r>
          </a:p>
          <a:p>
            <a:pPr marL="285750" indent="-285750" algn="just">
              <a:buFont typeface="Wingdings" panose="05000000000000000000" pitchFamily="2" charset="2"/>
              <a:buChar char="ü"/>
            </a:pPr>
            <a:r>
              <a:rPr lang="fr-FR" sz="1600" dirty="0"/>
              <a:t>debugger : point d'arrêt, </a:t>
            </a:r>
            <a:r>
              <a:rPr lang="fr-FR" sz="1600" dirty="0" err="1"/>
              <a:t>step</a:t>
            </a:r>
            <a:r>
              <a:rPr lang="fr-FR" sz="1600" dirty="0"/>
              <a:t>, ...</a:t>
            </a:r>
          </a:p>
          <a:p>
            <a:pPr marL="285750" indent="-285750" algn="just">
              <a:buFont typeface="Wingdings" panose="05000000000000000000" pitchFamily="2" charset="2"/>
              <a:buChar char="ü"/>
            </a:pPr>
            <a:r>
              <a:rPr lang="fr-FR" sz="1600" dirty="0" err="1"/>
              <a:t>dns</a:t>
            </a:r>
            <a:r>
              <a:rPr lang="fr-FR" sz="1600" dirty="0"/>
              <a:t> : les noms de domaines.</a:t>
            </a:r>
          </a:p>
          <a:p>
            <a:pPr marL="285750" indent="-285750" algn="just">
              <a:buFont typeface="Wingdings" panose="05000000000000000000" pitchFamily="2" charset="2"/>
              <a:buChar char="ü"/>
            </a:pPr>
            <a:r>
              <a:rPr lang="fr-FR" sz="1600" dirty="0" err="1"/>
              <a:t>event</a:t>
            </a:r>
            <a:r>
              <a:rPr lang="fr-FR" sz="1600" dirty="0"/>
              <a:t> : tout sur la gestion des événements.</a:t>
            </a:r>
          </a:p>
          <a:p>
            <a:pPr marL="285750" indent="-285750" algn="just">
              <a:buFont typeface="Wingdings" panose="05000000000000000000" pitchFamily="2" charset="2"/>
              <a:buChar char="ü"/>
            </a:pPr>
            <a:r>
              <a:rPr lang="fr-FR" sz="1600" dirty="0" err="1"/>
              <a:t>fs</a:t>
            </a:r>
            <a:r>
              <a:rPr lang="fr-FR" sz="1600" dirty="0"/>
              <a:t> : tout sur le système de fichiers.</a:t>
            </a:r>
          </a:p>
          <a:p>
            <a:pPr marL="285750" indent="-285750" algn="just">
              <a:buFont typeface="Wingdings" panose="05000000000000000000" pitchFamily="2" charset="2"/>
              <a:buChar char="ü"/>
            </a:pPr>
            <a:r>
              <a:rPr lang="fr-FR" sz="1600" dirty="0"/>
              <a:t>global : tout ce qui est tout le temps disponible.</a:t>
            </a:r>
          </a:p>
          <a:p>
            <a:pPr marL="285750" indent="-285750" algn="just">
              <a:buFont typeface="Wingdings" panose="05000000000000000000" pitchFamily="2" charset="2"/>
              <a:buChar char="ü"/>
            </a:pPr>
            <a:r>
              <a:rPr lang="fr-FR" sz="1600" dirty="0"/>
              <a:t>http : un serveur, un client, requête, réponse, ...</a:t>
            </a:r>
          </a:p>
          <a:p>
            <a:pPr marL="285750" indent="-285750" algn="just">
              <a:buFont typeface="Wingdings" panose="05000000000000000000" pitchFamily="2" charset="2"/>
              <a:buChar char="ü"/>
            </a:pPr>
            <a:r>
              <a:rPr lang="fr-FR" sz="1600" dirty="0"/>
              <a:t>net : </a:t>
            </a:r>
            <a:r>
              <a:rPr lang="fr-FR" sz="1600" dirty="0" err="1"/>
              <a:t>wrapper</a:t>
            </a:r>
            <a:r>
              <a:rPr lang="fr-FR" sz="1600" dirty="0"/>
              <a:t> réseau asynchrone.</a:t>
            </a:r>
          </a:p>
          <a:p>
            <a:pPr marL="285750" indent="-285750" algn="just">
              <a:buFont typeface="Wingdings" panose="05000000000000000000" pitchFamily="2" charset="2"/>
              <a:buChar char="ü"/>
            </a:pPr>
            <a:r>
              <a:rPr lang="fr-FR" sz="1600" dirty="0" err="1"/>
              <a:t>path</a:t>
            </a:r>
            <a:r>
              <a:rPr lang="fr-FR" sz="1600" dirty="0"/>
              <a:t> : gestion des chemins sur un système de fichier.</a:t>
            </a:r>
          </a:p>
        </p:txBody>
      </p:sp>
      <p:sp>
        <p:nvSpPr>
          <p:cNvPr id="4" name="ZoneTexte 3">
            <a:extLst>
              <a:ext uri="{FF2B5EF4-FFF2-40B4-BE49-F238E27FC236}">
                <a16:creationId xmlns:a16="http://schemas.microsoft.com/office/drawing/2014/main" id="{4BDBD620-53FE-654D-8967-41ADD841CD7D}"/>
              </a:ext>
            </a:extLst>
          </p:cNvPr>
          <p:cNvSpPr txBox="1"/>
          <p:nvPr/>
        </p:nvSpPr>
        <p:spPr>
          <a:xfrm>
            <a:off x="43143" y="380694"/>
            <a:ext cx="5452886" cy="646331"/>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pPr lvl="0"/>
            <a:endParaRPr lang="fr-FR" b="1" i="1" dirty="0">
              <a:solidFill>
                <a:srgbClr val="FF912B"/>
              </a:solidFill>
            </a:endParaRPr>
          </a:p>
        </p:txBody>
      </p:sp>
    </p:spTree>
    <p:extLst>
      <p:ext uri="{BB962C8B-B14F-4D97-AF65-F5344CB8AC3E}">
        <p14:creationId xmlns:p14="http://schemas.microsoft.com/office/powerpoint/2010/main" val="19658110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1" y="1586548"/>
            <a:ext cx="10810637" cy="4925764"/>
          </a:xfrm>
        </p:spPr>
        <p:txBody>
          <a:bodyPr/>
          <a:lstStyle/>
          <a:p>
            <a:pPr algn="just">
              <a:lnSpc>
                <a:spcPct val="150000"/>
              </a:lnSpc>
            </a:pPr>
            <a:r>
              <a:rPr lang="fr-MA" sz="1800" b="1" dirty="0">
                <a:solidFill>
                  <a:srgbClr val="08ACA2"/>
                </a:solidFill>
              </a:rPr>
              <a:t>Suite des bibliothèques standards Node.js</a:t>
            </a:r>
          </a:p>
          <a:p>
            <a:pPr marL="285750" indent="-285750">
              <a:buFont typeface="Wingdings" panose="05000000000000000000" pitchFamily="2" charset="2"/>
              <a:buChar char="ü"/>
            </a:pPr>
            <a:r>
              <a:rPr lang="fr-FR" sz="1800" dirty="0"/>
              <a:t>os : gestion du système: dossiers temporaires, noms d'hôtes, ...</a:t>
            </a:r>
          </a:p>
          <a:p>
            <a:pPr marL="285750" indent="-285750">
              <a:buFont typeface="Wingdings" panose="05000000000000000000" pitchFamily="2" charset="2"/>
              <a:buChar char="ü"/>
            </a:pPr>
            <a:r>
              <a:rPr lang="fr-FR" sz="1800" dirty="0" err="1"/>
              <a:t>querystring</a:t>
            </a:r>
            <a:r>
              <a:rPr lang="fr-FR" sz="1800" dirty="0"/>
              <a:t> : échapper, analyser les arguments d'une requête.</a:t>
            </a:r>
          </a:p>
          <a:p>
            <a:pPr marL="285750" indent="-285750">
              <a:buFont typeface="Wingdings" panose="05000000000000000000" pitchFamily="2" charset="2"/>
              <a:buChar char="ü"/>
            </a:pPr>
            <a:r>
              <a:rPr lang="fr-FR" sz="1800" dirty="0" err="1"/>
              <a:t>string_decoder</a:t>
            </a:r>
            <a:r>
              <a:rPr lang="fr-FR" sz="1800" dirty="0"/>
              <a:t> : permet de passer d'un buffer à une chaine.</a:t>
            </a:r>
          </a:p>
          <a:p>
            <a:pPr marL="285750" indent="-285750">
              <a:buFont typeface="Wingdings" panose="05000000000000000000" pitchFamily="2" charset="2"/>
              <a:buChar char="ü"/>
            </a:pPr>
            <a:r>
              <a:rPr lang="fr-FR" sz="1800" dirty="0" err="1"/>
              <a:t>timers</a:t>
            </a:r>
            <a:r>
              <a:rPr lang="fr-FR" sz="1800" dirty="0"/>
              <a:t> : global, permet d'appeler régulièrement des actions, poser un délai avant, ...</a:t>
            </a:r>
          </a:p>
          <a:p>
            <a:pPr marL="285750" indent="-285750">
              <a:buFont typeface="Wingdings" panose="05000000000000000000" pitchFamily="2" charset="2"/>
              <a:buChar char="ü"/>
            </a:pPr>
            <a:r>
              <a:rPr lang="fr-FR" sz="1800" dirty="0" err="1"/>
              <a:t>tls</a:t>
            </a:r>
            <a:r>
              <a:rPr lang="fr-FR" sz="1800" dirty="0"/>
              <a:t> : SSL, chiffrer les échanges réseaux.</a:t>
            </a:r>
          </a:p>
          <a:p>
            <a:pPr marL="285750" indent="-285750">
              <a:buFont typeface="Wingdings" panose="05000000000000000000" pitchFamily="2" charset="2"/>
              <a:buChar char="ü"/>
            </a:pPr>
            <a:r>
              <a:rPr lang="fr-FR" sz="1800" dirty="0" err="1"/>
              <a:t>dgram</a:t>
            </a:r>
            <a:r>
              <a:rPr lang="fr-FR" sz="1800" dirty="0"/>
              <a:t> : </a:t>
            </a:r>
            <a:r>
              <a:rPr lang="fr-FR" sz="1800" dirty="0" err="1"/>
              <a:t>datagram</a:t>
            </a:r>
            <a:r>
              <a:rPr lang="fr-FR" sz="1800" dirty="0"/>
              <a:t>, UDP.</a:t>
            </a:r>
          </a:p>
          <a:p>
            <a:pPr marL="285750" indent="-285750">
              <a:buFont typeface="Wingdings" panose="05000000000000000000" pitchFamily="2" charset="2"/>
              <a:buChar char="ü"/>
            </a:pPr>
            <a:r>
              <a:rPr lang="fr-FR" sz="1800" dirty="0" err="1"/>
              <a:t>util</a:t>
            </a:r>
            <a:r>
              <a:rPr lang="fr-FR" sz="1800" dirty="0"/>
              <a:t> : différents outils, héritage, tests de type, ....</a:t>
            </a:r>
          </a:p>
          <a:p>
            <a:pPr marL="285750" indent="-285750">
              <a:buFont typeface="Wingdings" panose="05000000000000000000" pitchFamily="2" charset="2"/>
              <a:buChar char="ü"/>
            </a:pPr>
            <a:r>
              <a:rPr lang="fr-FR" sz="1800" dirty="0" err="1"/>
              <a:t>zlib</a:t>
            </a:r>
            <a:r>
              <a:rPr lang="fr-FR" sz="1800" dirty="0"/>
              <a:t> : compression et lecture des formats </a:t>
            </a:r>
            <a:r>
              <a:rPr lang="fr-FR" sz="1800" dirty="0" err="1"/>
              <a:t>gzip</a:t>
            </a:r>
            <a:r>
              <a:rPr lang="fr-FR" sz="1800" dirty="0"/>
              <a:t>.</a:t>
            </a:r>
          </a:p>
          <a:p>
            <a:pPr algn="just">
              <a:lnSpc>
                <a:spcPct val="150000"/>
              </a:lnSpc>
            </a:pPr>
            <a:r>
              <a:rPr lang="fr-MA" sz="1800" b="1" dirty="0">
                <a:solidFill>
                  <a:srgbClr val="08ACA2"/>
                </a:solidFill>
              </a:rPr>
              <a:t>Pour plus d’informations  on peut visiter le site de la documentation officielle </a:t>
            </a:r>
          </a:p>
          <a:p>
            <a:pPr algn="just">
              <a:lnSpc>
                <a:spcPct val="150000"/>
              </a:lnSpc>
            </a:pPr>
            <a:r>
              <a:rPr lang="fr-MA" sz="1800" b="1" dirty="0">
                <a:solidFill>
                  <a:srgbClr val="08ACA2"/>
                </a:solidFill>
              </a:rPr>
              <a:t>https://nodejs.org/api/</a:t>
            </a:r>
          </a:p>
          <a:p>
            <a:pPr algn="just">
              <a:lnSpc>
                <a:spcPct val="150000"/>
              </a:lnSpc>
            </a:pPr>
            <a:endParaRPr lang="fr-FR" sz="1600" dirty="0"/>
          </a:p>
        </p:txBody>
      </p:sp>
      <p:sp>
        <p:nvSpPr>
          <p:cNvPr id="4" name="ZoneTexte 3">
            <a:extLst>
              <a:ext uri="{FF2B5EF4-FFF2-40B4-BE49-F238E27FC236}">
                <a16:creationId xmlns:a16="http://schemas.microsoft.com/office/drawing/2014/main" id="{4BDBD620-53FE-654D-8967-41ADD841CD7D}"/>
              </a:ext>
            </a:extLst>
          </p:cNvPr>
          <p:cNvSpPr txBox="1"/>
          <p:nvPr/>
        </p:nvSpPr>
        <p:spPr>
          <a:xfrm>
            <a:off x="43143" y="380694"/>
            <a:ext cx="5452886" cy="646331"/>
          </a:xfrm>
          <a:prstGeom prst="rect">
            <a:avLst/>
          </a:prstGeom>
          <a:noFill/>
        </p:spPr>
        <p:txBody>
          <a:bodyPr wrap="square" rtlCol="0">
            <a:spAutoFit/>
          </a:bodyPr>
          <a:lstStyle/>
          <a:p>
            <a:pPr lvl="0"/>
            <a:r>
              <a:rPr lang="fr-FR" b="1" dirty="0">
                <a:solidFill>
                  <a:srgbClr val="FF912B"/>
                </a:solidFill>
              </a:rPr>
              <a:t>Introduire Express et Node </a:t>
            </a:r>
            <a:r>
              <a:rPr lang="fr-FR" b="1" dirty="0" err="1">
                <a:solidFill>
                  <a:srgbClr val="FF912B"/>
                </a:solidFill>
              </a:rPr>
              <a:t>js</a:t>
            </a:r>
            <a:endParaRPr lang="fr-FR" b="1" dirty="0">
              <a:solidFill>
                <a:srgbClr val="FF912B"/>
              </a:solidFill>
            </a:endParaRPr>
          </a:p>
          <a:p>
            <a:pPr lvl="0"/>
            <a:endParaRPr lang="fr-FR" b="1" i="1" dirty="0">
              <a:solidFill>
                <a:srgbClr val="FF912B"/>
              </a:solidFill>
            </a:endParaRPr>
          </a:p>
        </p:txBody>
      </p:sp>
    </p:spTree>
    <p:extLst>
      <p:ext uri="{BB962C8B-B14F-4D97-AF65-F5344CB8AC3E}">
        <p14:creationId xmlns:p14="http://schemas.microsoft.com/office/powerpoint/2010/main" val="39527047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CEF36E0-D8E2-FA66-4739-7620FCF45121}"/>
              </a:ext>
            </a:extLst>
          </p:cNvPr>
          <p:cNvSpPr>
            <a:spLocks noGrp="1"/>
          </p:cNvSpPr>
          <p:nvPr>
            <p:ph type="body" sz="quarter" idx="12"/>
          </p:nvPr>
        </p:nvSpPr>
        <p:spPr/>
        <p:txBody>
          <a:bodyPr/>
          <a:lstStyle/>
          <a:p>
            <a:r>
              <a:rPr lang="fr-FR" dirty="0"/>
              <a:t>CHAPITRE 2</a:t>
            </a:r>
          </a:p>
        </p:txBody>
      </p:sp>
      <p:sp>
        <p:nvSpPr>
          <p:cNvPr id="3" name="Espace réservé du texte 2">
            <a:extLst>
              <a:ext uri="{FF2B5EF4-FFF2-40B4-BE49-F238E27FC236}">
                <a16:creationId xmlns:a16="http://schemas.microsoft.com/office/drawing/2014/main" id="{4F1CA033-BE40-BF7D-C8DC-6EAEA316EBB0}"/>
              </a:ext>
            </a:extLst>
          </p:cNvPr>
          <p:cNvSpPr>
            <a:spLocks noGrp="1"/>
          </p:cNvSpPr>
          <p:nvPr>
            <p:ph type="body" sz="quarter" idx="13"/>
          </p:nvPr>
        </p:nvSpPr>
        <p:spPr/>
        <p:txBody>
          <a:bodyPr/>
          <a:lstStyle/>
          <a:p>
            <a:r>
              <a:rPr lang="fr-FR" dirty="0"/>
              <a:t>Créer des APIs REST</a:t>
            </a:r>
          </a:p>
        </p:txBody>
      </p:sp>
      <p:sp>
        <p:nvSpPr>
          <p:cNvPr id="4" name="Espace réservé du texte 3">
            <a:extLst>
              <a:ext uri="{FF2B5EF4-FFF2-40B4-BE49-F238E27FC236}">
                <a16:creationId xmlns:a16="http://schemas.microsoft.com/office/drawing/2014/main" id="{90F26E80-3189-CAD1-2C97-55C855001E07}"/>
              </a:ext>
            </a:extLst>
          </p:cNvPr>
          <p:cNvSpPr>
            <a:spLocks noGrp="1"/>
          </p:cNvSpPr>
          <p:nvPr>
            <p:ph type="body" sz="quarter" idx="14"/>
          </p:nvPr>
        </p:nvSpPr>
        <p:spPr>
          <a:xfrm>
            <a:off x="6300000" y="2879999"/>
            <a:ext cx="5580000" cy="2343093"/>
          </a:xfrm>
        </p:spPr>
        <p:txBody>
          <a:bodyPr/>
          <a:lstStyle/>
          <a:p>
            <a:pPr lvl="0">
              <a:buFont typeface="+mj-lt"/>
              <a:buAutoNum type="arabicPeriod"/>
            </a:pPr>
            <a:r>
              <a:rPr lang="fr-FR" sz="1800" b="1" dirty="0">
                <a:solidFill>
                  <a:srgbClr val="FF7800"/>
                </a:solidFill>
              </a:rPr>
              <a:t>API REST exposant des opérations CRUD sur un fichier </a:t>
            </a:r>
            <a:r>
              <a:rPr lang="fr-FR" sz="1800" b="1" dirty="0" err="1">
                <a:solidFill>
                  <a:srgbClr val="FF7800"/>
                </a:solidFill>
              </a:rPr>
              <a:t>Json</a:t>
            </a:r>
            <a:r>
              <a:rPr lang="fr-FR" sz="1800" b="1" dirty="0">
                <a:solidFill>
                  <a:srgbClr val="FF7800"/>
                </a:solidFill>
              </a:rPr>
              <a:t> </a:t>
            </a:r>
          </a:p>
          <a:p>
            <a:pPr lvl="0">
              <a:buFont typeface="+mj-lt"/>
              <a:buAutoNum type="arabicPeriod"/>
            </a:pPr>
            <a:r>
              <a:rPr lang="fr-FR" sz="1800" dirty="0">
                <a:solidFill>
                  <a:srgbClr val="BFBFBF"/>
                </a:solidFill>
              </a:rPr>
              <a:t>Test de l’API REST avec </a:t>
            </a:r>
            <a:r>
              <a:rPr lang="fr-FR" sz="1800" dirty="0" err="1">
                <a:solidFill>
                  <a:srgbClr val="BFBFBF"/>
                </a:solidFill>
              </a:rPr>
              <a:t>Postman</a:t>
            </a:r>
            <a:endParaRPr lang="fr-FR" sz="1800" dirty="0">
              <a:solidFill>
                <a:srgbClr val="BFBFBF"/>
              </a:solidFill>
            </a:endParaRPr>
          </a:p>
          <a:p>
            <a:pPr lvl="0">
              <a:buFont typeface="+mj-lt"/>
              <a:buAutoNum type="arabicPeriod"/>
            </a:pPr>
            <a:r>
              <a:rPr lang="fr-FR" sz="1800" dirty="0">
                <a:solidFill>
                  <a:srgbClr val="BFBFBF"/>
                </a:solidFill>
              </a:rPr>
              <a:t>API REST manipulant une base de données </a:t>
            </a:r>
            <a:r>
              <a:rPr lang="fr-FR" sz="1800" dirty="0" err="1">
                <a:solidFill>
                  <a:srgbClr val="BFBFBF"/>
                </a:solidFill>
              </a:rPr>
              <a:t>MongoDB</a:t>
            </a:r>
            <a:r>
              <a:rPr lang="fr-FR" sz="1800" dirty="0">
                <a:solidFill>
                  <a:srgbClr val="BFBFBF"/>
                </a:solidFill>
              </a:rPr>
              <a:t> :</a:t>
            </a:r>
          </a:p>
          <a:p>
            <a:pPr>
              <a:buFont typeface="+mj-lt"/>
              <a:buAutoNum type="arabicPeriod"/>
            </a:pPr>
            <a:r>
              <a:rPr lang="fr-FR" sz="1800" dirty="0">
                <a:solidFill>
                  <a:srgbClr val="BFBFBF"/>
                </a:solidFill>
              </a:rPr>
              <a:t>Opérations CRUD ; </a:t>
            </a:r>
          </a:p>
        </p:txBody>
      </p:sp>
      <p:sp>
        <p:nvSpPr>
          <p:cNvPr id="5" name="Espace réservé du texte 4">
            <a:extLst>
              <a:ext uri="{FF2B5EF4-FFF2-40B4-BE49-F238E27FC236}">
                <a16:creationId xmlns:a16="http://schemas.microsoft.com/office/drawing/2014/main" id="{F217DED6-19E9-F4BC-A966-7B7A50720624}"/>
              </a:ext>
            </a:extLst>
          </p:cNvPr>
          <p:cNvSpPr>
            <a:spLocks noGrp="1"/>
          </p:cNvSpPr>
          <p:nvPr>
            <p:ph type="body" sz="quarter" idx="15"/>
          </p:nvPr>
        </p:nvSpPr>
        <p:spPr/>
        <p:txBody>
          <a:bodyPr/>
          <a:lstStyle/>
          <a:p>
            <a:r>
              <a:rPr lang="fr-FR" dirty="0"/>
              <a:t>… heures</a:t>
            </a:r>
          </a:p>
        </p:txBody>
      </p:sp>
    </p:spTree>
    <p:extLst>
      <p:ext uri="{BB962C8B-B14F-4D97-AF65-F5344CB8AC3E}">
        <p14:creationId xmlns:p14="http://schemas.microsoft.com/office/powerpoint/2010/main" val="16253665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r>
              <a:rPr lang="fr-FR" sz="2000" b="1" dirty="0">
                <a:solidFill>
                  <a:srgbClr val="00B050"/>
                </a:solidFill>
              </a:rPr>
              <a:t>Etape 1 : Présentation de notre source de données</a:t>
            </a:r>
          </a:p>
          <a:p>
            <a:r>
              <a:rPr lang="fr-FR" sz="1600" dirty="0"/>
              <a:t>Etant donné que nous n’avons aucune route configuré, sur le navigateur, si on tape 127.0.0.1:80: on aura le message d’erreur suivant:</a:t>
            </a:r>
          </a:p>
          <a:p>
            <a:endParaRPr lang="fr-MA" sz="1600" dirty="0"/>
          </a:p>
          <a:p>
            <a:endParaRPr lang="fr-MA" sz="1600" dirty="0"/>
          </a:p>
          <a:p>
            <a:endParaRPr lang="fr-MA" sz="1600" dirty="0"/>
          </a:p>
          <a:p>
            <a:endParaRPr lang="fr-MA" sz="1600" dirty="0"/>
          </a:p>
          <a:p>
            <a:endParaRPr lang="fr-MA" sz="1600" dirty="0"/>
          </a:p>
          <a:p>
            <a:endParaRPr lang="fr-MA" sz="1600" dirty="0"/>
          </a:p>
          <a:p>
            <a:r>
              <a:rPr lang="fr-FR" sz="1600" dirty="0"/>
              <a:t>Une fois que le serveur est lancé, on pourra développer nos API </a:t>
            </a:r>
            <a:r>
              <a:rPr lang="fr-FR" sz="1600" dirty="0" err="1"/>
              <a:t>Rest</a:t>
            </a:r>
            <a:r>
              <a:rPr lang="fr-FR" sz="1600" dirty="0"/>
              <a:t>, deux étapes sont nécessaires :</a:t>
            </a:r>
          </a:p>
          <a:p>
            <a:r>
              <a:rPr lang="fr-FR" sz="1600" dirty="0"/>
              <a:t>1-Les ressources (fichiers </a:t>
            </a:r>
            <a:r>
              <a:rPr lang="fr-FR" sz="1600" dirty="0" err="1"/>
              <a:t>json</a:t>
            </a:r>
            <a:r>
              <a:rPr lang="fr-FR" sz="1600" dirty="0"/>
              <a:t>,  bases de données </a:t>
            </a:r>
            <a:r>
              <a:rPr lang="fr-FR" sz="1600" dirty="0" err="1"/>
              <a:t>Mongodb</a:t>
            </a:r>
            <a:r>
              <a:rPr lang="fr-FR" sz="1600" dirty="0"/>
              <a:t> ou </a:t>
            </a:r>
            <a:r>
              <a:rPr lang="fr-FR" sz="1600" dirty="0" err="1"/>
              <a:t>mysql</a:t>
            </a:r>
            <a:r>
              <a:rPr lang="fr-FR" sz="1600" dirty="0"/>
              <a:t>….)</a:t>
            </a:r>
          </a:p>
          <a:p>
            <a:r>
              <a:rPr lang="fr-FR" sz="1600" dirty="0"/>
              <a:t>2-Les routes </a:t>
            </a:r>
            <a:r>
              <a:rPr lang="fr-FR" sz="1600" dirty="0">
                <a:sym typeface="Wingdings" panose="05000000000000000000" pitchFamily="2" charset="2"/>
              </a:rPr>
              <a:t>: (les chemins  pour récupérer , ajouter, modifier et supprimer les données  disponibles dans nos ressources)</a:t>
            </a:r>
            <a:endParaRPr lang="fr-FR" sz="1600" dirty="0"/>
          </a:p>
          <a:p>
            <a:endParaRPr lang="fr-FR" dirty="0"/>
          </a:p>
        </p:txBody>
      </p:sp>
      <p:sp>
        <p:nvSpPr>
          <p:cNvPr id="8" name="Rectangle 7"/>
          <p:cNvSpPr/>
          <p:nvPr/>
        </p:nvSpPr>
        <p:spPr>
          <a:xfrm>
            <a:off x="69130" y="308976"/>
            <a:ext cx="6096000" cy="923330"/>
          </a:xfrm>
          <a:prstGeom prst="rect">
            <a:avLst/>
          </a:prstGeom>
        </p:spPr>
        <p:txBody>
          <a:bodyPr>
            <a:spAutoFit/>
          </a:bodyPr>
          <a:lstStyle/>
          <a:p>
            <a:r>
              <a:rPr lang="fr-FR" b="1" dirty="0">
                <a:solidFill>
                  <a:srgbClr val="FF912B"/>
                </a:solidFill>
              </a:rPr>
              <a:t>Création des API </a:t>
            </a:r>
            <a:r>
              <a:rPr lang="fr-FR" b="1" dirty="0" err="1">
                <a:solidFill>
                  <a:srgbClr val="FF912B"/>
                </a:solidFill>
              </a:rPr>
              <a:t>Rest</a:t>
            </a:r>
            <a:r>
              <a:rPr lang="fr-FR" b="1" dirty="0">
                <a:solidFill>
                  <a:srgbClr val="FF912B"/>
                </a:solidFill>
              </a:rPr>
              <a:t> : </a:t>
            </a:r>
            <a:r>
              <a:rPr lang="fr-FR" b="1" dirty="0">
                <a:solidFill>
                  <a:srgbClr val="FF7800"/>
                </a:solidFill>
              </a:rPr>
              <a:t>API REST exposant des</a:t>
            </a:r>
          </a:p>
          <a:p>
            <a:r>
              <a:rPr lang="fr-FR" b="1" dirty="0">
                <a:solidFill>
                  <a:srgbClr val="FF7800"/>
                </a:solidFill>
              </a:rPr>
              <a:t> opérations CRUD sur un fichier </a:t>
            </a:r>
            <a:r>
              <a:rPr lang="fr-FR" b="1" dirty="0" err="1">
                <a:solidFill>
                  <a:srgbClr val="FF7800"/>
                </a:solidFill>
              </a:rPr>
              <a:t>Json</a:t>
            </a:r>
            <a:r>
              <a:rPr lang="fr-FR" b="1" dirty="0">
                <a:solidFill>
                  <a:srgbClr val="FF7800"/>
                </a:solidFill>
              </a:rPr>
              <a:t> </a:t>
            </a:r>
          </a:p>
          <a:p>
            <a:pPr lvl="0"/>
            <a:r>
              <a:rPr lang="fr-FR" b="1" dirty="0">
                <a:solidFill>
                  <a:srgbClr val="FF912B"/>
                </a:solidFill>
              </a:rPr>
              <a:t> </a:t>
            </a:r>
            <a:endParaRPr lang="fr-FR" b="1" i="1" dirty="0">
              <a:solidFill>
                <a:srgbClr val="FF912B"/>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111" y="2954862"/>
            <a:ext cx="4297362"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28336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r>
              <a:rPr lang="fr-FR" sz="2000" b="1" dirty="0">
                <a:solidFill>
                  <a:srgbClr val="00B050"/>
                </a:solidFill>
              </a:rPr>
              <a:t>Etape 1 : Présentation de notre source de données</a:t>
            </a:r>
          </a:p>
          <a:p>
            <a:pPr>
              <a:lnSpc>
                <a:spcPct val="150000"/>
              </a:lnSpc>
            </a:pPr>
            <a:r>
              <a:rPr lang="fr-FR" sz="1600" dirty="0"/>
              <a:t>Nous allons considérer un fichier </a:t>
            </a:r>
            <a:r>
              <a:rPr lang="fr-FR" sz="1600" dirty="0" err="1"/>
              <a:t>equipes.json</a:t>
            </a:r>
            <a:r>
              <a:rPr lang="fr-FR" sz="1600" dirty="0"/>
              <a:t> contenant un ensemble d’équipes de foot. L’objectifs de cette section est d’exposer les opérations CRUD(</a:t>
            </a:r>
            <a:r>
              <a:rPr lang="fr-FR" sz="1600" dirty="0" err="1"/>
              <a:t>Create</a:t>
            </a:r>
            <a:r>
              <a:rPr lang="fr-FR" sz="1600" dirty="0"/>
              <a:t>, </a:t>
            </a:r>
            <a:r>
              <a:rPr lang="fr-FR" sz="1600" dirty="0" err="1"/>
              <a:t>Remove</a:t>
            </a:r>
            <a:r>
              <a:rPr lang="fr-FR" sz="1600" dirty="0"/>
              <a:t>, </a:t>
            </a:r>
            <a:r>
              <a:rPr lang="fr-FR" sz="1600" dirty="0" err="1"/>
              <a:t>Update,Display</a:t>
            </a:r>
            <a:r>
              <a:rPr lang="fr-FR" sz="1600" dirty="0"/>
              <a:t>) sur cette source de données</a:t>
            </a:r>
          </a:p>
          <a:p>
            <a:pPr>
              <a:lnSpc>
                <a:spcPct val="150000"/>
              </a:lnSpc>
            </a:pPr>
            <a:r>
              <a:rPr lang="fr-FR" sz="1600" dirty="0"/>
              <a:t>Ainsi les routes que nous allons considérer sont les suivantes:</a:t>
            </a:r>
          </a:p>
          <a:p>
            <a:pPr marL="285750" indent="-285750">
              <a:lnSpc>
                <a:spcPct val="150000"/>
              </a:lnSpc>
              <a:buFont typeface="Wingdings" panose="05000000000000000000" pitchFamily="2" charset="2"/>
              <a:buChar char="ü"/>
            </a:pPr>
            <a:r>
              <a:rPr lang="fr-FR" sz="1600" dirty="0"/>
              <a:t>GET /</a:t>
            </a:r>
            <a:r>
              <a:rPr lang="fr-FR" sz="1600" dirty="0" err="1"/>
              <a:t>equipes</a:t>
            </a:r>
            <a:r>
              <a:rPr lang="fr-FR" sz="1600" dirty="0"/>
              <a:t>(display)</a:t>
            </a:r>
          </a:p>
          <a:p>
            <a:pPr marL="285750" indent="-285750">
              <a:lnSpc>
                <a:spcPct val="150000"/>
              </a:lnSpc>
              <a:buFont typeface="Wingdings" panose="05000000000000000000" pitchFamily="2" charset="2"/>
              <a:buChar char="ü"/>
            </a:pPr>
            <a:r>
              <a:rPr lang="fr-FR" sz="1600" dirty="0"/>
              <a:t>GET /</a:t>
            </a:r>
            <a:r>
              <a:rPr lang="fr-FR" sz="1600" dirty="0" err="1"/>
              <a:t>equipes</a:t>
            </a:r>
            <a:r>
              <a:rPr lang="fr-FR" sz="1600" dirty="0"/>
              <a:t>/:id  (display)</a:t>
            </a:r>
          </a:p>
          <a:p>
            <a:pPr marL="285750" indent="-285750">
              <a:lnSpc>
                <a:spcPct val="150000"/>
              </a:lnSpc>
              <a:buFont typeface="Wingdings" panose="05000000000000000000" pitchFamily="2" charset="2"/>
              <a:buChar char="ü"/>
            </a:pPr>
            <a:r>
              <a:rPr lang="fr-FR" sz="1600" dirty="0"/>
              <a:t>POST /</a:t>
            </a:r>
            <a:r>
              <a:rPr lang="fr-FR" sz="1600" dirty="0" err="1"/>
              <a:t>equipes</a:t>
            </a:r>
            <a:r>
              <a:rPr lang="fr-FR" sz="1600" dirty="0"/>
              <a:t>(</a:t>
            </a:r>
            <a:r>
              <a:rPr lang="fr-FR" sz="1600" dirty="0" err="1"/>
              <a:t>create</a:t>
            </a:r>
            <a:r>
              <a:rPr lang="fr-FR" sz="1600" dirty="0"/>
              <a:t>)</a:t>
            </a:r>
          </a:p>
          <a:p>
            <a:pPr marL="285750" indent="-285750">
              <a:lnSpc>
                <a:spcPct val="150000"/>
              </a:lnSpc>
              <a:buFont typeface="Wingdings" panose="05000000000000000000" pitchFamily="2" charset="2"/>
              <a:buChar char="ü"/>
            </a:pPr>
            <a:r>
              <a:rPr lang="fr-FR" sz="1600" dirty="0"/>
              <a:t>PUT /</a:t>
            </a:r>
            <a:r>
              <a:rPr lang="fr-FR" sz="1600" dirty="0" err="1"/>
              <a:t>equipes</a:t>
            </a:r>
            <a:r>
              <a:rPr lang="fr-FR" sz="1600" dirty="0"/>
              <a:t>/:id (update)</a:t>
            </a:r>
          </a:p>
          <a:p>
            <a:pPr marL="285750" indent="-285750">
              <a:lnSpc>
                <a:spcPct val="150000"/>
              </a:lnSpc>
              <a:buFont typeface="Wingdings" panose="05000000000000000000" pitchFamily="2" charset="2"/>
              <a:buChar char="ü"/>
            </a:pPr>
            <a:r>
              <a:rPr lang="fr-FR" sz="1600" dirty="0"/>
              <a:t>DELETE /</a:t>
            </a:r>
            <a:r>
              <a:rPr lang="fr-FR" sz="1600" dirty="0" err="1"/>
              <a:t>equipes</a:t>
            </a:r>
            <a:r>
              <a:rPr lang="fr-FR" sz="1600" dirty="0"/>
              <a:t>/:id (</a:t>
            </a:r>
            <a:r>
              <a:rPr lang="fr-FR" sz="1600" dirty="0" err="1"/>
              <a:t>remove</a:t>
            </a:r>
            <a:r>
              <a:rPr lang="fr-FR" dirty="0">
                <a:solidFill>
                  <a:srgbClr val="000000"/>
                </a:solidFill>
              </a:rPr>
              <a:t>)</a:t>
            </a:r>
          </a:p>
          <a:p>
            <a:endParaRPr lang="fr-FR" dirty="0"/>
          </a:p>
        </p:txBody>
      </p:sp>
      <p:sp>
        <p:nvSpPr>
          <p:cNvPr id="8" name="Rectangle 7"/>
          <p:cNvSpPr/>
          <p:nvPr/>
        </p:nvSpPr>
        <p:spPr>
          <a:xfrm>
            <a:off x="69130" y="308976"/>
            <a:ext cx="6096000" cy="923330"/>
          </a:xfrm>
          <a:prstGeom prst="rect">
            <a:avLst/>
          </a:prstGeom>
        </p:spPr>
        <p:txBody>
          <a:bodyPr>
            <a:spAutoFit/>
          </a:bodyPr>
          <a:lstStyle/>
          <a:p>
            <a:r>
              <a:rPr lang="fr-FR" b="1" dirty="0">
                <a:solidFill>
                  <a:srgbClr val="FF912B"/>
                </a:solidFill>
              </a:rPr>
              <a:t>Création des API </a:t>
            </a:r>
            <a:r>
              <a:rPr lang="fr-FR" b="1" dirty="0" err="1">
                <a:solidFill>
                  <a:srgbClr val="FF912B"/>
                </a:solidFill>
              </a:rPr>
              <a:t>Rest</a:t>
            </a:r>
            <a:r>
              <a:rPr lang="fr-FR" b="1" dirty="0">
                <a:solidFill>
                  <a:srgbClr val="FF912B"/>
                </a:solidFill>
              </a:rPr>
              <a:t> : </a:t>
            </a:r>
            <a:r>
              <a:rPr lang="fr-FR" b="1" dirty="0">
                <a:solidFill>
                  <a:srgbClr val="FF7800"/>
                </a:solidFill>
              </a:rPr>
              <a:t>API REST exposant des</a:t>
            </a:r>
          </a:p>
          <a:p>
            <a:r>
              <a:rPr lang="fr-FR" b="1" dirty="0">
                <a:solidFill>
                  <a:srgbClr val="FF7800"/>
                </a:solidFill>
              </a:rPr>
              <a:t> opérations CRUD sur un fichier </a:t>
            </a:r>
            <a:r>
              <a:rPr lang="fr-FR" b="1" dirty="0" err="1">
                <a:solidFill>
                  <a:srgbClr val="FF7800"/>
                </a:solidFill>
              </a:rPr>
              <a:t>Json</a:t>
            </a:r>
            <a:r>
              <a:rPr lang="fr-FR" b="1" dirty="0">
                <a:solidFill>
                  <a:srgbClr val="FF7800"/>
                </a:solidFill>
              </a:rPr>
              <a:t> </a:t>
            </a:r>
          </a:p>
          <a:p>
            <a:pPr lvl="0"/>
            <a:r>
              <a:rPr lang="fr-FR" b="1" dirty="0">
                <a:solidFill>
                  <a:srgbClr val="FF912B"/>
                </a:solidFill>
              </a:rPr>
              <a:t> </a:t>
            </a:r>
            <a:endParaRPr lang="fr-FR" b="1" i="1" dirty="0">
              <a:solidFill>
                <a:srgbClr val="FF912B"/>
              </a:solidFill>
            </a:endParaRPr>
          </a:p>
        </p:txBody>
      </p:sp>
    </p:spTree>
    <p:extLst>
      <p:ext uri="{BB962C8B-B14F-4D97-AF65-F5344CB8AC3E}">
        <p14:creationId xmlns:p14="http://schemas.microsoft.com/office/powerpoint/2010/main" val="2878739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CEF36E0-D8E2-FA66-4739-7620FCF45121}"/>
              </a:ext>
            </a:extLst>
          </p:cNvPr>
          <p:cNvSpPr>
            <a:spLocks noGrp="1"/>
          </p:cNvSpPr>
          <p:nvPr>
            <p:ph type="body" sz="quarter" idx="12"/>
          </p:nvPr>
        </p:nvSpPr>
        <p:spPr/>
        <p:txBody>
          <a:bodyPr/>
          <a:lstStyle/>
          <a:p>
            <a:r>
              <a:rPr lang="fr-FR" dirty="0"/>
              <a:t>CHAPITRE 2</a:t>
            </a:r>
          </a:p>
        </p:txBody>
      </p:sp>
      <p:sp>
        <p:nvSpPr>
          <p:cNvPr id="3" name="Espace réservé du texte 2">
            <a:extLst>
              <a:ext uri="{FF2B5EF4-FFF2-40B4-BE49-F238E27FC236}">
                <a16:creationId xmlns:a16="http://schemas.microsoft.com/office/drawing/2014/main" id="{4F1CA033-BE40-BF7D-C8DC-6EAEA316EBB0}"/>
              </a:ext>
            </a:extLst>
          </p:cNvPr>
          <p:cNvSpPr>
            <a:spLocks noGrp="1"/>
          </p:cNvSpPr>
          <p:nvPr>
            <p:ph type="body" sz="quarter" idx="13"/>
          </p:nvPr>
        </p:nvSpPr>
        <p:spPr/>
        <p:txBody>
          <a:bodyPr/>
          <a:lstStyle/>
          <a:p>
            <a:r>
              <a:rPr lang="fr-FR" dirty="0"/>
              <a:t>Créer des APIs REST</a:t>
            </a:r>
          </a:p>
        </p:txBody>
      </p:sp>
      <p:sp>
        <p:nvSpPr>
          <p:cNvPr id="4" name="Espace réservé du texte 3">
            <a:extLst>
              <a:ext uri="{FF2B5EF4-FFF2-40B4-BE49-F238E27FC236}">
                <a16:creationId xmlns:a16="http://schemas.microsoft.com/office/drawing/2014/main" id="{90F26E80-3189-CAD1-2C97-55C855001E07}"/>
              </a:ext>
            </a:extLst>
          </p:cNvPr>
          <p:cNvSpPr>
            <a:spLocks noGrp="1"/>
          </p:cNvSpPr>
          <p:nvPr>
            <p:ph type="body" sz="quarter" idx="14"/>
          </p:nvPr>
        </p:nvSpPr>
        <p:spPr>
          <a:xfrm>
            <a:off x="6300000" y="2879999"/>
            <a:ext cx="5580000" cy="2343093"/>
          </a:xfrm>
        </p:spPr>
        <p:txBody>
          <a:bodyPr/>
          <a:lstStyle/>
          <a:p>
            <a:pPr lvl="0">
              <a:buFont typeface="+mj-lt"/>
              <a:buAutoNum type="arabicPeriod"/>
            </a:pPr>
            <a:r>
              <a:rPr lang="fr-FR" sz="1800" dirty="0">
                <a:solidFill>
                  <a:srgbClr val="BFBFBF"/>
                </a:solidFill>
              </a:rPr>
              <a:t>API REST exposant des opérations CRUD sur un fichier </a:t>
            </a:r>
            <a:r>
              <a:rPr lang="fr-FR" sz="1800" dirty="0" err="1">
                <a:solidFill>
                  <a:srgbClr val="BFBFBF"/>
                </a:solidFill>
              </a:rPr>
              <a:t>Json</a:t>
            </a:r>
            <a:r>
              <a:rPr lang="fr-FR" sz="1800" dirty="0">
                <a:solidFill>
                  <a:srgbClr val="BFBFBF"/>
                </a:solidFill>
              </a:rPr>
              <a:t> </a:t>
            </a:r>
          </a:p>
          <a:p>
            <a:pPr>
              <a:buFont typeface="+mj-lt"/>
              <a:buAutoNum type="arabicPeriod"/>
            </a:pPr>
            <a:r>
              <a:rPr lang="fr-FR" sz="1800" b="1" dirty="0">
                <a:solidFill>
                  <a:srgbClr val="FF7800"/>
                </a:solidFill>
              </a:rPr>
              <a:t>Test de l’API REST avec </a:t>
            </a:r>
            <a:r>
              <a:rPr lang="fr-FR" sz="1800" b="1" dirty="0" err="1">
                <a:solidFill>
                  <a:srgbClr val="FF7800"/>
                </a:solidFill>
              </a:rPr>
              <a:t>Postman</a:t>
            </a:r>
            <a:endParaRPr lang="fr-FR" sz="1800" b="1" dirty="0">
              <a:solidFill>
                <a:srgbClr val="FF7800"/>
              </a:solidFill>
            </a:endParaRPr>
          </a:p>
          <a:p>
            <a:pPr lvl="0">
              <a:buFont typeface="+mj-lt"/>
              <a:buAutoNum type="arabicPeriod"/>
            </a:pPr>
            <a:r>
              <a:rPr lang="fr-FR" sz="1800" dirty="0">
                <a:solidFill>
                  <a:srgbClr val="BFBFBF"/>
                </a:solidFill>
              </a:rPr>
              <a:t>API REST manipulant une base de données </a:t>
            </a:r>
            <a:r>
              <a:rPr lang="fr-FR" sz="1800" dirty="0" err="1">
                <a:solidFill>
                  <a:srgbClr val="BFBFBF"/>
                </a:solidFill>
              </a:rPr>
              <a:t>MongoDB</a:t>
            </a:r>
            <a:r>
              <a:rPr lang="fr-FR" sz="1800" dirty="0">
                <a:solidFill>
                  <a:srgbClr val="BFBFBF"/>
                </a:solidFill>
              </a:rPr>
              <a:t> :</a:t>
            </a:r>
          </a:p>
          <a:p>
            <a:pPr>
              <a:buFont typeface="+mj-lt"/>
              <a:buAutoNum type="arabicPeriod"/>
            </a:pPr>
            <a:r>
              <a:rPr lang="fr-FR" sz="1800" dirty="0">
                <a:solidFill>
                  <a:srgbClr val="BFBFBF"/>
                </a:solidFill>
              </a:rPr>
              <a:t>Opérations CRUD ; </a:t>
            </a:r>
          </a:p>
        </p:txBody>
      </p:sp>
      <p:sp>
        <p:nvSpPr>
          <p:cNvPr id="5" name="Espace réservé du texte 4">
            <a:extLst>
              <a:ext uri="{FF2B5EF4-FFF2-40B4-BE49-F238E27FC236}">
                <a16:creationId xmlns:a16="http://schemas.microsoft.com/office/drawing/2014/main" id="{F217DED6-19E9-F4BC-A966-7B7A50720624}"/>
              </a:ext>
            </a:extLst>
          </p:cNvPr>
          <p:cNvSpPr>
            <a:spLocks noGrp="1"/>
          </p:cNvSpPr>
          <p:nvPr>
            <p:ph type="body" sz="quarter" idx="15"/>
          </p:nvPr>
        </p:nvSpPr>
        <p:spPr/>
        <p:txBody>
          <a:bodyPr/>
          <a:lstStyle/>
          <a:p>
            <a:r>
              <a:rPr lang="fr-FR" dirty="0"/>
              <a:t>… heures</a:t>
            </a:r>
          </a:p>
        </p:txBody>
      </p:sp>
    </p:spTree>
    <p:extLst>
      <p:ext uri="{BB962C8B-B14F-4D97-AF65-F5344CB8AC3E}">
        <p14:creationId xmlns:p14="http://schemas.microsoft.com/office/powerpoint/2010/main" val="13218596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r>
              <a:rPr lang="fr-FR" sz="1600" dirty="0"/>
              <a:t>Notre source de données est le fichier </a:t>
            </a:r>
            <a:r>
              <a:rPr lang="fr-FR" sz="1600" dirty="0" err="1"/>
              <a:t>equipes.json</a:t>
            </a:r>
            <a:r>
              <a:rPr lang="fr-FR" sz="1600" dirty="0"/>
              <a:t> contenant des </a:t>
            </a:r>
          </a:p>
          <a:p>
            <a:r>
              <a:rPr lang="fr-FR" sz="1600" dirty="0"/>
              <a:t>Équipes. Chaque équipe dispose des champs id, </a:t>
            </a:r>
            <a:r>
              <a:rPr lang="fr-FR" sz="1600" dirty="0" err="1"/>
              <a:t>name</a:t>
            </a:r>
            <a:r>
              <a:rPr lang="fr-FR" sz="1600" dirty="0"/>
              <a:t>, country</a:t>
            </a:r>
          </a:p>
          <a:p>
            <a:r>
              <a:rPr lang="fr-FR" sz="1600" dirty="0"/>
              <a:t>=&gt;Placer ce fichier dans la racine de votre projet.</a:t>
            </a:r>
          </a:p>
          <a:p>
            <a:r>
              <a:rPr lang="fr-FR" sz="1600" dirty="0"/>
              <a:t>Afin de tester nos api </a:t>
            </a:r>
            <a:r>
              <a:rPr lang="fr-FR" sz="1600" dirty="0" err="1"/>
              <a:t>rest</a:t>
            </a:r>
            <a:r>
              <a:rPr lang="fr-FR" sz="1600" dirty="0"/>
              <a:t>,  nous allons installer l’outil </a:t>
            </a:r>
            <a:r>
              <a:rPr lang="fr-FR" sz="1600" dirty="0" err="1"/>
              <a:t>Postman</a:t>
            </a:r>
            <a:endParaRPr lang="fr-FR" sz="1600" dirty="0"/>
          </a:p>
        </p:txBody>
      </p:sp>
      <p:sp>
        <p:nvSpPr>
          <p:cNvPr id="8" name="Rectangle 7"/>
          <p:cNvSpPr/>
          <p:nvPr/>
        </p:nvSpPr>
        <p:spPr>
          <a:xfrm>
            <a:off x="69130" y="308976"/>
            <a:ext cx="6096000" cy="923330"/>
          </a:xfrm>
          <a:prstGeom prst="rect">
            <a:avLst/>
          </a:prstGeom>
        </p:spPr>
        <p:txBody>
          <a:bodyPr>
            <a:spAutoFit/>
          </a:bodyPr>
          <a:lstStyle/>
          <a:p>
            <a:endParaRPr lang="fr-FR" b="1" dirty="0">
              <a:solidFill>
                <a:srgbClr val="FF7800"/>
              </a:solidFill>
            </a:endParaRPr>
          </a:p>
          <a:p>
            <a:r>
              <a:rPr lang="fr-FR" b="1" dirty="0">
                <a:solidFill>
                  <a:srgbClr val="FF7800"/>
                </a:solidFill>
              </a:rPr>
              <a:t>Test de l’API REST avec </a:t>
            </a:r>
            <a:r>
              <a:rPr lang="fr-FR" b="1" dirty="0" err="1">
                <a:solidFill>
                  <a:srgbClr val="FF7800"/>
                </a:solidFill>
              </a:rPr>
              <a:t>Postman</a:t>
            </a:r>
            <a:endParaRPr lang="fr-FR" b="1" dirty="0">
              <a:solidFill>
                <a:srgbClr val="FF7800"/>
              </a:solidFill>
            </a:endParaRPr>
          </a:p>
          <a:p>
            <a:pPr lvl="0"/>
            <a:r>
              <a:rPr lang="fr-FR" b="1" dirty="0">
                <a:solidFill>
                  <a:srgbClr val="FF912B"/>
                </a:solidFill>
              </a:rPr>
              <a:t> </a:t>
            </a:r>
            <a:endParaRPr lang="fr-FR" b="1" i="1" dirty="0">
              <a:solidFill>
                <a:srgbClr val="FF912B"/>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5380" y="1463637"/>
            <a:ext cx="3390829" cy="504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204" y="3313906"/>
            <a:ext cx="3802062" cy="278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5594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pPr algn="just"/>
            <a:r>
              <a:rPr lang="fr-FR" sz="1600" b="1" dirty="0" err="1"/>
              <a:t>Postman</a:t>
            </a:r>
            <a:r>
              <a:rPr lang="fr-FR" sz="1600" b="1" dirty="0"/>
              <a:t>, c'est quoi ?</a:t>
            </a:r>
          </a:p>
          <a:p>
            <a:pPr algn="just"/>
            <a:r>
              <a:rPr lang="fr-FR" sz="1600" dirty="0" err="1"/>
              <a:t>Postman</a:t>
            </a:r>
            <a:r>
              <a:rPr lang="fr-FR" sz="1600" dirty="0"/>
              <a:t> est officiellement présentée comme une plateforme API pour la création et l’utilisation d’API. D’une manière générale, </a:t>
            </a:r>
            <a:r>
              <a:rPr lang="fr-FR" sz="1600" dirty="0" err="1"/>
              <a:t>Postman</a:t>
            </a:r>
            <a:r>
              <a:rPr lang="fr-FR" sz="1600" dirty="0"/>
              <a:t> est une plateforme qui permet de simplifier chaque étape du cycle de vie des API et de rationaliser la collaboration, afin de créer, plus facilement et plus rapidement, de meilleures API.</a:t>
            </a:r>
          </a:p>
          <a:p>
            <a:r>
              <a:rPr lang="fr-FR" sz="1600" b="1" dirty="0"/>
              <a:t>Pourquoi utiliser </a:t>
            </a:r>
            <a:r>
              <a:rPr lang="fr-FR" sz="1600" b="1" dirty="0" err="1"/>
              <a:t>Postman</a:t>
            </a:r>
            <a:r>
              <a:rPr lang="fr-FR" sz="1600" b="1" dirty="0"/>
              <a:t> ?</a:t>
            </a:r>
          </a:p>
          <a:p>
            <a:r>
              <a:rPr lang="fr-FR" sz="1600" dirty="0"/>
              <a:t>La plupart des utilisateurs de </a:t>
            </a:r>
            <a:r>
              <a:rPr lang="fr-FR" sz="1600" dirty="0" err="1"/>
              <a:t>Postman</a:t>
            </a:r>
            <a:r>
              <a:rPr lang="fr-FR" sz="1600" dirty="0"/>
              <a:t> recourent à cette plateforme pour la construction et la formulation de requêtes, afin de tester des API sans avoir à renseigner de code. Parmi les nombreux points forts de </a:t>
            </a:r>
            <a:r>
              <a:rPr lang="fr-FR" sz="1600" dirty="0" err="1"/>
              <a:t>Postman</a:t>
            </a:r>
            <a:r>
              <a:rPr lang="fr-FR" sz="1600" dirty="0"/>
              <a:t>, on relève :</a:t>
            </a:r>
          </a:p>
          <a:p>
            <a:pPr marL="285750" indent="-285750">
              <a:buFont typeface="Wingdings" panose="05000000000000000000" pitchFamily="2" charset="2"/>
              <a:buChar char="ü"/>
            </a:pPr>
            <a:r>
              <a:rPr lang="fr-FR" sz="1600" dirty="0"/>
              <a:t>la possibilité d’utiliser la plateforme, quel que soit le langage utilisé pour la programmation des API ;</a:t>
            </a:r>
          </a:p>
          <a:p>
            <a:pPr marL="285750" indent="-285750">
              <a:buFont typeface="Wingdings" panose="05000000000000000000" pitchFamily="2" charset="2"/>
              <a:buChar char="ü"/>
            </a:pPr>
            <a:r>
              <a:rPr lang="fr-FR" sz="1600" dirty="0"/>
              <a:t>une interface utilisateur assez simple et facile à prendre en main ;</a:t>
            </a:r>
          </a:p>
          <a:p>
            <a:pPr marL="285750" indent="-285750">
              <a:buFont typeface="Wingdings" panose="05000000000000000000" pitchFamily="2" charset="2"/>
              <a:buChar char="ü"/>
            </a:pPr>
            <a:r>
              <a:rPr lang="fr-FR" sz="1600" dirty="0"/>
              <a:t>l’absence de compétences nécessaires en codage.</a:t>
            </a:r>
          </a:p>
          <a:p>
            <a:pPr algn="just"/>
            <a:endParaRPr lang="fr-MA" sz="1600" dirty="0"/>
          </a:p>
        </p:txBody>
      </p:sp>
      <p:sp>
        <p:nvSpPr>
          <p:cNvPr id="3" name="Rectangle 2"/>
          <p:cNvSpPr/>
          <p:nvPr/>
        </p:nvSpPr>
        <p:spPr>
          <a:xfrm>
            <a:off x="78557" y="428622"/>
            <a:ext cx="6096000" cy="646331"/>
          </a:xfrm>
          <a:prstGeom prst="rect">
            <a:avLst/>
          </a:prstGeom>
        </p:spPr>
        <p:txBody>
          <a:bodyPr>
            <a:spAutoFit/>
          </a:bodyPr>
          <a:lstStyle/>
          <a:p>
            <a:r>
              <a:rPr lang="fr-FR" b="1" dirty="0">
                <a:solidFill>
                  <a:srgbClr val="FF7800"/>
                </a:solidFill>
              </a:rPr>
              <a:t>Test de l’API REST avec </a:t>
            </a:r>
            <a:r>
              <a:rPr lang="fr-FR" b="1" dirty="0" err="1">
                <a:solidFill>
                  <a:srgbClr val="FF7800"/>
                </a:solidFill>
              </a:rPr>
              <a:t>Postman</a:t>
            </a:r>
            <a:endParaRPr lang="fr-FR" b="1" dirty="0">
              <a:solidFill>
                <a:srgbClr val="FF7800"/>
              </a:solidFill>
            </a:endParaRPr>
          </a:p>
          <a:p>
            <a:endParaRPr lang="fr-FR" b="1" dirty="0">
              <a:solidFill>
                <a:srgbClr val="FF912B"/>
              </a:solidFill>
            </a:endParaRPr>
          </a:p>
        </p:txBody>
      </p:sp>
    </p:spTree>
    <p:extLst>
      <p:ext uri="{BB962C8B-B14F-4D97-AF65-F5344CB8AC3E}">
        <p14:creationId xmlns:p14="http://schemas.microsoft.com/office/powerpoint/2010/main" val="951846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1800" dirty="0"/>
              <a:t>1. Définir le cloud </a:t>
            </a:r>
            <a:br>
              <a:rPr lang="fr-FR" sz="1800" dirty="0"/>
            </a:br>
            <a:r>
              <a:rPr lang="fr-FR" sz="1800" i="1" dirty="0"/>
              <a:t>Concept du cloud et ses avantages</a:t>
            </a:r>
          </a:p>
        </p:txBody>
      </p:sp>
      <p:sp>
        <p:nvSpPr>
          <p:cNvPr id="3" name="Espace réservé du texte 2"/>
          <p:cNvSpPr>
            <a:spLocks noGrp="1"/>
          </p:cNvSpPr>
          <p:nvPr>
            <p:ph type="body" sz="quarter" idx="10"/>
          </p:nvPr>
        </p:nvSpPr>
        <p:spPr>
          <a:xfrm>
            <a:off x="657922" y="1586548"/>
            <a:ext cx="10518078" cy="4925764"/>
          </a:xfrm>
        </p:spPr>
        <p:txBody>
          <a:bodyPr/>
          <a:lstStyle/>
          <a:p>
            <a:pPr marL="285750" indent="-285750" algn="just" fontAlgn="base">
              <a:lnSpc>
                <a:spcPct val="125000"/>
              </a:lnSpc>
              <a:spcBef>
                <a:spcPts val="600"/>
              </a:spcBef>
              <a:buFont typeface="Arial" panose="020B0604020202020204" pitchFamily="34" charset="0"/>
              <a:buChar char="•"/>
            </a:pPr>
            <a:r>
              <a:rPr lang="fr-FR" sz="1600" dirty="0"/>
              <a:t>Le cloud permet aux utilisateurs d'accéder aux mêmes fichiers et aux mêmes applications à partir de presque n'importe quel appareil, car les processus informatiques et le stockage ont lieu sur des serveurs dans un </a:t>
            </a:r>
            <a:r>
              <a:rPr lang="fr-FR" sz="1600" b="1" dirty="0"/>
              <a:t>datacenter</a:t>
            </a:r>
            <a:r>
              <a:rPr lang="fr-FR" sz="1600" dirty="0"/>
              <a:t> et non localement sur la machine utilisateur. </a:t>
            </a:r>
          </a:p>
          <a:p>
            <a:pPr marL="285750" indent="-285750" algn="just" fontAlgn="base">
              <a:lnSpc>
                <a:spcPct val="125000"/>
              </a:lnSpc>
              <a:spcBef>
                <a:spcPts val="600"/>
              </a:spcBef>
              <a:buFont typeface="Arial" panose="020B0604020202020204" pitchFamily="34" charset="0"/>
              <a:buChar char="•"/>
            </a:pPr>
            <a:r>
              <a:rPr lang="fr-FR" sz="1600" dirty="0"/>
              <a:t>C'est pourquoi vous pouvez vous connecter votre compte Instagram à partir de n’importe quel appareil, avec toutes vos photos, vidéos et l'historique de vos conversations. Il en va de même avec les fournisseurs de messagerie cloud comme Gmail ou Microsoft Office 365 et les fournisseurs de stockage cloud comme Dropbox ou Google Drive.</a:t>
            </a:r>
          </a:p>
          <a:p>
            <a:pPr marL="285750" indent="-285750" algn="just" fontAlgn="base">
              <a:lnSpc>
                <a:spcPct val="125000"/>
              </a:lnSpc>
              <a:spcBef>
                <a:spcPts val="600"/>
              </a:spcBef>
              <a:buFont typeface="Arial" panose="020B0604020202020204" pitchFamily="34" charset="0"/>
              <a:buChar char="•"/>
            </a:pPr>
            <a:r>
              <a:rPr lang="fr-FR" sz="1600" dirty="0"/>
              <a:t>Pour les entreprises, le passage au cloud </a:t>
            </a:r>
            <a:r>
              <a:rPr lang="fr-FR" sz="1600" dirty="0" err="1"/>
              <a:t>computing</a:t>
            </a:r>
            <a:r>
              <a:rPr lang="fr-FR" sz="1600" dirty="0"/>
              <a:t> supprime certains coûts et frais informatiques : par exemple, les sociétés n'ont plus besoin de mettre à jour et d'entretenir leurs propres serveurs, c'est le fournisseur de cloud qui s'en charge. </a:t>
            </a:r>
            <a:endParaRPr lang="fr-FR" sz="1600" dirty="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881" y="4533219"/>
            <a:ext cx="4582160" cy="1856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57432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pPr algn="just"/>
            <a:r>
              <a:rPr lang="fr-FR" sz="1600" b="1" dirty="0"/>
              <a:t>Comment marche </a:t>
            </a:r>
            <a:r>
              <a:rPr lang="fr-FR" sz="1600" b="1" dirty="0" err="1"/>
              <a:t>Postman</a:t>
            </a:r>
            <a:r>
              <a:rPr lang="fr-FR" sz="1600" b="1" dirty="0"/>
              <a:t> ?</a:t>
            </a:r>
          </a:p>
          <a:p>
            <a:pPr algn="just"/>
            <a:r>
              <a:rPr lang="fr-FR" sz="1600" dirty="0"/>
              <a:t>Le fonctionnement de </a:t>
            </a:r>
            <a:r>
              <a:rPr lang="fr-FR" sz="1600" dirty="0" err="1"/>
              <a:t>Postman</a:t>
            </a:r>
            <a:r>
              <a:rPr lang="fr-FR" sz="1600" dirty="0"/>
              <a:t> se résume le plus souvent à formuler une requête en suivant la structure spécifique (Verbe http + URI + Version http + Headers + Body) puis à obtenir une réponse. </a:t>
            </a:r>
          </a:p>
          <a:p>
            <a:pPr algn="just"/>
            <a:r>
              <a:rPr lang="fr-FR" sz="1600" dirty="0"/>
              <a:t>Le code de réponse HTTP délivré par la plateforme informe ensuite le développeur du statut de la réponse : "200 OK" pour une requête réussie, "404 Not </a:t>
            </a:r>
            <a:r>
              <a:rPr lang="fr-FR" sz="1600" dirty="0" err="1"/>
              <a:t>Found</a:t>
            </a:r>
            <a:r>
              <a:rPr lang="fr-FR" sz="1600" dirty="0"/>
              <a:t>" pour un échec, etc.</a:t>
            </a:r>
          </a:p>
          <a:p>
            <a:pPr algn="just"/>
            <a:r>
              <a:rPr lang="fr-FR" sz="1600" b="1" dirty="0"/>
              <a:t>Comment télécharger </a:t>
            </a:r>
            <a:r>
              <a:rPr lang="fr-FR" sz="1600" b="1" dirty="0" err="1"/>
              <a:t>Postman</a:t>
            </a:r>
            <a:r>
              <a:rPr lang="fr-FR" sz="1600" b="1" dirty="0"/>
              <a:t> ?</a:t>
            </a:r>
          </a:p>
          <a:p>
            <a:pPr algn="just"/>
            <a:r>
              <a:rPr lang="fr-FR" sz="1600" dirty="0" err="1"/>
              <a:t>Postman</a:t>
            </a:r>
            <a:r>
              <a:rPr lang="fr-FR" sz="1600" dirty="0"/>
              <a:t> est compatible avec les différents systèmes d’exploitation (Linux, Windows et OS X). Pour télécharger </a:t>
            </a:r>
            <a:r>
              <a:rPr lang="fr-FR" sz="1600" dirty="0" err="1"/>
              <a:t>Postman</a:t>
            </a:r>
            <a:r>
              <a:rPr lang="fr-FR" sz="1600" dirty="0"/>
              <a:t>, il suffit de se rendre sur le site internet officiel de la plateforme.</a:t>
            </a:r>
          </a:p>
          <a:p>
            <a:pPr algn="just"/>
            <a:r>
              <a:rPr lang="fr-FR" sz="1600" dirty="0">
                <a:solidFill>
                  <a:srgbClr val="FF0000"/>
                </a:solidFill>
                <a:hlinkClick r:id="rId3"/>
              </a:rPr>
              <a:t>https://www.postman.com/downloads/</a:t>
            </a:r>
            <a:endParaRPr lang="fr-FR" sz="1600" dirty="0">
              <a:solidFill>
                <a:srgbClr val="FF0000"/>
              </a:solidFill>
            </a:endParaRPr>
          </a:p>
          <a:p>
            <a:pPr algn="just"/>
            <a:endParaRPr lang="fr-FR" sz="1600" dirty="0"/>
          </a:p>
        </p:txBody>
      </p:sp>
      <p:sp>
        <p:nvSpPr>
          <p:cNvPr id="3" name="Rectangle 2"/>
          <p:cNvSpPr/>
          <p:nvPr/>
        </p:nvSpPr>
        <p:spPr>
          <a:xfrm>
            <a:off x="78557" y="428622"/>
            <a:ext cx="6096000" cy="646331"/>
          </a:xfrm>
          <a:prstGeom prst="rect">
            <a:avLst/>
          </a:prstGeom>
        </p:spPr>
        <p:txBody>
          <a:bodyPr>
            <a:spAutoFit/>
          </a:bodyPr>
          <a:lstStyle/>
          <a:p>
            <a:r>
              <a:rPr lang="fr-FR" b="1" dirty="0">
                <a:solidFill>
                  <a:srgbClr val="FF7800"/>
                </a:solidFill>
              </a:rPr>
              <a:t>Test de l’API REST avec </a:t>
            </a:r>
            <a:r>
              <a:rPr lang="fr-FR" b="1" dirty="0" err="1">
                <a:solidFill>
                  <a:srgbClr val="FF7800"/>
                </a:solidFill>
              </a:rPr>
              <a:t>Postman</a:t>
            </a:r>
            <a:endParaRPr lang="fr-FR" b="1" dirty="0">
              <a:solidFill>
                <a:srgbClr val="FF7800"/>
              </a:solidFill>
            </a:endParaRPr>
          </a:p>
          <a:p>
            <a:r>
              <a:rPr lang="fr-FR" b="1" dirty="0">
                <a:solidFill>
                  <a:srgbClr val="FF912B"/>
                </a:solidFill>
              </a:rPr>
              <a:t>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926" y="4267410"/>
            <a:ext cx="6023974" cy="217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39230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657921" y="1586548"/>
            <a:ext cx="10810637" cy="4925764"/>
          </a:xfrm>
        </p:spPr>
        <p:txBody>
          <a:bodyPr/>
          <a:lstStyle/>
          <a:p>
            <a:r>
              <a:rPr lang="fr-FR" sz="1600" dirty="0"/>
              <a:t>Etant donné que nous n’avons aucune route configuré, sur le navigateur, si on tape 127.0.0.1:80: on aura le message d’erreur suivant:</a:t>
            </a:r>
          </a:p>
          <a:p>
            <a:endParaRPr lang="fr-MA" sz="1600" dirty="0"/>
          </a:p>
          <a:p>
            <a:endParaRPr lang="fr-MA" sz="1600" dirty="0"/>
          </a:p>
          <a:p>
            <a:endParaRPr lang="fr-MA" sz="1600" dirty="0"/>
          </a:p>
          <a:p>
            <a:endParaRPr lang="fr-MA" sz="1600" dirty="0"/>
          </a:p>
          <a:p>
            <a:endParaRPr lang="fr-MA" sz="1600" dirty="0"/>
          </a:p>
          <a:p>
            <a:endParaRPr lang="fr-MA" sz="1600" dirty="0"/>
          </a:p>
          <a:p>
            <a:r>
              <a:rPr lang="fr-FR" sz="1600" dirty="0"/>
              <a:t>Une fois que le serveur est lancé, on pourra développer nos API </a:t>
            </a:r>
            <a:r>
              <a:rPr lang="fr-FR" sz="1600" dirty="0" err="1"/>
              <a:t>Rest</a:t>
            </a:r>
            <a:r>
              <a:rPr lang="fr-FR" sz="1600" dirty="0"/>
              <a:t>, deux étapes sont nécessaires :</a:t>
            </a:r>
          </a:p>
          <a:p>
            <a:r>
              <a:rPr lang="fr-FR" sz="1600" dirty="0"/>
              <a:t>1-Les ressources (fichiers </a:t>
            </a:r>
            <a:r>
              <a:rPr lang="fr-FR" sz="1600" dirty="0" err="1"/>
              <a:t>json</a:t>
            </a:r>
            <a:r>
              <a:rPr lang="fr-FR" sz="1600" dirty="0"/>
              <a:t>,  bases de données </a:t>
            </a:r>
            <a:r>
              <a:rPr lang="fr-FR" sz="1600" dirty="0" err="1"/>
              <a:t>Mongodb</a:t>
            </a:r>
            <a:r>
              <a:rPr lang="fr-FR" sz="1600" dirty="0"/>
              <a:t> ou </a:t>
            </a:r>
            <a:r>
              <a:rPr lang="fr-FR" sz="1600" dirty="0" err="1"/>
              <a:t>mysql</a:t>
            </a:r>
            <a:r>
              <a:rPr lang="fr-FR" sz="1600" dirty="0"/>
              <a:t>….)</a:t>
            </a:r>
          </a:p>
          <a:p>
            <a:r>
              <a:rPr lang="fr-FR" sz="1600" dirty="0"/>
              <a:t>2-Les routes </a:t>
            </a:r>
            <a:r>
              <a:rPr lang="fr-FR" sz="1600" dirty="0">
                <a:sym typeface="Wingdings" panose="05000000000000000000" pitchFamily="2" charset="2"/>
              </a:rPr>
              <a:t>: (les chemins  pour récupérer , ajouter, modifier et supprimer les données  disponibles dans nos ressources)</a:t>
            </a:r>
            <a:endParaRPr lang="fr-FR" sz="1600" dirty="0"/>
          </a:p>
          <a:p>
            <a:endParaRPr lang="fr-FR" sz="1600" dirty="0"/>
          </a:p>
        </p:txBody>
      </p:sp>
      <p:sp>
        <p:nvSpPr>
          <p:cNvPr id="4" name="ZoneTexte 3">
            <a:extLst>
              <a:ext uri="{FF2B5EF4-FFF2-40B4-BE49-F238E27FC236}">
                <a16:creationId xmlns:a16="http://schemas.microsoft.com/office/drawing/2014/main" id="{4BDBD620-53FE-654D-8967-41ADD841CD7D}"/>
              </a:ext>
            </a:extLst>
          </p:cNvPr>
          <p:cNvSpPr txBox="1"/>
          <p:nvPr/>
        </p:nvSpPr>
        <p:spPr>
          <a:xfrm>
            <a:off x="43143" y="380694"/>
            <a:ext cx="5452886" cy="369332"/>
          </a:xfrm>
          <a:prstGeom prst="rect">
            <a:avLst/>
          </a:prstGeom>
          <a:noFill/>
        </p:spPr>
        <p:txBody>
          <a:bodyPr wrap="square" rtlCol="0">
            <a:spAutoFit/>
          </a:bodyPr>
          <a:lstStyle/>
          <a:p>
            <a:r>
              <a:rPr lang="fr-FR" b="1" dirty="0">
                <a:solidFill>
                  <a:srgbClr val="FF7800"/>
                </a:solidFill>
              </a:rPr>
              <a:t>Test de l’API REST avec </a:t>
            </a:r>
            <a:r>
              <a:rPr lang="fr-FR" b="1" dirty="0" err="1">
                <a:solidFill>
                  <a:srgbClr val="FF7800"/>
                </a:solidFill>
              </a:rPr>
              <a:t>Postman</a:t>
            </a:r>
            <a:endParaRPr lang="fr-FR" b="1" dirty="0">
              <a:solidFill>
                <a:srgbClr val="FF78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6827" y="2247508"/>
            <a:ext cx="4298753" cy="181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5215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r>
              <a:rPr lang="en-US" sz="1600" b="1" dirty="0" err="1">
                <a:solidFill>
                  <a:srgbClr val="00B050"/>
                </a:solidFill>
              </a:rPr>
              <a:t>Etape</a:t>
            </a:r>
            <a:r>
              <a:rPr lang="en-US" sz="1600" b="1" dirty="0">
                <a:solidFill>
                  <a:srgbClr val="00B050"/>
                </a:solidFill>
              </a:rPr>
              <a:t>  2 : Route GET /</a:t>
            </a:r>
            <a:r>
              <a:rPr lang="en-US" sz="1600" b="1" dirty="0" err="1">
                <a:solidFill>
                  <a:srgbClr val="00B050"/>
                </a:solidFill>
              </a:rPr>
              <a:t>equipes</a:t>
            </a:r>
            <a:r>
              <a:rPr lang="fr-FR" sz="1600" b="1" dirty="0">
                <a:solidFill>
                  <a:srgbClr val="00B050"/>
                </a:solidFill>
              </a:rPr>
              <a:t> : </a:t>
            </a:r>
            <a:r>
              <a:rPr lang="fr-FR" sz="1600" dirty="0">
                <a:solidFill>
                  <a:srgbClr val="000000"/>
                </a:solidFill>
              </a:rPr>
              <a:t>Ajoutons le bout de code suivant:</a:t>
            </a:r>
          </a:p>
          <a:p>
            <a:endParaRPr lang="fr-FR" sz="1600" dirty="0"/>
          </a:p>
        </p:txBody>
      </p:sp>
      <p:sp>
        <p:nvSpPr>
          <p:cNvPr id="8" name="Rectangle 7"/>
          <p:cNvSpPr/>
          <p:nvPr/>
        </p:nvSpPr>
        <p:spPr>
          <a:xfrm>
            <a:off x="69130" y="308976"/>
            <a:ext cx="6096000" cy="646331"/>
          </a:xfrm>
          <a:prstGeom prst="rect">
            <a:avLst/>
          </a:prstGeom>
        </p:spPr>
        <p:txBody>
          <a:bodyPr>
            <a:spAutoFit/>
          </a:bodyPr>
          <a:lstStyle/>
          <a:p>
            <a:r>
              <a:rPr lang="fr-FR" b="1" dirty="0">
                <a:solidFill>
                  <a:srgbClr val="FF7800"/>
                </a:solidFill>
              </a:rPr>
              <a:t>Test de l’API REST avec </a:t>
            </a:r>
            <a:r>
              <a:rPr lang="fr-FR" b="1" dirty="0" err="1">
                <a:solidFill>
                  <a:srgbClr val="FF7800"/>
                </a:solidFill>
              </a:rPr>
              <a:t>Postman</a:t>
            </a:r>
            <a:endParaRPr lang="fr-FR" b="1" dirty="0">
              <a:solidFill>
                <a:srgbClr val="FF7800"/>
              </a:solidFill>
            </a:endParaRPr>
          </a:p>
          <a:p>
            <a:pPr lvl="0"/>
            <a:r>
              <a:rPr lang="fr-FR" b="1" dirty="0">
                <a:solidFill>
                  <a:srgbClr val="FF912B"/>
                </a:solidFill>
              </a:rPr>
              <a:t> </a:t>
            </a:r>
            <a:endParaRPr lang="fr-FR" b="1" i="1" dirty="0">
              <a:solidFill>
                <a:srgbClr val="FF912B"/>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22" y="2171175"/>
            <a:ext cx="7807348" cy="36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8908330" y="2582944"/>
            <a:ext cx="2309567" cy="2585323"/>
          </a:xfrm>
          <a:prstGeom prst="rect">
            <a:avLst/>
          </a:prstGeom>
          <a:noFill/>
        </p:spPr>
        <p:txBody>
          <a:bodyPr wrap="square" rtlCol="0">
            <a:spAutoFit/>
          </a:bodyPr>
          <a:lstStyle/>
          <a:p>
            <a:r>
              <a:rPr lang="fr-FR" dirty="0">
                <a:solidFill>
                  <a:srgbClr val="000000"/>
                </a:solidFill>
              </a:rPr>
              <a:t>Le </a:t>
            </a:r>
            <a:r>
              <a:rPr lang="fr-FR" dirty="0" err="1">
                <a:solidFill>
                  <a:srgbClr val="000000"/>
                </a:solidFill>
              </a:rPr>
              <a:t>framework</a:t>
            </a:r>
            <a:r>
              <a:rPr lang="fr-FR" dirty="0">
                <a:solidFill>
                  <a:srgbClr val="000000"/>
                </a:solidFill>
              </a:rPr>
              <a:t> Express</a:t>
            </a:r>
          </a:p>
          <a:p>
            <a:r>
              <a:rPr lang="fr-FR" dirty="0">
                <a:solidFill>
                  <a:srgbClr val="000000"/>
                </a:solidFill>
              </a:rPr>
              <a:t>Nous propose des</a:t>
            </a:r>
          </a:p>
          <a:p>
            <a:r>
              <a:rPr lang="fr-FR" dirty="0">
                <a:solidFill>
                  <a:srgbClr val="000000"/>
                </a:solidFill>
              </a:rPr>
              <a:t>méthode </a:t>
            </a:r>
            <a:r>
              <a:rPr lang="fr-FR" dirty="0" err="1">
                <a:solidFill>
                  <a:srgbClr val="000000"/>
                </a:solidFill>
              </a:rPr>
              <a:t>get,post,put</a:t>
            </a:r>
            <a:endParaRPr lang="fr-FR" dirty="0">
              <a:solidFill>
                <a:srgbClr val="000000"/>
              </a:solidFill>
            </a:endParaRPr>
          </a:p>
          <a:p>
            <a:r>
              <a:rPr lang="fr-FR" dirty="0" err="1">
                <a:solidFill>
                  <a:srgbClr val="000000"/>
                </a:solidFill>
              </a:rPr>
              <a:t>delete</a:t>
            </a:r>
            <a:r>
              <a:rPr lang="fr-FR" dirty="0">
                <a:solidFill>
                  <a:srgbClr val="000000"/>
                </a:solidFill>
              </a:rPr>
              <a:t> pour manipuler</a:t>
            </a:r>
          </a:p>
          <a:p>
            <a:r>
              <a:rPr lang="fr-FR" dirty="0">
                <a:solidFill>
                  <a:srgbClr val="000000"/>
                </a:solidFill>
              </a:rPr>
              <a:t>Les data</a:t>
            </a:r>
          </a:p>
          <a:p>
            <a:r>
              <a:rPr lang="fr-FR" dirty="0">
                <a:solidFill>
                  <a:srgbClr val="000000"/>
                </a:solidFill>
                <a:latin typeface="Wingdings"/>
              </a:rPr>
              <a:t></a:t>
            </a:r>
            <a:r>
              <a:rPr lang="fr-FR" dirty="0">
                <a:solidFill>
                  <a:srgbClr val="000000"/>
                </a:solidFill>
              </a:rPr>
              <a:t>faites </a:t>
            </a:r>
            <a:r>
              <a:rPr lang="fr-FR" b="1" dirty="0">
                <a:solidFill>
                  <a:srgbClr val="000000"/>
                </a:solidFill>
              </a:rPr>
              <a:t>ctrl + c </a:t>
            </a:r>
            <a:r>
              <a:rPr lang="fr-FR" dirty="0">
                <a:solidFill>
                  <a:srgbClr val="000000"/>
                </a:solidFill>
              </a:rPr>
              <a:t>: pour </a:t>
            </a:r>
          </a:p>
          <a:p>
            <a:r>
              <a:rPr lang="fr-FR" dirty="0">
                <a:solidFill>
                  <a:srgbClr val="000000"/>
                </a:solidFill>
              </a:rPr>
              <a:t>Annuler le serveur puis relancer </a:t>
            </a:r>
            <a:r>
              <a:rPr lang="fr-FR" b="1" dirty="0">
                <a:solidFill>
                  <a:srgbClr val="000000"/>
                </a:solidFill>
              </a:rPr>
              <a:t>nodeindex.js</a:t>
            </a:r>
            <a:endParaRPr lang="fr-FR" dirty="0"/>
          </a:p>
        </p:txBody>
      </p:sp>
    </p:spTree>
    <p:extLst>
      <p:ext uri="{BB962C8B-B14F-4D97-AF65-F5344CB8AC3E}">
        <p14:creationId xmlns:p14="http://schemas.microsoft.com/office/powerpoint/2010/main" val="8275594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r>
              <a:rPr lang="fr-FR" sz="1600" b="1" dirty="0">
                <a:solidFill>
                  <a:srgbClr val="00B050"/>
                </a:solidFill>
              </a:rPr>
              <a:t>Etape 2 : Route GET / </a:t>
            </a:r>
            <a:r>
              <a:rPr lang="fr-FR" sz="1600" b="1" dirty="0" err="1">
                <a:solidFill>
                  <a:srgbClr val="00B050"/>
                </a:solidFill>
              </a:rPr>
              <a:t>equipes</a:t>
            </a:r>
            <a:endParaRPr lang="fr-FR" sz="1600" b="1" dirty="0">
              <a:solidFill>
                <a:srgbClr val="00B050"/>
              </a:solidFill>
            </a:endParaRPr>
          </a:p>
          <a:p>
            <a:r>
              <a:rPr lang="fr-FR" sz="1800" dirty="0">
                <a:solidFill>
                  <a:srgbClr val="000000"/>
                </a:solidFill>
              </a:rPr>
              <a:t>Avec POSTMAN, on va créer une collection pour nos 4 </a:t>
            </a:r>
            <a:r>
              <a:rPr lang="fr-FR" sz="1800" dirty="0" err="1">
                <a:solidFill>
                  <a:srgbClr val="000000"/>
                </a:solidFill>
              </a:rPr>
              <a:t>requetes</a:t>
            </a:r>
            <a:endParaRPr lang="fr-FR" sz="1800" dirty="0">
              <a:solidFill>
                <a:srgbClr val="000000"/>
              </a:solidFill>
            </a:endParaRPr>
          </a:p>
        </p:txBody>
      </p:sp>
      <p:sp>
        <p:nvSpPr>
          <p:cNvPr id="8" name="Rectangle 7"/>
          <p:cNvSpPr/>
          <p:nvPr/>
        </p:nvSpPr>
        <p:spPr>
          <a:xfrm>
            <a:off x="69130" y="308976"/>
            <a:ext cx="6096000" cy="923330"/>
          </a:xfrm>
          <a:prstGeom prst="rect">
            <a:avLst/>
          </a:prstGeom>
        </p:spPr>
        <p:txBody>
          <a:bodyPr>
            <a:spAutoFit/>
          </a:bodyPr>
          <a:lstStyle/>
          <a:p>
            <a:r>
              <a:rPr lang="fr-FR" b="1" dirty="0">
                <a:solidFill>
                  <a:srgbClr val="FF7800"/>
                </a:solidFill>
              </a:rPr>
              <a:t>Test de l’API REST avec </a:t>
            </a:r>
            <a:r>
              <a:rPr lang="fr-FR" b="1" dirty="0" err="1">
                <a:solidFill>
                  <a:srgbClr val="FF7800"/>
                </a:solidFill>
              </a:rPr>
              <a:t>Postman</a:t>
            </a:r>
            <a:endParaRPr lang="fr-FR" b="1" dirty="0">
              <a:solidFill>
                <a:srgbClr val="FF7800"/>
              </a:solidFill>
            </a:endParaRPr>
          </a:p>
          <a:p>
            <a:r>
              <a:rPr lang="fr-FR" b="1" dirty="0">
                <a:solidFill>
                  <a:srgbClr val="FF7800"/>
                </a:solidFill>
              </a:rPr>
              <a:t> </a:t>
            </a:r>
          </a:p>
          <a:p>
            <a:pPr lvl="0"/>
            <a:r>
              <a:rPr lang="fr-FR" b="1" dirty="0">
                <a:solidFill>
                  <a:srgbClr val="FF912B"/>
                </a:solidFill>
              </a:rPr>
              <a:t> </a:t>
            </a:r>
            <a:endParaRPr lang="fr-FR" b="1" i="1" dirty="0">
              <a:solidFill>
                <a:srgbClr val="FF912B"/>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056" y="2270797"/>
            <a:ext cx="2143073" cy="319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815" y="1856175"/>
            <a:ext cx="3527425" cy="465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884" y="5467547"/>
            <a:ext cx="4597246" cy="1083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559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r>
              <a:rPr lang="fr-FR" sz="1600" b="1" dirty="0">
                <a:solidFill>
                  <a:srgbClr val="00B050"/>
                </a:solidFill>
              </a:rPr>
              <a:t>Etape 2 : Route GET / </a:t>
            </a:r>
            <a:r>
              <a:rPr lang="fr-FR" sz="1600" b="1" dirty="0" err="1">
                <a:solidFill>
                  <a:srgbClr val="00B050"/>
                </a:solidFill>
              </a:rPr>
              <a:t>equipes</a:t>
            </a:r>
            <a:endParaRPr lang="fr-FR" sz="1600" b="1" dirty="0">
              <a:solidFill>
                <a:srgbClr val="00B050"/>
              </a:solidFill>
            </a:endParaRPr>
          </a:p>
          <a:p>
            <a:r>
              <a:rPr lang="fr-FR" sz="1600" dirty="0"/>
              <a:t>Afin de récupérer les données, ajoutons la ligne de code suivante</a:t>
            </a:r>
          </a:p>
          <a:p>
            <a:endParaRPr lang="fr-MA" sz="1600" dirty="0"/>
          </a:p>
          <a:p>
            <a:endParaRPr lang="fr-MA" sz="1600" dirty="0"/>
          </a:p>
          <a:p>
            <a:endParaRPr lang="fr-MA" sz="1600" dirty="0"/>
          </a:p>
          <a:p>
            <a:endParaRPr lang="fr-MA" sz="1600" dirty="0"/>
          </a:p>
          <a:p>
            <a:endParaRPr lang="fr-MA" sz="1600" dirty="0"/>
          </a:p>
          <a:p>
            <a:r>
              <a:rPr lang="fr-FR" sz="1600" dirty="0"/>
              <a:t>Nous avons remplacé la méthode </a:t>
            </a:r>
            <a:r>
              <a:rPr lang="fr-FR" sz="1600" dirty="0" err="1">
                <a:solidFill>
                  <a:srgbClr val="FF0000"/>
                </a:solidFill>
              </a:rPr>
              <a:t>send</a:t>
            </a:r>
            <a:r>
              <a:rPr lang="fr-FR" sz="1600" dirty="0">
                <a:solidFill>
                  <a:srgbClr val="FF0000"/>
                </a:solidFill>
              </a:rPr>
              <a:t> </a:t>
            </a:r>
            <a:r>
              <a:rPr lang="fr-FR" sz="1600" dirty="0"/>
              <a:t>par la méthode </a:t>
            </a:r>
            <a:r>
              <a:rPr lang="fr-FR" sz="1600" dirty="0" err="1"/>
              <a:t>json</a:t>
            </a:r>
            <a:endParaRPr lang="fr-FR" sz="1600" dirty="0"/>
          </a:p>
          <a:p>
            <a:r>
              <a:rPr lang="fr-FR" sz="1600" dirty="0"/>
              <a:t>En effet notre API REST va retourner un fichier JSON au client</a:t>
            </a:r>
          </a:p>
          <a:p>
            <a:r>
              <a:rPr lang="fr-FR" sz="1600" dirty="0"/>
              <a:t>Et non pas du texte ou un fichier html Nous avons également</a:t>
            </a:r>
          </a:p>
          <a:p>
            <a:r>
              <a:rPr lang="fr-FR" sz="1600" dirty="0"/>
              <a:t>Ajouté le </a:t>
            </a:r>
            <a:r>
              <a:rPr lang="fr-FR" sz="1600" dirty="0">
                <a:solidFill>
                  <a:srgbClr val="FF0000"/>
                </a:solidFill>
              </a:rPr>
              <a:t>statut 200 </a:t>
            </a:r>
            <a:r>
              <a:rPr lang="fr-FR" sz="1600" dirty="0"/>
              <a:t>qui correspond au code réponse http</a:t>
            </a:r>
          </a:p>
          <a:p>
            <a:r>
              <a:rPr lang="fr-FR" sz="1600" dirty="0"/>
              <a:t>Indiquant au client que sa requête s’est terminée avec succès</a:t>
            </a:r>
          </a:p>
        </p:txBody>
      </p:sp>
      <p:sp>
        <p:nvSpPr>
          <p:cNvPr id="8" name="Rectangle 7"/>
          <p:cNvSpPr/>
          <p:nvPr/>
        </p:nvSpPr>
        <p:spPr>
          <a:xfrm>
            <a:off x="69130" y="308976"/>
            <a:ext cx="6096000" cy="646331"/>
          </a:xfrm>
          <a:prstGeom prst="rect">
            <a:avLst/>
          </a:prstGeom>
        </p:spPr>
        <p:txBody>
          <a:bodyPr>
            <a:spAutoFit/>
          </a:bodyPr>
          <a:lstStyle/>
          <a:p>
            <a:r>
              <a:rPr lang="fr-FR" b="1" dirty="0">
                <a:solidFill>
                  <a:srgbClr val="FF7800"/>
                </a:solidFill>
              </a:rPr>
              <a:t>Test de l’API REST avec </a:t>
            </a:r>
            <a:r>
              <a:rPr lang="fr-FR" b="1" dirty="0" err="1">
                <a:solidFill>
                  <a:srgbClr val="FF7800"/>
                </a:solidFill>
              </a:rPr>
              <a:t>Postman</a:t>
            </a:r>
            <a:endParaRPr lang="fr-FR" b="1" dirty="0">
              <a:solidFill>
                <a:srgbClr val="FF7800"/>
              </a:solidFill>
            </a:endParaRPr>
          </a:p>
          <a:p>
            <a:pPr lvl="0"/>
            <a:r>
              <a:rPr lang="fr-FR" b="1" dirty="0">
                <a:solidFill>
                  <a:srgbClr val="FF912B"/>
                </a:solidFill>
              </a:rPr>
              <a:t> </a:t>
            </a:r>
            <a:endParaRPr lang="fr-FR" b="1" i="1" dirty="0">
              <a:solidFill>
                <a:srgbClr val="FF912B"/>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955" y="2550983"/>
            <a:ext cx="4324350"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6876" y="1501775"/>
            <a:ext cx="4016375"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52544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r>
              <a:rPr lang="fr-FR" sz="1400" b="1" dirty="0">
                <a:solidFill>
                  <a:srgbClr val="00B050"/>
                </a:solidFill>
              </a:rPr>
              <a:t>Etape 2 : Route GET / </a:t>
            </a:r>
            <a:r>
              <a:rPr lang="fr-FR" sz="1400" b="1" dirty="0" err="1">
                <a:solidFill>
                  <a:srgbClr val="00B050"/>
                </a:solidFill>
              </a:rPr>
              <a:t>equipes</a:t>
            </a:r>
            <a:r>
              <a:rPr lang="fr-FR" sz="1400" b="1" dirty="0">
                <a:solidFill>
                  <a:srgbClr val="00B050"/>
                </a:solidFill>
              </a:rPr>
              <a:t>/:id</a:t>
            </a:r>
          </a:p>
          <a:p>
            <a:r>
              <a:rPr lang="fr-FR" sz="1400" dirty="0"/>
              <a:t>La </a:t>
            </a:r>
            <a:r>
              <a:rPr lang="fr-FR" sz="1400" dirty="0" err="1"/>
              <a:t>requette</a:t>
            </a:r>
            <a:r>
              <a:rPr lang="fr-FR" sz="1400" dirty="0"/>
              <a:t> suivante est aussi une </a:t>
            </a:r>
            <a:r>
              <a:rPr lang="fr-FR" sz="1400" dirty="0" err="1"/>
              <a:t>requetteGET</a:t>
            </a:r>
            <a:r>
              <a:rPr lang="fr-FR" sz="1400" dirty="0"/>
              <a:t> avec un paramètre «id»</a:t>
            </a:r>
          </a:p>
          <a:p>
            <a:endParaRPr lang="en-US" sz="1400" dirty="0"/>
          </a:p>
        </p:txBody>
      </p:sp>
      <p:sp>
        <p:nvSpPr>
          <p:cNvPr id="8" name="Rectangle 7"/>
          <p:cNvSpPr/>
          <p:nvPr/>
        </p:nvSpPr>
        <p:spPr>
          <a:xfrm>
            <a:off x="69130" y="308976"/>
            <a:ext cx="6096000" cy="646331"/>
          </a:xfrm>
          <a:prstGeom prst="rect">
            <a:avLst/>
          </a:prstGeom>
        </p:spPr>
        <p:txBody>
          <a:bodyPr>
            <a:spAutoFit/>
          </a:bodyPr>
          <a:lstStyle/>
          <a:p>
            <a:r>
              <a:rPr lang="fr-FR" b="1" dirty="0">
                <a:solidFill>
                  <a:srgbClr val="FF7800"/>
                </a:solidFill>
              </a:rPr>
              <a:t> </a:t>
            </a:r>
          </a:p>
          <a:p>
            <a:pPr lvl="0"/>
            <a:r>
              <a:rPr lang="fr-FR" b="1" dirty="0">
                <a:solidFill>
                  <a:srgbClr val="FF912B"/>
                </a:solidFill>
              </a:rPr>
              <a:t> </a:t>
            </a:r>
            <a:endParaRPr lang="fr-FR" b="1" i="1" dirty="0">
              <a:solidFill>
                <a:srgbClr val="FF912B"/>
              </a:solidFill>
            </a:endParaRPr>
          </a:p>
        </p:txBody>
      </p:sp>
      <p:sp>
        <p:nvSpPr>
          <p:cNvPr id="2" name="Rectangle 1"/>
          <p:cNvSpPr/>
          <p:nvPr/>
        </p:nvSpPr>
        <p:spPr>
          <a:xfrm>
            <a:off x="69130" y="447475"/>
            <a:ext cx="3204403" cy="369332"/>
          </a:xfrm>
          <a:prstGeom prst="rect">
            <a:avLst/>
          </a:prstGeom>
        </p:spPr>
        <p:txBody>
          <a:bodyPr wrap="none">
            <a:spAutoFit/>
          </a:bodyPr>
          <a:lstStyle/>
          <a:p>
            <a:r>
              <a:rPr lang="fr-FR" b="1" dirty="0">
                <a:solidFill>
                  <a:srgbClr val="FF7800"/>
                </a:solidFill>
              </a:rPr>
              <a:t>Test de l’API REST avec </a:t>
            </a:r>
            <a:r>
              <a:rPr lang="fr-FR" b="1" dirty="0" err="1">
                <a:solidFill>
                  <a:srgbClr val="FF7800"/>
                </a:solidFill>
              </a:rPr>
              <a:t>Postman</a:t>
            </a:r>
            <a:endParaRPr lang="fr-FR" b="1" dirty="0">
              <a:solidFill>
                <a:srgbClr val="FF78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22" y="2472604"/>
            <a:ext cx="7309730" cy="153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812" y="4193079"/>
            <a:ext cx="3894138" cy="169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1952" y="4737706"/>
            <a:ext cx="2979738"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08578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r>
              <a:rPr lang="fr-FR" sz="1600" b="1" dirty="0"/>
              <a:t>Rappel des Middlewares :</a:t>
            </a:r>
            <a:r>
              <a:rPr lang="fr-FR" sz="1600" dirty="0"/>
              <a:t>Les middlewares sont des fonctions qui s'exécutent lors de la requête au serveur. Ces fonctions ont accès aux paramètres de la requête et de la réponse et peuvent donc effectuer beaucoup de choses pour améliorer/automatiser les fonctionnalités de l'API</a:t>
            </a:r>
          </a:p>
          <a:p>
            <a:pPr>
              <a:lnSpc>
                <a:spcPct val="150000"/>
              </a:lnSpc>
            </a:pPr>
            <a:r>
              <a:rPr lang="fr-FR" sz="1600" dirty="0"/>
              <a:t>Le middleware se situe entre la requête et la réponse : </a:t>
            </a:r>
            <a:r>
              <a:rPr lang="fr-FR" sz="1600" dirty="0">
                <a:solidFill>
                  <a:srgbClr val="FF0000"/>
                </a:solidFill>
              </a:rPr>
              <a:t>user </a:t>
            </a:r>
            <a:r>
              <a:rPr lang="fr-FR" sz="1600" dirty="0" err="1">
                <a:solidFill>
                  <a:srgbClr val="FF0000"/>
                </a:solidFill>
              </a:rPr>
              <a:t>request</a:t>
            </a:r>
            <a:r>
              <a:rPr lang="fr-FR" sz="1600" dirty="0">
                <a:solidFill>
                  <a:srgbClr val="FF0000"/>
                </a:solidFill>
              </a:rPr>
              <a:t> -&gt; </a:t>
            </a:r>
            <a:r>
              <a:rPr lang="fr-FR" sz="1600" dirty="0" err="1">
                <a:solidFill>
                  <a:srgbClr val="FF0000"/>
                </a:solidFill>
              </a:rPr>
              <a:t>midlleware</a:t>
            </a:r>
            <a:r>
              <a:rPr lang="fr-FR" sz="1600" dirty="0">
                <a:solidFill>
                  <a:srgbClr val="FF0000"/>
                </a:solidFill>
              </a:rPr>
              <a:t> -&gt; </a:t>
            </a:r>
            <a:r>
              <a:rPr lang="fr-FR" sz="1600" dirty="0" err="1">
                <a:solidFill>
                  <a:srgbClr val="FF0000"/>
                </a:solidFill>
              </a:rPr>
              <a:t>response</a:t>
            </a:r>
            <a:endParaRPr lang="fr-FR" sz="1600" dirty="0">
              <a:solidFill>
                <a:srgbClr val="FF0000"/>
              </a:solidFill>
            </a:endParaRPr>
          </a:p>
          <a:p>
            <a:pPr algn="just">
              <a:lnSpc>
                <a:spcPct val="150000"/>
              </a:lnSpc>
            </a:pPr>
            <a:r>
              <a:rPr lang="fr-FR" sz="1600" dirty="0"/>
              <a:t>La requête suivante est POST permettant de poster des Data vers le serveur</a:t>
            </a:r>
          </a:p>
          <a:p>
            <a:pPr algn="just">
              <a:lnSpc>
                <a:spcPct val="150000"/>
              </a:lnSpc>
            </a:pPr>
            <a:r>
              <a:rPr lang="fr-FR" sz="1600" dirty="0"/>
              <a:t>Pour récupérer les données passées dans la requête POST, nous devons ajouter un middleware à notre </a:t>
            </a:r>
            <a:r>
              <a:rPr lang="fr-FR" sz="1600" dirty="0" err="1"/>
              <a:t>Node</a:t>
            </a:r>
            <a:r>
              <a:rPr lang="fr-FR" sz="1600" dirty="0"/>
              <a:t> JS API afin qu’elle soit capable d’interpréter le body de la requête Ce middleware va se placer entre l’arrivée de la requête et nos routes et exécuter son code, rendant possible l’accès au body</a:t>
            </a:r>
          </a:p>
        </p:txBody>
      </p:sp>
      <p:sp>
        <p:nvSpPr>
          <p:cNvPr id="8" name="Rectangle 7"/>
          <p:cNvSpPr/>
          <p:nvPr/>
        </p:nvSpPr>
        <p:spPr>
          <a:xfrm>
            <a:off x="69130" y="308976"/>
            <a:ext cx="6096000" cy="646331"/>
          </a:xfrm>
          <a:prstGeom prst="rect">
            <a:avLst/>
          </a:prstGeom>
        </p:spPr>
        <p:txBody>
          <a:bodyPr>
            <a:spAutoFit/>
          </a:bodyPr>
          <a:lstStyle/>
          <a:p>
            <a:r>
              <a:rPr lang="fr-FR" b="1" dirty="0">
                <a:solidFill>
                  <a:srgbClr val="FF7800"/>
                </a:solidFill>
              </a:rPr>
              <a:t>Test de l’API REST avec </a:t>
            </a:r>
            <a:r>
              <a:rPr lang="fr-FR" b="1" dirty="0" err="1">
                <a:solidFill>
                  <a:srgbClr val="FF7800"/>
                </a:solidFill>
              </a:rPr>
              <a:t>Postman</a:t>
            </a:r>
            <a:endParaRPr lang="fr-FR" b="1" dirty="0">
              <a:solidFill>
                <a:srgbClr val="FF7800"/>
              </a:solidFill>
            </a:endParaRPr>
          </a:p>
          <a:p>
            <a:pPr lvl="0"/>
            <a:r>
              <a:rPr lang="fr-FR" b="1" dirty="0">
                <a:solidFill>
                  <a:srgbClr val="FF912B"/>
                </a:solidFill>
              </a:rPr>
              <a:t> </a:t>
            </a:r>
            <a:endParaRPr lang="fr-FR" b="1" i="1" dirty="0">
              <a:solidFill>
                <a:srgbClr val="FF912B"/>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372" y="5113680"/>
            <a:ext cx="3648763" cy="139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619" y="4980321"/>
            <a:ext cx="4637794" cy="1531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08578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r>
              <a:rPr lang="en-US" sz="1600" b="1" dirty="0">
                <a:solidFill>
                  <a:srgbClr val="00B050"/>
                </a:solidFill>
              </a:rPr>
              <a:t>Route POST /</a:t>
            </a:r>
            <a:r>
              <a:rPr lang="en-US" sz="1600" b="1" dirty="0" err="1">
                <a:solidFill>
                  <a:srgbClr val="00B050"/>
                </a:solidFill>
              </a:rPr>
              <a:t>equipes</a:t>
            </a:r>
            <a:r>
              <a:rPr lang="en-US" sz="1600" b="1" dirty="0">
                <a:solidFill>
                  <a:srgbClr val="00B050"/>
                </a:solidFill>
              </a:rPr>
              <a:t>/</a:t>
            </a:r>
          </a:p>
          <a:p>
            <a:pPr>
              <a:lnSpc>
                <a:spcPct val="150000"/>
              </a:lnSpc>
            </a:pPr>
            <a:r>
              <a:rPr lang="fr-FR" sz="1600" dirty="0"/>
              <a:t>Au niveau POSTMAN, il faut envoyer un objet JSON</a:t>
            </a:r>
          </a:p>
        </p:txBody>
      </p:sp>
      <p:sp>
        <p:nvSpPr>
          <p:cNvPr id="8" name="Rectangle 7"/>
          <p:cNvSpPr/>
          <p:nvPr/>
        </p:nvSpPr>
        <p:spPr>
          <a:xfrm>
            <a:off x="69130" y="308976"/>
            <a:ext cx="6096000" cy="646331"/>
          </a:xfrm>
          <a:prstGeom prst="rect">
            <a:avLst/>
          </a:prstGeom>
        </p:spPr>
        <p:txBody>
          <a:bodyPr>
            <a:spAutoFit/>
          </a:bodyPr>
          <a:lstStyle/>
          <a:p>
            <a:r>
              <a:rPr lang="fr-FR" b="1" dirty="0">
                <a:solidFill>
                  <a:srgbClr val="FF7800"/>
                </a:solidFill>
              </a:rPr>
              <a:t>Test de l’API REST avec </a:t>
            </a:r>
            <a:r>
              <a:rPr lang="fr-FR" b="1" dirty="0" err="1">
                <a:solidFill>
                  <a:srgbClr val="FF7800"/>
                </a:solidFill>
              </a:rPr>
              <a:t>Postman</a:t>
            </a:r>
            <a:endParaRPr lang="fr-FR" b="1" dirty="0">
              <a:solidFill>
                <a:srgbClr val="FF7800"/>
              </a:solidFill>
            </a:endParaRPr>
          </a:p>
          <a:p>
            <a:pPr lvl="0"/>
            <a:r>
              <a:rPr lang="fr-FR" b="1" dirty="0">
                <a:solidFill>
                  <a:srgbClr val="FF912B"/>
                </a:solidFill>
              </a:rPr>
              <a:t> </a:t>
            </a:r>
            <a:endParaRPr lang="fr-FR" b="1" i="1" dirty="0">
              <a:solidFill>
                <a:srgbClr val="FF912B"/>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22" y="2869988"/>
            <a:ext cx="6149975" cy="297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9842" y="2869988"/>
            <a:ext cx="27051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23840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r>
              <a:rPr lang="fr-FR" sz="1400" b="1" dirty="0">
                <a:solidFill>
                  <a:srgbClr val="00B050"/>
                </a:solidFill>
              </a:rPr>
              <a:t>Route PUT / </a:t>
            </a:r>
            <a:r>
              <a:rPr lang="fr-FR" sz="1400" b="1" dirty="0" err="1">
                <a:solidFill>
                  <a:srgbClr val="00B050"/>
                </a:solidFill>
              </a:rPr>
              <a:t>equipes</a:t>
            </a:r>
            <a:r>
              <a:rPr lang="fr-FR" sz="1400" b="1" dirty="0">
                <a:solidFill>
                  <a:srgbClr val="00B050"/>
                </a:solidFill>
              </a:rPr>
              <a:t> /:id</a:t>
            </a:r>
          </a:p>
          <a:p>
            <a:pPr>
              <a:lnSpc>
                <a:spcPct val="150000"/>
              </a:lnSpc>
            </a:pPr>
            <a:r>
              <a:rPr lang="fr-FR" sz="1600" dirty="0"/>
              <a:t>Pour la requête PUT on doit spécifier comme paramètre l’id de l’objet à modifier</a:t>
            </a:r>
          </a:p>
          <a:p>
            <a:pPr>
              <a:lnSpc>
                <a:spcPct val="150000"/>
              </a:lnSpc>
            </a:pPr>
            <a:endParaRPr lang="fr-FR" sz="1600" dirty="0"/>
          </a:p>
        </p:txBody>
      </p:sp>
      <p:sp>
        <p:nvSpPr>
          <p:cNvPr id="8" name="Rectangle 7"/>
          <p:cNvSpPr/>
          <p:nvPr/>
        </p:nvSpPr>
        <p:spPr>
          <a:xfrm>
            <a:off x="69130" y="308976"/>
            <a:ext cx="6096000" cy="646331"/>
          </a:xfrm>
          <a:prstGeom prst="rect">
            <a:avLst/>
          </a:prstGeom>
        </p:spPr>
        <p:txBody>
          <a:bodyPr>
            <a:spAutoFit/>
          </a:bodyPr>
          <a:lstStyle/>
          <a:p>
            <a:r>
              <a:rPr lang="fr-FR" b="1" dirty="0">
                <a:solidFill>
                  <a:srgbClr val="FF7800"/>
                </a:solidFill>
              </a:rPr>
              <a:t>Test de l’API REST avec </a:t>
            </a:r>
            <a:r>
              <a:rPr lang="fr-FR" b="1" dirty="0" err="1">
                <a:solidFill>
                  <a:srgbClr val="FF7800"/>
                </a:solidFill>
              </a:rPr>
              <a:t>Postman</a:t>
            </a:r>
            <a:endParaRPr lang="fr-FR" b="1" dirty="0">
              <a:solidFill>
                <a:srgbClr val="FF7800"/>
              </a:solidFill>
            </a:endParaRPr>
          </a:p>
          <a:p>
            <a:pPr lvl="0"/>
            <a:r>
              <a:rPr lang="fr-FR" b="1" dirty="0">
                <a:solidFill>
                  <a:srgbClr val="FF912B"/>
                </a:solidFill>
              </a:rPr>
              <a:t> </a:t>
            </a:r>
            <a:endParaRPr lang="fr-FR" b="1" i="1" dirty="0">
              <a:solidFill>
                <a:srgbClr val="FF912B"/>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22" y="3289306"/>
            <a:ext cx="6261352" cy="198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731" y="2754984"/>
            <a:ext cx="3832225"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6396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r>
              <a:rPr lang="fr-FR" sz="1400" b="1" dirty="0">
                <a:solidFill>
                  <a:srgbClr val="00B050"/>
                </a:solidFill>
              </a:rPr>
              <a:t>Route PUT / </a:t>
            </a:r>
            <a:r>
              <a:rPr lang="fr-FR" sz="1400" b="1" dirty="0" err="1">
                <a:solidFill>
                  <a:srgbClr val="00B050"/>
                </a:solidFill>
              </a:rPr>
              <a:t>equipes</a:t>
            </a:r>
            <a:r>
              <a:rPr lang="fr-FR" sz="1400" b="1" dirty="0">
                <a:solidFill>
                  <a:srgbClr val="00B050"/>
                </a:solidFill>
              </a:rPr>
              <a:t> /:id</a:t>
            </a:r>
            <a:endParaRPr lang="fr-FR" sz="1400" dirty="0"/>
          </a:p>
          <a:p>
            <a:pPr>
              <a:lnSpc>
                <a:spcPct val="150000"/>
              </a:lnSpc>
            </a:pPr>
            <a:r>
              <a:rPr lang="fr-FR" sz="1600" dirty="0"/>
              <a:t>On peut vérifier que la liste a été mis à jour</a:t>
            </a:r>
          </a:p>
          <a:p>
            <a:pPr>
              <a:lnSpc>
                <a:spcPct val="150000"/>
              </a:lnSpc>
            </a:pPr>
            <a:endParaRPr lang="fr-FR" sz="1600" dirty="0"/>
          </a:p>
          <a:p>
            <a:pPr>
              <a:lnSpc>
                <a:spcPct val="150000"/>
              </a:lnSpc>
            </a:pPr>
            <a:endParaRPr lang="fr-FR" sz="1400" b="1" dirty="0">
              <a:solidFill>
                <a:srgbClr val="00B050"/>
              </a:solidFill>
            </a:endParaRPr>
          </a:p>
        </p:txBody>
      </p:sp>
      <p:sp>
        <p:nvSpPr>
          <p:cNvPr id="8" name="Rectangle 7"/>
          <p:cNvSpPr/>
          <p:nvPr/>
        </p:nvSpPr>
        <p:spPr>
          <a:xfrm>
            <a:off x="69130" y="308976"/>
            <a:ext cx="6096000" cy="646331"/>
          </a:xfrm>
          <a:prstGeom prst="rect">
            <a:avLst/>
          </a:prstGeom>
        </p:spPr>
        <p:txBody>
          <a:bodyPr>
            <a:spAutoFit/>
          </a:bodyPr>
          <a:lstStyle/>
          <a:p>
            <a:r>
              <a:rPr lang="fr-FR" b="1" dirty="0">
                <a:solidFill>
                  <a:srgbClr val="FF7800"/>
                </a:solidFill>
              </a:rPr>
              <a:t>Test de l’API REST avec </a:t>
            </a:r>
            <a:r>
              <a:rPr lang="fr-FR" b="1" dirty="0" err="1">
                <a:solidFill>
                  <a:srgbClr val="FF7800"/>
                </a:solidFill>
              </a:rPr>
              <a:t>Postman</a:t>
            </a:r>
            <a:endParaRPr lang="fr-FR" b="1" dirty="0">
              <a:solidFill>
                <a:srgbClr val="FF7800"/>
              </a:solidFill>
            </a:endParaRPr>
          </a:p>
          <a:p>
            <a:pPr lvl="0"/>
            <a:r>
              <a:rPr lang="fr-FR" b="1" dirty="0">
                <a:solidFill>
                  <a:srgbClr val="FF912B"/>
                </a:solidFill>
              </a:rPr>
              <a:t> </a:t>
            </a:r>
            <a:endParaRPr lang="fr-FR" b="1" i="1" dirty="0">
              <a:solidFill>
                <a:srgbClr val="FF912B"/>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311" y="2746980"/>
            <a:ext cx="41910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614" y="2010754"/>
            <a:ext cx="4126367" cy="4173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4639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1800" dirty="0"/>
              <a:t>1. Définir le cloud </a:t>
            </a:r>
            <a:br>
              <a:rPr lang="fr-FR" sz="1800" dirty="0"/>
            </a:br>
            <a:r>
              <a:rPr lang="fr-FR" sz="1800" i="1" dirty="0"/>
              <a:t>Concept du cloud et ses avantages</a:t>
            </a:r>
          </a:p>
        </p:txBody>
      </p:sp>
      <p:sp>
        <p:nvSpPr>
          <p:cNvPr id="3" name="Espace réservé du texte 2"/>
          <p:cNvSpPr>
            <a:spLocks noGrp="1"/>
          </p:cNvSpPr>
          <p:nvPr>
            <p:ph type="body" sz="quarter" idx="10"/>
          </p:nvPr>
        </p:nvSpPr>
        <p:spPr>
          <a:xfrm>
            <a:off x="657922" y="1586548"/>
            <a:ext cx="10518078" cy="4925764"/>
          </a:xfrm>
        </p:spPr>
        <p:txBody>
          <a:bodyPr/>
          <a:lstStyle/>
          <a:p>
            <a:pPr algn="just"/>
            <a:r>
              <a:rPr lang="fr-FR" sz="1800" b="1" dirty="0">
                <a:solidFill>
                  <a:srgbClr val="007842"/>
                </a:solidFill>
              </a:rPr>
              <a:t>Serveur informatique vs cloud privé : quelle solution de stockage de données choisir pour une entreprise ?</a:t>
            </a:r>
          </a:p>
          <a:p>
            <a:pPr algn="just"/>
            <a:r>
              <a:rPr lang="fr-FR" sz="1600" dirty="0"/>
              <a:t>La question du stockage des données se pose pour toute entreprise. Le volume des données numériques à gérer ne cesse d’augmenter. Optimiser la gestion des documents et le traitement des informations permet aux entreprises de rester concurrentielles. </a:t>
            </a:r>
          </a:p>
          <a:p>
            <a:r>
              <a:rPr lang="fr-FR" sz="1600" dirty="0"/>
              <a:t>Concrètement, un serveur informatique relie un poste jouant le rôle de serveur à différents postes utilisateurs (postes clients) et met ces derniers en réseau. Le serveur permet ainsi à chaque client de bénéficier de services divers :</a:t>
            </a:r>
          </a:p>
          <a:p>
            <a:r>
              <a:rPr lang="fr-FR" sz="1600" dirty="0"/>
              <a:t>– Le courrier électronique,</a:t>
            </a:r>
          </a:p>
          <a:p>
            <a:r>
              <a:rPr lang="fr-FR" sz="1600" dirty="0"/>
              <a:t>– L’accès à Internet,</a:t>
            </a:r>
          </a:p>
          <a:p>
            <a:r>
              <a:rPr lang="fr-FR" sz="1600" dirty="0"/>
              <a:t>– Le partage de fichiers,</a:t>
            </a:r>
          </a:p>
          <a:p>
            <a:r>
              <a:rPr lang="fr-FR" sz="1600" dirty="0"/>
              <a:t>– Le partage d’imprimantes,</a:t>
            </a:r>
          </a:p>
          <a:p>
            <a:r>
              <a:rPr lang="fr-FR" sz="1600" dirty="0"/>
              <a:t>– Le stockage en base de données ,</a:t>
            </a:r>
          </a:p>
          <a:p>
            <a:r>
              <a:rPr lang="fr-FR" sz="1600" dirty="0"/>
              <a:t>– La mise à disposition d’applications, etc.</a:t>
            </a:r>
          </a:p>
          <a:p>
            <a:pPr algn="just"/>
            <a:endParaRPr lang="fr-FR" sz="2400" b="1" dirty="0">
              <a:cs typeface="Arial" panose="020B0604020202020204" pitchFamily="34" charset="0"/>
            </a:endParaRPr>
          </a:p>
        </p:txBody>
      </p:sp>
    </p:spTree>
    <p:extLst>
      <p:ext uri="{BB962C8B-B14F-4D97-AF65-F5344CB8AC3E}">
        <p14:creationId xmlns:p14="http://schemas.microsoft.com/office/powerpoint/2010/main" val="30472073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r>
              <a:rPr lang="en-US" sz="1800" b="1" dirty="0">
                <a:solidFill>
                  <a:srgbClr val="00B050"/>
                </a:solidFill>
              </a:rPr>
              <a:t>Route DELETE / </a:t>
            </a:r>
            <a:r>
              <a:rPr lang="en-US" sz="1800" b="1" dirty="0" err="1">
                <a:solidFill>
                  <a:srgbClr val="00B050"/>
                </a:solidFill>
              </a:rPr>
              <a:t>equipes</a:t>
            </a:r>
            <a:r>
              <a:rPr lang="en-US" sz="1800" b="1" dirty="0">
                <a:solidFill>
                  <a:srgbClr val="00B050"/>
                </a:solidFill>
              </a:rPr>
              <a:t> /:id</a:t>
            </a:r>
          </a:p>
          <a:p>
            <a:pPr>
              <a:lnSpc>
                <a:spcPct val="150000"/>
              </a:lnSpc>
            </a:pPr>
            <a:r>
              <a:rPr lang="fr-FR" sz="1800" dirty="0"/>
              <a:t>Enfin, la requête </a:t>
            </a:r>
            <a:r>
              <a:rPr lang="fr-FR" sz="1800" dirty="0" err="1"/>
              <a:t>Delete</a:t>
            </a:r>
            <a:r>
              <a:rPr lang="fr-FR" sz="1800" dirty="0"/>
              <a:t> permettant de supprimer un objet de la liste</a:t>
            </a:r>
          </a:p>
          <a:p>
            <a:pPr>
              <a:lnSpc>
                <a:spcPct val="150000"/>
              </a:lnSpc>
            </a:pPr>
            <a:endParaRPr lang="fr-FR" sz="1800" b="1" dirty="0">
              <a:solidFill>
                <a:srgbClr val="00B050"/>
              </a:solidFill>
            </a:endParaRPr>
          </a:p>
        </p:txBody>
      </p:sp>
      <p:sp>
        <p:nvSpPr>
          <p:cNvPr id="8" name="Rectangle 7"/>
          <p:cNvSpPr/>
          <p:nvPr/>
        </p:nvSpPr>
        <p:spPr>
          <a:xfrm>
            <a:off x="69130" y="308976"/>
            <a:ext cx="6096000" cy="646331"/>
          </a:xfrm>
          <a:prstGeom prst="rect">
            <a:avLst/>
          </a:prstGeom>
        </p:spPr>
        <p:txBody>
          <a:bodyPr>
            <a:spAutoFit/>
          </a:bodyPr>
          <a:lstStyle/>
          <a:p>
            <a:r>
              <a:rPr lang="fr-FR" b="1" dirty="0">
                <a:solidFill>
                  <a:srgbClr val="FF7800"/>
                </a:solidFill>
              </a:rPr>
              <a:t>Test de l’API REST avec </a:t>
            </a:r>
            <a:r>
              <a:rPr lang="fr-FR" b="1" dirty="0" err="1">
                <a:solidFill>
                  <a:srgbClr val="FF7800"/>
                </a:solidFill>
              </a:rPr>
              <a:t>Postman</a:t>
            </a:r>
            <a:endParaRPr lang="fr-FR" b="1" dirty="0">
              <a:solidFill>
                <a:srgbClr val="FF7800"/>
              </a:solidFill>
            </a:endParaRPr>
          </a:p>
          <a:p>
            <a:pPr lvl="0"/>
            <a:r>
              <a:rPr lang="fr-FR" b="1" dirty="0">
                <a:solidFill>
                  <a:srgbClr val="FF912B"/>
                </a:solidFill>
              </a:rPr>
              <a:t> </a:t>
            </a:r>
            <a:endParaRPr lang="fr-FR" b="1" i="1" dirty="0">
              <a:solidFill>
                <a:srgbClr val="FF912B"/>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199" y="2959853"/>
            <a:ext cx="5668286" cy="148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3122" y="2696721"/>
            <a:ext cx="3559175"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752" y="5103371"/>
            <a:ext cx="359092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46396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r>
              <a:rPr lang="fr-MA" sz="2000" dirty="0">
                <a:solidFill>
                  <a:srgbClr val="08ACA2"/>
                </a:solidFill>
              </a:rPr>
              <a:t>Exercice </a:t>
            </a:r>
          </a:p>
          <a:p>
            <a:r>
              <a:rPr lang="fr-FR" sz="2000" dirty="0"/>
              <a:t>Considérer la ressource </a:t>
            </a:r>
            <a:r>
              <a:rPr lang="fr-FR" sz="2000" dirty="0" err="1"/>
              <a:t>joueurs.json</a:t>
            </a:r>
            <a:endParaRPr lang="fr-FR" sz="2000" dirty="0"/>
          </a:p>
          <a:p>
            <a:r>
              <a:rPr lang="fr-FR" sz="2000" dirty="0"/>
              <a:t>Chaque joueur dispose des champs(id, </a:t>
            </a:r>
            <a:r>
              <a:rPr lang="fr-FR" sz="2000" dirty="0" err="1"/>
              <a:t>idEquipe,nom,numero,poste</a:t>
            </a:r>
            <a:r>
              <a:rPr lang="fr-FR" sz="2000" dirty="0"/>
              <a:t>)</a:t>
            </a:r>
          </a:p>
          <a:p>
            <a:r>
              <a:rPr lang="fr-FR" sz="2000" dirty="0"/>
              <a:t>1-Développer les opérations </a:t>
            </a:r>
            <a:r>
              <a:rPr lang="fr-FR" sz="2000" dirty="0" err="1"/>
              <a:t>crud</a:t>
            </a:r>
            <a:r>
              <a:rPr lang="fr-FR" sz="2000" dirty="0"/>
              <a:t> pour l’entité joueur(4 </a:t>
            </a:r>
            <a:r>
              <a:rPr lang="fr-FR" sz="2000" dirty="0" err="1"/>
              <a:t>requetes</a:t>
            </a:r>
            <a:r>
              <a:rPr lang="fr-FR" sz="2000" dirty="0"/>
              <a:t>)</a:t>
            </a:r>
          </a:p>
          <a:p>
            <a:r>
              <a:rPr lang="fr-FR" sz="2000" dirty="0"/>
              <a:t>2-Développer la route permettant d’afficher les joueurs d’une équipe via son id(de l’équipe).</a:t>
            </a:r>
          </a:p>
          <a:p>
            <a:r>
              <a:rPr lang="fr-FR" sz="2000" dirty="0"/>
              <a:t>3-Développer la route permettant d’afficher l’équipe d’un joueur donné via son id. </a:t>
            </a:r>
          </a:p>
          <a:p>
            <a:r>
              <a:rPr lang="fr-FR" sz="2000" dirty="0"/>
              <a:t>4-Développer la route permettant de chercher un jour a partir de son nom</a:t>
            </a:r>
            <a:endParaRPr lang="fr-FR" sz="2000" dirty="0">
              <a:solidFill>
                <a:srgbClr val="08ACA2"/>
              </a:solidFill>
            </a:endParaRPr>
          </a:p>
        </p:txBody>
      </p:sp>
      <p:sp>
        <p:nvSpPr>
          <p:cNvPr id="8" name="Rectangle 7"/>
          <p:cNvSpPr/>
          <p:nvPr/>
        </p:nvSpPr>
        <p:spPr>
          <a:xfrm>
            <a:off x="69130" y="308976"/>
            <a:ext cx="6096000" cy="646331"/>
          </a:xfrm>
          <a:prstGeom prst="rect">
            <a:avLst/>
          </a:prstGeom>
        </p:spPr>
        <p:txBody>
          <a:bodyPr>
            <a:spAutoFit/>
          </a:bodyPr>
          <a:lstStyle/>
          <a:p>
            <a:r>
              <a:rPr lang="fr-FR" b="1" dirty="0">
                <a:solidFill>
                  <a:srgbClr val="FF7800"/>
                </a:solidFill>
              </a:rPr>
              <a:t>Test de l’API REST avec </a:t>
            </a:r>
            <a:r>
              <a:rPr lang="fr-FR" b="1" dirty="0" err="1">
                <a:solidFill>
                  <a:srgbClr val="FF7800"/>
                </a:solidFill>
              </a:rPr>
              <a:t>Postman</a:t>
            </a:r>
            <a:endParaRPr lang="fr-FR" b="1" dirty="0">
              <a:solidFill>
                <a:srgbClr val="FF7800"/>
              </a:solidFill>
            </a:endParaRPr>
          </a:p>
          <a:p>
            <a:pPr lvl="0"/>
            <a:r>
              <a:rPr lang="fr-FR" b="1" dirty="0">
                <a:solidFill>
                  <a:srgbClr val="FF912B"/>
                </a:solidFill>
              </a:rPr>
              <a:t> </a:t>
            </a:r>
            <a:endParaRPr lang="fr-FR" b="1" i="1" dirty="0">
              <a:solidFill>
                <a:srgbClr val="FF912B"/>
              </a:solidFill>
            </a:endParaRPr>
          </a:p>
        </p:txBody>
      </p:sp>
    </p:spTree>
    <p:extLst>
      <p:ext uri="{BB962C8B-B14F-4D97-AF65-F5344CB8AC3E}">
        <p14:creationId xmlns:p14="http://schemas.microsoft.com/office/powerpoint/2010/main" val="33146396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CEF36E0-D8E2-FA66-4739-7620FCF45121}"/>
              </a:ext>
            </a:extLst>
          </p:cNvPr>
          <p:cNvSpPr>
            <a:spLocks noGrp="1"/>
          </p:cNvSpPr>
          <p:nvPr>
            <p:ph type="body" sz="quarter" idx="12"/>
          </p:nvPr>
        </p:nvSpPr>
        <p:spPr/>
        <p:txBody>
          <a:bodyPr/>
          <a:lstStyle/>
          <a:p>
            <a:r>
              <a:rPr lang="fr-FR" dirty="0"/>
              <a:t>CHAPITRE 2</a:t>
            </a:r>
          </a:p>
        </p:txBody>
      </p:sp>
      <p:sp>
        <p:nvSpPr>
          <p:cNvPr id="3" name="Espace réservé du texte 2">
            <a:extLst>
              <a:ext uri="{FF2B5EF4-FFF2-40B4-BE49-F238E27FC236}">
                <a16:creationId xmlns:a16="http://schemas.microsoft.com/office/drawing/2014/main" id="{4F1CA033-BE40-BF7D-C8DC-6EAEA316EBB0}"/>
              </a:ext>
            </a:extLst>
          </p:cNvPr>
          <p:cNvSpPr>
            <a:spLocks noGrp="1"/>
          </p:cNvSpPr>
          <p:nvPr>
            <p:ph type="body" sz="quarter" idx="13"/>
          </p:nvPr>
        </p:nvSpPr>
        <p:spPr/>
        <p:txBody>
          <a:bodyPr/>
          <a:lstStyle/>
          <a:p>
            <a:r>
              <a:rPr lang="fr-FR" dirty="0"/>
              <a:t>Créer des APIs REST</a:t>
            </a:r>
          </a:p>
        </p:txBody>
      </p:sp>
      <p:sp>
        <p:nvSpPr>
          <p:cNvPr id="4" name="Espace réservé du texte 3">
            <a:extLst>
              <a:ext uri="{FF2B5EF4-FFF2-40B4-BE49-F238E27FC236}">
                <a16:creationId xmlns:a16="http://schemas.microsoft.com/office/drawing/2014/main" id="{90F26E80-3189-CAD1-2C97-55C855001E07}"/>
              </a:ext>
            </a:extLst>
          </p:cNvPr>
          <p:cNvSpPr>
            <a:spLocks noGrp="1"/>
          </p:cNvSpPr>
          <p:nvPr>
            <p:ph type="body" sz="quarter" idx="14"/>
          </p:nvPr>
        </p:nvSpPr>
        <p:spPr>
          <a:xfrm>
            <a:off x="6300000" y="2879999"/>
            <a:ext cx="5580000" cy="2343093"/>
          </a:xfrm>
        </p:spPr>
        <p:txBody>
          <a:bodyPr/>
          <a:lstStyle/>
          <a:p>
            <a:pPr lvl="0">
              <a:buFont typeface="+mj-lt"/>
              <a:buAutoNum type="arabicPeriod"/>
            </a:pPr>
            <a:r>
              <a:rPr lang="fr-FR" sz="1800" dirty="0">
                <a:solidFill>
                  <a:srgbClr val="BFBFBF"/>
                </a:solidFill>
              </a:rPr>
              <a:t>API REST exposant des opérations CRUD sur un fichier </a:t>
            </a:r>
            <a:r>
              <a:rPr lang="fr-FR" sz="1800" dirty="0" err="1">
                <a:solidFill>
                  <a:srgbClr val="BFBFBF"/>
                </a:solidFill>
              </a:rPr>
              <a:t>Json</a:t>
            </a:r>
            <a:r>
              <a:rPr lang="fr-FR" sz="1800" dirty="0">
                <a:solidFill>
                  <a:srgbClr val="BFBFBF"/>
                </a:solidFill>
              </a:rPr>
              <a:t> </a:t>
            </a:r>
          </a:p>
          <a:p>
            <a:pPr>
              <a:buFont typeface="+mj-lt"/>
              <a:buAutoNum type="arabicPeriod"/>
            </a:pPr>
            <a:r>
              <a:rPr lang="fr-FR" sz="1800" dirty="0">
                <a:solidFill>
                  <a:srgbClr val="BFBFBF"/>
                </a:solidFill>
              </a:rPr>
              <a:t>Test de l’API REST avec </a:t>
            </a:r>
            <a:r>
              <a:rPr lang="fr-FR" sz="1800" dirty="0" err="1">
                <a:solidFill>
                  <a:srgbClr val="BFBFBF"/>
                </a:solidFill>
              </a:rPr>
              <a:t>Postman</a:t>
            </a:r>
            <a:endParaRPr lang="fr-FR" sz="1800" dirty="0">
              <a:solidFill>
                <a:srgbClr val="BFBFBF"/>
              </a:solidFill>
            </a:endParaRPr>
          </a:p>
          <a:p>
            <a:pPr lvl="0">
              <a:buFont typeface="+mj-lt"/>
              <a:buAutoNum type="arabicPeriod"/>
            </a:pPr>
            <a:r>
              <a:rPr lang="fr-FR" sz="1800" b="1" dirty="0">
                <a:solidFill>
                  <a:srgbClr val="FF7800"/>
                </a:solidFill>
              </a:rPr>
              <a:t>API REST manipulant une base de données </a:t>
            </a:r>
            <a:r>
              <a:rPr lang="fr-FR" sz="1800" b="1" dirty="0" err="1">
                <a:solidFill>
                  <a:srgbClr val="FF7800"/>
                </a:solidFill>
              </a:rPr>
              <a:t>MongoDB</a:t>
            </a:r>
            <a:r>
              <a:rPr lang="fr-FR" sz="1800" dirty="0">
                <a:solidFill>
                  <a:srgbClr val="BFBFBF"/>
                </a:solidFill>
              </a:rPr>
              <a:t> :</a:t>
            </a:r>
          </a:p>
          <a:p>
            <a:pPr>
              <a:buFont typeface="+mj-lt"/>
              <a:buAutoNum type="arabicPeriod"/>
            </a:pPr>
            <a:r>
              <a:rPr lang="fr-FR" sz="1800" dirty="0">
                <a:solidFill>
                  <a:srgbClr val="BFBFBF"/>
                </a:solidFill>
              </a:rPr>
              <a:t>Opérations CRUD ; </a:t>
            </a:r>
          </a:p>
        </p:txBody>
      </p:sp>
      <p:sp>
        <p:nvSpPr>
          <p:cNvPr id="5" name="Espace réservé du texte 4">
            <a:extLst>
              <a:ext uri="{FF2B5EF4-FFF2-40B4-BE49-F238E27FC236}">
                <a16:creationId xmlns:a16="http://schemas.microsoft.com/office/drawing/2014/main" id="{F217DED6-19E9-F4BC-A966-7B7A50720624}"/>
              </a:ext>
            </a:extLst>
          </p:cNvPr>
          <p:cNvSpPr>
            <a:spLocks noGrp="1"/>
          </p:cNvSpPr>
          <p:nvPr>
            <p:ph type="body" sz="quarter" idx="15"/>
          </p:nvPr>
        </p:nvSpPr>
        <p:spPr/>
        <p:txBody>
          <a:bodyPr/>
          <a:lstStyle/>
          <a:p>
            <a:r>
              <a:rPr lang="fr-FR" dirty="0"/>
              <a:t>… heures</a:t>
            </a:r>
          </a:p>
        </p:txBody>
      </p:sp>
    </p:spTree>
    <p:extLst>
      <p:ext uri="{BB962C8B-B14F-4D97-AF65-F5344CB8AC3E}">
        <p14:creationId xmlns:p14="http://schemas.microsoft.com/office/powerpoint/2010/main" val="651572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r>
              <a:rPr lang="fr-MA" sz="1800" b="1" dirty="0">
                <a:solidFill>
                  <a:srgbClr val="08ACA2"/>
                </a:solidFill>
              </a:rPr>
              <a:t>Rappel </a:t>
            </a:r>
            <a:r>
              <a:rPr lang="fr-MA" sz="1800" b="1" dirty="0" err="1">
                <a:solidFill>
                  <a:srgbClr val="08ACA2"/>
                </a:solidFill>
              </a:rPr>
              <a:t>Mongodb</a:t>
            </a:r>
            <a:r>
              <a:rPr lang="fr-MA" sz="1800" b="1" dirty="0">
                <a:solidFill>
                  <a:srgbClr val="08ACA2"/>
                </a:solidFill>
              </a:rPr>
              <a:t> :</a:t>
            </a:r>
          </a:p>
          <a:p>
            <a:pPr algn="just">
              <a:lnSpc>
                <a:spcPct val="150000"/>
              </a:lnSpc>
            </a:pPr>
            <a:r>
              <a:rPr lang="fr-MA" sz="1600" dirty="0"/>
              <a:t>Comme nous l’avons vu dans le module gestion de données , </a:t>
            </a:r>
            <a:r>
              <a:rPr lang="fr-FR" sz="1600" dirty="0" err="1"/>
              <a:t>MongoDB</a:t>
            </a:r>
            <a:r>
              <a:rPr lang="fr-FR" sz="1600" dirty="0"/>
              <a:t> est une base de données </a:t>
            </a:r>
            <a:r>
              <a:rPr lang="fr-FR" sz="1600" dirty="0" err="1"/>
              <a:t>NoSQL</a:t>
            </a:r>
            <a:r>
              <a:rPr lang="fr-FR" sz="1600" dirty="0"/>
              <a:t> orientée document. Elle se distingue des bases de données relationnelles par sa flexibilité et ses performances. </a:t>
            </a:r>
          </a:p>
          <a:p>
            <a:pPr algn="just"/>
            <a:r>
              <a:rPr lang="fr-FR" sz="1600" dirty="0"/>
              <a:t>Contrairement à une base de données </a:t>
            </a:r>
            <a:r>
              <a:rPr lang="fr-FR" sz="1600" b="1" u="sng" dirty="0"/>
              <a:t>relationnelle SQL</a:t>
            </a:r>
            <a:r>
              <a:rPr lang="fr-FR" sz="1600" dirty="0"/>
              <a:t> traditionnelle, </a:t>
            </a:r>
            <a:r>
              <a:rPr lang="fr-FR" sz="1600" dirty="0" err="1"/>
              <a:t>MongoDB</a:t>
            </a:r>
            <a:r>
              <a:rPr lang="fr-FR" sz="1600" dirty="0"/>
              <a:t> ne repose pas sur des tableaux et des colonnes. Les données sont stockées sous forme de collections et de documents.</a:t>
            </a:r>
          </a:p>
          <a:p>
            <a:pPr algn="just"/>
            <a:r>
              <a:rPr lang="fr-FR" sz="1600" dirty="0"/>
              <a:t>Les </a:t>
            </a:r>
            <a:r>
              <a:rPr lang="fr-FR" sz="1600" b="1" dirty="0"/>
              <a:t>documents sont des paires de valeurs / clés</a:t>
            </a:r>
            <a:r>
              <a:rPr lang="fr-FR" sz="1600" dirty="0"/>
              <a:t> servant d’unité de données de base. Les collections quant à elles contiennent des ensembles de documents et de fonctions. Elles sont l’équivalent des tableaux dans les bases de données relationnelles classiques</a:t>
            </a:r>
          </a:p>
          <a:p>
            <a:pPr>
              <a:lnSpc>
                <a:spcPct val="150000"/>
              </a:lnSpc>
            </a:pPr>
            <a:r>
              <a:rPr lang="fr-FR" sz="1600" b="1" dirty="0"/>
              <a:t>Objectif : </a:t>
            </a:r>
            <a:r>
              <a:rPr lang="fr-FR" sz="1600" dirty="0"/>
              <a:t>Dans section, on va persister les données directement de et vers une base de données </a:t>
            </a:r>
            <a:r>
              <a:rPr lang="fr-FR" sz="1600" dirty="0" err="1"/>
              <a:t>MongoBD</a:t>
            </a:r>
            <a:endParaRPr lang="fr-FR" sz="1600" dirty="0"/>
          </a:p>
        </p:txBody>
      </p:sp>
      <p:sp>
        <p:nvSpPr>
          <p:cNvPr id="8" name="Rectangle 7"/>
          <p:cNvSpPr/>
          <p:nvPr/>
        </p:nvSpPr>
        <p:spPr>
          <a:xfrm>
            <a:off x="69130" y="308976"/>
            <a:ext cx="6096000" cy="369332"/>
          </a:xfrm>
          <a:prstGeom prst="rect">
            <a:avLst/>
          </a:prstGeom>
        </p:spPr>
        <p:txBody>
          <a:bodyPr>
            <a:spAutoFit/>
          </a:bodyPr>
          <a:lstStyle/>
          <a:p>
            <a:r>
              <a:rPr lang="fr-FR" b="1" dirty="0">
                <a:solidFill>
                  <a:srgbClr val="FF7800"/>
                </a:solidFill>
              </a:rPr>
              <a:t>API REST manipulant une base de données </a:t>
            </a:r>
            <a:r>
              <a:rPr lang="fr-FR" b="1" dirty="0" err="1">
                <a:solidFill>
                  <a:srgbClr val="FF7800"/>
                </a:solidFill>
              </a:rPr>
              <a:t>MongoDB</a:t>
            </a:r>
            <a:r>
              <a:rPr lang="fr-FR" b="1" dirty="0">
                <a:solidFill>
                  <a:srgbClr val="FF912B"/>
                </a:solidFill>
              </a:rPr>
              <a:t> </a:t>
            </a:r>
            <a:endParaRPr lang="fr-FR" b="1" i="1" dirty="0">
              <a:solidFill>
                <a:srgbClr val="FF912B"/>
              </a:solidFill>
            </a:endParaRPr>
          </a:p>
        </p:txBody>
      </p:sp>
    </p:spTree>
    <p:extLst>
      <p:ext uri="{BB962C8B-B14F-4D97-AF65-F5344CB8AC3E}">
        <p14:creationId xmlns:p14="http://schemas.microsoft.com/office/powerpoint/2010/main" val="33146396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marL="285750" indent="-285750">
              <a:buFont typeface="Wingdings" panose="05000000000000000000" pitchFamily="2" charset="2"/>
              <a:buChar char="ü"/>
            </a:pPr>
            <a:r>
              <a:rPr lang="fr-FR" sz="1600" dirty="0"/>
              <a:t>Créer une base de donnée et une Collection</a:t>
            </a:r>
          </a:p>
          <a:p>
            <a:pPr marL="285750" indent="-285750">
              <a:buFont typeface="Wingdings" panose="05000000000000000000" pitchFamily="2" charset="2"/>
              <a:buChar char="ü"/>
            </a:pPr>
            <a:r>
              <a:rPr lang="fr-FR" sz="1600" dirty="0"/>
              <a:t>Nom de la base : </a:t>
            </a:r>
            <a:r>
              <a:rPr lang="fr-FR" sz="1600" dirty="0" err="1"/>
              <a:t>bdmonapi</a:t>
            </a:r>
            <a:endParaRPr lang="fr-FR" sz="1600" dirty="0"/>
          </a:p>
          <a:p>
            <a:pPr marL="285750" indent="-285750">
              <a:buFont typeface="Wingdings" panose="05000000000000000000" pitchFamily="2" charset="2"/>
              <a:buChar char="ü"/>
            </a:pPr>
            <a:r>
              <a:rPr lang="fr-FR" sz="1600" dirty="0"/>
              <a:t>Nom de la collection (équivalent à table) : </a:t>
            </a:r>
            <a:r>
              <a:rPr lang="fr-FR" sz="1600" dirty="0" err="1"/>
              <a:t>equipe</a:t>
            </a:r>
            <a:endParaRPr lang="fr-FR" sz="1600" dirty="0"/>
          </a:p>
        </p:txBody>
      </p:sp>
      <p:sp>
        <p:nvSpPr>
          <p:cNvPr id="8" name="Rectangle 7"/>
          <p:cNvSpPr/>
          <p:nvPr/>
        </p:nvSpPr>
        <p:spPr>
          <a:xfrm>
            <a:off x="69130" y="308976"/>
            <a:ext cx="6096000" cy="369332"/>
          </a:xfrm>
          <a:prstGeom prst="rect">
            <a:avLst/>
          </a:prstGeom>
        </p:spPr>
        <p:txBody>
          <a:bodyPr>
            <a:spAutoFit/>
          </a:bodyPr>
          <a:lstStyle/>
          <a:p>
            <a:r>
              <a:rPr lang="fr-FR" b="1" dirty="0">
                <a:solidFill>
                  <a:srgbClr val="FF7800"/>
                </a:solidFill>
              </a:rPr>
              <a:t>API REST manipulant une base de données </a:t>
            </a:r>
            <a:r>
              <a:rPr lang="fr-FR" b="1" dirty="0" err="1">
                <a:solidFill>
                  <a:srgbClr val="FF7800"/>
                </a:solidFill>
              </a:rPr>
              <a:t>MongoDB</a:t>
            </a:r>
            <a:r>
              <a:rPr lang="fr-FR" b="1" dirty="0">
                <a:solidFill>
                  <a:srgbClr val="FF912B"/>
                </a:solidFill>
              </a:rPr>
              <a:t> </a:t>
            </a:r>
            <a:endParaRPr lang="fr-FR" b="1" i="1" dirty="0">
              <a:solidFill>
                <a:srgbClr val="FF912B"/>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935" y="3085721"/>
            <a:ext cx="3273590" cy="329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130" y="2222958"/>
            <a:ext cx="4198938" cy="364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4160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r>
              <a:rPr lang="fr-FR" sz="1800" b="1" dirty="0">
                <a:solidFill>
                  <a:srgbClr val="08ACA2"/>
                </a:solidFill>
              </a:rPr>
              <a:t>Importation du fichier </a:t>
            </a:r>
            <a:r>
              <a:rPr lang="fr-FR" sz="1800" b="1" dirty="0" err="1">
                <a:solidFill>
                  <a:srgbClr val="08ACA2"/>
                </a:solidFill>
              </a:rPr>
              <a:t>equipe.json</a:t>
            </a:r>
            <a:r>
              <a:rPr lang="fr-FR" sz="1800" b="1" dirty="0">
                <a:solidFill>
                  <a:srgbClr val="08ACA2"/>
                </a:solidFill>
              </a:rPr>
              <a:t> : </a:t>
            </a:r>
            <a:r>
              <a:rPr lang="fr-FR" sz="1800" dirty="0"/>
              <a:t>Au niveau collection, on peut importer la ressource et charger notre data</a:t>
            </a:r>
            <a:endParaRPr lang="fr-FR" sz="1800" b="1" dirty="0">
              <a:solidFill>
                <a:srgbClr val="08ACA2"/>
              </a:solidFill>
            </a:endParaRPr>
          </a:p>
        </p:txBody>
      </p:sp>
      <p:sp>
        <p:nvSpPr>
          <p:cNvPr id="8" name="Rectangle 7"/>
          <p:cNvSpPr/>
          <p:nvPr/>
        </p:nvSpPr>
        <p:spPr>
          <a:xfrm>
            <a:off x="69130" y="308976"/>
            <a:ext cx="6096000" cy="369332"/>
          </a:xfrm>
          <a:prstGeom prst="rect">
            <a:avLst/>
          </a:prstGeom>
        </p:spPr>
        <p:txBody>
          <a:bodyPr>
            <a:spAutoFit/>
          </a:bodyPr>
          <a:lstStyle/>
          <a:p>
            <a:r>
              <a:rPr lang="fr-FR" b="1" dirty="0">
                <a:solidFill>
                  <a:srgbClr val="FF7800"/>
                </a:solidFill>
              </a:rPr>
              <a:t>API REST manipulant une base de données </a:t>
            </a:r>
            <a:r>
              <a:rPr lang="fr-FR" b="1" dirty="0" err="1">
                <a:solidFill>
                  <a:srgbClr val="FF7800"/>
                </a:solidFill>
              </a:rPr>
              <a:t>MongoDB</a:t>
            </a:r>
            <a:r>
              <a:rPr lang="fr-FR" b="1" dirty="0">
                <a:solidFill>
                  <a:srgbClr val="FF912B"/>
                </a:solidFill>
              </a:rPr>
              <a:t> </a:t>
            </a:r>
            <a:endParaRPr lang="fr-FR" b="1" i="1" dirty="0">
              <a:solidFill>
                <a:srgbClr val="FF912B"/>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23" y="2348885"/>
            <a:ext cx="3518152" cy="349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8123" y="2396682"/>
            <a:ext cx="4182562" cy="3401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5899" y="2196445"/>
            <a:ext cx="2885975" cy="4134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4160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r>
              <a:rPr lang="fr-FR" sz="1800" b="1" dirty="0">
                <a:solidFill>
                  <a:srgbClr val="08ACA2"/>
                </a:solidFill>
              </a:rPr>
              <a:t>Installation du package mongo dans notre projet</a:t>
            </a:r>
          </a:p>
          <a:p>
            <a:pPr>
              <a:lnSpc>
                <a:spcPct val="150000"/>
              </a:lnSpc>
            </a:pPr>
            <a:r>
              <a:rPr lang="fr-MA" sz="1800" dirty="0"/>
              <a:t>Exécuter la requête suivante : </a:t>
            </a:r>
            <a:r>
              <a:rPr lang="fr-FR" sz="1800" dirty="0" err="1"/>
              <a:t>npm</a:t>
            </a:r>
            <a:r>
              <a:rPr lang="fr-FR" sz="1800" dirty="0"/>
              <a:t> </a:t>
            </a:r>
            <a:r>
              <a:rPr lang="fr-FR" sz="1800" dirty="0" err="1"/>
              <a:t>install</a:t>
            </a:r>
            <a:r>
              <a:rPr lang="fr-FR" sz="1800" dirty="0"/>
              <a:t> </a:t>
            </a:r>
            <a:r>
              <a:rPr lang="fr-FR" sz="1800" dirty="0" err="1"/>
              <a:t>mongodb</a:t>
            </a:r>
            <a:endParaRPr lang="fr-FR" sz="1800" b="1" dirty="0">
              <a:solidFill>
                <a:srgbClr val="08ACA2"/>
              </a:solidFill>
            </a:endParaRPr>
          </a:p>
        </p:txBody>
      </p:sp>
      <p:sp>
        <p:nvSpPr>
          <p:cNvPr id="8" name="Rectangle 7"/>
          <p:cNvSpPr/>
          <p:nvPr/>
        </p:nvSpPr>
        <p:spPr>
          <a:xfrm>
            <a:off x="69130" y="308976"/>
            <a:ext cx="6096000" cy="369332"/>
          </a:xfrm>
          <a:prstGeom prst="rect">
            <a:avLst/>
          </a:prstGeom>
        </p:spPr>
        <p:txBody>
          <a:bodyPr>
            <a:spAutoFit/>
          </a:bodyPr>
          <a:lstStyle/>
          <a:p>
            <a:r>
              <a:rPr lang="fr-FR" b="1" dirty="0">
                <a:solidFill>
                  <a:srgbClr val="FF7800"/>
                </a:solidFill>
              </a:rPr>
              <a:t>API REST manipulant une base de données </a:t>
            </a:r>
            <a:r>
              <a:rPr lang="fr-FR" b="1" dirty="0" err="1">
                <a:solidFill>
                  <a:srgbClr val="FF7800"/>
                </a:solidFill>
              </a:rPr>
              <a:t>MongoDB</a:t>
            </a:r>
            <a:r>
              <a:rPr lang="fr-FR" b="1" dirty="0">
                <a:solidFill>
                  <a:srgbClr val="FF912B"/>
                </a:solidFill>
              </a:rPr>
              <a:t> </a:t>
            </a:r>
            <a:endParaRPr lang="fr-FR" b="1" i="1" dirty="0">
              <a:solidFill>
                <a:srgbClr val="FF912B"/>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676" y="2960394"/>
            <a:ext cx="7156062" cy="2997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4160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r>
              <a:rPr lang="fr-FR" sz="1800" b="1" dirty="0">
                <a:solidFill>
                  <a:srgbClr val="08ACA2"/>
                </a:solidFill>
              </a:rPr>
              <a:t>Connexion à la base de données </a:t>
            </a:r>
            <a:r>
              <a:rPr lang="fr-FR" sz="1800" b="1" dirty="0" err="1">
                <a:solidFill>
                  <a:srgbClr val="08ACA2"/>
                </a:solidFill>
              </a:rPr>
              <a:t>noSql</a:t>
            </a:r>
            <a:r>
              <a:rPr lang="fr-FR" sz="1800" b="1" dirty="0">
                <a:solidFill>
                  <a:srgbClr val="08ACA2"/>
                </a:solidFill>
              </a:rPr>
              <a:t> </a:t>
            </a:r>
            <a:r>
              <a:rPr lang="fr-FR" sz="1800" b="1" dirty="0" err="1">
                <a:solidFill>
                  <a:srgbClr val="08ACA2"/>
                </a:solidFill>
              </a:rPr>
              <a:t>MongoDB</a:t>
            </a:r>
            <a:endParaRPr lang="fr-FR" sz="1800" b="1" dirty="0">
              <a:solidFill>
                <a:srgbClr val="08ACA2"/>
              </a:solidFill>
            </a:endParaRPr>
          </a:p>
          <a:p>
            <a:pPr>
              <a:lnSpc>
                <a:spcPct val="150000"/>
              </a:lnSpc>
            </a:pPr>
            <a:endParaRPr lang="fr-FR" sz="1800" b="1" dirty="0">
              <a:solidFill>
                <a:srgbClr val="08ACA2"/>
              </a:solidFill>
            </a:endParaRPr>
          </a:p>
        </p:txBody>
      </p:sp>
      <p:sp>
        <p:nvSpPr>
          <p:cNvPr id="8" name="Rectangle 7"/>
          <p:cNvSpPr/>
          <p:nvPr/>
        </p:nvSpPr>
        <p:spPr>
          <a:xfrm>
            <a:off x="69130" y="308976"/>
            <a:ext cx="6096000" cy="369332"/>
          </a:xfrm>
          <a:prstGeom prst="rect">
            <a:avLst/>
          </a:prstGeom>
        </p:spPr>
        <p:txBody>
          <a:bodyPr>
            <a:spAutoFit/>
          </a:bodyPr>
          <a:lstStyle/>
          <a:p>
            <a:r>
              <a:rPr lang="fr-FR" b="1" dirty="0">
                <a:solidFill>
                  <a:srgbClr val="FF7800"/>
                </a:solidFill>
              </a:rPr>
              <a:t>API REST manipulant une base de données </a:t>
            </a:r>
            <a:r>
              <a:rPr lang="fr-FR" b="1" dirty="0" err="1">
                <a:solidFill>
                  <a:srgbClr val="FF7800"/>
                </a:solidFill>
              </a:rPr>
              <a:t>MongoDB</a:t>
            </a:r>
            <a:r>
              <a:rPr lang="fr-FR" b="1" dirty="0">
                <a:solidFill>
                  <a:srgbClr val="FF912B"/>
                </a:solidFill>
              </a:rPr>
              <a:t> </a:t>
            </a:r>
            <a:endParaRPr lang="fr-FR" b="1" i="1" dirty="0">
              <a:solidFill>
                <a:srgbClr val="FF912B"/>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22" y="2187020"/>
            <a:ext cx="6889155" cy="374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8474697" y="2187020"/>
            <a:ext cx="2253006" cy="1200329"/>
          </a:xfrm>
          <a:prstGeom prst="rect">
            <a:avLst/>
          </a:prstGeom>
          <a:noFill/>
        </p:spPr>
        <p:txBody>
          <a:bodyPr wrap="square" rtlCol="0">
            <a:spAutoFit/>
          </a:bodyPr>
          <a:lstStyle/>
          <a:p>
            <a:r>
              <a:rPr lang="fr-MA" sz="2400" b="1" dirty="0">
                <a:solidFill>
                  <a:srgbClr val="FF0000"/>
                </a:solidFill>
              </a:rPr>
              <a:t>Pour lancer le serveur </a:t>
            </a:r>
          </a:p>
          <a:p>
            <a:r>
              <a:rPr lang="fr-MA" sz="2400" b="1" dirty="0" err="1">
                <a:solidFill>
                  <a:srgbClr val="FF0000"/>
                </a:solidFill>
              </a:rPr>
              <a:t>node</a:t>
            </a:r>
            <a:r>
              <a:rPr lang="fr-MA" sz="2400" b="1" dirty="0">
                <a:solidFill>
                  <a:srgbClr val="FF0000"/>
                </a:solidFill>
              </a:rPr>
              <a:t> index.js</a:t>
            </a:r>
            <a:endParaRPr lang="fr-FR" sz="2400" b="1" dirty="0">
              <a:solidFill>
                <a:srgbClr val="FF0000"/>
              </a:solidFill>
            </a:endParaRPr>
          </a:p>
        </p:txBody>
      </p:sp>
    </p:spTree>
    <p:extLst>
      <p:ext uri="{BB962C8B-B14F-4D97-AF65-F5344CB8AC3E}">
        <p14:creationId xmlns:p14="http://schemas.microsoft.com/office/powerpoint/2010/main" val="22294440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r>
              <a:rPr lang="fr-FR" sz="1800" b="1" dirty="0">
                <a:solidFill>
                  <a:srgbClr val="08ACA2"/>
                </a:solidFill>
              </a:rPr>
              <a:t>Récupération de la liste des équipes depuis la collection </a:t>
            </a:r>
            <a:r>
              <a:rPr lang="fr-FR" sz="1800" b="1" dirty="0" err="1">
                <a:solidFill>
                  <a:srgbClr val="08ACA2"/>
                </a:solidFill>
              </a:rPr>
              <a:t>equipe</a:t>
            </a:r>
            <a:endParaRPr lang="fr-FR" sz="1800" b="1" dirty="0">
              <a:solidFill>
                <a:srgbClr val="08ACA2"/>
              </a:solidFill>
            </a:endParaRPr>
          </a:p>
          <a:p>
            <a:pPr>
              <a:lnSpc>
                <a:spcPct val="150000"/>
              </a:lnSpc>
            </a:pPr>
            <a:endParaRPr lang="fr-FR" sz="1800" b="1" dirty="0">
              <a:solidFill>
                <a:srgbClr val="08ACA2"/>
              </a:solidFill>
            </a:endParaRPr>
          </a:p>
          <a:p>
            <a:pPr>
              <a:lnSpc>
                <a:spcPct val="150000"/>
              </a:lnSpc>
            </a:pPr>
            <a:endParaRPr lang="fr-FR" sz="1800" b="1" dirty="0">
              <a:solidFill>
                <a:srgbClr val="08ACA2"/>
              </a:solidFill>
            </a:endParaRPr>
          </a:p>
        </p:txBody>
      </p:sp>
      <p:sp>
        <p:nvSpPr>
          <p:cNvPr id="8" name="Rectangle 7"/>
          <p:cNvSpPr/>
          <p:nvPr/>
        </p:nvSpPr>
        <p:spPr>
          <a:xfrm>
            <a:off x="69130" y="308976"/>
            <a:ext cx="6096000" cy="369332"/>
          </a:xfrm>
          <a:prstGeom prst="rect">
            <a:avLst/>
          </a:prstGeom>
        </p:spPr>
        <p:txBody>
          <a:bodyPr>
            <a:spAutoFit/>
          </a:bodyPr>
          <a:lstStyle/>
          <a:p>
            <a:r>
              <a:rPr lang="fr-FR" b="1" dirty="0">
                <a:solidFill>
                  <a:srgbClr val="FF7800"/>
                </a:solidFill>
              </a:rPr>
              <a:t>API REST manipulant une base de données </a:t>
            </a:r>
            <a:r>
              <a:rPr lang="fr-FR" b="1" dirty="0" err="1">
                <a:solidFill>
                  <a:srgbClr val="FF7800"/>
                </a:solidFill>
              </a:rPr>
              <a:t>MongoDB</a:t>
            </a:r>
            <a:r>
              <a:rPr lang="fr-FR" b="1" dirty="0">
                <a:solidFill>
                  <a:srgbClr val="FF912B"/>
                </a:solidFill>
              </a:rPr>
              <a:t> </a:t>
            </a:r>
            <a:endParaRPr lang="fr-FR" b="1" i="1" dirty="0">
              <a:solidFill>
                <a:srgbClr val="FF912B"/>
              </a:solidFill>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23" y="2507530"/>
            <a:ext cx="6850200" cy="3222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406" y="1774656"/>
            <a:ext cx="3847468" cy="473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4440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0"/>
          </p:nvPr>
        </p:nvSpPr>
        <p:spPr/>
        <p:txBody>
          <a:bodyPr/>
          <a:lstStyle/>
          <a:p>
            <a:pPr>
              <a:lnSpc>
                <a:spcPct val="150000"/>
              </a:lnSpc>
            </a:pPr>
            <a:endParaRPr lang="fr-FR" sz="1800" b="1" dirty="0">
              <a:solidFill>
                <a:srgbClr val="08ACA2"/>
              </a:solidFill>
            </a:endParaRPr>
          </a:p>
          <a:p>
            <a:pPr>
              <a:lnSpc>
                <a:spcPct val="150000"/>
              </a:lnSpc>
            </a:pPr>
            <a:endParaRPr lang="fr-FR" sz="1800" b="1" dirty="0">
              <a:solidFill>
                <a:srgbClr val="08ACA2"/>
              </a:solidFill>
            </a:endParaRPr>
          </a:p>
        </p:txBody>
      </p:sp>
      <p:sp>
        <p:nvSpPr>
          <p:cNvPr id="8" name="Rectangle 7"/>
          <p:cNvSpPr/>
          <p:nvPr/>
        </p:nvSpPr>
        <p:spPr>
          <a:xfrm>
            <a:off x="69130" y="308976"/>
            <a:ext cx="6096000" cy="369332"/>
          </a:xfrm>
          <a:prstGeom prst="rect">
            <a:avLst/>
          </a:prstGeom>
        </p:spPr>
        <p:txBody>
          <a:bodyPr>
            <a:spAutoFit/>
          </a:bodyPr>
          <a:lstStyle/>
          <a:p>
            <a:r>
              <a:rPr lang="fr-FR" b="1" dirty="0">
                <a:solidFill>
                  <a:srgbClr val="FF7800"/>
                </a:solidFill>
              </a:rPr>
              <a:t>API REST manipulant une base de données </a:t>
            </a:r>
            <a:r>
              <a:rPr lang="fr-FR" b="1" dirty="0" err="1">
                <a:solidFill>
                  <a:srgbClr val="FF7800"/>
                </a:solidFill>
              </a:rPr>
              <a:t>MongoDB</a:t>
            </a:r>
            <a:r>
              <a:rPr lang="fr-FR" b="1" dirty="0">
                <a:solidFill>
                  <a:srgbClr val="FF912B"/>
                </a:solidFill>
              </a:rPr>
              <a:t> </a:t>
            </a:r>
            <a:endParaRPr lang="fr-FR" b="1" i="1" dirty="0">
              <a:solidFill>
                <a:srgbClr val="FF912B"/>
              </a:solidFill>
            </a:endParaRPr>
          </a:p>
        </p:txBody>
      </p:sp>
      <p:sp>
        <p:nvSpPr>
          <p:cNvPr id="2" name="ZoneTexte 1"/>
          <p:cNvSpPr txBox="1"/>
          <p:nvPr/>
        </p:nvSpPr>
        <p:spPr>
          <a:xfrm>
            <a:off x="754144" y="1687398"/>
            <a:ext cx="10199802" cy="677108"/>
          </a:xfrm>
          <a:prstGeom prst="rect">
            <a:avLst/>
          </a:prstGeom>
          <a:noFill/>
        </p:spPr>
        <p:txBody>
          <a:bodyPr wrap="square" rtlCol="0">
            <a:spAutoFit/>
          </a:bodyPr>
          <a:lstStyle/>
          <a:p>
            <a:r>
              <a:rPr lang="fr-FR" sz="2000" b="1" dirty="0">
                <a:solidFill>
                  <a:srgbClr val="08ACA2"/>
                </a:solidFill>
              </a:rPr>
              <a:t>Récupération d’une équipe depuis la collection </a:t>
            </a:r>
            <a:r>
              <a:rPr lang="fr-FR" sz="2000" b="1" dirty="0" err="1">
                <a:solidFill>
                  <a:srgbClr val="08ACA2"/>
                </a:solidFill>
              </a:rPr>
              <a:t>equipe</a:t>
            </a:r>
            <a:endParaRPr lang="fr-FR" sz="2000" b="1" dirty="0">
              <a:solidFill>
                <a:srgbClr val="08ACA2"/>
              </a:solidFill>
            </a:endParaRPr>
          </a:p>
          <a:p>
            <a:endParaRPr lang="fr-FR"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144" y="2501602"/>
            <a:ext cx="6741343" cy="309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3992" y="2430912"/>
            <a:ext cx="3501567" cy="3714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8302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T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 TP" id="{BC8C299F-33E4-40EC-9E26-E30E7CE15EC5}" vid="{E1B6B507-989F-4B2C-BD9F-120BCA71803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 TP</Template>
  <TotalTime>27217</TotalTime>
  <Words>26878</Words>
  <Application>Microsoft Office PowerPoint</Application>
  <PresentationFormat>Grand écran</PresentationFormat>
  <Paragraphs>3211</Paragraphs>
  <Slides>274</Slides>
  <Notes>187</Notes>
  <HiddenSlides>0</HiddenSlides>
  <MMClips>0</MMClips>
  <ScaleCrop>false</ScaleCrop>
  <HeadingPairs>
    <vt:vector size="8" baseType="variant">
      <vt:variant>
        <vt:lpstr>Polices utilisées</vt:lpstr>
      </vt:variant>
      <vt:variant>
        <vt:i4>16</vt:i4>
      </vt:variant>
      <vt:variant>
        <vt:lpstr>Thème</vt:lpstr>
      </vt:variant>
      <vt:variant>
        <vt:i4>1</vt:i4>
      </vt:variant>
      <vt:variant>
        <vt:lpstr>Serveurs OLE incorporés</vt:lpstr>
      </vt:variant>
      <vt:variant>
        <vt:i4>1</vt:i4>
      </vt:variant>
      <vt:variant>
        <vt:lpstr>Titres des diapositives</vt:lpstr>
      </vt:variant>
      <vt:variant>
        <vt:i4>274</vt:i4>
      </vt:variant>
    </vt:vector>
  </HeadingPairs>
  <TitlesOfParts>
    <vt:vector size="292" baseType="lpstr">
      <vt:lpstr>Arial</vt:lpstr>
      <vt:lpstr>Calibri</vt:lpstr>
      <vt:lpstr>Calibri (Corps)</vt:lpstr>
      <vt:lpstr>Consolas</vt:lpstr>
      <vt:lpstr>Courier New</vt:lpstr>
      <vt:lpstr>Gilroy</vt:lpstr>
      <vt:lpstr>Inter</vt:lpstr>
      <vt:lpstr>Montserrat</vt:lpstr>
      <vt:lpstr>Noto Sans Symbols</vt:lpstr>
      <vt:lpstr>RedHatText</vt:lpstr>
      <vt:lpstr>Roboto</vt:lpstr>
      <vt:lpstr>Rubik</vt:lpstr>
      <vt:lpstr>SofiaPro-Regular</vt:lpstr>
      <vt:lpstr>Söhne Mono</vt:lpstr>
      <vt:lpstr>Ubuntu Mono</vt:lpstr>
      <vt:lpstr>Wingdings</vt:lpstr>
      <vt:lpstr>Thème TP</vt:lpstr>
      <vt:lpstr>think-cell Slide</vt:lpstr>
      <vt:lpstr>Présentation PowerPoint</vt:lpstr>
      <vt:lpstr>Présentation PowerPoint</vt:lpstr>
      <vt:lpstr>Présentation PowerPoint</vt:lpstr>
      <vt:lpstr>Présentation PowerPoint</vt:lpstr>
      <vt:lpstr>Présentation PowerPoint</vt:lpstr>
      <vt:lpstr>Présentation PowerPoint</vt:lpstr>
      <vt:lpstr>1. Définir le cloud  Concept du cloud et ses avantages</vt:lpstr>
      <vt:lpstr>1. Définir le cloud  Concept du cloud et ses avantages</vt:lpstr>
      <vt:lpstr>1. Définir le cloud  Concept du cloud et ses avantages</vt:lpstr>
      <vt:lpstr>1. Définir le cloud  Concept du cloud et ses avantages</vt:lpstr>
      <vt:lpstr>1. Définir le cloud  Concept du cloud et ses avantages</vt:lpstr>
      <vt:lpstr>1. Définir le cloud  Concept du cloud et ses avantages</vt:lpstr>
      <vt:lpstr>Présentation PowerPoint</vt:lpstr>
      <vt:lpstr>1. Définir le cloud  Exemple des fournisseurs cloud</vt:lpstr>
      <vt:lpstr>Présentation PowerPoint</vt:lpstr>
      <vt:lpstr>Présentation PowerPoint</vt:lpstr>
      <vt:lpstr>Présentation PowerPoint</vt:lpstr>
      <vt:lpstr>Présentation PowerPoint</vt:lpstr>
      <vt:lpstr>Présentation PowerPoint</vt:lpstr>
      <vt:lpstr>Présentation PowerPoint</vt:lpstr>
      <vt:lpstr>1. Définir le cloud  Services du cloud (IAAS, PAAS, SAAS)</vt:lpstr>
      <vt:lpstr>1. Définir le cloud  Services du cloud (IAAS, PAAS, SAAS)</vt:lpstr>
      <vt:lpstr>1. Définir le cloud  Services du cloud (IAAS, PAAS, SAAS)</vt:lpstr>
      <vt:lpstr>1. Définir le cloud  Services du cloud (IAAS, PAAS, SAAS)</vt:lpstr>
      <vt:lpstr>1. Définir le cloud  Services du cloud (IAAS, PAAS, SAAS)</vt:lpstr>
      <vt:lpstr>1. Définir le cloud  Services du cloud (IAAS, PAAS, SAAS)</vt:lpstr>
      <vt:lpstr>1. Définir le cloud  Services du cloud (IAAS, PAAS, SAAS)</vt:lpstr>
      <vt:lpstr>Présentation PowerPoint</vt:lpstr>
      <vt:lpstr>Présentation PowerPoint</vt:lpstr>
      <vt:lpstr>2. Définir l’approche cloud native Définition </vt:lpstr>
      <vt:lpstr>2. Définir l’approche cloud native Définition </vt:lpstr>
      <vt:lpstr>Présentation PowerPoint</vt:lpstr>
      <vt:lpstr>2. Définir l’approche cloud native Avantages   </vt:lpstr>
      <vt:lpstr>2. Définir l’approche cloud native Avantages   </vt:lpstr>
      <vt:lpstr>Présentation PowerPoint</vt:lpstr>
      <vt:lpstr>2. Définir l’approche cloud native Vue générale sur les caractéristiques du cloud natif</vt:lpstr>
      <vt:lpstr>2. Définir l’approche cloud native Vue générale sur les caractéristiques du cloud natif</vt:lpstr>
      <vt:lpstr>2. Définir l’approche cloud native Vue générale sur les caractéristiques du cloud natif</vt:lpstr>
      <vt:lpstr>2. Définir l’approche cloud native Vue générale sur les caractéristiques du cloud natif</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Introduire Azure Cloud  - Définition de Azure Cloud ; </vt:lpstr>
      <vt:lpstr>Présentation PowerPoint</vt:lpstr>
      <vt:lpstr>Introduire Azure Cloud  - Composantes principales d’Azure  </vt:lpstr>
      <vt:lpstr>Présentation PowerPoint</vt:lpstr>
      <vt:lpstr>Introduire Azure Cloud  - Exemples des services offerts par Azure  </vt:lpstr>
      <vt:lpstr>Présentation PowerPoint</vt:lpstr>
      <vt:lpstr>Introduire Azure Cloud  - Création d’un compte azure  </vt:lpstr>
      <vt:lpstr>Présentation PowerPoint</vt:lpstr>
      <vt:lpstr>Présentation PowerPoint</vt:lpstr>
      <vt:lpstr>Introduire Azure Cloud  - Création et envoi (push) d’une image Docker sur Docker Hub  </vt:lpstr>
      <vt:lpstr>Introduire Azure Cloud  - Création et envoi (push) d’une image Docker sur Docker Hub  </vt:lpstr>
      <vt:lpstr>Introduire Azure Cloud  - Création et envoi (push) d’une image Docker sur Docker Hub  </vt:lpstr>
      <vt:lpstr>Introduire Azure Cloud  - Création et envoi (push) d’une image Docker sur Docker Hub  </vt:lpstr>
      <vt:lpstr>Introduire Azure Cloud  - Création et envoi (push) d’une image Docker sur Docker Hub  </vt:lpstr>
      <vt:lpstr>Introduire Azure Cloud  - Création et envoi (push) d’une image Docker sur Docker Hub  </vt:lpstr>
      <vt:lpstr>Introduire Azure Cloud  - Création et envoi (push) d’une image Docker sur Docker Hub  </vt:lpstr>
      <vt:lpstr>Introduire Azure Cloud  - Création et envoi (push) d’une image Docker sur Docker Hub  </vt:lpstr>
      <vt:lpstr>Présentation PowerPoint</vt:lpstr>
      <vt:lpstr>Introduire Azure Cloud  - Définition de « Azure App Service » </vt:lpstr>
      <vt:lpstr>Présentation PowerPoint</vt:lpstr>
      <vt:lpstr>Introduire Azure Cloud  - Déployer une application multi-conteneur en Azure App service</vt:lpstr>
      <vt:lpstr>Introduire Azure Cloud  - Déployer une application multi-conteneur en Azure App service</vt:lpstr>
      <vt:lpstr>Introduire Azure Cloud  - Déployer une application multi-conteneur en Azure App service</vt:lpstr>
      <vt:lpstr>Introduire Azure Cloud  - Déployer une application multi-conteneur en Azure App service</vt:lpstr>
      <vt:lpstr>Introduire Azure Cloud  - Déployer une application multi-conteneur en Azure App service</vt:lpstr>
      <vt:lpstr>Introduire Azure Cloud  - Déployer une application multi-conteneur en Azure App service</vt:lpstr>
      <vt:lpstr>Introduire Azure Cloud  - Déployer une application multi-conteneur en Azure App service</vt:lpstr>
      <vt:lpstr>Introduire Azure Cloud  - Déployer une application multi-conteneur en Azure App service</vt:lpstr>
      <vt:lpstr>Introduire Azure Cloud  - Déployer une application multi-conteneur en Azure App service</vt:lpstr>
      <vt:lpstr>Introduire Azure Cloud  - Déployer une application multi-conteneur en Azure App service</vt:lpstr>
      <vt:lpstr>Introduire Azure Cloud  - Déployer une application multi-conteneur en Azure App service</vt:lpstr>
      <vt:lpstr>Introduire Azure Cloud  - Déployer une application multi-conteneur en Azure App service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dc:creator>
  <cp:lastModifiedBy>ASMAE YOUALA</cp:lastModifiedBy>
  <cp:revision>923</cp:revision>
  <cp:lastPrinted>2021-10-13T15:00:59Z</cp:lastPrinted>
  <dcterms:created xsi:type="dcterms:W3CDTF">2021-10-08T20:06:36Z</dcterms:created>
  <dcterms:modified xsi:type="dcterms:W3CDTF">2023-03-30T06:23:48Z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d5c4f4-7a29-4385-b7a5-afbe2154ae6f_Enabled">
    <vt:lpwstr>true</vt:lpwstr>
  </property>
  <property fmtid="{D5CDD505-2E9C-101B-9397-08002B2CF9AE}" pid="3" name="MSIP_Label_b0d5c4f4-7a29-4385-b7a5-afbe2154ae6f_SetDate">
    <vt:lpwstr>2021-11-26T13:52:24Z</vt:lpwstr>
  </property>
  <property fmtid="{D5CDD505-2E9C-101B-9397-08002B2CF9AE}" pid="4" name="MSIP_Label_b0d5c4f4-7a29-4385-b7a5-afbe2154ae6f_Method">
    <vt:lpwstr>Standard</vt:lpwstr>
  </property>
  <property fmtid="{D5CDD505-2E9C-101B-9397-08002B2CF9AE}" pid="5" name="MSIP_Label_b0d5c4f4-7a29-4385-b7a5-afbe2154ae6f_Name">
    <vt:lpwstr>Confidential</vt:lpwstr>
  </property>
  <property fmtid="{D5CDD505-2E9C-101B-9397-08002B2CF9AE}" pid="6" name="MSIP_Label_b0d5c4f4-7a29-4385-b7a5-afbe2154ae6f_SiteId">
    <vt:lpwstr>2dfb2f0b-4d21-4268-9559-72926144c918</vt:lpwstr>
  </property>
  <property fmtid="{D5CDD505-2E9C-101B-9397-08002B2CF9AE}" pid="7" name="MSIP_Label_b0d5c4f4-7a29-4385-b7a5-afbe2154ae6f_ActionId">
    <vt:lpwstr>64e97858-faf8-4b2b-a322-084fbfe1e60d</vt:lpwstr>
  </property>
  <property fmtid="{D5CDD505-2E9C-101B-9397-08002B2CF9AE}" pid="8" name="MSIP_Label_b0d5c4f4-7a29-4385-b7a5-afbe2154ae6f_ContentBits">
    <vt:lpwstr>0</vt:lpwstr>
  </property>
  <property fmtid="{D5CDD505-2E9C-101B-9397-08002B2CF9AE}" pid="9" name="bcgClassification">
    <vt:lpwstr>bcgConfidential</vt:lpwstr>
  </property>
</Properties>
</file>